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88" r:id="rId4"/>
    <p:sldId id="291" r:id="rId5"/>
    <p:sldId id="260" r:id="rId6"/>
    <p:sldId id="261" r:id="rId7"/>
    <p:sldId id="262" r:id="rId8"/>
    <p:sldId id="282" r:id="rId9"/>
    <p:sldId id="302" r:id="rId10"/>
    <p:sldId id="285" r:id="rId11"/>
    <p:sldId id="283" r:id="rId12"/>
    <p:sldId id="286" r:id="rId13"/>
    <p:sldId id="287" r:id="rId14"/>
    <p:sldId id="259" r:id="rId15"/>
    <p:sldId id="296" r:id="rId16"/>
    <p:sldId id="290" r:id="rId17"/>
    <p:sldId id="265" r:id="rId18"/>
    <p:sldId id="281" r:id="rId19"/>
    <p:sldId id="299" r:id="rId20"/>
    <p:sldId id="272" r:id="rId21"/>
    <p:sldId id="276" r:id="rId22"/>
    <p:sldId id="273" r:id="rId23"/>
    <p:sldId id="275" r:id="rId24"/>
    <p:sldId id="269" r:id="rId25"/>
    <p:sldId id="293" r:id="rId26"/>
    <p:sldId id="294" r:id="rId27"/>
    <p:sldId id="297" r:id="rId28"/>
    <p:sldId id="298" r:id="rId29"/>
    <p:sldId id="279" r:id="rId30"/>
    <p:sldId id="300" r:id="rId31"/>
    <p:sldId id="301"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261" autoAdjust="0"/>
    <p:restoredTop sz="73794" autoAdjust="0"/>
  </p:normalViewPr>
  <p:slideViewPr>
    <p:cSldViewPr snapToGrid="0" snapToObjects="1">
      <p:cViewPr varScale="1">
        <p:scale>
          <a:sx n="44" d="100"/>
          <a:sy n="44" d="100"/>
        </p:scale>
        <p:origin x="-11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878B12-ECA5-AA4B-9E92-D2F18D576948}" type="datetimeFigureOut">
              <a:rPr lang="en-US" smtClean="0"/>
              <a:t>5/8/17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202CC6-7A09-784C-89F9-6836B74C2504}" type="slidenum">
              <a:rPr lang="en-US" smtClean="0"/>
              <a:t>‹#›</a:t>
            </a:fld>
            <a:endParaRPr lang="en-US"/>
          </a:p>
        </p:txBody>
      </p:sp>
    </p:spTree>
    <p:extLst>
      <p:ext uri="{BB962C8B-B14F-4D97-AF65-F5344CB8AC3E}">
        <p14:creationId xmlns:p14="http://schemas.microsoft.com/office/powerpoint/2010/main" val="906060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EH and EJ:</a:t>
            </a:r>
            <a:r>
              <a:rPr lang="en-US" sz="12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Opening questions: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Who has been a planner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vs</a:t>
            </a:r>
            <a:r>
              <a:rPr lang="en-US" sz="1200" kern="1200" baseline="0" dirty="0" smtClean="0">
                <a:solidFill>
                  <a:schemeClr val="tx1"/>
                </a:solidFill>
                <a:effectLst/>
                <a:latin typeface="+mn-lt"/>
                <a:ea typeface="+mn-ea"/>
                <a:cs typeface="+mn-cs"/>
              </a:rPr>
              <a:t> participant? </a:t>
            </a:r>
            <a:endParaRPr lang="en-US" dirty="0"/>
          </a:p>
        </p:txBody>
      </p:sp>
      <p:sp>
        <p:nvSpPr>
          <p:cNvPr id="4" name="Slide Number Placeholder 3"/>
          <p:cNvSpPr>
            <a:spLocks noGrp="1"/>
          </p:cNvSpPr>
          <p:nvPr>
            <p:ph type="sldNum" sz="quarter" idx="10"/>
          </p:nvPr>
        </p:nvSpPr>
        <p:spPr/>
        <p:txBody>
          <a:bodyPr/>
          <a:lstStyle/>
          <a:p>
            <a:fld id="{D5202CC6-7A09-784C-89F9-6836B74C2504}" type="slidenum">
              <a:rPr lang="en-US" smtClean="0"/>
              <a:t>2</a:t>
            </a:fld>
            <a:endParaRPr lang="en-US"/>
          </a:p>
        </p:txBody>
      </p:sp>
    </p:spTree>
    <p:extLst>
      <p:ext uri="{BB962C8B-B14F-4D97-AF65-F5344CB8AC3E}">
        <p14:creationId xmlns:p14="http://schemas.microsoft.com/office/powerpoint/2010/main" val="2599300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EH</a:t>
            </a:r>
          </a:p>
          <a:p>
            <a:r>
              <a:rPr lang="en-US" dirty="0" smtClean="0"/>
              <a:t>So we dream about building these rotations, </a:t>
            </a:r>
            <a:r>
              <a:rPr lang="en-US" baseline="0" dirty="0" smtClean="0"/>
              <a:t>a vision as complicated as a house. It is going to take some work. But it will be great for our residents! </a:t>
            </a:r>
          </a:p>
          <a:p>
            <a:r>
              <a:rPr lang="en-US" baseline="0" dirty="0" smtClean="0"/>
              <a:t>Wide variety of pathology, working with limited resources, skill development, advanced disease , public health </a:t>
            </a:r>
          </a:p>
          <a:p>
            <a:r>
              <a:rPr lang="en-US" b="1" baseline="0" dirty="0" smtClean="0"/>
              <a:t>Personal</a:t>
            </a:r>
            <a:r>
              <a:rPr lang="en-US" baseline="0" dirty="0" smtClean="0"/>
              <a:t>: adventure, sensing satisfaction with work such as gratitude of patients, appreciating the vastness of the conditions of the world and that there is suffering and poverty beyond what they have been exposed to.  </a:t>
            </a:r>
          </a:p>
          <a:p>
            <a:endParaRPr lang="en-US" dirty="0"/>
          </a:p>
        </p:txBody>
      </p:sp>
      <p:sp>
        <p:nvSpPr>
          <p:cNvPr id="4" name="Slide Number Placeholder 3"/>
          <p:cNvSpPr>
            <a:spLocks noGrp="1"/>
          </p:cNvSpPr>
          <p:nvPr>
            <p:ph type="sldNum" sz="quarter" idx="10"/>
          </p:nvPr>
        </p:nvSpPr>
        <p:spPr/>
        <p:txBody>
          <a:bodyPr/>
          <a:lstStyle/>
          <a:p>
            <a:fld id="{D5202CC6-7A09-784C-89F9-6836B74C2504}" type="slidenum">
              <a:rPr lang="en-US" smtClean="0"/>
              <a:t>11</a:t>
            </a:fld>
            <a:endParaRPr lang="en-US"/>
          </a:p>
        </p:txBody>
      </p:sp>
    </p:spTree>
    <p:extLst>
      <p:ext uri="{BB962C8B-B14F-4D97-AF65-F5344CB8AC3E}">
        <p14:creationId xmlns:p14="http://schemas.microsoft.com/office/powerpoint/2010/main" val="929317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p:spPr>
        <p:txBody>
          <a:bodyPr/>
          <a:lstStyle/>
          <a:p>
            <a:r>
              <a:rPr lang="en-US" altLang="en-US" dirty="0">
                <a:latin typeface="Arial" panose="020B0604020202020204" pitchFamily="34" charset="0"/>
              </a:rPr>
              <a:t>EH: </a:t>
            </a:r>
            <a:endParaRPr lang="en-US" altLang="en-US" dirty="0" smtClean="0">
              <a:latin typeface="Arial" panose="020B0604020202020204" pitchFamily="34" charset="0"/>
            </a:endParaRPr>
          </a:p>
          <a:p>
            <a:r>
              <a:rPr lang="en-US" altLang="en-US" dirty="0" smtClean="0">
                <a:latin typeface="Arial" panose="020B0604020202020204" pitchFamily="34" charset="0"/>
              </a:rPr>
              <a:t>Furthermore the:</a:t>
            </a:r>
            <a:r>
              <a:rPr lang="en-US" altLang="en-US" baseline="0" dirty="0" smtClean="0">
                <a:latin typeface="Arial" panose="020B0604020202020204" pitchFamily="34" charset="0"/>
              </a:rPr>
              <a:t> </a:t>
            </a:r>
            <a:r>
              <a:rPr lang="en-US" baseline="0" dirty="0" smtClean="0"/>
              <a:t>AAFP supports us to do this.  AAFP states that</a:t>
            </a:r>
            <a:r>
              <a:rPr lang="is-IS" baseline="0" dirty="0" smtClean="0"/>
              <a:t>….</a:t>
            </a:r>
            <a:endParaRPr lang="en-US" baseline="0" dirty="0" smtClean="0"/>
          </a:p>
          <a:p>
            <a:r>
              <a:rPr lang="en-US" altLang="en-US" baseline="0" dirty="0" smtClean="0">
                <a:latin typeface="Arial" panose="020B0604020202020204" pitchFamily="34" charset="0"/>
              </a:rPr>
              <a:t>Taking into consideration socio-economic disparities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altLang="en-US" baseline="0" dirty="0" smtClean="0">
                <a:latin typeface="Arial" panose="020B0604020202020204" pitchFamily="34" charset="0"/>
              </a:rPr>
              <a:t>to learn to practice and be flexible in a variety of circumstances here and abroad.  </a:t>
            </a:r>
          </a:p>
          <a:p>
            <a:pPr marL="171450" indent="-171450">
              <a:buFontTx/>
              <a:buChar char="-"/>
            </a:pPr>
            <a:r>
              <a:rPr lang="en-US" altLang="en-US" dirty="0" smtClean="0">
                <a:latin typeface="Arial" panose="020B0604020202020204" pitchFamily="34" charset="0"/>
              </a:rPr>
              <a:t>To appreciate that we really</a:t>
            </a:r>
            <a:r>
              <a:rPr lang="en-US" altLang="en-US" baseline="0" dirty="0" smtClean="0">
                <a:latin typeface="Arial" panose="020B0604020202020204" pitchFamily="34" charset="0"/>
              </a:rPr>
              <a:t> do live in a global community</a:t>
            </a:r>
            <a:r>
              <a:rPr lang="is-IS" altLang="en-US" baseline="0" dirty="0" smtClean="0">
                <a:latin typeface="Arial" panose="020B0604020202020204" pitchFamily="34" charset="0"/>
              </a:rPr>
              <a:t>…</a:t>
            </a:r>
          </a:p>
          <a:p>
            <a:r>
              <a:rPr lang="en-US" altLang="en-US" baseline="0" dirty="0" smtClean="0">
                <a:latin typeface="Arial" panose="020B0604020202020204" pitchFamily="34" charset="0"/>
              </a:rPr>
              <a:t>This brings us to a main </a:t>
            </a:r>
            <a:r>
              <a:rPr lang="en-US" altLang="en-US" b="1" baseline="0" dirty="0" smtClean="0">
                <a:latin typeface="Arial" panose="020B0604020202020204" pitchFamily="34" charset="0"/>
              </a:rPr>
              <a:t>pitch of our talk  as family doctors we have the opportunity to participate..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is-IS" altLang="en-US" b="1" baseline="0" dirty="0" smtClean="0">
                <a:latin typeface="Arial" panose="020B0604020202020204" pitchFamily="34" charset="0"/>
              </a:rPr>
              <a:t>we know that family medicine--as the bedrock (Margaret Chan says) of our health system here and abroad–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is-IS" altLang="en-US" b="1" baseline="0" dirty="0" smtClean="0">
                <a:latin typeface="Arial" panose="020B0604020202020204" pitchFamily="34" charset="0"/>
              </a:rPr>
              <a:t>We know that promoting family medicine is one of the most important things we can do to </a:t>
            </a:r>
            <a:r>
              <a:rPr lang="en-US" altLang="en-US" b="1" baseline="0" dirty="0" smtClean="0">
                <a:latin typeface="Arial" panose="020B0604020202020204" pitchFamily="34" charset="0"/>
              </a:rPr>
              <a:t>address health care disparitie</a:t>
            </a:r>
            <a:r>
              <a:rPr lang="en-US" altLang="en-US" baseline="0" dirty="0" smtClean="0">
                <a:latin typeface="Arial" panose="020B0604020202020204" pitchFamily="34" charset="0"/>
              </a:rPr>
              <a:t>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altLang="en-US" baseline="0" dirty="0" smtClean="0">
                <a:latin typeface="Arial" panose="020B0604020202020204" pitchFamily="34" charset="0"/>
              </a:rPr>
              <a:t>Our residents know this too.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latin typeface="Arial" panose="020B0604020202020204" pitchFamily="34" charset="0"/>
              </a:rPr>
              <a:t>**We </a:t>
            </a:r>
            <a:r>
              <a:rPr lang="en-US" altLang="en-US" b="1" baseline="0" dirty="0" smtClean="0">
                <a:latin typeface="Arial" panose="020B0604020202020204" pitchFamily="34" charset="0"/>
              </a:rPr>
              <a:t>have to work in the locally, nationally and globally on promoting principles of family medicine </a:t>
            </a:r>
          </a:p>
        </p:txBody>
      </p:sp>
    </p:spTree>
    <p:extLst>
      <p:ext uri="{BB962C8B-B14F-4D97-AF65-F5344CB8AC3E}">
        <p14:creationId xmlns:p14="http://schemas.microsoft.com/office/powerpoint/2010/main" val="835760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EH</a:t>
            </a:r>
          </a:p>
          <a:p>
            <a:r>
              <a:rPr lang="en-US" dirty="0" smtClean="0"/>
              <a:t>So I will argue that another reason to participate in global health rotations is to support countries</a:t>
            </a:r>
            <a:r>
              <a:rPr lang="en-US" baseline="0" dirty="0" smtClean="0"/>
              <a:t> who are working to make FM the bedrock of their systems </a:t>
            </a:r>
            <a:endParaRPr lang="en-US" dirty="0"/>
          </a:p>
        </p:txBody>
      </p:sp>
      <p:sp>
        <p:nvSpPr>
          <p:cNvPr id="4" name="Slide Number Placeholder 3"/>
          <p:cNvSpPr>
            <a:spLocks noGrp="1"/>
          </p:cNvSpPr>
          <p:nvPr>
            <p:ph type="sldNum" sz="quarter" idx="10"/>
          </p:nvPr>
        </p:nvSpPr>
        <p:spPr/>
        <p:txBody>
          <a:bodyPr/>
          <a:lstStyle/>
          <a:p>
            <a:fld id="{D5202CC6-7A09-784C-89F9-6836B74C2504}" type="slidenum">
              <a:rPr lang="en-US" smtClean="0"/>
              <a:t>13</a:t>
            </a:fld>
            <a:endParaRPr lang="en-US"/>
          </a:p>
        </p:txBody>
      </p:sp>
    </p:spTree>
    <p:extLst>
      <p:ext uri="{BB962C8B-B14F-4D97-AF65-F5344CB8AC3E}">
        <p14:creationId xmlns:p14="http://schemas.microsoft.com/office/powerpoint/2010/main" val="125499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EH</a:t>
            </a:r>
            <a:r>
              <a:rPr lang="en-US" baseline="0" dirty="0"/>
              <a:t> – </a:t>
            </a:r>
            <a:r>
              <a:rPr lang="en-US" baseline="0" dirty="0" smtClean="0"/>
              <a:t>Bob Mash in his 2014 article about how development of FM in Africa—uses the stages of change model.  </a:t>
            </a:r>
          </a:p>
          <a:p>
            <a:endParaRPr lang="en-US" baseline="0" dirty="0" smtClean="0"/>
          </a:p>
        </p:txBody>
      </p:sp>
      <p:sp>
        <p:nvSpPr>
          <p:cNvPr id="4" name="Slide Number Placeholder 3"/>
          <p:cNvSpPr>
            <a:spLocks noGrp="1"/>
          </p:cNvSpPr>
          <p:nvPr>
            <p:ph type="sldNum" sz="quarter" idx="10"/>
          </p:nvPr>
        </p:nvSpPr>
        <p:spPr/>
        <p:txBody>
          <a:bodyPr/>
          <a:lstStyle/>
          <a:p>
            <a:fld id="{D5202CC6-7A09-784C-89F9-6836B74C2504}" type="slidenum">
              <a:rPr lang="en-US" smtClean="0"/>
              <a:t>14</a:t>
            </a:fld>
            <a:endParaRPr lang="en-US"/>
          </a:p>
        </p:txBody>
      </p:sp>
    </p:spTree>
    <p:extLst>
      <p:ext uri="{BB962C8B-B14F-4D97-AF65-F5344CB8AC3E}">
        <p14:creationId xmlns:p14="http://schemas.microsoft.com/office/powerpoint/2010/main" val="3641067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EH</a:t>
            </a:r>
            <a:r>
              <a:rPr lang="en-US" baseline="0" dirty="0"/>
              <a:t> – </a:t>
            </a:r>
            <a:r>
              <a:rPr lang="en-US" baseline="0" dirty="0" smtClean="0"/>
              <a:t>Bob Mash in his 2014 article about how development of FM in Africa—uses the stages of change model.  </a:t>
            </a:r>
          </a:p>
          <a:p>
            <a:endParaRPr lang="en-US" baseline="0" dirty="0" smtClean="0"/>
          </a:p>
        </p:txBody>
      </p:sp>
      <p:sp>
        <p:nvSpPr>
          <p:cNvPr id="4" name="Slide Number Placeholder 3"/>
          <p:cNvSpPr>
            <a:spLocks noGrp="1"/>
          </p:cNvSpPr>
          <p:nvPr>
            <p:ph type="sldNum" sz="quarter" idx="10"/>
          </p:nvPr>
        </p:nvSpPr>
        <p:spPr/>
        <p:txBody>
          <a:bodyPr/>
          <a:lstStyle/>
          <a:p>
            <a:fld id="{D5202CC6-7A09-784C-89F9-6836B74C2504}" type="slidenum">
              <a:rPr lang="en-US" smtClean="0"/>
              <a:t>15</a:t>
            </a:fld>
            <a:endParaRPr lang="en-US"/>
          </a:p>
        </p:txBody>
      </p:sp>
    </p:spTree>
    <p:extLst>
      <p:ext uri="{BB962C8B-B14F-4D97-AF65-F5344CB8AC3E}">
        <p14:creationId xmlns:p14="http://schemas.microsoft.com/office/powerpoint/2010/main" val="3641067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mn-lt"/>
              </a:rPr>
              <a:t>EH </a:t>
            </a:r>
            <a:r>
              <a:rPr lang="en-US" b="0" dirty="0" smtClean="0">
                <a:solidFill>
                  <a:schemeClr val="tx1"/>
                </a:solidFill>
                <a:latin typeface="+mn-l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mn-lt"/>
              </a:rPr>
              <a:t>Organizations and people that appreciate the value</a:t>
            </a:r>
            <a:r>
              <a:rPr lang="en-US" b="0" baseline="0" dirty="0" smtClean="0">
                <a:solidFill>
                  <a:schemeClr val="tx1"/>
                </a:solidFill>
                <a:latin typeface="+mn-lt"/>
              </a:rPr>
              <a:t> of global health, are trying to figure out how to support this effort and are developing partnerships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latin typeface="+mn-lt"/>
            </a:endParaRPr>
          </a:p>
        </p:txBody>
      </p:sp>
      <p:sp>
        <p:nvSpPr>
          <p:cNvPr id="4" name="Slide Number Placeholder 3"/>
          <p:cNvSpPr>
            <a:spLocks noGrp="1"/>
          </p:cNvSpPr>
          <p:nvPr>
            <p:ph type="sldNum" sz="quarter" idx="10"/>
          </p:nvPr>
        </p:nvSpPr>
        <p:spPr/>
        <p:txBody>
          <a:bodyPr/>
          <a:lstStyle/>
          <a:p>
            <a:fld id="{DB3F51B5-C59F-F84D-A782-830B8A6968D9}" type="slidenum">
              <a:rPr lang="en-US" smtClean="0"/>
              <a:t>16</a:t>
            </a:fld>
            <a:endParaRPr lang="en-US"/>
          </a:p>
        </p:txBody>
      </p:sp>
    </p:spTree>
    <p:extLst>
      <p:ext uri="{BB962C8B-B14F-4D97-AF65-F5344CB8AC3E}">
        <p14:creationId xmlns:p14="http://schemas.microsoft.com/office/powerpoint/2010/main" val="3739239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EH</a:t>
            </a:r>
          </a:p>
          <a:p>
            <a:r>
              <a:rPr lang="en-US" dirty="0" smtClean="0"/>
              <a:t>Malawi story: </a:t>
            </a:r>
          </a:p>
          <a:p>
            <a:r>
              <a:rPr lang="en-US" dirty="0" smtClean="0"/>
              <a:t>On</a:t>
            </a:r>
            <a:r>
              <a:rPr lang="en-US" baseline="0" dirty="0" smtClean="0"/>
              <a:t>e example that we are familiar with is relevant to other countries, Malawi.  </a:t>
            </a:r>
          </a:p>
          <a:p>
            <a:r>
              <a:rPr lang="en-US" baseline="0" dirty="0" smtClean="0"/>
              <a:t>2009 start – MH approved, approval for how FM is going to fit into the health system, how it is going to be funded, but now with some very real challenges.  </a:t>
            </a:r>
          </a:p>
          <a:p>
            <a:endParaRPr lang="en-US" dirty="0" smtClean="0"/>
          </a:p>
        </p:txBody>
      </p:sp>
      <p:sp>
        <p:nvSpPr>
          <p:cNvPr id="4" name="Slide Number Placeholder 3"/>
          <p:cNvSpPr>
            <a:spLocks noGrp="1"/>
          </p:cNvSpPr>
          <p:nvPr>
            <p:ph type="sldNum" sz="quarter" idx="10"/>
          </p:nvPr>
        </p:nvSpPr>
        <p:spPr/>
        <p:txBody>
          <a:bodyPr/>
          <a:lstStyle/>
          <a:p>
            <a:fld id="{D5202CC6-7A09-784C-89F9-6836B74C2504}" type="slidenum">
              <a:rPr lang="en-US" smtClean="0"/>
              <a:t>17</a:t>
            </a:fld>
            <a:endParaRPr lang="en-US"/>
          </a:p>
        </p:txBody>
      </p:sp>
    </p:spTree>
    <p:extLst>
      <p:ext uri="{BB962C8B-B14F-4D97-AF65-F5344CB8AC3E}">
        <p14:creationId xmlns:p14="http://schemas.microsoft.com/office/powerpoint/2010/main" val="180780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Education is very expensive.  It</a:t>
            </a:r>
            <a:endParaRPr lang="en-US" baseline="0" dirty="0"/>
          </a:p>
          <a:p>
            <a:endParaRPr lang="en-US" dirty="0"/>
          </a:p>
        </p:txBody>
      </p:sp>
      <p:sp>
        <p:nvSpPr>
          <p:cNvPr id="4" name="Slide Number Placeholder 3"/>
          <p:cNvSpPr>
            <a:spLocks noGrp="1"/>
          </p:cNvSpPr>
          <p:nvPr>
            <p:ph type="sldNum" sz="quarter" idx="10"/>
          </p:nvPr>
        </p:nvSpPr>
        <p:spPr/>
        <p:txBody>
          <a:bodyPr/>
          <a:lstStyle/>
          <a:p>
            <a:fld id="{3353A1B0-0C52-45FA-8550-03EB3BD4B317}" type="slidenum">
              <a:rPr lang="en-US" smtClean="0"/>
              <a:t>18</a:t>
            </a:fld>
            <a:endParaRPr lang="en-US"/>
          </a:p>
        </p:txBody>
      </p:sp>
    </p:spTree>
    <p:extLst>
      <p:ext uri="{BB962C8B-B14F-4D97-AF65-F5344CB8AC3E}">
        <p14:creationId xmlns:p14="http://schemas.microsoft.com/office/powerpoint/2010/main" val="3557144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partnership</a:t>
            </a:r>
            <a:r>
              <a:rPr lang="en-US" baseline="0" dirty="0" smtClean="0"/>
              <a:t> was envisioned to help provide a commodity with value BOTH to the US institution and the host site.   </a:t>
            </a:r>
            <a:endParaRPr lang="en-US" dirty="0" smtClean="0"/>
          </a:p>
          <a:p>
            <a:r>
              <a:rPr lang="en-US" dirty="0" smtClean="0"/>
              <a:t>Long term </a:t>
            </a:r>
            <a:r>
              <a:rPr lang="en-US" dirty="0" err="1" smtClean="0"/>
              <a:t>partership</a:t>
            </a:r>
            <a:r>
              <a:rPr lang="en-US" dirty="0" smtClean="0"/>
              <a:t>: build relationships</a:t>
            </a:r>
            <a:r>
              <a:rPr lang="en-US" baseline="0" dirty="0" smtClean="0"/>
              <a:t> </a:t>
            </a:r>
            <a:r>
              <a:rPr lang="en-US" b="1" baseline="0" dirty="0" smtClean="0"/>
              <a:t>through reliable presence (</a:t>
            </a:r>
            <a:r>
              <a:rPr lang="en-US" baseline="0" dirty="0" smtClean="0"/>
              <a:t>takes time and energy to establish trust, routines).  </a:t>
            </a:r>
            <a:r>
              <a:rPr lang="en-US" b="1" baseline="0" dirty="0" smtClean="0"/>
              <a:t>Consolidate efforts </a:t>
            </a:r>
          </a:p>
          <a:p>
            <a:r>
              <a:rPr lang="en-US" b="1" baseline="0" dirty="0" smtClean="0"/>
              <a:t>Short term resident rotations: (senior level residents) </a:t>
            </a:r>
          </a:p>
          <a:p>
            <a:r>
              <a:rPr lang="en-US" b="1" baseline="0" dirty="0" smtClean="0"/>
              <a:t>Works alongside the GHSP volunteer that is a visiting faculty for at least a year, they are planted and can act as a </a:t>
            </a:r>
            <a:r>
              <a:rPr lang="en-US" b="1" baseline="0" dirty="0" err="1" smtClean="0"/>
              <a:t>liason</a:t>
            </a:r>
            <a:r>
              <a:rPr lang="en-US" b="1" baseline="0" dirty="0" smtClean="0"/>
              <a:t> between the site and the short term visitors.  </a:t>
            </a:r>
          </a:p>
          <a:p>
            <a:r>
              <a:rPr lang="en-US" b="1" baseline="0" dirty="0" smtClean="0"/>
              <a:t>The site experiences: more human resource support = academic teams, patient care = family medicine model. Trainee and staff mentoring and modeling = collegial relationships, mentorship in the formative years for students participating in FM rotation.  QI projects come with some money and skilled people at UW&gt;  </a:t>
            </a:r>
          </a:p>
          <a:p>
            <a:endParaRPr lang="en-US" b="1" baseline="0" dirty="0" smtClean="0"/>
          </a:p>
          <a:p>
            <a:endParaRPr lang="en-US" b="1" baseline="0" dirty="0" smtClean="0"/>
          </a:p>
          <a:p>
            <a:pPr lvl="1" algn="ctr"/>
            <a:endParaRPr lang="en-US" altLang="en-US" sz="2400" dirty="0" smtClean="0"/>
          </a:p>
          <a:p>
            <a:pPr lvl="1" algn="ctr"/>
            <a:endParaRPr lang="en-US" altLang="en-US" sz="2400" dirty="0" smtClean="0"/>
          </a:p>
          <a:p>
            <a:pPr algn="ctr"/>
            <a:r>
              <a:rPr lang="en-US" altLang="en-US" sz="2400" dirty="0" smtClean="0"/>
              <a:t>Support SEED with pipeline development</a:t>
            </a:r>
          </a:p>
          <a:p>
            <a:endParaRPr lang="en-US" dirty="0"/>
          </a:p>
        </p:txBody>
      </p:sp>
      <p:sp>
        <p:nvSpPr>
          <p:cNvPr id="4" name="Slide Number Placeholder 3"/>
          <p:cNvSpPr>
            <a:spLocks noGrp="1"/>
          </p:cNvSpPr>
          <p:nvPr>
            <p:ph type="sldNum" sz="quarter" idx="10"/>
          </p:nvPr>
        </p:nvSpPr>
        <p:spPr/>
        <p:txBody>
          <a:bodyPr/>
          <a:lstStyle/>
          <a:p>
            <a:fld id="{F8DA46E3-1D53-8549-BE82-212D8ED86990}" type="slidenum">
              <a:rPr lang="en-US" smtClean="0"/>
              <a:pPr/>
              <a:t>19</a:t>
            </a:fld>
            <a:endParaRPr lang="en-US" dirty="0"/>
          </a:p>
        </p:txBody>
      </p:sp>
    </p:spTree>
    <p:extLst>
      <p:ext uri="{BB962C8B-B14F-4D97-AF65-F5344CB8AC3E}">
        <p14:creationId xmlns:p14="http://schemas.microsoft.com/office/powerpoint/2010/main" val="1443811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EJ: What do we need in order to build these rotations?  (participants contribute</a:t>
            </a:r>
            <a:r>
              <a:rPr lang="en-US" b="1" baseline="0" dirty="0"/>
              <a:t> ideas)</a:t>
            </a:r>
            <a:r>
              <a:rPr lang="en-US" b="1" dirty="0"/>
              <a:t> </a:t>
            </a:r>
          </a:p>
          <a:p>
            <a:r>
              <a:rPr lang="en-US" sz="1200" kern="1200" dirty="0">
                <a:solidFill>
                  <a:schemeClr val="tx1"/>
                </a:solidFill>
                <a:effectLst/>
                <a:latin typeface="+mn-lt"/>
                <a:ea typeface="+mn-ea"/>
                <a:cs typeface="+mn-cs"/>
              </a:rPr>
              <a:t>We want to get rid of as many barriers as we can so that residents can have this valuable experience: </a:t>
            </a:r>
          </a:p>
          <a:p>
            <a:r>
              <a:rPr lang="en-US" sz="1200" kern="1200" dirty="0">
                <a:solidFill>
                  <a:schemeClr val="tx1"/>
                </a:solidFill>
                <a:effectLst/>
                <a:latin typeface="+mn-lt"/>
                <a:ea typeface="+mn-ea"/>
                <a:cs typeface="+mn-cs"/>
              </a:rPr>
              <a:t>Time off of their duties</a:t>
            </a:r>
          </a:p>
          <a:p>
            <a:r>
              <a:rPr lang="en-US" sz="1200" kern="1200" dirty="0">
                <a:solidFill>
                  <a:schemeClr val="tx1"/>
                </a:solidFill>
                <a:effectLst/>
                <a:latin typeface="+mn-lt"/>
                <a:ea typeface="+mn-ea"/>
                <a:cs typeface="+mn-cs"/>
              </a:rPr>
              <a:t>Financial support for resident travel</a:t>
            </a:r>
          </a:p>
          <a:p>
            <a:r>
              <a:rPr lang="en-US" sz="1200" kern="1200" dirty="0">
                <a:solidFill>
                  <a:schemeClr val="tx1"/>
                </a:solidFill>
                <a:effectLst/>
                <a:latin typeface="+mn-lt"/>
                <a:ea typeface="+mn-ea"/>
                <a:cs typeface="+mn-cs"/>
              </a:rPr>
              <a:t>faculty and administrative time to organizing the rotation to be a valuable experience. </a:t>
            </a:r>
          </a:p>
          <a:p>
            <a:endParaRPr lang="en-US" dirty="0"/>
          </a:p>
        </p:txBody>
      </p:sp>
      <p:sp>
        <p:nvSpPr>
          <p:cNvPr id="4" name="Slide Number Placeholder 3"/>
          <p:cNvSpPr>
            <a:spLocks noGrp="1"/>
          </p:cNvSpPr>
          <p:nvPr>
            <p:ph type="sldNum" sz="quarter" idx="10"/>
          </p:nvPr>
        </p:nvSpPr>
        <p:spPr/>
        <p:txBody>
          <a:bodyPr/>
          <a:lstStyle/>
          <a:p>
            <a:fld id="{D5202CC6-7A09-784C-89F9-6836B74C2504}" type="slidenum">
              <a:rPr lang="en-US" smtClean="0"/>
              <a:t>20</a:t>
            </a:fld>
            <a:endParaRPr lang="en-US"/>
          </a:p>
        </p:txBody>
      </p:sp>
    </p:spTree>
    <p:extLst>
      <p:ext uri="{BB962C8B-B14F-4D97-AF65-F5344CB8AC3E}">
        <p14:creationId xmlns:p14="http://schemas.microsoft.com/office/powerpoint/2010/main" val="3245553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EJ The</a:t>
            </a:r>
            <a:r>
              <a:rPr lang="en-US" baseline="0" dirty="0"/>
              <a:t> scope of family medicine expansion globally.  </a:t>
            </a:r>
            <a:endParaRPr lang="en-US" dirty="0"/>
          </a:p>
          <a:p>
            <a:r>
              <a:rPr lang="en-US" dirty="0"/>
              <a:t>From 2010 from</a:t>
            </a:r>
            <a:r>
              <a:rPr lang="en-US" baseline="0" dirty="0"/>
              <a:t> the African Journal of </a:t>
            </a:r>
            <a:r>
              <a:rPr lang="en-US" baseline="0" dirty="0" err="1"/>
              <a:t>Prm</a:t>
            </a:r>
            <a:r>
              <a:rPr lang="en-US" baseline="0" dirty="0"/>
              <a:t> Health Care and </a:t>
            </a:r>
            <a:r>
              <a:rPr lang="en-US" baseline="0" dirty="0" err="1"/>
              <a:t>Fam</a:t>
            </a:r>
            <a:r>
              <a:rPr lang="en-US" baseline="0" dirty="0"/>
              <a:t> Med… a consensus statement starts with </a:t>
            </a:r>
            <a:endParaRPr lang="en-US" dirty="0"/>
          </a:p>
        </p:txBody>
      </p:sp>
      <p:sp>
        <p:nvSpPr>
          <p:cNvPr id="4" name="Slide Number Placeholder 3"/>
          <p:cNvSpPr>
            <a:spLocks noGrp="1"/>
          </p:cNvSpPr>
          <p:nvPr>
            <p:ph type="sldNum" sz="quarter" idx="10"/>
          </p:nvPr>
        </p:nvSpPr>
        <p:spPr/>
        <p:txBody>
          <a:bodyPr/>
          <a:lstStyle/>
          <a:p>
            <a:fld id="{D4B5698B-3BEC-40DF-AF31-25A9312D1969}" type="slidenum">
              <a:rPr lang="en-US" smtClean="0"/>
              <a:t>3</a:t>
            </a:fld>
            <a:endParaRPr lang="en-US"/>
          </a:p>
        </p:txBody>
      </p:sp>
    </p:spTree>
    <p:extLst>
      <p:ext uri="{BB962C8B-B14F-4D97-AF65-F5344CB8AC3E}">
        <p14:creationId xmlns:p14="http://schemas.microsoft.com/office/powerpoint/2010/main" val="1075841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EJ:</a:t>
            </a:r>
            <a:r>
              <a:rPr lang="en-US" baseline="0" dirty="0"/>
              <a:t> </a:t>
            </a:r>
            <a:r>
              <a:rPr lang="en-US" dirty="0"/>
              <a:t>What are the costs that</a:t>
            </a:r>
            <a:r>
              <a:rPr lang="en-US" baseline="0" dirty="0"/>
              <a:t> participants </a:t>
            </a:r>
            <a:r>
              <a:rPr lang="en-US" dirty="0"/>
              <a:t>have perceived in their work?</a:t>
            </a:r>
            <a:r>
              <a:rPr lang="en-US" baseline="0" dirty="0"/>
              <a:t> </a:t>
            </a:r>
            <a:endParaRPr lang="en-US" dirty="0"/>
          </a:p>
        </p:txBody>
      </p:sp>
      <p:sp>
        <p:nvSpPr>
          <p:cNvPr id="4" name="Slide Number Placeholder 3"/>
          <p:cNvSpPr>
            <a:spLocks noGrp="1"/>
          </p:cNvSpPr>
          <p:nvPr>
            <p:ph type="sldNum" sz="quarter" idx="10"/>
          </p:nvPr>
        </p:nvSpPr>
        <p:spPr/>
        <p:txBody>
          <a:bodyPr/>
          <a:lstStyle/>
          <a:p>
            <a:fld id="{D5202CC6-7A09-784C-89F9-6836B74C2504}" type="slidenum">
              <a:rPr lang="en-US" smtClean="0"/>
              <a:t>21</a:t>
            </a:fld>
            <a:endParaRPr lang="en-US"/>
          </a:p>
        </p:txBody>
      </p:sp>
    </p:spTree>
    <p:extLst>
      <p:ext uri="{BB962C8B-B14F-4D97-AF65-F5344CB8AC3E}">
        <p14:creationId xmlns:p14="http://schemas.microsoft.com/office/powerpoint/2010/main" val="298628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Groups of 5 people.  Pass out concepts.  Each person reads a concept.  </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5202CC6-7A09-784C-89F9-6836B74C2504}" type="slidenum">
              <a:rPr lang="en-US" smtClean="0"/>
              <a:t>22</a:t>
            </a:fld>
            <a:endParaRPr lang="en-US"/>
          </a:p>
        </p:txBody>
      </p:sp>
    </p:spTree>
    <p:extLst>
      <p:ext uri="{BB962C8B-B14F-4D97-AF65-F5344CB8AC3E}">
        <p14:creationId xmlns:p14="http://schemas.microsoft.com/office/powerpoint/2010/main" val="853997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EJ</a:t>
            </a:r>
          </a:p>
        </p:txBody>
      </p:sp>
      <p:sp>
        <p:nvSpPr>
          <p:cNvPr id="4" name="Slide Number Placeholder 3"/>
          <p:cNvSpPr>
            <a:spLocks noGrp="1"/>
          </p:cNvSpPr>
          <p:nvPr>
            <p:ph type="sldNum" sz="quarter" idx="10"/>
          </p:nvPr>
        </p:nvSpPr>
        <p:spPr/>
        <p:txBody>
          <a:bodyPr/>
          <a:lstStyle/>
          <a:p>
            <a:fld id="{D5202CC6-7A09-784C-89F9-6836B74C2504}" type="slidenum">
              <a:rPr lang="en-US" smtClean="0"/>
              <a:t>23</a:t>
            </a:fld>
            <a:endParaRPr lang="en-US"/>
          </a:p>
        </p:txBody>
      </p:sp>
    </p:spTree>
    <p:extLst>
      <p:ext uri="{BB962C8B-B14F-4D97-AF65-F5344CB8AC3E}">
        <p14:creationId xmlns:p14="http://schemas.microsoft.com/office/powerpoint/2010/main" val="2610104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Solicitation of participants. </a:t>
            </a:r>
          </a:p>
          <a:p>
            <a:r>
              <a:rPr lang="en-US" sz="1200" kern="1200" dirty="0">
                <a:solidFill>
                  <a:schemeClr val="tx1"/>
                </a:solidFill>
                <a:effectLst/>
                <a:latin typeface="+mn-lt"/>
                <a:ea typeface="+mn-ea"/>
                <a:cs typeface="+mn-cs"/>
              </a:rPr>
              <a:t>Presenter comes to the front.  </a:t>
            </a:r>
          </a:p>
          <a:p>
            <a:r>
              <a:rPr lang="en-US" sz="1200" kern="1200" dirty="0">
                <a:solidFill>
                  <a:schemeClr val="tx1"/>
                </a:solidFill>
                <a:effectLst/>
                <a:latin typeface="+mn-lt"/>
                <a:ea typeface="+mn-ea"/>
                <a:cs typeface="+mn-cs"/>
              </a:rPr>
              <a:t>“guidelines” written on a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Elizabeth  facilitate</a:t>
            </a:r>
          </a:p>
          <a:p>
            <a:r>
              <a:rPr lang="en-US" sz="1200" kern="1200" dirty="0">
                <a:solidFill>
                  <a:schemeClr val="tx1"/>
                </a:solidFill>
                <a:effectLst/>
                <a:latin typeface="+mn-lt"/>
                <a:ea typeface="+mn-ea"/>
                <a:cs typeface="+mn-cs"/>
              </a:rPr>
              <a:t>Esther takes notes</a:t>
            </a:r>
            <a:endParaRPr lang="en-US" dirty="0"/>
          </a:p>
        </p:txBody>
      </p:sp>
      <p:sp>
        <p:nvSpPr>
          <p:cNvPr id="4" name="Slide Number Placeholder 3"/>
          <p:cNvSpPr>
            <a:spLocks noGrp="1"/>
          </p:cNvSpPr>
          <p:nvPr>
            <p:ph type="sldNum" sz="quarter" idx="10"/>
          </p:nvPr>
        </p:nvSpPr>
        <p:spPr/>
        <p:txBody>
          <a:bodyPr/>
          <a:lstStyle/>
          <a:p>
            <a:fld id="{D5202CC6-7A09-784C-89F9-6836B74C2504}" type="slidenum">
              <a:rPr lang="en-US" smtClean="0"/>
              <a:t>24</a:t>
            </a:fld>
            <a:endParaRPr lang="en-US"/>
          </a:p>
        </p:txBody>
      </p:sp>
    </p:spTree>
    <p:extLst>
      <p:ext uri="{BB962C8B-B14F-4D97-AF65-F5344CB8AC3E}">
        <p14:creationId xmlns:p14="http://schemas.microsoft.com/office/powerpoint/2010/main" val="3183123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past three years of our program, reflections from the residents who go overseas report the same areas of growth. </a:t>
            </a:r>
          </a:p>
          <a:p>
            <a:r>
              <a:rPr lang="en-US" baseline="0" dirty="0" smtClean="0"/>
              <a:t>Additionally they add themes of improved resilience and satisfaction: more energy, adaptability, engaging with a different way of thinking about medical re.  increased commitment to global health and underserved communities.  </a:t>
            </a:r>
          </a:p>
          <a:p>
            <a:r>
              <a:rPr lang="en-US" baseline="0" dirty="0" smtClean="0"/>
              <a:t>They have improved their teaching and diagnostic skills  </a:t>
            </a:r>
            <a:endParaRPr lang="en-US" dirty="0"/>
          </a:p>
        </p:txBody>
      </p:sp>
      <p:sp>
        <p:nvSpPr>
          <p:cNvPr id="4" name="Slide Number Placeholder 3"/>
          <p:cNvSpPr>
            <a:spLocks noGrp="1"/>
          </p:cNvSpPr>
          <p:nvPr>
            <p:ph type="sldNum" sz="quarter" idx="10"/>
          </p:nvPr>
        </p:nvSpPr>
        <p:spPr/>
        <p:txBody>
          <a:bodyPr/>
          <a:lstStyle/>
          <a:p>
            <a:fld id="{D5202CC6-7A09-784C-89F9-6836B74C2504}" type="slidenum">
              <a:rPr lang="en-US" smtClean="0"/>
              <a:t>28</a:t>
            </a:fld>
            <a:endParaRPr lang="en-US"/>
          </a:p>
        </p:txBody>
      </p:sp>
    </p:spTree>
    <p:extLst>
      <p:ext uri="{BB962C8B-B14F-4D97-AF65-F5344CB8AC3E}">
        <p14:creationId xmlns:p14="http://schemas.microsoft.com/office/powerpoint/2010/main" val="3311962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EJ</a:t>
            </a:r>
            <a:r>
              <a:rPr lang="en-US" baseline="0" dirty="0"/>
              <a:t> – take home points.  </a:t>
            </a:r>
            <a:endParaRPr lang="en-US" dirty="0"/>
          </a:p>
        </p:txBody>
      </p:sp>
      <p:sp>
        <p:nvSpPr>
          <p:cNvPr id="4" name="Slide Number Placeholder 3"/>
          <p:cNvSpPr>
            <a:spLocks noGrp="1"/>
          </p:cNvSpPr>
          <p:nvPr>
            <p:ph type="sldNum" sz="quarter" idx="10"/>
          </p:nvPr>
        </p:nvSpPr>
        <p:spPr/>
        <p:txBody>
          <a:bodyPr/>
          <a:lstStyle/>
          <a:p>
            <a:fld id="{D5202CC6-7A09-784C-89F9-6836B74C2504}" type="slidenum">
              <a:rPr lang="en-US" smtClean="0"/>
              <a:t>29</a:t>
            </a:fld>
            <a:endParaRPr lang="en-US"/>
          </a:p>
        </p:txBody>
      </p:sp>
    </p:spTree>
    <p:extLst>
      <p:ext uri="{BB962C8B-B14F-4D97-AF65-F5344CB8AC3E}">
        <p14:creationId xmlns:p14="http://schemas.microsoft.com/office/powerpoint/2010/main" val="1938588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chemeClr val="tx1"/>
                </a:solidFill>
                <a:latin typeface="+mn-lt"/>
              </a:rPr>
              <a:t>EJ ***: Lancet </a:t>
            </a:r>
            <a:r>
              <a:rPr lang="en-US" b="0" i="1" baseline="0" dirty="0" smtClean="0">
                <a:solidFill>
                  <a:schemeClr val="tx1"/>
                </a:solidFill>
                <a:latin typeface="+mn-lt"/>
              </a:rPr>
              <a:t>article moved 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latin typeface="+mn-lt"/>
            </a:endParaRPr>
          </a:p>
        </p:txBody>
      </p:sp>
      <p:sp>
        <p:nvSpPr>
          <p:cNvPr id="4" name="Slide Number Placeholder 3"/>
          <p:cNvSpPr>
            <a:spLocks noGrp="1"/>
          </p:cNvSpPr>
          <p:nvPr>
            <p:ph type="sldNum" sz="quarter" idx="10"/>
          </p:nvPr>
        </p:nvSpPr>
        <p:spPr/>
        <p:txBody>
          <a:bodyPr/>
          <a:lstStyle/>
          <a:p>
            <a:fld id="{DB3F51B5-C59F-F84D-A782-830B8A6968D9}" type="slidenum">
              <a:rPr lang="en-US" smtClean="0"/>
              <a:t>4</a:t>
            </a:fld>
            <a:endParaRPr lang="en-US"/>
          </a:p>
        </p:txBody>
      </p:sp>
    </p:spTree>
    <p:extLst>
      <p:ext uri="{BB962C8B-B14F-4D97-AF65-F5344CB8AC3E}">
        <p14:creationId xmlns:p14="http://schemas.microsoft.com/office/powerpoint/2010/main" val="3739239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EJ The</a:t>
            </a:r>
            <a:r>
              <a:rPr lang="en-US" baseline="0" dirty="0"/>
              <a:t> scope of family medicine expansion globally.  </a:t>
            </a:r>
            <a:endParaRPr lang="en-US" dirty="0"/>
          </a:p>
          <a:p>
            <a:r>
              <a:rPr lang="en-US" dirty="0"/>
              <a:t>From 2010 from</a:t>
            </a:r>
            <a:r>
              <a:rPr lang="en-US" baseline="0" dirty="0"/>
              <a:t> the African Journal of </a:t>
            </a:r>
            <a:r>
              <a:rPr lang="en-US" baseline="0" dirty="0" err="1"/>
              <a:t>Prm</a:t>
            </a:r>
            <a:r>
              <a:rPr lang="en-US" baseline="0" dirty="0"/>
              <a:t> Health Care and </a:t>
            </a:r>
            <a:r>
              <a:rPr lang="en-US" baseline="0" dirty="0" err="1"/>
              <a:t>Fam</a:t>
            </a:r>
            <a:r>
              <a:rPr lang="en-US" baseline="0" dirty="0"/>
              <a:t> Med… a consensus statement starts with </a:t>
            </a:r>
            <a:endParaRPr lang="en-US" dirty="0"/>
          </a:p>
        </p:txBody>
      </p:sp>
      <p:sp>
        <p:nvSpPr>
          <p:cNvPr id="4" name="Slide Number Placeholder 3"/>
          <p:cNvSpPr>
            <a:spLocks noGrp="1"/>
          </p:cNvSpPr>
          <p:nvPr>
            <p:ph type="sldNum" sz="quarter" idx="10"/>
          </p:nvPr>
        </p:nvSpPr>
        <p:spPr/>
        <p:txBody>
          <a:bodyPr/>
          <a:lstStyle/>
          <a:p>
            <a:fld id="{D4B5698B-3BEC-40DF-AF31-25A9312D1969}" type="slidenum">
              <a:rPr lang="en-US" smtClean="0"/>
              <a:t>5</a:t>
            </a:fld>
            <a:endParaRPr lang="en-US"/>
          </a:p>
        </p:txBody>
      </p:sp>
    </p:spTree>
    <p:extLst>
      <p:ext uri="{BB962C8B-B14F-4D97-AF65-F5344CB8AC3E}">
        <p14:creationId xmlns:p14="http://schemas.microsoft.com/office/powerpoint/2010/main" val="1594209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EJ</a:t>
            </a:r>
          </a:p>
          <a:p>
            <a:r>
              <a:rPr lang="en-US" baseline="0" dirty="0"/>
              <a:t>The millennium goals are goals that encompass and depends on integration of many layers of health care from public health measures to episodic patient care to continuous care over time to coordination of care across levels of care.  II think it is becoming clearer that it is not possible to address these goals in </a:t>
            </a:r>
            <a:r>
              <a:rPr lang="en-US" baseline="0" dirty="0" err="1"/>
              <a:t>sihloed</a:t>
            </a:r>
            <a:r>
              <a:rPr lang="en-US" baseline="0" dirty="0"/>
              <a:t> vertical projects.  Family medicine offers a complimentary approach to addressing these goals. Instead of piecing apart components of a problem as is the case with many vertical programs, family medicine offers an approach that addresses the patient as a whole with the context of her community and putting the health problem within the context of their life. </a:t>
            </a:r>
          </a:p>
          <a:p>
            <a:endParaRPr lang="en-US" dirty="0"/>
          </a:p>
        </p:txBody>
      </p:sp>
      <p:sp>
        <p:nvSpPr>
          <p:cNvPr id="4" name="Slide Number Placeholder 3"/>
          <p:cNvSpPr>
            <a:spLocks noGrp="1"/>
          </p:cNvSpPr>
          <p:nvPr>
            <p:ph type="sldNum" sz="quarter" idx="10"/>
          </p:nvPr>
        </p:nvSpPr>
        <p:spPr/>
        <p:txBody>
          <a:bodyPr/>
          <a:lstStyle/>
          <a:p>
            <a:fld id="{D4B5698B-3BEC-40DF-AF31-25A9312D1969}" type="slidenum">
              <a:rPr lang="en-US" smtClean="0"/>
              <a:t>6</a:t>
            </a:fld>
            <a:endParaRPr lang="en-US"/>
          </a:p>
        </p:txBody>
      </p:sp>
    </p:spTree>
    <p:extLst>
      <p:ext uri="{BB962C8B-B14F-4D97-AF65-F5344CB8AC3E}">
        <p14:creationId xmlns:p14="http://schemas.microsoft.com/office/powerpoint/2010/main" val="1319329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EJ</a:t>
            </a:r>
          </a:p>
          <a:p>
            <a:r>
              <a:rPr lang="en-US" dirty="0"/>
              <a:t>The MSSP</a:t>
            </a:r>
            <a:r>
              <a:rPr lang="en-US" baseline="0" dirty="0"/>
              <a:t> sees primary care as part of the solution and has its focus on having the family doctor be the leader of the clinical team in the district setting.  </a:t>
            </a:r>
            <a:endParaRPr lang="en-US" dirty="0"/>
          </a:p>
        </p:txBody>
      </p:sp>
      <p:sp>
        <p:nvSpPr>
          <p:cNvPr id="4" name="Slide Number Placeholder 3"/>
          <p:cNvSpPr>
            <a:spLocks noGrp="1"/>
          </p:cNvSpPr>
          <p:nvPr>
            <p:ph type="sldNum" sz="quarter" idx="10"/>
          </p:nvPr>
        </p:nvSpPr>
        <p:spPr/>
        <p:txBody>
          <a:bodyPr/>
          <a:lstStyle/>
          <a:p>
            <a:fld id="{D4B5698B-3BEC-40DF-AF31-25A9312D1969}" type="slidenum">
              <a:rPr lang="en-US" smtClean="0"/>
              <a:t>7</a:t>
            </a:fld>
            <a:endParaRPr lang="en-US"/>
          </a:p>
        </p:txBody>
      </p:sp>
    </p:spTree>
    <p:extLst>
      <p:ext uri="{BB962C8B-B14F-4D97-AF65-F5344CB8AC3E}">
        <p14:creationId xmlns:p14="http://schemas.microsoft.com/office/powerpoint/2010/main" val="2421651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EH</a:t>
            </a:r>
          </a:p>
          <a:p>
            <a:r>
              <a:rPr lang="en-US" dirty="0" smtClean="0"/>
              <a:t>Audience participation</a:t>
            </a:r>
          </a:p>
          <a:p>
            <a:r>
              <a:rPr lang="en-US" dirty="0" smtClean="0"/>
              <a:t>By the time learners</a:t>
            </a:r>
            <a:r>
              <a:rPr lang="en-US" baseline="0" dirty="0" smtClean="0"/>
              <a:t> get into residency, many learners (30%) have already experienced working oversees and are drawn to medicine as a result of these experiences.  </a:t>
            </a:r>
          </a:p>
          <a:p>
            <a:r>
              <a:rPr lang="en-US" baseline="0" dirty="0" smtClean="0"/>
              <a:t>Residents get it! </a:t>
            </a:r>
          </a:p>
          <a:p>
            <a:pPr marL="228600" indent="-228600">
              <a:buAutoNum type="arabicPeriod"/>
            </a:pPr>
            <a:r>
              <a:rPr lang="en-US" baseline="0" dirty="0" smtClean="0"/>
              <a:t>rapid globalization &amp; interplay between health in the US and health abroad.  </a:t>
            </a:r>
          </a:p>
          <a:p>
            <a:pPr marL="0" indent="0">
              <a:buFontTx/>
              <a:buNone/>
            </a:pPr>
            <a:r>
              <a:rPr lang="en-US" baseline="0" dirty="0" smtClean="0"/>
              <a:t>3. understand that there is huge discrepancy in health care in the world, &amp; </a:t>
            </a:r>
            <a:r>
              <a:rPr lang="en-US" b="1" baseline="0" dirty="0" smtClean="0"/>
              <a:t>the health of the citizens helps determine the success of cultures</a:t>
            </a:r>
            <a:r>
              <a:rPr lang="en-US" baseline="0" dirty="0" smtClean="0"/>
              <a:t>.  </a:t>
            </a:r>
          </a:p>
          <a:p>
            <a:pPr marL="0" indent="0">
              <a:buFontTx/>
              <a:buNone/>
            </a:pPr>
            <a:r>
              <a:rPr lang="en-US" baseline="0" dirty="0" smtClean="0"/>
              <a:t>4. In this way healthcare  is very much part of social justice.   </a:t>
            </a:r>
          </a:p>
          <a:p>
            <a:r>
              <a:rPr lang="en-US" baseline="0" dirty="0" smtClean="0">
                <a:sym typeface="Wingdings"/>
              </a:rPr>
              <a:t> </a:t>
            </a:r>
            <a:r>
              <a:rPr lang="en-US" baseline="0" dirty="0" smtClean="0"/>
              <a:t>They understand that there are </a:t>
            </a:r>
            <a:r>
              <a:rPr lang="en-US" b="1" baseline="0" dirty="0" smtClean="0"/>
              <a:t>risks</a:t>
            </a:r>
            <a:r>
              <a:rPr lang="en-US" baseline="0" dirty="0" smtClean="0"/>
              <a:t> in participating overseas but they can appreciate the sense of engagement and they appreciate how their skills might be expanded. </a:t>
            </a:r>
            <a:endParaRPr lang="en-US" dirty="0" smtClean="0"/>
          </a:p>
        </p:txBody>
      </p:sp>
      <p:sp>
        <p:nvSpPr>
          <p:cNvPr id="4" name="Slide Number Placeholder 3"/>
          <p:cNvSpPr>
            <a:spLocks noGrp="1"/>
          </p:cNvSpPr>
          <p:nvPr>
            <p:ph type="sldNum" sz="quarter" idx="10"/>
          </p:nvPr>
        </p:nvSpPr>
        <p:spPr/>
        <p:txBody>
          <a:bodyPr/>
          <a:lstStyle/>
          <a:p>
            <a:fld id="{D5202CC6-7A09-784C-89F9-6836B74C2504}" type="slidenum">
              <a:rPr lang="en-US" smtClean="0"/>
              <a:t>8</a:t>
            </a:fld>
            <a:endParaRPr lang="en-US"/>
          </a:p>
        </p:txBody>
      </p:sp>
    </p:spTree>
    <p:extLst>
      <p:ext uri="{BB962C8B-B14F-4D97-AF65-F5344CB8AC3E}">
        <p14:creationId xmlns:p14="http://schemas.microsoft.com/office/powerpoint/2010/main" val="3781686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EH</a:t>
            </a:r>
          </a:p>
          <a:p>
            <a:r>
              <a:rPr lang="en-US" dirty="0" smtClean="0"/>
              <a:t>The ground is fertile,</a:t>
            </a:r>
            <a:r>
              <a:rPr lang="en-US" baseline="0" dirty="0" smtClean="0"/>
              <a:t> it has been </a:t>
            </a:r>
            <a:r>
              <a:rPr lang="en-US" baseline="0" dirty="0" err="1" smtClean="0"/>
              <a:t>furtile</a:t>
            </a:r>
            <a:r>
              <a:rPr lang="en-US" baseline="0" dirty="0" smtClean="0"/>
              <a:t> for a long time!  </a:t>
            </a:r>
            <a:endParaRPr lang="en-US" dirty="0" smtClean="0"/>
          </a:p>
          <a:p>
            <a:r>
              <a:rPr lang="en-US" dirty="0" smtClean="0"/>
              <a:t>Sending</a:t>
            </a:r>
            <a:r>
              <a:rPr lang="en-US" baseline="0" dirty="0" smtClean="0"/>
              <a:t> learners overseas is not new, it is not a fad that is going to go away</a:t>
            </a:r>
          </a:p>
          <a:p>
            <a:endParaRPr lang="en-US" dirty="0"/>
          </a:p>
        </p:txBody>
      </p:sp>
      <p:sp>
        <p:nvSpPr>
          <p:cNvPr id="4" name="Slide Number Placeholder 3"/>
          <p:cNvSpPr>
            <a:spLocks noGrp="1"/>
          </p:cNvSpPr>
          <p:nvPr>
            <p:ph type="sldNum" sz="quarter" idx="10"/>
          </p:nvPr>
        </p:nvSpPr>
        <p:spPr/>
        <p:txBody>
          <a:bodyPr/>
          <a:lstStyle/>
          <a:p>
            <a:fld id="{D5202CC6-7A09-784C-89F9-6836B74C2504}" type="slidenum">
              <a:rPr lang="en-US" smtClean="0"/>
              <a:t>9</a:t>
            </a:fld>
            <a:endParaRPr lang="en-US"/>
          </a:p>
        </p:txBody>
      </p:sp>
    </p:spTree>
    <p:extLst>
      <p:ext uri="{BB962C8B-B14F-4D97-AF65-F5344CB8AC3E}">
        <p14:creationId xmlns:p14="http://schemas.microsoft.com/office/powerpoint/2010/main" val="2345709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EH</a:t>
            </a:r>
          </a:p>
          <a:p>
            <a:r>
              <a:rPr lang="en-US" baseline="0" dirty="0" smtClean="0"/>
              <a:t>These days it may be even more important for addressing very important deficiencies in our medical system: practice in primary care specialties and to practice in underserved communities. </a:t>
            </a:r>
          </a:p>
          <a:p>
            <a:endParaRPr lang="en-US" dirty="0"/>
          </a:p>
        </p:txBody>
      </p:sp>
      <p:sp>
        <p:nvSpPr>
          <p:cNvPr id="4" name="Slide Number Placeholder 3"/>
          <p:cNvSpPr>
            <a:spLocks noGrp="1"/>
          </p:cNvSpPr>
          <p:nvPr>
            <p:ph type="sldNum" sz="quarter" idx="10"/>
          </p:nvPr>
        </p:nvSpPr>
        <p:spPr/>
        <p:txBody>
          <a:bodyPr/>
          <a:lstStyle/>
          <a:p>
            <a:fld id="{D5202CC6-7A09-784C-89F9-6836B74C2504}" type="slidenum">
              <a:rPr lang="en-US" smtClean="0"/>
              <a:t>10</a:t>
            </a:fld>
            <a:endParaRPr lang="en-US"/>
          </a:p>
        </p:txBody>
      </p:sp>
    </p:spTree>
    <p:extLst>
      <p:ext uri="{BB962C8B-B14F-4D97-AF65-F5344CB8AC3E}">
        <p14:creationId xmlns:p14="http://schemas.microsoft.com/office/powerpoint/2010/main" val="2345709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6099" y="2106259"/>
            <a:ext cx="6853412" cy="1470025"/>
          </a:xfrm>
        </p:spPr>
        <p:txBody>
          <a:bodyPr>
            <a:normAutofit/>
          </a:bodyPr>
          <a:lstStyle>
            <a:lvl1pPr algn="ctr">
              <a:defRPr sz="3800" b="1" i="0">
                <a:solidFill>
                  <a:schemeClr val="tx1"/>
                </a:solidFill>
                <a:latin typeface="Helvetica"/>
                <a:cs typeface="Helvetica"/>
              </a:defRPr>
            </a:lvl1pPr>
          </a:lstStyle>
          <a:p>
            <a:r>
              <a:rPr lang="en-US" dirty="0"/>
              <a:t>Click to edit Master title style</a:t>
            </a:r>
            <a:br>
              <a:rPr lang="en-US" dirty="0"/>
            </a:br>
            <a:r>
              <a:rPr lang="en-US" dirty="0"/>
              <a:t>Click to edit Master title style Click to edit Master title style</a:t>
            </a:r>
          </a:p>
        </p:txBody>
      </p:sp>
      <p:sp>
        <p:nvSpPr>
          <p:cNvPr id="3" name="Subtitle 2"/>
          <p:cNvSpPr>
            <a:spLocks noGrp="1"/>
          </p:cNvSpPr>
          <p:nvPr>
            <p:ph type="subTitle" idx="1" hasCustomPrompt="1"/>
          </p:nvPr>
        </p:nvSpPr>
        <p:spPr>
          <a:xfrm>
            <a:off x="1492316" y="4063709"/>
            <a:ext cx="6079746" cy="1752600"/>
          </a:xfr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0" i="1">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br>
              <a:rPr lang="en-US" dirty="0"/>
            </a:br>
            <a:r>
              <a:rPr lang="en-US" dirty="0"/>
              <a:t>Click to edit Master subtitle style</a:t>
            </a:r>
          </a:p>
          <a:p>
            <a:endParaRPr lang="en-US" dirty="0"/>
          </a:p>
        </p:txBody>
      </p:sp>
    </p:spTree>
    <p:extLst>
      <p:ext uri="{BB962C8B-B14F-4D97-AF65-F5344CB8AC3E}">
        <p14:creationId xmlns:p14="http://schemas.microsoft.com/office/powerpoint/2010/main" val="317455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44047"/>
            <a:ext cx="8229600" cy="1143000"/>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4" name="Text Placeholder 2"/>
          <p:cNvSpPr>
            <a:spLocks noGrp="1"/>
          </p:cNvSpPr>
          <p:nvPr>
            <p:ph idx="1"/>
          </p:nvPr>
        </p:nvSpPr>
        <p:spPr>
          <a:xfrm>
            <a:off x="457200" y="2269609"/>
            <a:ext cx="8229600" cy="39468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795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rot="5400000">
            <a:off x="7494989" y="1828771"/>
            <a:ext cx="990599" cy="228659"/>
          </a:xfrm>
          <a:prstGeom prst="rect">
            <a:avLst/>
          </a:prstGeom>
        </p:spPr>
        <p:txBody>
          <a:bodyPr/>
          <a:lstStyle/>
          <a:p>
            <a:fld id="{A2EFF424-F111-43CB-9C75-D52325012943}" type="datetime1">
              <a:rPr lang="en-US" smtClean="0"/>
              <a:pPr/>
              <a:t>5/8/17</a:t>
            </a:fld>
            <a:endParaRPr lang="en-US"/>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US"/>
          </a:p>
        </p:txBody>
      </p:sp>
      <p:sp>
        <p:nvSpPr>
          <p:cNvPr id="6" name="Slide Number Placeholder 5"/>
          <p:cNvSpPr>
            <a:spLocks noGrp="1"/>
          </p:cNvSpPr>
          <p:nvPr>
            <p:ph type="sldNum" sz="quarter" idx="12"/>
          </p:nvPr>
        </p:nvSpPr>
        <p:spPr>
          <a:xfrm>
            <a:off x="7766431" y="295736"/>
            <a:ext cx="628813" cy="767687"/>
          </a:xfrm>
          <a:prstGeom prst="rect">
            <a:avLst/>
          </a:prstGeom>
        </p:spPr>
        <p:txBody>
          <a:bodyPr/>
          <a:lstStyle/>
          <a:p>
            <a:fld id="{F7886C9C-DC18-4195-8FD5-A50AA931D419}" type="slidenum">
              <a:rPr lang="en-US" smtClean="0"/>
              <a:pPr/>
              <a:t>‹#›</a:t>
            </a:fld>
            <a:endParaRPr lang="en-US"/>
          </a:p>
        </p:txBody>
      </p:sp>
    </p:spTree>
    <p:extLst>
      <p:ext uri="{BB962C8B-B14F-4D97-AF65-F5344CB8AC3E}">
        <p14:creationId xmlns:p14="http://schemas.microsoft.com/office/powerpoint/2010/main" val="2266223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52400" y="6381750"/>
            <a:ext cx="533400" cy="476250"/>
          </a:xfrm>
          <a:prstGeom prst="rect">
            <a:avLst/>
          </a:prstGeom>
        </p:spPr>
        <p:txBody>
          <a:bodyPr/>
          <a:lstStyle>
            <a:lvl1pPr>
              <a:defRPr/>
            </a:lvl1pPr>
          </a:lstStyle>
          <a:p>
            <a:fld id="{9F02E7CB-E5B4-4522-BFE5-D1AB0BA01EA6}" type="slidenum">
              <a:rPr lang="en-US"/>
              <a:pPr/>
              <a:t>‹#›</a:t>
            </a:fld>
            <a:endParaRPr lang="en-US"/>
          </a:p>
        </p:txBody>
      </p:sp>
    </p:spTree>
    <p:extLst>
      <p:ext uri="{BB962C8B-B14F-4D97-AF65-F5344CB8AC3E}">
        <p14:creationId xmlns:p14="http://schemas.microsoft.com/office/powerpoint/2010/main" val="1304805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40601"/>
            <a:ext cx="8229600" cy="1187865"/>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3" name="Text Placeholder 2"/>
          <p:cNvSpPr>
            <a:spLocks noGrp="1"/>
          </p:cNvSpPr>
          <p:nvPr>
            <p:ph type="body" idx="1"/>
          </p:nvPr>
        </p:nvSpPr>
        <p:spPr>
          <a:xfrm>
            <a:off x="457200" y="2266165"/>
            <a:ext cx="8229600" cy="39562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839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457200" rtl="0" eaLnBrk="1" latinLnBrk="0" hangingPunct="1">
        <a:spcBef>
          <a:spcPct val="0"/>
        </a:spcBef>
        <a:buNone/>
        <a:defRPr sz="40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jpg"/><Relationship Id="rId6" Type="http://schemas.openxmlformats.org/officeDocument/2006/relationships/image" Target="../media/image24.jpe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14.jp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5.jpeg"/><Relationship Id="rId5" Type="http://schemas.openxmlformats.org/officeDocument/2006/relationships/image" Target="../media/image14.jp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5.jpeg"/><Relationship Id="rId5" Type="http://schemas.openxmlformats.org/officeDocument/2006/relationships/image" Target="../media/image14.jp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14.jpg"/><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4.xml"/><Relationship Id="rId2"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6099" y="2106259"/>
            <a:ext cx="6853412" cy="1470025"/>
          </a:xfrm>
        </p:spPr>
        <p:txBody>
          <a:bodyPr>
            <a:normAutofit fontScale="90000"/>
          </a:bodyPr>
          <a:lstStyle/>
          <a:p>
            <a:r>
              <a:rPr lang="en-US" dirty="0"/>
              <a:t>Academic Family Medicine expansion globally</a:t>
            </a:r>
            <a:br>
              <a:rPr lang="en-US" dirty="0"/>
            </a:br>
            <a:r>
              <a:rPr lang="en-US" dirty="0"/>
              <a:t>The potential and the costs of US involvement</a:t>
            </a:r>
            <a:br>
              <a:rPr lang="en-US" dirty="0"/>
            </a:br>
            <a:endParaRPr lang="en-US" dirty="0"/>
          </a:p>
        </p:txBody>
      </p:sp>
      <p:sp>
        <p:nvSpPr>
          <p:cNvPr id="3" name="Subtitle 2"/>
          <p:cNvSpPr>
            <a:spLocks noGrp="1"/>
          </p:cNvSpPr>
          <p:nvPr>
            <p:ph type="subTitle" idx="1"/>
          </p:nvPr>
        </p:nvSpPr>
        <p:spPr/>
        <p:txBody>
          <a:bodyPr>
            <a:normAutofit/>
          </a:bodyPr>
          <a:lstStyle/>
          <a:p>
            <a:r>
              <a:rPr lang="en-US" dirty="0"/>
              <a:t>Esther Johnston MD</a:t>
            </a:r>
          </a:p>
          <a:p>
            <a:r>
              <a:rPr lang="en-US" dirty="0"/>
              <a:t>Elizabeth Hutchinson MD</a:t>
            </a:r>
          </a:p>
          <a:p>
            <a:r>
              <a:rPr lang="en-US" sz="2400" dirty="0"/>
              <a:t>S44 May 8 11:15-12:15</a:t>
            </a:r>
          </a:p>
        </p:txBody>
      </p:sp>
    </p:spTree>
    <p:extLst>
      <p:ext uri="{BB962C8B-B14F-4D97-AF65-F5344CB8AC3E}">
        <p14:creationId xmlns:p14="http://schemas.microsoft.com/office/powerpoint/2010/main" val="22863734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ciduous Trees without leaves foreground middle-ground and 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552" y="-17664"/>
            <a:ext cx="5659324" cy="4244493"/>
          </a:xfrm>
          <a:prstGeom prst="rect">
            <a:avLst/>
          </a:prstGeom>
        </p:spPr>
      </p:pic>
      <p:sp>
        <p:nvSpPr>
          <p:cNvPr id="6" name="Rectangle 5"/>
          <p:cNvSpPr/>
          <p:nvPr/>
        </p:nvSpPr>
        <p:spPr>
          <a:xfrm>
            <a:off x="1" y="1713132"/>
            <a:ext cx="4304632" cy="2416046"/>
          </a:xfrm>
          <a:prstGeom prst="rect">
            <a:avLst/>
          </a:prstGeom>
          <a:blipFill rotWithShape="1">
            <a:blip r:embed="rId4"/>
            <a:tile tx="0" ty="0" sx="100000" sy="100000" flip="none" algn="tl"/>
          </a:blipFill>
        </p:spPr>
        <p:txBody>
          <a:bodyPr wrap="square">
            <a:spAutoFit/>
          </a:bodyPr>
          <a:lstStyle/>
          <a:p>
            <a:r>
              <a:rPr lang="en-US" sz="3200" dirty="0">
                <a:latin typeface="Libian SC Regular"/>
                <a:cs typeface="Libian SC Regular"/>
              </a:rPr>
              <a:t>Global health may make students more likely to </a:t>
            </a:r>
            <a:r>
              <a:rPr lang="en-US" sz="3200" u="sng" dirty="0">
                <a:latin typeface="Libian SC Regular"/>
                <a:cs typeface="Libian SC Regular"/>
              </a:rPr>
              <a:t>chose primary </a:t>
            </a:r>
            <a:r>
              <a:rPr lang="en-US" sz="3200" u="sng" dirty="0" smtClean="0">
                <a:latin typeface="Libian SC Regular"/>
                <a:cs typeface="Libian SC Regular"/>
              </a:rPr>
              <a:t>care </a:t>
            </a:r>
            <a:endParaRPr lang="en-US" sz="1100" dirty="0" smtClean="0"/>
          </a:p>
          <a:p>
            <a:r>
              <a:rPr lang="en-US" sz="1100" dirty="0" smtClean="0"/>
              <a:t>(Bruno </a:t>
            </a:r>
            <a:r>
              <a:rPr lang="en-US" sz="1100" dirty="0"/>
              <a:t>DM, </a:t>
            </a:r>
            <a:r>
              <a:rPr lang="en-US" sz="1100" dirty="0" err="1"/>
              <a:t>Imperato</a:t>
            </a:r>
            <a:r>
              <a:rPr lang="en-US" sz="1100" dirty="0"/>
              <a:t> PJ, </a:t>
            </a:r>
            <a:r>
              <a:rPr lang="en-US" sz="1100" dirty="0" err="1"/>
              <a:t>Szarek</a:t>
            </a:r>
            <a:r>
              <a:rPr lang="en-US" sz="1100" dirty="0"/>
              <a:t> M. The Correlation between Global Health Experiences in Low-Income Countries on Choice of Primary Care Residencies for Graduates of an Urban US Medical School. Journal of Urban </a:t>
            </a:r>
            <a:r>
              <a:rPr lang="en-US" sz="1100" dirty="0" smtClean="0"/>
              <a:t>Health)</a:t>
            </a:r>
            <a:endParaRPr lang="en-US" sz="3200" u="sng" dirty="0" smtClean="0">
              <a:latin typeface="Libian SC Regular"/>
              <a:cs typeface="Libian SC Regular"/>
            </a:endParaRPr>
          </a:p>
          <a:p>
            <a:r>
              <a:rPr lang="en-US" sz="1100" dirty="0" smtClean="0"/>
              <a:t>Practice Location</a:t>
            </a:r>
            <a:endParaRPr lang="en-US" sz="3200" u="sng" dirty="0">
              <a:latin typeface="Libian SC Regular"/>
              <a:cs typeface="Libian SC Regular"/>
            </a:endParaRPr>
          </a:p>
        </p:txBody>
      </p:sp>
      <p:sp>
        <p:nvSpPr>
          <p:cNvPr id="10" name="Rectangle 9"/>
          <p:cNvSpPr/>
          <p:nvPr/>
        </p:nvSpPr>
        <p:spPr>
          <a:xfrm>
            <a:off x="0" y="0"/>
            <a:ext cx="3484676" cy="97091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445480" y="4254695"/>
            <a:ext cx="6684211" cy="1631216"/>
          </a:xfrm>
          <a:prstGeom prst="rect">
            <a:avLst/>
          </a:prstGeom>
          <a:blipFill rotWithShape="1">
            <a:blip r:embed="rId4"/>
            <a:tile tx="0" ty="0" sx="100000" sy="100000" flip="none" algn="tl"/>
          </a:blipFill>
        </p:spPr>
        <p:txBody>
          <a:bodyPr wrap="square">
            <a:spAutoFit/>
          </a:bodyPr>
          <a:lstStyle/>
          <a:p>
            <a:pPr algn="r"/>
            <a:r>
              <a:rPr lang="en-US" sz="3600" dirty="0">
                <a:latin typeface="Libian SC Regular"/>
                <a:cs typeface="Libian SC Regular"/>
              </a:rPr>
              <a:t>a</a:t>
            </a:r>
            <a:r>
              <a:rPr lang="en-US" sz="3600" dirty="0" smtClean="0">
                <a:latin typeface="Libian SC Regular"/>
                <a:cs typeface="Libian SC Regular"/>
              </a:rPr>
              <a:t>nd practice </a:t>
            </a:r>
            <a:r>
              <a:rPr lang="en-US" sz="3600" dirty="0">
                <a:latin typeface="Libian SC Regular"/>
                <a:cs typeface="Libian SC Regular"/>
              </a:rPr>
              <a:t>in an </a:t>
            </a:r>
            <a:r>
              <a:rPr lang="en-US" sz="3600" u="sng" dirty="0">
                <a:latin typeface="Libian SC Regular"/>
                <a:cs typeface="Libian SC Regular"/>
              </a:rPr>
              <a:t>underserved setting</a:t>
            </a:r>
          </a:p>
          <a:p>
            <a:r>
              <a:rPr lang="en-US" sz="1200" dirty="0" err="1"/>
              <a:t>Liaw</a:t>
            </a:r>
            <a:r>
              <a:rPr lang="en-US" sz="1200" dirty="0"/>
              <a:t> W, </a:t>
            </a:r>
            <a:r>
              <a:rPr lang="en-US" sz="1200" dirty="0" err="1"/>
              <a:t>Bazemore</a:t>
            </a:r>
            <a:r>
              <a:rPr lang="en-US" sz="1200" dirty="0"/>
              <a:t> A, </a:t>
            </a:r>
            <a:r>
              <a:rPr lang="en-US" sz="1200" dirty="0" err="1"/>
              <a:t>Xierali</a:t>
            </a:r>
            <a:r>
              <a:rPr lang="en-US" sz="1200" dirty="0"/>
              <a:t> I, Walden J, Diller P. Impact of Global Health Experiences During Residency on Graduate </a:t>
            </a:r>
          </a:p>
        </p:txBody>
      </p:sp>
      <p:sp>
        <p:nvSpPr>
          <p:cNvPr id="7" name="TextBox 6"/>
          <p:cNvSpPr txBox="1"/>
          <p:nvPr/>
        </p:nvSpPr>
        <p:spPr>
          <a:xfrm>
            <a:off x="334211" y="120316"/>
            <a:ext cx="2646947" cy="646331"/>
          </a:xfrm>
          <a:prstGeom prst="rect">
            <a:avLst/>
          </a:prstGeom>
          <a:noFill/>
        </p:spPr>
        <p:txBody>
          <a:bodyPr wrap="square" rtlCol="0">
            <a:spAutoFit/>
          </a:bodyPr>
          <a:lstStyle/>
          <a:p>
            <a:r>
              <a:rPr lang="en-US" sz="3600" dirty="0" smtClean="0"/>
              <a:t>2017</a:t>
            </a:r>
            <a:endParaRPr lang="en-US" sz="3600" dirty="0"/>
          </a:p>
        </p:txBody>
      </p:sp>
    </p:spTree>
    <p:extLst>
      <p:ext uri="{BB962C8B-B14F-4D97-AF65-F5344CB8AC3E}">
        <p14:creationId xmlns:p14="http://schemas.microsoft.com/office/powerpoint/2010/main" val="21711777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ick hou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591" y="1371064"/>
            <a:ext cx="2403295" cy="1580166"/>
          </a:xfrm>
          <a:prstGeom prst="rect">
            <a:avLst/>
          </a:prstGeom>
        </p:spPr>
      </p:pic>
      <p:sp>
        <p:nvSpPr>
          <p:cNvPr id="10" name="TextBox 9"/>
          <p:cNvSpPr txBox="1"/>
          <p:nvPr/>
        </p:nvSpPr>
        <p:spPr>
          <a:xfrm>
            <a:off x="1770920" y="1885549"/>
            <a:ext cx="2172266" cy="831253"/>
          </a:xfrm>
          <a:prstGeom prst="rect">
            <a:avLst/>
          </a:prstGeom>
          <a:noFill/>
        </p:spPr>
        <p:txBody>
          <a:bodyPr wrap="square" rtlCol="0">
            <a:spAutoFit/>
          </a:bodyPr>
          <a:lstStyle/>
          <a:p>
            <a:pPr algn="ctr"/>
            <a:r>
              <a:rPr lang="en-US" sz="2401" dirty="0">
                <a:solidFill>
                  <a:srgbClr val="333399"/>
                </a:solidFill>
                <a:latin typeface="Bradley Hand Bold"/>
                <a:cs typeface="Bradley Hand Bold"/>
              </a:rPr>
              <a:t>Global Health </a:t>
            </a:r>
            <a:r>
              <a:rPr lang="en-US" sz="2401" dirty="0" err="1">
                <a:solidFill>
                  <a:srgbClr val="333399"/>
                </a:solidFill>
                <a:latin typeface="Bradley Hand Bold"/>
                <a:cs typeface="Bradley Hand Bold"/>
              </a:rPr>
              <a:t>roration</a:t>
            </a:r>
            <a:endParaRPr lang="en-US" sz="2401" dirty="0">
              <a:solidFill>
                <a:srgbClr val="333399"/>
              </a:solidFill>
              <a:latin typeface="Bradley Hand Bold"/>
              <a:cs typeface="Bradley Hand Bold"/>
            </a:endParaRPr>
          </a:p>
        </p:txBody>
      </p:sp>
      <p:pic>
        <p:nvPicPr>
          <p:cNvPr id="14" name="Picture 13" descr="Macintosh HD:Users:elizabethhutchinson:Desktop:Mayo Clin Proc. 2010 REF 3.png"/>
          <p:cNvPicPr/>
          <p:nvPr/>
        </p:nvPicPr>
        <p:blipFill>
          <a:blip r:embed="rId4">
            <a:extLst>
              <a:ext uri="{28A0092B-C50C-407E-A947-70E740481C1C}">
                <a14:useLocalDpi xmlns:a14="http://schemas.microsoft.com/office/drawing/2010/main" val="0"/>
              </a:ext>
            </a:extLst>
          </a:blip>
          <a:srcRect/>
          <a:stretch>
            <a:fillRect/>
          </a:stretch>
        </p:blipFill>
        <p:spPr bwMode="auto">
          <a:xfrm>
            <a:off x="4174215" y="1371064"/>
            <a:ext cx="4489554" cy="4870882"/>
          </a:xfrm>
          <a:prstGeom prst="rect">
            <a:avLst/>
          </a:prstGeom>
          <a:noFill/>
          <a:ln>
            <a:noFill/>
          </a:ln>
        </p:spPr>
      </p:pic>
      <p:pic>
        <p:nvPicPr>
          <p:cNvPr id="7" name="Picture 6" descr="thinking-person-clip-art-1dx4qm-clipa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964" y="1051699"/>
            <a:ext cx="3544222" cy="4536302"/>
          </a:xfrm>
          <a:prstGeom prst="rect">
            <a:avLst/>
          </a:prstGeom>
        </p:spPr>
      </p:pic>
    </p:spTree>
    <p:extLst>
      <p:ext uri="{BB962C8B-B14F-4D97-AF65-F5344CB8AC3E}">
        <p14:creationId xmlns:p14="http://schemas.microsoft.com/office/powerpoint/2010/main" val="3525312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4"/>
          <p:cNvSpPr txBox="1">
            <a:spLocks noChangeArrowheads="1"/>
          </p:cNvSpPr>
          <p:nvPr/>
        </p:nvSpPr>
        <p:spPr bwMode="auto">
          <a:xfrm>
            <a:off x="914400" y="1216959"/>
            <a:ext cx="7866530" cy="923330"/>
          </a:xfrm>
          <a:prstGeom prst="rect">
            <a:avLst/>
          </a:prstGeom>
          <a:solidFill>
            <a:schemeClr val="bg1"/>
          </a:solidFill>
          <a:ln w="9525">
            <a:solidFill>
              <a:schemeClr val="tx1"/>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 ..to address distribution of health services in resource-poor settings and to tailor clinical interventions by </a:t>
            </a:r>
            <a:r>
              <a:rPr lang="en-US" altLang="en-US" u="sng" dirty="0"/>
              <a:t>taking into consideration socio-economic disparities”</a:t>
            </a:r>
          </a:p>
        </p:txBody>
      </p:sp>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4930" y="2336427"/>
            <a:ext cx="2286000" cy="83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914400" y="2336427"/>
            <a:ext cx="5338482"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a:solidFill>
                  <a:srgbClr val="000000"/>
                </a:solidFill>
              </a:rPr>
              <a:t>“The acquisition of global, geographic, and culturally specific knowledge and skills will allow the family physician-in-training to formulate an individualized assessment and treatment plan appropriate to a</a:t>
            </a:r>
            <a:r>
              <a:rPr lang="en-US" u="sng" dirty="0">
                <a:solidFill>
                  <a:srgbClr val="000000"/>
                </a:solidFill>
              </a:rPr>
              <a:t> wide range of specific circumstances. </a:t>
            </a:r>
          </a:p>
          <a:p>
            <a:pPr eaLnBrk="1" hangingPunct="1">
              <a:defRPr/>
            </a:pPr>
            <a:endParaRPr lang="en-US" dirty="0">
              <a:solidFill>
                <a:srgbClr val="000000"/>
              </a:solidFill>
            </a:endParaRPr>
          </a:p>
          <a:p>
            <a:pPr eaLnBrk="1" hangingPunct="1">
              <a:defRPr/>
            </a:pPr>
            <a:r>
              <a:rPr lang="en-US" u="sng" dirty="0" smtClean="0">
                <a:solidFill>
                  <a:srgbClr val="000000"/>
                </a:solidFill>
              </a:rPr>
              <a:t>The world is now our community and globalization trends challenge medical education to incorporate knowledge and skills appropriate to our emerging global community</a:t>
            </a:r>
            <a:r>
              <a:rPr lang="en-US" dirty="0" smtClean="0">
                <a:solidFill>
                  <a:srgbClr val="000000"/>
                </a:solidFill>
              </a:rPr>
              <a:t>.” </a:t>
            </a:r>
          </a:p>
          <a:p>
            <a:pPr eaLnBrk="1" hangingPunct="1">
              <a:defRPr/>
            </a:pPr>
            <a:endParaRPr lang="en-US" dirty="0">
              <a:solidFill>
                <a:srgbClr val="000000"/>
              </a:solidFill>
            </a:endParaRPr>
          </a:p>
        </p:txBody>
      </p:sp>
      <p:sp>
        <p:nvSpPr>
          <p:cNvPr id="2" name="TextBox 1"/>
          <p:cNvSpPr txBox="1"/>
          <p:nvPr/>
        </p:nvSpPr>
        <p:spPr>
          <a:xfrm>
            <a:off x="689903" y="2228850"/>
            <a:ext cx="5684003" cy="1615827"/>
          </a:xfrm>
          <a:prstGeom prst="rect">
            <a:avLst/>
          </a:prstGeom>
          <a:solidFill>
            <a:srgbClr val="FF8000"/>
          </a:solidFill>
        </p:spPr>
        <p:txBody>
          <a:bodyPr wrap="square" rtlCol="0">
            <a:spAutoFit/>
          </a:bodyPr>
          <a:lstStyle/>
          <a:p>
            <a:pPr algn="ctr"/>
            <a:r>
              <a:rPr lang="en-US" sz="3300" dirty="0" smtClean="0"/>
              <a:t>WE PARTICIPATE IN </a:t>
            </a:r>
          </a:p>
          <a:p>
            <a:pPr algn="ctr"/>
            <a:r>
              <a:rPr lang="en-US" sz="3300" dirty="0" smtClean="0"/>
              <a:t>AND ADVOCATE FOR </a:t>
            </a:r>
          </a:p>
          <a:p>
            <a:pPr algn="ctr"/>
            <a:r>
              <a:rPr lang="en-US" sz="3300" dirty="0" smtClean="0"/>
              <a:t>GLOBAL FAMILY MEDICINE  </a:t>
            </a:r>
            <a:endParaRPr lang="en-US" sz="3300" dirty="0"/>
          </a:p>
        </p:txBody>
      </p:sp>
      <p:sp>
        <p:nvSpPr>
          <p:cNvPr id="6" name="TextBox 5"/>
          <p:cNvSpPr txBox="1"/>
          <p:nvPr/>
        </p:nvSpPr>
        <p:spPr>
          <a:xfrm>
            <a:off x="6494930" y="3474957"/>
            <a:ext cx="2286000" cy="1938992"/>
          </a:xfrm>
          <a:prstGeom prst="rect">
            <a:avLst/>
          </a:prstGeom>
          <a:noFill/>
        </p:spPr>
        <p:txBody>
          <a:bodyPr wrap="square" rtlCol="0">
            <a:spAutoFit/>
          </a:bodyPr>
          <a:lstStyle/>
          <a:p>
            <a:r>
              <a:rPr lang="en-US" sz="2400" dirty="0">
                <a:solidFill>
                  <a:srgbClr val="FF0000"/>
                </a:solidFill>
                <a:latin typeface="Libian SC Regular"/>
                <a:cs typeface="Libian SC Regular"/>
              </a:rPr>
              <a:t>AAFP</a:t>
            </a:r>
          </a:p>
          <a:p>
            <a:r>
              <a:rPr lang="en-US" sz="2400" dirty="0">
                <a:solidFill>
                  <a:srgbClr val="FF0000"/>
                </a:solidFill>
                <a:latin typeface="Libian SC Regular"/>
                <a:cs typeface="Libian SC Regular"/>
              </a:rPr>
              <a:t>“Global health should be an integral part of FM training”  </a:t>
            </a:r>
          </a:p>
        </p:txBody>
      </p:sp>
    </p:spTree>
    <p:extLst>
      <p:ext uri="{BB962C8B-B14F-4D97-AF65-F5344CB8AC3E}">
        <p14:creationId xmlns:p14="http://schemas.microsoft.com/office/powerpoint/2010/main" val="638351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do we build global health rotations in family medicine?</a:t>
            </a:r>
          </a:p>
        </p:txBody>
      </p:sp>
      <p:sp>
        <p:nvSpPr>
          <p:cNvPr id="3" name="Content Placeholder 2"/>
          <p:cNvSpPr>
            <a:spLocks noGrp="1"/>
          </p:cNvSpPr>
          <p:nvPr>
            <p:ph idx="1"/>
          </p:nvPr>
        </p:nvSpPr>
        <p:spPr/>
        <p:txBody>
          <a:bodyPr>
            <a:normAutofit/>
          </a:bodyPr>
          <a:lstStyle/>
          <a:p>
            <a:pPr marL="857250" indent="-857250">
              <a:buFont typeface="+mj-lt"/>
              <a:buAutoNum type="romanUcPeriod"/>
            </a:pPr>
            <a:r>
              <a:rPr lang="en-US" dirty="0">
                <a:solidFill>
                  <a:schemeClr val="bg1">
                    <a:lumMod val="75000"/>
                  </a:schemeClr>
                </a:solidFill>
                <a:latin typeface="Calibri"/>
                <a:cs typeface="Calibri"/>
              </a:rPr>
              <a:t>Provide a rich global health experience for U.S. Family Medicine residents</a:t>
            </a:r>
          </a:p>
          <a:p>
            <a:pPr marL="857250" indent="-857250">
              <a:buFont typeface="+mj-lt"/>
              <a:buAutoNum type="romanUcPeriod"/>
            </a:pPr>
            <a:r>
              <a:rPr lang="en-US" dirty="0">
                <a:latin typeface="Calibri"/>
                <a:cs typeface="Calibri"/>
              </a:rPr>
              <a:t>Assist with the development of the new Family Medicine programs</a:t>
            </a:r>
          </a:p>
          <a:p>
            <a:pPr marL="0" indent="0">
              <a:buNone/>
            </a:pPr>
            <a:endParaRPr lang="en-US" dirty="0"/>
          </a:p>
        </p:txBody>
      </p:sp>
    </p:spTree>
    <p:extLst>
      <p:ext uri="{BB962C8B-B14F-4D97-AF65-F5344CB8AC3E}">
        <p14:creationId xmlns:p14="http://schemas.microsoft.com/office/powerpoint/2010/main" val="41159184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84257" y="3069376"/>
            <a:ext cx="6791325" cy="3400425"/>
          </a:xfrm>
          <a:prstGeom prst="rect">
            <a:avLst/>
          </a:prstGeom>
        </p:spPr>
      </p:pic>
      <p:pic>
        <p:nvPicPr>
          <p:cNvPr id="7" name="Picture 6"/>
          <p:cNvPicPr>
            <a:picLocks noChangeAspect="1"/>
          </p:cNvPicPr>
          <p:nvPr/>
        </p:nvPicPr>
        <p:blipFill rotWithShape="1">
          <a:blip r:embed="rId4"/>
          <a:srcRect l="6264" t="-768" r="7386" b="-1"/>
          <a:stretch/>
        </p:blipFill>
        <p:spPr>
          <a:xfrm>
            <a:off x="1291317" y="1915706"/>
            <a:ext cx="7354023" cy="4540398"/>
          </a:xfrm>
          <a:prstGeom prst="rect">
            <a:avLst/>
          </a:prstGeom>
        </p:spPr>
      </p:pic>
      <p:sp>
        <p:nvSpPr>
          <p:cNvPr id="4" name="Content Placeholder 3"/>
          <p:cNvSpPr txBox="1">
            <a:spLocks noGrp="1"/>
          </p:cNvSpPr>
          <p:nvPr>
            <p:ph idx="1"/>
          </p:nvPr>
        </p:nvSpPr>
        <p:spPr>
          <a:xfrm>
            <a:off x="127591" y="1014967"/>
            <a:ext cx="4433777" cy="2054409"/>
          </a:xfrm>
          <a:prstGeom prst="rect">
            <a:avLst/>
          </a:prstGeom>
          <a:noFill/>
        </p:spPr>
        <p:txBody>
          <a:bodyPr wrap="square" rtlCol="0">
            <a:spAutoFit/>
          </a:bodyPr>
          <a:lstStyle/>
          <a:p>
            <a:pPr marL="0" indent="0">
              <a:spcBef>
                <a:spcPts val="0"/>
              </a:spcBef>
              <a:spcAft>
                <a:spcPts val="0"/>
              </a:spcAft>
              <a:buNone/>
            </a:pPr>
            <a:r>
              <a:rPr lang="en-US" sz="2400" dirty="0">
                <a:latin typeface="Calibri"/>
                <a:cs typeface="Calibri"/>
              </a:rPr>
              <a:t>Many African countries are in various stages of developing Family Medicine training programs.</a:t>
            </a:r>
            <a:r>
              <a:rPr lang="en-US" sz="2400" dirty="0">
                <a:solidFill>
                  <a:srgbClr val="000000"/>
                </a:solidFill>
                <a:latin typeface="Calibri"/>
                <a:cs typeface="Calibri"/>
              </a:rPr>
              <a:t> </a:t>
            </a:r>
          </a:p>
          <a:p>
            <a:pPr marL="0" indent="0">
              <a:spcBef>
                <a:spcPts val="0"/>
              </a:spcBef>
              <a:spcAft>
                <a:spcPts val="0"/>
              </a:spcAft>
              <a:buNone/>
            </a:pPr>
            <a:r>
              <a:rPr lang="en-US" sz="1050" dirty="0">
                <a:solidFill>
                  <a:srgbClr val="000000"/>
                </a:solidFill>
                <a:latin typeface="Calibri"/>
                <a:cs typeface="Calibri"/>
              </a:rPr>
              <a:t>Mash B et al. </a:t>
            </a:r>
            <a:r>
              <a:rPr lang="en-US" sz="1050" u="sng" dirty="0">
                <a:solidFill>
                  <a:srgbClr val="000000"/>
                </a:solidFill>
                <a:latin typeface="Calibri"/>
                <a:cs typeface="Calibri"/>
              </a:rPr>
              <a:t>Guiding the Development of Family Medicine </a:t>
            </a:r>
            <a:r>
              <a:rPr lang="en-US" sz="1050" dirty="0">
                <a:solidFill>
                  <a:srgbClr val="000000"/>
                </a:solidFill>
                <a:latin typeface="Calibri"/>
                <a:cs typeface="Calibri"/>
              </a:rPr>
              <a:t>T</a:t>
            </a:r>
            <a:r>
              <a:rPr lang="en-US" sz="1050" u="sng" dirty="0">
                <a:solidFill>
                  <a:srgbClr val="000000"/>
                </a:solidFill>
                <a:latin typeface="Calibri"/>
                <a:cs typeface="Calibri"/>
              </a:rPr>
              <a:t>raining in Africa Through Collaboration With the Medical Education Partnership Initiative. Academic Medicine</a:t>
            </a:r>
            <a:r>
              <a:rPr lang="en-US" sz="1050" dirty="0">
                <a:solidFill>
                  <a:srgbClr val="000000"/>
                </a:solidFill>
                <a:latin typeface="Calibri"/>
                <a:cs typeface="Calibri"/>
              </a:rPr>
              <a:t>, Vol. 89, No. 8 / August Supplement 2014</a:t>
            </a:r>
            <a:endParaRPr lang="en-US" sz="2800" dirty="0">
              <a:latin typeface="Calibri"/>
              <a:cs typeface="Calibri"/>
            </a:endParaRPr>
          </a:p>
        </p:txBody>
      </p:sp>
    </p:spTree>
    <p:extLst>
      <p:ext uri="{BB962C8B-B14F-4D97-AF65-F5344CB8AC3E}">
        <p14:creationId xmlns:p14="http://schemas.microsoft.com/office/powerpoint/2010/main" val="34239858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84257" y="3069376"/>
            <a:ext cx="6791325" cy="3400425"/>
          </a:xfrm>
          <a:prstGeom prst="rect">
            <a:avLst/>
          </a:prstGeom>
        </p:spPr>
      </p:pic>
      <p:sp>
        <p:nvSpPr>
          <p:cNvPr id="4" name="Content Placeholder 3"/>
          <p:cNvSpPr txBox="1">
            <a:spLocks noGrp="1"/>
          </p:cNvSpPr>
          <p:nvPr>
            <p:ph idx="1"/>
          </p:nvPr>
        </p:nvSpPr>
        <p:spPr>
          <a:xfrm>
            <a:off x="127591" y="1014967"/>
            <a:ext cx="4433777" cy="2054409"/>
          </a:xfrm>
          <a:prstGeom prst="rect">
            <a:avLst/>
          </a:prstGeom>
          <a:noFill/>
        </p:spPr>
        <p:txBody>
          <a:bodyPr wrap="square" rtlCol="0">
            <a:spAutoFit/>
          </a:bodyPr>
          <a:lstStyle/>
          <a:p>
            <a:pPr marL="0" indent="0">
              <a:spcBef>
                <a:spcPts val="0"/>
              </a:spcBef>
              <a:spcAft>
                <a:spcPts val="0"/>
              </a:spcAft>
              <a:buNone/>
            </a:pPr>
            <a:r>
              <a:rPr lang="en-US" sz="2400" dirty="0">
                <a:latin typeface="Calibri"/>
                <a:cs typeface="Calibri"/>
              </a:rPr>
              <a:t>Many African countries are in various stages of developing Family Medicine training programs.</a:t>
            </a:r>
            <a:r>
              <a:rPr lang="en-US" sz="2400" dirty="0">
                <a:solidFill>
                  <a:srgbClr val="000000"/>
                </a:solidFill>
                <a:latin typeface="Calibri"/>
                <a:cs typeface="Calibri"/>
              </a:rPr>
              <a:t> </a:t>
            </a:r>
          </a:p>
          <a:p>
            <a:pPr marL="0" indent="0">
              <a:spcBef>
                <a:spcPts val="0"/>
              </a:spcBef>
              <a:spcAft>
                <a:spcPts val="0"/>
              </a:spcAft>
              <a:buNone/>
            </a:pPr>
            <a:r>
              <a:rPr lang="en-US" sz="1050" dirty="0">
                <a:solidFill>
                  <a:srgbClr val="000000"/>
                </a:solidFill>
                <a:latin typeface="Calibri"/>
                <a:cs typeface="Calibri"/>
              </a:rPr>
              <a:t>Mash B et al. </a:t>
            </a:r>
            <a:r>
              <a:rPr lang="en-US" sz="1050" u="sng" dirty="0">
                <a:solidFill>
                  <a:srgbClr val="000000"/>
                </a:solidFill>
                <a:latin typeface="Calibri"/>
                <a:cs typeface="Calibri"/>
              </a:rPr>
              <a:t>Guiding the Development of Family Medicine </a:t>
            </a:r>
            <a:r>
              <a:rPr lang="en-US" sz="1050" dirty="0">
                <a:solidFill>
                  <a:srgbClr val="000000"/>
                </a:solidFill>
                <a:latin typeface="Calibri"/>
                <a:cs typeface="Calibri"/>
              </a:rPr>
              <a:t>T</a:t>
            </a:r>
            <a:r>
              <a:rPr lang="en-US" sz="1050" u="sng" dirty="0">
                <a:solidFill>
                  <a:srgbClr val="000000"/>
                </a:solidFill>
                <a:latin typeface="Calibri"/>
                <a:cs typeface="Calibri"/>
              </a:rPr>
              <a:t>raining in Africa Through Collaboration With the Medical Education Partnership Initiative. Academic Medicine</a:t>
            </a:r>
            <a:r>
              <a:rPr lang="en-US" sz="1050" dirty="0">
                <a:solidFill>
                  <a:srgbClr val="000000"/>
                </a:solidFill>
                <a:latin typeface="Calibri"/>
                <a:cs typeface="Calibri"/>
              </a:rPr>
              <a:t>, Vol. 89, No. 8 / August Supplement 2014</a:t>
            </a:r>
            <a:endParaRPr lang="en-US" sz="2800" dirty="0">
              <a:latin typeface="Calibri"/>
              <a:cs typeface="Calibri"/>
            </a:endParaRPr>
          </a:p>
        </p:txBody>
      </p:sp>
    </p:spTree>
    <p:extLst>
      <p:ext uri="{BB962C8B-B14F-4D97-AF65-F5344CB8AC3E}">
        <p14:creationId xmlns:p14="http://schemas.microsoft.com/office/powerpoint/2010/main" val="13033609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11-13 at 5.19.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69" y="886410"/>
            <a:ext cx="7719736" cy="5550929"/>
          </a:xfrm>
          <a:prstGeom prst="rect">
            <a:avLst/>
          </a:prstGeom>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36301336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3694"/>
            <a:ext cx="8229600" cy="1143000"/>
          </a:xfrm>
        </p:spPr>
        <p:txBody>
          <a:bodyPr>
            <a:noAutofit/>
          </a:bodyPr>
          <a:lstStyle/>
          <a:p>
            <a:pPr algn="l"/>
            <a:r>
              <a:rPr lang="en-US" sz="2400" dirty="0">
                <a:latin typeface="Calibri"/>
                <a:cs typeface="Calibri"/>
              </a:rPr>
              <a:t>Starting in 2009, Malawi is early in its development and has associated challenges:</a:t>
            </a:r>
            <a:endParaRPr lang="en-US" sz="2400" dirty="0"/>
          </a:p>
        </p:txBody>
      </p:sp>
      <p:sp>
        <p:nvSpPr>
          <p:cNvPr id="3" name="Content Placeholder 2"/>
          <p:cNvSpPr>
            <a:spLocks noGrp="1"/>
          </p:cNvSpPr>
          <p:nvPr>
            <p:ph idx="1"/>
          </p:nvPr>
        </p:nvSpPr>
        <p:spPr>
          <a:xfrm>
            <a:off x="425302" y="2116694"/>
            <a:ext cx="3953515" cy="3987892"/>
          </a:xfrm>
          <a:ln w="57150">
            <a:solidFill>
              <a:srgbClr val="C00000"/>
            </a:solidFill>
          </a:ln>
        </p:spPr>
        <p:txBody>
          <a:bodyPr>
            <a:normAutofit/>
          </a:bodyPr>
          <a:lstStyle/>
          <a:p>
            <a:pPr marL="0" indent="0" algn="ctr">
              <a:spcBef>
                <a:spcPts val="0"/>
              </a:spcBef>
              <a:spcAft>
                <a:spcPts val="0"/>
              </a:spcAft>
              <a:buNone/>
            </a:pPr>
            <a:r>
              <a:rPr lang="en-US" sz="2400" dirty="0" smtClean="0">
                <a:solidFill>
                  <a:srgbClr val="000000"/>
                </a:solidFill>
                <a:latin typeface="Calibri"/>
                <a:cs typeface="Calibri"/>
              </a:rPr>
              <a:t>A FM EDUCATIONAL ENVIRONMENT </a:t>
            </a:r>
          </a:p>
          <a:p>
            <a:pPr marL="571500" indent="-571500"/>
            <a:r>
              <a:rPr lang="en-US" sz="2400" dirty="0" smtClean="0">
                <a:latin typeface="Calibri"/>
                <a:cs typeface="Calibri"/>
              </a:rPr>
              <a:t>Insufficient </a:t>
            </a:r>
            <a:r>
              <a:rPr lang="en-US" sz="2400" dirty="0">
                <a:latin typeface="Calibri"/>
                <a:cs typeface="Calibri"/>
              </a:rPr>
              <a:t>number of FM faculty</a:t>
            </a:r>
          </a:p>
          <a:p>
            <a:pPr marL="571500" indent="-571500"/>
            <a:r>
              <a:rPr lang="en-US" sz="2400" dirty="0">
                <a:latin typeface="Calibri"/>
                <a:cs typeface="Calibri"/>
              </a:rPr>
              <a:t>Lack of academic FM presence </a:t>
            </a:r>
          </a:p>
          <a:p>
            <a:pPr marL="571500" indent="-571500"/>
            <a:r>
              <a:rPr lang="en-US" sz="2400" dirty="0">
                <a:latin typeface="Calibri"/>
                <a:cs typeface="Calibri"/>
              </a:rPr>
              <a:t>FM principles within the healthcare system are not actualized </a:t>
            </a:r>
            <a:endParaRPr lang="en-US" sz="2400" dirty="0">
              <a:solidFill>
                <a:srgbClr val="000000"/>
              </a:solidFill>
              <a:latin typeface="Calibri"/>
              <a:cs typeface="Calibri"/>
            </a:endParaRPr>
          </a:p>
          <a:p>
            <a:endParaRPr lang="en-US" sz="2400" dirty="0"/>
          </a:p>
        </p:txBody>
      </p:sp>
      <p:pic>
        <p:nvPicPr>
          <p:cNvPr id="4" name="Picture 3"/>
          <p:cNvPicPr>
            <a:picLocks noChangeAspect="1"/>
          </p:cNvPicPr>
          <p:nvPr/>
        </p:nvPicPr>
        <p:blipFill rotWithShape="1">
          <a:blip r:embed="rId3"/>
          <a:srcRect l="6264" t="-768" r="7386" b="-1"/>
          <a:stretch/>
        </p:blipFill>
        <p:spPr>
          <a:xfrm>
            <a:off x="4614529" y="1935127"/>
            <a:ext cx="4399315" cy="2716152"/>
          </a:xfrm>
          <a:prstGeom prst="rect">
            <a:avLst/>
          </a:prstGeom>
        </p:spPr>
      </p:pic>
      <p:sp>
        <p:nvSpPr>
          <p:cNvPr id="7" name="Left-Right Arrow 6"/>
          <p:cNvSpPr/>
          <p:nvPr/>
        </p:nvSpPr>
        <p:spPr>
          <a:xfrm rot="2403950">
            <a:off x="7061820" y="2727834"/>
            <a:ext cx="395739" cy="275952"/>
          </a:xfrm>
          <a:prstGeom prst="lef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1546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r>
              <a:rPr lang="en-US" altLang="en-US" sz="2400" dirty="0"/>
              <a:t>Summary:  Report on Global Medical Education (2010)</a:t>
            </a:r>
          </a:p>
        </p:txBody>
      </p:sp>
      <p:sp>
        <p:nvSpPr>
          <p:cNvPr id="12291" name="Content Placeholder 2"/>
          <p:cNvSpPr>
            <a:spLocks noGrp="1"/>
          </p:cNvSpPr>
          <p:nvPr>
            <p:ph idx="1"/>
          </p:nvPr>
        </p:nvSpPr>
        <p:spPr>
          <a:xfrm>
            <a:off x="1494702" y="2486025"/>
            <a:ext cx="6172200" cy="3086100"/>
          </a:xfrm>
        </p:spPr>
        <p:style>
          <a:lnRef idx="2">
            <a:schemeClr val="dk1"/>
          </a:lnRef>
          <a:fillRef idx="1">
            <a:schemeClr val="lt1"/>
          </a:fillRef>
          <a:effectRef idx="0">
            <a:schemeClr val="dk1"/>
          </a:effectRef>
          <a:fontRef idx="minor">
            <a:schemeClr val="dk1"/>
          </a:fontRef>
        </p:style>
        <p:txBody>
          <a:bodyPr>
            <a:normAutofit/>
          </a:bodyPr>
          <a:lstStyle/>
          <a:p>
            <a:r>
              <a:rPr lang="en-US" altLang="en-US" sz="2400" dirty="0" smtClean="0">
                <a:latin typeface="Times"/>
                <a:cs typeface="Times"/>
              </a:rPr>
              <a:t>US </a:t>
            </a:r>
            <a:r>
              <a:rPr lang="en-US" altLang="en-US" sz="2400" dirty="0">
                <a:latin typeface="Times"/>
                <a:cs typeface="Times"/>
              </a:rPr>
              <a:t>~$113,000 per medical student</a:t>
            </a:r>
          </a:p>
          <a:p>
            <a:r>
              <a:rPr lang="en-US" altLang="en-US" sz="2400" dirty="0" smtClean="0">
                <a:latin typeface="Times"/>
                <a:cs typeface="Times"/>
              </a:rPr>
              <a:t>Shortage of leaders, mentors and faculty</a:t>
            </a:r>
          </a:p>
          <a:p>
            <a:r>
              <a:rPr lang="en-US" altLang="en-US" sz="2400" dirty="0">
                <a:latin typeface="Times"/>
                <a:cs typeface="Times"/>
              </a:rPr>
              <a:t>Profound educational disparity (US, China, Brazil and India have over 150 medical schools each,  36 other countries have none</a:t>
            </a:r>
            <a:r>
              <a:rPr lang="en-US" altLang="en-US" sz="2400" dirty="0" smtClean="0">
                <a:latin typeface="Times"/>
                <a:cs typeface="Times"/>
              </a:rPr>
              <a:t>)</a:t>
            </a:r>
            <a:endParaRPr lang="en-US" altLang="en-US" sz="2400" dirty="0">
              <a:latin typeface="Times"/>
              <a:cs typeface="Times"/>
            </a:endParaRPr>
          </a:p>
        </p:txBody>
      </p:sp>
    </p:spTree>
    <p:extLst>
      <p:ext uri="{BB962C8B-B14F-4D97-AF65-F5344CB8AC3E}">
        <p14:creationId xmlns:p14="http://schemas.microsoft.com/office/powerpoint/2010/main" val="19963626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1622588" y="3038251"/>
            <a:ext cx="6160125" cy="3711558"/>
          </a:xfrm>
          <a:prstGeom prst="roundRect">
            <a:avLst>
              <a:gd name="adj" fmla="val 10775"/>
            </a:avLst>
          </a:prstGeom>
          <a:solidFill>
            <a:srgbClr val="055372">
              <a:alpha val="31000"/>
            </a:srgbClr>
          </a:solidFill>
          <a:ln>
            <a:solidFill>
              <a:srgbClr val="FFFFFF"/>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EAEAEA"/>
              </a:solidFill>
              <a:effectLst/>
              <a:latin typeface="Times New Roman" pitchFamily="18" charset="0"/>
            </a:endParaRPr>
          </a:p>
        </p:txBody>
      </p:sp>
      <p:sp>
        <p:nvSpPr>
          <p:cNvPr id="24" name="Freeform 23"/>
          <p:cNvSpPr/>
          <p:nvPr/>
        </p:nvSpPr>
        <p:spPr>
          <a:xfrm>
            <a:off x="807890" y="4037394"/>
            <a:ext cx="2801310" cy="2536210"/>
          </a:xfrm>
          <a:custGeom>
            <a:avLst/>
            <a:gdLst>
              <a:gd name="connsiteX0" fmla="*/ 0 w 5522039"/>
              <a:gd name="connsiteY0" fmla="*/ 724044 h 4826957"/>
              <a:gd name="connsiteX1" fmla="*/ 3108561 w 5522039"/>
              <a:gd name="connsiteY1" fmla="*/ 724044 h 4826957"/>
              <a:gd name="connsiteX2" fmla="*/ 3108561 w 5522039"/>
              <a:gd name="connsiteY2" fmla="*/ 0 h 4826957"/>
              <a:gd name="connsiteX3" fmla="*/ 5522039 w 5522039"/>
              <a:gd name="connsiteY3" fmla="*/ 2413479 h 4826957"/>
              <a:gd name="connsiteX4" fmla="*/ 3108561 w 5522039"/>
              <a:gd name="connsiteY4" fmla="*/ 4826957 h 4826957"/>
              <a:gd name="connsiteX5" fmla="*/ 3108561 w 5522039"/>
              <a:gd name="connsiteY5" fmla="*/ 4102913 h 4826957"/>
              <a:gd name="connsiteX6" fmla="*/ 0 w 5522039"/>
              <a:gd name="connsiteY6" fmla="*/ 4102913 h 4826957"/>
              <a:gd name="connsiteX7" fmla="*/ 0 w 5522039"/>
              <a:gd name="connsiteY7" fmla="*/ 724044 h 482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2039" h="4826957">
                <a:moveTo>
                  <a:pt x="0" y="724044"/>
                </a:moveTo>
                <a:lnTo>
                  <a:pt x="3108561" y="724044"/>
                </a:lnTo>
                <a:lnTo>
                  <a:pt x="3108561" y="0"/>
                </a:lnTo>
                <a:lnTo>
                  <a:pt x="5522039" y="2413479"/>
                </a:lnTo>
                <a:lnTo>
                  <a:pt x="3108561" y="4826957"/>
                </a:lnTo>
                <a:lnTo>
                  <a:pt x="3108561" y="4102913"/>
                </a:lnTo>
                <a:lnTo>
                  <a:pt x="0" y="4102913"/>
                </a:lnTo>
                <a:lnTo>
                  <a:pt x="0" y="724044"/>
                </a:lnTo>
                <a:close/>
              </a:path>
            </a:pathLst>
          </a:custGeom>
          <a:solidFill>
            <a:srgbClr val="FCD28E"/>
          </a:solidFill>
          <a:ln>
            <a:solidFill>
              <a:schemeClr val="bg1"/>
            </a:solid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0" rIns="457200" bIns="0" numCol="1" spcCol="1270" anchor="ctr" anchorCtr="0">
            <a:noAutofit/>
          </a:bodyPr>
          <a:lstStyle/>
          <a:p>
            <a:pPr marL="795338" lvl="0" defTabSz="2889250">
              <a:lnSpc>
                <a:spcPct val="90000"/>
              </a:lnSpc>
              <a:spcBef>
                <a:spcPct val="0"/>
              </a:spcBef>
              <a:spcAft>
                <a:spcPct val="35000"/>
              </a:spcAft>
              <a:tabLst>
                <a:tab pos="1774825" algn="l"/>
              </a:tabLst>
            </a:pPr>
            <a:r>
              <a:rPr lang="en-US" sz="1200" kern="1200" dirty="0">
                <a:latin typeface="Calibri"/>
                <a:cs typeface="Calibri"/>
              </a:rPr>
              <a:t>Short-term resident rotations</a:t>
            </a:r>
          </a:p>
        </p:txBody>
      </p:sp>
      <p:sp>
        <p:nvSpPr>
          <p:cNvPr id="25" name="Freeform 24"/>
          <p:cNvSpPr>
            <a:spLocks/>
          </p:cNvSpPr>
          <p:nvPr/>
        </p:nvSpPr>
        <p:spPr>
          <a:xfrm>
            <a:off x="119560" y="4632164"/>
            <a:ext cx="1414920" cy="1417604"/>
          </a:xfrm>
          <a:custGeom>
            <a:avLst/>
            <a:gdLst>
              <a:gd name="connsiteX0" fmla="*/ 0 w 2761019"/>
              <a:gd name="connsiteY0" fmla="*/ 1380510 h 2761019"/>
              <a:gd name="connsiteX1" fmla="*/ 1380510 w 2761019"/>
              <a:gd name="connsiteY1" fmla="*/ 0 h 2761019"/>
              <a:gd name="connsiteX2" fmla="*/ 2761020 w 2761019"/>
              <a:gd name="connsiteY2" fmla="*/ 1380510 h 2761019"/>
              <a:gd name="connsiteX3" fmla="*/ 1380510 w 2761019"/>
              <a:gd name="connsiteY3" fmla="*/ 2761020 h 2761019"/>
              <a:gd name="connsiteX4" fmla="*/ 0 w 2761019"/>
              <a:gd name="connsiteY4" fmla="*/ 1380510 h 2761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019" h="2761019">
                <a:moveTo>
                  <a:pt x="0" y="1380510"/>
                </a:moveTo>
                <a:cubicBezTo>
                  <a:pt x="0" y="618075"/>
                  <a:pt x="618075" y="0"/>
                  <a:pt x="1380510" y="0"/>
                </a:cubicBezTo>
                <a:cubicBezTo>
                  <a:pt x="2142945" y="0"/>
                  <a:pt x="2761020" y="618075"/>
                  <a:pt x="2761020" y="1380510"/>
                </a:cubicBezTo>
                <a:cubicBezTo>
                  <a:pt x="2761020" y="2142945"/>
                  <a:pt x="2142945" y="2761020"/>
                  <a:pt x="1380510" y="2761020"/>
                </a:cubicBezTo>
                <a:cubicBezTo>
                  <a:pt x="618075" y="2761020"/>
                  <a:pt x="0" y="2142945"/>
                  <a:pt x="0" y="1380510"/>
                </a:cubicBezTo>
                <a:close/>
              </a:path>
            </a:pathLst>
          </a:custGeom>
          <a:solidFill>
            <a:srgbClr val="055372"/>
          </a:solidFill>
          <a:ln>
            <a:solidFill>
              <a:schemeClr val="bg1"/>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889000">
              <a:spcBef>
                <a:spcPct val="0"/>
              </a:spcBef>
              <a:spcAft>
                <a:spcPct val="35000"/>
              </a:spcAft>
            </a:pPr>
            <a:r>
              <a:rPr lang="en-US" sz="1200" kern="1200" dirty="0">
                <a:latin typeface="Gotham Medium"/>
                <a:cs typeface="Gotham Medium"/>
              </a:rPr>
              <a:t>US academic institution</a:t>
            </a:r>
          </a:p>
        </p:txBody>
      </p:sp>
      <p:sp>
        <p:nvSpPr>
          <p:cNvPr id="26" name="Freeform 25"/>
          <p:cNvSpPr/>
          <p:nvPr/>
        </p:nvSpPr>
        <p:spPr>
          <a:xfrm>
            <a:off x="3609201" y="4037394"/>
            <a:ext cx="2803157" cy="2536210"/>
          </a:xfrm>
          <a:custGeom>
            <a:avLst/>
            <a:gdLst>
              <a:gd name="connsiteX0" fmla="*/ 0 w 5522039"/>
              <a:gd name="connsiteY0" fmla="*/ 724044 h 4826957"/>
              <a:gd name="connsiteX1" fmla="*/ 3108561 w 5522039"/>
              <a:gd name="connsiteY1" fmla="*/ 724044 h 4826957"/>
              <a:gd name="connsiteX2" fmla="*/ 3108561 w 5522039"/>
              <a:gd name="connsiteY2" fmla="*/ 0 h 4826957"/>
              <a:gd name="connsiteX3" fmla="*/ 5522039 w 5522039"/>
              <a:gd name="connsiteY3" fmla="*/ 2413479 h 4826957"/>
              <a:gd name="connsiteX4" fmla="*/ 3108561 w 5522039"/>
              <a:gd name="connsiteY4" fmla="*/ 4826957 h 4826957"/>
              <a:gd name="connsiteX5" fmla="*/ 3108561 w 5522039"/>
              <a:gd name="connsiteY5" fmla="*/ 4102913 h 4826957"/>
              <a:gd name="connsiteX6" fmla="*/ 0 w 5522039"/>
              <a:gd name="connsiteY6" fmla="*/ 4102913 h 4826957"/>
              <a:gd name="connsiteX7" fmla="*/ 0 w 5522039"/>
              <a:gd name="connsiteY7" fmla="*/ 724044 h 482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2039" h="4826957">
                <a:moveTo>
                  <a:pt x="0" y="724044"/>
                </a:moveTo>
                <a:lnTo>
                  <a:pt x="3108561" y="724044"/>
                </a:lnTo>
                <a:lnTo>
                  <a:pt x="3108561" y="0"/>
                </a:lnTo>
                <a:lnTo>
                  <a:pt x="5522039" y="2413479"/>
                </a:lnTo>
                <a:lnTo>
                  <a:pt x="3108561" y="4826957"/>
                </a:lnTo>
                <a:lnTo>
                  <a:pt x="3108561" y="4102913"/>
                </a:lnTo>
                <a:lnTo>
                  <a:pt x="0" y="4102913"/>
                </a:lnTo>
                <a:lnTo>
                  <a:pt x="0" y="724044"/>
                </a:lnTo>
                <a:close/>
              </a:path>
            </a:pathLst>
          </a:custGeom>
          <a:solidFill>
            <a:srgbClr val="FCD28E"/>
          </a:solidFill>
          <a:ln>
            <a:solidFill>
              <a:schemeClr val="bg1"/>
            </a:solid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0" rIns="457200" bIns="0" numCol="1" spcCol="1270" anchor="ctr" anchorCtr="0">
            <a:noAutofit/>
          </a:bodyPr>
          <a:lstStyle/>
          <a:p>
            <a:pPr marL="858838" lvl="1" indent="-119063" algn="l" defTabSz="889000">
              <a:lnSpc>
                <a:spcPct val="90000"/>
              </a:lnSpc>
              <a:spcBef>
                <a:spcPct val="0"/>
              </a:spcBef>
              <a:spcAft>
                <a:spcPct val="15000"/>
              </a:spcAft>
              <a:buChar char="••"/>
            </a:pPr>
            <a:r>
              <a:rPr lang="en-US" sz="1200" kern="1200" dirty="0">
                <a:latin typeface="Calibri"/>
                <a:cs typeface="Calibri"/>
              </a:rPr>
              <a:t>Clinical care</a:t>
            </a:r>
          </a:p>
          <a:p>
            <a:pPr marL="858838" lvl="1" indent="-119063" algn="l" defTabSz="889000">
              <a:lnSpc>
                <a:spcPct val="90000"/>
              </a:lnSpc>
              <a:spcBef>
                <a:spcPct val="0"/>
              </a:spcBef>
              <a:spcAft>
                <a:spcPct val="15000"/>
              </a:spcAft>
              <a:buChar char="••"/>
            </a:pPr>
            <a:r>
              <a:rPr lang="en-US" sz="1200" kern="1200" dirty="0">
                <a:latin typeface="Calibri"/>
                <a:cs typeface="Calibri"/>
              </a:rPr>
              <a:t>Continuing education  &amp; mentoring</a:t>
            </a:r>
          </a:p>
          <a:p>
            <a:pPr marL="858838" lvl="1" indent="-119063" algn="l" defTabSz="889000">
              <a:lnSpc>
                <a:spcPct val="90000"/>
              </a:lnSpc>
              <a:spcBef>
                <a:spcPct val="0"/>
              </a:spcBef>
              <a:spcAft>
                <a:spcPct val="15000"/>
              </a:spcAft>
              <a:buChar char="••"/>
            </a:pPr>
            <a:r>
              <a:rPr lang="en-US" sz="1200" kern="1200" dirty="0">
                <a:latin typeface="Calibri"/>
                <a:cs typeface="Calibri"/>
              </a:rPr>
              <a:t>Locally-relevant projects</a:t>
            </a:r>
          </a:p>
          <a:p>
            <a:pPr marL="858838" lvl="1" indent="-119063" algn="l" defTabSz="889000">
              <a:lnSpc>
                <a:spcPct val="90000"/>
              </a:lnSpc>
              <a:spcBef>
                <a:spcPct val="0"/>
              </a:spcBef>
              <a:spcAft>
                <a:spcPct val="15000"/>
              </a:spcAft>
              <a:buChar char="••"/>
            </a:pPr>
            <a:r>
              <a:rPr lang="en-US" sz="1200" kern="1200" dirty="0">
                <a:latin typeface="Calibri"/>
                <a:cs typeface="Calibri"/>
              </a:rPr>
              <a:t>Resident overlap (orientation &amp;</a:t>
            </a:r>
            <a:r>
              <a:rPr lang="en-US" sz="1200" dirty="0">
                <a:latin typeface="Calibri"/>
                <a:cs typeface="Calibri"/>
              </a:rPr>
              <a:t> project </a:t>
            </a:r>
            <a:r>
              <a:rPr lang="en-US" sz="1200" kern="1200" dirty="0">
                <a:latin typeface="Calibri"/>
                <a:cs typeface="Calibri"/>
              </a:rPr>
              <a:t>handover)</a:t>
            </a:r>
          </a:p>
        </p:txBody>
      </p:sp>
      <p:sp>
        <p:nvSpPr>
          <p:cNvPr id="27" name="Rectangle 26"/>
          <p:cNvSpPr/>
          <p:nvPr/>
        </p:nvSpPr>
        <p:spPr>
          <a:xfrm>
            <a:off x="3609200" y="4166204"/>
            <a:ext cx="2496951" cy="427809"/>
          </a:xfrm>
          <a:prstGeom prst="rect">
            <a:avLst/>
          </a:prstGeom>
          <a:solidFill>
            <a:srgbClr val="676E74"/>
          </a:solidFill>
          <a:ln>
            <a:solidFill>
              <a:schemeClr val="bg1"/>
            </a:solidFill>
          </a:ln>
        </p:spPr>
        <p:txBody>
          <a:bodyPr wrap="square">
            <a:spAutoFit/>
          </a:bodyPr>
          <a:lstStyle/>
          <a:p>
            <a:pPr lvl="0" algn="ctr" defTabSz="889000">
              <a:lnSpc>
                <a:spcPct val="90000"/>
              </a:lnSpc>
            </a:pPr>
            <a:r>
              <a:rPr lang="en-US" sz="1200" dirty="0">
                <a:solidFill>
                  <a:srgbClr val="FFFFFF"/>
                </a:solidFill>
                <a:latin typeface="Gotham Medium"/>
                <a:cs typeface="Gotham Medium"/>
              </a:rPr>
              <a:t>Supervised by GHSP Volunteer</a:t>
            </a:r>
          </a:p>
        </p:txBody>
      </p:sp>
      <p:sp>
        <p:nvSpPr>
          <p:cNvPr id="28" name="Rectangle 27"/>
          <p:cNvSpPr/>
          <p:nvPr/>
        </p:nvSpPr>
        <p:spPr bwMode="auto">
          <a:xfrm>
            <a:off x="6420107" y="4435641"/>
            <a:ext cx="2433168" cy="1739718"/>
          </a:xfrm>
          <a:prstGeom prst="rect">
            <a:avLst/>
          </a:prstGeom>
          <a:solidFill>
            <a:srgbClr val="FCD28E"/>
          </a:solidFill>
          <a:ln w="952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58838" lvl="0" indent="-117475" defTabSz="969963">
              <a:lnSpc>
                <a:spcPct val="90000"/>
              </a:lnSpc>
              <a:spcAft>
                <a:spcPct val="35000"/>
              </a:spcAft>
              <a:buFont typeface="Arial"/>
              <a:buChar char="•"/>
            </a:pPr>
            <a:r>
              <a:rPr lang="en-US" sz="1200" dirty="0">
                <a:solidFill>
                  <a:srgbClr val="000000"/>
                </a:solidFill>
                <a:latin typeface="Calibri"/>
                <a:cs typeface="Calibri"/>
              </a:rPr>
              <a:t>Human resource support</a:t>
            </a:r>
          </a:p>
          <a:p>
            <a:pPr marL="858838" lvl="0" indent="-117475" defTabSz="969963">
              <a:lnSpc>
                <a:spcPct val="90000"/>
              </a:lnSpc>
              <a:spcAft>
                <a:spcPct val="35000"/>
              </a:spcAft>
              <a:buFont typeface="Arial"/>
              <a:buChar char="•"/>
            </a:pPr>
            <a:r>
              <a:rPr lang="en-US" sz="1200" dirty="0">
                <a:solidFill>
                  <a:srgbClr val="000000"/>
                </a:solidFill>
                <a:latin typeface="Calibri"/>
                <a:cs typeface="Calibri"/>
              </a:rPr>
              <a:t>Patient care</a:t>
            </a:r>
          </a:p>
          <a:p>
            <a:pPr marL="858838" lvl="0" indent="-117475" defTabSz="969963">
              <a:lnSpc>
                <a:spcPct val="90000"/>
              </a:lnSpc>
              <a:spcAft>
                <a:spcPct val="35000"/>
              </a:spcAft>
              <a:buFont typeface="Arial"/>
              <a:buChar char="•"/>
            </a:pPr>
            <a:r>
              <a:rPr lang="en-US" sz="1200" dirty="0">
                <a:solidFill>
                  <a:srgbClr val="000000"/>
                </a:solidFill>
                <a:latin typeface="Calibri"/>
                <a:cs typeface="Calibri"/>
              </a:rPr>
              <a:t>Trainee and staff training &amp; mentoring</a:t>
            </a:r>
          </a:p>
          <a:p>
            <a:pPr marL="858838" lvl="0" indent="-117475" defTabSz="969963">
              <a:lnSpc>
                <a:spcPct val="90000"/>
              </a:lnSpc>
              <a:spcAft>
                <a:spcPct val="35000"/>
              </a:spcAft>
              <a:buFont typeface="Arial"/>
              <a:buChar char="•"/>
            </a:pPr>
            <a:r>
              <a:rPr lang="en-US" sz="1200" dirty="0">
                <a:solidFill>
                  <a:srgbClr val="000000"/>
                </a:solidFill>
                <a:latin typeface="Calibri"/>
                <a:cs typeface="Calibri"/>
              </a:rPr>
              <a:t>Process/quality improvement outcomes</a:t>
            </a:r>
          </a:p>
        </p:txBody>
      </p:sp>
      <p:sp>
        <p:nvSpPr>
          <p:cNvPr id="29" name="Freeform 28"/>
          <p:cNvSpPr>
            <a:spLocks/>
          </p:cNvSpPr>
          <p:nvPr/>
        </p:nvSpPr>
        <p:spPr>
          <a:xfrm>
            <a:off x="5712523" y="4632164"/>
            <a:ext cx="1415165" cy="1417320"/>
          </a:xfrm>
          <a:custGeom>
            <a:avLst/>
            <a:gdLst>
              <a:gd name="connsiteX0" fmla="*/ 0 w 2761019"/>
              <a:gd name="connsiteY0" fmla="*/ 1380510 h 2761019"/>
              <a:gd name="connsiteX1" fmla="*/ 1380510 w 2761019"/>
              <a:gd name="connsiteY1" fmla="*/ 0 h 2761019"/>
              <a:gd name="connsiteX2" fmla="*/ 2761020 w 2761019"/>
              <a:gd name="connsiteY2" fmla="*/ 1380510 h 2761019"/>
              <a:gd name="connsiteX3" fmla="*/ 1380510 w 2761019"/>
              <a:gd name="connsiteY3" fmla="*/ 2761020 h 2761019"/>
              <a:gd name="connsiteX4" fmla="*/ 0 w 2761019"/>
              <a:gd name="connsiteY4" fmla="*/ 1380510 h 2761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019" h="2761019">
                <a:moveTo>
                  <a:pt x="0" y="1380510"/>
                </a:moveTo>
                <a:cubicBezTo>
                  <a:pt x="0" y="618075"/>
                  <a:pt x="618075" y="0"/>
                  <a:pt x="1380510" y="0"/>
                </a:cubicBezTo>
                <a:cubicBezTo>
                  <a:pt x="2142945" y="0"/>
                  <a:pt x="2761020" y="618075"/>
                  <a:pt x="2761020" y="1380510"/>
                </a:cubicBezTo>
                <a:cubicBezTo>
                  <a:pt x="2761020" y="2142945"/>
                  <a:pt x="2142945" y="2761020"/>
                  <a:pt x="1380510" y="2761020"/>
                </a:cubicBezTo>
                <a:cubicBezTo>
                  <a:pt x="618075" y="2761020"/>
                  <a:pt x="0" y="2142945"/>
                  <a:pt x="0" y="1380510"/>
                </a:cubicBezTo>
                <a:close/>
              </a:path>
            </a:pathLst>
          </a:custGeom>
          <a:solidFill>
            <a:srgbClr val="055372"/>
          </a:solidFill>
          <a:ln>
            <a:solidFill>
              <a:schemeClr val="bg1"/>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1200" kern="1200" dirty="0">
                <a:latin typeface="Gotham Medium"/>
                <a:cs typeface="Gotham Medium"/>
              </a:rPr>
              <a:t>Site impact</a:t>
            </a:r>
          </a:p>
        </p:txBody>
      </p:sp>
      <p:sp>
        <p:nvSpPr>
          <p:cNvPr id="30" name="TextBox 29"/>
          <p:cNvSpPr txBox="1"/>
          <p:nvPr/>
        </p:nvSpPr>
        <p:spPr>
          <a:xfrm>
            <a:off x="1214793" y="1846257"/>
            <a:ext cx="3938243" cy="276999"/>
          </a:xfrm>
          <a:prstGeom prst="rect">
            <a:avLst/>
          </a:prstGeom>
          <a:solidFill>
            <a:srgbClr val="30383E"/>
          </a:solidFill>
          <a:ln>
            <a:solidFill>
              <a:schemeClr val="bg1"/>
            </a:solidFill>
          </a:ln>
        </p:spPr>
        <p:txBody>
          <a:bodyPr wrap="square" rtlCol="0" anchor="ctr">
            <a:spAutoFit/>
          </a:bodyPr>
          <a:lstStyle/>
          <a:p>
            <a:pPr algn="ctr"/>
            <a:r>
              <a:rPr lang="en-US" sz="1200" dirty="0">
                <a:solidFill>
                  <a:srgbClr val="FFFFFF"/>
                </a:solidFill>
                <a:latin typeface="Gotham Medium"/>
                <a:cs typeface="Gotham Medium"/>
              </a:rPr>
              <a:t>Long-term, mutually beneficial partnership</a:t>
            </a:r>
          </a:p>
        </p:txBody>
      </p:sp>
      <p:sp>
        <p:nvSpPr>
          <p:cNvPr id="31" name="TextBox 30"/>
          <p:cNvSpPr txBox="1"/>
          <p:nvPr/>
        </p:nvSpPr>
        <p:spPr>
          <a:xfrm>
            <a:off x="4214834" y="2262641"/>
            <a:ext cx="2855325" cy="646331"/>
          </a:xfrm>
          <a:prstGeom prst="rect">
            <a:avLst/>
          </a:prstGeom>
          <a:solidFill>
            <a:srgbClr val="30383E"/>
          </a:solidFill>
          <a:ln>
            <a:solidFill>
              <a:schemeClr val="bg1"/>
            </a:solidFill>
          </a:ln>
        </p:spPr>
        <p:txBody>
          <a:bodyPr wrap="square" rtlCol="0">
            <a:spAutoFit/>
          </a:bodyPr>
          <a:lstStyle/>
          <a:p>
            <a:pPr algn="ctr"/>
            <a:r>
              <a:rPr lang="en-US" sz="1200" dirty="0">
                <a:solidFill>
                  <a:srgbClr val="FFFFFF"/>
                </a:solidFill>
                <a:latin typeface="Gotham Medium"/>
                <a:cs typeface="Gotham Medium"/>
              </a:rPr>
              <a:t>Post-residency global health experience and faculty pipeline for Partner institution</a:t>
            </a:r>
          </a:p>
        </p:txBody>
      </p:sp>
      <p:sp>
        <p:nvSpPr>
          <p:cNvPr id="32" name="Freeform 31"/>
          <p:cNvSpPr>
            <a:spLocks/>
          </p:cNvSpPr>
          <p:nvPr/>
        </p:nvSpPr>
        <p:spPr>
          <a:xfrm>
            <a:off x="2901617" y="4632164"/>
            <a:ext cx="1415165" cy="1417320"/>
          </a:xfrm>
          <a:custGeom>
            <a:avLst/>
            <a:gdLst>
              <a:gd name="connsiteX0" fmla="*/ 0 w 2761019"/>
              <a:gd name="connsiteY0" fmla="*/ 1380510 h 2761019"/>
              <a:gd name="connsiteX1" fmla="*/ 1380510 w 2761019"/>
              <a:gd name="connsiteY1" fmla="*/ 0 h 2761019"/>
              <a:gd name="connsiteX2" fmla="*/ 2761020 w 2761019"/>
              <a:gd name="connsiteY2" fmla="*/ 1380510 h 2761019"/>
              <a:gd name="connsiteX3" fmla="*/ 1380510 w 2761019"/>
              <a:gd name="connsiteY3" fmla="*/ 2761020 h 2761019"/>
              <a:gd name="connsiteX4" fmla="*/ 0 w 2761019"/>
              <a:gd name="connsiteY4" fmla="*/ 1380510 h 2761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019" h="2761019">
                <a:moveTo>
                  <a:pt x="0" y="1380510"/>
                </a:moveTo>
                <a:cubicBezTo>
                  <a:pt x="0" y="618075"/>
                  <a:pt x="618075" y="0"/>
                  <a:pt x="1380510" y="0"/>
                </a:cubicBezTo>
                <a:cubicBezTo>
                  <a:pt x="2142945" y="0"/>
                  <a:pt x="2761020" y="618075"/>
                  <a:pt x="2761020" y="1380510"/>
                </a:cubicBezTo>
                <a:cubicBezTo>
                  <a:pt x="2761020" y="2142945"/>
                  <a:pt x="2142945" y="2761020"/>
                  <a:pt x="1380510" y="2761020"/>
                </a:cubicBezTo>
                <a:cubicBezTo>
                  <a:pt x="618075" y="2761020"/>
                  <a:pt x="0" y="2142945"/>
                  <a:pt x="0" y="1380510"/>
                </a:cubicBezTo>
                <a:close/>
              </a:path>
            </a:pathLst>
          </a:custGeom>
          <a:solidFill>
            <a:srgbClr val="055372"/>
          </a:solidFill>
          <a:ln>
            <a:solidFill>
              <a:schemeClr val="bg1"/>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889000">
              <a:spcBef>
                <a:spcPct val="0"/>
              </a:spcBef>
            </a:pPr>
            <a:r>
              <a:rPr lang="en-US" sz="1200" dirty="0">
                <a:latin typeface="Gotham Medium"/>
                <a:cs typeface="Gotham Medium"/>
              </a:rPr>
              <a:t>Partner </a:t>
            </a:r>
          </a:p>
          <a:p>
            <a:pPr lvl="0" algn="ctr" defTabSz="889000">
              <a:lnSpc>
                <a:spcPct val="90000"/>
              </a:lnSpc>
              <a:spcBef>
                <a:spcPct val="0"/>
              </a:spcBef>
            </a:pPr>
            <a:r>
              <a:rPr lang="en-US" sz="1200" dirty="0">
                <a:latin typeface="Gotham Medium"/>
                <a:cs typeface="Gotham Medium"/>
              </a:rPr>
              <a:t>institution</a:t>
            </a:r>
            <a:endParaRPr lang="en-US" sz="1200" kern="1200" dirty="0">
              <a:latin typeface="Gotham Medium"/>
              <a:cs typeface="Gotham Medium"/>
            </a:endParaRPr>
          </a:p>
        </p:txBody>
      </p:sp>
      <p:sp>
        <p:nvSpPr>
          <p:cNvPr id="33" name="Rectangle 32"/>
          <p:cNvSpPr/>
          <p:nvPr/>
        </p:nvSpPr>
        <p:spPr>
          <a:xfrm>
            <a:off x="1622588" y="3344966"/>
            <a:ext cx="6160125" cy="594009"/>
          </a:xfrm>
          <a:prstGeom prst="rect">
            <a:avLst/>
          </a:prstGeom>
          <a:noFill/>
          <a:ln>
            <a:noFill/>
          </a:ln>
        </p:spPr>
        <p:txBody>
          <a:bodyPr wrap="square" lIns="182880" rIns="182880">
            <a:spAutoFit/>
          </a:bodyPr>
          <a:lstStyle/>
          <a:p>
            <a:pPr lvl="0" algn="ctr" defTabSz="889000">
              <a:lnSpc>
                <a:spcPct val="90000"/>
              </a:lnSpc>
              <a:spcAft>
                <a:spcPct val="35000"/>
              </a:spcAft>
            </a:pPr>
            <a:r>
              <a:rPr lang="en-US" sz="1200" dirty="0">
                <a:solidFill>
                  <a:schemeClr val="tx1"/>
                </a:solidFill>
                <a:latin typeface="Calibri"/>
                <a:cs typeface="Calibri"/>
              </a:rPr>
              <a:t>Through GHSP, Seed and Peace Corps place yearlong faculty volunteers and provide academic and clinical support, facilitate logistics and infrastructure needs, and provide evaluation systems.</a:t>
            </a:r>
          </a:p>
        </p:txBody>
      </p:sp>
      <p:sp>
        <p:nvSpPr>
          <p:cNvPr id="34" name="Rounded Rectangle 33"/>
          <p:cNvSpPr/>
          <p:nvPr/>
        </p:nvSpPr>
        <p:spPr bwMode="auto">
          <a:xfrm>
            <a:off x="2206707" y="3087006"/>
            <a:ext cx="4991888" cy="229193"/>
          </a:xfrm>
          <a:prstGeom prst="roundRect">
            <a:avLst/>
          </a:prstGeom>
          <a:solidFill>
            <a:srgbClr val="055372"/>
          </a:solidFill>
          <a:ln w="9525" cmpd="sng">
            <a:solidFill>
              <a:schemeClr val="bg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rgbClr val="EAEAEA"/>
                </a:solidFill>
                <a:effectLst/>
                <a:latin typeface="Gotham Medium"/>
                <a:cs typeface="Gotham Medium"/>
              </a:rPr>
              <a:t>Global Health</a:t>
            </a:r>
            <a:r>
              <a:rPr kumimoji="0" lang="en-US" sz="1200" u="none" strike="noStrike" cap="none" normalizeH="0" dirty="0">
                <a:ln>
                  <a:noFill/>
                </a:ln>
                <a:solidFill>
                  <a:srgbClr val="EAEAEA"/>
                </a:solidFill>
                <a:effectLst/>
                <a:latin typeface="Gotham Medium"/>
                <a:cs typeface="Gotham Medium"/>
              </a:rPr>
              <a:t> Service Partnership</a:t>
            </a:r>
            <a:endParaRPr kumimoji="0" lang="en-US" sz="1200" u="none" strike="noStrike" cap="none" normalizeH="0" baseline="0" dirty="0">
              <a:ln>
                <a:noFill/>
              </a:ln>
              <a:solidFill>
                <a:srgbClr val="EAEAEA"/>
              </a:solidFill>
              <a:effectLst/>
              <a:latin typeface="Gotham Medium"/>
              <a:cs typeface="Gotham Medium"/>
            </a:endParaRPr>
          </a:p>
        </p:txBody>
      </p:sp>
      <p:cxnSp>
        <p:nvCxnSpPr>
          <p:cNvPr id="35" name="Straight Connector 34"/>
          <p:cNvCxnSpPr>
            <a:stCxn id="30" idx="1"/>
          </p:cNvCxnSpPr>
          <p:nvPr/>
        </p:nvCxnSpPr>
        <p:spPr>
          <a:xfrm flipH="1">
            <a:off x="774643" y="1984757"/>
            <a:ext cx="440150" cy="0"/>
          </a:xfrm>
          <a:prstGeom prst="line">
            <a:avLst/>
          </a:prstGeom>
          <a:ln w="38100" cmpd="sng">
            <a:solidFill>
              <a:srgbClr val="30383E"/>
            </a:solidFill>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798525" y="1956168"/>
            <a:ext cx="0" cy="2637845"/>
          </a:xfrm>
          <a:prstGeom prst="straightConnector1">
            <a:avLst/>
          </a:prstGeom>
          <a:ln w="38100" cmpd="sng">
            <a:solidFill>
              <a:srgbClr val="30383E"/>
            </a:solidFill>
            <a:tailEnd type="arrow"/>
          </a:ln>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3774682" y="2534228"/>
            <a:ext cx="440151" cy="514732"/>
            <a:chOff x="473532" y="5428785"/>
            <a:chExt cx="297652" cy="1814594"/>
          </a:xfrm>
        </p:grpSpPr>
        <p:cxnSp>
          <p:nvCxnSpPr>
            <p:cNvPr id="42" name="Straight Connector 41"/>
            <p:cNvCxnSpPr/>
            <p:nvPr/>
          </p:nvCxnSpPr>
          <p:spPr>
            <a:xfrm flipH="1">
              <a:off x="473532" y="5444670"/>
              <a:ext cx="297652" cy="0"/>
            </a:xfrm>
            <a:prstGeom prst="line">
              <a:avLst/>
            </a:prstGeom>
            <a:ln w="38100" cmpd="sng">
              <a:solidFill>
                <a:srgbClr val="30383E"/>
              </a:solidFill>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491760" y="5428785"/>
              <a:ext cx="6333" cy="1814594"/>
            </a:xfrm>
            <a:prstGeom prst="straightConnector1">
              <a:avLst/>
            </a:prstGeom>
            <a:ln w="38100" cmpd="sng">
              <a:solidFill>
                <a:srgbClr val="30383E"/>
              </a:solidFill>
              <a:tailEnd type="arrow"/>
            </a:ln>
          </p:spPr>
          <p:style>
            <a:lnRef idx="2">
              <a:schemeClr val="accent1"/>
            </a:lnRef>
            <a:fillRef idx="0">
              <a:schemeClr val="accent1"/>
            </a:fillRef>
            <a:effectRef idx="1">
              <a:schemeClr val="accent1"/>
            </a:effectRef>
            <a:fontRef idx="minor">
              <a:schemeClr val="tx1"/>
            </a:fontRef>
          </p:style>
        </p:cxnSp>
      </p:grpSp>
      <p:cxnSp>
        <p:nvCxnSpPr>
          <p:cNvPr id="38" name="Straight Connector 37"/>
          <p:cNvCxnSpPr>
            <a:endCxn id="30" idx="3"/>
          </p:cNvCxnSpPr>
          <p:nvPr/>
        </p:nvCxnSpPr>
        <p:spPr>
          <a:xfrm flipH="1">
            <a:off x="5153036" y="1984757"/>
            <a:ext cx="3273410" cy="0"/>
          </a:xfrm>
          <a:prstGeom prst="line">
            <a:avLst/>
          </a:prstGeom>
          <a:ln w="38100" cmpd="sng">
            <a:solidFill>
              <a:srgbClr val="30383E"/>
            </a:solidFill>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8417081" y="1956168"/>
            <a:ext cx="0" cy="2479473"/>
          </a:xfrm>
          <a:prstGeom prst="straightConnector1">
            <a:avLst/>
          </a:prstGeom>
          <a:ln w="38100" cmpd="sng">
            <a:solidFill>
              <a:srgbClr val="30383E"/>
            </a:solidFill>
            <a:tailEnd type="none"/>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31" idx="3"/>
          </p:cNvCxnSpPr>
          <p:nvPr/>
        </p:nvCxnSpPr>
        <p:spPr>
          <a:xfrm flipH="1">
            <a:off x="7070159" y="2567573"/>
            <a:ext cx="929083" cy="18234"/>
          </a:xfrm>
          <a:prstGeom prst="line">
            <a:avLst/>
          </a:prstGeom>
          <a:ln w="38100" cmpd="sng">
            <a:solidFill>
              <a:srgbClr val="30383E"/>
            </a:solidFill>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7989876" y="2541317"/>
            <a:ext cx="9366" cy="1894324"/>
          </a:xfrm>
          <a:prstGeom prst="straightConnector1">
            <a:avLst/>
          </a:prstGeom>
          <a:ln w="38100" cmpd="sng">
            <a:solidFill>
              <a:srgbClr val="30383E"/>
            </a:solidFill>
            <a:tailEnd type="none"/>
          </a:ln>
        </p:spPr>
        <p:style>
          <a:lnRef idx="2">
            <a:schemeClr val="accent1"/>
          </a:lnRef>
          <a:fillRef idx="0">
            <a:schemeClr val="accent1"/>
          </a:fillRef>
          <a:effectRef idx="1">
            <a:schemeClr val="accent1"/>
          </a:effectRef>
          <a:fontRef idx="minor">
            <a:schemeClr val="tx1"/>
          </a:fontRef>
        </p:style>
      </p:cxn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890" y="942091"/>
            <a:ext cx="2386080" cy="692626"/>
          </a:xfrm>
          <a:prstGeom prst="rect">
            <a:avLst/>
          </a:prstGeom>
          <a:solidFill>
            <a:srgbClr val="FFFFFF"/>
          </a:solidFill>
        </p:spPr>
      </p:pic>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834" y="449175"/>
            <a:ext cx="1037413" cy="1300936"/>
          </a:xfrm>
          <a:prstGeom prst="rect">
            <a:avLst/>
          </a:prstGeom>
        </p:spPr>
      </p:pic>
      <p:pic>
        <p:nvPicPr>
          <p:cNvPr id="49" name="Content Placeholder 3"/>
          <p:cNvPicPr>
            <a:picLocks noGrp="1" noChangeAspect="1"/>
          </p:cNvPicPr>
          <p:nvPr>
            <p:ph idx="1"/>
          </p:nvPr>
        </p:nvPicPr>
        <p:blipFill rotWithShape="1">
          <a:blip r:embed="rId5">
            <a:extLst>
              <a:ext uri="{28A0092B-C50C-407E-A947-70E740481C1C}">
                <a14:useLocalDpi xmlns:a14="http://schemas.microsoft.com/office/drawing/2010/main" val="0"/>
              </a:ext>
            </a:extLst>
          </a:blip>
          <a:srcRect l="17940" t="18005" r="13686" b="14411"/>
          <a:stretch/>
        </p:blipFill>
        <p:spPr>
          <a:xfrm>
            <a:off x="5604297" y="642579"/>
            <a:ext cx="1003707" cy="992138"/>
          </a:xfrm>
        </p:spPr>
      </p:pic>
      <p:pic>
        <p:nvPicPr>
          <p:cNvPr id="50" name="Picture 2" descr="Image result for global health service partnershi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7875" y="642579"/>
            <a:ext cx="1289676" cy="967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7619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globe"/>
          <p:cNvPicPr>
            <a:picLocks noChangeAspect="1" noChangeArrowheads="1"/>
          </p:cNvPicPr>
          <p:nvPr/>
        </p:nvPicPr>
        <p:blipFill rotWithShape="1">
          <a:blip r:embed="rId3">
            <a:extLst>
              <a:ext uri="{28A0092B-C50C-407E-A947-70E740481C1C}">
                <a14:useLocalDpi xmlns:a14="http://schemas.microsoft.com/office/drawing/2010/main" val="0"/>
              </a:ext>
            </a:extLst>
          </a:blip>
          <a:srcRect l="1619" b="9741"/>
          <a:stretch/>
        </p:blipFill>
        <p:spPr bwMode="auto">
          <a:xfrm>
            <a:off x="1840180" y="944047"/>
            <a:ext cx="5816010" cy="5520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3710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eciduous Trees without leaves foreground middle-ground and background.jpg"/>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a:off x="3046413" y="856580"/>
            <a:ext cx="6097588" cy="4573191"/>
          </a:xfrm>
          <a:prstGeom prst="rect">
            <a:avLst/>
          </a:prstGeom>
          <a:solidFill>
            <a:schemeClr val="bg1">
              <a:lumMod val="85000"/>
              <a:alpha val="9000"/>
            </a:schemeClr>
          </a:solidFill>
        </p:spPr>
      </p:pic>
      <p:sp>
        <p:nvSpPr>
          <p:cNvPr id="2" name="Slide Number Placeholder 1"/>
          <p:cNvSpPr>
            <a:spLocks noGrp="1"/>
          </p:cNvSpPr>
          <p:nvPr>
            <p:ph type="sldNum" sz="quarter" idx="10"/>
          </p:nvPr>
        </p:nvSpPr>
        <p:spPr>
          <a:xfrm>
            <a:off x="-1848371" y="5652761"/>
            <a:ext cx="533400" cy="357281"/>
          </a:xfrm>
        </p:spPr>
        <p:txBody>
          <a:bodyPr/>
          <a:lstStyle/>
          <a:p>
            <a:fld id="{9F02E7CB-E5B4-4522-BFE5-D1AB0BA01EA6}" type="slidenum">
              <a:rPr lang="en-US" sz="1350">
                <a:solidFill>
                  <a:srgbClr val="FF0000"/>
                </a:solidFill>
                <a:latin typeface="Libian SC Regular"/>
                <a:cs typeface="Libian SC Regular"/>
              </a:rPr>
              <a:pPr/>
              <a:t>20</a:t>
            </a:fld>
            <a:endParaRPr lang="en-US" sz="1350">
              <a:solidFill>
                <a:srgbClr val="FF0000"/>
              </a:solidFill>
              <a:latin typeface="Libian SC Regular"/>
              <a:cs typeface="Libian SC Regular"/>
            </a:endParaRPr>
          </a:p>
        </p:txBody>
      </p:sp>
      <p:pic>
        <p:nvPicPr>
          <p:cNvPr id="4" name="Picture 3" descr="brick hou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623" y="2122830"/>
            <a:ext cx="4118242" cy="2707742"/>
          </a:xfrm>
          <a:prstGeom prst="rect">
            <a:avLst/>
          </a:prstGeom>
        </p:spPr>
      </p:pic>
      <p:sp>
        <p:nvSpPr>
          <p:cNvPr id="5" name="Rectangle 4"/>
          <p:cNvSpPr/>
          <p:nvPr/>
        </p:nvSpPr>
        <p:spPr>
          <a:xfrm>
            <a:off x="684788" y="3151798"/>
            <a:ext cx="3900110" cy="1570045"/>
          </a:xfrm>
          <a:prstGeom prst="rect">
            <a:avLst/>
          </a:prstGeom>
        </p:spPr>
        <p:txBody>
          <a:bodyPr wrap="square">
            <a:spAutoFit/>
          </a:bodyPr>
          <a:lstStyle/>
          <a:p>
            <a:pPr algn="ctr"/>
            <a:r>
              <a:rPr lang="en-US" sz="3301" dirty="0">
                <a:solidFill>
                  <a:srgbClr val="000090"/>
                </a:solidFill>
                <a:latin typeface="Libian SC Regular"/>
                <a:cs typeface="Libian SC Regular"/>
              </a:rPr>
              <a:t>Global Health Rotation</a:t>
            </a:r>
          </a:p>
          <a:p>
            <a:pPr algn="ctr"/>
            <a:endParaRPr lang="en-US" sz="3001" dirty="0">
              <a:solidFill>
                <a:srgbClr val="000090"/>
              </a:solidFill>
              <a:latin typeface="Libian SC Regular"/>
              <a:cs typeface="Libian SC Regular"/>
            </a:endParaRPr>
          </a:p>
        </p:txBody>
      </p:sp>
      <p:sp>
        <p:nvSpPr>
          <p:cNvPr id="7" name="TextBox 6"/>
          <p:cNvSpPr txBox="1"/>
          <p:nvPr/>
        </p:nvSpPr>
        <p:spPr>
          <a:xfrm rot="16200000">
            <a:off x="-810811" y="3263890"/>
            <a:ext cx="2515255" cy="461793"/>
          </a:xfrm>
          <a:prstGeom prst="rect">
            <a:avLst/>
          </a:prstGeom>
          <a:noFill/>
        </p:spPr>
        <p:txBody>
          <a:bodyPr wrap="square" rtlCol="0">
            <a:spAutoFit/>
          </a:bodyPr>
          <a:lstStyle/>
          <a:p>
            <a:r>
              <a:rPr lang="en-US" sz="2401" dirty="0">
                <a:solidFill>
                  <a:srgbClr val="FF0000"/>
                </a:solidFill>
                <a:latin typeface="Libian SC Regular"/>
                <a:cs typeface="Libian SC Regular"/>
              </a:rPr>
              <a:t>Reduce Barriers</a:t>
            </a:r>
          </a:p>
        </p:txBody>
      </p:sp>
      <p:sp>
        <p:nvSpPr>
          <p:cNvPr id="8" name="TextBox 7"/>
          <p:cNvSpPr txBox="1"/>
          <p:nvPr/>
        </p:nvSpPr>
        <p:spPr>
          <a:xfrm>
            <a:off x="1084942" y="1837006"/>
            <a:ext cx="3201234" cy="461793"/>
          </a:xfrm>
          <a:prstGeom prst="rect">
            <a:avLst/>
          </a:prstGeom>
          <a:noFill/>
        </p:spPr>
        <p:txBody>
          <a:bodyPr wrap="square" rtlCol="0">
            <a:spAutoFit/>
          </a:bodyPr>
          <a:lstStyle/>
          <a:p>
            <a:pPr algn="ctr"/>
            <a:r>
              <a:rPr lang="en-US" sz="2401" dirty="0">
                <a:solidFill>
                  <a:srgbClr val="FF0000"/>
                </a:solidFill>
                <a:latin typeface="Libian SC Regular"/>
                <a:cs typeface="Libian SC Regular"/>
              </a:rPr>
              <a:t>Ethical considerations</a:t>
            </a:r>
          </a:p>
        </p:txBody>
      </p:sp>
      <p:sp>
        <p:nvSpPr>
          <p:cNvPr id="9" name="TextBox 8"/>
          <p:cNvSpPr txBox="1"/>
          <p:nvPr/>
        </p:nvSpPr>
        <p:spPr>
          <a:xfrm rot="16200000">
            <a:off x="3309996" y="2892319"/>
            <a:ext cx="3258399" cy="461793"/>
          </a:xfrm>
          <a:prstGeom prst="rect">
            <a:avLst/>
          </a:prstGeom>
          <a:noFill/>
        </p:spPr>
        <p:txBody>
          <a:bodyPr wrap="square" rtlCol="0">
            <a:spAutoFit/>
          </a:bodyPr>
          <a:lstStyle/>
          <a:p>
            <a:r>
              <a:rPr lang="en-US" sz="2401" dirty="0">
                <a:solidFill>
                  <a:srgbClr val="FF0000"/>
                </a:solidFill>
                <a:latin typeface="Libian SC Regular"/>
                <a:cs typeface="Libian SC Regular"/>
              </a:rPr>
              <a:t> Quality experience </a:t>
            </a:r>
          </a:p>
        </p:txBody>
      </p:sp>
    </p:spTree>
    <p:extLst>
      <p:ext uri="{BB962C8B-B14F-4D97-AF65-F5344CB8AC3E}">
        <p14:creationId xmlns:p14="http://schemas.microsoft.com/office/powerpoint/2010/main" val="36179098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eciduous Trees without leaves foreground middle-ground and background.jpg"/>
          <p:cNvPicPr>
            <a:picLocks noChangeAspect="1"/>
          </p:cNvPicPr>
          <p:nvPr/>
        </p:nvPicPr>
        <p:blipFill rotWithShape="1">
          <a:blip r:embed="rId3" cstate="print">
            <a:alphaModFix amt="21000"/>
            <a:extLst>
              <a:ext uri="{28A0092B-C50C-407E-A947-70E740481C1C}">
                <a14:useLocalDpi xmlns:a14="http://schemas.microsoft.com/office/drawing/2010/main" val="0"/>
              </a:ext>
            </a:extLst>
          </a:blip>
          <a:srcRect l="41152" t="825"/>
          <a:stretch/>
        </p:blipFill>
        <p:spPr>
          <a:xfrm rot="20505057">
            <a:off x="1523564" y="888997"/>
            <a:ext cx="2425055" cy="3065180"/>
          </a:xfrm>
          <a:prstGeom prst="rect">
            <a:avLst/>
          </a:prstGeom>
          <a:solidFill>
            <a:schemeClr val="bg1">
              <a:lumMod val="85000"/>
              <a:alpha val="9000"/>
            </a:schemeClr>
          </a:solidFill>
        </p:spPr>
      </p:pic>
      <p:pic>
        <p:nvPicPr>
          <p:cNvPr id="3" name="Picture 2" descr="Deciduous Trees without leaves foreground middle-ground and background.jpg"/>
          <p:cNvPicPr>
            <a:picLocks noChangeAspect="1"/>
          </p:cNvPicPr>
          <p:nvPr/>
        </p:nvPicPr>
        <p:blipFill rotWithShape="1">
          <a:blip r:embed="rId4">
            <a:alphaModFix amt="21000"/>
            <a:extLst>
              <a:ext uri="{28A0092B-C50C-407E-A947-70E740481C1C}">
                <a14:useLocalDpi xmlns:a14="http://schemas.microsoft.com/office/drawing/2010/main" val="0"/>
              </a:ext>
            </a:extLst>
          </a:blip>
          <a:srcRect l="14438" r="48389" b="36233"/>
          <a:stretch/>
        </p:blipFill>
        <p:spPr>
          <a:xfrm rot="2081237">
            <a:off x="6249022" y="1429511"/>
            <a:ext cx="2266601" cy="2916191"/>
          </a:xfrm>
          <a:prstGeom prst="rect">
            <a:avLst/>
          </a:prstGeom>
          <a:solidFill>
            <a:schemeClr val="bg1">
              <a:lumMod val="85000"/>
              <a:alpha val="9000"/>
            </a:schemeClr>
          </a:solidFill>
        </p:spPr>
      </p:pic>
      <p:sp>
        <p:nvSpPr>
          <p:cNvPr id="4" name="Slide Number Placeholder 1"/>
          <p:cNvSpPr txBox="1">
            <a:spLocks/>
          </p:cNvSpPr>
          <p:nvPr/>
        </p:nvSpPr>
        <p:spPr bwMode="auto">
          <a:xfrm>
            <a:off x="-1848371" y="5652761"/>
            <a:ext cx="533400" cy="357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98" tIns="34299" rIns="68598" bIns="34299" numCol="1" anchor="t" anchorCtr="0" compatLnSpc="1">
            <a:prstTxWarp prst="textNoShape">
              <a:avLst/>
            </a:prstTxWarp>
          </a:bodyPr>
          <a:lstStyle>
            <a:defPPr>
              <a:defRPr lang="en-US"/>
            </a:defPPr>
            <a:lvl1pPr algn="l" rtl="0" fontAlgn="base">
              <a:spcBef>
                <a:spcPct val="0"/>
              </a:spcBef>
              <a:spcAft>
                <a:spcPct val="0"/>
              </a:spcAft>
              <a:defRPr sz="14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9F02E7CB-E5B4-4522-BFE5-D1AB0BA01EA6}" type="slidenum">
              <a:rPr lang="en-US" sz="1350">
                <a:solidFill>
                  <a:srgbClr val="FF0000"/>
                </a:solidFill>
                <a:latin typeface="Libian SC Regular"/>
                <a:cs typeface="Libian SC Regular"/>
              </a:rPr>
              <a:pPr/>
              <a:t>21</a:t>
            </a:fld>
            <a:endParaRPr lang="en-US" sz="1350">
              <a:solidFill>
                <a:srgbClr val="FF0000"/>
              </a:solidFill>
              <a:latin typeface="Libian SC Regular"/>
              <a:cs typeface="Libian SC Regular"/>
            </a:endParaRPr>
          </a:p>
        </p:txBody>
      </p:sp>
      <p:pic>
        <p:nvPicPr>
          <p:cNvPr id="5" name="Picture 4" descr="brick hou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6424" y="2023772"/>
            <a:ext cx="4118242" cy="2707742"/>
          </a:xfrm>
          <a:prstGeom prst="rect">
            <a:avLst/>
          </a:prstGeom>
        </p:spPr>
      </p:pic>
      <p:sp>
        <p:nvSpPr>
          <p:cNvPr id="6" name="Rectangle 5"/>
          <p:cNvSpPr/>
          <p:nvPr/>
        </p:nvSpPr>
        <p:spPr>
          <a:xfrm>
            <a:off x="2190754" y="3387459"/>
            <a:ext cx="3900110" cy="1015919"/>
          </a:xfrm>
          <a:prstGeom prst="rect">
            <a:avLst/>
          </a:prstGeom>
        </p:spPr>
        <p:txBody>
          <a:bodyPr wrap="square">
            <a:spAutoFit/>
          </a:bodyPr>
          <a:lstStyle/>
          <a:p>
            <a:pPr algn="ctr"/>
            <a:r>
              <a:rPr lang="en-US" sz="3001" dirty="0">
                <a:solidFill>
                  <a:srgbClr val="000090"/>
                </a:solidFill>
                <a:latin typeface="Libian SC Regular"/>
                <a:cs typeface="Libian SC Regular"/>
              </a:rPr>
              <a:t>Global Health </a:t>
            </a:r>
          </a:p>
          <a:p>
            <a:pPr algn="ctr"/>
            <a:r>
              <a:rPr lang="en-US" sz="3001" dirty="0">
                <a:solidFill>
                  <a:srgbClr val="000090"/>
                </a:solidFill>
                <a:latin typeface="Libian SC Regular"/>
                <a:cs typeface="Libian SC Regular"/>
              </a:rPr>
              <a:t>Rotation</a:t>
            </a:r>
          </a:p>
        </p:txBody>
      </p:sp>
      <p:pic>
        <p:nvPicPr>
          <p:cNvPr id="11" name="Picture 10" descr="Deciduous Trees without leaves foreground middle-ground and background.jpg"/>
          <p:cNvPicPr>
            <a:picLocks noChangeAspect="1"/>
          </p:cNvPicPr>
          <p:nvPr/>
        </p:nvPicPr>
        <p:blipFill rotWithShape="1">
          <a:blip r:embed="rId4">
            <a:alphaModFix amt="21000"/>
            <a:extLst>
              <a:ext uri="{28A0092B-C50C-407E-A947-70E740481C1C}">
                <a14:useLocalDpi xmlns:a14="http://schemas.microsoft.com/office/drawing/2010/main" val="0"/>
              </a:ext>
            </a:extLst>
          </a:blip>
          <a:srcRect r="74135" b="58331"/>
          <a:stretch/>
        </p:blipFill>
        <p:spPr>
          <a:xfrm rot="18777415">
            <a:off x="121629" y="3661070"/>
            <a:ext cx="1577150" cy="1905630"/>
          </a:xfrm>
          <a:prstGeom prst="rect">
            <a:avLst/>
          </a:prstGeom>
          <a:solidFill>
            <a:schemeClr val="bg1">
              <a:lumMod val="85000"/>
              <a:alpha val="9000"/>
            </a:schemeClr>
          </a:solidFill>
        </p:spPr>
      </p:pic>
      <p:sp>
        <p:nvSpPr>
          <p:cNvPr id="12" name="TextBox 11"/>
          <p:cNvSpPr txBox="1"/>
          <p:nvPr/>
        </p:nvSpPr>
        <p:spPr>
          <a:xfrm>
            <a:off x="18487" y="1501018"/>
            <a:ext cx="2686750" cy="554126"/>
          </a:xfrm>
          <a:prstGeom prst="rect">
            <a:avLst/>
          </a:prstGeom>
          <a:solidFill>
            <a:srgbClr val="FF0000"/>
          </a:solidFill>
        </p:spPr>
        <p:txBody>
          <a:bodyPr wrap="square" rtlCol="0">
            <a:spAutoFit/>
          </a:bodyPr>
          <a:lstStyle/>
          <a:p>
            <a:pPr algn="ctr"/>
            <a:r>
              <a:rPr lang="en-US" sz="3001" dirty="0">
                <a:solidFill>
                  <a:srgbClr val="FFFFFF"/>
                </a:solidFill>
                <a:latin typeface="Andale Mono"/>
                <a:cs typeface="Andale Mono"/>
              </a:rPr>
              <a:t>COSTS</a:t>
            </a:r>
            <a:endParaRPr lang="en-US" sz="1050" dirty="0">
              <a:solidFill>
                <a:srgbClr val="FFFFFF"/>
              </a:solidFill>
              <a:latin typeface="Andale Mono"/>
              <a:cs typeface="Andale Mono"/>
            </a:endParaRPr>
          </a:p>
        </p:txBody>
      </p:sp>
    </p:spTree>
    <p:extLst>
      <p:ext uri="{BB962C8B-B14F-4D97-AF65-F5344CB8AC3E}">
        <p14:creationId xmlns:p14="http://schemas.microsoft.com/office/powerpoint/2010/main" val="237842286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eciduous Trees without leaves foreground middle-ground and background.jpg"/>
          <p:cNvPicPr>
            <a:picLocks noChangeAspect="1"/>
          </p:cNvPicPr>
          <p:nvPr/>
        </p:nvPicPr>
        <p:blipFill rotWithShape="1">
          <a:blip r:embed="rId3" cstate="print">
            <a:alphaModFix amt="21000"/>
            <a:extLst>
              <a:ext uri="{28A0092B-C50C-407E-A947-70E740481C1C}">
                <a14:useLocalDpi xmlns:a14="http://schemas.microsoft.com/office/drawing/2010/main" val="0"/>
              </a:ext>
            </a:extLst>
          </a:blip>
          <a:srcRect l="41152" t="825"/>
          <a:stretch/>
        </p:blipFill>
        <p:spPr>
          <a:xfrm rot="20505057">
            <a:off x="1732545" y="416054"/>
            <a:ext cx="2425055" cy="3065180"/>
          </a:xfrm>
          <a:prstGeom prst="rect">
            <a:avLst/>
          </a:prstGeom>
          <a:solidFill>
            <a:schemeClr val="bg1">
              <a:lumMod val="85000"/>
              <a:alpha val="9000"/>
            </a:schemeClr>
          </a:solidFill>
        </p:spPr>
      </p:pic>
      <p:pic>
        <p:nvPicPr>
          <p:cNvPr id="3" name="Picture 2" descr="Deciduous Trees without leaves foreground middle-ground and background.jpg"/>
          <p:cNvPicPr>
            <a:picLocks noChangeAspect="1"/>
          </p:cNvPicPr>
          <p:nvPr/>
        </p:nvPicPr>
        <p:blipFill rotWithShape="1">
          <a:blip r:embed="rId4">
            <a:alphaModFix amt="21000"/>
            <a:extLst>
              <a:ext uri="{28A0092B-C50C-407E-A947-70E740481C1C}">
                <a14:useLocalDpi xmlns:a14="http://schemas.microsoft.com/office/drawing/2010/main" val="0"/>
              </a:ext>
            </a:extLst>
          </a:blip>
          <a:srcRect l="14438" r="48389" b="36233"/>
          <a:stretch/>
        </p:blipFill>
        <p:spPr>
          <a:xfrm rot="2081237">
            <a:off x="6458003" y="956568"/>
            <a:ext cx="2266601" cy="2916191"/>
          </a:xfrm>
          <a:prstGeom prst="rect">
            <a:avLst/>
          </a:prstGeom>
          <a:solidFill>
            <a:schemeClr val="bg1">
              <a:lumMod val="85000"/>
              <a:alpha val="9000"/>
            </a:schemeClr>
          </a:solidFill>
        </p:spPr>
      </p:pic>
      <p:sp>
        <p:nvSpPr>
          <p:cNvPr id="4" name="Slide Number Placeholder 1"/>
          <p:cNvSpPr txBox="1">
            <a:spLocks/>
          </p:cNvSpPr>
          <p:nvPr/>
        </p:nvSpPr>
        <p:spPr bwMode="auto">
          <a:xfrm>
            <a:off x="-1848371" y="5652761"/>
            <a:ext cx="533400" cy="357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98" tIns="34299" rIns="68598" bIns="34299" numCol="1" anchor="t" anchorCtr="0" compatLnSpc="1">
            <a:prstTxWarp prst="textNoShape">
              <a:avLst/>
            </a:prstTxWarp>
          </a:bodyPr>
          <a:lstStyle>
            <a:defPPr>
              <a:defRPr lang="en-US"/>
            </a:defPPr>
            <a:lvl1pPr algn="l" rtl="0" fontAlgn="base">
              <a:spcBef>
                <a:spcPct val="0"/>
              </a:spcBef>
              <a:spcAft>
                <a:spcPct val="0"/>
              </a:spcAft>
              <a:defRPr sz="14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9F02E7CB-E5B4-4522-BFE5-D1AB0BA01EA6}" type="slidenum">
              <a:rPr lang="en-US" sz="1350">
                <a:solidFill>
                  <a:srgbClr val="FF0000"/>
                </a:solidFill>
                <a:latin typeface="Libian SC Regular"/>
                <a:cs typeface="Libian SC Regular"/>
              </a:rPr>
              <a:pPr/>
              <a:t>22</a:t>
            </a:fld>
            <a:endParaRPr lang="en-US" sz="1350">
              <a:solidFill>
                <a:srgbClr val="FF0000"/>
              </a:solidFill>
              <a:latin typeface="Libian SC Regular"/>
              <a:cs typeface="Libian SC Regular"/>
            </a:endParaRPr>
          </a:p>
        </p:txBody>
      </p:sp>
      <p:pic>
        <p:nvPicPr>
          <p:cNvPr id="5" name="Picture 4" descr="brick hou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5405" y="1885549"/>
            <a:ext cx="4118242" cy="2707742"/>
          </a:xfrm>
          <a:prstGeom prst="rect">
            <a:avLst/>
          </a:prstGeom>
        </p:spPr>
      </p:pic>
      <p:sp>
        <p:nvSpPr>
          <p:cNvPr id="6" name="Rectangle 5"/>
          <p:cNvSpPr/>
          <p:nvPr/>
        </p:nvSpPr>
        <p:spPr>
          <a:xfrm>
            <a:off x="2399735" y="2914516"/>
            <a:ext cx="3900110" cy="1015919"/>
          </a:xfrm>
          <a:prstGeom prst="rect">
            <a:avLst/>
          </a:prstGeom>
        </p:spPr>
        <p:txBody>
          <a:bodyPr wrap="square">
            <a:spAutoFit/>
          </a:bodyPr>
          <a:lstStyle/>
          <a:p>
            <a:pPr algn="ctr"/>
            <a:r>
              <a:rPr lang="en-US" sz="3001" dirty="0">
                <a:solidFill>
                  <a:srgbClr val="000090"/>
                </a:solidFill>
                <a:latin typeface="Libian SC Regular"/>
                <a:cs typeface="Libian SC Regular"/>
              </a:rPr>
              <a:t>Global Health </a:t>
            </a:r>
          </a:p>
          <a:p>
            <a:pPr algn="ctr"/>
            <a:r>
              <a:rPr lang="en-US" sz="3001" dirty="0">
                <a:solidFill>
                  <a:srgbClr val="000090"/>
                </a:solidFill>
                <a:latin typeface="Libian SC Regular"/>
                <a:cs typeface="Libian SC Regular"/>
              </a:rPr>
              <a:t>Rotation</a:t>
            </a:r>
          </a:p>
        </p:txBody>
      </p:sp>
      <p:pic>
        <p:nvPicPr>
          <p:cNvPr id="11" name="Picture 10" descr="Deciduous Trees without leaves foreground middle-ground and background.jpg"/>
          <p:cNvPicPr>
            <a:picLocks noChangeAspect="1"/>
          </p:cNvPicPr>
          <p:nvPr/>
        </p:nvPicPr>
        <p:blipFill rotWithShape="1">
          <a:blip r:embed="rId4">
            <a:alphaModFix amt="21000"/>
            <a:extLst>
              <a:ext uri="{28A0092B-C50C-407E-A947-70E740481C1C}">
                <a14:useLocalDpi xmlns:a14="http://schemas.microsoft.com/office/drawing/2010/main" val="0"/>
              </a:ext>
            </a:extLst>
          </a:blip>
          <a:srcRect r="74135" b="58331"/>
          <a:stretch/>
        </p:blipFill>
        <p:spPr>
          <a:xfrm rot="18777415">
            <a:off x="330610" y="3188127"/>
            <a:ext cx="1577150" cy="1905630"/>
          </a:xfrm>
          <a:prstGeom prst="rect">
            <a:avLst/>
          </a:prstGeom>
          <a:solidFill>
            <a:schemeClr val="bg1">
              <a:lumMod val="85000"/>
              <a:alpha val="9000"/>
            </a:schemeClr>
          </a:solidFill>
        </p:spPr>
      </p:pic>
      <p:sp>
        <p:nvSpPr>
          <p:cNvPr id="12" name="TextBox 11"/>
          <p:cNvSpPr txBox="1"/>
          <p:nvPr/>
        </p:nvSpPr>
        <p:spPr>
          <a:xfrm>
            <a:off x="227468" y="1028075"/>
            <a:ext cx="2686750" cy="554126"/>
          </a:xfrm>
          <a:prstGeom prst="rect">
            <a:avLst/>
          </a:prstGeom>
          <a:solidFill>
            <a:srgbClr val="FF0000"/>
          </a:solidFill>
        </p:spPr>
        <p:txBody>
          <a:bodyPr wrap="square" rtlCol="0">
            <a:spAutoFit/>
          </a:bodyPr>
          <a:lstStyle/>
          <a:p>
            <a:pPr algn="ctr"/>
            <a:r>
              <a:rPr lang="en-US" sz="3001" dirty="0">
                <a:solidFill>
                  <a:srgbClr val="FFFFFF"/>
                </a:solidFill>
                <a:latin typeface="Andale Mono"/>
                <a:cs typeface="Andale Mono"/>
              </a:rPr>
              <a:t>COSTS</a:t>
            </a:r>
            <a:endParaRPr lang="en-US" sz="1050" dirty="0">
              <a:solidFill>
                <a:srgbClr val="FFFFFF"/>
              </a:solidFill>
              <a:latin typeface="Andale Mono"/>
              <a:cs typeface="Andale Mono"/>
            </a:endParaRPr>
          </a:p>
        </p:txBody>
      </p:sp>
      <p:sp>
        <p:nvSpPr>
          <p:cNvPr id="17" name="TextBox 16"/>
          <p:cNvSpPr txBox="1"/>
          <p:nvPr/>
        </p:nvSpPr>
        <p:spPr>
          <a:xfrm>
            <a:off x="6456267" y="3121696"/>
            <a:ext cx="2400925" cy="738920"/>
          </a:xfrm>
          <a:prstGeom prst="rect">
            <a:avLst/>
          </a:prstGeom>
          <a:noFill/>
        </p:spPr>
        <p:txBody>
          <a:bodyPr wrap="square" rtlCol="0">
            <a:spAutoFit/>
          </a:bodyPr>
          <a:lstStyle/>
          <a:p>
            <a:pPr algn="ctr"/>
            <a:r>
              <a:rPr lang="en-US" sz="2101" b="1" dirty="0">
                <a:latin typeface="Castellar" panose="020A0402060406010301" pitchFamily="18" charset="0"/>
                <a:ea typeface="Batang" panose="02030600000101010101" pitchFamily="18" charset="-127"/>
                <a:cs typeface="Andale Mono"/>
              </a:rPr>
              <a:t>What is the role of the visitor?</a:t>
            </a:r>
          </a:p>
        </p:txBody>
      </p:sp>
      <p:sp>
        <p:nvSpPr>
          <p:cNvPr id="18" name="TextBox 17"/>
          <p:cNvSpPr txBox="1"/>
          <p:nvPr/>
        </p:nvSpPr>
        <p:spPr>
          <a:xfrm>
            <a:off x="186206" y="1954159"/>
            <a:ext cx="2445463" cy="830997"/>
          </a:xfrm>
          <a:prstGeom prst="rect">
            <a:avLst/>
          </a:prstGeom>
          <a:noFill/>
        </p:spPr>
        <p:txBody>
          <a:bodyPr wrap="square" rtlCol="0">
            <a:spAutoFit/>
          </a:bodyPr>
          <a:lstStyle/>
          <a:p>
            <a:pPr algn="ctr"/>
            <a:r>
              <a:rPr lang="en-US" sz="2400" dirty="0" err="1">
                <a:latin typeface="KaiTi" panose="02010609060101010101" pitchFamily="49" charset="-122"/>
                <a:ea typeface="KaiTi" panose="02010609060101010101" pitchFamily="49" charset="-122"/>
                <a:cs typeface="Arabic Typesetting" panose="03020402040406030203" pitchFamily="66" charset="-78"/>
              </a:rPr>
              <a:t>SysteM</a:t>
            </a:r>
            <a:r>
              <a:rPr lang="en-US" sz="2400" dirty="0">
                <a:latin typeface="KaiTi" panose="02010609060101010101" pitchFamily="49" charset="-122"/>
                <a:ea typeface="KaiTi" panose="02010609060101010101" pitchFamily="49" charset="-122"/>
                <a:cs typeface="Arabic Typesetting" panose="03020402040406030203" pitchFamily="66" charset="-78"/>
              </a:rPr>
              <a:t> </a:t>
            </a:r>
            <a:r>
              <a:rPr lang="en-US" sz="2400" dirty="0" err="1">
                <a:latin typeface="KaiTi" panose="02010609060101010101" pitchFamily="49" charset="-122"/>
                <a:ea typeface="KaiTi" panose="02010609060101010101" pitchFamily="49" charset="-122"/>
                <a:cs typeface="Arabic Typesetting" panose="03020402040406030203" pitchFamily="66" charset="-78"/>
              </a:rPr>
              <a:t>fRagmEntaTion</a:t>
            </a:r>
            <a:endParaRPr lang="en-US" sz="2400" dirty="0">
              <a:latin typeface="KaiTi" panose="02010609060101010101" pitchFamily="49" charset="-122"/>
              <a:ea typeface="KaiTi" panose="02010609060101010101" pitchFamily="49" charset="-122"/>
              <a:cs typeface="Arabic Typesetting" panose="03020402040406030203" pitchFamily="66" charset="-78"/>
            </a:endParaRPr>
          </a:p>
        </p:txBody>
      </p:sp>
      <p:sp>
        <p:nvSpPr>
          <p:cNvPr id="19" name="TextBox 18"/>
          <p:cNvSpPr txBox="1"/>
          <p:nvPr/>
        </p:nvSpPr>
        <p:spPr>
          <a:xfrm>
            <a:off x="6946113" y="5691912"/>
            <a:ext cx="2115101" cy="830997"/>
          </a:xfrm>
          <a:prstGeom prst="rect">
            <a:avLst/>
          </a:prstGeom>
          <a:noFill/>
        </p:spPr>
        <p:txBody>
          <a:bodyPr wrap="square" rtlCol="0">
            <a:spAutoFit/>
          </a:bodyPr>
          <a:lstStyle/>
          <a:p>
            <a:r>
              <a:rPr lang="en-US" sz="2400" dirty="0">
                <a:latin typeface="Berlin Sans FB Demi" panose="020E0802020502020306" pitchFamily="34" charset="0"/>
                <a:cs typeface="Andale Mono"/>
              </a:rPr>
              <a:t>Furthering corruption</a:t>
            </a:r>
          </a:p>
        </p:txBody>
      </p:sp>
      <p:sp>
        <p:nvSpPr>
          <p:cNvPr id="21" name="TextBox 20"/>
          <p:cNvSpPr txBox="1"/>
          <p:nvPr/>
        </p:nvSpPr>
        <p:spPr>
          <a:xfrm>
            <a:off x="186206" y="3039696"/>
            <a:ext cx="2193996" cy="1938992"/>
          </a:xfrm>
          <a:prstGeom prst="rect">
            <a:avLst/>
          </a:prstGeom>
          <a:noFill/>
        </p:spPr>
        <p:txBody>
          <a:bodyPr wrap="square" rtlCol="0">
            <a:spAutoFit/>
          </a:bodyPr>
          <a:lstStyle/>
          <a:p>
            <a:r>
              <a:rPr lang="en-US" sz="2400" dirty="0">
                <a:latin typeface="KaiTi" panose="02010609060101010101" pitchFamily="49" charset="-122"/>
                <a:ea typeface="KaiTi" panose="02010609060101010101" pitchFamily="49" charset="-122"/>
                <a:cs typeface="Times New Roman" panose="02020603050405020304" pitchFamily="18" charset="0"/>
              </a:rPr>
              <a:t>Workforce </a:t>
            </a:r>
            <a:r>
              <a:rPr lang="en-US" sz="2400" dirty="0" err="1">
                <a:latin typeface="KaiTi" panose="02010609060101010101" pitchFamily="49" charset="-122"/>
                <a:ea typeface="KaiTi" panose="02010609060101010101" pitchFamily="49" charset="-122"/>
                <a:cs typeface="Times New Roman" panose="02020603050405020304" pitchFamily="18" charset="0"/>
              </a:rPr>
              <a:t>distRactIon</a:t>
            </a:r>
            <a:endParaRPr lang="en-US" sz="2400" dirty="0">
              <a:latin typeface="KaiTi" panose="02010609060101010101" pitchFamily="49" charset="-122"/>
              <a:ea typeface="KaiTi" panose="02010609060101010101" pitchFamily="49" charset="-122"/>
              <a:cs typeface="Times New Roman" panose="02020603050405020304" pitchFamily="18" charset="0"/>
            </a:endParaRPr>
          </a:p>
          <a:p>
            <a:endParaRPr lang="en-US" sz="2400" dirty="0">
              <a:latin typeface="KaiTi" panose="02010609060101010101" pitchFamily="49" charset="-122"/>
              <a:ea typeface="KaiTi" panose="02010609060101010101" pitchFamily="49" charset="-122"/>
              <a:cs typeface="Times New Roman" panose="02020603050405020304" pitchFamily="18" charset="0"/>
            </a:endParaRPr>
          </a:p>
          <a:p>
            <a:r>
              <a:rPr lang="en-US" sz="2400" dirty="0" err="1">
                <a:latin typeface="KaiTi" panose="02010609060101010101" pitchFamily="49" charset="-122"/>
                <a:ea typeface="KaiTi" panose="02010609060101010101" pitchFamily="49" charset="-122"/>
                <a:cs typeface="Times New Roman" panose="02020603050405020304" pitchFamily="18" charset="0"/>
              </a:rPr>
              <a:t>dIVersion</a:t>
            </a:r>
            <a:r>
              <a:rPr lang="en-US" sz="2400" dirty="0">
                <a:latin typeface="KaiTi" panose="02010609060101010101" pitchFamily="49" charset="-122"/>
                <a:ea typeface="KaiTi" panose="02010609060101010101" pitchFamily="49" charset="-122"/>
                <a:cs typeface="Times New Roman" panose="02020603050405020304" pitchFamily="18" charset="0"/>
              </a:rPr>
              <a:t> of </a:t>
            </a:r>
            <a:r>
              <a:rPr lang="en-US" sz="2400" dirty="0" err="1">
                <a:latin typeface="KaiTi" panose="02010609060101010101" pitchFamily="49" charset="-122"/>
                <a:ea typeface="KaiTi" panose="02010609060101010101" pitchFamily="49" charset="-122"/>
                <a:cs typeface="Times New Roman" panose="02020603050405020304" pitchFamily="18" charset="0"/>
              </a:rPr>
              <a:t>attentioN</a:t>
            </a:r>
            <a:endParaRPr lang="en-US" sz="2400" dirty="0">
              <a:latin typeface="KaiTi" panose="02010609060101010101" pitchFamily="49" charset="-122"/>
              <a:ea typeface="KaiTi" panose="02010609060101010101" pitchFamily="49" charset="-122"/>
              <a:cs typeface="Times New Roman" panose="02020603050405020304" pitchFamily="18" charset="0"/>
            </a:endParaRPr>
          </a:p>
        </p:txBody>
      </p:sp>
      <p:sp>
        <p:nvSpPr>
          <p:cNvPr id="22" name="TextBox 21"/>
          <p:cNvSpPr txBox="1"/>
          <p:nvPr/>
        </p:nvSpPr>
        <p:spPr>
          <a:xfrm>
            <a:off x="6648082" y="1757632"/>
            <a:ext cx="1886441" cy="1385507"/>
          </a:xfrm>
          <a:prstGeom prst="rect">
            <a:avLst/>
          </a:prstGeom>
          <a:noFill/>
        </p:spPr>
        <p:txBody>
          <a:bodyPr wrap="square" rtlCol="0">
            <a:spAutoFit/>
          </a:bodyPr>
          <a:lstStyle/>
          <a:p>
            <a:pPr algn="ctr"/>
            <a:r>
              <a:rPr lang="en-US" sz="2101" dirty="0">
                <a:latin typeface="Castellar" panose="020A0402060406010301" pitchFamily="18" charset="0"/>
                <a:cs typeface="Andale Mono"/>
              </a:rPr>
              <a:t>Negative impact on patients</a:t>
            </a:r>
          </a:p>
        </p:txBody>
      </p:sp>
      <p:sp>
        <p:nvSpPr>
          <p:cNvPr id="20" name="TextBox 19"/>
          <p:cNvSpPr txBox="1"/>
          <p:nvPr/>
        </p:nvSpPr>
        <p:spPr>
          <a:xfrm>
            <a:off x="3817810" y="4944875"/>
            <a:ext cx="3858741" cy="707886"/>
          </a:xfrm>
          <a:prstGeom prst="rect">
            <a:avLst/>
          </a:prstGeom>
          <a:noFill/>
        </p:spPr>
        <p:txBody>
          <a:bodyPr wrap="square" rtlCol="0">
            <a:spAutoFit/>
          </a:bodyPr>
          <a:lstStyle/>
          <a:p>
            <a:pPr algn="ctr"/>
            <a:r>
              <a:rPr lang="en-US" sz="2000" b="1" dirty="0">
                <a:latin typeface="Andale Mono"/>
                <a:cs typeface="Andale Mono"/>
              </a:rPr>
              <a:t>IMPEDIMENTS TO PROGRESS</a:t>
            </a:r>
            <a:endParaRPr lang="en-US" sz="1050" b="1" dirty="0"/>
          </a:p>
        </p:txBody>
      </p:sp>
      <p:sp>
        <p:nvSpPr>
          <p:cNvPr id="23" name="TextBox 22"/>
          <p:cNvSpPr txBox="1"/>
          <p:nvPr/>
        </p:nvSpPr>
        <p:spPr>
          <a:xfrm>
            <a:off x="1620598" y="4641936"/>
            <a:ext cx="2400925" cy="831253"/>
          </a:xfrm>
          <a:prstGeom prst="rect">
            <a:avLst/>
          </a:prstGeom>
          <a:noFill/>
        </p:spPr>
        <p:txBody>
          <a:bodyPr wrap="square" rtlCol="0">
            <a:spAutoFit/>
          </a:bodyPr>
          <a:lstStyle/>
          <a:p>
            <a:pPr algn="ctr"/>
            <a:r>
              <a:rPr lang="en-US" sz="2401" dirty="0">
                <a:latin typeface="Andale Mono"/>
                <a:cs typeface="Andale Mono"/>
              </a:rPr>
              <a:t>Power differential</a:t>
            </a:r>
          </a:p>
        </p:txBody>
      </p:sp>
      <p:sp>
        <p:nvSpPr>
          <p:cNvPr id="7" name="TextBox 6"/>
          <p:cNvSpPr txBox="1"/>
          <p:nvPr/>
        </p:nvSpPr>
        <p:spPr>
          <a:xfrm>
            <a:off x="4021523" y="555412"/>
            <a:ext cx="4391361" cy="830997"/>
          </a:xfrm>
          <a:prstGeom prst="rect">
            <a:avLst/>
          </a:prstGeom>
          <a:noFill/>
        </p:spPr>
        <p:txBody>
          <a:bodyPr wrap="square" rtlCol="0">
            <a:spAutoFit/>
          </a:bodyPr>
          <a:lstStyle/>
          <a:p>
            <a:pPr algn="ctr"/>
            <a:r>
              <a:rPr lang="en-US" sz="2400" b="1" dirty="0">
                <a:latin typeface="Bookman Old Style" panose="02050604050505020204" pitchFamily="18" charset="0"/>
                <a:cs typeface="Andale Mono"/>
              </a:rPr>
              <a:t>Quantifiable</a:t>
            </a:r>
            <a:r>
              <a:rPr lang="en-US" sz="2400" b="1" dirty="0">
                <a:latin typeface="Bookman Old Style" panose="02050604050505020204" pitchFamily="18" charset="0"/>
              </a:rPr>
              <a:t> </a:t>
            </a:r>
          </a:p>
          <a:p>
            <a:pPr algn="ctr"/>
            <a:r>
              <a:rPr lang="en-US" sz="2400" dirty="0">
                <a:latin typeface="Bookman Old Style" panose="02050604050505020204" pitchFamily="18" charset="0"/>
              </a:rPr>
              <a:t>In country consumption</a:t>
            </a:r>
          </a:p>
        </p:txBody>
      </p:sp>
    </p:spTree>
    <p:extLst>
      <p:ext uri="{BB962C8B-B14F-4D97-AF65-F5344CB8AC3E}">
        <p14:creationId xmlns:p14="http://schemas.microsoft.com/office/powerpoint/2010/main" val="23238173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1" grpId="0"/>
      <p:bldP spid="22" grpId="0"/>
      <p:bldP spid="20" grpId="0"/>
      <p:bldP spid="23"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ciduous Trees without leaves foreground middle-ground and background.jpg"/>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a:off x="3046413" y="856580"/>
            <a:ext cx="6097588" cy="4573191"/>
          </a:xfrm>
          <a:prstGeom prst="rect">
            <a:avLst/>
          </a:prstGeom>
          <a:solidFill>
            <a:schemeClr val="bg1">
              <a:lumMod val="85000"/>
              <a:alpha val="9000"/>
            </a:schemeClr>
          </a:solidFill>
        </p:spPr>
      </p:pic>
      <p:sp>
        <p:nvSpPr>
          <p:cNvPr id="4" name="Slide Number Placeholder 1"/>
          <p:cNvSpPr txBox="1">
            <a:spLocks/>
          </p:cNvSpPr>
          <p:nvPr/>
        </p:nvSpPr>
        <p:spPr bwMode="auto">
          <a:xfrm>
            <a:off x="-1848371" y="5652761"/>
            <a:ext cx="533400" cy="357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98" tIns="34299" rIns="68598" bIns="34299" numCol="1" anchor="t" anchorCtr="0" compatLnSpc="1">
            <a:prstTxWarp prst="textNoShape">
              <a:avLst/>
            </a:prstTxWarp>
          </a:bodyPr>
          <a:lstStyle>
            <a:defPPr>
              <a:defRPr lang="en-US"/>
            </a:defPPr>
            <a:lvl1pPr algn="l" rtl="0" fontAlgn="base">
              <a:spcBef>
                <a:spcPct val="0"/>
              </a:spcBef>
              <a:spcAft>
                <a:spcPct val="0"/>
              </a:spcAft>
              <a:defRPr sz="14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9F02E7CB-E5B4-4522-BFE5-D1AB0BA01EA6}" type="slidenum">
              <a:rPr lang="en-US" sz="2101">
                <a:solidFill>
                  <a:srgbClr val="FF0000"/>
                </a:solidFill>
                <a:latin typeface="Libian SC Regular"/>
                <a:cs typeface="Libian SC Regular"/>
              </a:rPr>
              <a:pPr/>
              <a:t>23</a:t>
            </a:fld>
            <a:endParaRPr lang="en-US" sz="2101">
              <a:solidFill>
                <a:srgbClr val="FF0000"/>
              </a:solidFill>
              <a:latin typeface="Libian SC Regular"/>
              <a:cs typeface="Libian SC Regular"/>
            </a:endParaRPr>
          </a:p>
        </p:txBody>
      </p:sp>
      <p:pic>
        <p:nvPicPr>
          <p:cNvPr id="5" name="Picture 4" descr="brick hou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304" y="2628692"/>
            <a:ext cx="4118242" cy="2707742"/>
          </a:xfrm>
          <a:prstGeom prst="rect">
            <a:avLst/>
          </a:prstGeom>
        </p:spPr>
      </p:pic>
      <p:sp>
        <p:nvSpPr>
          <p:cNvPr id="6" name="Rectangle 5"/>
          <p:cNvSpPr/>
          <p:nvPr/>
        </p:nvSpPr>
        <p:spPr>
          <a:xfrm>
            <a:off x="227469" y="3771989"/>
            <a:ext cx="3900110" cy="923586"/>
          </a:xfrm>
          <a:prstGeom prst="rect">
            <a:avLst/>
          </a:prstGeom>
        </p:spPr>
        <p:txBody>
          <a:bodyPr wrap="square">
            <a:spAutoFit/>
          </a:bodyPr>
          <a:lstStyle/>
          <a:p>
            <a:pPr algn="ctr"/>
            <a:r>
              <a:rPr lang="en-US" sz="2701" dirty="0">
                <a:solidFill>
                  <a:srgbClr val="000090"/>
                </a:solidFill>
                <a:latin typeface="Libian SC Regular"/>
                <a:cs typeface="Libian SC Regular"/>
              </a:rPr>
              <a:t>Global Health </a:t>
            </a:r>
          </a:p>
          <a:p>
            <a:pPr algn="ctr"/>
            <a:r>
              <a:rPr lang="en-US" sz="2701" dirty="0">
                <a:solidFill>
                  <a:srgbClr val="000090"/>
                </a:solidFill>
                <a:latin typeface="Libian SC Regular"/>
                <a:cs typeface="Libian SC Regular"/>
              </a:rPr>
              <a:t>Rotation</a:t>
            </a:r>
          </a:p>
        </p:txBody>
      </p:sp>
      <p:sp>
        <p:nvSpPr>
          <p:cNvPr id="10" name="TextBox 9"/>
          <p:cNvSpPr txBox="1"/>
          <p:nvPr/>
        </p:nvSpPr>
        <p:spPr>
          <a:xfrm>
            <a:off x="4914990" y="970910"/>
            <a:ext cx="3830047" cy="554126"/>
          </a:xfrm>
          <a:prstGeom prst="rect">
            <a:avLst/>
          </a:prstGeom>
          <a:solidFill>
            <a:srgbClr val="008000"/>
          </a:solidFill>
        </p:spPr>
        <p:txBody>
          <a:bodyPr wrap="square" rtlCol="0">
            <a:spAutoFit/>
          </a:bodyPr>
          <a:lstStyle/>
          <a:p>
            <a:pPr algn="ctr"/>
            <a:r>
              <a:rPr lang="en-US" sz="3001" b="1" dirty="0">
                <a:solidFill>
                  <a:schemeClr val="bg1"/>
                </a:solidFill>
                <a:latin typeface="Andale Mono"/>
                <a:cs typeface="Andale Mono"/>
              </a:rPr>
              <a:t>Overcoming costs</a:t>
            </a:r>
          </a:p>
        </p:txBody>
      </p:sp>
      <p:sp>
        <p:nvSpPr>
          <p:cNvPr id="11" name="TextBox 10"/>
          <p:cNvSpPr txBox="1"/>
          <p:nvPr/>
        </p:nvSpPr>
        <p:spPr>
          <a:xfrm>
            <a:off x="4514836" y="1485394"/>
            <a:ext cx="4629165" cy="3140219"/>
          </a:xfrm>
          <a:prstGeom prst="rect">
            <a:avLst/>
          </a:prstGeom>
          <a:noFill/>
        </p:spPr>
        <p:txBody>
          <a:bodyPr wrap="square" rtlCol="0">
            <a:spAutoFit/>
          </a:bodyPr>
          <a:lstStyle/>
          <a:p>
            <a:pPr marL="342991" indent="-342991">
              <a:spcAft>
                <a:spcPts val="1800"/>
              </a:spcAft>
              <a:buFont typeface="Wingdings" charset="2"/>
              <a:buChar char="²"/>
            </a:pPr>
            <a:r>
              <a:rPr lang="en-US" sz="2401" dirty="0">
                <a:latin typeface="Andale Mono"/>
                <a:cs typeface="Andale Mono"/>
              </a:rPr>
              <a:t>Mutual and reciprocal benefit </a:t>
            </a:r>
          </a:p>
          <a:p>
            <a:pPr marL="342991" indent="-342991">
              <a:spcAft>
                <a:spcPts val="1800"/>
              </a:spcAft>
              <a:buFont typeface="Wingdings" charset="2"/>
              <a:buChar char="²"/>
            </a:pPr>
            <a:r>
              <a:rPr lang="en-US" sz="2401" dirty="0">
                <a:latin typeface="Andale Mono"/>
                <a:cs typeface="Andale Mono"/>
              </a:rPr>
              <a:t>Structured, mentored programs that minimize burden on host country</a:t>
            </a:r>
          </a:p>
          <a:p>
            <a:pPr marL="342991" indent="-342991">
              <a:spcAft>
                <a:spcPts val="1800"/>
              </a:spcAft>
              <a:buFont typeface="Wingdings" charset="2"/>
              <a:buChar char="²"/>
            </a:pPr>
            <a:r>
              <a:rPr lang="en-US" sz="2401" dirty="0">
                <a:latin typeface="Andale Mono"/>
                <a:cs typeface="Andale Mono"/>
              </a:rPr>
              <a:t>Ongoing opportunities for unbiased discussion restructure</a:t>
            </a:r>
          </a:p>
        </p:txBody>
      </p:sp>
      <p:sp>
        <p:nvSpPr>
          <p:cNvPr id="14" name="Rectangle 13"/>
          <p:cNvSpPr/>
          <p:nvPr/>
        </p:nvSpPr>
        <p:spPr>
          <a:xfrm>
            <a:off x="227469" y="1085240"/>
            <a:ext cx="4570809" cy="1062214"/>
          </a:xfrm>
          <a:prstGeom prst="rect">
            <a:avLst/>
          </a:prstGeom>
        </p:spPr>
        <p:txBody>
          <a:bodyPr>
            <a:spAutoFit/>
          </a:bodyPr>
          <a:lstStyle/>
          <a:p>
            <a:pPr algn="ctr"/>
            <a:r>
              <a:rPr lang="en-US" sz="2101" b="1" dirty="0">
                <a:solidFill>
                  <a:schemeClr val="accent6"/>
                </a:solidFill>
                <a:latin typeface="Andale Mono"/>
                <a:cs typeface="Andale Mono"/>
              </a:rPr>
              <a:t>Working Group on Ethics Guidelines for Global Health (WEIGHT)</a:t>
            </a:r>
          </a:p>
        </p:txBody>
      </p:sp>
      <p:sp>
        <p:nvSpPr>
          <p:cNvPr id="15" name="Rectangle 14"/>
          <p:cNvSpPr/>
          <p:nvPr/>
        </p:nvSpPr>
        <p:spPr>
          <a:xfrm>
            <a:off x="170304" y="2057043"/>
            <a:ext cx="4627974" cy="415498"/>
          </a:xfrm>
          <a:prstGeom prst="rect">
            <a:avLst/>
          </a:prstGeom>
        </p:spPr>
        <p:txBody>
          <a:bodyPr wrap="square">
            <a:spAutoFit/>
          </a:bodyPr>
          <a:lstStyle/>
          <a:p>
            <a:r>
              <a:rPr lang="en-US" sz="1050" dirty="0">
                <a:latin typeface="Andale Mono"/>
                <a:cs typeface="Andale Mono"/>
              </a:rPr>
              <a:t>Crump JA, </a:t>
            </a:r>
            <a:r>
              <a:rPr lang="en-US" sz="1050" dirty="0" err="1">
                <a:latin typeface="Andale Mono"/>
                <a:cs typeface="Andale Mono"/>
              </a:rPr>
              <a:t>Sugarman</a:t>
            </a:r>
            <a:r>
              <a:rPr lang="en-US" sz="1050" dirty="0">
                <a:latin typeface="Andale Mono"/>
                <a:cs typeface="Andale Mono"/>
              </a:rPr>
              <a:t> J, The American Journal of Tropical Medicine and Hygiene. 2010</a:t>
            </a:r>
          </a:p>
        </p:txBody>
      </p:sp>
    </p:spTree>
    <p:extLst>
      <p:ext uri="{BB962C8B-B14F-4D97-AF65-F5344CB8AC3E}">
        <p14:creationId xmlns:p14="http://schemas.microsoft.com/office/powerpoint/2010/main" val="396913712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Consultancy</a:t>
            </a:r>
          </a:p>
        </p:txBody>
      </p:sp>
      <p:sp>
        <p:nvSpPr>
          <p:cNvPr id="3" name="Content Placeholder 2"/>
          <p:cNvSpPr>
            <a:spLocks noGrp="1"/>
          </p:cNvSpPr>
          <p:nvPr>
            <p:ph idx="1"/>
          </p:nvPr>
        </p:nvSpPr>
        <p:spPr>
          <a:xfrm>
            <a:off x="457200" y="1970469"/>
            <a:ext cx="8229600" cy="4246020"/>
          </a:xfrm>
          <a:ln w="12700">
            <a:solidFill>
              <a:schemeClr val="tx1"/>
            </a:solidFill>
          </a:ln>
        </p:spPr>
        <p:txBody>
          <a:bodyPr>
            <a:normAutofit/>
          </a:bodyPr>
          <a:lstStyle/>
          <a:p>
            <a:pPr marL="0" indent="0">
              <a:buNone/>
            </a:pPr>
            <a:r>
              <a:rPr lang="en-US" sz="2800" dirty="0">
                <a:solidFill>
                  <a:schemeClr val="tx1">
                    <a:lumMod val="50000"/>
                    <a:lumOff val="50000"/>
                  </a:schemeClr>
                </a:solidFill>
                <a:latin typeface="+mn-lt"/>
              </a:rPr>
              <a:t>Three minutes propose your question:</a:t>
            </a:r>
          </a:p>
          <a:p>
            <a:pPr marL="0" indent="0" algn="ctr">
              <a:buNone/>
            </a:pPr>
            <a:r>
              <a:rPr lang="en-US" dirty="0">
                <a:solidFill>
                  <a:srgbClr val="C00000"/>
                </a:solidFill>
                <a:latin typeface="+mn-lt"/>
              </a:rPr>
              <a:t>What costs are you facing in your program? </a:t>
            </a:r>
          </a:p>
          <a:p>
            <a:pPr marL="514350" indent="-514350">
              <a:buFont typeface="+mj-lt"/>
              <a:buAutoNum type="arabicPeriod"/>
            </a:pPr>
            <a:r>
              <a:rPr lang="en-US" sz="2800" dirty="0">
                <a:solidFill>
                  <a:schemeClr val="tx1">
                    <a:lumMod val="50000"/>
                    <a:lumOff val="50000"/>
                  </a:schemeClr>
                </a:solidFill>
                <a:latin typeface="+mn-lt"/>
              </a:rPr>
              <a:t>Participants ask clarifying questions</a:t>
            </a:r>
          </a:p>
          <a:p>
            <a:pPr marL="514350" indent="-514350">
              <a:buFont typeface="+mj-lt"/>
              <a:buAutoNum type="arabicPeriod"/>
            </a:pPr>
            <a:r>
              <a:rPr lang="en-US" sz="2800" dirty="0">
                <a:solidFill>
                  <a:schemeClr val="tx1">
                    <a:lumMod val="50000"/>
                    <a:lumOff val="50000"/>
                  </a:schemeClr>
                </a:solidFill>
                <a:latin typeface="+mn-lt"/>
              </a:rPr>
              <a:t>Presenter listens to solutions from the group (without talking)</a:t>
            </a:r>
          </a:p>
          <a:p>
            <a:pPr marL="514350" indent="-514350">
              <a:buFont typeface="+mj-lt"/>
              <a:buAutoNum type="arabicPeriod"/>
            </a:pPr>
            <a:r>
              <a:rPr lang="en-US" sz="2800" dirty="0">
                <a:solidFill>
                  <a:schemeClr val="tx1">
                    <a:lumMod val="50000"/>
                    <a:lumOff val="50000"/>
                  </a:schemeClr>
                </a:solidFill>
                <a:latin typeface="+mn-lt"/>
              </a:rPr>
              <a:t>Summary of solutions or proposals</a:t>
            </a:r>
          </a:p>
          <a:p>
            <a:pPr marL="514350" indent="-514350">
              <a:buFont typeface="+mj-lt"/>
              <a:buAutoNum type="arabicPeriod"/>
            </a:pPr>
            <a:r>
              <a:rPr lang="en-US" sz="2800" dirty="0">
                <a:solidFill>
                  <a:schemeClr val="tx1">
                    <a:lumMod val="50000"/>
                    <a:lumOff val="50000"/>
                  </a:schemeClr>
                </a:solidFill>
                <a:latin typeface="+mn-lt"/>
              </a:rPr>
              <a:t>Presenter reflects about what they heard</a:t>
            </a:r>
          </a:p>
        </p:txBody>
      </p:sp>
    </p:spTree>
    <p:extLst>
      <p:ext uri="{BB962C8B-B14F-4D97-AF65-F5344CB8AC3E}">
        <p14:creationId xmlns:p14="http://schemas.microsoft.com/office/powerpoint/2010/main" val="31263548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7-05-08 at 7.09.4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356600" cy="2032000"/>
          </a:xfrm>
          <a:prstGeom prst="rect">
            <a:avLst/>
          </a:prstGeom>
        </p:spPr>
      </p:pic>
      <p:pic>
        <p:nvPicPr>
          <p:cNvPr id="8" name="Picture 7" descr="Screen Shot 2017-05-08 at 7.10.0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11689"/>
            <a:ext cx="8470900" cy="2171700"/>
          </a:xfrm>
          <a:prstGeom prst="rect">
            <a:avLst/>
          </a:prstGeom>
        </p:spPr>
      </p:pic>
      <p:pic>
        <p:nvPicPr>
          <p:cNvPr id="9" name="Picture 8" descr="Screen Shot 2017-05-08 at 7.10.1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25526"/>
            <a:ext cx="8356600" cy="1778000"/>
          </a:xfrm>
          <a:prstGeom prst="rect">
            <a:avLst/>
          </a:prstGeom>
        </p:spPr>
      </p:pic>
    </p:spTree>
    <p:extLst>
      <p:ext uri="{BB962C8B-B14F-4D97-AF65-F5344CB8AC3E}">
        <p14:creationId xmlns:p14="http://schemas.microsoft.com/office/powerpoint/2010/main" val="261600295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5-08 at 7.10.3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4496049"/>
            <a:ext cx="7734300" cy="495300"/>
          </a:xfrm>
          <a:prstGeom prst="rect">
            <a:avLst/>
          </a:prstGeom>
        </p:spPr>
      </p:pic>
      <p:pic>
        <p:nvPicPr>
          <p:cNvPr id="4" name="Picture 3" descr="Screen Shot 2017-05-08 at 7.10.4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 y="4991349"/>
            <a:ext cx="7772400" cy="533400"/>
          </a:xfrm>
          <a:prstGeom prst="rect">
            <a:avLst/>
          </a:prstGeom>
        </p:spPr>
      </p:pic>
      <p:pic>
        <p:nvPicPr>
          <p:cNvPr id="6" name="Picture 5" descr="Screen Shot 2017-05-08 at 7.15.3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32" y="1107923"/>
            <a:ext cx="8356600" cy="2959100"/>
          </a:xfrm>
          <a:prstGeom prst="rect">
            <a:avLst/>
          </a:prstGeom>
        </p:spPr>
      </p:pic>
    </p:spTree>
    <p:extLst>
      <p:ext uri="{BB962C8B-B14F-4D97-AF65-F5344CB8AC3E}">
        <p14:creationId xmlns:p14="http://schemas.microsoft.com/office/powerpoint/2010/main" val="393310688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157" y="70183"/>
            <a:ext cx="4251159" cy="972554"/>
          </a:xfrm>
          <a:solidFill>
            <a:schemeClr val="bg1"/>
          </a:solidFill>
        </p:spPr>
        <p:txBody>
          <a:bodyPr>
            <a:normAutofit fontScale="90000"/>
          </a:bodyPr>
          <a:lstStyle/>
          <a:p>
            <a:r>
              <a:rPr lang="en-US" dirty="0" smtClean="0"/>
              <a:t>Post rotation reflection survey </a:t>
            </a:r>
            <a:endParaRPr lang="en-US" dirty="0"/>
          </a:p>
        </p:txBody>
      </p:sp>
      <p:sp>
        <p:nvSpPr>
          <p:cNvPr id="3" name="Content Placeholder 2"/>
          <p:cNvSpPr>
            <a:spLocks noGrp="1"/>
          </p:cNvSpPr>
          <p:nvPr>
            <p:ph idx="1"/>
          </p:nvPr>
        </p:nvSpPr>
        <p:spPr>
          <a:xfrm>
            <a:off x="307474" y="1176420"/>
            <a:ext cx="8379325" cy="5244345"/>
          </a:xfrm>
          <a:blipFill rotWithShape="1">
            <a:blip r:embed="rId2"/>
            <a:tile tx="0" ty="0" sx="100000" sy="100000" flip="none" algn="tl"/>
          </a:blipFill>
        </p:spPr>
        <p:txBody>
          <a:bodyPr>
            <a:noAutofit/>
          </a:bodyPr>
          <a:lstStyle/>
          <a:p>
            <a:pPr marL="228600" indent="-228600">
              <a:lnSpc>
                <a:spcPct val="120000"/>
              </a:lnSpc>
              <a:spcBef>
                <a:spcPts val="0"/>
              </a:spcBef>
              <a:buFont typeface="+mj-lt"/>
              <a:buAutoNum type="arabicPeriod"/>
            </a:pPr>
            <a:r>
              <a:rPr lang="en-US" sz="1500" dirty="0">
                <a:latin typeface="Times"/>
                <a:cs typeface="Times"/>
              </a:rPr>
              <a:t>As a result of your time in Malawi, do you feel more confident in your ability to adapt your knowledge and skills in order to deliver medicine in different settings (nationally or internationally)?  [Concept: Building resilience]</a:t>
            </a:r>
          </a:p>
          <a:p>
            <a:pPr marL="228600" indent="-228600">
              <a:lnSpc>
                <a:spcPct val="120000"/>
              </a:lnSpc>
              <a:spcBef>
                <a:spcPts val="0"/>
              </a:spcBef>
              <a:buFont typeface="+mj-lt"/>
              <a:buAutoNum type="arabicPeriod"/>
            </a:pPr>
            <a:r>
              <a:rPr lang="en-US" sz="1500" dirty="0">
                <a:latin typeface="Times"/>
                <a:cs typeface="Times"/>
              </a:rPr>
              <a:t> </a:t>
            </a:r>
            <a:r>
              <a:rPr lang="en-US" sz="1500" dirty="0" smtClean="0">
                <a:latin typeface="Times"/>
                <a:cs typeface="Times"/>
              </a:rPr>
              <a:t>As </a:t>
            </a:r>
            <a:r>
              <a:rPr lang="en-US" sz="1500" dirty="0">
                <a:latin typeface="Times"/>
                <a:cs typeface="Times"/>
              </a:rPr>
              <a:t>compared with prior to your time in Malawi, do you feel more or less energized to be a family doctor</a:t>
            </a:r>
            <a:r>
              <a:rPr lang="en-US" sz="1500" dirty="0" smtClean="0">
                <a:latin typeface="Times"/>
                <a:cs typeface="Times"/>
              </a:rPr>
              <a:t>? [</a:t>
            </a:r>
            <a:r>
              <a:rPr lang="en-US" sz="1500" dirty="0">
                <a:latin typeface="Times"/>
                <a:cs typeface="Times"/>
              </a:rPr>
              <a:t>Concept preventing burnout]</a:t>
            </a:r>
          </a:p>
          <a:p>
            <a:pPr marL="228600" indent="-228600">
              <a:lnSpc>
                <a:spcPct val="120000"/>
              </a:lnSpc>
              <a:spcBef>
                <a:spcPts val="0"/>
              </a:spcBef>
              <a:buFont typeface="+mj-lt"/>
              <a:buAutoNum type="arabicPeriod"/>
            </a:pPr>
            <a:r>
              <a:rPr lang="en-US" sz="1500" dirty="0">
                <a:latin typeface="Times"/>
                <a:cs typeface="Times"/>
              </a:rPr>
              <a:t> </a:t>
            </a:r>
            <a:r>
              <a:rPr lang="en-US" sz="1500" dirty="0" smtClean="0">
                <a:latin typeface="Times"/>
                <a:cs typeface="Times"/>
              </a:rPr>
              <a:t>Did </a:t>
            </a:r>
            <a:r>
              <a:rPr lang="en-US" sz="1500" dirty="0">
                <a:latin typeface="Times"/>
                <a:cs typeface="Times"/>
              </a:rPr>
              <a:t>this experience influence your future plans as a physician</a:t>
            </a:r>
            <a:r>
              <a:rPr lang="en-US" sz="1500" dirty="0" smtClean="0">
                <a:latin typeface="Times"/>
                <a:cs typeface="Times"/>
              </a:rPr>
              <a:t>?[</a:t>
            </a:r>
            <a:r>
              <a:rPr lang="en-US" sz="1500" dirty="0">
                <a:latin typeface="Times"/>
                <a:cs typeface="Times"/>
              </a:rPr>
              <a:t>Concept: global health rotations increase the likelihood that physicians will practice in underserved areas nationally and internationally.] </a:t>
            </a:r>
          </a:p>
          <a:p>
            <a:pPr marL="228600" indent="-228600">
              <a:lnSpc>
                <a:spcPct val="120000"/>
              </a:lnSpc>
              <a:spcBef>
                <a:spcPts val="0"/>
              </a:spcBef>
              <a:buFont typeface="+mj-lt"/>
              <a:buAutoNum type="arabicPeriod"/>
            </a:pPr>
            <a:r>
              <a:rPr lang="en-US" sz="1500" dirty="0">
                <a:latin typeface="Times"/>
                <a:cs typeface="Times"/>
              </a:rPr>
              <a:t> </a:t>
            </a:r>
            <a:r>
              <a:rPr lang="en-US" sz="1500" dirty="0" smtClean="0">
                <a:latin typeface="Times"/>
                <a:cs typeface="Times"/>
              </a:rPr>
              <a:t>As </a:t>
            </a:r>
            <a:r>
              <a:rPr lang="en-US" sz="1500" dirty="0">
                <a:latin typeface="Times"/>
                <a:cs typeface="Times"/>
              </a:rPr>
              <a:t>a result of the global health oriented teaching (in Seattle) as well as your time in Malawi, what medical knowledge and skills did you acquire?  From whom in Malawi did you learn? [Concept increasing medical knowledge and skills]</a:t>
            </a:r>
          </a:p>
          <a:p>
            <a:pPr marL="228600" indent="-228600">
              <a:lnSpc>
                <a:spcPct val="120000"/>
              </a:lnSpc>
              <a:spcBef>
                <a:spcPts val="0"/>
              </a:spcBef>
              <a:buFont typeface="+mj-lt"/>
              <a:buAutoNum type="arabicPeriod"/>
            </a:pPr>
            <a:r>
              <a:rPr lang="en-US" sz="1500" dirty="0">
                <a:latin typeface="Times"/>
                <a:cs typeface="Times"/>
              </a:rPr>
              <a:t> </a:t>
            </a:r>
            <a:r>
              <a:rPr lang="en-US" sz="1500" dirty="0" smtClean="0">
                <a:latin typeface="Times"/>
                <a:cs typeface="Times"/>
              </a:rPr>
              <a:t>During </a:t>
            </a:r>
            <a:r>
              <a:rPr lang="en-US" sz="1500" dirty="0">
                <a:latin typeface="Times"/>
                <a:cs typeface="Times"/>
              </a:rPr>
              <a:t>your time in Malawi, in what contexts did you teach? Please give examples.  (Students, residents, other health care providers, or patients.) [Concept: Supporting academic Family Medicine in Malawi]</a:t>
            </a:r>
          </a:p>
          <a:p>
            <a:pPr marL="228600" indent="-228600">
              <a:lnSpc>
                <a:spcPct val="120000"/>
              </a:lnSpc>
              <a:spcBef>
                <a:spcPts val="0"/>
              </a:spcBef>
              <a:buFont typeface="+mj-lt"/>
              <a:buAutoNum type="arabicPeriod"/>
            </a:pPr>
            <a:r>
              <a:rPr lang="en-US" sz="1500" dirty="0">
                <a:latin typeface="Times"/>
                <a:cs typeface="Times"/>
              </a:rPr>
              <a:t> </a:t>
            </a:r>
            <a:r>
              <a:rPr lang="en-US" sz="1500" dirty="0" smtClean="0">
                <a:latin typeface="Times"/>
                <a:cs typeface="Times"/>
              </a:rPr>
              <a:t>What </a:t>
            </a:r>
            <a:r>
              <a:rPr lang="en-US" sz="1500" dirty="0">
                <a:latin typeface="Times"/>
                <a:cs typeface="Times"/>
              </a:rPr>
              <a:t>ethical considerations arose during your time in Malawi?[Concept: Preparing US residents to be sensitive to the challenges of working overseas]</a:t>
            </a:r>
          </a:p>
          <a:p>
            <a:pPr marL="228600" indent="-228600">
              <a:lnSpc>
                <a:spcPct val="120000"/>
              </a:lnSpc>
              <a:spcBef>
                <a:spcPts val="0"/>
              </a:spcBef>
              <a:buFont typeface="+mj-lt"/>
              <a:buAutoNum type="arabicPeriod"/>
            </a:pPr>
            <a:r>
              <a:rPr lang="en-US" sz="1500" dirty="0">
                <a:latin typeface="Times"/>
                <a:cs typeface="Times"/>
              </a:rPr>
              <a:t> </a:t>
            </a:r>
            <a:r>
              <a:rPr lang="en-US" sz="1500" dirty="0" smtClean="0">
                <a:latin typeface="Times"/>
                <a:cs typeface="Times"/>
              </a:rPr>
              <a:t>What </a:t>
            </a:r>
            <a:r>
              <a:rPr lang="en-US" sz="1500" dirty="0">
                <a:latin typeface="Times"/>
                <a:cs typeface="Times"/>
              </a:rPr>
              <a:t>was the most significant contribution that you made in Malawi?[Concept: A US resident rotation can be structured as to contribute to the host country.]</a:t>
            </a:r>
          </a:p>
          <a:p>
            <a:pPr marL="228600" indent="-228600">
              <a:lnSpc>
                <a:spcPct val="120000"/>
              </a:lnSpc>
              <a:spcBef>
                <a:spcPts val="0"/>
              </a:spcBef>
              <a:buFont typeface="+mj-lt"/>
              <a:buAutoNum type="arabicPeriod"/>
            </a:pPr>
            <a:r>
              <a:rPr lang="en-US" sz="1500" dirty="0">
                <a:latin typeface="Times"/>
                <a:cs typeface="Times"/>
              </a:rPr>
              <a:t> </a:t>
            </a:r>
            <a:r>
              <a:rPr lang="en-US" sz="1500" dirty="0" smtClean="0">
                <a:latin typeface="Times"/>
                <a:cs typeface="Times"/>
              </a:rPr>
              <a:t>What </a:t>
            </a:r>
            <a:r>
              <a:rPr lang="en-US" sz="1500" dirty="0">
                <a:latin typeface="Times"/>
                <a:cs typeface="Times"/>
              </a:rPr>
              <a:t>would you change about the experience? </a:t>
            </a:r>
          </a:p>
          <a:p>
            <a:pPr marL="0" indent="0">
              <a:lnSpc>
                <a:spcPct val="120000"/>
              </a:lnSpc>
              <a:spcBef>
                <a:spcPts val="0"/>
              </a:spcBef>
              <a:buNone/>
            </a:pPr>
            <a:r>
              <a:rPr lang="en-US" sz="1500" dirty="0">
                <a:latin typeface="Times"/>
                <a:cs typeface="Times"/>
              </a:rPr>
              <a:t> </a:t>
            </a:r>
          </a:p>
          <a:p>
            <a:pPr marL="0" indent="0">
              <a:lnSpc>
                <a:spcPct val="120000"/>
              </a:lnSpc>
              <a:spcBef>
                <a:spcPts val="0"/>
              </a:spcBef>
              <a:buNone/>
            </a:pPr>
            <a:endParaRPr lang="en-US" sz="1500" dirty="0">
              <a:latin typeface="Times"/>
              <a:cs typeface="Times"/>
            </a:endParaRPr>
          </a:p>
        </p:txBody>
      </p:sp>
    </p:spTree>
    <p:extLst>
      <p:ext uri="{BB962C8B-B14F-4D97-AF65-F5344CB8AC3E}">
        <p14:creationId xmlns:p14="http://schemas.microsoft.com/office/powerpoint/2010/main" val="226409803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rick hou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214" y="1885549"/>
            <a:ext cx="1852958" cy="1218319"/>
          </a:xfrm>
          <a:prstGeom prst="rect">
            <a:avLst/>
          </a:prstGeom>
        </p:spPr>
      </p:pic>
      <p:sp>
        <p:nvSpPr>
          <p:cNvPr id="4" name="Rectangle 1"/>
          <p:cNvSpPr>
            <a:spLocks noGrp="1" noChangeArrowheads="1"/>
          </p:cNvSpPr>
          <p:nvPr>
            <p:ph idx="1"/>
          </p:nvPr>
        </p:nvSpPr>
        <p:spPr bwMode="auto">
          <a:xfrm>
            <a:off x="3328738" y="1464639"/>
            <a:ext cx="5425704" cy="468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buNone/>
            </a:pPr>
            <a:r>
              <a:rPr lang="en-US" alt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Educational benefits</a:t>
            </a:r>
          </a:p>
          <a:p>
            <a:pPr marL="400050" lvl="1" indent="0">
              <a:buNone/>
            </a:pPr>
            <a:r>
              <a:rPr lang="en-US" alt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Teaching</a:t>
            </a:r>
            <a:r>
              <a:rPr lang="en-US" alt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was one of the most rewarding experiences </a:t>
            </a:r>
            <a:endParaRPr lang="en-US" altLang="en-US" sz="2000" dirty="0">
              <a:latin typeface="Times New Roman" panose="02020603050405020304" pitchFamily="18" charset="0"/>
              <a:cs typeface="Times New Roman" panose="02020603050405020304" pitchFamily="18" charset="0"/>
            </a:endParaRPr>
          </a:p>
          <a:p>
            <a:pPr marL="400050" lvl="1" indent="0">
              <a:buNone/>
            </a:pPr>
            <a:r>
              <a:rPr kumimoji="0" lang="en-US" altLang="en-US" sz="200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Opportunity to enhance </a:t>
            </a:r>
            <a:r>
              <a:rPr kumimoji="0" lang="en-US" altLang="en-US" sz="20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diagnostic </a:t>
            </a:r>
            <a:r>
              <a:rPr lang="en-US" altLang="en-US"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sk</a:t>
            </a:r>
            <a:r>
              <a:rPr kumimoji="0" lang="en-US" altLang="en-US" sz="20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ills</a:t>
            </a:r>
          </a:p>
          <a:p>
            <a:pPr marL="0" indent="0">
              <a:buNone/>
            </a:pPr>
            <a:r>
              <a:rPr lang="en-US" alt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Personal benefits</a:t>
            </a:r>
            <a:endParaRPr lang="en-US" altLang="en-US" sz="2000" dirty="0">
              <a:latin typeface="Times New Roman" panose="02020603050405020304" pitchFamily="18" charset="0"/>
              <a:cs typeface="Times New Roman" panose="02020603050405020304" pitchFamily="18" charset="0"/>
            </a:endParaRPr>
          </a:p>
          <a:p>
            <a:pPr marL="0" indent="0">
              <a:buNone/>
            </a:pPr>
            <a:r>
              <a:rPr lang="en-US" alt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More </a:t>
            </a:r>
            <a:r>
              <a:rPr lang="en-US" alt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energized</a:t>
            </a:r>
          </a:p>
          <a:p>
            <a:pPr marL="400050" lvl="1" indent="0">
              <a:buNone/>
            </a:pPr>
            <a:r>
              <a:rPr lang="en-US" alt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 increase in ability to </a:t>
            </a:r>
            <a:r>
              <a:rPr lang="en-US" alt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adapt</a:t>
            </a:r>
            <a:r>
              <a:rPr lang="en-US" alt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to </a:t>
            </a:r>
            <a:r>
              <a:rPr lang="en-US" alt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different </a:t>
            </a:r>
            <a:r>
              <a:rPr lang="en-US" alt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medical environments</a:t>
            </a:r>
          </a:p>
          <a:p>
            <a:pPr marL="400050" lvl="1" indent="0">
              <a:buNone/>
            </a:pPr>
            <a:r>
              <a:rPr lang="en-US" alt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Opportunity to engage with a different </a:t>
            </a:r>
            <a:r>
              <a:rPr lang="en-US" alt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philosophy</a:t>
            </a:r>
            <a:r>
              <a:rPr lang="en-US" alt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 medicine</a:t>
            </a:r>
          </a:p>
          <a:p>
            <a:pPr marL="400050" lvl="1" indent="0">
              <a:buNone/>
            </a:pPr>
            <a:r>
              <a:rPr lang="en-US" alt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Increase in </a:t>
            </a:r>
            <a:r>
              <a:rPr lang="en-US" alt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commitment</a:t>
            </a:r>
            <a:r>
              <a:rPr lang="en-US" alt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to serve </a:t>
            </a:r>
            <a:r>
              <a:rPr lang="en-US" alt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underserved </a:t>
            </a:r>
            <a:r>
              <a:rPr lang="en-US" alt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communities</a:t>
            </a:r>
            <a:endParaRPr lang="en-US" altLang="en-US" sz="2000" b="1" dirty="0">
              <a:latin typeface="Times New Roman" panose="02020603050405020304" pitchFamily="18" charset="0"/>
              <a:cs typeface="Times New Roman" panose="02020603050405020304" pitchFamily="18" charset="0"/>
            </a:endParaRPr>
          </a:p>
          <a:p>
            <a:pPr marL="400050" lvl="1" indent="0">
              <a:buNone/>
            </a:pPr>
            <a:r>
              <a:rPr lang="en-US" alt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Desire to pursue more global health work generally</a:t>
            </a:r>
          </a:p>
          <a:p>
            <a:pPr marL="0" indent="0">
              <a:buNone/>
            </a:pPr>
            <a:endParaRPr lang="en-US" alt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p:cNvSpPr txBox="1"/>
          <p:nvPr/>
        </p:nvSpPr>
        <p:spPr>
          <a:xfrm>
            <a:off x="4297681" y="1033752"/>
            <a:ext cx="4456760" cy="369332"/>
          </a:xfrm>
          <a:prstGeom prst="rect">
            <a:avLst/>
          </a:prstGeom>
          <a:noFill/>
        </p:spPr>
        <p:txBody>
          <a:bodyPr wrap="square" rtlCol="0">
            <a:spAutoFit/>
          </a:bodyPr>
          <a:lstStyle/>
          <a:p>
            <a:r>
              <a:rPr lang="en-US" u="sng" dirty="0"/>
              <a:t>SURVEY OF WWAMI RESIDENTS 2014 - 2017</a:t>
            </a:r>
          </a:p>
        </p:txBody>
      </p:sp>
      <p:pic>
        <p:nvPicPr>
          <p:cNvPr id="7" name="Picture 6" descr="thinking-person-clip-art-1dx4qm-clipa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964" y="1732910"/>
            <a:ext cx="2876208" cy="3681301"/>
          </a:xfrm>
          <a:prstGeom prst="rect">
            <a:avLst/>
          </a:prstGeom>
        </p:spPr>
      </p:pic>
      <p:sp>
        <p:nvSpPr>
          <p:cNvPr id="9" name="TextBox 8"/>
          <p:cNvSpPr txBox="1"/>
          <p:nvPr/>
        </p:nvSpPr>
        <p:spPr>
          <a:xfrm>
            <a:off x="1770920" y="2179053"/>
            <a:ext cx="1504252" cy="923330"/>
          </a:xfrm>
          <a:prstGeom prst="rect">
            <a:avLst/>
          </a:prstGeom>
          <a:noFill/>
        </p:spPr>
        <p:txBody>
          <a:bodyPr wrap="square" rtlCol="0">
            <a:spAutoFit/>
          </a:bodyPr>
          <a:lstStyle/>
          <a:p>
            <a:pPr algn="ctr"/>
            <a:r>
              <a:rPr lang="en-US" dirty="0">
                <a:solidFill>
                  <a:srgbClr val="333399"/>
                </a:solidFill>
                <a:latin typeface="Bradley Hand Bold"/>
                <a:cs typeface="Bradley Hand Bold"/>
              </a:rPr>
              <a:t>Global Health </a:t>
            </a:r>
            <a:r>
              <a:rPr lang="en-US" dirty="0" err="1">
                <a:solidFill>
                  <a:srgbClr val="333399"/>
                </a:solidFill>
                <a:latin typeface="Bradley Hand Bold"/>
                <a:cs typeface="Bradley Hand Bold"/>
              </a:rPr>
              <a:t>roration</a:t>
            </a:r>
            <a:endParaRPr lang="en-US" dirty="0">
              <a:solidFill>
                <a:srgbClr val="333399"/>
              </a:solidFill>
              <a:latin typeface="Bradley Hand Bold"/>
              <a:cs typeface="Bradley Hand Bold"/>
            </a:endParaRPr>
          </a:p>
        </p:txBody>
      </p:sp>
    </p:spTree>
    <p:extLst>
      <p:ext uri="{BB962C8B-B14F-4D97-AF65-F5344CB8AC3E}">
        <p14:creationId xmlns:p14="http://schemas.microsoft.com/office/powerpoint/2010/main" val="22349549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5-07 at 1.14.41 PM.png"/>
          <p:cNvPicPr>
            <a:picLocks noGrp="1" noChangeAspect="1"/>
          </p:cNvPicPr>
          <p:nvPr>
            <p:ph idx="1"/>
          </p:nvPr>
        </p:nvPicPr>
        <p:blipFill>
          <a:blip r:embed="rId3">
            <a:extLst>
              <a:ext uri="{28A0092B-C50C-407E-A947-70E740481C1C}">
                <a14:useLocalDpi xmlns:a14="http://schemas.microsoft.com/office/drawing/2010/main" val="0"/>
              </a:ext>
            </a:extLst>
          </a:blip>
          <a:srcRect t="-15239" b="-15239"/>
          <a:stretch>
            <a:fillRect/>
          </a:stretch>
        </p:blipFill>
        <p:spPr>
          <a:xfrm>
            <a:off x="363621" y="1507609"/>
            <a:ext cx="8229600" cy="3946879"/>
          </a:xfrm>
        </p:spPr>
      </p:pic>
    </p:spTree>
    <p:extLst>
      <p:ext uri="{BB962C8B-B14F-4D97-AF65-F5344CB8AC3E}">
        <p14:creationId xmlns:p14="http://schemas.microsoft.com/office/powerpoint/2010/main" val="1742068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728" y="1346995"/>
            <a:ext cx="8229600" cy="3956218"/>
          </a:xfrm>
        </p:spPr>
        <p:txBody>
          <a:bodyPr>
            <a:normAutofit/>
          </a:bodyPr>
          <a:lstStyle/>
          <a:p>
            <a:pPr marL="0" indent="0">
              <a:buNone/>
            </a:pPr>
            <a:r>
              <a:rPr lang="en-US" sz="3600" dirty="0">
                <a:latin typeface="+mn-lt"/>
              </a:rPr>
              <a:t>“A health system where </a:t>
            </a:r>
            <a:r>
              <a:rPr lang="en-US" sz="3600" b="1" dirty="0">
                <a:latin typeface="+mn-lt"/>
              </a:rPr>
              <a:t>primary care is the backbone</a:t>
            </a:r>
            <a:r>
              <a:rPr lang="en-US" sz="3600" dirty="0">
                <a:latin typeface="+mn-lt"/>
              </a:rPr>
              <a:t> </a:t>
            </a:r>
            <a:r>
              <a:rPr lang="en-US" sz="3600" b="1" dirty="0">
                <a:latin typeface="+mn-lt"/>
              </a:rPr>
              <a:t>and</a:t>
            </a:r>
            <a:r>
              <a:rPr lang="en-US" sz="3600" dirty="0">
                <a:latin typeface="+mn-lt"/>
              </a:rPr>
              <a:t> </a:t>
            </a:r>
            <a:r>
              <a:rPr lang="en-US" sz="3600" b="1" dirty="0">
                <a:latin typeface="+mn-lt"/>
              </a:rPr>
              <a:t>family doctors are the bedrock</a:t>
            </a:r>
            <a:r>
              <a:rPr lang="en-US" sz="3600" dirty="0">
                <a:latin typeface="+mn-lt"/>
              </a:rPr>
              <a:t> delivers the </a:t>
            </a:r>
            <a:r>
              <a:rPr lang="en-US" sz="4000" b="1" dirty="0">
                <a:latin typeface="+mn-lt"/>
              </a:rPr>
              <a:t>best health outcomes</a:t>
            </a:r>
            <a:r>
              <a:rPr lang="en-US" sz="3600" dirty="0">
                <a:latin typeface="+mn-lt"/>
              </a:rPr>
              <a:t>, at the </a:t>
            </a:r>
            <a:r>
              <a:rPr lang="en-US" sz="4000" b="1" dirty="0">
                <a:latin typeface="+mn-lt"/>
              </a:rPr>
              <a:t>lowest cost</a:t>
            </a:r>
            <a:r>
              <a:rPr lang="en-US" sz="3600" dirty="0">
                <a:latin typeface="+mn-lt"/>
              </a:rPr>
              <a:t>, and with the </a:t>
            </a:r>
            <a:r>
              <a:rPr lang="en-US" sz="4000" b="1" dirty="0">
                <a:latin typeface="+mn-lt"/>
              </a:rPr>
              <a:t>greatest user satisfaction</a:t>
            </a:r>
            <a:r>
              <a:rPr lang="en-US" sz="3600" dirty="0">
                <a:latin typeface="+mn-lt"/>
              </a:rPr>
              <a:t>.”</a:t>
            </a:r>
          </a:p>
        </p:txBody>
      </p:sp>
      <p:sp>
        <p:nvSpPr>
          <p:cNvPr id="4" name="Rectangle 3"/>
          <p:cNvSpPr/>
          <p:nvPr/>
        </p:nvSpPr>
        <p:spPr>
          <a:xfrm>
            <a:off x="4495800" y="4719268"/>
            <a:ext cx="4572000" cy="1600438"/>
          </a:xfrm>
          <a:prstGeom prst="rect">
            <a:avLst/>
          </a:prstGeom>
        </p:spPr>
        <p:txBody>
          <a:bodyPr>
            <a:spAutoFit/>
          </a:bodyPr>
          <a:lstStyle/>
          <a:p>
            <a:r>
              <a:rPr lang="en-US" sz="1400" dirty="0"/>
              <a:t>The rising importance of family medicine</a:t>
            </a:r>
          </a:p>
          <a:p>
            <a:r>
              <a:rPr lang="en-US" sz="1400" dirty="0" err="1"/>
              <a:t>Dr</a:t>
            </a:r>
            <a:r>
              <a:rPr lang="en-US" sz="1400" dirty="0"/>
              <a:t> Margaret Chan</a:t>
            </a:r>
          </a:p>
          <a:p>
            <a:r>
              <a:rPr lang="en-US" sz="1400" dirty="0"/>
              <a:t>Director-General of the World Health Organization</a:t>
            </a:r>
          </a:p>
          <a:p>
            <a:r>
              <a:rPr lang="en-US" sz="1400" dirty="0"/>
              <a:t>Keynote address at the 2013 World Congress of the World Organization of Family Doctors</a:t>
            </a:r>
          </a:p>
          <a:p>
            <a:r>
              <a:rPr lang="en-US" sz="1400" dirty="0"/>
              <a:t>Prague, Czech Republic </a:t>
            </a:r>
          </a:p>
          <a:p>
            <a:r>
              <a:rPr lang="en-US" sz="1400" dirty="0"/>
              <a:t>26 June 2013</a:t>
            </a:r>
          </a:p>
        </p:txBody>
      </p:sp>
    </p:spTree>
    <p:extLst>
      <p:ext uri="{BB962C8B-B14F-4D97-AF65-F5344CB8AC3E}">
        <p14:creationId xmlns:p14="http://schemas.microsoft.com/office/powerpoint/2010/main" val="238283524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F02E7CB-E5B4-4522-BFE5-D1AB0BA01EA6}" type="slidenum">
              <a:rPr lang="en-US" sz="2800" smtClean="0"/>
              <a:pPr/>
              <a:t>30</a:t>
            </a:fld>
            <a:endParaRPr lang="en-US" sz="2800"/>
          </a:p>
        </p:txBody>
      </p:sp>
      <p:sp>
        <p:nvSpPr>
          <p:cNvPr id="5" name="Rectangle 2"/>
          <p:cNvSpPr txBox="1">
            <a:spLocks noChangeArrowheads="1"/>
          </p:cNvSpPr>
          <p:nvPr/>
        </p:nvSpPr>
        <p:spPr>
          <a:xfrm>
            <a:off x="152400" y="152400"/>
            <a:ext cx="8534400" cy="715962"/>
          </a:xfrm>
          <a:prstGeom prst="rect">
            <a:avLst/>
          </a:prstGeom>
        </p:spPr>
        <p:txBody>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Garamond" pitchFamily="18" charset="0"/>
              </a:defRPr>
            </a:lvl2pPr>
            <a:lvl3pPr algn="ctr" rtl="0" eaLnBrk="1" fontAlgn="base" hangingPunct="1">
              <a:spcBef>
                <a:spcPct val="0"/>
              </a:spcBef>
              <a:spcAft>
                <a:spcPct val="0"/>
              </a:spcAft>
              <a:defRPr sz="4000" b="1">
                <a:solidFill>
                  <a:schemeClr val="tx2"/>
                </a:solidFill>
                <a:latin typeface="Garamond" pitchFamily="18" charset="0"/>
              </a:defRPr>
            </a:lvl3pPr>
            <a:lvl4pPr algn="ctr" rtl="0" eaLnBrk="1" fontAlgn="base" hangingPunct="1">
              <a:spcBef>
                <a:spcPct val="0"/>
              </a:spcBef>
              <a:spcAft>
                <a:spcPct val="0"/>
              </a:spcAft>
              <a:defRPr sz="4000" b="1">
                <a:solidFill>
                  <a:schemeClr val="tx2"/>
                </a:solidFill>
                <a:latin typeface="Garamond" pitchFamily="18" charset="0"/>
              </a:defRPr>
            </a:lvl4pPr>
            <a:lvl5pPr algn="ctr" rtl="0" eaLnBrk="1" fontAlgn="base" hangingPunct="1">
              <a:spcBef>
                <a:spcPct val="0"/>
              </a:spcBef>
              <a:spcAft>
                <a:spcPct val="0"/>
              </a:spcAft>
              <a:defRPr sz="4000" b="1">
                <a:solidFill>
                  <a:schemeClr val="tx2"/>
                </a:solidFill>
                <a:latin typeface="Garamond" pitchFamily="18" charset="0"/>
              </a:defRPr>
            </a:lvl5pPr>
            <a:lvl6pPr marL="457200" algn="ctr" rtl="0" eaLnBrk="1" fontAlgn="base" hangingPunct="1">
              <a:spcBef>
                <a:spcPct val="0"/>
              </a:spcBef>
              <a:spcAft>
                <a:spcPct val="0"/>
              </a:spcAft>
              <a:defRPr sz="4000" b="1">
                <a:solidFill>
                  <a:schemeClr val="tx2"/>
                </a:solidFill>
                <a:latin typeface="Garamond" pitchFamily="18" charset="0"/>
              </a:defRPr>
            </a:lvl6pPr>
            <a:lvl7pPr marL="914400" algn="ctr" rtl="0" eaLnBrk="1" fontAlgn="base" hangingPunct="1">
              <a:spcBef>
                <a:spcPct val="0"/>
              </a:spcBef>
              <a:spcAft>
                <a:spcPct val="0"/>
              </a:spcAft>
              <a:defRPr sz="4000" b="1">
                <a:solidFill>
                  <a:schemeClr val="tx2"/>
                </a:solidFill>
                <a:latin typeface="Garamond" pitchFamily="18" charset="0"/>
              </a:defRPr>
            </a:lvl7pPr>
            <a:lvl8pPr marL="1371600" algn="ctr" rtl="0" eaLnBrk="1" fontAlgn="base" hangingPunct="1">
              <a:spcBef>
                <a:spcPct val="0"/>
              </a:spcBef>
              <a:spcAft>
                <a:spcPct val="0"/>
              </a:spcAft>
              <a:defRPr sz="4000" b="1">
                <a:solidFill>
                  <a:schemeClr val="tx2"/>
                </a:solidFill>
                <a:latin typeface="Garamond" pitchFamily="18" charset="0"/>
              </a:defRPr>
            </a:lvl8pPr>
            <a:lvl9pPr marL="1828800" algn="ctr" rtl="0" eaLnBrk="1" fontAlgn="base" hangingPunct="1">
              <a:spcBef>
                <a:spcPct val="0"/>
              </a:spcBef>
              <a:spcAft>
                <a:spcPct val="0"/>
              </a:spcAft>
              <a:defRPr sz="4000" b="1">
                <a:solidFill>
                  <a:schemeClr val="tx2"/>
                </a:solidFill>
                <a:latin typeface="Garamond" pitchFamily="18" charset="0"/>
              </a:defRPr>
            </a:lvl9pPr>
          </a:lstStyle>
          <a:p>
            <a:pPr algn="r"/>
            <a:r>
              <a:rPr lang="en-US" dirty="0" smtClean="0"/>
              <a:t>References</a:t>
            </a:r>
          </a:p>
          <a:p>
            <a:pPr algn="l"/>
            <a:endParaRPr lang="en-US" sz="2000" dirty="0" smtClean="0"/>
          </a:p>
          <a:p>
            <a:pPr algn="l"/>
            <a:endParaRPr lang="en-US" sz="2000" dirty="0"/>
          </a:p>
        </p:txBody>
      </p:sp>
      <p:sp>
        <p:nvSpPr>
          <p:cNvPr id="6" name="TextBox 5"/>
          <p:cNvSpPr txBox="1"/>
          <p:nvPr/>
        </p:nvSpPr>
        <p:spPr>
          <a:xfrm>
            <a:off x="142675" y="943833"/>
            <a:ext cx="8888185" cy="5047535"/>
          </a:xfrm>
          <a:prstGeom prst="rect">
            <a:avLst/>
          </a:prstGeom>
          <a:noFill/>
        </p:spPr>
        <p:txBody>
          <a:bodyPr wrap="square" rtlCol="0">
            <a:spAutoFit/>
          </a:bodyPr>
          <a:lstStyle/>
          <a:p>
            <a:r>
              <a:rPr lang="en-US" sz="1400" dirty="0" smtClean="0"/>
              <a:t>1. Bruno </a:t>
            </a:r>
            <a:r>
              <a:rPr lang="en-US" sz="1400" dirty="0"/>
              <a:t>DM, </a:t>
            </a:r>
            <a:r>
              <a:rPr lang="en-US" sz="1400" dirty="0" err="1"/>
              <a:t>Imperato</a:t>
            </a:r>
            <a:r>
              <a:rPr lang="en-US" sz="1400" dirty="0"/>
              <a:t> PJ, </a:t>
            </a:r>
            <a:r>
              <a:rPr lang="en-US" sz="1400" dirty="0" err="1"/>
              <a:t>Szarek</a:t>
            </a:r>
            <a:r>
              <a:rPr lang="en-US" sz="1400" dirty="0"/>
              <a:t> M. The Correlation between Global Health Experiences in Low-Income Countries on Choice of Primary Care Residencies for Graduates of an Urban US Medical School. Journal of Urban Health : Bulletin of the New York Academy of Medicine. 2014;91(2):394-402. doi:10.1007/s11524-013-9829-4.</a:t>
            </a:r>
          </a:p>
          <a:p>
            <a:endParaRPr lang="en-US" sz="1400" dirty="0"/>
          </a:p>
          <a:p>
            <a:r>
              <a:rPr lang="en-US" sz="1400" dirty="0"/>
              <a:t>2. </a:t>
            </a:r>
            <a:r>
              <a:rPr lang="en-US" sz="1400" dirty="0" err="1"/>
              <a:t>Liaw</a:t>
            </a:r>
            <a:r>
              <a:rPr lang="en-US" sz="1400" dirty="0"/>
              <a:t> W, </a:t>
            </a:r>
            <a:r>
              <a:rPr lang="en-US" sz="1400" dirty="0" err="1"/>
              <a:t>Bazemore</a:t>
            </a:r>
            <a:r>
              <a:rPr lang="en-US" sz="1400" dirty="0"/>
              <a:t> A, </a:t>
            </a:r>
            <a:r>
              <a:rPr lang="en-US" sz="1400" dirty="0" err="1"/>
              <a:t>Xierali</a:t>
            </a:r>
            <a:r>
              <a:rPr lang="en-US" sz="1400" dirty="0"/>
              <a:t> I, Walden J, Diller P. Impact of Global Health Experiences During Residency on Graduate Practice Location: A Multisite Cohort Study. Journal of Graduate Medical Education. 2014;6(3):451-456. doi:10.4300/JGME-D-13-00352.1</a:t>
            </a:r>
            <a:r>
              <a:rPr lang="en-US" sz="1400" dirty="0" smtClean="0"/>
              <a:t>.</a:t>
            </a:r>
          </a:p>
          <a:p>
            <a:endParaRPr lang="en-US" sz="1400" dirty="0"/>
          </a:p>
          <a:p>
            <a:r>
              <a:rPr lang="en-US" sz="1400" dirty="0"/>
              <a:t>3. </a:t>
            </a:r>
            <a:r>
              <a:rPr lang="en-US" sz="1400" dirty="0" err="1"/>
              <a:t>Sawatsky</a:t>
            </a:r>
            <a:r>
              <a:rPr lang="en-US" sz="1400" dirty="0"/>
              <a:t> AP, </a:t>
            </a:r>
            <a:r>
              <a:rPr lang="en-US" sz="1400" dirty="0" err="1"/>
              <a:t>Rosenman</a:t>
            </a:r>
            <a:r>
              <a:rPr lang="en-US" sz="1400" dirty="0"/>
              <a:t> DJ, Merry SP, McDonald FS. Eight Years of the Mayo International Health Program: What an International Elective Adds to Resident Education. Mayo Clinic Proceedings. 2010;85(8):734-741. doi:10.4065/mcp.2010.0107</a:t>
            </a:r>
            <a:r>
              <a:rPr lang="en-US" sz="1400" dirty="0" smtClean="0"/>
              <a:t>.</a:t>
            </a:r>
          </a:p>
          <a:p>
            <a:endParaRPr lang="en-US" sz="1400" dirty="0"/>
          </a:p>
          <a:p>
            <a:r>
              <a:rPr lang="en-US" sz="1400" dirty="0"/>
              <a:t>4. Considerations for Physicians-in-Training and Academic Mentors. Journal of Graduate Medical Education. 2012;4(3):301-306. doi:10.4300/JGME-D-11-00299.1</a:t>
            </a:r>
            <a:r>
              <a:rPr lang="en-US" sz="1400" dirty="0" smtClean="0"/>
              <a:t>.</a:t>
            </a:r>
          </a:p>
          <a:p>
            <a:endParaRPr lang="en-US" sz="1400" dirty="0"/>
          </a:p>
          <a:p>
            <a:r>
              <a:rPr lang="en-US" sz="1400" dirty="0"/>
              <a:t>5. Drain PK, Holmes KK, </a:t>
            </a:r>
            <a:r>
              <a:rPr lang="en-US" sz="1400" dirty="0" err="1"/>
              <a:t>Skeff</a:t>
            </a:r>
            <a:r>
              <a:rPr lang="en-US" sz="1400" dirty="0"/>
              <a:t> KM, Hall TL, Gardner P. Global Health Training and International Clinical Rotations during Residency: Current Status, Needs, and Opportunities. Academic medicine : journal of the Association of American Medical Colleges. 2009;84(3):320-325. doi:10.1097/ACM.0b013e3181970a37</a:t>
            </a:r>
            <a:r>
              <a:rPr lang="en-US" sz="1400" dirty="0" smtClean="0"/>
              <a:t>.</a:t>
            </a:r>
          </a:p>
          <a:p>
            <a:endParaRPr lang="en-US" sz="1400" dirty="0"/>
          </a:p>
          <a:p>
            <a:r>
              <a:rPr lang="en-US" sz="1400" dirty="0" smtClean="0"/>
              <a:t>6. </a:t>
            </a:r>
            <a:r>
              <a:rPr lang="en-US" sz="1400" dirty="0"/>
              <a:t>Holm JD, </a:t>
            </a:r>
            <a:r>
              <a:rPr lang="en-US" sz="1400" dirty="0" err="1"/>
              <a:t>Malete</a:t>
            </a:r>
            <a:r>
              <a:rPr lang="en-US" sz="1400" dirty="0"/>
              <a:t> L. Nine problems that hinder partnerships in Africa. The Chronicle of Higher Education. 2010 Jun 14.</a:t>
            </a:r>
          </a:p>
          <a:p>
            <a:endParaRPr lang="en-US" sz="1400" dirty="0" smtClean="0"/>
          </a:p>
          <a:p>
            <a:r>
              <a:rPr lang="en-US" sz="1400" dirty="0" smtClean="0"/>
              <a:t>7. </a:t>
            </a:r>
            <a:r>
              <a:rPr lang="en-US" sz="1400" dirty="0" err="1"/>
              <a:t>Lukolyo</a:t>
            </a:r>
            <a:r>
              <a:rPr lang="en-US" sz="1400" dirty="0"/>
              <a:t> H, Rees CA, Keating EM, </a:t>
            </a:r>
            <a:r>
              <a:rPr lang="en-US" sz="1400" dirty="0" err="1"/>
              <a:t>Swamy</a:t>
            </a:r>
            <a:r>
              <a:rPr lang="en-US" sz="1400" dirty="0"/>
              <a:t> P, </a:t>
            </a:r>
            <a:r>
              <a:rPr lang="en-US" sz="1400" dirty="0" err="1"/>
              <a:t>Schutze</a:t>
            </a:r>
            <a:r>
              <a:rPr lang="en-US" sz="1400" dirty="0"/>
              <a:t> GE, </a:t>
            </a:r>
            <a:r>
              <a:rPr lang="en-US" sz="1400" dirty="0" err="1"/>
              <a:t>Marton</a:t>
            </a:r>
            <a:r>
              <a:rPr lang="en-US" sz="1400" dirty="0"/>
              <a:t> S, Turner TL (2015) Perceptions and expectations of host country preceptors of short-term learners at four clinical sites in sub-Saharan Africa. </a:t>
            </a:r>
            <a:r>
              <a:rPr lang="en-US" sz="1400" dirty="0" err="1"/>
              <a:t>Acad</a:t>
            </a:r>
            <a:r>
              <a:rPr lang="en-US" sz="1400" dirty="0"/>
              <a:t> </a:t>
            </a:r>
            <a:r>
              <a:rPr lang="en-US" sz="1400" dirty="0" err="1"/>
              <a:t>Pediatr</a:t>
            </a:r>
            <a:r>
              <a:rPr lang="en-US" sz="1400" dirty="0"/>
              <a:t> </a:t>
            </a:r>
            <a:r>
              <a:rPr lang="en-US" sz="1400" dirty="0" smtClean="0"/>
              <a:t>16:387–393.</a:t>
            </a:r>
            <a:endParaRPr lang="en-US" sz="1400" dirty="0"/>
          </a:p>
        </p:txBody>
      </p:sp>
    </p:spTree>
    <p:extLst>
      <p:ext uri="{BB962C8B-B14F-4D97-AF65-F5344CB8AC3E}">
        <p14:creationId xmlns:p14="http://schemas.microsoft.com/office/powerpoint/2010/main" val="422533314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F02E7CB-E5B4-4522-BFE5-D1AB0BA01EA6}" type="slidenum">
              <a:rPr lang="en-US" sz="2800" smtClean="0"/>
              <a:pPr/>
              <a:t>31</a:t>
            </a:fld>
            <a:endParaRPr lang="en-US" sz="2800"/>
          </a:p>
        </p:txBody>
      </p:sp>
      <p:sp>
        <p:nvSpPr>
          <p:cNvPr id="3" name="TextBox 2"/>
          <p:cNvSpPr txBox="1"/>
          <p:nvPr/>
        </p:nvSpPr>
        <p:spPr>
          <a:xfrm>
            <a:off x="90514" y="914401"/>
            <a:ext cx="8883181" cy="4278094"/>
          </a:xfrm>
          <a:prstGeom prst="rect">
            <a:avLst/>
          </a:prstGeom>
          <a:noFill/>
        </p:spPr>
        <p:txBody>
          <a:bodyPr wrap="square" rtlCol="0">
            <a:spAutoFit/>
          </a:bodyPr>
          <a:lstStyle/>
          <a:p>
            <a:r>
              <a:rPr lang="en-US" sz="1600" dirty="0" smtClean="0"/>
              <a:t>8. </a:t>
            </a:r>
            <a:r>
              <a:rPr lang="en-US" sz="1600" dirty="0" err="1"/>
              <a:t>Chetwood</a:t>
            </a:r>
            <a:r>
              <a:rPr lang="en-US" sz="1600" dirty="0"/>
              <a:t>, J. D., </a:t>
            </a:r>
            <a:r>
              <a:rPr lang="en-US" sz="1600" dirty="0" err="1"/>
              <a:t>Ladep</a:t>
            </a:r>
            <a:r>
              <a:rPr lang="en-US" sz="1600" dirty="0"/>
              <a:t>, N. G., &amp; Taylor-Robinson, D. (2015). Research partnerships between high and low-income countries: Are international partnerships always a good thing? BMC Medical Ethics, 16, 36. doi:10.1186/s12910-015-0030-z</a:t>
            </a:r>
            <a:r>
              <a:rPr lang="en-US" sz="1600" dirty="0" smtClean="0"/>
              <a:t>.</a:t>
            </a:r>
          </a:p>
          <a:p>
            <a:endParaRPr lang="en-US" sz="1600" dirty="0"/>
          </a:p>
          <a:p>
            <a:r>
              <a:rPr lang="en-US" sz="1600" dirty="0" smtClean="0"/>
              <a:t>9. </a:t>
            </a:r>
            <a:r>
              <a:rPr lang="en-US" sz="1600" dirty="0"/>
              <a:t>Crump JA, </a:t>
            </a:r>
            <a:r>
              <a:rPr lang="en-US" sz="1600" dirty="0" err="1"/>
              <a:t>Sugarman</a:t>
            </a:r>
            <a:r>
              <a:rPr lang="en-US" sz="1600" dirty="0"/>
              <a:t> J. Ethical Considerations for Short-term Experiences by Trainees in Global Health. JAMA : the journal of the American Medical Association. 2008;300(12):1456-1458. doi:10.1001/jama.300.12.1456.</a:t>
            </a:r>
          </a:p>
          <a:p>
            <a:endParaRPr lang="en-US" sz="1600" dirty="0" smtClean="0"/>
          </a:p>
          <a:p>
            <a:r>
              <a:rPr lang="en-US" sz="1600" dirty="0" smtClean="0"/>
              <a:t>10. </a:t>
            </a:r>
            <a:r>
              <a:rPr lang="en-US" sz="1600" dirty="0"/>
              <a:t>Crane J. Scrambling for Africa? Universities and global health. The Lancet. 377: 1388–1390.</a:t>
            </a:r>
          </a:p>
          <a:p>
            <a:endParaRPr lang="en-US" sz="1600" dirty="0" smtClean="0"/>
          </a:p>
          <a:p>
            <a:r>
              <a:rPr lang="en-US" sz="1600" dirty="0"/>
              <a:t>11. Crump JA, </a:t>
            </a:r>
            <a:r>
              <a:rPr lang="en-US" sz="1600" dirty="0" err="1"/>
              <a:t>Sugarman</a:t>
            </a:r>
            <a:r>
              <a:rPr lang="en-US" sz="1600" dirty="0"/>
              <a:t> J, the Working Group on Ethics Guidelines for Global Health Training (WEIGHT). Ethics and Best Practice Guidelines for Training Experiences in Global Health. The American Journal of Tropical Medicine and Hygiene. 2010;83(6):1178-1182. doi:10.4269/ajtmh.2010.10-0527</a:t>
            </a:r>
            <a:r>
              <a:rPr lang="en-US" sz="1600" dirty="0" smtClean="0"/>
              <a:t>.</a:t>
            </a:r>
          </a:p>
          <a:p>
            <a:endParaRPr lang="en-US" sz="1600" dirty="0"/>
          </a:p>
          <a:p>
            <a:r>
              <a:rPr lang="en-US" sz="1600" dirty="0"/>
              <a:t>12. </a:t>
            </a:r>
            <a:r>
              <a:rPr lang="en-US" sz="1600" dirty="0" err="1"/>
              <a:t>Laabes</a:t>
            </a:r>
            <a:r>
              <a:rPr lang="en-US" sz="1600" dirty="0"/>
              <a:t>, E. P., Desai, R., </a:t>
            </a:r>
            <a:r>
              <a:rPr lang="en-US" sz="1600" dirty="0" err="1"/>
              <a:t>Zawedde</a:t>
            </a:r>
            <a:r>
              <a:rPr lang="en-US" sz="1600" dirty="0"/>
              <a:t>, S. M. and </a:t>
            </a:r>
            <a:r>
              <a:rPr lang="en-US" sz="1600" dirty="0" err="1"/>
              <a:t>Glew</a:t>
            </a:r>
            <a:r>
              <a:rPr lang="en-US" sz="1600" dirty="0"/>
              <a:t>, R. H. (2011), How much longer will Africa have to depend on western nations for support of its capacity-building efforts for biomedical research?. Tropical Medicine &amp; International Health, 16: 258–262. doi:10.1111/j.1365-3156.2010.02709.x</a:t>
            </a:r>
          </a:p>
        </p:txBody>
      </p:sp>
      <p:sp>
        <p:nvSpPr>
          <p:cNvPr id="4" name="Rectangle 2"/>
          <p:cNvSpPr txBox="1">
            <a:spLocks noChangeArrowheads="1"/>
          </p:cNvSpPr>
          <p:nvPr/>
        </p:nvSpPr>
        <p:spPr>
          <a:xfrm>
            <a:off x="155991" y="180787"/>
            <a:ext cx="8534400" cy="715962"/>
          </a:xfrm>
          <a:prstGeom prst="rect">
            <a:avLst/>
          </a:prstGeom>
        </p:spPr>
        <p:txBody>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Garamond" pitchFamily="18" charset="0"/>
              </a:defRPr>
            </a:lvl2pPr>
            <a:lvl3pPr algn="ctr" rtl="0" eaLnBrk="1" fontAlgn="base" hangingPunct="1">
              <a:spcBef>
                <a:spcPct val="0"/>
              </a:spcBef>
              <a:spcAft>
                <a:spcPct val="0"/>
              </a:spcAft>
              <a:defRPr sz="4000" b="1">
                <a:solidFill>
                  <a:schemeClr val="tx2"/>
                </a:solidFill>
                <a:latin typeface="Garamond" pitchFamily="18" charset="0"/>
              </a:defRPr>
            </a:lvl3pPr>
            <a:lvl4pPr algn="ctr" rtl="0" eaLnBrk="1" fontAlgn="base" hangingPunct="1">
              <a:spcBef>
                <a:spcPct val="0"/>
              </a:spcBef>
              <a:spcAft>
                <a:spcPct val="0"/>
              </a:spcAft>
              <a:defRPr sz="4000" b="1">
                <a:solidFill>
                  <a:schemeClr val="tx2"/>
                </a:solidFill>
                <a:latin typeface="Garamond" pitchFamily="18" charset="0"/>
              </a:defRPr>
            </a:lvl4pPr>
            <a:lvl5pPr algn="ctr" rtl="0" eaLnBrk="1" fontAlgn="base" hangingPunct="1">
              <a:spcBef>
                <a:spcPct val="0"/>
              </a:spcBef>
              <a:spcAft>
                <a:spcPct val="0"/>
              </a:spcAft>
              <a:defRPr sz="4000" b="1">
                <a:solidFill>
                  <a:schemeClr val="tx2"/>
                </a:solidFill>
                <a:latin typeface="Garamond" pitchFamily="18" charset="0"/>
              </a:defRPr>
            </a:lvl5pPr>
            <a:lvl6pPr marL="457200" algn="ctr" rtl="0" eaLnBrk="1" fontAlgn="base" hangingPunct="1">
              <a:spcBef>
                <a:spcPct val="0"/>
              </a:spcBef>
              <a:spcAft>
                <a:spcPct val="0"/>
              </a:spcAft>
              <a:defRPr sz="4000" b="1">
                <a:solidFill>
                  <a:schemeClr val="tx2"/>
                </a:solidFill>
                <a:latin typeface="Garamond" pitchFamily="18" charset="0"/>
              </a:defRPr>
            </a:lvl6pPr>
            <a:lvl7pPr marL="914400" algn="ctr" rtl="0" eaLnBrk="1" fontAlgn="base" hangingPunct="1">
              <a:spcBef>
                <a:spcPct val="0"/>
              </a:spcBef>
              <a:spcAft>
                <a:spcPct val="0"/>
              </a:spcAft>
              <a:defRPr sz="4000" b="1">
                <a:solidFill>
                  <a:schemeClr val="tx2"/>
                </a:solidFill>
                <a:latin typeface="Garamond" pitchFamily="18" charset="0"/>
              </a:defRPr>
            </a:lvl7pPr>
            <a:lvl8pPr marL="1371600" algn="ctr" rtl="0" eaLnBrk="1" fontAlgn="base" hangingPunct="1">
              <a:spcBef>
                <a:spcPct val="0"/>
              </a:spcBef>
              <a:spcAft>
                <a:spcPct val="0"/>
              </a:spcAft>
              <a:defRPr sz="4000" b="1">
                <a:solidFill>
                  <a:schemeClr val="tx2"/>
                </a:solidFill>
                <a:latin typeface="Garamond" pitchFamily="18" charset="0"/>
              </a:defRPr>
            </a:lvl8pPr>
            <a:lvl9pPr marL="1828800" algn="ctr" rtl="0" eaLnBrk="1" fontAlgn="base" hangingPunct="1">
              <a:spcBef>
                <a:spcPct val="0"/>
              </a:spcBef>
              <a:spcAft>
                <a:spcPct val="0"/>
              </a:spcAft>
              <a:defRPr sz="4000" b="1">
                <a:solidFill>
                  <a:schemeClr val="tx2"/>
                </a:solidFill>
                <a:latin typeface="Garamond" pitchFamily="18" charset="0"/>
              </a:defRPr>
            </a:lvl9pPr>
          </a:lstStyle>
          <a:p>
            <a:pPr algn="r"/>
            <a:r>
              <a:rPr lang="en-US" dirty="0" smtClean="0"/>
              <a:t>References </a:t>
            </a:r>
            <a:r>
              <a:rPr lang="en-US" i="1" dirty="0" smtClean="0"/>
              <a:t>continued</a:t>
            </a:r>
          </a:p>
          <a:p>
            <a:pPr algn="l"/>
            <a:endParaRPr lang="en-US" sz="2000" dirty="0" smtClean="0"/>
          </a:p>
          <a:p>
            <a:pPr algn="l"/>
            <a:endParaRPr lang="en-US" sz="2000" dirty="0"/>
          </a:p>
        </p:txBody>
      </p:sp>
    </p:spTree>
    <p:extLst>
      <p:ext uri="{BB962C8B-B14F-4D97-AF65-F5344CB8AC3E}">
        <p14:creationId xmlns:p14="http://schemas.microsoft.com/office/powerpoint/2010/main" val="1054299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11-13 at 5.24.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814" y="940601"/>
            <a:ext cx="2451100" cy="1079500"/>
          </a:xfrm>
          <a:prstGeom prst="rect">
            <a:avLst/>
          </a:prstGeom>
        </p:spPr>
      </p:pic>
      <p:pic>
        <p:nvPicPr>
          <p:cNvPr id="6" name="Picture 5" descr="Screen Shot 2015-11-13 at 5.24.2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130" y="2052251"/>
            <a:ext cx="3256051" cy="539863"/>
          </a:xfrm>
          <a:prstGeom prst="rect">
            <a:avLst/>
          </a:prstGeom>
          <a:ln w="57150" cmpd="sng">
            <a:solidFill>
              <a:schemeClr val="bg2"/>
            </a:solidFill>
          </a:ln>
        </p:spPr>
      </p:pic>
      <p:pic>
        <p:nvPicPr>
          <p:cNvPr id="8" name="Content Placeholder 4" descr="Screen Shot 2015-11-13 at 5.24.00 PM.png"/>
          <p:cNvPicPr>
            <a:picLocks noChangeAspect="1"/>
          </p:cNvPicPr>
          <p:nvPr/>
        </p:nvPicPr>
        <p:blipFill rotWithShape="1">
          <a:blip r:embed="rId5">
            <a:extLst>
              <a:ext uri="{28A0092B-C50C-407E-A947-70E740481C1C}">
                <a14:useLocalDpi xmlns:a14="http://schemas.microsoft.com/office/drawing/2010/main" val="0"/>
              </a:ext>
            </a:extLst>
          </a:blip>
          <a:srcRect l="-3770" t="3298" r="-1806" b="-3298"/>
          <a:stretch/>
        </p:blipFill>
        <p:spPr>
          <a:xfrm>
            <a:off x="3884054" y="1313481"/>
            <a:ext cx="3256051" cy="4028090"/>
          </a:xfrm>
          <a:prstGeom prst="rect">
            <a:avLst/>
          </a:prstGeom>
          <a:ln>
            <a:solidFill>
              <a:srgbClr val="EE5818"/>
            </a:solidFill>
          </a:ln>
        </p:spPr>
      </p:pic>
    </p:spTree>
    <p:extLst>
      <p:ext uri="{BB962C8B-B14F-4D97-AF65-F5344CB8AC3E}">
        <p14:creationId xmlns:p14="http://schemas.microsoft.com/office/powerpoint/2010/main" val="25287073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5-01-10 at 3.53.09 AM.png"/>
          <p:cNvPicPr>
            <a:picLocks noGrp="1" noChangeAspect="1"/>
          </p:cNvPicPr>
          <p:nvPr>
            <p:ph idx="1"/>
          </p:nvPr>
        </p:nvPicPr>
        <p:blipFill>
          <a:blip r:embed="rId3">
            <a:extLst>
              <a:ext uri="{28A0092B-C50C-407E-A947-70E740481C1C}">
                <a14:useLocalDpi xmlns:a14="http://schemas.microsoft.com/office/drawing/2010/main" val="0"/>
              </a:ext>
            </a:extLst>
          </a:blip>
          <a:srcRect t="-175441" b="-175441"/>
          <a:stretch>
            <a:fillRect/>
          </a:stretch>
        </p:blipFill>
        <p:spPr>
          <a:xfrm>
            <a:off x="333376" y="640715"/>
            <a:ext cx="7991918" cy="4795151"/>
          </a:xfrm>
        </p:spPr>
      </p:pic>
      <p:pic>
        <p:nvPicPr>
          <p:cNvPr id="6" name="Picture 5" descr="Screen Shot 2015-01-10 at 3.54.2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875" y="1092200"/>
            <a:ext cx="7175500" cy="609600"/>
          </a:xfrm>
          <a:prstGeom prst="rect">
            <a:avLst/>
          </a:prstGeom>
        </p:spPr>
      </p:pic>
      <p:pic>
        <p:nvPicPr>
          <p:cNvPr id="7" name="Picture 6" descr="Screen Shot 2015-01-10 at 3.54.41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3750" y="4501317"/>
            <a:ext cx="2260157" cy="1567262"/>
          </a:xfrm>
          <a:prstGeom prst="rect">
            <a:avLst/>
          </a:prstGeom>
        </p:spPr>
      </p:pic>
    </p:spTree>
    <p:extLst>
      <p:ext uri="{BB962C8B-B14F-4D97-AF65-F5344CB8AC3E}">
        <p14:creationId xmlns:p14="http://schemas.microsoft.com/office/powerpoint/2010/main" val="29139322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029" y="2280557"/>
            <a:ext cx="8670471" cy="3719286"/>
          </a:xfrm>
          <a:solidFill>
            <a:schemeClr val="accent6">
              <a:lumMod val="20000"/>
              <a:lumOff val="80000"/>
            </a:schemeClr>
          </a:solidFill>
          <a:effectLst>
            <a:softEdge rad="177800"/>
          </a:effectLst>
        </p:spPr>
        <p:txBody>
          <a:bodyPr>
            <a:normAutofit/>
          </a:bodyPr>
          <a:lstStyle/>
          <a:p>
            <a:pPr marL="18288" indent="0">
              <a:buNone/>
            </a:pPr>
            <a:r>
              <a:rPr lang="en-US" sz="2000" dirty="0">
                <a:solidFill>
                  <a:srgbClr val="000000"/>
                </a:solidFill>
              </a:rPr>
              <a:t> </a:t>
            </a:r>
            <a:r>
              <a:rPr lang="en-US" sz="2000" b="1" dirty="0">
                <a:solidFill>
                  <a:srgbClr val="000000"/>
                </a:solidFill>
              </a:rPr>
              <a:t>MDG 4: Reduce Child Mortality</a:t>
            </a:r>
          </a:p>
          <a:p>
            <a:pPr marL="384048" lvl="1" indent="0">
              <a:buNone/>
            </a:pPr>
            <a:r>
              <a:rPr lang="en-US" sz="1800" dirty="0">
                <a:solidFill>
                  <a:srgbClr val="000000"/>
                </a:solidFill>
              </a:rPr>
              <a:t>Infant mortality rate: 69 per 1,000 (goal: 44.7 per 1,000)</a:t>
            </a:r>
          </a:p>
          <a:p>
            <a:pPr marL="384048" lvl="1" indent="0">
              <a:buNone/>
            </a:pPr>
            <a:r>
              <a:rPr lang="en-US" sz="1800" dirty="0">
                <a:solidFill>
                  <a:srgbClr val="000000"/>
                </a:solidFill>
              </a:rPr>
              <a:t>Under-five mortality rate: 122 per 1,000 (goal: 78 per 1,000)</a:t>
            </a:r>
          </a:p>
          <a:p>
            <a:pPr marL="384048" lvl="1" indent="0">
              <a:buNone/>
            </a:pPr>
            <a:r>
              <a:rPr lang="en-US" sz="1800" dirty="0">
                <a:solidFill>
                  <a:srgbClr val="000000"/>
                </a:solidFill>
              </a:rPr>
              <a:t>Vaccination rate: 84% (goal: 100%) </a:t>
            </a:r>
          </a:p>
          <a:p>
            <a:pPr marL="18288" indent="0">
              <a:buNone/>
            </a:pPr>
            <a:r>
              <a:rPr lang="en-US" sz="2000" b="1" dirty="0">
                <a:solidFill>
                  <a:srgbClr val="000000"/>
                </a:solidFill>
              </a:rPr>
              <a:t>MDG 5: Improve Maternal Health</a:t>
            </a:r>
          </a:p>
          <a:p>
            <a:pPr marL="384048" lvl="1" indent="0">
              <a:buNone/>
            </a:pPr>
            <a:r>
              <a:rPr lang="en-US" sz="1800" dirty="0">
                <a:solidFill>
                  <a:srgbClr val="000000"/>
                </a:solidFill>
              </a:rPr>
              <a:t>Maternal mortality ratio: 675 per 100,000 (goal: 155 per 100,000)</a:t>
            </a:r>
          </a:p>
          <a:p>
            <a:pPr marL="384048" lvl="1" indent="0">
              <a:buNone/>
            </a:pPr>
            <a:r>
              <a:rPr lang="en-US" sz="1800" dirty="0">
                <a:solidFill>
                  <a:srgbClr val="000000"/>
                </a:solidFill>
              </a:rPr>
              <a:t> Proportion of births attended by skilled health personnel: 75% (goal: 100%)</a:t>
            </a:r>
          </a:p>
          <a:p>
            <a:pPr marL="18288" indent="0">
              <a:buNone/>
            </a:pPr>
            <a:r>
              <a:rPr lang="en-US" sz="2000" b="1" dirty="0">
                <a:solidFill>
                  <a:srgbClr val="000000"/>
                </a:solidFill>
              </a:rPr>
              <a:t>MDG 6: Combat HIV and AIDS</a:t>
            </a:r>
            <a:r>
              <a:rPr lang="en-US" sz="2000" dirty="0">
                <a:solidFill>
                  <a:srgbClr val="000000"/>
                </a:solidFill>
              </a:rPr>
              <a:t>, Malaria and other diseases (TB)</a:t>
            </a:r>
          </a:p>
          <a:p>
            <a:pPr marL="384048" lvl="1" indent="0">
              <a:buNone/>
            </a:pPr>
            <a:r>
              <a:rPr lang="en-US" sz="1800" dirty="0">
                <a:solidFill>
                  <a:srgbClr val="000000"/>
                </a:solidFill>
              </a:rPr>
              <a:t>HIV prevalence among 15-24 year old pregnant women: 12% (goal: 0%)</a:t>
            </a:r>
          </a:p>
        </p:txBody>
      </p:sp>
      <p:sp>
        <p:nvSpPr>
          <p:cNvPr id="2" name="Title 1"/>
          <p:cNvSpPr>
            <a:spLocks noGrp="1"/>
          </p:cNvSpPr>
          <p:nvPr>
            <p:ph type="title"/>
          </p:nvPr>
        </p:nvSpPr>
        <p:spPr>
          <a:xfrm>
            <a:off x="1013711" y="935665"/>
            <a:ext cx="6790587" cy="936994"/>
          </a:xfrm>
        </p:spPr>
        <p:txBody>
          <a:bodyPr>
            <a:noAutofit/>
          </a:bodyPr>
          <a:lstStyle/>
          <a:p>
            <a:r>
              <a:rPr lang="en-US" sz="3200" b="1" dirty="0">
                <a:solidFill>
                  <a:srgbClr val="0D0D0D"/>
                </a:solidFill>
              </a:rPr>
              <a:t>2010 Malawi’s Millennium Development Goals</a:t>
            </a:r>
          </a:p>
        </p:txBody>
      </p:sp>
    </p:spTree>
    <p:extLst>
      <p:ext uri="{BB962C8B-B14F-4D97-AF65-F5344CB8AC3E}">
        <p14:creationId xmlns:p14="http://schemas.microsoft.com/office/powerpoint/2010/main" val="588048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1-10 at 4.52.02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007748"/>
            <a:ext cx="4181440" cy="3341680"/>
          </a:xfrm>
          <a:prstGeom prst="rect">
            <a:avLst/>
          </a:prstGeom>
          <a:effectLst>
            <a:softEdge rad="101600"/>
          </a:effectLst>
        </p:spPr>
      </p:pic>
      <p:graphicFrame>
        <p:nvGraphicFramePr>
          <p:cNvPr id="6" name="Table 5"/>
          <p:cNvGraphicFramePr>
            <a:graphicFrameLocks noGrp="1"/>
          </p:cNvGraphicFramePr>
          <p:nvPr>
            <p:extLst/>
          </p:nvPr>
        </p:nvGraphicFramePr>
        <p:xfrm>
          <a:off x="4192356" y="1007748"/>
          <a:ext cx="4731713" cy="4187088"/>
        </p:xfrm>
        <a:graphic>
          <a:graphicData uri="http://schemas.openxmlformats.org/drawingml/2006/table">
            <a:tbl>
              <a:tblPr firstRow="1" bandRow="1">
                <a:tableStyleId>{5C22544A-7EE6-4342-B048-85BDC9FD1C3A}</a:tableStyleId>
              </a:tblPr>
              <a:tblGrid>
                <a:gridCol w="1608036">
                  <a:extLst>
                    <a:ext uri="{9D8B030D-6E8A-4147-A177-3AD203B41FA5}">
                      <a16:colId xmlns="" xmlns:a16="http://schemas.microsoft.com/office/drawing/2014/main" val="20000"/>
                    </a:ext>
                  </a:extLst>
                </a:gridCol>
                <a:gridCol w="1608036">
                  <a:extLst>
                    <a:ext uri="{9D8B030D-6E8A-4147-A177-3AD203B41FA5}">
                      <a16:colId xmlns="" xmlns:a16="http://schemas.microsoft.com/office/drawing/2014/main" val="20001"/>
                    </a:ext>
                  </a:extLst>
                </a:gridCol>
                <a:gridCol w="1515641">
                  <a:extLst>
                    <a:ext uri="{9D8B030D-6E8A-4147-A177-3AD203B41FA5}">
                      <a16:colId xmlns="" xmlns:a16="http://schemas.microsoft.com/office/drawing/2014/main" val="20002"/>
                    </a:ext>
                  </a:extLst>
                </a:gridCol>
              </a:tblGrid>
              <a:tr h="509163">
                <a:tc>
                  <a:txBody>
                    <a:bodyPr/>
                    <a:lstStyle/>
                    <a:p>
                      <a:r>
                        <a:rPr lang="en-US" sz="2400" dirty="0">
                          <a:latin typeface="Arial"/>
                          <a:cs typeface="Arial"/>
                        </a:rPr>
                        <a:t>District hospital</a:t>
                      </a:r>
                    </a:p>
                  </a:txBody>
                  <a:tcPr marL="68580" marR="68580" marT="34290" marB="34290">
                    <a:solidFill>
                      <a:schemeClr val="accent6"/>
                    </a:solidFill>
                  </a:tcPr>
                </a:tc>
                <a:tc>
                  <a:txBody>
                    <a:bodyPr/>
                    <a:lstStyle/>
                    <a:p>
                      <a:r>
                        <a:rPr lang="en-US" sz="2400" dirty="0">
                          <a:latin typeface="Arial"/>
                          <a:cs typeface="Arial"/>
                        </a:rPr>
                        <a:t>Rural hospital</a:t>
                      </a:r>
                    </a:p>
                  </a:txBody>
                  <a:tcPr marL="68580" marR="68580" marT="34290" marB="34290">
                    <a:solidFill>
                      <a:schemeClr val="accent6"/>
                    </a:solidFill>
                  </a:tcPr>
                </a:tc>
                <a:tc>
                  <a:txBody>
                    <a:bodyPr/>
                    <a:lstStyle/>
                    <a:p>
                      <a:r>
                        <a:rPr lang="en-US" sz="2400" dirty="0">
                          <a:latin typeface="Arial"/>
                          <a:cs typeface="Arial"/>
                        </a:rPr>
                        <a:t>Health Centre</a:t>
                      </a:r>
                    </a:p>
                  </a:txBody>
                  <a:tcPr marL="68580" marR="68580" marT="34290" marB="34290">
                    <a:solidFill>
                      <a:schemeClr val="accent6"/>
                    </a:solidFill>
                  </a:tcPr>
                </a:tc>
                <a:extLst>
                  <a:ext uri="{0D108BD9-81ED-4DB2-BD59-A6C34878D82A}">
                    <a16:rowId xmlns="" xmlns:a16="http://schemas.microsoft.com/office/drawing/2014/main" val="10000"/>
                  </a:ext>
                </a:extLst>
              </a:tr>
              <a:tr h="940870">
                <a:tc>
                  <a:txBody>
                    <a:bodyPr/>
                    <a:lstStyle/>
                    <a:p>
                      <a:pPr algn="ctr"/>
                      <a:r>
                        <a:rPr lang="en-US" sz="2000" b="1" dirty="0">
                          <a:solidFill>
                            <a:srgbClr val="C00000"/>
                          </a:solidFill>
                          <a:latin typeface="Arial"/>
                          <a:cs typeface="Arial"/>
                        </a:rPr>
                        <a:t>2 Family Physicians</a:t>
                      </a:r>
                    </a:p>
                  </a:txBody>
                  <a:tcPr marL="68580" marR="68580" marT="34290" marB="34290">
                    <a:solidFill>
                      <a:schemeClr val="accent6"/>
                    </a:solidFill>
                  </a:tcPr>
                </a:tc>
                <a:tc>
                  <a:txBody>
                    <a:bodyPr/>
                    <a:lstStyle/>
                    <a:p>
                      <a:endParaRPr lang="en-US" sz="2000" dirty="0">
                        <a:latin typeface="Arial"/>
                        <a:cs typeface="Arial"/>
                      </a:endParaRPr>
                    </a:p>
                  </a:txBody>
                  <a:tcPr marL="68580" marR="68580" marT="34290" marB="34290">
                    <a:solidFill>
                      <a:schemeClr val="accent6"/>
                    </a:solidFill>
                  </a:tcPr>
                </a:tc>
                <a:tc>
                  <a:txBody>
                    <a:bodyPr/>
                    <a:lstStyle/>
                    <a:p>
                      <a:endParaRPr lang="en-US" sz="2000" dirty="0">
                        <a:latin typeface="Arial"/>
                        <a:cs typeface="Arial"/>
                      </a:endParaRPr>
                    </a:p>
                  </a:txBody>
                  <a:tcPr marL="68580" marR="68580" marT="34290" marB="34290">
                    <a:solidFill>
                      <a:schemeClr val="accent6"/>
                    </a:solidFill>
                  </a:tcPr>
                </a:tc>
                <a:extLst>
                  <a:ext uri="{0D108BD9-81ED-4DB2-BD59-A6C34878D82A}">
                    <a16:rowId xmlns="" xmlns:a16="http://schemas.microsoft.com/office/drawing/2014/main" val="10001"/>
                  </a:ext>
                </a:extLst>
              </a:tr>
              <a:tr h="266961">
                <a:tc>
                  <a:txBody>
                    <a:bodyPr/>
                    <a:lstStyle/>
                    <a:p>
                      <a:r>
                        <a:rPr lang="en-US" sz="2000" dirty="0">
                          <a:latin typeface="Arial"/>
                          <a:cs typeface="Arial"/>
                        </a:rPr>
                        <a:t>5 Medical Officers</a:t>
                      </a:r>
                    </a:p>
                  </a:txBody>
                  <a:tcPr marL="68580" marR="68580" marT="34290" marB="34290">
                    <a:solidFill>
                      <a:schemeClr val="accent6"/>
                    </a:solidFill>
                  </a:tcPr>
                </a:tc>
                <a:tc>
                  <a:txBody>
                    <a:bodyPr/>
                    <a:lstStyle/>
                    <a:p>
                      <a:r>
                        <a:rPr lang="en-US" sz="2000" dirty="0">
                          <a:latin typeface="Arial"/>
                          <a:cs typeface="Arial"/>
                        </a:rPr>
                        <a:t>1 Medical Officer</a:t>
                      </a:r>
                    </a:p>
                  </a:txBody>
                  <a:tcPr marL="68580" marR="68580" marT="34290" marB="34290">
                    <a:solidFill>
                      <a:schemeClr val="accent6"/>
                    </a:solidFill>
                  </a:tcPr>
                </a:tc>
                <a:tc>
                  <a:txBody>
                    <a:bodyPr/>
                    <a:lstStyle/>
                    <a:p>
                      <a:endParaRPr lang="en-US" sz="2000" dirty="0">
                        <a:latin typeface="Arial"/>
                        <a:cs typeface="Arial"/>
                      </a:endParaRPr>
                    </a:p>
                  </a:txBody>
                  <a:tcPr marL="68580" marR="68580" marT="34290" marB="34290">
                    <a:solidFill>
                      <a:schemeClr val="accent6"/>
                    </a:solidFill>
                  </a:tcPr>
                </a:tc>
                <a:extLst>
                  <a:ext uri="{0D108BD9-81ED-4DB2-BD59-A6C34878D82A}">
                    <a16:rowId xmlns="" xmlns:a16="http://schemas.microsoft.com/office/drawing/2014/main" val="10002"/>
                  </a:ext>
                </a:extLst>
              </a:tr>
              <a:tr h="266961">
                <a:tc>
                  <a:txBody>
                    <a:bodyPr/>
                    <a:lstStyle/>
                    <a:p>
                      <a:r>
                        <a:rPr lang="en-US" sz="2000" dirty="0">
                          <a:latin typeface="Arial"/>
                          <a:cs typeface="Arial"/>
                        </a:rPr>
                        <a:t>30 Clinical Officers</a:t>
                      </a:r>
                    </a:p>
                  </a:txBody>
                  <a:tcPr marL="68580" marR="68580" marT="34290" marB="34290">
                    <a:solidFill>
                      <a:schemeClr val="accent6"/>
                    </a:solidFill>
                  </a:tcPr>
                </a:tc>
                <a:tc>
                  <a:txBody>
                    <a:bodyPr/>
                    <a:lstStyle/>
                    <a:p>
                      <a:r>
                        <a:rPr lang="en-US" sz="2000" dirty="0">
                          <a:latin typeface="Arial"/>
                          <a:cs typeface="Arial"/>
                        </a:rPr>
                        <a:t>10 Clinical Officers</a:t>
                      </a:r>
                    </a:p>
                  </a:txBody>
                  <a:tcPr marL="68580" marR="68580" marT="34290" marB="34290">
                    <a:solidFill>
                      <a:schemeClr val="accent6"/>
                    </a:solidFill>
                  </a:tcPr>
                </a:tc>
                <a:tc>
                  <a:txBody>
                    <a:bodyPr/>
                    <a:lstStyle/>
                    <a:p>
                      <a:r>
                        <a:rPr lang="en-US" sz="2000" dirty="0">
                          <a:latin typeface="Arial"/>
                          <a:cs typeface="Arial"/>
                        </a:rPr>
                        <a:t>2 Clinical</a:t>
                      </a:r>
                      <a:r>
                        <a:rPr lang="en-US" sz="2000" baseline="0" dirty="0">
                          <a:latin typeface="Arial"/>
                          <a:cs typeface="Arial"/>
                        </a:rPr>
                        <a:t> Officers</a:t>
                      </a:r>
                      <a:endParaRPr lang="en-US" sz="2000" dirty="0">
                        <a:latin typeface="Arial"/>
                        <a:cs typeface="Arial"/>
                      </a:endParaRPr>
                    </a:p>
                  </a:txBody>
                  <a:tcPr marL="68580" marR="68580" marT="34290" marB="34290">
                    <a:solidFill>
                      <a:schemeClr val="accent6"/>
                    </a:solidFill>
                  </a:tcPr>
                </a:tc>
                <a:extLst>
                  <a:ext uri="{0D108BD9-81ED-4DB2-BD59-A6C34878D82A}">
                    <a16:rowId xmlns="" xmlns:a16="http://schemas.microsoft.com/office/drawing/2014/main" val="10003"/>
                  </a:ext>
                </a:extLst>
              </a:tr>
              <a:tr h="411578">
                <a:tc>
                  <a:txBody>
                    <a:bodyPr/>
                    <a:lstStyle/>
                    <a:p>
                      <a:r>
                        <a:rPr lang="en-US" sz="2000" dirty="0">
                          <a:latin typeface="Arial"/>
                          <a:cs typeface="Arial"/>
                        </a:rPr>
                        <a:t>100 Nurses</a:t>
                      </a:r>
                    </a:p>
                  </a:txBody>
                  <a:tcPr marL="68580" marR="68580" marT="34290" marB="34290">
                    <a:solidFill>
                      <a:schemeClr val="accent6"/>
                    </a:solidFill>
                  </a:tcPr>
                </a:tc>
                <a:tc>
                  <a:txBody>
                    <a:bodyPr/>
                    <a:lstStyle/>
                    <a:p>
                      <a:r>
                        <a:rPr lang="en-US" sz="2000" dirty="0">
                          <a:latin typeface="Arial"/>
                          <a:cs typeface="Arial"/>
                        </a:rPr>
                        <a:t>20 Nurses</a:t>
                      </a:r>
                    </a:p>
                  </a:txBody>
                  <a:tcPr marL="68580" marR="68580" marT="34290" marB="34290">
                    <a:solidFill>
                      <a:schemeClr val="accent6"/>
                    </a:solidFill>
                  </a:tcPr>
                </a:tc>
                <a:tc>
                  <a:txBody>
                    <a:bodyPr/>
                    <a:lstStyle/>
                    <a:p>
                      <a:r>
                        <a:rPr lang="en-US" sz="2000" dirty="0">
                          <a:latin typeface="Arial"/>
                          <a:cs typeface="Arial"/>
                        </a:rPr>
                        <a:t>14</a:t>
                      </a:r>
                      <a:r>
                        <a:rPr lang="en-US" sz="2000" baseline="0" dirty="0">
                          <a:latin typeface="Arial"/>
                          <a:cs typeface="Arial"/>
                        </a:rPr>
                        <a:t> Nurses</a:t>
                      </a:r>
                      <a:endParaRPr lang="en-US" sz="2000" dirty="0">
                        <a:latin typeface="Arial"/>
                        <a:cs typeface="Arial"/>
                      </a:endParaRPr>
                    </a:p>
                  </a:txBody>
                  <a:tcPr marL="68580" marR="68580" marT="34290" marB="34290">
                    <a:solidFill>
                      <a:schemeClr val="accent6"/>
                    </a:solidFill>
                  </a:tcPr>
                </a:tc>
                <a:extLst>
                  <a:ext uri="{0D108BD9-81ED-4DB2-BD59-A6C34878D82A}">
                    <a16:rowId xmlns="" xmlns:a16="http://schemas.microsoft.com/office/drawing/2014/main" val="10004"/>
                  </a:ext>
                </a:extLst>
              </a:tr>
              <a:tr h="630216">
                <a:tc>
                  <a:txBody>
                    <a:bodyPr/>
                    <a:lstStyle/>
                    <a:p>
                      <a:endParaRPr lang="en-US" sz="2000" dirty="0">
                        <a:latin typeface="Arial"/>
                        <a:cs typeface="Arial"/>
                      </a:endParaRPr>
                    </a:p>
                  </a:txBody>
                  <a:tcPr marL="68580" marR="68580" marT="34290" marB="34290">
                    <a:solidFill>
                      <a:schemeClr val="accent6"/>
                    </a:solidFill>
                  </a:tcPr>
                </a:tc>
                <a:tc>
                  <a:txBody>
                    <a:bodyPr/>
                    <a:lstStyle/>
                    <a:p>
                      <a:endParaRPr lang="en-US" sz="2000" dirty="0">
                        <a:latin typeface="Arial"/>
                        <a:cs typeface="Arial"/>
                      </a:endParaRPr>
                    </a:p>
                  </a:txBody>
                  <a:tcPr marL="68580" marR="68580" marT="34290" marB="34290">
                    <a:solidFill>
                      <a:schemeClr val="accent6"/>
                    </a:solidFill>
                  </a:tcPr>
                </a:tc>
                <a:tc>
                  <a:txBody>
                    <a:bodyPr/>
                    <a:lstStyle/>
                    <a:p>
                      <a:r>
                        <a:rPr lang="en-US" sz="2000" dirty="0">
                          <a:latin typeface="Arial"/>
                          <a:cs typeface="Arial"/>
                        </a:rPr>
                        <a:t>4 Medical Assistants</a:t>
                      </a:r>
                    </a:p>
                  </a:txBody>
                  <a:tcPr marL="68580" marR="68580" marT="34290" marB="34290">
                    <a:solidFill>
                      <a:schemeClr val="accent6"/>
                    </a:solidFill>
                  </a:tcPr>
                </a:tc>
                <a:extLst>
                  <a:ext uri="{0D108BD9-81ED-4DB2-BD59-A6C34878D82A}">
                    <a16:rowId xmlns="" xmlns:a16="http://schemas.microsoft.com/office/drawing/2014/main" val="10005"/>
                  </a:ext>
                </a:extLst>
              </a:tr>
            </a:tbl>
          </a:graphicData>
        </a:graphic>
      </p:graphicFrame>
      <p:sp>
        <p:nvSpPr>
          <p:cNvPr id="7" name="Rectangle 6"/>
          <p:cNvSpPr/>
          <p:nvPr/>
        </p:nvSpPr>
        <p:spPr>
          <a:xfrm>
            <a:off x="4352069" y="5337990"/>
            <a:ext cx="4572000" cy="923330"/>
          </a:xfrm>
          <a:prstGeom prst="rect">
            <a:avLst/>
          </a:prstGeom>
        </p:spPr>
        <p:txBody>
          <a:bodyPr>
            <a:spAutoFit/>
          </a:bodyPr>
          <a:lstStyle/>
          <a:p>
            <a:pPr algn="ctr"/>
            <a:r>
              <a:rPr lang="en-US" dirty="0">
                <a:solidFill>
                  <a:srgbClr val="0D0D0D"/>
                </a:solidFill>
                <a:latin typeface="Courier"/>
                <a:cs typeface="Courier"/>
              </a:rPr>
              <a:t>Medical staffing goals</a:t>
            </a:r>
            <a:br>
              <a:rPr lang="en-US" dirty="0">
                <a:solidFill>
                  <a:srgbClr val="0D0D0D"/>
                </a:solidFill>
                <a:latin typeface="Courier"/>
                <a:cs typeface="Courier"/>
              </a:rPr>
            </a:br>
            <a:r>
              <a:rPr lang="en-US" dirty="0">
                <a:solidFill>
                  <a:srgbClr val="0D0D0D"/>
                </a:solidFill>
                <a:latin typeface="Courier"/>
                <a:cs typeface="Courier"/>
              </a:rPr>
              <a:t>MOH minimum standards of clinical services</a:t>
            </a:r>
            <a:endParaRPr lang="en-US" dirty="0">
              <a:latin typeface="Courier"/>
              <a:cs typeface="Courier"/>
            </a:endParaRPr>
          </a:p>
        </p:txBody>
      </p:sp>
      <p:pic>
        <p:nvPicPr>
          <p:cNvPr id="8" name="Picture 7" descr="district hospital ima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853" y="4297805"/>
            <a:ext cx="3912681" cy="2445426"/>
          </a:xfrm>
          <a:prstGeom prst="rect">
            <a:avLst/>
          </a:prstGeom>
        </p:spPr>
      </p:pic>
    </p:spTree>
    <p:extLst>
      <p:ext uri="{BB962C8B-B14F-4D97-AF65-F5344CB8AC3E}">
        <p14:creationId xmlns:p14="http://schemas.microsoft.com/office/powerpoint/2010/main" val="39301100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do we build global health rotations in family medicine?</a:t>
            </a:r>
          </a:p>
        </p:txBody>
      </p:sp>
      <p:sp>
        <p:nvSpPr>
          <p:cNvPr id="3" name="Content Placeholder 2"/>
          <p:cNvSpPr>
            <a:spLocks noGrp="1"/>
          </p:cNvSpPr>
          <p:nvPr>
            <p:ph idx="1"/>
          </p:nvPr>
        </p:nvSpPr>
        <p:spPr/>
        <p:txBody>
          <a:bodyPr>
            <a:normAutofit/>
          </a:bodyPr>
          <a:lstStyle/>
          <a:p>
            <a:pPr marL="857250" indent="-857250">
              <a:buFont typeface="+mj-lt"/>
              <a:buAutoNum type="romanUcPeriod"/>
            </a:pPr>
            <a:r>
              <a:rPr lang="en-US" dirty="0">
                <a:latin typeface="Calibri"/>
                <a:cs typeface="Calibri"/>
              </a:rPr>
              <a:t>Provide a rich global health experience for U.S. Family Medicine residents</a:t>
            </a:r>
          </a:p>
          <a:p>
            <a:pPr marL="0" indent="0">
              <a:buNone/>
            </a:pPr>
            <a:endParaRPr lang="en-US" dirty="0"/>
          </a:p>
        </p:txBody>
      </p:sp>
    </p:spTree>
    <p:extLst>
      <p:ext uri="{BB962C8B-B14F-4D97-AF65-F5344CB8AC3E}">
        <p14:creationId xmlns:p14="http://schemas.microsoft.com/office/powerpoint/2010/main" val="25763444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ciduous Trees without leaves foreground middle-ground and 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552" y="-17664"/>
            <a:ext cx="5659324" cy="4244493"/>
          </a:xfrm>
          <a:prstGeom prst="rect">
            <a:avLst/>
          </a:prstGeom>
        </p:spPr>
      </p:pic>
      <p:sp>
        <p:nvSpPr>
          <p:cNvPr id="10" name="Rectangle 9"/>
          <p:cNvSpPr/>
          <p:nvPr/>
        </p:nvSpPr>
        <p:spPr>
          <a:xfrm>
            <a:off x="0" y="0"/>
            <a:ext cx="3484676" cy="97091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304611"/>
            <a:ext cx="3617449" cy="3922218"/>
          </a:xfrm>
          <a:prstGeom prst="rect">
            <a:avLst/>
          </a:prstGeom>
          <a:blipFill rotWithShape="1">
            <a:blip r:embed="rId4"/>
            <a:tile tx="0" ty="0" sx="100000" sy="100000" flip="none" algn="tl"/>
          </a:blipFill>
        </p:spPr>
        <p:txBody>
          <a:bodyPr wrap="square">
            <a:spAutoFit/>
          </a:bodyPr>
          <a:lstStyle/>
          <a:p>
            <a:pPr algn="ctr"/>
            <a:r>
              <a:rPr lang="en-US" sz="2400" dirty="0">
                <a:latin typeface="Times New Roman" panose="02020603050405020304" pitchFamily="18" charset="0"/>
                <a:cs typeface="Times New Roman" panose="02020603050405020304" pitchFamily="18" charset="0"/>
              </a:rPr>
              <a:t>JAMA 1969 </a:t>
            </a:r>
          </a:p>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“If, as a routine, young American doctors were encouraged </a:t>
            </a:r>
          </a:p>
          <a:p>
            <a:pPr algn="ctr"/>
            <a:r>
              <a:rPr lang="en-US" sz="2400" dirty="0">
                <a:latin typeface="Times New Roman" panose="02020603050405020304" pitchFamily="18" charset="0"/>
                <a:cs typeface="Times New Roman" panose="02020603050405020304" pitchFamily="18" charset="0"/>
              </a:rPr>
              <a:t>to spend some months working in a developing country the result could only be better medicine at home and abroad.”</a:t>
            </a:r>
          </a:p>
        </p:txBody>
      </p:sp>
    </p:spTree>
    <p:extLst>
      <p:ext uri="{BB962C8B-B14F-4D97-AF65-F5344CB8AC3E}">
        <p14:creationId xmlns:p14="http://schemas.microsoft.com/office/powerpoint/2010/main" val="3454963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3868</TotalTime>
  <Words>2878</Words>
  <Application>Microsoft Macintosh PowerPoint</Application>
  <PresentationFormat>On-screen Show (4:3)</PresentationFormat>
  <Paragraphs>280</Paragraphs>
  <Slides>31</Slides>
  <Notes>25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Academic Family Medicine expansion globally The potential and the costs of US involvement </vt:lpstr>
      <vt:lpstr>PowerPoint Presentation</vt:lpstr>
      <vt:lpstr>PowerPoint Presentation</vt:lpstr>
      <vt:lpstr>PowerPoint Presentation</vt:lpstr>
      <vt:lpstr>PowerPoint Presentation</vt:lpstr>
      <vt:lpstr>2010 Malawi’s Millennium Development Goals</vt:lpstr>
      <vt:lpstr>PowerPoint Presentation</vt:lpstr>
      <vt:lpstr>Why do we build global health rotations in family medicine?</vt:lpstr>
      <vt:lpstr>PowerPoint Presentation</vt:lpstr>
      <vt:lpstr>PowerPoint Presentation</vt:lpstr>
      <vt:lpstr>PowerPoint Presentation</vt:lpstr>
      <vt:lpstr>PowerPoint Presentation</vt:lpstr>
      <vt:lpstr>Why do we build global health rotations in family medicine?</vt:lpstr>
      <vt:lpstr>PowerPoint Presentation</vt:lpstr>
      <vt:lpstr>PowerPoint Presentation</vt:lpstr>
      <vt:lpstr>PowerPoint Presentation</vt:lpstr>
      <vt:lpstr>Starting in 2009, Malawi is early in its development and has associated challenges:</vt:lpstr>
      <vt:lpstr>Summary:  Report on Global Medical Education (2010)</vt:lpstr>
      <vt:lpstr>PowerPoint Presentation</vt:lpstr>
      <vt:lpstr>PowerPoint Presentation</vt:lpstr>
      <vt:lpstr>PowerPoint Presentation</vt:lpstr>
      <vt:lpstr>PowerPoint Presentation</vt:lpstr>
      <vt:lpstr>PowerPoint Presentation</vt:lpstr>
      <vt:lpstr>Consultancy</vt:lpstr>
      <vt:lpstr>PowerPoint Presentation</vt:lpstr>
      <vt:lpstr>PowerPoint Presentation</vt:lpstr>
      <vt:lpstr>Post rotation reflection survey </vt:lpstr>
      <vt:lpstr>PowerPoint Presentation</vt:lpstr>
      <vt:lpstr>PowerPoint Presentation</vt:lpstr>
      <vt:lpstr>PowerPoint Presentation</vt:lpstr>
      <vt:lpstr>PowerPoint Presentation</vt:lpstr>
    </vt:vector>
  </TitlesOfParts>
  <Company>STFM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Abuel</dc:creator>
  <cp:lastModifiedBy>Elizabeth Hutchinson</cp:lastModifiedBy>
  <cp:revision>144</cp:revision>
  <dcterms:created xsi:type="dcterms:W3CDTF">2013-07-17T19:19:39Z</dcterms:created>
  <dcterms:modified xsi:type="dcterms:W3CDTF">2017-05-08T20:18:38Z</dcterms:modified>
</cp:coreProperties>
</file>