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264" r:id="rId3"/>
    <p:sldId id="265" r:id="rId4"/>
    <p:sldId id="266" r:id="rId5"/>
    <p:sldId id="268" r:id="rId6"/>
    <p:sldId id="269" r:id="rId7"/>
    <p:sldId id="271" r:id="rId8"/>
    <p:sldId id="272" r:id="rId9"/>
    <p:sldId id="273" r:id="rId10"/>
    <p:sldId id="274" r:id="rId11"/>
    <p:sldId id="275" r:id="rId12"/>
    <p:sldId id="277" r:id="rId13"/>
    <p:sldId id="278" r:id="rId14"/>
    <p:sldId id="280" r:id="rId15"/>
    <p:sldId id="281"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2" r:id="rId35"/>
    <p:sldId id="303" r:id="rId36"/>
    <p:sldId id="304" r:id="rId37"/>
    <p:sldId id="305" r:id="rId38"/>
    <p:sldId id="307" r:id="rId39"/>
    <p:sldId id="308" r:id="rId40"/>
    <p:sldId id="318" r:id="rId41"/>
    <p:sldId id="319" r:id="rId42"/>
    <p:sldId id="310" r:id="rId43"/>
    <p:sldId id="311" r:id="rId44"/>
    <p:sldId id="312" r:id="rId45"/>
    <p:sldId id="320" r:id="rId46"/>
    <p:sldId id="314" r:id="rId47"/>
    <p:sldId id="315" r:id="rId48"/>
    <p:sldId id="316" r:id="rId49"/>
    <p:sldId id="260" r:id="rId50"/>
    <p:sldId id="258" r:id="rId51"/>
  </p:sldIdLst>
  <p:sldSz cx="14630400" cy="8229600"/>
  <p:notesSz cx="9296400" cy="7010400"/>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7" autoAdjust="0"/>
    <p:restoredTop sz="94660"/>
  </p:normalViewPr>
  <p:slideViewPr>
    <p:cSldViewPr snapToGrid="0">
      <p:cViewPr varScale="1">
        <p:scale>
          <a:sx n="72" d="100"/>
          <a:sy n="72" d="100"/>
        </p:scale>
        <p:origin x="509"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7E9A9-E6E2-4A63-9557-DAD8116904E9}" type="doc">
      <dgm:prSet loTypeId="urn:microsoft.com/office/officeart/2005/8/layout/equation1" loCatId="process" qsTypeId="urn:microsoft.com/office/officeart/2005/8/quickstyle/3d2" qsCatId="3D" csTypeId="urn:microsoft.com/office/officeart/2005/8/colors/accent0_3" csCatId="mainScheme" phldr="1"/>
      <dgm:spPr/>
    </dgm:pt>
    <dgm:pt modelId="{8515A147-6905-4F3D-902F-4293275CA5C5}">
      <dgm:prSet phldrT="[Text]"/>
      <dgm:spPr>
        <a:blipFill rotWithShape="0">
          <a:blip xmlns:r="http://schemas.openxmlformats.org/officeDocument/2006/relationships" r:embed="rId1"/>
          <a:stretch>
            <a:fillRect/>
          </a:stretch>
        </a:blipFill>
      </dgm:spPr>
      <dgm:t>
        <a:bodyPr anchor="t" anchorCtr="0"/>
        <a:lstStyle/>
        <a:p>
          <a:r>
            <a:rPr lang="en-US" dirty="0">
              <a:solidFill>
                <a:schemeClr val="tx1"/>
              </a:solidFill>
            </a:rPr>
            <a:t>Client’s fitness for travel</a:t>
          </a:r>
        </a:p>
      </dgm:t>
    </dgm:pt>
    <dgm:pt modelId="{AA7E49E4-7286-4284-9F2F-3F1167CDF6C6}" type="parTrans" cxnId="{B53A14ED-182E-4099-BF73-6E0738F82ACB}">
      <dgm:prSet/>
      <dgm:spPr/>
      <dgm:t>
        <a:bodyPr/>
        <a:lstStyle/>
        <a:p>
          <a:endParaRPr lang="en-US"/>
        </a:p>
      </dgm:t>
    </dgm:pt>
    <dgm:pt modelId="{740D1F56-CB51-4879-9291-60FDEB86D1AD}" type="sibTrans" cxnId="{B53A14ED-182E-4099-BF73-6E0738F82ACB}">
      <dgm:prSet/>
      <dgm:spPr/>
      <dgm:t>
        <a:bodyPr/>
        <a:lstStyle/>
        <a:p>
          <a:endParaRPr lang="en-US"/>
        </a:p>
      </dgm:t>
    </dgm:pt>
    <dgm:pt modelId="{A098BE3E-CFE3-4500-A320-33945C92D21F}">
      <dgm:prSet phldrT="[Text]"/>
      <dgm:spPr>
        <a:blipFill rotWithShape="0">
          <a:blip xmlns:r="http://schemas.openxmlformats.org/officeDocument/2006/relationships" r:embed="rId2"/>
          <a:stretch>
            <a:fillRect/>
          </a:stretch>
        </a:blipFill>
      </dgm:spPr>
      <dgm:t>
        <a:bodyPr anchor="b" anchorCtr="0"/>
        <a:lstStyle/>
        <a:p>
          <a:r>
            <a:rPr lang="en-US"/>
            <a:t>Anticipated risks</a:t>
          </a:r>
          <a:endParaRPr lang="en-US" dirty="0"/>
        </a:p>
      </dgm:t>
    </dgm:pt>
    <dgm:pt modelId="{49B3DE7A-9B21-425B-A65D-534B1106A63E}" type="parTrans" cxnId="{779B9B16-8A47-4B3A-8017-0695ACE2145B}">
      <dgm:prSet/>
      <dgm:spPr/>
      <dgm:t>
        <a:bodyPr/>
        <a:lstStyle/>
        <a:p>
          <a:endParaRPr lang="en-US"/>
        </a:p>
      </dgm:t>
    </dgm:pt>
    <dgm:pt modelId="{8F39CF36-33F6-4ECB-95D6-8BD866D6DA5A}" type="sibTrans" cxnId="{779B9B16-8A47-4B3A-8017-0695ACE2145B}">
      <dgm:prSet/>
      <dgm:spPr/>
      <dgm:t>
        <a:bodyPr/>
        <a:lstStyle/>
        <a:p>
          <a:endParaRPr lang="en-US"/>
        </a:p>
      </dgm:t>
    </dgm:pt>
    <dgm:pt modelId="{0758A884-9339-42E4-9A5A-EF875E0F2DCB}">
      <dgm:prSet phldrT="[Text]"/>
      <dgm:spPr>
        <a:blipFill rotWithShape="0">
          <a:blip xmlns:r="http://schemas.openxmlformats.org/officeDocument/2006/relationships" r:embed="rId3"/>
          <a:stretch>
            <a:fillRect/>
          </a:stretch>
        </a:blipFill>
      </dgm:spPr>
      <dgm:t>
        <a:bodyPr/>
        <a:lstStyle/>
        <a:p>
          <a:r>
            <a:rPr lang="en-US" dirty="0">
              <a:solidFill>
                <a:schemeClr val="tx1"/>
              </a:solidFill>
            </a:rPr>
            <a:t>Individualized counseling</a:t>
          </a:r>
        </a:p>
      </dgm:t>
    </dgm:pt>
    <dgm:pt modelId="{0288ADE9-4A8A-419E-A8BF-CC68701E573A}" type="parTrans" cxnId="{4144B7FC-2FDA-46FB-8C57-6C2C87D1C338}">
      <dgm:prSet/>
      <dgm:spPr/>
      <dgm:t>
        <a:bodyPr/>
        <a:lstStyle/>
        <a:p>
          <a:endParaRPr lang="en-US"/>
        </a:p>
      </dgm:t>
    </dgm:pt>
    <dgm:pt modelId="{49073ACC-CC27-4453-86FF-5FE8D88F5200}" type="sibTrans" cxnId="{4144B7FC-2FDA-46FB-8C57-6C2C87D1C338}">
      <dgm:prSet/>
      <dgm:spPr/>
      <dgm:t>
        <a:bodyPr/>
        <a:lstStyle/>
        <a:p>
          <a:endParaRPr lang="en-US"/>
        </a:p>
      </dgm:t>
    </dgm:pt>
    <dgm:pt modelId="{D20FB0D0-FB7A-40F0-A97D-84372669E88D}" type="pres">
      <dgm:prSet presAssocID="{CEF7E9A9-E6E2-4A63-9557-DAD8116904E9}" presName="linearFlow" presStyleCnt="0">
        <dgm:presLayoutVars>
          <dgm:dir/>
          <dgm:resizeHandles val="exact"/>
        </dgm:presLayoutVars>
      </dgm:prSet>
      <dgm:spPr/>
    </dgm:pt>
    <dgm:pt modelId="{6A9AC2A0-B322-4F39-8B99-03855B063B49}" type="pres">
      <dgm:prSet presAssocID="{8515A147-6905-4F3D-902F-4293275CA5C5}" presName="node" presStyleLbl="node1" presStyleIdx="0" presStyleCnt="3">
        <dgm:presLayoutVars>
          <dgm:bulletEnabled val="1"/>
        </dgm:presLayoutVars>
      </dgm:prSet>
      <dgm:spPr>
        <a:prstGeom prst="teardrop">
          <a:avLst/>
        </a:prstGeom>
      </dgm:spPr>
    </dgm:pt>
    <dgm:pt modelId="{7979C512-4577-4308-8ACA-D8584AFA7919}" type="pres">
      <dgm:prSet presAssocID="{740D1F56-CB51-4879-9291-60FDEB86D1AD}" presName="spacerL" presStyleCnt="0"/>
      <dgm:spPr/>
    </dgm:pt>
    <dgm:pt modelId="{52084764-9AE5-4C36-9B06-14BE28B7086C}" type="pres">
      <dgm:prSet presAssocID="{740D1F56-CB51-4879-9291-60FDEB86D1AD}" presName="sibTrans" presStyleLbl="sibTrans2D1" presStyleIdx="0" presStyleCnt="2"/>
      <dgm:spPr/>
    </dgm:pt>
    <dgm:pt modelId="{CDBA87D2-0E73-4C4D-9D15-5C77755B10C2}" type="pres">
      <dgm:prSet presAssocID="{740D1F56-CB51-4879-9291-60FDEB86D1AD}" presName="spacerR" presStyleCnt="0"/>
      <dgm:spPr/>
    </dgm:pt>
    <dgm:pt modelId="{6D2B2A1F-6011-416F-B7C5-ADAC71ABA0B0}" type="pres">
      <dgm:prSet presAssocID="{A098BE3E-CFE3-4500-A320-33945C92D21F}" presName="node" presStyleLbl="node1" presStyleIdx="1" presStyleCnt="3">
        <dgm:presLayoutVars>
          <dgm:bulletEnabled val="1"/>
        </dgm:presLayoutVars>
      </dgm:prSet>
      <dgm:spPr>
        <a:prstGeom prst="teardrop">
          <a:avLst/>
        </a:prstGeom>
      </dgm:spPr>
    </dgm:pt>
    <dgm:pt modelId="{4F1F1AD0-9DCC-41C5-9643-0F03AF630EB9}" type="pres">
      <dgm:prSet presAssocID="{8F39CF36-33F6-4ECB-95D6-8BD866D6DA5A}" presName="spacerL" presStyleCnt="0"/>
      <dgm:spPr/>
    </dgm:pt>
    <dgm:pt modelId="{45D9E0EC-99F7-42F2-912D-208078B4C194}" type="pres">
      <dgm:prSet presAssocID="{8F39CF36-33F6-4ECB-95D6-8BD866D6DA5A}" presName="sibTrans" presStyleLbl="sibTrans2D1" presStyleIdx="1" presStyleCnt="2"/>
      <dgm:spPr/>
    </dgm:pt>
    <dgm:pt modelId="{E4C30110-8C7A-4FB1-AFC6-581B5456E922}" type="pres">
      <dgm:prSet presAssocID="{8F39CF36-33F6-4ECB-95D6-8BD866D6DA5A}" presName="spacerR" presStyleCnt="0"/>
      <dgm:spPr/>
    </dgm:pt>
    <dgm:pt modelId="{D32AFDE8-D355-4082-99A2-AE0D5602F149}" type="pres">
      <dgm:prSet presAssocID="{0758A884-9339-42E4-9A5A-EF875E0F2DCB}" presName="node" presStyleLbl="node1" presStyleIdx="2" presStyleCnt="3">
        <dgm:presLayoutVars>
          <dgm:bulletEnabled val="1"/>
        </dgm:presLayoutVars>
      </dgm:prSet>
      <dgm:spPr>
        <a:prstGeom prst="rect">
          <a:avLst/>
        </a:prstGeom>
      </dgm:spPr>
    </dgm:pt>
  </dgm:ptLst>
  <dgm:cxnLst>
    <dgm:cxn modelId="{779B9B16-8A47-4B3A-8017-0695ACE2145B}" srcId="{CEF7E9A9-E6E2-4A63-9557-DAD8116904E9}" destId="{A098BE3E-CFE3-4500-A320-33945C92D21F}" srcOrd="1" destOrd="0" parTransId="{49B3DE7A-9B21-425B-A65D-534B1106A63E}" sibTransId="{8F39CF36-33F6-4ECB-95D6-8BD866D6DA5A}"/>
    <dgm:cxn modelId="{6010FD60-186C-4EE1-801F-C76291908382}" type="presOf" srcId="{0758A884-9339-42E4-9A5A-EF875E0F2DCB}" destId="{D32AFDE8-D355-4082-99A2-AE0D5602F149}" srcOrd="0" destOrd="0" presId="urn:microsoft.com/office/officeart/2005/8/layout/equation1"/>
    <dgm:cxn modelId="{7ED5F875-47DF-4C98-9207-FE8BC288BD75}" type="presOf" srcId="{8515A147-6905-4F3D-902F-4293275CA5C5}" destId="{6A9AC2A0-B322-4F39-8B99-03855B063B49}" srcOrd="0" destOrd="0" presId="urn:microsoft.com/office/officeart/2005/8/layout/equation1"/>
    <dgm:cxn modelId="{A74656A8-D970-4A35-BF26-6F39039935A3}" type="presOf" srcId="{740D1F56-CB51-4879-9291-60FDEB86D1AD}" destId="{52084764-9AE5-4C36-9B06-14BE28B7086C}" srcOrd="0" destOrd="0" presId="urn:microsoft.com/office/officeart/2005/8/layout/equation1"/>
    <dgm:cxn modelId="{8A1970BC-B837-4F03-A0BD-2E87E77EA579}" type="presOf" srcId="{CEF7E9A9-E6E2-4A63-9557-DAD8116904E9}" destId="{D20FB0D0-FB7A-40F0-A97D-84372669E88D}" srcOrd="0" destOrd="0" presId="urn:microsoft.com/office/officeart/2005/8/layout/equation1"/>
    <dgm:cxn modelId="{8109BAC6-B4DC-4C0C-B9FF-929B6DCA4C1B}" type="presOf" srcId="{A098BE3E-CFE3-4500-A320-33945C92D21F}" destId="{6D2B2A1F-6011-416F-B7C5-ADAC71ABA0B0}" srcOrd="0" destOrd="0" presId="urn:microsoft.com/office/officeart/2005/8/layout/equation1"/>
    <dgm:cxn modelId="{B53A14ED-182E-4099-BF73-6E0738F82ACB}" srcId="{CEF7E9A9-E6E2-4A63-9557-DAD8116904E9}" destId="{8515A147-6905-4F3D-902F-4293275CA5C5}" srcOrd="0" destOrd="0" parTransId="{AA7E49E4-7286-4284-9F2F-3F1167CDF6C6}" sibTransId="{740D1F56-CB51-4879-9291-60FDEB86D1AD}"/>
    <dgm:cxn modelId="{BD2E44F4-87A3-48BE-836F-6CEDBC51F1E8}" type="presOf" srcId="{8F39CF36-33F6-4ECB-95D6-8BD866D6DA5A}" destId="{45D9E0EC-99F7-42F2-912D-208078B4C194}" srcOrd="0" destOrd="0" presId="urn:microsoft.com/office/officeart/2005/8/layout/equation1"/>
    <dgm:cxn modelId="{4144B7FC-2FDA-46FB-8C57-6C2C87D1C338}" srcId="{CEF7E9A9-E6E2-4A63-9557-DAD8116904E9}" destId="{0758A884-9339-42E4-9A5A-EF875E0F2DCB}" srcOrd="2" destOrd="0" parTransId="{0288ADE9-4A8A-419E-A8BF-CC68701E573A}" sibTransId="{49073ACC-CC27-4453-86FF-5FE8D88F5200}"/>
    <dgm:cxn modelId="{EF15546B-DFEF-4BAC-9C9E-DF2C7A0A6A5C}" type="presParOf" srcId="{D20FB0D0-FB7A-40F0-A97D-84372669E88D}" destId="{6A9AC2A0-B322-4F39-8B99-03855B063B49}" srcOrd="0" destOrd="0" presId="urn:microsoft.com/office/officeart/2005/8/layout/equation1"/>
    <dgm:cxn modelId="{BA817412-DA98-49BF-92CD-3B90C3256383}" type="presParOf" srcId="{D20FB0D0-FB7A-40F0-A97D-84372669E88D}" destId="{7979C512-4577-4308-8ACA-D8584AFA7919}" srcOrd="1" destOrd="0" presId="urn:microsoft.com/office/officeart/2005/8/layout/equation1"/>
    <dgm:cxn modelId="{96D8CBC8-0CFC-42F4-8248-23EAA25DA8EE}" type="presParOf" srcId="{D20FB0D0-FB7A-40F0-A97D-84372669E88D}" destId="{52084764-9AE5-4C36-9B06-14BE28B7086C}" srcOrd="2" destOrd="0" presId="urn:microsoft.com/office/officeart/2005/8/layout/equation1"/>
    <dgm:cxn modelId="{7CDA9423-DD2C-4435-8B4D-562C1D22FDEA}" type="presParOf" srcId="{D20FB0D0-FB7A-40F0-A97D-84372669E88D}" destId="{CDBA87D2-0E73-4C4D-9D15-5C77755B10C2}" srcOrd="3" destOrd="0" presId="urn:microsoft.com/office/officeart/2005/8/layout/equation1"/>
    <dgm:cxn modelId="{350DD8E2-631A-4C6F-B8DB-9E9252BEF35C}" type="presParOf" srcId="{D20FB0D0-FB7A-40F0-A97D-84372669E88D}" destId="{6D2B2A1F-6011-416F-B7C5-ADAC71ABA0B0}" srcOrd="4" destOrd="0" presId="urn:microsoft.com/office/officeart/2005/8/layout/equation1"/>
    <dgm:cxn modelId="{210B7FFB-CFA7-46CB-89CB-1FDADF2A4149}" type="presParOf" srcId="{D20FB0D0-FB7A-40F0-A97D-84372669E88D}" destId="{4F1F1AD0-9DCC-41C5-9643-0F03AF630EB9}" srcOrd="5" destOrd="0" presId="urn:microsoft.com/office/officeart/2005/8/layout/equation1"/>
    <dgm:cxn modelId="{050580E0-0D26-43D2-ACD6-E38BBC25E20E}" type="presParOf" srcId="{D20FB0D0-FB7A-40F0-A97D-84372669E88D}" destId="{45D9E0EC-99F7-42F2-912D-208078B4C194}" srcOrd="6" destOrd="0" presId="urn:microsoft.com/office/officeart/2005/8/layout/equation1"/>
    <dgm:cxn modelId="{01259153-5A74-404D-BE2D-F832A89A7735}" type="presParOf" srcId="{D20FB0D0-FB7A-40F0-A97D-84372669E88D}" destId="{E4C30110-8C7A-4FB1-AFC6-581B5456E922}" srcOrd="7" destOrd="0" presId="urn:microsoft.com/office/officeart/2005/8/layout/equation1"/>
    <dgm:cxn modelId="{90EA84A5-D2AC-4E34-AF5F-3A134D4329B2}" type="presParOf" srcId="{D20FB0D0-FB7A-40F0-A97D-84372669E88D}" destId="{D32AFDE8-D355-4082-99A2-AE0D5602F149}"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AC2A0-B322-4F39-8B99-03855B063B49}">
      <dsp:nvSpPr>
        <dsp:cNvPr id="0" name=""/>
        <dsp:cNvSpPr/>
      </dsp:nvSpPr>
      <dsp:spPr>
        <a:xfrm>
          <a:off x="2214" y="1248073"/>
          <a:ext cx="2935009" cy="2935009"/>
        </a:xfrm>
        <a:prstGeom prst="teardrop">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t"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Client’s fitness for travel</a:t>
          </a:r>
        </a:p>
      </dsp:txBody>
      <dsp:txXfrm>
        <a:off x="432036" y="1677895"/>
        <a:ext cx="2075365" cy="2075365"/>
      </dsp:txXfrm>
    </dsp:sp>
    <dsp:sp modelId="{52084764-9AE5-4C36-9B06-14BE28B7086C}">
      <dsp:nvSpPr>
        <dsp:cNvPr id="0" name=""/>
        <dsp:cNvSpPr/>
      </dsp:nvSpPr>
      <dsp:spPr>
        <a:xfrm>
          <a:off x="3175546" y="1864425"/>
          <a:ext cx="1702305" cy="1702305"/>
        </a:xfrm>
        <a:prstGeom prst="mathPlus">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401187" y="2515386"/>
        <a:ext cx="1251023" cy="400383"/>
      </dsp:txXfrm>
    </dsp:sp>
    <dsp:sp modelId="{6D2B2A1F-6011-416F-B7C5-ADAC71ABA0B0}">
      <dsp:nvSpPr>
        <dsp:cNvPr id="0" name=""/>
        <dsp:cNvSpPr/>
      </dsp:nvSpPr>
      <dsp:spPr>
        <a:xfrm>
          <a:off x="5116175" y="1248073"/>
          <a:ext cx="2935009" cy="2935009"/>
        </a:xfrm>
        <a:prstGeom prst="teardrop">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b" anchorCtr="0">
          <a:noAutofit/>
        </a:bodyPr>
        <a:lstStyle/>
        <a:p>
          <a:pPr marL="0" lvl="0" indent="0" algn="ctr" defTabSz="1377950">
            <a:lnSpc>
              <a:spcPct val="90000"/>
            </a:lnSpc>
            <a:spcBef>
              <a:spcPct val="0"/>
            </a:spcBef>
            <a:spcAft>
              <a:spcPct val="35000"/>
            </a:spcAft>
            <a:buNone/>
          </a:pPr>
          <a:r>
            <a:rPr lang="en-US" sz="3100" kern="1200"/>
            <a:t>Anticipated risks</a:t>
          </a:r>
          <a:endParaRPr lang="en-US" sz="3100" kern="1200" dirty="0"/>
        </a:p>
      </dsp:txBody>
      <dsp:txXfrm>
        <a:off x="5545997" y="1677895"/>
        <a:ext cx="2075365" cy="2075365"/>
      </dsp:txXfrm>
    </dsp:sp>
    <dsp:sp modelId="{45D9E0EC-99F7-42F2-912D-208078B4C194}">
      <dsp:nvSpPr>
        <dsp:cNvPr id="0" name=""/>
        <dsp:cNvSpPr/>
      </dsp:nvSpPr>
      <dsp:spPr>
        <a:xfrm>
          <a:off x="8289507" y="1864425"/>
          <a:ext cx="1702305" cy="1702305"/>
        </a:xfrm>
        <a:prstGeom prst="mathEqual">
          <a:avLst/>
        </a:prstGeom>
        <a:solidFill>
          <a:schemeClr val="dk2">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515148" y="2215100"/>
        <a:ext cx="1251023" cy="1000955"/>
      </dsp:txXfrm>
    </dsp:sp>
    <dsp:sp modelId="{D32AFDE8-D355-4082-99A2-AE0D5602F149}">
      <dsp:nvSpPr>
        <dsp:cNvPr id="0" name=""/>
        <dsp:cNvSpPr/>
      </dsp:nvSpPr>
      <dsp:spPr>
        <a:xfrm>
          <a:off x="10230136" y="1248073"/>
          <a:ext cx="2935009" cy="2935009"/>
        </a:xfrm>
        <a:prstGeom prst="rect">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tx1"/>
              </a:solidFill>
            </a:rPr>
            <a:t>Individualized counseling</a:t>
          </a:r>
        </a:p>
      </dsp:txBody>
      <dsp:txXfrm>
        <a:off x="10230136" y="1248073"/>
        <a:ext cx="2935009" cy="293500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DFF734D4-6456-4DAB-A14B-E38DF81FDC30}" type="datetimeFigureOut">
              <a:rPr lang="en-US" smtClean="0"/>
              <a:t>9/5/2018</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70837207-00FA-4DF7-A8A1-8A97388EA57B}" type="slidenum">
              <a:rPr lang="en-US" smtClean="0"/>
              <a:t>‹#›</a:t>
            </a:fld>
            <a:endParaRPr lang="en-US"/>
          </a:p>
        </p:txBody>
      </p:sp>
    </p:spTree>
    <p:extLst>
      <p:ext uri="{BB962C8B-B14F-4D97-AF65-F5344CB8AC3E}">
        <p14:creationId xmlns:p14="http://schemas.microsoft.com/office/powerpoint/2010/main" val="3750746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75650194-7DF0-4D6B-932B-6DF8CB1B4987}" type="datetimeFigureOut">
              <a:rPr lang="en-US" smtClean="0"/>
              <a:t>9/5/2018</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3AB5047A-5F22-48E9-89B4-A7E5772FB3EF}" type="slidenum">
              <a:rPr lang="en-US" smtClean="0"/>
              <a:t>‹#›</a:t>
            </a:fld>
            <a:endParaRPr lang="en-US"/>
          </a:p>
        </p:txBody>
      </p:sp>
    </p:spTree>
    <p:extLst>
      <p:ext uri="{BB962C8B-B14F-4D97-AF65-F5344CB8AC3E}">
        <p14:creationId xmlns:p14="http://schemas.microsoft.com/office/powerpoint/2010/main" val="467946701"/>
      </p:ext>
    </p:extLst>
  </p:cSld>
  <p:clrMap bg1="lt1" tx1="dk1" bg2="lt2" tx2="dk2" accent1="accent1" accent2="accent2" accent3="accent3" accent4="accent4" accent5="accent5" accent6="accent6" hlink="hlink" folHlink="folHlink"/>
  <p:notesStyle>
    <a:lvl1pPr marL="0" algn="l" defTabSz="1141171" rtl="0" eaLnBrk="1" latinLnBrk="0" hangingPunct="1">
      <a:defRPr sz="1498" kern="1200">
        <a:solidFill>
          <a:schemeClr val="tx1"/>
        </a:solidFill>
        <a:latin typeface="+mn-lt"/>
        <a:ea typeface="+mn-ea"/>
        <a:cs typeface="+mn-cs"/>
      </a:defRPr>
    </a:lvl1pPr>
    <a:lvl2pPr marL="570586" algn="l" defTabSz="1141171" rtl="0" eaLnBrk="1" latinLnBrk="0" hangingPunct="1">
      <a:defRPr sz="1498" kern="1200">
        <a:solidFill>
          <a:schemeClr val="tx1"/>
        </a:solidFill>
        <a:latin typeface="+mn-lt"/>
        <a:ea typeface="+mn-ea"/>
        <a:cs typeface="+mn-cs"/>
      </a:defRPr>
    </a:lvl2pPr>
    <a:lvl3pPr marL="1141171" algn="l" defTabSz="1141171" rtl="0" eaLnBrk="1" latinLnBrk="0" hangingPunct="1">
      <a:defRPr sz="1498" kern="1200">
        <a:solidFill>
          <a:schemeClr val="tx1"/>
        </a:solidFill>
        <a:latin typeface="+mn-lt"/>
        <a:ea typeface="+mn-ea"/>
        <a:cs typeface="+mn-cs"/>
      </a:defRPr>
    </a:lvl3pPr>
    <a:lvl4pPr marL="1711757" algn="l" defTabSz="1141171" rtl="0" eaLnBrk="1" latinLnBrk="0" hangingPunct="1">
      <a:defRPr sz="1498" kern="1200">
        <a:solidFill>
          <a:schemeClr val="tx1"/>
        </a:solidFill>
        <a:latin typeface="+mn-lt"/>
        <a:ea typeface="+mn-ea"/>
        <a:cs typeface="+mn-cs"/>
      </a:defRPr>
    </a:lvl4pPr>
    <a:lvl5pPr marL="2282342" algn="l" defTabSz="1141171" rtl="0" eaLnBrk="1" latinLnBrk="0" hangingPunct="1">
      <a:defRPr sz="1498" kern="1200">
        <a:solidFill>
          <a:schemeClr val="tx1"/>
        </a:solidFill>
        <a:latin typeface="+mn-lt"/>
        <a:ea typeface="+mn-ea"/>
        <a:cs typeface="+mn-cs"/>
      </a:defRPr>
    </a:lvl5pPr>
    <a:lvl6pPr marL="2852928" algn="l" defTabSz="1141171" rtl="0" eaLnBrk="1" latinLnBrk="0" hangingPunct="1">
      <a:defRPr sz="1498" kern="1200">
        <a:solidFill>
          <a:schemeClr val="tx1"/>
        </a:solidFill>
        <a:latin typeface="+mn-lt"/>
        <a:ea typeface="+mn-ea"/>
        <a:cs typeface="+mn-cs"/>
      </a:defRPr>
    </a:lvl6pPr>
    <a:lvl7pPr marL="3423514" algn="l" defTabSz="1141171" rtl="0" eaLnBrk="1" latinLnBrk="0" hangingPunct="1">
      <a:defRPr sz="1498" kern="1200">
        <a:solidFill>
          <a:schemeClr val="tx1"/>
        </a:solidFill>
        <a:latin typeface="+mn-lt"/>
        <a:ea typeface="+mn-ea"/>
        <a:cs typeface="+mn-cs"/>
      </a:defRPr>
    </a:lvl7pPr>
    <a:lvl8pPr marL="3994099" algn="l" defTabSz="1141171" rtl="0" eaLnBrk="1" latinLnBrk="0" hangingPunct="1">
      <a:defRPr sz="1498" kern="1200">
        <a:solidFill>
          <a:schemeClr val="tx1"/>
        </a:solidFill>
        <a:latin typeface="+mn-lt"/>
        <a:ea typeface="+mn-ea"/>
        <a:cs typeface="+mn-cs"/>
      </a:defRPr>
    </a:lvl8pPr>
    <a:lvl9pPr marL="4564685" algn="l" defTabSz="1141171" rtl="0" eaLnBrk="1" latinLnBrk="0" hangingPunct="1">
      <a:defRPr sz="14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Designed on https://www.wordclouds.com using words from Chen et</a:t>
            </a:r>
            <a:r>
              <a:rPr lang="en-US" baseline="0" dirty="0"/>
              <a:t> al. (Table 2-1)</a:t>
            </a:r>
          </a:p>
          <a:p>
            <a:endParaRPr lang="en-US" baseline="0" dirty="0"/>
          </a:p>
          <a:p>
            <a:r>
              <a:rPr lang="en-US" baseline="0" dirty="0"/>
              <a:t>** Side note: What is a VFR? A traveler visiting friends and relatives. Usually they were born abroad or lived there for a prolonged period, and as such, may be more cavalier with risk-taking [</a:t>
            </a:r>
            <a:r>
              <a:rPr lang="en-US" baseline="0" dirty="0" err="1"/>
              <a:t>Juckett</a:t>
            </a:r>
            <a:r>
              <a:rPr lang="en-US" baseline="0" dirty="0"/>
              <a:t>]</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2</a:t>
            </a:fld>
            <a:endParaRPr lang="en-US"/>
          </a:p>
        </p:txBody>
      </p:sp>
    </p:spTree>
    <p:extLst>
      <p:ext uri="{BB962C8B-B14F-4D97-AF65-F5344CB8AC3E}">
        <p14:creationId xmlns:p14="http://schemas.microsoft.com/office/powerpoint/2010/main" val="1907063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ie</a:t>
            </a:r>
            <a:r>
              <a:rPr lang="en-US" dirty="0"/>
              <a:t>, where, when, why, how, what…</a:t>
            </a:r>
          </a:p>
          <a:p>
            <a:endParaRPr lang="en-US" dirty="0"/>
          </a:p>
          <a:p>
            <a:r>
              <a:rPr lang="en-US" dirty="0"/>
              <a:t>Potentially include lay-overs, if this</a:t>
            </a:r>
            <a:r>
              <a:rPr lang="en-US" baseline="0" dirty="0"/>
              <a:t> may be a problem for immigration.</a:t>
            </a:r>
          </a:p>
          <a:p>
            <a:r>
              <a:rPr lang="en-US" baseline="0" dirty="0"/>
              <a:t>Client perception of risk and risk tolerance affects their travel style.</a:t>
            </a:r>
          </a:p>
          <a:p>
            <a:endParaRPr lang="en-US" baseline="0" dirty="0"/>
          </a:p>
          <a:p>
            <a:r>
              <a:rPr lang="en-US" baseline="0" dirty="0"/>
              <a:t>Travel style also includes things like business trip vs medical (or religious) mission, cruise ship (with limited time ashore) vs backpacking, etc.</a:t>
            </a:r>
          </a:p>
          <a:p>
            <a:r>
              <a:rPr lang="en-US" baseline="0" dirty="0"/>
              <a:t>Risky activities also include spelunking, refugee/aid work, extreme sports </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13</a:t>
            </a:fld>
            <a:endParaRPr lang="en-US"/>
          </a:p>
        </p:txBody>
      </p:sp>
    </p:spTree>
    <p:extLst>
      <p:ext uri="{BB962C8B-B14F-4D97-AF65-F5344CB8AC3E}">
        <p14:creationId xmlns:p14="http://schemas.microsoft.com/office/powerpoint/2010/main" val="414492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 Staying healthy during travel is a combination of knowing the local health risks, taking</a:t>
            </a:r>
            <a:r>
              <a:rPr lang="en-US" baseline="0" dirty="0"/>
              <a:t> </a:t>
            </a:r>
            <a:r>
              <a:rPr lang="en-US" dirty="0"/>
              <a:t>food/water/insect</a:t>
            </a:r>
            <a:r>
              <a:rPr lang="en-US" baseline="0" dirty="0"/>
              <a:t> precautions, common sense, and good luck. [Keystone]</a:t>
            </a:r>
          </a:p>
          <a:p>
            <a:pPr defTabSz="931774">
              <a:defRPr/>
            </a:pPr>
            <a:endParaRPr lang="en-US" baseline="0" dirty="0"/>
          </a:p>
          <a:p>
            <a:pPr defTabSz="931774">
              <a:defRPr/>
            </a:pPr>
            <a:r>
              <a:rPr lang="en-US" baseline="0" dirty="0"/>
              <a:t>ii) Motion sickness, heat/cold exposure</a:t>
            </a:r>
          </a:p>
          <a:p>
            <a:pPr defTabSz="931774">
              <a:defRPr/>
            </a:pPr>
            <a:r>
              <a:rPr lang="en-US" baseline="0" dirty="0"/>
              <a:t>v) “Boil it, peel, it, cook it, or forget it.” Easy to say, harder to do.</a:t>
            </a:r>
            <a:endParaRPr lang="en-US" dirty="0"/>
          </a:p>
          <a:p>
            <a:endParaRPr lang="en-US" dirty="0"/>
          </a:p>
          <a:p>
            <a:r>
              <a:rPr lang="en-US" dirty="0"/>
              <a:t>Image: http://clipart-library.com/clipart/26810.htm</a:t>
            </a:r>
          </a:p>
        </p:txBody>
      </p:sp>
      <p:sp>
        <p:nvSpPr>
          <p:cNvPr id="4" name="Slide Number Placeholder 3"/>
          <p:cNvSpPr>
            <a:spLocks noGrp="1"/>
          </p:cNvSpPr>
          <p:nvPr>
            <p:ph type="sldNum" sz="quarter" idx="10"/>
          </p:nvPr>
        </p:nvSpPr>
        <p:spPr/>
        <p:txBody>
          <a:bodyPr/>
          <a:lstStyle/>
          <a:p>
            <a:fld id="{41E35227-C7B9-4321-903E-56C8489F8B21}" type="slidenum">
              <a:rPr lang="en-US" smtClean="0"/>
              <a:t>14</a:t>
            </a:fld>
            <a:endParaRPr lang="en-US"/>
          </a:p>
        </p:txBody>
      </p:sp>
    </p:spTree>
    <p:extLst>
      <p:ext uri="{BB962C8B-B14F-4D97-AF65-F5344CB8AC3E}">
        <p14:creationId xmlns:p14="http://schemas.microsoft.com/office/powerpoint/2010/main" val="3433017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viii) Avoid parasites</a:t>
            </a:r>
          </a:p>
          <a:p>
            <a:r>
              <a:rPr lang="en-US" dirty="0"/>
              <a:t>ix) Safety/security</a:t>
            </a:r>
          </a:p>
          <a:p>
            <a:r>
              <a:rPr lang="en-US" dirty="0"/>
              <a:t>x) 40% deaths abroad from MVA, versus</a:t>
            </a:r>
            <a:r>
              <a:rPr lang="en-US" baseline="0" dirty="0"/>
              <a:t> 1% from infection [Keystone]; MVC 18-24% of deaths in travelers [Sanford et al.]</a:t>
            </a:r>
          </a:p>
          <a:p>
            <a:endParaRPr lang="en-US" baseline="0" dirty="0"/>
          </a:p>
          <a:p>
            <a:r>
              <a:rPr lang="en-US" baseline="0" dirty="0"/>
              <a:t>Keystone’s retelling adds in preparing for traveler’s diarrhea and being aware of safety/security</a:t>
            </a:r>
          </a:p>
          <a:p>
            <a:endParaRPr lang="en-US" baseline="0" dirty="0"/>
          </a:p>
          <a:p>
            <a:r>
              <a:rPr lang="en-US" baseline="0" dirty="0"/>
              <a:t>** One thing this list doesn’t imply is to consider evacuation insurance. It also doesn’t mention adherence to local laws (e.g., transport of controlled substances).</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15</a:t>
            </a:fld>
            <a:endParaRPr lang="en-US"/>
          </a:p>
        </p:txBody>
      </p:sp>
    </p:spTree>
    <p:extLst>
      <p:ext uri="{BB962C8B-B14F-4D97-AF65-F5344CB8AC3E}">
        <p14:creationId xmlns:p14="http://schemas.microsoft.com/office/powerpoint/2010/main" val="343301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Adjust your itinerary if needed</a:t>
            </a:r>
          </a:p>
          <a:p>
            <a:r>
              <a:rPr lang="en-US" dirty="0"/>
              <a:t>Know where to go if you need medical assistance abroad (</a:t>
            </a:r>
            <a:r>
              <a:rPr lang="en-US" dirty="0" err="1"/>
              <a:t>eg</a:t>
            </a:r>
            <a:r>
              <a:rPr lang="en-US" dirty="0"/>
              <a:t>, clinic list from IAMAT or ISTM)</a:t>
            </a:r>
          </a:p>
        </p:txBody>
      </p:sp>
      <p:sp>
        <p:nvSpPr>
          <p:cNvPr id="4" name="Slide Number Placeholder 3"/>
          <p:cNvSpPr>
            <a:spLocks noGrp="1"/>
          </p:cNvSpPr>
          <p:nvPr>
            <p:ph type="sldNum" sz="quarter" idx="10"/>
          </p:nvPr>
        </p:nvSpPr>
        <p:spPr/>
        <p:txBody>
          <a:bodyPr/>
          <a:lstStyle/>
          <a:p>
            <a:fld id="{41E35227-C7B9-4321-903E-56C8489F8B21}" type="slidenum">
              <a:rPr lang="en-US" smtClean="0"/>
              <a:t>16</a:t>
            </a:fld>
            <a:endParaRPr lang="en-US"/>
          </a:p>
        </p:txBody>
      </p:sp>
    </p:spTree>
    <p:extLst>
      <p:ext uri="{BB962C8B-B14F-4D97-AF65-F5344CB8AC3E}">
        <p14:creationId xmlns:p14="http://schemas.microsoft.com/office/powerpoint/2010/main" val="3362070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no intervention</a:t>
            </a:r>
            <a:r>
              <a:rPr lang="en-US" baseline="0" dirty="0"/>
              <a:t> is 100% effective</a:t>
            </a:r>
          </a:p>
          <a:p>
            <a:r>
              <a:rPr lang="en-US" baseline="0" dirty="0"/>
              <a:t>No standard immunization recommendation for any destination (</a:t>
            </a:r>
            <a:r>
              <a:rPr lang="en-US" baseline="0" dirty="0" err="1"/>
              <a:t>eg</a:t>
            </a:r>
            <a:r>
              <a:rPr lang="en-US" baseline="0" dirty="0"/>
              <a:t>, yellow fever may be “required” but the traveler cannot receive it) [McCarthy]</a:t>
            </a:r>
          </a:p>
          <a:p>
            <a:endParaRPr lang="en-US" baseline="0" dirty="0"/>
          </a:p>
          <a:p>
            <a:r>
              <a:rPr lang="en-US" baseline="0" dirty="0"/>
              <a:t>Sanford et al. also calls H. flu type B (Hib), HPV, and rotavirus routine domestic vaccines. He also cross-lists MCV and IPV there, too.</a:t>
            </a:r>
          </a:p>
          <a:p>
            <a:r>
              <a:rPr lang="en-US" baseline="0" dirty="0"/>
              <a:t>** Atypical vaccines include smallpox, tick-borne encephalitis (not available in the U.S.), and BCG (bacillus </a:t>
            </a:r>
            <a:r>
              <a:rPr lang="en-US" baseline="0" dirty="0" err="1"/>
              <a:t>Calmette</a:t>
            </a:r>
            <a:r>
              <a:rPr lang="en-US" baseline="0" dirty="0"/>
              <a:t>-Guerin vaccine, against TB).</a:t>
            </a:r>
          </a:p>
          <a:p>
            <a:endParaRPr lang="en-US" baseline="0" dirty="0"/>
          </a:p>
          <a:p>
            <a:r>
              <a:rPr lang="en-US" baseline="0" dirty="0"/>
              <a:t>This presentation skips over some of the routine immunizations unless there is a specific point to be made with regards to travel.</a:t>
            </a:r>
          </a:p>
          <a:p>
            <a:endParaRPr lang="en-US" baseline="0" dirty="0"/>
          </a:p>
          <a:p>
            <a:r>
              <a:rPr lang="en-US" baseline="0" dirty="0"/>
              <a:t>Use caution with live vaccines, especially if there will be a gap before getting more vax</a:t>
            </a:r>
          </a:p>
          <a:p>
            <a:r>
              <a:rPr lang="en-US" baseline="0" dirty="0"/>
              <a:t>** Live vaccines (</a:t>
            </a:r>
            <a:r>
              <a:rPr lang="en-US" baseline="0" dirty="0" err="1"/>
              <a:t>eg</a:t>
            </a:r>
            <a:r>
              <a:rPr lang="en-US" baseline="0" dirty="0"/>
              <a:t>, MMR, oral typhoid, cholera, VZV/</a:t>
            </a:r>
            <a:r>
              <a:rPr lang="en-US" baseline="0" dirty="0" err="1"/>
              <a:t>Shingrix</a:t>
            </a:r>
            <a:r>
              <a:rPr lang="en-US" baseline="0" dirty="0"/>
              <a:t>, YF vax) given together or 4 weeks apart [</a:t>
            </a:r>
            <a:r>
              <a:rPr lang="en-US" baseline="0" dirty="0" err="1"/>
              <a:t>Juckett</a:t>
            </a:r>
            <a:r>
              <a:rPr lang="en-US" baseline="0" dirty="0"/>
              <a:t>]</a:t>
            </a:r>
          </a:p>
          <a:p>
            <a:endParaRPr lang="en-US" baseline="0" dirty="0"/>
          </a:p>
          <a:p>
            <a:r>
              <a:rPr lang="en-US" baseline="0" dirty="0"/>
              <a:t>Don’t forget “flu season” may be “reverse” in the Southern Hemisphere (Apr-Nov) and year-round near the equator</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17</a:t>
            </a:fld>
            <a:endParaRPr lang="en-US"/>
          </a:p>
        </p:txBody>
      </p:sp>
    </p:spTree>
    <p:extLst>
      <p:ext uri="{BB962C8B-B14F-4D97-AF65-F5344CB8AC3E}">
        <p14:creationId xmlns:p14="http://schemas.microsoft.com/office/powerpoint/2010/main" val="1241239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February 2015:</a:t>
            </a:r>
            <a:r>
              <a:rPr lang="en-US" baseline="0" dirty="0"/>
              <a:t> </a:t>
            </a:r>
            <a:r>
              <a:rPr lang="en-US" dirty="0"/>
              <a:t>Life-long immunity recommendation by CDC and PACIP (</a:t>
            </a:r>
            <a:r>
              <a:rPr lang="en-US" dirty="0" err="1"/>
              <a:t>Prvention</a:t>
            </a:r>
            <a:r>
              <a:rPr lang="en-US" dirty="0"/>
              <a:t> Advisory Committee on Immunization Practices); previous recommendation had been vaccination every 10 years</a:t>
            </a:r>
          </a:p>
          <a:p>
            <a:r>
              <a:rPr lang="en-US" dirty="0"/>
              <a:t>Fall 2017 onwards: shortage of the vaccine in the U.S.; currently offered as </a:t>
            </a:r>
            <a:r>
              <a:rPr lang="en-US" dirty="0" err="1"/>
              <a:t>Stamaril</a:t>
            </a:r>
            <a:r>
              <a:rPr lang="en-US" dirty="0"/>
              <a:t> </a:t>
            </a:r>
          </a:p>
          <a:p>
            <a:endParaRPr lang="en-US" dirty="0"/>
          </a:p>
          <a:p>
            <a:r>
              <a:rPr lang="en-US" dirty="0"/>
              <a:t>* Check whether</a:t>
            </a:r>
            <a:r>
              <a:rPr lang="en-US" baseline="0" dirty="0"/>
              <a:t> YF vax is required for entry!</a:t>
            </a:r>
            <a:endParaRPr lang="en-US" dirty="0"/>
          </a:p>
          <a:p>
            <a:endParaRPr lang="en-US" dirty="0"/>
          </a:p>
          <a:p>
            <a:r>
              <a:rPr lang="en-US" dirty="0"/>
              <a:t>YF vax absolutely contraindicated in infants &lt;6mo and relatively contraindicated &lt;9mo</a:t>
            </a:r>
          </a:p>
          <a:p>
            <a:r>
              <a:rPr lang="en-US" dirty="0"/>
              <a:t>Check the CDC for current recommendations on vaccinating</a:t>
            </a:r>
            <a:r>
              <a:rPr lang="en-US" baseline="0" dirty="0"/>
              <a:t> higher-risk populations (or call 1-800-CDC-INFO)</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18</a:t>
            </a:fld>
            <a:endParaRPr lang="en-US"/>
          </a:p>
        </p:txBody>
      </p:sp>
    </p:spTree>
    <p:extLst>
      <p:ext uri="{BB962C8B-B14F-4D97-AF65-F5344CB8AC3E}">
        <p14:creationId xmlns:p14="http://schemas.microsoft.com/office/powerpoint/2010/main" val="2962774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https://www.cdc.gov/yellowfever/maps/index.html</a:t>
            </a:r>
          </a:p>
          <a:p>
            <a:r>
              <a:rPr lang="en-US" dirty="0"/>
              <a:t>https://wwwnc.cdc.gov/travel/yellowbook/2018/infectious-diseases-related-to-travel/yellow-fever</a:t>
            </a:r>
          </a:p>
        </p:txBody>
      </p:sp>
      <p:sp>
        <p:nvSpPr>
          <p:cNvPr id="4" name="Slide Number Placeholder 3"/>
          <p:cNvSpPr>
            <a:spLocks noGrp="1"/>
          </p:cNvSpPr>
          <p:nvPr>
            <p:ph type="sldNum" sz="quarter" idx="10"/>
          </p:nvPr>
        </p:nvSpPr>
        <p:spPr/>
        <p:txBody>
          <a:bodyPr/>
          <a:lstStyle/>
          <a:p>
            <a:fld id="{41E35227-C7B9-4321-903E-56C8489F8B21}" type="slidenum">
              <a:rPr lang="en-US" smtClean="0"/>
              <a:t>19</a:t>
            </a:fld>
            <a:endParaRPr lang="en-US"/>
          </a:p>
        </p:txBody>
      </p:sp>
    </p:spTree>
    <p:extLst>
      <p:ext uri="{BB962C8B-B14F-4D97-AF65-F5344CB8AC3E}">
        <p14:creationId xmlns:p14="http://schemas.microsoft.com/office/powerpoint/2010/main" val="3698954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https://www.businesspost.ng/2017/05/11/fec-approves-new-yellow-fever-vaccination-card/</a:t>
            </a:r>
          </a:p>
        </p:txBody>
      </p:sp>
      <p:sp>
        <p:nvSpPr>
          <p:cNvPr id="4" name="Slide Number Placeholder 3"/>
          <p:cNvSpPr>
            <a:spLocks noGrp="1"/>
          </p:cNvSpPr>
          <p:nvPr>
            <p:ph type="sldNum" sz="quarter" idx="10"/>
          </p:nvPr>
        </p:nvSpPr>
        <p:spPr/>
        <p:txBody>
          <a:bodyPr/>
          <a:lstStyle/>
          <a:p>
            <a:fld id="{41E35227-C7B9-4321-903E-56C8489F8B21}" type="slidenum">
              <a:rPr lang="en-US" smtClean="0"/>
              <a:t>20</a:t>
            </a:fld>
            <a:endParaRPr lang="en-US"/>
          </a:p>
        </p:txBody>
      </p:sp>
    </p:spTree>
    <p:extLst>
      <p:ext uri="{BB962C8B-B14F-4D97-AF65-F5344CB8AC3E}">
        <p14:creationId xmlns:p14="http://schemas.microsoft.com/office/powerpoint/2010/main" val="268878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Menveo</a:t>
            </a:r>
            <a:r>
              <a:rPr lang="en-US" dirty="0"/>
              <a:t> can be used in infants</a:t>
            </a:r>
            <a:r>
              <a:rPr lang="en-US" baseline="0" dirty="0"/>
              <a:t> as young as 2mo</a:t>
            </a:r>
          </a:p>
          <a:p>
            <a:endParaRPr lang="en-US" baseline="0" dirty="0"/>
          </a:p>
          <a:p>
            <a:r>
              <a:rPr lang="en-US" baseline="0" dirty="0"/>
              <a:t>MCV4 given age 11 or 12 and then a booster at age 16</a:t>
            </a:r>
          </a:p>
          <a:p>
            <a:endParaRPr lang="en-US" baseline="0" dirty="0"/>
          </a:p>
          <a:p>
            <a:r>
              <a:rPr lang="en-US" baseline="0" dirty="0" err="1"/>
              <a:t>Menactra</a:t>
            </a:r>
            <a:r>
              <a:rPr lang="en-US" baseline="0" dirty="0"/>
              <a:t> and </a:t>
            </a:r>
            <a:r>
              <a:rPr lang="en-US" baseline="0" dirty="0" err="1"/>
              <a:t>Menveo</a:t>
            </a:r>
            <a:r>
              <a:rPr lang="en-US" baseline="0" dirty="0"/>
              <a:t> = </a:t>
            </a:r>
            <a:r>
              <a:rPr lang="en-US" baseline="0" dirty="0" err="1"/>
              <a:t>quadrivalent</a:t>
            </a:r>
            <a:r>
              <a:rPr lang="en-US" baseline="0" dirty="0"/>
              <a:t> conjugate </a:t>
            </a:r>
          </a:p>
          <a:p>
            <a:r>
              <a:rPr lang="en-US" baseline="0" dirty="0" err="1"/>
              <a:t>Menomune</a:t>
            </a:r>
            <a:r>
              <a:rPr lang="en-US" baseline="0" dirty="0"/>
              <a:t> = </a:t>
            </a:r>
            <a:r>
              <a:rPr lang="en-US" baseline="0" dirty="0" err="1"/>
              <a:t>quadrivalent</a:t>
            </a:r>
            <a:r>
              <a:rPr lang="en-US" baseline="0" dirty="0"/>
              <a:t> polysaccharide vaccine</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21</a:t>
            </a:fld>
            <a:endParaRPr lang="en-US"/>
          </a:p>
        </p:txBody>
      </p:sp>
    </p:spTree>
    <p:extLst>
      <p:ext uri="{BB962C8B-B14F-4D97-AF65-F5344CB8AC3E}">
        <p14:creationId xmlns:p14="http://schemas.microsoft.com/office/powerpoint/2010/main" val="1138493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https://wwwnc.cdc.gov/travel/yellowbook/2018/infectious-diseases-related-to-travel/meningococcal-disease#5227</a:t>
            </a:r>
          </a:p>
        </p:txBody>
      </p:sp>
      <p:sp>
        <p:nvSpPr>
          <p:cNvPr id="4" name="Slide Number Placeholder 3"/>
          <p:cNvSpPr>
            <a:spLocks noGrp="1"/>
          </p:cNvSpPr>
          <p:nvPr>
            <p:ph type="sldNum" sz="quarter" idx="10"/>
          </p:nvPr>
        </p:nvSpPr>
        <p:spPr/>
        <p:txBody>
          <a:bodyPr/>
          <a:lstStyle/>
          <a:p>
            <a:fld id="{41E35227-C7B9-4321-903E-56C8489F8B21}" type="slidenum">
              <a:rPr lang="en-US" smtClean="0"/>
              <a:t>22</a:t>
            </a:fld>
            <a:endParaRPr lang="en-US"/>
          </a:p>
        </p:txBody>
      </p:sp>
    </p:spTree>
    <p:extLst>
      <p:ext uri="{BB962C8B-B14F-4D97-AF65-F5344CB8AC3E}">
        <p14:creationId xmlns:p14="http://schemas.microsoft.com/office/powerpoint/2010/main" val="4146126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from Sanford et al.; second bullets from Noble et al.</a:t>
            </a:r>
          </a:p>
          <a:p>
            <a:endParaRPr lang="en-US" dirty="0"/>
          </a:p>
          <a:p>
            <a:r>
              <a:rPr lang="en-US" dirty="0"/>
              <a:t>Image: http://trekguatemala.com/portfolio-item/tikal-national-park-2-day/</a:t>
            </a:r>
          </a:p>
        </p:txBody>
      </p:sp>
      <p:sp>
        <p:nvSpPr>
          <p:cNvPr id="4" name="Slide Number Placeholder 3"/>
          <p:cNvSpPr>
            <a:spLocks noGrp="1"/>
          </p:cNvSpPr>
          <p:nvPr>
            <p:ph type="sldNum" sz="quarter" idx="10"/>
          </p:nvPr>
        </p:nvSpPr>
        <p:spPr/>
        <p:txBody>
          <a:bodyPr/>
          <a:lstStyle/>
          <a:p>
            <a:fld id="{41E35227-C7B9-4321-903E-56C8489F8B21}" type="slidenum">
              <a:rPr lang="en-US" smtClean="0"/>
              <a:t>3</a:t>
            </a:fld>
            <a:endParaRPr lang="en-US"/>
          </a:p>
        </p:txBody>
      </p:sp>
    </p:spTree>
    <p:extLst>
      <p:ext uri="{BB962C8B-B14F-4D97-AF65-F5344CB8AC3E}">
        <p14:creationId xmlns:p14="http://schemas.microsoft.com/office/powerpoint/2010/main" val="1404800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Resurgence of polio in Nigeria, Yemen,</a:t>
            </a:r>
            <a:r>
              <a:rPr lang="en-US" baseline="0" dirty="0"/>
              <a:t> India, and Indonesia? [</a:t>
            </a:r>
            <a:r>
              <a:rPr lang="en-US" baseline="0" dirty="0" err="1"/>
              <a:t>Juckett</a:t>
            </a:r>
            <a:r>
              <a:rPr lang="en-US" baseline="0" dirty="0"/>
              <a:t>, Sanford (2013)] </a:t>
            </a:r>
            <a:r>
              <a:rPr lang="en-US" baseline="0" dirty="0">
                <a:sym typeface="Wingdings" panose="05000000000000000000" pitchFamily="2" charset="2"/>
              </a:rPr>
              <a:t> </a:t>
            </a:r>
            <a:r>
              <a:rPr lang="en-US" baseline="0" dirty="0" err="1">
                <a:sym typeface="Wingdings" panose="05000000000000000000" pitchFamily="2" charset="2"/>
              </a:rPr>
              <a:t>Juckett</a:t>
            </a:r>
            <a:r>
              <a:rPr lang="en-US" baseline="0" dirty="0">
                <a:sym typeface="Wingdings" panose="05000000000000000000" pitchFamily="2" charset="2"/>
              </a:rPr>
              <a:t> notes that as of 2015, only Afghanistan and Pakistan left</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23</a:t>
            </a:fld>
            <a:endParaRPr lang="en-US"/>
          </a:p>
        </p:txBody>
      </p:sp>
    </p:spTree>
    <p:extLst>
      <p:ext uri="{BB962C8B-B14F-4D97-AF65-F5344CB8AC3E}">
        <p14:creationId xmlns:p14="http://schemas.microsoft.com/office/powerpoint/2010/main" val="812094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Typhim</a:t>
            </a:r>
            <a:r>
              <a:rPr lang="en-US" dirty="0"/>
              <a:t>: age &gt;2yo</a:t>
            </a:r>
          </a:p>
          <a:p>
            <a:r>
              <a:rPr lang="en-US" dirty="0" err="1"/>
              <a:t>Vivotif</a:t>
            </a:r>
            <a:r>
              <a:rPr lang="en-US" dirty="0"/>
              <a:t>: age &gt;6yo</a:t>
            </a:r>
          </a:p>
        </p:txBody>
      </p:sp>
      <p:sp>
        <p:nvSpPr>
          <p:cNvPr id="4" name="Slide Number Placeholder 3"/>
          <p:cNvSpPr>
            <a:spLocks noGrp="1"/>
          </p:cNvSpPr>
          <p:nvPr>
            <p:ph type="sldNum" sz="quarter" idx="10"/>
          </p:nvPr>
        </p:nvSpPr>
        <p:spPr/>
        <p:txBody>
          <a:bodyPr/>
          <a:lstStyle/>
          <a:p>
            <a:fld id="{41E35227-C7B9-4321-903E-56C8489F8B21}" type="slidenum">
              <a:rPr lang="en-US" smtClean="0"/>
              <a:t>24</a:t>
            </a:fld>
            <a:endParaRPr lang="en-US"/>
          </a:p>
        </p:txBody>
      </p:sp>
    </p:spTree>
    <p:extLst>
      <p:ext uri="{BB962C8B-B14F-4D97-AF65-F5344CB8AC3E}">
        <p14:creationId xmlns:p14="http://schemas.microsoft.com/office/powerpoint/2010/main" val="2163123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Postexposure</a:t>
            </a:r>
            <a:r>
              <a:rPr lang="en-US" dirty="0"/>
              <a:t> immunization (if </a:t>
            </a:r>
            <a:r>
              <a:rPr lang="en-US" dirty="0" err="1"/>
              <a:t>prophylaxed</a:t>
            </a:r>
            <a:r>
              <a:rPr lang="en-US" dirty="0"/>
              <a:t>)</a:t>
            </a:r>
            <a:r>
              <a:rPr lang="en-US" baseline="0" dirty="0"/>
              <a:t> is still 2-3 shots</a:t>
            </a:r>
          </a:p>
          <a:p>
            <a:r>
              <a:rPr lang="en-US" baseline="0" dirty="0" err="1"/>
              <a:t>Postexposure</a:t>
            </a:r>
            <a:r>
              <a:rPr lang="en-US" baseline="0" dirty="0"/>
              <a:t> immunization (if not previously immunized) includes 4 IM doses and rabies immune globin</a:t>
            </a:r>
          </a:p>
          <a:p>
            <a:endParaRPr lang="en-US" baseline="0" dirty="0"/>
          </a:p>
          <a:p>
            <a:r>
              <a:rPr lang="en-US" baseline="0" dirty="0"/>
              <a:t>Could also use </a:t>
            </a:r>
            <a:r>
              <a:rPr lang="en-US" baseline="0" dirty="0" err="1"/>
              <a:t>Imovax</a:t>
            </a:r>
            <a:r>
              <a:rPr lang="en-US" baseline="0" dirty="0"/>
              <a:t>? [</a:t>
            </a:r>
            <a:r>
              <a:rPr lang="en-US" baseline="0" dirty="0" err="1"/>
              <a:t>Juckett</a:t>
            </a:r>
            <a:r>
              <a:rPr lang="en-US" baseline="0" dirty="0"/>
              <a:t>]</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25</a:t>
            </a:fld>
            <a:endParaRPr lang="en-US"/>
          </a:p>
        </p:txBody>
      </p:sp>
    </p:spTree>
    <p:extLst>
      <p:ext uri="{BB962C8B-B14F-4D97-AF65-F5344CB8AC3E}">
        <p14:creationId xmlns:p14="http://schemas.microsoft.com/office/powerpoint/2010/main" val="711182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 Sanford et al., necessity</a:t>
            </a:r>
            <a:r>
              <a:rPr lang="en-US" baseline="0" dirty="0"/>
              <a:t> (and timing) of booster dose(s) not yet confirmed</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26</a:t>
            </a:fld>
            <a:endParaRPr lang="en-US"/>
          </a:p>
        </p:txBody>
      </p:sp>
    </p:spTree>
    <p:extLst>
      <p:ext uri="{BB962C8B-B14F-4D97-AF65-F5344CB8AC3E}">
        <p14:creationId xmlns:p14="http://schemas.microsoft.com/office/powerpoint/2010/main" val="701263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Flavivirus</a:t>
            </a:r>
            <a:endParaRPr lang="en-US" dirty="0"/>
          </a:p>
          <a:p>
            <a:r>
              <a:rPr lang="en-US" dirty="0"/>
              <a:t>Rare! &lt;1 case per 1</a:t>
            </a:r>
            <a:r>
              <a:rPr lang="en-US" baseline="0" dirty="0"/>
              <a:t> million </a:t>
            </a:r>
            <a:r>
              <a:rPr lang="en-US" baseline="0" dirty="0" err="1"/>
              <a:t>travellers</a:t>
            </a:r>
            <a:r>
              <a:rPr lang="en-US" baseline="0" dirty="0"/>
              <a:t> [</a:t>
            </a:r>
            <a:r>
              <a:rPr lang="en-US" baseline="0" dirty="0" err="1"/>
              <a:t>Juckett</a:t>
            </a:r>
            <a:r>
              <a:rPr lang="en-US" baseline="0" dirty="0"/>
              <a:t> points out survivors often have permanent neurologic sequelae]</a:t>
            </a:r>
          </a:p>
          <a:p>
            <a:r>
              <a:rPr lang="en-US" baseline="0" dirty="0"/>
              <a:t>Mosquito (most) active dusk to dawn [</a:t>
            </a:r>
            <a:r>
              <a:rPr lang="en-US" baseline="0" dirty="0" err="1"/>
              <a:t>Juckett</a:t>
            </a:r>
            <a:r>
              <a:rPr lang="en-US" baseline="0" dirty="0"/>
              <a:t> just says “night-needing”]</a:t>
            </a:r>
          </a:p>
          <a:p>
            <a:r>
              <a:rPr lang="en-US" baseline="0" dirty="0"/>
              <a:t>After the initial series and a booster, 96% of patients are protected after 6 years</a:t>
            </a:r>
          </a:p>
          <a:p>
            <a:endParaRPr lang="en-US" baseline="0" dirty="0"/>
          </a:p>
          <a:p>
            <a:r>
              <a:rPr lang="en-US" baseline="0" dirty="0" err="1"/>
              <a:t>Ixiaro</a:t>
            </a:r>
            <a:r>
              <a:rPr lang="en-US" baseline="0" dirty="0"/>
              <a:t>: &gt;17yo [</a:t>
            </a:r>
            <a:r>
              <a:rPr lang="en-US" baseline="0" dirty="0" err="1"/>
              <a:t>Juckett</a:t>
            </a:r>
            <a:r>
              <a:rPr lang="en-US" baseline="0" dirty="0"/>
              <a:t> says can be used &gt;2mo]</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27</a:t>
            </a:fld>
            <a:endParaRPr lang="en-US"/>
          </a:p>
        </p:txBody>
      </p:sp>
    </p:spTree>
    <p:extLst>
      <p:ext uri="{BB962C8B-B14F-4D97-AF65-F5344CB8AC3E}">
        <p14:creationId xmlns:p14="http://schemas.microsoft.com/office/powerpoint/2010/main" val="3243082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Hep</a:t>
            </a:r>
            <a:r>
              <a:rPr lang="en-US" dirty="0"/>
              <a:t> A: 2 doses at month 0 and 6 (given</a:t>
            </a:r>
            <a:r>
              <a:rPr lang="en-US" baseline="0" dirty="0"/>
              <a:t> to patients older than 1yo)</a:t>
            </a:r>
            <a:endParaRPr lang="en-US" dirty="0"/>
          </a:p>
          <a:p>
            <a:r>
              <a:rPr lang="en-US" dirty="0" err="1"/>
              <a:t>Hep</a:t>
            </a:r>
            <a:r>
              <a:rPr lang="en-US" dirty="0"/>
              <a:t> B: 3 doses at month 0, 1-2, and 6</a:t>
            </a:r>
          </a:p>
          <a:p>
            <a:endParaRPr lang="en-US" dirty="0"/>
          </a:p>
          <a:p>
            <a:r>
              <a:rPr lang="en-US" dirty="0" err="1"/>
              <a:t>Hep</a:t>
            </a:r>
            <a:r>
              <a:rPr lang="en-US" dirty="0"/>
              <a:t> A is fecal/oral-transmitted</a:t>
            </a:r>
            <a:r>
              <a:rPr lang="en-US" baseline="0" dirty="0"/>
              <a:t> and the vaccine is generally good for life (“the most frequent vaccine-preventable disease in international travelers”)</a:t>
            </a:r>
          </a:p>
          <a:p>
            <a:r>
              <a:rPr lang="en-US" baseline="0" dirty="0" err="1"/>
              <a:t>Hep</a:t>
            </a:r>
            <a:r>
              <a:rPr lang="en-US" baseline="0" dirty="0"/>
              <a:t> B is blood-borne and immunity can wane</a:t>
            </a:r>
          </a:p>
          <a:p>
            <a:endParaRPr lang="en-US" baseline="0" dirty="0"/>
          </a:p>
          <a:p>
            <a:r>
              <a:rPr lang="en-US" baseline="0" dirty="0"/>
              <a:t>No vaccine to prevent </a:t>
            </a:r>
            <a:r>
              <a:rPr lang="en-US" baseline="0" dirty="0" err="1"/>
              <a:t>Hep</a:t>
            </a:r>
            <a:r>
              <a:rPr lang="en-US" baseline="0" dirty="0"/>
              <a:t> C just yet; one for </a:t>
            </a:r>
            <a:r>
              <a:rPr lang="en-US" baseline="0" dirty="0" err="1"/>
              <a:t>Hep</a:t>
            </a:r>
            <a:r>
              <a:rPr lang="en-US" baseline="0" dirty="0"/>
              <a:t> E is reportedly in development [</a:t>
            </a:r>
            <a:r>
              <a:rPr lang="en-US" baseline="0" dirty="0" err="1"/>
              <a:t>Juckett</a:t>
            </a:r>
            <a:r>
              <a:rPr lang="en-US" baseline="0" dirty="0"/>
              <a:t>]</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28</a:t>
            </a:fld>
            <a:endParaRPr lang="en-US"/>
          </a:p>
        </p:txBody>
      </p:sp>
    </p:spTree>
    <p:extLst>
      <p:ext uri="{BB962C8B-B14F-4D97-AF65-F5344CB8AC3E}">
        <p14:creationId xmlns:p14="http://schemas.microsoft.com/office/powerpoint/2010/main" val="2607548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TdaP</a:t>
            </a:r>
            <a:r>
              <a:rPr lang="en-US" dirty="0"/>
              <a:t> most commonly given in adolescence and the third trimester of pregnancy (but often the non-birthing</a:t>
            </a:r>
            <a:r>
              <a:rPr lang="en-US" baseline="0" dirty="0"/>
              <a:t> partner is forgotten!)</a:t>
            </a:r>
            <a:r>
              <a:rPr lang="en-US" dirty="0"/>
              <a:t> </a:t>
            </a:r>
          </a:p>
        </p:txBody>
      </p:sp>
      <p:sp>
        <p:nvSpPr>
          <p:cNvPr id="4" name="Slide Number Placeholder 3"/>
          <p:cNvSpPr>
            <a:spLocks noGrp="1"/>
          </p:cNvSpPr>
          <p:nvPr>
            <p:ph type="sldNum" sz="quarter" idx="10"/>
          </p:nvPr>
        </p:nvSpPr>
        <p:spPr/>
        <p:txBody>
          <a:bodyPr/>
          <a:lstStyle/>
          <a:p>
            <a:fld id="{41E35227-C7B9-4321-903E-56C8489F8B21}" type="slidenum">
              <a:rPr lang="en-US" smtClean="0"/>
              <a:t>29</a:t>
            </a:fld>
            <a:endParaRPr lang="en-US"/>
          </a:p>
        </p:txBody>
      </p:sp>
    </p:spTree>
    <p:extLst>
      <p:ext uri="{BB962C8B-B14F-4D97-AF65-F5344CB8AC3E}">
        <p14:creationId xmlns:p14="http://schemas.microsoft.com/office/powerpoint/2010/main" val="2144338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Vaccine may also be available by special order in Canada?</a:t>
            </a:r>
          </a:p>
          <a:p>
            <a:pPr defTabSz="931774">
              <a:defRPr/>
            </a:pPr>
            <a:endParaRPr lang="en-US" dirty="0"/>
          </a:p>
          <a:p>
            <a:pPr defTabSz="931774">
              <a:defRPr/>
            </a:pPr>
            <a:r>
              <a:rPr lang="en-US" dirty="0"/>
              <a:t>Currently</a:t>
            </a:r>
            <a:r>
              <a:rPr lang="en-US" baseline="0" dirty="0"/>
              <a:t> found in Central/Eastern Europe and Northern Asia</a:t>
            </a:r>
            <a:endParaRPr lang="en-US" dirty="0"/>
          </a:p>
          <a:p>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30</a:t>
            </a:fld>
            <a:endParaRPr lang="en-US"/>
          </a:p>
        </p:txBody>
      </p:sp>
    </p:spTree>
    <p:extLst>
      <p:ext uri="{BB962C8B-B14F-4D97-AF65-F5344CB8AC3E}">
        <p14:creationId xmlns:p14="http://schemas.microsoft.com/office/powerpoint/2010/main" val="3548765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http://infekt.ch/2008/06/fsme-epidemiologie-und-klinik/</a:t>
            </a:r>
          </a:p>
          <a:p>
            <a:r>
              <a:rPr lang="en-US" dirty="0"/>
              <a:t>http://www.thelancet.com/journals/lancet/article/PIIS0140-6736(08)60800-4/fulltext</a:t>
            </a:r>
          </a:p>
        </p:txBody>
      </p:sp>
      <p:sp>
        <p:nvSpPr>
          <p:cNvPr id="4" name="Slide Number Placeholder 3"/>
          <p:cNvSpPr>
            <a:spLocks noGrp="1"/>
          </p:cNvSpPr>
          <p:nvPr>
            <p:ph type="sldNum" sz="quarter" idx="10"/>
          </p:nvPr>
        </p:nvSpPr>
        <p:spPr/>
        <p:txBody>
          <a:bodyPr/>
          <a:lstStyle/>
          <a:p>
            <a:fld id="{41E35227-C7B9-4321-903E-56C8489F8B21}" type="slidenum">
              <a:rPr lang="en-US" smtClean="0"/>
              <a:t>31</a:t>
            </a:fld>
            <a:endParaRPr lang="en-US"/>
          </a:p>
        </p:txBody>
      </p:sp>
    </p:spTree>
    <p:extLst>
      <p:ext uri="{BB962C8B-B14F-4D97-AF65-F5344CB8AC3E}">
        <p14:creationId xmlns:p14="http://schemas.microsoft.com/office/powerpoint/2010/main" val="951899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Sanford et al. state pregnant women can fly</a:t>
            </a:r>
            <a:r>
              <a:rPr lang="en-US" baseline="0" dirty="0"/>
              <a:t> until 36 weeks gestation</a:t>
            </a:r>
            <a:endParaRPr lang="en-US" dirty="0"/>
          </a:p>
          <a:p>
            <a:endParaRPr lang="en-US" dirty="0"/>
          </a:p>
          <a:p>
            <a:r>
              <a:rPr lang="en-US" dirty="0"/>
              <a:t>Motion sickness: Dramamine (which is often just Benadryl), scopolamine patches (those wrist bands usually don’t work)</a:t>
            </a:r>
          </a:p>
          <a:p>
            <a:r>
              <a:rPr lang="en-US" dirty="0"/>
              <a:t>Jetlag:</a:t>
            </a:r>
            <a:r>
              <a:rPr lang="en-US" baseline="0" dirty="0"/>
              <a:t> melatonin, Ambien, BZDs (consider adjusting one’s sleep schedule ahead of travel)</a:t>
            </a:r>
          </a:p>
          <a:p>
            <a:endParaRPr lang="en-US" baseline="0" dirty="0"/>
          </a:p>
          <a:p>
            <a:r>
              <a:rPr lang="en-US" baseline="0" dirty="0"/>
              <a:t>Sanford (2013) reports heart attacks and strokes are the most common cause of deaths abroad, and 25% are from road traffic accidents [Sanford 2]</a:t>
            </a:r>
          </a:p>
          <a:p>
            <a:r>
              <a:rPr lang="en-US" baseline="0" dirty="0"/>
              <a:t>Wear a </a:t>
            </a:r>
            <a:r>
              <a:rPr lang="en-US" baseline="0" dirty="0" err="1"/>
              <a:t>helmut</a:t>
            </a:r>
            <a:r>
              <a:rPr lang="en-US" baseline="0" dirty="0"/>
              <a:t>, avoid open-top vehicles (or riding on top of one!) [Sanford 2]</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32</a:t>
            </a:fld>
            <a:endParaRPr lang="en-US"/>
          </a:p>
        </p:txBody>
      </p:sp>
    </p:spTree>
    <p:extLst>
      <p:ext uri="{BB962C8B-B14F-4D97-AF65-F5344CB8AC3E}">
        <p14:creationId xmlns:p14="http://schemas.microsoft.com/office/powerpoint/2010/main" val="275127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Homesickness?</a:t>
            </a:r>
          </a:p>
        </p:txBody>
      </p:sp>
      <p:sp>
        <p:nvSpPr>
          <p:cNvPr id="4" name="Slide Number Placeholder 3"/>
          <p:cNvSpPr>
            <a:spLocks noGrp="1"/>
          </p:cNvSpPr>
          <p:nvPr>
            <p:ph type="sldNum" sz="quarter" idx="10"/>
          </p:nvPr>
        </p:nvSpPr>
        <p:spPr/>
        <p:txBody>
          <a:bodyPr/>
          <a:lstStyle/>
          <a:p>
            <a:fld id="{41E35227-C7B9-4321-903E-56C8489F8B21}" type="slidenum">
              <a:rPr lang="en-US" smtClean="0"/>
              <a:t>4</a:t>
            </a:fld>
            <a:endParaRPr lang="en-US"/>
          </a:p>
        </p:txBody>
      </p:sp>
    </p:spTree>
    <p:extLst>
      <p:ext uri="{BB962C8B-B14F-4D97-AF65-F5344CB8AC3E}">
        <p14:creationId xmlns:p14="http://schemas.microsoft.com/office/powerpoint/2010/main" val="1404800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pollution may trigger</a:t>
            </a:r>
            <a:r>
              <a:rPr lang="en-US" baseline="0" dirty="0"/>
              <a:t> asthmatics</a:t>
            </a:r>
          </a:p>
          <a:p>
            <a:endParaRPr lang="en-US" baseline="0" dirty="0"/>
          </a:p>
          <a:p>
            <a:r>
              <a:rPr lang="en-US" baseline="0" dirty="0"/>
              <a:t>Coca tea (mate) is commonly used in South America (e.g., Peru)</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33</a:t>
            </a:fld>
            <a:endParaRPr lang="en-US"/>
          </a:p>
        </p:txBody>
      </p:sp>
    </p:spTree>
    <p:extLst>
      <p:ext uri="{BB962C8B-B14F-4D97-AF65-F5344CB8AC3E}">
        <p14:creationId xmlns:p14="http://schemas.microsoft.com/office/powerpoint/2010/main" val="279525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99% DEET is effective for 10-12 hours (but probably too potent for routine use)</a:t>
            </a:r>
          </a:p>
          <a:p>
            <a:r>
              <a:rPr lang="en-US" dirty="0"/>
              <a:t>DEET does not kill mosquitos but simply repels them (</a:t>
            </a:r>
            <a:r>
              <a:rPr lang="en-US" dirty="0" err="1"/>
              <a:t>ie</a:t>
            </a:r>
            <a:r>
              <a:rPr lang="en-US" dirty="0"/>
              <a:t>, you’re not changing the biosphere</a:t>
            </a:r>
            <a:r>
              <a:rPr lang="en-US" baseline="0" dirty="0"/>
              <a:t> per se)</a:t>
            </a:r>
          </a:p>
          <a:p>
            <a:endParaRPr lang="en-US" baseline="0" dirty="0"/>
          </a:p>
          <a:p>
            <a:r>
              <a:rPr lang="en-US" baseline="0" dirty="0"/>
              <a:t>PPMs (personal protection measures) = BAM (bug-avoidance measures) [Sanford 2]</a:t>
            </a:r>
          </a:p>
          <a:p>
            <a:r>
              <a:rPr lang="en-US" baseline="0" dirty="0"/>
              <a:t>May need to reapply permethrin every month</a:t>
            </a:r>
          </a:p>
          <a:p>
            <a:r>
              <a:rPr lang="en-US" baseline="0" dirty="0"/>
              <a:t>Consider 20% </a:t>
            </a:r>
            <a:r>
              <a:rPr lang="en-US" baseline="0" dirty="0" err="1"/>
              <a:t>picaridin</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34</a:t>
            </a:fld>
            <a:endParaRPr lang="en-US"/>
          </a:p>
        </p:txBody>
      </p:sp>
    </p:spTree>
    <p:extLst>
      <p:ext uri="{BB962C8B-B14F-4D97-AF65-F5344CB8AC3E}">
        <p14:creationId xmlns:p14="http://schemas.microsoft.com/office/powerpoint/2010/main" val="1673910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t>
            </a:r>
            <a:r>
              <a:rPr lang="en-US" dirty="0" err="1"/>
              <a:t>Travax</a:t>
            </a:r>
            <a:r>
              <a:rPr lang="en-US" dirty="0"/>
              <a:t> maps and other information and weigh</a:t>
            </a:r>
            <a:r>
              <a:rPr lang="en-US" baseline="0" dirty="0"/>
              <a:t> the factors for and against chemoprophylaxis</a:t>
            </a:r>
          </a:p>
          <a:p>
            <a:r>
              <a:rPr lang="en-US" baseline="0" dirty="0"/>
              <a:t>Can use chloroquine in Central America and parts of the Caribbean (consider </a:t>
            </a:r>
            <a:r>
              <a:rPr lang="en-US" baseline="0" dirty="0" err="1"/>
              <a:t>hydrocychloroquine</a:t>
            </a:r>
            <a:r>
              <a:rPr lang="en-US" baseline="0" dirty="0"/>
              <a:t> – aka </a:t>
            </a:r>
            <a:r>
              <a:rPr lang="en-US" baseline="0" dirty="0" err="1"/>
              <a:t>Plaquenil</a:t>
            </a:r>
            <a:r>
              <a:rPr lang="en-US" baseline="0" dirty="0"/>
              <a:t> – as an alternative)</a:t>
            </a:r>
          </a:p>
          <a:p>
            <a:r>
              <a:rPr lang="en-US" baseline="0" dirty="0"/>
              <a:t>Similarly, </a:t>
            </a:r>
            <a:r>
              <a:rPr lang="en-US" baseline="0" dirty="0" err="1"/>
              <a:t>primaquine</a:t>
            </a:r>
            <a:r>
              <a:rPr lang="en-US" baseline="0" dirty="0"/>
              <a:t> has limited utility (Central and South America); cannot use in pregnant women or individuals with G6PD</a:t>
            </a:r>
          </a:p>
          <a:p>
            <a:endParaRPr lang="en-US" baseline="0" dirty="0"/>
          </a:p>
          <a:p>
            <a:r>
              <a:rPr lang="en-US" baseline="0" dirty="0"/>
              <a:t>As much as 50% of the drugs on shelves may be counterfeit/substandard</a:t>
            </a:r>
          </a:p>
          <a:p>
            <a:endParaRPr lang="en-US" baseline="0" dirty="0"/>
          </a:p>
          <a:p>
            <a:r>
              <a:rPr lang="en-US" baseline="0" dirty="0"/>
              <a:t>Highest relative risk in sub-Saharan Africa [Freedman, cited next slide; </a:t>
            </a:r>
            <a:r>
              <a:rPr lang="en-US" baseline="0" dirty="0" err="1"/>
              <a:t>Juckett</a:t>
            </a:r>
            <a:r>
              <a:rPr lang="en-US" baseline="0" dirty="0"/>
              <a:t>]</a:t>
            </a:r>
          </a:p>
          <a:p>
            <a:endParaRPr lang="en-US" baseline="0" dirty="0"/>
          </a:p>
          <a:p>
            <a:r>
              <a:rPr lang="en-US" baseline="0" dirty="0"/>
              <a:t>Avoid </a:t>
            </a:r>
            <a:r>
              <a:rPr lang="en-US" baseline="0" dirty="0" err="1"/>
              <a:t>Lariam</a:t>
            </a:r>
            <a:r>
              <a:rPr lang="en-US" baseline="0" dirty="0"/>
              <a:t> in folks with psychiatric history, but also those with seizure disorders or cardiac conduction defects [Sanford 2]</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35</a:t>
            </a:fld>
            <a:endParaRPr lang="en-US"/>
          </a:p>
        </p:txBody>
      </p:sp>
    </p:spTree>
    <p:extLst>
      <p:ext uri="{BB962C8B-B14F-4D97-AF65-F5344CB8AC3E}">
        <p14:creationId xmlns:p14="http://schemas.microsoft.com/office/powerpoint/2010/main" val="1480086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http://www.nejm.org/doi/full/10.1056/NEJMcp0803572</a:t>
            </a:r>
          </a:p>
        </p:txBody>
      </p:sp>
      <p:sp>
        <p:nvSpPr>
          <p:cNvPr id="4" name="Slide Number Placeholder 3"/>
          <p:cNvSpPr>
            <a:spLocks noGrp="1"/>
          </p:cNvSpPr>
          <p:nvPr>
            <p:ph type="sldNum" sz="quarter" idx="10"/>
          </p:nvPr>
        </p:nvSpPr>
        <p:spPr/>
        <p:txBody>
          <a:bodyPr/>
          <a:lstStyle/>
          <a:p>
            <a:fld id="{41E35227-C7B9-4321-903E-56C8489F8B21}" type="slidenum">
              <a:rPr lang="en-US" smtClean="0"/>
              <a:t>36</a:t>
            </a:fld>
            <a:endParaRPr lang="en-US"/>
          </a:p>
        </p:txBody>
      </p:sp>
    </p:spTree>
    <p:extLst>
      <p:ext uri="{BB962C8B-B14F-4D97-AF65-F5344CB8AC3E}">
        <p14:creationId xmlns:p14="http://schemas.microsoft.com/office/powerpoint/2010/main" val="3116939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http://www.sciencemag.org/news/2016/04/drug-resistance-triggers-war-wipe-out-malaria-mekong-region</a:t>
            </a:r>
          </a:p>
        </p:txBody>
      </p:sp>
      <p:sp>
        <p:nvSpPr>
          <p:cNvPr id="4" name="Slide Number Placeholder 3"/>
          <p:cNvSpPr>
            <a:spLocks noGrp="1"/>
          </p:cNvSpPr>
          <p:nvPr>
            <p:ph type="sldNum" sz="quarter" idx="10"/>
          </p:nvPr>
        </p:nvSpPr>
        <p:spPr/>
        <p:txBody>
          <a:bodyPr/>
          <a:lstStyle/>
          <a:p>
            <a:fld id="{41E35227-C7B9-4321-903E-56C8489F8B21}" type="slidenum">
              <a:rPr lang="en-US" smtClean="0"/>
              <a:t>37</a:t>
            </a:fld>
            <a:endParaRPr lang="en-US"/>
          </a:p>
        </p:txBody>
      </p:sp>
    </p:spTree>
    <p:extLst>
      <p:ext uri="{BB962C8B-B14F-4D97-AF65-F5344CB8AC3E}">
        <p14:creationId xmlns:p14="http://schemas.microsoft.com/office/powerpoint/2010/main" val="664951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a:t>
            </a:r>
            <a:r>
              <a:rPr lang="en-US" baseline="0" dirty="0"/>
              <a:t> in press regarding over-prescription of “stand-by” antibiotics (accessed 8/24/18) - https://www.travelmedicinejournal.com/article/S1477-8939(18)30140-6/fulltext</a:t>
            </a:r>
            <a:endParaRPr lang="en-US" dirty="0"/>
          </a:p>
        </p:txBody>
      </p:sp>
      <p:sp>
        <p:nvSpPr>
          <p:cNvPr id="4" name="Slide Number Placeholder 3"/>
          <p:cNvSpPr>
            <a:spLocks noGrp="1"/>
          </p:cNvSpPr>
          <p:nvPr>
            <p:ph type="sldNum" sz="quarter" idx="10"/>
          </p:nvPr>
        </p:nvSpPr>
        <p:spPr/>
        <p:txBody>
          <a:bodyPr/>
          <a:lstStyle/>
          <a:p>
            <a:fld id="{0F455EB4-1409-4B65-B8EA-218E96BE33C8}" type="slidenum">
              <a:rPr lang="en-US" smtClean="0"/>
              <a:t>41</a:t>
            </a:fld>
            <a:endParaRPr lang="en-US"/>
          </a:p>
        </p:txBody>
      </p:sp>
    </p:spTree>
    <p:extLst>
      <p:ext uri="{BB962C8B-B14F-4D97-AF65-F5344CB8AC3E}">
        <p14:creationId xmlns:p14="http://schemas.microsoft.com/office/powerpoint/2010/main" val="1776685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of drowning</a:t>
            </a:r>
          </a:p>
        </p:txBody>
      </p:sp>
      <p:sp>
        <p:nvSpPr>
          <p:cNvPr id="4" name="Slide Number Placeholder 3"/>
          <p:cNvSpPr>
            <a:spLocks noGrp="1"/>
          </p:cNvSpPr>
          <p:nvPr>
            <p:ph type="sldNum" sz="quarter" idx="10"/>
          </p:nvPr>
        </p:nvSpPr>
        <p:spPr/>
        <p:txBody>
          <a:bodyPr/>
          <a:lstStyle/>
          <a:p>
            <a:fld id="{41E35227-C7B9-4321-903E-56C8489F8B21}" type="slidenum">
              <a:rPr lang="en-US" smtClean="0"/>
              <a:t>42</a:t>
            </a:fld>
            <a:endParaRPr lang="en-US"/>
          </a:p>
        </p:txBody>
      </p:sp>
    </p:spTree>
    <p:extLst>
      <p:ext uri="{BB962C8B-B14F-4D97-AF65-F5344CB8AC3E}">
        <p14:creationId xmlns:p14="http://schemas.microsoft.com/office/powerpoint/2010/main" val="1332416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caution with purses at restaurants, </a:t>
            </a:r>
            <a:r>
              <a:rPr lang="en-US" dirty="0" err="1"/>
              <a:t>etc</a:t>
            </a:r>
            <a:endParaRPr lang="en-US" dirty="0"/>
          </a:p>
          <a:p>
            <a:r>
              <a:rPr lang="en-US" dirty="0"/>
              <a:t>Consider a “thief’s wallet”</a:t>
            </a:r>
          </a:p>
          <a:p>
            <a:endParaRPr lang="en-US" dirty="0"/>
          </a:p>
          <a:p>
            <a:r>
              <a:rPr lang="en-US" dirty="0"/>
              <a:t>Avoid contact with unfamiliar animals</a:t>
            </a:r>
          </a:p>
        </p:txBody>
      </p:sp>
      <p:sp>
        <p:nvSpPr>
          <p:cNvPr id="4" name="Slide Number Placeholder 3"/>
          <p:cNvSpPr>
            <a:spLocks noGrp="1"/>
          </p:cNvSpPr>
          <p:nvPr>
            <p:ph type="sldNum" sz="quarter" idx="10"/>
          </p:nvPr>
        </p:nvSpPr>
        <p:spPr/>
        <p:txBody>
          <a:bodyPr/>
          <a:lstStyle/>
          <a:p>
            <a:fld id="{41E35227-C7B9-4321-903E-56C8489F8B21}" type="slidenum">
              <a:rPr lang="en-US" smtClean="0"/>
              <a:t>43</a:t>
            </a:fld>
            <a:endParaRPr lang="en-US"/>
          </a:p>
        </p:txBody>
      </p:sp>
    </p:spTree>
    <p:extLst>
      <p:ext uri="{BB962C8B-B14F-4D97-AF65-F5344CB8AC3E}">
        <p14:creationId xmlns:p14="http://schemas.microsoft.com/office/powerpoint/2010/main" val="3938797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Shots, man-made</a:t>
            </a:r>
            <a:r>
              <a:rPr lang="en-US" baseline="0" dirty="0"/>
              <a:t> environment (infrastructure), bugs, food/water, and natural environment</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44</a:t>
            </a:fld>
            <a:endParaRPr lang="en-US"/>
          </a:p>
        </p:txBody>
      </p:sp>
    </p:spTree>
    <p:extLst>
      <p:ext uri="{BB962C8B-B14F-4D97-AF65-F5344CB8AC3E}">
        <p14:creationId xmlns:p14="http://schemas.microsoft.com/office/powerpoint/2010/main" val="597028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get “lit” – intoxicated</a:t>
            </a:r>
            <a:r>
              <a:rPr lang="en-US" baseline="0" dirty="0"/>
              <a:t> or otherwise unaware of your surroundings</a:t>
            </a:r>
          </a:p>
          <a:p>
            <a:endParaRPr lang="en-US" baseline="0" dirty="0"/>
          </a:p>
          <a:p>
            <a:r>
              <a:rPr lang="en-US" baseline="0" dirty="0"/>
              <a:t>“The message of a pre-travel provider is necessarily paradoxical: First we list thirty causes of premature demise, then we say, ‘But it sounds like a great trip and I think you’ll have fun!’” [Sanford 2]</a:t>
            </a:r>
          </a:p>
          <a:p>
            <a:endParaRPr lang="en-US" baseline="0" dirty="0"/>
          </a:p>
        </p:txBody>
      </p:sp>
      <p:sp>
        <p:nvSpPr>
          <p:cNvPr id="4" name="Slide Number Placeholder 3"/>
          <p:cNvSpPr>
            <a:spLocks noGrp="1"/>
          </p:cNvSpPr>
          <p:nvPr>
            <p:ph type="sldNum" sz="quarter" idx="10"/>
          </p:nvPr>
        </p:nvSpPr>
        <p:spPr/>
        <p:txBody>
          <a:bodyPr/>
          <a:lstStyle/>
          <a:p>
            <a:fld id="{41E35227-C7B9-4321-903E-56C8489F8B21}" type="slidenum">
              <a:rPr lang="en-US" smtClean="0"/>
              <a:t>45</a:t>
            </a:fld>
            <a:endParaRPr lang="en-US"/>
          </a:p>
        </p:txBody>
      </p:sp>
    </p:spTree>
    <p:extLst>
      <p:ext uri="{BB962C8B-B14F-4D97-AF65-F5344CB8AC3E}">
        <p14:creationId xmlns:p14="http://schemas.microsoft.com/office/powerpoint/2010/main" val="2869208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risk assessment is formed</a:t>
            </a:r>
            <a:r>
              <a:rPr lang="en-US" baseline="0" dirty="0"/>
              <a:t> by analyzing the destination(s) and the traveler’s risk of infection there. [Keystone]</a:t>
            </a:r>
          </a:p>
          <a:p>
            <a:r>
              <a:rPr lang="en-US" baseline="0" dirty="0"/>
              <a:t>Risk assessment, supplemental education, and specialized guidance [Keystone 2]</a:t>
            </a:r>
          </a:p>
          <a:p>
            <a:endParaRPr lang="en-US" baseline="0" dirty="0"/>
          </a:p>
          <a:p>
            <a:r>
              <a:rPr lang="en-US" baseline="0" dirty="0"/>
              <a:t>Images:</a:t>
            </a:r>
          </a:p>
          <a:p>
            <a:r>
              <a:rPr lang="en-US" dirty="0"/>
              <a:t>http://blog.virtuoso.com/uncategorized/5-trends-know-today-millennial-traveler/</a:t>
            </a:r>
          </a:p>
          <a:p>
            <a:r>
              <a:rPr lang="en-US" dirty="0"/>
              <a:t>https://www.spencerpest.com/images/interior-banner/mosquitoes.jpg</a:t>
            </a:r>
          </a:p>
          <a:p>
            <a:r>
              <a:rPr lang="en-US" dirty="0"/>
              <a:t>http://www.garrettsurgicalgroup.com/surgical_services.html</a:t>
            </a:r>
          </a:p>
          <a:p>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5</a:t>
            </a:fld>
            <a:endParaRPr lang="en-US"/>
          </a:p>
        </p:txBody>
      </p:sp>
    </p:spTree>
    <p:extLst>
      <p:ext uri="{BB962C8B-B14F-4D97-AF65-F5344CB8AC3E}">
        <p14:creationId xmlns:p14="http://schemas.microsoft.com/office/powerpoint/2010/main" val="3650062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not specifically include Hill’s slide set on altitude sickness (no</a:t>
            </a:r>
            <a:r>
              <a:rPr lang="en-US" baseline="0" dirty="0"/>
              <a:t> date) nor Fiore DC et </a:t>
            </a:r>
            <a:r>
              <a:rPr lang="en-US" baseline="0" dirty="0" err="1"/>
              <a:t>al’s</a:t>
            </a:r>
            <a:r>
              <a:rPr lang="en-US" baseline="0" dirty="0"/>
              <a:t> article on altitude illness from AFP 2010.</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46</a:t>
            </a:fld>
            <a:endParaRPr lang="en-US"/>
          </a:p>
        </p:txBody>
      </p:sp>
    </p:spTree>
    <p:extLst>
      <p:ext uri="{BB962C8B-B14F-4D97-AF65-F5344CB8AC3E}">
        <p14:creationId xmlns:p14="http://schemas.microsoft.com/office/powerpoint/2010/main" val="5490626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ISTM has the Certificate</a:t>
            </a:r>
            <a:r>
              <a:rPr lang="en-US" baseline="0" dirty="0"/>
              <a:t> in Travel Health (CTH); ASTMH has the </a:t>
            </a:r>
            <a:r>
              <a:rPr lang="en-US" baseline="0" dirty="0" err="1"/>
              <a:t>CTropMed</a:t>
            </a:r>
            <a:r>
              <a:rPr lang="en-US" baseline="0" dirty="0"/>
              <a:t> certificate</a:t>
            </a:r>
          </a:p>
          <a:p>
            <a:r>
              <a:rPr lang="en-US" baseline="0" dirty="0"/>
              <a:t>NHS is in the UK</a:t>
            </a:r>
          </a:p>
          <a:p>
            <a:endParaRPr lang="en-US" baseline="0" dirty="0"/>
          </a:p>
          <a:p>
            <a:r>
              <a:rPr lang="en-US" baseline="0" dirty="0"/>
              <a:t>Tulane University, the University of Minnesota, the University of Alabama at Birmingham, and the University of Washington</a:t>
            </a:r>
          </a:p>
          <a:p>
            <a:r>
              <a:rPr lang="en-US" baseline="0" dirty="0"/>
              <a:t>WVU has a course in Tropical Medicine (and I’m sure </a:t>
            </a:r>
            <a:r>
              <a:rPr lang="en-US" baseline="0" dirty="0" err="1"/>
              <a:t>UVa</a:t>
            </a:r>
            <a:r>
              <a:rPr lang="en-US" baseline="0" dirty="0"/>
              <a:t> does, too)</a:t>
            </a:r>
          </a:p>
          <a:p>
            <a:endParaRPr lang="en-US" baseline="0" dirty="0"/>
          </a:p>
          <a:p>
            <a:r>
              <a:rPr lang="en-US" dirty="0"/>
              <a:t>https://wwwnc.cdc.gov/travel/yellowbook/2018/appendices/appendix-d-essential-electronic-resources</a:t>
            </a:r>
          </a:p>
          <a:p>
            <a:r>
              <a:rPr lang="en-US" dirty="0"/>
              <a:t>https://wwwnc.cdc.gov/travel/page/ce-courses-training</a:t>
            </a:r>
          </a:p>
        </p:txBody>
      </p:sp>
      <p:sp>
        <p:nvSpPr>
          <p:cNvPr id="4" name="Slide Number Placeholder 3"/>
          <p:cNvSpPr>
            <a:spLocks noGrp="1"/>
          </p:cNvSpPr>
          <p:nvPr>
            <p:ph type="sldNum" sz="quarter" idx="10"/>
          </p:nvPr>
        </p:nvSpPr>
        <p:spPr/>
        <p:txBody>
          <a:bodyPr/>
          <a:lstStyle/>
          <a:p>
            <a:fld id="{41E35227-C7B9-4321-903E-56C8489F8B21}" type="slidenum">
              <a:rPr lang="en-US" smtClean="0"/>
              <a:t>47</a:t>
            </a:fld>
            <a:endParaRPr lang="en-US"/>
          </a:p>
        </p:txBody>
      </p:sp>
    </p:spTree>
    <p:extLst>
      <p:ext uri="{BB962C8B-B14F-4D97-AF65-F5344CB8AC3E}">
        <p14:creationId xmlns:p14="http://schemas.microsoft.com/office/powerpoint/2010/main" val="1472809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Image: https://www.onetravel.com/going-places/what-to-do-when-you-get-sick-traveling/</a:t>
            </a:r>
            <a:endParaRPr lang="en-US" dirty="0"/>
          </a:p>
          <a:p>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48</a:t>
            </a:fld>
            <a:endParaRPr lang="en-US"/>
          </a:p>
        </p:txBody>
      </p:sp>
    </p:spTree>
    <p:extLst>
      <p:ext uri="{BB962C8B-B14F-4D97-AF65-F5344CB8AC3E}">
        <p14:creationId xmlns:p14="http://schemas.microsoft.com/office/powerpoint/2010/main" val="16857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http://worldartsme.com/travel-suitcase-clipart.html#gal_post_49059_travel-suitcase-clipart-1.jpg</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6</a:t>
            </a:fld>
            <a:endParaRPr lang="en-US"/>
          </a:p>
        </p:txBody>
      </p:sp>
    </p:spTree>
    <p:extLst>
      <p:ext uri="{BB962C8B-B14F-4D97-AF65-F5344CB8AC3E}">
        <p14:creationId xmlns:p14="http://schemas.microsoft.com/office/powerpoint/2010/main" val="4215617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Yellow Book = “Health Information for the International Traveler”</a:t>
            </a:r>
          </a:p>
          <a:p>
            <a:r>
              <a:rPr lang="en-US" dirty="0"/>
              <a:t>The CDC also has a searchable list of yellow fever vaccination clinics by state</a:t>
            </a:r>
          </a:p>
          <a:p>
            <a:endParaRPr lang="en-US" dirty="0"/>
          </a:p>
          <a:p>
            <a:r>
              <a:rPr lang="en-US" dirty="0"/>
              <a:t>IAMAT is based in Toronto, Canada (hence the 2 L’s)</a:t>
            </a:r>
          </a:p>
          <a:p>
            <a:endParaRPr lang="en-US" dirty="0"/>
          </a:p>
          <a:p>
            <a:r>
              <a:rPr lang="en-US" dirty="0"/>
              <a:t>https://wwwnc.cdc.gov/travel/yellowbook/2018/appendices/appendix-d-essential-electronic-resources</a:t>
            </a:r>
          </a:p>
          <a:p>
            <a:endParaRPr lang="en-US" dirty="0"/>
          </a:p>
          <a:p>
            <a:r>
              <a:rPr lang="en-US" dirty="0"/>
              <a:t>CDC’s “Pink Book” (Epidemiology and Prevention of Vaccine-preventable Diseases), AAP’s “Red</a:t>
            </a:r>
            <a:r>
              <a:rPr lang="en-US" baseline="0" dirty="0"/>
              <a:t> Book” [</a:t>
            </a:r>
            <a:r>
              <a:rPr lang="en-US" baseline="0" dirty="0" err="1"/>
              <a:t>Juckett</a:t>
            </a:r>
            <a:r>
              <a:rPr lang="en-US" baseline="0" dirty="0"/>
              <a:t>]</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7</a:t>
            </a:fld>
            <a:endParaRPr lang="en-US"/>
          </a:p>
        </p:txBody>
      </p:sp>
    </p:spTree>
    <p:extLst>
      <p:ext uri="{BB962C8B-B14F-4D97-AF65-F5344CB8AC3E}">
        <p14:creationId xmlns:p14="http://schemas.microsoft.com/office/powerpoint/2010/main" val="391187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Subscription service</a:t>
            </a:r>
          </a:p>
        </p:txBody>
      </p:sp>
      <p:sp>
        <p:nvSpPr>
          <p:cNvPr id="4" name="Slide Number Placeholder 3"/>
          <p:cNvSpPr>
            <a:spLocks noGrp="1"/>
          </p:cNvSpPr>
          <p:nvPr>
            <p:ph type="sldNum" sz="quarter" idx="10"/>
          </p:nvPr>
        </p:nvSpPr>
        <p:spPr/>
        <p:txBody>
          <a:bodyPr/>
          <a:lstStyle/>
          <a:p>
            <a:fld id="{41E35227-C7B9-4321-903E-56C8489F8B21}" type="slidenum">
              <a:rPr lang="en-US" smtClean="0"/>
              <a:t>8</a:t>
            </a:fld>
            <a:endParaRPr lang="en-US"/>
          </a:p>
        </p:txBody>
      </p:sp>
    </p:spTree>
    <p:extLst>
      <p:ext uri="{BB962C8B-B14F-4D97-AF65-F5344CB8AC3E}">
        <p14:creationId xmlns:p14="http://schemas.microsoft.com/office/powerpoint/2010/main" val="206030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a:t>
            </a:r>
            <a:r>
              <a:rPr lang="en-US" baseline="0" dirty="0"/>
              <a:t> example from 3/18/18 (public health alerts)</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11</a:t>
            </a:fld>
            <a:endParaRPr lang="en-US"/>
          </a:p>
        </p:txBody>
      </p:sp>
    </p:spTree>
    <p:extLst>
      <p:ext uri="{BB962C8B-B14F-4D97-AF65-F5344CB8AC3E}">
        <p14:creationId xmlns:p14="http://schemas.microsoft.com/office/powerpoint/2010/main" val="342205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previous</a:t>
            </a:r>
            <a:r>
              <a:rPr lang="en-US" baseline="0" dirty="0"/>
              <a:t> problems while traveling, such as altitude sickness? Ever used anti-malarial prophylaxis? Any issues with travel-related vaccines in the past?</a:t>
            </a:r>
          </a:p>
          <a:p>
            <a:endParaRPr lang="en-US" baseline="0" dirty="0"/>
          </a:p>
          <a:p>
            <a:r>
              <a:rPr lang="en-US" baseline="0" dirty="0"/>
              <a:t>Will the traveler travel again within 1-2 years?</a:t>
            </a:r>
          </a:p>
          <a:p>
            <a:endParaRPr lang="en-US" baseline="0" dirty="0"/>
          </a:p>
          <a:p>
            <a:r>
              <a:rPr lang="en-US" baseline="0" dirty="0"/>
              <a:t>Other special conditions: children, last-minute travel, individuals visiting friends and relatives (VFRs)</a:t>
            </a:r>
          </a:p>
          <a:p>
            <a:endParaRPr lang="en-US" baseline="0" dirty="0"/>
          </a:p>
          <a:p>
            <a:r>
              <a:rPr lang="en-US" baseline="0" dirty="0"/>
              <a:t>Also consider birth control and if a traveler may become pregnant (or plan to get someone else pregnant)</a:t>
            </a:r>
            <a:endParaRPr lang="en-US" dirty="0"/>
          </a:p>
        </p:txBody>
      </p:sp>
      <p:sp>
        <p:nvSpPr>
          <p:cNvPr id="4" name="Slide Number Placeholder 3"/>
          <p:cNvSpPr>
            <a:spLocks noGrp="1"/>
          </p:cNvSpPr>
          <p:nvPr>
            <p:ph type="sldNum" sz="quarter" idx="10"/>
          </p:nvPr>
        </p:nvSpPr>
        <p:spPr/>
        <p:txBody>
          <a:bodyPr/>
          <a:lstStyle/>
          <a:p>
            <a:fld id="{41E35227-C7B9-4321-903E-56C8489F8B21}" type="slidenum">
              <a:rPr lang="en-US" smtClean="0"/>
              <a:t>12</a:t>
            </a:fld>
            <a:endParaRPr lang="en-US"/>
          </a:p>
        </p:txBody>
      </p:sp>
    </p:spTree>
    <p:extLst>
      <p:ext uri="{BB962C8B-B14F-4D97-AF65-F5344CB8AC3E}">
        <p14:creationId xmlns:p14="http://schemas.microsoft.com/office/powerpoint/2010/main" val="3211745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309D-75B8-44C8-937B-CE871D8758BE}"/>
              </a:ext>
            </a:extLst>
          </p:cNvPr>
          <p:cNvSpPr>
            <a:spLocks noGrp="1"/>
          </p:cNvSpPr>
          <p:nvPr>
            <p:ph type="ctrTitle"/>
          </p:nvPr>
        </p:nvSpPr>
        <p:spPr>
          <a:xfrm>
            <a:off x="1828800" y="1346835"/>
            <a:ext cx="10972800" cy="2865120"/>
          </a:xfrm>
        </p:spPr>
        <p:txBody>
          <a:bodyPr anchor="b"/>
          <a:lstStyle>
            <a:lvl1pPr algn="ctr">
              <a:defRPr sz="648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B78167-99EC-4A8E-8657-11DE43C0765F}"/>
              </a:ext>
            </a:extLst>
          </p:cNvPr>
          <p:cNvSpPr>
            <a:spLocks noGrp="1"/>
          </p:cNvSpPr>
          <p:nvPr>
            <p:ph type="subTitle" idx="1"/>
          </p:nvPr>
        </p:nvSpPr>
        <p:spPr>
          <a:xfrm>
            <a:off x="1828800" y="4322445"/>
            <a:ext cx="10972800" cy="1986915"/>
          </a:xfrm>
        </p:spPr>
        <p:txBody>
          <a:bodyPr/>
          <a:lstStyle>
            <a:lvl1pPr marL="0" indent="0" algn="ctr">
              <a:buNone/>
              <a:defRPr sz="2592"/>
            </a:lvl1pPr>
            <a:lvl2pPr marL="493776" indent="0" algn="ctr">
              <a:buNone/>
              <a:defRPr sz="2160"/>
            </a:lvl2pPr>
            <a:lvl3pPr marL="987552" indent="0" algn="ctr">
              <a:buNone/>
              <a:defRPr sz="1944"/>
            </a:lvl3pPr>
            <a:lvl4pPr marL="1481328" indent="0" algn="ctr">
              <a:buNone/>
              <a:defRPr sz="1728"/>
            </a:lvl4pPr>
            <a:lvl5pPr marL="1975104" indent="0" algn="ctr">
              <a:buNone/>
              <a:defRPr sz="1728"/>
            </a:lvl5pPr>
            <a:lvl6pPr marL="2468880" indent="0" algn="ctr">
              <a:buNone/>
              <a:defRPr sz="1728"/>
            </a:lvl6pPr>
            <a:lvl7pPr marL="2962656" indent="0" algn="ctr">
              <a:buNone/>
              <a:defRPr sz="1728"/>
            </a:lvl7pPr>
            <a:lvl8pPr marL="3456432" indent="0" algn="ctr">
              <a:buNone/>
              <a:defRPr sz="1728"/>
            </a:lvl8pPr>
            <a:lvl9pPr marL="3950208" indent="0" algn="ctr">
              <a:buNone/>
              <a:defRPr sz="1728"/>
            </a:lvl9pPr>
          </a:lstStyle>
          <a:p>
            <a:r>
              <a:rPr lang="en-US"/>
              <a:t>Click to edit Master subtitle style</a:t>
            </a:r>
          </a:p>
        </p:txBody>
      </p:sp>
      <p:sp>
        <p:nvSpPr>
          <p:cNvPr id="7" name="Slide Number Placeholder 6">
            <a:extLst>
              <a:ext uri="{FF2B5EF4-FFF2-40B4-BE49-F238E27FC236}">
                <a16:creationId xmlns:a16="http://schemas.microsoft.com/office/drawing/2014/main" id="{2A136683-5CA9-47C7-BE6D-C37EDD60CF5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50564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DD46-D5A0-44DB-81E2-6A4544F610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D1E54-826D-4AFF-83D8-1D0BE0C9C2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5B8BC74-1035-4A81-B1E6-FC845E0EBE8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87262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998FC4-58E4-417E-B9A8-8CFC5D7B9E8C}"/>
              </a:ext>
            </a:extLst>
          </p:cNvPr>
          <p:cNvSpPr>
            <a:spLocks noGrp="1"/>
          </p:cNvSpPr>
          <p:nvPr>
            <p:ph type="title" orient="vert"/>
          </p:nvPr>
        </p:nvSpPr>
        <p:spPr>
          <a:xfrm>
            <a:off x="10469882" y="438150"/>
            <a:ext cx="3154680" cy="697420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03B416-B0AD-4B34-8794-ABAEBB0093FB}"/>
              </a:ext>
            </a:extLst>
          </p:cNvPr>
          <p:cNvSpPr>
            <a:spLocks noGrp="1"/>
          </p:cNvSpPr>
          <p:nvPr>
            <p:ph type="body" orient="vert" idx="1"/>
          </p:nvPr>
        </p:nvSpPr>
        <p:spPr>
          <a:xfrm>
            <a:off x="1005842" y="438150"/>
            <a:ext cx="9281160" cy="69742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0C54C50-9CBE-478E-86AE-967C240AD1AA}"/>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172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C41D-6B53-4113-8C48-090D026B0876}"/>
              </a:ext>
            </a:extLst>
          </p:cNvPr>
          <p:cNvSpPr>
            <a:spLocks noGrp="1"/>
          </p:cNvSpPr>
          <p:nvPr>
            <p:ph type="title" hasCustomPrompt="1"/>
          </p:nvPr>
        </p:nvSpPr>
        <p:spPr/>
        <p:txBody>
          <a:bodyPr>
            <a:normAutofit/>
          </a:bodyPr>
          <a:lstStyle>
            <a:lvl1pPr>
              <a:defRPr sz="4800">
                <a:solidFill>
                  <a:schemeClr val="tx1"/>
                </a:solidFill>
              </a:defRPr>
            </a:lvl1p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Content Placeholder 2">
            <a:extLst>
              <a:ext uri="{FF2B5EF4-FFF2-40B4-BE49-F238E27FC236}">
                <a16:creationId xmlns:a16="http://schemas.microsoft.com/office/drawing/2014/main" id="{38F3D4E5-E80D-4114-B02D-C96B4F46DD50}"/>
              </a:ext>
            </a:extLst>
          </p:cNvPr>
          <p:cNvSpPr>
            <a:spLocks noGrp="1"/>
          </p:cNvSpPr>
          <p:nvPr>
            <p:ph idx="1" hasCustomPrompt="1"/>
          </p:nvPr>
        </p:nvSpPr>
        <p:spPr>
          <a:xfrm>
            <a:off x="1005840" y="2173869"/>
            <a:ext cx="12618720" cy="5221606"/>
          </a:xfrm>
        </p:spPr>
        <p:txBody>
          <a:bodyPr/>
          <a:lstStyle>
            <a:lvl1pPr marL="185166" marR="0" indent="-185166" algn="l" defTabSz="740664"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chemeClr val="tx1"/>
                </a:solidFill>
              </a:defRPr>
            </a:lvl1pPr>
            <a:lvl2pPr marL="555499" marR="0"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sz="2269"/>
            </a:lvl2p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endPar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1C31EDC9-20C4-4679-9EE4-5CC70D850C5B}"/>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2556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E782-422F-4063-AFF5-7FF1697CC9C7}"/>
              </a:ext>
            </a:extLst>
          </p:cNvPr>
          <p:cNvSpPr>
            <a:spLocks noGrp="1"/>
          </p:cNvSpPr>
          <p:nvPr>
            <p:ph type="title"/>
          </p:nvPr>
        </p:nvSpPr>
        <p:spPr>
          <a:xfrm>
            <a:off x="998221" y="2051687"/>
            <a:ext cx="12618720" cy="3423285"/>
          </a:xfrm>
        </p:spPr>
        <p:txBody>
          <a:bodyPr anchor="b"/>
          <a:lstStyle>
            <a:lvl1pPr>
              <a:defRPr sz="6480"/>
            </a:lvl1pPr>
          </a:lstStyle>
          <a:p>
            <a:r>
              <a:rPr lang="en-US"/>
              <a:t>Click to edit Master title style</a:t>
            </a:r>
          </a:p>
        </p:txBody>
      </p:sp>
      <p:sp>
        <p:nvSpPr>
          <p:cNvPr id="3" name="Text Placeholder 2">
            <a:extLst>
              <a:ext uri="{FF2B5EF4-FFF2-40B4-BE49-F238E27FC236}">
                <a16:creationId xmlns:a16="http://schemas.microsoft.com/office/drawing/2014/main" id="{B9387177-A29C-4908-9BB1-1CE0A7A3679F}"/>
              </a:ext>
            </a:extLst>
          </p:cNvPr>
          <p:cNvSpPr>
            <a:spLocks noGrp="1"/>
          </p:cNvSpPr>
          <p:nvPr>
            <p:ph type="body" idx="1"/>
          </p:nvPr>
        </p:nvSpPr>
        <p:spPr>
          <a:xfrm>
            <a:off x="998221" y="5507357"/>
            <a:ext cx="12618720" cy="1800224"/>
          </a:xfrm>
        </p:spPr>
        <p:txBody>
          <a:bodyPr/>
          <a:lstStyle>
            <a:lvl1pPr marL="0" indent="0">
              <a:buNone/>
              <a:defRPr sz="2592">
                <a:solidFill>
                  <a:schemeClr val="tx1">
                    <a:tint val="75000"/>
                  </a:schemeClr>
                </a:solidFill>
              </a:defRPr>
            </a:lvl1pPr>
            <a:lvl2pPr marL="493776" indent="0">
              <a:buNone/>
              <a:defRPr sz="2160">
                <a:solidFill>
                  <a:schemeClr val="tx1">
                    <a:tint val="75000"/>
                  </a:schemeClr>
                </a:solidFill>
              </a:defRPr>
            </a:lvl2pPr>
            <a:lvl3pPr marL="987552" indent="0">
              <a:buNone/>
              <a:defRPr sz="1944">
                <a:solidFill>
                  <a:schemeClr val="tx1">
                    <a:tint val="75000"/>
                  </a:schemeClr>
                </a:solidFill>
              </a:defRPr>
            </a:lvl3pPr>
            <a:lvl4pPr marL="1481328" indent="0">
              <a:buNone/>
              <a:defRPr sz="1728">
                <a:solidFill>
                  <a:schemeClr val="tx1">
                    <a:tint val="75000"/>
                  </a:schemeClr>
                </a:solidFill>
              </a:defRPr>
            </a:lvl4pPr>
            <a:lvl5pPr marL="1975104" indent="0">
              <a:buNone/>
              <a:defRPr sz="1728">
                <a:solidFill>
                  <a:schemeClr val="tx1">
                    <a:tint val="75000"/>
                  </a:schemeClr>
                </a:solidFill>
              </a:defRPr>
            </a:lvl5pPr>
            <a:lvl6pPr marL="2468880" indent="0">
              <a:buNone/>
              <a:defRPr sz="1728">
                <a:solidFill>
                  <a:schemeClr val="tx1">
                    <a:tint val="75000"/>
                  </a:schemeClr>
                </a:solidFill>
              </a:defRPr>
            </a:lvl6pPr>
            <a:lvl7pPr marL="2962656" indent="0">
              <a:buNone/>
              <a:defRPr sz="1728">
                <a:solidFill>
                  <a:schemeClr val="tx1">
                    <a:tint val="75000"/>
                  </a:schemeClr>
                </a:solidFill>
              </a:defRPr>
            </a:lvl7pPr>
            <a:lvl8pPr marL="3456432" indent="0">
              <a:buNone/>
              <a:defRPr sz="1728">
                <a:solidFill>
                  <a:schemeClr val="tx1">
                    <a:tint val="75000"/>
                  </a:schemeClr>
                </a:solidFill>
              </a:defRPr>
            </a:lvl8pPr>
            <a:lvl9pPr marL="3950208" indent="0">
              <a:buNone/>
              <a:defRPr sz="1728">
                <a:solidFill>
                  <a:schemeClr val="tx1">
                    <a:tint val="75000"/>
                  </a:schemeClr>
                </a:solidFill>
              </a:defRPr>
            </a:lvl9pPr>
          </a:lstStyle>
          <a:p>
            <a:pPr lvl="0"/>
            <a:r>
              <a:rPr lang="en-US"/>
              <a:t>Edit Master text styles</a:t>
            </a:r>
          </a:p>
        </p:txBody>
      </p:sp>
      <p:sp>
        <p:nvSpPr>
          <p:cNvPr id="7" name="Slide Number Placeholder 6">
            <a:extLst>
              <a:ext uri="{FF2B5EF4-FFF2-40B4-BE49-F238E27FC236}">
                <a16:creationId xmlns:a16="http://schemas.microsoft.com/office/drawing/2014/main" id="{E3DCD7E2-0B2A-425F-926D-8CD9CDDD544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409862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E17D-64C9-4F00-8FA9-CB931FC32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080C3-2465-4F27-B903-E88824D60805}"/>
              </a:ext>
            </a:extLst>
          </p:cNvPr>
          <p:cNvSpPr>
            <a:spLocks noGrp="1"/>
          </p:cNvSpPr>
          <p:nvPr>
            <p:ph sz="half" idx="1"/>
          </p:nvPr>
        </p:nvSpPr>
        <p:spPr>
          <a:xfrm>
            <a:off x="10058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BAD61-7B5D-4753-B34B-DDEAFFB12EDA}"/>
              </a:ext>
            </a:extLst>
          </p:cNvPr>
          <p:cNvSpPr>
            <a:spLocks noGrp="1"/>
          </p:cNvSpPr>
          <p:nvPr>
            <p:ph sz="half" idx="2"/>
          </p:nvPr>
        </p:nvSpPr>
        <p:spPr>
          <a:xfrm>
            <a:off x="74066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72037DF-F692-40D1-8720-DE0FA3FF650C}"/>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836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70B1-29B2-4CA9-9B27-2DE162CDEDAF}"/>
              </a:ext>
            </a:extLst>
          </p:cNvPr>
          <p:cNvSpPr>
            <a:spLocks noGrp="1"/>
          </p:cNvSpPr>
          <p:nvPr>
            <p:ph type="title"/>
          </p:nvPr>
        </p:nvSpPr>
        <p:spPr>
          <a:xfrm>
            <a:off x="1007746" y="438151"/>
            <a:ext cx="12618720"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76A8A5-9E91-4EC3-B2C9-2BED47BC3EAE}"/>
              </a:ext>
            </a:extLst>
          </p:cNvPr>
          <p:cNvSpPr>
            <a:spLocks noGrp="1"/>
          </p:cNvSpPr>
          <p:nvPr>
            <p:ph type="body" idx="1"/>
          </p:nvPr>
        </p:nvSpPr>
        <p:spPr>
          <a:xfrm>
            <a:off x="1007747" y="2017395"/>
            <a:ext cx="6189344"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4" name="Content Placeholder 3">
            <a:extLst>
              <a:ext uri="{FF2B5EF4-FFF2-40B4-BE49-F238E27FC236}">
                <a16:creationId xmlns:a16="http://schemas.microsoft.com/office/drawing/2014/main" id="{05239059-8DED-4D3B-A027-DBE090247DFD}"/>
              </a:ext>
            </a:extLst>
          </p:cNvPr>
          <p:cNvSpPr>
            <a:spLocks noGrp="1"/>
          </p:cNvSpPr>
          <p:nvPr>
            <p:ph sz="half" idx="2"/>
          </p:nvPr>
        </p:nvSpPr>
        <p:spPr>
          <a:xfrm>
            <a:off x="1007747" y="3006092"/>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9D835-3194-414C-96ED-28BF1E6418D2}"/>
              </a:ext>
            </a:extLst>
          </p:cNvPr>
          <p:cNvSpPr>
            <a:spLocks noGrp="1"/>
          </p:cNvSpPr>
          <p:nvPr>
            <p:ph type="body" sz="quarter" idx="3"/>
          </p:nvPr>
        </p:nvSpPr>
        <p:spPr>
          <a:xfrm>
            <a:off x="7406642" y="2017395"/>
            <a:ext cx="6219826"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6" name="Content Placeholder 5">
            <a:extLst>
              <a:ext uri="{FF2B5EF4-FFF2-40B4-BE49-F238E27FC236}">
                <a16:creationId xmlns:a16="http://schemas.microsoft.com/office/drawing/2014/main" id="{06573EAA-372F-410B-A16F-AED0375E8385}"/>
              </a:ext>
            </a:extLst>
          </p:cNvPr>
          <p:cNvSpPr>
            <a:spLocks noGrp="1"/>
          </p:cNvSpPr>
          <p:nvPr>
            <p:ph sz="quarter" idx="4"/>
          </p:nvPr>
        </p:nvSpPr>
        <p:spPr>
          <a:xfrm>
            <a:off x="7406642" y="3006092"/>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4B79809E-9CE1-4223-8635-C3090F72079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68120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2791-8349-46EF-A9B8-572DA5216A1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4022B49-59EF-41EF-AACE-A75C286531D8}"/>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30583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13DE10-AAF4-4A79-A313-FF9B07A0C03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089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1F76-62C3-4DA0-A45C-06A1CC5BF698}"/>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Content Placeholder 2">
            <a:extLst>
              <a:ext uri="{FF2B5EF4-FFF2-40B4-BE49-F238E27FC236}">
                <a16:creationId xmlns:a16="http://schemas.microsoft.com/office/drawing/2014/main" id="{E414829D-84DE-4950-95BC-223792C63729}"/>
              </a:ext>
            </a:extLst>
          </p:cNvPr>
          <p:cNvSpPr>
            <a:spLocks noGrp="1"/>
          </p:cNvSpPr>
          <p:nvPr>
            <p:ph idx="1"/>
          </p:nvPr>
        </p:nvSpPr>
        <p:spPr>
          <a:xfrm>
            <a:off x="6219826" y="1184911"/>
            <a:ext cx="7406640" cy="5848350"/>
          </a:xfrm>
        </p:spPr>
        <p:txBody>
          <a:bodyPr/>
          <a:lstStyle>
            <a:lvl1pPr>
              <a:defRPr sz="3456"/>
            </a:lvl1pPr>
            <a:lvl2pPr>
              <a:defRPr sz="3024"/>
            </a:lvl2pPr>
            <a:lvl3pPr>
              <a:defRPr sz="2592"/>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15D34-8144-490C-9739-6F346324A1A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a16="http://schemas.microsoft.com/office/drawing/2014/main" id="{AC44D365-4FE6-40EE-A297-655B9F85AF5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09075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4580-E102-4483-A12C-7D368F429F2C}"/>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Picture Placeholder 2">
            <a:extLst>
              <a:ext uri="{FF2B5EF4-FFF2-40B4-BE49-F238E27FC236}">
                <a16:creationId xmlns:a16="http://schemas.microsoft.com/office/drawing/2014/main" id="{7A8BBFCB-E1F9-4E88-9D71-396B1CFA27C9}"/>
              </a:ext>
            </a:extLst>
          </p:cNvPr>
          <p:cNvSpPr>
            <a:spLocks noGrp="1"/>
          </p:cNvSpPr>
          <p:nvPr>
            <p:ph type="pic" idx="1"/>
          </p:nvPr>
        </p:nvSpPr>
        <p:spPr>
          <a:xfrm>
            <a:off x="6219826" y="1184911"/>
            <a:ext cx="7406640" cy="5848350"/>
          </a:xfrm>
        </p:spPr>
        <p:txBody>
          <a:bodyPr/>
          <a:lstStyle>
            <a:lvl1pPr marL="0" indent="0">
              <a:buNone/>
              <a:defRPr sz="3456"/>
            </a:lvl1pPr>
            <a:lvl2pPr marL="493776" indent="0">
              <a:buNone/>
              <a:defRPr sz="3024"/>
            </a:lvl2pPr>
            <a:lvl3pPr marL="987552" indent="0">
              <a:buNone/>
              <a:defRPr sz="2592"/>
            </a:lvl3pPr>
            <a:lvl4pPr marL="1481328" indent="0">
              <a:buNone/>
              <a:defRPr sz="2160"/>
            </a:lvl4pPr>
            <a:lvl5pPr marL="1975104" indent="0">
              <a:buNone/>
              <a:defRPr sz="2160"/>
            </a:lvl5pPr>
            <a:lvl6pPr marL="2468880" indent="0">
              <a:buNone/>
              <a:defRPr sz="2160"/>
            </a:lvl6pPr>
            <a:lvl7pPr marL="2962656" indent="0">
              <a:buNone/>
              <a:defRPr sz="2160"/>
            </a:lvl7pPr>
            <a:lvl8pPr marL="3456432" indent="0">
              <a:buNone/>
              <a:defRPr sz="2160"/>
            </a:lvl8pPr>
            <a:lvl9pPr marL="3950208" indent="0">
              <a:buNone/>
              <a:defRPr sz="2160"/>
            </a:lvl9pPr>
          </a:lstStyle>
          <a:p>
            <a:r>
              <a:rPr lang="en-US"/>
              <a:t>Click icon to add picture</a:t>
            </a:r>
          </a:p>
        </p:txBody>
      </p:sp>
      <p:sp>
        <p:nvSpPr>
          <p:cNvPr id="4" name="Text Placeholder 3">
            <a:extLst>
              <a:ext uri="{FF2B5EF4-FFF2-40B4-BE49-F238E27FC236}">
                <a16:creationId xmlns:a16="http://schemas.microsoft.com/office/drawing/2014/main" id="{F5190F76-EA69-459A-A918-462D5B59327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a16="http://schemas.microsoft.com/office/drawing/2014/main" id="{2731E8FC-0391-4EE9-9564-653640E7F2F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73373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0CB40-A814-4553-9276-ECBA8B9BFD53}"/>
              </a:ext>
            </a:extLst>
          </p:cNvPr>
          <p:cNvSpPr>
            <a:spLocks noGrp="1"/>
          </p:cNvSpPr>
          <p:nvPr>
            <p:ph type="title"/>
          </p:nvPr>
        </p:nvSpPr>
        <p:spPr>
          <a:xfrm>
            <a:off x="1005840" y="438151"/>
            <a:ext cx="12618720" cy="1590675"/>
          </a:xfrm>
          <a:prstGeom prst="rect">
            <a:avLst/>
          </a:prstGeom>
        </p:spPr>
        <p:txBody>
          <a:bodyPr vert="horz" lIns="91440" tIns="45720" rIns="91440" bIns="45720" rtlCol="0" anchor="t">
            <a:normAutofit/>
          </a:body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Text Placeholder 2">
            <a:extLst>
              <a:ext uri="{FF2B5EF4-FFF2-40B4-BE49-F238E27FC236}">
                <a16:creationId xmlns:a16="http://schemas.microsoft.com/office/drawing/2014/main" id="{613D0172-A179-4E8B-9F48-E1B529B5666B}"/>
              </a:ext>
            </a:extLst>
          </p:cNvPr>
          <p:cNvSpPr>
            <a:spLocks noGrp="1"/>
          </p:cNvSpPr>
          <p:nvPr>
            <p:ph type="body" idx="1"/>
          </p:nvPr>
        </p:nvSpPr>
        <p:spPr>
          <a:xfrm>
            <a:off x="1005840" y="2190751"/>
            <a:ext cx="12618720" cy="5221606"/>
          </a:xfrm>
          <a:prstGeom prst="rect">
            <a:avLst/>
          </a:prstGeom>
        </p:spPr>
        <p:txBody>
          <a:bodyPr vert="horz" lIns="91440" tIns="45720" rIns="91440" bIns="45720" rtlCol="0">
            <a:noAutofit/>
          </a:body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a:pPr>
            <a:r>
              <a:rPr kumimoji="0" lang="en-US" sz="1944"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Second level, all text in dark gray, R-68, G-68, B-68.</a:t>
            </a:r>
          </a:p>
        </p:txBody>
      </p:sp>
      <p:sp>
        <p:nvSpPr>
          <p:cNvPr id="6" name="Slide Number Placeholder 5">
            <a:extLst>
              <a:ext uri="{FF2B5EF4-FFF2-40B4-BE49-F238E27FC236}">
                <a16:creationId xmlns:a16="http://schemas.microsoft.com/office/drawing/2014/main" id="{4EFE0E2D-1A00-4F07-9113-B961C6B1180A}"/>
              </a:ext>
            </a:extLst>
          </p:cNvPr>
          <p:cNvSpPr>
            <a:spLocks noGrp="1"/>
          </p:cNvSpPr>
          <p:nvPr>
            <p:ph type="sldNum" sz="quarter" idx="4"/>
          </p:nvPr>
        </p:nvSpPr>
        <p:spPr>
          <a:xfrm>
            <a:off x="1005840" y="7574282"/>
            <a:ext cx="573725" cy="438150"/>
          </a:xfrm>
          <a:prstGeom prst="rect">
            <a:avLst/>
          </a:prstGeom>
          <a:noFill/>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71011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87552"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185166" marR="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370333" marR="0" indent="0" algn="l" defTabSz="740664" rtl="0" eaLnBrk="1" fontAlgn="auto" latinLnBrk="0" hangingPunct="1">
        <a:lnSpc>
          <a:spcPct val="100000"/>
        </a:lnSpc>
        <a:spcBef>
          <a:spcPts val="0"/>
        </a:spcBef>
        <a:spcAft>
          <a:spcPts val="0"/>
        </a:spcAft>
        <a:buClrTx/>
        <a:buSzTx/>
        <a:buFont typeface="Arial" panose="020B0604020202020204" pitchFamily="34" charset="0"/>
        <a:buNone/>
        <a:tabLst/>
        <a:defRPr sz="3200" kern="1200">
          <a:solidFill>
            <a:schemeClr val="tx1"/>
          </a:solidFill>
          <a:latin typeface="+mn-lt"/>
          <a:ea typeface="+mn-ea"/>
          <a:cs typeface="+mn-cs"/>
        </a:defRPr>
      </a:lvl2pPr>
      <a:lvl3pPr marL="1234440" indent="-246888" algn="l" defTabSz="987552" rtl="0" eaLnBrk="1" latinLnBrk="0" hangingPunct="1">
        <a:lnSpc>
          <a:spcPct val="90000"/>
        </a:lnSpc>
        <a:spcBef>
          <a:spcPts val="541"/>
        </a:spcBef>
        <a:buFont typeface="Arial" panose="020B0604020202020204" pitchFamily="34" charset="0"/>
        <a:buChar char="•"/>
        <a:defRPr sz="2160" kern="1200">
          <a:solidFill>
            <a:schemeClr val="tx1"/>
          </a:solidFill>
          <a:latin typeface="+mn-lt"/>
          <a:ea typeface="+mn-ea"/>
          <a:cs typeface="+mn-cs"/>
        </a:defRPr>
      </a:lvl3pPr>
      <a:lvl4pPr marL="172821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4pPr>
      <a:lvl5pPr marL="2221992"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5pPr>
      <a:lvl6pPr marL="2715768"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6pPr>
      <a:lvl7pPr marL="3209544"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7pPr>
      <a:lvl8pPr marL="3703320"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8pPr>
      <a:lvl9pPr marL="419709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9pPr>
    </p:bodyStyle>
    <p:other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8B4ADE-D665-4DB5-8B1B-1DBDE28B27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49" y="468206"/>
            <a:ext cx="12890793" cy="3383280"/>
          </a:xfrm>
          <a:prstGeom prst="rect">
            <a:avLst/>
          </a:prstGeom>
        </p:spPr>
      </p:pic>
      <p:sp>
        <p:nvSpPr>
          <p:cNvPr id="3" name="TextBox 2">
            <a:extLst>
              <a:ext uri="{FF2B5EF4-FFF2-40B4-BE49-F238E27FC236}">
                <a16:creationId xmlns:a16="http://schemas.microsoft.com/office/drawing/2014/main" id="{1BA713F7-7C38-409B-97A0-30C856C679F9}"/>
              </a:ext>
            </a:extLst>
          </p:cNvPr>
          <p:cNvSpPr txBox="1"/>
          <p:nvPr/>
        </p:nvSpPr>
        <p:spPr>
          <a:xfrm>
            <a:off x="3500945" y="4436533"/>
            <a:ext cx="7569200" cy="1129155"/>
          </a:xfrm>
          <a:prstGeom prst="rect">
            <a:avLst/>
          </a:prstGeom>
          <a:noFill/>
        </p:spPr>
        <p:txBody>
          <a:bodyPr wrap="square" rtlCol="0">
            <a:spAutoFit/>
          </a:bodyPr>
          <a:lstStyle/>
          <a:p>
            <a:pPr algn="ctr"/>
            <a:r>
              <a:rPr lang="en-US" b="1" dirty="0"/>
              <a:t>Pack Your Bags:</a:t>
            </a:r>
          </a:p>
          <a:p>
            <a:pPr algn="ctr"/>
            <a:r>
              <a:rPr lang="en-US" b="1" dirty="0"/>
              <a:t>An Overview of the Travel Medicine Consultation</a:t>
            </a:r>
          </a:p>
          <a:p>
            <a:pPr algn="ctr"/>
            <a:r>
              <a:rPr lang="en-US" dirty="0"/>
              <a:t>Benjamin Silverberg, MD MSc FAAFP</a:t>
            </a:r>
          </a:p>
        </p:txBody>
      </p:sp>
    </p:spTree>
    <p:extLst>
      <p:ext uri="{BB962C8B-B14F-4D97-AF65-F5344CB8AC3E}">
        <p14:creationId xmlns:p14="http://schemas.microsoft.com/office/powerpoint/2010/main" val="379702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CDC “Yellow Book”</a:t>
            </a: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41"/>
          <a:stretch/>
        </p:blipFill>
        <p:spPr bwMode="auto">
          <a:xfrm>
            <a:off x="2104266" y="1638301"/>
            <a:ext cx="10421868" cy="5591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fld id="{B2B613A9-0196-4103-A730-64D9B0C7CDAE}" type="slidenum">
              <a:rPr lang="en-US" smtClean="0"/>
              <a:pPr/>
              <a:t>10</a:t>
            </a:fld>
            <a:endParaRPr lang="en-US" dirty="0"/>
          </a:p>
        </p:txBody>
      </p:sp>
    </p:spTree>
    <p:extLst>
      <p:ext uri="{BB962C8B-B14F-4D97-AF65-F5344CB8AC3E}">
        <p14:creationId xmlns:p14="http://schemas.microsoft.com/office/powerpoint/2010/main" val="1426647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HealthMap</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9367" y="1809748"/>
            <a:ext cx="11371667" cy="5431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fld id="{B2B613A9-0196-4103-A730-64D9B0C7CDAE}" type="slidenum">
              <a:rPr lang="en-US" smtClean="0"/>
              <a:pPr/>
              <a:t>11</a:t>
            </a:fld>
            <a:endParaRPr lang="en-US" dirty="0"/>
          </a:p>
        </p:txBody>
      </p:sp>
    </p:spTree>
    <p:extLst>
      <p:ext uri="{BB962C8B-B14F-4D97-AF65-F5344CB8AC3E}">
        <p14:creationId xmlns:p14="http://schemas.microsoft.com/office/powerpoint/2010/main" val="3940742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Intake form: client information</a:t>
            </a:r>
          </a:p>
        </p:txBody>
      </p:sp>
      <p:sp>
        <p:nvSpPr>
          <p:cNvPr id="3" name="Content Placeholder 2"/>
          <p:cNvSpPr>
            <a:spLocks noGrp="1"/>
          </p:cNvSpPr>
          <p:nvPr>
            <p:ph idx="1"/>
          </p:nvPr>
        </p:nvSpPr>
        <p:spPr/>
        <p:txBody>
          <a:bodyPr/>
          <a:lstStyle/>
          <a:p>
            <a:pPr>
              <a:spcAft>
                <a:spcPts val="600"/>
              </a:spcAft>
              <a:buClr>
                <a:schemeClr val="accent4"/>
              </a:buClr>
            </a:pPr>
            <a:r>
              <a:rPr lang="en-US" dirty="0"/>
              <a:t>Age and gender</a:t>
            </a:r>
          </a:p>
          <a:p>
            <a:pPr>
              <a:spcAft>
                <a:spcPts val="600"/>
              </a:spcAft>
              <a:buClr>
                <a:schemeClr val="accent4"/>
              </a:buClr>
            </a:pPr>
            <a:r>
              <a:rPr lang="en-US" dirty="0"/>
              <a:t>Chronic medical conditions</a:t>
            </a:r>
          </a:p>
          <a:p>
            <a:pPr>
              <a:spcAft>
                <a:spcPts val="600"/>
              </a:spcAft>
              <a:buClr>
                <a:schemeClr val="accent4"/>
              </a:buClr>
            </a:pPr>
            <a:r>
              <a:rPr lang="en-US" dirty="0"/>
              <a:t>Allergies</a:t>
            </a:r>
          </a:p>
          <a:p>
            <a:pPr>
              <a:spcAft>
                <a:spcPts val="600"/>
              </a:spcAft>
              <a:buClr>
                <a:schemeClr val="accent4"/>
              </a:buClr>
            </a:pPr>
            <a:r>
              <a:rPr lang="en-US" dirty="0"/>
              <a:t>Medications</a:t>
            </a:r>
          </a:p>
          <a:p>
            <a:pPr>
              <a:spcAft>
                <a:spcPts val="600"/>
              </a:spcAft>
              <a:buClr>
                <a:schemeClr val="accent4"/>
              </a:buClr>
            </a:pPr>
            <a:r>
              <a:rPr lang="en-US" dirty="0"/>
              <a:t>Immunization history</a:t>
            </a:r>
          </a:p>
          <a:p>
            <a:pPr>
              <a:spcAft>
                <a:spcPts val="600"/>
              </a:spcAft>
              <a:buClr>
                <a:schemeClr val="accent4"/>
              </a:buClr>
            </a:pPr>
            <a:r>
              <a:rPr lang="en-US" dirty="0"/>
              <a:t>Prior travel experience</a:t>
            </a:r>
          </a:p>
          <a:p>
            <a:pPr>
              <a:spcAft>
                <a:spcPts val="600"/>
              </a:spcAft>
              <a:buClr>
                <a:schemeClr val="accent4"/>
              </a:buClr>
            </a:pPr>
            <a:r>
              <a:rPr lang="en-US" dirty="0"/>
              <a:t>Special conditions/circumstances</a:t>
            </a:r>
          </a:p>
          <a:p>
            <a:pPr lvl="1">
              <a:lnSpc>
                <a:spcPct val="100000"/>
              </a:lnSpc>
              <a:spcBef>
                <a:spcPts val="0"/>
              </a:spcBef>
              <a:spcAft>
                <a:spcPts val="600"/>
              </a:spcAft>
              <a:buClr>
                <a:schemeClr val="accent4"/>
              </a:buClr>
            </a:pPr>
            <a:r>
              <a:rPr lang="en-US" dirty="0"/>
              <a:t>Pregnancy, breastfeeding, immuno-compromise, disability, older age, etc.</a:t>
            </a:r>
          </a:p>
        </p:txBody>
      </p:sp>
      <p:sp>
        <p:nvSpPr>
          <p:cNvPr id="4" name="TextBox 3"/>
          <p:cNvSpPr txBox="1"/>
          <p:nvPr/>
        </p:nvSpPr>
        <p:spPr>
          <a:xfrm>
            <a:off x="9582150" y="679580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Chen et al., </a:t>
            </a:r>
            <a:r>
              <a:rPr lang="en-US" dirty="0" err="1">
                <a:solidFill>
                  <a:schemeClr val="tx1">
                    <a:lumMod val="50000"/>
                    <a:lumOff val="50000"/>
                  </a:schemeClr>
                </a:solidFill>
              </a:rPr>
              <a:t>Hatz</a:t>
            </a:r>
            <a:r>
              <a:rPr lang="en-US" dirty="0">
                <a:solidFill>
                  <a:schemeClr val="tx1">
                    <a:lumMod val="50000"/>
                    <a:lumOff val="50000"/>
                  </a:schemeClr>
                </a:solidFill>
              </a:rPr>
              <a:t> et al., Pollard et al.</a:t>
            </a:r>
          </a:p>
        </p:txBody>
      </p:sp>
      <p:sp>
        <p:nvSpPr>
          <p:cNvPr id="5" name="Slide Number Placeholder 4"/>
          <p:cNvSpPr>
            <a:spLocks noGrp="1"/>
          </p:cNvSpPr>
          <p:nvPr>
            <p:ph type="sldNum" sz="quarter" idx="10"/>
          </p:nvPr>
        </p:nvSpPr>
        <p:spPr/>
        <p:txBody>
          <a:bodyPr/>
          <a:lstStyle/>
          <a:p>
            <a:fld id="{B2B613A9-0196-4103-A730-64D9B0C7CDAE}" type="slidenum">
              <a:rPr lang="en-US" smtClean="0"/>
              <a:pPr/>
              <a:t>12</a:t>
            </a:fld>
            <a:endParaRPr lang="en-US" dirty="0"/>
          </a:p>
        </p:txBody>
      </p:sp>
    </p:spTree>
    <p:extLst>
      <p:ext uri="{BB962C8B-B14F-4D97-AF65-F5344CB8AC3E}">
        <p14:creationId xmlns:p14="http://schemas.microsoft.com/office/powerpoint/2010/main" val="2576818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Intake form: trip information</a:t>
            </a:r>
          </a:p>
        </p:txBody>
      </p:sp>
      <p:sp>
        <p:nvSpPr>
          <p:cNvPr id="3" name="Content Placeholder 2"/>
          <p:cNvSpPr>
            <a:spLocks noGrp="1"/>
          </p:cNvSpPr>
          <p:nvPr>
            <p:ph idx="1"/>
          </p:nvPr>
        </p:nvSpPr>
        <p:spPr/>
        <p:txBody>
          <a:bodyPr/>
          <a:lstStyle/>
          <a:p>
            <a:pPr>
              <a:spcBef>
                <a:spcPts val="600"/>
              </a:spcBef>
              <a:buClr>
                <a:schemeClr val="accent4"/>
              </a:buClr>
            </a:pPr>
            <a:r>
              <a:rPr lang="en-US" dirty="0"/>
              <a:t>Destination country(</a:t>
            </a:r>
            <a:r>
              <a:rPr lang="en-US" dirty="0" err="1"/>
              <a:t>ies</a:t>
            </a:r>
            <a:r>
              <a:rPr lang="en-US" dirty="0"/>
              <a:t>), in order</a:t>
            </a:r>
          </a:p>
          <a:p>
            <a:pPr lvl="1">
              <a:spcBef>
                <a:spcPts val="600"/>
              </a:spcBef>
              <a:buClr>
                <a:schemeClr val="accent4"/>
              </a:buClr>
            </a:pPr>
            <a:r>
              <a:rPr lang="en-US" dirty="0"/>
              <a:t>Exact itinerary (rural vs urban, tourist sites vs off-the-beaten-path)</a:t>
            </a:r>
          </a:p>
          <a:p>
            <a:pPr>
              <a:spcBef>
                <a:spcPts val="600"/>
              </a:spcBef>
              <a:buClr>
                <a:schemeClr val="accent4"/>
              </a:buClr>
            </a:pPr>
            <a:r>
              <a:rPr lang="en-US" dirty="0"/>
              <a:t>Seasonality and duration of trip</a:t>
            </a:r>
          </a:p>
          <a:p>
            <a:pPr>
              <a:spcBef>
                <a:spcPts val="600"/>
              </a:spcBef>
              <a:buClr>
                <a:schemeClr val="accent4"/>
              </a:buClr>
            </a:pPr>
            <a:r>
              <a:rPr lang="en-US" dirty="0"/>
              <a:t>Reason for travel (e.g., business vs leisure)</a:t>
            </a:r>
          </a:p>
          <a:p>
            <a:pPr>
              <a:spcBef>
                <a:spcPts val="600"/>
              </a:spcBef>
              <a:buClr>
                <a:schemeClr val="accent4"/>
              </a:buClr>
            </a:pPr>
            <a:r>
              <a:rPr lang="en-US" dirty="0"/>
              <a:t>Travel “style” (e.g., prearranged tour vs independent travel)</a:t>
            </a:r>
          </a:p>
          <a:p>
            <a:pPr lvl="1">
              <a:spcBef>
                <a:spcPts val="600"/>
              </a:spcBef>
              <a:buClr>
                <a:schemeClr val="accent4"/>
              </a:buClr>
            </a:pPr>
            <a:r>
              <a:rPr lang="en-US" dirty="0"/>
              <a:t>Type of accommodation</a:t>
            </a:r>
          </a:p>
          <a:p>
            <a:pPr lvl="1">
              <a:spcBef>
                <a:spcPts val="600"/>
              </a:spcBef>
              <a:buClr>
                <a:schemeClr val="accent4"/>
              </a:buClr>
            </a:pPr>
            <a:r>
              <a:rPr lang="en-US" dirty="0"/>
              <a:t>Mode of transportation</a:t>
            </a:r>
          </a:p>
          <a:p>
            <a:pPr>
              <a:spcBef>
                <a:spcPts val="600"/>
              </a:spcBef>
              <a:buClr>
                <a:schemeClr val="accent4"/>
              </a:buClr>
            </a:pPr>
            <a:r>
              <a:rPr lang="en-US" dirty="0"/>
              <a:t>Risky activities (e.g., high altitude, contact with animals)</a:t>
            </a:r>
          </a:p>
        </p:txBody>
      </p:sp>
      <p:sp>
        <p:nvSpPr>
          <p:cNvPr id="4" name="TextBox 3"/>
          <p:cNvSpPr txBox="1"/>
          <p:nvPr/>
        </p:nvSpPr>
        <p:spPr>
          <a:xfrm>
            <a:off x="9582150" y="6872397"/>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Chen et al., </a:t>
            </a:r>
            <a:r>
              <a:rPr lang="en-US" dirty="0" err="1">
                <a:solidFill>
                  <a:schemeClr val="tx1">
                    <a:lumMod val="50000"/>
                    <a:lumOff val="50000"/>
                  </a:schemeClr>
                </a:solidFill>
              </a:rPr>
              <a:t>Hatz</a:t>
            </a:r>
            <a:r>
              <a:rPr lang="en-US" dirty="0">
                <a:solidFill>
                  <a:schemeClr val="tx1">
                    <a:lumMod val="50000"/>
                    <a:lumOff val="50000"/>
                  </a:schemeClr>
                </a:solidFill>
              </a:rPr>
              <a:t> et al., Pollard et al.</a:t>
            </a:r>
          </a:p>
        </p:txBody>
      </p:sp>
      <p:sp>
        <p:nvSpPr>
          <p:cNvPr id="5" name="Slide Number Placeholder 4"/>
          <p:cNvSpPr>
            <a:spLocks noGrp="1"/>
          </p:cNvSpPr>
          <p:nvPr>
            <p:ph type="sldNum" sz="quarter" idx="10"/>
          </p:nvPr>
        </p:nvSpPr>
        <p:spPr/>
        <p:txBody>
          <a:bodyPr/>
          <a:lstStyle/>
          <a:p>
            <a:fld id="{B2B613A9-0196-4103-A730-64D9B0C7CDAE}" type="slidenum">
              <a:rPr lang="en-US" smtClean="0"/>
              <a:pPr/>
              <a:t>13</a:t>
            </a:fld>
            <a:endParaRPr lang="en-US" dirty="0"/>
          </a:p>
        </p:txBody>
      </p:sp>
    </p:spTree>
    <p:extLst>
      <p:ext uri="{BB962C8B-B14F-4D97-AF65-F5344CB8AC3E}">
        <p14:creationId xmlns:p14="http://schemas.microsoft.com/office/powerpoint/2010/main" val="3944141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The 10 commandments (for int’l travelers)</a:t>
            </a:r>
          </a:p>
        </p:txBody>
      </p:sp>
      <p:sp>
        <p:nvSpPr>
          <p:cNvPr id="3" name="Content Placeholder 2"/>
          <p:cNvSpPr>
            <a:spLocks noGrp="1"/>
          </p:cNvSpPr>
          <p:nvPr>
            <p:ph idx="1"/>
          </p:nvPr>
        </p:nvSpPr>
        <p:spPr/>
        <p:txBody>
          <a:bodyPr>
            <a:normAutofit/>
          </a:bodyPr>
          <a:lstStyle/>
          <a:p>
            <a:pPr marL="685800" indent="-685800">
              <a:spcBef>
                <a:spcPts val="600"/>
              </a:spcBef>
              <a:spcAft>
                <a:spcPts val="600"/>
              </a:spcAft>
              <a:buClr>
                <a:schemeClr val="accent6"/>
              </a:buClr>
              <a:buFont typeface="+mj-lt"/>
              <a:buAutoNum type="romanLcPeriod"/>
            </a:pPr>
            <a:r>
              <a:rPr lang="en-US" dirty="0"/>
              <a:t>Seek advice from your health care provider</a:t>
            </a:r>
          </a:p>
          <a:p>
            <a:pPr marL="685800" indent="-685800">
              <a:spcBef>
                <a:spcPts val="600"/>
              </a:spcBef>
              <a:spcAft>
                <a:spcPts val="600"/>
              </a:spcAft>
              <a:buClr>
                <a:schemeClr val="accent6"/>
              </a:buClr>
              <a:buFont typeface="+mj-lt"/>
              <a:buAutoNum type="romanLcPeriod"/>
            </a:pPr>
            <a:r>
              <a:rPr lang="en-US" dirty="0"/>
              <a:t>Use caution with transportation</a:t>
            </a:r>
          </a:p>
          <a:p>
            <a:pPr marL="685800" indent="-685800">
              <a:spcBef>
                <a:spcPts val="600"/>
              </a:spcBef>
              <a:spcAft>
                <a:spcPts val="600"/>
              </a:spcAft>
              <a:buClr>
                <a:schemeClr val="accent6"/>
              </a:buClr>
              <a:buFont typeface="+mj-lt"/>
              <a:buAutoNum type="romanLcPeriod"/>
            </a:pPr>
            <a:r>
              <a:rPr lang="en-US" dirty="0"/>
              <a:t>Acclimatize yourself</a:t>
            </a:r>
          </a:p>
          <a:p>
            <a:pPr marL="685800" indent="-685800">
              <a:spcBef>
                <a:spcPts val="600"/>
              </a:spcBef>
              <a:spcAft>
                <a:spcPts val="600"/>
              </a:spcAft>
              <a:buClr>
                <a:schemeClr val="accent6"/>
              </a:buClr>
              <a:buFont typeface="+mj-lt"/>
              <a:buAutoNum type="romanLcPeriod"/>
            </a:pPr>
            <a:r>
              <a:rPr lang="en-US" dirty="0"/>
              <a:t>Protect yourself from insects</a:t>
            </a:r>
          </a:p>
          <a:p>
            <a:pPr marL="685800" indent="-685800">
              <a:spcBef>
                <a:spcPts val="600"/>
              </a:spcBef>
              <a:spcAft>
                <a:spcPts val="600"/>
              </a:spcAft>
              <a:buClr>
                <a:schemeClr val="accent6"/>
              </a:buClr>
              <a:buFont typeface="+mj-lt"/>
              <a:buAutoNum type="romanLcPeriod"/>
            </a:pPr>
            <a:r>
              <a:rPr lang="en-US" dirty="0"/>
              <a:t>Use (genuine) prophylactics</a:t>
            </a:r>
          </a:p>
        </p:txBody>
      </p:sp>
      <p:sp>
        <p:nvSpPr>
          <p:cNvPr id="4" name="TextBox 3"/>
          <p:cNvSpPr txBox="1"/>
          <p:nvPr/>
        </p:nvSpPr>
        <p:spPr>
          <a:xfrm>
            <a:off x="9582150" y="6853839"/>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Keystone (2007), McCarthy</a:t>
            </a:r>
          </a:p>
        </p:txBody>
      </p:sp>
      <p:pic>
        <p:nvPicPr>
          <p:cNvPr id="8200" name="Picture 8" descr="Moses Clip Art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032" y="3025730"/>
            <a:ext cx="4605132" cy="386236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fld id="{B2B613A9-0196-4103-A730-64D9B0C7CDAE}" type="slidenum">
              <a:rPr lang="en-US" smtClean="0"/>
              <a:pPr/>
              <a:t>14</a:t>
            </a:fld>
            <a:endParaRPr lang="en-US" dirty="0"/>
          </a:p>
        </p:txBody>
      </p:sp>
    </p:spTree>
    <p:extLst>
      <p:ext uri="{BB962C8B-B14F-4D97-AF65-F5344CB8AC3E}">
        <p14:creationId xmlns:p14="http://schemas.microsoft.com/office/powerpoint/2010/main" val="160651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The 10 commandments </a:t>
            </a:r>
            <a:r>
              <a:rPr lang="en-US" i="1" dirty="0">
                <a:solidFill>
                  <a:schemeClr val="accent1"/>
                </a:solidFill>
              </a:rPr>
              <a:t>(</a:t>
            </a:r>
            <a:r>
              <a:rPr lang="en-US" i="1" dirty="0" err="1">
                <a:solidFill>
                  <a:schemeClr val="accent1"/>
                </a:solidFill>
              </a:rPr>
              <a:t>con’t</a:t>
            </a:r>
            <a:r>
              <a:rPr lang="en-US" i="1" dirty="0">
                <a:solidFill>
                  <a:schemeClr val="accent1"/>
                </a:solidFill>
              </a:rPr>
              <a:t>)</a:t>
            </a:r>
          </a:p>
        </p:txBody>
      </p:sp>
      <p:sp>
        <p:nvSpPr>
          <p:cNvPr id="3" name="Content Placeholder 2"/>
          <p:cNvSpPr>
            <a:spLocks noGrp="1"/>
          </p:cNvSpPr>
          <p:nvPr>
            <p:ph idx="1"/>
          </p:nvPr>
        </p:nvSpPr>
        <p:spPr/>
        <p:txBody>
          <a:bodyPr/>
          <a:lstStyle/>
          <a:p>
            <a:pPr marL="685800" indent="-685800">
              <a:spcBef>
                <a:spcPts val="600"/>
              </a:spcBef>
              <a:spcAft>
                <a:spcPts val="600"/>
              </a:spcAft>
              <a:buClr>
                <a:schemeClr val="accent6"/>
              </a:buClr>
              <a:buFont typeface="+mj-lt"/>
              <a:buAutoNum type="romanLcPeriod" startAt="6"/>
            </a:pPr>
            <a:r>
              <a:rPr lang="en-US" dirty="0"/>
              <a:t>Don’t drink the water (or use ice cubes)</a:t>
            </a:r>
          </a:p>
          <a:p>
            <a:pPr marL="685800" indent="-685800">
              <a:spcBef>
                <a:spcPts val="600"/>
              </a:spcBef>
              <a:spcAft>
                <a:spcPts val="600"/>
              </a:spcAft>
              <a:buClr>
                <a:schemeClr val="accent6"/>
              </a:buClr>
              <a:buFont typeface="+mj-lt"/>
              <a:buAutoNum type="romanLcPeriod" startAt="6"/>
            </a:pPr>
            <a:r>
              <a:rPr lang="en-US" dirty="0"/>
              <a:t>Peel and/or cook your food</a:t>
            </a:r>
          </a:p>
          <a:p>
            <a:pPr marL="685800" indent="-685800">
              <a:spcBef>
                <a:spcPts val="600"/>
              </a:spcBef>
              <a:spcAft>
                <a:spcPts val="600"/>
              </a:spcAft>
              <a:buClr>
                <a:schemeClr val="accent6"/>
              </a:buClr>
              <a:buFont typeface="+mj-lt"/>
              <a:buAutoNum type="romanLcPeriod" startAt="6"/>
            </a:pPr>
            <a:r>
              <a:rPr lang="en-US" dirty="0"/>
              <a:t>Prepare yourself for traveler’s diarrhea</a:t>
            </a:r>
          </a:p>
          <a:p>
            <a:pPr marL="685800" indent="-685800">
              <a:spcBef>
                <a:spcPts val="600"/>
              </a:spcBef>
              <a:spcAft>
                <a:spcPts val="600"/>
              </a:spcAft>
              <a:buClr>
                <a:schemeClr val="accent6"/>
              </a:buClr>
              <a:buFont typeface="+mj-lt"/>
              <a:buAutoNum type="romanLcPeriod" startAt="6"/>
            </a:pPr>
            <a:r>
              <a:rPr lang="en-US" dirty="0"/>
              <a:t>Don’t swim in freshwater or walk with bare feet</a:t>
            </a:r>
          </a:p>
          <a:p>
            <a:pPr marL="685800" indent="-685800">
              <a:spcBef>
                <a:spcPts val="600"/>
              </a:spcBef>
              <a:spcAft>
                <a:spcPts val="600"/>
              </a:spcAft>
              <a:buClr>
                <a:schemeClr val="accent6"/>
              </a:buClr>
              <a:buFont typeface="+mj-lt"/>
              <a:buAutoNum type="romanLcPeriod" startAt="6"/>
            </a:pPr>
            <a:r>
              <a:rPr lang="en-US" dirty="0"/>
              <a:t>Be aware of your surroundings</a:t>
            </a:r>
          </a:p>
          <a:p>
            <a:pPr marL="685800" indent="-685800">
              <a:buFont typeface="+mj-lt"/>
              <a:buAutoNum type="romanLcPeriod" startAt="6"/>
            </a:pPr>
            <a:endParaRPr lang="en-US" dirty="0"/>
          </a:p>
        </p:txBody>
      </p:sp>
      <p:sp>
        <p:nvSpPr>
          <p:cNvPr id="4" name="TextBox 3"/>
          <p:cNvSpPr txBox="1"/>
          <p:nvPr/>
        </p:nvSpPr>
        <p:spPr>
          <a:xfrm>
            <a:off x="9582150" y="683390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Keystone (2007), McCarthy</a:t>
            </a:r>
          </a:p>
        </p:txBody>
      </p:sp>
      <p:sp>
        <p:nvSpPr>
          <p:cNvPr id="5" name="Slide Number Placeholder 4"/>
          <p:cNvSpPr>
            <a:spLocks noGrp="1"/>
          </p:cNvSpPr>
          <p:nvPr>
            <p:ph type="sldNum" sz="quarter" idx="10"/>
          </p:nvPr>
        </p:nvSpPr>
        <p:spPr/>
        <p:txBody>
          <a:bodyPr/>
          <a:lstStyle/>
          <a:p>
            <a:fld id="{B2B613A9-0196-4103-A730-64D9B0C7CDAE}" type="slidenum">
              <a:rPr lang="en-US" smtClean="0"/>
              <a:pPr/>
              <a:t>15</a:t>
            </a:fld>
            <a:endParaRPr lang="en-US" dirty="0"/>
          </a:p>
        </p:txBody>
      </p:sp>
    </p:spTree>
    <p:extLst>
      <p:ext uri="{BB962C8B-B14F-4D97-AF65-F5344CB8AC3E}">
        <p14:creationId xmlns:p14="http://schemas.microsoft.com/office/powerpoint/2010/main" val="3120395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accent1"/>
                </a:solidFill>
              </a:rPr>
              <a:t>i</a:t>
            </a:r>
            <a:r>
              <a:rPr lang="en-US" dirty="0">
                <a:solidFill>
                  <a:schemeClr val="accent1"/>
                </a:solidFill>
              </a:rPr>
              <a:t>. Seek advice from your health care provider</a:t>
            </a:r>
          </a:p>
        </p:txBody>
      </p:sp>
      <p:sp>
        <p:nvSpPr>
          <p:cNvPr id="3" name="Content Placeholder 2"/>
          <p:cNvSpPr>
            <a:spLocks noGrp="1"/>
          </p:cNvSpPr>
          <p:nvPr>
            <p:ph idx="1"/>
          </p:nvPr>
        </p:nvSpPr>
        <p:spPr/>
        <p:txBody>
          <a:bodyPr/>
          <a:lstStyle/>
          <a:p>
            <a:pPr>
              <a:spcBef>
                <a:spcPts val="600"/>
              </a:spcBef>
              <a:buClr>
                <a:schemeClr val="accent4"/>
              </a:buClr>
            </a:pPr>
            <a:r>
              <a:rPr lang="en-US" dirty="0"/>
              <a:t>Try to schedule 4-6 weeks prior to travel, but even last-minute consultation can be helpful</a:t>
            </a:r>
          </a:p>
          <a:p>
            <a:pPr>
              <a:spcBef>
                <a:spcPts val="600"/>
              </a:spcBef>
              <a:buClr>
                <a:schemeClr val="accent4"/>
              </a:buClr>
            </a:pPr>
            <a:r>
              <a:rPr lang="en-US" dirty="0"/>
              <a:t>Review the “3 R’s” – required, recommended, and routine vaccinations</a:t>
            </a:r>
          </a:p>
          <a:p>
            <a:pPr>
              <a:spcBef>
                <a:spcPts val="600"/>
              </a:spcBef>
              <a:buClr>
                <a:schemeClr val="accent4"/>
              </a:buClr>
            </a:pPr>
            <a:r>
              <a:rPr lang="en-US" dirty="0"/>
              <a:t>Discuss malaria prophylaxis and treatments for traveler’s diarrhea, as appropriate</a:t>
            </a:r>
          </a:p>
          <a:p>
            <a:pPr>
              <a:spcBef>
                <a:spcPts val="600"/>
              </a:spcBef>
              <a:buClr>
                <a:schemeClr val="accent4"/>
              </a:buClr>
            </a:pPr>
            <a:r>
              <a:rPr lang="en-US" dirty="0"/>
              <a:t>Prepare a personal first aid kit</a:t>
            </a:r>
          </a:p>
          <a:p>
            <a:pPr>
              <a:spcBef>
                <a:spcPts val="600"/>
              </a:spcBef>
              <a:buClr>
                <a:schemeClr val="accent4"/>
              </a:buClr>
            </a:pPr>
            <a:r>
              <a:rPr lang="en-US" i="1" dirty="0"/>
              <a:t>Consider evacuation insurance (e.g., </a:t>
            </a:r>
            <a:r>
              <a:rPr lang="en-US" i="1" dirty="0" err="1"/>
              <a:t>iSOS</a:t>
            </a:r>
            <a:r>
              <a:rPr lang="en-US" i="1" dirty="0"/>
              <a:t>)</a:t>
            </a:r>
          </a:p>
        </p:txBody>
      </p:sp>
      <p:sp>
        <p:nvSpPr>
          <p:cNvPr id="4" name="Slide Number Placeholder 3"/>
          <p:cNvSpPr>
            <a:spLocks noGrp="1"/>
          </p:cNvSpPr>
          <p:nvPr>
            <p:ph type="sldNum" sz="quarter" idx="10"/>
          </p:nvPr>
        </p:nvSpPr>
        <p:spPr/>
        <p:txBody>
          <a:bodyPr/>
          <a:lstStyle/>
          <a:p>
            <a:fld id="{B2B613A9-0196-4103-A730-64D9B0C7CDAE}" type="slidenum">
              <a:rPr lang="en-US" smtClean="0"/>
              <a:pPr/>
              <a:t>16</a:t>
            </a:fld>
            <a:endParaRPr lang="en-US" dirty="0"/>
          </a:p>
        </p:txBody>
      </p:sp>
    </p:spTree>
    <p:extLst>
      <p:ext uri="{BB962C8B-B14F-4D97-AF65-F5344CB8AC3E}">
        <p14:creationId xmlns:p14="http://schemas.microsoft.com/office/powerpoint/2010/main" val="1795591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Vaccines for international travelers</a:t>
            </a:r>
            <a:br>
              <a:rPr lang="en-US" dirty="0">
                <a:solidFill>
                  <a:schemeClr val="accent1"/>
                </a:solidFill>
              </a:rPr>
            </a:br>
            <a:r>
              <a:rPr lang="en-US" dirty="0">
                <a:solidFill>
                  <a:schemeClr val="accent1"/>
                </a:solidFill>
              </a:rPr>
              <a:t>from the U.S.</a:t>
            </a:r>
          </a:p>
        </p:txBody>
      </p:sp>
      <p:sp>
        <p:nvSpPr>
          <p:cNvPr id="3" name="Content Placeholder 2"/>
          <p:cNvSpPr>
            <a:spLocks noGrp="1"/>
          </p:cNvSpPr>
          <p:nvPr>
            <p:ph idx="1"/>
          </p:nvPr>
        </p:nvSpPr>
        <p:spPr>
          <a:xfrm>
            <a:off x="1005840" y="2173869"/>
            <a:ext cx="12618720" cy="3807831"/>
          </a:xfrm>
        </p:spPr>
        <p:txBody>
          <a:bodyPr numCol="2"/>
          <a:lstStyle/>
          <a:p>
            <a:pPr>
              <a:spcBef>
                <a:spcPts val="600"/>
              </a:spcBef>
              <a:buClr>
                <a:schemeClr val="accent4"/>
              </a:buClr>
            </a:pPr>
            <a:r>
              <a:rPr lang="en-US" dirty="0"/>
              <a:t>Required:</a:t>
            </a:r>
          </a:p>
          <a:p>
            <a:pPr lvl="1">
              <a:spcBef>
                <a:spcPts val="600"/>
              </a:spcBef>
              <a:buClr>
                <a:schemeClr val="accent4"/>
              </a:buClr>
            </a:pPr>
            <a:r>
              <a:rPr lang="en-US" sz="2400" dirty="0"/>
              <a:t>Yellow fever *</a:t>
            </a:r>
          </a:p>
          <a:p>
            <a:pPr lvl="1">
              <a:spcBef>
                <a:spcPts val="600"/>
              </a:spcBef>
              <a:buClr>
                <a:schemeClr val="accent4"/>
              </a:buClr>
            </a:pPr>
            <a:r>
              <a:rPr lang="en-US" sz="2400" dirty="0"/>
              <a:t>Meningococcal</a:t>
            </a:r>
          </a:p>
          <a:p>
            <a:pPr lvl="1">
              <a:spcBef>
                <a:spcPts val="600"/>
              </a:spcBef>
              <a:buClr>
                <a:schemeClr val="accent4"/>
              </a:buClr>
            </a:pPr>
            <a:r>
              <a:rPr lang="en-US" sz="2400" dirty="0"/>
              <a:t>Polio</a:t>
            </a:r>
          </a:p>
          <a:p>
            <a:pPr>
              <a:spcBef>
                <a:spcPts val="600"/>
              </a:spcBef>
              <a:buClr>
                <a:schemeClr val="accent4"/>
              </a:buClr>
            </a:pPr>
            <a:r>
              <a:rPr lang="en-US" dirty="0"/>
              <a:t>Recommended:</a:t>
            </a:r>
          </a:p>
          <a:p>
            <a:pPr lvl="1">
              <a:spcBef>
                <a:spcPts val="600"/>
              </a:spcBef>
              <a:buClr>
                <a:schemeClr val="accent4"/>
              </a:buClr>
            </a:pPr>
            <a:r>
              <a:rPr lang="en-US" sz="2400" dirty="0"/>
              <a:t>Typhoid *</a:t>
            </a:r>
          </a:p>
          <a:p>
            <a:pPr lvl="1">
              <a:spcBef>
                <a:spcPts val="600"/>
              </a:spcBef>
              <a:buClr>
                <a:schemeClr val="accent4"/>
              </a:buClr>
            </a:pPr>
            <a:r>
              <a:rPr lang="en-US" sz="2400" dirty="0"/>
              <a:t>Rabies</a:t>
            </a:r>
          </a:p>
          <a:p>
            <a:pPr lvl="1">
              <a:spcBef>
                <a:spcPts val="600"/>
              </a:spcBef>
              <a:buClr>
                <a:schemeClr val="accent4"/>
              </a:buClr>
            </a:pPr>
            <a:r>
              <a:rPr lang="en-US" sz="2400" dirty="0"/>
              <a:t>Cholera *</a:t>
            </a:r>
          </a:p>
          <a:p>
            <a:pPr lvl="1">
              <a:spcBef>
                <a:spcPts val="600"/>
              </a:spcBef>
              <a:buClr>
                <a:schemeClr val="accent4"/>
              </a:buClr>
            </a:pPr>
            <a:r>
              <a:rPr lang="en-US" sz="2400" dirty="0"/>
              <a:t>Japanese encephalitis</a:t>
            </a:r>
          </a:p>
          <a:p>
            <a:pPr>
              <a:spcBef>
                <a:spcPts val="600"/>
              </a:spcBef>
              <a:buClr>
                <a:schemeClr val="accent4"/>
              </a:buClr>
            </a:pPr>
            <a:r>
              <a:rPr lang="en-US" dirty="0"/>
              <a:t>Routine:</a:t>
            </a:r>
          </a:p>
          <a:p>
            <a:pPr lvl="1">
              <a:spcBef>
                <a:spcPts val="600"/>
              </a:spcBef>
              <a:buClr>
                <a:schemeClr val="accent4"/>
              </a:buClr>
            </a:pPr>
            <a:r>
              <a:rPr lang="en-US" sz="2400" dirty="0"/>
              <a:t>Hepatitis A</a:t>
            </a:r>
          </a:p>
          <a:p>
            <a:pPr lvl="1">
              <a:spcBef>
                <a:spcPts val="600"/>
              </a:spcBef>
              <a:buClr>
                <a:schemeClr val="accent4"/>
              </a:buClr>
            </a:pPr>
            <a:r>
              <a:rPr lang="en-US" sz="2400" dirty="0"/>
              <a:t>Hepatitis B</a:t>
            </a:r>
          </a:p>
          <a:p>
            <a:pPr lvl="1">
              <a:spcBef>
                <a:spcPts val="600"/>
              </a:spcBef>
              <a:buClr>
                <a:schemeClr val="accent4"/>
              </a:buClr>
            </a:pPr>
            <a:r>
              <a:rPr lang="en-US" sz="2400" dirty="0"/>
              <a:t>Influenza *</a:t>
            </a:r>
          </a:p>
          <a:p>
            <a:pPr lvl="1">
              <a:spcBef>
                <a:spcPts val="600"/>
              </a:spcBef>
              <a:buClr>
                <a:schemeClr val="accent4"/>
              </a:buClr>
            </a:pPr>
            <a:r>
              <a:rPr lang="en-US" sz="2400" dirty="0"/>
              <a:t>Measles, mumps, and rubella *</a:t>
            </a:r>
          </a:p>
          <a:p>
            <a:pPr lvl="1">
              <a:spcBef>
                <a:spcPts val="600"/>
              </a:spcBef>
              <a:buClr>
                <a:schemeClr val="accent4"/>
              </a:buClr>
            </a:pPr>
            <a:r>
              <a:rPr lang="en-US" sz="2400" dirty="0"/>
              <a:t>Pneumococcal</a:t>
            </a:r>
          </a:p>
          <a:p>
            <a:pPr lvl="1">
              <a:spcBef>
                <a:spcPts val="600"/>
              </a:spcBef>
              <a:buClr>
                <a:schemeClr val="accent4"/>
              </a:buClr>
            </a:pPr>
            <a:r>
              <a:rPr lang="en-US" sz="2400" dirty="0"/>
              <a:t>Tetanus, diphtheria, and pertussis</a:t>
            </a:r>
          </a:p>
          <a:p>
            <a:pPr lvl="1">
              <a:spcBef>
                <a:spcPts val="600"/>
              </a:spcBef>
              <a:buClr>
                <a:schemeClr val="accent4"/>
              </a:buClr>
            </a:pPr>
            <a:r>
              <a:rPr lang="en-US" sz="2400" dirty="0"/>
              <a:t>Varicella (and herpes zoster) *</a:t>
            </a:r>
          </a:p>
        </p:txBody>
      </p:sp>
      <p:sp>
        <p:nvSpPr>
          <p:cNvPr id="4" name="TextBox 3"/>
          <p:cNvSpPr txBox="1"/>
          <p:nvPr/>
        </p:nvSpPr>
        <p:spPr>
          <a:xfrm>
            <a:off x="9582150" y="6828706"/>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Sanford et al., </a:t>
            </a:r>
            <a:r>
              <a:rPr lang="en-US" dirty="0" err="1">
                <a:solidFill>
                  <a:schemeClr val="tx1">
                    <a:lumMod val="50000"/>
                    <a:lumOff val="50000"/>
                  </a:schemeClr>
                </a:solidFill>
              </a:rPr>
              <a:t>Juckett</a:t>
            </a:r>
            <a:endParaRPr lang="en-US" dirty="0">
              <a:solidFill>
                <a:schemeClr val="tx1">
                  <a:lumMod val="50000"/>
                  <a:lumOff val="50000"/>
                </a:schemeClr>
              </a:solidFill>
            </a:endParaRPr>
          </a:p>
        </p:txBody>
      </p:sp>
      <p:sp>
        <p:nvSpPr>
          <p:cNvPr id="5" name="TextBox 4"/>
          <p:cNvSpPr txBox="1"/>
          <p:nvPr/>
        </p:nvSpPr>
        <p:spPr>
          <a:xfrm>
            <a:off x="161108" y="6814704"/>
            <a:ext cx="4914900" cy="456407"/>
          </a:xfrm>
          <a:prstGeom prst="rect">
            <a:avLst/>
          </a:prstGeom>
          <a:noFill/>
        </p:spPr>
        <p:txBody>
          <a:bodyPr wrap="square" lIns="109728" tIns="54864" rIns="109728" bIns="54864" rtlCol="0">
            <a:spAutoFit/>
          </a:bodyPr>
          <a:lstStyle/>
          <a:p>
            <a:pPr algn="r"/>
            <a:r>
              <a:rPr lang="en-US" i="1" dirty="0"/>
              <a:t>* = live or has a live version</a:t>
            </a:r>
          </a:p>
        </p:txBody>
      </p:sp>
      <p:sp>
        <p:nvSpPr>
          <p:cNvPr id="6" name="Slide Number Placeholder 5"/>
          <p:cNvSpPr>
            <a:spLocks noGrp="1"/>
          </p:cNvSpPr>
          <p:nvPr>
            <p:ph type="sldNum" sz="quarter" idx="10"/>
          </p:nvPr>
        </p:nvSpPr>
        <p:spPr/>
        <p:txBody>
          <a:bodyPr/>
          <a:lstStyle/>
          <a:p>
            <a:fld id="{B2B613A9-0196-4103-A730-64D9B0C7CDAE}" type="slidenum">
              <a:rPr lang="en-US" smtClean="0"/>
              <a:pPr/>
              <a:t>17</a:t>
            </a:fld>
            <a:endParaRPr lang="en-US" dirty="0"/>
          </a:p>
        </p:txBody>
      </p:sp>
    </p:spTree>
    <p:extLst>
      <p:ext uri="{BB962C8B-B14F-4D97-AF65-F5344CB8AC3E}">
        <p14:creationId xmlns:p14="http://schemas.microsoft.com/office/powerpoint/2010/main" val="1624813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Yellow fever (YF)</a:t>
            </a:r>
          </a:p>
        </p:txBody>
      </p:sp>
      <p:sp>
        <p:nvSpPr>
          <p:cNvPr id="3" name="Content Placeholder 2"/>
          <p:cNvSpPr>
            <a:spLocks noGrp="1"/>
          </p:cNvSpPr>
          <p:nvPr>
            <p:ph idx="1"/>
          </p:nvPr>
        </p:nvSpPr>
        <p:spPr/>
        <p:txBody>
          <a:bodyPr/>
          <a:lstStyle/>
          <a:p>
            <a:pPr>
              <a:spcBef>
                <a:spcPts val="600"/>
              </a:spcBef>
              <a:buClr>
                <a:schemeClr val="accent4"/>
              </a:buClr>
            </a:pPr>
            <a:r>
              <a:rPr lang="en-US" dirty="0"/>
              <a:t>Mosquito-borne illness found in sub-Saharan Africa and Amazonian regions of South America</a:t>
            </a:r>
          </a:p>
          <a:p>
            <a:pPr>
              <a:spcBef>
                <a:spcPts val="600"/>
              </a:spcBef>
              <a:buClr>
                <a:schemeClr val="accent4"/>
              </a:buClr>
            </a:pPr>
            <a:r>
              <a:rPr lang="en-US" dirty="0"/>
              <a:t>Some countries require proof of vaccination for entry</a:t>
            </a:r>
          </a:p>
          <a:p>
            <a:pPr lvl="1">
              <a:spcBef>
                <a:spcPts val="600"/>
              </a:spcBef>
              <a:buClr>
                <a:schemeClr val="accent4"/>
              </a:buClr>
            </a:pPr>
            <a:r>
              <a:rPr lang="en-US" dirty="0"/>
              <a:t>This is when the order of the itinerary may matter</a:t>
            </a:r>
          </a:p>
          <a:p>
            <a:pPr>
              <a:spcBef>
                <a:spcPts val="600"/>
              </a:spcBef>
              <a:buClr>
                <a:schemeClr val="accent4"/>
              </a:buClr>
            </a:pPr>
            <a:r>
              <a:rPr lang="en-US" dirty="0"/>
              <a:t>A single dose thought to provide life-long coverage, with some exceptions (e.g., HIV+ individuals)</a:t>
            </a:r>
          </a:p>
          <a:p>
            <a:pPr>
              <a:spcBef>
                <a:spcPts val="600"/>
              </a:spcBef>
              <a:buClr>
                <a:schemeClr val="accent4"/>
              </a:buClr>
            </a:pPr>
            <a:r>
              <a:rPr lang="en-US" dirty="0"/>
              <a:t>Increased risk of side effects in vaccine-naïve recipients &gt;60yo;</a:t>
            </a:r>
            <a:br>
              <a:rPr lang="en-US" dirty="0"/>
            </a:br>
            <a:r>
              <a:rPr lang="en-US" i="1" dirty="0"/>
              <a:t>contraindicated</a:t>
            </a:r>
            <a:r>
              <a:rPr lang="en-US" dirty="0"/>
              <a:t> in infants &lt;6mo and immunosuppressed travelers</a:t>
            </a:r>
          </a:p>
          <a:p>
            <a:pPr lvl="1">
              <a:spcBef>
                <a:spcPts val="600"/>
              </a:spcBef>
              <a:buClr>
                <a:schemeClr val="accent4"/>
              </a:buClr>
            </a:pPr>
            <a:r>
              <a:rPr lang="en-US" dirty="0"/>
              <a:t>May need to provide a letter of exemption</a:t>
            </a:r>
          </a:p>
        </p:txBody>
      </p:sp>
      <p:sp>
        <p:nvSpPr>
          <p:cNvPr id="4" name="TextBox 3"/>
          <p:cNvSpPr txBox="1"/>
          <p:nvPr/>
        </p:nvSpPr>
        <p:spPr>
          <a:xfrm>
            <a:off x="9544050" y="681485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Sanford et al., Chen et al.</a:t>
            </a:r>
          </a:p>
        </p:txBody>
      </p:sp>
      <p:sp>
        <p:nvSpPr>
          <p:cNvPr id="5" name="Slide Number Placeholder 4"/>
          <p:cNvSpPr>
            <a:spLocks noGrp="1"/>
          </p:cNvSpPr>
          <p:nvPr>
            <p:ph type="sldNum" sz="quarter" idx="10"/>
          </p:nvPr>
        </p:nvSpPr>
        <p:spPr/>
        <p:txBody>
          <a:bodyPr/>
          <a:lstStyle/>
          <a:p>
            <a:fld id="{B2B613A9-0196-4103-A730-64D9B0C7CDAE}" type="slidenum">
              <a:rPr lang="en-US" smtClean="0"/>
              <a:pPr/>
              <a:t>18</a:t>
            </a:fld>
            <a:endParaRPr lang="en-US" dirty="0"/>
          </a:p>
        </p:txBody>
      </p:sp>
    </p:spTree>
    <p:extLst>
      <p:ext uri="{BB962C8B-B14F-4D97-AF65-F5344CB8AC3E}">
        <p14:creationId xmlns:p14="http://schemas.microsoft.com/office/powerpoint/2010/main" val="3760065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Yellow fever endemic countries</a:t>
            </a:r>
            <a:endParaRPr lang="en-US" i="1" dirty="0">
              <a:solidFill>
                <a:schemeClr val="accent1"/>
              </a:solidFill>
            </a:endParaRPr>
          </a:p>
        </p:txBody>
      </p:sp>
      <p:pic>
        <p:nvPicPr>
          <p:cNvPr id="9220" name="Picture 4" descr="Map: Africa showing areas at risk for Yellow Fever Transmision in Angola, Tanzania, Democratic Republic of the Congo, Republic of the Congo, Gabon, Equatorial Guinea, Burundi, Rwanda, Uganda, Kenya, Somalia, Ethiopia, Central African Republic, Cameroon, Nigeria, Benin, Ghana, Cote d'Ivoire, Liberia, Sierra Leone, Guinea, Buinea-Bissau, The Gambia, Senegai, Burkina Faso, Togo, and parts of Mauritania, Mali, Niger, Chad, and Sud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429" y="2450592"/>
            <a:ext cx="6341767" cy="43205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563100" y="6842285"/>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WHO 2017, CDC 2018</a:t>
            </a:r>
          </a:p>
        </p:txBody>
      </p:sp>
      <p:sp>
        <p:nvSpPr>
          <p:cNvPr id="3" name="Slide Number Placeholder 2"/>
          <p:cNvSpPr>
            <a:spLocks noGrp="1"/>
          </p:cNvSpPr>
          <p:nvPr>
            <p:ph type="sldNum" sz="quarter" idx="10"/>
          </p:nvPr>
        </p:nvSpPr>
        <p:spPr/>
        <p:txBody>
          <a:bodyPr/>
          <a:lstStyle/>
          <a:p>
            <a:fld id="{B2B613A9-0196-4103-A730-64D9B0C7CDAE}" type="slidenum">
              <a:rPr lang="en-US" smtClean="0"/>
              <a:pPr/>
              <a:t>19</a:t>
            </a:fld>
            <a:endParaRPr lang="en-US" dirty="0"/>
          </a:p>
        </p:txBody>
      </p:sp>
      <p:pic>
        <p:nvPicPr>
          <p:cNvPr id="8" name="Picture 2" descr="Map: South America showing areas at risk for Yellow Fever Transmision in Columbia, Venezuela, Guyana, Suriname, French Guiana, Brazil, Paraguay, and parts of Ecuador, Peru, Bolivia, Argentina, and Uruguay"/>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473084" y="1618269"/>
            <a:ext cx="3727566" cy="548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546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Why do people travel?</a:t>
            </a:r>
          </a:p>
        </p:txBody>
      </p:sp>
      <p:sp>
        <p:nvSpPr>
          <p:cNvPr id="4" name="TextBox 3"/>
          <p:cNvSpPr txBox="1"/>
          <p:nvPr/>
        </p:nvSpPr>
        <p:spPr>
          <a:xfrm>
            <a:off x="9582150" y="681485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Chen et al.</a:t>
            </a:r>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t="9381" b="10287"/>
          <a:stretch/>
        </p:blipFill>
        <p:spPr>
          <a:xfrm>
            <a:off x="2726282" y="1731705"/>
            <a:ext cx="9177836" cy="5529604"/>
          </a:xfrm>
        </p:spPr>
      </p:pic>
      <p:sp>
        <p:nvSpPr>
          <p:cNvPr id="3" name="Slide Number Placeholder 2"/>
          <p:cNvSpPr>
            <a:spLocks noGrp="1"/>
          </p:cNvSpPr>
          <p:nvPr>
            <p:ph type="sldNum" sz="quarter" idx="10"/>
          </p:nvPr>
        </p:nvSpPr>
        <p:spPr/>
        <p:txBody>
          <a:bodyPr/>
          <a:lstStyle/>
          <a:p>
            <a:fld id="{B2B613A9-0196-4103-A730-64D9B0C7CDAE}" type="slidenum">
              <a:rPr lang="en-US" smtClean="0"/>
              <a:pPr/>
              <a:t>2</a:t>
            </a:fld>
            <a:endParaRPr lang="en-US" dirty="0"/>
          </a:p>
        </p:txBody>
      </p:sp>
    </p:spTree>
    <p:extLst>
      <p:ext uri="{BB962C8B-B14F-4D97-AF65-F5344CB8AC3E}">
        <p14:creationId xmlns:p14="http://schemas.microsoft.com/office/powerpoint/2010/main" val="132855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Int’l Certificate of Vaccination or Prophylaxis </a:t>
            </a:r>
          </a:p>
        </p:txBody>
      </p:sp>
      <p:pic>
        <p:nvPicPr>
          <p:cNvPr id="15362" name="Picture 2"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54189" y="1711234"/>
            <a:ext cx="7722022" cy="543115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B2B613A9-0196-4103-A730-64D9B0C7CDAE}" type="slidenum">
              <a:rPr lang="en-US" smtClean="0"/>
              <a:pPr/>
              <a:t>20</a:t>
            </a:fld>
            <a:endParaRPr lang="en-US" dirty="0"/>
          </a:p>
        </p:txBody>
      </p:sp>
    </p:spTree>
    <p:extLst>
      <p:ext uri="{BB962C8B-B14F-4D97-AF65-F5344CB8AC3E}">
        <p14:creationId xmlns:p14="http://schemas.microsoft.com/office/powerpoint/2010/main" val="3018183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Meningococcus</a:t>
            </a:r>
          </a:p>
        </p:txBody>
      </p:sp>
      <p:sp>
        <p:nvSpPr>
          <p:cNvPr id="3" name="Content Placeholder 2"/>
          <p:cNvSpPr>
            <a:spLocks noGrp="1"/>
          </p:cNvSpPr>
          <p:nvPr>
            <p:ph idx="1"/>
          </p:nvPr>
        </p:nvSpPr>
        <p:spPr/>
        <p:txBody>
          <a:bodyPr/>
          <a:lstStyle/>
          <a:p>
            <a:pPr>
              <a:spcBef>
                <a:spcPts val="600"/>
              </a:spcBef>
              <a:buClr>
                <a:schemeClr val="accent4"/>
              </a:buClr>
            </a:pPr>
            <a:r>
              <a:rPr lang="en-US" dirty="0"/>
              <a:t>MCV4 </a:t>
            </a:r>
            <a:r>
              <a:rPr lang="en-US" i="1" dirty="0"/>
              <a:t>required</a:t>
            </a:r>
            <a:r>
              <a:rPr lang="en-US" dirty="0"/>
              <a:t> for travel to Saudi Arabia during Hajj pilgrimage</a:t>
            </a:r>
          </a:p>
          <a:p>
            <a:pPr>
              <a:spcBef>
                <a:spcPts val="600"/>
              </a:spcBef>
              <a:buClr>
                <a:schemeClr val="accent4"/>
              </a:buClr>
            </a:pPr>
            <a:r>
              <a:rPr lang="en-US" dirty="0"/>
              <a:t>MCV4 strongly recommended for travel to the “meningitis belt” in sub-Saharan Africa during the dry season (December to June)</a:t>
            </a:r>
          </a:p>
          <a:p>
            <a:pPr>
              <a:spcBef>
                <a:spcPts val="600"/>
              </a:spcBef>
              <a:buClr>
                <a:schemeClr val="accent4"/>
              </a:buClr>
            </a:pPr>
            <a:r>
              <a:rPr lang="en-US" dirty="0"/>
              <a:t>Travelers 2-55yo should receive </a:t>
            </a:r>
            <a:r>
              <a:rPr lang="en-US" dirty="0" err="1"/>
              <a:t>MenACWY</a:t>
            </a:r>
            <a:r>
              <a:rPr lang="en-US" dirty="0"/>
              <a:t> (</a:t>
            </a:r>
            <a:r>
              <a:rPr lang="en-US" dirty="0" err="1">
                <a:solidFill>
                  <a:schemeClr val="accent1"/>
                </a:solidFill>
              </a:rPr>
              <a:t>Menactra</a:t>
            </a:r>
            <a:r>
              <a:rPr lang="en-US" dirty="0">
                <a:solidFill>
                  <a:schemeClr val="accent1"/>
                </a:solidFill>
              </a:rPr>
              <a:t> </a:t>
            </a:r>
            <a:r>
              <a:rPr lang="en-US" dirty="0"/>
              <a:t>or </a:t>
            </a:r>
            <a:r>
              <a:rPr lang="en-US" dirty="0" err="1">
                <a:solidFill>
                  <a:schemeClr val="accent1"/>
                </a:solidFill>
              </a:rPr>
              <a:t>Menveo</a:t>
            </a:r>
            <a:r>
              <a:rPr lang="en-US" dirty="0"/>
              <a:t>); travelers 56yo+ should receive MPSV4 (</a:t>
            </a:r>
            <a:r>
              <a:rPr lang="en-US" dirty="0" err="1">
                <a:solidFill>
                  <a:schemeClr val="accent1"/>
                </a:solidFill>
              </a:rPr>
              <a:t>Menomune</a:t>
            </a:r>
            <a:r>
              <a:rPr lang="en-US" dirty="0"/>
              <a:t>)</a:t>
            </a:r>
          </a:p>
          <a:p>
            <a:pPr lvl="1">
              <a:spcBef>
                <a:spcPts val="600"/>
              </a:spcBef>
              <a:buClr>
                <a:schemeClr val="accent4"/>
              </a:buClr>
            </a:pPr>
            <a:r>
              <a:rPr lang="en-US" dirty="0"/>
              <a:t>A booster may be needed every 5 years</a:t>
            </a:r>
          </a:p>
          <a:p>
            <a:pPr>
              <a:spcBef>
                <a:spcPts val="600"/>
              </a:spcBef>
              <a:buClr>
                <a:schemeClr val="accent4"/>
              </a:buClr>
            </a:pPr>
            <a:r>
              <a:rPr lang="en-US" dirty="0" err="1"/>
              <a:t>MenB</a:t>
            </a:r>
            <a:r>
              <a:rPr lang="en-US" dirty="0"/>
              <a:t> (</a:t>
            </a:r>
            <a:r>
              <a:rPr lang="en-US" dirty="0" err="1">
                <a:solidFill>
                  <a:schemeClr val="accent1"/>
                </a:solidFill>
              </a:rPr>
              <a:t>Bexsero</a:t>
            </a:r>
            <a:r>
              <a:rPr lang="en-US" dirty="0">
                <a:solidFill>
                  <a:schemeClr val="accent1"/>
                </a:solidFill>
              </a:rPr>
              <a:t> </a:t>
            </a:r>
            <a:r>
              <a:rPr lang="en-US" dirty="0"/>
              <a:t>or </a:t>
            </a:r>
            <a:r>
              <a:rPr lang="en-US" dirty="0" err="1">
                <a:solidFill>
                  <a:schemeClr val="accent1"/>
                </a:solidFill>
              </a:rPr>
              <a:t>Trumenba</a:t>
            </a:r>
            <a:r>
              <a:rPr lang="en-US" dirty="0"/>
              <a:t>) not currently required/recommended</a:t>
            </a:r>
          </a:p>
        </p:txBody>
      </p:sp>
      <p:sp>
        <p:nvSpPr>
          <p:cNvPr id="4" name="TextBox 3"/>
          <p:cNvSpPr txBox="1"/>
          <p:nvPr/>
        </p:nvSpPr>
        <p:spPr>
          <a:xfrm>
            <a:off x="9544050" y="683390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Sanford et al., Chen et al., </a:t>
            </a:r>
            <a:r>
              <a:rPr lang="en-US" dirty="0" err="1">
                <a:solidFill>
                  <a:schemeClr val="tx1">
                    <a:lumMod val="50000"/>
                    <a:lumOff val="50000"/>
                  </a:schemeClr>
                </a:solidFill>
              </a:rPr>
              <a:t>Juckett</a:t>
            </a:r>
            <a:endParaRPr lang="en-US" dirty="0">
              <a:solidFill>
                <a:schemeClr val="tx1">
                  <a:lumMod val="50000"/>
                  <a:lumOff val="50000"/>
                </a:schemeClr>
              </a:solidFill>
            </a:endParaRPr>
          </a:p>
        </p:txBody>
      </p:sp>
      <p:sp>
        <p:nvSpPr>
          <p:cNvPr id="5" name="Slide Number Placeholder 4"/>
          <p:cNvSpPr>
            <a:spLocks noGrp="1"/>
          </p:cNvSpPr>
          <p:nvPr>
            <p:ph type="sldNum" sz="quarter" idx="10"/>
          </p:nvPr>
        </p:nvSpPr>
        <p:spPr/>
        <p:txBody>
          <a:bodyPr/>
          <a:lstStyle/>
          <a:p>
            <a:fld id="{B2B613A9-0196-4103-A730-64D9B0C7CDAE}" type="slidenum">
              <a:rPr lang="en-US" smtClean="0"/>
              <a:pPr/>
              <a:t>21</a:t>
            </a:fld>
            <a:endParaRPr lang="en-US" dirty="0"/>
          </a:p>
        </p:txBody>
      </p:sp>
    </p:spTree>
    <p:extLst>
      <p:ext uri="{BB962C8B-B14F-4D97-AF65-F5344CB8AC3E}">
        <p14:creationId xmlns:p14="http://schemas.microsoft.com/office/powerpoint/2010/main" val="152386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The “meningitis belt” of sub-Saharan Africa</a:t>
            </a:r>
            <a:endParaRPr lang="en-US" i="1" dirty="0">
              <a:solidFill>
                <a:schemeClr val="accent1"/>
              </a:solidFill>
            </a:endParaRPr>
          </a:p>
        </p:txBody>
      </p:sp>
      <p:pic>
        <p:nvPicPr>
          <p:cNvPr id="10242" name="Picture 2" descr="Map 3-11. Areas with frequent epidemics of meningococcal meningiti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63340" y="1833181"/>
            <a:ext cx="6903720" cy="53346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544050" y="685295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WHO 2012</a:t>
            </a:r>
          </a:p>
        </p:txBody>
      </p:sp>
      <p:sp>
        <p:nvSpPr>
          <p:cNvPr id="3" name="Slide Number Placeholder 2"/>
          <p:cNvSpPr>
            <a:spLocks noGrp="1"/>
          </p:cNvSpPr>
          <p:nvPr>
            <p:ph type="sldNum" sz="quarter" idx="10"/>
          </p:nvPr>
        </p:nvSpPr>
        <p:spPr/>
        <p:txBody>
          <a:bodyPr/>
          <a:lstStyle/>
          <a:p>
            <a:fld id="{B2B613A9-0196-4103-A730-64D9B0C7CDAE}" type="slidenum">
              <a:rPr lang="en-US" smtClean="0"/>
              <a:pPr/>
              <a:t>22</a:t>
            </a:fld>
            <a:endParaRPr lang="en-US" dirty="0"/>
          </a:p>
        </p:txBody>
      </p:sp>
    </p:spTree>
    <p:extLst>
      <p:ext uri="{BB962C8B-B14F-4D97-AF65-F5344CB8AC3E}">
        <p14:creationId xmlns:p14="http://schemas.microsoft.com/office/powerpoint/2010/main" val="4170217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Polio</a:t>
            </a:r>
          </a:p>
        </p:txBody>
      </p:sp>
      <p:sp>
        <p:nvSpPr>
          <p:cNvPr id="3" name="Content Placeholder 2"/>
          <p:cNvSpPr>
            <a:spLocks noGrp="1"/>
          </p:cNvSpPr>
          <p:nvPr>
            <p:ph idx="1"/>
          </p:nvPr>
        </p:nvSpPr>
        <p:spPr/>
        <p:txBody>
          <a:bodyPr/>
          <a:lstStyle/>
          <a:p>
            <a:pPr>
              <a:spcBef>
                <a:spcPts val="600"/>
              </a:spcBef>
              <a:buClr>
                <a:schemeClr val="accent4"/>
              </a:buClr>
            </a:pPr>
            <a:r>
              <a:rPr lang="en-US" dirty="0"/>
              <a:t>Long-term visitors (&gt;4 weeks) to Afghanistan and Pakistan may need to show proof of recent immunization prior to departure (4 weeks to 12 months prior to departure)</a:t>
            </a:r>
          </a:p>
          <a:p>
            <a:pPr>
              <a:spcBef>
                <a:spcPts val="600"/>
              </a:spcBef>
              <a:buClr>
                <a:schemeClr val="accent4"/>
              </a:buClr>
            </a:pPr>
            <a:r>
              <a:rPr lang="en-US" dirty="0"/>
              <a:t>In addition to the standard 4-dose childhood series, adults should receive a single IPV booster</a:t>
            </a:r>
          </a:p>
        </p:txBody>
      </p:sp>
      <p:sp>
        <p:nvSpPr>
          <p:cNvPr id="4" name="TextBox 3"/>
          <p:cNvSpPr txBox="1"/>
          <p:nvPr/>
        </p:nvSpPr>
        <p:spPr>
          <a:xfrm>
            <a:off x="9563100" y="681485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Sanford et al.</a:t>
            </a:r>
          </a:p>
        </p:txBody>
      </p:sp>
      <p:sp>
        <p:nvSpPr>
          <p:cNvPr id="5" name="Slide Number Placeholder 4"/>
          <p:cNvSpPr>
            <a:spLocks noGrp="1"/>
          </p:cNvSpPr>
          <p:nvPr>
            <p:ph type="sldNum" sz="quarter" idx="10"/>
          </p:nvPr>
        </p:nvSpPr>
        <p:spPr/>
        <p:txBody>
          <a:bodyPr/>
          <a:lstStyle/>
          <a:p>
            <a:fld id="{B2B613A9-0196-4103-A730-64D9B0C7CDAE}" type="slidenum">
              <a:rPr lang="en-US" smtClean="0"/>
              <a:pPr/>
              <a:t>23</a:t>
            </a:fld>
            <a:endParaRPr lang="en-US" dirty="0"/>
          </a:p>
        </p:txBody>
      </p:sp>
    </p:spTree>
    <p:extLst>
      <p:ext uri="{BB962C8B-B14F-4D97-AF65-F5344CB8AC3E}">
        <p14:creationId xmlns:p14="http://schemas.microsoft.com/office/powerpoint/2010/main" val="1643059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Typhoid</a:t>
            </a:r>
          </a:p>
        </p:txBody>
      </p:sp>
      <p:sp>
        <p:nvSpPr>
          <p:cNvPr id="3" name="Content Placeholder 2"/>
          <p:cNvSpPr>
            <a:spLocks noGrp="1"/>
          </p:cNvSpPr>
          <p:nvPr>
            <p:ph idx="1"/>
          </p:nvPr>
        </p:nvSpPr>
        <p:spPr/>
        <p:txBody>
          <a:bodyPr/>
          <a:lstStyle/>
          <a:p>
            <a:pPr>
              <a:spcBef>
                <a:spcPts val="600"/>
              </a:spcBef>
              <a:buClr>
                <a:schemeClr val="accent4"/>
              </a:buClr>
            </a:pPr>
            <a:r>
              <a:rPr lang="en-US" dirty="0"/>
              <a:t>Fecal/oral-transmitted bacterium</a:t>
            </a:r>
          </a:p>
          <a:p>
            <a:pPr>
              <a:spcBef>
                <a:spcPts val="600"/>
              </a:spcBef>
              <a:buClr>
                <a:schemeClr val="accent4"/>
              </a:buClr>
            </a:pPr>
            <a:r>
              <a:rPr lang="en-US" dirty="0"/>
              <a:t>Highest risk seems to be in Southern Asia (e.g., Bangladesh),</a:t>
            </a:r>
            <a:br>
              <a:rPr lang="en-US" dirty="0"/>
            </a:br>
            <a:r>
              <a:rPr lang="en-US" dirty="0"/>
              <a:t>but it affects many countries</a:t>
            </a:r>
          </a:p>
          <a:p>
            <a:pPr>
              <a:spcBef>
                <a:spcPts val="600"/>
              </a:spcBef>
              <a:buClr>
                <a:schemeClr val="accent4"/>
              </a:buClr>
            </a:pPr>
            <a:r>
              <a:rPr lang="en-US" dirty="0"/>
              <a:t>The inactivated IM vaccine (</a:t>
            </a:r>
            <a:r>
              <a:rPr lang="en-US" dirty="0" err="1">
                <a:solidFill>
                  <a:schemeClr val="accent1"/>
                </a:solidFill>
              </a:rPr>
              <a:t>Typhim</a:t>
            </a:r>
            <a:r>
              <a:rPr lang="en-US" dirty="0"/>
              <a:t>) is a single dose that provides protection for 2 years; the live PO vaccine (</a:t>
            </a:r>
            <a:r>
              <a:rPr lang="en-US" dirty="0" err="1">
                <a:solidFill>
                  <a:schemeClr val="accent1"/>
                </a:solidFill>
              </a:rPr>
              <a:t>Vivotif</a:t>
            </a:r>
            <a:r>
              <a:rPr lang="en-US" dirty="0"/>
              <a:t>) is taken as 4 doses over a week and provides protection for 5 years</a:t>
            </a:r>
          </a:p>
        </p:txBody>
      </p:sp>
      <p:sp>
        <p:nvSpPr>
          <p:cNvPr id="4" name="TextBox 3"/>
          <p:cNvSpPr txBox="1"/>
          <p:nvPr/>
        </p:nvSpPr>
        <p:spPr>
          <a:xfrm>
            <a:off x="9582150" y="685295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Sanford et al., Chen et al.</a:t>
            </a:r>
          </a:p>
        </p:txBody>
      </p:sp>
      <p:sp>
        <p:nvSpPr>
          <p:cNvPr id="5" name="Slide Number Placeholder 4"/>
          <p:cNvSpPr>
            <a:spLocks noGrp="1"/>
          </p:cNvSpPr>
          <p:nvPr>
            <p:ph type="sldNum" sz="quarter" idx="10"/>
          </p:nvPr>
        </p:nvSpPr>
        <p:spPr/>
        <p:txBody>
          <a:bodyPr/>
          <a:lstStyle/>
          <a:p>
            <a:fld id="{B2B613A9-0196-4103-A730-64D9B0C7CDAE}" type="slidenum">
              <a:rPr lang="en-US" smtClean="0"/>
              <a:pPr/>
              <a:t>24</a:t>
            </a:fld>
            <a:endParaRPr lang="en-US" dirty="0"/>
          </a:p>
        </p:txBody>
      </p:sp>
    </p:spTree>
    <p:extLst>
      <p:ext uri="{BB962C8B-B14F-4D97-AF65-F5344CB8AC3E}">
        <p14:creationId xmlns:p14="http://schemas.microsoft.com/office/powerpoint/2010/main" val="4100309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Rabies</a:t>
            </a:r>
          </a:p>
        </p:txBody>
      </p:sp>
      <p:sp>
        <p:nvSpPr>
          <p:cNvPr id="3" name="Content Placeholder 2"/>
          <p:cNvSpPr>
            <a:spLocks noGrp="1"/>
          </p:cNvSpPr>
          <p:nvPr>
            <p:ph idx="1"/>
          </p:nvPr>
        </p:nvSpPr>
        <p:spPr/>
        <p:txBody>
          <a:bodyPr/>
          <a:lstStyle/>
          <a:p>
            <a:pPr>
              <a:spcBef>
                <a:spcPts val="600"/>
              </a:spcBef>
              <a:buClr>
                <a:schemeClr val="accent4"/>
              </a:buClr>
            </a:pPr>
            <a:r>
              <a:rPr lang="en-US" dirty="0"/>
              <a:t>Dogs, bats, and other mammals may be reservoirs, depending on the country</a:t>
            </a:r>
          </a:p>
          <a:p>
            <a:pPr>
              <a:spcBef>
                <a:spcPts val="600"/>
              </a:spcBef>
              <a:buClr>
                <a:schemeClr val="accent4"/>
              </a:buClr>
            </a:pPr>
            <a:r>
              <a:rPr lang="en-US" dirty="0"/>
              <a:t>Travelers at higher risk (e.g., veterinarians, spelunkers, researchers) should consider pre-exposure immunization;</a:t>
            </a:r>
            <a:br>
              <a:rPr lang="en-US" dirty="0"/>
            </a:br>
            <a:r>
              <a:rPr lang="en-US" dirty="0"/>
              <a:t>this does not preclude further intervention if bitten but simplifies it</a:t>
            </a:r>
          </a:p>
          <a:p>
            <a:pPr>
              <a:spcBef>
                <a:spcPts val="600"/>
              </a:spcBef>
              <a:buClr>
                <a:schemeClr val="accent4"/>
              </a:buClr>
            </a:pPr>
            <a:r>
              <a:rPr lang="en-US" i="1" dirty="0"/>
              <a:t>Prophylaxis</a:t>
            </a:r>
            <a:r>
              <a:rPr lang="en-US" dirty="0"/>
              <a:t> consists of 3 IM doses (</a:t>
            </a:r>
            <a:r>
              <a:rPr lang="en-US" dirty="0" err="1">
                <a:solidFill>
                  <a:schemeClr val="accent1"/>
                </a:solidFill>
              </a:rPr>
              <a:t>RabAvert</a:t>
            </a:r>
            <a:r>
              <a:rPr lang="en-US" dirty="0">
                <a:solidFill>
                  <a:schemeClr val="accent1"/>
                </a:solidFill>
              </a:rPr>
              <a:t> </a:t>
            </a:r>
            <a:r>
              <a:rPr lang="en-US" dirty="0"/>
              <a:t>or</a:t>
            </a:r>
            <a:r>
              <a:rPr lang="en-US" dirty="0">
                <a:solidFill>
                  <a:schemeClr val="bg2"/>
                </a:solidFill>
              </a:rPr>
              <a:t> </a:t>
            </a:r>
            <a:r>
              <a:rPr lang="en-US" dirty="0" err="1">
                <a:solidFill>
                  <a:schemeClr val="accent1"/>
                </a:solidFill>
              </a:rPr>
              <a:t>Imovax</a:t>
            </a:r>
            <a:r>
              <a:rPr lang="en-US" dirty="0"/>
              <a:t>) administered at days 0, 7, and 21 (or 28)</a:t>
            </a:r>
          </a:p>
          <a:p>
            <a:pPr>
              <a:spcBef>
                <a:spcPts val="600"/>
              </a:spcBef>
              <a:buClr>
                <a:schemeClr val="accent4"/>
              </a:buClr>
            </a:pPr>
            <a:r>
              <a:rPr lang="en-US" dirty="0"/>
              <a:t>Antibody levels should be checked every 2 years and a booster given if needed</a:t>
            </a:r>
          </a:p>
          <a:p>
            <a:endParaRPr lang="en-US" dirty="0"/>
          </a:p>
        </p:txBody>
      </p:sp>
      <p:sp>
        <p:nvSpPr>
          <p:cNvPr id="4" name="TextBox 3"/>
          <p:cNvSpPr txBox="1"/>
          <p:nvPr/>
        </p:nvSpPr>
        <p:spPr>
          <a:xfrm>
            <a:off x="9582150" y="687200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Sanford et al., Chen et al.</a:t>
            </a:r>
          </a:p>
        </p:txBody>
      </p:sp>
      <p:sp>
        <p:nvSpPr>
          <p:cNvPr id="5" name="Slide Number Placeholder 4"/>
          <p:cNvSpPr>
            <a:spLocks noGrp="1"/>
          </p:cNvSpPr>
          <p:nvPr>
            <p:ph type="sldNum" sz="quarter" idx="10"/>
          </p:nvPr>
        </p:nvSpPr>
        <p:spPr/>
        <p:txBody>
          <a:bodyPr/>
          <a:lstStyle/>
          <a:p>
            <a:fld id="{B2B613A9-0196-4103-A730-64D9B0C7CDAE}" type="slidenum">
              <a:rPr lang="en-US" smtClean="0"/>
              <a:pPr/>
              <a:t>25</a:t>
            </a:fld>
            <a:endParaRPr lang="en-US" dirty="0"/>
          </a:p>
        </p:txBody>
      </p:sp>
    </p:spTree>
    <p:extLst>
      <p:ext uri="{BB962C8B-B14F-4D97-AF65-F5344CB8AC3E}">
        <p14:creationId xmlns:p14="http://schemas.microsoft.com/office/powerpoint/2010/main" val="938166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Cholera</a:t>
            </a:r>
          </a:p>
        </p:txBody>
      </p:sp>
      <p:sp>
        <p:nvSpPr>
          <p:cNvPr id="3" name="Content Placeholder 2"/>
          <p:cNvSpPr>
            <a:spLocks noGrp="1"/>
          </p:cNvSpPr>
          <p:nvPr>
            <p:ph idx="1"/>
          </p:nvPr>
        </p:nvSpPr>
        <p:spPr/>
        <p:txBody>
          <a:bodyPr/>
          <a:lstStyle/>
          <a:p>
            <a:pPr>
              <a:spcBef>
                <a:spcPts val="600"/>
              </a:spcBef>
              <a:buClr>
                <a:schemeClr val="accent4"/>
              </a:buClr>
            </a:pPr>
            <a:r>
              <a:rPr lang="en-US" dirty="0"/>
              <a:t>Fecal/oral-transmitted bacterium which can cause “rice water stool” and profound dehydration</a:t>
            </a:r>
          </a:p>
          <a:p>
            <a:pPr>
              <a:spcBef>
                <a:spcPts val="600"/>
              </a:spcBef>
              <a:buClr>
                <a:schemeClr val="accent4"/>
              </a:buClr>
            </a:pPr>
            <a:r>
              <a:rPr lang="en-US" dirty="0"/>
              <a:t>Vaccine usually only recommended for aid/refugee health workers</a:t>
            </a:r>
          </a:p>
          <a:p>
            <a:pPr>
              <a:spcBef>
                <a:spcPts val="600"/>
              </a:spcBef>
              <a:buClr>
                <a:schemeClr val="accent4"/>
              </a:buClr>
            </a:pPr>
            <a:r>
              <a:rPr lang="en-US" dirty="0"/>
              <a:t>Recent cases reported in Haiti and the Dominican Republic</a:t>
            </a:r>
          </a:p>
          <a:p>
            <a:pPr>
              <a:spcBef>
                <a:spcPts val="600"/>
              </a:spcBef>
              <a:buClr>
                <a:schemeClr val="accent4"/>
              </a:buClr>
            </a:pPr>
            <a:r>
              <a:rPr lang="en-US" dirty="0"/>
              <a:t>Adults 18-64yo may receive a single PO dose of </a:t>
            </a:r>
            <a:r>
              <a:rPr lang="en-US" dirty="0" err="1">
                <a:solidFill>
                  <a:schemeClr val="accent1"/>
                </a:solidFill>
              </a:rPr>
              <a:t>Vaxchora</a:t>
            </a:r>
            <a:endParaRPr lang="en-US" dirty="0">
              <a:solidFill>
                <a:schemeClr val="accent1"/>
              </a:solidFill>
            </a:endParaRPr>
          </a:p>
        </p:txBody>
      </p:sp>
      <p:sp>
        <p:nvSpPr>
          <p:cNvPr id="4" name="TextBox 3"/>
          <p:cNvSpPr txBox="1"/>
          <p:nvPr/>
        </p:nvSpPr>
        <p:spPr>
          <a:xfrm>
            <a:off x="9544050" y="683390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Sanford et al., Chen et al.</a:t>
            </a:r>
          </a:p>
        </p:txBody>
      </p:sp>
      <p:sp>
        <p:nvSpPr>
          <p:cNvPr id="5" name="Slide Number Placeholder 4"/>
          <p:cNvSpPr>
            <a:spLocks noGrp="1"/>
          </p:cNvSpPr>
          <p:nvPr>
            <p:ph type="sldNum" sz="quarter" idx="10"/>
          </p:nvPr>
        </p:nvSpPr>
        <p:spPr/>
        <p:txBody>
          <a:bodyPr/>
          <a:lstStyle/>
          <a:p>
            <a:fld id="{B2B613A9-0196-4103-A730-64D9B0C7CDAE}" type="slidenum">
              <a:rPr lang="en-US" smtClean="0"/>
              <a:pPr/>
              <a:t>26</a:t>
            </a:fld>
            <a:endParaRPr lang="en-US" dirty="0"/>
          </a:p>
        </p:txBody>
      </p:sp>
    </p:spTree>
    <p:extLst>
      <p:ext uri="{BB962C8B-B14F-4D97-AF65-F5344CB8AC3E}">
        <p14:creationId xmlns:p14="http://schemas.microsoft.com/office/powerpoint/2010/main" val="123258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Japanese encephalitis (JE)</a:t>
            </a:r>
          </a:p>
        </p:txBody>
      </p:sp>
      <p:sp>
        <p:nvSpPr>
          <p:cNvPr id="3" name="Content Placeholder 2"/>
          <p:cNvSpPr>
            <a:spLocks noGrp="1"/>
          </p:cNvSpPr>
          <p:nvPr>
            <p:ph idx="1"/>
          </p:nvPr>
        </p:nvSpPr>
        <p:spPr/>
        <p:txBody>
          <a:bodyPr/>
          <a:lstStyle/>
          <a:p>
            <a:pPr>
              <a:spcBef>
                <a:spcPts val="600"/>
              </a:spcBef>
              <a:buClr>
                <a:schemeClr val="accent4"/>
              </a:buClr>
            </a:pPr>
            <a:r>
              <a:rPr lang="en-US" dirty="0"/>
              <a:t>Rare viral infection spread by night-feeding mosquitos in rural areas of Southeast Asia</a:t>
            </a:r>
          </a:p>
          <a:p>
            <a:pPr lvl="1">
              <a:spcBef>
                <a:spcPts val="600"/>
              </a:spcBef>
              <a:buClr>
                <a:schemeClr val="accent4"/>
              </a:buClr>
            </a:pPr>
            <a:r>
              <a:rPr lang="en-US" dirty="0"/>
              <a:t>Pigs and birds also serve as reservoirs</a:t>
            </a:r>
          </a:p>
          <a:p>
            <a:pPr lvl="1">
              <a:spcBef>
                <a:spcPts val="600"/>
              </a:spcBef>
              <a:buClr>
                <a:schemeClr val="accent4"/>
              </a:buClr>
            </a:pPr>
            <a:r>
              <a:rPr lang="en-US" dirty="0"/>
              <a:t>Risk highest during/after the rainy season</a:t>
            </a:r>
          </a:p>
          <a:p>
            <a:pPr>
              <a:spcBef>
                <a:spcPts val="600"/>
              </a:spcBef>
              <a:buClr>
                <a:schemeClr val="accent4"/>
              </a:buClr>
            </a:pPr>
            <a:r>
              <a:rPr lang="en-US" dirty="0"/>
              <a:t>Long-term visitors (&gt;1 month) should consider the 2 shot series (</a:t>
            </a:r>
            <a:r>
              <a:rPr lang="en-US" dirty="0" err="1">
                <a:solidFill>
                  <a:schemeClr val="accent1"/>
                </a:solidFill>
              </a:rPr>
              <a:t>Ixiaro</a:t>
            </a:r>
            <a:r>
              <a:rPr lang="en-US" dirty="0"/>
              <a:t>) administered IM at days 0 and 28</a:t>
            </a:r>
          </a:p>
          <a:p>
            <a:pPr lvl="1">
              <a:spcBef>
                <a:spcPts val="600"/>
              </a:spcBef>
              <a:buClr>
                <a:schemeClr val="accent4"/>
              </a:buClr>
            </a:pPr>
            <a:r>
              <a:rPr lang="en-US" dirty="0"/>
              <a:t>An accelerated schedule provides the second shot at day 7</a:t>
            </a:r>
          </a:p>
          <a:p>
            <a:pPr>
              <a:spcBef>
                <a:spcPts val="600"/>
              </a:spcBef>
              <a:buClr>
                <a:schemeClr val="accent4"/>
              </a:buClr>
            </a:pPr>
            <a:r>
              <a:rPr lang="en-US" dirty="0"/>
              <a:t>A booster may be administered after 1 year for those with ongoing risk (average duration of protection after booster is 14 years)</a:t>
            </a:r>
          </a:p>
        </p:txBody>
      </p:sp>
      <p:sp>
        <p:nvSpPr>
          <p:cNvPr id="4" name="TextBox 3"/>
          <p:cNvSpPr txBox="1"/>
          <p:nvPr/>
        </p:nvSpPr>
        <p:spPr>
          <a:xfrm>
            <a:off x="9563100" y="683390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Sanford et al., NHS, </a:t>
            </a:r>
            <a:r>
              <a:rPr lang="en-US" dirty="0" err="1">
                <a:solidFill>
                  <a:schemeClr val="tx1">
                    <a:lumMod val="50000"/>
                    <a:lumOff val="50000"/>
                  </a:schemeClr>
                </a:solidFill>
              </a:rPr>
              <a:t>Juckett</a:t>
            </a:r>
            <a:endParaRPr lang="en-US" dirty="0">
              <a:solidFill>
                <a:schemeClr val="tx1">
                  <a:lumMod val="50000"/>
                  <a:lumOff val="50000"/>
                </a:schemeClr>
              </a:solidFill>
            </a:endParaRPr>
          </a:p>
        </p:txBody>
      </p:sp>
      <p:sp>
        <p:nvSpPr>
          <p:cNvPr id="5" name="Slide Number Placeholder 4"/>
          <p:cNvSpPr>
            <a:spLocks noGrp="1"/>
          </p:cNvSpPr>
          <p:nvPr>
            <p:ph type="sldNum" sz="quarter" idx="10"/>
          </p:nvPr>
        </p:nvSpPr>
        <p:spPr/>
        <p:txBody>
          <a:bodyPr/>
          <a:lstStyle/>
          <a:p>
            <a:fld id="{B2B613A9-0196-4103-A730-64D9B0C7CDAE}" type="slidenum">
              <a:rPr lang="en-US" smtClean="0"/>
              <a:pPr/>
              <a:t>27</a:t>
            </a:fld>
            <a:endParaRPr lang="en-US" dirty="0"/>
          </a:p>
        </p:txBody>
      </p:sp>
    </p:spTree>
    <p:extLst>
      <p:ext uri="{BB962C8B-B14F-4D97-AF65-F5344CB8AC3E}">
        <p14:creationId xmlns:p14="http://schemas.microsoft.com/office/powerpoint/2010/main" val="1986039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Hepatitis A and B</a:t>
            </a:r>
          </a:p>
        </p:txBody>
      </p:sp>
      <p:sp>
        <p:nvSpPr>
          <p:cNvPr id="3" name="Content Placeholder 2"/>
          <p:cNvSpPr>
            <a:spLocks noGrp="1"/>
          </p:cNvSpPr>
          <p:nvPr>
            <p:ph idx="1"/>
          </p:nvPr>
        </p:nvSpPr>
        <p:spPr/>
        <p:txBody>
          <a:bodyPr>
            <a:normAutofit/>
          </a:bodyPr>
          <a:lstStyle/>
          <a:p>
            <a:pPr>
              <a:spcBef>
                <a:spcPts val="600"/>
              </a:spcBef>
              <a:buClr>
                <a:schemeClr val="accent4"/>
              </a:buClr>
            </a:pPr>
            <a:r>
              <a:rPr lang="en-US" dirty="0"/>
              <a:t>Epidemiologic data on </a:t>
            </a:r>
            <a:r>
              <a:rPr lang="en-US" dirty="0" err="1"/>
              <a:t>Hep</a:t>
            </a:r>
            <a:r>
              <a:rPr lang="en-US" dirty="0"/>
              <a:t> A is sometimes poor and many Americans have never received this 2 shot series</a:t>
            </a:r>
          </a:p>
          <a:p>
            <a:pPr lvl="1">
              <a:spcBef>
                <a:spcPts val="600"/>
              </a:spcBef>
              <a:buClr>
                <a:schemeClr val="accent4"/>
              </a:buClr>
            </a:pPr>
            <a:r>
              <a:rPr lang="en-US" dirty="0"/>
              <a:t>Mortality rate may be as high as 2-3% for people over age 50 (!)</a:t>
            </a:r>
          </a:p>
          <a:p>
            <a:pPr>
              <a:spcBef>
                <a:spcPts val="600"/>
              </a:spcBef>
              <a:buClr>
                <a:schemeClr val="accent4"/>
              </a:buClr>
            </a:pPr>
            <a:r>
              <a:rPr lang="en-US" dirty="0"/>
              <a:t>Most Americans are immunized against </a:t>
            </a:r>
            <a:r>
              <a:rPr lang="en-US" dirty="0" err="1"/>
              <a:t>Hep</a:t>
            </a:r>
            <a:r>
              <a:rPr lang="en-US" dirty="0"/>
              <a:t> B (3 shot series),</a:t>
            </a:r>
            <a:br>
              <a:rPr lang="en-US" dirty="0"/>
            </a:br>
            <a:r>
              <a:rPr lang="en-US" dirty="0"/>
              <a:t>but immunity can wane with time</a:t>
            </a:r>
          </a:p>
          <a:p>
            <a:pPr lvl="1">
              <a:spcBef>
                <a:spcPts val="600"/>
              </a:spcBef>
              <a:buClr>
                <a:schemeClr val="accent4"/>
              </a:buClr>
            </a:pPr>
            <a:r>
              <a:rPr lang="en-US" dirty="0"/>
              <a:t>Consider risk factors: The traveler may not plan to have sex abroad but instead could receive an injection with nonsterile equipment</a:t>
            </a:r>
          </a:p>
        </p:txBody>
      </p:sp>
      <p:sp>
        <p:nvSpPr>
          <p:cNvPr id="4" name="TextBox 3"/>
          <p:cNvSpPr txBox="1"/>
          <p:nvPr/>
        </p:nvSpPr>
        <p:spPr>
          <a:xfrm>
            <a:off x="9544050" y="683390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Sanford et al., Chen et al., Keystone</a:t>
            </a:r>
          </a:p>
        </p:txBody>
      </p:sp>
      <p:sp>
        <p:nvSpPr>
          <p:cNvPr id="5" name="Slide Number Placeholder 4"/>
          <p:cNvSpPr>
            <a:spLocks noGrp="1"/>
          </p:cNvSpPr>
          <p:nvPr>
            <p:ph type="sldNum" sz="quarter" idx="10"/>
          </p:nvPr>
        </p:nvSpPr>
        <p:spPr/>
        <p:txBody>
          <a:bodyPr/>
          <a:lstStyle/>
          <a:p>
            <a:fld id="{B2B613A9-0196-4103-A730-64D9B0C7CDAE}" type="slidenum">
              <a:rPr lang="en-US" smtClean="0"/>
              <a:pPr/>
              <a:t>28</a:t>
            </a:fld>
            <a:endParaRPr lang="en-US" dirty="0"/>
          </a:p>
        </p:txBody>
      </p:sp>
    </p:spTree>
    <p:extLst>
      <p:ext uri="{BB962C8B-B14F-4D97-AF65-F5344CB8AC3E}">
        <p14:creationId xmlns:p14="http://schemas.microsoft.com/office/powerpoint/2010/main" val="93554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Tetanus, diphtheria, and acellular pertussis</a:t>
            </a:r>
          </a:p>
        </p:txBody>
      </p:sp>
      <p:sp>
        <p:nvSpPr>
          <p:cNvPr id="3" name="Content Placeholder 2"/>
          <p:cNvSpPr>
            <a:spLocks noGrp="1"/>
          </p:cNvSpPr>
          <p:nvPr>
            <p:ph idx="1"/>
          </p:nvPr>
        </p:nvSpPr>
        <p:spPr/>
        <p:txBody>
          <a:bodyPr/>
          <a:lstStyle/>
          <a:p>
            <a:pPr>
              <a:spcBef>
                <a:spcPts val="600"/>
              </a:spcBef>
              <a:buClr>
                <a:schemeClr val="accent4"/>
              </a:buClr>
            </a:pPr>
            <a:r>
              <a:rPr lang="en-US" dirty="0"/>
              <a:t>A “tetanus shot” should be given every 10 years</a:t>
            </a:r>
          </a:p>
          <a:p>
            <a:pPr>
              <a:spcBef>
                <a:spcPts val="600"/>
              </a:spcBef>
              <a:buClr>
                <a:schemeClr val="accent4"/>
              </a:buClr>
            </a:pPr>
            <a:r>
              <a:rPr lang="en-US" dirty="0" err="1"/>
              <a:t>TdaP</a:t>
            </a:r>
            <a:r>
              <a:rPr lang="en-US" dirty="0"/>
              <a:t> (</a:t>
            </a:r>
            <a:r>
              <a:rPr lang="en-US" dirty="0" err="1">
                <a:solidFill>
                  <a:schemeClr val="accent1"/>
                </a:solidFill>
              </a:rPr>
              <a:t>Adacel</a:t>
            </a:r>
            <a:r>
              <a:rPr lang="en-US" dirty="0">
                <a:solidFill>
                  <a:schemeClr val="accent1"/>
                </a:solidFill>
              </a:rPr>
              <a:t> </a:t>
            </a:r>
            <a:r>
              <a:rPr lang="en-US" dirty="0"/>
              <a:t>or </a:t>
            </a:r>
            <a:r>
              <a:rPr lang="en-US" dirty="0" err="1">
                <a:solidFill>
                  <a:schemeClr val="accent1"/>
                </a:solidFill>
              </a:rPr>
              <a:t>Boostrix</a:t>
            </a:r>
            <a:r>
              <a:rPr lang="en-US" dirty="0"/>
              <a:t>) preferred over Td in travelers &gt;10yo</a:t>
            </a:r>
          </a:p>
          <a:p>
            <a:pPr>
              <a:spcBef>
                <a:spcPts val="600"/>
              </a:spcBef>
              <a:buClr>
                <a:schemeClr val="accent4"/>
              </a:buClr>
            </a:pPr>
            <a:r>
              <a:rPr lang="en-US" dirty="0"/>
              <a:t>Pertussis immunity can wane in adults</a:t>
            </a:r>
          </a:p>
        </p:txBody>
      </p:sp>
      <p:sp>
        <p:nvSpPr>
          <p:cNvPr id="4" name="TextBox 3"/>
          <p:cNvSpPr txBox="1"/>
          <p:nvPr/>
        </p:nvSpPr>
        <p:spPr>
          <a:xfrm>
            <a:off x="9563100" y="687200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Sanford et al., Chen et al.</a:t>
            </a:r>
          </a:p>
        </p:txBody>
      </p:sp>
      <p:sp>
        <p:nvSpPr>
          <p:cNvPr id="5" name="Slide Number Placeholder 4"/>
          <p:cNvSpPr>
            <a:spLocks noGrp="1"/>
          </p:cNvSpPr>
          <p:nvPr>
            <p:ph type="sldNum" sz="quarter" idx="10"/>
          </p:nvPr>
        </p:nvSpPr>
        <p:spPr/>
        <p:txBody>
          <a:bodyPr/>
          <a:lstStyle/>
          <a:p>
            <a:fld id="{B2B613A9-0196-4103-A730-64D9B0C7CDAE}" type="slidenum">
              <a:rPr lang="en-US" smtClean="0"/>
              <a:pPr/>
              <a:t>29</a:t>
            </a:fld>
            <a:endParaRPr lang="en-US" dirty="0"/>
          </a:p>
        </p:txBody>
      </p:sp>
    </p:spTree>
    <p:extLst>
      <p:ext uri="{BB962C8B-B14F-4D97-AF65-F5344CB8AC3E}">
        <p14:creationId xmlns:p14="http://schemas.microsoft.com/office/powerpoint/2010/main" val="1499609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And why should we care?</a:t>
            </a:r>
          </a:p>
        </p:txBody>
      </p:sp>
      <p:sp>
        <p:nvSpPr>
          <p:cNvPr id="3" name="Content Placeholder 2"/>
          <p:cNvSpPr>
            <a:spLocks noGrp="1"/>
          </p:cNvSpPr>
          <p:nvPr>
            <p:ph idx="1"/>
          </p:nvPr>
        </p:nvSpPr>
        <p:spPr/>
        <p:txBody>
          <a:bodyPr>
            <a:normAutofit/>
          </a:bodyPr>
          <a:lstStyle/>
          <a:p>
            <a:pPr>
              <a:buClr>
                <a:schemeClr val="accent4"/>
              </a:buClr>
            </a:pPr>
            <a:r>
              <a:rPr lang="en-US" dirty="0"/>
              <a:t>Only 36% of international travelers seek pre-travel counseling;</a:t>
            </a:r>
            <a:br>
              <a:rPr lang="en-US" dirty="0"/>
            </a:br>
            <a:r>
              <a:rPr lang="en-US" dirty="0"/>
              <a:t>of those, </a:t>
            </a:r>
            <a:r>
              <a:rPr lang="en-US" dirty="0">
                <a:solidFill>
                  <a:schemeClr val="accent1"/>
                </a:solidFill>
              </a:rPr>
              <a:t>60% </a:t>
            </a:r>
            <a:r>
              <a:rPr lang="en-US" dirty="0"/>
              <a:t>get it from their primary care provider</a:t>
            </a:r>
          </a:p>
          <a:p>
            <a:pPr>
              <a:buClr>
                <a:schemeClr val="accent4"/>
              </a:buClr>
            </a:pPr>
            <a:r>
              <a:rPr lang="en-US" dirty="0">
                <a:solidFill>
                  <a:schemeClr val="accent1"/>
                </a:solidFill>
              </a:rPr>
              <a:t>8% </a:t>
            </a:r>
            <a:r>
              <a:rPr lang="en-US" dirty="0"/>
              <a:t>of travelers need medical attention during or after their trip</a:t>
            </a:r>
          </a:p>
        </p:txBody>
      </p:sp>
      <p:sp>
        <p:nvSpPr>
          <p:cNvPr id="4" name="TextBox 3"/>
          <p:cNvSpPr txBox="1"/>
          <p:nvPr/>
        </p:nvSpPr>
        <p:spPr>
          <a:xfrm>
            <a:off x="9582150" y="6790754"/>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Sanford et al., Noble et al.</a:t>
            </a:r>
          </a:p>
        </p:txBody>
      </p:sp>
      <p:sp>
        <p:nvSpPr>
          <p:cNvPr id="5" name="Slide Number Placeholder 4"/>
          <p:cNvSpPr>
            <a:spLocks noGrp="1"/>
          </p:cNvSpPr>
          <p:nvPr>
            <p:ph type="sldNum" sz="quarter" idx="10"/>
          </p:nvPr>
        </p:nvSpPr>
        <p:spPr/>
        <p:txBody>
          <a:bodyPr/>
          <a:lstStyle/>
          <a:p>
            <a:fld id="{B2B613A9-0196-4103-A730-64D9B0C7CDAE}" type="slidenum">
              <a:rPr lang="en-US" smtClean="0"/>
              <a:pPr/>
              <a:t>3</a:t>
            </a:fld>
            <a:endParaRPr lang="en-US" dirty="0"/>
          </a:p>
        </p:txBody>
      </p:sp>
    </p:spTree>
    <p:extLst>
      <p:ext uri="{BB962C8B-B14F-4D97-AF65-F5344CB8AC3E}">
        <p14:creationId xmlns:p14="http://schemas.microsoft.com/office/powerpoint/2010/main" val="460666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Tick-borne encephalitis (TBE)</a:t>
            </a:r>
          </a:p>
        </p:txBody>
      </p:sp>
      <p:sp>
        <p:nvSpPr>
          <p:cNvPr id="3" name="Content Placeholder 2"/>
          <p:cNvSpPr>
            <a:spLocks noGrp="1"/>
          </p:cNvSpPr>
          <p:nvPr>
            <p:ph idx="1"/>
          </p:nvPr>
        </p:nvSpPr>
        <p:spPr/>
        <p:txBody>
          <a:bodyPr/>
          <a:lstStyle/>
          <a:p>
            <a:pPr>
              <a:spcBef>
                <a:spcPts val="600"/>
              </a:spcBef>
              <a:buClr>
                <a:schemeClr val="accent4"/>
              </a:buClr>
            </a:pPr>
            <a:r>
              <a:rPr lang="en-US" dirty="0"/>
              <a:t>An emerging infectious disease in Europe and Northern Asia</a:t>
            </a:r>
          </a:p>
          <a:p>
            <a:pPr>
              <a:spcBef>
                <a:spcPts val="600"/>
              </a:spcBef>
              <a:buClr>
                <a:schemeClr val="accent4"/>
              </a:buClr>
            </a:pPr>
            <a:r>
              <a:rPr lang="en-US" dirty="0"/>
              <a:t>Vaccine only available in Europe (and Australia)</a:t>
            </a:r>
          </a:p>
          <a:p>
            <a:pPr>
              <a:spcBef>
                <a:spcPts val="600"/>
              </a:spcBef>
              <a:buClr>
                <a:schemeClr val="accent4"/>
              </a:buClr>
            </a:pPr>
            <a:r>
              <a:rPr lang="en-US" dirty="0"/>
              <a:t>Primary series is 3 IM injections given over 6 months;</a:t>
            </a:r>
            <a:br>
              <a:rPr lang="en-US" dirty="0"/>
            </a:br>
            <a:r>
              <a:rPr lang="en-US" dirty="0"/>
              <a:t>booster doses may be needed every 3-5 years</a:t>
            </a:r>
          </a:p>
        </p:txBody>
      </p:sp>
      <p:sp>
        <p:nvSpPr>
          <p:cNvPr id="4" name="TextBox 3"/>
          <p:cNvSpPr txBox="1"/>
          <p:nvPr/>
        </p:nvSpPr>
        <p:spPr>
          <a:xfrm>
            <a:off x="9582150" y="687200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Sanford et al., Chen et al.</a:t>
            </a:r>
          </a:p>
        </p:txBody>
      </p:sp>
      <p:sp>
        <p:nvSpPr>
          <p:cNvPr id="5" name="Slide Number Placeholder 4"/>
          <p:cNvSpPr>
            <a:spLocks noGrp="1"/>
          </p:cNvSpPr>
          <p:nvPr>
            <p:ph type="sldNum" sz="quarter" idx="10"/>
          </p:nvPr>
        </p:nvSpPr>
        <p:spPr/>
        <p:txBody>
          <a:bodyPr/>
          <a:lstStyle/>
          <a:p>
            <a:fld id="{B2B613A9-0196-4103-A730-64D9B0C7CDAE}" type="slidenum">
              <a:rPr lang="en-US" smtClean="0"/>
              <a:pPr/>
              <a:t>30</a:t>
            </a:fld>
            <a:endParaRPr lang="en-US" dirty="0"/>
          </a:p>
        </p:txBody>
      </p:sp>
    </p:spTree>
    <p:extLst>
      <p:ext uri="{BB962C8B-B14F-4D97-AF65-F5344CB8AC3E}">
        <p14:creationId xmlns:p14="http://schemas.microsoft.com/office/powerpoint/2010/main" val="3502637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TBE endemic areas</a:t>
            </a:r>
          </a:p>
        </p:txBody>
      </p:sp>
      <p:pic>
        <p:nvPicPr>
          <p:cNvPr id="13314" name="Picture 2"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10512" y="1631534"/>
            <a:ext cx="10995660" cy="55568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955750" y="457201"/>
            <a:ext cx="567207" cy="6705600"/>
          </a:xfrm>
          <a:prstGeom prst="rect">
            <a:avLst/>
          </a:prstGeom>
          <a:noFill/>
        </p:spPr>
        <p:txBody>
          <a:bodyPr vert="vert270" wrap="square" lIns="109728" tIns="54864" rIns="109728" bIns="54864" rtlCol="0">
            <a:spAutoFit/>
          </a:bodyPr>
          <a:lstStyle/>
          <a:p>
            <a:pPr algn="r"/>
            <a:r>
              <a:rPr lang="en-US" dirty="0">
                <a:solidFill>
                  <a:schemeClr val="tx1">
                    <a:lumMod val="50000"/>
                    <a:lumOff val="50000"/>
                  </a:schemeClr>
                </a:solidFill>
              </a:rPr>
              <a:t>Lindquist L et al. Lancet, 2008: 371(9627): 1861-71</a:t>
            </a:r>
          </a:p>
        </p:txBody>
      </p:sp>
      <p:sp>
        <p:nvSpPr>
          <p:cNvPr id="3" name="Slide Number Placeholder 2"/>
          <p:cNvSpPr>
            <a:spLocks noGrp="1"/>
          </p:cNvSpPr>
          <p:nvPr>
            <p:ph type="sldNum" sz="quarter" idx="10"/>
          </p:nvPr>
        </p:nvSpPr>
        <p:spPr/>
        <p:txBody>
          <a:bodyPr/>
          <a:lstStyle/>
          <a:p>
            <a:fld id="{B2B613A9-0196-4103-A730-64D9B0C7CDAE}" type="slidenum">
              <a:rPr lang="en-US" smtClean="0"/>
              <a:pPr/>
              <a:t>31</a:t>
            </a:fld>
            <a:endParaRPr lang="en-US" dirty="0"/>
          </a:p>
        </p:txBody>
      </p:sp>
    </p:spTree>
    <p:extLst>
      <p:ext uri="{BB962C8B-B14F-4D97-AF65-F5344CB8AC3E}">
        <p14:creationId xmlns:p14="http://schemas.microsoft.com/office/powerpoint/2010/main" val="2477170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ii. Use caution with transportation</a:t>
            </a:r>
          </a:p>
        </p:txBody>
      </p:sp>
      <p:sp>
        <p:nvSpPr>
          <p:cNvPr id="3" name="Content Placeholder 2"/>
          <p:cNvSpPr>
            <a:spLocks noGrp="1"/>
          </p:cNvSpPr>
          <p:nvPr>
            <p:ph idx="1"/>
          </p:nvPr>
        </p:nvSpPr>
        <p:spPr/>
        <p:txBody>
          <a:bodyPr>
            <a:normAutofit/>
          </a:bodyPr>
          <a:lstStyle/>
          <a:p>
            <a:pPr>
              <a:spcBef>
                <a:spcPts val="600"/>
              </a:spcBef>
              <a:buClr>
                <a:schemeClr val="accent4"/>
              </a:buClr>
            </a:pPr>
            <a:r>
              <a:rPr lang="en-US" dirty="0"/>
              <a:t>Do not travel by air if:</a:t>
            </a:r>
          </a:p>
          <a:p>
            <a:pPr lvl="1">
              <a:spcBef>
                <a:spcPts val="600"/>
              </a:spcBef>
              <a:buClr>
                <a:schemeClr val="accent4"/>
              </a:buClr>
            </a:pPr>
            <a:r>
              <a:rPr lang="en-US" dirty="0"/>
              <a:t>&lt;3 weeks after uncomplicated MI</a:t>
            </a:r>
          </a:p>
          <a:p>
            <a:pPr lvl="1">
              <a:spcBef>
                <a:spcPts val="600"/>
              </a:spcBef>
              <a:buClr>
                <a:schemeClr val="accent4"/>
              </a:buClr>
            </a:pPr>
            <a:r>
              <a:rPr lang="en-US" dirty="0"/>
              <a:t>&lt;10 days after thoracic or abdominal surgery</a:t>
            </a:r>
          </a:p>
          <a:p>
            <a:pPr lvl="1">
              <a:spcBef>
                <a:spcPts val="600"/>
              </a:spcBef>
              <a:buClr>
                <a:schemeClr val="accent4"/>
              </a:buClr>
            </a:pPr>
            <a:r>
              <a:rPr lang="en-US" dirty="0"/>
              <a:t>&lt;24 hours after SCUBA diving</a:t>
            </a:r>
          </a:p>
          <a:p>
            <a:pPr lvl="1">
              <a:spcBef>
                <a:spcPts val="600"/>
              </a:spcBef>
              <a:buClr>
                <a:schemeClr val="accent4"/>
              </a:buClr>
            </a:pPr>
            <a:r>
              <a:rPr lang="en-US" dirty="0"/>
              <a:t>&gt;34 weeks gestation</a:t>
            </a:r>
          </a:p>
          <a:p>
            <a:pPr>
              <a:spcBef>
                <a:spcPts val="600"/>
              </a:spcBef>
              <a:buClr>
                <a:schemeClr val="accent4"/>
              </a:buClr>
            </a:pPr>
            <a:r>
              <a:rPr lang="en-US" dirty="0"/>
              <a:t>Use your seatbelt (MVAs are a leading cause of mortality abroad!)</a:t>
            </a:r>
          </a:p>
          <a:p>
            <a:pPr>
              <a:spcBef>
                <a:spcPts val="600"/>
              </a:spcBef>
              <a:buClr>
                <a:schemeClr val="accent4"/>
              </a:buClr>
            </a:pPr>
            <a:r>
              <a:rPr lang="en-US" dirty="0"/>
              <a:t>Avoid traveling in rural areas after dark</a:t>
            </a:r>
          </a:p>
          <a:p>
            <a:pPr>
              <a:spcBef>
                <a:spcPts val="600"/>
              </a:spcBef>
              <a:buClr>
                <a:schemeClr val="accent4"/>
              </a:buClr>
            </a:pPr>
            <a:r>
              <a:rPr lang="en-US" dirty="0"/>
              <a:t>Consider medications for motion sickness (e.g., </a:t>
            </a:r>
            <a:r>
              <a:rPr lang="en-US" dirty="0">
                <a:solidFill>
                  <a:schemeClr val="accent1"/>
                </a:solidFill>
              </a:rPr>
              <a:t>Dramamine</a:t>
            </a:r>
            <a:r>
              <a:rPr lang="en-US" dirty="0"/>
              <a:t>, </a:t>
            </a:r>
            <a:r>
              <a:rPr lang="en-US" dirty="0">
                <a:solidFill>
                  <a:schemeClr val="accent1"/>
                </a:solidFill>
              </a:rPr>
              <a:t>scopolamine patches</a:t>
            </a:r>
            <a:r>
              <a:rPr lang="en-US" dirty="0"/>
              <a:t>) and jetlag (e.g., </a:t>
            </a:r>
            <a:r>
              <a:rPr lang="en-US" dirty="0">
                <a:solidFill>
                  <a:schemeClr val="accent1"/>
                </a:solidFill>
              </a:rPr>
              <a:t>melatonin</a:t>
            </a:r>
            <a:r>
              <a:rPr lang="en-US" dirty="0"/>
              <a:t>, </a:t>
            </a:r>
            <a:r>
              <a:rPr lang="en-US" dirty="0">
                <a:solidFill>
                  <a:schemeClr val="accent1"/>
                </a:solidFill>
              </a:rPr>
              <a:t>Ambien</a:t>
            </a:r>
            <a:r>
              <a:rPr lang="en-US" dirty="0"/>
              <a:t>)</a:t>
            </a:r>
          </a:p>
        </p:txBody>
      </p:sp>
      <p:sp>
        <p:nvSpPr>
          <p:cNvPr id="4" name="TextBox 3"/>
          <p:cNvSpPr txBox="1"/>
          <p:nvPr/>
        </p:nvSpPr>
        <p:spPr>
          <a:xfrm>
            <a:off x="8881110" y="6852952"/>
            <a:ext cx="557784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Sanford et al., </a:t>
            </a:r>
            <a:r>
              <a:rPr lang="en-US" dirty="0" err="1">
                <a:solidFill>
                  <a:schemeClr val="tx1">
                    <a:lumMod val="50000"/>
                    <a:lumOff val="50000"/>
                  </a:schemeClr>
                </a:solidFill>
              </a:rPr>
              <a:t>Hatz</a:t>
            </a:r>
            <a:r>
              <a:rPr lang="en-US" dirty="0">
                <a:solidFill>
                  <a:schemeClr val="tx1">
                    <a:lumMod val="50000"/>
                    <a:lumOff val="50000"/>
                  </a:schemeClr>
                </a:solidFill>
              </a:rPr>
              <a:t> et al., Sanford (2013)</a:t>
            </a:r>
          </a:p>
        </p:txBody>
      </p:sp>
      <p:sp>
        <p:nvSpPr>
          <p:cNvPr id="5" name="Slide Number Placeholder 4"/>
          <p:cNvSpPr>
            <a:spLocks noGrp="1"/>
          </p:cNvSpPr>
          <p:nvPr>
            <p:ph type="sldNum" sz="quarter" idx="10"/>
          </p:nvPr>
        </p:nvSpPr>
        <p:spPr/>
        <p:txBody>
          <a:bodyPr/>
          <a:lstStyle/>
          <a:p>
            <a:fld id="{B2B613A9-0196-4103-A730-64D9B0C7CDAE}" type="slidenum">
              <a:rPr lang="en-US" smtClean="0"/>
              <a:pPr/>
              <a:t>32</a:t>
            </a:fld>
            <a:endParaRPr lang="en-US" dirty="0"/>
          </a:p>
        </p:txBody>
      </p:sp>
    </p:spTree>
    <p:extLst>
      <p:ext uri="{BB962C8B-B14F-4D97-AF65-F5344CB8AC3E}">
        <p14:creationId xmlns:p14="http://schemas.microsoft.com/office/powerpoint/2010/main" val="2931540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iii. Acclimatize yourself</a:t>
            </a:r>
          </a:p>
        </p:txBody>
      </p:sp>
      <p:sp>
        <p:nvSpPr>
          <p:cNvPr id="3" name="Content Placeholder 2"/>
          <p:cNvSpPr>
            <a:spLocks noGrp="1"/>
          </p:cNvSpPr>
          <p:nvPr>
            <p:ph idx="1"/>
          </p:nvPr>
        </p:nvSpPr>
        <p:spPr/>
        <p:txBody>
          <a:bodyPr/>
          <a:lstStyle/>
          <a:p>
            <a:pPr>
              <a:spcBef>
                <a:spcPts val="600"/>
              </a:spcBef>
              <a:buClr>
                <a:schemeClr val="accent4"/>
              </a:buClr>
            </a:pPr>
            <a:r>
              <a:rPr lang="en-US" dirty="0"/>
              <a:t>Stay hydrated (especially during air travel)</a:t>
            </a:r>
          </a:p>
          <a:p>
            <a:pPr>
              <a:spcBef>
                <a:spcPts val="600"/>
              </a:spcBef>
              <a:buClr>
                <a:schemeClr val="accent4"/>
              </a:buClr>
            </a:pPr>
            <a:r>
              <a:rPr lang="en-US" dirty="0"/>
              <a:t>Use sunblock</a:t>
            </a:r>
          </a:p>
          <a:p>
            <a:pPr>
              <a:spcBef>
                <a:spcPts val="600"/>
              </a:spcBef>
              <a:buClr>
                <a:schemeClr val="accent4"/>
              </a:buClr>
            </a:pPr>
            <a:r>
              <a:rPr lang="en-US" dirty="0"/>
              <a:t>Where appropriate, dress in layers</a:t>
            </a:r>
          </a:p>
          <a:p>
            <a:pPr>
              <a:spcBef>
                <a:spcPts val="600"/>
              </a:spcBef>
              <a:buClr>
                <a:schemeClr val="accent4"/>
              </a:buClr>
            </a:pPr>
            <a:r>
              <a:rPr lang="en-US" dirty="0"/>
              <a:t>Air pollution may be difficult for those with respiratory conditions</a:t>
            </a:r>
          </a:p>
          <a:p>
            <a:pPr>
              <a:spcBef>
                <a:spcPts val="600"/>
              </a:spcBef>
              <a:buClr>
                <a:schemeClr val="accent4"/>
              </a:buClr>
            </a:pPr>
            <a:r>
              <a:rPr lang="en-US" dirty="0"/>
              <a:t>Allow yourself time to acclimatize to altitude;</a:t>
            </a:r>
            <a:br>
              <a:rPr lang="en-US" dirty="0"/>
            </a:br>
            <a:r>
              <a:rPr lang="en-US" dirty="0"/>
              <a:t>if this is not possible, consider </a:t>
            </a:r>
            <a:r>
              <a:rPr lang="en-US" dirty="0">
                <a:solidFill>
                  <a:schemeClr val="accent1"/>
                </a:solidFill>
              </a:rPr>
              <a:t>acetazolamide (Diamox) </a:t>
            </a:r>
            <a:r>
              <a:rPr lang="en-US" dirty="0"/>
              <a:t>or</a:t>
            </a:r>
            <a:r>
              <a:rPr lang="en-US" dirty="0">
                <a:solidFill>
                  <a:schemeClr val="accent1"/>
                </a:solidFill>
              </a:rPr>
              <a:t> dexamethasone</a:t>
            </a:r>
          </a:p>
          <a:p>
            <a:pPr marL="0" indent="0">
              <a:buNone/>
            </a:pPr>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33</a:t>
            </a:fld>
            <a:endParaRPr lang="en-US" dirty="0"/>
          </a:p>
        </p:txBody>
      </p:sp>
    </p:spTree>
    <p:extLst>
      <p:ext uri="{BB962C8B-B14F-4D97-AF65-F5344CB8AC3E}">
        <p14:creationId xmlns:p14="http://schemas.microsoft.com/office/powerpoint/2010/main" val="904832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iv. Protect yourself from insects</a:t>
            </a:r>
          </a:p>
        </p:txBody>
      </p:sp>
      <p:sp>
        <p:nvSpPr>
          <p:cNvPr id="3" name="Content Placeholder 2"/>
          <p:cNvSpPr>
            <a:spLocks noGrp="1"/>
          </p:cNvSpPr>
          <p:nvPr>
            <p:ph idx="1"/>
          </p:nvPr>
        </p:nvSpPr>
        <p:spPr>
          <a:xfrm>
            <a:off x="1005840" y="2173869"/>
            <a:ext cx="12881610" cy="5221606"/>
          </a:xfrm>
        </p:spPr>
        <p:txBody>
          <a:bodyPr/>
          <a:lstStyle/>
          <a:p>
            <a:pPr marL="457200" lvl="1" indent="-457200">
              <a:spcBef>
                <a:spcPts val="600"/>
              </a:spcBef>
              <a:buClr>
                <a:schemeClr val="accent4"/>
              </a:buClr>
              <a:buFont typeface="Arial" panose="020B0604020202020204" pitchFamily="34" charset="0"/>
              <a:buChar char="•"/>
            </a:pPr>
            <a:r>
              <a:rPr lang="en-US" sz="3400" dirty="0">
                <a:solidFill>
                  <a:schemeClr val="accent1"/>
                </a:solidFill>
              </a:rPr>
              <a:t>30% DEET </a:t>
            </a:r>
            <a:r>
              <a:rPr lang="en-US" sz="3400" dirty="0"/>
              <a:t>(N,N-diethyl-3-methylbenzamide) safe for pregnant women and children as young as 2 months of age</a:t>
            </a:r>
          </a:p>
          <a:p>
            <a:pPr marL="457200" lvl="1" indent="-457200">
              <a:spcBef>
                <a:spcPts val="600"/>
              </a:spcBef>
              <a:buClr>
                <a:schemeClr val="accent4"/>
              </a:buClr>
              <a:buFont typeface="Arial" panose="020B0604020202020204" pitchFamily="34" charset="0"/>
              <a:buChar char="•"/>
            </a:pPr>
            <a:r>
              <a:rPr lang="en-US" sz="3400" dirty="0"/>
              <a:t>30% DEET protects for 4-6 hours; </a:t>
            </a:r>
            <a:r>
              <a:rPr lang="en-US" sz="3400" dirty="0">
                <a:solidFill>
                  <a:schemeClr val="accent1"/>
                </a:solidFill>
              </a:rPr>
              <a:t>citronella</a:t>
            </a:r>
            <a:r>
              <a:rPr lang="en-US" sz="3400" dirty="0"/>
              <a:t>, only 30-60 minutes</a:t>
            </a:r>
          </a:p>
          <a:p>
            <a:pPr marL="457200" lvl="1" indent="-457200">
              <a:spcBef>
                <a:spcPts val="600"/>
              </a:spcBef>
              <a:buClr>
                <a:schemeClr val="accent4"/>
              </a:buClr>
              <a:buFont typeface="Arial" panose="020B0604020202020204" pitchFamily="34" charset="0"/>
              <a:buChar char="•"/>
            </a:pPr>
            <a:r>
              <a:rPr lang="en-US" sz="3400" dirty="0">
                <a:solidFill>
                  <a:schemeClr val="accent1"/>
                </a:solidFill>
              </a:rPr>
              <a:t>20% </a:t>
            </a:r>
            <a:r>
              <a:rPr lang="en-US" sz="3400" dirty="0" err="1">
                <a:solidFill>
                  <a:schemeClr val="accent1"/>
                </a:solidFill>
              </a:rPr>
              <a:t>picaridin</a:t>
            </a:r>
            <a:r>
              <a:rPr lang="en-US" sz="3400" dirty="0">
                <a:solidFill>
                  <a:schemeClr val="accent1"/>
                </a:solidFill>
              </a:rPr>
              <a:t> </a:t>
            </a:r>
            <a:r>
              <a:rPr lang="en-US" sz="3400" dirty="0"/>
              <a:t>as an alternative</a:t>
            </a:r>
          </a:p>
          <a:p>
            <a:pPr marL="457200" lvl="1" indent="-457200">
              <a:spcBef>
                <a:spcPts val="600"/>
              </a:spcBef>
              <a:buClr>
                <a:schemeClr val="accent4"/>
              </a:buClr>
              <a:buFont typeface="Arial" panose="020B0604020202020204" pitchFamily="34" charset="0"/>
              <a:buChar char="•"/>
            </a:pPr>
            <a:r>
              <a:rPr lang="en-US" sz="3400" dirty="0"/>
              <a:t>Consider </a:t>
            </a:r>
            <a:r>
              <a:rPr lang="en-US" sz="3400" dirty="0">
                <a:solidFill>
                  <a:schemeClr val="accent1"/>
                </a:solidFill>
              </a:rPr>
              <a:t>permethrin</a:t>
            </a:r>
            <a:r>
              <a:rPr lang="en-US" sz="3400" dirty="0"/>
              <a:t>-</a:t>
            </a:r>
            <a:r>
              <a:rPr lang="en-US" sz="3400" dirty="0" err="1"/>
              <a:t>impregnanted</a:t>
            </a:r>
            <a:r>
              <a:rPr lang="en-US" sz="3400" dirty="0"/>
              <a:t> clothing and/or </a:t>
            </a:r>
            <a:r>
              <a:rPr lang="en-US" sz="3400" dirty="0" err="1"/>
              <a:t>bednets</a:t>
            </a:r>
            <a:endParaRPr lang="en-US" sz="3400" dirty="0"/>
          </a:p>
          <a:p>
            <a:pPr marL="571500" lvl="1" indent="-571500">
              <a:spcBef>
                <a:spcPts val="600"/>
              </a:spcBef>
              <a:buClr>
                <a:schemeClr val="accent4"/>
              </a:buClr>
              <a:buFont typeface="Arial" panose="020B0604020202020204" pitchFamily="34" charset="0"/>
              <a:buChar char="•"/>
            </a:pPr>
            <a:r>
              <a:rPr lang="en-US" sz="3600" dirty="0"/>
              <a:t>The mosquito that transmits malaria (</a:t>
            </a:r>
            <a:r>
              <a:rPr lang="en-US" sz="3600" i="1" dirty="0">
                <a:solidFill>
                  <a:schemeClr val="accent2"/>
                </a:solidFill>
              </a:rPr>
              <a:t>Anopheles</a:t>
            </a:r>
            <a:r>
              <a:rPr lang="en-US" sz="3600" dirty="0"/>
              <a:t>) is active from dusk to dawn; the mosquito that spreads dengue and yellow fever (</a:t>
            </a:r>
            <a:r>
              <a:rPr lang="en-US" sz="3600" i="1" dirty="0" err="1">
                <a:solidFill>
                  <a:schemeClr val="accent2"/>
                </a:solidFill>
              </a:rPr>
              <a:t>Aedes</a:t>
            </a:r>
            <a:r>
              <a:rPr lang="en-US" sz="3600" i="1" dirty="0">
                <a:solidFill>
                  <a:schemeClr val="accent2"/>
                </a:solidFill>
              </a:rPr>
              <a:t> </a:t>
            </a:r>
            <a:r>
              <a:rPr lang="en-US" sz="3600" i="1" dirty="0" err="1">
                <a:solidFill>
                  <a:schemeClr val="accent2"/>
                </a:solidFill>
              </a:rPr>
              <a:t>aegypti</a:t>
            </a:r>
            <a:r>
              <a:rPr lang="en-US" sz="3600" dirty="0"/>
              <a:t>) is a day-biter</a:t>
            </a:r>
          </a:p>
        </p:txBody>
      </p:sp>
      <p:sp>
        <p:nvSpPr>
          <p:cNvPr id="4" name="TextBox 3"/>
          <p:cNvSpPr txBox="1"/>
          <p:nvPr/>
        </p:nvSpPr>
        <p:spPr>
          <a:xfrm>
            <a:off x="9582150" y="685295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Keystone, </a:t>
            </a:r>
            <a:r>
              <a:rPr lang="en-US" dirty="0" err="1">
                <a:solidFill>
                  <a:schemeClr val="tx1">
                    <a:lumMod val="50000"/>
                    <a:lumOff val="50000"/>
                  </a:schemeClr>
                </a:solidFill>
              </a:rPr>
              <a:t>Juckett</a:t>
            </a:r>
            <a:endParaRPr lang="en-US" dirty="0">
              <a:solidFill>
                <a:schemeClr val="tx1">
                  <a:lumMod val="50000"/>
                  <a:lumOff val="50000"/>
                </a:schemeClr>
              </a:solidFill>
            </a:endParaRPr>
          </a:p>
        </p:txBody>
      </p:sp>
      <p:sp>
        <p:nvSpPr>
          <p:cNvPr id="5" name="Slide Number Placeholder 4"/>
          <p:cNvSpPr>
            <a:spLocks noGrp="1"/>
          </p:cNvSpPr>
          <p:nvPr>
            <p:ph type="sldNum" sz="quarter" idx="10"/>
          </p:nvPr>
        </p:nvSpPr>
        <p:spPr/>
        <p:txBody>
          <a:bodyPr/>
          <a:lstStyle/>
          <a:p>
            <a:fld id="{B2B613A9-0196-4103-A730-64D9B0C7CDAE}" type="slidenum">
              <a:rPr lang="en-US" smtClean="0"/>
              <a:pPr/>
              <a:t>34</a:t>
            </a:fld>
            <a:endParaRPr lang="en-US" dirty="0"/>
          </a:p>
        </p:txBody>
      </p:sp>
    </p:spTree>
    <p:extLst>
      <p:ext uri="{BB962C8B-B14F-4D97-AF65-F5344CB8AC3E}">
        <p14:creationId xmlns:p14="http://schemas.microsoft.com/office/powerpoint/2010/main" val="1953737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 Use (genuine) prophylactics</a:t>
            </a:r>
          </a:p>
        </p:txBody>
      </p:sp>
      <p:sp>
        <p:nvSpPr>
          <p:cNvPr id="3" name="Content Placeholder 2"/>
          <p:cNvSpPr>
            <a:spLocks noGrp="1"/>
          </p:cNvSpPr>
          <p:nvPr>
            <p:ph idx="1"/>
          </p:nvPr>
        </p:nvSpPr>
        <p:spPr/>
        <p:txBody>
          <a:bodyPr/>
          <a:lstStyle/>
          <a:p>
            <a:pPr>
              <a:spcBef>
                <a:spcPts val="600"/>
              </a:spcBef>
              <a:buClr>
                <a:schemeClr val="accent4"/>
              </a:buClr>
            </a:pPr>
            <a:r>
              <a:rPr lang="en-US" dirty="0"/>
              <a:t>Avoid casual sexual contact abroad;</a:t>
            </a:r>
            <a:br>
              <a:rPr lang="en-US" dirty="0"/>
            </a:br>
            <a:r>
              <a:rPr lang="en-US" dirty="0"/>
              <a:t>if this is not possible, at least use undamaged latex condoms</a:t>
            </a:r>
          </a:p>
          <a:p>
            <a:pPr>
              <a:spcBef>
                <a:spcPts val="600"/>
              </a:spcBef>
              <a:buClr>
                <a:schemeClr val="accent4"/>
              </a:buClr>
            </a:pPr>
            <a:r>
              <a:rPr lang="en-US" dirty="0"/>
              <a:t>When appropriate, provide chemoprophylaxis against malaria</a:t>
            </a:r>
          </a:p>
          <a:p>
            <a:pPr lvl="1">
              <a:spcBef>
                <a:spcPts val="600"/>
              </a:spcBef>
              <a:buClr>
                <a:schemeClr val="accent4"/>
              </a:buClr>
            </a:pPr>
            <a:r>
              <a:rPr lang="en-US" sz="2400" dirty="0">
                <a:solidFill>
                  <a:schemeClr val="accent1"/>
                </a:solidFill>
              </a:rPr>
              <a:t>Chloroquine (</a:t>
            </a:r>
            <a:r>
              <a:rPr lang="en-US" sz="2400" dirty="0" err="1">
                <a:solidFill>
                  <a:schemeClr val="accent1"/>
                </a:solidFill>
              </a:rPr>
              <a:t>Aralen</a:t>
            </a:r>
            <a:r>
              <a:rPr lang="en-US" sz="2400" dirty="0">
                <a:solidFill>
                  <a:schemeClr val="accent1"/>
                </a:solidFill>
              </a:rPr>
              <a:t>) </a:t>
            </a:r>
            <a:r>
              <a:rPr lang="en-US" sz="2400" dirty="0"/>
              <a:t>resistance is wide-spread, limiting its use</a:t>
            </a:r>
          </a:p>
          <a:p>
            <a:pPr lvl="1">
              <a:spcBef>
                <a:spcPts val="600"/>
              </a:spcBef>
              <a:buClr>
                <a:schemeClr val="accent4"/>
              </a:buClr>
            </a:pPr>
            <a:r>
              <a:rPr lang="en-US" sz="2400" dirty="0" err="1">
                <a:solidFill>
                  <a:schemeClr val="accent1"/>
                </a:solidFill>
              </a:rPr>
              <a:t>Atovaquone-proguanil</a:t>
            </a:r>
            <a:r>
              <a:rPr lang="en-US" sz="2400" dirty="0">
                <a:solidFill>
                  <a:schemeClr val="accent1"/>
                </a:solidFill>
              </a:rPr>
              <a:t> (</a:t>
            </a:r>
            <a:r>
              <a:rPr lang="en-US" sz="2400" dirty="0" err="1">
                <a:solidFill>
                  <a:schemeClr val="accent1"/>
                </a:solidFill>
              </a:rPr>
              <a:t>Malarone</a:t>
            </a:r>
            <a:r>
              <a:rPr lang="en-US" sz="2400" dirty="0">
                <a:solidFill>
                  <a:schemeClr val="accent1"/>
                </a:solidFill>
              </a:rPr>
              <a:t>) </a:t>
            </a:r>
            <a:r>
              <a:rPr lang="en-US" sz="2400" dirty="0"/>
              <a:t>and </a:t>
            </a:r>
            <a:r>
              <a:rPr lang="en-US" sz="2400" dirty="0">
                <a:solidFill>
                  <a:schemeClr val="accent1"/>
                </a:solidFill>
              </a:rPr>
              <a:t>doxycycline</a:t>
            </a:r>
            <a:r>
              <a:rPr lang="en-US" sz="2400" dirty="0">
                <a:solidFill>
                  <a:schemeClr val="bg2"/>
                </a:solidFill>
              </a:rPr>
              <a:t> </a:t>
            </a:r>
            <a:r>
              <a:rPr lang="en-US" sz="2400" dirty="0"/>
              <a:t>are taken daily</a:t>
            </a:r>
            <a:endParaRPr lang="en-US" sz="2400" dirty="0">
              <a:solidFill>
                <a:schemeClr val="bg2"/>
              </a:solidFill>
            </a:endParaRPr>
          </a:p>
          <a:p>
            <a:pPr lvl="1">
              <a:spcBef>
                <a:spcPts val="600"/>
              </a:spcBef>
              <a:buClr>
                <a:schemeClr val="accent4"/>
              </a:buClr>
            </a:pPr>
            <a:r>
              <a:rPr lang="en-US" sz="2400" dirty="0" err="1">
                <a:solidFill>
                  <a:schemeClr val="accent1"/>
                </a:solidFill>
              </a:rPr>
              <a:t>Mefloquine</a:t>
            </a:r>
            <a:r>
              <a:rPr lang="en-US" sz="2400" dirty="0">
                <a:solidFill>
                  <a:schemeClr val="accent1"/>
                </a:solidFill>
              </a:rPr>
              <a:t> (</a:t>
            </a:r>
            <a:r>
              <a:rPr lang="en-US" sz="2400" dirty="0" err="1">
                <a:solidFill>
                  <a:schemeClr val="accent1"/>
                </a:solidFill>
              </a:rPr>
              <a:t>Lariam</a:t>
            </a:r>
            <a:r>
              <a:rPr lang="en-US" sz="2400" dirty="0">
                <a:solidFill>
                  <a:schemeClr val="accent1"/>
                </a:solidFill>
              </a:rPr>
              <a:t>) </a:t>
            </a:r>
            <a:r>
              <a:rPr lang="en-US" sz="2400" dirty="0"/>
              <a:t>carries the risk of psychosis; there is also increasing resistance in Southeast Asia</a:t>
            </a:r>
          </a:p>
          <a:p>
            <a:pPr>
              <a:spcBef>
                <a:spcPts val="600"/>
              </a:spcBef>
              <a:buClr>
                <a:schemeClr val="accent4"/>
              </a:buClr>
            </a:pPr>
            <a:r>
              <a:rPr lang="en-US" dirty="0"/>
              <a:t>Travelers may be sold counterfeit medications abroad;</a:t>
            </a:r>
            <a:br>
              <a:rPr lang="en-US" dirty="0"/>
            </a:br>
            <a:r>
              <a:rPr lang="en-US" dirty="0"/>
              <a:t>it is usually best to bring your own supply</a:t>
            </a:r>
          </a:p>
        </p:txBody>
      </p:sp>
      <p:sp>
        <p:nvSpPr>
          <p:cNvPr id="4" name="TextBox 3"/>
          <p:cNvSpPr txBox="1"/>
          <p:nvPr/>
        </p:nvSpPr>
        <p:spPr>
          <a:xfrm>
            <a:off x="9601200" y="687200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Sanford et al., Chen et al.</a:t>
            </a:r>
          </a:p>
        </p:txBody>
      </p:sp>
      <p:sp>
        <p:nvSpPr>
          <p:cNvPr id="5" name="Slide Number Placeholder 4"/>
          <p:cNvSpPr>
            <a:spLocks noGrp="1"/>
          </p:cNvSpPr>
          <p:nvPr>
            <p:ph type="sldNum" sz="quarter" idx="10"/>
          </p:nvPr>
        </p:nvSpPr>
        <p:spPr/>
        <p:txBody>
          <a:bodyPr/>
          <a:lstStyle/>
          <a:p>
            <a:fld id="{B2B613A9-0196-4103-A730-64D9B0C7CDAE}" type="slidenum">
              <a:rPr lang="en-US" smtClean="0"/>
              <a:pPr/>
              <a:t>35</a:t>
            </a:fld>
            <a:endParaRPr lang="en-US" dirty="0"/>
          </a:p>
        </p:txBody>
      </p:sp>
    </p:spTree>
    <p:extLst>
      <p:ext uri="{BB962C8B-B14F-4D97-AF65-F5344CB8AC3E}">
        <p14:creationId xmlns:p14="http://schemas.microsoft.com/office/powerpoint/2010/main" val="2454433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19100"/>
            <a:ext cx="13034772" cy="1590675"/>
          </a:xfrm>
        </p:spPr>
        <p:txBody>
          <a:bodyPr/>
          <a:lstStyle/>
          <a:p>
            <a:r>
              <a:rPr lang="en-US" dirty="0">
                <a:solidFill>
                  <a:schemeClr val="accent1"/>
                </a:solidFill>
              </a:rPr>
              <a:t>Malaria transmission, sensitivity, and resistance</a:t>
            </a:r>
          </a:p>
        </p:txBody>
      </p:sp>
      <p:pic>
        <p:nvPicPr>
          <p:cNvPr id="11266" name="Picture 2" descr="http://www.nejm.org/na101/home/literatum/publisher/mms/journals/content/nejm/2008/nejm_2008.359.issue-6/nejmcp0803572/production/images/img_large/nejmcp0803572_f1.jpe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704" b="1697"/>
          <a:stretch/>
        </p:blipFill>
        <p:spPr bwMode="auto">
          <a:xfrm>
            <a:off x="1426464" y="1733550"/>
            <a:ext cx="11777472" cy="55213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892022" y="438150"/>
            <a:ext cx="567207" cy="6835816"/>
          </a:xfrm>
          <a:prstGeom prst="rect">
            <a:avLst/>
          </a:prstGeom>
          <a:noFill/>
        </p:spPr>
        <p:txBody>
          <a:bodyPr vert="vert270" wrap="square" lIns="109728" tIns="54864" rIns="109728" bIns="54864" rtlCol="0">
            <a:spAutoFit/>
          </a:bodyPr>
          <a:lstStyle/>
          <a:p>
            <a:r>
              <a:rPr lang="en-US" dirty="0">
                <a:solidFill>
                  <a:schemeClr val="tx1">
                    <a:lumMod val="50000"/>
                    <a:lumOff val="50000"/>
                  </a:schemeClr>
                </a:solidFill>
              </a:rPr>
              <a:t>Freedman DO. N </a:t>
            </a:r>
            <a:r>
              <a:rPr lang="en-US" dirty="0" err="1">
                <a:solidFill>
                  <a:schemeClr val="tx1">
                    <a:lumMod val="50000"/>
                    <a:lumOff val="50000"/>
                  </a:schemeClr>
                </a:solidFill>
              </a:rPr>
              <a:t>Engl</a:t>
            </a:r>
            <a:r>
              <a:rPr lang="en-US" dirty="0">
                <a:solidFill>
                  <a:schemeClr val="tx1">
                    <a:lumMod val="50000"/>
                    <a:lumOff val="50000"/>
                  </a:schemeClr>
                </a:solidFill>
              </a:rPr>
              <a:t> J Med, 2008; 359: 603-612</a:t>
            </a:r>
          </a:p>
        </p:txBody>
      </p:sp>
      <p:sp>
        <p:nvSpPr>
          <p:cNvPr id="3" name="Slide Number Placeholder 2"/>
          <p:cNvSpPr>
            <a:spLocks noGrp="1"/>
          </p:cNvSpPr>
          <p:nvPr>
            <p:ph type="sldNum" sz="quarter" idx="10"/>
          </p:nvPr>
        </p:nvSpPr>
        <p:spPr/>
        <p:txBody>
          <a:bodyPr/>
          <a:lstStyle/>
          <a:p>
            <a:fld id="{B2B613A9-0196-4103-A730-64D9B0C7CDAE}" type="slidenum">
              <a:rPr lang="en-US" smtClean="0"/>
              <a:pPr/>
              <a:t>36</a:t>
            </a:fld>
            <a:endParaRPr lang="en-US" dirty="0"/>
          </a:p>
        </p:txBody>
      </p:sp>
    </p:spTree>
    <p:extLst>
      <p:ext uri="{BB962C8B-B14F-4D97-AF65-F5344CB8AC3E}">
        <p14:creationId xmlns:p14="http://schemas.microsoft.com/office/powerpoint/2010/main" val="3886845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Chloroquine resistance</a:t>
            </a:r>
          </a:p>
        </p:txBody>
      </p:sp>
      <p:sp>
        <p:nvSpPr>
          <p:cNvPr id="6" name="TextBox 5"/>
          <p:cNvSpPr txBox="1"/>
          <p:nvPr/>
        </p:nvSpPr>
        <p:spPr>
          <a:xfrm>
            <a:off x="13932268" y="3295650"/>
            <a:ext cx="567207" cy="3861309"/>
          </a:xfrm>
          <a:prstGeom prst="rect">
            <a:avLst/>
          </a:prstGeom>
          <a:noFill/>
        </p:spPr>
        <p:txBody>
          <a:bodyPr vert="vert270" wrap="square" lIns="109728" tIns="54864" rIns="109728" bIns="54864" rtlCol="0">
            <a:spAutoFit/>
          </a:bodyPr>
          <a:lstStyle/>
          <a:p>
            <a:pPr algn="r"/>
            <a:r>
              <a:rPr lang="en-US" dirty="0">
                <a:solidFill>
                  <a:schemeClr val="tx1">
                    <a:lumMod val="50000"/>
                    <a:lumOff val="50000"/>
                  </a:schemeClr>
                </a:solidFill>
              </a:rPr>
              <a:t>doi:10.1126/science.aaf9947</a:t>
            </a:r>
          </a:p>
        </p:txBody>
      </p:sp>
      <p:pic>
        <p:nvPicPr>
          <p:cNvPr id="12290" name="Picture 2" descr="http://www.sciencemag.org/sites/default/files/chloroquine-malaria-resistance.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9915"/>
          <a:stretch/>
        </p:blipFill>
        <p:spPr bwMode="auto">
          <a:xfrm>
            <a:off x="2514600" y="1810513"/>
            <a:ext cx="9601200" cy="526906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B2B613A9-0196-4103-A730-64D9B0C7CDAE}" type="slidenum">
              <a:rPr lang="en-US" smtClean="0"/>
              <a:pPr/>
              <a:t>37</a:t>
            </a:fld>
            <a:endParaRPr lang="en-US" dirty="0"/>
          </a:p>
        </p:txBody>
      </p:sp>
    </p:spTree>
    <p:extLst>
      <p:ext uri="{BB962C8B-B14F-4D97-AF65-F5344CB8AC3E}">
        <p14:creationId xmlns:p14="http://schemas.microsoft.com/office/powerpoint/2010/main" val="1629698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vi. Don’t drink the water</a:t>
            </a:r>
          </a:p>
        </p:txBody>
      </p:sp>
      <p:sp>
        <p:nvSpPr>
          <p:cNvPr id="3" name="Content Placeholder 2"/>
          <p:cNvSpPr>
            <a:spLocks noGrp="1"/>
          </p:cNvSpPr>
          <p:nvPr>
            <p:ph idx="1"/>
          </p:nvPr>
        </p:nvSpPr>
        <p:spPr/>
        <p:txBody>
          <a:bodyPr/>
          <a:lstStyle/>
          <a:p>
            <a:pPr>
              <a:spcBef>
                <a:spcPts val="600"/>
              </a:spcBef>
              <a:buClr>
                <a:schemeClr val="accent4"/>
              </a:buClr>
            </a:pPr>
            <a:r>
              <a:rPr lang="en-US" dirty="0"/>
              <a:t>Drink bottled or filtered/purified water;</a:t>
            </a:r>
            <a:br>
              <a:rPr lang="en-US" dirty="0"/>
            </a:br>
            <a:r>
              <a:rPr lang="en-US" dirty="0"/>
              <a:t>when in doubt, consider fizzy water or soft drinks</a:t>
            </a:r>
          </a:p>
          <a:p>
            <a:pPr>
              <a:spcBef>
                <a:spcPts val="600"/>
              </a:spcBef>
              <a:buClr>
                <a:schemeClr val="accent4"/>
              </a:buClr>
            </a:pPr>
            <a:r>
              <a:rPr lang="en-US" dirty="0"/>
              <a:t>Avoid ice cubes unless they are made from purified water too</a:t>
            </a:r>
          </a:p>
          <a:p>
            <a:pPr>
              <a:spcBef>
                <a:spcPts val="600"/>
              </a:spcBef>
              <a:buClr>
                <a:schemeClr val="accent4"/>
              </a:buClr>
            </a:pPr>
            <a:r>
              <a:rPr lang="en-US" dirty="0"/>
              <a:t>Check with hotel reception if the tap water is potable;</a:t>
            </a:r>
            <a:br>
              <a:rPr lang="en-US" dirty="0"/>
            </a:br>
            <a:r>
              <a:rPr lang="en-US" dirty="0"/>
              <a:t>if not, use bottled water even when brushing your teeth</a:t>
            </a:r>
          </a:p>
        </p:txBody>
      </p:sp>
      <p:sp>
        <p:nvSpPr>
          <p:cNvPr id="4" name="Slide Number Placeholder 3"/>
          <p:cNvSpPr>
            <a:spLocks noGrp="1"/>
          </p:cNvSpPr>
          <p:nvPr>
            <p:ph type="sldNum" sz="quarter" idx="10"/>
          </p:nvPr>
        </p:nvSpPr>
        <p:spPr/>
        <p:txBody>
          <a:bodyPr/>
          <a:lstStyle/>
          <a:p>
            <a:fld id="{B2B613A9-0196-4103-A730-64D9B0C7CDAE}" type="slidenum">
              <a:rPr lang="en-US" smtClean="0"/>
              <a:pPr/>
              <a:t>38</a:t>
            </a:fld>
            <a:endParaRPr lang="en-US" dirty="0"/>
          </a:p>
        </p:txBody>
      </p:sp>
    </p:spTree>
    <p:extLst>
      <p:ext uri="{BB962C8B-B14F-4D97-AF65-F5344CB8AC3E}">
        <p14:creationId xmlns:p14="http://schemas.microsoft.com/office/powerpoint/2010/main" val="3797201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vii. Peel and/or cook your food</a:t>
            </a:r>
          </a:p>
        </p:txBody>
      </p:sp>
      <p:sp>
        <p:nvSpPr>
          <p:cNvPr id="3" name="Content Placeholder 2"/>
          <p:cNvSpPr>
            <a:spLocks noGrp="1"/>
          </p:cNvSpPr>
          <p:nvPr>
            <p:ph idx="1"/>
          </p:nvPr>
        </p:nvSpPr>
        <p:spPr/>
        <p:txBody>
          <a:bodyPr/>
          <a:lstStyle/>
          <a:p>
            <a:pPr>
              <a:spcBef>
                <a:spcPts val="600"/>
              </a:spcBef>
              <a:buClr>
                <a:schemeClr val="accent4"/>
              </a:buClr>
            </a:pPr>
            <a:r>
              <a:rPr lang="en-US" dirty="0"/>
              <a:t>The old adage “boil it, peel it, cook it, or forget it” is easy to say but much harder to do</a:t>
            </a:r>
          </a:p>
          <a:p>
            <a:pPr lvl="1">
              <a:spcBef>
                <a:spcPts val="600"/>
              </a:spcBef>
              <a:buClr>
                <a:schemeClr val="accent4"/>
              </a:buClr>
            </a:pPr>
            <a:r>
              <a:rPr lang="en-US" sz="2400" dirty="0"/>
              <a:t>Avoid raw foods, salads, buffets – anything that is difficult to clean (e.g., strawberries) or may be sitting out too long</a:t>
            </a:r>
          </a:p>
          <a:p>
            <a:pPr>
              <a:spcBef>
                <a:spcPts val="600"/>
              </a:spcBef>
              <a:buClr>
                <a:schemeClr val="accent4"/>
              </a:buClr>
            </a:pPr>
            <a:r>
              <a:rPr lang="en-US" dirty="0"/>
              <a:t>Use caution when sampling street food</a:t>
            </a:r>
          </a:p>
        </p:txBody>
      </p:sp>
      <p:sp>
        <p:nvSpPr>
          <p:cNvPr id="4" name="TextBox 3"/>
          <p:cNvSpPr txBox="1"/>
          <p:nvPr/>
        </p:nvSpPr>
        <p:spPr>
          <a:xfrm>
            <a:off x="9544050" y="683390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Sanford (2013)</a:t>
            </a:r>
          </a:p>
        </p:txBody>
      </p:sp>
      <p:sp>
        <p:nvSpPr>
          <p:cNvPr id="5" name="Slide Number Placeholder 4"/>
          <p:cNvSpPr>
            <a:spLocks noGrp="1"/>
          </p:cNvSpPr>
          <p:nvPr>
            <p:ph type="sldNum" sz="quarter" idx="10"/>
          </p:nvPr>
        </p:nvSpPr>
        <p:spPr/>
        <p:txBody>
          <a:bodyPr/>
          <a:lstStyle/>
          <a:p>
            <a:fld id="{B2B613A9-0196-4103-A730-64D9B0C7CDAE}" type="slidenum">
              <a:rPr lang="en-US" smtClean="0"/>
              <a:pPr/>
              <a:t>39</a:t>
            </a:fld>
            <a:endParaRPr lang="en-US" dirty="0"/>
          </a:p>
        </p:txBody>
      </p:sp>
    </p:spTree>
    <p:extLst>
      <p:ext uri="{BB962C8B-B14F-4D97-AF65-F5344CB8AC3E}">
        <p14:creationId xmlns:p14="http://schemas.microsoft.com/office/powerpoint/2010/main" val="192224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What could possibly go wrong?</a:t>
            </a:r>
          </a:p>
        </p:txBody>
      </p:sp>
      <p:sp>
        <p:nvSpPr>
          <p:cNvPr id="3" name="Content Placeholder 2"/>
          <p:cNvSpPr>
            <a:spLocks noGrp="1"/>
          </p:cNvSpPr>
          <p:nvPr>
            <p:ph idx="1"/>
          </p:nvPr>
        </p:nvSpPr>
        <p:spPr/>
        <p:txBody>
          <a:bodyPr>
            <a:normAutofit/>
          </a:bodyPr>
          <a:lstStyle/>
          <a:p>
            <a:pPr>
              <a:spcBef>
                <a:spcPts val="600"/>
              </a:spcBef>
              <a:buClr>
                <a:schemeClr val="accent4"/>
              </a:buClr>
            </a:pPr>
            <a:r>
              <a:rPr lang="en-US" dirty="0"/>
              <a:t>Travel-related risks include:</a:t>
            </a:r>
          </a:p>
          <a:p>
            <a:pPr lvl="1">
              <a:spcBef>
                <a:spcPts val="600"/>
              </a:spcBef>
            </a:pPr>
            <a:r>
              <a:rPr lang="en-US" sz="2400" dirty="0"/>
              <a:t>The journey itself (e.g., DVT)</a:t>
            </a:r>
          </a:p>
          <a:p>
            <a:pPr lvl="1">
              <a:spcBef>
                <a:spcPts val="600"/>
              </a:spcBef>
            </a:pPr>
            <a:r>
              <a:rPr lang="en-US" sz="2400" dirty="0"/>
              <a:t>Safety (e.g., theft, unsafe vehicles)</a:t>
            </a:r>
          </a:p>
          <a:p>
            <a:pPr lvl="1">
              <a:spcBef>
                <a:spcPts val="600"/>
              </a:spcBef>
            </a:pPr>
            <a:r>
              <a:rPr lang="en-US" sz="2400" dirty="0"/>
              <a:t>Environmental exposures (e.g., animals, altitude, hot/cold, pollution)</a:t>
            </a:r>
          </a:p>
          <a:p>
            <a:pPr lvl="1">
              <a:spcBef>
                <a:spcPts val="600"/>
              </a:spcBef>
            </a:pPr>
            <a:r>
              <a:rPr lang="en-US" sz="2400" dirty="0"/>
              <a:t>Unclean food/water</a:t>
            </a:r>
          </a:p>
          <a:p>
            <a:pPr lvl="1">
              <a:spcBef>
                <a:spcPts val="600"/>
              </a:spcBef>
            </a:pPr>
            <a:r>
              <a:rPr lang="en-US" sz="2400" dirty="0"/>
              <a:t>Sexual health/blood exposures</a:t>
            </a:r>
          </a:p>
          <a:p>
            <a:pPr lvl="1">
              <a:spcBef>
                <a:spcPts val="600"/>
              </a:spcBef>
            </a:pPr>
            <a:r>
              <a:rPr lang="en-US" sz="2400" dirty="0"/>
              <a:t>Infections (e.g., airborne illnesses, fungi/parasites, wounds)</a:t>
            </a:r>
          </a:p>
          <a:p>
            <a:pPr lvl="1">
              <a:spcBef>
                <a:spcPts val="600"/>
              </a:spcBef>
            </a:pPr>
            <a:r>
              <a:rPr lang="en-US" sz="2400" dirty="0"/>
              <a:t>Psychological health (e.g. culture shock/reverse culture shock)</a:t>
            </a:r>
          </a:p>
        </p:txBody>
      </p:sp>
      <p:sp>
        <p:nvSpPr>
          <p:cNvPr id="4" name="TextBox 3"/>
          <p:cNvSpPr txBox="1"/>
          <p:nvPr/>
        </p:nvSpPr>
        <p:spPr>
          <a:xfrm>
            <a:off x="9582150" y="677675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Noble et al.</a:t>
            </a:r>
          </a:p>
        </p:txBody>
      </p:sp>
      <p:sp>
        <p:nvSpPr>
          <p:cNvPr id="5" name="Slide Number Placeholder 4"/>
          <p:cNvSpPr>
            <a:spLocks noGrp="1"/>
          </p:cNvSpPr>
          <p:nvPr>
            <p:ph type="sldNum" sz="quarter" idx="10"/>
          </p:nvPr>
        </p:nvSpPr>
        <p:spPr/>
        <p:txBody>
          <a:bodyPr/>
          <a:lstStyle/>
          <a:p>
            <a:fld id="{B2B613A9-0196-4103-A730-64D9B0C7CDAE}" type="slidenum">
              <a:rPr lang="en-US" smtClean="0"/>
              <a:pPr/>
              <a:t>4</a:t>
            </a:fld>
            <a:endParaRPr lang="en-US" dirty="0"/>
          </a:p>
        </p:txBody>
      </p:sp>
    </p:spTree>
    <p:extLst>
      <p:ext uri="{BB962C8B-B14F-4D97-AF65-F5344CB8AC3E}">
        <p14:creationId xmlns:p14="http://schemas.microsoft.com/office/powerpoint/2010/main" val="113521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vii. Prepare yourself for traveler’s diarrhea</a:t>
            </a:r>
          </a:p>
        </p:txBody>
      </p:sp>
      <p:sp>
        <p:nvSpPr>
          <p:cNvPr id="3" name="Content Placeholder 2"/>
          <p:cNvSpPr>
            <a:spLocks noGrp="1"/>
          </p:cNvSpPr>
          <p:nvPr>
            <p:ph idx="1"/>
          </p:nvPr>
        </p:nvSpPr>
        <p:spPr/>
        <p:txBody>
          <a:bodyPr>
            <a:normAutofit/>
          </a:bodyPr>
          <a:lstStyle/>
          <a:p>
            <a:pPr>
              <a:spcBef>
                <a:spcPts val="600"/>
              </a:spcBef>
              <a:buClr>
                <a:schemeClr val="accent4"/>
              </a:buClr>
            </a:pPr>
            <a:r>
              <a:rPr lang="en-US" dirty="0"/>
              <a:t>Sudden onset of abnormally-loose, frequent stools (usually 3+/24h)</a:t>
            </a:r>
          </a:p>
          <a:p>
            <a:pPr>
              <a:spcBef>
                <a:spcPts val="600"/>
              </a:spcBef>
              <a:buClr>
                <a:schemeClr val="accent4"/>
              </a:buClr>
            </a:pPr>
            <a:r>
              <a:rPr lang="en-US" dirty="0"/>
              <a:t>Mild traveler’s diarrhea (TD):</a:t>
            </a:r>
          </a:p>
          <a:p>
            <a:pPr lvl="1">
              <a:spcBef>
                <a:spcPts val="600"/>
              </a:spcBef>
              <a:buClr>
                <a:schemeClr val="accent4"/>
              </a:buClr>
            </a:pPr>
            <a:r>
              <a:rPr lang="en-US" sz="2400" dirty="0"/>
              <a:t>Fluid hydration with clean, pure water (+/- oral rehydration salts); in a pinch, soda pop will work</a:t>
            </a:r>
          </a:p>
          <a:p>
            <a:pPr lvl="1">
              <a:spcBef>
                <a:spcPts val="600"/>
              </a:spcBef>
              <a:buClr>
                <a:schemeClr val="accent4"/>
              </a:buClr>
            </a:pPr>
            <a:r>
              <a:rPr lang="en-US" sz="2400" dirty="0"/>
              <a:t>Weigh the risks/benefits of </a:t>
            </a:r>
            <a:r>
              <a:rPr lang="en-US" sz="2400" dirty="0" err="1">
                <a:solidFill>
                  <a:schemeClr val="accent1"/>
                </a:solidFill>
              </a:rPr>
              <a:t>loperamide</a:t>
            </a:r>
            <a:r>
              <a:rPr lang="en-US" sz="2400" dirty="0">
                <a:solidFill>
                  <a:schemeClr val="accent1"/>
                </a:solidFill>
              </a:rPr>
              <a:t> (Imodium)</a:t>
            </a:r>
            <a:r>
              <a:rPr lang="en-US" sz="2400" dirty="0"/>
              <a:t>, an anti-motility agent</a:t>
            </a:r>
          </a:p>
          <a:p>
            <a:pPr lvl="1">
              <a:spcBef>
                <a:spcPts val="600"/>
              </a:spcBef>
              <a:buClr>
                <a:schemeClr val="accent4"/>
              </a:buClr>
            </a:pPr>
            <a:r>
              <a:rPr lang="en-US" sz="2400" dirty="0"/>
              <a:t>Consider </a:t>
            </a:r>
            <a:r>
              <a:rPr lang="en-US" sz="2400" dirty="0">
                <a:solidFill>
                  <a:schemeClr val="accent1"/>
                </a:solidFill>
              </a:rPr>
              <a:t>bismuth subsalicylate (</a:t>
            </a:r>
            <a:r>
              <a:rPr lang="en-US" sz="2400" dirty="0" err="1">
                <a:solidFill>
                  <a:schemeClr val="accent1"/>
                </a:solidFill>
              </a:rPr>
              <a:t>Pepto</a:t>
            </a:r>
            <a:r>
              <a:rPr lang="en-US" sz="2400" dirty="0">
                <a:solidFill>
                  <a:schemeClr val="accent1"/>
                </a:solidFill>
              </a:rPr>
              <a:t> </a:t>
            </a:r>
            <a:r>
              <a:rPr lang="en-US" sz="2400" dirty="0" err="1">
                <a:solidFill>
                  <a:schemeClr val="accent1"/>
                </a:solidFill>
              </a:rPr>
              <a:t>Bismol</a:t>
            </a:r>
            <a:r>
              <a:rPr lang="en-US" sz="2400" dirty="0">
                <a:solidFill>
                  <a:schemeClr val="accent1"/>
                </a:solidFill>
              </a:rPr>
              <a:t> </a:t>
            </a:r>
            <a:r>
              <a:rPr lang="en-US" sz="2400" dirty="0"/>
              <a:t>or</a:t>
            </a:r>
            <a:r>
              <a:rPr lang="en-US" sz="2400" dirty="0">
                <a:solidFill>
                  <a:schemeClr val="bg2"/>
                </a:solidFill>
              </a:rPr>
              <a:t> </a:t>
            </a:r>
            <a:r>
              <a:rPr lang="en-US" sz="2400" dirty="0" err="1">
                <a:solidFill>
                  <a:schemeClr val="accent1"/>
                </a:solidFill>
              </a:rPr>
              <a:t>Kaopectate</a:t>
            </a:r>
            <a:r>
              <a:rPr lang="en-US" sz="2400" dirty="0">
                <a:solidFill>
                  <a:schemeClr val="accent1"/>
                </a:solidFill>
              </a:rPr>
              <a:t>)</a:t>
            </a:r>
            <a:r>
              <a:rPr lang="en-US" sz="2400" dirty="0">
                <a:solidFill>
                  <a:schemeClr val="bg2"/>
                </a:solidFill>
              </a:rPr>
              <a:t> </a:t>
            </a:r>
            <a:r>
              <a:rPr lang="en-US" sz="2400" dirty="0"/>
              <a:t>instead</a:t>
            </a:r>
          </a:p>
          <a:p>
            <a:endParaRPr lang="en-US" dirty="0"/>
          </a:p>
        </p:txBody>
      </p:sp>
      <p:sp>
        <p:nvSpPr>
          <p:cNvPr id="4" name="TextBox 3"/>
          <p:cNvSpPr txBox="1"/>
          <p:nvPr/>
        </p:nvSpPr>
        <p:spPr>
          <a:xfrm>
            <a:off x="8717282" y="6842760"/>
            <a:ext cx="5784611" cy="477505"/>
          </a:xfrm>
          <a:prstGeom prst="rect">
            <a:avLst/>
          </a:prstGeom>
          <a:noFill/>
        </p:spPr>
        <p:txBody>
          <a:bodyPr vert="horz" wrap="square" lIns="130622" tIns="65311" rIns="130622" bIns="65311" rtlCol="0">
            <a:spAutoFit/>
          </a:bodyPr>
          <a:lstStyle/>
          <a:p>
            <a:pPr algn="r"/>
            <a:r>
              <a:rPr lang="en-US" dirty="0">
                <a:solidFill>
                  <a:schemeClr val="tx1">
                    <a:lumMod val="50000"/>
                    <a:lumOff val="50000"/>
                  </a:schemeClr>
                </a:solidFill>
              </a:rPr>
              <a:t>Sanford et al., Chen et al.</a:t>
            </a:r>
          </a:p>
        </p:txBody>
      </p:sp>
    </p:spTree>
    <p:extLst>
      <p:ext uri="{BB962C8B-B14F-4D97-AF65-F5344CB8AC3E}">
        <p14:creationId xmlns:p14="http://schemas.microsoft.com/office/powerpoint/2010/main" val="3088656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vii. Prepare yourself for traveler’s diarrhea </a:t>
            </a:r>
            <a:r>
              <a:rPr lang="en-US" i="1" dirty="0">
                <a:solidFill>
                  <a:schemeClr val="accent1"/>
                </a:solidFill>
              </a:rPr>
              <a:t>(</a:t>
            </a:r>
            <a:r>
              <a:rPr lang="en-US" i="1" dirty="0" err="1">
                <a:solidFill>
                  <a:schemeClr val="accent1"/>
                </a:solidFill>
              </a:rPr>
              <a:t>con’t</a:t>
            </a:r>
            <a:r>
              <a:rPr lang="en-US" i="1" dirty="0">
                <a:solidFill>
                  <a:schemeClr val="accent1"/>
                </a:solidFill>
              </a:rPr>
              <a:t>)</a:t>
            </a:r>
            <a:endParaRPr lang="en-US" dirty="0">
              <a:solidFill>
                <a:schemeClr val="accent1"/>
              </a:solidFill>
            </a:endParaRPr>
          </a:p>
        </p:txBody>
      </p:sp>
      <p:sp>
        <p:nvSpPr>
          <p:cNvPr id="3" name="Content Placeholder 2"/>
          <p:cNvSpPr>
            <a:spLocks noGrp="1"/>
          </p:cNvSpPr>
          <p:nvPr>
            <p:ph idx="1"/>
          </p:nvPr>
        </p:nvSpPr>
        <p:spPr>
          <a:xfrm>
            <a:off x="1005839" y="2190750"/>
            <a:ext cx="13248350" cy="5221606"/>
          </a:xfrm>
        </p:spPr>
        <p:txBody>
          <a:bodyPr>
            <a:normAutofit/>
          </a:bodyPr>
          <a:lstStyle/>
          <a:p>
            <a:pPr>
              <a:spcBef>
                <a:spcPts val="600"/>
              </a:spcBef>
              <a:buClr>
                <a:schemeClr val="accent4"/>
              </a:buClr>
            </a:pPr>
            <a:r>
              <a:rPr lang="en-US" dirty="0"/>
              <a:t>Moderate TD:</a:t>
            </a:r>
          </a:p>
          <a:p>
            <a:pPr lvl="1">
              <a:spcBef>
                <a:spcPts val="600"/>
              </a:spcBef>
              <a:buClr>
                <a:schemeClr val="accent4"/>
              </a:buClr>
            </a:pPr>
            <a:r>
              <a:rPr lang="en-US" sz="2400" dirty="0">
                <a:solidFill>
                  <a:schemeClr val="accent1"/>
                </a:solidFill>
              </a:rPr>
              <a:t>Ciprofloxacin</a:t>
            </a:r>
            <a:r>
              <a:rPr lang="en-US" sz="2400" dirty="0"/>
              <a:t> resistance is increasing (FQ-resistant </a:t>
            </a:r>
            <a:r>
              <a:rPr lang="en-US" sz="2400" i="1" dirty="0"/>
              <a:t>Campylobacter</a:t>
            </a:r>
            <a:r>
              <a:rPr lang="en-US" sz="2400" dirty="0"/>
              <a:t>);</a:t>
            </a:r>
            <a:br>
              <a:rPr lang="en-US" sz="2400" dirty="0"/>
            </a:br>
            <a:r>
              <a:rPr lang="en-US" sz="2400" dirty="0"/>
              <a:t>carries risk of spontaneous tendon rupture</a:t>
            </a:r>
          </a:p>
          <a:p>
            <a:pPr lvl="1">
              <a:spcBef>
                <a:spcPts val="600"/>
              </a:spcBef>
              <a:buClr>
                <a:schemeClr val="accent4"/>
              </a:buClr>
            </a:pPr>
            <a:r>
              <a:rPr lang="en-US" sz="2400" dirty="0">
                <a:solidFill>
                  <a:schemeClr val="accent1"/>
                </a:solidFill>
              </a:rPr>
              <a:t>Azithromycin</a:t>
            </a:r>
            <a:r>
              <a:rPr lang="en-US" sz="2400" dirty="0"/>
              <a:t> may be a better choice (at least presently)</a:t>
            </a:r>
          </a:p>
          <a:p>
            <a:pPr lvl="1">
              <a:spcBef>
                <a:spcPts val="600"/>
              </a:spcBef>
              <a:buClr>
                <a:schemeClr val="accent4"/>
              </a:buClr>
            </a:pPr>
            <a:r>
              <a:rPr lang="en-US" sz="2400" dirty="0" err="1">
                <a:solidFill>
                  <a:schemeClr val="accent1"/>
                </a:solidFill>
              </a:rPr>
              <a:t>Rifaxamin</a:t>
            </a:r>
            <a:r>
              <a:rPr lang="en-US" sz="2400" dirty="0"/>
              <a:t> is an expensive alternative</a:t>
            </a:r>
          </a:p>
          <a:p>
            <a:pPr>
              <a:spcBef>
                <a:spcPts val="600"/>
              </a:spcBef>
              <a:buClr>
                <a:schemeClr val="accent4"/>
              </a:buClr>
            </a:pPr>
            <a:r>
              <a:rPr lang="en-US" dirty="0"/>
              <a:t>Severe TD (e.g., blood in stool, syncope): seek medical attention</a:t>
            </a:r>
          </a:p>
          <a:p>
            <a:pPr>
              <a:spcBef>
                <a:spcPts val="600"/>
              </a:spcBef>
              <a:buClr>
                <a:schemeClr val="accent4"/>
              </a:buClr>
            </a:pPr>
            <a:r>
              <a:rPr lang="en-US" dirty="0"/>
              <a:t>Without treatment, TD usually lasts 3-7 days;</a:t>
            </a:r>
            <a:br>
              <a:rPr lang="en-US" dirty="0"/>
            </a:br>
            <a:r>
              <a:rPr lang="en-US" dirty="0"/>
              <a:t>antibiotics can shorten symptom duration to 6-24 hours</a:t>
            </a:r>
          </a:p>
          <a:p>
            <a:endParaRPr lang="en-US" dirty="0"/>
          </a:p>
        </p:txBody>
      </p:sp>
      <p:sp>
        <p:nvSpPr>
          <p:cNvPr id="4" name="TextBox 3"/>
          <p:cNvSpPr txBox="1"/>
          <p:nvPr/>
        </p:nvSpPr>
        <p:spPr>
          <a:xfrm>
            <a:off x="9509759" y="6827520"/>
            <a:ext cx="4992133" cy="477505"/>
          </a:xfrm>
          <a:prstGeom prst="rect">
            <a:avLst/>
          </a:prstGeom>
          <a:noFill/>
        </p:spPr>
        <p:txBody>
          <a:bodyPr vert="horz" wrap="square" lIns="130622" tIns="65311" rIns="130622" bIns="65311" rtlCol="0">
            <a:spAutoFit/>
          </a:bodyPr>
          <a:lstStyle/>
          <a:p>
            <a:pPr algn="r"/>
            <a:r>
              <a:rPr lang="en-US" dirty="0">
                <a:solidFill>
                  <a:schemeClr val="tx1">
                    <a:lumMod val="50000"/>
                    <a:lumOff val="50000"/>
                  </a:schemeClr>
                </a:solidFill>
              </a:rPr>
              <a:t>Sanford et al., Chen et al.</a:t>
            </a:r>
          </a:p>
        </p:txBody>
      </p:sp>
    </p:spTree>
    <p:extLst>
      <p:ext uri="{BB962C8B-B14F-4D97-AF65-F5344CB8AC3E}">
        <p14:creationId xmlns:p14="http://schemas.microsoft.com/office/powerpoint/2010/main" val="3610143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ix. Don’t swim in freshwater</a:t>
            </a:r>
            <a:br>
              <a:rPr lang="en-US" dirty="0">
                <a:solidFill>
                  <a:schemeClr val="accent1"/>
                </a:solidFill>
              </a:rPr>
            </a:br>
            <a:r>
              <a:rPr lang="en-US" dirty="0">
                <a:solidFill>
                  <a:schemeClr val="accent1"/>
                </a:solidFill>
              </a:rPr>
              <a:t>or walk with bare feet</a:t>
            </a:r>
          </a:p>
        </p:txBody>
      </p:sp>
      <p:sp>
        <p:nvSpPr>
          <p:cNvPr id="3" name="Content Placeholder 2"/>
          <p:cNvSpPr>
            <a:spLocks noGrp="1"/>
          </p:cNvSpPr>
          <p:nvPr>
            <p:ph idx="1"/>
          </p:nvPr>
        </p:nvSpPr>
        <p:spPr/>
        <p:txBody>
          <a:bodyPr/>
          <a:lstStyle/>
          <a:p>
            <a:pPr>
              <a:spcBef>
                <a:spcPts val="600"/>
              </a:spcBef>
              <a:buClr>
                <a:schemeClr val="accent4"/>
              </a:buClr>
            </a:pPr>
            <a:r>
              <a:rPr lang="en-US" dirty="0"/>
              <a:t>Various parasites would love to follow you home (e.g., Schistosoma)</a:t>
            </a:r>
          </a:p>
          <a:p>
            <a:pPr>
              <a:spcBef>
                <a:spcPts val="600"/>
              </a:spcBef>
              <a:buClr>
                <a:schemeClr val="accent4"/>
              </a:buClr>
            </a:pPr>
            <a:r>
              <a:rPr lang="en-US" dirty="0"/>
              <a:t>Also use caution when swimming in the ocean</a:t>
            </a:r>
            <a:br>
              <a:rPr lang="en-US" dirty="0"/>
            </a:br>
            <a:r>
              <a:rPr lang="en-US" dirty="0"/>
              <a:t>(e.g., </a:t>
            </a:r>
            <a:r>
              <a:rPr lang="en-US" dirty="0" err="1"/>
              <a:t>undertoe</a:t>
            </a:r>
            <a:r>
              <a:rPr lang="en-US" dirty="0"/>
              <a:t>/riptide, aquatic life)</a:t>
            </a:r>
          </a:p>
        </p:txBody>
      </p:sp>
      <p:sp>
        <p:nvSpPr>
          <p:cNvPr id="4" name="Slide Number Placeholder 3"/>
          <p:cNvSpPr>
            <a:spLocks noGrp="1"/>
          </p:cNvSpPr>
          <p:nvPr>
            <p:ph type="sldNum" sz="quarter" idx="10"/>
          </p:nvPr>
        </p:nvSpPr>
        <p:spPr/>
        <p:txBody>
          <a:bodyPr/>
          <a:lstStyle/>
          <a:p>
            <a:fld id="{B2B613A9-0196-4103-A730-64D9B0C7CDAE}" type="slidenum">
              <a:rPr lang="en-US" smtClean="0"/>
              <a:pPr/>
              <a:t>42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332" y="4533900"/>
            <a:ext cx="5891535" cy="2705100"/>
          </a:xfrm>
          <a:prstGeom prst="rect">
            <a:avLst/>
          </a:prstGeom>
        </p:spPr>
      </p:pic>
    </p:spTree>
    <p:extLst>
      <p:ext uri="{BB962C8B-B14F-4D97-AF65-F5344CB8AC3E}">
        <p14:creationId xmlns:p14="http://schemas.microsoft.com/office/powerpoint/2010/main" val="461157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x. Be aware of your surroundings</a:t>
            </a:r>
          </a:p>
        </p:txBody>
      </p:sp>
      <p:sp>
        <p:nvSpPr>
          <p:cNvPr id="3" name="Content Placeholder 2"/>
          <p:cNvSpPr>
            <a:spLocks noGrp="1"/>
          </p:cNvSpPr>
          <p:nvPr>
            <p:ph idx="1"/>
          </p:nvPr>
        </p:nvSpPr>
        <p:spPr/>
        <p:txBody>
          <a:bodyPr/>
          <a:lstStyle/>
          <a:p>
            <a:pPr>
              <a:spcBef>
                <a:spcPts val="600"/>
              </a:spcBef>
              <a:buClr>
                <a:schemeClr val="accent4"/>
              </a:buClr>
            </a:pPr>
            <a:r>
              <a:rPr lang="en-US" dirty="0"/>
              <a:t>Don’t draw unnecessary attention to yourself (e.g., flashy jewelry, expensive electronics)</a:t>
            </a:r>
          </a:p>
          <a:p>
            <a:pPr>
              <a:spcBef>
                <a:spcPts val="600"/>
              </a:spcBef>
              <a:buClr>
                <a:schemeClr val="accent4"/>
              </a:buClr>
            </a:pPr>
            <a:r>
              <a:rPr lang="en-US" dirty="0"/>
              <a:t>Carry your wallet in your front pocket or use a </a:t>
            </a:r>
            <a:r>
              <a:rPr lang="en-US" dirty="0" err="1"/>
              <a:t>moneybelt</a:t>
            </a:r>
            <a:r>
              <a:rPr lang="en-US" dirty="0"/>
              <a:t>;</a:t>
            </a:r>
            <a:br>
              <a:rPr lang="en-US" dirty="0"/>
            </a:br>
            <a:r>
              <a:rPr lang="en-US" dirty="0"/>
              <a:t>purses should be crossing your chest</a:t>
            </a:r>
          </a:p>
          <a:p>
            <a:pPr>
              <a:spcBef>
                <a:spcPts val="600"/>
              </a:spcBef>
              <a:buClr>
                <a:schemeClr val="accent4"/>
              </a:buClr>
            </a:pPr>
            <a:r>
              <a:rPr lang="en-US" dirty="0"/>
              <a:t>Try to use ATMs which have a posted security guard</a:t>
            </a:r>
          </a:p>
          <a:p>
            <a:pPr>
              <a:spcBef>
                <a:spcPts val="600"/>
              </a:spcBef>
              <a:buClr>
                <a:schemeClr val="accent4"/>
              </a:buClr>
            </a:pPr>
            <a:r>
              <a:rPr lang="en-US" dirty="0"/>
              <a:t>Avoid carrying your passport on outings once you’ve arrived</a:t>
            </a:r>
          </a:p>
          <a:p>
            <a:pPr>
              <a:spcBef>
                <a:spcPts val="600"/>
              </a:spcBef>
              <a:buClr>
                <a:schemeClr val="accent4"/>
              </a:buClr>
            </a:pPr>
            <a:r>
              <a:rPr lang="en-US" dirty="0"/>
              <a:t>Use the hotel safe (if it seems sturdy) </a:t>
            </a:r>
          </a:p>
          <a:p>
            <a:pPr>
              <a:spcBef>
                <a:spcPts val="600"/>
              </a:spcBef>
              <a:buClr>
                <a:schemeClr val="accent4"/>
              </a:buClr>
            </a:pPr>
            <a:r>
              <a:rPr lang="en-US" dirty="0"/>
              <a:t>Don’t use unlicensed taxis (“gypsy cabs”)</a:t>
            </a:r>
          </a:p>
          <a:p>
            <a:pPr>
              <a:spcBef>
                <a:spcPts val="600"/>
              </a:spcBef>
              <a:buClr>
                <a:schemeClr val="accent4"/>
              </a:buClr>
            </a:pPr>
            <a:r>
              <a:rPr lang="en-US" dirty="0"/>
              <a:t>Adhere to “do not trespass” signs, especially when hiking</a:t>
            </a:r>
          </a:p>
        </p:txBody>
      </p:sp>
      <p:sp>
        <p:nvSpPr>
          <p:cNvPr id="4" name="Slide Number Placeholder 3"/>
          <p:cNvSpPr>
            <a:spLocks noGrp="1"/>
          </p:cNvSpPr>
          <p:nvPr>
            <p:ph type="sldNum" sz="quarter" idx="10"/>
          </p:nvPr>
        </p:nvSpPr>
        <p:spPr/>
        <p:txBody>
          <a:bodyPr/>
          <a:lstStyle/>
          <a:p>
            <a:fld id="{B2B613A9-0196-4103-A730-64D9B0C7CDAE}" type="slidenum">
              <a:rPr lang="en-US" smtClean="0"/>
              <a:pPr/>
              <a:t>43</a:t>
            </a:fld>
            <a:endParaRPr lang="en-US" dirty="0"/>
          </a:p>
        </p:txBody>
      </p:sp>
    </p:spTree>
    <p:extLst>
      <p:ext uri="{BB962C8B-B14F-4D97-AF65-F5344CB8AC3E}">
        <p14:creationId xmlns:p14="http://schemas.microsoft.com/office/powerpoint/2010/main" val="1137579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The 10 commandments </a:t>
            </a:r>
            <a:r>
              <a:rPr lang="en-US" i="1" dirty="0">
                <a:solidFill>
                  <a:schemeClr val="accent1"/>
                </a:solidFill>
              </a:rPr>
              <a:t>(revisited)</a:t>
            </a:r>
          </a:p>
        </p:txBody>
      </p:sp>
      <p:sp>
        <p:nvSpPr>
          <p:cNvPr id="3" name="Content Placeholder 2"/>
          <p:cNvSpPr>
            <a:spLocks noGrp="1"/>
          </p:cNvSpPr>
          <p:nvPr>
            <p:ph idx="1"/>
          </p:nvPr>
        </p:nvSpPr>
        <p:spPr/>
        <p:txBody>
          <a:bodyPr>
            <a:normAutofit/>
          </a:bodyPr>
          <a:lstStyle/>
          <a:p>
            <a:pPr marL="685800" indent="-685800">
              <a:buClr>
                <a:schemeClr val="accent6"/>
              </a:buClr>
              <a:buFont typeface="+mj-lt"/>
              <a:buAutoNum type="romanLcPeriod"/>
            </a:pPr>
            <a:r>
              <a:rPr lang="en-US" dirty="0"/>
              <a:t>Seek advice from your health care provider</a:t>
            </a:r>
          </a:p>
          <a:p>
            <a:pPr marL="685800" indent="-685800">
              <a:buClr>
                <a:schemeClr val="accent6"/>
              </a:buClr>
              <a:buFont typeface="+mj-lt"/>
              <a:buAutoNum type="romanLcPeriod"/>
            </a:pPr>
            <a:r>
              <a:rPr lang="en-US" dirty="0"/>
              <a:t>Use caution with transportation</a:t>
            </a:r>
          </a:p>
          <a:p>
            <a:pPr marL="685800" indent="-685800">
              <a:buClr>
                <a:schemeClr val="accent6"/>
              </a:buClr>
              <a:buFont typeface="+mj-lt"/>
              <a:buAutoNum type="romanLcPeriod"/>
            </a:pPr>
            <a:r>
              <a:rPr lang="en-US" dirty="0"/>
              <a:t>Acclimatize yourself</a:t>
            </a:r>
          </a:p>
          <a:p>
            <a:pPr marL="685800" indent="-685800">
              <a:buClr>
                <a:schemeClr val="accent6"/>
              </a:buClr>
              <a:buFont typeface="+mj-lt"/>
              <a:buAutoNum type="romanLcPeriod"/>
            </a:pPr>
            <a:r>
              <a:rPr lang="en-US" dirty="0"/>
              <a:t>Protect yourself from insects</a:t>
            </a:r>
          </a:p>
          <a:p>
            <a:pPr marL="685800" indent="-685800">
              <a:buClr>
                <a:schemeClr val="accent6"/>
              </a:buClr>
              <a:buFont typeface="+mj-lt"/>
              <a:buAutoNum type="romanLcPeriod"/>
            </a:pPr>
            <a:r>
              <a:rPr lang="en-US" dirty="0"/>
              <a:t>Use (genuine) prophylactics</a:t>
            </a:r>
          </a:p>
          <a:p>
            <a:pPr marL="685800" indent="-685800">
              <a:buClr>
                <a:schemeClr val="accent6"/>
              </a:buClr>
              <a:buFont typeface="+mj-lt"/>
              <a:buAutoNum type="romanLcPeriod" startAt="6"/>
            </a:pPr>
            <a:r>
              <a:rPr lang="en-US" dirty="0"/>
              <a:t>Don’t drink the water (or use ice cubes)</a:t>
            </a:r>
          </a:p>
          <a:p>
            <a:pPr marL="685800" indent="-685800">
              <a:buClr>
                <a:schemeClr val="accent6"/>
              </a:buClr>
              <a:buFont typeface="+mj-lt"/>
              <a:buAutoNum type="romanLcPeriod" startAt="6"/>
            </a:pPr>
            <a:r>
              <a:rPr lang="en-US" dirty="0"/>
              <a:t>Peel and/or cook your food</a:t>
            </a:r>
          </a:p>
          <a:p>
            <a:pPr marL="685800" indent="-685800">
              <a:buClr>
                <a:schemeClr val="accent6"/>
              </a:buClr>
              <a:buFont typeface="+mj-lt"/>
              <a:buAutoNum type="romanLcPeriod" startAt="6"/>
            </a:pPr>
            <a:r>
              <a:rPr lang="en-US" dirty="0"/>
              <a:t>Prepare yourself for traveler’s diarrhea</a:t>
            </a:r>
          </a:p>
          <a:p>
            <a:pPr marL="685800" indent="-685800">
              <a:buClr>
                <a:schemeClr val="accent6"/>
              </a:buClr>
              <a:buFont typeface="+mj-lt"/>
              <a:buAutoNum type="romanLcPeriod" startAt="6"/>
            </a:pPr>
            <a:r>
              <a:rPr lang="en-US" dirty="0"/>
              <a:t>Don’t swim in freshwater or walk with bare feet</a:t>
            </a:r>
          </a:p>
          <a:p>
            <a:pPr marL="685800" indent="-685800">
              <a:buClr>
                <a:schemeClr val="accent6"/>
              </a:buClr>
              <a:buFont typeface="+mj-lt"/>
              <a:buAutoNum type="romanLcPeriod" startAt="6"/>
            </a:pPr>
            <a:r>
              <a:rPr lang="en-US" dirty="0"/>
              <a:t>Be aware of your surroundings</a:t>
            </a:r>
          </a:p>
          <a:p>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44</a:t>
            </a:fld>
            <a:endParaRPr lang="en-US" dirty="0"/>
          </a:p>
        </p:txBody>
      </p:sp>
    </p:spTree>
    <p:extLst>
      <p:ext uri="{BB962C8B-B14F-4D97-AF65-F5344CB8AC3E}">
        <p14:creationId xmlns:p14="http://schemas.microsoft.com/office/powerpoint/2010/main" val="2349127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Parting thoughts</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“Don’t get hit (motor vehicles), don’t get bit (insects), don’t get “lit” (intoxicated), don’t do it (casual sex), and don’t eat shit.” </a:t>
            </a:r>
            <a:br>
              <a:rPr lang="en-US" dirty="0"/>
            </a:br>
            <a:r>
              <a:rPr lang="en-US" i="1" dirty="0"/>
              <a:t>– Dr. David Smith</a:t>
            </a:r>
          </a:p>
        </p:txBody>
      </p:sp>
      <p:sp>
        <p:nvSpPr>
          <p:cNvPr id="4" name="TextBox 3"/>
          <p:cNvSpPr txBox="1"/>
          <p:nvPr/>
        </p:nvSpPr>
        <p:spPr>
          <a:xfrm>
            <a:off x="9582150" y="685295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Keystone</a:t>
            </a:r>
          </a:p>
        </p:txBody>
      </p:sp>
      <p:sp>
        <p:nvSpPr>
          <p:cNvPr id="5" name="Slide Number Placeholder 4"/>
          <p:cNvSpPr>
            <a:spLocks noGrp="1"/>
          </p:cNvSpPr>
          <p:nvPr>
            <p:ph type="sldNum" sz="quarter" idx="10"/>
          </p:nvPr>
        </p:nvSpPr>
        <p:spPr/>
        <p:txBody>
          <a:bodyPr/>
          <a:lstStyle/>
          <a:p>
            <a:fld id="{B2B613A9-0196-4103-A730-64D9B0C7CDAE}" type="slidenum">
              <a:rPr lang="en-US" smtClean="0"/>
              <a:pPr/>
              <a:t>45</a:t>
            </a:fld>
            <a:endParaRPr lang="en-US" dirty="0"/>
          </a:p>
        </p:txBody>
      </p:sp>
    </p:spTree>
    <p:extLst>
      <p:ext uri="{BB962C8B-B14F-4D97-AF65-F5344CB8AC3E}">
        <p14:creationId xmlns:p14="http://schemas.microsoft.com/office/powerpoint/2010/main" val="2400980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References</a:t>
            </a:r>
          </a:p>
        </p:txBody>
      </p:sp>
      <p:sp>
        <p:nvSpPr>
          <p:cNvPr id="3" name="Content Placeholder 2"/>
          <p:cNvSpPr>
            <a:spLocks noGrp="1"/>
          </p:cNvSpPr>
          <p:nvPr>
            <p:ph idx="1"/>
          </p:nvPr>
        </p:nvSpPr>
        <p:spPr/>
        <p:txBody>
          <a:bodyPr>
            <a:noAutofit/>
          </a:bodyPr>
          <a:lstStyle/>
          <a:p>
            <a:pPr>
              <a:spcBef>
                <a:spcPts val="600"/>
              </a:spcBef>
              <a:buClr>
                <a:schemeClr val="accent4"/>
              </a:buClr>
            </a:pPr>
            <a:r>
              <a:rPr lang="en-US" sz="2000" dirty="0"/>
              <a:t>Chen LH, Hochberg NS, Magill AJ. The </a:t>
            </a:r>
            <a:r>
              <a:rPr lang="en-US" sz="2000" dirty="0" err="1"/>
              <a:t>Pretravel</a:t>
            </a:r>
            <a:r>
              <a:rPr lang="en-US" sz="2000" dirty="0"/>
              <a:t> Consultation (</a:t>
            </a:r>
            <a:r>
              <a:rPr lang="en-US" sz="2000" dirty="0" err="1"/>
              <a:t>ch.</a:t>
            </a:r>
            <a:r>
              <a:rPr lang="en-US" sz="2000" dirty="0"/>
              <a:t> 2). </a:t>
            </a:r>
            <a:r>
              <a:rPr lang="en-US" sz="2000" i="1" dirty="0"/>
              <a:t>CDC Yellow Book</a:t>
            </a:r>
            <a:r>
              <a:rPr lang="en-US" sz="2000" dirty="0"/>
              <a:t>, 2018. Accessed online 12/19/17.</a:t>
            </a:r>
          </a:p>
          <a:p>
            <a:pPr>
              <a:spcBef>
                <a:spcPts val="600"/>
              </a:spcBef>
              <a:buClr>
                <a:schemeClr val="accent4"/>
              </a:buClr>
            </a:pPr>
            <a:r>
              <a:rPr lang="en-US" sz="2000" dirty="0"/>
              <a:t>Driver C. The Travel Health Consultation. </a:t>
            </a:r>
            <a:r>
              <a:rPr lang="en-US" sz="2000" i="1" dirty="0"/>
              <a:t>Primary Health Care</a:t>
            </a:r>
            <a:r>
              <a:rPr lang="en-US" sz="2000" dirty="0"/>
              <a:t>, 2014; 24(1): 34-9.</a:t>
            </a:r>
          </a:p>
          <a:p>
            <a:pPr>
              <a:spcBef>
                <a:spcPts val="600"/>
              </a:spcBef>
              <a:buClr>
                <a:schemeClr val="accent4"/>
              </a:buClr>
            </a:pPr>
            <a:r>
              <a:rPr lang="en-US" sz="2000" dirty="0" err="1"/>
              <a:t>Hatz</a:t>
            </a:r>
            <a:r>
              <a:rPr lang="en-US" sz="2000" dirty="0"/>
              <a:t> C, Chen LH. Pre-Travel Consultation (</a:t>
            </a:r>
            <a:r>
              <a:rPr lang="en-US" sz="2000" dirty="0" err="1"/>
              <a:t>ch.</a:t>
            </a:r>
            <a:r>
              <a:rPr lang="en-US" sz="2000" dirty="0"/>
              <a:t> 5). </a:t>
            </a:r>
            <a:r>
              <a:rPr lang="en-US" sz="2000" i="1" dirty="0"/>
              <a:t>Travel Medicine (3</a:t>
            </a:r>
            <a:r>
              <a:rPr lang="en-US" sz="2000" i="1" baseline="30000" dirty="0"/>
              <a:t>rd</a:t>
            </a:r>
            <a:r>
              <a:rPr lang="en-US" sz="2000" i="1" dirty="0"/>
              <a:t> ed.), </a:t>
            </a:r>
            <a:r>
              <a:rPr lang="en-US" sz="2000" dirty="0"/>
              <a:t>2012; 31-6.</a:t>
            </a:r>
          </a:p>
          <a:p>
            <a:pPr>
              <a:spcBef>
                <a:spcPts val="600"/>
              </a:spcBef>
              <a:buClr>
                <a:schemeClr val="accent4"/>
              </a:buClr>
            </a:pPr>
            <a:r>
              <a:rPr lang="en-US" sz="2000" dirty="0" err="1"/>
              <a:t>Juckett</a:t>
            </a:r>
            <a:r>
              <a:rPr lang="en-US" sz="2000" dirty="0"/>
              <a:t> G. Health information for international travel (slide set), no date. </a:t>
            </a:r>
          </a:p>
          <a:p>
            <a:pPr>
              <a:spcBef>
                <a:spcPts val="600"/>
              </a:spcBef>
              <a:buClr>
                <a:schemeClr val="accent4"/>
              </a:buClr>
            </a:pPr>
            <a:r>
              <a:rPr lang="en-US" sz="2000" dirty="0"/>
              <a:t>McCarthy A. The Pre-Travel Consultation: More Than Just Shots. </a:t>
            </a:r>
            <a:r>
              <a:rPr lang="en-US" sz="2000" i="1" dirty="0"/>
              <a:t>The Canadian Journal of CME</a:t>
            </a:r>
            <a:r>
              <a:rPr lang="en-US" sz="2000" dirty="0"/>
              <a:t>, 2002: 63-72.</a:t>
            </a:r>
          </a:p>
          <a:p>
            <a:pPr>
              <a:spcBef>
                <a:spcPts val="600"/>
              </a:spcBef>
              <a:buClr>
                <a:schemeClr val="accent4"/>
              </a:buClr>
            </a:pPr>
            <a:r>
              <a:rPr lang="en-US" sz="2000" dirty="0"/>
              <a:t>Noble LM, </a:t>
            </a:r>
            <a:r>
              <a:rPr lang="en-US" sz="2000" dirty="0" err="1"/>
              <a:t>Willcox</a:t>
            </a:r>
            <a:r>
              <a:rPr lang="en-US" sz="2000" dirty="0"/>
              <a:t> A, Behrens RH. Travel Clinic Consultation and Risk Assessment. </a:t>
            </a:r>
            <a:r>
              <a:rPr lang="en-US" sz="2000" i="1" dirty="0"/>
              <a:t>Infectious Disease Clinics of North America</a:t>
            </a:r>
            <a:r>
              <a:rPr lang="en-US" sz="2000" dirty="0"/>
              <a:t>, 2012; 20: 575-93.</a:t>
            </a:r>
          </a:p>
          <a:p>
            <a:pPr>
              <a:spcBef>
                <a:spcPts val="600"/>
              </a:spcBef>
              <a:buClr>
                <a:schemeClr val="accent4"/>
              </a:buClr>
            </a:pPr>
            <a:r>
              <a:rPr lang="en-US" sz="2000" dirty="0"/>
              <a:t>Pearson J. The Ten Commandments for Healthy Tropical Travel (</a:t>
            </a:r>
            <a:r>
              <a:rPr lang="en-US" sz="2000" dirty="0" err="1"/>
              <a:t>ch.</a:t>
            </a:r>
            <a:r>
              <a:rPr lang="en-US" sz="2000" dirty="0"/>
              <a:t> 4). </a:t>
            </a:r>
            <a:r>
              <a:rPr lang="en-US" sz="2000" i="1" dirty="0"/>
              <a:t>Travel Medicine</a:t>
            </a:r>
            <a:r>
              <a:rPr lang="en-US" sz="2000" dirty="0"/>
              <a:t>, 2007; 31-6.</a:t>
            </a:r>
          </a:p>
          <a:p>
            <a:pPr>
              <a:spcBef>
                <a:spcPts val="600"/>
              </a:spcBef>
              <a:buClr>
                <a:schemeClr val="accent4"/>
              </a:buClr>
            </a:pPr>
            <a:r>
              <a:rPr lang="en-US" sz="2000" dirty="0"/>
              <a:t>Pollard AJ, Murdoch DR. Pre-Travel Health Assessment (</a:t>
            </a:r>
            <a:r>
              <a:rPr lang="en-US" sz="2000" dirty="0" err="1"/>
              <a:t>ch.</a:t>
            </a:r>
            <a:r>
              <a:rPr lang="en-US" sz="2000" dirty="0"/>
              <a:t> 1). </a:t>
            </a:r>
            <a:r>
              <a:rPr lang="en-US" sz="2000" i="1" dirty="0"/>
              <a:t>Travel Medicine</a:t>
            </a:r>
            <a:r>
              <a:rPr lang="en-US" sz="2000" dirty="0"/>
              <a:t>, 2001; 5-8.</a:t>
            </a:r>
          </a:p>
          <a:p>
            <a:pPr>
              <a:spcBef>
                <a:spcPts val="600"/>
              </a:spcBef>
              <a:buClr>
                <a:schemeClr val="accent4"/>
              </a:buClr>
            </a:pPr>
            <a:r>
              <a:rPr lang="en-US" sz="2000" dirty="0"/>
              <a:t>Sanford C. Travel Medicine (slide set), 2013.</a:t>
            </a:r>
          </a:p>
          <a:p>
            <a:pPr>
              <a:spcBef>
                <a:spcPts val="600"/>
              </a:spcBef>
              <a:buClr>
                <a:schemeClr val="accent4"/>
              </a:buClr>
            </a:pPr>
            <a:r>
              <a:rPr lang="en-US" sz="2000" dirty="0"/>
              <a:t>Sanford C, McConnell A, Osborn J. The </a:t>
            </a:r>
            <a:r>
              <a:rPr lang="en-US" sz="2000" dirty="0" err="1"/>
              <a:t>Pretravel</a:t>
            </a:r>
            <a:r>
              <a:rPr lang="en-US" sz="2000" dirty="0"/>
              <a:t> Consultation. </a:t>
            </a:r>
            <a:r>
              <a:rPr lang="en-US" sz="2000" i="1" dirty="0"/>
              <a:t>American Family Physician</a:t>
            </a:r>
            <a:r>
              <a:rPr lang="en-US" sz="2000" dirty="0"/>
              <a:t>, 2016; 94(8): 620-7.</a:t>
            </a:r>
          </a:p>
        </p:txBody>
      </p:sp>
      <p:sp>
        <p:nvSpPr>
          <p:cNvPr id="4" name="Slide Number Placeholder 3"/>
          <p:cNvSpPr>
            <a:spLocks noGrp="1"/>
          </p:cNvSpPr>
          <p:nvPr>
            <p:ph type="sldNum" sz="quarter" idx="10"/>
          </p:nvPr>
        </p:nvSpPr>
        <p:spPr/>
        <p:txBody>
          <a:bodyPr/>
          <a:lstStyle/>
          <a:p>
            <a:fld id="{B2B613A9-0196-4103-A730-64D9B0C7CDAE}" type="slidenum">
              <a:rPr lang="en-US" smtClean="0"/>
              <a:pPr/>
              <a:t>46</a:t>
            </a:fld>
            <a:endParaRPr lang="en-US" dirty="0"/>
          </a:p>
        </p:txBody>
      </p:sp>
    </p:spTree>
    <p:extLst>
      <p:ext uri="{BB962C8B-B14F-4D97-AF65-F5344CB8AC3E}">
        <p14:creationId xmlns:p14="http://schemas.microsoft.com/office/powerpoint/2010/main" val="3588545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Other resources</a:t>
            </a:r>
          </a:p>
        </p:txBody>
      </p:sp>
      <p:sp>
        <p:nvSpPr>
          <p:cNvPr id="3" name="Content Placeholder 2"/>
          <p:cNvSpPr>
            <a:spLocks noGrp="1"/>
          </p:cNvSpPr>
          <p:nvPr>
            <p:ph idx="1"/>
          </p:nvPr>
        </p:nvSpPr>
        <p:spPr/>
        <p:txBody>
          <a:bodyPr/>
          <a:lstStyle/>
          <a:p>
            <a:pPr>
              <a:spcBef>
                <a:spcPts val="600"/>
              </a:spcBef>
              <a:buClr>
                <a:schemeClr val="accent4"/>
              </a:buClr>
            </a:pPr>
            <a:r>
              <a:rPr lang="en-US" dirty="0"/>
              <a:t>International Society of Travel Medicine (ISTM)</a:t>
            </a:r>
          </a:p>
          <a:p>
            <a:pPr>
              <a:spcBef>
                <a:spcPts val="600"/>
              </a:spcBef>
              <a:buClr>
                <a:schemeClr val="accent4"/>
              </a:buClr>
            </a:pPr>
            <a:r>
              <a:rPr lang="en-US" dirty="0"/>
              <a:t>American Society of Tropical Medicine and Hygiene (ASTMH)</a:t>
            </a:r>
          </a:p>
          <a:p>
            <a:pPr>
              <a:spcBef>
                <a:spcPts val="600"/>
              </a:spcBef>
              <a:buClr>
                <a:schemeClr val="accent4"/>
              </a:buClr>
            </a:pPr>
            <a:r>
              <a:rPr lang="en-US" dirty="0"/>
              <a:t>National Health Service (NHS)</a:t>
            </a:r>
          </a:p>
          <a:p>
            <a:pPr>
              <a:spcBef>
                <a:spcPts val="600"/>
              </a:spcBef>
              <a:buClr>
                <a:schemeClr val="accent4"/>
              </a:buClr>
            </a:pPr>
            <a:r>
              <a:rPr lang="en-US" dirty="0"/>
              <a:t>CDC Training and Continuing Education Online (TCEO)</a:t>
            </a:r>
          </a:p>
          <a:p>
            <a:pPr>
              <a:spcBef>
                <a:spcPts val="600"/>
              </a:spcBef>
              <a:buClr>
                <a:schemeClr val="accent4"/>
              </a:buClr>
            </a:pPr>
            <a:r>
              <a:rPr lang="en-US" dirty="0"/>
              <a:t>ProQuest CultureGrams</a:t>
            </a:r>
          </a:p>
          <a:p>
            <a:pPr>
              <a:spcBef>
                <a:spcPts val="600"/>
              </a:spcBef>
              <a:buClr>
                <a:schemeClr val="accent4"/>
              </a:buClr>
            </a:pPr>
            <a:r>
              <a:rPr lang="en-US" dirty="0"/>
              <a:t>Many universities now have courses in Global Health, Tropical Medicine, and/or Travel Medicine</a:t>
            </a:r>
          </a:p>
          <a:p>
            <a:endParaRPr lang="en-US" dirty="0"/>
          </a:p>
        </p:txBody>
      </p:sp>
      <p:sp>
        <p:nvSpPr>
          <p:cNvPr id="4" name="TextBox 3"/>
          <p:cNvSpPr txBox="1"/>
          <p:nvPr/>
        </p:nvSpPr>
        <p:spPr>
          <a:xfrm>
            <a:off x="9582150" y="687200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Sanford et al.</a:t>
            </a:r>
          </a:p>
        </p:txBody>
      </p:sp>
      <p:sp>
        <p:nvSpPr>
          <p:cNvPr id="5" name="Slide Number Placeholder 4"/>
          <p:cNvSpPr>
            <a:spLocks noGrp="1"/>
          </p:cNvSpPr>
          <p:nvPr>
            <p:ph type="sldNum" sz="quarter" idx="10"/>
          </p:nvPr>
        </p:nvSpPr>
        <p:spPr/>
        <p:txBody>
          <a:bodyPr/>
          <a:lstStyle/>
          <a:p>
            <a:fld id="{B2B613A9-0196-4103-A730-64D9B0C7CDAE}" type="slidenum">
              <a:rPr lang="en-US" smtClean="0"/>
              <a:pPr/>
              <a:t>47</a:t>
            </a:fld>
            <a:endParaRPr lang="en-US" dirty="0"/>
          </a:p>
        </p:txBody>
      </p:sp>
    </p:spTree>
    <p:extLst>
      <p:ext uri="{BB962C8B-B14F-4D97-AF65-F5344CB8AC3E}">
        <p14:creationId xmlns:p14="http://schemas.microsoft.com/office/powerpoint/2010/main" val="3043135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Questions?</a:t>
            </a:r>
          </a:p>
        </p:txBody>
      </p:sp>
      <p:pic>
        <p:nvPicPr>
          <p:cNvPr id="4" name="Picture 2" descr="Image result for sick while abroa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62656" y="1819465"/>
            <a:ext cx="8641080" cy="518464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B2B613A9-0196-4103-A730-64D9B0C7CDAE}" type="slidenum">
              <a:rPr lang="en-US" smtClean="0"/>
              <a:pPr/>
              <a:t>48</a:t>
            </a:fld>
            <a:endParaRPr lang="en-US" dirty="0"/>
          </a:p>
        </p:txBody>
      </p:sp>
    </p:spTree>
    <p:extLst>
      <p:ext uri="{BB962C8B-B14F-4D97-AF65-F5344CB8AC3E}">
        <p14:creationId xmlns:p14="http://schemas.microsoft.com/office/powerpoint/2010/main" val="1799076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E77A8-046E-4C41-894A-AF1FC00B1572}"/>
              </a:ext>
            </a:extLst>
          </p:cNvPr>
          <p:cNvSpPr>
            <a:spLocks noGrp="1"/>
          </p:cNvSpPr>
          <p:nvPr>
            <p:ph type="sldNum" sz="quarter" idx="10"/>
          </p:nvPr>
        </p:nvSpPr>
        <p:spPr>
          <a:xfrm>
            <a:off x="1636776" y="7574282"/>
            <a:ext cx="457059" cy="438150"/>
          </a:xfrm>
        </p:spPr>
        <p:txBody>
          <a:bodyPr/>
          <a:lstStyle/>
          <a:p>
            <a:fld id="{B2B613A9-0196-4103-A730-64D9B0C7CDAE}" type="slidenum">
              <a:rPr lang="en-US" smtClean="0">
                <a:solidFill>
                  <a:schemeClr val="bg1"/>
                </a:solidFill>
              </a:rPr>
              <a:pPr/>
              <a:t>49</a:t>
            </a:fld>
            <a:endParaRPr lang="en-US" dirty="0">
              <a:solidFill>
                <a:schemeClr val="bg1"/>
              </a:solidFill>
            </a:endParaRPr>
          </a:p>
        </p:txBody>
      </p:sp>
      <p:sp>
        <p:nvSpPr>
          <p:cNvPr id="3" name="Content Placeholder 2">
            <a:extLst>
              <a:ext uri="{FF2B5EF4-FFF2-40B4-BE49-F238E27FC236}">
                <a16:creationId xmlns:a16="http://schemas.microsoft.com/office/drawing/2014/main" id="{2835AF59-F0DA-44D6-8520-541501547CA1}"/>
              </a:ext>
            </a:extLst>
          </p:cNvPr>
          <p:cNvSpPr>
            <a:spLocks noGrp="1"/>
          </p:cNvSpPr>
          <p:nvPr>
            <p:ph idx="4294967295"/>
          </p:nvPr>
        </p:nvSpPr>
        <p:spPr>
          <a:xfrm>
            <a:off x="1636776" y="2186724"/>
            <a:ext cx="11356848" cy="3797374"/>
          </a:xfrm>
        </p:spPr>
        <p:txBody>
          <a:bodyPr>
            <a:noAutofit/>
          </a:bodyPr>
          <a:lstStyle/>
          <a:p>
            <a:pPr marL="0" indent="0" algn="ctr">
              <a:lnSpc>
                <a:spcPct val="150000"/>
              </a:lnSpc>
              <a:buNone/>
            </a:pPr>
            <a:r>
              <a:rPr lang="en-US" sz="1920" b="1" dirty="0">
                <a:latin typeface="Arial" charset="0"/>
                <a:ea typeface="Arial" charset="0"/>
                <a:cs typeface="Arial" charset="0"/>
              </a:rPr>
              <a:t>© 2018 American Academy of Family Physicians. All rights reserved.  </a:t>
            </a:r>
          </a:p>
          <a:p>
            <a:pPr marL="0" indent="0" algn="ctr">
              <a:lnSpc>
                <a:spcPct val="150000"/>
              </a:lnSpc>
              <a:buNone/>
            </a:pPr>
            <a:r>
              <a:rPr lang="en-US" sz="1920" dirty="0">
                <a:latin typeface="Arial" charset="0"/>
                <a:ea typeface="Arial" charset="0"/>
                <a:cs typeface="Arial" charset="0"/>
              </a:rPr>
              <a:t>All materials/content herein are protected by copyright and are for the sole, personal use of the user.  </a:t>
            </a:r>
          </a:p>
          <a:p>
            <a:pPr marL="0" indent="0" algn="ctr">
              <a:lnSpc>
                <a:spcPct val="150000"/>
              </a:lnSpc>
              <a:buNone/>
            </a:pPr>
            <a:r>
              <a:rPr lang="en-US" sz="1920" dirty="0">
                <a:latin typeface="Arial" charset="0"/>
                <a:ea typeface="Arial" charset="0"/>
                <a:cs typeface="Arial" charset="0"/>
              </a:rPr>
              <a:t>No part of the materials/content may be copied, duplicated, distributed or retransmitted </a:t>
            </a:r>
          </a:p>
          <a:p>
            <a:pPr marL="0" indent="0" algn="ctr">
              <a:lnSpc>
                <a:spcPct val="150000"/>
              </a:lnSpc>
              <a:buNone/>
            </a:pPr>
            <a:r>
              <a:rPr lang="en-US" sz="1920" dirty="0">
                <a:latin typeface="Arial" charset="0"/>
                <a:ea typeface="Arial" charset="0"/>
                <a:cs typeface="Arial" charset="0"/>
              </a:rPr>
              <a:t>in any form or medium without the prior permission of the applicable copyright owner.</a:t>
            </a:r>
          </a:p>
          <a:p>
            <a:pPr marL="0" indent="0">
              <a:buNone/>
            </a:pPr>
            <a:endParaRPr lang="en-US" dirty="0"/>
          </a:p>
        </p:txBody>
      </p:sp>
    </p:spTree>
    <p:extLst>
      <p:ext uri="{BB962C8B-B14F-4D97-AF65-F5344CB8AC3E}">
        <p14:creationId xmlns:p14="http://schemas.microsoft.com/office/powerpoint/2010/main" val="83013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So what is a “travel medicine consultation”?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7050392"/>
              </p:ext>
            </p:extLst>
          </p:nvPr>
        </p:nvGraphicFramePr>
        <p:xfrm>
          <a:off x="731520" y="1920240"/>
          <a:ext cx="13167360" cy="5431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fld id="{B2B613A9-0196-4103-A730-64D9B0C7CDAE}" type="slidenum">
              <a:rPr lang="en-US" smtClean="0"/>
              <a:pPr/>
              <a:t>5</a:t>
            </a:fld>
            <a:endParaRPr lang="en-US" dirty="0"/>
          </a:p>
        </p:txBody>
      </p:sp>
    </p:spTree>
    <p:extLst>
      <p:ext uri="{BB962C8B-B14F-4D97-AF65-F5344CB8AC3E}">
        <p14:creationId xmlns:p14="http://schemas.microsoft.com/office/powerpoint/2010/main" val="324639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B613A9-0196-4103-A730-64D9B0C7CDAE}" type="slidenum">
              <a:rPr lang="en-US" smtClean="0"/>
              <a:pPr/>
              <a:t>50</a:t>
            </a:fld>
            <a:endParaRPr lang="en-US" dirty="0"/>
          </a:p>
        </p:txBody>
      </p:sp>
    </p:spTree>
    <p:extLst>
      <p:ext uri="{BB962C8B-B14F-4D97-AF65-F5344CB8AC3E}">
        <p14:creationId xmlns:p14="http://schemas.microsoft.com/office/powerpoint/2010/main" val="193700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You’re packing their proverbial suitcase</a:t>
            </a:r>
          </a:p>
        </p:txBody>
      </p:sp>
      <p:sp>
        <p:nvSpPr>
          <p:cNvPr id="3" name="Content Placeholder 2"/>
          <p:cNvSpPr>
            <a:spLocks noGrp="1"/>
          </p:cNvSpPr>
          <p:nvPr>
            <p:ph idx="1"/>
          </p:nvPr>
        </p:nvSpPr>
        <p:spPr/>
        <p:txBody>
          <a:bodyPr/>
          <a:lstStyle/>
          <a:p>
            <a:pPr>
              <a:buClr>
                <a:schemeClr val="accent4"/>
              </a:buClr>
            </a:pPr>
            <a:r>
              <a:rPr lang="en-US" dirty="0"/>
              <a:t>Just as a traveler fills a suitcase with both necessary and helpful items to use abroad, the consultant provides the traveler with immunizations, medications, and knowledge to carry with them</a:t>
            </a:r>
          </a:p>
        </p:txBody>
      </p:sp>
      <p:pic>
        <p:nvPicPr>
          <p:cNvPr id="7170" name="Picture 2" descr="Image result for suitcase clip art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826" y="4057650"/>
            <a:ext cx="4541263" cy="302133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fld id="{B2B613A9-0196-4103-A730-64D9B0C7CDAE}" type="slidenum">
              <a:rPr lang="en-US" smtClean="0"/>
              <a:pPr/>
              <a:t>6</a:t>
            </a:fld>
            <a:endParaRPr lang="en-US" dirty="0"/>
          </a:p>
        </p:txBody>
      </p:sp>
    </p:spTree>
    <p:extLst>
      <p:ext uri="{BB962C8B-B14F-4D97-AF65-F5344CB8AC3E}">
        <p14:creationId xmlns:p14="http://schemas.microsoft.com/office/powerpoint/2010/main" val="2494335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Visit preparation: country-specific research</a:t>
            </a:r>
          </a:p>
        </p:txBody>
      </p:sp>
      <p:sp>
        <p:nvSpPr>
          <p:cNvPr id="3" name="Content Placeholder 2"/>
          <p:cNvSpPr>
            <a:spLocks noGrp="1"/>
          </p:cNvSpPr>
          <p:nvPr>
            <p:ph idx="1"/>
          </p:nvPr>
        </p:nvSpPr>
        <p:spPr>
          <a:xfrm>
            <a:off x="1005840" y="2173869"/>
            <a:ext cx="13262610" cy="5221606"/>
          </a:xfrm>
        </p:spPr>
        <p:txBody>
          <a:bodyPr/>
          <a:lstStyle/>
          <a:p>
            <a:pPr>
              <a:spcBef>
                <a:spcPts val="600"/>
              </a:spcBef>
              <a:spcAft>
                <a:spcPts val="600"/>
              </a:spcAft>
              <a:buClr>
                <a:schemeClr val="accent4"/>
              </a:buClr>
            </a:pPr>
            <a:r>
              <a:rPr lang="en-US" dirty="0" err="1"/>
              <a:t>Shoreland’s</a:t>
            </a:r>
            <a:r>
              <a:rPr lang="en-US" dirty="0"/>
              <a:t> </a:t>
            </a:r>
            <a:r>
              <a:rPr lang="en-US" dirty="0" err="1"/>
              <a:t>Travax</a:t>
            </a:r>
            <a:r>
              <a:rPr lang="en-US" dirty="0"/>
              <a:t> </a:t>
            </a:r>
            <a:r>
              <a:rPr lang="en-US" baseline="30000" dirty="0"/>
              <a:t>®</a:t>
            </a:r>
          </a:p>
          <a:p>
            <a:pPr>
              <a:spcBef>
                <a:spcPts val="600"/>
              </a:spcBef>
              <a:spcAft>
                <a:spcPts val="600"/>
              </a:spcAft>
              <a:buClr>
                <a:schemeClr val="accent4"/>
              </a:buClr>
            </a:pPr>
            <a:r>
              <a:rPr lang="en-US" dirty="0"/>
              <a:t>CDC’s “Yellow Book”</a:t>
            </a:r>
          </a:p>
          <a:p>
            <a:pPr>
              <a:spcBef>
                <a:spcPts val="600"/>
              </a:spcBef>
              <a:spcAft>
                <a:spcPts val="600"/>
              </a:spcAft>
              <a:buClr>
                <a:schemeClr val="accent4"/>
              </a:buClr>
            </a:pPr>
            <a:r>
              <a:rPr lang="en-US" dirty="0"/>
              <a:t>CDC’s </a:t>
            </a:r>
            <a:r>
              <a:rPr lang="en-US" dirty="0" err="1"/>
              <a:t>TravWell</a:t>
            </a:r>
            <a:r>
              <a:rPr lang="en-US" dirty="0"/>
              <a:t> mobile app</a:t>
            </a:r>
          </a:p>
          <a:p>
            <a:pPr>
              <a:spcBef>
                <a:spcPts val="600"/>
              </a:spcBef>
              <a:spcAft>
                <a:spcPts val="600"/>
              </a:spcAft>
              <a:buClr>
                <a:schemeClr val="accent4"/>
              </a:buClr>
            </a:pPr>
            <a:r>
              <a:rPr lang="en-US" dirty="0"/>
              <a:t>U.S. Department of State</a:t>
            </a:r>
          </a:p>
          <a:p>
            <a:pPr>
              <a:spcBef>
                <a:spcPts val="600"/>
              </a:spcBef>
              <a:spcAft>
                <a:spcPts val="600"/>
              </a:spcAft>
              <a:buClr>
                <a:schemeClr val="accent4"/>
              </a:buClr>
            </a:pPr>
            <a:r>
              <a:rPr lang="en-US" dirty="0"/>
              <a:t>HealthMap</a:t>
            </a:r>
          </a:p>
          <a:p>
            <a:pPr>
              <a:spcBef>
                <a:spcPts val="600"/>
              </a:spcBef>
              <a:spcAft>
                <a:spcPts val="600"/>
              </a:spcAft>
              <a:buClr>
                <a:schemeClr val="accent4"/>
              </a:buClr>
            </a:pPr>
            <a:r>
              <a:rPr lang="en-US" dirty="0"/>
              <a:t>Program for Monitoring Emerging Diseases (</a:t>
            </a:r>
            <a:r>
              <a:rPr lang="en-US" dirty="0" err="1"/>
              <a:t>ProMed</a:t>
            </a:r>
            <a:r>
              <a:rPr lang="en-US" dirty="0"/>
              <a:t>) </a:t>
            </a:r>
            <a:r>
              <a:rPr lang="en-US" dirty="0" err="1"/>
              <a:t>listserve</a:t>
            </a:r>
            <a:endParaRPr lang="en-US" dirty="0"/>
          </a:p>
          <a:p>
            <a:pPr>
              <a:spcBef>
                <a:spcPts val="600"/>
              </a:spcBef>
              <a:spcAft>
                <a:spcPts val="600"/>
              </a:spcAft>
              <a:buClr>
                <a:schemeClr val="accent4"/>
              </a:buClr>
            </a:pPr>
            <a:r>
              <a:rPr lang="en-US" dirty="0"/>
              <a:t>International Association for Medical Assistance to </a:t>
            </a:r>
            <a:r>
              <a:rPr lang="en-US" dirty="0" err="1"/>
              <a:t>Travellers</a:t>
            </a:r>
            <a:r>
              <a:rPr lang="en-US" dirty="0"/>
              <a:t> (IAMAT)</a:t>
            </a:r>
          </a:p>
        </p:txBody>
      </p:sp>
      <p:sp>
        <p:nvSpPr>
          <p:cNvPr id="4" name="TextBox 3"/>
          <p:cNvSpPr txBox="1"/>
          <p:nvPr/>
        </p:nvSpPr>
        <p:spPr>
          <a:xfrm>
            <a:off x="9582150" y="6795802"/>
            <a:ext cx="4914900" cy="456407"/>
          </a:xfrm>
          <a:prstGeom prst="rect">
            <a:avLst/>
          </a:prstGeom>
          <a:noFill/>
        </p:spPr>
        <p:txBody>
          <a:bodyPr wrap="square" lIns="109728" tIns="54864" rIns="109728" bIns="54864" rtlCol="0">
            <a:spAutoFit/>
          </a:bodyPr>
          <a:lstStyle/>
          <a:p>
            <a:pPr algn="r"/>
            <a:r>
              <a:rPr lang="en-US" dirty="0">
                <a:solidFill>
                  <a:schemeClr val="tx1">
                    <a:lumMod val="50000"/>
                    <a:lumOff val="50000"/>
                  </a:schemeClr>
                </a:solidFill>
              </a:rPr>
              <a:t>Sanford et al., </a:t>
            </a:r>
            <a:r>
              <a:rPr lang="en-US" dirty="0" err="1">
                <a:solidFill>
                  <a:schemeClr val="tx1">
                    <a:lumMod val="50000"/>
                    <a:lumOff val="50000"/>
                  </a:schemeClr>
                </a:solidFill>
              </a:rPr>
              <a:t>Juckett</a:t>
            </a:r>
            <a:endParaRPr lang="en-US" dirty="0">
              <a:solidFill>
                <a:schemeClr val="tx1">
                  <a:lumMod val="50000"/>
                  <a:lumOff val="50000"/>
                </a:schemeClr>
              </a:solidFill>
            </a:endParaRPr>
          </a:p>
        </p:txBody>
      </p:sp>
      <p:sp>
        <p:nvSpPr>
          <p:cNvPr id="5" name="Slide Number Placeholder 4"/>
          <p:cNvSpPr>
            <a:spLocks noGrp="1"/>
          </p:cNvSpPr>
          <p:nvPr>
            <p:ph type="sldNum" sz="quarter" idx="10"/>
          </p:nvPr>
        </p:nvSpPr>
        <p:spPr/>
        <p:txBody>
          <a:bodyPr/>
          <a:lstStyle/>
          <a:p>
            <a:fld id="{B2B613A9-0196-4103-A730-64D9B0C7CDAE}" type="slidenum">
              <a:rPr lang="en-US" smtClean="0"/>
              <a:pPr/>
              <a:t>7</a:t>
            </a:fld>
            <a:endParaRPr lang="en-US" dirty="0"/>
          </a:p>
        </p:txBody>
      </p:sp>
    </p:spTree>
    <p:extLst>
      <p:ext uri="{BB962C8B-B14F-4D97-AF65-F5344CB8AC3E}">
        <p14:creationId xmlns:p14="http://schemas.microsoft.com/office/powerpoint/2010/main" val="187151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accent1"/>
                </a:solidFill>
              </a:rPr>
              <a:t>Travax</a:t>
            </a:r>
            <a:r>
              <a:rPr lang="en-US" sz="3200" dirty="0">
                <a:solidFill>
                  <a:schemeClr val="accent1"/>
                </a:solidFill>
              </a:rPr>
              <a:t> </a:t>
            </a:r>
            <a:r>
              <a:rPr lang="en-US" baseline="30000" dirty="0">
                <a:solidFill>
                  <a:schemeClr val="accent1"/>
                </a:solidFill>
              </a:rPr>
              <a:t>®</a:t>
            </a:r>
            <a:endParaRPr lang="en-US" baseline="30000" dirty="0"/>
          </a:p>
        </p:txBody>
      </p:sp>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003"/>
          <a:stretch/>
        </p:blipFill>
        <p:spPr bwMode="auto">
          <a:xfrm>
            <a:off x="1972264" y="1489334"/>
            <a:ext cx="10685873" cy="5735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fld id="{B2B613A9-0196-4103-A730-64D9B0C7CDAE}" type="slidenum">
              <a:rPr lang="en-US" smtClean="0"/>
              <a:pPr/>
              <a:t>8</a:t>
            </a:fld>
            <a:endParaRPr lang="en-US" dirty="0"/>
          </a:p>
        </p:txBody>
      </p:sp>
    </p:spTree>
    <p:extLst>
      <p:ext uri="{BB962C8B-B14F-4D97-AF65-F5344CB8AC3E}">
        <p14:creationId xmlns:p14="http://schemas.microsoft.com/office/powerpoint/2010/main" val="406345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accent1"/>
                </a:solidFill>
              </a:rPr>
              <a:t>Travax</a:t>
            </a:r>
            <a:r>
              <a:rPr lang="en-US" sz="3200" dirty="0">
                <a:solidFill>
                  <a:schemeClr val="accent1"/>
                </a:solidFill>
              </a:rPr>
              <a:t> </a:t>
            </a:r>
            <a:r>
              <a:rPr lang="en-US" baseline="30000" dirty="0">
                <a:solidFill>
                  <a:schemeClr val="accent1"/>
                </a:solidFill>
              </a:rPr>
              <a:t>®</a:t>
            </a:r>
            <a:endParaRPr lang="en-US" sz="4400" baseline="30000" dirty="0">
              <a:solidFill>
                <a:schemeClr val="accent1"/>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0232" y="1648614"/>
            <a:ext cx="6249936" cy="560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fld id="{B2B613A9-0196-4103-A730-64D9B0C7CDAE}" type="slidenum">
              <a:rPr lang="en-US" smtClean="0"/>
              <a:pPr/>
              <a:t>9</a:t>
            </a:fld>
            <a:endParaRPr lang="en-US" dirty="0"/>
          </a:p>
        </p:txBody>
      </p:sp>
    </p:spTree>
    <p:extLst>
      <p:ext uri="{BB962C8B-B14F-4D97-AF65-F5344CB8AC3E}">
        <p14:creationId xmlns:p14="http://schemas.microsoft.com/office/powerpoint/2010/main" val="3063137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564B667-7D1A-4B3D-A830-9B070311491C}" vid="{E2FD551A-2040-4896-8C5D-05C63CF31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AAFP PowerPoint 16x9 Template 2018 v7</Template>
  <TotalTime>109</TotalTime>
  <Words>4136</Words>
  <Application>Microsoft Office PowerPoint</Application>
  <PresentationFormat>Custom</PresentationFormat>
  <Paragraphs>521</Paragraphs>
  <Slides>50</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Wingdings</vt:lpstr>
      <vt:lpstr>Office Theme</vt:lpstr>
      <vt:lpstr>PowerPoint Presentation</vt:lpstr>
      <vt:lpstr>Why do people travel?</vt:lpstr>
      <vt:lpstr>And why should we care?</vt:lpstr>
      <vt:lpstr>What could possibly go wrong?</vt:lpstr>
      <vt:lpstr>So what is a “travel medicine consultation”?</vt:lpstr>
      <vt:lpstr>You’re packing their proverbial suitcase</vt:lpstr>
      <vt:lpstr>Visit preparation: country-specific research</vt:lpstr>
      <vt:lpstr>Travax ®</vt:lpstr>
      <vt:lpstr>Travax ®</vt:lpstr>
      <vt:lpstr>CDC “Yellow Book”</vt:lpstr>
      <vt:lpstr>HealthMap</vt:lpstr>
      <vt:lpstr>Intake form: client information</vt:lpstr>
      <vt:lpstr>Intake form: trip information</vt:lpstr>
      <vt:lpstr>The 10 commandments (for int’l travelers)</vt:lpstr>
      <vt:lpstr>The 10 commandments (con’t)</vt:lpstr>
      <vt:lpstr>i. Seek advice from your health care provider</vt:lpstr>
      <vt:lpstr>Vaccines for international travelers from the U.S.</vt:lpstr>
      <vt:lpstr>Yellow fever (YF)</vt:lpstr>
      <vt:lpstr>Yellow fever endemic countries</vt:lpstr>
      <vt:lpstr>Int’l Certificate of Vaccination or Prophylaxis </vt:lpstr>
      <vt:lpstr>Meningococcus</vt:lpstr>
      <vt:lpstr>The “meningitis belt” of sub-Saharan Africa</vt:lpstr>
      <vt:lpstr>Polio</vt:lpstr>
      <vt:lpstr>Typhoid</vt:lpstr>
      <vt:lpstr>Rabies</vt:lpstr>
      <vt:lpstr>Cholera</vt:lpstr>
      <vt:lpstr>Japanese encephalitis (JE)</vt:lpstr>
      <vt:lpstr>Hepatitis A and B</vt:lpstr>
      <vt:lpstr>Tetanus, diphtheria, and acellular pertussis</vt:lpstr>
      <vt:lpstr>Tick-borne encephalitis (TBE)</vt:lpstr>
      <vt:lpstr>TBE endemic areas</vt:lpstr>
      <vt:lpstr>ii. Use caution with transportation</vt:lpstr>
      <vt:lpstr>iii. Acclimatize yourself</vt:lpstr>
      <vt:lpstr>iv. Protect yourself from insects</vt:lpstr>
      <vt:lpstr>v. Use (genuine) prophylactics</vt:lpstr>
      <vt:lpstr>Malaria transmission, sensitivity, and resistance</vt:lpstr>
      <vt:lpstr>Chloroquine resistance</vt:lpstr>
      <vt:lpstr>vi. Don’t drink the water</vt:lpstr>
      <vt:lpstr>vii. Peel and/or cook your food</vt:lpstr>
      <vt:lpstr>vii. Prepare yourself for traveler’s diarrhea</vt:lpstr>
      <vt:lpstr>vii. Prepare yourself for traveler’s diarrhea (con’t)</vt:lpstr>
      <vt:lpstr>ix. Don’t swim in freshwater or walk with bare feet</vt:lpstr>
      <vt:lpstr>x. Be aware of your surroundings</vt:lpstr>
      <vt:lpstr>The 10 commandments (revisited)</vt:lpstr>
      <vt:lpstr>Parting thoughts</vt:lpstr>
      <vt:lpstr>References</vt:lpstr>
      <vt:lpstr>Other resources</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Potchad</dc:creator>
  <cp:lastModifiedBy>Ashley Poole</cp:lastModifiedBy>
  <cp:revision>13</cp:revision>
  <dcterms:created xsi:type="dcterms:W3CDTF">2018-07-03T14:17:43Z</dcterms:created>
  <dcterms:modified xsi:type="dcterms:W3CDTF">2018-09-05T20:33:24Z</dcterms:modified>
</cp:coreProperties>
</file>