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gif&amp;ehk=WOQ"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0" r:id="rId1"/>
  </p:sldMasterIdLst>
  <p:notesMasterIdLst>
    <p:notesMasterId r:id="rId5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88825" cy="6858000"/>
  <p:notesSz cx="6858000" cy="9144000"/>
  <p:embeddedFontLst>
    <p:embeddedFont>
      <p:font typeface="Garamond" panose="02020404030301010803" pitchFamily="18" charset="0"/>
      <p:regular r:id="rId56"/>
      <p:bold r:id="rId57"/>
      <p:italic r:id="rId58"/>
      <p:boldItalic r:id="rId5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font" Target="fonts/font2.fntdata"/><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font" Target="fonts/font1.fntdata"/><Relationship Id="rId64"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5" name="Shape 5"/>
          <p:cNvSpPr>
            <a:spLocks noGrp="1" noRot="1" noChangeAspect="1"/>
          </p:cNvSpPr>
          <p:nvPr>
            <p:ph type="sldImg" idx="3"/>
          </p:nvPr>
        </p:nvSpPr>
        <p:spPr>
          <a:xfrm>
            <a:off x="382587"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360"/>
              </a:spcBef>
              <a:spcAft>
                <a:spcPts val="0"/>
              </a:spcAft>
              <a:buChar char="●"/>
              <a:defRPr sz="12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har char="○"/>
              <a:defRPr sz="1200" b="0"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har char="■"/>
              <a:defRPr sz="1200" b="0" i="0" u="none" strike="noStrike" cap="none">
                <a:solidFill>
                  <a:schemeClr val="dk1"/>
                </a:solidFill>
                <a:latin typeface="Arial"/>
                <a:ea typeface="Arial"/>
                <a:cs typeface="Arial"/>
                <a:sym typeface="Arial"/>
              </a:defRPr>
            </a:lvl3pPr>
            <a:lvl4pPr marL="1371600" marR="0" lvl="3" indent="0" algn="l" rtl="0">
              <a:spcBef>
                <a:spcPts val="360"/>
              </a:spcBef>
              <a:spcAft>
                <a:spcPts val="0"/>
              </a:spcAft>
              <a:buChar char="●"/>
              <a:defRPr sz="1200" b="0" i="0" u="none" strike="noStrike" cap="none">
                <a:solidFill>
                  <a:schemeClr val="dk1"/>
                </a:solidFill>
                <a:latin typeface="Arial"/>
                <a:ea typeface="Arial"/>
                <a:cs typeface="Arial"/>
                <a:sym typeface="Arial"/>
              </a:defRPr>
            </a:lvl4pPr>
            <a:lvl5pPr marL="1828800" marR="0" lvl="4" indent="0" algn="l" rtl="0">
              <a:spcBef>
                <a:spcPts val="360"/>
              </a:spcBef>
              <a:spcAft>
                <a:spcPts val="0"/>
              </a:spcAft>
              <a:buChar char="○"/>
              <a:defRPr sz="1200" b="0" i="0" u="none" strike="noStrike" cap="none">
                <a:solidFill>
                  <a:schemeClr val="dk1"/>
                </a:solidFill>
                <a:latin typeface="Arial"/>
                <a:ea typeface="Arial"/>
                <a:cs typeface="Arial"/>
                <a:sym typeface="Arial"/>
              </a:defRPr>
            </a:lvl5pPr>
            <a:lvl6pPr marL="2286000" marR="0" lvl="5" indent="0" algn="l" rtl="0">
              <a:spcBef>
                <a:spcPts val="0"/>
              </a:spcBef>
              <a:buChar char="■"/>
              <a:defRPr sz="1200" b="0" i="0" u="none" strike="noStrike" cap="none">
                <a:solidFill>
                  <a:schemeClr val="dk1"/>
                </a:solidFill>
                <a:latin typeface="Calibri"/>
                <a:ea typeface="Calibri"/>
                <a:cs typeface="Calibri"/>
                <a:sym typeface="Calibri"/>
              </a:defRPr>
            </a:lvl6pPr>
            <a:lvl7pPr marL="2743200" marR="0" lvl="6" indent="0" algn="l" rtl="0">
              <a:spcBef>
                <a:spcPts val="0"/>
              </a:spcBef>
              <a:buChar char="●"/>
              <a:defRPr sz="1200" b="0" i="0" u="none" strike="noStrike" cap="none">
                <a:solidFill>
                  <a:schemeClr val="dk1"/>
                </a:solidFill>
                <a:latin typeface="Calibri"/>
                <a:ea typeface="Calibri"/>
                <a:cs typeface="Calibri"/>
                <a:sym typeface="Calibri"/>
              </a:defRPr>
            </a:lvl7pPr>
            <a:lvl8pPr marL="3200400" marR="0" lvl="7" indent="0" algn="l" rtl="0">
              <a:spcBef>
                <a:spcPts val="0"/>
              </a:spcBef>
              <a:buChar char="○"/>
              <a:defRPr sz="1200" b="0" i="0" u="none" strike="noStrike" cap="none">
                <a:solidFill>
                  <a:schemeClr val="dk1"/>
                </a:solidFill>
                <a:latin typeface="Calibri"/>
                <a:ea typeface="Calibri"/>
                <a:cs typeface="Calibri"/>
                <a:sym typeface="Calibri"/>
              </a:defRPr>
            </a:lvl8pPr>
            <a:lvl9pPr marL="3657600" marR="0" lvl="8" indent="0" algn="l" rtl="0">
              <a:spcBef>
                <a:spcPts val="0"/>
              </a:spcBef>
              <a:buChar char="■"/>
              <a:defRPr sz="12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spcAft>
                <a:spcPts val="0"/>
              </a:spcAft>
              <a:buNone/>
              <a:defRPr sz="1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urveymonkey.com/analyze/ou6B1BlkW5NXc70kkjRZaUPYumxaYSQSnDMFpW3zlZnflyT_2B1huOcP_2BFmFL_2BwxMk"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3" Type="http://schemas.openxmlformats.org/officeDocument/2006/relationships/hyperlink" Target="https://www.surveymonkey.com/analyze/mbNcm_2BjKYzR9f4abk7UynY9ooy8URgn0JR6HHZ5p_2B7A9UKM1Yqc1JvZ1Tb1VlmMK"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1</a:t>
            </a:fld>
            <a:endParaRPr lang="en-US" sz="1200" b="0" i="0" u="none" strike="noStrike" cap="none">
              <a:solidFill>
                <a:schemeClr val="dk1"/>
              </a:solidFill>
              <a:latin typeface="Arial"/>
              <a:ea typeface="Arial"/>
              <a:cs typeface="Arial"/>
              <a:sym typeface="Arial"/>
            </a:endParaRPr>
          </a:p>
        </p:txBody>
      </p:sp>
      <p:sp>
        <p:nvSpPr>
          <p:cNvPr id="66" name="Shape 66"/>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67" name="Shape 67"/>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u="sng">
                <a:solidFill>
                  <a:schemeClr val="hlink"/>
                </a:solidFill>
                <a:hlinkClick r:id="rId3"/>
              </a:rPr>
              <a:t>https://www.surveymonkey.com/analyze/ou6B1BlkW5NXc70kkjRZaUPYumxaYSQSnDMFpW3zlZnflyT_2B1huOcP_2BFmFL_2BwxMk</a:t>
            </a:r>
          </a:p>
          <a:p>
            <a:pPr lvl="0">
              <a:spcBef>
                <a:spcPts val="0"/>
              </a:spcBef>
              <a:buNone/>
            </a:pPr>
            <a:endParaRPr/>
          </a:p>
        </p:txBody>
      </p:sp>
      <p:sp>
        <p:nvSpPr>
          <p:cNvPr id="135" name="Shape 135"/>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43" name="Shape 14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200"/>
              </a:spcBef>
              <a:spcAft>
                <a:spcPts val="200"/>
              </a:spcAft>
              <a:buClr>
                <a:schemeClr val="dk1"/>
              </a:buClr>
              <a:buSzPct val="100000"/>
              <a:buFont typeface="Arial"/>
              <a:buNone/>
            </a:pPr>
            <a:r>
              <a:rPr lang="en-US" sz="1100"/>
              <a:t>Crump JA, Sugarman J; Working Group on Ethics Guidelines for Global Health Training (WEIGHT).</a:t>
            </a:r>
          </a:p>
          <a:p>
            <a:pPr lvl="0" rtl="0">
              <a:lnSpc>
                <a:spcPct val="115000"/>
              </a:lnSpc>
              <a:spcBef>
                <a:spcPts val="200"/>
              </a:spcBef>
              <a:spcAft>
                <a:spcPts val="200"/>
              </a:spcAft>
              <a:buClr>
                <a:schemeClr val="dk1"/>
              </a:buClr>
              <a:buSzPct val="100000"/>
              <a:buFont typeface="Arial"/>
              <a:buNone/>
            </a:pPr>
            <a:r>
              <a:rPr lang="en-US" sz="1100"/>
              <a:t>Am J Trop Med Hyg. 2010 Dec;83(6):1178-82. doi: 10.4269/ajtmh.2010.10-0527.</a:t>
            </a:r>
          </a:p>
        </p:txBody>
      </p:sp>
      <p:sp>
        <p:nvSpPr>
          <p:cNvPr id="150" name="Shape 150"/>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57" name="Shape 15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US"/>
              <a:t>Share common/personal concerns/frustrations.</a:t>
            </a:r>
          </a:p>
          <a:p>
            <a:pPr lvl="0" rtl="0">
              <a:spcBef>
                <a:spcPts val="0"/>
              </a:spcBef>
              <a:buNone/>
            </a:pPr>
            <a:r>
              <a:rPr lang="en-US"/>
              <a:t>Sustainability/impact long term, more than just voluntourism and photo opportunities to share on social media. Collaborative efforts between hosts and visitors</a:t>
            </a:r>
          </a:p>
        </p:txBody>
      </p:sp>
      <p:sp>
        <p:nvSpPr>
          <p:cNvPr id="164" name="Shape 164"/>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72" name="Shape 17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a:t>We’ve grown </a:t>
            </a:r>
            <a:r>
              <a:rPr lang="en-US" sz="1200" b="0" i="0" u="none" strike="noStrike" cap="none">
                <a:solidFill>
                  <a:schemeClr val="dk1"/>
                </a:solidFill>
                <a:latin typeface="Arial"/>
                <a:ea typeface="Arial"/>
                <a:cs typeface="Arial"/>
                <a:sym typeface="Arial"/>
              </a:rPr>
              <a:t>from “we just need more bodies to see patients” to “we run without you here, but here are a few difficult cases and we’d like to learn more about these topics” with goal of clinic sessions to have visitors exposed to as much of the workflow and patient experience as possible while gaining some disease management knowledge and to minimize disruption to clinic flow and patient care.</a:t>
            </a:r>
          </a:p>
        </p:txBody>
      </p:sp>
      <p:sp>
        <p:nvSpPr>
          <p:cNvPr id="173" name="Shape 17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15</a:t>
            </a:fld>
            <a:endParaRPr lang="en-US" sz="1200">
              <a:solidFill>
                <a:schemeClr val="dk1"/>
              </a:solidFill>
              <a:latin typeface="Arial"/>
              <a:ea typeface="Arial"/>
              <a:cs typeface="Arial"/>
              <a:sym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1" name="Shape 18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88" name="Shape 188"/>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95" name="Shape 195"/>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Shape 20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02" name="Shape 2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1" i="0" u="none" strike="noStrike" cap="none">
                <a:solidFill>
                  <a:schemeClr val="dk1"/>
                </a:solidFill>
                <a:latin typeface="Arial"/>
                <a:ea typeface="Arial"/>
                <a:cs typeface="Arial"/>
                <a:sym typeface="Arial"/>
              </a:rPr>
              <a:t>Our practices to address performance gaps:</a:t>
            </a:r>
          </a:p>
        </p:txBody>
      </p:sp>
      <p:sp>
        <p:nvSpPr>
          <p:cNvPr id="203" name="Shape 2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19</a:t>
            </a:fld>
            <a:endParaRPr lang="en-US" sz="1200">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73" name="Shape 7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0" name="Shape 210"/>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17" name="Shape 21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24" name="Shape 224"/>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1" name="Shape 23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38" name="Shape 238"/>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3"/>
        <p:cNvGrpSpPr/>
        <p:nvPr/>
      </p:nvGrpSpPr>
      <p:grpSpPr>
        <a:xfrm>
          <a:off x="0" y="0"/>
          <a:ext cx="0" cy="0"/>
          <a:chOff x="0" y="0"/>
          <a:chExt cx="0" cy="0"/>
        </a:xfrm>
      </p:grpSpPr>
      <p:sp>
        <p:nvSpPr>
          <p:cNvPr id="244" name="Shape 2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45" name="Shape 245"/>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2" name="Shape 252"/>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59" name="Shape 25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66" name="Shape 266"/>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1"/>
        <p:cNvGrpSpPr/>
        <p:nvPr/>
      </p:nvGrpSpPr>
      <p:grpSpPr>
        <a:xfrm>
          <a:off x="0" y="0"/>
          <a:ext cx="0" cy="0"/>
          <a:chOff x="0" y="0"/>
          <a:chExt cx="0" cy="0"/>
        </a:xfrm>
      </p:grpSpPr>
      <p:sp>
        <p:nvSpPr>
          <p:cNvPr id="272" name="Shape 2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273" name="Shape 27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200" b="0" i="0" u="none" strike="noStrike" cap="none">
                <a:solidFill>
                  <a:schemeClr val="dk1"/>
                </a:solidFill>
                <a:latin typeface="Arial"/>
                <a:ea typeface="Arial"/>
                <a:cs typeface="Arial"/>
                <a:sym typeface="Arial"/>
              </a:rPr>
              <a:t>In our continued efforts to be using best practices in local operation and collaboration with international partners, we have developed our standard process when considering and preparing for hosting medical volunteers at our clinic.</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81" name="Shape 8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3</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Shape 278"/>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279" name="Shape 279"/>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We do this cycle all the time in US practice. Look at this from the international host perspective for accepting learners to host as the Program. We’ve definitely had failures and learned from them, tried new ideas.</a:t>
            </a:r>
          </a:p>
        </p:txBody>
      </p:sp>
      <p:sp>
        <p:nvSpPr>
          <p:cNvPr id="280" name="Shape 280"/>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30</a:t>
            </a:fld>
            <a:endParaRPr lang="en-US" sz="1200">
              <a:solidFill>
                <a:schemeClr val="dk1"/>
              </a:solidFill>
              <a:latin typeface="Arial"/>
              <a:ea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Setting realistic expectations to volunteers/students/residents. Setting expectations of institutions sending students/residents</a:t>
            </a:r>
          </a:p>
        </p:txBody>
      </p:sp>
      <p:sp>
        <p:nvSpPr>
          <p:cNvPr id="287" name="Shape 28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Ask if any host institution representatives present?</a:t>
            </a:r>
          </a:p>
          <a:p>
            <a:pPr lvl="0">
              <a:spcBef>
                <a:spcPts val="0"/>
              </a:spcBef>
              <a:buNone/>
            </a:pPr>
            <a:r>
              <a:rPr lang="en-US"/>
              <a:t>What are their expectations?</a:t>
            </a:r>
          </a:p>
        </p:txBody>
      </p:sp>
      <p:sp>
        <p:nvSpPr>
          <p:cNvPr id="294" name="Shape 294"/>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02" name="Shape 30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303" name="Shape 30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33</a:t>
            </a:fld>
            <a:endParaRPr lang="en-US" sz="1200">
              <a:solidFill>
                <a:schemeClr val="dk1"/>
              </a:solidFill>
              <a:latin typeface="Arial"/>
              <a:ea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10" name="Shape 310"/>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Identifying potential disruptions to workflow by volunteers/visitors</a:t>
            </a:r>
          </a:p>
        </p:txBody>
      </p:sp>
      <p:sp>
        <p:nvSpPr>
          <p:cNvPr id="317" name="Shape 31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24" name="Shape 324"/>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Shape 330"/>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31" name="Shape 331"/>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dirty="0">
                <a:solidFill>
                  <a:schemeClr val="dk1"/>
                </a:solidFill>
                <a:latin typeface="Arial"/>
                <a:ea typeface="Arial"/>
                <a:cs typeface="Arial"/>
                <a:sym typeface="Arial"/>
              </a:rPr>
              <a:t>It’s not that every institution needs an EMR for documentation. This was just our solution for a local problem. Visitors need to deal with it.</a:t>
            </a:r>
          </a:p>
        </p:txBody>
      </p:sp>
      <p:sp>
        <p:nvSpPr>
          <p:cNvPr id="332" name="Shape 332"/>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37</a:t>
            </a:fld>
            <a:endParaRPr lang="en-US" sz="1200">
              <a:solidFill>
                <a:schemeClr val="dk1"/>
              </a:solidFill>
              <a:latin typeface="Arial"/>
              <a:ea typeface="Arial"/>
              <a:cs typeface="Arial"/>
              <a:sym typeface="Aria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Shape 3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39" name="Shape 33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Living with the full-time staff and increasing interaction engagement with community members is considered a key feature of service-learning programs and significant predictor of decreasing stereotypes, increased tolerance for diversity, personal development, improved problem solving and critical thinking skills, and perspective transformation. All in all, increasing the opportunity for interaction and engagement creates a richer experience for visitors. (Eyler J and Giles DE. Where’s the learning in service-learning? San Francisco: Joseey-Bass 1999) </a:t>
            </a:r>
          </a:p>
        </p:txBody>
      </p:sp>
      <p:sp>
        <p:nvSpPr>
          <p:cNvPr id="346" name="Shape 346"/>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88" name="Shape 88"/>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1" i="0" u="none" strike="noStrike" cap="none">
                <a:solidFill>
                  <a:schemeClr val="dk1"/>
                </a:solidFill>
                <a:latin typeface="Arial"/>
                <a:ea typeface="Arial"/>
                <a:cs typeface="Arial"/>
                <a:sym typeface="Arial"/>
              </a:rPr>
              <a:t>Describing model of host organization collaboration with academic institutions as a possible framework for other groups looking to address practice gaps.</a:t>
            </a:r>
          </a:p>
          <a:p>
            <a:pPr marL="0" marR="0" lvl="0" indent="0" algn="l" rtl="0">
              <a:spcBef>
                <a:spcPts val="360"/>
              </a:spcBef>
              <a:spcAft>
                <a:spcPts val="0"/>
              </a:spcAft>
              <a:buSzPct val="25000"/>
              <a:buNone/>
            </a:pPr>
            <a:r>
              <a:rPr lang="en-US" sz="1200" b="1" i="0" u="none" strike="noStrike" cap="none">
                <a:solidFill>
                  <a:schemeClr val="dk1"/>
                </a:solidFill>
                <a:latin typeface="Arial"/>
                <a:ea typeface="Arial"/>
                <a:cs typeface="Arial"/>
                <a:sym typeface="Arial"/>
              </a:rPr>
              <a:t>Focusing on mutual benefit, standardized experience, patient protection, and reducing service gaps.</a:t>
            </a:r>
          </a:p>
        </p:txBody>
      </p:sp>
      <p:sp>
        <p:nvSpPr>
          <p:cNvPr id="89" name="Shape 89"/>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4</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53" name="Shape 35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60" name="Shape 360"/>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
        <p:cNvGrpSpPr/>
        <p:nvPr/>
      </p:nvGrpSpPr>
      <p:grpSpPr>
        <a:xfrm>
          <a:off x="0" y="0"/>
          <a:ext cx="0" cy="0"/>
          <a:chOff x="0" y="0"/>
          <a:chExt cx="0" cy="0"/>
        </a:xfrm>
      </p:grpSpPr>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Learning from community members is a significant predictor of the influence of this experience on volunteers on their career plans, intentions to volunteer, engage in advocacy, and travel abroad (Niehaus E and Crain LK. Act Local or Global?: Comparing Student Experiences in Domestic and International Service-Learning Programs. Michigan Journal of Community Service Learning. Fall 2013 p 31-40)</a:t>
            </a:r>
          </a:p>
        </p:txBody>
      </p:sp>
      <p:sp>
        <p:nvSpPr>
          <p:cNvPr id="367" name="Shape 36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Shape 37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74" name="Shape 374"/>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Takes years to see the product and progress, do you have ongoing partnerships that could be grown in this way? Can you seek out partnership opportunities that might allow this type of mutually beneficial relationship?</a:t>
            </a:r>
          </a:p>
        </p:txBody>
      </p:sp>
      <p:sp>
        <p:nvSpPr>
          <p:cNvPr id="375" name="Shape 375"/>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43</a:t>
            </a:fld>
            <a:endParaRPr lang="en-US" sz="1200">
              <a:solidFill>
                <a:schemeClr val="dk1"/>
              </a:solidFill>
              <a:latin typeface="Arial"/>
              <a:ea typeface="Arial"/>
              <a:cs typeface="Arial"/>
              <a:sym typeface="Arial"/>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82" name="Shape 382"/>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So it’s not that visitors aren’t needed, but that managing expectations and roles ahead of time makes the best case scenario more likely.</a:t>
            </a:r>
          </a:p>
        </p:txBody>
      </p:sp>
      <p:sp>
        <p:nvSpPr>
          <p:cNvPr id="383" name="Shape 383"/>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44</a:t>
            </a:fld>
            <a:endParaRPr lang="en-US" sz="1200">
              <a:solidFill>
                <a:schemeClr val="dk1"/>
              </a:solidFill>
              <a:latin typeface="Arial"/>
              <a:ea typeface="Arial"/>
              <a:cs typeface="Arial"/>
              <a:sym typeface="Arial"/>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390" name="Shape 39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Challenge: reflection time </a:t>
            </a:r>
            <a:r>
              <a:rPr lang="en-US"/>
              <a:t>for</a:t>
            </a:r>
            <a:r>
              <a:rPr lang="en-US" sz="1200" b="0" i="0" u="none" strike="noStrike" cap="none">
                <a:solidFill>
                  <a:schemeClr val="dk1"/>
                </a:solidFill>
                <a:latin typeface="Arial"/>
                <a:ea typeface="Arial"/>
                <a:cs typeface="Arial"/>
                <a:sym typeface="Arial"/>
              </a:rPr>
              <a:t> the audience</a:t>
            </a:r>
          </a:p>
          <a:p>
            <a:pPr marL="0" marR="0" lvl="0" indent="0" algn="l" rtl="0">
              <a:spcBef>
                <a:spcPts val="0"/>
              </a:spcBef>
              <a:spcAft>
                <a:spcPts val="0"/>
              </a:spcAft>
              <a:buSzPct val="25000"/>
              <a:buNone/>
            </a:pPr>
            <a:r>
              <a:rPr lang="en-US" u="sng">
                <a:solidFill>
                  <a:schemeClr val="hlink"/>
                </a:solidFill>
                <a:hlinkClick r:id="rId3"/>
              </a:rPr>
              <a:t>https://www.surveymonkey.com/analyze/mbNcm_2BjKYzR9f4abk7UynY9ooy8URgn0JR6HHZ5p_2B7A9UKM1Yqc1JvZ1Tb1VlmMK</a:t>
            </a:r>
          </a:p>
          <a:p>
            <a:pPr marL="0" marR="0" lvl="0" indent="0" algn="l" rtl="0">
              <a:spcBef>
                <a:spcPts val="0"/>
              </a:spcBef>
              <a:spcAft>
                <a:spcPts val="0"/>
              </a:spcAft>
              <a:buSzPct val="25000"/>
              <a:buNone/>
            </a:pPr>
            <a:endParaRPr/>
          </a:p>
        </p:txBody>
      </p:sp>
      <p:sp>
        <p:nvSpPr>
          <p:cNvPr id="391" name="Shape 39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45</a:t>
            </a:fld>
            <a:endParaRPr lang="en-US" sz="1200">
              <a:solidFill>
                <a:schemeClr val="dk1"/>
              </a:solidFill>
              <a:latin typeface="Arial"/>
              <a:ea typeface="Arial"/>
              <a:cs typeface="Arial"/>
              <a:sym typeface="Arial"/>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Shape 3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399" name="Shape 39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4"/>
        <p:cNvGrpSpPr/>
        <p:nvPr/>
      </p:nvGrpSpPr>
      <p:grpSpPr>
        <a:xfrm>
          <a:off x="0" y="0"/>
          <a:ext cx="0" cy="0"/>
          <a:chOff x="0" y="0"/>
          <a:chExt cx="0" cy="0"/>
        </a:xfrm>
      </p:grpSpPr>
      <p:sp>
        <p:nvSpPr>
          <p:cNvPr id="405" name="Shape 4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06" name="Shape 406"/>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1"/>
        <p:cNvGrpSpPr/>
        <p:nvPr/>
      </p:nvGrpSpPr>
      <p:grpSpPr>
        <a:xfrm>
          <a:off x="0" y="0"/>
          <a:ext cx="0" cy="0"/>
          <a:chOff x="0" y="0"/>
          <a:chExt cx="0" cy="0"/>
        </a:xfrm>
      </p:grpSpPr>
      <p:sp>
        <p:nvSpPr>
          <p:cNvPr id="412" name="Shape 4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We need continuous communications between local communities and those working at different levels and in geographic areas to optimize tailoring local interventions while avoiding fragmentation of the strategies regionally and globally. We want to tailor local interventions to meet the needs of the community while not counteracting globalizing forces and strategies (Wernli D et al. Moving global health forward in academic institutions)</a:t>
            </a:r>
          </a:p>
        </p:txBody>
      </p:sp>
      <p:sp>
        <p:nvSpPr>
          <p:cNvPr id="413" name="Shape 41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420" name="Shape 420"/>
          <p:cNvSpPr txBox="1">
            <a:spLocks noGrp="1"/>
          </p:cNvSpPr>
          <p:nvPr>
            <p:ph type="body" idx="1"/>
          </p:nvPr>
        </p:nvSpPr>
        <p:spPr>
          <a:xfrm>
            <a:off x="685800" y="4343400"/>
            <a:ext cx="5486400"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Doing all of those things makes a good learner experience. </a:t>
            </a:r>
          </a:p>
          <a:p>
            <a:pPr marL="0" marR="0" lvl="0" indent="0" algn="l" rtl="0">
              <a:spcBef>
                <a:spcPts val="360"/>
              </a:spcBef>
              <a:spcAft>
                <a:spcPts val="0"/>
              </a:spcAft>
              <a:buSzPct val="25000"/>
              <a:buNone/>
            </a:pPr>
            <a:endParaRPr sz="1200" b="1" i="0" u="none" strike="noStrike" cap="none">
              <a:solidFill>
                <a:schemeClr val="dk1"/>
              </a:solidFill>
              <a:latin typeface="Arial"/>
              <a:ea typeface="Arial"/>
              <a:cs typeface="Arial"/>
              <a:sym typeface="Arial"/>
            </a:endParaRPr>
          </a:p>
          <a:p>
            <a:pPr marL="0" marR="0" lvl="0" indent="0" algn="l" rtl="0">
              <a:spcBef>
                <a:spcPts val="360"/>
              </a:spcBef>
              <a:spcAft>
                <a:spcPts val="0"/>
              </a:spcAft>
              <a:buSzPct val="25000"/>
              <a:buNone/>
            </a:pPr>
            <a:r>
              <a:rPr lang="en-US" sz="1200" b="1" i="0" u="none" strike="noStrike" cap="none">
                <a:solidFill>
                  <a:schemeClr val="dk1"/>
                </a:solidFill>
                <a:latin typeface="Arial"/>
                <a:ea typeface="Arial"/>
                <a:cs typeface="Arial"/>
                <a:sym typeface="Arial"/>
              </a:rPr>
              <a:t>Positives/negatives from Brooke’s experience:</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Frustrations – impact only during short trip duration, not sustainable work</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Emphasis on sustainability</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Having attendings and culturally-experienced providers available, having mindset of organization history, having US trained mentality and Ugandan cultural understanding, Bridget having experience working with teams and helping them understand the impact on providers and community</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 </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Not the time/place to practice beyond your skill set or training level</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 </a:t>
            </a:r>
          </a:p>
          <a:p>
            <a:pPr marL="0" marR="0" lvl="0" indent="0" algn="l" rtl="0">
              <a:spcBef>
                <a:spcPts val="360"/>
              </a:spcBef>
              <a:spcAft>
                <a:spcPts val="0"/>
              </a:spcAft>
              <a:buSzPct val="25000"/>
              <a:buNone/>
            </a:pPr>
            <a:r>
              <a:rPr lang="en-US" sz="1200" b="0" i="0" u="none" strike="noStrike" cap="none">
                <a:solidFill>
                  <a:schemeClr val="dk1"/>
                </a:solidFill>
                <a:latin typeface="Arial"/>
                <a:ea typeface="Arial"/>
                <a:cs typeface="Arial"/>
                <a:sym typeface="Arial"/>
              </a:rPr>
              <a:t>Things that make for more meaningful visitor experience – i</a:t>
            </a:r>
            <a:r>
              <a:rPr lang="en-US"/>
              <a:t>ntense immersion in the community and interacting with the  community, </a:t>
            </a:r>
            <a:r>
              <a:rPr lang="en-US" sz="1200" b="0" i="0" u="none" strike="noStrike" cap="none">
                <a:solidFill>
                  <a:schemeClr val="dk1"/>
                </a:solidFill>
                <a:latin typeface="Arial"/>
                <a:ea typeface="Arial"/>
                <a:cs typeface="Arial"/>
                <a:sym typeface="Arial"/>
              </a:rPr>
              <a:t>debriefing informally while there and reflections afterwards – shown in literature to be helpful (Niehaus E</a:t>
            </a:r>
            <a:r>
              <a:rPr lang="en-US"/>
              <a:t>. Alternative break programs and the factors that contribute to changes in students’ lives. University of Maryland, College Park. 2012)</a:t>
            </a:r>
          </a:p>
          <a:p>
            <a:pPr marL="0" marR="0" lvl="0" indent="0" algn="l" rtl="0">
              <a:spcBef>
                <a:spcPts val="360"/>
              </a:spcBef>
              <a:spcAft>
                <a:spcPts val="0"/>
              </a:spcAft>
              <a:buSzPct val="25000"/>
              <a:buNone/>
            </a:pPr>
            <a:endParaRPr sz="1200" b="0" i="0" u="none" strike="noStrike" cap="none">
              <a:solidFill>
                <a:schemeClr val="dk1"/>
              </a:solidFill>
              <a:latin typeface="Arial"/>
              <a:ea typeface="Arial"/>
              <a:cs typeface="Arial"/>
              <a:sym typeface="Arial"/>
            </a:endParaRPr>
          </a:p>
        </p:txBody>
      </p:sp>
      <p:sp>
        <p:nvSpPr>
          <p:cNvPr id="421" name="Shape 421"/>
          <p:cNvSpPr txBox="1">
            <a:spLocks noGrp="1"/>
          </p:cNvSpPr>
          <p:nvPr>
            <p:ph type="sldNum" idx="12"/>
          </p:nvPr>
        </p:nvSpPr>
        <p:spPr>
          <a:xfrm>
            <a:off x="3884612" y="8685213"/>
            <a:ext cx="2971800"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a:solidFill>
                  <a:schemeClr val="dk1"/>
                </a:solidFill>
                <a:latin typeface="Arial"/>
                <a:ea typeface="Arial"/>
                <a:cs typeface="Arial"/>
                <a:sym typeface="Arial"/>
              </a:rPr>
              <a:t>49</a:t>
            </a:fld>
            <a:endParaRPr lang="en-US" sz="1200">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96" name="Shape 96"/>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6"/>
        <p:cNvGrpSpPr/>
        <p:nvPr/>
      </p:nvGrpSpPr>
      <p:grpSpPr>
        <a:xfrm>
          <a:off x="0" y="0"/>
          <a:ext cx="0" cy="0"/>
          <a:chOff x="0" y="0"/>
          <a:chExt cx="0" cy="0"/>
        </a:xfrm>
      </p:grpSpPr>
      <p:sp>
        <p:nvSpPr>
          <p:cNvPr id="427" name="Shape 4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r>
              <a:rPr lang="en-US"/>
              <a:t>Trainees may encounter resource poor settings and activities that they are not yet prepared. it can cause considerable stress, guilt over actions, and cause trainees to place their own health at risk (Crump J and Sugarman J. Ethical Considerations for Short-term Experiences by Trainees in Global Health. JAMA. 2008 September 24; 300 (12): 1456-1458. </a:t>
            </a:r>
          </a:p>
          <a:p>
            <a:pPr lvl="0">
              <a:spcBef>
                <a:spcPts val="0"/>
              </a:spcBef>
              <a:buNone/>
            </a:pPr>
            <a:endParaRPr/>
          </a:p>
          <a:p>
            <a:pPr lvl="0">
              <a:spcBef>
                <a:spcPts val="0"/>
              </a:spcBef>
              <a:buNone/>
            </a:pPr>
            <a:r>
              <a:rPr lang="en-US"/>
              <a:t>Story worth telling?: one of our colleagues seriously considered donating blood to a child in need of transfusion when we weren’t sure if the regional hospital had any blood in their blood bank  </a:t>
            </a:r>
          </a:p>
        </p:txBody>
      </p:sp>
      <p:sp>
        <p:nvSpPr>
          <p:cNvPr id="428" name="Shape 428"/>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3"/>
        <p:cNvGrpSpPr/>
        <p:nvPr/>
      </p:nvGrpSpPr>
      <p:grpSpPr>
        <a:xfrm>
          <a:off x="0" y="0"/>
          <a:ext cx="0" cy="0"/>
          <a:chOff x="0" y="0"/>
          <a:chExt cx="0" cy="0"/>
        </a:xfrm>
      </p:grpSpPr>
      <p:sp>
        <p:nvSpPr>
          <p:cNvPr id="434" name="Shape 4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35" name="Shape 435"/>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0"/>
        <p:cNvGrpSpPr/>
        <p:nvPr/>
      </p:nvGrpSpPr>
      <p:grpSpPr>
        <a:xfrm>
          <a:off x="0" y="0"/>
          <a:ext cx="0" cy="0"/>
          <a:chOff x="0" y="0"/>
          <a:chExt cx="0" cy="0"/>
        </a:xfrm>
      </p:grpSpPr>
      <p:sp>
        <p:nvSpPr>
          <p:cNvPr id="441" name="Shape 4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2" name="Shape 442"/>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7"/>
        <p:cNvGrpSpPr/>
        <p:nvPr/>
      </p:nvGrpSpPr>
      <p:grpSpPr>
        <a:xfrm>
          <a:off x="0" y="0"/>
          <a:ext cx="0" cy="0"/>
          <a:chOff x="0" y="0"/>
          <a:chExt cx="0" cy="0"/>
        </a:xfrm>
      </p:grpSpPr>
      <p:sp>
        <p:nvSpPr>
          <p:cNvPr id="448" name="Shape 4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449" name="Shape 44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3" name="Shape 103"/>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10" name="Shape 110"/>
          <p:cNvSpPr txBox="1">
            <a:spLocks noGrp="1"/>
          </p:cNvSpPr>
          <p:nvPr>
            <p:ph type="body" idx="1"/>
          </p:nvPr>
        </p:nvSpPr>
        <p:spPr>
          <a:xfrm>
            <a:off x="685800" y="4343400"/>
            <a:ext cx="5486399" cy="41148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200" b="0" i="0" u="none" strike="noStrike" cap="none">
                <a:solidFill>
                  <a:schemeClr val="dk1"/>
                </a:solidFill>
                <a:latin typeface="Arial"/>
                <a:ea typeface="Arial"/>
                <a:cs typeface="Arial"/>
                <a:sym typeface="Arial"/>
              </a:rPr>
              <a:t>Many studies now on medical students and residents’ interest in international/global health learning opportunities.</a:t>
            </a:r>
          </a:p>
        </p:txBody>
      </p:sp>
      <p:sp>
        <p:nvSpPr>
          <p:cNvPr id="111" name="Shape 111"/>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spcAft>
                <a:spcPts val="0"/>
              </a:spcAft>
              <a:buSzPct val="25000"/>
              <a:buNone/>
            </a:pPr>
            <a:fld id="{00000000-1234-1234-1234-123412341234}" type="slidenum">
              <a:rPr lang="en-US" sz="1200" b="0" i="0" u="none" strike="noStrike" cap="none">
                <a:solidFill>
                  <a:schemeClr val="dk1"/>
                </a:solidFill>
                <a:latin typeface="Arial"/>
                <a:ea typeface="Arial"/>
                <a:cs typeface="Arial"/>
                <a:sym typeface="Arial"/>
              </a:rPr>
              <a:t>7</a:t>
            </a:fld>
            <a:endParaRPr lang="en-US" sz="12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18" name="Shape 118"/>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lnSpc>
                <a:spcPct val="115000"/>
              </a:lnSpc>
              <a:spcBef>
                <a:spcPts val="200"/>
              </a:spcBef>
              <a:spcAft>
                <a:spcPts val="200"/>
              </a:spcAft>
              <a:buClr>
                <a:schemeClr val="dk1"/>
              </a:buClr>
              <a:buSzPct val="100000"/>
              <a:buFont typeface="Arial"/>
              <a:buNone/>
            </a:pPr>
            <a:r>
              <a:rPr lang="en-US" sz="1100"/>
              <a:t>Crump JA, Sugarman J; Working Group on Ethics Guidelines for Global Health Training (WEIGHT).</a:t>
            </a:r>
          </a:p>
          <a:p>
            <a:pPr lvl="0" rtl="0">
              <a:lnSpc>
                <a:spcPct val="115000"/>
              </a:lnSpc>
              <a:spcBef>
                <a:spcPts val="200"/>
              </a:spcBef>
              <a:spcAft>
                <a:spcPts val="200"/>
              </a:spcAft>
              <a:buClr>
                <a:schemeClr val="dk1"/>
              </a:buClr>
              <a:buSzPct val="100000"/>
              <a:buFont typeface="Arial"/>
              <a:buNone/>
            </a:pPr>
            <a:r>
              <a:rPr lang="en-US" sz="1100"/>
              <a:t>Am J Trop Med Hyg. 2010 Dec;83(6):1178-82. doi: 10.4269/ajtmh.2010.10-0527.</a:t>
            </a:r>
          </a:p>
          <a:p>
            <a:pPr lvl="0" rtl="0">
              <a:lnSpc>
                <a:spcPct val="115000"/>
              </a:lnSpc>
              <a:spcBef>
                <a:spcPts val="200"/>
              </a:spcBef>
              <a:spcAft>
                <a:spcPts val="200"/>
              </a:spcAft>
              <a:buClr>
                <a:schemeClr val="dk1"/>
              </a:buClr>
              <a:buSzPct val="122222"/>
              <a:buFont typeface="Arial"/>
              <a:buNone/>
            </a:pPr>
            <a:endParaRPr sz="900"/>
          </a:p>
          <a:p>
            <a:pPr lvl="0">
              <a:spcBef>
                <a:spcPts val="0"/>
              </a:spcBef>
              <a:buNone/>
            </a:pPr>
            <a:endParaRPr/>
          </a:p>
        </p:txBody>
      </p:sp>
      <p:sp>
        <p:nvSpPr>
          <p:cNvPr id="127" name="Shape 127"/>
          <p:cNvSpPr>
            <a:spLocks noGrp="1" noRot="1" noChangeAspect="1"/>
          </p:cNvSpPr>
          <p:nvPr>
            <p:ph type="sldImg" idx="2"/>
          </p:nvPr>
        </p:nvSpPr>
        <p:spPr>
          <a:xfrm>
            <a:off x="382588" y="685800"/>
            <a:ext cx="60928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lt1"/>
        </a:solidFill>
        <a:effectLst/>
      </p:bgPr>
    </p:bg>
    <p:spTree>
      <p:nvGrpSpPr>
        <p:cNvPr id="1" name="Shape 14"/>
        <p:cNvGrpSpPr/>
        <p:nvPr/>
      </p:nvGrpSpPr>
      <p:grpSpPr>
        <a:xfrm>
          <a:off x="0" y="0"/>
          <a:ext cx="0" cy="0"/>
          <a:chOff x="0" y="0"/>
          <a:chExt cx="0" cy="0"/>
        </a:xfrm>
      </p:grpSpPr>
      <p:pic>
        <p:nvPicPr>
          <p:cNvPr id="15" name="Shape 15" descr="brand ppt_MAIN"/>
          <p:cNvPicPr preferRelativeResize="0"/>
          <p:nvPr/>
        </p:nvPicPr>
        <p:blipFill rotWithShape="1">
          <a:blip r:embed="rId2">
            <a:alphaModFix/>
          </a:blip>
          <a:srcRect/>
          <a:stretch/>
        </p:blipFill>
        <p:spPr>
          <a:xfrm>
            <a:off x="0" y="0"/>
            <a:ext cx="12188824" cy="6858000"/>
          </a:xfrm>
          <a:prstGeom prst="rect">
            <a:avLst/>
          </a:prstGeom>
          <a:noFill/>
          <a:ln>
            <a:noFill/>
          </a:ln>
        </p:spPr>
      </p:pic>
      <p:sp>
        <p:nvSpPr>
          <p:cNvPr id="16" name="Shape 16"/>
          <p:cNvSpPr txBox="1">
            <a:spLocks noGrp="1"/>
          </p:cNvSpPr>
          <p:nvPr>
            <p:ph type="ctrTitle"/>
          </p:nvPr>
        </p:nvSpPr>
        <p:spPr>
          <a:xfrm>
            <a:off x="914162" y="2130425"/>
            <a:ext cx="10360500" cy="1470024"/>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300" b="1" i="0" u="none" strike="noStrike" cap="none">
                <a:solidFill>
                  <a:schemeClr val="lt1"/>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17" name="Shape 17"/>
          <p:cNvSpPr txBox="1">
            <a:spLocks noGrp="1"/>
          </p:cNvSpPr>
          <p:nvPr>
            <p:ph type="subTitle" idx="1"/>
          </p:nvPr>
        </p:nvSpPr>
        <p:spPr>
          <a:xfrm>
            <a:off x="1828324" y="3886200"/>
            <a:ext cx="8532177" cy="1752600"/>
          </a:xfrm>
          <a:prstGeom prst="rect">
            <a:avLst/>
          </a:prstGeom>
          <a:noFill/>
          <a:ln>
            <a:noFill/>
          </a:ln>
        </p:spPr>
        <p:txBody>
          <a:bodyPr lIns="91425" tIns="91425" rIns="91425" bIns="91425" anchor="t" anchorCtr="0"/>
          <a:lstStyle>
            <a:lvl1pPr marL="0" marR="0" lvl="0" indent="0" algn="ctr" rtl="0">
              <a:spcBef>
                <a:spcPts val="520"/>
              </a:spcBef>
              <a:spcAft>
                <a:spcPts val="0"/>
              </a:spcAft>
              <a:buClr>
                <a:schemeClr val="lt1"/>
              </a:buClr>
              <a:buFont typeface="Garamond"/>
              <a:buNone/>
              <a:defRPr sz="2600" b="0" i="0" u="none" strike="noStrike" cap="none">
                <a:solidFill>
                  <a:schemeClr val="lt1"/>
                </a:solidFill>
                <a:latin typeface="Garamond"/>
                <a:ea typeface="Garamond"/>
                <a:cs typeface="Garamond"/>
                <a:sym typeface="Garamond"/>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304720" y="274637"/>
            <a:ext cx="11274662"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58" name="Shape 58"/>
          <p:cNvSpPr txBox="1">
            <a:spLocks noGrp="1"/>
          </p:cNvSpPr>
          <p:nvPr>
            <p:ph type="body" idx="1"/>
          </p:nvPr>
        </p:nvSpPr>
        <p:spPr>
          <a:xfrm rot="5400000">
            <a:off x="3679071" y="-1774148"/>
            <a:ext cx="4525963" cy="1127466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Arial"/>
              <a:buChar char="•"/>
              <a:defRPr sz="3200" b="0" i="0" u="none" strike="noStrike" cap="none">
                <a:solidFill>
                  <a:schemeClr val="dk2"/>
                </a:solidFill>
                <a:latin typeface="Arial"/>
                <a:ea typeface="Arial"/>
                <a:cs typeface="Arial"/>
                <a:sym typeface="Arial"/>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59" name="Shape 5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0"/>
        <p:cNvGrpSpPr/>
        <p:nvPr/>
      </p:nvGrpSpPr>
      <p:grpSpPr>
        <a:xfrm>
          <a:off x="0" y="0"/>
          <a:ext cx="0" cy="0"/>
          <a:chOff x="0" y="0"/>
          <a:chExt cx="0" cy="0"/>
        </a:xfrm>
      </p:grpSpPr>
      <p:sp>
        <p:nvSpPr>
          <p:cNvPr id="61" name="Shape 61"/>
          <p:cNvSpPr txBox="1">
            <a:spLocks noGrp="1"/>
          </p:cNvSpPr>
          <p:nvPr>
            <p:ph type="title"/>
          </p:nvPr>
        </p:nvSpPr>
        <p:spPr>
          <a:xfrm rot="5400000">
            <a:off x="7244288" y="1791068"/>
            <a:ext cx="5851525" cy="2818666"/>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62" name="Shape 62"/>
          <p:cNvSpPr txBox="1">
            <a:spLocks noGrp="1"/>
          </p:cNvSpPr>
          <p:nvPr>
            <p:ph type="body" idx="1"/>
          </p:nvPr>
        </p:nvSpPr>
        <p:spPr>
          <a:xfrm rot="5400000">
            <a:off x="1505383" y="-926023"/>
            <a:ext cx="5851525" cy="8252850"/>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Arial"/>
              <a:buChar char="•"/>
              <a:defRPr sz="3200" b="0" i="0" u="none" strike="noStrike" cap="none">
                <a:solidFill>
                  <a:schemeClr val="dk2"/>
                </a:solidFill>
                <a:latin typeface="Arial"/>
                <a:ea typeface="Arial"/>
                <a:cs typeface="Arial"/>
                <a:sym typeface="Arial"/>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63" name="Shape 6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8"/>
        <p:cNvGrpSpPr/>
        <p:nvPr/>
      </p:nvGrpSpPr>
      <p:grpSpPr>
        <a:xfrm>
          <a:off x="0" y="0"/>
          <a:ext cx="0" cy="0"/>
          <a:chOff x="0" y="0"/>
          <a:chExt cx="0" cy="0"/>
        </a:xfrm>
      </p:grpSpPr>
      <p:sp>
        <p:nvSpPr>
          <p:cNvPr id="19" name="Shape 19"/>
          <p:cNvSpPr txBox="1">
            <a:spLocks noGrp="1"/>
          </p:cNvSpPr>
          <p:nvPr>
            <p:ph type="title"/>
          </p:nvPr>
        </p:nvSpPr>
        <p:spPr>
          <a:xfrm>
            <a:off x="304720" y="274637"/>
            <a:ext cx="11274662"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20" name="Shape 20"/>
          <p:cNvSpPr txBox="1">
            <a:spLocks noGrp="1"/>
          </p:cNvSpPr>
          <p:nvPr>
            <p:ph type="body" idx="1"/>
          </p:nvPr>
        </p:nvSpPr>
        <p:spPr>
          <a:xfrm>
            <a:off x="304720" y="1600200"/>
            <a:ext cx="11274662"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Arial"/>
              <a:buChar char="•"/>
              <a:defRPr sz="3200" b="0" i="0" u="none" strike="noStrike" cap="none">
                <a:solidFill>
                  <a:schemeClr val="dk2"/>
                </a:solidFill>
                <a:latin typeface="Arial"/>
                <a:ea typeface="Arial"/>
                <a:cs typeface="Arial"/>
                <a:sym typeface="Arial"/>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21" name="Shape 2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304720" y="274637"/>
            <a:ext cx="11274662"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24" name="Shape 24"/>
          <p:cNvSpPr txBox="1">
            <a:spLocks noGrp="1"/>
          </p:cNvSpPr>
          <p:nvPr>
            <p:ph type="body" idx="1"/>
          </p:nvPr>
        </p:nvSpPr>
        <p:spPr>
          <a:xfrm>
            <a:off x="304720" y="1600200"/>
            <a:ext cx="5535757"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1pPr>
            <a:lvl2pPr marL="742950" marR="0" lvl="1" indent="-13335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2pPr>
            <a:lvl3pPr marL="1143000" marR="0" lvl="2"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3pPr>
            <a:lvl4pPr marL="1600200" marR="0" lvl="3"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4pPr>
            <a:lvl5pPr marL="2057400" marR="0" lvl="4"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5pPr>
            <a:lvl6pPr marL="2514600" marR="0" lvl="5"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6pPr>
            <a:lvl7pPr marL="2971800" marR="0" lvl="6"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7pPr>
            <a:lvl8pPr marL="3429000" marR="0" lvl="7"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8pPr>
            <a:lvl9pPr marL="3886200" marR="0" lvl="8"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2"/>
          </p:nvPr>
        </p:nvSpPr>
        <p:spPr>
          <a:xfrm>
            <a:off x="6043626" y="1600200"/>
            <a:ext cx="5535757" cy="4525963"/>
          </a:xfrm>
          <a:prstGeom prst="rect">
            <a:avLst/>
          </a:prstGeom>
          <a:noFill/>
          <a:ln>
            <a:noFill/>
          </a:ln>
        </p:spPr>
        <p:txBody>
          <a:bodyPr lIns="91425" tIns="91425" rIns="91425" bIns="91425" anchor="t" anchorCtr="0"/>
          <a:lstStyle>
            <a:lvl1pPr marL="342900" marR="0" lvl="0" indent="-16510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1pPr>
            <a:lvl2pPr marL="742950" marR="0" lvl="1" indent="-13335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2pPr>
            <a:lvl3pPr marL="1143000" marR="0" lvl="2"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3pPr>
            <a:lvl4pPr marL="1600200" marR="0" lvl="3"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4pPr>
            <a:lvl5pPr marL="2057400" marR="0" lvl="4"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5pPr>
            <a:lvl6pPr marL="2514600" marR="0" lvl="5"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6pPr>
            <a:lvl7pPr marL="2971800" marR="0" lvl="6"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7pPr>
            <a:lvl8pPr marL="3429000" marR="0" lvl="7"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8pPr>
            <a:lvl9pPr marL="3886200" marR="0" lvl="8"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9pPr>
          </a:lstStyle>
          <a:p>
            <a:endParaRPr/>
          </a:p>
        </p:txBody>
      </p:sp>
      <p:sp>
        <p:nvSpPr>
          <p:cNvPr id="26" name="Shape 26"/>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962833" y="4406901"/>
            <a:ext cx="10360500" cy="136207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32" name="Shape 32"/>
          <p:cNvSpPr txBox="1">
            <a:spLocks noGrp="1"/>
          </p:cNvSpPr>
          <p:nvPr>
            <p:ph type="body" idx="1"/>
          </p:nvPr>
        </p:nvSpPr>
        <p:spPr>
          <a:xfrm>
            <a:off x="962833" y="2906713"/>
            <a:ext cx="10360500" cy="1500187"/>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1pPr>
            <a:lvl2pPr marL="457200" marR="0" lvl="1" indent="0" algn="l" rtl="0">
              <a:spcBef>
                <a:spcPts val="360"/>
              </a:spcBef>
              <a:spcAft>
                <a:spcPts val="0"/>
              </a:spcAft>
              <a:buClr>
                <a:schemeClr val="dk2"/>
              </a:buClr>
              <a:buFont typeface="Arial"/>
              <a:buNone/>
              <a:defRPr sz="1800" b="0" i="0" u="none" strike="noStrike" cap="none">
                <a:solidFill>
                  <a:schemeClr val="dk2"/>
                </a:solidFill>
                <a:latin typeface="Arial"/>
                <a:ea typeface="Arial"/>
                <a:cs typeface="Arial"/>
                <a:sym typeface="Arial"/>
              </a:defRPr>
            </a:lvl2pPr>
            <a:lvl3pPr marL="914400" marR="0" lvl="2" indent="0" algn="l" rtl="0">
              <a:spcBef>
                <a:spcPts val="320"/>
              </a:spcBef>
              <a:spcAft>
                <a:spcPts val="0"/>
              </a:spcAft>
              <a:buClr>
                <a:schemeClr val="dk2"/>
              </a:buClr>
              <a:buFont typeface="Arial"/>
              <a:buNone/>
              <a:defRPr sz="1600" b="0" i="0" u="none" strike="noStrike" cap="none">
                <a:solidFill>
                  <a:schemeClr val="dk2"/>
                </a:solidFill>
                <a:latin typeface="Arial"/>
                <a:ea typeface="Arial"/>
                <a:cs typeface="Arial"/>
                <a:sym typeface="Arial"/>
              </a:defRPr>
            </a:lvl3pPr>
            <a:lvl4pPr marL="1371600" marR="0" lvl="3"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4pPr>
            <a:lvl5pPr marL="1828800" marR="0" lvl="4"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5pPr>
            <a:lvl6pPr marL="2286000" marR="0" lvl="5"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6pPr>
            <a:lvl7pPr marL="2743200" marR="0" lvl="6"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7pPr>
            <a:lvl8pPr marL="3200400" marR="0" lvl="7"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8pPr>
            <a:lvl9pPr marL="3657600" marR="0" lvl="8"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9pPr>
          </a:lstStyle>
          <a:p>
            <a:endParaRPr/>
          </a:p>
        </p:txBody>
      </p:sp>
      <p:sp>
        <p:nvSpPr>
          <p:cNvPr id="33" name="Shape 3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609441" y="274637"/>
            <a:ext cx="10969943"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36" name="Shape 36"/>
          <p:cNvSpPr txBox="1">
            <a:spLocks noGrp="1"/>
          </p:cNvSpPr>
          <p:nvPr>
            <p:ph type="body" idx="1"/>
          </p:nvPr>
        </p:nvSpPr>
        <p:spPr>
          <a:xfrm>
            <a:off x="609441" y="1535112"/>
            <a:ext cx="5385514"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2"/>
              </a:buClr>
              <a:buFont typeface="Arial"/>
              <a:buNone/>
              <a:defRPr sz="2400" b="1" i="0" u="none" strike="noStrike" cap="none">
                <a:solidFill>
                  <a:schemeClr val="dk2"/>
                </a:solidFill>
                <a:latin typeface="Arial"/>
                <a:ea typeface="Arial"/>
                <a:cs typeface="Arial"/>
                <a:sym typeface="Arial"/>
              </a:defRPr>
            </a:lvl1pPr>
            <a:lvl2pPr marL="457200" marR="0" lvl="1" indent="0" algn="l" rtl="0">
              <a:spcBef>
                <a:spcPts val="400"/>
              </a:spcBef>
              <a:spcAft>
                <a:spcPts val="0"/>
              </a:spcAft>
              <a:buClr>
                <a:schemeClr val="dk2"/>
              </a:buClr>
              <a:buFont typeface="Arial"/>
              <a:buNone/>
              <a:defRPr sz="2000" b="1" i="0" u="none" strike="noStrike" cap="none">
                <a:solidFill>
                  <a:schemeClr val="dk2"/>
                </a:solidFill>
                <a:latin typeface="Arial"/>
                <a:ea typeface="Arial"/>
                <a:cs typeface="Arial"/>
                <a:sym typeface="Arial"/>
              </a:defRPr>
            </a:lvl2pPr>
            <a:lvl3pPr marL="914400" marR="0" lvl="2" indent="0" algn="l" rtl="0">
              <a:spcBef>
                <a:spcPts val="360"/>
              </a:spcBef>
              <a:spcAft>
                <a:spcPts val="0"/>
              </a:spcAft>
              <a:buClr>
                <a:schemeClr val="dk2"/>
              </a:buClr>
              <a:buFont typeface="Arial"/>
              <a:buNone/>
              <a:defRPr sz="1800" b="1" i="0" u="none" strike="noStrike" cap="none">
                <a:solidFill>
                  <a:schemeClr val="dk2"/>
                </a:solidFill>
                <a:latin typeface="Arial"/>
                <a:ea typeface="Arial"/>
                <a:cs typeface="Arial"/>
                <a:sym typeface="Arial"/>
              </a:defRPr>
            </a:lvl3pPr>
            <a:lvl4pPr marL="1371600" marR="0" lvl="3"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4pPr>
            <a:lvl5pPr marL="1828800" marR="0" lvl="4"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5pPr>
            <a:lvl6pPr marL="2286000" marR="0" lvl="5"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6pPr>
            <a:lvl7pPr marL="2743200" marR="0" lvl="6"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7pPr>
            <a:lvl8pPr marL="3200400" marR="0" lvl="7"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8pPr>
            <a:lvl9pPr marL="3657600" marR="0" lvl="8"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9pPr>
          </a:lstStyle>
          <a:p>
            <a:endParaRPr/>
          </a:p>
        </p:txBody>
      </p:sp>
      <p:sp>
        <p:nvSpPr>
          <p:cNvPr id="37" name="Shape 37"/>
          <p:cNvSpPr txBox="1">
            <a:spLocks noGrp="1"/>
          </p:cNvSpPr>
          <p:nvPr>
            <p:ph type="body" idx="2"/>
          </p:nvPr>
        </p:nvSpPr>
        <p:spPr>
          <a:xfrm>
            <a:off x="609441" y="2174875"/>
            <a:ext cx="5385514"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742950" marR="0" lvl="1" indent="-15875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2pPr>
            <a:lvl3pPr marL="1143000" marR="0" lvl="2"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600200" marR="0" lvl="3"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4pPr>
            <a:lvl5pPr marL="2057400" marR="0" lvl="4"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5pPr>
            <a:lvl6pPr marL="2514600" marR="0" lvl="5"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6pPr>
            <a:lvl7pPr marL="2971800" marR="0" lvl="6"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7pPr>
            <a:lvl8pPr marL="3429000" marR="0" lvl="7"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8pPr>
            <a:lvl9pPr marL="3886200" marR="0" lvl="8"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9pPr>
          </a:lstStyle>
          <a:p>
            <a:endParaRPr/>
          </a:p>
        </p:txBody>
      </p:sp>
      <p:sp>
        <p:nvSpPr>
          <p:cNvPr id="38" name="Shape 38"/>
          <p:cNvSpPr txBox="1">
            <a:spLocks noGrp="1"/>
          </p:cNvSpPr>
          <p:nvPr>
            <p:ph type="body" idx="3"/>
          </p:nvPr>
        </p:nvSpPr>
        <p:spPr>
          <a:xfrm>
            <a:off x="6191753" y="1535112"/>
            <a:ext cx="5387629" cy="639762"/>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2"/>
              </a:buClr>
              <a:buFont typeface="Arial"/>
              <a:buNone/>
              <a:defRPr sz="2400" b="1" i="0" u="none" strike="noStrike" cap="none">
                <a:solidFill>
                  <a:schemeClr val="dk2"/>
                </a:solidFill>
                <a:latin typeface="Arial"/>
                <a:ea typeface="Arial"/>
                <a:cs typeface="Arial"/>
                <a:sym typeface="Arial"/>
              </a:defRPr>
            </a:lvl1pPr>
            <a:lvl2pPr marL="457200" marR="0" lvl="1" indent="0" algn="l" rtl="0">
              <a:spcBef>
                <a:spcPts val="400"/>
              </a:spcBef>
              <a:spcAft>
                <a:spcPts val="0"/>
              </a:spcAft>
              <a:buClr>
                <a:schemeClr val="dk2"/>
              </a:buClr>
              <a:buFont typeface="Arial"/>
              <a:buNone/>
              <a:defRPr sz="2000" b="1" i="0" u="none" strike="noStrike" cap="none">
                <a:solidFill>
                  <a:schemeClr val="dk2"/>
                </a:solidFill>
                <a:latin typeface="Arial"/>
                <a:ea typeface="Arial"/>
                <a:cs typeface="Arial"/>
                <a:sym typeface="Arial"/>
              </a:defRPr>
            </a:lvl2pPr>
            <a:lvl3pPr marL="914400" marR="0" lvl="2" indent="0" algn="l" rtl="0">
              <a:spcBef>
                <a:spcPts val="360"/>
              </a:spcBef>
              <a:spcAft>
                <a:spcPts val="0"/>
              </a:spcAft>
              <a:buClr>
                <a:schemeClr val="dk2"/>
              </a:buClr>
              <a:buFont typeface="Arial"/>
              <a:buNone/>
              <a:defRPr sz="1800" b="1" i="0" u="none" strike="noStrike" cap="none">
                <a:solidFill>
                  <a:schemeClr val="dk2"/>
                </a:solidFill>
                <a:latin typeface="Arial"/>
                <a:ea typeface="Arial"/>
                <a:cs typeface="Arial"/>
                <a:sym typeface="Arial"/>
              </a:defRPr>
            </a:lvl3pPr>
            <a:lvl4pPr marL="1371600" marR="0" lvl="3"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4pPr>
            <a:lvl5pPr marL="1828800" marR="0" lvl="4"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5pPr>
            <a:lvl6pPr marL="2286000" marR="0" lvl="5"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6pPr>
            <a:lvl7pPr marL="2743200" marR="0" lvl="6"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7pPr>
            <a:lvl8pPr marL="3200400" marR="0" lvl="7"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8pPr>
            <a:lvl9pPr marL="3657600" marR="0" lvl="8" indent="0" algn="l" rtl="0">
              <a:spcBef>
                <a:spcPts val="320"/>
              </a:spcBef>
              <a:spcAft>
                <a:spcPts val="0"/>
              </a:spcAft>
              <a:buClr>
                <a:schemeClr val="dk2"/>
              </a:buClr>
              <a:buFont typeface="Arial"/>
              <a:buNone/>
              <a:defRPr sz="1600" b="1" i="0" u="none" strike="noStrike" cap="none">
                <a:solidFill>
                  <a:schemeClr val="dk2"/>
                </a:solidFill>
                <a:latin typeface="Arial"/>
                <a:ea typeface="Arial"/>
                <a:cs typeface="Arial"/>
                <a:sym typeface="Arial"/>
              </a:defRPr>
            </a:lvl9pPr>
          </a:lstStyle>
          <a:p>
            <a:endParaRPr/>
          </a:p>
        </p:txBody>
      </p:sp>
      <p:sp>
        <p:nvSpPr>
          <p:cNvPr id="39" name="Shape 39"/>
          <p:cNvSpPr txBox="1">
            <a:spLocks noGrp="1"/>
          </p:cNvSpPr>
          <p:nvPr>
            <p:ph type="body" idx="4"/>
          </p:nvPr>
        </p:nvSpPr>
        <p:spPr>
          <a:xfrm>
            <a:off x="6191753" y="2174875"/>
            <a:ext cx="5387629" cy="3951287"/>
          </a:xfrm>
          <a:prstGeom prst="rect">
            <a:avLst/>
          </a:prstGeom>
          <a:noFill/>
          <a:ln>
            <a:noFill/>
          </a:ln>
        </p:spPr>
        <p:txBody>
          <a:bodyPr lIns="91425" tIns="91425" rIns="91425" bIns="91425" anchor="t" anchorCtr="0"/>
          <a:lstStyle>
            <a:lvl1pPr marL="342900" marR="0" lvl="0" indent="-1905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1pPr>
            <a:lvl2pPr marL="742950" marR="0" lvl="1" indent="-15875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2pPr>
            <a:lvl3pPr marL="1143000" marR="0" lvl="2" indent="-114300" algn="l" rtl="0">
              <a:spcBef>
                <a:spcPts val="360"/>
              </a:spcBef>
              <a:spcAft>
                <a:spcPts val="0"/>
              </a:spcAft>
              <a:buClr>
                <a:schemeClr val="dk2"/>
              </a:buClr>
              <a:buSzPct val="100000"/>
              <a:buFont typeface="Arial"/>
              <a:buChar char="•"/>
              <a:defRPr sz="1800" b="0" i="0" u="none" strike="noStrike" cap="none">
                <a:solidFill>
                  <a:schemeClr val="dk2"/>
                </a:solidFill>
                <a:latin typeface="Arial"/>
                <a:ea typeface="Arial"/>
                <a:cs typeface="Arial"/>
                <a:sym typeface="Arial"/>
              </a:defRPr>
            </a:lvl3pPr>
            <a:lvl4pPr marL="1600200" marR="0" lvl="3"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4pPr>
            <a:lvl5pPr marL="2057400" marR="0" lvl="4"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5pPr>
            <a:lvl6pPr marL="2514600" marR="0" lvl="5"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6pPr>
            <a:lvl7pPr marL="2971800" marR="0" lvl="6"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7pPr>
            <a:lvl8pPr marL="3429000" marR="0" lvl="7"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8pPr>
            <a:lvl9pPr marL="3886200" marR="0" lvl="8" indent="-127000" algn="l" rtl="0">
              <a:spcBef>
                <a:spcPts val="320"/>
              </a:spcBef>
              <a:spcAft>
                <a:spcPts val="0"/>
              </a:spcAft>
              <a:buClr>
                <a:schemeClr val="dk2"/>
              </a:buClr>
              <a:buSzPct val="100000"/>
              <a:buFont typeface="Arial"/>
              <a:buChar char="»"/>
              <a:defRPr sz="1600" b="0" i="0" u="none" strike="noStrike" cap="none">
                <a:solidFill>
                  <a:schemeClr val="dk2"/>
                </a:solidFill>
                <a:latin typeface="Arial"/>
                <a:ea typeface="Arial"/>
                <a:cs typeface="Arial"/>
                <a:sym typeface="Arial"/>
              </a:defRPr>
            </a:lvl9pPr>
          </a:lstStyle>
          <a:p>
            <a:endParaRPr/>
          </a:p>
        </p:txBody>
      </p:sp>
      <p:sp>
        <p:nvSpPr>
          <p:cNvPr id="40" name="Shape 4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304720" y="274637"/>
            <a:ext cx="11274662"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43" name="Shape 4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4"/>
        <p:cNvGrpSpPr/>
        <p:nvPr/>
      </p:nvGrpSpPr>
      <p:grpSpPr>
        <a:xfrm>
          <a:off x="0" y="0"/>
          <a:ext cx="0" cy="0"/>
          <a:chOff x="0" y="0"/>
          <a:chExt cx="0" cy="0"/>
        </a:xfrm>
      </p:grpSpPr>
      <p:sp>
        <p:nvSpPr>
          <p:cNvPr id="45" name="Shape 4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609441" y="273050"/>
            <a:ext cx="4010039" cy="1162049"/>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48" name="Shape 48"/>
          <p:cNvSpPr txBox="1">
            <a:spLocks noGrp="1"/>
          </p:cNvSpPr>
          <p:nvPr>
            <p:ph type="body" idx="1"/>
          </p:nvPr>
        </p:nvSpPr>
        <p:spPr>
          <a:xfrm>
            <a:off x="4765492" y="273051"/>
            <a:ext cx="6813891" cy="5853112"/>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Arial"/>
              <a:buChar char="•"/>
              <a:defRPr sz="3200" b="0" i="0" u="none" strike="noStrike" cap="none">
                <a:solidFill>
                  <a:schemeClr val="dk2"/>
                </a:solidFill>
                <a:latin typeface="Arial"/>
                <a:ea typeface="Arial"/>
                <a:cs typeface="Arial"/>
                <a:sym typeface="Arial"/>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49" name="Shape 49"/>
          <p:cNvSpPr txBox="1">
            <a:spLocks noGrp="1"/>
          </p:cNvSpPr>
          <p:nvPr>
            <p:ph type="body" idx="2"/>
          </p:nvPr>
        </p:nvSpPr>
        <p:spPr>
          <a:xfrm>
            <a:off x="609441" y="1435100"/>
            <a:ext cx="4010039" cy="4691063"/>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spcBef>
                <a:spcPts val="240"/>
              </a:spcBef>
              <a:spcAft>
                <a:spcPts val="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spcBef>
                <a:spcPts val="200"/>
              </a:spcBef>
              <a:spcAft>
                <a:spcPts val="0"/>
              </a:spcAft>
              <a:buClr>
                <a:schemeClr val="dk2"/>
              </a:buClr>
              <a:buFont typeface="Arial"/>
              <a:buNone/>
              <a:defRPr sz="1000" b="0" i="0" u="none" strike="noStrike" cap="none">
                <a:solidFill>
                  <a:schemeClr val="dk2"/>
                </a:solidFill>
                <a:latin typeface="Arial"/>
                <a:ea typeface="Arial"/>
                <a:cs typeface="Arial"/>
                <a:sym typeface="Arial"/>
              </a:defRPr>
            </a:lvl3pPr>
            <a:lvl4pPr marL="1371600" marR="0" lvl="3"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4pPr>
            <a:lvl5pPr marL="1828800" marR="0" lvl="4"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5pPr>
            <a:lvl6pPr marL="2286000" marR="0" lvl="5"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6pPr>
            <a:lvl7pPr marL="2743200" marR="0" lvl="6"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7pPr>
            <a:lvl8pPr marL="3200400" marR="0" lvl="7"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8pPr>
            <a:lvl9pPr marL="3657600" marR="0" lvl="8"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9pPr>
          </a:lstStyle>
          <a:p>
            <a:endParaRPr/>
          </a:p>
        </p:txBody>
      </p:sp>
      <p:sp>
        <p:nvSpPr>
          <p:cNvPr id="50" name="Shape 5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1"/>
        <p:cNvGrpSpPr/>
        <p:nvPr/>
      </p:nvGrpSpPr>
      <p:grpSpPr>
        <a:xfrm>
          <a:off x="0" y="0"/>
          <a:ext cx="0" cy="0"/>
          <a:chOff x="0" y="0"/>
          <a:chExt cx="0" cy="0"/>
        </a:xfrm>
      </p:grpSpPr>
      <p:sp>
        <p:nvSpPr>
          <p:cNvPr id="52" name="Shape 52"/>
          <p:cNvSpPr txBox="1">
            <a:spLocks noGrp="1"/>
          </p:cNvSpPr>
          <p:nvPr>
            <p:ph type="title"/>
          </p:nvPr>
        </p:nvSpPr>
        <p:spPr>
          <a:xfrm>
            <a:off x="2389094" y="4800600"/>
            <a:ext cx="7313294" cy="56673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53" name="Shape 53"/>
          <p:cNvSpPr>
            <a:spLocks noGrp="1"/>
          </p:cNvSpPr>
          <p:nvPr>
            <p:ph type="pic" idx="2"/>
          </p:nvPr>
        </p:nvSpPr>
        <p:spPr>
          <a:xfrm>
            <a:off x="2389094" y="612775"/>
            <a:ext cx="7313294" cy="4114800"/>
          </a:xfrm>
          <a:prstGeom prst="rect">
            <a:avLst/>
          </a:prstGeom>
          <a:noFill/>
          <a:ln>
            <a:noFill/>
          </a:ln>
        </p:spPr>
        <p:txBody>
          <a:bodyPr lIns="91425" tIns="91425" rIns="91425" bIns="91425" anchor="t" anchorCtr="0"/>
          <a:lstStyle>
            <a:lvl1pPr marL="0" marR="0" lvl="0" indent="0" algn="l" rtl="0">
              <a:spcBef>
                <a:spcPts val="640"/>
              </a:spcBef>
              <a:spcAft>
                <a:spcPts val="0"/>
              </a:spcAft>
              <a:buClr>
                <a:schemeClr val="dk2"/>
              </a:buClr>
              <a:buFont typeface="Arial"/>
              <a:buNone/>
              <a:defRPr sz="3200" b="0" i="0" u="none" strike="noStrike" cap="none">
                <a:solidFill>
                  <a:schemeClr val="dk2"/>
                </a:solidFill>
                <a:latin typeface="Arial"/>
                <a:ea typeface="Arial"/>
                <a:cs typeface="Arial"/>
                <a:sym typeface="Arial"/>
              </a:defRPr>
            </a:lvl1pPr>
            <a:lvl2pPr marL="457200" marR="0" lvl="1" indent="0" algn="l" rtl="0">
              <a:spcBef>
                <a:spcPts val="560"/>
              </a:spcBef>
              <a:spcAft>
                <a:spcPts val="0"/>
              </a:spcAft>
              <a:buClr>
                <a:schemeClr val="dk2"/>
              </a:buClr>
              <a:buFont typeface="Arial"/>
              <a:buNone/>
              <a:defRPr sz="2800" b="0" i="0" u="none" strike="noStrike" cap="none">
                <a:solidFill>
                  <a:schemeClr val="dk2"/>
                </a:solidFill>
                <a:latin typeface="Arial"/>
                <a:ea typeface="Arial"/>
                <a:cs typeface="Arial"/>
                <a:sym typeface="Arial"/>
              </a:defRPr>
            </a:lvl2pPr>
            <a:lvl3pPr marL="914400" marR="0" lvl="2" indent="0" algn="l" rtl="0">
              <a:spcBef>
                <a:spcPts val="480"/>
              </a:spcBef>
              <a:spcAft>
                <a:spcPts val="0"/>
              </a:spcAft>
              <a:buClr>
                <a:schemeClr val="dk2"/>
              </a:buClr>
              <a:buFont typeface="Arial"/>
              <a:buNone/>
              <a:defRPr sz="2400" b="0" i="0" u="none" strike="noStrike" cap="none">
                <a:solidFill>
                  <a:schemeClr val="dk2"/>
                </a:solidFill>
                <a:latin typeface="Arial"/>
                <a:ea typeface="Arial"/>
                <a:cs typeface="Arial"/>
                <a:sym typeface="Arial"/>
              </a:defRPr>
            </a:lvl3pPr>
            <a:lvl4pPr marL="1371600" marR="0" lvl="3"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4pPr>
            <a:lvl5pPr marL="1828800" marR="0" lvl="4"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5pPr>
            <a:lvl6pPr marL="2286000" marR="0" lvl="5"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6pPr>
            <a:lvl7pPr marL="2743200" marR="0" lvl="6"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7pPr>
            <a:lvl8pPr marL="3200400" marR="0" lvl="7"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8pPr>
            <a:lvl9pPr marL="3657600" marR="0" lvl="8" indent="0" algn="l" rtl="0">
              <a:spcBef>
                <a:spcPts val="400"/>
              </a:spcBef>
              <a:spcAft>
                <a:spcPts val="0"/>
              </a:spcAft>
              <a:buClr>
                <a:schemeClr val="dk2"/>
              </a:buClr>
              <a:buFont typeface="Arial"/>
              <a:buNone/>
              <a:defRPr sz="2000" b="0" i="0" u="none" strike="noStrike" cap="none">
                <a:solidFill>
                  <a:schemeClr val="dk2"/>
                </a:solidFill>
                <a:latin typeface="Arial"/>
                <a:ea typeface="Arial"/>
                <a:cs typeface="Arial"/>
                <a:sym typeface="Arial"/>
              </a:defRPr>
            </a:lvl9pPr>
          </a:lstStyle>
          <a:p>
            <a:endParaRPr/>
          </a:p>
        </p:txBody>
      </p:sp>
      <p:sp>
        <p:nvSpPr>
          <p:cNvPr id="54" name="Shape 54"/>
          <p:cNvSpPr txBox="1">
            <a:spLocks noGrp="1"/>
          </p:cNvSpPr>
          <p:nvPr>
            <p:ph type="body" idx="1"/>
          </p:nvPr>
        </p:nvSpPr>
        <p:spPr>
          <a:xfrm>
            <a:off x="2389094" y="5367337"/>
            <a:ext cx="7313294" cy="804861"/>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2"/>
              </a:buClr>
              <a:buFont typeface="Arial"/>
              <a:buNone/>
              <a:defRPr sz="1400" b="0" i="0" u="none" strike="noStrike" cap="none">
                <a:solidFill>
                  <a:schemeClr val="dk2"/>
                </a:solidFill>
                <a:latin typeface="Arial"/>
                <a:ea typeface="Arial"/>
                <a:cs typeface="Arial"/>
                <a:sym typeface="Arial"/>
              </a:defRPr>
            </a:lvl1pPr>
            <a:lvl2pPr marL="457200" marR="0" lvl="1" indent="0" algn="l" rtl="0">
              <a:spcBef>
                <a:spcPts val="240"/>
              </a:spcBef>
              <a:spcAft>
                <a:spcPts val="0"/>
              </a:spcAft>
              <a:buClr>
                <a:schemeClr val="dk2"/>
              </a:buClr>
              <a:buFont typeface="Arial"/>
              <a:buNone/>
              <a:defRPr sz="1200" b="0" i="0" u="none" strike="noStrike" cap="none">
                <a:solidFill>
                  <a:schemeClr val="dk2"/>
                </a:solidFill>
                <a:latin typeface="Arial"/>
                <a:ea typeface="Arial"/>
                <a:cs typeface="Arial"/>
                <a:sym typeface="Arial"/>
              </a:defRPr>
            </a:lvl2pPr>
            <a:lvl3pPr marL="914400" marR="0" lvl="2" indent="0" algn="l" rtl="0">
              <a:spcBef>
                <a:spcPts val="200"/>
              </a:spcBef>
              <a:spcAft>
                <a:spcPts val="0"/>
              </a:spcAft>
              <a:buClr>
                <a:schemeClr val="dk2"/>
              </a:buClr>
              <a:buFont typeface="Arial"/>
              <a:buNone/>
              <a:defRPr sz="1000" b="0" i="0" u="none" strike="noStrike" cap="none">
                <a:solidFill>
                  <a:schemeClr val="dk2"/>
                </a:solidFill>
                <a:latin typeface="Arial"/>
                <a:ea typeface="Arial"/>
                <a:cs typeface="Arial"/>
                <a:sym typeface="Arial"/>
              </a:defRPr>
            </a:lvl3pPr>
            <a:lvl4pPr marL="1371600" marR="0" lvl="3"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4pPr>
            <a:lvl5pPr marL="1828800" marR="0" lvl="4"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5pPr>
            <a:lvl6pPr marL="2286000" marR="0" lvl="5"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6pPr>
            <a:lvl7pPr marL="2743200" marR="0" lvl="6"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7pPr>
            <a:lvl8pPr marL="3200400" marR="0" lvl="7"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8pPr>
            <a:lvl9pPr marL="3657600" marR="0" lvl="8" indent="0" algn="l" rtl="0">
              <a:spcBef>
                <a:spcPts val="180"/>
              </a:spcBef>
              <a:spcAft>
                <a:spcPts val="0"/>
              </a:spcAft>
              <a:buClr>
                <a:schemeClr val="dk2"/>
              </a:buClr>
              <a:buFont typeface="Arial"/>
              <a:buNone/>
              <a:defRPr sz="900" b="0" i="0" u="none" strike="noStrike" cap="none">
                <a:solidFill>
                  <a:schemeClr val="dk2"/>
                </a:solidFill>
                <a:latin typeface="Arial"/>
                <a:ea typeface="Arial"/>
                <a:cs typeface="Arial"/>
                <a:sym typeface="Arial"/>
              </a:defRPr>
            </a:lvl9pPr>
          </a:lstStyle>
          <a:p>
            <a:endParaRPr/>
          </a:p>
        </p:txBody>
      </p:sp>
      <p:sp>
        <p:nvSpPr>
          <p:cNvPr id="55" name="Shape 5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a:t>
            </a:fld>
            <a:endParaRPr lang="en-US" sz="140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pic>
        <p:nvPicPr>
          <p:cNvPr id="10" name="Shape 10" descr="brand ppt_INTERIOR"/>
          <p:cNvPicPr preferRelativeResize="0"/>
          <p:nvPr/>
        </p:nvPicPr>
        <p:blipFill rotWithShape="1">
          <a:blip r:embed="rId13">
            <a:alphaModFix/>
          </a:blip>
          <a:srcRect/>
          <a:stretch/>
        </p:blipFill>
        <p:spPr>
          <a:xfrm>
            <a:off x="0" y="0"/>
            <a:ext cx="12188824" cy="6858000"/>
          </a:xfrm>
          <a:prstGeom prst="rect">
            <a:avLst/>
          </a:prstGeom>
          <a:noFill/>
          <a:ln>
            <a:noFill/>
          </a:ln>
        </p:spPr>
      </p:pic>
      <p:sp>
        <p:nvSpPr>
          <p:cNvPr id="11" name="Shape 11"/>
          <p:cNvSpPr txBox="1">
            <a:spLocks noGrp="1"/>
          </p:cNvSpPr>
          <p:nvPr>
            <p:ph type="title"/>
          </p:nvPr>
        </p:nvSpPr>
        <p:spPr>
          <a:xfrm>
            <a:off x="304720" y="274637"/>
            <a:ext cx="11274662" cy="1143000"/>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4000" b="1" i="0" u="none" strike="noStrike" cap="none">
                <a:solidFill>
                  <a:schemeClr val="dk2"/>
                </a:solidFill>
                <a:latin typeface="Garamond"/>
                <a:ea typeface="Garamond"/>
                <a:cs typeface="Garamond"/>
                <a:sym typeface="Garamond"/>
              </a:defRPr>
            </a:lvl1pPr>
            <a:lvl2pPr marL="0" marR="0" lvl="1" indent="0" algn="ctr" rtl="0">
              <a:spcBef>
                <a:spcPts val="0"/>
              </a:spcBef>
              <a:spcAft>
                <a:spcPts val="0"/>
              </a:spcAft>
              <a:buNone/>
              <a:defRPr sz="4000" b="1" i="0" u="none" strike="noStrike" cap="none">
                <a:solidFill>
                  <a:schemeClr val="dk2"/>
                </a:solidFill>
                <a:latin typeface="Garamond"/>
                <a:ea typeface="Garamond"/>
                <a:cs typeface="Garamond"/>
                <a:sym typeface="Garamond"/>
              </a:defRPr>
            </a:lvl2pPr>
            <a:lvl3pPr marL="0" marR="0" lvl="2" indent="0" algn="ctr" rtl="0">
              <a:spcBef>
                <a:spcPts val="0"/>
              </a:spcBef>
              <a:spcAft>
                <a:spcPts val="0"/>
              </a:spcAft>
              <a:buNone/>
              <a:defRPr sz="4000" b="1" i="0" u="none" strike="noStrike" cap="none">
                <a:solidFill>
                  <a:schemeClr val="dk2"/>
                </a:solidFill>
                <a:latin typeface="Garamond"/>
                <a:ea typeface="Garamond"/>
                <a:cs typeface="Garamond"/>
                <a:sym typeface="Garamond"/>
              </a:defRPr>
            </a:lvl3pPr>
            <a:lvl4pPr marL="0" marR="0" lvl="3" indent="0" algn="ctr" rtl="0">
              <a:spcBef>
                <a:spcPts val="0"/>
              </a:spcBef>
              <a:spcAft>
                <a:spcPts val="0"/>
              </a:spcAft>
              <a:buNone/>
              <a:defRPr sz="4000" b="1" i="0" u="none" strike="noStrike" cap="none">
                <a:solidFill>
                  <a:schemeClr val="dk2"/>
                </a:solidFill>
                <a:latin typeface="Garamond"/>
                <a:ea typeface="Garamond"/>
                <a:cs typeface="Garamond"/>
                <a:sym typeface="Garamond"/>
              </a:defRPr>
            </a:lvl4pPr>
            <a:lvl5pPr marL="0" marR="0" lvl="4" indent="0" algn="ctr" rtl="0">
              <a:spcBef>
                <a:spcPts val="0"/>
              </a:spcBef>
              <a:spcAft>
                <a:spcPts val="0"/>
              </a:spcAft>
              <a:buNone/>
              <a:defRPr sz="4000" b="1" i="0" u="none" strike="noStrike" cap="none">
                <a:solidFill>
                  <a:schemeClr val="dk2"/>
                </a:solidFill>
                <a:latin typeface="Garamond"/>
                <a:ea typeface="Garamond"/>
                <a:cs typeface="Garamond"/>
                <a:sym typeface="Garamond"/>
              </a:defRPr>
            </a:lvl5pPr>
            <a:lvl6pPr marL="457200" marR="0" lvl="5" indent="0" algn="ctr" rtl="0">
              <a:spcBef>
                <a:spcPts val="0"/>
              </a:spcBef>
              <a:spcAft>
                <a:spcPts val="0"/>
              </a:spcAft>
              <a:buNone/>
              <a:defRPr sz="4000" b="1" i="0" u="none" strike="noStrike" cap="none">
                <a:solidFill>
                  <a:schemeClr val="dk2"/>
                </a:solidFill>
                <a:latin typeface="Garamond"/>
                <a:ea typeface="Garamond"/>
                <a:cs typeface="Garamond"/>
                <a:sym typeface="Garamond"/>
              </a:defRPr>
            </a:lvl6pPr>
            <a:lvl7pPr marL="914400" marR="0" lvl="6" indent="0" algn="ctr" rtl="0">
              <a:spcBef>
                <a:spcPts val="0"/>
              </a:spcBef>
              <a:spcAft>
                <a:spcPts val="0"/>
              </a:spcAft>
              <a:buNone/>
              <a:defRPr sz="4000" b="1" i="0" u="none" strike="noStrike" cap="none">
                <a:solidFill>
                  <a:schemeClr val="dk2"/>
                </a:solidFill>
                <a:latin typeface="Garamond"/>
                <a:ea typeface="Garamond"/>
                <a:cs typeface="Garamond"/>
                <a:sym typeface="Garamond"/>
              </a:defRPr>
            </a:lvl7pPr>
            <a:lvl8pPr marL="1371600" marR="0" lvl="7" indent="0" algn="ctr" rtl="0">
              <a:spcBef>
                <a:spcPts val="0"/>
              </a:spcBef>
              <a:spcAft>
                <a:spcPts val="0"/>
              </a:spcAft>
              <a:buNone/>
              <a:defRPr sz="4000" b="1" i="0" u="none" strike="noStrike" cap="none">
                <a:solidFill>
                  <a:schemeClr val="dk2"/>
                </a:solidFill>
                <a:latin typeface="Garamond"/>
                <a:ea typeface="Garamond"/>
                <a:cs typeface="Garamond"/>
                <a:sym typeface="Garamond"/>
              </a:defRPr>
            </a:lvl8pPr>
            <a:lvl9pPr marL="1828800" marR="0" lvl="8" indent="0" algn="ctr" rtl="0">
              <a:spcBef>
                <a:spcPts val="0"/>
              </a:spcBef>
              <a:spcAft>
                <a:spcPts val="0"/>
              </a:spcAft>
              <a:buNone/>
              <a:defRPr sz="4000" b="1" i="0" u="none" strike="noStrike" cap="none">
                <a:solidFill>
                  <a:schemeClr val="dk2"/>
                </a:solidFill>
                <a:latin typeface="Garamond"/>
                <a:ea typeface="Garamond"/>
                <a:cs typeface="Garamond"/>
                <a:sym typeface="Garamond"/>
              </a:defRPr>
            </a:lvl9pPr>
          </a:lstStyle>
          <a:p>
            <a:endParaRPr/>
          </a:p>
        </p:txBody>
      </p:sp>
      <p:sp>
        <p:nvSpPr>
          <p:cNvPr id="12" name="Shape 12"/>
          <p:cNvSpPr txBox="1">
            <a:spLocks noGrp="1"/>
          </p:cNvSpPr>
          <p:nvPr>
            <p:ph type="body" idx="1"/>
          </p:nvPr>
        </p:nvSpPr>
        <p:spPr>
          <a:xfrm>
            <a:off x="304720" y="1600200"/>
            <a:ext cx="11274662" cy="4525963"/>
          </a:xfrm>
          <a:prstGeom prst="rect">
            <a:avLst/>
          </a:prstGeom>
          <a:noFill/>
          <a:ln>
            <a:noFill/>
          </a:ln>
        </p:spPr>
        <p:txBody>
          <a:bodyPr lIns="91425" tIns="91425" rIns="91425" bIns="91425" anchor="t" anchorCtr="0"/>
          <a:lstStyle>
            <a:lvl1pPr marL="342900" marR="0" lvl="0" indent="-139700" algn="l" rtl="0">
              <a:spcBef>
                <a:spcPts val="640"/>
              </a:spcBef>
              <a:spcAft>
                <a:spcPts val="0"/>
              </a:spcAft>
              <a:buClr>
                <a:schemeClr val="dk2"/>
              </a:buClr>
              <a:buSzPct val="100000"/>
              <a:buFont typeface="Arial"/>
              <a:buChar char="•"/>
              <a:defRPr sz="3200" b="0" i="0" u="none" strike="noStrike" cap="none">
                <a:solidFill>
                  <a:schemeClr val="dk2"/>
                </a:solidFill>
                <a:latin typeface="Arial"/>
                <a:ea typeface="Arial"/>
                <a:cs typeface="Arial"/>
                <a:sym typeface="Arial"/>
              </a:defRPr>
            </a:lvl1pPr>
            <a:lvl2pPr marL="742950" marR="0" lvl="1" indent="-107950" algn="l" rtl="0">
              <a:spcBef>
                <a:spcPts val="560"/>
              </a:spcBef>
              <a:spcAft>
                <a:spcPts val="0"/>
              </a:spcAft>
              <a:buClr>
                <a:schemeClr val="dk2"/>
              </a:buClr>
              <a:buSzPct val="100000"/>
              <a:buFont typeface="Arial"/>
              <a:buChar char="–"/>
              <a:defRPr sz="2800" b="0" i="0" u="none" strike="noStrike" cap="none">
                <a:solidFill>
                  <a:schemeClr val="dk2"/>
                </a:solidFill>
                <a:latin typeface="Arial"/>
                <a:ea typeface="Arial"/>
                <a:cs typeface="Arial"/>
                <a:sym typeface="Arial"/>
              </a:defRPr>
            </a:lvl2pPr>
            <a:lvl3pPr marL="1143000" marR="0" lvl="2" indent="-76200" algn="l" rtl="0">
              <a:spcBef>
                <a:spcPts val="480"/>
              </a:spcBef>
              <a:spcAft>
                <a:spcPts val="0"/>
              </a:spcAft>
              <a:buClr>
                <a:schemeClr val="dk2"/>
              </a:buClr>
              <a:buSzPct val="100000"/>
              <a:buFont typeface="Arial"/>
              <a:buChar char="•"/>
              <a:defRPr sz="2400" b="0" i="0" u="none" strike="noStrike" cap="none">
                <a:solidFill>
                  <a:schemeClr val="dk2"/>
                </a:solidFill>
                <a:latin typeface="Arial"/>
                <a:ea typeface="Arial"/>
                <a:cs typeface="Arial"/>
                <a:sym typeface="Arial"/>
              </a:defRPr>
            </a:lvl3pPr>
            <a:lvl4pPr marL="1600200" marR="0" lvl="3"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4pPr>
            <a:lvl5pPr marL="2057400" marR="0" lvl="4"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5pPr>
            <a:lvl6pPr marL="2514600" marR="0" lvl="5"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6pPr>
            <a:lvl7pPr marL="2971800" marR="0" lvl="6"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7pPr>
            <a:lvl8pPr marL="3429000" marR="0" lvl="7"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8pPr>
            <a:lvl9pPr marL="3886200" marR="0" lvl="8" indent="-101600" algn="l" rtl="0">
              <a:spcBef>
                <a:spcPts val="400"/>
              </a:spcBef>
              <a:spcAft>
                <a:spcPts val="0"/>
              </a:spcAft>
              <a:buClr>
                <a:schemeClr val="dk2"/>
              </a:buClr>
              <a:buSzPct val="100000"/>
              <a:buFont typeface="Arial"/>
              <a:buChar char="»"/>
              <a:defRPr sz="2000" b="0" i="0" u="none" strike="noStrike" cap="none">
                <a:solidFill>
                  <a:schemeClr val="dk2"/>
                </a:solidFill>
                <a:latin typeface="Arial"/>
                <a:ea typeface="Arial"/>
                <a:cs typeface="Arial"/>
                <a:sym typeface="Arial"/>
              </a:defRPr>
            </a:lvl9pPr>
          </a:lstStyle>
          <a:p>
            <a:endParaRPr/>
          </a:p>
        </p:txBody>
      </p:sp>
      <p:sp>
        <p:nvSpPr>
          <p:cNvPr id="13" name="Shape 1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a:t>
            </a:fld>
            <a:endParaRPr lang="en-US" sz="1400" b="0" i="0" u="none" strike="noStrike" cap="none">
              <a:solidFill>
                <a:schemeClr val="lt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rveymonkey.com/r/JY3XWTK"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engeye.org/about/"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gif&amp;ehk=WOQ"/><Relationship Id="rId2" Type="http://schemas.openxmlformats.org/officeDocument/2006/relationships/notesSlide" Target="../notesSlides/notesSlide30.xml"/><Relationship Id="rId1" Type="http://schemas.openxmlformats.org/officeDocument/2006/relationships/slideLayout" Target="../slideLayouts/slideLayout2.xml"/><Relationship Id="rId5" Type="http://schemas.openxmlformats.org/officeDocument/2006/relationships/hyperlink" Target="https://creativecommons.org/licenses/by-nc-nd/3.0/" TargetMode="External"/><Relationship Id="rId4" Type="http://schemas.openxmlformats.org/officeDocument/2006/relationships/hyperlink" Target="http://doceo.co.uk/l&amp;t/teaching/evaluation.htm"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s://www.surveymonkey.com/r/JFF3XTD" TargetMode="External"/><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www.ncbi.nlm.nih.gov/pubmed/?term=Davies%20MK%5bAuthor%5d&amp;cauthor=true&amp;cauthor_uid=27472790" TargetMode="External"/><Relationship Id="rId3" Type="http://schemas.openxmlformats.org/officeDocument/2006/relationships/hyperlink" Target="https://www.ncbi.nlm.nih.gov/pubmed/?term=Hernandez%20R%5bAuthor%5d&amp;cauthor=true&amp;cauthor_uid=27472790" TargetMode="External"/><Relationship Id="rId7" Type="http://schemas.openxmlformats.org/officeDocument/2006/relationships/hyperlink" Target="https://www.ncbi.nlm.nih.gov/pubmed/?term=Yong-Yow%20S%5bAuthor%5d&amp;cauthor=true&amp;cauthor_uid=27472790" TargetMode="External"/><Relationship Id="rId12" Type="http://schemas.openxmlformats.org/officeDocument/2006/relationships/hyperlink" Target="http://www.uniteforsight.org/global-health-course/module1" TargetMode="External"/><Relationship Id="rId2" Type="http://schemas.openxmlformats.org/officeDocument/2006/relationships/notesSlide" Target="../notesSlides/notesSlide53.xml"/><Relationship Id="rId1" Type="http://schemas.openxmlformats.org/officeDocument/2006/relationships/slideLayout" Target="../slideLayouts/slideLayout2.xml"/><Relationship Id="rId6" Type="http://schemas.openxmlformats.org/officeDocument/2006/relationships/hyperlink" Target="https://www.ncbi.nlm.nih.gov/pubmed/?term=Faller%20MJ%5bAuthor%5d&amp;cauthor=true&amp;cauthor_uid=27472790" TargetMode="External"/><Relationship Id="rId11" Type="http://schemas.openxmlformats.org/officeDocument/2006/relationships/hyperlink" Target="https://resident360.nejm.org/content_items/2165/" TargetMode="External"/><Relationship Id="rId5" Type="http://schemas.openxmlformats.org/officeDocument/2006/relationships/hyperlink" Target="https://www.ncbi.nlm.nih.gov/pubmed/?term=Van%20Durme%20DJ%5bAuthor%5d&amp;cauthor=true&amp;cauthor_uid=27472790" TargetMode="External"/><Relationship Id="rId10" Type="http://schemas.openxmlformats.org/officeDocument/2006/relationships/hyperlink" Target="https://www.ncbi.nlm.nih.gov/pubmed/27472790" TargetMode="External"/><Relationship Id="rId4" Type="http://schemas.openxmlformats.org/officeDocument/2006/relationships/hyperlink" Target="https://www.ncbi.nlm.nih.gov/pubmed/?term=Sevilla%20Martir%20JF%5bAuthor%5d&amp;cauthor=true&amp;cauthor_uid=27472790" TargetMode="External"/><Relationship Id="rId9" Type="http://schemas.openxmlformats.org/officeDocument/2006/relationships/hyperlink" Target="https://www.ncbi.nlm.nih.gov/pubmed/?term=Achkar%20MA%5bAuthor%5d&amp;cauthor=true&amp;cauthor_uid=2747279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glish.stackexchange.com/questions/258541/meaning-of-the-scales-begin-to-tip"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ctrTitle"/>
          </p:nvPr>
        </p:nvSpPr>
        <p:spPr>
          <a:xfrm>
            <a:off x="914162" y="2130425"/>
            <a:ext cx="10360500" cy="1470024"/>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300" b="1" i="1" u="none" strike="noStrike" cap="none">
                <a:solidFill>
                  <a:schemeClr val="lt1"/>
                </a:solidFill>
                <a:latin typeface="Garamond"/>
                <a:ea typeface="Garamond"/>
                <a:cs typeface="Garamond"/>
                <a:sym typeface="Garamond"/>
              </a:rPr>
              <a:t>Global Health in the era of medical voluntourism: Service learning from the host organization's​ perspective</a:t>
            </a:r>
          </a:p>
        </p:txBody>
      </p:sp>
      <p:sp>
        <p:nvSpPr>
          <p:cNvPr id="70" name="Shape 70"/>
          <p:cNvSpPr txBox="1">
            <a:spLocks noGrp="1"/>
          </p:cNvSpPr>
          <p:nvPr>
            <p:ph type="subTitle" idx="1"/>
          </p:nvPr>
        </p:nvSpPr>
        <p:spPr>
          <a:xfrm>
            <a:off x="1828324" y="3886200"/>
            <a:ext cx="8532177" cy="1752600"/>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lt1"/>
              </a:buClr>
              <a:buSzPct val="25000"/>
              <a:buFont typeface="Garamond"/>
              <a:buNone/>
            </a:pPr>
            <a:endParaRPr sz="2600" b="0" i="0" u="none" strike="noStrike" cap="none">
              <a:solidFill>
                <a:schemeClr val="lt1"/>
              </a:solidFill>
              <a:latin typeface="Garamond"/>
              <a:ea typeface="Garamond"/>
              <a:cs typeface="Garamond"/>
              <a:sym typeface="Garamond"/>
            </a:endParaRPr>
          </a:p>
          <a:p>
            <a:pPr marL="0" marR="0" lvl="0" indent="0" algn="ctr" rtl="0">
              <a:spcBef>
                <a:spcPts val="520"/>
              </a:spcBef>
              <a:spcAft>
                <a:spcPts val="0"/>
              </a:spcAft>
              <a:buClr>
                <a:schemeClr val="lt1"/>
              </a:buClr>
              <a:buSzPct val="25000"/>
              <a:buFont typeface="Garamond"/>
              <a:buNone/>
            </a:pPr>
            <a:r>
              <a:rPr lang="en-US" sz="2600" b="0" i="0" u="none" strike="noStrike" cap="none">
                <a:solidFill>
                  <a:schemeClr val="lt1"/>
                </a:solidFill>
                <a:latin typeface="Garamond"/>
                <a:ea typeface="Garamond"/>
                <a:cs typeface="Garamond"/>
                <a:sym typeface="Garamond"/>
              </a:rPr>
              <a:t>Kathy Z. Chang, MD, MPH</a:t>
            </a:r>
          </a:p>
          <a:p>
            <a:pPr marL="0" marR="0" lvl="0" indent="0" algn="ctr" rtl="0">
              <a:spcBef>
                <a:spcPts val="520"/>
              </a:spcBef>
              <a:spcAft>
                <a:spcPts val="0"/>
              </a:spcAft>
              <a:buClr>
                <a:schemeClr val="lt1"/>
              </a:buClr>
              <a:buSzPct val="25000"/>
              <a:buFont typeface="Garamond"/>
              <a:buNone/>
            </a:pPr>
            <a:r>
              <a:rPr lang="en-US" sz="2600" b="0" i="0" u="none" strike="noStrike" cap="none">
                <a:solidFill>
                  <a:schemeClr val="lt1"/>
                </a:solidFill>
                <a:latin typeface="Garamond"/>
                <a:ea typeface="Garamond"/>
                <a:cs typeface="Garamond"/>
                <a:sym typeface="Garamond"/>
              </a:rPr>
              <a:t>Brooke Lamparello, MD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138" name="Shape 138"/>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dirty="0">
                <a:solidFill>
                  <a:schemeClr val="dk2"/>
                </a:solidFill>
                <a:latin typeface="Arial"/>
                <a:ea typeface="Arial"/>
                <a:cs typeface="Arial"/>
                <a:sym typeface="Arial"/>
              </a:rPr>
              <a:t>What types of global health experiences have you had?</a:t>
            </a:r>
          </a:p>
          <a:p>
            <a:pPr marL="342900" marR="0" lvl="0" indent="-342900" algn="l" rtl="0">
              <a:spcBef>
                <a:spcPts val="560"/>
              </a:spcBef>
              <a:spcAft>
                <a:spcPts val="0"/>
              </a:spcAft>
              <a:buClr>
                <a:schemeClr val="dk2"/>
              </a:buClr>
              <a:buSzPct val="100000"/>
              <a:buFont typeface="Arial"/>
              <a:buNone/>
            </a:pPr>
            <a:endParaRPr sz="2800" b="0" i="0" u="none" strike="noStrike" cap="none" dirty="0">
              <a:solidFill>
                <a:schemeClr val="dk2"/>
              </a:solidFill>
              <a:latin typeface="Arial"/>
              <a:ea typeface="Arial"/>
              <a:cs typeface="Arial"/>
              <a:sym typeface="Arial"/>
            </a:endParaRPr>
          </a:p>
        </p:txBody>
      </p:sp>
      <p:sp>
        <p:nvSpPr>
          <p:cNvPr id="139" name="Shape 13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10</a:t>
            </a:fld>
            <a:endParaRPr lang="en-US" sz="1400">
              <a:solidFill>
                <a:schemeClr val="lt1"/>
              </a:solidFill>
              <a:latin typeface="Arial"/>
              <a:ea typeface="Arial"/>
              <a:cs typeface="Arial"/>
              <a:sym typeface="Arial"/>
            </a:endParaRPr>
          </a:p>
        </p:txBody>
      </p:sp>
      <p:sp>
        <p:nvSpPr>
          <p:cNvPr id="140" name="Shape 140"/>
          <p:cNvSpPr txBox="1">
            <a:spLocks noGrp="1"/>
          </p:cNvSpPr>
          <p:nvPr>
            <p:ph type="body" idx="2"/>
          </p:nvPr>
        </p:nvSpPr>
        <p:spPr>
          <a:xfrm>
            <a:off x="4265600" y="4832942"/>
            <a:ext cx="7313700" cy="1293300"/>
          </a:xfrm>
          <a:prstGeom prst="rect">
            <a:avLst/>
          </a:prstGeom>
          <a:noFill/>
          <a:ln>
            <a:noFill/>
          </a:ln>
        </p:spPr>
        <p:txBody>
          <a:bodyPr lIns="91425" tIns="45700" rIns="91425" bIns="45700" anchor="t" anchorCtr="0">
            <a:noAutofit/>
          </a:bodyPr>
          <a:lstStyle/>
          <a:p>
            <a:pPr marL="0" marR="0" lvl="0" indent="-177800" algn="l" rtl="0">
              <a:spcBef>
                <a:spcPts val="560"/>
              </a:spcBef>
              <a:spcAft>
                <a:spcPts val="0"/>
              </a:spcAft>
              <a:buClr>
                <a:schemeClr val="dk2"/>
              </a:buClr>
              <a:buSzPct val="107692"/>
              <a:buFont typeface="Arial"/>
              <a:buNone/>
            </a:pPr>
            <a:r>
              <a:rPr lang="en-US" sz="2600" dirty="0">
                <a:solidFill>
                  <a:schemeClr val="bg2"/>
                </a:solidFill>
              </a:rPr>
              <a:t>S</a:t>
            </a:r>
            <a:r>
              <a:rPr lang="en-US" sz="2600" b="0" i="0" strike="noStrike" cap="none" dirty="0">
                <a:solidFill>
                  <a:schemeClr val="bg2"/>
                </a:solidFill>
                <a:latin typeface="Arial"/>
                <a:ea typeface="Arial"/>
                <a:cs typeface="Arial"/>
                <a:sym typeface="Arial"/>
              </a:rPr>
              <a:t>urveyMonkey Q1:</a:t>
            </a:r>
            <a:endParaRPr lang="en-US" sz="2600" b="0" i="0" strike="noStrike" cap="none" dirty="0">
              <a:solidFill>
                <a:schemeClr val="bg2"/>
              </a:solidFill>
              <a:latin typeface="Arial"/>
              <a:ea typeface="Arial"/>
              <a:cs typeface="Arial"/>
              <a:sym typeface="Arial"/>
              <a:hlinkClick r:id="rId3"/>
            </a:endParaRPr>
          </a:p>
          <a:p>
            <a:pPr marL="0" marR="0" lvl="0" indent="0" algn="l" rtl="0">
              <a:spcBef>
                <a:spcPts val="560"/>
              </a:spcBef>
              <a:spcAft>
                <a:spcPts val="0"/>
              </a:spcAft>
              <a:buClr>
                <a:schemeClr val="dk2"/>
              </a:buClr>
              <a:buSzPct val="25000"/>
              <a:buFont typeface="Arial"/>
              <a:buNone/>
            </a:pPr>
            <a:r>
              <a:rPr lang="en-US" sz="2800" b="0" i="0" u="sng" strike="noStrike" cap="none" dirty="0">
                <a:solidFill>
                  <a:schemeClr val="hlink"/>
                </a:solidFill>
                <a:latin typeface="Arial"/>
                <a:ea typeface="Arial"/>
                <a:cs typeface="Arial"/>
                <a:sym typeface="Arial"/>
                <a:hlinkClick r:id="rId3"/>
              </a:rPr>
              <a:t>https://www.surveymonkey.com/r/JY3XWTK</a:t>
            </a:r>
            <a:r>
              <a:rPr lang="en-US" sz="2800" b="0" i="0" u="none" strike="noStrike" cap="none" dirty="0">
                <a:solidFill>
                  <a:schemeClr val="dk2"/>
                </a:solidFill>
                <a:latin typeface="Arial"/>
                <a:ea typeface="Arial"/>
                <a:cs typeface="Arial"/>
                <a:sym typeface="Arial"/>
              </a:rPr>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146" name="Shape 146"/>
          <p:cNvSpPr txBox="1">
            <a:spLocks noGrp="1"/>
          </p:cNvSpPr>
          <p:nvPr>
            <p:ph type="body" idx="2"/>
          </p:nvPr>
        </p:nvSpPr>
        <p:spPr>
          <a:xfrm>
            <a:off x="6043626"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What adverse consequences have you noticed or experienced?</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147" name="Shape 14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11</a:t>
            </a:fld>
            <a:endParaRPr lang="en-US" sz="1400">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The WEIGHT guidelines for best practices</a:t>
            </a:r>
          </a:p>
        </p:txBody>
      </p:sp>
      <p:sp>
        <p:nvSpPr>
          <p:cNvPr id="153" name="Shape 153"/>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dirty="0">
                <a:solidFill>
                  <a:schemeClr val="dk2"/>
                </a:solidFill>
                <a:latin typeface="Arial"/>
                <a:ea typeface="Arial"/>
                <a:cs typeface="Arial"/>
                <a:sym typeface="Arial"/>
              </a:rPr>
              <a:t>Should WEIGHT guidelines guide our review of which programs to support?</a:t>
            </a:r>
          </a:p>
          <a:p>
            <a:pPr marL="342900" marR="0" lvl="0" indent="-342900" algn="l" rtl="0">
              <a:spcBef>
                <a:spcPts val="0"/>
              </a:spcBef>
              <a:spcAft>
                <a:spcPts val="0"/>
              </a:spcAft>
              <a:buClr>
                <a:schemeClr val="dk2"/>
              </a:buClr>
              <a:buSzPct val="100000"/>
              <a:buFont typeface="Arial"/>
              <a:buChar char="•"/>
            </a:pPr>
            <a:r>
              <a:rPr lang="en-US" dirty="0"/>
              <a:t>Which programs would benefit from closer attention or collaboration?</a:t>
            </a:r>
            <a:endParaRPr lang="en-US" sz="3200" b="0" i="0" u="none" strike="noStrike" cap="none" dirty="0">
              <a:solidFill>
                <a:schemeClr val="dk2"/>
              </a:solidFill>
              <a:latin typeface="Arial"/>
              <a:ea typeface="Arial"/>
              <a:cs typeface="Arial"/>
              <a:sym typeface="Arial"/>
            </a:endParaRPr>
          </a:p>
          <a:p>
            <a:pPr marL="742950" marR="0" lvl="1" indent="-285750" algn="l" rtl="0">
              <a:spcBef>
                <a:spcPts val="560"/>
              </a:spcBef>
              <a:spcAft>
                <a:spcPts val="0"/>
              </a:spcAft>
              <a:buClr>
                <a:schemeClr val="dk2"/>
              </a:buClr>
              <a:buSzPct val="100000"/>
              <a:buFont typeface="Arial"/>
              <a:buChar char="–"/>
            </a:pPr>
            <a:r>
              <a:rPr lang="en-US" sz="2800" b="0" i="0" u="none" strike="noStrike" cap="none" dirty="0">
                <a:solidFill>
                  <a:schemeClr val="dk2"/>
                </a:solidFill>
                <a:latin typeface="Arial"/>
                <a:ea typeface="Arial"/>
                <a:cs typeface="Arial"/>
                <a:sym typeface="Arial"/>
              </a:rPr>
              <a:t>Need for discussion on the potential benefits and harms to institutions, personnel, trainees, patients and the community in host countries of global health training programs.</a:t>
            </a:r>
          </a:p>
          <a:p>
            <a:pPr marL="457200" marR="0" lvl="1" indent="0" algn="l" rtl="0">
              <a:spcBef>
                <a:spcPts val="560"/>
              </a:spcBef>
              <a:spcAft>
                <a:spcPts val="0"/>
              </a:spcAft>
              <a:buClr>
                <a:schemeClr val="dk2"/>
              </a:buClr>
              <a:buSzPct val="25000"/>
              <a:buFont typeface="Arial"/>
              <a:buNone/>
            </a:pPr>
            <a:r>
              <a:rPr lang="en-US" sz="2800" b="0" i="0" u="none" strike="noStrike" cap="none" baseline="30000" dirty="0">
                <a:solidFill>
                  <a:schemeClr val="dk2"/>
                </a:solidFill>
                <a:latin typeface="Arial"/>
                <a:ea typeface="Arial"/>
                <a:cs typeface="Arial"/>
                <a:sym typeface="Arial"/>
              </a:rPr>
              <a:t>https://www.ncbi.nlm.nih.gov/pubmed/21118918</a:t>
            </a:r>
          </a:p>
        </p:txBody>
      </p:sp>
      <p:sp>
        <p:nvSpPr>
          <p:cNvPr id="154" name="Shape 154"/>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12</a:t>
            </a:fld>
            <a:endParaRPr lang="en-US" sz="1400">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160" name="Shape 160"/>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What frustrations have you had in your global health experiences?</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161" name="Shape 16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13</a:t>
            </a:fld>
            <a:endParaRPr lang="en-US" sz="1400">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167" name="Shape 167"/>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rgbClr val="B2B2B2"/>
              </a:buClr>
              <a:buSzPct val="100000"/>
              <a:buFont typeface="Arial"/>
              <a:buChar char="•"/>
            </a:pPr>
            <a:r>
              <a:rPr lang="en-US" sz="2800" b="0" i="0" u="none" strike="noStrike" cap="none">
                <a:solidFill>
                  <a:srgbClr val="B2B2B2"/>
                </a:solidFill>
                <a:latin typeface="Arial"/>
                <a:ea typeface="Arial"/>
                <a:cs typeface="Arial"/>
                <a:sym typeface="Arial"/>
              </a:rPr>
              <a:t>What frustrations have you had in your global health experiences?</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168" name="Shape 168"/>
          <p:cNvSpPr txBox="1">
            <a:spLocks noGrp="1"/>
          </p:cNvSpPr>
          <p:nvPr>
            <p:ph type="body" idx="2"/>
          </p:nvPr>
        </p:nvSpPr>
        <p:spPr>
          <a:xfrm>
            <a:off x="6043626"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What concerns have you had about service learning experiences in general?</a:t>
            </a:r>
          </a:p>
        </p:txBody>
      </p:sp>
      <p:sp>
        <p:nvSpPr>
          <p:cNvPr id="169" name="Shape 16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14</a:t>
            </a:fld>
            <a:endParaRPr lang="en-US" sz="1400">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a:t>Our </a:t>
            </a:r>
            <a:r>
              <a:rPr lang="en-US" sz="4000" b="1" i="0" u="none" strike="noStrike" cap="none">
                <a:solidFill>
                  <a:schemeClr val="dk2"/>
                </a:solidFill>
                <a:latin typeface="Garamond"/>
                <a:ea typeface="Garamond"/>
                <a:cs typeface="Garamond"/>
                <a:sym typeface="Garamond"/>
              </a:rPr>
              <a:t>Clinic S</a:t>
            </a:r>
            <a:r>
              <a:rPr lang="en-US"/>
              <a:t>etting</a:t>
            </a:r>
          </a:p>
        </p:txBody>
      </p:sp>
      <p:sp>
        <p:nvSpPr>
          <p:cNvPr id="176" name="Shape 17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Small rural non-profit clinic in Lwengo District, Uganda</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Without consistent on-site supervising medical faculty available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Has grown to function year-round fully staffed by Ugandan clinicians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Visitor role has shifted</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International partnership collaboration has evolved</a:t>
            </a:r>
          </a:p>
        </p:txBody>
      </p:sp>
      <p:sp>
        <p:nvSpPr>
          <p:cNvPr id="177" name="Shape 17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15</a:t>
            </a:fld>
            <a:endParaRPr lang="en-US" sz="1400">
              <a:solidFill>
                <a:schemeClr val="lt1"/>
              </a:solidFill>
              <a:latin typeface="Arial"/>
              <a:ea typeface="Arial"/>
              <a:cs typeface="Arial"/>
              <a:sym typeface="Arial"/>
            </a:endParaRPr>
          </a:p>
        </p:txBody>
      </p:sp>
      <p:sp>
        <p:nvSpPr>
          <p:cNvPr id="178" name="Shape 178"/>
          <p:cNvSpPr txBox="1"/>
          <p:nvPr/>
        </p:nvSpPr>
        <p:spPr>
          <a:xfrm>
            <a:off x="8837611" y="846137"/>
            <a:ext cx="3200399" cy="381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1800" u="sng">
                <a:solidFill>
                  <a:schemeClr val="hlink"/>
                </a:solidFill>
                <a:latin typeface="Arial"/>
                <a:ea typeface="Arial"/>
                <a:cs typeface="Arial"/>
                <a:sym typeface="Arial"/>
                <a:hlinkClick r:id="rId3"/>
              </a:rPr>
              <a:t>www.engeye.org/about/</a:t>
            </a:r>
            <a:r>
              <a:rPr lang="en-US" sz="1800">
                <a:solidFill>
                  <a:schemeClr val="dk1"/>
                </a:solidFill>
                <a:latin typeface="Arial"/>
                <a:ea typeface="Arial"/>
                <a:cs typeface="Arial"/>
                <a:sym typeface="Aria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Healthcare quality and equity</a:t>
            </a:r>
          </a:p>
        </p:txBody>
      </p:sp>
      <p:sp>
        <p:nvSpPr>
          <p:cNvPr id="184" name="Shape 184"/>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Issues: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Are visitors gaining benefit at the expense of vulnerable patients?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Do visitors provide good quality care if they aren’t aware of local practice and pitfalls?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Does perceived “muzungu” expertise undermine host staff authority and self-efficacy?</a:t>
            </a:r>
          </a:p>
          <a:p>
            <a:pPr marL="742950" marR="0" lvl="1" indent="-28575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a:p>
            <a:pPr marL="514350" marR="0" lvl="0" indent="-46355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Are we doing good or causing harm?</a:t>
            </a:r>
          </a:p>
        </p:txBody>
      </p:sp>
      <p:sp>
        <p:nvSpPr>
          <p:cNvPr id="185" name="Shape 18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16</a:t>
            </a:fld>
            <a:endParaRPr lang="en-US" sz="1400">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Performance Gaps</a:t>
            </a:r>
          </a:p>
        </p:txBody>
      </p:sp>
      <p:sp>
        <p:nvSpPr>
          <p:cNvPr id="191" name="Shape 191"/>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Mission planning, monitoring and evaluation</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Patient safety and protection</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Service delivery gaps</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192" name="Shape 192"/>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17</a:t>
            </a:fld>
            <a:endParaRPr lang="en-US" sz="1400">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Framework</a:t>
            </a:r>
          </a:p>
        </p:txBody>
      </p:sp>
      <p:sp>
        <p:nvSpPr>
          <p:cNvPr id="198" name="Shape 198"/>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0" u="none" strike="noStrike" cap="none">
                <a:solidFill>
                  <a:schemeClr val="dk2"/>
                </a:solidFill>
                <a:latin typeface="Arial"/>
                <a:ea typeface="Arial"/>
                <a:cs typeface="Arial"/>
                <a:sym typeface="Arial"/>
              </a:rPr>
              <a:t>Key areas to address:</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Control of visitor characteristics and expectations</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Standardized trip planning and preparation</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Best practices for professional accountability</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Comprehensive standard cost accounting</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Structured program to provide mutual benefit</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On-site team preparation and experience management</a:t>
            </a:r>
          </a:p>
          <a:p>
            <a:pPr marL="742950" marR="0" lvl="1" indent="-285750" algn="l" rtl="0">
              <a:spcBef>
                <a:spcPts val="560"/>
              </a:spcBef>
              <a:spcAft>
                <a:spcPts val="0"/>
              </a:spcAft>
              <a:buClr>
                <a:schemeClr val="dk2"/>
              </a:buClr>
              <a:buSzPct val="100000"/>
              <a:buFont typeface="Arial"/>
              <a:buChar char="–"/>
            </a:pPr>
            <a:r>
              <a:rPr lang="en-US" sz="2800" b="0" i="1" u="none" strike="noStrike" cap="none">
                <a:solidFill>
                  <a:schemeClr val="dk2"/>
                </a:solidFill>
                <a:latin typeface="Arial"/>
                <a:ea typeface="Arial"/>
                <a:cs typeface="Arial"/>
                <a:sym typeface="Arial"/>
              </a:rPr>
              <a:t>Long-term local and international partnerships</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199" name="Shape 19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18</a:t>
            </a:fld>
            <a:endParaRPr lang="en-US" sz="1400">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06" name="Shape 20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Control of visitor characteristics and expectations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Application and screening process for visitors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Limited team sizes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On-site team housing </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Travel packet for all visitors with stepwise instruction on international travel preparation</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Rejecting project ideas that are incompatible with current organizational and community needs</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207" name="Shape 20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19</a:t>
            </a:fld>
            <a:endParaRPr lang="en-US" sz="1400">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Affiliations</a:t>
            </a:r>
          </a:p>
        </p:txBody>
      </p:sp>
      <p:sp>
        <p:nvSpPr>
          <p:cNvPr id="76" name="Shape 7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Kathy Z. Chang, MD, MPH</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VP Health, Medical &amp; Health Committee/Engeye, Inc.</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Part-time FM faculty, Samaritan Health Services/Lebanon, OR</a:t>
            </a:r>
          </a:p>
          <a:p>
            <a:pPr marL="742950" marR="0" lvl="1" indent="-28575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Brooke Lamparello, MD</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Family Medicine Resident/Albany Medical College</a:t>
            </a:r>
          </a:p>
        </p:txBody>
      </p:sp>
      <p:sp>
        <p:nvSpPr>
          <p:cNvPr id="77" name="Shape 7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2</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13" name="Shape 213"/>
          <p:cNvSpPr txBox="1">
            <a:spLocks noGrp="1"/>
          </p:cNvSpPr>
          <p:nvPr>
            <p:ph type="body" idx="1"/>
          </p:nvPr>
        </p:nvSpPr>
        <p:spPr>
          <a:xfrm>
            <a:off x="304720" y="15240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Standardized trip planning and preparation</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US-side facilitator for team organization and communication to host staff, with personal touch recommendations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Provide recommendations for “down-time” and non-clinical travel experience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Provide recommendations for transportation companies</a:t>
            </a:r>
          </a:p>
        </p:txBody>
      </p:sp>
      <p:sp>
        <p:nvSpPr>
          <p:cNvPr id="214" name="Shape 214"/>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20</a:t>
            </a:fld>
            <a:endParaRPr lang="en-US" sz="1400">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20" name="Shape 220"/>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Best practices for professional accountability</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Enforced professional standards compatible with provider scope of practice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Streamlined expected credential packets for all medical volunteers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Requiring local licensing of supervising physician with local facilitation available</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221" name="Shape 22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21</a:t>
            </a:fld>
            <a:endParaRPr lang="en-US" sz="1400">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27" name="Shape 227"/>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Comprehensive standard cost accounting</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Set per diem visitor fee that includes room/board, drinking water, and interpreters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Streamlined fee invoicing and billing collection</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Set administrative fee for licensure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Moved towards host gifts versus staff bonuses</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228" name="Shape 228"/>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22</a:t>
            </a:fld>
            <a:endParaRPr lang="en-US" sz="1400">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34" name="Shape 234"/>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Structured program to provide mutual benefit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Established curriculum for rotation objectives and expectations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Maintaining ongoing relationship with academic sending institution</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Mandatory individual and group pre-trip preparation activities and post-trip activities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Set expectation for teaching faculty and residents to present educational topics while on-site</a:t>
            </a:r>
          </a:p>
        </p:txBody>
      </p:sp>
      <p:sp>
        <p:nvSpPr>
          <p:cNvPr id="235" name="Shape 23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23</a:t>
            </a:fld>
            <a:endParaRPr lang="en-US" sz="1400">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41" name="Shape 241"/>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400" b="1" i="1" u="none" strike="noStrike" cap="none">
                <a:solidFill>
                  <a:schemeClr val="dk2"/>
                </a:solidFill>
                <a:latin typeface="Arial"/>
                <a:ea typeface="Arial"/>
                <a:cs typeface="Arial"/>
                <a:sym typeface="Arial"/>
              </a:rPr>
              <a:t>Structured program to provide mutual benefit (cont.)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Created daily team activity schedules with suggested clinical duty rotation, including community outreach and staff education activities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Required supervision of all learner clinical patient care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Continued host clinician duties with rotation of collaboration station</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242" name="Shape 242"/>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24</a:t>
            </a:fld>
            <a:endParaRPr lang="en-US" sz="1400">
              <a:solidFill>
                <a:schemeClr val="l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6"/>
        <p:cNvGrpSpPr/>
        <p:nvPr/>
      </p:nvGrpSpPr>
      <p:grpSpPr>
        <a:xfrm>
          <a:off x="0" y="0"/>
          <a:ext cx="0" cy="0"/>
          <a:chOff x="0" y="0"/>
          <a:chExt cx="0" cy="0"/>
        </a:xfrm>
      </p:grpSpPr>
      <p:sp>
        <p:nvSpPr>
          <p:cNvPr id="247" name="Shape 247"/>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48" name="Shape 248"/>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On-site team preparation and experience management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Set orientation on-site for general living, clinic flow, and EMR use </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Team preparation checklist for local staff </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Standard reference documents for visitors to review prior and on-site</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Visitor binder for workstations and preceptor station that includes:</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Written protocols for quick reference of top 12 diseases seen at clinic</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Reference printout of approximate cost for available labs and formulary medications</a:t>
            </a:r>
          </a:p>
        </p:txBody>
      </p:sp>
      <p:sp>
        <p:nvSpPr>
          <p:cNvPr id="249" name="Shape 24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25</a:t>
            </a:fld>
            <a:endParaRPr lang="en-US" sz="1400">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55" name="Shape 255"/>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2400" b="1" i="1" u="none" strike="noStrike" cap="none">
                <a:solidFill>
                  <a:schemeClr val="dk1"/>
                </a:solidFill>
                <a:latin typeface="Arial"/>
                <a:ea typeface="Arial"/>
                <a:cs typeface="Arial"/>
                <a:sym typeface="Arial"/>
              </a:rPr>
              <a:t>On-site team preparation and experience management (cont.)</a:t>
            </a:r>
          </a:p>
          <a:p>
            <a:pPr marL="342900" marR="0" lvl="0" indent="-342900" algn="l" rtl="0">
              <a:spcBef>
                <a:spcPts val="480"/>
              </a:spcBef>
              <a:spcAft>
                <a:spcPts val="0"/>
              </a:spcAft>
              <a:buClr>
                <a:schemeClr val="dk1"/>
              </a:buClr>
              <a:buSzPct val="100000"/>
              <a:buFont typeface="Arial"/>
              <a:buChar char="•"/>
            </a:pPr>
            <a:r>
              <a:rPr lang="en-US" sz="2400" b="0" i="1" u="none" strike="noStrike" cap="none">
                <a:solidFill>
                  <a:schemeClr val="dk1"/>
                </a:solidFill>
                <a:latin typeface="Arial"/>
                <a:ea typeface="Arial"/>
                <a:cs typeface="Arial"/>
                <a:sym typeface="Arial"/>
              </a:rPr>
              <a:t>(Team Binders)</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Interpreter guidelines</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Referral guidelines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Medical reference texts local and international available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Continued mentorship for hosting practice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Set aside time for inspiration and story sharing from hosts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Inclusive good-bye party at end of stay</a:t>
            </a:r>
          </a:p>
        </p:txBody>
      </p:sp>
      <p:sp>
        <p:nvSpPr>
          <p:cNvPr id="256" name="Shape 256"/>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26</a:t>
            </a:fld>
            <a:endParaRPr lang="en-US" sz="1400">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62" name="Shape 262"/>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1" u="none" strike="noStrike" cap="none">
                <a:solidFill>
                  <a:schemeClr val="dk2"/>
                </a:solidFill>
                <a:latin typeface="Arial"/>
                <a:ea typeface="Arial"/>
                <a:cs typeface="Arial"/>
                <a:sym typeface="Arial"/>
              </a:rPr>
              <a:t>Long-term local and international partnerships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Designated accessible consultant team in US for year-round support of local clinicians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Established relationship with local Village Health Team (VHT) members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Established relationship with local district government and ministry of health</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Partnered with national HIV/AIDS care provider</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Partnered with larger NGOs for staff training and supplies</a:t>
            </a:r>
          </a:p>
        </p:txBody>
      </p:sp>
      <p:sp>
        <p:nvSpPr>
          <p:cNvPr id="263" name="Shape 26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27</a:t>
            </a:fld>
            <a:endParaRPr lang="en-US" sz="1400">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solutions</a:t>
            </a:r>
          </a:p>
        </p:txBody>
      </p:sp>
      <p:sp>
        <p:nvSpPr>
          <p:cNvPr id="269" name="Shape 269"/>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400" b="1" i="1" u="none" strike="noStrike" cap="none">
                <a:solidFill>
                  <a:schemeClr val="dk2"/>
                </a:solidFill>
                <a:latin typeface="Arial"/>
                <a:ea typeface="Arial"/>
                <a:cs typeface="Arial"/>
                <a:sym typeface="Arial"/>
              </a:rPr>
              <a:t>Long-term local and international partnerships (cont.)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Partnered with graduate public health program</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Ongoing partnership with local clinical staff/director in priority setting for education, quality improvement and research activities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Ongoing training of local clinical staff/director in health care management (ie. program planning/evaluation)</a:t>
            </a:r>
          </a:p>
        </p:txBody>
      </p:sp>
      <p:sp>
        <p:nvSpPr>
          <p:cNvPr id="270" name="Shape 27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28</a:t>
            </a:fld>
            <a:endParaRPr lang="en-US" sz="1400">
              <a:solidFill>
                <a:schemeClr val="lt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sp>
        <p:nvSpPr>
          <p:cNvPr id="275" name="Shape 275"/>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0" marR="0" lvl="0" indent="0" algn="ctr" rtl="0">
              <a:spcBef>
                <a:spcPts val="0"/>
              </a:spcBef>
              <a:spcAft>
                <a:spcPts val="0"/>
              </a:spcAft>
              <a:buClr>
                <a:schemeClr val="dk2"/>
              </a:buClr>
              <a:buSzPct val="25000"/>
              <a:buFont typeface="Arial"/>
              <a:buNone/>
            </a:pPr>
            <a:r>
              <a:rPr lang="en-US" sz="3200" b="0" i="0" u="none" strike="noStrike" cap="none">
                <a:solidFill>
                  <a:schemeClr val="dk2"/>
                </a:solidFill>
                <a:latin typeface="Arial"/>
                <a:ea typeface="Arial"/>
                <a:cs typeface="Arial"/>
                <a:sym typeface="Arial"/>
              </a:rPr>
              <a:t>Those are our current solutions</a:t>
            </a:r>
          </a:p>
          <a:p>
            <a:pPr marL="342900" marR="0" lvl="0" indent="-342900" algn="ctr"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a:p>
            <a:pPr marL="0" marR="0" lvl="0" indent="0" algn="ctr" rtl="0">
              <a:spcBef>
                <a:spcPts val="640"/>
              </a:spcBef>
              <a:spcAft>
                <a:spcPts val="0"/>
              </a:spcAft>
              <a:buClr>
                <a:schemeClr val="dk2"/>
              </a:buClr>
              <a:buSzPct val="25000"/>
              <a:buFont typeface="Arial"/>
              <a:buNone/>
            </a:pPr>
            <a:r>
              <a:rPr lang="en-US" sz="3200" b="0" i="0" u="none" strike="noStrike" cap="none">
                <a:solidFill>
                  <a:schemeClr val="dk2"/>
                </a:solidFill>
                <a:latin typeface="Arial"/>
                <a:ea typeface="Arial"/>
                <a:cs typeface="Arial"/>
                <a:sym typeface="Arial"/>
              </a:rPr>
              <a:t>Let’s look at the components and the why</a:t>
            </a:r>
          </a:p>
        </p:txBody>
      </p:sp>
      <p:sp>
        <p:nvSpPr>
          <p:cNvPr id="276" name="Shape 276"/>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29</a:t>
            </a:fld>
            <a:endParaRPr lang="en-US" sz="1400">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Conflict of Interest Statement</a:t>
            </a:r>
          </a:p>
        </p:txBody>
      </p:sp>
      <p:sp>
        <p:nvSpPr>
          <p:cNvPr id="84" name="Shape 84"/>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The presenters are both involved as volunteers in the non-profit organization whose framework is described in this presentation. Neither presenter has received any financial compensation for this activity or presentation.</a:t>
            </a:r>
          </a:p>
        </p:txBody>
      </p:sp>
      <p:sp>
        <p:nvSpPr>
          <p:cNvPr id="85" name="Shape 8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3</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Shape 282"/>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“Mission” considerations</a:t>
            </a:r>
          </a:p>
        </p:txBody>
      </p:sp>
      <p:sp>
        <p:nvSpPr>
          <p:cNvPr id="283" name="Shape 283"/>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Program planning</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Team or individual</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Collaborative or pre-set</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Program monitoring</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Program evaluation</a:t>
            </a:r>
          </a:p>
        </p:txBody>
      </p:sp>
      <p:sp>
        <p:nvSpPr>
          <p:cNvPr id="284" name="Shape 284"/>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30</a:t>
            </a:fld>
            <a:endParaRPr lang="en-US" sz="1400">
              <a:solidFill>
                <a:schemeClr val="lt1"/>
              </a:solidFill>
              <a:latin typeface="Arial"/>
              <a:ea typeface="Arial"/>
              <a:cs typeface="Arial"/>
              <a:sym typeface="Arial"/>
            </a:endParaRPr>
          </a:p>
        </p:txBody>
      </p:sp>
      <p:pic>
        <p:nvPicPr>
          <p:cNvPr id="3" name="Picture 2">
            <a:extLst>
              <a:ext uri="{FF2B5EF4-FFF2-40B4-BE49-F238E27FC236}">
                <a16:creationId xmlns:a16="http://schemas.microsoft.com/office/drawing/2014/main" id="{54ADDCD0-C755-4F73-A6E5-A2543802456D}"/>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6659903" y="2026625"/>
            <a:ext cx="3609511" cy="3311478"/>
          </a:xfrm>
          <a:prstGeom prst="rect">
            <a:avLst/>
          </a:prstGeom>
        </p:spPr>
      </p:pic>
      <p:sp>
        <p:nvSpPr>
          <p:cNvPr id="4" name="TextBox 3">
            <a:extLst>
              <a:ext uri="{FF2B5EF4-FFF2-40B4-BE49-F238E27FC236}">
                <a16:creationId xmlns:a16="http://schemas.microsoft.com/office/drawing/2014/main" id="{EFE21593-C0F2-4195-BD81-164095178247}"/>
              </a:ext>
            </a:extLst>
          </p:cNvPr>
          <p:cNvSpPr txBox="1"/>
          <p:nvPr/>
        </p:nvSpPr>
        <p:spPr>
          <a:xfrm>
            <a:off x="6659903" y="5327080"/>
            <a:ext cx="3609511" cy="230832"/>
          </a:xfrm>
          <a:prstGeom prst="rect">
            <a:avLst/>
          </a:prstGeom>
          <a:noFill/>
        </p:spPr>
        <p:txBody>
          <a:bodyPr wrap="square" rtlCol="0">
            <a:spAutoFit/>
          </a:bodyPr>
          <a:lstStyle/>
          <a:p>
            <a:r>
              <a:rPr lang="en-US" sz="900">
                <a:hlinkClick r:id="rId4" tooltip="http://doceo.co.uk/l&amp;t/teaching/evaluation.htm"/>
              </a:rPr>
              <a:t>This Photo</a:t>
            </a:r>
            <a:r>
              <a:rPr lang="en-US" sz="900"/>
              <a:t> by Unknown Author is licensed under </a:t>
            </a:r>
            <a:r>
              <a:rPr lang="en-US" sz="900">
                <a:hlinkClick r:id="rId5" tooltip="https://creativecommons.org/licenses/by-nc-nd/3.0/"/>
              </a:rPr>
              <a:t>CC BY-NC-ND</a:t>
            </a:r>
            <a:endParaRPr lang="en-US" sz="9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Managing expectations</a:t>
            </a:r>
          </a:p>
        </p:txBody>
      </p:sp>
      <p:sp>
        <p:nvSpPr>
          <p:cNvPr id="290" name="Shape 290"/>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Sending institution expectations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Volunteer/student expectations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Hosting partner expectations</a:t>
            </a:r>
          </a:p>
        </p:txBody>
      </p:sp>
      <p:sp>
        <p:nvSpPr>
          <p:cNvPr id="291" name="Shape 29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31</a:t>
            </a:fld>
            <a:endParaRPr lang="en-US" sz="1400">
              <a:solidFill>
                <a:schemeClr val="lt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297" name="Shape 297"/>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Sending institutions: What are your expectations?</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298" name="Shape 298"/>
          <p:cNvSpPr txBox="1">
            <a:spLocks noGrp="1"/>
          </p:cNvSpPr>
          <p:nvPr>
            <p:ph type="body" idx="2"/>
          </p:nvPr>
        </p:nvSpPr>
        <p:spPr>
          <a:xfrm>
            <a:off x="6043626"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Learner/volunteers: What are your expectations?</a:t>
            </a:r>
          </a:p>
        </p:txBody>
      </p:sp>
      <p:sp>
        <p:nvSpPr>
          <p:cNvPr id="299" name="Shape 29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32</a:t>
            </a:fld>
            <a:endParaRPr lang="en-US" sz="1400">
              <a:solidFill>
                <a:schemeClr val="lt1"/>
              </a:solidFill>
              <a:latin typeface="Arial"/>
              <a:ea typeface="Arial"/>
              <a:cs typeface="Arial"/>
              <a:sym typeface="Aria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Host institution needs</a:t>
            </a:r>
          </a:p>
        </p:txBody>
      </p:sp>
      <p:sp>
        <p:nvSpPr>
          <p:cNvPr id="306" name="Shape 30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is the local mission/purpose?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are the local priorities?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are recent local initiatives?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How are daily activities carried out and monitored?</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How are outreach or improvement activities developed?</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Who is evaluating program quality and revising practice?</a:t>
            </a:r>
          </a:p>
        </p:txBody>
      </p:sp>
      <p:sp>
        <p:nvSpPr>
          <p:cNvPr id="307" name="Shape 30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33</a:t>
            </a:fld>
            <a:endParaRPr lang="en-US" sz="1400">
              <a:solidFill>
                <a:schemeClr val="lt1"/>
              </a:solidFill>
              <a:latin typeface="Arial"/>
              <a:ea typeface="Arial"/>
              <a:cs typeface="Arial"/>
              <a:sym typeface="Aria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Patient care needs</a:t>
            </a:r>
          </a:p>
        </p:txBody>
      </p:sp>
      <p:sp>
        <p:nvSpPr>
          <p:cNvPr id="313" name="Shape 313"/>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Sick and need seen today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First come first served</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Timeliness and efficiency of service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Follow-up difficulties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Cost of care and availability of care</a:t>
            </a:r>
          </a:p>
        </p:txBody>
      </p:sp>
      <p:sp>
        <p:nvSpPr>
          <p:cNvPr id="314" name="Shape 314"/>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34</a:t>
            </a:fld>
            <a:endParaRPr lang="en-US" sz="1400">
              <a:solidFill>
                <a:schemeClr val="lt1"/>
              </a:solidFill>
              <a:latin typeface="Arial"/>
              <a:ea typeface="Arial"/>
              <a:cs typeface="Arial"/>
              <a:sym typeface="Aria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C00000"/>
                </a:solidFill>
                <a:latin typeface="Garamond"/>
                <a:ea typeface="Garamond"/>
                <a:cs typeface="Garamond"/>
                <a:sym typeface="Garamond"/>
              </a:rPr>
              <a:t>Participant Input</a:t>
            </a:r>
          </a:p>
        </p:txBody>
      </p:sp>
      <p:sp>
        <p:nvSpPr>
          <p:cNvPr id="320" name="Shape 320"/>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Brainstorm potential disruptions to local workflow</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321" name="Shape 32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35</a:t>
            </a:fld>
            <a:endParaRPr lang="en-US" sz="1400">
              <a:solidFill>
                <a:schemeClr val="lt1"/>
              </a:solidFill>
              <a:latin typeface="Arial"/>
              <a:ea typeface="Arial"/>
              <a:cs typeface="Arial"/>
              <a:sym typeface="Aria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Potential disruptions</a:t>
            </a:r>
          </a:p>
        </p:txBody>
      </p:sp>
      <p:sp>
        <p:nvSpPr>
          <p:cNvPr id="327" name="Shape 327"/>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Areas we’ve found:</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Check-in (fairness of queue, triage)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Visit workflow delay</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Appropriateness of treatment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Awareness of local formulary</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Awareness of cost for testing and prescriptions</a:t>
            </a:r>
          </a:p>
          <a:p>
            <a:pPr marL="742950" marR="0" lvl="1" indent="-28575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328" name="Shape 328"/>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36</a:t>
            </a:fld>
            <a:endParaRPr lang="en-US" sz="1400">
              <a:solidFill>
                <a:schemeClr val="lt1"/>
              </a:solidFill>
              <a:latin typeface="Arial"/>
              <a:ea typeface="Arial"/>
              <a:cs typeface="Arial"/>
              <a:sym typeface="Aria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Shape 334"/>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model</a:t>
            </a:r>
          </a:p>
        </p:txBody>
      </p:sp>
      <p:sp>
        <p:nvSpPr>
          <p:cNvPr id="335" name="Shape 335"/>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Visitors integrated into simple EMR </a:t>
            </a:r>
            <a:r>
              <a:rPr lang="en-US" sz="2400" b="0" i="0" u="none" strike="noStrike" cap="none">
                <a:solidFill>
                  <a:schemeClr val="dk2"/>
                </a:solidFill>
                <a:latin typeface="Arial"/>
                <a:ea typeface="Arial"/>
                <a:cs typeface="Arial"/>
                <a:sym typeface="Arial"/>
              </a:rPr>
              <a:t>(replaced “blue books”)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Formalizes patient queue for clinicians, lab, and dispensary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Printed visitor binders at each workstation with: </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Quick reference protocols</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Available EMR diagnoses</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Current formulary</a:t>
            </a:r>
          </a:p>
          <a:p>
            <a:pPr marL="1143000" marR="0" lvl="2" indent="-228600" algn="l" rtl="0">
              <a:spcBef>
                <a:spcPts val="480"/>
              </a:spcBef>
              <a:spcAft>
                <a:spcPts val="0"/>
              </a:spcAft>
              <a:buClr>
                <a:schemeClr val="dk2"/>
              </a:buClr>
              <a:buSzPct val="100000"/>
              <a:buFont typeface="Arial"/>
              <a:buChar char="•"/>
            </a:pPr>
            <a:r>
              <a:rPr lang="en-US" sz="2400" b="0" i="0" u="none" strike="noStrike" cap="none">
                <a:solidFill>
                  <a:schemeClr val="dk2"/>
                </a:solidFill>
                <a:latin typeface="Arial"/>
                <a:ea typeface="Arial"/>
                <a:cs typeface="Arial"/>
                <a:sym typeface="Arial"/>
              </a:rPr>
              <a:t>Reference costs for lab tests and meds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Local in-charge overseeing clinical care for clinical care questions, quality monitoring and referral needs</a:t>
            </a:r>
          </a:p>
        </p:txBody>
      </p:sp>
      <p:sp>
        <p:nvSpPr>
          <p:cNvPr id="336" name="Shape 336"/>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37</a:t>
            </a:fld>
            <a:endParaRPr lang="en-US" sz="1400">
              <a:solidFill>
                <a:schemeClr val="lt1"/>
              </a:solidFill>
              <a:latin typeface="Arial"/>
              <a:ea typeface="Arial"/>
              <a:cs typeface="Arial"/>
              <a:sym typeface="Aria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Shape 341"/>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model</a:t>
            </a:r>
          </a:p>
        </p:txBody>
      </p:sp>
      <p:sp>
        <p:nvSpPr>
          <p:cNvPr id="342" name="Shape 342"/>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Requirements of visitors: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Review reference materials before arriving</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On-site orientation to living considerately, clinic and EMR</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Reminders to visitors: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Ask for help if you have questions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Realize US practice and Ugandan practice have different assumptions and limitations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Defer cost questions to local staff/supervisors</a:t>
            </a:r>
          </a:p>
          <a:p>
            <a:pPr marL="742950" marR="0" lvl="1" indent="-28575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343" name="Shape 34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38</a:t>
            </a:fld>
            <a:endParaRPr lang="en-US" sz="1400">
              <a:solidFill>
                <a:schemeClr val="lt1"/>
              </a:solidFill>
              <a:latin typeface="Arial"/>
              <a:ea typeface="Arial"/>
              <a:cs typeface="Arial"/>
              <a:sym typeface="Aria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orientation</a:t>
            </a:r>
          </a:p>
        </p:txBody>
      </p:sp>
      <p:sp>
        <p:nvSpPr>
          <p:cNvPr id="349" name="Shape 349"/>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Living considerately:</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Sharing space with team, sharing space with full-time staff</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Cleanliness standards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Water and power usage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Clinical practice: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Location of departments, supplies, recording needs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EMR use: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All learner notes signed off by attending</a:t>
            </a:r>
          </a:p>
        </p:txBody>
      </p:sp>
      <p:sp>
        <p:nvSpPr>
          <p:cNvPr id="350" name="Shape 35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39</a:t>
            </a:fld>
            <a:endParaRPr lang="en-US" sz="1400">
              <a:solidFill>
                <a:schemeClr val="lt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Learning objectives</a:t>
            </a:r>
          </a:p>
        </p:txBody>
      </p:sp>
      <p:sp>
        <p:nvSpPr>
          <p:cNvPr id="92" name="Shape 92"/>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After this session, participants should be able to:</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Describe essential components to </a:t>
            </a:r>
            <a:r>
              <a:rPr lang="en-US" sz="2800" b="0" i="0" u="none" strike="noStrike" cap="none">
                <a:solidFill>
                  <a:srgbClr val="FF0000"/>
                </a:solidFill>
                <a:latin typeface="Arial"/>
                <a:ea typeface="Arial"/>
                <a:cs typeface="Arial"/>
                <a:sym typeface="Arial"/>
              </a:rPr>
              <a:t>building a successful working relationship </a:t>
            </a:r>
            <a:r>
              <a:rPr lang="en-US" sz="2800" b="0" i="0" u="none" strike="noStrike" cap="none">
                <a:solidFill>
                  <a:schemeClr val="dk2"/>
                </a:solidFill>
                <a:latin typeface="Arial"/>
                <a:ea typeface="Arial"/>
                <a:cs typeface="Arial"/>
                <a:sym typeface="Arial"/>
              </a:rPr>
              <a:t>with international site partners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Recognize 3 ways to </a:t>
            </a:r>
            <a:r>
              <a:rPr lang="en-US" sz="2800" b="0" i="0" u="none" strike="noStrike" cap="none">
                <a:solidFill>
                  <a:srgbClr val="FF0000"/>
                </a:solidFill>
                <a:latin typeface="Arial"/>
                <a:ea typeface="Arial"/>
                <a:cs typeface="Arial"/>
                <a:sym typeface="Arial"/>
              </a:rPr>
              <a:t>reduce potential harm</a:t>
            </a:r>
            <a:r>
              <a:rPr lang="en-US" sz="2800" b="0" i="0" u="none" strike="noStrike" cap="none">
                <a:solidFill>
                  <a:schemeClr val="dk2"/>
                </a:solidFill>
                <a:latin typeface="Arial"/>
                <a:ea typeface="Arial"/>
                <a:cs typeface="Arial"/>
                <a:sym typeface="Arial"/>
              </a:rPr>
              <a:t> to local communities through long-term partnerships with hosting institutions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Demonstrate increased confidence in </a:t>
            </a:r>
            <a:r>
              <a:rPr lang="en-US" sz="2800" b="0" i="0" u="none" strike="noStrike" cap="none">
                <a:solidFill>
                  <a:srgbClr val="FF0000"/>
                </a:solidFill>
                <a:latin typeface="Arial"/>
                <a:ea typeface="Arial"/>
                <a:cs typeface="Arial"/>
                <a:sym typeface="Arial"/>
              </a:rPr>
              <a:t>incorporating best global health practices</a:t>
            </a:r>
            <a:r>
              <a:rPr lang="en-US" sz="2800" b="0" i="0" u="none" strike="noStrike" cap="none">
                <a:solidFill>
                  <a:schemeClr val="dk2"/>
                </a:solidFill>
                <a:latin typeface="Arial"/>
                <a:ea typeface="Arial"/>
                <a:cs typeface="Arial"/>
                <a:sym typeface="Arial"/>
              </a:rPr>
              <a:t> into international curricula for medical students and residents</a:t>
            </a:r>
          </a:p>
        </p:txBody>
      </p:sp>
      <p:sp>
        <p:nvSpPr>
          <p:cNvPr id="93" name="Shape 9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4</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Our model: Reducing problems</a:t>
            </a:r>
          </a:p>
        </p:txBody>
      </p:sp>
      <p:sp>
        <p:nvSpPr>
          <p:cNvPr id="356" name="Shape 35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Planning stages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Visitor information packet</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Volunteer conduct and liability agreements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Letters of good standing, references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Physician licensing</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Set standard charge for visitors staying at clinic</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Covers room/board, drinking water, interpreters, miscellaneous sundries</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357" name="Shape 35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40</a:t>
            </a:fld>
            <a:endParaRPr lang="en-US" sz="1400">
              <a:solidFill>
                <a:schemeClr val="lt1"/>
              </a:solidFill>
              <a:latin typeface="Arial"/>
              <a:ea typeface="Arial"/>
              <a:cs typeface="Arial"/>
              <a:sym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Service delivery gaps</a:t>
            </a:r>
          </a:p>
        </p:txBody>
      </p:sp>
      <p:sp>
        <p:nvSpPr>
          <p:cNvPr id="363" name="Shape 363"/>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1"/>
              </a:buClr>
              <a:buSzPct val="100000"/>
              <a:buFont typeface="Arial"/>
              <a:buChar char="•"/>
            </a:pPr>
            <a:r>
              <a:rPr lang="en-US" sz="3200" b="0" i="0" u="sng" strike="noStrike" cap="none">
                <a:solidFill>
                  <a:schemeClr val="dk1"/>
                </a:solidFill>
                <a:latin typeface="Arial"/>
                <a:ea typeface="Arial"/>
                <a:cs typeface="Arial"/>
                <a:sym typeface="Arial"/>
              </a:rPr>
              <a:t>Original model:</a:t>
            </a:r>
            <a:r>
              <a:rPr lang="en-US" sz="3200" b="0" i="0" u="none" strike="noStrike" cap="none">
                <a:solidFill>
                  <a:schemeClr val="dk1"/>
                </a:solidFill>
                <a:latin typeface="Arial"/>
                <a:ea typeface="Arial"/>
                <a:cs typeface="Arial"/>
                <a:sym typeface="Arial"/>
              </a:rPr>
              <a:t> </a:t>
            </a:r>
            <a:r>
              <a:rPr lang="en-US" sz="3200" b="0" i="0" u="none" strike="noStrike" cap="none">
                <a:solidFill>
                  <a:schemeClr val="dk2"/>
                </a:solidFill>
                <a:latin typeface="Arial"/>
                <a:ea typeface="Arial"/>
                <a:cs typeface="Arial"/>
                <a:sym typeface="Arial"/>
              </a:rPr>
              <a:t>send a US team every month (200 pts/day), 1 local nurse staffing remainder of year (20 pts/wk)</a:t>
            </a:r>
          </a:p>
          <a:p>
            <a:pPr marL="342900" marR="0" lvl="0" indent="-342900" algn="l" rtl="0">
              <a:spcBef>
                <a:spcPts val="640"/>
              </a:spcBef>
              <a:spcAft>
                <a:spcPts val="0"/>
              </a:spcAft>
              <a:buClr>
                <a:schemeClr val="dk2"/>
              </a:buClr>
              <a:buSzPct val="100000"/>
              <a:buFont typeface="Arial"/>
              <a:buChar char="•"/>
            </a:pPr>
            <a:r>
              <a:rPr lang="en-US" sz="3200" b="0" i="0" u="sng" strike="noStrike" cap="none">
                <a:solidFill>
                  <a:schemeClr val="dk2"/>
                </a:solidFill>
                <a:latin typeface="Arial"/>
                <a:ea typeface="Arial"/>
                <a:cs typeface="Arial"/>
                <a:sym typeface="Arial"/>
              </a:rPr>
              <a:t>Current model:</a:t>
            </a:r>
            <a:r>
              <a:rPr lang="en-US" sz="3200" b="0" i="0" u="none" strike="noStrike" cap="none">
                <a:solidFill>
                  <a:schemeClr val="dk2"/>
                </a:solidFill>
                <a:latin typeface="Arial"/>
                <a:ea typeface="Arial"/>
                <a:cs typeface="Arial"/>
                <a:sym typeface="Arial"/>
              </a:rPr>
              <a:t> full time Ugandan staff, up to 4 visiting teams per year (70-80 pts/day year-round average)</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do you do when the need is there year-round and your visitors are not?</a:t>
            </a:r>
          </a:p>
        </p:txBody>
      </p:sp>
      <p:sp>
        <p:nvSpPr>
          <p:cNvPr id="364" name="Shape 364"/>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41</a:t>
            </a:fld>
            <a:endParaRPr lang="en-US" sz="1400">
              <a:solidFill>
                <a:schemeClr val="lt1"/>
              </a:solidFill>
              <a:latin typeface="Arial"/>
              <a:ea typeface="Arial"/>
              <a:cs typeface="Arial"/>
              <a:sym typeface="Aria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68"/>
        <p:cNvGrpSpPr/>
        <p:nvPr/>
      </p:nvGrpSpPr>
      <p:grpSpPr>
        <a:xfrm>
          <a:off x="0" y="0"/>
          <a:ext cx="0" cy="0"/>
          <a:chOff x="0" y="0"/>
          <a:chExt cx="0" cy="0"/>
        </a:xfrm>
      </p:grpSpPr>
      <p:sp>
        <p:nvSpPr>
          <p:cNvPr id="369" name="Shape 36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Providing training</a:t>
            </a:r>
          </a:p>
        </p:txBody>
      </p:sp>
      <p:sp>
        <p:nvSpPr>
          <p:cNvPr id="370" name="Shape 370"/>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Using visitors to provide higher level consultation on-site</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Difficult cases co-managed with host staff continuing care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Using visitors to further CME for local staff</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Trip planner notifies host of expertise of upcoming visitors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Staff identify the CME topics they want to cover</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Teaching collaboration with visitors/hosts</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Host in-charge identifies VHT teaching topic of the month</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Visitors/host co-create training session and hold meeting</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371" name="Shape 371"/>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42</a:t>
            </a:fld>
            <a:endParaRPr lang="en-US" sz="1400">
              <a:solidFill>
                <a:schemeClr val="lt1"/>
              </a:solidFill>
              <a:latin typeface="Arial"/>
              <a:ea typeface="Arial"/>
              <a:cs typeface="Arial"/>
              <a:sym typeface="Aria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6"/>
        <p:cNvGrpSpPr/>
        <p:nvPr/>
      </p:nvGrpSpPr>
      <p:grpSpPr>
        <a:xfrm>
          <a:off x="0" y="0"/>
          <a:ext cx="0" cy="0"/>
          <a:chOff x="0" y="0"/>
          <a:chExt cx="0" cy="0"/>
        </a:xfrm>
      </p:grpSpPr>
      <p:sp>
        <p:nvSpPr>
          <p:cNvPr id="377" name="Shape 377"/>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Leadership skills</a:t>
            </a:r>
          </a:p>
        </p:txBody>
      </p:sp>
      <p:sp>
        <p:nvSpPr>
          <p:cNvPr id="378" name="Shape 378"/>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System integration and partnerships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Public health internal and external activities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Quality improvement and process improvement</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379" name="Shape 37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43</a:t>
            </a:fld>
            <a:endParaRPr lang="en-US" sz="1400">
              <a:solidFill>
                <a:schemeClr val="lt1"/>
              </a:solidFill>
              <a:latin typeface="Arial"/>
              <a:ea typeface="Arial"/>
              <a:cs typeface="Arial"/>
              <a:sym typeface="Aria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Shape 38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Focus on benefits</a:t>
            </a:r>
          </a:p>
        </p:txBody>
      </p:sp>
      <p:sp>
        <p:nvSpPr>
          <p:cNvPr id="386" name="Shape 38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Visiting teams/volunteers provide expertise not always accessible locally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CME opportunities for local staff</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Modeling teaching styles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Supporting local initiatives with outside resources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Supports emphasis on quality of care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Increasing support network for funding</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387" name="Shape 38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44</a:t>
            </a:fld>
            <a:endParaRPr lang="en-US" sz="1400">
              <a:solidFill>
                <a:schemeClr val="lt1"/>
              </a:solidFill>
              <a:latin typeface="Arial"/>
              <a:ea typeface="Arial"/>
              <a:cs typeface="Arial"/>
              <a:sym typeface="Aria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2"/>
        <p:cNvGrpSpPr/>
        <p:nvPr/>
      </p:nvGrpSpPr>
      <p:grpSpPr>
        <a:xfrm>
          <a:off x="0" y="0"/>
          <a:ext cx="0" cy="0"/>
          <a:chOff x="0" y="0"/>
          <a:chExt cx="0" cy="0"/>
        </a:xfrm>
      </p:grpSpPr>
      <p:sp>
        <p:nvSpPr>
          <p:cNvPr id="393" name="Shape 393"/>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Usual Workflow</a:t>
            </a:r>
          </a:p>
        </p:txBody>
      </p:sp>
      <p:sp>
        <p:nvSpPr>
          <p:cNvPr id="394" name="Shape 394"/>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is the usual workflow of your local partner in daily patient care?</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p:txBody>
      </p:sp>
      <p:sp>
        <p:nvSpPr>
          <p:cNvPr id="395" name="Shape 39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45</a:t>
            </a:fld>
            <a:endParaRPr lang="en-US" sz="1400">
              <a:solidFill>
                <a:schemeClr val="lt1"/>
              </a:solidFill>
              <a:latin typeface="Arial"/>
              <a:ea typeface="Arial"/>
              <a:cs typeface="Arial"/>
              <a:sym typeface="Arial"/>
            </a:endParaRPr>
          </a:p>
        </p:txBody>
      </p:sp>
      <p:sp>
        <p:nvSpPr>
          <p:cNvPr id="396" name="Shape 396"/>
          <p:cNvSpPr txBox="1"/>
          <p:nvPr/>
        </p:nvSpPr>
        <p:spPr>
          <a:xfrm>
            <a:off x="4171650" y="4653475"/>
            <a:ext cx="6705600" cy="11430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2600">
                <a:solidFill>
                  <a:schemeClr val="dk1"/>
                </a:solidFill>
                <a:latin typeface="Arial"/>
                <a:ea typeface="Arial"/>
                <a:cs typeface="Arial"/>
                <a:sym typeface="Arial"/>
              </a:rPr>
              <a:t>SurveyMonkey Q2: </a:t>
            </a:r>
            <a:r>
              <a:rPr lang="en-US" sz="2600" u="sng">
                <a:solidFill>
                  <a:srgbClr val="6611CC"/>
                </a:solidFill>
                <a:hlinkClick r:id="rId3"/>
              </a:rPr>
              <a:t>https://www.surveymonkey.com/r/JFF3XTD</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Shape 401"/>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Local stakeholder priorities</a:t>
            </a:r>
          </a:p>
        </p:txBody>
      </p:sp>
      <p:sp>
        <p:nvSpPr>
          <p:cNvPr id="402" name="Shape 402"/>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Are there service priorities identified?</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How much did local stakeholders contribute to setting those priorities?</a:t>
            </a:r>
          </a:p>
        </p:txBody>
      </p:sp>
      <p:sp>
        <p:nvSpPr>
          <p:cNvPr id="403" name="Shape 40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46</a:t>
            </a:fld>
            <a:endParaRPr lang="en-US" sz="1400">
              <a:solidFill>
                <a:schemeClr val="lt1"/>
              </a:solidFill>
              <a:latin typeface="Arial"/>
              <a:ea typeface="Arial"/>
              <a:cs typeface="Arial"/>
              <a:sym typeface="Aria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07"/>
        <p:cNvGrpSpPr/>
        <p:nvPr/>
      </p:nvGrpSpPr>
      <p:grpSpPr>
        <a:xfrm>
          <a:off x="0" y="0"/>
          <a:ext cx="0" cy="0"/>
          <a:chOff x="0" y="0"/>
          <a:chExt cx="0" cy="0"/>
        </a:xfrm>
      </p:grpSpPr>
      <p:sp>
        <p:nvSpPr>
          <p:cNvPr id="408" name="Shape 408"/>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Partnering and Collaboration</a:t>
            </a:r>
          </a:p>
        </p:txBody>
      </p:sp>
      <p:sp>
        <p:nvSpPr>
          <p:cNvPr id="409" name="Shape 409"/>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does that mean?</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What does that look like?</a:t>
            </a:r>
          </a:p>
        </p:txBody>
      </p:sp>
      <p:sp>
        <p:nvSpPr>
          <p:cNvPr id="410" name="Shape 41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47</a:t>
            </a:fld>
            <a:endParaRPr lang="en-US" sz="1400">
              <a:solidFill>
                <a:schemeClr val="lt1"/>
              </a:solidFill>
              <a:latin typeface="Arial"/>
              <a:ea typeface="Arial"/>
              <a:cs typeface="Arial"/>
              <a:sym typeface="Aria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4"/>
        <p:cNvGrpSpPr/>
        <p:nvPr/>
      </p:nvGrpSpPr>
      <p:grpSpPr>
        <a:xfrm>
          <a:off x="0" y="0"/>
          <a:ext cx="0" cy="0"/>
          <a:chOff x="0" y="0"/>
          <a:chExt cx="0" cy="0"/>
        </a:xfrm>
      </p:grpSpPr>
      <p:sp>
        <p:nvSpPr>
          <p:cNvPr id="415" name="Shape 41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Modeling excellence in practice</a:t>
            </a:r>
          </a:p>
        </p:txBody>
      </p:sp>
      <p:sp>
        <p:nvSpPr>
          <p:cNvPr id="416" name="Shape 41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Building role models of ethical care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Directing system improvement activities through local stakeholder priorities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Reducing service delivery gaps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Strengthening host organization leadership</a:t>
            </a:r>
          </a:p>
        </p:txBody>
      </p:sp>
      <p:sp>
        <p:nvSpPr>
          <p:cNvPr id="417" name="Shape 41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48</a:t>
            </a:fld>
            <a:endParaRPr lang="en-US" sz="1400">
              <a:solidFill>
                <a:schemeClr val="lt1"/>
              </a:solidFill>
              <a:latin typeface="Arial"/>
              <a:ea typeface="Arial"/>
              <a:cs typeface="Arial"/>
              <a:sym typeface="Aria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Shape 423"/>
          <p:cNvSpPr txBox="1">
            <a:spLocks noGrp="1"/>
          </p:cNvSpPr>
          <p:nvPr>
            <p:ph type="title"/>
          </p:nvPr>
        </p:nvSpPr>
        <p:spPr>
          <a:xfrm>
            <a:off x="304720" y="274637"/>
            <a:ext cx="11274600"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Making a good learning experience</a:t>
            </a:r>
          </a:p>
        </p:txBody>
      </p:sp>
      <p:sp>
        <p:nvSpPr>
          <p:cNvPr id="424" name="Shape 424"/>
          <p:cNvSpPr txBox="1">
            <a:spLocks noGrp="1"/>
          </p:cNvSpPr>
          <p:nvPr>
            <p:ph type="body" idx="1"/>
          </p:nvPr>
        </p:nvSpPr>
        <p:spPr>
          <a:xfrm>
            <a:off x="304720" y="1600200"/>
            <a:ext cx="11274600" cy="4526100"/>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Learner concerns from experience</a:t>
            </a:r>
          </a:p>
          <a:p>
            <a:pPr marL="342900" marR="0" lvl="0" indent="-342900" algn="l" rtl="0">
              <a:spcBef>
                <a:spcPts val="640"/>
              </a:spcBef>
              <a:spcAft>
                <a:spcPts val="0"/>
              </a:spcAft>
              <a:buClr>
                <a:schemeClr val="dk2"/>
              </a:buClr>
              <a:buSzPct val="100000"/>
              <a:buFont typeface="Arial"/>
              <a:buNone/>
            </a:pPr>
            <a:endParaRPr sz="3200" b="0" i="0" u="none" strike="noStrike" cap="none">
              <a:solidFill>
                <a:schemeClr val="dk2"/>
              </a:solidFill>
              <a:latin typeface="Arial"/>
              <a:ea typeface="Arial"/>
              <a:cs typeface="Arial"/>
              <a:sym typeface="Arial"/>
            </a:endParaRP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Debriefing during and after trip is helpful </a:t>
            </a:r>
          </a:p>
          <a:p>
            <a:pPr marL="742950" marR="0" lvl="1" indent="-28575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(AMC incorporates it with all teams)</a:t>
            </a:r>
          </a:p>
        </p:txBody>
      </p:sp>
      <p:sp>
        <p:nvSpPr>
          <p:cNvPr id="425" name="Shape 425"/>
          <p:cNvSpPr txBox="1">
            <a:spLocks noGrp="1"/>
          </p:cNvSpPr>
          <p:nvPr>
            <p:ph type="sldNum" idx="12"/>
          </p:nvPr>
        </p:nvSpPr>
        <p:spPr>
          <a:xfrm>
            <a:off x="203146" y="6381750"/>
            <a:ext cx="711000" cy="476100"/>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49</a:t>
            </a:fld>
            <a:endParaRPr lang="en-US" sz="1400">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dirty="0">
                <a:solidFill>
                  <a:schemeClr val="dk2"/>
                </a:solidFill>
                <a:latin typeface="Garamond"/>
                <a:ea typeface="Garamond"/>
                <a:cs typeface="Garamond"/>
                <a:sym typeface="Garamond"/>
              </a:rPr>
              <a:t>Key areas for today</a:t>
            </a:r>
          </a:p>
        </p:txBody>
      </p:sp>
      <p:sp>
        <p:nvSpPr>
          <p:cNvPr id="99" name="Shape 99"/>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1" i="0" u="none" strike="noStrike" cap="none" dirty="0">
                <a:solidFill>
                  <a:schemeClr val="dk2"/>
                </a:solidFill>
                <a:latin typeface="Arial"/>
                <a:ea typeface="Arial"/>
                <a:cs typeface="Arial"/>
                <a:sym typeface="Arial"/>
              </a:rPr>
              <a:t>Defining Global Health </a:t>
            </a:r>
          </a:p>
          <a:p>
            <a:pPr marL="742950" marR="0" lvl="1" indent="-285750" algn="l" rtl="0">
              <a:spcBef>
                <a:spcPts val="560"/>
              </a:spcBef>
              <a:spcAft>
                <a:spcPts val="0"/>
              </a:spcAft>
              <a:buClr>
                <a:schemeClr val="dk2"/>
              </a:buClr>
              <a:buSzPct val="100000"/>
              <a:buFont typeface="Arial"/>
              <a:buChar char="–"/>
            </a:pPr>
            <a:r>
              <a:rPr lang="en-US" sz="2800" i="0" u="none" strike="noStrike" cap="none" dirty="0">
                <a:solidFill>
                  <a:schemeClr val="dk2"/>
                </a:solidFill>
                <a:latin typeface="Arial"/>
                <a:ea typeface="Arial"/>
                <a:cs typeface="Arial"/>
                <a:sym typeface="Arial"/>
              </a:rPr>
              <a:t>Underst</a:t>
            </a:r>
            <a:r>
              <a:rPr lang="en-US" sz="2800" b="0" i="0" u="none" strike="noStrike" cap="none" dirty="0">
                <a:solidFill>
                  <a:schemeClr val="dk2"/>
                </a:solidFill>
                <a:latin typeface="Arial"/>
                <a:ea typeface="Arial"/>
                <a:cs typeface="Arial"/>
                <a:sym typeface="Arial"/>
              </a:rPr>
              <a:t>anding system-based practice in the global setting</a:t>
            </a:r>
          </a:p>
          <a:p>
            <a:pPr marL="342900" marR="0" lvl="0" indent="-342900" algn="l" rtl="0">
              <a:spcBef>
                <a:spcPts val="640"/>
              </a:spcBef>
              <a:spcAft>
                <a:spcPts val="0"/>
              </a:spcAft>
              <a:buClr>
                <a:schemeClr val="dk2"/>
              </a:buClr>
              <a:buSzPct val="100000"/>
              <a:buFont typeface="Arial"/>
              <a:buChar char="•"/>
            </a:pPr>
            <a:r>
              <a:rPr lang="en-US" sz="3200" b="1" i="0" u="none" strike="noStrike" cap="none" dirty="0">
                <a:solidFill>
                  <a:schemeClr val="dk2"/>
                </a:solidFill>
                <a:latin typeface="Arial"/>
                <a:ea typeface="Arial"/>
                <a:cs typeface="Arial"/>
                <a:sym typeface="Arial"/>
              </a:rPr>
              <a:t>WEIGHT guidelines</a:t>
            </a:r>
          </a:p>
          <a:p>
            <a:pPr marL="742950" marR="0" lvl="1" indent="-285750" algn="l" rtl="0">
              <a:spcBef>
                <a:spcPts val="560"/>
              </a:spcBef>
              <a:spcAft>
                <a:spcPts val="0"/>
              </a:spcAft>
              <a:buClr>
                <a:schemeClr val="dk2"/>
              </a:buClr>
              <a:buSzPct val="100000"/>
              <a:buFont typeface="Arial"/>
              <a:buChar char="–"/>
            </a:pPr>
            <a:r>
              <a:rPr lang="en-US" sz="2800" i="0" u="none" strike="noStrike" cap="none" dirty="0">
                <a:solidFill>
                  <a:schemeClr val="dk2"/>
                </a:solidFill>
                <a:latin typeface="Arial"/>
                <a:ea typeface="Arial"/>
                <a:cs typeface="Arial"/>
                <a:sym typeface="Arial"/>
              </a:rPr>
              <a:t>Ethical </a:t>
            </a:r>
            <a:r>
              <a:rPr lang="en-US" sz="2800" b="0" i="0" u="none" strike="noStrike" cap="none" dirty="0">
                <a:solidFill>
                  <a:schemeClr val="dk2"/>
                </a:solidFill>
                <a:latin typeface="Arial"/>
                <a:ea typeface="Arial"/>
                <a:cs typeface="Arial"/>
                <a:sym typeface="Arial"/>
              </a:rPr>
              <a:t>considerations in global health practice</a:t>
            </a:r>
          </a:p>
          <a:p>
            <a:pPr marL="742950" marR="0" lvl="1" indent="-285750" algn="l" rtl="0">
              <a:spcBef>
                <a:spcPts val="560"/>
              </a:spcBef>
              <a:spcAft>
                <a:spcPts val="0"/>
              </a:spcAft>
              <a:buClr>
                <a:schemeClr val="dk2"/>
              </a:buClr>
              <a:buSzPct val="100000"/>
              <a:buFont typeface="Arial"/>
              <a:buChar char="–"/>
            </a:pPr>
            <a:r>
              <a:rPr lang="en-US" sz="2800" b="0" i="0" u="none" strike="noStrike" cap="none" dirty="0">
                <a:solidFill>
                  <a:schemeClr val="dk2"/>
                </a:solidFill>
                <a:latin typeface="Arial"/>
                <a:ea typeface="Arial"/>
                <a:cs typeface="Arial"/>
                <a:sym typeface="Arial"/>
              </a:rPr>
              <a:t>Your own experiences and current collaborations</a:t>
            </a:r>
          </a:p>
          <a:p>
            <a:pPr marL="342900" marR="0" lvl="0" indent="-342900" algn="l" rtl="0">
              <a:spcBef>
                <a:spcPts val="640"/>
              </a:spcBef>
              <a:spcAft>
                <a:spcPts val="0"/>
              </a:spcAft>
              <a:buClr>
                <a:schemeClr val="dk2"/>
              </a:buClr>
              <a:buSzPct val="100000"/>
              <a:buFont typeface="Arial"/>
              <a:buChar char="•"/>
            </a:pPr>
            <a:r>
              <a:rPr lang="en-US" sz="3200" b="1" i="0" u="none" strike="noStrike" cap="none" dirty="0">
                <a:solidFill>
                  <a:schemeClr val="dk2"/>
                </a:solidFill>
                <a:latin typeface="Arial"/>
                <a:ea typeface="Arial"/>
                <a:cs typeface="Arial"/>
                <a:sym typeface="Arial"/>
              </a:rPr>
              <a:t>Addressing performance gaps </a:t>
            </a:r>
          </a:p>
          <a:p>
            <a:pPr marL="342900" marR="0" lvl="0" indent="-342900" algn="l" rtl="0">
              <a:spcBef>
                <a:spcPts val="640"/>
              </a:spcBef>
              <a:spcAft>
                <a:spcPts val="0"/>
              </a:spcAft>
              <a:buClr>
                <a:schemeClr val="dk2"/>
              </a:buClr>
              <a:buSzPct val="100000"/>
              <a:buFont typeface="Arial"/>
              <a:buChar char="•"/>
            </a:pPr>
            <a:r>
              <a:rPr lang="en-US" sz="3200" b="1" i="0" u="none" strike="noStrike" cap="none" dirty="0">
                <a:solidFill>
                  <a:schemeClr val="dk2"/>
                </a:solidFill>
                <a:latin typeface="Arial"/>
                <a:ea typeface="Arial"/>
                <a:cs typeface="Arial"/>
                <a:sym typeface="Arial"/>
              </a:rPr>
              <a:t>Implementation challenges</a:t>
            </a:r>
          </a:p>
          <a:p>
            <a:pPr marL="342900" marR="0" lvl="0" indent="-342900" algn="l" rtl="0">
              <a:spcBef>
                <a:spcPts val="640"/>
              </a:spcBef>
              <a:spcAft>
                <a:spcPts val="0"/>
              </a:spcAft>
              <a:buClr>
                <a:schemeClr val="dk2"/>
              </a:buClr>
              <a:buSzPct val="100000"/>
              <a:buFont typeface="Arial"/>
              <a:buNone/>
            </a:pPr>
            <a:endParaRPr sz="3200" b="0" i="0" u="none" strike="noStrike" cap="none" dirty="0">
              <a:solidFill>
                <a:schemeClr val="dk2"/>
              </a:solidFill>
              <a:latin typeface="Arial"/>
              <a:ea typeface="Arial"/>
              <a:cs typeface="Arial"/>
              <a:sym typeface="Arial"/>
            </a:endParaRPr>
          </a:p>
        </p:txBody>
      </p:sp>
      <p:sp>
        <p:nvSpPr>
          <p:cNvPr id="100" name="Shape 100"/>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5</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29"/>
        <p:cNvGrpSpPr/>
        <p:nvPr/>
      </p:nvGrpSpPr>
      <p:grpSpPr>
        <a:xfrm>
          <a:off x="0" y="0"/>
          <a:ext cx="0" cy="0"/>
          <a:chOff x="0" y="0"/>
          <a:chExt cx="0" cy="0"/>
        </a:xfrm>
      </p:grpSpPr>
      <p:sp>
        <p:nvSpPr>
          <p:cNvPr id="430" name="Shape 430"/>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Visitor safety</a:t>
            </a:r>
          </a:p>
        </p:txBody>
      </p:sp>
      <p:sp>
        <p:nvSpPr>
          <p:cNvPr id="431" name="Shape 431"/>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Visitors should review travel advisories and follow safe practice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Hosting partner can provide guidance for local transportation</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Providing housing, safe food, safe water</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Local point-person</a:t>
            </a:r>
          </a:p>
        </p:txBody>
      </p:sp>
      <p:sp>
        <p:nvSpPr>
          <p:cNvPr id="432" name="Shape 432"/>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50</a:t>
            </a:fld>
            <a:endParaRPr lang="en-US" sz="1400">
              <a:solidFill>
                <a:schemeClr val="lt1"/>
              </a:solidFill>
              <a:latin typeface="Arial"/>
              <a:ea typeface="Arial"/>
              <a:cs typeface="Arial"/>
              <a:sym typeface="Aria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36"/>
        <p:cNvGrpSpPr/>
        <p:nvPr/>
      </p:nvGrpSpPr>
      <p:grpSpPr>
        <a:xfrm>
          <a:off x="0" y="0"/>
          <a:ext cx="0" cy="0"/>
          <a:chOff x="0" y="0"/>
          <a:chExt cx="0" cy="0"/>
        </a:xfrm>
      </p:grpSpPr>
      <p:sp>
        <p:nvSpPr>
          <p:cNvPr id="437" name="Shape 437"/>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Review of Key Strategies</a:t>
            </a:r>
          </a:p>
        </p:txBody>
      </p:sp>
      <p:sp>
        <p:nvSpPr>
          <p:cNvPr id="438" name="Shape 438"/>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Control of visitor characteristics and expectations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Standardized trip planning and preparation</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Best practices for professional accountability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Comprehensive standard cost accounting</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Structured program to provide mutual benefit</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On-site team preparation and experience management</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Long-term local and international partnerships</a:t>
            </a:r>
          </a:p>
        </p:txBody>
      </p:sp>
      <p:sp>
        <p:nvSpPr>
          <p:cNvPr id="439" name="Shape 439"/>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51</a:t>
            </a:fld>
            <a:endParaRPr lang="en-US" sz="1400">
              <a:solidFill>
                <a:schemeClr val="lt1"/>
              </a:solidFill>
              <a:latin typeface="Arial"/>
              <a:ea typeface="Arial"/>
              <a:cs typeface="Arial"/>
              <a:sym typeface="Aria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43"/>
        <p:cNvGrpSpPr/>
        <p:nvPr/>
      </p:nvGrpSpPr>
      <p:grpSpPr>
        <a:xfrm>
          <a:off x="0" y="0"/>
          <a:ext cx="0" cy="0"/>
          <a:chOff x="0" y="0"/>
          <a:chExt cx="0" cy="0"/>
        </a:xfrm>
      </p:grpSpPr>
      <p:sp>
        <p:nvSpPr>
          <p:cNvPr id="444" name="Shape 444"/>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rgbClr val="FF0000"/>
                </a:solidFill>
                <a:latin typeface="Garamond"/>
                <a:ea typeface="Garamond"/>
                <a:cs typeface="Garamond"/>
                <a:sym typeface="Garamond"/>
              </a:rPr>
              <a:t>Take home points</a:t>
            </a:r>
          </a:p>
        </p:txBody>
      </p:sp>
      <p:sp>
        <p:nvSpPr>
          <p:cNvPr id="445" name="Shape 445"/>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Focus mission planning on mutual benefit</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Prioritize patient safety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Reduce service delivery gaps</a:t>
            </a:r>
          </a:p>
        </p:txBody>
      </p:sp>
      <p:sp>
        <p:nvSpPr>
          <p:cNvPr id="446" name="Shape 446"/>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52</a:t>
            </a:fld>
            <a:endParaRPr lang="en-US" sz="1400">
              <a:solidFill>
                <a:schemeClr val="lt1"/>
              </a:solidFill>
              <a:latin typeface="Arial"/>
              <a:ea typeface="Arial"/>
              <a:cs typeface="Arial"/>
              <a:sym typeface="Aria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50"/>
        <p:cNvGrpSpPr/>
        <p:nvPr/>
      </p:nvGrpSpPr>
      <p:grpSpPr>
        <a:xfrm>
          <a:off x="0" y="0"/>
          <a:ext cx="0" cy="0"/>
          <a:chOff x="0" y="0"/>
          <a:chExt cx="0" cy="0"/>
        </a:xfrm>
      </p:grpSpPr>
      <p:sp>
        <p:nvSpPr>
          <p:cNvPr id="451" name="Shape 451"/>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References</a:t>
            </a:r>
          </a:p>
        </p:txBody>
      </p:sp>
      <p:sp>
        <p:nvSpPr>
          <p:cNvPr id="452" name="Shape 452"/>
          <p:cNvSpPr txBox="1">
            <a:spLocks noGrp="1"/>
          </p:cNvSpPr>
          <p:nvPr>
            <p:ph type="body" idx="1"/>
          </p:nvPr>
        </p:nvSpPr>
        <p:spPr>
          <a:xfrm>
            <a:off x="304725" y="1218875"/>
            <a:ext cx="11274600" cy="4907400"/>
          </a:xfrm>
          <a:prstGeom prst="rect">
            <a:avLst/>
          </a:prstGeom>
          <a:noFill/>
          <a:ln>
            <a:noFill/>
          </a:ln>
        </p:spPr>
        <p:txBody>
          <a:bodyPr lIns="91425" tIns="45700" rIns="91425" bIns="45700" anchor="t" anchorCtr="0">
            <a:noAutofit/>
          </a:bodyPr>
          <a:lstStyle/>
          <a:p>
            <a:pPr marL="342900" marR="0" lvl="0" indent="-330200" algn="l" rtl="0">
              <a:spcBef>
                <a:spcPts val="0"/>
              </a:spcBef>
              <a:spcAft>
                <a:spcPts val="0"/>
              </a:spcAft>
              <a:buClr>
                <a:schemeClr val="dk2"/>
              </a:buClr>
              <a:buSzPct val="100000"/>
              <a:buFont typeface="Arial"/>
              <a:buChar char="•"/>
            </a:pPr>
            <a:r>
              <a:rPr lang="en-US" sz="1200" b="0" i="0" u="none" strike="noStrike" cap="none" dirty="0">
                <a:solidFill>
                  <a:schemeClr val="dk2"/>
                </a:solidFill>
                <a:latin typeface="Arial"/>
                <a:ea typeface="Arial"/>
                <a:cs typeface="Arial"/>
                <a:sym typeface="Arial"/>
              </a:rPr>
              <a:t>Crump JA, </a:t>
            </a:r>
            <a:r>
              <a:rPr lang="en-US" sz="1200" b="0" i="0" u="none" strike="noStrike" cap="none" dirty="0" err="1">
                <a:solidFill>
                  <a:schemeClr val="dk2"/>
                </a:solidFill>
                <a:latin typeface="Arial"/>
                <a:ea typeface="Arial"/>
                <a:cs typeface="Arial"/>
                <a:sym typeface="Arial"/>
              </a:rPr>
              <a:t>Sugarman</a:t>
            </a:r>
            <a:r>
              <a:rPr lang="en-US" sz="1200" b="0" i="0" u="none" strike="noStrike" cap="none" dirty="0">
                <a:solidFill>
                  <a:schemeClr val="dk2"/>
                </a:solidFill>
                <a:latin typeface="Arial"/>
                <a:ea typeface="Arial"/>
                <a:cs typeface="Arial"/>
                <a:sym typeface="Arial"/>
              </a:rPr>
              <a:t> J, and the Working Group on Ethics Guidelines for Global Health Training (WEIGHT). Ethics and best practice guidelines for training experiences in global health.</a:t>
            </a:r>
            <a:r>
              <a:rPr lang="en-US" sz="1200" b="0" i="1" u="none" strike="noStrike" cap="none" dirty="0">
                <a:solidFill>
                  <a:schemeClr val="dk2"/>
                </a:solidFill>
                <a:latin typeface="Arial"/>
                <a:ea typeface="Arial"/>
                <a:cs typeface="Arial"/>
                <a:sym typeface="Arial"/>
              </a:rPr>
              <a:t> </a:t>
            </a:r>
            <a:r>
              <a:rPr lang="en-US" sz="1200" b="0" i="0" u="none" strike="noStrike" cap="none" dirty="0">
                <a:solidFill>
                  <a:schemeClr val="dk2"/>
                </a:solidFill>
                <a:latin typeface="Arial"/>
                <a:ea typeface="Arial"/>
                <a:cs typeface="Arial"/>
                <a:sym typeface="Arial"/>
              </a:rPr>
              <a:t>Am J Trop Med </a:t>
            </a:r>
            <a:r>
              <a:rPr lang="en-US" sz="1200" b="0" i="0" u="none" strike="noStrike" cap="none" dirty="0" err="1">
                <a:solidFill>
                  <a:schemeClr val="dk2"/>
                </a:solidFill>
                <a:latin typeface="Arial"/>
                <a:ea typeface="Arial"/>
                <a:cs typeface="Arial"/>
                <a:sym typeface="Arial"/>
              </a:rPr>
              <a:t>Hyg</a:t>
            </a:r>
            <a:r>
              <a:rPr lang="en-US" sz="1200" b="0" i="0" u="none" strike="noStrike" cap="none" dirty="0">
                <a:solidFill>
                  <a:schemeClr val="dk2"/>
                </a:solidFill>
                <a:latin typeface="Arial"/>
                <a:ea typeface="Arial"/>
                <a:cs typeface="Arial"/>
                <a:sym typeface="Arial"/>
              </a:rPr>
              <a:t>. 2010;83(6):1178-82. doi:10.4269/ajtmh.2010.10-0527.</a:t>
            </a:r>
          </a:p>
          <a:p>
            <a:pPr marL="0" marR="0" lvl="0" indent="0" algn="l" rtl="0">
              <a:spcBef>
                <a:spcPts val="0"/>
              </a:spcBef>
              <a:spcAft>
                <a:spcPts val="0"/>
              </a:spcAft>
              <a:buNone/>
            </a:pPr>
            <a:endParaRPr sz="1200" dirty="0"/>
          </a:p>
          <a:p>
            <a:pPr marL="342900" marR="0" lvl="0" indent="-330200" algn="l" rtl="0">
              <a:spcBef>
                <a:spcPts val="0"/>
              </a:spcBef>
              <a:spcAft>
                <a:spcPts val="0"/>
              </a:spcAft>
              <a:buClr>
                <a:schemeClr val="dk2"/>
              </a:buClr>
              <a:buSzPct val="100000"/>
              <a:buFont typeface="Arial"/>
              <a:buChar char="•"/>
            </a:pPr>
            <a:r>
              <a:rPr lang="en-US" sz="1200" dirty="0">
                <a:solidFill>
                  <a:schemeClr val="dk1"/>
                </a:solidFill>
              </a:rPr>
              <a:t>Crump J and </a:t>
            </a:r>
            <a:r>
              <a:rPr lang="en-US" sz="1200" dirty="0" err="1">
                <a:solidFill>
                  <a:schemeClr val="dk1"/>
                </a:solidFill>
              </a:rPr>
              <a:t>Sugarman</a:t>
            </a:r>
            <a:r>
              <a:rPr lang="en-US" sz="1200" dirty="0">
                <a:solidFill>
                  <a:schemeClr val="dk1"/>
                </a:solidFill>
              </a:rPr>
              <a:t> J. Ethical Considerations for Short-term Experiences by Trainees in Global Health. JAMA. 2008 September 24; 300 (12): 1456-1458. </a:t>
            </a:r>
          </a:p>
          <a:p>
            <a:pPr marL="342900" marR="0" lvl="0" indent="-330200" algn="l" rtl="0">
              <a:spcBef>
                <a:spcPts val="0"/>
              </a:spcBef>
              <a:spcAft>
                <a:spcPts val="0"/>
              </a:spcAft>
              <a:buClr>
                <a:schemeClr val="dk2"/>
              </a:buClr>
              <a:buSzPct val="100000"/>
              <a:buFont typeface="Arial"/>
              <a:buChar char="•"/>
            </a:pPr>
            <a:endParaRPr lang="en-US" sz="1200" dirty="0">
              <a:solidFill>
                <a:schemeClr val="dk1"/>
              </a:solidFill>
            </a:endParaRPr>
          </a:p>
          <a:p>
            <a:pPr marL="342900" marR="0" lvl="0" indent="-330200" algn="l" rtl="0">
              <a:spcBef>
                <a:spcPts val="0"/>
              </a:spcBef>
              <a:spcAft>
                <a:spcPts val="0"/>
              </a:spcAft>
              <a:buClr>
                <a:schemeClr val="dk2"/>
              </a:buClr>
              <a:buSzPct val="100000"/>
              <a:buFont typeface="Arial"/>
              <a:buChar char="•"/>
            </a:pPr>
            <a:r>
              <a:rPr lang="en-US" sz="1200" dirty="0" err="1">
                <a:solidFill>
                  <a:schemeClr val="dk1"/>
                </a:solidFill>
              </a:rPr>
              <a:t>Eyler</a:t>
            </a:r>
            <a:r>
              <a:rPr lang="en-US" sz="1200" dirty="0">
                <a:solidFill>
                  <a:schemeClr val="dk1"/>
                </a:solidFill>
              </a:rPr>
              <a:t> J and Gilles DE. Where’s the learning in service-learning? San Francisco: Jossey-Bass 1999</a:t>
            </a:r>
          </a:p>
          <a:p>
            <a:pPr marL="0" lvl="0" indent="0" rtl="0">
              <a:spcBef>
                <a:spcPts val="360"/>
              </a:spcBef>
              <a:buNone/>
            </a:pPr>
            <a:endParaRPr sz="1200" dirty="0">
              <a:solidFill>
                <a:schemeClr val="dk1"/>
              </a:solidFill>
            </a:endParaRPr>
          </a:p>
          <a:p>
            <a:pPr marL="342900" marR="0" lvl="0" indent="-330200" algn="l" rtl="0">
              <a:spcBef>
                <a:spcPts val="280"/>
              </a:spcBef>
              <a:spcAft>
                <a:spcPts val="0"/>
              </a:spcAft>
              <a:buClr>
                <a:schemeClr val="dk2"/>
              </a:buClr>
              <a:buSzPct val="100000"/>
              <a:buFont typeface="Arial"/>
              <a:buChar char="•"/>
            </a:pPr>
            <a:r>
              <a:rPr lang="en-US" sz="1200" b="0" i="0" u="sng" strike="noStrike" cap="none" dirty="0">
                <a:solidFill>
                  <a:schemeClr val="hlink"/>
                </a:solidFill>
                <a:latin typeface="Arial"/>
                <a:ea typeface="Arial"/>
                <a:cs typeface="Arial"/>
                <a:sym typeface="Arial"/>
                <a:hlinkClick r:id="rId3"/>
              </a:rPr>
              <a:t>Hernandez R</a:t>
            </a:r>
            <a:r>
              <a:rPr lang="en-US" sz="1200" b="0" i="0" u="none" strike="noStrike" cap="none" dirty="0">
                <a:solidFill>
                  <a:schemeClr val="dk2"/>
                </a:solidFill>
                <a:latin typeface="Arial"/>
                <a:ea typeface="Arial"/>
                <a:cs typeface="Arial"/>
                <a:sym typeface="Arial"/>
              </a:rPr>
              <a:t>, </a:t>
            </a:r>
            <a:r>
              <a:rPr lang="en-US" sz="1200" b="0" i="0" u="sng" strike="noStrike" cap="none" dirty="0">
                <a:solidFill>
                  <a:schemeClr val="hlink"/>
                </a:solidFill>
                <a:latin typeface="Arial"/>
                <a:ea typeface="Arial"/>
                <a:cs typeface="Arial"/>
                <a:sym typeface="Arial"/>
                <a:hlinkClick r:id="rId4"/>
              </a:rPr>
              <a:t>Sevilla </a:t>
            </a:r>
            <a:r>
              <a:rPr lang="en-US" sz="1200" b="0" i="0" u="sng" strike="noStrike" cap="none" dirty="0" err="1">
                <a:solidFill>
                  <a:schemeClr val="hlink"/>
                </a:solidFill>
                <a:latin typeface="Arial"/>
                <a:ea typeface="Arial"/>
                <a:cs typeface="Arial"/>
                <a:sym typeface="Arial"/>
                <a:hlinkClick r:id="rId4"/>
              </a:rPr>
              <a:t>Martir</a:t>
            </a:r>
            <a:r>
              <a:rPr lang="en-US" sz="1200" b="0" i="0" u="sng" strike="noStrike" cap="none" dirty="0">
                <a:solidFill>
                  <a:schemeClr val="hlink"/>
                </a:solidFill>
                <a:latin typeface="Arial"/>
                <a:ea typeface="Arial"/>
                <a:cs typeface="Arial"/>
                <a:sym typeface="Arial"/>
                <a:hlinkClick r:id="rId4"/>
              </a:rPr>
              <a:t> JF</a:t>
            </a:r>
            <a:r>
              <a:rPr lang="en-US" sz="1200" b="0" i="0" u="none" strike="noStrike" cap="none" dirty="0">
                <a:solidFill>
                  <a:schemeClr val="dk2"/>
                </a:solidFill>
                <a:latin typeface="Arial"/>
                <a:ea typeface="Arial"/>
                <a:cs typeface="Arial"/>
                <a:sym typeface="Arial"/>
              </a:rPr>
              <a:t>, </a:t>
            </a:r>
            <a:r>
              <a:rPr lang="en-US" sz="1200" b="0" i="0" u="sng" strike="noStrike" cap="none" dirty="0">
                <a:solidFill>
                  <a:schemeClr val="hlink"/>
                </a:solidFill>
                <a:latin typeface="Arial"/>
                <a:ea typeface="Arial"/>
                <a:cs typeface="Arial"/>
                <a:sym typeface="Arial"/>
                <a:hlinkClick r:id="rId5"/>
              </a:rPr>
              <a:t>Van </a:t>
            </a:r>
            <a:r>
              <a:rPr lang="en-US" sz="1200" b="0" i="0" u="sng" strike="noStrike" cap="none" dirty="0" err="1">
                <a:solidFill>
                  <a:schemeClr val="hlink"/>
                </a:solidFill>
                <a:latin typeface="Arial"/>
                <a:ea typeface="Arial"/>
                <a:cs typeface="Arial"/>
                <a:sym typeface="Arial"/>
                <a:hlinkClick r:id="rId5"/>
              </a:rPr>
              <a:t>Durme</a:t>
            </a:r>
            <a:r>
              <a:rPr lang="en-US" sz="1200" b="0" i="0" u="sng" strike="noStrike" cap="none" dirty="0">
                <a:solidFill>
                  <a:schemeClr val="hlink"/>
                </a:solidFill>
                <a:latin typeface="Arial"/>
                <a:ea typeface="Arial"/>
                <a:cs typeface="Arial"/>
                <a:sym typeface="Arial"/>
                <a:hlinkClick r:id="rId5"/>
              </a:rPr>
              <a:t> DJ</a:t>
            </a:r>
            <a:r>
              <a:rPr lang="en-US" sz="1200" b="0" i="0" u="none" strike="noStrike" cap="none" dirty="0">
                <a:solidFill>
                  <a:schemeClr val="dk2"/>
                </a:solidFill>
                <a:latin typeface="Arial"/>
                <a:ea typeface="Arial"/>
                <a:cs typeface="Arial"/>
                <a:sym typeface="Arial"/>
              </a:rPr>
              <a:t>, </a:t>
            </a:r>
            <a:r>
              <a:rPr lang="en-US" sz="1200" b="0" i="0" u="sng" strike="noStrike" cap="none" dirty="0">
                <a:solidFill>
                  <a:schemeClr val="hlink"/>
                </a:solidFill>
                <a:latin typeface="Arial"/>
                <a:ea typeface="Arial"/>
                <a:cs typeface="Arial"/>
                <a:sym typeface="Arial"/>
                <a:hlinkClick r:id="rId6"/>
              </a:rPr>
              <a:t>Faller MJ</a:t>
            </a:r>
            <a:r>
              <a:rPr lang="en-US" sz="1200" b="0" i="0" u="none" strike="noStrike" cap="none" dirty="0">
                <a:solidFill>
                  <a:schemeClr val="dk2"/>
                </a:solidFill>
                <a:latin typeface="Arial"/>
                <a:ea typeface="Arial"/>
                <a:cs typeface="Arial"/>
                <a:sym typeface="Arial"/>
              </a:rPr>
              <a:t>, </a:t>
            </a:r>
            <a:r>
              <a:rPr lang="en-US" sz="1200" b="0" i="0" u="sng" strike="noStrike" cap="none" dirty="0">
                <a:solidFill>
                  <a:schemeClr val="hlink"/>
                </a:solidFill>
                <a:latin typeface="Arial"/>
                <a:ea typeface="Arial"/>
                <a:cs typeface="Arial"/>
                <a:sym typeface="Arial"/>
                <a:hlinkClick r:id="rId7"/>
              </a:rPr>
              <a:t>Yong-Yow S</a:t>
            </a:r>
            <a:r>
              <a:rPr lang="en-US" sz="1200" b="0" i="0" u="none" strike="noStrike" cap="none" dirty="0">
                <a:solidFill>
                  <a:schemeClr val="dk2"/>
                </a:solidFill>
                <a:latin typeface="Arial"/>
                <a:ea typeface="Arial"/>
                <a:cs typeface="Arial"/>
                <a:sym typeface="Arial"/>
              </a:rPr>
              <a:t>, </a:t>
            </a:r>
            <a:r>
              <a:rPr lang="en-US" sz="1200" b="0" i="0" u="sng" strike="noStrike" cap="none" dirty="0">
                <a:solidFill>
                  <a:schemeClr val="hlink"/>
                </a:solidFill>
                <a:latin typeface="Arial"/>
                <a:ea typeface="Arial"/>
                <a:cs typeface="Arial"/>
                <a:sym typeface="Arial"/>
                <a:hlinkClick r:id="rId8"/>
              </a:rPr>
              <a:t>Davies MK</a:t>
            </a:r>
            <a:r>
              <a:rPr lang="en-US" sz="1200" b="0" i="0" u="none" strike="noStrike" cap="none" dirty="0">
                <a:solidFill>
                  <a:schemeClr val="dk2"/>
                </a:solidFill>
                <a:latin typeface="Arial"/>
                <a:ea typeface="Arial"/>
                <a:cs typeface="Arial"/>
                <a:sym typeface="Arial"/>
              </a:rPr>
              <a:t>, </a:t>
            </a:r>
            <a:r>
              <a:rPr lang="en-US" sz="1200" b="0" i="0" u="sng" strike="noStrike" cap="none" dirty="0" err="1">
                <a:solidFill>
                  <a:schemeClr val="hlink"/>
                </a:solidFill>
                <a:latin typeface="Arial"/>
                <a:ea typeface="Arial"/>
                <a:cs typeface="Arial"/>
                <a:sym typeface="Arial"/>
                <a:hlinkClick r:id="rId9"/>
              </a:rPr>
              <a:t>Achkar</a:t>
            </a:r>
            <a:r>
              <a:rPr lang="en-US" sz="1200" b="0" i="0" u="sng" strike="noStrike" cap="none" dirty="0">
                <a:solidFill>
                  <a:schemeClr val="hlink"/>
                </a:solidFill>
                <a:latin typeface="Arial"/>
                <a:ea typeface="Arial"/>
                <a:cs typeface="Arial"/>
                <a:sym typeface="Arial"/>
                <a:hlinkClick r:id="rId9"/>
              </a:rPr>
              <a:t> MA</a:t>
            </a:r>
            <a:r>
              <a:rPr lang="en-US" sz="1200" b="0" i="0" u="none" strike="noStrike" cap="none" dirty="0">
                <a:solidFill>
                  <a:schemeClr val="dk2"/>
                </a:solidFill>
                <a:latin typeface="Arial"/>
                <a:ea typeface="Arial"/>
                <a:cs typeface="Arial"/>
                <a:sym typeface="Arial"/>
              </a:rPr>
              <a:t>. Global Health in Family Medicine Residency Programs: A Nationwide Survey of US Residency Directors: A CERA Study. </a:t>
            </a:r>
            <a:r>
              <a:rPr lang="en-US" sz="1200" b="0" i="0" u="sng" strike="noStrike" cap="none" dirty="0">
                <a:solidFill>
                  <a:schemeClr val="hlink"/>
                </a:solidFill>
                <a:latin typeface="Arial"/>
                <a:ea typeface="Arial"/>
                <a:cs typeface="Arial"/>
                <a:sym typeface="Arial"/>
                <a:hlinkClick r:id="rId10"/>
              </a:rPr>
              <a:t>Fam Med.</a:t>
            </a:r>
            <a:r>
              <a:rPr lang="en-US" sz="1200" b="0" i="1" u="none" strike="noStrike" cap="none" dirty="0">
                <a:solidFill>
                  <a:schemeClr val="dk2"/>
                </a:solidFill>
                <a:latin typeface="Arial"/>
                <a:ea typeface="Arial"/>
                <a:cs typeface="Arial"/>
                <a:sym typeface="Arial"/>
              </a:rPr>
              <a:t> </a:t>
            </a:r>
            <a:r>
              <a:rPr lang="en-US" sz="1200" b="0" i="0" u="none" strike="noStrike" cap="none" dirty="0">
                <a:solidFill>
                  <a:schemeClr val="dk2"/>
                </a:solidFill>
                <a:latin typeface="Arial"/>
                <a:ea typeface="Arial"/>
                <a:cs typeface="Arial"/>
                <a:sym typeface="Arial"/>
              </a:rPr>
              <a:t>2016 Jul;48(7):532-7. PubMed PMID: 27472790.</a:t>
            </a:r>
          </a:p>
          <a:p>
            <a:pPr marL="0" marR="0" lvl="0" indent="0" algn="l" rtl="0">
              <a:spcBef>
                <a:spcPts val="280"/>
              </a:spcBef>
              <a:spcAft>
                <a:spcPts val="0"/>
              </a:spcAft>
              <a:buClr>
                <a:schemeClr val="dk2"/>
              </a:buClr>
              <a:buSzPct val="25000"/>
              <a:buFont typeface="Arial"/>
              <a:buNone/>
            </a:pPr>
            <a:r>
              <a:rPr lang="en-US" sz="1200" b="0" i="0" u="none" strike="noStrike" cap="none" dirty="0">
                <a:solidFill>
                  <a:schemeClr val="dk2"/>
                </a:solidFill>
                <a:latin typeface="Arial"/>
                <a:ea typeface="Arial"/>
                <a:cs typeface="Arial"/>
                <a:sym typeface="Arial"/>
              </a:rPr>
              <a:t> </a:t>
            </a:r>
          </a:p>
          <a:p>
            <a:pPr marL="342900" marR="0" lvl="0" indent="-330200" algn="l" rtl="0">
              <a:spcBef>
                <a:spcPts val="280"/>
              </a:spcBef>
              <a:spcAft>
                <a:spcPts val="0"/>
              </a:spcAft>
              <a:buClr>
                <a:schemeClr val="dk2"/>
              </a:buClr>
              <a:buSzPct val="100000"/>
              <a:buFont typeface="Arial"/>
              <a:buChar char="•"/>
            </a:pPr>
            <a:r>
              <a:rPr lang="en-US" sz="1200" b="0" i="0" u="none" strike="noStrike" cap="none" dirty="0">
                <a:solidFill>
                  <a:schemeClr val="dk2"/>
                </a:solidFill>
                <a:latin typeface="Arial"/>
                <a:ea typeface="Arial"/>
                <a:cs typeface="Arial"/>
                <a:sym typeface="Arial"/>
              </a:rPr>
              <a:t>NEJM Resident 360 [internet]. Opportunities in Global Health for Residents; [cited 2017 May 14]. Available from: </a:t>
            </a:r>
            <a:r>
              <a:rPr lang="en-US" sz="1200" b="0" i="0" u="sng" strike="noStrike" cap="none" dirty="0">
                <a:solidFill>
                  <a:schemeClr val="hlink"/>
                </a:solidFill>
                <a:latin typeface="Arial"/>
                <a:ea typeface="Arial"/>
                <a:cs typeface="Arial"/>
                <a:sym typeface="Arial"/>
                <a:hlinkClick r:id="rId11"/>
              </a:rPr>
              <a:t>https://resident360.nejm.org/content_items/2165/</a:t>
            </a:r>
            <a:r>
              <a:rPr lang="en-US" sz="1200" b="0" i="0" u="none" strike="noStrike" cap="none" dirty="0">
                <a:solidFill>
                  <a:schemeClr val="dk2"/>
                </a:solidFill>
                <a:latin typeface="Arial"/>
                <a:ea typeface="Arial"/>
                <a:cs typeface="Arial"/>
                <a:sym typeface="Arial"/>
              </a:rPr>
              <a:t> .</a:t>
            </a:r>
          </a:p>
          <a:p>
            <a:pPr marL="342900" marR="0" lvl="0" indent="-330200" algn="l" rtl="0">
              <a:spcBef>
                <a:spcPts val="280"/>
              </a:spcBef>
              <a:spcAft>
                <a:spcPts val="0"/>
              </a:spcAft>
              <a:buClr>
                <a:schemeClr val="dk2"/>
              </a:buClr>
              <a:buSzPct val="100000"/>
              <a:buFont typeface="Arial"/>
              <a:buChar char="•"/>
            </a:pPr>
            <a:endParaRPr lang="en-US" sz="1200" dirty="0"/>
          </a:p>
          <a:p>
            <a:pPr marL="342900" marR="0" lvl="0" indent="-330200" algn="l" rtl="0">
              <a:spcBef>
                <a:spcPts val="280"/>
              </a:spcBef>
              <a:spcAft>
                <a:spcPts val="0"/>
              </a:spcAft>
              <a:buClr>
                <a:schemeClr val="dk2"/>
              </a:buClr>
              <a:buSzPct val="100000"/>
              <a:buFont typeface="Arial"/>
              <a:buChar char="•"/>
            </a:pPr>
            <a:r>
              <a:rPr lang="en-US" sz="1200" dirty="0">
                <a:solidFill>
                  <a:schemeClr val="dk1"/>
                </a:solidFill>
              </a:rPr>
              <a:t>Niehaus E and Crain LK. Act Local or Global?: Comparing Student Experiences in Domestic and International Service-Learning Programs. Michigan Journal of Community Service Learning. Fall 2013 p 31-40</a:t>
            </a:r>
          </a:p>
          <a:p>
            <a:pPr marL="0" marR="0" lvl="0" indent="0" algn="l" rtl="0">
              <a:spcBef>
                <a:spcPts val="280"/>
              </a:spcBef>
              <a:spcAft>
                <a:spcPts val="0"/>
              </a:spcAft>
              <a:buClr>
                <a:schemeClr val="dk2"/>
              </a:buClr>
              <a:buSzPct val="25000"/>
              <a:buFont typeface="Arial"/>
              <a:buNone/>
            </a:pPr>
            <a:r>
              <a:rPr lang="en-US" sz="1200" b="0" i="0" u="none" strike="noStrike" cap="none" dirty="0">
                <a:solidFill>
                  <a:schemeClr val="dk2"/>
                </a:solidFill>
                <a:latin typeface="Arial"/>
                <a:ea typeface="Arial"/>
                <a:cs typeface="Arial"/>
                <a:sym typeface="Arial"/>
              </a:rPr>
              <a:t> </a:t>
            </a:r>
          </a:p>
          <a:p>
            <a:pPr marL="342900" marR="0" lvl="0" indent="-330200" algn="l" rtl="0">
              <a:spcBef>
                <a:spcPts val="280"/>
              </a:spcBef>
              <a:spcAft>
                <a:spcPts val="0"/>
              </a:spcAft>
              <a:buClr>
                <a:schemeClr val="dk2"/>
              </a:buClr>
              <a:buSzPct val="100000"/>
              <a:buFont typeface="Arial"/>
              <a:buChar char="•"/>
            </a:pPr>
            <a:r>
              <a:rPr lang="en-US" sz="1200" b="0" i="0" u="none" strike="noStrike" cap="none" dirty="0">
                <a:solidFill>
                  <a:schemeClr val="dk2"/>
                </a:solidFill>
                <a:latin typeface="Arial"/>
                <a:ea typeface="Arial"/>
                <a:cs typeface="Arial"/>
                <a:sym typeface="Arial"/>
              </a:rPr>
              <a:t>Unite For Sight [internet]. Module 1: What are best practice “gold standard” principles?; [cited 2017 May 14]. Available from: </a:t>
            </a:r>
            <a:r>
              <a:rPr lang="en-US" sz="1200" b="0" i="0" u="sng" strike="noStrike" cap="none" dirty="0">
                <a:solidFill>
                  <a:schemeClr val="hlink"/>
                </a:solidFill>
                <a:latin typeface="Arial"/>
                <a:ea typeface="Arial"/>
                <a:cs typeface="Arial"/>
                <a:sym typeface="Arial"/>
                <a:hlinkClick r:id="rId12"/>
              </a:rPr>
              <a:t>http://www.uniteforsight.org/global-health-course/module1</a:t>
            </a:r>
            <a:r>
              <a:rPr lang="en-US" sz="1200" b="0" i="0" u="none" strike="noStrike" cap="none" dirty="0">
                <a:solidFill>
                  <a:schemeClr val="dk2"/>
                </a:solidFill>
                <a:latin typeface="Arial"/>
                <a:ea typeface="Arial"/>
                <a:cs typeface="Arial"/>
                <a:sym typeface="Arial"/>
              </a:rPr>
              <a:t> .</a:t>
            </a:r>
          </a:p>
          <a:p>
            <a:pPr marL="0" marR="0" lvl="0" indent="0" algn="l" rtl="0">
              <a:spcBef>
                <a:spcPts val="280"/>
              </a:spcBef>
              <a:spcAft>
                <a:spcPts val="0"/>
              </a:spcAft>
              <a:buClr>
                <a:schemeClr val="dk2"/>
              </a:buClr>
              <a:buSzPct val="25000"/>
              <a:buFont typeface="Arial"/>
              <a:buNone/>
            </a:pPr>
            <a:r>
              <a:rPr lang="en-US" sz="1200" b="0" i="0" u="none" strike="noStrike" cap="none" dirty="0">
                <a:solidFill>
                  <a:schemeClr val="dk2"/>
                </a:solidFill>
                <a:latin typeface="Arial"/>
                <a:ea typeface="Arial"/>
                <a:cs typeface="Arial"/>
                <a:sym typeface="Arial"/>
              </a:rPr>
              <a:t> </a:t>
            </a:r>
          </a:p>
          <a:p>
            <a:pPr marL="342900" marR="0" lvl="0" indent="-330200" algn="l" rtl="0">
              <a:spcBef>
                <a:spcPts val="280"/>
              </a:spcBef>
              <a:spcAft>
                <a:spcPts val="0"/>
              </a:spcAft>
              <a:buClr>
                <a:schemeClr val="dk2"/>
              </a:buClr>
              <a:buSzPct val="100000"/>
              <a:buFont typeface="Arial"/>
              <a:buChar char="•"/>
            </a:pPr>
            <a:r>
              <a:rPr lang="en-US" sz="1200" b="0" i="0" u="none" strike="noStrike" cap="none" dirty="0" err="1">
                <a:solidFill>
                  <a:schemeClr val="dk2"/>
                </a:solidFill>
                <a:latin typeface="Arial"/>
                <a:ea typeface="Arial"/>
                <a:cs typeface="Arial"/>
                <a:sym typeface="Arial"/>
              </a:rPr>
              <a:t>Wernli</a:t>
            </a:r>
            <a:r>
              <a:rPr lang="en-US" sz="1200" b="0" i="0" u="none" strike="noStrike" cap="none" dirty="0">
                <a:solidFill>
                  <a:schemeClr val="dk2"/>
                </a:solidFill>
                <a:latin typeface="Arial"/>
                <a:ea typeface="Arial"/>
                <a:cs typeface="Arial"/>
                <a:sym typeface="Arial"/>
              </a:rPr>
              <a:t> D, Tanner M, </a:t>
            </a:r>
            <a:r>
              <a:rPr lang="en-US" sz="1200" b="0" i="0" u="none" strike="noStrike" cap="none" dirty="0" err="1">
                <a:solidFill>
                  <a:schemeClr val="dk2"/>
                </a:solidFill>
                <a:latin typeface="Arial"/>
                <a:ea typeface="Arial"/>
                <a:cs typeface="Arial"/>
                <a:sym typeface="Arial"/>
              </a:rPr>
              <a:t>Kickbusch</a:t>
            </a:r>
            <a:r>
              <a:rPr lang="en-US" sz="1200" b="0" i="0" u="none" strike="noStrike" cap="none" dirty="0">
                <a:solidFill>
                  <a:schemeClr val="dk2"/>
                </a:solidFill>
                <a:latin typeface="Arial"/>
                <a:ea typeface="Arial"/>
                <a:cs typeface="Arial"/>
                <a:sym typeface="Arial"/>
              </a:rPr>
              <a:t> I, Escher G, </a:t>
            </a:r>
            <a:r>
              <a:rPr lang="en-US" sz="1200" b="0" i="0" u="none" strike="noStrike" cap="none" dirty="0" err="1">
                <a:solidFill>
                  <a:schemeClr val="dk2"/>
                </a:solidFill>
                <a:latin typeface="Arial"/>
                <a:ea typeface="Arial"/>
                <a:cs typeface="Arial"/>
                <a:sym typeface="Arial"/>
              </a:rPr>
              <a:t>Paccaud</a:t>
            </a:r>
            <a:r>
              <a:rPr lang="en-US" sz="1200" b="0" i="0" u="none" strike="noStrike" cap="none" dirty="0">
                <a:solidFill>
                  <a:schemeClr val="dk2"/>
                </a:solidFill>
                <a:latin typeface="Arial"/>
                <a:ea typeface="Arial"/>
                <a:cs typeface="Arial"/>
                <a:sym typeface="Arial"/>
              </a:rPr>
              <a:t> F, </a:t>
            </a:r>
            <a:r>
              <a:rPr lang="en-US" sz="1200" b="0" i="0" u="none" strike="noStrike" cap="none" dirty="0" err="1">
                <a:solidFill>
                  <a:schemeClr val="dk2"/>
                </a:solidFill>
                <a:latin typeface="Arial"/>
                <a:ea typeface="Arial"/>
                <a:cs typeface="Arial"/>
                <a:sym typeface="Arial"/>
              </a:rPr>
              <a:t>Flahault</a:t>
            </a:r>
            <a:r>
              <a:rPr lang="en-US" sz="1200" b="0" i="0" u="none" strike="noStrike" cap="none" dirty="0">
                <a:solidFill>
                  <a:schemeClr val="dk2"/>
                </a:solidFill>
                <a:latin typeface="Arial"/>
                <a:ea typeface="Arial"/>
                <a:cs typeface="Arial"/>
                <a:sym typeface="Arial"/>
              </a:rPr>
              <a:t> A. Moving global health forward in academic institutions. J Glob Health. 2016;6(1):010409. doi:10.7189/jogh.06.010409 </a:t>
            </a:r>
          </a:p>
          <a:p>
            <a:pPr marL="0" marR="0" lvl="0" indent="0" algn="l" rtl="0">
              <a:spcBef>
                <a:spcPts val="280"/>
              </a:spcBef>
              <a:spcAft>
                <a:spcPts val="0"/>
              </a:spcAft>
              <a:buClr>
                <a:schemeClr val="dk2"/>
              </a:buClr>
              <a:buSzPct val="25000"/>
              <a:buFont typeface="Arial"/>
              <a:buNone/>
            </a:pPr>
            <a:r>
              <a:rPr lang="en-US" sz="1200" b="0" i="0" u="none" strike="noStrike" cap="none" dirty="0">
                <a:solidFill>
                  <a:schemeClr val="dk2"/>
                </a:solidFill>
                <a:latin typeface="Arial"/>
                <a:ea typeface="Arial"/>
                <a:cs typeface="Arial"/>
                <a:sym typeface="Arial"/>
              </a:rPr>
              <a:t> </a:t>
            </a:r>
          </a:p>
          <a:p>
            <a:pPr marL="342900" marR="0" lvl="0" indent="-330200" algn="l" rtl="0">
              <a:spcBef>
                <a:spcPts val="280"/>
              </a:spcBef>
              <a:spcAft>
                <a:spcPts val="0"/>
              </a:spcAft>
              <a:buClr>
                <a:schemeClr val="dk2"/>
              </a:buClr>
              <a:buSzPct val="100000"/>
              <a:buFont typeface="Arial"/>
              <a:buChar char="•"/>
            </a:pPr>
            <a:r>
              <a:rPr lang="en-US" sz="1200" b="0" i="0" u="none" strike="noStrike" cap="none" dirty="0">
                <a:solidFill>
                  <a:schemeClr val="dk2"/>
                </a:solidFill>
                <a:latin typeface="Arial"/>
                <a:ea typeface="Arial"/>
                <a:cs typeface="Arial"/>
                <a:sym typeface="Arial"/>
              </a:rPr>
              <a:t>Yoshida S, </a:t>
            </a:r>
            <a:r>
              <a:rPr lang="en-US" sz="1200" b="0" i="0" u="none" strike="noStrike" cap="none" dirty="0" err="1">
                <a:solidFill>
                  <a:schemeClr val="dk2"/>
                </a:solidFill>
                <a:latin typeface="Arial"/>
                <a:ea typeface="Arial"/>
                <a:cs typeface="Arial"/>
                <a:sym typeface="Arial"/>
              </a:rPr>
              <a:t>Wazny</a:t>
            </a:r>
            <a:r>
              <a:rPr lang="en-US" sz="1200" b="0" i="0" u="none" strike="noStrike" cap="none" dirty="0">
                <a:solidFill>
                  <a:schemeClr val="dk2"/>
                </a:solidFill>
                <a:latin typeface="Arial"/>
                <a:ea typeface="Arial"/>
                <a:cs typeface="Arial"/>
                <a:sym typeface="Arial"/>
              </a:rPr>
              <a:t> K, Cousens S, Chan KY. Setting health research priorities using the CHNRI method: III. Involving Stakeholders. J Glob Health. 2016;6(1):010303. doi:10.7189/jogh.06.010303</a:t>
            </a:r>
          </a:p>
          <a:p>
            <a:pPr marL="0" marR="0" lvl="0" indent="0" algn="l" rtl="0">
              <a:spcBef>
                <a:spcPts val="280"/>
              </a:spcBef>
              <a:spcAft>
                <a:spcPts val="0"/>
              </a:spcAft>
              <a:buNone/>
            </a:pPr>
            <a:endParaRPr sz="1200" dirty="0"/>
          </a:p>
          <a:p>
            <a:pPr lvl="0" indent="12700" rtl="0">
              <a:spcBef>
                <a:spcPts val="360"/>
              </a:spcBef>
              <a:buClr>
                <a:schemeClr val="dk2"/>
              </a:buClr>
              <a:buSzPct val="100000"/>
              <a:buFont typeface="Arial"/>
              <a:buChar char="•"/>
            </a:pPr>
            <a:endParaRPr sz="1200" dirty="0"/>
          </a:p>
        </p:txBody>
      </p:sp>
      <p:sp>
        <p:nvSpPr>
          <p:cNvPr id="453" name="Shape 45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53</a:t>
            </a:fld>
            <a:endParaRPr lang="en-US" sz="1400">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Competencies</a:t>
            </a:r>
          </a:p>
        </p:txBody>
      </p:sp>
      <p:sp>
        <p:nvSpPr>
          <p:cNvPr id="106" name="Shape 106"/>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System-based practice</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Emphasis on patient safety</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Cultural awareness</a:t>
            </a:r>
          </a:p>
          <a:p>
            <a:pPr marL="342900" marR="0" lvl="0" indent="-342900" algn="l" rtl="0">
              <a:spcBef>
                <a:spcPts val="64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Professionalism across care settings</a:t>
            </a:r>
          </a:p>
        </p:txBody>
      </p:sp>
      <p:sp>
        <p:nvSpPr>
          <p:cNvPr id="107" name="Shape 107"/>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6</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Shape 113"/>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Global Health</a:t>
            </a:r>
          </a:p>
        </p:txBody>
      </p:sp>
      <p:sp>
        <p:nvSpPr>
          <p:cNvPr id="114" name="Shape 114"/>
          <p:cNvSpPr txBox="1">
            <a:spLocks noGrp="1"/>
          </p:cNvSpPr>
          <p:nvPr>
            <p:ph type="body" idx="1"/>
          </p:nvPr>
        </p:nvSpPr>
        <p:spPr>
          <a:xfrm>
            <a:off x="304720" y="1600200"/>
            <a:ext cx="11274662"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3200" b="0" i="0" u="none" strike="noStrike" cap="none">
                <a:solidFill>
                  <a:schemeClr val="dk2"/>
                </a:solidFill>
                <a:latin typeface="Arial"/>
                <a:ea typeface="Arial"/>
                <a:cs typeface="Arial"/>
                <a:sym typeface="Arial"/>
              </a:rPr>
              <a:t>Current definition of Global Health: </a:t>
            </a:r>
            <a:r>
              <a:rPr lang="en-US" sz="3200" b="0" i="1" u="none" strike="noStrike" cap="none">
                <a:solidFill>
                  <a:schemeClr val="dk2"/>
                </a:solidFill>
                <a:latin typeface="Arial"/>
                <a:ea typeface="Arial"/>
                <a:cs typeface="Arial"/>
                <a:sym typeface="Arial"/>
              </a:rPr>
              <a:t>“Within the normative framework of human rights, global health is a system–based, ecological and transdisciplinary approach to research, education, and practice which seeks to provide innovative, integrated, and sustainable solutions to address complex health problems across national boundaries and improve health for all.“</a:t>
            </a:r>
          </a:p>
          <a:p>
            <a:pPr marL="0" marR="0" lvl="0" indent="0" algn="l" rtl="0">
              <a:spcBef>
                <a:spcPts val="640"/>
              </a:spcBef>
              <a:spcAft>
                <a:spcPts val="0"/>
              </a:spcAft>
              <a:buClr>
                <a:schemeClr val="dk2"/>
              </a:buClr>
              <a:buSzPct val="25000"/>
              <a:buFont typeface="Arial"/>
              <a:buNone/>
            </a:pPr>
            <a:r>
              <a:rPr lang="en-US" sz="3200" b="0" i="0" u="none" strike="noStrike" cap="none" baseline="30000">
                <a:solidFill>
                  <a:schemeClr val="dk2"/>
                </a:solidFill>
                <a:latin typeface="Arial"/>
                <a:ea typeface="Arial"/>
                <a:cs typeface="Arial"/>
                <a:sym typeface="Arial"/>
              </a:rPr>
              <a:t>     http://www.jogh.org/documents/issue201601/jogh-06-010409.pdf</a:t>
            </a:r>
          </a:p>
          <a:p>
            <a:pPr marL="0" marR="0" lvl="0" indent="0" algn="l" rtl="0">
              <a:spcBef>
                <a:spcPts val="640"/>
              </a:spcBef>
              <a:spcAft>
                <a:spcPts val="0"/>
              </a:spcAft>
              <a:buClr>
                <a:schemeClr val="dk2"/>
              </a:buClr>
              <a:buSzPct val="25000"/>
              <a:buFont typeface="Arial"/>
              <a:buNone/>
            </a:pPr>
            <a:endParaRPr sz="3200" b="0" i="0" u="none" strike="noStrike" cap="none">
              <a:solidFill>
                <a:schemeClr val="dk2"/>
              </a:solidFill>
              <a:latin typeface="Arial"/>
              <a:ea typeface="Arial"/>
              <a:cs typeface="Arial"/>
              <a:sym typeface="Arial"/>
            </a:endParaRPr>
          </a:p>
        </p:txBody>
      </p:sp>
      <p:sp>
        <p:nvSpPr>
          <p:cNvPr id="115" name="Shape 115"/>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7</a:t>
            </a:fld>
            <a:endParaRPr lang="en-US" sz="1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WEIGHT Guidelines</a:t>
            </a:r>
          </a:p>
        </p:txBody>
      </p:sp>
      <p:sp>
        <p:nvSpPr>
          <p:cNvPr id="121" name="Shape 121"/>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Best practices in global health</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Are we sure we’re doing no harm?</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123" name="Shape 123"/>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b="0" i="0" u="none" strike="noStrike" cap="none">
                <a:solidFill>
                  <a:schemeClr val="lt1"/>
                </a:solidFill>
                <a:latin typeface="Arial"/>
                <a:ea typeface="Arial"/>
                <a:cs typeface="Arial"/>
                <a:sym typeface="Arial"/>
              </a:rPr>
              <a:t>8</a:t>
            </a:fld>
            <a:endParaRPr lang="en-US" sz="1400" b="0" i="0" u="none" strike="noStrike" cap="none">
              <a:solidFill>
                <a:schemeClr val="lt1"/>
              </a:solidFill>
              <a:latin typeface="Arial"/>
              <a:ea typeface="Arial"/>
              <a:cs typeface="Arial"/>
              <a:sym typeface="Arial"/>
            </a:endParaRPr>
          </a:p>
        </p:txBody>
      </p:sp>
      <p:sp>
        <p:nvSpPr>
          <p:cNvPr id="124" name="Shape 124"/>
          <p:cNvSpPr txBox="1"/>
          <p:nvPr/>
        </p:nvSpPr>
        <p:spPr>
          <a:xfrm>
            <a:off x="6043612" y="5991851"/>
            <a:ext cx="5535611" cy="230832"/>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n-US" sz="900" b="0" i="0" u="sng" strike="noStrike" cap="none">
                <a:solidFill>
                  <a:schemeClr val="hlink"/>
                </a:solidFill>
                <a:latin typeface="Arial"/>
                <a:ea typeface="Arial"/>
                <a:cs typeface="Arial"/>
                <a:sym typeface="Arial"/>
                <a:hlinkClick r:id="rId3"/>
              </a:rPr>
              <a:t>This Photo</a:t>
            </a:r>
            <a:r>
              <a:rPr lang="en-US" sz="900" b="0" i="0" u="none" strike="noStrike" cap="none">
                <a:solidFill>
                  <a:schemeClr val="dk1"/>
                </a:solidFill>
                <a:latin typeface="Arial"/>
                <a:ea typeface="Arial"/>
                <a:cs typeface="Arial"/>
                <a:sym typeface="Arial"/>
              </a:rPr>
              <a:t> by Unknown Author is licensed under </a:t>
            </a:r>
            <a:r>
              <a:rPr lang="en-US" sz="900" b="0" i="0" u="sng" strike="noStrike" cap="none">
                <a:solidFill>
                  <a:schemeClr val="hlink"/>
                </a:solidFill>
                <a:latin typeface="Arial"/>
                <a:ea typeface="Arial"/>
                <a:cs typeface="Arial"/>
                <a:sym typeface="Arial"/>
                <a:hlinkClick r:id="rId4"/>
              </a:rPr>
              <a:t>CC BY-SA</a:t>
            </a:r>
          </a:p>
        </p:txBody>
      </p:sp>
      <p:sp>
        <p:nvSpPr>
          <p:cNvPr id="3" name="Text Placeholder 2">
            <a:extLst>
              <a:ext uri="{FF2B5EF4-FFF2-40B4-BE49-F238E27FC236}">
                <a16:creationId xmlns:a16="http://schemas.microsoft.com/office/drawing/2014/main" id="{FDB47E77-0566-4C7F-B8E7-4D1400603784}"/>
              </a:ext>
            </a:extLst>
          </p:cNvPr>
          <p:cNvSpPr>
            <a:spLocks noGrp="1"/>
          </p:cNvSpPr>
          <p:nvPr>
            <p:ph type="body" idx="2"/>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Shape 129"/>
          <p:cNvSpPr txBox="1">
            <a:spLocks noGrp="1"/>
          </p:cNvSpPr>
          <p:nvPr>
            <p:ph type="title"/>
          </p:nvPr>
        </p:nvSpPr>
        <p:spPr>
          <a:xfrm>
            <a:off x="304720" y="274637"/>
            <a:ext cx="11274662" cy="1143000"/>
          </a:xfrm>
          <a:prstGeom prst="rect">
            <a:avLst/>
          </a:prstGeom>
          <a:noFill/>
          <a:ln>
            <a:noFill/>
          </a:ln>
        </p:spPr>
        <p:txBody>
          <a:bodyPr lIns="91425" tIns="45700" rIns="91425" bIns="45700" anchor="ctr" anchorCtr="0">
            <a:noAutofit/>
          </a:bodyPr>
          <a:lstStyle/>
          <a:p>
            <a:pPr marL="0" marR="0" lvl="0" indent="0" algn="ctr" rtl="0">
              <a:spcBef>
                <a:spcPts val="0"/>
              </a:spcBef>
              <a:spcAft>
                <a:spcPts val="0"/>
              </a:spcAft>
              <a:buSzPct val="25000"/>
              <a:buNone/>
            </a:pPr>
            <a:r>
              <a:rPr lang="en-US" sz="4000" b="1" i="0" u="none" strike="noStrike" cap="none">
                <a:solidFill>
                  <a:schemeClr val="dk2"/>
                </a:solidFill>
                <a:latin typeface="Garamond"/>
                <a:ea typeface="Garamond"/>
                <a:cs typeface="Garamond"/>
                <a:sym typeface="Garamond"/>
              </a:rPr>
              <a:t>WEIGHT Guidelines</a:t>
            </a:r>
          </a:p>
        </p:txBody>
      </p:sp>
      <p:sp>
        <p:nvSpPr>
          <p:cNvPr id="130" name="Shape 130"/>
          <p:cNvSpPr txBox="1">
            <a:spLocks noGrp="1"/>
          </p:cNvSpPr>
          <p:nvPr>
            <p:ph type="body" idx="1"/>
          </p:nvPr>
        </p:nvSpPr>
        <p:spPr>
          <a:xfrm>
            <a:off x="304720"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Structured programs between partners</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Comprehensive accounting for costs associated with programs</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Goal of mutual and reciprocal benefit</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Value of long-term partnerships for mitigating some adverse consequences of short-term experiences</a:t>
            </a:r>
          </a:p>
        </p:txBody>
      </p:sp>
      <p:sp>
        <p:nvSpPr>
          <p:cNvPr id="131" name="Shape 131"/>
          <p:cNvSpPr txBox="1">
            <a:spLocks noGrp="1"/>
          </p:cNvSpPr>
          <p:nvPr>
            <p:ph type="body" idx="2"/>
          </p:nvPr>
        </p:nvSpPr>
        <p:spPr>
          <a:xfrm>
            <a:off x="6043626" y="1600200"/>
            <a:ext cx="5535757" cy="4525963"/>
          </a:xfrm>
          <a:prstGeom prst="rect">
            <a:avLst/>
          </a:prstGeom>
          <a:noFill/>
          <a:ln>
            <a:noFill/>
          </a:ln>
        </p:spPr>
        <p:txBody>
          <a:bodyPr lIns="91425" tIns="45700" rIns="91425" bIns="45700" anchor="t" anchorCtr="0">
            <a:noAutofit/>
          </a:bodyPr>
          <a:lstStyle/>
          <a:p>
            <a:pPr marL="342900" marR="0" lvl="0" indent="-342900" algn="l" rtl="0">
              <a:spcBef>
                <a:spcPts val="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Characteristics of suitable trainees</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Adequate mentorship and supervision for trainees</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Preparation of trainees</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Trainee attitudes and behavior</a:t>
            </a:r>
          </a:p>
          <a:p>
            <a:pPr marL="342900" marR="0" lvl="0" indent="-342900" algn="l" rtl="0">
              <a:spcBef>
                <a:spcPts val="560"/>
              </a:spcBef>
              <a:spcAft>
                <a:spcPts val="0"/>
              </a:spcAft>
              <a:buClr>
                <a:schemeClr val="dk2"/>
              </a:buClr>
              <a:buSzPct val="100000"/>
              <a:buFont typeface="Arial"/>
              <a:buChar char="•"/>
            </a:pPr>
            <a:r>
              <a:rPr lang="en-US" sz="2800" b="0" i="0" u="none" strike="noStrike" cap="none">
                <a:solidFill>
                  <a:schemeClr val="dk2"/>
                </a:solidFill>
                <a:latin typeface="Arial"/>
                <a:ea typeface="Arial"/>
                <a:cs typeface="Arial"/>
                <a:sym typeface="Arial"/>
              </a:rPr>
              <a:t>Trainee safety </a:t>
            </a: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a:p>
            <a:pPr marL="342900" marR="0" lvl="0" indent="-342900" algn="l" rtl="0">
              <a:spcBef>
                <a:spcPts val="560"/>
              </a:spcBef>
              <a:spcAft>
                <a:spcPts val="0"/>
              </a:spcAft>
              <a:buClr>
                <a:schemeClr val="dk2"/>
              </a:buClr>
              <a:buSzPct val="100000"/>
              <a:buFont typeface="Arial"/>
              <a:buNone/>
            </a:pPr>
            <a:endParaRPr sz="2800" b="0" i="0" u="none" strike="noStrike" cap="none">
              <a:solidFill>
                <a:schemeClr val="dk2"/>
              </a:solidFill>
              <a:latin typeface="Arial"/>
              <a:ea typeface="Arial"/>
              <a:cs typeface="Arial"/>
              <a:sym typeface="Arial"/>
            </a:endParaRPr>
          </a:p>
        </p:txBody>
      </p:sp>
      <p:sp>
        <p:nvSpPr>
          <p:cNvPr id="132" name="Shape 132"/>
          <p:cNvSpPr txBox="1">
            <a:spLocks noGrp="1"/>
          </p:cNvSpPr>
          <p:nvPr>
            <p:ph type="sldNum" idx="12"/>
          </p:nvPr>
        </p:nvSpPr>
        <p:spPr>
          <a:xfrm>
            <a:off x="203146" y="6381750"/>
            <a:ext cx="711014" cy="47624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fld id="{00000000-1234-1234-1234-123412341234}" type="slidenum">
              <a:rPr lang="en-US" sz="1400">
                <a:solidFill>
                  <a:schemeClr val="lt1"/>
                </a:solidFill>
                <a:latin typeface="Arial"/>
                <a:ea typeface="Arial"/>
                <a:cs typeface="Arial"/>
                <a:sym typeface="Arial"/>
              </a:rPr>
              <a:t>9</a:t>
            </a:fld>
            <a:endParaRPr lang="en-US" sz="1400">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1257</TotalTime>
  <Words>3021</Words>
  <Application>Microsoft Office PowerPoint</Application>
  <PresentationFormat>Custom</PresentationFormat>
  <Paragraphs>410</Paragraphs>
  <Slides>53</Slides>
  <Notes>53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53</vt:i4>
      </vt:variant>
    </vt:vector>
  </HeadingPairs>
  <TitlesOfParts>
    <vt:vector size="56" baseType="lpstr">
      <vt:lpstr>Garamond</vt:lpstr>
      <vt:lpstr>Arial</vt:lpstr>
      <vt:lpstr>PowerPoint</vt:lpstr>
      <vt:lpstr>Global Health in the era of medical voluntourism: Service learning from the host organization's​ perspective</vt:lpstr>
      <vt:lpstr>Affiliations</vt:lpstr>
      <vt:lpstr>Conflict of Interest Statement</vt:lpstr>
      <vt:lpstr>Learning objectives</vt:lpstr>
      <vt:lpstr>Key areas for today</vt:lpstr>
      <vt:lpstr>Competencies</vt:lpstr>
      <vt:lpstr>Global Health</vt:lpstr>
      <vt:lpstr>WEIGHT Guidelines</vt:lpstr>
      <vt:lpstr>WEIGHT Guidelines</vt:lpstr>
      <vt:lpstr>Participant Input</vt:lpstr>
      <vt:lpstr>Participant Input</vt:lpstr>
      <vt:lpstr>The WEIGHT guidelines for best practices</vt:lpstr>
      <vt:lpstr>Participant Input</vt:lpstr>
      <vt:lpstr>Participant Input</vt:lpstr>
      <vt:lpstr>Our Clinic Setting</vt:lpstr>
      <vt:lpstr>Healthcare quality and equity</vt:lpstr>
      <vt:lpstr>Performance Gaps</vt:lpstr>
      <vt:lpstr>Our Framework</vt:lpstr>
      <vt:lpstr>Our solutions</vt:lpstr>
      <vt:lpstr>Our solutions</vt:lpstr>
      <vt:lpstr>Our solutions</vt:lpstr>
      <vt:lpstr>Our solutions</vt:lpstr>
      <vt:lpstr>Our solutions</vt:lpstr>
      <vt:lpstr>Our solutions</vt:lpstr>
      <vt:lpstr>Our solutions</vt:lpstr>
      <vt:lpstr>Our solutions</vt:lpstr>
      <vt:lpstr>Our solutions</vt:lpstr>
      <vt:lpstr>Our solutions</vt:lpstr>
      <vt:lpstr>PowerPoint Presentation</vt:lpstr>
      <vt:lpstr>“Mission” considerations</vt:lpstr>
      <vt:lpstr>Managing expectations</vt:lpstr>
      <vt:lpstr>Participant Input</vt:lpstr>
      <vt:lpstr>Host institution needs</vt:lpstr>
      <vt:lpstr>Patient care needs</vt:lpstr>
      <vt:lpstr>Participant Input</vt:lpstr>
      <vt:lpstr>Potential disruptions</vt:lpstr>
      <vt:lpstr>Our model</vt:lpstr>
      <vt:lpstr>Our model</vt:lpstr>
      <vt:lpstr>Our orientation</vt:lpstr>
      <vt:lpstr>Our model: Reducing problems</vt:lpstr>
      <vt:lpstr>Service delivery gaps</vt:lpstr>
      <vt:lpstr>Providing training</vt:lpstr>
      <vt:lpstr>Leadership skills</vt:lpstr>
      <vt:lpstr>Focus on benefits</vt:lpstr>
      <vt:lpstr>Usual Workflow</vt:lpstr>
      <vt:lpstr>Local stakeholder priorities</vt:lpstr>
      <vt:lpstr>Partnering and Collaboration</vt:lpstr>
      <vt:lpstr>Modeling excellence in practice</vt:lpstr>
      <vt:lpstr>Making a good learning experience</vt:lpstr>
      <vt:lpstr>Visitor safety</vt:lpstr>
      <vt:lpstr>Review of Key Strategies</vt:lpstr>
      <vt:lpstr>Take home points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Health in the era of medical voluntourism: Service learning from the host organization's​ perspective</dc:title>
  <dc:creator>Kathy Chang</dc:creator>
  <cp:lastModifiedBy>Ashley Poole</cp:lastModifiedBy>
  <cp:revision>12</cp:revision>
  <dcterms:modified xsi:type="dcterms:W3CDTF">2017-10-10T21:08:58Z</dcterms:modified>
</cp:coreProperties>
</file>