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58" r:id="rId13"/>
  </p:sldIdLst>
  <p:sldSz cx="14630400" cy="8229600"/>
  <p:notesSz cx="6858000" cy="9144000"/>
  <p:defaultTextStyle>
    <a:defPPr>
      <a:defRPr lang="en-US"/>
    </a:defPPr>
    <a:lvl1pPr marL="0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9" y="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50194-7DF0-4D6B-932B-6DF8CB1B498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5047A-5F22-48E9-89B4-A7E5772F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D55D-C169-D243-BFF2-85E53CDAC1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Ways individually</a:t>
            </a:r>
            <a:r>
              <a:rPr lang="en-US" baseline="0" dirty="0"/>
              <a:t> to find centered-ness, including but not limited to meaning in work, mindfulness, doctor patient relationship. Recognize that advocacy is both work and rejuvenating.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D55D-C169-D243-BFF2-85E53CDAC1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9309D-75B8-44C8-937B-CE871D875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78167-99EC-4A8E-8657-11DE43C07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592"/>
            </a:lvl1pPr>
            <a:lvl2pPr marL="493776" indent="0" algn="ctr">
              <a:buNone/>
              <a:defRPr sz="2160"/>
            </a:lvl2pPr>
            <a:lvl3pPr marL="987552" indent="0" algn="ctr">
              <a:buNone/>
              <a:defRPr sz="1944"/>
            </a:lvl3pPr>
            <a:lvl4pPr marL="1481328" indent="0" algn="ctr">
              <a:buNone/>
              <a:defRPr sz="1728"/>
            </a:lvl4pPr>
            <a:lvl5pPr marL="1975104" indent="0" algn="ctr">
              <a:buNone/>
              <a:defRPr sz="1728"/>
            </a:lvl5pPr>
            <a:lvl6pPr marL="2468880" indent="0" algn="ctr">
              <a:buNone/>
              <a:defRPr sz="1728"/>
            </a:lvl6pPr>
            <a:lvl7pPr marL="2962656" indent="0" algn="ctr">
              <a:buNone/>
              <a:defRPr sz="1728"/>
            </a:lvl7pPr>
            <a:lvl8pPr marL="3456432" indent="0" algn="ctr">
              <a:buNone/>
              <a:defRPr sz="1728"/>
            </a:lvl8pPr>
            <a:lvl9pPr marL="3950208" indent="0" algn="ctr">
              <a:buNone/>
              <a:defRPr sz="17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36683-5CA9-47C7-BE6D-C37EDD60CF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4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DD46-D5A0-44DB-81E2-6A4544F6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D1E54-826D-4AFF-83D8-1D0BE0C9C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8BC74-1035-4A81-B1E6-FC845E0EB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2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98FC4-58E4-417E-B9A8-8CFC5D7B9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3B416-B0AD-4B34-8794-ABAEBB009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2" y="438150"/>
            <a:ext cx="9281160" cy="69742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54C50-9CBE-478E-86AE-967C240AD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C41D-6B53-4113-8C48-090D026B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0" lang="en-US" sz="3456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style, Arial, size 32-48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3D4E5-E80D-4114-B02D-C96B4F46DD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5840" y="2173869"/>
            <a:ext cx="12618720" cy="5221606"/>
          </a:xfrm>
        </p:spPr>
        <p:txBody>
          <a:bodyPr/>
          <a:lstStyle>
            <a:lvl1pPr marL="185166" marR="0" indent="-185166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tx1"/>
                </a:solidFill>
              </a:defRPr>
            </a:lvl1pPr>
            <a:lvl2pPr marL="555499" marR="0" indent="-185166" algn="l" defTabSz="740664" rtl="0" eaLnBrk="1" fontAlgn="auto" latinLnBrk="0" hangingPunct="1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 sz="2269"/>
            </a:lvl2pPr>
          </a:lstStyle>
          <a:p>
            <a:pPr marL="185166" marR="0" lvl="0" indent="-185166" algn="l" defTabSz="740664" rtl="0" eaLnBrk="1" fontAlgn="auto" latinLnBrk="0" hangingPunct="1">
              <a:lnSpc>
                <a:spcPct val="90000"/>
              </a:lnSpc>
              <a:spcBef>
                <a:spcPts val="8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69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text style, Arial, size 18-32</a:t>
            </a:r>
          </a:p>
          <a:p>
            <a:pPr marL="555499" marR="0" lvl="1" indent="-185166" algn="l" defTabSz="740664" rtl="0" eaLnBrk="1" fontAlgn="auto" latinLnBrk="0" hangingPunct="1">
              <a:lnSpc>
                <a:spcPct val="90000"/>
              </a:lnSpc>
              <a:spcBef>
                <a:spcPts val="8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69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1EDC9-20C4-4679-9EE4-5CC70D850C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E782-422F-4063-AFF5-7FF1697C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5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87177-A29C-4908-9BB1-1CE0A7A36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1" y="5507357"/>
            <a:ext cx="12618720" cy="1800224"/>
          </a:xfrm>
        </p:spPr>
        <p:txBody>
          <a:bodyPr/>
          <a:lstStyle>
            <a:lvl1pPr marL="0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1pPr>
            <a:lvl2pPr marL="493776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CD7E2-0B2A-425F-926D-8CD9CDDD5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2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E17D-64C9-4F00-8FA9-CB931FC3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080C3-2465-4F27-B903-E88824D60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AD61-7B5D-4753-B34B-DDEAFFB12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2037DF-F692-40D1-8720-DE0FA3FF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6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70B1-29B2-4CA9-9B27-2DE162CD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1"/>
            <a:ext cx="12618720" cy="1590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6A8A5-9E91-4EC3-B2C9-2BED47BC3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39059-8DED-4D3B-A027-DBE090247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7" y="3006092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9D835-3194-414C-96ED-28BF1E641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2" y="2017395"/>
            <a:ext cx="6219826" cy="988694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73EAA-372F-410B-A16F-AED0375E8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2" y="3006092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79809E-9CE1-4223-8635-C3090F720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0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2791-8349-46EF-A9B8-572DA521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22B49-59EF-41EF-AACE-A75C286531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3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3DE10-AAF4-4A79-A313-FF9B07A0C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1F76-62C3-4DA0-A45C-06A1CC5B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4829D-84DE-4950-95BC-223792C63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456"/>
            </a:lvl1pPr>
            <a:lvl2pPr>
              <a:defRPr sz="3024"/>
            </a:lvl2pPr>
            <a:lvl3pPr>
              <a:defRPr sz="2592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5D34-8144-490C-9739-6F346324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44D365-4FE6-40EE-A297-655B9F85A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5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4580-E102-4483-A12C-7D368F42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8BBFCB-E1F9-4E88-9D71-396B1CFA2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456"/>
            </a:lvl1pPr>
            <a:lvl2pPr marL="493776" indent="0">
              <a:buNone/>
              <a:defRPr sz="3024"/>
            </a:lvl2pPr>
            <a:lvl3pPr marL="987552" indent="0">
              <a:buNone/>
              <a:defRPr sz="2592"/>
            </a:lvl3pPr>
            <a:lvl4pPr marL="1481328" indent="0">
              <a:buNone/>
              <a:defRPr sz="2160"/>
            </a:lvl4pPr>
            <a:lvl5pPr marL="1975104" indent="0">
              <a:buNone/>
              <a:defRPr sz="2160"/>
            </a:lvl5pPr>
            <a:lvl6pPr marL="2468880" indent="0">
              <a:buNone/>
              <a:defRPr sz="2160"/>
            </a:lvl6pPr>
            <a:lvl7pPr marL="2962656" indent="0">
              <a:buNone/>
              <a:defRPr sz="2160"/>
            </a:lvl7pPr>
            <a:lvl8pPr marL="3456432" indent="0">
              <a:buNone/>
              <a:defRPr sz="2160"/>
            </a:lvl8pPr>
            <a:lvl9pPr marL="3950208" indent="0">
              <a:buNone/>
              <a:defRPr sz="216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90F76-EA69-459A-A918-462D5B593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31E8FC-0391-4EE9-9564-653640E7F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3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B0CB40-A814-4553-9276-ECBA8B9B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590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3456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style, Arial, size 32-48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D0172-A179-4E8B-9F48-E1B529B5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5166" marR="0" lvl="0" indent="-185166" algn="l" defTabSz="740664" rtl="0" eaLnBrk="1" fontAlgn="auto" latinLnBrk="0" hangingPunct="1">
              <a:lnSpc>
                <a:spcPct val="90000"/>
              </a:lnSpc>
              <a:spcBef>
                <a:spcPts val="8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69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text style, Arial, size 18-32</a:t>
            </a:r>
          </a:p>
          <a:p>
            <a:pPr marL="555499" marR="0" lvl="1" indent="-185166" algn="l" defTabSz="740664" rtl="0" eaLnBrk="1" fontAlgn="auto" latinLnBrk="0" hangingPunct="1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44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level, all text in dark gray, R-68, G-68, B-68.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E0E2D-1A00-4F07-9113-B961C6B11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" y="7574282"/>
            <a:ext cx="573725" cy="4381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1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87552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166" marR="0" indent="-185166" algn="l" defTabSz="740664" rtl="0" eaLnBrk="1" fontAlgn="auto" latinLnBrk="0" hangingPunct="1">
        <a:lnSpc>
          <a:spcPct val="90000"/>
        </a:lnSpc>
        <a:spcBef>
          <a:spcPts val="811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70333" marR="0" indent="0" algn="l" defTabSz="74066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amc.org/initiatives/research/healthequity/" TargetMode="External"/><Relationship Id="rId3" Type="http://schemas.openxmlformats.org/officeDocument/2006/relationships/hyperlink" Target="https://democracycollaborative.org/democracycollaborative/anchorinstitutions/Anchor%20Institutions" TargetMode="External"/><Relationship Id="rId7" Type="http://schemas.openxmlformats.org/officeDocument/2006/relationships/hyperlink" Target="http://www.stfm.org/Advocacy/AdvocacyToolkit" TargetMode="External"/><Relationship Id="rId2" Type="http://schemas.openxmlformats.org/officeDocument/2006/relationships/hyperlink" Target="https://www.cdc.gov/violenceprevention/overview/social-ecologicalmod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afp.org/advocacy/involved/toolkit.html" TargetMode="External"/><Relationship Id="rId5" Type="http://schemas.openxmlformats.org/officeDocument/2006/relationships/hyperlink" Target="http://www.aafp.org/dam/AAFP/documents/medical_education_residency/program_directors/Reprint292_Leadership.pdf" TargetMode="External"/><Relationship Id="rId4" Type="http://schemas.openxmlformats.org/officeDocument/2006/relationships/hyperlink" Target="http://www.who.int/social_determinants/publications/9789241500852/e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08B4ADE-D665-4DB5-8B1B-1DBDE28B2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9" y="468206"/>
            <a:ext cx="12890793" cy="3383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713F7-7C38-409B-97A0-30C856C679F9}"/>
              </a:ext>
            </a:extLst>
          </p:cNvPr>
          <p:cNvSpPr txBox="1"/>
          <p:nvPr/>
        </p:nvSpPr>
        <p:spPr>
          <a:xfrm>
            <a:off x="3500945" y="3580327"/>
            <a:ext cx="86953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Advocacy Primer 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Global Health Champions</a:t>
            </a:r>
            <a:br>
              <a:rPr lang="en-US" b="1" dirty="0"/>
            </a:br>
            <a:endParaRPr lang="en-US" sz="2400" b="1" dirty="0"/>
          </a:p>
          <a:p>
            <a:pPr algn="ctr"/>
            <a:r>
              <a:rPr lang="en-US" sz="2400" b="1" dirty="0"/>
              <a:t>Cynthia Haq MD</a:t>
            </a:r>
            <a:br>
              <a:rPr lang="en-US" sz="2400" b="1" dirty="0"/>
            </a:br>
            <a:r>
              <a:rPr lang="en-US" sz="2400" b="1" dirty="0"/>
              <a:t>Debra Rothenberg MD, PhD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September 14,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702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452652"/>
            <a:ext cx="12618720" cy="5221606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Epstein, R. Attending: Medicine, Mindfulness and Humanity. Scribner 2017.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Centers for Disease Control, The Social-Ecological Model: a Framework for Prevention.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u="sng" dirty="0">
                <a:hlinkClick r:id="rId2"/>
              </a:rPr>
              <a:t>https://www.cdc.gov/violenceprevention/overview/social-ecologicalmodel.html</a:t>
            </a:r>
            <a:r>
              <a:rPr lang="en-US" sz="1600" u="sng" dirty="0"/>
              <a:t> 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Jones, C. P. (2000). "Levels of Racism: a Theoretic Framework and a Gardener's Tale." Am J Public Health 90(8): 1212-1215.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Democracy Collaborative-Building Community Wealth. </a:t>
            </a:r>
            <a:r>
              <a:rPr lang="en-US" sz="1600" u="sng" dirty="0">
                <a:hlinkClick r:id="rId3"/>
              </a:rPr>
              <a:t>https://democracycollaborative.org/democracycollaborative/anchorinstitutions/Anchor%20Institutions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Earnest MA, Wong SL, Federico SG. Perspective: Physician Advocacy: What is it and how do we do it? </a:t>
            </a:r>
            <a:r>
              <a:rPr lang="en-US" sz="1600" dirty="0" err="1"/>
              <a:t>Acad</a:t>
            </a:r>
            <a:r>
              <a:rPr lang="en-US" sz="1600" dirty="0"/>
              <a:t> Med. 2010 Jan:85(1) 63-7.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Hansen H, </a:t>
            </a:r>
            <a:r>
              <a:rPr lang="en-US" sz="1600" dirty="0" err="1"/>
              <a:t>Metzl</a:t>
            </a:r>
            <a:r>
              <a:rPr lang="en-US" sz="1600" dirty="0"/>
              <a:t> JM, New medicine for the US health care system: Training Physicians for Structural Interventions.  </a:t>
            </a:r>
            <a:r>
              <a:rPr lang="en-US" sz="1600" dirty="0" err="1"/>
              <a:t>Acad</a:t>
            </a:r>
            <a:r>
              <a:rPr lang="en-US" sz="1600" dirty="0"/>
              <a:t> Med. 2017 Mar:92: 279-281.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Paul EG, Curran M, Tyler ET. The Medical-legal Partnership Approach to Teaching Social Determinants of Health and Structural Competency in Residency Programs. </a:t>
            </a:r>
            <a:r>
              <a:rPr lang="en-US" sz="1600" dirty="0" err="1"/>
              <a:t>Acad</a:t>
            </a:r>
            <a:r>
              <a:rPr lang="en-US" sz="1600" dirty="0"/>
              <a:t> Med. 2017 Mar:92: 292-298.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Zuckerman, D. (2016). "Going All In: Why Embracing an Anchor Mission Is How Health Systems Benefit Their Communities." Health </a:t>
            </a:r>
            <a:r>
              <a:rPr lang="en-US" sz="1600" dirty="0" err="1"/>
              <a:t>Prog</a:t>
            </a:r>
            <a:r>
              <a:rPr lang="en-US" sz="1600" dirty="0"/>
              <a:t> 97(3): 64-66.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/>
              <a:t>Bodenheimer</a:t>
            </a:r>
            <a:r>
              <a:rPr lang="en-US" sz="1600" dirty="0"/>
              <a:t> T and </a:t>
            </a:r>
            <a:r>
              <a:rPr lang="en-US" sz="1600" dirty="0" err="1"/>
              <a:t>Sinsky</a:t>
            </a:r>
            <a:r>
              <a:rPr lang="en-US" sz="1600" dirty="0"/>
              <a:t> C. From Triple to Quadruple Aim: Care of the Patient Requires Care of the Provider. Annals of Family Medicine 12(6) 2014:573-576.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World Health Organization, Conceptual Framework for Action on the Social Determinants of Health. </a:t>
            </a:r>
            <a:r>
              <a:rPr lang="en-US" sz="1600" u="sng" dirty="0">
                <a:hlinkClick r:id="rId4"/>
              </a:rPr>
              <a:t>http://www.who.int/social_determinants/publications/9789241500852/en/</a:t>
            </a:r>
            <a:r>
              <a:rPr lang="en-US" sz="1600" dirty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American Academy of Family Physicians, Recommended Curriculum Guidelines for Family Medicine Residents: Leadership, </a:t>
            </a:r>
            <a:r>
              <a:rPr lang="en-US" sz="1600" u="sng" dirty="0">
                <a:hlinkClick r:id="rId5"/>
              </a:rPr>
              <a:t>http://www.aafp.org/dam/AAFP/documents/medical_education_residency/program_directors/Reprint292_Leadership.pdf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American Academy of Family Physicians Advocacy Toolkit.  </a:t>
            </a:r>
            <a:r>
              <a:rPr lang="en-US" sz="1600" u="sng" dirty="0">
                <a:hlinkClick r:id="rId6"/>
              </a:rPr>
              <a:t>http://www.aafp.org/advocacy/involved/toolkit.html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Society of Teachers of Family Medicine, Advocacy Toolkit. </a:t>
            </a:r>
            <a:r>
              <a:rPr lang="en-US" sz="1600" u="sng" dirty="0">
                <a:hlinkClick r:id="rId7"/>
              </a:rPr>
              <a:t>http://www.stfm.org/Advocacy/AdvocacyToolkit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American Association of Medical Colleges, Health Equity, Research and Policy. </a:t>
            </a:r>
            <a:r>
              <a:rPr lang="en-US" sz="1600" u="sng" dirty="0">
                <a:hlinkClick r:id="rId8"/>
              </a:rPr>
              <a:t>https://www.aamc.org/initiatives/research/healthequity/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E77A8-046E-4C41-894A-AF1FC00B1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6" y="7574282"/>
            <a:ext cx="457059" cy="438150"/>
          </a:xfrm>
        </p:spPr>
        <p:txBody>
          <a:bodyPr/>
          <a:lstStyle/>
          <a:p>
            <a:fld id="{B2B613A9-0196-4103-A730-64D9B0C7CDAE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5AF59-F0DA-44D6-8520-541501547C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36776" y="2186724"/>
            <a:ext cx="11356848" cy="379737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920" b="1" dirty="0">
                <a:latin typeface="Arial" charset="0"/>
                <a:ea typeface="Arial" charset="0"/>
                <a:cs typeface="Arial" charset="0"/>
              </a:rPr>
              <a:t>© 2018 American Academy of Family Physicians. All rights reserved.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20" dirty="0">
                <a:latin typeface="Arial" charset="0"/>
                <a:ea typeface="Arial" charset="0"/>
                <a:cs typeface="Arial" charset="0"/>
              </a:rPr>
              <a:t>All materials/content herein are protected by copyright and are for the sole, personal use of the user.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20" dirty="0">
                <a:latin typeface="Arial" charset="0"/>
                <a:ea typeface="Arial" charset="0"/>
                <a:cs typeface="Arial" charset="0"/>
              </a:rPr>
              <a:t>No part of the materials/content may be copied, duplicated, distributed or retransmitted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20" dirty="0">
                <a:latin typeface="Arial" charset="0"/>
                <a:ea typeface="Arial" charset="0"/>
                <a:cs typeface="Arial" charset="0"/>
              </a:rPr>
              <a:t>in any form or medium without the prior permission of the applicable copyright owner.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3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00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Physician Advocacy Defined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38912" y="1558138"/>
            <a:ext cx="13752576" cy="5925312"/>
          </a:xfrm>
          <a:prstGeom prst="rect">
            <a:avLst/>
          </a:prstGeom>
        </p:spPr>
        <p:txBody>
          <a:bodyPr lIns="130622" tIns="65311" rIns="130622" bIns="65311"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100" dirty="0"/>
              <a:t>Action by a physician to promote those social, economic, educational, and political changes that ameliorate the suffering and threats to human health and well-being that he or she identifies through his or her professional work and expertise.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/>
              <a:t>Earnest MA, Wong SL, Federico SG. Perspective: Physician Advocacy: What is it and how do we do it? </a:t>
            </a:r>
            <a:r>
              <a:rPr lang="en-US" dirty="0" err="1"/>
              <a:t>Acad</a:t>
            </a:r>
            <a:r>
              <a:rPr lang="en-US" dirty="0"/>
              <a:t> Med. 2010 Jan:85(1) 63-7. </a:t>
            </a:r>
          </a:p>
        </p:txBody>
      </p:sp>
    </p:spTree>
    <p:extLst>
      <p:ext uri="{BB962C8B-B14F-4D97-AF65-F5344CB8AC3E}">
        <p14:creationId xmlns:p14="http://schemas.microsoft.com/office/powerpoint/2010/main" val="44413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Health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38912" y="1558138"/>
            <a:ext cx="13752576" cy="5925312"/>
          </a:xfrm>
          <a:prstGeom prst="rect">
            <a:avLst/>
          </a:prstGeom>
        </p:spPr>
        <p:txBody>
          <a:bodyPr lIns="130622" tIns="65311" rIns="130622" bIns="65311"/>
          <a:lstStyle/>
          <a:p>
            <a:pPr marL="489833" indent="-489833"/>
            <a:r>
              <a:rPr lang="en-US" dirty="0"/>
              <a:t>Applying advocacy skills to a particular global health issue in which you have expertise:</a:t>
            </a:r>
          </a:p>
          <a:p>
            <a:pPr marL="981934" lvl="2" indent="-489833"/>
            <a:r>
              <a:rPr lang="en-US" dirty="0"/>
              <a:t>Access to family planning, Safe Motherhood</a:t>
            </a:r>
          </a:p>
          <a:p>
            <a:pPr marL="981934" lvl="2" indent="-489833"/>
            <a:r>
              <a:rPr lang="en-US" dirty="0"/>
              <a:t>Breastfeeding Promotion, Children’s Nutrition </a:t>
            </a:r>
          </a:p>
          <a:p>
            <a:pPr marL="981934" lvl="2" indent="-489833"/>
            <a:r>
              <a:rPr lang="en-US" dirty="0"/>
              <a:t>Infectious disease prevention/control</a:t>
            </a:r>
          </a:p>
          <a:p>
            <a:pPr marL="981934" lvl="2" indent="-489833"/>
            <a:r>
              <a:rPr lang="en-US" dirty="0"/>
              <a:t>Humanitarian Crisis Intervention</a:t>
            </a:r>
          </a:p>
          <a:p>
            <a:pPr marL="981934" lvl="2" indent="-489833"/>
            <a:endParaRPr lang="en-US" dirty="0"/>
          </a:p>
          <a:p>
            <a:pPr marL="489833" indent="-489833"/>
            <a:r>
              <a:rPr lang="en-US" dirty="0"/>
              <a:t>Join WHO’s “Global plan of action on Social Determinants of Health” (Rio Declaration)</a:t>
            </a:r>
          </a:p>
          <a:p>
            <a:pPr marL="489833" indent="-489833"/>
            <a:endParaRPr lang="en-US" dirty="0"/>
          </a:p>
          <a:p>
            <a:pPr marL="489833" indent="-489833"/>
            <a:r>
              <a:rPr lang="en-US" dirty="0"/>
              <a:t>Make the link at home—advocating for immigration reform, allocation of US resources for global health issues,  promoting international collaboration</a:t>
            </a:r>
          </a:p>
          <a:p>
            <a:pPr marL="489833" indent="-48983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7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Advocacy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02168614"/>
              </p:ext>
            </p:extLst>
          </p:nvPr>
        </p:nvGraphicFramePr>
        <p:xfrm>
          <a:off x="1097280" y="1645920"/>
          <a:ext cx="12679680" cy="621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9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0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Level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Topics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Examples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Resources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Interpersonal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Communication skills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Clinical practices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Interpreters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Clinical protocols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Non-discrimination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Mindfulness </a:t>
                      </a:r>
                      <a:r>
                        <a:rPr lang="en-US" sz="1400" baseline="30000">
                          <a:effectLst/>
                        </a:rPr>
                        <a:t>1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determinants </a:t>
                      </a:r>
                      <a:r>
                        <a:rPr lang="en-US" sz="1400" baseline="30000">
                          <a:effectLst/>
                        </a:rPr>
                        <a:t>2,3,4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1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Organizational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Mission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Values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Services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Teamwork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Define population 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Community serving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Scope of practice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Interdisciplinary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Anchor institutions </a:t>
                      </a:r>
                      <a:r>
                        <a:rPr lang="en-US" sz="1400" baseline="30000">
                          <a:effectLst/>
                        </a:rPr>
                        <a:t>5,6,7,8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Quadruple aim</a:t>
                      </a:r>
                      <a:r>
                        <a:rPr lang="en-US" sz="1400" baseline="30000">
                          <a:effectLst/>
                        </a:rPr>
                        <a:t>9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1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Health System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Access 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Quality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Relevance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Coordination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Clinic hours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Metrics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Emergency access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Collective impact framework </a:t>
                      </a:r>
                      <a:r>
                        <a:rPr lang="en-US" sz="1400" baseline="30000">
                          <a:effectLst/>
                        </a:rPr>
                        <a:t>9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WHO</a:t>
                      </a:r>
                      <a:r>
                        <a:rPr lang="en-US" sz="1400" baseline="30000">
                          <a:effectLst/>
                        </a:rPr>
                        <a:t>10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3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Policy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Affordability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Inclusion/exclusion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Political action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Insurance 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Coverage/limitations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Legislation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AAFP</a:t>
                      </a:r>
                      <a:r>
                        <a:rPr lang="en-US" sz="1400" baseline="30000" dirty="0">
                          <a:effectLst/>
                        </a:rPr>
                        <a:t>11,12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STFM </a:t>
                      </a:r>
                      <a:r>
                        <a:rPr lang="en-US" sz="1400" baseline="30000" dirty="0">
                          <a:effectLst/>
                        </a:rPr>
                        <a:t>13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AAMC</a:t>
                      </a:r>
                      <a:r>
                        <a:rPr lang="en-US" sz="1400" baseline="30000" dirty="0">
                          <a:effectLst/>
                        </a:rPr>
                        <a:t>14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11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5502" y="1558291"/>
            <a:ext cx="78994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55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Interpersonal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4" y="1896238"/>
            <a:ext cx="13373866" cy="416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33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Organizational</a:t>
            </a:r>
            <a:br>
              <a:rPr lang="en-US" sz="5700" dirty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3161" y="1558291"/>
            <a:ext cx="6104082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22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effectLst/>
              </a:rPr>
              <a:t>Health System</a:t>
            </a:r>
            <a:endParaRPr lang="en-US" sz="5700" dirty="0"/>
          </a:p>
        </p:txBody>
      </p:sp>
      <p:pic>
        <p:nvPicPr>
          <p:cNvPr id="6" name="Content Placeholder 5" descr="Quadruple Aim Graphic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9" b="23959"/>
          <a:stretch>
            <a:fillRect/>
          </a:stretch>
        </p:blipFill>
        <p:spPr>
          <a:xfrm>
            <a:off x="438912" y="1184856"/>
            <a:ext cx="13032389" cy="59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9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2029777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64B667-7D1A-4B3D-A830-9B070311491C}" vid="{E2FD551A-2040-4896-8C5D-05C63CF312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AAFP PowerPoint 16x9 Template 2018 v7</Template>
  <TotalTime>29</TotalTime>
  <Words>733</Words>
  <Application>Microsoft Office PowerPoint</Application>
  <PresentationFormat>Custom</PresentationFormat>
  <Paragraphs>103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Physician Advocacy Defined:</vt:lpstr>
      <vt:lpstr>Global Health Advocacy</vt:lpstr>
      <vt:lpstr>Levels of Advocacy</vt:lpstr>
      <vt:lpstr>Personal</vt:lpstr>
      <vt:lpstr>Interpersonal</vt:lpstr>
      <vt:lpstr>Organizational </vt:lpstr>
      <vt:lpstr>Health System</vt:lpstr>
      <vt:lpstr>Policy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Potchad</dc:creator>
  <cp:lastModifiedBy>Ashley Poole</cp:lastModifiedBy>
  <cp:revision>5</cp:revision>
  <dcterms:created xsi:type="dcterms:W3CDTF">2018-07-03T14:17:43Z</dcterms:created>
  <dcterms:modified xsi:type="dcterms:W3CDTF">2018-09-05T13:32:34Z</dcterms:modified>
</cp:coreProperties>
</file>