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9" r:id="rId2"/>
    <p:sldId id="257" r:id="rId3"/>
    <p:sldId id="258" r:id="rId4"/>
    <p:sldId id="262" r:id="rId5"/>
    <p:sldId id="263" r:id="rId6"/>
    <p:sldId id="273" r:id="rId7"/>
    <p:sldId id="274" r:id="rId8"/>
    <p:sldId id="264" r:id="rId9"/>
    <p:sldId id="275" r:id="rId10"/>
    <p:sldId id="265" r:id="rId11"/>
    <p:sldId id="266" r:id="rId12"/>
    <p:sldId id="267" r:id="rId13"/>
    <p:sldId id="268" r:id="rId14"/>
    <p:sldId id="269" r:id="rId15"/>
    <p:sldId id="270" r:id="rId16"/>
    <p:sldId id="276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5" autoAdjust="0"/>
    <p:restoredTop sz="94665" autoAdjust="0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42961-90D5-B64D-9313-75BF1A0215FC}" type="datetimeFigureOut">
              <a:rPr lang="en-US" smtClean="0"/>
              <a:t>10/9/18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BEF3A-C5C7-BA41-8BF5-30261ABBB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46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250088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cecc6e76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3cecc6e76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571500" lvl="0" indent="-571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“Let us take a moment to pause and honor (patient’s name or this person). He/she was someone who loved and was loved; was someone’s family member and friend.  In our own way and in silence let us take a moment to honor (patient’s name). Let us also honor and recognize the care provided by our team.”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71500" lvl="0" indent="-571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71500" lvl="0" indent="-571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15-30 seconds of silence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71500" lvl="0" indent="-571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571500" lvl="0" indent="-571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“Thank you everyone”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571500" lvl="0" indent="-571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4698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c4e05db58a5a612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c4e05db58a5a612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35245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c4e05db58a5a612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3c4e05db58a5a612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12086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cdc47eaf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cdc47eaf2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92716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cdc47eaf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cdc47eaf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9973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c4e05db58a5a612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c4e05db58a5a612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9175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c4e05db58a5a612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c4e05db58a5a612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9844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576b39173b43ef0b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576b39173b43ef0b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8022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c4e05db58a5a61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c4e05db58a5a61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1165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c4e05db58a5a61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c4e05db58a5a61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2203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cdc47eaf2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cdc47eaf2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The Pause: What I like…. 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First a story. Idle discussion with residents turns into a thank you letter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It’s helpful to have something to say during difficult moments.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It’s hard to think of something to say during difficult moments.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Having an affirmative script can help families walk the path, and help us find the path for ourselves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72168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6868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00570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047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algn="r"/>
            <a:fld id="{00000000-1234-1234-1234-123412341234}" type="slidenum">
              <a:rPr lang="en" smtClean="0"/>
              <a:pPr algn="r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697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2895600"/>
            <a:ext cx="7086600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11"/>
          <p:cNvSpPr txBox="1">
            <a:spLocks/>
          </p:cNvSpPr>
          <p:nvPr/>
        </p:nvSpPr>
        <p:spPr>
          <a:xfrm>
            <a:off x="0" y="0"/>
            <a:ext cx="9144000" cy="609600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The 39</a:t>
            </a:r>
            <a:r>
              <a:rPr lang="en-US" sz="2400" baseline="30000" dirty="0"/>
              <a:t>th</a:t>
            </a:r>
            <a:r>
              <a:rPr lang="en-US" sz="2400" dirty="0"/>
              <a:t> Forum for Behavioral Science in Family Medicine  </a:t>
            </a:r>
          </a:p>
        </p:txBody>
      </p:sp>
      <p:sp>
        <p:nvSpPr>
          <p:cNvPr id="8" name="Text Placeholder 11"/>
          <p:cNvSpPr txBox="1">
            <a:spLocks/>
          </p:cNvSpPr>
          <p:nvPr/>
        </p:nvSpPr>
        <p:spPr>
          <a:xfrm>
            <a:off x="0" y="6248400"/>
            <a:ext cx="9169958" cy="609600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i="1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Sponsored by The </a:t>
            </a:r>
            <a:r>
              <a:rPr lang="en-US" b="1" dirty="0"/>
              <a:t>Medical College of Wisconsin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9" y="43179"/>
            <a:ext cx="381001" cy="56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20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1601825"/>
            <a:ext cx="8520600" cy="205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/>
          <a:p>
            <a:r>
              <a:rPr lang="en"/>
              <a:t>Helping the Grieving Healer: Strategies for Assisting with Physician Grief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691375"/>
            <a:ext cx="8520600" cy="792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/>
            <a:r>
              <a:rPr lang="en"/>
              <a:t>Chris Haymaker, PhD</a:t>
            </a:r>
            <a:endParaRPr/>
          </a:p>
          <a:p>
            <a:pPr marL="0" indent="0"/>
            <a:r>
              <a:rPr lang="en"/>
              <a:t>Amber Cadick, PhD</a:t>
            </a:r>
            <a:endParaRPr/>
          </a:p>
          <a:p>
            <a:pPr marL="0" indent="0"/>
            <a:r>
              <a:rPr lang="en"/>
              <a:t>Megan Barclay, MS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37355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311700" y="685800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en" dirty="0"/>
              <a:t>6 R of Mourning</a:t>
            </a:r>
            <a:r>
              <a:rPr lang="en" sz="1800" dirty="0"/>
              <a:t> (Rando, 2013)</a:t>
            </a:r>
            <a:r>
              <a:rPr lang="en" dirty="0"/>
              <a:t> </a:t>
            </a:r>
            <a:endParaRPr dirty="0"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333471" y="1371600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sz="2400" dirty="0"/>
              <a:t>Recognize the loss</a:t>
            </a:r>
            <a:endParaRPr sz="2400" dirty="0"/>
          </a:p>
          <a:p>
            <a:pPr marL="0" indent="0">
              <a:spcBef>
                <a:spcPts val="1600"/>
              </a:spcBef>
              <a:buNone/>
            </a:pPr>
            <a:r>
              <a:rPr lang="en" sz="2400" dirty="0"/>
              <a:t>React to the separation</a:t>
            </a:r>
            <a:endParaRPr sz="2400" dirty="0"/>
          </a:p>
          <a:p>
            <a:pPr marL="0" indent="0">
              <a:spcBef>
                <a:spcPts val="1600"/>
              </a:spcBef>
              <a:buNone/>
            </a:pPr>
            <a:r>
              <a:rPr lang="en" sz="2400" dirty="0"/>
              <a:t>Recollect and reexperience the deceased and the relationship</a:t>
            </a:r>
            <a:endParaRPr sz="2400" dirty="0"/>
          </a:p>
          <a:p>
            <a:pPr marL="0" indent="0">
              <a:spcBef>
                <a:spcPts val="1600"/>
              </a:spcBef>
              <a:buNone/>
            </a:pPr>
            <a:r>
              <a:rPr lang="en" sz="2400" dirty="0"/>
              <a:t>Relinquish the old attachments to the deceased and the old assumptive world</a:t>
            </a:r>
            <a:endParaRPr sz="2400" dirty="0"/>
          </a:p>
          <a:p>
            <a:pPr marL="0" indent="0">
              <a:spcBef>
                <a:spcPts val="1600"/>
              </a:spcBef>
              <a:buNone/>
            </a:pPr>
            <a:r>
              <a:rPr lang="en" sz="2400" dirty="0"/>
              <a:t>Readjust to move  adaptively into the new world without forgetting the old</a:t>
            </a:r>
            <a:endParaRPr sz="2400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 dirty="0"/>
              <a:t>Reinvest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4158666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294877" y="685800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en" dirty="0"/>
              <a:t>A Model for Death Rounds</a:t>
            </a:r>
            <a:endParaRPr dirty="0"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266178" y="1524000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en" dirty="0"/>
              <a:t>Collect the names of all patients who have died on the medical service </a:t>
            </a:r>
            <a:endParaRPr dirty="0"/>
          </a:p>
          <a:p>
            <a:r>
              <a:rPr lang="en" dirty="0"/>
              <a:t>Read names aloud</a:t>
            </a:r>
            <a:endParaRPr dirty="0"/>
          </a:p>
          <a:p>
            <a:r>
              <a:rPr lang="en" dirty="0"/>
              <a:t>Moderator (can medical faculty member) explains the goal of the session is to express emotional issues surrounding patient’s death not the specifics of medical care</a:t>
            </a:r>
            <a:endParaRPr dirty="0"/>
          </a:p>
          <a:p>
            <a:r>
              <a:rPr lang="en" dirty="0"/>
              <a:t>Moderator asks open ended questions </a:t>
            </a:r>
            <a:endParaRPr dirty="0"/>
          </a:p>
          <a:p>
            <a:r>
              <a:rPr lang="en" dirty="0"/>
              <a:t>Moderator validated emotions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98170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311700" y="685800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en" sz="4000" dirty="0"/>
              <a:t>Questions to Cover During Debriefing </a:t>
            </a:r>
            <a:endParaRPr sz="4000" dirty="0"/>
          </a:p>
        </p:txBody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311700" y="1258500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>
              <a:buAutoNum type="arabicPeriod"/>
            </a:pPr>
            <a:r>
              <a:rPr lang="en" dirty="0"/>
              <a:t>How does this patient’s death compare to your prior experiences with a patient’s death?</a:t>
            </a:r>
            <a:endParaRPr dirty="0"/>
          </a:p>
          <a:p>
            <a:pPr>
              <a:buAutoNum type="arabicPeriod"/>
            </a:pPr>
            <a:r>
              <a:rPr lang="en" dirty="0"/>
              <a:t>Was this patient death expected or unexpected?</a:t>
            </a:r>
            <a:endParaRPr dirty="0"/>
          </a:p>
          <a:p>
            <a:pPr>
              <a:buAutoNum type="arabicPeriod"/>
            </a:pPr>
            <a:r>
              <a:rPr lang="en" dirty="0"/>
              <a:t>Did you feel prepared for this patient’s death? How could you or the team have been better prepared for this patient’s death?</a:t>
            </a:r>
            <a:endParaRPr dirty="0"/>
          </a:p>
          <a:p>
            <a:pPr>
              <a:buAutoNum type="arabicPeriod"/>
            </a:pPr>
            <a:r>
              <a:rPr lang="en" dirty="0"/>
              <a:t>How does this patient’s death emotionally impact you?</a:t>
            </a:r>
            <a:endParaRPr dirty="0"/>
          </a:p>
          <a:p>
            <a:pPr>
              <a:buAutoNum type="arabicPeriod"/>
            </a:pPr>
            <a:r>
              <a:rPr lang="en" dirty="0"/>
              <a:t>How do you deal with death and dying?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07395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en" dirty="0"/>
              <a:t>Personal Guide to Bouncing Back</a:t>
            </a:r>
            <a:endParaRPr dirty="0"/>
          </a:p>
        </p:txBody>
      </p:sp>
      <p:sp>
        <p:nvSpPr>
          <p:cNvPr id="111" name="Google Shape;111;p22"/>
          <p:cNvSpPr txBox="1">
            <a:spLocks noGrp="1"/>
          </p:cNvSpPr>
          <p:nvPr>
            <p:ph type="body" idx="1"/>
          </p:nvPr>
        </p:nvSpPr>
        <p:spPr>
          <a:xfrm>
            <a:off x="311700" y="2037070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How do you reflect?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Who do you connect with to share joy?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Who do you connect with to talk about difficult experiences?</a:t>
            </a: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What activities bring you meaning?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00925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" y="0"/>
            <a:ext cx="9143997" cy="6857998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23"/>
          <p:cNvSpPr txBox="1">
            <a:spLocks noGrp="1"/>
          </p:cNvSpPr>
          <p:nvPr>
            <p:ph type="body" idx="1"/>
          </p:nvPr>
        </p:nvSpPr>
        <p:spPr>
          <a:xfrm>
            <a:off x="2607450" y="3188975"/>
            <a:ext cx="6450000" cy="30000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sz="2000">
                <a:solidFill>
                  <a:srgbClr val="F3F3F3"/>
                </a:solidFill>
                <a:latin typeface="EB Garamond"/>
                <a:ea typeface="EB Garamond"/>
                <a:cs typeface="EB Garamond"/>
                <a:sym typeface="EB Garamond"/>
              </a:rPr>
              <a:t>The right word may be effective, but no word was ever as effective as the rightly timed pause.</a:t>
            </a:r>
            <a:endParaRPr sz="2000">
              <a:solidFill>
                <a:srgbClr val="F3F3F3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indent="0">
              <a:buNone/>
            </a:pPr>
            <a:r>
              <a:rPr lang="en" sz="2000">
                <a:solidFill>
                  <a:srgbClr val="F3F3F3"/>
                </a:solidFill>
                <a:latin typeface="EB Garamond"/>
                <a:ea typeface="EB Garamond"/>
                <a:cs typeface="EB Garamond"/>
                <a:sym typeface="EB Garamond"/>
              </a:rPr>
              <a:t>- Mark Twain</a:t>
            </a:r>
            <a:endParaRPr sz="2000">
              <a:solidFill>
                <a:srgbClr val="F3F3F3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  <p:sp>
        <p:nvSpPr>
          <p:cNvPr id="118" name="Google Shape;118;p23"/>
          <p:cNvSpPr txBox="1">
            <a:spLocks noGrp="1"/>
          </p:cNvSpPr>
          <p:nvPr>
            <p:ph type="title"/>
          </p:nvPr>
        </p:nvSpPr>
        <p:spPr>
          <a:xfrm>
            <a:off x="1340400" y="2343525"/>
            <a:ext cx="53460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algn="l"/>
            <a:r>
              <a:rPr lang="en" b="1">
                <a:solidFill>
                  <a:srgbClr val="FFFFFF"/>
                </a:solidFill>
                <a:latin typeface="EB Garamond"/>
                <a:ea typeface="EB Garamond"/>
                <a:cs typeface="EB Garamond"/>
                <a:sym typeface="EB Garamond"/>
              </a:rPr>
              <a:t>The Pause</a:t>
            </a:r>
            <a:endParaRPr b="1">
              <a:solidFill>
                <a:srgbClr val="FFFFFF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045281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algn="l"/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endParaRPr/>
          </a:p>
        </p:txBody>
      </p:sp>
      <p:pic>
        <p:nvPicPr>
          <p:cNvPr id="125" name="Google Shape;125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" y="0"/>
            <a:ext cx="9143997" cy="6857998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24"/>
          <p:cNvSpPr txBox="1"/>
          <p:nvPr/>
        </p:nvSpPr>
        <p:spPr>
          <a:xfrm>
            <a:off x="1354875" y="2601025"/>
            <a:ext cx="7715400" cy="353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571500" indent="-571500">
              <a:lnSpc>
                <a:spcPct val="115000"/>
              </a:lnSpc>
            </a:pPr>
            <a:r>
              <a:rPr lang="en">
                <a:solidFill>
                  <a:srgbClr val="FFFFFF"/>
                </a:solidFill>
                <a:latin typeface="EB Garamond"/>
                <a:ea typeface="EB Garamond"/>
                <a:cs typeface="EB Garamond"/>
                <a:sym typeface="EB Garamond"/>
              </a:rPr>
              <a:t>“Let us take a moment to pause and honor (patient’s name or this person). He/she was someone who loved and was loved; was someone’s family member and friend.  In our own way and in silence let us take a moment to honor (patient’s name).”</a:t>
            </a:r>
            <a:endParaRPr>
              <a:solidFill>
                <a:srgbClr val="FFFFFF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571500" indent="-571500">
              <a:lnSpc>
                <a:spcPct val="115000"/>
              </a:lnSpc>
            </a:pPr>
            <a:r>
              <a:rPr lang="en">
                <a:solidFill>
                  <a:srgbClr val="FFFFFF"/>
                </a:solidFill>
                <a:latin typeface="EB Garamond"/>
                <a:ea typeface="EB Garamond"/>
                <a:cs typeface="EB Garamond"/>
                <a:sym typeface="EB Garamond"/>
              </a:rPr>
              <a:t> </a:t>
            </a:r>
            <a:endParaRPr>
              <a:solidFill>
                <a:srgbClr val="FFFFFF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571500" indent="-571500">
              <a:lnSpc>
                <a:spcPct val="115000"/>
              </a:lnSpc>
            </a:pPr>
            <a:r>
              <a:rPr lang="en">
                <a:solidFill>
                  <a:srgbClr val="FFFFFF"/>
                </a:solidFill>
                <a:latin typeface="EB Garamond"/>
                <a:ea typeface="EB Garamond"/>
                <a:cs typeface="EB Garamond"/>
                <a:sym typeface="EB Garamond"/>
              </a:rPr>
              <a:t>15-30 seconds of silence</a:t>
            </a:r>
            <a:endParaRPr>
              <a:solidFill>
                <a:srgbClr val="FFFFFF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571500" indent="-571500">
              <a:lnSpc>
                <a:spcPct val="115000"/>
              </a:lnSpc>
            </a:pPr>
            <a:r>
              <a:rPr lang="en">
                <a:solidFill>
                  <a:srgbClr val="FFFFFF"/>
                </a:solidFill>
                <a:latin typeface="EB Garamond"/>
                <a:ea typeface="EB Garamond"/>
                <a:cs typeface="EB Garamond"/>
                <a:sym typeface="EB Garamond"/>
              </a:rPr>
              <a:t> </a:t>
            </a:r>
            <a:endParaRPr>
              <a:solidFill>
                <a:srgbClr val="FFFFFF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571500" indent="-571500">
              <a:lnSpc>
                <a:spcPct val="115000"/>
              </a:lnSpc>
            </a:pPr>
            <a:r>
              <a:rPr lang="en">
                <a:solidFill>
                  <a:srgbClr val="FFFFFF"/>
                </a:solidFill>
                <a:latin typeface="EB Garamond"/>
                <a:ea typeface="EB Garamond"/>
                <a:cs typeface="EB Garamond"/>
                <a:sym typeface="EB Garamond"/>
              </a:rPr>
              <a:t>“Thank you everyone”</a:t>
            </a:r>
            <a:endParaRPr>
              <a:solidFill>
                <a:srgbClr val="FFFFFF"/>
              </a:solidFill>
              <a:latin typeface="EB Garamond"/>
              <a:ea typeface="EB Garamond"/>
              <a:cs typeface="EB Garamond"/>
              <a:sym typeface="EB 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768523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714B7-6B81-6B46-AB65-33E68550E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Death Rounds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24CDD-AD41-C545-9947-AF0C0E3B4C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734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>
            <a:spLocks noGrp="1"/>
          </p:cNvSpPr>
          <p:nvPr>
            <p:ph type="title"/>
          </p:nvPr>
        </p:nvSpPr>
        <p:spPr>
          <a:xfrm>
            <a:off x="311700" y="838200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en" dirty="0"/>
              <a:t>Role of Behavioral Health Faculty</a:t>
            </a:r>
            <a:endParaRPr dirty="0"/>
          </a:p>
        </p:txBody>
      </p:sp>
      <p:sp>
        <p:nvSpPr>
          <p:cNvPr id="132" name="Google Shape;132;p25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dirty="0"/>
              <a:t>Faculty Development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Curriculum Development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Facilitator</a:t>
            </a:r>
            <a:endParaRPr dirty="0"/>
          </a:p>
          <a:p>
            <a:pPr marL="0" indent="0">
              <a:spcBef>
                <a:spcPts val="1600"/>
              </a:spcBef>
              <a:buNone/>
            </a:pPr>
            <a:r>
              <a:rPr lang="en" dirty="0"/>
              <a:t>Confidential Space</a:t>
            </a: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Awareness of Own Self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96455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>
            <a:spLocks noGrp="1"/>
          </p:cNvSpPr>
          <p:nvPr>
            <p:ph type="title"/>
          </p:nvPr>
        </p:nvSpPr>
        <p:spPr>
          <a:xfrm>
            <a:off x="299825" y="685800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algn="l"/>
            <a:r>
              <a:rPr lang="en" dirty="0"/>
              <a:t>Resources </a:t>
            </a:r>
            <a:endParaRPr dirty="0"/>
          </a:p>
        </p:txBody>
      </p:sp>
      <p:sp>
        <p:nvSpPr>
          <p:cNvPr id="138" name="Google Shape;138;p26"/>
          <p:cNvSpPr txBox="1">
            <a:spLocks noGrp="1"/>
          </p:cNvSpPr>
          <p:nvPr>
            <p:ph type="body" idx="1"/>
          </p:nvPr>
        </p:nvSpPr>
        <p:spPr>
          <a:xfrm>
            <a:off x="264199" y="1258500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 sz="2800" dirty="0" err="1"/>
              <a:t>Eng</a:t>
            </a:r>
            <a:r>
              <a:rPr lang="en" sz="2800" dirty="0"/>
              <a:t>, J. Schulman, E., </a:t>
            </a:r>
            <a:r>
              <a:rPr lang="en" sz="2800" dirty="0" err="1"/>
              <a:t>Jhanwar</a:t>
            </a:r>
            <a:r>
              <a:rPr lang="en" sz="2800" dirty="0"/>
              <a:t>, S., &amp; Shaw, M. (2015). Patient Death Debriefing Sessions to Support Residents’ Emotional Reactions to Patient Deaths. </a:t>
            </a:r>
            <a:r>
              <a:rPr lang="en" sz="2800" i="1" dirty="0"/>
              <a:t>Journal of Graduate Medical Education. </a:t>
            </a:r>
            <a:r>
              <a:rPr lang="en" sz="2800" dirty="0"/>
              <a:t>430-432</a:t>
            </a:r>
            <a:endParaRPr sz="2800" dirty="0"/>
          </a:p>
          <a:p>
            <a:pPr marL="0" indent="0">
              <a:spcBef>
                <a:spcPts val="1600"/>
              </a:spcBef>
              <a:buNone/>
            </a:pPr>
            <a:r>
              <a:rPr lang="en" sz="2800" dirty="0"/>
              <a:t>Kearney, MK, </a:t>
            </a:r>
            <a:r>
              <a:rPr lang="en" sz="2800" dirty="0" err="1"/>
              <a:t>Weininger</a:t>
            </a:r>
            <a:r>
              <a:rPr lang="en" sz="2800" dirty="0"/>
              <a:t>, RB, Vachon, ML, Harrison, RL, &amp; Mount, BM (2009). Self-care of physicians caring for patients at the end of life. </a:t>
            </a:r>
            <a:r>
              <a:rPr lang="en" sz="2800" i="1" dirty="0"/>
              <a:t>JAMA 301</a:t>
            </a:r>
            <a:r>
              <a:rPr lang="en" sz="2800" dirty="0"/>
              <a:t> (11) 1155-1164. </a:t>
            </a:r>
            <a:endParaRPr sz="2800"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800" dirty="0"/>
              <a:t>Sansone, R. A. &amp; </a:t>
            </a:r>
            <a:r>
              <a:rPr lang="en" sz="2800" dirty="0" err="1"/>
              <a:t>Sanson</a:t>
            </a:r>
            <a:r>
              <a:rPr lang="en" sz="2800" dirty="0"/>
              <a:t>, L.A. (2012). Physician Grief with Patient Death. </a:t>
            </a:r>
            <a:r>
              <a:rPr lang="en" sz="2800" i="1" dirty="0"/>
              <a:t>Innovations in Clinical Neuroscience</a:t>
            </a:r>
            <a:r>
              <a:rPr lang="en" sz="2800" dirty="0"/>
              <a:t>, 9(4) 22-26</a:t>
            </a:r>
            <a:endParaRPr sz="2800" dirty="0"/>
          </a:p>
        </p:txBody>
      </p:sp>
    </p:spTree>
    <p:extLst>
      <p:ext uri="{BB962C8B-B14F-4D97-AF65-F5344CB8AC3E}">
        <p14:creationId xmlns:p14="http://schemas.microsoft.com/office/powerpoint/2010/main" val="2970257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066800"/>
          </a:xfrm>
        </p:spPr>
        <p:txBody>
          <a:bodyPr/>
          <a:lstStyle/>
          <a:p>
            <a:r>
              <a:rPr lang="en-US" dirty="0"/>
              <a:t>Disclosures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438400"/>
            <a:ext cx="7467600" cy="3124200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2127906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Goals and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Participants will be able to list symptoms of physician grief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en-US" dirty="0"/>
              <a:t>Participants will be able to conduct death debriefing sessions with medical learners</a:t>
            </a:r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dirty="0"/>
              <a:t>Participants will be able describe how physician grief can impact resident wellness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724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algn="l"/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endParaRPr/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1143000"/>
            <a:ext cx="6096000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8292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r>
              <a:rPr lang="en" dirty="0"/>
              <a:t>Activity</a:t>
            </a:r>
            <a:endParaRPr dirty="0"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spcAft>
                <a:spcPts val="1600"/>
              </a:spcAft>
              <a:buNone/>
            </a:pPr>
            <a:r>
              <a:rPr lang="en" dirty="0"/>
              <a:t>Take the post it notes and write down all of the thoughts that come to mind when you think of physician grief</a:t>
            </a:r>
            <a:endParaRPr dirty="0"/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67200" y="3352799"/>
            <a:ext cx="4565100" cy="27432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4299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79F36-59AD-8049-8DE9-130623203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Areas of Concern </a:t>
            </a:r>
            <a:br>
              <a:rPr lang="en-US" dirty="0"/>
            </a:br>
            <a:r>
              <a:rPr lang="en-US" sz="2800" dirty="0"/>
              <a:t>(Sansone &amp; Sansone, 2012)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0E5869-0DC6-FB48-84C1-D2D007CD10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Found that half of medical trainees surveyed felt unprepared to manage their emotions when a patient died</a:t>
            </a:r>
          </a:p>
          <a:p>
            <a:r>
              <a:rPr lang="en-US" dirty="0"/>
              <a:t>While some residents discussed a patient’s death with an attending less than a fourth found it to helpful in terms of support</a:t>
            </a:r>
          </a:p>
          <a:p>
            <a:r>
              <a:rPr lang="en-US" dirty="0"/>
              <a:t>There is a concern between having emotional concern for the patient and family versus the need for professional detachment</a:t>
            </a:r>
          </a:p>
        </p:txBody>
      </p:sp>
    </p:spTree>
    <p:extLst>
      <p:ext uri="{BB962C8B-B14F-4D97-AF65-F5344CB8AC3E}">
        <p14:creationId xmlns:p14="http://schemas.microsoft.com/office/powerpoint/2010/main" val="3518287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545CD-BF42-5D45-8D1B-2E56B1DF3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More Areas of Concern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315EF4-190C-C843-9F07-CD1E688532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physicians are concerned that showing emotions with and about a patient will contaminate clinical objectivity</a:t>
            </a:r>
          </a:p>
          <a:p>
            <a:r>
              <a:rPr lang="en-US" dirty="0"/>
              <a:t>Themes in the research regarding physician grief of threatened control, uncomfortable feelings, and suppressed emotions</a:t>
            </a:r>
          </a:p>
        </p:txBody>
      </p:sp>
    </p:spTree>
    <p:extLst>
      <p:ext uri="{BB962C8B-B14F-4D97-AF65-F5344CB8AC3E}">
        <p14:creationId xmlns:p14="http://schemas.microsoft.com/office/powerpoint/2010/main" val="834970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1302275"/>
            <a:ext cx="8520600" cy="5727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algn="l"/>
            <a:r>
              <a:rPr lang="en"/>
              <a:t>Negative ways of coping </a:t>
            </a:r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2009725"/>
            <a:ext cx="8520600" cy="3416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/>
              <a:t>Boundary issues- treating each other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Alcohol use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Drug use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Avoidance coping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622226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20603-361B-2744-9713-C40E4246F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Impact of a Death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E1D57-2201-8A44-AB98-9110CED5C7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Whether or not the patient had a “good death”</a:t>
            </a:r>
          </a:p>
          <a:p>
            <a:r>
              <a:rPr lang="en-US" dirty="0"/>
              <a:t>If the patient had an “over-treated” death</a:t>
            </a:r>
          </a:p>
          <a:p>
            <a:r>
              <a:rPr lang="en-US" dirty="0"/>
              <a:t>If the death was shocking or unexpected</a:t>
            </a:r>
          </a:p>
        </p:txBody>
      </p:sp>
    </p:spTree>
    <p:extLst>
      <p:ext uri="{BB962C8B-B14F-4D97-AF65-F5344CB8AC3E}">
        <p14:creationId xmlns:p14="http://schemas.microsoft.com/office/powerpoint/2010/main" val="1256224367"/>
      </p:ext>
    </p:extLst>
  </p:cSld>
  <p:clrMapOvr>
    <a:masterClrMapping/>
  </p:clrMapOvr>
</p:sld>
</file>

<file path=ppt/theme/theme1.xml><?xml version="1.0" encoding="utf-8"?>
<a:theme xmlns:a="http://schemas.openxmlformats.org/drawingml/2006/main" name="forum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1094</TotalTime>
  <Words>802</Words>
  <Application>Microsoft Macintosh PowerPoint</Application>
  <PresentationFormat>On-screen Show (4:3)</PresentationFormat>
  <Paragraphs>83</Paragraphs>
  <Slides>18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EB Garamond</vt:lpstr>
      <vt:lpstr>Times New Roman</vt:lpstr>
      <vt:lpstr>forum2014</vt:lpstr>
      <vt:lpstr>Helping the Grieving Healer: Strategies for Assisting with Physician Grief</vt:lpstr>
      <vt:lpstr>Disclosures</vt:lpstr>
      <vt:lpstr>Goals and Objectives</vt:lpstr>
      <vt:lpstr>PowerPoint Presentation</vt:lpstr>
      <vt:lpstr>Activity</vt:lpstr>
      <vt:lpstr>Areas of Concern  (Sansone &amp; Sansone, 2012)</vt:lpstr>
      <vt:lpstr>More Areas of Concern</vt:lpstr>
      <vt:lpstr>Negative ways of coping </vt:lpstr>
      <vt:lpstr>The Impact of a Death</vt:lpstr>
      <vt:lpstr>6 R of Mourning (Rando, 2013) </vt:lpstr>
      <vt:lpstr>A Model for Death Rounds</vt:lpstr>
      <vt:lpstr>Questions to Cover During Debriefing </vt:lpstr>
      <vt:lpstr>Personal Guide to Bouncing Back</vt:lpstr>
      <vt:lpstr>The Pause</vt:lpstr>
      <vt:lpstr>PowerPoint Presentation</vt:lpstr>
      <vt:lpstr>Death Rounds</vt:lpstr>
      <vt:lpstr>Role of Behavioral Health Faculty</vt:lpstr>
      <vt:lpstr>Resources 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Radjenovich, MaryEllen</dc:creator>
  <cp:lastModifiedBy>Amber Cadick</cp:lastModifiedBy>
  <cp:revision>15</cp:revision>
  <dcterms:created xsi:type="dcterms:W3CDTF">2014-07-22T20:27:04Z</dcterms:created>
  <dcterms:modified xsi:type="dcterms:W3CDTF">2018-10-10T19:42:18Z</dcterms:modified>
</cp:coreProperties>
</file>