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1" r:id="rId5"/>
    <p:sldId id="257" r:id="rId6"/>
    <p:sldId id="273" r:id="rId7"/>
    <p:sldId id="268" r:id="rId8"/>
    <p:sldId id="275" r:id="rId9"/>
    <p:sldId id="276" r:id="rId10"/>
    <p:sldId id="266" r:id="rId11"/>
    <p:sldId id="263" r:id="rId12"/>
    <p:sldId id="259" r:id="rId13"/>
    <p:sldId id="277" r:id="rId14"/>
    <p:sldId id="279" r:id="rId15"/>
    <p:sldId id="264" r:id="rId16"/>
    <p:sldId id="262" r:id="rId17"/>
    <p:sldId id="274" r:id="rId18"/>
    <p:sldId id="270" r:id="rId19"/>
    <p:sldId id="271" r:id="rId20"/>
    <p:sldId id="272" r:id="rId21"/>
    <p:sldId id="280" r:id="rId22"/>
    <p:sldId id="269" r:id="rId23"/>
    <p:sldId id="278" r:id="rId24"/>
    <p:sldId id="26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2280"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Column1</c:v>
                </c:pt>
              </c:strCache>
            </c:strRef>
          </c:tx>
          <c:dPt>
            <c:idx val="0"/>
            <c:bubble3D val="0"/>
            <c:spPr>
              <a:solidFill>
                <a:srgbClr val="FFC72C"/>
              </a:solidFill>
              <a:ln w="19050">
                <a:solidFill>
                  <a:schemeClr val="lt1"/>
                </a:solidFill>
              </a:ln>
              <a:effectLst/>
            </c:spPr>
            <c:extLst xmlns:c16r2="http://schemas.microsoft.com/office/drawing/2015/06/chart" xmlns:c16r3="http://schemas.microsoft.com/office/drawing/2017/03/chart">
              <c:ext xmlns:c16="http://schemas.microsoft.com/office/drawing/2014/chart" uri="{C3380CC4-5D6E-409C-BE32-E72D297353CC}">
                <c16:uniqueId val="{00000005-4C16-40BC-8062-971FFB03FB49}"/>
              </c:ext>
            </c:extLst>
          </c:dPt>
          <c:dPt>
            <c:idx val="1"/>
            <c:bubble3D val="0"/>
            <c:spPr>
              <a:solidFill>
                <a:srgbClr val="041E44"/>
              </a:solidFill>
              <a:ln w="19050">
                <a:solidFill>
                  <a:schemeClr val="lt1"/>
                </a:solidFill>
              </a:ln>
              <a:effectLst/>
            </c:spPr>
            <c:extLst xmlns:c16r2="http://schemas.microsoft.com/office/drawing/2015/06/chart" xmlns:c16r3="http://schemas.microsoft.com/office/drawing/2017/03/chart">
              <c:ext xmlns:c16="http://schemas.microsoft.com/office/drawing/2014/chart" uri="{C3380CC4-5D6E-409C-BE32-E72D297353CC}">
                <c16:uniqueId val="{00000004-4C16-40BC-8062-971FFB03FB49}"/>
              </c:ext>
            </c:extLst>
          </c:dPt>
          <c:dPt>
            <c:idx val="2"/>
            <c:bubble3D val="0"/>
            <c:spPr>
              <a:solidFill>
                <a:srgbClr val="041E44"/>
              </a:solidFill>
              <a:ln w="19050">
                <a:solidFill>
                  <a:schemeClr val="lt1"/>
                </a:solidFill>
              </a:ln>
              <a:effectLst/>
            </c:spPr>
            <c:extLst xmlns:c16r2="http://schemas.microsoft.com/office/drawing/2015/06/chart" xmlns:c16r3="http://schemas.microsoft.com/office/drawing/2017/03/chart">
              <c:ext xmlns:c16="http://schemas.microsoft.com/office/drawing/2014/chart" uri="{C3380CC4-5D6E-409C-BE32-E72D297353CC}">
                <c16:uniqueId val="{00000001-4C16-40BC-8062-971FFB03FB49}"/>
              </c:ext>
            </c:extLst>
          </c:dPt>
          <c:dPt>
            <c:idx val="3"/>
            <c:bubble3D val="0"/>
            <c:spPr>
              <a:solidFill>
                <a:srgbClr val="FFC72C"/>
              </a:solidFill>
              <a:ln w="19050">
                <a:solidFill>
                  <a:schemeClr val="lt1"/>
                </a:solidFill>
              </a:ln>
              <a:effectLst/>
            </c:spPr>
            <c:extLst xmlns:c16r2="http://schemas.microsoft.com/office/drawing/2015/06/chart" xmlns:c16r3="http://schemas.microsoft.com/office/drawing/2017/03/chart">
              <c:ext xmlns:c16="http://schemas.microsoft.com/office/drawing/2014/chart" uri="{C3380CC4-5D6E-409C-BE32-E72D297353CC}">
                <c16:uniqueId val="{00000002-4C16-40BC-8062-971FFB03FB49}"/>
              </c:ext>
            </c:extLst>
          </c:dPt>
          <c:dPt>
            <c:idx val="4"/>
            <c:bubble3D val="0"/>
            <c:spPr>
              <a:solidFill>
                <a:srgbClr val="888B8D"/>
              </a:solidFill>
              <a:ln w="19050">
                <a:solidFill>
                  <a:schemeClr val="lt1"/>
                </a:solidFill>
              </a:ln>
              <a:effectLst/>
            </c:spPr>
            <c:extLst xmlns:c16r2="http://schemas.microsoft.com/office/drawing/2015/06/chart" xmlns:c16r3="http://schemas.microsoft.com/office/drawing/2017/03/chart">
              <c:ext xmlns:c16="http://schemas.microsoft.com/office/drawing/2014/chart" uri="{C3380CC4-5D6E-409C-BE32-E72D297353CC}">
                <c16:uniqueId val="{00000003-4C16-40BC-8062-971FFB03FB49}"/>
              </c:ext>
            </c:extLst>
          </c:dPt>
          <c:dLbls>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dLbl>
            <c:dLbl>
              <c:idx val="4"/>
              <c:layout/>
              <c:tx>
                <c:rich>
                  <a:bodyPr/>
                  <a:lstStyle/>
                  <a:p>
                    <a:r>
                      <a:rPr lang="en-US"/>
                      <a:t>Underestimated</a:t>
                    </a:r>
                    <a:r>
                      <a:rPr lang="en-US" baseline="0"/>
                      <a:t>
</a:t>
                    </a:r>
                    <a:fld id="{454802E5-A77A-4BC7-B73B-C35C82EBD281}" type="PERCENTAGE">
                      <a:rPr lang="en-US" baseline="0"/>
                      <a:pPr/>
                      <a:t>[PERCENTAGE]</a:t>
                    </a:fld>
                    <a:endParaRPr lang="en-US" baseline="0"/>
                  </a:p>
                </c:rich>
              </c:tx>
              <c:dLblPos val="ctr"/>
              <c:showLegendKey val="0"/>
              <c:showVal val="0"/>
              <c:showCatName val="1"/>
              <c:showSerName val="0"/>
              <c:showPercent val="1"/>
              <c:showBubbleSize val="0"/>
              <c:extLst xmlns:c16r2="http://schemas.microsoft.com/office/drawing/2015/06/chart" xmlns:c16r3="http://schemas.microsoft.com/office/drawing/2017/03/chart">
                <c:ext xmlns:c15="http://schemas.microsoft.com/office/drawing/2012/chart" uri="{CE6537A1-D6FC-4f65-9D91-7224C49458BB}">
                  <c15:dlblFieldTable/>
                  <c15:showDataLabelsRange val="0"/>
                </c:ext>
                <c:ext xmlns:c16="http://schemas.microsoft.com/office/drawing/2014/chart" uri="{C3380CC4-5D6E-409C-BE32-E72D297353CC}">
                  <c16:uniqueId val="{00000003-4C16-40BC-8062-971FFB03FB4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xmlns:c16r3="http://schemas.microsoft.com/office/drawing/2017/03/chart">
              <c:ext xmlns:c15="http://schemas.microsoft.com/office/drawing/2012/chart" uri="{CE6537A1-D6FC-4f65-9D91-7224C49458BB}"/>
            </c:extLst>
          </c:dLbls>
          <c:cat>
            <c:strRef>
              <c:f>Sheet1!$A$2:$A$5</c:f>
              <c:strCache>
                <c:ptCount val="4"/>
                <c:pt idx="0">
                  <c:v>Overestimated</c:v>
                </c:pt>
                <c:pt idx="1">
                  <c:v>Correct</c:v>
                </c:pt>
                <c:pt idx="2">
                  <c:v>Underestimated by 1 </c:v>
                </c:pt>
                <c:pt idx="3">
                  <c:v>Underestimated by 2 </c:v>
                </c:pt>
              </c:strCache>
            </c:strRef>
          </c:cat>
          <c:val>
            <c:numRef>
              <c:f>Sheet1!$B$2:$B$5</c:f>
              <c:numCache>
                <c:formatCode>General</c:formatCode>
                <c:ptCount val="4"/>
                <c:pt idx="0">
                  <c:v>28.0</c:v>
                </c:pt>
                <c:pt idx="1">
                  <c:v>28.0</c:v>
                </c:pt>
                <c:pt idx="2">
                  <c:v>32.0</c:v>
                </c:pt>
                <c:pt idx="3">
                  <c:v>12.0</c:v>
                </c:pt>
              </c:numCache>
            </c:numRef>
          </c:val>
          <c:extLst xmlns:c16r2="http://schemas.microsoft.com/office/drawing/2015/06/chart" xmlns:c16r3="http://schemas.microsoft.com/office/drawing/2017/03/chart">
            <c:ext xmlns:c16="http://schemas.microsoft.com/office/drawing/2014/chart" uri="{C3380CC4-5D6E-409C-BE32-E72D297353CC}">
              <c16:uniqueId val="{00000000-4C16-40BC-8062-971FFB03FB49}"/>
            </c:ext>
          </c:extLst>
        </c:ser>
        <c:dLbls>
          <c:dLblPos val="ctr"/>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Correct </c:v>
                </c:pt>
              </c:strCache>
            </c:strRef>
          </c:tx>
          <c:spPr>
            <a:solidFill>
              <a:srgbClr val="041E44"/>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Non-Smoker, n=24</c:v>
                </c:pt>
                <c:pt idx="1">
                  <c:v>Smoker, n=25</c:v>
                </c:pt>
              </c:strCache>
            </c:strRef>
          </c:cat>
          <c:val>
            <c:numRef>
              <c:f>Sheet1!$B$2:$B$3</c:f>
              <c:numCache>
                <c:formatCode>0.0%</c:formatCode>
                <c:ptCount val="2"/>
                <c:pt idx="0">
                  <c:v>0.125</c:v>
                </c:pt>
                <c:pt idx="1">
                  <c:v>0.44</c:v>
                </c:pt>
              </c:numCache>
            </c:numRef>
          </c:val>
          <c:extLst xmlns:c16r2="http://schemas.microsoft.com/office/drawing/2015/06/chart" xmlns:c16r3="http://schemas.microsoft.com/office/drawing/2017/03/chart">
            <c:ext xmlns:c16="http://schemas.microsoft.com/office/drawing/2014/chart" uri="{C3380CC4-5D6E-409C-BE32-E72D297353CC}">
              <c16:uniqueId val="{00000000-00B7-4352-9691-D36CB8553FAF}"/>
            </c:ext>
          </c:extLst>
        </c:ser>
        <c:ser>
          <c:idx val="1"/>
          <c:order val="1"/>
          <c:tx>
            <c:strRef>
              <c:f>Sheet1!$C$1</c:f>
              <c:strCache>
                <c:ptCount val="1"/>
                <c:pt idx="0">
                  <c:v>Over</c:v>
                </c:pt>
              </c:strCache>
            </c:strRef>
          </c:tx>
          <c:spPr>
            <a:solidFill>
              <a:srgbClr val="FFC7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Non-Smoker, n=24</c:v>
                </c:pt>
                <c:pt idx="1">
                  <c:v>Smoker, n=25</c:v>
                </c:pt>
              </c:strCache>
            </c:strRef>
          </c:cat>
          <c:val>
            <c:numRef>
              <c:f>Sheet1!$C$2:$C$3</c:f>
              <c:numCache>
                <c:formatCode>0.0%</c:formatCode>
                <c:ptCount val="2"/>
                <c:pt idx="0">
                  <c:v>0.375</c:v>
                </c:pt>
                <c:pt idx="1">
                  <c:v>0.2</c:v>
                </c:pt>
              </c:numCache>
            </c:numRef>
          </c:val>
          <c:extLst xmlns:c16r2="http://schemas.microsoft.com/office/drawing/2015/06/chart" xmlns:c16r3="http://schemas.microsoft.com/office/drawing/2017/03/chart">
            <c:ext xmlns:c16="http://schemas.microsoft.com/office/drawing/2014/chart" uri="{C3380CC4-5D6E-409C-BE32-E72D297353CC}">
              <c16:uniqueId val="{00000001-00B7-4352-9691-D36CB8553FAF}"/>
            </c:ext>
          </c:extLst>
        </c:ser>
        <c:ser>
          <c:idx val="2"/>
          <c:order val="2"/>
          <c:tx>
            <c:strRef>
              <c:f>Sheet1!$D$1</c:f>
              <c:strCache>
                <c:ptCount val="1"/>
                <c:pt idx="0">
                  <c:v>Under</c:v>
                </c:pt>
              </c:strCache>
            </c:strRef>
          </c:tx>
          <c:spPr>
            <a:solidFill>
              <a:srgbClr val="888B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Non-Smoker, n=24</c:v>
                </c:pt>
                <c:pt idx="1">
                  <c:v>Smoker, n=25</c:v>
                </c:pt>
              </c:strCache>
            </c:strRef>
          </c:cat>
          <c:val>
            <c:numRef>
              <c:f>Sheet1!$D$2:$D$3</c:f>
              <c:numCache>
                <c:formatCode>0.0%</c:formatCode>
                <c:ptCount val="2"/>
                <c:pt idx="0">
                  <c:v>0.5</c:v>
                </c:pt>
                <c:pt idx="1">
                  <c:v>0.36</c:v>
                </c:pt>
              </c:numCache>
            </c:numRef>
          </c:val>
          <c:extLst xmlns:c16r2="http://schemas.microsoft.com/office/drawing/2015/06/chart" xmlns:c16r3="http://schemas.microsoft.com/office/drawing/2017/03/chart">
            <c:ext xmlns:c16="http://schemas.microsoft.com/office/drawing/2014/chart" uri="{C3380CC4-5D6E-409C-BE32-E72D297353CC}">
              <c16:uniqueId val="{00000002-00B7-4352-9691-D36CB8553FAF}"/>
            </c:ext>
          </c:extLst>
        </c:ser>
        <c:dLbls>
          <c:showLegendKey val="0"/>
          <c:showVal val="1"/>
          <c:showCatName val="0"/>
          <c:showSerName val="0"/>
          <c:showPercent val="0"/>
          <c:showBubbleSize val="0"/>
        </c:dLbls>
        <c:gapWidth val="150"/>
        <c:overlap val="100"/>
        <c:axId val="-2038844696"/>
        <c:axId val="-2034437400"/>
      </c:barChart>
      <c:catAx>
        <c:axId val="-2038844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4437400"/>
        <c:crosses val="autoZero"/>
        <c:auto val="1"/>
        <c:lblAlgn val="ctr"/>
        <c:lblOffset val="100"/>
        <c:noMultiLvlLbl val="0"/>
      </c:catAx>
      <c:valAx>
        <c:axId val="-2034437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8844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Correct</c:v>
                </c:pt>
              </c:strCache>
            </c:strRef>
          </c:tx>
          <c:spPr>
            <a:solidFill>
              <a:srgbClr val="041E4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n=22</c:v>
                </c:pt>
                <c:pt idx="1">
                  <c:v>Male, n=27</c:v>
                </c:pt>
              </c:strCache>
            </c:strRef>
          </c:cat>
          <c:val>
            <c:numRef>
              <c:f>Sheet1!$B$2:$B$3</c:f>
              <c:numCache>
                <c:formatCode>General</c:formatCode>
                <c:ptCount val="2"/>
                <c:pt idx="0">
                  <c:v>0.409</c:v>
                </c:pt>
                <c:pt idx="1">
                  <c:v>0.185</c:v>
                </c:pt>
              </c:numCache>
            </c:numRef>
          </c:val>
          <c:extLst xmlns:c16r2="http://schemas.microsoft.com/office/drawing/2015/06/chart" xmlns:c16r3="http://schemas.microsoft.com/office/drawing/2017/03/chart">
            <c:ext xmlns:c16="http://schemas.microsoft.com/office/drawing/2014/chart" uri="{C3380CC4-5D6E-409C-BE32-E72D297353CC}">
              <c16:uniqueId val="{00000000-631A-424C-ACA4-659B41F0BC63}"/>
            </c:ext>
          </c:extLst>
        </c:ser>
        <c:ser>
          <c:idx val="1"/>
          <c:order val="1"/>
          <c:tx>
            <c:strRef>
              <c:f>Sheet1!$C$1</c:f>
              <c:strCache>
                <c:ptCount val="1"/>
                <c:pt idx="0">
                  <c:v>Over</c:v>
                </c:pt>
              </c:strCache>
            </c:strRef>
          </c:tx>
          <c:spPr>
            <a:solidFill>
              <a:srgbClr val="FFC72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n=22</c:v>
                </c:pt>
                <c:pt idx="1">
                  <c:v>Male, n=27</c:v>
                </c:pt>
              </c:strCache>
            </c:strRef>
          </c:cat>
          <c:val>
            <c:numRef>
              <c:f>Sheet1!$C$2:$C$3</c:f>
              <c:numCache>
                <c:formatCode>General</c:formatCode>
                <c:ptCount val="2"/>
                <c:pt idx="0">
                  <c:v>0.227</c:v>
                </c:pt>
                <c:pt idx="1">
                  <c:v>0.333</c:v>
                </c:pt>
              </c:numCache>
            </c:numRef>
          </c:val>
          <c:extLst xmlns:c16r2="http://schemas.microsoft.com/office/drawing/2015/06/chart" xmlns:c16r3="http://schemas.microsoft.com/office/drawing/2017/03/chart">
            <c:ext xmlns:c16="http://schemas.microsoft.com/office/drawing/2014/chart" uri="{C3380CC4-5D6E-409C-BE32-E72D297353CC}">
              <c16:uniqueId val="{00000001-631A-424C-ACA4-659B41F0BC63}"/>
            </c:ext>
          </c:extLst>
        </c:ser>
        <c:ser>
          <c:idx val="2"/>
          <c:order val="2"/>
          <c:tx>
            <c:strRef>
              <c:f>Sheet1!$D$1</c:f>
              <c:strCache>
                <c:ptCount val="1"/>
                <c:pt idx="0">
                  <c:v>Under</c:v>
                </c:pt>
              </c:strCache>
            </c:strRef>
          </c:tx>
          <c:spPr>
            <a:solidFill>
              <a:srgbClr val="888B8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n=22</c:v>
                </c:pt>
                <c:pt idx="1">
                  <c:v>Male, n=27</c:v>
                </c:pt>
              </c:strCache>
            </c:strRef>
          </c:cat>
          <c:val>
            <c:numRef>
              <c:f>Sheet1!$D$2:$D$3</c:f>
              <c:numCache>
                <c:formatCode>General</c:formatCode>
                <c:ptCount val="2"/>
                <c:pt idx="0">
                  <c:v>0.364</c:v>
                </c:pt>
                <c:pt idx="1">
                  <c:v>0.481</c:v>
                </c:pt>
              </c:numCache>
            </c:numRef>
          </c:val>
          <c:extLst xmlns:c16r2="http://schemas.microsoft.com/office/drawing/2015/06/chart" xmlns:c16r3="http://schemas.microsoft.com/office/drawing/2017/03/chart">
            <c:ext xmlns:c16="http://schemas.microsoft.com/office/drawing/2014/chart" uri="{C3380CC4-5D6E-409C-BE32-E72D297353CC}">
              <c16:uniqueId val="{00000002-631A-424C-ACA4-659B41F0BC63}"/>
            </c:ext>
          </c:extLst>
        </c:ser>
        <c:dLbls>
          <c:dLblPos val="ctr"/>
          <c:showLegendKey val="0"/>
          <c:showVal val="1"/>
          <c:showCatName val="0"/>
          <c:showSerName val="0"/>
          <c:showPercent val="0"/>
          <c:showBubbleSize val="0"/>
        </c:dLbls>
        <c:gapWidth val="150"/>
        <c:overlap val="100"/>
        <c:axId val="-2039143720"/>
        <c:axId val="-2039391416"/>
      </c:barChart>
      <c:catAx>
        <c:axId val="-2039143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391416"/>
        <c:crosses val="autoZero"/>
        <c:auto val="1"/>
        <c:lblAlgn val="ctr"/>
        <c:lblOffset val="100"/>
        <c:noMultiLvlLbl val="0"/>
      </c:catAx>
      <c:valAx>
        <c:axId val="-2039391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9143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0C16A-49B9-4FDF-AC46-E8F7C4598BF1}" type="doc">
      <dgm:prSet loTypeId="urn:microsoft.com/office/officeart/2005/8/layout/process2" loCatId="process" qsTypeId="urn:microsoft.com/office/officeart/2005/8/quickstyle/3d3" qsCatId="3D" csTypeId="urn:microsoft.com/office/officeart/2005/8/colors/accent0_3" csCatId="mainScheme" phldr="1"/>
      <dgm:spPr/>
    </dgm:pt>
    <dgm:pt modelId="{6D246718-FEA8-443D-9ED7-8D063BC34F84}">
      <dgm:prSet phldrT="[Text]" custT="1"/>
      <dgm:spPr/>
      <dgm:t>
        <a:bodyPr/>
        <a:lstStyle/>
        <a:p>
          <a:r>
            <a:rPr lang="en-US" sz="2400"/>
            <a:t>Nurses notified of eligible patients daily</a:t>
          </a:r>
        </a:p>
      </dgm:t>
    </dgm:pt>
    <dgm:pt modelId="{53DADB53-AC50-4423-997C-CE94C454DDF9}" type="parTrans" cxnId="{361F188F-937B-4C02-BFF8-A8FA1CCC169B}">
      <dgm:prSet/>
      <dgm:spPr/>
      <dgm:t>
        <a:bodyPr/>
        <a:lstStyle/>
        <a:p>
          <a:endParaRPr lang="en-US"/>
        </a:p>
      </dgm:t>
    </dgm:pt>
    <dgm:pt modelId="{1BBDDA27-4578-4907-8E60-A0D4606E7CCA}" type="sibTrans" cxnId="{361F188F-937B-4C02-BFF8-A8FA1CCC169B}">
      <dgm:prSet/>
      <dgm:spPr/>
      <dgm:t>
        <a:bodyPr/>
        <a:lstStyle/>
        <a:p>
          <a:endParaRPr lang="en-US"/>
        </a:p>
      </dgm:t>
    </dgm:pt>
    <dgm:pt modelId="{9766727F-FDBF-4BB7-9C03-A0D0DB37EEE7}">
      <dgm:prSet phldrT="[Text]" custT="1"/>
      <dgm:spPr/>
      <dgm:t>
        <a:bodyPr/>
        <a:lstStyle/>
        <a:p>
          <a:r>
            <a:rPr lang="en-US" sz="2400"/>
            <a:t>Physician completes office visit</a:t>
          </a:r>
        </a:p>
      </dgm:t>
    </dgm:pt>
    <dgm:pt modelId="{21ACD6BC-0A9D-4D2E-BB94-BC368330983A}" type="parTrans" cxnId="{CB07CD7B-2D60-4D8F-BFDB-804A7E7DEE9C}">
      <dgm:prSet/>
      <dgm:spPr/>
      <dgm:t>
        <a:bodyPr/>
        <a:lstStyle/>
        <a:p>
          <a:endParaRPr lang="en-US"/>
        </a:p>
      </dgm:t>
    </dgm:pt>
    <dgm:pt modelId="{87948E94-862B-4F79-99B9-9A0155EE4B38}" type="sibTrans" cxnId="{CB07CD7B-2D60-4D8F-BFDB-804A7E7DEE9C}">
      <dgm:prSet/>
      <dgm:spPr/>
      <dgm:t>
        <a:bodyPr/>
        <a:lstStyle/>
        <a:p>
          <a:endParaRPr lang="en-US"/>
        </a:p>
      </dgm:t>
    </dgm:pt>
    <dgm:pt modelId="{EDBC5FAD-FF4D-4E5C-8477-3FA29EBCF726}">
      <dgm:prSet phldrT="[Text]" custT="1"/>
      <dgm:spPr/>
      <dgm:t>
        <a:bodyPr/>
        <a:lstStyle/>
        <a:p>
          <a:r>
            <a:rPr lang="en-US" sz="2400"/>
            <a:t>Physician completes COPD assessment form</a:t>
          </a:r>
        </a:p>
      </dgm:t>
    </dgm:pt>
    <dgm:pt modelId="{B75DC63C-35ED-4222-8C9B-8D037C6324CD}" type="parTrans" cxnId="{07F8E926-BC38-49CE-9A87-727D3CE95C01}">
      <dgm:prSet/>
      <dgm:spPr/>
      <dgm:t>
        <a:bodyPr/>
        <a:lstStyle/>
        <a:p>
          <a:endParaRPr lang="en-US"/>
        </a:p>
      </dgm:t>
    </dgm:pt>
    <dgm:pt modelId="{BC7F3B50-7782-4152-A9A3-573DB2CB1329}" type="sibTrans" cxnId="{07F8E926-BC38-49CE-9A87-727D3CE95C01}">
      <dgm:prSet/>
      <dgm:spPr/>
      <dgm:t>
        <a:bodyPr/>
        <a:lstStyle/>
        <a:p>
          <a:endParaRPr lang="en-US"/>
        </a:p>
      </dgm:t>
    </dgm:pt>
    <dgm:pt modelId="{CE087671-529D-437C-9EB3-1D8205F11BA1}">
      <dgm:prSet phldrT="[Text]" custT="1"/>
      <dgm:spPr/>
      <dgm:t>
        <a:bodyPr/>
        <a:lstStyle/>
        <a:p>
          <a:r>
            <a:rPr lang="en-US" sz="2400"/>
            <a:t>Patients consented in private office</a:t>
          </a:r>
        </a:p>
      </dgm:t>
    </dgm:pt>
    <dgm:pt modelId="{DFD6B272-6015-4D43-B58B-8D094B08AD02}" type="parTrans" cxnId="{168B0148-6F18-4E7D-8ED7-34EB9B536320}">
      <dgm:prSet/>
      <dgm:spPr/>
      <dgm:t>
        <a:bodyPr/>
        <a:lstStyle/>
        <a:p>
          <a:endParaRPr lang="en-US"/>
        </a:p>
      </dgm:t>
    </dgm:pt>
    <dgm:pt modelId="{CFB60496-606F-4D25-AD50-0515AEE62EAF}" type="sibTrans" cxnId="{168B0148-6F18-4E7D-8ED7-34EB9B536320}">
      <dgm:prSet/>
      <dgm:spPr/>
      <dgm:t>
        <a:bodyPr/>
        <a:lstStyle/>
        <a:p>
          <a:endParaRPr lang="en-US"/>
        </a:p>
      </dgm:t>
    </dgm:pt>
    <dgm:pt modelId="{9CA9C435-81C0-440C-B054-D5929E45D91E}">
      <dgm:prSet phldrT="[Text]" custT="1"/>
      <dgm:spPr/>
      <dgm:t>
        <a:bodyPr/>
        <a:lstStyle/>
        <a:p>
          <a:r>
            <a:rPr lang="en-US" sz="2400"/>
            <a:t>Patient completes CAT</a:t>
          </a:r>
        </a:p>
      </dgm:t>
    </dgm:pt>
    <dgm:pt modelId="{CA47524B-EF34-4B7D-8855-1359C555C182}" type="parTrans" cxnId="{21480444-D550-4DD3-982F-69AA005BB2C7}">
      <dgm:prSet/>
      <dgm:spPr/>
      <dgm:t>
        <a:bodyPr/>
        <a:lstStyle/>
        <a:p>
          <a:endParaRPr lang="en-US"/>
        </a:p>
      </dgm:t>
    </dgm:pt>
    <dgm:pt modelId="{B61F5B56-BF1C-40F0-BBBE-3100CCF41B7B}" type="sibTrans" cxnId="{21480444-D550-4DD3-982F-69AA005BB2C7}">
      <dgm:prSet/>
      <dgm:spPr/>
      <dgm:t>
        <a:bodyPr/>
        <a:lstStyle/>
        <a:p>
          <a:endParaRPr lang="en-US"/>
        </a:p>
      </dgm:t>
    </dgm:pt>
    <dgm:pt modelId="{2EFD4C5F-5D1F-475D-AD39-8B3D5CD29D79}" type="pres">
      <dgm:prSet presAssocID="{9E80C16A-49B9-4FDF-AC46-E8F7C4598BF1}" presName="linearFlow" presStyleCnt="0">
        <dgm:presLayoutVars>
          <dgm:resizeHandles val="exact"/>
        </dgm:presLayoutVars>
      </dgm:prSet>
      <dgm:spPr/>
    </dgm:pt>
    <dgm:pt modelId="{E38D0A51-E81D-4C85-8C5A-0AE866E34283}" type="pres">
      <dgm:prSet presAssocID="{6D246718-FEA8-443D-9ED7-8D063BC34F84}" presName="node" presStyleLbl="node1" presStyleIdx="0" presStyleCnt="5" custScaleX="253870">
        <dgm:presLayoutVars>
          <dgm:bulletEnabled val="1"/>
        </dgm:presLayoutVars>
      </dgm:prSet>
      <dgm:spPr/>
      <dgm:t>
        <a:bodyPr/>
        <a:lstStyle/>
        <a:p>
          <a:endParaRPr lang="en-US"/>
        </a:p>
      </dgm:t>
    </dgm:pt>
    <dgm:pt modelId="{9AF39711-50BF-4657-B73D-C24A2FFC926A}" type="pres">
      <dgm:prSet presAssocID="{1BBDDA27-4578-4907-8E60-A0D4606E7CCA}" presName="sibTrans" presStyleLbl="sibTrans2D1" presStyleIdx="0" presStyleCnt="4"/>
      <dgm:spPr/>
      <dgm:t>
        <a:bodyPr/>
        <a:lstStyle/>
        <a:p>
          <a:endParaRPr lang="en-US"/>
        </a:p>
      </dgm:t>
    </dgm:pt>
    <dgm:pt modelId="{CAF8C431-D696-441A-AE0C-303D2C9D7769}" type="pres">
      <dgm:prSet presAssocID="{1BBDDA27-4578-4907-8E60-A0D4606E7CCA}" presName="connectorText" presStyleLbl="sibTrans2D1" presStyleIdx="0" presStyleCnt="4"/>
      <dgm:spPr/>
      <dgm:t>
        <a:bodyPr/>
        <a:lstStyle/>
        <a:p>
          <a:endParaRPr lang="en-US"/>
        </a:p>
      </dgm:t>
    </dgm:pt>
    <dgm:pt modelId="{9B1F74EA-5C28-4B73-B278-5F14B8EDA6F4}" type="pres">
      <dgm:prSet presAssocID="{9766727F-FDBF-4BB7-9C03-A0D0DB37EEE7}" presName="node" presStyleLbl="node1" presStyleIdx="1" presStyleCnt="5" custScaleX="254955">
        <dgm:presLayoutVars>
          <dgm:bulletEnabled val="1"/>
        </dgm:presLayoutVars>
      </dgm:prSet>
      <dgm:spPr/>
      <dgm:t>
        <a:bodyPr/>
        <a:lstStyle/>
        <a:p>
          <a:endParaRPr lang="en-US"/>
        </a:p>
      </dgm:t>
    </dgm:pt>
    <dgm:pt modelId="{3F95070C-D3EB-47BF-BAC0-DAA1D66A4E90}" type="pres">
      <dgm:prSet presAssocID="{87948E94-862B-4F79-99B9-9A0155EE4B38}" presName="sibTrans" presStyleLbl="sibTrans2D1" presStyleIdx="1" presStyleCnt="4"/>
      <dgm:spPr/>
      <dgm:t>
        <a:bodyPr/>
        <a:lstStyle/>
        <a:p>
          <a:endParaRPr lang="en-US"/>
        </a:p>
      </dgm:t>
    </dgm:pt>
    <dgm:pt modelId="{F18B218C-867B-48A0-B213-8EBF585460D0}" type="pres">
      <dgm:prSet presAssocID="{87948E94-862B-4F79-99B9-9A0155EE4B38}" presName="connectorText" presStyleLbl="sibTrans2D1" presStyleIdx="1" presStyleCnt="4"/>
      <dgm:spPr/>
      <dgm:t>
        <a:bodyPr/>
        <a:lstStyle/>
        <a:p>
          <a:endParaRPr lang="en-US"/>
        </a:p>
      </dgm:t>
    </dgm:pt>
    <dgm:pt modelId="{25B34F75-F7F4-4DC6-806C-785B65F0E47E}" type="pres">
      <dgm:prSet presAssocID="{EDBC5FAD-FF4D-4E5C-8477-3FA29EBCF726}" presName="node" presStyleLbl="node1" presStyleIdx="2" presStyleCnt="5" custScaleX="252785">
        <dgm:presLayoutVars>
          <dgm:bulletEnabled val="1"/>
        </dgm:presLayoutVars>
      </dgm:prSet>
      <dgm:spPr/>
      <dgm:t>
        <a:bodyPr/>
        <a:lstStyle/>
        <a:p>
          <a:endParaRPr lang="en-US"/>
        </a:p>
      </dgm:t>
    </dgm:pt>
    <dgm:pt modelId="{37A43BC9-772A-4FC7-AA6D-118060BDC874}" type="pres">
      <dgm:prSet presAssocID="{BC7F3B50-7782-4152-A9A3-573DB2CB1329}" presName="sibTrans" presStyleLbl="sibTrans2D1" presStyleIdx="2" presStyleCnt="4"/>
      <dgm:spPr/>
      <dgm:t>
        <a:bodyPr/>
        <a:lstStyle/>
        <a:p>
          <a:endParaRPr lang="en-US"/>
        </a:p>
      </dgm:t>
    </dgm:pt>
    <dgm:pt modelId="{9B17DCF9-F442-47ED-91B2-629F32AC2BBD}" type="pres">
      <dgm:prSet presAssocID="{BC7F3B50-7782-4152-A9A3-573DB2CB1329}" presName="connectorText" presStyleLbl="sibTrans2D1" presStyleIdx="2" presStyleCnt="4"/>
      <dgm:spPr/>
      <dgm:t>
        <a:bodyPr/>
        <a:lstStyle/>
        <a:p>
          <a:endParaRPr lang="en-US"/>
        </a:p>
      </dgm:t>
    </dgm:pt>
    <dgm:pt modelId="{D7D05292-5819-4D68-B2AA-9746660D09B1}" type="pres">
      <dgm:prSet presAssocID="{CE087671-529D-437C-9EB3-1D8205F11BA1}" presName="node" presStyleLbl="node1" presStyleIdx="3" presStyleCnt="5" custScaleX="249531">
        <dgm:presLayoutVars>
          <dgm:bulletEnabled val="1"/>
        </dgm:presLayoutVars>
      </dgm:prSet>
      <dgm:spPr/>
      <dgm:t>
        <a:bodyPr/>
        <a:lstStyle/>
        <a:p>
          <a:endParaRPr lang="en-US"/>
        </a:p>
      </dgm:t>
    </dgm:pt>
    <dgm:pt modelId="{A3C66016-D25E-44BE-BF70-22ED45358DE8}" type="pres">
      <dgm:prSet presAssocID="{CFB60496-606F-4D25-AD50-0515AEE62EAF}" presName="sibTrans" presStyleLbl="sibTrans2D1" presStyleIdx="3" presStyleCnt="4"/>
      <dgm:spPr/>
      <dgm:t>
        <a:bodyPr/>
        <a:lstStyle/>
        <a:p>
          <a:endParaRPr lang="en-US"/>
        </a:p>
      </dgm:t>
    </dgm:pt>
    <dgm:pt modelId="{0755E4B6-7660-4118-B469-19D73E88E268}" type="pres">
      <dgm:prSet presAssocID="{CFB60496-606F-4D25-AD50-0515AEE62EAF}" presName="connectorText" presStyleLbl="sibTrans2D1" presStyleIdx="3" presStyleCnt="4"/>
      <dgm:spPr/>
      <dgm:t>
        <a:bodyPr/>
        <a:lstStyle/>
        <a:p>
          <a:endParaRPr lang="en-US"/>
        </a:p>
      </dgm:t>
    </dgm:pt>
    <dgm:pt modelId="{B6395377-AF8B-4869-85E0-A5A13F21BCEF}" type="pres">
      <dgm:prSet presAssocID="{9CA9C435-81C0-440C-B054-D5929E45D91E}" presName="node" presStyleLbl="node1" presStyleIdx="4" presStyleCnt="5" custScaleX="246276" custLinFactNeighborX="0" custLinFactNeighborY="856">
        <dgm:presLayoutVars>
          <dgm:bulletEnabled val="1"/>
        </dgm:presLayoutVars>
      </dgm:prSet>
      <dgm:spPr/>
      <dgm:t>
        <a:bodyPr/>
        <a:lstStyle/>
        <a:p>
          <a:endParaRPr lang="en-US"/>
        </a:p>
      </dgm:t>
    </dgm:pt>
  </dgm:ptLst>
  <dgm:cxnLst>
    <dgm:cxn modelId="{361F188F-937B-4C02-BFF8-A8FA1CCC169B}" srcId="{9E80C16A-49B9-4FDF-AC46-E8F7C4598BF1}" destId="{6D246718-FEA8-443D-9ED7-8D063BC34F84}" srcOrd="0" destOrd="0" parTransId="{53DADB53-AC50-4423-997C-CE94C454DDF9}" sibTransId="{1BBDDA27-4578-4907-8E60-A0D4606E7CCA}"/>
    <dgm:cxn modelId="{42CD808B-C546-4360-A355-50D740CEF831}" type="presOf" srcId="{CFB60496-606F-4D25-AD50-0515AEE62EAF}" destId="{0755E4B6-7660-4118-B469-19D73E88E268}" srcOrd="1" destOrd="0" presId="urn:microsoft.com/office/officeart/2005/8/layout/process2"/>
    <dgm:cxn modelId="{DB839DD5-4FA8-487C-8C9D-588566BF4853}" type="presOf" srcId="{1BBDDA27-4578-4907-8E60-A0D4606E7CCA}" destId="{9AF39711-50BF-4657-B73D-C24A2FFC926A}" srcOrd="0" destOrd="0" presId="urn:microsoft.com/office/officeart/2005/8/layout/process2"/>
    <dgm:cxn modelId="{C7C539EE-67D3-466D-9806-736A9B2233FA}" type="presOf" srcId="{BC7F3B50-7782-4152-A9A3-573DB2CB1329}" destId="{37A43BC9-772A-4FC7-AA6D-118060BDC874}" srcOrd="0" destOrd="0" presId="urn:microsoft.com/office/officeart/2005/8/layout/process2"/>
    <dgm:cxn modelId="{CB07CD7B-2D60-4D8F-BFDB-804A7E7DEE9C}" srcId="{9E80C16A-49B9-4FDF-AC46-E8F7C4598BF1}" destId="{9766727F-FDBF-4BB7-9C03-A0D0DB37EEE7}" srcOrd="1" destOrd="0" parTransId="{21ACD6BC-0A9D-4D2E-BB94-BC368330983A}" sibTransId="{87948E94-862B-4F79-99B9-9A0155EE4B38}"/>
    <dgm:cxn modelId="{6517AB7B-AEBA-4434-A8C9-ACFFD36774DB}" type="presOf" srcId="{87948E94-862B-4F79-99B9-9A0155EE4B38}" destId="{3F95070C-D3EB-47BF-BAC0-DAA1D66A4E90}" srcOrd="0" destOrd="0" presId="urn:microsoft.com/office/officeart/2005/8/layout/process2"/>
    <dgm:cxn modelId="{8D506D61-AE97-451C-9CC7-87A93CC8D511}" type="presOf" srcId="{1BBDDA27-4578-4907-8E60-A0D4606E7CCA}" destId="{CAF8C431-D696-441A-AE0C-303D2C9D7769}" srcOrd="1" destOrd="0" presId="urn:microsoft.com/office/officeart/2005/8/layout/process2"/>
    <dgm:cxn modelId="{02922803-D41B-4629-95B8-452C443DB51B}" type="presOf" srcId="{9766727F-FDBF-4BB7-9C03-A0D0DB37EEE7}" destId="{9B1F74EA-5C28-4B73-B278-5F14B8EDA6F4}" srcOrd="0" destOrd="0" presId="urn:microsoft.com/office/officeart/2005/8/layout/process2"/>
    <dgm:cxn modelId="{168B0148-6F18-4E7D-8ED7-34EB9B536320}" srcId="{9E80C16A-49B9-4FDF-AC46-E8F7C4598BF1}" destId="{CE087671-529D-437C-9EB3-1D8205F11BA1}" srcOrd="3" destOrd="0" parTransId="{DFD6B272-6015-4D43-B58B-8D094B08AD02}" sibTransId="{CFB60496-606F-4D25-AD50-0515AEE62EAF}"/>
    <dgm:cxn modelId="{08A040D9-6D9F-4BA5-B843-6029F67FE059}" type="presOf" srcId="{EDBC5FAD-FF4D-4E5C-8477-3FA29EBCF726}" destId="{25B34F75-F7F4-4DC6-806C-785B65F0E47E}" srcOrd="0" destOrd="0" presId="urn:microsoft.com/office/officeart/2005/8/layout/process2"/>
    <dgm:cxn modelId="{441F4DD4-7FFF-43CB-AFFE-75633446BC74}" type="presOf" srcId="{6D246718-FEA8-443D-9ED7-8D063BC34F84}" destId="{E38D0A51-E81D-4C85-8C5A-0AE866E34283}" srcOrd="0" destOrd="0" presId="urn:microsoft.com/office/officeart/2005/8/layout/process2"/>
    <dgm:cxn modelId="{1DBB5D80-72C3-4F65-8E53-1541D3D8266C}" type="presOf" srcId="{CE087671-529D-437C-9EB3-1D8205F11BA1}" destId="{D7D05292-5819-4D68-B2AA-9746660D09B1}" srcOrd="0" destOrd="0" presId="urn:microsoft.com/office/officeart/2005/8/layout/process2"/>
    <dgm:cxn modelId="{8D8D750C-D25F-44B9-B192-25753E8CD934}" type="presOf" srcId="{9E80C16A-49B9-4FDF-AC46-E8F7C4598BF1}" destId="{2EFD4C5F-5D1F-475D-AD39-8B3D5CD29D79}" srcOrd="0" destOrd="0" presId="urn:microsoft.com/office/officeart/2005/8/layout/process2"/>
    <dgm:cxn modelId="{DF92DC26-D448-4B0F-8781-205BBB7ECDAC}" type="presOf" srcId="{87948E94-862B-4F79-99B9-9A0155EE4B38}" destId="{F18B218C-867B-48A0-B213-8EBF585460D0}" srcOrd="1" destOrd="0" presId="urn:microsoft.com/office/officeart/2005/8/layout/process2"/>
    <dgm:cxn modelId="{244C3FBA-A82F-4540-99E3-9205CF3BFA23}" type="presOf" srcId="{9CA9C435-81C0-440C-B054-D5929E45D91E}" destId="{B6395377-AF8B-4869-85E0-A5A13F21BCEF}" srcOrd="0" destOrd="0" presId="urn:microsoft.com/office/officeart/2005/8/layout/process2"/>
    <dgm:cxn modelId="{07F8E926-BC38-49CE-9A87-727D3CE95C01}" srcId="{9E80C16A-49B9-4FDF-AC46-E8F7C4598BF1}" destId="{EDBC5FAD-FF4D-4E5C-8477-3FA29EBCF726}" srcOrd="2" destOrd="0" parTransId="{B75DC63C-35ED-4222-8C9B-8D037C6324CD}" sibTransId="{BC7F3B50-7782-4152-A9A3-573DB2CB1329}"/>
    <dgm:cxn modelId="{60FA4E83-A33A-48BD-B0ED-B918221F9B0A}" type="presOf" srcId="{CFB60496-606F-4D25-AD50-0515AEE62EAF}" destId="{A3C66016-D25E-44BE-BF70-22ED45358DE8}" srcOrd="0" destOrd="0" presId="urn:microsoft.com/office/officeart/2005/8/layout/process2"/>
    <dgm:cxn modelId="{BACCEB67-3FDF-42CF-89D2-F15138BE88FC}" type="presOf" srcId="{BC7F3B50-7782-4152-A9A3-573DB2CB1329}" destId="{9B17DCF9-F442-47ED-91B2-629F32AC2BBD}" srcOrd="1" destOrd="0" presId="urn:microsoft.com/office/officeart/2005/8/layout/process2"/>
    <dgm:cxn modelId="{21480444-D550-4DD3-982F-69AA005BB2C7}" srcId="{9E80C16A-49B9-4FDF-AC46-E8F7C4598BF1}" destId="{9CA9C435-81C0-440C-B054-D5929E45D91E}" srcOrd="4" destOrd="0" parTransId="{CA47524B-EF34-4B7D-8855-1359C555C182}" sibTransId="{B61F5B56-BF1C-40F0-BBBE-3100CCF41B7B}"/>
    <dgm:cxn modelId="{C7D1B3D5-76AB-483B-B04B-A90510462531}" type="presParOf" srcId="{2EFD4C5F-5D1F-475D-AD39-8B3D5CD29D79}" destId="{E38D0A51-E81D-4C85-8C5A-0AE866E34283}" srcOrd="0" destOrd="0" presId="urn:microsoft.com/office/officeart/2005/8/layout/process2"/>
    <dgm:cxn modelId="{A3D3A437-46D1-4167-93F1-37B0FAC2F1F5}" type="presParOf" srcId="{2EFD4C5F-5D1F-475D-AD39-8B3D5CD29D79}" destId="{9AF39711-50BF-4657-B73D-C24A2FFC926A}" srcOrd="1" destOrd="0" presId="urn:microsoft.com/office/officeart/2005/8/layout/process2"/>
    <dgm:cxn modelId="{F52785FD-E08D-4F29-8250-A5DE24822F5D}" type="presParOf" srcId="{9AF39711-50BF-4657-B73D-C24A2FFC926A}" destId="{CAF8C431-D696-441A-AE0C-303D2C9D7769}" srcOrd="0" destOrd="0" presId="urn:microsoft.com/office/officeart/2005/8/layout/process2"/>
    <dgm:cxn modelId="{8F17BAD1-E11F-477F-8805-231AA2D83F5E}" type="presParOf" srcId="{2EFD4C5F-5D1F-475D-AD39-8B3D5CD29D79}" destId="{9B1F74EA-5C28-4B73-B278-5F14B8EDA6F4}" srcOrd="2" destOrd="0" presId="urn:microsoft.com/office/officeart/2005/8/layout/process2"/>
    <dgm:cxn modelId="{E1009E7A-CB95-44B4-96F7-3994F81B04F0}" type="presParOf" srcId="{2EFD4C5F-5D1F-475D-AD39-8B3D5CD29D79}" destId="{3F95070C-D3EB-47BF-BAC0-DAA1D66A4E90}" srcOrd="3" destOrd="0" presId="urn:microsoft.com/office/officeart/2005/8/layout/process2"/>
    <dgm:cxn modelId="{BBAF6916-FCAB-4C47-A40B-367E5929AACC}" type="presParOf" srcId="{3F95070C-D3EB-47BF-BAC0-DAA1D66A4E90}" destId="{F18B218C-867B-48A0-B213-8EBF585460D0}" srcOrd="0" destOrd="0" presId="urn:microsoft.com/office/officeart/2005/8/layout/process2"/>
    <dgm:cxn modelId="{71F4C8F6-A673-4E06-91F6-B3123EA31923}" type="presParOf" srcId="{2EFD4C5F-5D1F-475D-AD39-8B3D5CD29D79}" destId="{25B34F75-F7F4-4DC6-806C-785B65F0E47E}" srcOrd="4" destOrd="0" presId="urn:microsoft.com/office/officeart/2005/8/layout/process2"/>
    <dgm:cxn modelId="{F95550CB-2AF8-4076-9FE3-AF2CAB4967C9}" type="presParOf" srcId="{2EFD4C5F-5D1F-475D-AD39-8B3D5CD29D79}" destId="{37A43BC9-772A-4FC7-AA6D-118060BDC874}" srcOrd="5" destOrd="0" presId="urn:microsoft.com/office/officeart/2005/8/layout/process2"/>
    <dgm:cxn modelId="{36419F20-3B23-4897-951C-A3312513AE58}" type="presParOf" srcId="{37A43BC9-772A-4FC7-AA6D-118060BDC874}" destId="{9B17DCF9-F442-47ED-91B2-629F32AC2BBD}" srcOrd="0" destOrd="0" presId="urn:microsoft.com/office/officeart/2005/8/layout/process2"/>
    <dgm:cxn modelId="{431F41B3-9513-42C2-9245-B059B2E3A5B1}" type="presParOf" srcId="{2EFD4C5F-5D1F-475D-AD39-8B3D5CD29D79}" destId="{D7D05292-5819-4D68-B2AA-9746660D09B1}" srcOrd="6" destOrd="0" presId="urn:microsoft.com/office/officeart/2005/8/layout/process2"/>
    <dgm:cxn modelId="{BBD038C0-B0BD-4404-96B0-5432B3004A8B}" type="presParOf" srcId="{2EFD4C5F-5D1F-475D-AD39-8B3D5CD29D79}" destId="{A3C66016-D25E-44BE-BF70-22ED45358DE8}" srcOrd="7" destOrd="0" presId="urn:microsoft.com/office/officeart/2005/8/layout/process2"/>
    <dgm:cxn modelId="{6BC78948-722F-446B-94B9-24FB836A740B}" type="presParOf" srcId="{A3C66016-D25E-44BE-BF70-22ED45358DE8}" destId="{0755E4B6-7660-4118-B469-19D73E88E268}" srcOrd="0" destOrd="0" presId="urn:microsoft.com/office/officeart/2005/8/layout/process2"/>
    <dgm:cxn modelId="{BCE76CC5-B63E-460B-A98E-A36F813D15CE}" type="presParOf" srcId="{2EFD4C5F-5D1F-475D-AD39-8B3D5CD29D79}" destId="{B6395377-AF8B-4869-85E0-A5A13F21BCEF}"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D0A51-E81D-4C85-8C5A-0AE866E34283}">
      <dsp:nvSpPr>
        <dsp:cNvPr id="0" name=""/>
        <dsp:cNvSpPr/>
      </dsp:nvSpPr>
      <dsp:spPr>
        <a:xfrm>
          <a:off x="718460" y="2860"/>
          <a:ext cx="6792679" cy="66891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Nurses notified of eligible patients daily</a:t>
          </a:r>
        </a:p>
      </dsp:txBody>
      <dsp:txXfrm>
        <a:off x="738052" y="22452"/>
        <a:ext cx="6753495" cy="629729"/>
      </dsp:txXfrm>
    </dsp:sp>
    <dsp:sp modelId="{9AF39711-50BF-4657-B73D-C24A2FFC926A}">
      <dsp:nvSpPr>
        <dsp:cNvPr id="0" name=""/>
        <dsp:cNvSpPr/>
      </dsp:nvSpPr>
      <dsp:spPr>
        <a:xfrm rot="5400000">
          <a:off x="3989378" y="688496"/>
          <a:ext cx="250842" cy="30101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4497" y="713580"/>
        <a:ext cx="180606" cy="175589"/>
      </dsp:txXfrm>
    </dsp:sp>
    <dsp:sp modelId="{9B1F74EA-5C28-4B73-B278-5F14B8EDA6F4}">
      <dsp:nvSpPr>
        <dsp:cNvPr id="0" name=""/>
        <dsp:cNvSpPr/>
      </dsp:nvSpPr>
      <dsp:spPr>
        <a:xfrm>
          <a:off x="703944" y="1006230"/>
          <a:ext cx="6821710" cy="66891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Physician completes office visit</a:t>
          </a:r>
        </a:p>
      </dsp:txBody>
      <dsp:txXfrm>
        <a:off x="723536" y="1025822"/>
        <a:ext cx="6782526" cy="629729"/>
      </dsp:txXfrm>
    </dsp:sp>
    <dsp:sp modelId="{3F95070C-D3EB-47BF-BAC0-DAA1D66A4E90}">
      <dsp:nvSpPr>
        <dsp:cNvPr id="0" name=""/>
        <dsp:cNvSpPr/>
      </dsp:nvSpPr>
      <dsp:spPr>
        <a:xfrm rot="5400000">
          <a:off x="3989378" y="1691866"/>
          <a:ext cx="250842" cy="30101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4497" y="1716950"/>
        <a:ext cx="180606" cy="175589"/>
      </dsp:txXfrm>
    </dsp:sp>
    <dsp:sp modelId="{25B34F75-F7F4-4DC6-806C-785B65F0E47E}">
      <dsp:nvSpPr>
        <dsp:cNvPr id="0" name=""/>
        <dsp:cNvSpPr/>
      </dsp:nvSpPr>
      <dsp:spPr>
        <a:xfrm>
          <a:off x="732975" y="2009600"/>
          <a:ext cx="6763648" cy="66891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Physician completes COPD assessment form</a:t>
          </a:r>
        </a:p>
      </dsp:txBody>
      <dsp:txXfrm>
        <a:off x="752567" y="2029192"/>
        <a:ext cx="6724464" cy="629729"/>
      </dsp:txXfrm>
    </dsp:sp>
    <dsp:sp modelId="{37A43BC9-772A-4FC7-AA6D-118060BDC874}">
      <dsp:nvSpPr>
        <dsp:cNvPr id="0" name=""/>
        <dsp:cNvSpPr/>
      </dsp:nvSpPr>
      <dsp:spPr>
        <a:xfrm rot="5400000">
          <a:off x="3989378" y="2695236"/>
          <a:ext cx="250842" cy="30101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4497" y="2720320"/>
        <a:ext cx="180606" cy="175589"/>
      </dsp:txXfrm>
    </dsp:sp>
    <dsp:sp modelId="{D7D05292-5819-4D68-B2AA-9746660D09B1}">
      <dsp:nvSpPr>
        <dsp:cNvPr id="0" name=""/>
        <dsp:cNvSpPr/>
      </dsp:nvSpPr>
      <dsp:spPr>
        <a:xfrm>
          <a:off x="776508" y="3012970"/>
          <a:ext cx="6676583" cy="66891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Patients consented in private office</a:t>
          </a:r>
        </a:p>
      </dsp:txBody>
      <dsp:txXfrm>
        <a:off x="796100" y="3032562"/>
        <a:ext cx="6637399" cy="629729"/>
      </dsp:txXfrm>
    </dsp:sp>
    <dsp:sp modelId="{A3C66016-D25E-44BE-BF70-22ED45358DE8}">
      <dsp:nvSpPr>
        <dsp:cNvPr id="0" name=""/>
        <dsp:cNvSpPr/>
      </dsp:nvSpPr>
      <dsp:spPr>
        <a:xfrm rot="5400000">
          <a:off x="3988305" y="3700036"/>
          <a:ext cx="252988" cy="30101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4024496" y="3724047"/>
        <a:ext cx="180606" cy="177092"/>
      </dsp:txXfrm>
    </dsp:sp>
    <dsp:sp modelId="{B6395377-AF8B-4869-85E0-A5A13F21BCEF}">
      <dsp:nvSpPr>
        <dsp:cNvPr id="0" name=""/>
        <dsp:cNvSpPr/>
      </dsp:nvSpPr>
      <dsp:spPr>
        <a:xfrm>
          <a:off x="820054" y="4019200"/>
          <a:ext cx="6589490" cy="66891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Patient completes CAT</a:t>
          </a:r>
        </a:p>
      </dsp:txBody>
      <dsp:txXfrm>
        <a:off x="839646" y="4038792"/>
        <a:ext cx="6550306" cy="6297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A5B28-40A8-FE4F-A748-48C561A0CDAE}" type="datetimeFigureOut">
              <a:rPr lang="en-US" smtClean="0"/>
              <a:t>5/6/17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0B79-8E0D-C84E-9B3A-16D7AAD82B41}"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 vs </a:t>
            </a:r>
            <a:r>
              <a:rPr lang="en-US" err="1"/>
              <a:t>mMRC</a:t>
            </a:r>
            <a:r>
              <a:rPr lang="en-US"/>
              <a:t>? (not the same: http://erj.ersjournals.com/content/33/5/1025)</a:t>
            </a:r>
          </a:p>
          <a:p>
            <a:endParaRPr lang="en-US"/>
          </a:p>
          <a:p>
            <a:r>
              <a:rPr lang="en-US"/>
              <a:t>Level of airflow obstruction does not correlate</a:t>
            </a:r>
            <a:r>
              <a:rPr lang="en-US" baseline="0"/>
              <a:t> to health-related quality of life </a:t>
            </a:r>
            <a:endParaRPr lang="en-US"/>
          </a:p>
          <a:p>
            <a:endParaRPr lang="en-US"/>
          </a:p>
          <a:p>
            <a:r>
              <a:rPr lang="en-US"/>
              <a:t>2007: U.S. ranked 2nd in world for COPD mortality</a:t>
            </a:r>
            <a:r>
              <a:rPr lang="en-US" baseline="30000"/>
              <a:t>1</a:t>
            </a:r>
            <a:r>
              <a:rPr lang="en-US" sz="1100"/>
              <a:t> </a:t>
            </a:r>
            <a:endParaRPr lang="en-US"/>
          </a:p>
          <a:p>
            <a:r>
              <a:rPr lang="en-US"/>
              <a:t>2010: COPD ranked 3rd leading cause of death in U.S.</a:t>
            </a:r>
            <a:r>
              <a:rPr lang="en-US" baseline="30000"/>
              <a:t>2</a:t>
            </a:r>
            <a:r>
              <a:rPr lang="en-US"/>
              <a:t> </a:t>
            </a:r>
          </a:p>
          <a:p>
            <a:r>
              <a:rPr lang="en-US"/>
              <a:t>COPD accounts for more lost productivity days than any other chronic condition</a:t>
            </a:r>
            <a:r>
              <a:rPr lang="en-US" baseline="30000"/>
              <a:t>3</a:t>
            </a:r>
          </a:p>
          <a:p>
            <a:endParaRPr lang="en-US"/>
          </a:p>
        </p:txBody>
      </p:sp>
      <p:sp>
        <p:nvSpPr>
          <p:cNvPr id="4" name="Slide Number Placeholder 3"/>
          <p:cNvSpPr>
            <a:spLocks noGrp="1"/>
          </p:cNvSpPr>
          <p:nvPr>
            <p:ph type="sldNum" sz="quarter" idx="10"/>
          </p:nvPr>
        </p:nvSpPr>
        <p:spPr/>
        <p:txBody>
          <a:bodyPr/>
          <a:lstStyle/>
          <a:p>
            <a:fld id="{14920B79-8E0D-C84E-9B3A-16D7AAD82B41}" type="slidenum">
              <a:rPr lang="en-US" smtClean="0"/>
              <a:t>5</a:t>
            </a:fld>
            <a:endParaRPr lang="en-US"/>
          </a:p>
        </p:txBody>
      </p:sp>
    </p:spTree>
    <p:extLst>
      <p:ext uri="{BB962C8B-B14F-4D97-AF65-F5344CB8AC3E}">
        <p14:creationId xmlns:p14="http://schemas.microsoft.com/office/powerpoint/2010/main" val="365667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20B79-8E0D-C84E-9B3A-16D7AAD82B41}" type="slidenum">
              <a:rPr lang="en-US" smtClean="0"/>
              <a:t>6</a:t>
            </a:fld>
            <a:endParaRPr lang="en-US"/>
          </a:p>
        </p:txBody>
      </p:sp>
    </p:spTree>
    <p:extLst>
      <p:ext uri="{BB962C8B-B14F-4D97-AF65-F5344CB8AC3E}">
        <p14:creationId xmlns:p14="http://schemas.microsoft.com/office/powerpoint/2010/main" val="220405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20B79-8E0D-C84E-9B3A-16D7AAD82B41}" type="slidenum">
              <a:rPr lang="en-US" smtClean="0"/>
              <a:t>7</a:t>
            </a:fld>
            <a:endParaRPr lang="en-US"/>
          </a:p>
        </p:txBody>
      </p:sp>
    </p:spTree>
    <p:extLst>
      <p:ext uri="{BB962C8B-B14F-4D97-AF65-F5344CB8AC3E}">
        <p14:creationId xmlns:p14="http://schemas.microsoft.com/office/powerpoint/2010/main" val="139486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CAT is a simple, patient administered assessment of impact of COPD on quality of life.  The assessment correlates very well to the St. George's Respiratory Questionnaire – which is a much longer, more complex clinician administered assessment.  </a:t>
            </a:r>
          </a:p>
          <a:p>
            <a:endParaRPr lang="en-US"/>
          </a:p>
          <a:p>
            <a:r>
              <a:rPr lang="en-US"/>
              <a:t>This assessment was introduced in 2009 and was driven by GlaxoSmithKline.  The group involved pulmonary specialists, PCPs, patient bodies and experts in the development of patient reported outcomes.  The assessment was validated in prospective studies conducted in the US,  Europe, and China.  </a:t>
            </a:r>
          </a:p>
          <a:p>
            <a:endParaRPr lang="en-US"/>
          </a:p>
          <a:p>
            <a:r>
              <a:rPr lang="en-US"/>
              <a:t>When assessing symptoms and QOL –current treatment guidelines support the use of </a:t>
            </a:r>
            <a:r>
              <a:rPr lang="en-US" err="1"/>
              <a:t>mMRC</a:t>
            </a:r>
            <a:r>
              <a:rPr lang="en-US"/>
              <a:t> and CAT for symptom assessment.  </a:t>
            </a:r>
            <a:r>
              <a:rPr lang="en-US" err="1"/>
              <a:t>mMRC</a:t>
            </a:r>
            <a:r>
              <a:rPr lang="en-US"/>
              <a:t> only measures breathlessness while CAT measures more comprehensive symptoms of COPD.  The CCQ  (Clinical COPD Questionnaire)is also available as a patient administered COPD assessment.  Some limitation include 1)not focused primarily on impact,  this one is more about disease control  and 2) this assessment has not yet been incorporated into the COPD assessment algorithm (ABCD).  Also, when we started this project this assessment was not as well known or prevalent in guidelines, a minimum clinically important difference had not been validated,  and scoring is much more complex  than with the CAT.</a:t>
            </a:r>
          </a:p>
        </p:txBody>
      </p:sp>
      <p:sp>
        <p:nvSpPr>
          <p:cNvPr id="4" name="Slide Number Placeholder 3"/>
          <p:cNvSpPr>
            <a:spLocks noGrp="1"/>
          </p:cNvSpPr>
          <p:nvPr>
            <p:ph type="sldNum" sz="quarter" idx="10"/>
          </p:nvPr>
        </p:nvSpPr>
        <p:spPr/>
        <p:txBody>
          <a:bodyPr/>
          <a:lstStyle/>
          <a:p>
            <a:fld id="{14920B79-8E0D-C84E-9B3A-16D7AAD82B41}" type="slidenum">
              <a:rPr lang="en-US" smtClean="0"/>
              <a:t>8</a:t>
            </a:fld>
            <a:endParaRPr lang="en-US"/>
          </a:p>
        </p:txBody>
      </p:sp>
    </p:spTree>
    <p:extLst>
      <p:ext uri="{BB962C8B-B14F-4D97-AF65-F5344CB8AC3E}">
        <p14:creationId xmlns:p14="http://schemas.microsoft.com/office/powerpoint/2010/main" val="39005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CAT is currently "unavailable"  in the US for routine clinical use.  This is a function of general concerns regarding a disease assessment tool being owned primarily by a drug company without oversight from global disease treatment development groups.  In response to this, the Governance Board for the COPD Assessment Test.  This Board is comprised of representatives from the European Respiratory Society  (ERS),  GSK,  The Global Initiative for Chronic Obstructive Lung Disease(GOLD),  and the COPD Foundation.  The goal is to make the CAT widely available and used to ensure patients and providers have a tool to help assess and discuss COPD. </a:t>
            </a:r>
          </a:p>
          <a:p>
            <a:endParaRPr lang="en-US"/>
          </a:p>
          <a:p>
            <a:endParaRPr lang="en-US"/>
          </a:p>
        </p:txBody>
      </p:sp>
      <p:sp>
        <p:nvSpPr>
          <p:cNvPr id="4" name="Slide Number Placeholder 3"/>
          <p:cNvSpPr>
            <a:spLocks noGrp="1"/>
          </p:cNvSpPr>
          <p:nvPr>
            <p:ph type="sldNum" sz="quarter" idx="10"/>
          </p:nvPr>
        </p:nvSpPr>
        <p:spPr/>
        <p:txBody>
          <a:bodyPr/>
          <a:lstStyle/>
          <a:p>
            <a:fld id="{14920B79-8E0D-C84E-9B3A-16D7AAD82B41}" type="slidenum">
              <a:rPr lang="en-US" smtClean="0"/>
              <a:t>9</a:t>
            </a:fld>
            <a:endParaRPr lang="en-US"/>
          </a:p>
        </p:txBody>
      </p:sp>
    </p:spTree>
    <p:extLst>
      <p:ext uri="{BB962C8B-B14F-4D97-AF65-F5344CB8AC3E}">
        <p14:creationId xmlns:p14="http://schemas.microsoft.com/office/powerpoint/2010/main" val="149315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left you will find the patient demographic form.  This form was attached to the back of the COPD Assessment Test given to the patient to complete.  On the right you will find the Physician Assessment form.  The provider was asked to rate the patient immediately after the office encounter and to provide basic demographic information for year in rank and gender.  The language of the question regarding the rating of impact is important because this is the same language used in the directions of the CAT</a:t>
            </a:r>
            <a:endParaRPr lang="en-US">
              <a:latin typeface="Calibri"/>
            </a:endParaRPr>
          </a:p>
        </p:txBody>
      </p:sp>
      <p:sp>
        <p:nvSpPr>
          <p:cNvPr id="4" name="Slide Number Placeholder 3"/>
          <p:cNvSpPr>
            <a:spLocks noGrp="1"/>
          </p:cNvSpPr>
          <p:nvPr>
            <p:ph type="sldNum" sz="quarter" idx="10"/>
          </p:nvPr>
        </p:nvSpPr>
        <p:spPr/>
        <p:txBody>
          <a:bodyPr/>
          <a:lstStyle/>
          <a:p>
            <a:fld id="{14920B79-8E0D-C84E-9B3A-16D7AAD82B41}" type="slidenum">
              <a:rPr lang="en-US" smtClean="0"/>
              <a:t>10</a:t>
            </a:fld>
            <a:endParaRPr lang="en-US"/>
          </a:p>
        </p:txBody>
      </p:sp>
    </p:spTree>
    <p:extLst>
      <p:ext uri="{BB962C8B-B14F-4D97-AF65-F5344CB8AC3E}">
        <p14:creationId xmlns:p14="http://schemas.microsoft.com/office/powerpoint/2010/main" val="18507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left you will find the patient demographic form.  This form was attached to the back of the COPD Assessment Test given to the patient to complete.  On the right you will find the Physician Assessment form.  The provider was asked to rate the patient immediately after the office encounter and to provide basic demographic information for year in rank and gender.  The language of the question regarding the rating of impact is important because this is the same language used in the directions of the CAT</a:t>
            </a:r>
            <a:endParaRPr lang="en-US">
              <a:latin typeface="Calibri"/>
            </a:endParaRPr>
          </a:p>
        </p:txBody>
      </p:sp>
      <p:sp>
        <p:nvSpPr>
          <p:cNvPr id="4" name="Slide Number Placeholder 3"/>
          <p:cNvSpPr>
            <a:spLocks noGrp="1"/>
          </p:cNvSpPr>
          <p:nvPr>
            <p:ph type="sldNum" sz="quarter" idx="10"/>
          </p:nvPr>
        </p:nvSpPr>
        <p:spPr/>
        <p:txBody>
          <a:bodyPr/>
          <a:lstStyle/>
          <a:p>
            <a:fld id="{14920B79-8E0D-C84E-9B3A-16D7AAD82B41}" type="slidenum">
              <a:rPr lang="en-US" smtClean="0"/>
              <a:t>11</a:t>
            </a:fld>
            <a:endParaRPr lang="en-US"/>
          </a:p>
        </p:txBody>
      </p:sp>
    </p:spTree>
    <p:extLst>
      <p:ext uri="{BB962C8B-B14F-4D97-AF65-F5344CB8AC3E}">
        <p14:creationId xmlns:p14="http://schemas.microsoft.com/office/powerpoint/2010/main" val="188362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20B79-8E0D-C84E-9B3A-16D7AAD82B41}" type="slidenum">
              <a:rPr lang="en-US" smtClean="0"/>
              <a:t>12</a:t>
            </a:fld>
            <a:endParaRPr lang="en-US"/>
          </a:p>
        </p:txBody>
      </p:sp>
    </p:spTree>
    <p:extLst>
      <p:ext uri="{BB962C8B-B14F-4D97-AF65-F5344CB8AC3E}">
        <p14:creationId xmlns:p14="http://schemas.microsoft.com/office/powerpoint/2010/main" val="223163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20B79-8E0D-C84E-9B3A-16D7AAD82B41}" type="slidenum">
              <a:rPr lang="en-US" smtClean="0"/>
              <a:t>19</a:t>
            </a:fld>
            <a:endParaRPr lang="en-US"/>
          </a:p>
        </p:txBody>
      </p:sp>
    </p:spTree>
    <p:extLst>
      <p:ext uri="{BB962C8B-B14F-4D97-AF65-F5344CB8AC3E}">
        <p14:creationId xmlns:p14="http://schemas.microsoft.com/office/powerpoint/2010/main" val="351872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a:t>Click to edit Master title style</a:t>
            </a:r>
            <a:br>
              <a:rPr lang="en-US"/>
            </a:br>
            <a:r>
              <a:rPr lang="en-US"/>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br>
              <a:rPr lang="en-US"/>
            </a:br>
            <a:r>
              <a:rPr lang="en-US"/>
              <a:t>Click to edit Master subtitle style</a:t>
            </a:r>
          </a:p>
          <a:p>
            <a:endParaRPr lang="en-US"/>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a:t>Click to edit Master title style</a:t>
            </a:r>
            <a:br>
              <a:rPr lang="en-US"/>
            </a:br>
            <a:r>
              <a:rPr lang="en-US"/>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a:t>Click to edit Master title style</a:t>
            </a:r>
            <a:br>
              <a:rPr lang="en-US"/>
            </a:br>
            <a:r>
              <a:rPr lang="en-US"/>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hyperlink" Target="http://catestonline.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gsk.com/en-gb/media/press-releases/gsk-gold-and-the-copd-foundation-announce-formation-of-a-new-external-expert-governance-board-for-the-copd-assessment-test-c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718" y="2106613"/>
            <a:ext cx="8245857" cy="1470025"/>
          </a:xfrm>
        </p:spPr>
        <p:txBody>
          <a:bodyPr>
            <a:normAutofit fontScale="90000"/>
          </a:bodyPr>
          <a:lstStyle/>
          <a:p>
            <a:r>
              <a:rPr lang="en-US" sz="3200"/>
              <a:t>Relationship of patient self-administered COPD Assessment Test (CAT) to physician standard assessment of COPD in a family medicine residency training program</a:t>
            </a:r>
            <a:endParaRPr lang="en-US" sz="3200">
              <a:solidFill>
                <a:srgbClr val="000000"/>
              </a:solidFill>
            </a:endParaRPr>
          </a:p>
        </p:txBody>
      </p:sp>
      <p:sp>
        <p:nvSpPr>
          <p:cNvPr id="3" name="Subtitle 2"/>
          <p:cNvSpPr>
            <a:spLocks noGrp="1"/>
          </p:cNvSpPr>
          <p:nvPr>
            <p:ph type="subTitle" idx="1"/>
          </p:nvPr>
        </p:nvSpPr>
        <p:spPr>
          <a:xfrm>
            <a:off x="433095" y="4267200"/>
            <a:ext cx="8207045" cy="1752600"/>
          </a:xfrm>
        </p:spPr>
        <p:txBody>
          <a:bodyPr vert="horz" lIns="91440" tIns="45720" rIns="91440" bIns="45720" rtlCol="0" anchor="t">
            <a:noAutofit/>
          </a:bodyPr>
          <a:lstStyle/>
          <a:p>
            <a:r>
              <a:rPr lang="en-US" sz="2800"/>
              <a:t>Leigh Johnson, MD; Jessica </a:t>
            </a:r>
            <a:r>
              <a:rPr lang="en-US" sz="2800" err="1"/>
              <a:t>Burchette</a:t>
            </a:r>
            <a:r>
              <a:rPr lang="en-US" sz="2800"/>
              <a:t>, PharmD; Ivy Click, </a:t>
            </a:r>
            <a:r>
              <a:rPr lang="en-US" sz="2800" err="1"/>
              <a:t>EdD</a:t>
            </a:r>
            <a:r>
              <a:rPr lang="en-US" sz="2800"/>
              <a:t>; Alicia Williams, MA</a:t>
            </a:r>
          </a:p>
          <a:p>
            <a:r>
              <a:rPr lang="en-US" sz="2800"/>
              <a:t>East Tennessee State University</a:t>
            </a:r>
          </a:p>
        </p:txBody>
      </p:sp>
    </p:spTree>
    <p:extLst>
      <p:ext uri="{BB962C8B-B14F-4D97-AF65-F5344CB8AC3E}">
        <p14:creationId xmlns:p14="http://schemas.microsoft.com/office/powerpoint/2010/main" val="272187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ysician Collection Form.tiff"/>
          <p:cNvPicPr>
            <a:picLocks noGrp="1" noChangeAspect="1"/>
          </p:cNvPicPr>
          <p:nvPr>
            <p:ph idx="1"/>
          </p:nvPr>
        </p:nvPicPr>
        <p:blipFill>
          <a:blip r:embed="rId3"/>
          <a:stretch>
            <a:fillRect/>
          </a:stretch>
        </p:blipFill>
        <p:spPr>
          <a:xfrm>
            <a:off x="4553697" y="1371395"/>
            <a:ext cx="4434728" cy="5108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Patient Assessment COPD Form.tiff"/>
          <p:cNvPicPr>
            <a:picLocks noChangeAspect="1"/>
          </p:cNvPicPr>
          <p:nvPr/>
        </p:nvPicPr>
        <p:blipFill>
          <a:blip r:embed="rId4"/>
          <a:stretch>
            <a:fillRect/>
          </a:stretch>
        </p:blipFill>
        <p:spPr>
          <a:xfrm>
            <a:off x="132929" y="1358014"/>
            <a:ext cx="4195763" cy="5135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6787" y="942975"/>
            <a:ext cx="3920008" cy="400050"/>
          </a:xfrm>
          <a:prstGeom prst="rect">
            <a:avLst/>
          </a:prstGeom>
        </p:spPr>
        <p:txBody>
          <a:bodyPr rtlCol="0">
            <a:spAutoFit/>
          </a:bodyPr>
          <a:lstStyle/>
          <a:p>
            <a:pPr algn="ctr"/>
            <a:r>
              <a:rPr lang="en-US" sz="2000" b="1" u="sng">
                <a:solidFill>
                  <a:srgbClr val="000000"/>
                </a:solidFill>
                <a:latin typeface="Calibri"/>
              </a:rPr>
              <a:t>Patient Demographic Form</a:t>
            </a:r>
          </a:p>
        </p:txBody>
      </p:sp>
      <p:sp>
        <p:nvSpPr>
          <p:cNvPr id="6" name="TextBox 5"/>
          <p:cNvSpPr txBox="1"/>
          <p:nvPr/>
        </p:nvSpPr>
        <p:spPr>
          <a:xfrm>
            <a:off x="4821218" y="942975"/>
            <a:ext cx="3920008" cy="400110"/>
          </a:xfrm>
          <a:prstGeom prst="rect">
            <a:avLst/>
          </a:prstGeom>
        </p:spPr>
        <p:txBody>
          <a:bodyPr rtlCol="0">
            <a:spAutoFit/>
          </a:bodyPr>
          <a:lstStyle/>
          <a:p>
            <a:pPr algn="ctr"/>
            <a:r>
              <a:rPr lang="en-US" sz="2000" b="1" u="sng">
                <a:solidFill>
                  <a:srgbClr val="000000"/>
                </a:solidFill>
                <a:latin typeface="Calibri"/>
              </a:rPr>
              <a:t>Physician Assessment Form</a:t>
            </a:r>
          </a:p>
        </p:txBody>
      </p:sp>
    </p:spTree>
    <p:extLst>
      <p:ext uri="{BB962C8B-B14F-4D97-AF65-F5344CB8AC3E}">
        <p14:creationId xmlns:p14="http://schemas.microsoft.com/office/powerpoint/2010/main" val="394395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ysician Collection Form.tiff"/>
          <p:cNvPicPr>
            <a:picLocks noGrp="1" noChangeAspect="1"/>
          </p:cNvPicPr>
          <p:nvPr>
            <p:ph idx="1"/>
          </p:nvPr>
        </p:nvPicPr>
        <p:blipFill>
          <a:blip r:embed="rId3"/>
          <a:stretch>
            <a:fillRect/>
          </a:stretch>
        </p:blipFill>
        <p:spPr>
          <a:xfrm>
            <a:off x="4563858" y="1384554"/>
            <a:ext cx="4434728" cy="5108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Patient Assessment COPD Form.tiff"/>
          <p:cNvPicPr>
            <a:picLocks noChangeAspect="1"/>
          </p:cNvPicPr>
          <p:nvPr/>
        </p:nvPicPr>
        <p:blipFill>
          <a:blip r:embed="rId4"/>
          <a:stretch>
            <a:fillRect/>
          </a:stretch>
        </p:blipFill>
        <p:spPr>
          <a:xfrm>
            <a:off x="132929" y="1358014"/>
            <a:ext cx="4195763" cy="5135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6787" y="942975"/>
            <a:ext cx="3920008" cy="400050"/>
          </a:xfrm>
          <a:prstGeom prst="rect">
            <a:avLst/>
          </a:prstGeom>
        </p:spPr>
        <p:txBody>
          <a:bodyPr rtlCol="0">
            <a:spAutoFit/>
          </a:bodyPr>
          <a:lstStyle/>
          <a:p>
            <a:pPr algn="ctr"/>
            <a:r>
              <a:rPr lang="en-US" sz="2000" b="1" u="sng">
                <a:solidFill>
                  <a:srgbClr val="000000"/>
                </a:solidFill>
                <a:latin typeface="Calibri"/>
              </a:rPr>
              <a:t>Patient Demographic Form</a:t>
            </a:r>
          </a:p>
        </p:txBody>
      </p:sp>
      <p:sp>
        <p:nvSpPr>
          <p:cNvPr id="6" name="TextBox 5"/>
          <p:cNvSpPr txBox="1"/>
          <p:nvPr/>
        </p:nvSpPr>
        <p:spPr>
          <a:xfrm>
            <a:off x="4821218" y="942975"/>
            <a:ext cx="3920008" cy="400110"/>
          </a:xfrm>
          <a:prstGeom prst="rect">
            <a:avLst/>
          </a:prstGeom>
        </p:spPr>
        <p:txBody>
          <a:bodyPr rtlCol="0">
            <a:spAutoFit/>
          </a:bodyPr>
          <a:lstStyle/>
          <a:p>
            <a:pPr algn="ctr"/>
            <a:r>
              <a:rPr lang="en-US" sz="2000" b="1" u="sng">
                <a:solidFill>
                  <a:srgbClr val="000000"/>
                </a:solidFill>
                <a:latin typeface="Calibri"/>
              </a:rPr>
              <a:t>Physician Assessment Form</a:t>
            </a:r>
          </a:p>
        </p:txBody>
      </p:sp>
      <p:sp>
        <p:nvSpPr>
          <p:cNvPr id="2" name="Oval 1"/>
          <p:cNvSpPr/>
          <p:nvPr/>
        </p:nvSpPr>
        <p:spPr>
          <a:xfrm>
            <a:off x="3986947" y="3292983"/>
            <a:ext cx="2706085" cy="12653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62764" y="2872509"/>
            <a:ext cx="4435822" cy="392164"/>
          </a:xfrm>
          <a:prstGeom prst="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72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047"/>
            <a:ext cx="8229600" cy="783153"/>
          </a:xfrm>
        </p:spPr>
        <p:txBody>
          <a:bodyPr>
            <a:normAutofit/>
          </a:bodyPr>
          <a:lstStyle/>
          <a:p>
            <a:r>
              <a:rPr lang="en-US" sz="2400"/>
              <a:t>Daily Clinic Flow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8127546"/>
              </p:ext>
            </p:extLst>
          </p:nvPr>
        </p:nvGraphicFramePr>
        <p:xfrm>
          <a:off x="457200" y="1727200"/>
          <a:ext cx="8229600" cy="4688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77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p>
        </p:txBody>
      </p:sp>
      <p:sp>
        <p:nvSpPr>
          <p:cNvPr id="3" name="Content Placeholder 2"/>
          <p:cNvSpPr>
            <a:spLocks noGrp="1"/>
          </p:cNvSpPr>
          <p:nvPr>
            <p:ph idx="1"/>
          </p:nvPr>
        </p:nvSpPr>
        <p:spPr>
          <a:xfrm>
            <a:off x="457200" y="1877724"/>
            <a:ext cx="8229600" cy="4305362"/>
          </a:xfrm>
        </p:spPr>
        <p:txBody>
          <a:bodyPr vert="horz" lIns="91440" tIns="45720" rIns="91440" bIns="45720" rtlCol="0" anchor="t">
            <a:normAutofit fontScale="92500" lnSpcReduction="10000"/>
          </a:bodyPr>
          <a:lstStyle/>
          <a:p>
            <a:r>
              <a:rPr lang="en-US" sz="2400"/>
              <a:t>Institutional Review Board approved – December 2016</a:t>
            </a:r>
          </a:p>
          <a:p>
            <a:r>
              <a:rPr lang="en-US" sz="2400"/>
              <a:t>Project presentation to faculty and staff</a:t>
            </a:r>
          </a:p>
          <a:p>
            <a:r>
              <a:rPr lang="en-US" sz="2400"/>
              <a:t>Physician consent obtained</a:t>
            </a:r>
          </a:p>
          <a:p>
            <a:r>
              <a:rPr lang="en-US" sz="2400"/>
              <a:t>Weekly list of scheduled patients with COPD obtained from EHR</a:t>
            </a:r>
          </a:p>
          <a:p>
            <a:r>
              <a:rPr lang="en-US" sz="2400"/>
              <a:t>List reviewed for inclusion and exclusion criteria</a:t>
            </a:r>
          </a:p>
          <a:p>
            <a:r>
              <a:rPr lang="en-US" sz="2400"/>
              <a:t>Physician assessment and CAT coded for matched comparison</a:t>
            </a:r>
          </a:p>
          <a:p>
            <a:r>
              <a:rPr lang="en-US" sz="2400"/>
              <a:t>Nurses notified daily of scheduled eligible patients</a:t>
            </a:r>
          </a:p>
          <a:p>
            <a:r>
              <a:rPr lang="en-US" sz="2400"/>
              <a:t>Nurse rooms the patient and places physician rating form in exam room door. Matching coded CAT given to social health specialist</a:t>
            </a:r>
          </a:p>
          <a:p>
            <a:endParaRPr lang="en-US" sz="2400"/>
          </a:p>
        </p:txBody>
      </p:sp>
    </p:spTree>
    <p:extLst>
      <p:ext uri="{BB962C8B-B14F-4D97-AF65-F5344CB8AC3E}">
        <p14:creationId xmlns:p14="http://schemas.microsoft.com/office/powerpoint/2010/main" val="76967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 Cont.</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a:t>Physician completes the office visit for the scheduled problem and completes the assessment of impact of COPD on the patient’s daily life</a:t>
            </a:r>
          </a:p>
          <a:p>
            <a:r>
              <a:rPr lang="en-US"/>
              <a:t>Patients who are willing to participate escorted to a private office</a:t>
            </a:r>
          </a:p>
          <a:p>
            <a:r>
              <a:rPr lang="en-US"/>
              <a:t>Patient’s consent obtained</a:t>
            </a:r>
          </a:p>
          <a:p>
            <a:r>
              <a:rPr lang="en-US"/>
              <a:t>Patient completes the CAT</a:t>
            </a:r>
          </a:p>
          <a:p>
            <a:r>
              <a:rPr lang="en-US"/>
              <a:t>Coded physician assessment and matching coded CAT paired together</a:t>
            </a:r>
          </a:p>
          <a:p>
            <a:r>
              <a:rPr lang="en-US"/>
              <a:t>CAT scored</a:t>
            </a:r>
          </a:p>
          <a:p>
            <a:r>
              <a:rPr lang="en-US" i="1">
                <a:latin typeface="Times New Roman"/>
                <a:cs typeface="Times New Roman"/>
              </a:rPr>
              <a:t>Goal: 50 patient/physician pairs OR three months</a:t>
            </a:r>
          </a:p>
        </p:txBody>
      </p:sp>
    </p:spTree>
    <p:extLst>
      <p:ext uri="{BB962C8B-B14F-4D97-AF65-F5344CB8AC3E}">
        <p14:creationId xmlns:p14="http://schemas.microsoft.com/office/powerpoint/2010/main" val="1226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Comparison of Physician Assessment vs Patient CAT Self-Assessment</a:t>
            </a:r>
          </a:p>
        </p:txBody>
      </p:sp>
      <p:graphicFrame>
        <p:nvGraphicFramePr>
          <p:cNvPr id="6" name="Content Placeholder 5"/>
          <p:cNvGraphicFramePr>
            <a:graphicFrameLocks noGrp="1"/>
          </p:cNvGraphicFramePr>
          <p:nvPr>
            <p:ph idx="1"/>
            <p:extLst/>
          </p:nvPr>
        </p:nvGraphicFramePr>
        <p:xfrm>
          <a:off x="457200" y="2270125"/>
          <a:ext cx="8229600" cy="39465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589617" y="6216650"/>
            <a:ext cx="1611339" cy="369332"/>
          </a:xfrm>
          <a:prstGeom prst="rect">
            <a:avLst/>
          </a:prstGeom>
          <a:noFill/>
        </p:spPr>
        <p:txBody>
          <a:bodyPr wrap="none" rtlCol="0">
            <a:spAutoFit/>
          </a:bodyPr>
          <a:lstStyle/>
          <a:p>
            <a:r>
              <a:rPr lang="el-GR"/>
              <a:t>χ</a:t>
            </a:r>
            <a:r>
              <a:rPr lang="en-US" baseline="30000"/>
              <a:t>2</a:t>
            </a:r>
            <a:r>
              <a:rPr lang="en-US"/>
              <a:t> = 11, </a:t>
            </a:r>
            <a:r>
              <a:rPr lang="en-US" i="1"/>
              <a:t>p</a:t>
            </a:r>
            <a:r>
              <a:rPr lang="en-US"/>
              <a:t>=.012</a:t>
            </a:r>
          </a:p>
        </p:txBody>
      </p:sp>
    </p:spTree>
    <p:extLst>
      <p:ext uri="{BB962C8B-B14F-4D97-AF65-F5344CB8AC3E}">
        <p14:creationId xmlns:p14="http://schemas.microsoft.com/office/powerpoint/2010/main" val="174385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Patient Smoking Status and Physician Assessment Outcome</a:t>
            </a:r>
          </a:p>
        </p:txBody>
      </p:sp>
      <p:graphicFrame>
        <p:nvGraphicFramePr>
          <p:cNvPr id="6" name="Content Placeholder 5"/>
          <p:cNvGraphicFramePr>
            <a:graphicFrameLocks noGrp="1"/>
          </p:cNvGraphicFramePr>
          <p:nvPr>
            <p:ph idx="1"/>
            <p:extLst/>
          </p:nvPr>
        </p:nvGraphicFramePr>
        <p:xfrm>
          <a:off x="457200" y="2270125"/>
          <a:ext cx="8229600" cy="39465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797964" y="6067219"/>
            <a:ext cx="1744388" cy="369332"/>
          </a:xfrm>
          <a:prstGeom prst="rect">
            <a:avLst/>
          </a:prstGeom>
          <a:noFill/>
        </p:spPr>
        <p:txBody>
          <a:bodyPr wrap="none" rtlCol="0">
            <a:spAutoFit/>
          </a:bodyPr>
          <a:lstStyle/>
          <a:p>
            <a:r>
              <a:rPr lang="el-GR"/>
              <a:t>χ</a:t>
            </a:r>
            <a:r>
              <a:rPr lang="en-US" baseline="30000"/>
              <a:t>2</a:t>
            </a:r>
            <a:r>
              <a:rPr lang="en-US"/>
              <a:t> = 6.13, </a:t>
            </a:r>
            <a:r>
              <a:rPr lang="en-US" i="1"/>
              <a:t>p</a:t>
            </a:r>
            <a:r>
              <a:rPr lang="en-US"/>
              <a:t>=.047</a:t>
            </a:r>
          </a:p>
        </p:txBody>
      </p:sp>
    </p:spTree>
    <p:extLst>
      <p:ext uri="{BB962C8B-B14F-4D97-AF65-F5344CB8AC3E}">
        <p14:creationId xmlns:p14="http://schemas.microsoft.com/office/powerpoint/2010/main" val="383201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Physician Gender and Assessment Outcome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42885550"/>
              </p:ext>
            </p:extLst>
          </p:nvPr>
        </p:nvGraphicFramePr>
        <p:xfrm>
          <a:off x="457200" y="2270125"/>
          <a:ext cx="7662496" cy="39465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53842" y="6215062"/>
            <a:ext cx="1744388" cy="369332"/>
          </a:xfrm>
          <a:prstGeom prst="rect">
            <a:avLst/>
          </a:prstGeom>
          <a:noFill/>
        </p:spPr>
        <p:txBody>
          <a:bodyPr wrap="none" rtlCol="0">
            <a:spAutoFit/>
          </a:bodyPr>
          <a:lstStyle/>
          <a:p>
            <a:r>
              <a:rPr lang="el-GR"/>
              <a:t>χ</a:t>
            </a:r>
            <a:r>
              <a:rPr lang="en-US" baseline="30000"/>
              <a:t>2</a:t>
            </a:r>
            <a:r>
              <a:rPr lang="en-US"/>
              <a:t> =2.98, </a:t>
            </a:r>
            <a:r>
              <a:rPr lang="en-US" i="1"/>
              <a:t>p</a:t>
            </a:r>
            <a:r>
              <a:rPr lang="en-US"/>
              <a:t>=.084</a:t>
            </a:r>
          </a:p>
        </p:txBody>
      </p:sp>
    </p:spTree>
    <p:extLst>
      <p:ext uri="{BB962C8B-B14F-4D97-AF65-F5344CB8AC3E}">
        <p14:creationId xmlns:p14="http://schemas.microsoft.com/office/powerpoint/2010/main" val="98272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Limitations</a:t>
            </a:r>
          </a:p>
        </p:txBody>
      </p:sp>
      <p:sp>
        <p:nvSpPr>
          <p:cNvPr id="3" name="Content Placeholder 2"/>
          <p:cNvSpPr>
            <a:spLocks noGrp="1"/>
          </p:cNvSpPr>
          <p:nvPr>
            <p:ph idx="1"/>
          </p:nvPr>
        </p:nvSpPr>
        <p:spPr/>
        <p:txBody>
          <a:bodyPr>
            <a:normAutofit/>
          </a:bodyPr>
          <a:lstStyle/>
          <a:p>
            <a:r>
              <a:rPr lang="en-US"/>
              <a:t>Small sample size (convenience sample) </a:t>
            </a:r>
          </a:p>
          <a:p>
            <a:r>
              <a:rPr lang="en-US"/>
              <a:t>Impossible to eliminate all physician bias once study began</a:t>
            </a:r>
          </a:p>
          <a:p>
            <a:r>
              <a:rPr lang="en-US"/>
              <a:t>Unable to assess familiarity of physician with patient</a:t>
            </a:r>
          </a:p>
          <a:p>
            <a:r>
              <a:rPr lang="en-US"/>
              <a:t>Categorical assessment for physicians vs continuous data assessment for patients</a:t>
            </a:r>
          </a:p>
          <a:p>
            <a:endParaRPr lang="en-US"/>
          </a:p>
        </p:txBody>
      </p:sp>
    </p:spTree>
    <p:extLst>
      <p:ext uri="{BB962C8B-B14F-4D97-AF65-F5344CB8AC3E}">
        <p14:creationId xmlns:p14="http://schemas.microsoft.com/office/powerpoint/2010/main" val="31660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sz="2900"/>
              <a:t>Discrepancy in physician and patient ratings of the impact COPD has on patients’ daily lives </a:t>
            </a:r>
          </a:p>
          <a:p>
            <a:r>
              <a:rPr lang="en-US" sz="2900"/>
              <a:t>Highlight the need for a more formalized patient self-assessment process</a:t>
            </a:r>
          </a:p>
          <a:p>
            <a:r>
              <a:rPr lang="en-US" sz="2900"/>
              <a:t>Patient assessment can create discussion between providers and patients</a:t>
            </a:r>
          </a:p>
          <a:p>
            <a:r>
              <a:rPr lang="en-US" sz="2900"/>
              <a:t>Curricular implications include the need for additional COPD assessment training as well as integration of the CAT into resident training.</a:t>
            </a:r>
          </a:p>
          <a:p>
            <a:endParaRPr lang="en-US">
              <a:latin typeface="Times New Roman"/>
              <a:cs typeface="Times New Roman"/>
            </a:endParaRPr>
          </a:p>
          <a:p>
            <a:endParaRPr lang="en-US">
              <a:latin typeface="Times New Roman"/>
              <a:cs typeface="Times New Roman"/>
            </a:endParaRPr>
          </a:p>
        </p:txBody>
      </p:sp>
    </p:spTree>
    <p:extLst>
      <p:ext uri="{BB962C8B-B14F-4D97-AF65-F5344CB8AC3E}">
        <p14:creationId xmlns:p14="http://schemas.microsoft.com/office/powerpoint/2010/main" val="8593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Disclosures</a:t>
            </a:r>
          </a:p>
        </p:txBody>
      </p:sp>
      <p:sp>
        <p:nvSpPr>
          <p:cNvPr id="3" name="Content Placeholder 2"/>
          <p:cNvSpPr>
            <a:spLocks noGrp="1"/>
          </p:cNvSpPr>
          <p:nvPr>
            <p:ph idx="1"/>
          </p:nvPr>
        </p:nvSpPr>
        <p:spPr/>
        <p:txBody>
          <a:bodyPr vert="horz" lIns="91440" tIns="45720" rIns="91440" bIns="45720" rtlCol="0" anchor="t">
            <a:normAutofit/>
          </a:bodyPr>
          <a:lstStyle/>
          <a:p>
            <a:r>
              <a:rPr lang="en-US"/>
              <a:t>The authors have nothing to disclose. </a:t>
            </a:r>
          </a:p>
          <a:p>
            <a:endParaRPr lang="en-US"/>
          </a:p>
        </p:txBody>
      </p:sp>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normAutofit fontScale="85000" lnSpcReduction="10000"/>
          </a:bodyPr>
          <a:lstStyle/>
          <a:p>
            <a:pPr marL="0" indent="0">
              <a:buNone/>
            </a:pPr>
            <a:r>
              <a:rPr lang="en-US"/>
              <a:t>1. National Hearth Lung and Blood Institute. Morbidity and Mortality: Chart Book on Cardiovascular, Lung, and Blood Disease. 2009. </a:t>
            </a:r>
          </a:p>
          <a:p>
            <a:pPr marL="0" indent="0">
              <a:buNone/>
            </a:pPr>
            <a:r>
              <a:rPr lang="en-US"/>
              <a:t>2. Centers for Disease and Prevention. National Center for Health Statistics. National Vital Statistics Report. “Deaths: Final Data for 2010.” May 2013; 61(04).</a:t>
            </a:r>
          </a:p>
          <a:p>
            <a:pPr marL="0" indent="0">
              <a:buNone/>
            </a:pPr>
            <a:r>
              <a:rPr lang="en-US"/>
              <a:t>3.“Chronic Obstructive Pulmonary Disease and Social Security Disability.” Disability Benefits Help. </a:t>
            </a:r>
          </a:p>
        </p:txBody>
      </p:sp>
    </p:spTree>
    <p:extLst>
      <p:ext uri="{BB962C8B-B14F-4D97-AF65-F5344CB8AC3E}">
        <p14:creationId xmlns:p14="http://schemas.microsoft.com/office/powerpoint/2010/main" val="336287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a:t>Please evaluate this presentation using the conference mobile app! Simply click on the "clipboard" icon       on 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a:t>Identify the wide variety of COPD symptoms that may impact a patient’s daily life.</a:t>
            </a:r>
          </a:p>
          <a:p>
            <a:r>
              <a:rPr lang="en-US"/>
              <a:t>Recognize the need for improved competency in COPD assessment among family medicine residents.</a:t>
            </a:r>
          </a:p>
          <a:p>
            <a:r>
              <a:rPr lang="en-US"/>
              <a:t>Evaluate areas for COPD assessment improvement within clinical practice.</a:t>
            </a:r>
          </a:p>
          <a:p>
            <a:endParaRPr lang="en-US"/>
          </a:p>
        </p:txBody>
      </p:sp>
    </p:spTree>
    <p:extLst>
      <p:ext uri="{BB962C8B-B14F-4D97-AF65-F5344CB8AC3E}">
        <p14:creationId xmlns:p14="http://schemas.microsoft.com/office/powerpoint/2010/main" val="12776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p>
        </p:txBody>
      </p:sp>
      <p:sp>
        <p:nvSpPr>
          <p:cNvPr id="3" name="Content Placeholder 2"/>
          <p:cNvSpPr>
            <a:spLocks noGrp="1"/>
          </p:cNvSpPr>
          <p:nvPr>
            <p:ph idx="1"/>
          </p:nvPr>
        </p:nvSpPr>
        <p:spPr/>
        <p:txBody>
          <a:bodyPr vert="horz" lIns="91440" tIns="45720" rIns="91440" bIns="45720" rtlCol="0" anchor="t">
            <a:normAutofit/>
          </a:bodyPr>
          <a:lstStyle/>
          <a:p>
            <a:r>
              <a:rPr lang="en-US"/>
              <a:t>2007: U.S. ranked 2nd in world for COPD mortality</a:t>
            </a:r>
            <a:r>
              <a:rPr lang="en-US" baseline="30000"/>
              <a:t>1</a:t>
            </a:r>
            <a:r>
              <a:rPr lang="en-US" sz="2800"/>
              <a:t> </a:t>
            </a:r>
            <a:endParaRPr lang="en-US"/>
          </a:p>
          <a:p>
            <a:r>
              <a:rPr lang="en-US"/>
              <a:t>2010: COPD ranked 3rd leading cause of death in U.S.</a:t>
            </a:r>
            <a:r>
              <a:rPr lang="en-US" baseline="30000"/>
              <a:t>2</a:t>
            </a:r>
            <a:r>
              <a:rPr lang="en-US"/>
              <a:t> </a:t>
            </a:r>
          </a:p>
          <a:p>
            <a:r>
              <a:rPr lang="en-US"/>
              <a:t>COPD accounts for more lost productivity days than any other chronic condition</a:t>
            </a:r>
            <a:r>
              <a:rPr lang="en-US" baseline="30000"/>
              <a:t>3</a:t>
            </a:r>
          </a:p>
        </p:txBody>
      </p:sp>
    </p:spTree>
    <p:extLst>
      <p:ext uri="{BB962C8B-B14F-4D97-AF65-F5344CB8AC3E}">
        <p14:creationId xmlns:p14="http://schemas.microsoft.com/office/powerpoint/2010/main" val="381664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Significance</a:t>
            </a:r>
          </a:p>
        </p:txBody>
      </p:sp>
      <p:sp>
        <p:nvSpPr>
          <p:cNvPr id="3" name="Content Placeholder 2"/>
          <p:cNvSpPr>
            <a:spLocks noGrp="1"/>
          </p:cNvSpPr>
          <p:nvPr>
            <p:ph idx="1"/>
          </p:nvPr>
        </p:nvSpPr>
        <p:spPr/>
        <p:txBody>
          <a:bodyPr vert="horz" lIns="91440" tIns="45720" rIns="91440" bIns="45720" rtlCol="0" anchor="t">
            <a:normAutofit/>
          </a:bodyPr>
          <a:lstStyle/>
          <a:p>
            <a:r>
              <a:rPr lang="en-US"/>
              <a:t>Frequent diagnosis in primary care</a:t>
            </a:r>
          </a:p>
          <a:p>
            <a:r>
              <a:rPr lang="en-US">
                <a:solidFill>
                  <a:srgbClr val="000000"/>
                </a:solidFill>
              </a:rPr>
              <a:t>High prevalence in TN</a:t>
            </a:r>
          </a:p>
          <a:p>
            <a:r>
              <a:rPr lang="en-US"/>
              <a:t>How do we </a:t>
            </a:r>
          </a:p>
          <a:p>
            <a:pPr marL="0" indent="0">
              <a:buNone/>
            </a:pPr>
            <a:r>
              <a:rPr lang="en-US"/>
              <a:t>assess COPD?</a:t>
            </a:r>
          </a:p>
        </p:txBody>
      </p:sp>
      <p:pic>
        <p:nvPicPr>
          <p:cNvPr id="4" name="Picture 3" descr="copd-prevalence-by-state.jpg"/>
          <p:cNvPicPr>
            <a:picLocks noChangeAspect="1"/>
          </p:cNvPicPr>
          <p:nvPr/>
        </p:nvPicPr>
        <p:blipFill>
          <a:blip r:embed="rId3"/>
          <a:stretch>
            <a:fillRect/>
          </a:stretch>
        </p:blipFill>
        <p:spPr>
          <a:xfrm>
            <a:off x="3600450" y="3419798"/>
            <a:ext cx="4933950" cy="2803770"/>
          </a:xfrm>
          <a:prstGeom prst="rect">
            <a:avLst/>
          </a:prstGeom>
        </p:spPr>
      </p:pic>
    </p:spTree>
    <p:extLst>
      <p:ext uri="{BB962C8B-B14F-4D97-AF65-F5344CB8AC3E}">
        <p14:creationId xmlns:p14="http://schemas.microsoft.com/office/powerpoint/2010/main" val="55485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Study</a:t>
            </a:r>
          </a:p>
        </p:txBody>
      </p:sp>
      <p:sp>
        <p:nvSpPr>
          <p:cNvPr id="3" name="Content Placeholder 2"/>
          <p:cNvSpPr>
            <a:spLocks noGrp="1"/>
          </p:cNvSpPr>
          <p:nvPr>
            <p:ph idx="1"/>
          </p:nvPr>
        </p:nvSpPr>
        <p:spPr/>
        <p:txBody>
          <a:bodyPr vert="horz" lIns="91440" tIns="45720" rIns="91440" bIns="45720" rtlCol="0" anchor="t">
            <a:normAutofit/>
          </a:bodyPr>
          <a:lstStyle/>
          <a:p>
            <a:r>
              <a:rPr lang="en-US"/>
              <a:t>To compare a patient’s self-assessment of COPD impact on daily life to a physician’s standard assessment</a:t>
            </a:r>
          </a:p>
        </p:txBody>
      </p:sp>
    </p:spTree>
    <p:extLst>
      <p:ext uri="{BB962C8B-B14F-4D97-AF65-F5344CB8AC3E}">
        <p14:creationId xmlns:p14="http://schemas.microsoft.com/office/powerpoint/2010/main" val="95482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63" y="933450"/>
            <a:ext cx="8229600" cy="1143000"/>
          </a:xfrm>
        </p:spPr>
        <p:txBody>
          <a:bodyPr/>
          <a:lstStyle/>
          <a:p>
            <a:r>
              <a:rPr lang="en-US"/>
              <a:t>Study Criteria</a:t>
            </a:r>
          </a:p>
        </p:txBody>
      </p:sp>
      <p:sp>
        <p:nvSpPr>
          <p:cNvPr id="4" name="TextBox 3"/>
          <p:cNvSpPr txBox="1"/>
          <p:nvPr/>
        </p:nvSpPr>
        <p:spPr>
          <a:xfrm>
            <a:off x="304800" y="1901711"/>
            <a:ext cx="3808413" cy="4339650"/>
          </a:xfrm>
          <a:prstGeom prst="rect">
            <a:avLst/>
          </a:prstGeom>
        </p:spPr>
        <p:txBody>
          <a:bodyPr rtlCol="0">
            <a:spAutoFit/>
          </a:bodyPr>
          <a:lstStyle/>
          <a:p>
            <a:pPr algn="ctr"/>
            <a:r>
              <a:rPr lang="en-US" sz="3200" u="sng">
                <a:solidFill>
                  <a:srgbClr val="000000"/>
                </a:solidFill>
                <a:latin typeface="Calibri"/>
              </a:rPr>
              <a:t>Inclusion Criteria</a:t>
            </a:r>
          </a:p>
          <a:p>
            <a:endParaRPr lang="en-US">
              <a:solidFill>
                <a:srgbClr val="000000"/>
              </a:solidFill>
              <a:latin typeface="Calibri"/>
            </a:endParaRPr>
          </a:p>
          <a:p>
            <a:r>
              <a:rPr lang="en-US" sz="3200">
                <a:solidFill>
                  <a:srgbClr val="000000"/>
                </a:solidFill>
                <a:latin typeface="Calibri"/>
              </a:rPr>
              <a:t>Patients</a:t>
            </a:r>
          </a:p>
          <a:p>
            <a:pPr marL="285750" indent="-285750">
              <a:buFont typeface="Arial" panose="020B0604020202020204" pitchFamily="34" charset="0"/>
              <a:buChar char="•"/>
            </a:pPr>
            <a:r>
              <a:rPr lang="en-US" sz="2800">
                <a:solidFill>
                  <a:srgbClr val="000000"/>
                </a:solidFill>
                <a:latin typeface="Calibri"/>
              </a:rPr>
              <a:t>≥ 18 years of age</a:t>
            </a:r>
          </a:p>
          <a:p>
            <a:pPr marL="285750" indent="-285750">
              <a:buFont typeface="Arial" panose="020B0604020202020204" pitchFamily="34" charset="0"/>
              <a:buChar char="•"/>
            </a:pPr>
            <a:r>
              <a:rPr lang="en-US" sz="2800">
                <a:solidFill>
                  <a:srgbClr val="000000"/>
                </a:solidFill>
                <a:latin typeface="Calibri"/>
              </a:rPr>
              <a:t>Diagnosed with COPD</a:t>
            </a:r>
          </a:p>
          <a:p>
            <a:pPr marL="285750" indent="-285750">
              <a:buFont typeface="Arial" panose="020B0604020202020204" pitchFamily="34" charset="0"/>
              <a:buChar char="•"/>
            </a:pPr>
            <a:r>
              <a:rPr lang="en-US" sz="2800">
                <a:solidFill>
                  <a:srgbClr val="000000"/>
                </a:solidFill>
                <a:latin typeface="Calibri"/>
              </a:rPr>
              <a:t>Scheduled clinic visit</a:t>
            </a:r>
          </a:p>
          <a:p>
            <a:pPr marL="285750" indent="-285750">
              <a:buFont typeface="Arial" panose="020B0604020202020204" pitchFamily="34" charset="0"/>
              <a:buChar char="•"/>
            </a:pPr>
            <a:endParaRPr lang="en-US">
              <a:solidFill>
                <a:srgbClr val="000000"/>
              </a:solidFill>
              <a:latin typeface="Calibri"/>
            </a:endParaRPr>
          </a:p>
          <a:p>
            <a:endParaRPr lang="en-US" sz="3200">
              <a:solidFill>
                <a:srgbClr val="000000"/>
              </a:solidFill>
              <a:latin typeface="Calibri"/>
            </a:endParaRPr>
          </a:p>
          <a:p>
            <a:r>
              <a:rPr lang="en-US" sz="3200">
                <a:solidFill>
                  <a:srgbClr val="000000"/>
                </a:solidFill>
                <a:latin typeface="Calibri"/>
              </a:rPr>
              <a:t>Physicians</a:t>
            </a:r>
            <a:endParaRPr lang="en-US" sz="3200">
              <a:latin typeface="Calibri"/>
            </a:endParaRPr>
          </a:p>
          <a:p>
            <a:pPr marL="285750" indent="-285750">
              <a:buFont typeface="Arial" panose="020B0604020202020204" pitchFamily="34" charset="0"/>
              <a:buChar char="•"/>
            </a:pPr>
            <a:r>
              <a:rPr lang="en-US" sz="2800">
                <a:solidFill>
                  <a:srgbClr val="000000"/>
                </a:solidFill>
                <a:latin typeface="Calibri"/>
              </a:rPr>
              <a:t>All clinic physicians</a:t>
            </a:r>
          </a:p>
        </p:txBody>
      </p:sp>
      <p:sp>
        <p:nvSpPr>
          <p:cNvPr id="7" name="TextBox 6"/>
          <p:cNvSpPr txBox="1"/>
          <p:nvPr/>
        </p:nvSpPr>
        <p:spPr>
          <a:xfrm>
            <a:off x="4512538" y="1905000"/>
            <a:ext cx="3808413" cy="4278094"/>
          </a:xfrm>
          <a:prstGeom prst="rect">
            <a:avLst/>
          </a:prstGeom>
        </p:spPr>
        <p:txBody>
          <a:bodyPr rtlCol="0">
            <a:spAutoFit/>
          </a:bodyPr>
          <a:lstStyle/>
          <a:p>
            <a:pPr algn="ctr"/>
            <a:r>
              <a:rPr lang="en-US" sz="3200" u="sng">
                <a:solidFill>
                  <a:srgbClr val="000000"/>
                </a:solidFill>
                <a:latin typeface="Calibri"/>
              </a:rPr>
              <a:t>Exclusion Criteria</a:t>
            </a:r>
          </a:p>
          <a:p>
            <a:endParaRPr lang="en-US">
              <a:solidFill>
                <a:srgbClr val="000000"/>
              </a:solidFill>
              <a:latin typeface="Calibri"/>
            </a:endParaRPr>
          </a:p>
          <a:p>
            <a:r>
              <a:rPr lang="en-US" sz="3200">
                <a:solidFill>
                  <a:srgbClr val="000000"/>
                </a:solidFill>
                <a:latin typeface="Calibri"/>
              </a:rPr>
              <a:t>Patients</a:t>
            </a:r>
          </a:p>
          <a:p>
            <a:pPr marL="285750" indent="-285750">
              <a:buFont typeface="Arial" panose="020B0604020202020204" pitchFamily="34" charset="0"/>
              <a:buChar char="•"/>
            </a:pPr>
            <a:r>
              <a:rPr lang="en-US" sz="2800">
                <a:solidFill>
                  <a:srgbClr val="000000"/>
                </a:solidFill>
                <a:latin typeface="Calibri"/>
              </a:rPr>
              <a:t>Acute COPD exacerbation within two weeks of scheduled clinic visit</a:t>
            </a:r>
          </a:p>
          <a:p>
            <a:pPr marL="285750" indent="-285750">
              <a:buFont typeface="Arial" panose="020B0604020202020204" pitchFamily="34" charset="0"/>
              <a:buChar char="•"/>
            </a:pPr>
            <a:endParaRPr lang="en-US">
              <a:solidFill>
                <a:srgbClr val="000000"/>
              </a:solidFill>
              <a:latin typeface="Calibri"/>
            </a:endParaRPr>
          </a:p>
          <a:p>
            <a:r>
              <a:rPr lang="en-US" sz="3200">
                <a:solidFill>
                  <a:srgbClr val="000000"/>
                </a:solidFill>
                <a:latin typeface="Calibri"/>
              </a:rPr>
              <a:t>Physicians</a:t>
            </a:r>
          </a:p>
          <a:p>
            <a:pPr marL="285750" indent="-285750">
              <a:buFont typeface="Arial" panose="020B0604020202020204" pitchFamily="34" charset="0"/>
              <a:buChar char="•"/>
            </a:pPr>
            <a:r>
              <a:rPr lang="en-US" sz="2800">
                <a:solidFill>
                  <a:srgbClr val="000000"/>
                </a:solidFill>
                <a:latin typeface="Calibri"/>
              </a:rPr>
              <a:t>N/A</a:t>
            </a:r>
          </a:p>
        </p:txBody>
      </p:sp>
    </p:spTree>
    <p:extLst>
      <p:ext uri="{BB962C8B-B14F-4D97-AF65-F5344CB8AC3E}">
        <p14:creationId xmlns:p14="http://schemas.microsoft.com/office/powerpoint/2010/main" val="148650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944047"/>
            <a:ext cx="4955058" cy="5592677"/>
          </a:xfrm>
        </p:spPr>
      </p:pic>
      <p:sp>
        <p:nvSpPr>
          <p:cNvPr id="5" name="TextBox 4"/>
          <p:cNvSpPr txBox="1"/>
          <p:nvPr/>
        </p:nvSpPr>
        <p:spPr>
          <a:xfrm>
            <a:off x="4744995" y="568411"/>
            <a:ext cx="4114800" cy="1077218"/>
          </a:xfrm>
          <a:prstGeom prst="rect">
            <a:avLst/>
          </a:prstGeom>
          <a:noFill/>
        </p:spPr>
        <p:txBody>
          <a:bodyPr wrap="square" rtlCol="0">
            <a:spAutoFit/>
          </a:bodyPr>
          <a:lstStyle/>
          <a:p>
            <a:pPr algn="ctr"/>
            <a:r>
              <a:rPr lang="en-US" sz="3200"/>
              <a:t>COPD Assessment Test (CAT)</a:t>
            </a:r>
          </a:p>
        </p:txBody>
      </p:sp>
      <p:sp>
        <p:nvSpPr>
          <p:cNvPr id="6" name="TextBox 5"/>
          <p:cNvSpPr txBox="1"/>
          <p:nvPr/>
        </p:nvSpPr>
        <p:spPr>
          <a:xfrm>
            <a:off x="4744995" y="1816443"/>
            <a:ext cx="4226010" cy="3908762"/>
          </a:xfrm>
          <a:prstGeom prst="rect">
            <a:avLst/>
          </a:prstGeom>
          <a:noFill/>
        </p:spPr>
        <p:txBody>
          <a:bodyPr wrap="square" rtlCol="0">
            <a:spAutoFit/>
          </a:bodyPr>
          <a:lstStyle/>
          <a:p>
            <a:pPr marL="285750" indent="-285750">
              <a:buFont typeface="Arial" charset="0"/>
              <a:buChar char="•"/>
            </a:pPr>
            <a:r>
              <a:rPr lang="en-US" sz="2400"/>
              <a:t>Introduced in 2009 by GlaxoSmithKline</a:t>
            </a:r>
          </a:p>
          <a:p>
            <a:pPr marL="285750" indent="-285750">
              <a:buFont typeface="Arial" charset="0"/>
              <a:buChar char="•"/>
            </a:pPr>
            <a:r>
              <a:rPr lang="en-US" sz="2400"/>
              <a:t>Validated measure of disease impact</a:t>
            </a:r>
          </a:p>
          <a:p>
            <a:pPr marL="285750" indent="-285750">
              <a:buFont typeface="Arial" charset="0"/>
              <a:buChar char="•"/>
            </a:pPr>
            <a:r>
              <a:rPr lang="en-US" sz="2400"/>
              <a:t>Score range 0 – 40</a:t>
            </a:r>
          </a:p>
          <a:p>
            <a:pPr marL="742950" lvl="1" indent="-285750">
              <a:buFont typeface="Arial" charset="0"/>
              <a:buChar char="•"/>
            </a:pPr>
            <a:r>
              <a:rPr lang="en-US" sz="2000"/>
              <a:t>&lt; 10 = Low impact</a:t>
            </a:r>
          </a:p>
          <a:p>
            <a:pPr marL="742950" lvl="1" indent="-285750">
              <a:buFont typeface="Arial" charset="0"/>
              <a:buChar char="•"/>
            </a:pPr>
            <a:r>
              <a:rPr lang="en-US" sz="2000"/>
              <a:t>10 – 20 = Medium impact</a:t>
            </a:r>
          </a:p>
          <a:p>
            <a:pPr marL="742950" lvl="1" indent="-285750">
              <a:buFont typeface="Arial" charset="0"/>
              <a:buChar char="•"/>
            </a:pPr>
            <a:r>
              <a:rPr lang="en-US" sz="2000"/>
              <a:t>21 – 30 = High impact</a:t>
            </a:r>
          </a:p>
          <a:p>
            <a:pPr marL="742950" lvl="1" indent="-285750">
              <a:buFont typeface="Arial" charset="0"/>
              <a:buChar char="•"/>
            </a:pPr>
            <a:r>
              <a:rPr lang="en-US" sz="2000"/>
              <a:t>&gt; 30 = Very high impact</a:t>
            </a:r>
          </a:p>
          <a:p>
            <a:pPr marL="285750" indent="-285750">
              <a:buFont typeface="Arial" charset="0"/>
              <a:buChar char="•"/>
            </a:pPr>
            <a:r>
              <a:rPr lang="en-US" sz="2400"/>
              <a:t>Minimum clinically important difference = 2 points</a:t>
            </a:r>
          </a:p>
        </p:txBody>
      </p:sp>
      <p:sp>
        <p:nvSpPr>
          <p:cNvPr id="2" name="TextBox 1"/>
          <p:cNvSpPr txBox="1"/>
          <p:nvPr/>
        </p:nvSpPr>
        <p:spPr>
          <a:xfrm>
            <a:off x="4490667" y="6323396"/>
            <a:ext cx="4634188" cy="43021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COPD Assessment Test: The User Guide for Healthcare Professionals. Available at: </a:t>
            </a:r>
            <a:r>
              <a:rPr lang="en-US" sz="1100">
                <a:hlinkClick r:id="rId4"/>
              </a:rPr>
              <a:t>http://catestonline.org</a:t>
            </a:r>
            <a:r>
              <a:rPr lang="en-US" sz="1100"/>
              <a:t>. Accessed April 20, 2017</a:t>
            </a:r>
            <a:endParaRPr lang="en-US" sz="1100">
              <a:hlinkClick r:id="rId4"/>
            </a:endParaRPr>
          </a:p>
        </p:txBody>
      </p:sp>
    </p:spTree>
    <p:extLst>
      <p:ext uri="{BB962C8B-B14F-4D97-AF65-F5344CB8AC3E}">
        <p14:creationId xmlns:p14="http://schemas.microsoft.com/office/powerpoint/2010/main" val="160937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COPD Assessment Test (CAT)</a:t>
            </a:r>
          </a:p>
        </p:txBody>
      </p:sp>
      <p:sp>
        <p:nvSpPr>
          <p:cNvPr id="3" name="Content Placeholder 2"/>
          <p:cNvSpPr>
            <a:spLocks noGrp="1"/>
          </p:cNvSpPr>
          <p:nvPr>
            <p:ph idx="1"/>
          </p:nvPr>
        </p:nvSpPr>
        <p:spPr/>
        <p:txBody>
          <a:bodyPr>
            <a:normAutofit fontScale="85000" lnSpcReduction="20000"/>
          </a:bodyPr>
          <a:lstStyle/>
          <a:p>
            <a:r>
              <a:rPr lang="en-US"/>
              <a:t>Possible benefits</a:t>
            </a:r>
          </a:p>
          <a:p>
            <a:pPr lvl="1"/>
            <a:r>
              <a:rPr lang="en-US"/>
              <a:t>Open dialogue between patients and providers</a:t>
            </a:r>
          </a:p>
          <a:p>
            <a:pPr lvl="1"/>
            <a:r>
              <a:rPr lang="en-US"/>
              <a:t>Provide consistency in measuring disease impact</a:t>
            </a:r>
          </a:p>
          <a:p>
            <a:pPr lvl="1"/>
            <a:r>
              <a:rPr lang="en-US"/>
              <a:t>Identify more obscure symptoms of COPD</a:t>
            </a:r>
          </a:p>
          <a:p>
            <a:pPr lvl="1"/>
            <a:r>
              <a:rPr lang="en-US"/>
              <a:t>Monitor disease progress over time</a:t>
            </a:r>
          </a:p>
          <a:p>
            <a:pPr lvl="1"/>
            <a:r>
              <a:rPr lang="en-US"/>
              <a:t>Validated in multiple languages</a:t>
            </a:r>
          </a:p>
          <a:p>
            <a:pPr lvl="8"/>
            <a:endParaRPr lang="en-US"/>
          </a:p>
          <a:p>
            <a:r>
              <a:rPr lang="en-US"/>
              <a:t>Current issues</a:t>
            </a:r>
          </a:p>
          <a:p>
            <a:pPr lvl="1"/>
            <a:r>
              <a:rPr lang="en-US"/>
              <a:t>Not currently universally available in the US</a:t>
            </a:r>
          </a:p>
          <a:p>
            <a:pPr lvl="1"/>
            <a:r>
              <a:rPr lang="en-US"/>
              <a:t>GSK ownership → CAT Governance Board</a:t>
            </a:r>
          </a:p>
          <a:p>
            <a:pPr lvl="1"/>
            <a:endParaRPr lang="en-US"/>
          </a:p>
          <a:p>
            <a:pPr lvl="1"/>
            <a:endParaRPr lang="en-US"/>
          </a:p>
        </p:txBody>
      </p:sp>
      <p:sp>
        <p:nvSpPr>
          <p:cNvPr id="5" name="TextBox 4"/>
          <p:cNvSpPr txBox="1"/>
          <p:nvPr/>
        </p:nvSpPr>
        <p:spPr>
          <a:xfrm>
            <a:off x="4278116" y="6019800"/>
            <a:ext cx="4634188"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Governance Board for COPD Assessment Test Press Release. Available at: </a:t>
            </a:r>
            <a:r>
              <a:rPr lang="en-US" sz="1100">
                <a:hlinkClick r:id="rId3"/>
              </a:rPr>
              <a:t>http://www.gsk.com/en-gb/media/press-releases/gsk-gold-and-the-copd-foundation-announce-formation-of-a-new-external-expert-governance-board-for-the-copd-assessment-test-cat/</a:t>
            </a:r>
            <a:r>
              <a:rPr lang="en-US" sz="1100"/>
              <a:t>. Accessed April 20, 2017.</a:t>
            </a:r>
          </a:p>
        </p:txBody>
      </p:sp>
    </p:spTree>
    <p:extLst>
      <p:ext uri="{BB962C8B-B14F-4D97-AF65-F5344CB8AC3E}">
        <p14:creationId xmlns:p14="http://schemas.microsoft.com/office/powerpoint/2010/main" val="129583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0C0B55231CA54C83998ABB4C330106" ma:contentTypeVersion="2" ma:contentTypeDescription="Create a new document." ma:contentTypeScope="" ma:versionID="6a21b9ad8b592279ec568cf1950addb3">
  <xsd:schema xmlns:xsd="http://www.w3.org/2001/XMLSchema" xmlns:xs="http://www.w3.org/2001/XMLSchema" xmlns:p="http://schemas.microsoft.com/office/2006/metadata/properties" xmlns:ns2="c7d7d304-f976-44ba-b3d7-b80216cd420f" targetNamespace="http://schemas.microsoft.com/office/2006/metadata/properties" ma:root="true" ma:fieldsID="524034a9ff7374e3bcf6a7e61a95ac97" ns2:_="">
    <xsd:import namespace="c7d7d304-f976-44ba-b3d7-b80216cd420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d304-f976-44ba-b3d7-b80216cd42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247F2-6175-42B7-BD5D-4FC02A5272B2}">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c7d7d304-f976-44ba-b3d7-b80216cd420f"/>
  </ds:schemaRefs>
</ds:datastoreItem>
</file>

<file path=customXml/itemProps2.xml><?xml version="1.0" encoding="utf-8"?>
<ds:datastoreItem xmlns:ds="http://schemas.openxmlformats.org/officeDocument/2006/customXml" ds:itemID="{36B6CEBF-1485-4ED3-A00A-2624C6447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d304-f976-44ba-b3d7-b80216cd4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492A6-A2E0-44C8-9715-7E7613131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744</Words>
  <Application>Microsoft Macintosh PowerPoint</Application>
  <PresentationFormat>On-screen Show (4:3)</PresentationFormat>
  <Paragraphs>137</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Relationship of patient self-administered COPD Assessment Test (CAT) to physician standard assessment of COPD in a family medicine residency training program</vt:lpstr>
      <vt:lpstr>Disclosures</vt:lpstr>
      <vt:lpstr>Objectives</vt:lpstr>
      <vt:lpstr>Background</vt:lpstr>
      <vt:lpstr>Significance</vt:lpstr>
      <vt:lpstr>Purpose of Study</vt:lpstr>
      <vt:lpstr>Study Criteria</vt:lpstr>
      <vt:lpstr>PowerPoint Presentation</vt:lpstr>
      <vt:lpstr>COPD Assessment Test (CAT)</vt:lpstr>
      <vt:lpstr>PowerPoint Presentation</vt:lpstr>
      <vt:lpstr>PowerPoint Presentation</vt:lpstr>
      <vt:lpstr>Daily Clinic Flow</vt:lpstr>
      <vt:lpstr>Methods</vt:lpstr>
      <vt:lpstr>Methods Cont.</vt:lpstr>
      <vt:lpstr>Comparison of Physician Assessment vs Patient CAT Self-Assessment</vt:lpstr>
      <vt:lpstr>Patient Smoking Status and Physician Assessment Outcome</vt:lpstr>
      <vt:lpstr>Physician Gender and Assessment Outcome</vt:lpstr>
      <vt:lpstr>Limitations</vt:lpstr>
      <vt:lpstr>Conclusions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of patient self-administered COPD Assessment Test (CAT) to physician standard assessment of COPD in a family medicine residency training program</dc:title>
  <cp:lastModifiedBy>Leigh Johnson</cp:lastModifiedBy>
  <cp:revision>1</cp:revision>
  <dcterms:modified xsi:type="dcterms:W3CDTF">2017-05-06T22:05:09Z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0x010100EE0C0B55231CA54C83998ABB4C330106</vt:lpwstr>
  </property>
</Properties>
</file>