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72" r:id="rId3"/>
    <p:sldMasterId id="2147483680" r:id="rId4"/>
  </p:sldMasterIdLst>
  <p:notesMasterIdLst>
    <p:notesMasterId r:id="rId53"/>
  </p:notesMasterIdLst>
  <p:sldIdLst>
    <p:sldId id="257" r:id="rId5"/>
    <p:sldId id="273" r:id="rId6"/>
    <p:sldId id="271" r:id="rId7"/>
    <p:sldId id="274" r:id="rId8"/>
    <p:sldId id="277" r:id="rId9"/>
    <p:sldId id="276" r:id="rId10"/>
    <p:sldId id="280" r:id="rId11"/>
    <p:sldId id="281" r:id="rId12"/>
    <p:sldId id="308" r:id="rId13"/>
    <p:sldId id="312" r:id="rId14"/>
    <p:sldId id="282" r:id="rId15"/>
    <p:sldId id="283" r:id="rId16"/>
    <p:sldId id="296" r:id="rId17"/>
    <p:sldId id="297" r:id="rId18"/>
    <p:sldId id="298" r:id="rId19"/>
    <p:sldId id="299" r:id="rId20"/>
    <p:sldId id="300" r:id="rId21"/>
    <p:sldId id="310" r:id="rId22"/>
    <p:sldId id="284" r:id="rId23"/>
    <p:sldId id="287" r:id="rId24"/>
    <p:sldId id="285" r:id="rId25"/>
    <p:sldId id="314" r:id="rId26"/>
    <p:sldId id="302" r:id="rId27"/>
    <p:sldId id="303" r:id="rId28"/>
    <p:sldId id="304" r:id="rId29"/>
    <p:sldId id="305" r:id="rId30"/>
    <p:sldId id="288" r:id="rId31"/>
    <p:sldId id="291" r:id="rId32"/>
    <p:sldId id="289" r:id="rId33"/>
    <p:sldId id="315" r:id="rId34"/>
    <p:sldId id="316" r:id="rId35"/>
    <p:sldId id="317" r:id="rId36"/>
    <p:sldId id="318" r:id="rId37"/>
    <p:sldId id="319" r:id="rId38"/>
    <p:sldId id="327" r:id="rId39"/>
    <p:sldId id="263" r:id="rId40"/>
    <p:sldId id="295" r:id="rId41"/>
    <p:sldId id="320" r:id="rId42"/>
    <p:sldId id="321" r:id="rId43"/>
    <p:sldId id="322" r:id="rId44"/>
    <p:sldId id="323" r:id="rId45"/>
    <p:sldId id="324" r:id="rId46"/>
    <p:sldId id="325" r:id="rId47"/>
    <p:sldId id="326" r:id="rId48"/>
    <p:sldId id="260" r:id="rId49"/>
    <p:sldId id="328" r:id="rId50"/>
    <p:sldId id="268" r:id="rId51"/>
    <p:sldId id="307" r:id="rId5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6193"/>
  </p:normalViewPr>
  <p:slideViewPr>
    <p:cSldViewPr snapToGrid="0" snapToObjects="1">
      <p:cViewPr varScale="1">
        <p:scale>
          <a:sx n="239" d="100"/>
          <a:sy n="239" d="100"/>
        </p:scale>
        <p:origin x="168" y="22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2E2115-8C19-CB4A-BA33-19CF5DB3E1A3}"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en-US"/>
        </a:p>
      </dgm:t>
    </dgm:pt>
    <dgm:pt modelId="{C10027EA-48CA-0242-93C5-806948B56FA2}">
      <dgm:prSet phldrT="[Text]"/>
      <dgm:spPr/>
      <dgm:t>
        <a:bodyPr/>
        <a:lstStyle/>
        <a:p>
          <a:r>
            <a:rPr lang="en-US" dirty="0"/>
            <a:t>Leadership </a:t>
          </a:r>
        </a:p>
      </dgm:t>
    </dgm:pt>
    <dgm:pt modelId="{C670E06E-4ACE-AC45-B7C6-81B436380FC7}" type="parTrans" cxnId="{3B61ED43-F661-7945-9B0C-5D02CBA597FF}">
      <dgm:prSet/>
      <dgm:spPr/>
      <dgm:t>
        <a:bodyPr/>
        <a:lstStyle/>
        <a:p>
          <a:endParaRPr lang="en-US"/>
        </a:p>
      </dgm:t>
    </dgm:pt>
    <dgm:pt modelId="{29BDB5E0-A616-9E47-AAF5-99907254E45E}" type="sibTrans" cxnId="{3B61ED43-F661-7945-9B0C-5D02CBA597FF}">
      <dgm:prSet/>
      <dgm:spPr/>
      <dgm:t>
        <a:bodyPr/>
        <a:lstStyle/>
        <a:p>
          <a:endParaRPr lang="en-US"/>
        </a:p>
      </dgm:t>
    </dgm:pt>
    <dgm:pt modelId="{2261E2E2-5BA4-DD4D-B1A5-A465CCD08F71}">
      <dgm:prSet phldrT="[Text]"/>
      <dgm:spPr/>
      <dgm:t>
        <a:bodyPr/>
        <a:lstStyle/>
        <a:p>
          <a:r>
            <a:rPr lang="en-US" dirty="0"/>
            <a:t>Commitment to Lean methodology</a:t>
          </a:r>
        </a:p>
      </dgm:t>
    </dgm:pt>
    <dgm:pt modelId="{6A99BD43-B9AB-C744-8F2D-78DCA12AA036}" type="parTrans" cxnId="{9839DD14-59F2-6A4D-B99C-B8E2C53FCDC2}">
      <dgm:prSet/>
      <dgm:spPr/>
      <dgm:t>
        <a:bodyPr/>
        <a:lstStyle/>
        <a:p>
          <a:endParaRPr lang="en-US"/>
        </a:p>
      </dgm:t>
    </dgm:pt>
    <dgm:pt modelId="{91BB9AE8-20B6-9D47-9887-47F7290A0DFC}" type="sibTrans" cxnId="{9839DD14-59F2-6A4D-B99C-B8E2C53FCDC2}">
      <dgm:prSet/>
      <dgm:spPr/>
      <dgm:t>
        <a:bodyPr/>
        <a:lstStyle/>
        <a:p>
          <a:endParaRPr lang="en-US"/>
        </a:p>
      </dgm:t>
    </dgm:pt>
    <dgm:pt modelId="{975C7362-140C-B348-90DD-456D978918CE}">
      <dgm:prSet phldrT="[Text]"/>
      <dgm:spPr/>
      <dgm:t>
        <a:bodyPr/>
        <a:lstStyle/>
        <a:p>
          <a:r>
            <a:rPr lang="en-US" dirty="0"/>
            <a:t>Universal Application of Principles</a:t>
          </a:r>
        </a:p>
      </dgm:t>
    </dgm:pt>
    <dgm:pt modelId="{D648FD3A-B614-194A-B643-355E8FCE37FE}" type="parTrans" cxnId="{9FB17F60-7A45-7344-8E2A-464C5989EFC0}">
      <dgm:prSet/>
      <dgm:spPr/>
      <dgm:t>
        <a:bodyPr/>
        <a:lstStyle/>
        <a:p>
          <a:endParaRPr lang="en-US"/>
        </a:p>
      </dgm:t>
    </dgm:pt>
    <dgm:pt modelId="{8B572052-EE15-2849-9A52-9F39FDCF6204}" type="sibTrans" cxnId="{9FB17F60-7A45-7344-8E2A-464C5989EFC0}">
      <dgm:prSet/>
      <dgm:spPr/>
      <dgm:t>
        <a:bodyPr/>
        <a:lstStyle/>
        <a:p>
          <a:endParaRPr lang="en-US"/>
        </a:p>
      </dgm:t>
    </dgm:pt>
    <dgm:pt modelId="{51FA1E10-9420-724A-AF07-523171239B6A}">
      <dgm:prSet/>
      <dgm:spPr/>
      <dgm:t>
        <a:bodyPr/>
        <a:lstStyle/>
        <a:p>
          <a:r>
            <a:rPr lang="en-US" dirty="0"/>
            <a:t>Broad incorporation of team members</a:t>
          </a:r>
        </a:p>
      </dgm:t>
    </dgm:pt>
    <dgm:pt modelId="{00868503-591F-1C4B-BFDC-4DA5184435BF}" type="parTrans" cxnId="{0A364762-5AB6-C041-B757-A11E96F56C98}">
      <dgm:prSet/>
      <dgm:spPr/>
      <dgm:t>
        <a:bodyPr/>
        <a:lstStyle/>
        <a:p>
          <a:endParaRPr lang="en-US"/>
        </a:p>
      </dgm:t>
    </dgm:pt>
    <dgm:pt modelId="{9173DD03-E85C-8A4A-BF39-0A3C8AFCFDEA}" type="sibTrans" cxnId="{0A364762-5AB6-C041-B757-A11E96F56C98}">
      <dgm:prSet/>
      <dgm:spPr/>
      <dgm:t>
        <a:bodyPr/>
        <a:lstStyle/>
        <a:p>
          <a:endParaRPr lang="en-US"/>
        </a:p>
      </dgm:t>
    </dgm:pt>
    <dgm:pt modelId="{803BA474-1AE5-5047-8749-9192FF459831}">
      <dgm:prSet/>
      <dgm:spPr/>
      <dgm:t>
        <a:bodyPr/>
        <a:lstStyle/>
        <a:p>
          <a:r>
            <a:rPr lang="en-US" dirty="0"/>
            <a:t>Hard wiring of processes</a:t>
          </a:r>
        </a:p>
      </dgm:t>
    </dgm:pt>
    <dgm:pt modelId="{8AE0E86A-8385-5041-BF16-31153E6CA07D}" type="parTrans" cxnId="{ECA87C14-7D61-5744-A0B1-F3C0A43158C7}">
      <dgm:prSet/>
      <dgm:spPr/>
      <dgm:t>
        <a:bodyPr/>
        <a:lstStyle/>
        <a:p>
          <a:endParaRPr lang="en-US"/>
        </a:p>
      </dgm:t>
    </dgm:pt>
    <dgm:pt modelId="{D8D92563-8D10-F84A-894D-5C993854FDF3}" type="sibTrans" cxnId="{ECA87C14-7D61-5744-A0B1-F3C0A43158C7}">
      <dgm:prSet/>
      <dgm:spPr/>
      <dgm:t>
        <a:bodyPr/>
        <a:lstStyle/>
        <a:p>
          <a:endParaRPr lang="en-US"/>
        </a:p>
      </dgm:t>
    </dgm:pt>
    <dgm:pt modelId="{5CAABED1-C392-5D41-B624-2834BA450494}">
      <dgm:prSet/>
      <dgm:spPr/>
      <dgm:t>
        <a:bodyPr/>
        <a:lstStyle/>
        <a:p>
          <a:r>
            <a:rPr lang="en-US" dirty="0"/>
            <a:t>Regular review</a:t>
          </a:r>
        </a:p>
      </dgm:t>
    </dgm:pt>
    <dgm:pt modelId="{135CC52F-D5EE-B542-AB64-9FFFD1D9AC2C}" type="parTrans" cxnId="{D781371E-8813-F346-9BF9-65C69566328D}">
      <dgm:prSet/>
      <dgm:spPr/>
      <dgm:t>
        <a:bodyPr/>
        <a:lstStyle/>
        <a:p>
          <a:endParaRPr lang="en-US"/>
        </a:p>
      </dgm:t>
    </dgm:pt>
    <dgm:pt modelId="{93C7CDE1-F900-7140-9EF0-F7BD4DA9F79B}" type="sibTrans" cxnId="{D781371E-8813-F346-9BF9-65C69566328D}">
      <dgm:prSet/>
      <dgm:spPr/>
      <dgm:t>
        <a:bodyPr/>
        <a:lstStyle/>
        <a:p>
          <a:endParaRPr lang="en-US"/>
        </a:p>
      </dgm:t>
    </dgm:pt>
    <dgm:pt modelId="{95BDD0DD-D108-D84F-A262-E287AE93871A}" type="pres">
      <dgm:prSet presAssocID="{152E2115-8C19-CB4A-BA33-19CF5DB3E1A3}" presName="Name0" presStyleCnt="0">
        <dgm:presLayoutVars>
          <dgm:dir/>
          <dgm:resizeHandles val="exact"/>
        </dgm:presLayoutVars>
      </dgm:prSet>
      <dgm:spPr/>
    </dgm:pt>
    <dgm:pt modelId="{228BF6E0-5AF1-7349-A590-F3680BD4874E}" type="pres">
      <dgm:prSet presAssocID="{152E2115-8C19-CB4A-BA33-19CF5DB3E1A3}" presName="arrow" presStyleLbl="bgShp" presStyleIdx="0" presStyleCnt="1"/>
      <dgm:spPr/>
    </dgm:pt>
    <dgm:pt modelId="{24DA2E5F-1438-264D-B891-07288DDE34CE}" type="pres">
      <dgm:prSet presAssocID="{152E2115-8C19-CB4A-BA33-19CF5DB3E1A3}" presName="points" presStyleCnt="0"/>
      <dgm:spPr/>
    </dgm:pt>
    <dgm:pt modelId="{BBC28DBF-6656-5B4A-8BD2-33A8216A1228}" type="pres">
      <dgm:prSet presAssocID="{C10027EA-48CA-0242-93C5-806948B56FA2}" presName="compositeA" presStyleCnt="0"/>
      <dgm:spPr/>
    </dgm:pt>
    <dgm:pt modelId="{5905F6B3-2705-2148-A912-65F0D52F1560}" type="pres">
      <dgm:prSet presAssocID="{C10027EA-48CA-0242-93C5-806948B56FA2}" presName="textA" presStyleLbl="revTx" presStyleIdx="0" presStyleCnt="6">
        <dgm:presLayoutVars>
          <dgm:bulletEnabled val="1"/>
        </dgm:presLayoutVars>
      </dgm:prSet>
      <dgm:spPr/>
    </dgm:pt>
    <dgm:pt modelId="{B3127BF8-3084-F341-A325-F6F15665A826}" type="pres">
      <dgm:prSet presAssocID="{C10027EA-48CA-0242-93C5-806948B56FA2}" presName="circleA" presStyleLbl="node1" presStyleIdx="0" presStyleCnt="6"/>
      <dgm:spPr/>
    </dgm:pt>
    <dgm:pt modelId="{08619682-A2A2-F248-80D1-7DB184823C3A}" type="pres">
      <dgm:prSet presAssocID="{C10027EA-48CA-0242-93C5-806948B56FA2}" presName="spaceA" presStyleCnt="0"/>
      <dgm:spPr/>
    </dgm:pt>
    <dgm:pt modelId="{F89AB05B-03D5-5A48-A36D-DC40DDA9FB87}" type="pres">
      <dgm:prSet presAssocID="{29BDB5E0-A616-9E47-AAF5-99907254E45E}" presName="space" presStyleCnt="0"/>
      <dgm:spPr/>
    </dgm:pt>
    <dgm:pt modelId="{45E66CEB-B9B0-AA4D-8845-A411C4F6487E}" type="pres">
      <dgm:prSet presAssocID="{2261E2E2-5BA4-DD4D-B1A5-A465CCD08F71}" presName="compositeB" presStyleCnt="0"/>
      <dgm:spPr/>
    </dgm:pt>
    <dgm:pt modelId="{1FE7765C-FCD0-354E-96AE-F251C2E93C55}" type="pres">
      <dgm:prSet presAssocID="{2261E2E2-5BA4-DD4D-B1A5-A465CCD08F71}" presName="textB" presStyleLbl="revTx" presStyleIdx="1" presStyleCnt="6">
        <dgm:presLayoutVars>
          <dgm:bulletEnabled val="1"/>
        </dgm:presLayoutVars>
      </dgm:prSet>
      <dgm:spPr/>
    </dgm:pt>
    <dgm:pt modelId="{0697C9B0-00F4-6A46-B85B-57AE84062601}" type="pres">
      <dgm:prSet presAssocID="{2261E2E2-5BA4-DD4D-B1A5-A465CCD08F71}" presName="circleB" presStyleLbl="node1" presStyleIdx="1" presStyleCnt="6"/>
      <dgm:spPr/>
    </dgm:pt>
    <dgm:pt modelId="{FADA9DBA-3FF6-A246-BB0E-6F741BFEB488}" type="pres">
      <dgm:prSet presAssocID="{2261E2E2-5BA4-DD4D-B1A5-A465CCD08F71}" presName="spaceB" presStyleCnt="0"/>
      <dgm:spPr/>
    </dgm:pt>
    <dgm:pt modelId="{4E337435-4701-4048-B5EE-51C180F76490}" type="pres">
      <dgm:prSet presAssocID="{91BB9AE8-20B6-9D47-9887-47F7290A0DFC}" presName="space" presStyleCnt="0"/>
      <dgm:spPr/>
    </dgm:pt>
    <dgm:pt modelId="{E3BCBF9A-5E77-1F43-80D8-E2C74CAB5315}" type="pres">
      <dgm:prSet presAssocID="{975C7362-140C-B348-90DD-456D978918CE}" presName="compositeA" presStyleCnt="0"/>
      <dgm:spPr/>
    </dgm:pt>
    <dgm:pt modelId="{E4D0667A-D289-4B47-84B6-937CB6F5A699}" type="pres">
      <dgm:prSet presAssocID="{975C7362-140C-B348-90DD-456D978918CE}" presName="textA" presStyleLbl="revTx" presStyleIdx="2" presStyleCnt="6">
        <dgm:presLayoutVars>
          <dgm:bulletEnabled val="1"/>
        </dgm:presLayoutVars>
      </dgm:prSet>
      <dgm:spPr/>
    </dgm:pt>
    <dgm:pt modelId="{E3420AF9-8335-364F-8FC5-EA2B0E7B3DD1}" type="pres">
      <dgm:prSet presAssocID="{975C7362-140C-B348-90DD-456D978918CE}" presName="circleA" presStyleLbl="node1" presStyleIdx="2" presStyleCnt="6"/>
      <dgm:spPr/>
    </dgm:pt>
    <dgm:pt modelId="{83F4E075-262E-AA49-9565-397154C76F21}" type="pres">
      <dgm:prSet presAssocID="{975C7362-140C-B348-90DD-456D978918CE}" presName="spaceA" presStyleCnt="0"/>
      <dgm:spPr/>
    </dgm:pt>
    <dgm:pt modelId="{6FE5D12B-A9CE-5342-9539-77810DF7F0B9}" type="pres">
      <dgm:prSet presAssocID="{8B572052-EE15-2849-9A52-9F39FDCF6204}" presName="space" presStyleCnt="0"/>
      <dgm:spPr/>
    </dgm:pt>
    <dgm:pt modelId="{AF7A8F49-0096-154B-AEB7-8518AB15742F}" type="pres">
      <dgm:prSet presAssocID="{51FA1E10-9420-724A-AF07-523171239B6A}" presName="compositeB" presStyleCnt="0"/>
      <dgm:spPr/>
    </dgm:pt>
    <dgm:pt modelId="{27CD7E58-7873-A94F-91F4-B4A4C0AACB9A}" type="pres">
      <dgm:prSet presAssocID="{51FA1E10-9420-724A-AF07-523171239B6A}" presName="textB" presStyleLbl="revTx" presStyleIdx="3" presStyleCnt="6">
        <dgm:presLayoutVars>
          <dgm:bulletEnabled val="1"/>
        </dgm:presLayoutVars>
      </dgm:prSet>
      <dgm:spPr/>
    </dgm:pt>
    <dgm:pt modelId="{E9B01178-B5BA-B544-B62C-8ADE156CA2AB}" type="pres">
      <dgm:prSet presAssocID="{51FA1E10-9420-724A-AF07-523171239B6A}" presName="circleB" presStyleLbl="node1" presStyleIdx="3" presStyleCnt="6"/>
      <dgm:spPr/>
    </dgm:pt>
    <dgm:pt modelId="{E7768F8F-D352-7546-AAED-99F1064BED81}" type="pres">
      <dgm:prSet presAssocID="{51FA1E10-9420-724A-AF07-523171239B6A}" presName="spaceB" presStyleCnt="0"/>
      <dgm:spPr/>
    </dgm:pt>
    <dgm:pt modelId="{CD6BD6EC-7F08-2044-8E55-9412A5A05A9F}" type="pres">
      <dgm:prSet presAssocID="{9173DD03-E85C-8A4A-BF39-0A3C8AFCFDEA}" presName="space" presStyleCnt="0"/>
      <dgm:spPr/>
    </dgm:pt>
    <dgm:pt modelId="{9057949E-CD16-3746-BDB7-EFC7D6D4007A}" type="pres">
      <dgm:prSet presAssocID="{803BA474-1AE5-5047-8749-9192FF459831}" presName="compositeA" presStyleCnt="0"/>
      <dgm:spPr/>
    </dgm:pt>
    <dgm:pt modelId="{DEA6273E-C4BF-5F4B-A086-81A3F92B8854}" type="pres">
      <dgm:prSet presAssocID="{803BA474-1AE5-5047-8749-9192FF459831}" presName="textA" presStyleLbl="revTx" presStyleIdx="4" presStyleCnt="6">
        <dgm:presLayoutVars>
          <dgm:bulletEnabled val="1"/>
        </dgm:presLayoutVars>
      </dgm:prSet>
      <dgm:spPr/>
    </dgm:pt>
    <dgm:pt modelId="{1C289EB6-4E9A-3F4E-90D9-BE6863CEE1FB}" type="pres">
      <dgm:prSet presAssocID="{803BA474-1AE5-5047-8749-9192FF459831}" presName="circleA" presStyleLbl="node1" presStyleIdx="4" presStyleCnt="6"/>
      <dgm:spPr/>
    </dgm:pt>
    <dgm:pt modelId="{85776698-72B7-C240-A702-D5C0875D0F9D}" type="pres">
      <dgm:prSet presAssocID="{803BA474-1AE5-5047-8749-9192FF459831}" presName="spaceA" presStyleCnt="0"/>
      <dgm:spPr/>
    </dgm:pt>
    <dgm:pt modelId="{BCEC21F2-D2EF-C24B-AF80-56EC8569ED03}" type="pres">
      <dgm:prSet presAssocID="{D8D92563-8D10-F84A-894D-5C993854FDF3}" presName="space" presStyleCnt="0"/>
      <dgm:spPr/>
    </dgm:pt>
    <dgm:pt modelId="{89ED5BAA-7616-D048-AF1D-4F6202C2FBCD}" type="pres">
      <dgm:prSet presAssocID="{5CAABED1-C392-5D41-B624-2834BA450494}" presName="compositeB" presStyleCnt="0"/>
      <dgm:spPr/>
    </dgm:pt>
    <dgm:pt modelId="{D2C60A4C-C022-1F42-B2D9-B87BF2F23878}" type="pres">
      <dgm:prSet presAssocID="{5CAABED1-C392-5D41-B624-2834BA450494}" presName="textB" presStyleLbl="revTx" presStyleIdx="5" presStyleCnt="6">
        <dgm:presLayoutVars>
          <dgm:bulletEnabled val="1"/>
        </dgm:presLayoutVars>
      </dgm:prSet>
      <dgm:spPr/>
    </dgm:pt>
    <dgm:pt modelId="{0CE3EE22-ED0B-A848-8562-35096D73C73F}" type="pres">
      <dgm:prSet presAssocID="{5CAABED1-C392-5D41-B624-2834BA450494}" presName="circleB" presStyleLbl="node1" presStyleIdx="5" presStyleCnt="6"/>
      <dgm:spPr/>
    </dgm:pt>
    <dgm:pt modelId="{2EBC5863-1D83-4B43-A1C7-2DD415445768}" type="pres">
      <dgm:prSet presAssocID="{5CAABED1-C392-5D41-B624-2834BA450494}" presName="spaceB" presStyleCnt="0"/>
      <dgm:spPr/>
    </dgm:pt>
  </dgm:ptLst>
  <dgm:cxnLst>
    <dgm:cxn modelId="{0EB54503-D309-D741-9B69-C69BD9904ECD}" type="presOf" srcId="{C10027EA-48CA-0242-93C5-806948B56FA2}" destId="{5905F6B3-2705-2148-A912-65F0D52F1560}" srcOrd="0" destOrd="0" presId="urn:microsoft.com/office/officeart/2005/8/layout/hProcess11"/>
    <dgm:cxn modelId="{983F4B05-022C-854F-BA4A-5C1A1AA3150B}" type="presOf" srcId="{51FA1E10-9420-724A-AF07-523171239B6A}" destId="{27CD7E58-7873-A94F-91F4-B4A4C0AACB9A}" srcOrd="0" destOrd="0" presId="urn:microsoft.com/office/officeart/2005/8/layout/hProcess11"/>
    <dgm:cxn modelId="{ECA87C14-7D61-5744-A0B1-F3C0A43158C7}" srcId="{152E2115-8C19-CB4A-BA33-19CF5DB3E1A3}" destId="{803BA474-1AE5-5047-8749-9192FF459831}" srcOrd="4" destOrd="0" parTransId="{8AE0E86A-8385-5041-BF16-31153E6CA07D}" sibTransId="{D8D92563-8D10-F84A-894D-5C993854FDF3}"/>
    <dgm:cxn modelId="{9839DD14-59F2-6A4D-B99C-B8E2C53FCDC2}" srcId="{152E2115-8C19-CB4A-BA33-19CF5DB3E1A3}" destId="{2261E2E2-5BA4-DD4D-B1A5-A465CCD08F71}" srcOrd="1" destOrd="0" parTransId="{6A99BD43-B9AB-C744-8F2D-78DCA12AA036}" sibTransId="{91BB9AE8-20B6-9D47-9887-47F7290A0DFC}"/>
    <dgm:cxn modelId="{D781371E-8813-F346-9BF9-65C69566328D}" srcId="{152E2115-8C19-CB4A-BA33-19CF5DB3E1A3}" destId="{5CAABED1-C392-5D41-B624-2834BA450494}" srcOrd="5" destOrd="0" parTransId="{135CC52F-D5EE-B542-AB64-9FFFD1D9AC2C}" sibTransId="{93C7CDE1-F900-7140-9EF0-F7BD4DA9F79B}"/>
    <dgm:cxn modelId="{86491220-755B-6A47-BABF-E5DFF9DEFB13}" type="presOf" srcId="{5CAABED1-C392-5D41-B624-2834BA450494}" destId="{D2C60A4C-C022-1F42-B2D9-B87BF2F23878}" srcOrd="0" destOrd="0" presId="urn:microsoft.com/office/officeart/2005/8/layout/hProcess11"/>
    <dgm:cxn modelId="{D9970621-09E0-C541-A8EC-7D4666414AE4}" type="presOf" srcId="{152E2115-8C19-CB4A-BA33-19CF5DB3E1A3}" destId="{95BDD0DD-D108-D84F-A262-E287AE93871A}" srcOrd="0" destOrd="0" presId="urn:microsoft.com/office/officeart/2005/8/layout/hProcess11"/>
    <dgm:cxn modelId="{3B61ED43-F661-7945-9B0C-5D02CBA597FF}" srcId="{152E2115-8C19-CB4A-BA33-19CF5DB3E1A3}" destId="{C10027EA-48CA-0242-93C5-806948B56FA2}" srcOrd="0" destOrd="0" parTransId="{C670E06E-4ACE-AC45-B7C6-81B436380FC7}" sibTransId="{29BDB5E0-A616-9E47-AAF5-99907254E45E}"/>
    <dgm:cxn modelId="{EB423E53-7B7D-AD4B-88AB-D883B88401C3}" type="presOf" srcId="{975C7362-140C-B348-90DD-456D978918CE}" destId="{E4D0667A-D289-4B47-84B6-937CB6F5A699}" srcOrd="0" destOrd="0" presId="urn:microsoft.com/office/officeart/2005/8/layout/hProcess11"/>
    <dgm:cxn modelId="{9FB17F60-7A45-7344-8E2A-464C5989EFC0}" srcId="{152E2115-8C19-CB4A-BA33-19CF5DB3E1A3}" destId="{975C7362-140C-B348-90DD-456D978918CE}" srcOrd="2" destOrd="0" parTransId="{D648FD3A-B614-194A-B643-355E8FCE37FE}" sibTransId="{8B572052-EE15-2849-9A52-9F39FDCF6204}"/>
    <dgm:cxn modelId="{0A364762-5AB6-C041-B757-A11E96F56C98}" srcId="{152E2115-8C19-CB4A-BA33-19CF5DB3E1A3}" destId="{51FA1E10-9420-724A-AF07-523171239B6A}" srcOrd="3" destOrd="0" parTransId="{00868503-591F-1C4B-BFDC-4DA5184435BF}" sibTransId="{9173DD03-E85C-8A4A-BF39-0A3C8AFCFDEA}"/>
    <dgm:cxn modelId="{2CFCF298-E609-5D41-9B05-74C1C57251BC}" type="presOf" srcId="{2261E2E2-5BA4-DD4D-B1A5-A465CCD08F71}" destId="{1FE7765C-FCD0-354E-96AE-F251C2E93C55}" srcOrd="0" destOrd="0" presId="urn:microsoft.com/office/officeart/2005/8/layout/hProcess11"/>
    <dgm:cxn modelId="{0BB90EC3-1CE2-1B41-AD65-2648133589AA}" type="presOf" srcId="{803BA474-1AE5-5047-8749-9192FF459831}" destId="{DEA6273E-C4BF-5F4B-A086-81A3F92B8854}" srcOrd="0" destOrd="0" presId="urn:microsoft.com/office/officeart/2005/8/layout/hProcess11"/>
    <dgm:cxn modelId="{113AFEC1-6094-BF44-8752-5FAF7EED5E79}" type="presParOf" srcId="{95BDD0DD-D108-D84F-A262-E287AE93871A}" destId="{228BF6E0-5AF1-7349-A590-F3680BD4874E}" srcOrd="0" destOrd="0" presId="urn:microsoft.com/office/officeart/2005/8/layout/hProcess11"/>
    <dgm:cxn modelId="{07D900DA-5DB9-B849-92D0-C3A86C4B1AFD}" type="presParOf" srcId="{95BDD0DD-D108-D84F-A262-E287AE93871A}" destId="{24DA2E5F-1438-264D-B891-07288DDE34CE}" srcOrd="1" destOrd="0" presId="urn:microsoft.com/office/officeart/2005/8/layout/hProcess11"/>
    <dgm:cxn modelId="{CB3E8EAD-A174-1449-A7D8-22B10587BB3A}" type="presParOf" srcId="{24DA2E5F-1438-264D-B891-07288DDE34CE}" destId="{BBC28DBF-6656-5B4A-8BD2-33A8216A1228}" srcOrd="0" destOrd="0" presId="urn:microsoft.com/office/officeart/2005/8/layout/hProcess11"/>
    <dgm:cxn modelId="{7CDE01E2-49EF-3D4A-8172-9B9188F765CB}" type="presParOf" srcId="{BBC28DBF-6656-5B4A-8BD2-33A8216A1228}" destId="{5905F6B3-2705-2148-A912-65F0D52F1560}" srcOrd="0" destOrd="0" presId="urn:microsoft.com/office/officeart/2005/8/layout/hProcess11"/>
    <dgm:cxn modelId="{704077BA-B279-D34F-8EC1-DCD1A658647A}" type="presParOf" srcId="{BBC28DBF-6656-5B4A-8BD2-33A8216A1228}" destId="{B3127BF8-3084-F341-A325-F6F15665A826}" srcOrd="1" destOrd="0" presId="urn:microsoft.com/office/officeart/2005/8/layout/hProcess11"/>
    <dgm:cxn modelId="{D07C0650-0973-F94B-B329-69D2581F8D5E}" type="presParOf" srcId="{BBC28DBF-6656-5B4A-8BD2-33A8216A1228}" destId="{08619682-A2A2-F248-80D1-7DB184823C3A}" srcOrd="2" destOrd="0" presId="urn:microsoft.com/office/officeart/2005/8/layout/hProcess11"/>
    <dgm:cxn modelId="{D96F467B-F574-3C45-A6B2-2063C67A00D8}" type="presParOf" srcId="{24DA2E5F-1438-264D-B891-07288DDE34CE}" destId="{F89AB05B-03D5-5A48-A36D-DC40DDA9FB87}" srcOrd="1" destOrd="0" presId="urn:microsoft.com/office/officeart/2005/8/layout/hProcess11"/>
    <dgm:cxn modelId="{340AE9A4-2D3C-5443-93A7-888BD65B1F54}" type="presParOf" srcId="{24DA2E5F-1438-264D-B891-07288DDE34CE}" destId="{45E66CEB-B9B0-AA4D-8845-A411C4F6487E}" srcOrd="2" destOrd="0" presId="urn:microsoft.com/office/officeart/2005/8/layout/hProcess11"/>
    <dgm:cxn modelId="{1668B117-A0D9-4549-B7D0-65E8975701E0}" type="presParOf" srcId="{45E66CEB-B9B0-AA4D-8845-A411C4F6487E}" destId="{1FE7765C-FCD0-354E-96AE-F251C2E93C55}" srcOrd="0" destOrd="0" presId="urn:microsoft.com/office/officeart/2005/8/layout/hProcess11"/>
    <dgm:cxn modelId="{61CB2888-0F88-5E40-876F-780875B4BF6C}" type="presParOf" srcId="{45E66CEB-B9B0-AA4D-8845-A411C4F6487E}" destId="{0697C9B0-00F4-6A46-B85B-57AE84062601}" srcOrd="1" destOrd="0" presId="urn:microsoft.com/office/officeart/2005/8/layout/hProcess11"/>
    <dgm:cxn modelId="{E655C797-B189-8D40-9CB7-6D70A4AE829D}" type="presParOf" srcId="{45E66CEB-B9B0-AA4D-8845-A411C4F6487E}" destId="{FADA9DBA-3FF6-A246-BB0E-6F741BFEB488}" srcOrd="2" destOrd="0" presId="urn:microsoft.com/office/officeart/2005/8/layout/hProcess11"/>
    <dgm:cxn modelId="{4D1A127E-E64F-654F-BCFB-DB5AC41F73DF}" type="presParOf" srcId="{24DA2E5F-1438-264D-B891-07288DDE34CE}" destId="{4E337435-4701-4048-B5EE-51C180F76490}" srcOrd="3" destOrd="0" presId="urn:microsoft.com/office/officeart/2005/8/layout/hProcess11"/>
    <dgm:cxn modelId="{C530FA26-0238-BE4C-8DCA-99E14410686D}" type="presParOf" srcId="{24DA2E5F-1438-264D-B891-07288DDE34CE}" destId="{E3BCBF9A-5E77-1F43-80D8-E2C74CAB5315}" srcOrd="4" destOrd="0" presId="urn:microsoft.com/office/officeart/2005/8/layout/hProcess11"/>
    <dgm:cxn modelId="{92E8F31B-9B9E-F94D-8054-0802212A8240}" type="presParOf" srcId="{E3BCBF9A-5E77-1F43-80D8-E2C74CAB5315}" destId="{E4D0667A-D289-4B47-84B6-937CB6F5A699}" srcOrd="0" destOrd="0" presId="urn:microsoft.com/office/officeart/2005/8/layout/hProcess11"/>
    <dgm:cxn modelId="{7B070D31-4182-9146-ABA2-322CCD64C1B3}" type="presParOf" srcId="{E3BCBF9A-5E77-1F43-80D8-E2C74CAB5315}" destId="{E3420AF9-8335-364F-8FC5-EA2B0E7B3DD1}" srcOrd="1" destOrd="0" presId="urn:microsoft.com/office/officeart/2005/8/layout/hProcess11"/>
    <dgm:cxn modelId="{3103CBBA-0642-4A4C-A0C1-659F90887ACB}" type="presParOf" srcId="{E3BCBF9A-5E77-1F43-80D8-E2C74CAB5315}" destId="{83F4E075-262E-AA49-9565-397154C76F21}" srcOrd="2" destOrd="0" presId="urn:microsoft.com/office/officeart/2005/8/layout/hProcess11"/>
    <dgm:cxn modelId="{AF21154A-978D-A843-8AC1-6085E3F33093}" type="presParOf" srcId="{24DA2E5F-1438-264D-B891-07288DDE34CE}" destId="{6FE5D12B-A9CE-5342-9539-77810DF7F0B9}" srcOrd="5" destOrd="0" presId="urn:microsoft.com/office/officeart/2005/8/layout/hProcess11"/>
    <dgm:cxn modelId="{F3E60CB1-521A-A340-9C41-1841A885ABAA}" type="presParOf" srcId="{24DA2E5F-1438-264D-B891-07288DDE34CE}" destId="{AF7A8F49-0096-154B-AEB7-8518AB15742F}" srcOrd="6" destOrd="0" presId="urn:microsoft.com/office/officeart/2005/8/layout/hProcess11"/>
    <dgm:cxn modelId="{D4EA61F7-E458-A042-8F74-4FD15500BC1C}" type="presParOf" srcId="{AF7A8F49-0096-154B-AEB7-8518AB15742F}" destId="{27CD7E58-7873-A94F-91F4-B4A4C0AACB9A}" srcOrd="0" destOrd="0" presId="urn:microsoft.com/office/officeart/2005/8/layout/hProcess11"/>
    <dgm:cxn modelId="{94DCF910-E20B-D640-8C1D-BE48F1778950}" type="presParOf" srcId="{AF7A8F49-0096-154B-AEB7-8518AB15742F}" destId="{E9B01178-B5BA-B544-B62C-8ADE156CA2AB}" srcOrd="1" destOrd="0" presId="urn:microsoft.com/office/officeart/2005/8/layout/hProcess11"/>
    <dgm:cxn modelId="{45C6A569-50D5-2D40-AE64-F5A88D63C977}" type="presParOf" srcId="{AF7A8F49-0096-154B-AEB7-8518AB15742F}" destId="{E7768F8F-D352-7546-AAED-99F1064BED81}" srcOrd="2" destOrd="0" presId="urn:microsoft.com/office/officeart/2005/8/layout/hProcess11"/>
    <dgm:cxn modelId="{E47F8381-F4A7-1741-89F0-AF9C5B9FB489}" type="presParOf" srcId="{24DA2E5F-1438-264D-B891-07288DDE34CE}" destId="{CD6BD6EC-7F08-2044-8E55-9412A5A05A9F}" srcOrd="7" destOrd="0" presId="urn:microsoft.com/office/officeart/2005/8/layout/hProcess11"/>
    <dgm:cxn modelId="{1243945E-8222-5345-A23F-9E15E2AABED1}" type="presParOf" srcId="{24DA2E5F-1438-264D-B891-07288DDE34CE}" destId="{9057949E-CD16-3746-BDB7-EFC7D6D4007A}" srcOrd="8" destOrd="0" presId="urn:microsoft.com/office/officeart/2005/8/layout/hProcess11"/>
    <dgm:cxn modelId="{060BD261-A625-B04C-A735-7478C287726A}" type="presParOf" srcId="{9057949E-CD16-3746-BDB7-EFC7D6D4007A}" destId="{DEA6273E-C4BF-5F4B-A086-81A3F92B8854}" srcOrd="0" destOrd="0" presId="urn:microsoft.com/office/officeart/2005/8/layout/hProcess11"/>
    <dgm:cxn modelId="{650C8AB1-EC8C-9A41-890D-352160A31953}" type="presParOf" srcId="{9057949E-CD16-3746-BDB7-EFC7D6D4007A}" destId="{1C289EB6-4E9A-3F4E-90D9-BE6863CEE1FB}" srcOrd="1" destOrd="0" presId="urn:microsoft.com/office/officeart/2005/8/layout/hProcess11"/>
    <dgm:cxn modelId="{1C745632-7289-DB4F-B5ED-B112593B8691}" type="presParOf" srcId="{9057949E-CD16-3746-BDB7-EFC7D6D4007A}" destId="{85776698-72B7-C240-A702-D5C0875D0F9D}" srcOrd="2" destOrd="0" presId="urn:microsoft.com/office/officeart/2005/8/layout/hProcess11"/>
    <dgm:cxn modelId="{F9CA2A33-BF42-CA4A-871E-3272BFAC58E7}" type="presParOf" srcId="{24DA2E5F-1438-264D-B891-07288DDE34CE}" destId="{BCEC21F2-D2EF-C24B-AF80-56EC8569ED03}" srcOrd="9" destOrd="0" presId="urn:microsoft.com/office/officeart/2005/8/layout/hProcess11"/>
    <dgm:cxn modelId="{CCC3EE71-8E9C-9A4B-94E0-CF26BAEB5F7C}" type="presParOf" srcId="{24DA2E5F-1438-264D-B891-07288DDE34CE}" destId="{89ED5BAA-7616-D048-AF1D-4F6202C2FBCD}" srcOrd="10" destOrd="0" presId="urn:microsoft.com/office/officeart/2005/8/layout/hProcess11"/>
    <dgm:cxn modelId="{C4BD8E85-3737-2649-8F56-5AFEF0E3AF0D}" type="presParOf" srcId="{89ED5BAA-7616-D048-AF1D-4F6202C2FBCD}" destId="{D2C60A4C-C022-1F42-B2D9-B87BF2F23878}" srcOrd="0" destOrd="0" presId="urn:microsoft.com/office/officeart/2005/8/layout/hProcess11"/>
    <dgm:cxn modelId="{77AC9EC4-D45F-7046-B0DB-1FD61F4B273B}" type="presParOf" srcId="{89ED5BAA-7616-D048-AF1D-4F6202C2FBCD}" destId="{0CE3EE22-ED0B-A848-8562-35096D73C73F}" srcOrd="1" destOrd="0" presId="urn:microsoft.com/office/officeart/2005/8/layout/hProcess11"/>
    <dgm:cxn modelId="{1C02C6DB-4C6D-D746-8C60-C329C547861E}" type="presParOf" srcId="{89ED5BAA-7616-D048-AF1D-4F6202C2FBCD}" destId="{2EBC5863-1D83-4B43-A1C7-2DD41544576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0A8120-D3EA-6D47-984A-EB834F3AC230}" type="doc">
      <dgm:prSet loTypeId="urn:microsoft.com/office/officeart/2005/8/layout/vList2" loCatId="" qsTypeId="urn:microsoft.com/office/officeart/2005/8/quickstyle/simple4" qsCatId="simple" csTypeId="urn:microsoft.com/office/officeart/2005/8/colors/accent3_5" csCatId="accent3" phldr="1"/>
      <dgm:spPr/>
      <dgm:t>
        <a:bodyPr/>
        <a:lstStyle/>
        <a:p>
          <a:endParaRPr lang="en-US"/>
        </a:p>
      </dgm:t>
    </dgm:pt>
    <dgm:pt modelId="{96215A7F-6E0A-394B-B376-343D813DE130}">
      <dgm:prSet/>
      <dgm:spPr/>
      <dgm:t>
        <a:bodyPr/>
        <a:lstStyle/>
        <a:p>
          <a:pPr rtl="0"/>
          <a:r>
            <a:rPr lang="en-US" dirty="0">
              <a:solidFill>
                <a:srgbClr val="17375E"/>
              </a:solidFill>
            </a:rPr>
            <a:t>Length of Training</a:t>
          </a:r>
        </a:p>
      </dgm:t>
    </dgm:pt>
    <dgm:pt modelId="{A6A8A9D9-2AC0-0440-92F6-58A22FA110C6}" type="parTrans" cxnId="{6AB7B239-FBF9-9044-A0D2-25C0516239C6}">
      <dgm:prSet/>
      <dgm:spPr/>
      <dgm:t>
        <a:bodyPr/>
        <a:lstStyle/>
        <a:p>
          <a:endParaRPr lang="en-US"/>
        </a:p>
      </dgm:t>
    </dgm:pt>
    <dgm:pt modelId="{5DD6CA53-F6EC-DD41-B22C-D79F06DDAA45}" type="sibTrans" cxnId="{6AB7B239-FBF9-9044-A0D2-25C0516239C6}">
      <dgm:prSet/>
      <dgm:spPr/>
      <dgm:t>
        <a:bodyPr/>
        <a:lstStyle/>
        <a:p>
          <a:endParaRPr lang="en-US"/>
        </a:p>
      </dgm:t>
    </dgm:pt>
    <dgm:pt modelId="{2F0C1873-A134-4E4C-AE7B-C4867AF7C29E}">
      <dgm:prSet/>
      <dgm:spPr/>
      <dgm:t>
        <a:bodyPr/>
        <a:lstStyle/>
        <a:p>
          <a:pPr rtl="0"/>
          <a:r>
            <a:rPr lang="en-US" dirty="0">
              <a:solidFill>
                <a:srgbClr val="17375E"/>
              </a:solidFill>
            </a:rPr>
            <a:t>Maternity Care Options</a:t>
          </a:r>
        </a:p>
      </dgm:t>
    </dgm:pt>
    <dgm:pt modelId="{DD85A5F5-271C-8C40-9760-80BE8DF89F4D}" type="parTrans" cxnId="{C17F426B-AF21-7E4D-8E1F-EDBC06FA434F}">
      <dgm:prSet/>
      <dgm:spPr/>
      <dgm:t>
        <a:bodyPr/>
        <a:lstStyle/>
        <a:p>
          <a:endParaRPr lang="en-US"/>
        </a:p>
      </dgm:t>
    </dgm:pt>
    <dgm:pt modelId="{DC06DE8D-29F2-2B4E-9479-DDE880CAEAD9}" type="sibTrans" cxnId="{C17F426B-AF21-7E4D-8E1F-EDBC06FA434F}">
      <dgm:prSet/>
      <dgm:spPr/>
      <dgm:t>
        <a:bodyPr/>
        <a:lstStyle/>
        <a:p>
          <a:endParaRPr lang="en-US"/>
        </a:p>
      </dgm:t>
    </dgm:pt>
    <dgm:pt modelId="{151A9788-5B99-374D-87CC-355E133520E1}">
      <dgm:prSet/>
      <dgm:spPr/>
      <dgm:t>
        <a:bodyPr/>
        <a:lstStyle/>
        <a:p>
          <a:pPr rtl="0"/>
          <a:r>
            <a:rPr lang="en-US" dirty="0">
              <a:solidFill>
                <a:srgbClr val="17375E"/>
              </a:solidFill>
            </a:rPr>
            <a:t>Community focus, patient voice</a:t>
          </a:r>
        </a:p>
      </dgm:t>
    </dgm:pt>
    <dgm:pt modelId="{428B50B7-4813-1746-BCAD-49EA7E0C68C7}" type="parTrans" cxnId="{0A60D2E1-23DB-384D-8EF4-D78483156740}">
      <dgm:prSet/>
      <dgm:spPr/>
      <dgm:t>
        <a:bodyPr/>
        <a:lstStyle/>
        <a:p>
          <a:endParaRPr lang="en-US"/>
        </a:p>
      </dgm:t>
    </dgm:pt>
    <dgm:pt modelId="{97342FE4-FFFD-CD41-9741-5C0D81D56AA7}" type="sibTrans" cxnId="{0A60D2E1-23DB-384D-8EF4-D78483156740}">
      <dgm:prSet/>
      <dgm:spPr/>
      <dgm:t>
        <a:bodyPr/>
        <a:lstStyle/>
        <a:p>
          <a:endParaRPr lang="en-US"/>
        </a:p>
      </dgm:t>
    </dgm:pt>
    <dgm:pt modelId="{0821DC19-C1D3-6C43-8DBF-89D28B6B4B55}">
      <dgm:prSet/>
      <dgm:spPr/>
      <dgm:t>
        <a:bodyPr/>
        <a:lstStyle/>
        <a:p>
          <a:pPr rtl="0"/>
          <a:r>
            <a:rPr lang="en-US" dirty="0">
              <a:solidFill>
                <a:srgbClr val="17375E"/>
              </a:solidFill>
            </a:rPr>
            <a:t>Master adaptive learning</a:t>
          </a:r>
        </a:p>
      </dgm:t>
    </dgm:pt>
    <dgm:pt modelId="{9FECC4FC-E62C-B648-A73A-4E4531DEE7B4}" type="parTrans" cxnId="{932BF46E-C6CA-E848-BB60-35C8C5E2DC96}">
      <dgm:prSet/>
      <dgm:spPr/>
      <dgm:t>
        <a:bodyPr/>
        <a:lstStyle/>
        <a:p>
          <a:endParaRPr lang="en-US"/>
        </a:p>
      </dgm:t>
    </dgm:pt>
    <dgm:pt modelId="{FF617A9D-F813-2542-8DF9-A70EB286F32C}" type="sibTrans" cxnId="{932BF46E-C6CA-E848-BB60-35C8C5E2DC96}">
      <dgm:prSet/>
      <dgm:spPr/>
      <dgm:t>
        <a:bodyPr/>
        <a:lstStyle/>
        <a:p>
          <a:endParaRPr lang="en-US"/>
        </a:p>
      </dgm:t>
    </dgm:pt>
    <dgm:pt modelId="{7FA07386-081C-8F4D-9360-0AC5A6908B6A}">
      <dgm:prSet/>
      <dgm:spPr/>
      <dgm:t>
        <a:bodyPr/>
        <a:lstStyle/>
        <a:p>
          <a:pPr rtl="0"/>
          <a:r>
            <a:rPr lang="en-US" dirty="0">
              <a:solidFill>
                <a:srgbClr val="17375E"/>
              </a:solidFill>
            </a:rPr>
            <a:t>FMP Metrics -&gt; Panel management</a:t>
          </a:r>
        </a:p>
      </dgm:t>
    </dgm:pt>
    <dgm:pt modelId="{484B0D4E-739D-1745-8974-6C523C2514B6}" type="parTrans" cxnId="{DA485C08-FEA6-1546-8F07-1DC69645A651}">
      <dgm:prSet/>
      <dgm:spPr/>
      <dgm:t>
        <a:bodyPr/>
        <a:lstStyle/>
        <a:p>
          <a:endParaRPr lang="en-US"/>
        </a:p>
      </dgm:t>
    </dgm:pt>
    <dgm:pt modelId="{FE3E8160-0C09-7C4A-973D-ADFEEE43B187}" type="sibTrans" cxnId="{DA485C08-FEA6-1546-8F07-1DC69645A651}">
      <dgm:prSet/>
      <dgm:spPr/>
      <dgm:t>
        <a:bodyPr/>
        <a:lstStyle/>
        <a:p>
          <a:endParaRPr lang="en-US"/>
        </a:p>
      </dgm:t>
    </dgm:pt>
    <dgm:pt modelId="{93B58231-E5D2-E144-BADA-336E98550311}">
      <dgm:prSet/>
      <dgm:spPr/>
      <dgm:t>
        <a:bodyPr/>
        <a:lstStyle/>
        <a:p>
          <a:pPr rtl="0"/>
          <a:r>
            <a:rPr lang="en-US" dirty="0">
              <a:solidFill>
                <a:srgbClr val="17375E"/>
              </a:solidFill>
            </a:rPr>
            <a:t>Learning Collaboratives</a:t>
          </a:r>
        </a:p>
      </dgm:t>
    </dgm:pt>
    <dgm:pt modelId="{DBA4DF5E-4D03-B943-9B97-8AC6534E340B}" type="parTrans" cxnId="{EBE82075-4C38-A44B-8A48-DAE0537CC03F}">
      <dgm:prSet/>
      <dgm:spPr/>
      <dgm:t>
        <a:bodyPr/>
        <a:lstStyle/>
        <a:p>
          <a:endParaRPr lang="en-US"/>
        </a:p>
      </dgm:t>
    </dgm:pt>
    <dgm:pt modelId="{85134B50-5F1C-1947-9A31-369AB6E643CC}" type="sibTrans" cxnId="{EBE82075-4C38-A44B-8A48-DAE0537CC03F}">
      <dgm:prSet/>
      <dgm:spPr/>
      <dgm:t>
        <a:bodyPr/>
        <a:lstStyle/>
        <a:p>
          <a:endParaRPr lang="en-US"/>
        </a:p>
      </dgm:t>
    </dgm:pt>
    <dgm:pt modelId="{15139E6E-A307-8345-9164-F9AD4048308B}">
      <dgm:prSet/>
      <dgm:spPr/>
      <dgm:t>
        <a:bodyPr/>
        <a:lstStyle/>
        <a:p>
          <a:pPr rtl="0"/>
          <a:r>
            <a:rPr lang="en-US" dirty="0">
              <a:solidFill>
                <a:srgbClr val="17375E"/>
              </a:solidFill>
            </a:rPr>
            <a:t>Diversity, Equity, and Inclusion Focus</a:t>
          </a:r>
        </a:p>
      </dgm:t>
    </dgm:pt>
    <dgm:pt modelId="{0819D5A6-EE11-3849-9540-54C90A28809A}" type="parTrans" cxnId="{486558EA-5F81-3043-AA81-41B32DF9243D}">
      <dgm:prSet/>
      <dgm:spPr/>
      <dgm:t>
        <a:bodyPr/>
        <a:lstStyle/>
        <a:p>
          <a:endParaRPr lang="en-US"/>
        </a:p>
      </dgm:t>
    </dgm:pt>
    <dgm:pt modelId="{4DBDF4FF-E978-A941-BE05-06FA8F0E8EC9}" type="sibTrans" cxnId="{486558EA-5F81-3043-AA81-41B32DF9243D}">
      <dgm:prSet/>
      <dgm:spPr/>
      <dgm:t>
        <a:bodyPr/>
        <a:lstStyle/>
        <a:p>
          <a:endParaRPr lang="en-US"/>
        </a:p>
      </dgm:t>
    </dgm:pt>
    <dgm:pt modelId="{5B75A6D5-6BE7-104D-96CC-B259F1BBDE3B}">
      <dgm:prSet/>
      <dgm:spPr/>
      <dgm:t>
        <a:bodyPr/>
        <a:lstStyle/>
        <a:p>
          <a:pPr rtl="0"/>
          <a:r>
            <a:rPr lang="en-US" dirty="0">
              <a:solidFill>
                <a:srgbClr val="17375E"/>
              </a:solidFill>
            </a:rPr>
            <a:t>Faculty/Administrative Resources</a:t>
          </a:r>
        </a:p>
      </dgm:t>
    </dgm:pt>
    <dgm:pt modelId="{A2A1CB99-031C-DF43-82F1-7B3BE9CA5B37}" type="parTrans" cxnId="{68A2C931-5707-0C4E-80F4-982FE10E9043}">
      <dgm:prSet/>
      <dgm:spPr/>
      <dgm:t>
        <a:bodyPr/>
        <a:lstStyle/>
        <a:p>
          <a:endParaRPr lang="en-US"/>
        </a:p>
      </dgm:t>
    </dgm:pt>
    <dgm:pt modelId="{CDD8FA22-1643-884E-9B54-511D6BF0F3D8}" type="sibTrans" cxnId="{68A2C931-5707-0C4E-80F4-982FE10E9043}">
      <dgm:prSet/>
      <dgm:spPr/>
      <dgm:t>
        <a:bodyPr/>
        <a:lstStyle/>
        <a:p>
          <a:endParaRPr lang="en-US"/>
        </a:p>
      </dgm:t>
    </dgm:pt>
    <dgm:pt modelId="{55C2E46E-1C96-AC47-8EB9-768EB567417E}" type="pres">
      <dgm:prSet presAssocID="{790A8120-D3EA-6D47-984A-EB834F3AC230}" presName="linear" presStyleCnt="0">
        <dgm:presLayoutVars>
          <dgm:animLvl val="lvl"/>
          <dgm:resizeHandles val="exact"/>
        </dgm:presLayoutVars>
      </dgm:prSet>
      <dgm:spPr/>
    </dgm:pt>
    <dgm:pt modelId="{DE48427A-DB64-3244-854E-45FB13201447}" type="pres">
      <dgm:prSet presAssocID="{96215A7F-6E0A-394B-B376-343D813DE130}" presName="parentText" presStyleLbl="node1" presStyleIdx="0" presStyleCnt="8">
        <dgm:presLayoutVars>
          <dgm:chMax val="0"/>
          <dgm:bulletEnabled val="1"/>
        </dgm:presLayoutVars>
      </dgm:prSet>
      <dgm:spPr/>
    </dgm:pt>
    <dgm:pt modelId="{6A9BB72D-B217-2742-B5B7-DE685F119C27}" type="pres">
      <dgm:prSet presAssocID="{5DD6CA53-F6EC-DD41-B22C-D79F06DDAA45}" presName="spacer" presStyleCnt="0"/>
      <dgm:spPr/>
    </dgm:pt>
    <dgm:pt modelId="{7CBBBAF1-1598-3D47-8016-BA20D7706162}" type="pres">
      <dgm:prSet presAssocID="{2F0C1873-A134-4E4C-AE7B-C4867AF7C29E}" presName="parentText" presStyleLbl="node1" presStyleIdx="1" presStyleCnt="8">
        <dgm:presLayoutVars>
          <dgm:chMax val="0"/>
          <dgm:bulletEnabled val="1"/>
        </dgm:presLayoutVars>
      </dgm:prSet>
      <dgm:spPr/>
    </dgm:pt>
    <dgm:pt modelId="{EA3AA42D-AFCC-C346-BB82-807ECE11602F}" type="pres">
      <dgm:prSet presAssocID="{DC06DE8D-29F2-2B4E-9479-DDE880CAEAD9}" presName="spacer" presStyleCnt="0"/>
      <dgm:spPr/>
    </dgm:pt>
    <dgm:pt modelId="{DDA2B149-8A41-624B-A896-76010C913F8C}" type="pres">
      <dgm:prSet presAssocID="{151A9788-5B99-374D-87CC-355E133520E1}" presName="parentText" presStyleLbl="node1" presStyleIdx="2" presStyleCnt="8">
        <dgm:presLayoutVars>
          <dgm:chMax val="0"/>
          <dgm:bulletEnabled val="1"/>
        </dgm:presLayoutVars>
      </dgm:prSet>
      <dgm:spPr/>
    </dgm:pt>
    <dgm:pt modelId="{0581A872-63A4-704A-A2F1-B63E1277803E}" type="pres">
      <dgm:prSet presAssocID="{97342FE4-FFFD-CD41-9741-5C0D81D56AA7}" presName="spacer" presStyleCnt="0"/>
      <dgm:spPr/>
    </dgm:pt>
    <dgm:pt modelId="{E2C457A0-5ED8-CE40-9499-1E6E9FDC328E}" type="pres">
      <dgm:prSet presAssocID="{0821DC19-C1D3-6C43-8DBF-89D28B6B4B55}" presName="parentText" presStyleLbl="node1" presStyleIdx="3" presStyleCnt="8">
        <dgm:presLayoutVars>
          <dgm:chMax val="0"/>
          <dgm:bulletEnabled val="1"/>
        </dgm:presLayoutVars>
      </dgm:prSet>
      <dgm:spPr/>
    </dgm:pt>
    <dgm:pt modelId="{48C16574-33D0-E340-B308-E6DC2B163A3B}" type="pres">
      <dgm:prSet presAssocID="{FF617A9D-F813-2542-8DF9-A70EB286F32C}" presName="spacer" presStyleCnt="0"/>
      <dgm:spPr/>
    </dgm:pt>
    <dgm:pt modelId="{29BB0924-6B19-2241-91F5-F79CE479D274}" type="pres">
      <dgm:prSet presAssocID="{7FA07386-081C-8F4D-9360-0AC5A6908B6A}" presName="parentText" presStyleLbl="node1" presStyleIdx="4" presStyleCnt="8">
        <dgm:presLayoutVars>
          <dgm:chMax val="0"/>
          <dgm:bulletEnabled val="1"/>
        </dgm:presLayoutVars>
      </dgm:prSet>
      <dgm:spPr/>
    </dgm:pt>
    <dgm:pt modelId="{A83063D5-7ADA-1142-8AB1-E063EABBAC90}" type="pres">
      <dgm:prSet presAssocID="{FE3E8160-0C09-7C4A-973D-ADFEEE43B187}" presName="spacer" presStyleCnt="0"/>
      <dgm:spPr/>
    </dgm:pt>
    <dgm:pt modelId="{0ECD3853-CF7E-814F-883E-F162936F27AC}" type="pres">
      <dgm:prSet presAssocID="{93B58231-E5D2-E144-BADA-336E98550311}" presName="parentText" presStyleLbl="node1" presStyleIdx="5" presStyleCnt="8">
        <dgm:presLayoutVars>
          <dgm:chMax val="0"/>
          <dgm:bulletEnabled val="1"/>
        </dgm:presLayoutVars>
      </dgm:prSet>
      <dgm:spPr/>
    </dgm:pt>
    <dgm:pt modelId="{3196C7F4-F236-6F4D-90C0-85645E29D1E0}" type="pres">
      <dgm:prSet presAssocID="{85134B50-5F1C-1947-9A31-369AB6E643CC}" presName="spacer" presStyleCnt="0"/>
      <dgm:spPr/>
    </dgm:pt>
    <dgm:pt modelId="{CAD68A8B-F795-BA43-BCCE-69B49A916423}" type="pres">
      <dgm:prSet presAssocID="{15139E6E-A307-8345-9164-F9AD4048308B}" presName="parentText" presStyleLbl="node1" presStyleIdx="6" presStyleCnt="8">
        <dgm:presLayoutVars>
          <dgm:chMax val="0"/>
          <dgm:bulletEnabled val="1"/>
        </dgm:presLayoutVars>
      </dgm:prSet>
      <dgm:spPr/>
    </dgm:pt>
    <dgm:pt modelId="{8D40FB2D-1809-4C44-8E25-1020034C67DF}" type="pres">
      <dgm:prSet presAssocID="{4DBDF4FF-E978-A941-BE05-06FA8F0E8EC9}" presName="spacer" presStyleCnt="0"/>
      <dgm:spPr/>
    </dgm:pt>
    <dgm:pt modelId="{E0914CD3-8CBD-7044-905B-B24B48067623}" type="pres">
      <dgm:prSet presAssocID="{5B75A6D5-6BE7-104D-96CC-B259F1BBDE3B}" presName="parentText" presStyleLbl="node1" presStyleIdx="7" presStyleCnt="8">
        <dgm:presLayoutVars>
          <dgm:chMax val="0"/>
          <dgm:bulletEnabled val="1"/>
        </dgm:presLayoutVars>
      </dgm:prSet>
      <dgm:spPr/>
    </dgm:pt>
  </dgm:ptLst>
  <dgm:cxnLst>
    <dgm:cxn modelId="{A5C6C501-BB0F-9444-8358-6F41FE975113}" type="presOf" srcId="{5B75A6D5-6BE7-104D-96CC-B259F1BBDE3B}" destId="{E0914CD3-8CBD-7044-905B-B24B48067623}" srcOrd="0" destOrd="0" presId="urn:microsoft.com/office/officeart/2005/8/layout/vList2"/>
    <dgm:cxn modelId="{09E2CD01-9354-8845-B98F-06CC347EE26A}" type="presOf" srcId="{151A9788-5B99-374D-87CC-355E133520E1}" destId="{DDA2B149-8A41-624B-A896-76010C913F8C}" srcOrd="0" destOrd="0" presId="urn:microsoft.com/office/officeart/2005/8/layout/vList2"/>
    <dgm:cxn modelId="{DA485C08-FEA6-1546-8F07-1DC69645A651}" srcId="{790A8120-D3EA-6D47-984A-EB834F3AC230}" destId="{7FA07386-081C-8F4D-9360-0AC5A6908B6A}" srcOrd="4" destOrd="0" parTransId="{484B0D4E-739D-1745-8974-6C523C2514B6}" sibTransId="{FE3E8160-0C09-7C4A-973D-ADFEEE43B187}"/>
    <dgm:cxn modelId="{F15BD109-5574-B444-AB60-C7DBA074FCFA}" type="presOf" srcId="{0821DC19-C1D3-6C43-8DBF-89D28B6B4B55}" destId="{E2C457A0-5ED8-CE40-9499-1E6E9FDC328E}" srcOrd="0" destOrd="0" presId="urn:microsoft.com/office/officeart/2005/8/layout/vList2"/>
    <dgm:cxn modelId="{2F3E3114-57CB-6540-B539-08A6444E6578}" type="presOf" srcId="{93B58231-E5D2-E144-BADA-336E98550311}" destId="{0ECD3853-CF7E-814F-883E-F162936F27AC}" srcOrd="0" destOrd="0" presId="urn:microsoft.com/office/officeart/2005/8/layout/vList2"/>
    <dgm:cxn modelId="{68A2C931-5707-0C4E-80F4-982FE10E9043}" srcId="{790A8120-D3EA-6D47-984A-EB834F3AC230}" destId="{5B75A6D5-6BE7-104D-96CC-B259F1BBDE3B}" srcOrd="7" destOrd="0" parTransId="{A2A1CB99-031C-DF43-82F1-7B3BE9CA5B37}" sibTransId="{CDD8FA22-1643-884E-9B54-511D6BF0F3D8}"/>
    <dgm:cxn modelId="{6AB7B239-FBF9-9044-A0D2-25C0516239C6}" srcId="{790A8120-D3EA-6D47-984A-EB834F3AC230}" destId="{96215A7F-6E0A-394B-B376-343D813DE130}" srcOrd="0" destOrd="0" parTransId="{A6A8A9D9-2AC0-0440-92F6-58A22FA110C6}" sibTransId="{5DD6CA53-F6EC-DD41-B22C-D79F06DDAA45}"/>
    <dgm:cxn modelId="{C17F426B-AF21-7E4D-8E1F-EDBC06FA434F}" srcId="{790A8120-D3EA-6D47-984A-EB834F3AC230}" destId="{2F0C1873-A134-4E4C-AE7B-C4867AF7C29E}" srcOrd="1" destOrd="0" parTransId="{DD85A5F5-271C-8C40-9760-80BE8DF89F4D}" sibTransId="{DC06DE8D-29F2-2B4E-9479-DDE880CAEAD9}"/>
    <dgm:cxn modelId="{932BF46E-C6CA-E848-BB60-35C8C5E2DC96}" srcId="{790A8120-D3EA-6D47-984A-EB834F3AC230}" destId="{0821DC19-C1D3-6C43-8DBF-89D28B6B4B55}" srcOrd="3" destOrd="0" parTransId="{9FECC4FC-E62C-B648-A73A-4E4531DEE7B4}" sibTransId="{FF617A9D-F813-2542-8DF9-A70EB286F32C}"/>
    <dgm:cxn modelId="{EBE82075-4C38-A44B-8A48-DAE0537CC03F}" srcId="{790A8120-D3EA-6D47-984A-EB834F3AC230}" destId="{93B58231-E5D2-E144-BADA-336E98550311}" srcOrd="5" destOrd="0" parTransId="{DBA4DF5E-4D03-B943-9B97-8AC6534E340B}" sibTransId="{85134B50-5F1C-1947-9A31-369AB6E643CC}"/>
    <dgm:cxn modelId="{A619BA7A-C336-8042-AECD-46AA8D19FB1F}" type="presOf" srcId="{15139E6E-A307-8345-9164-F9AD4048308B}" destId="{CAD68A8B-F795-BA43-BCCE-69B49A916423}" srcOrd="0" destOrd="0" presId="urn:microsoft.com/office/officeart/2005/8/layout/vList2"/>
    <dgm:cxn modelId="{F53487A4-7678-644A-98FE-07596DA6B9B9}" type="presOf" srcId="{2F0C1873-A134-4E4C-AE7B-C4867AF7C29E}" destId="{7CBBBAF1-1598-3D47-8016-BA20D7706162}" srcOrd="0" destOrd="0" presId="urn:microsoft.com/office/officeart/2005/8/layout/vList2"/>
    <dgm:cxn modelId="{C68528A9-0087-2A4B-AB6A-F17EDD1F25FF}" type="presOf" srcId="{790A8120-D3EA-6D47-984A-EB834F3AC230}" destId="{55C2E46E-1C96-AC47-8EB9-768EB567417E}" srcOrd="0" destOrd="0" presId="urn:microsoft.com/office/officeart/2005/8/layout/vList2"/>
    <dgm:cxn modelId="{33EA88B4-1FFB-224D-8EEF-B0562DB765EE}" type="presOf" srcId="{96215A7F-6E0A-394B-B376-343D813DE130}" destId="{DE48427A-DB64-3244-854E-45FB13201447}" srcOrd="0" destOrd="0" presId="urn:microsoft.com/office/officeart/2005/8/layout/vList2"/>
    <dgm:cxn modelId="{0A60D2E1-23DB-384D-8EF4-D78483156740}" srcId="{790A8120-D3EA-6D47-984A-EB834F3AC230}" destId="{151A9788-5B99-374D-87CC-355E133520E1}" srcOrd="2" destOrd="0" parTransId="{428B50B7-4813-1746-BCAD-49EA7E0C68C7}" sibTransId="{97342FE4-FFFD-CD41-9741-5C0D81D56AA7}"/>
    <dgm:cxn modelId="{486558EA-5F81-3043-AA81-41B32DF9243D}" srcId="{790A8120-D3EA-6D47-984A-EB834F3AC230}" destId="{15139E6E-A307-8345-9164-F9AD4048308B}" srcOrd="6" destOrd="0" parTransId="{0819D5A6-EE11-3849-9540-54C90A28809A}" sibTransId="{4DBDF4FF-E978-A941-BE05-06FA8F0E8EC9}"/>
    <dgm:cxn modelId="{71B4E3FB-A8D3-CE4A-B5FE-D6D211DA1B02}" type="presOf" srcId="{7FA07386-081C-8F4D-9360-0AC5A6908B6A}" destId="{29BB0924-6B19-2241-91F5-F79CE479D274}" srcOrd="0" destOrd="0" presId="urn:microsoft.com/office/officeart/2005/8/layout/vList2"/>
    <dgm:cxn modelId="{9A9B8DD4-0AE0-6D4C-93B8-693BDCF5578F}" type="presParOf" srcId="{55C2E46E-1C96-AC47-8EB9-768EB567417E}" destId="{DE48427A-DB64-3244-854E-45FB13201447}" srcOrd="0" destOrd="0" presId="urn:microsoft.com/office/officeart/2005/8/layout/vList2"/>
    <dgm:cxn modelId="{039CF209-EC81-7941-B668-431336F90BEA}" type="presParOf" srcId="{55C2E46E-1C96-AC47-8EB9-768EB567417E}" destId="{6A9BB72D-B217-2742-B5B7-DE685F119C27}" srcOrd="1" destOrd="0" presId="urn:microsoft.com/office/officeart/2005/8/layout/vList2"/>
    <dgm:cxn modelId="{7A683A18-AB00-EE48-B81F-077E50D44684}" type="presParOf" srcId="{55C2E46E-1C96-AC47-8EB9-768EB567417E}" destId="{7CBBBAF1-1598-3D47-8016-BA20D7706162}" srcOrd="2" destOrd="0" presId="urn:microsoft.com/office/officeart/2005/8/layout/vList2"/>
    <dgm:cxn modelId="{B9525D17-14C8-D547-B785-4BDBA09198C3}" type="presParOf" srcId="{55C2E46E-1C96-AC47-8EB9-768EB567417E}" destId="{EA3AA42D-AFCC-C346-BB82-807ECE11602F}" srcOrd="3" destOrd="0" presId="urn:microsoft.com/office/officeart/2005/8/layout/vList2"/>
    <dgm:cxn modelId="{63329617-AAB7-BD4A-99DF-5CDDCD6E7AB4}" type="presParOf" srcId="{55C2E46E-1C96-AC47-8EB9-768EB567417E}" destId="{DDA2B149-8A41-624B-A896-76010C913F8C}" srcOrd="4" destOrd="0" presId="urn:microsoft.com/office/officeart/2005/8/layout/vList2"/>
    <dgm:cxn modelId="{16A712DD-6B5D-E148-A9ED-054E3C545EDE}" type="presParOf" srcId="{55C2E46E-1C96-AC47-8EB9-768EB567417E}" destId="{0581A872-63A4-704A-A2F1-B63E1277803E}" srcOrd="5" destOrd="0" presId="urn:microsoft.com/office/officeart/2005/8/layout/vList2"/>
    <dgm:cxn modelId="{F0A08434-908E-0B47-BC3A-5E533915796C}" type="presParOf" srcId="{55C2E46E-1C96-AC47-8EB9-768EB567417E}" destId="{E2C457A0-5ED8-CE40-9499-1E6E9FDC328E}" srcOrd="6" destOrd="0" presId="urn:microsoft.com/office/officeart/2005/8/layout/vList2"/>
    <dgm:cxn modelId="{C7707844-1776-F04F-9E2A-90C1A95C4C60}" type="presParOf" srcId="{55C2E46E-1C96-AC47-8EB9-768EB567417E}" destId="{48C16574-33D0-E340-B308-E6DC2B163A3B}" srcOrd="7" destOrd="0" presId="urn:microsoft.com/office/officeart/2005/8/layout/vList2"/>
    <dgm:cxn modelId="{DEFDA8FF-3558-C14F-8C8D-B56309C7FA8A}" type="presParOf" srcId="{55C2E46E-1C96-AC47-8EB9-768EB567417E}" destId="{29BB0924-6B19-2241-91F5-F79CE479D274}" srcOrd="8" destOrd="0" presId="urn:microsoft.com/office/officeart/2005/8/layout/vList2"/>
    <dgm:cxn modelId="{266F3403-E1BC-6144-A54F-B72DA0C66C10}" type="presParOf" srcId="{55C2E46E-1C96-AC47-8EB9-768EB567417E}" destId="{A83063D5-7ADA-1142-8AB1-E063EABBAC90}" srcOrd="9" destOrd="0" presId="urn:microsoft.com/office/officeart/2005/8/layout/vList2"/>
    <dgm:cxn modelId="{17F8D0BB-2696-7241-A19D-5063B3CD5DD6}" type="presParOf" srcId="{55C2E46E-1C96-AC47-8EB9-768EB567417E}" destId="{0ECD3853-CF7E-814F-883E-F162936F27AC}" srcOrd="10" destOrd="0" presId="urn:microsoft.com/office/officeart/2005/8/layout/vList2"/>
    <dgm:cxn modelId="{A0F4E0D5-44AC-F447-A2FE-94FF1FF240E4}" type="presParOf" srcId="{55C2E46E-1C96-AC47-8EB9-768EB567417E}" destId="{3196C7F4-F236-6F4D-90C0-85645E29D1E0}" srcOrd="11" destOrd="0" presId="urn:microsoft.com/office/officeart/2005/8/layout/vList2"/>
    <dgm:cxn modelId="{EE4539F4-C253-2A45-B0C3-1F838F5EC257}" type="presParOf" srcId="{55C2E46E-1C96-AC47-8EB9-768EB567417E}" destId="{CAD68A8B-F795-BA43-BCCE-69B49A916423}" srcOrd="12" destOrd="0" presId="urn:microsoft.com/office/officeart/2005/8/layout/vList2"/>
    <dgm:cxn modelId="{F3C74B38-B317-EE44-8FFF-BF47821CD9CF}" type="presParOf" srcId="{55C2E46E-1C96-AC47-8EB9-768EB567417E}" destId="{8D40FB2D-1809-4C44-8E25-1020034C67DF}" srcOrd="13" destOrd="0" presId="urn:microsoft.com/office/officeart/2005/8/layout/vList2"/>
    <dgm:cxn modelId="{B1FA50FD-F6FE-7444-838F-5BA527FE079A}" type="presParOf" srcId="{55C2E46E-1C96-AC47-8EB9-768EB567417E}" destId="{E0914CD3-8CBD-7044-905B-B24B48067623}"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948C1F-FD66-4F4E-884F-E0C59F01AC2B}"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8DE65254-0813-6446-8CA3-D84766761AD1}">
      <dgm:prSet phldrT="[Text]" custT="1"/>
      <dgm:spPr/>
      <dgm:t>
        <a:bodyPr/>
        <a:lstStyle/>
        <a:p>
          <a:r>
            <a:rPr lang="en-US" sz="900" b="1" dirty="0"/>
            <a:t>Common Agenda</a:t>
          </a:r>
        </a:p>
      </dgm:t>
    </dgm:pt>
    <dgm:pt modelId="{1234FFF3-8C8E-6644-AEA5-65126A9D13F8}" type="parTrans" cxnId="{8A3D1C32-871E-EE49-80A7-CF9B831284D3}">
      <dgm:prSet/>
      <dgm:spPr/>
      <dgm:t>
        <a:bodyPr/>
        <a:lstStyle/>
        <a:p>
          <a:endParaRPr lang="en-US"/>
        </a:p>
      </dgm:t>
    </dgm:pt>
    <dgm:pt modelId="{429FABAF-FE1F-5048-B7D3-E0D18931F812}" type="sibTrans" cxnId="{8A3D1C32-871E-EE49-80A7-CF9B831284D3}">
      <dgm:prSet/>
      <dgm:spPr/>
      <dgm:t>
        <a:bodyPr/>
        <a:lstStyle/>
        <a:p>
          <a:endParaRPr lang="en-US" dirty="0"/>
        </a:p>
      </dgm:t>
    </dgm:pt>
    <dgm:pt modelId="{97B727FF-FCA7-0B44-BFC5-4F121C308161}">
      <dgm:prSet phldrT="[Text]" custT="1"/>
      <dgm:spPr/>
      <dgm:t>
        <a:bodyPr/>
        <a:lstStyle/>
        <a:p>
          <a:r>
            <a:rPr lang="en-US" sz="900" b="1" dirty="0"/>
            <a:t>Shared Measurement</a:t>
          </a:r>
        </a:p>
      </dgm:t>
    </dgm:pt>
    <dgm:pt modelId="{0167C0A0-4E8E-4648-9CAF-5E91122898EF}" type="parTrans" cxnId="{02F7C229-C92F-1948-8A69-D55FEB50A882}">
      <dgm:prSet/>
      <dgm:spPr/>
      <dgm:t>
        <a:bodyPr/>
        <a:lstStyle/>
        <a:p>
          <a:endParaRPr lang="en-US"/>
        </a:p>
      </dgm:t>
    </dgm:pt>
    <dgm:pt modelId="{997997F8-E3BA-1547-9A64-1DEC9A57071D}" type="sibTrans" cxnId="{02F7C229-C92F-1948-8A69-D55FEB50A882}">
      <dgm:prSet/>
      <dgm:spPr/>
      <dgm:t>
        <a:bodyPr/>
        <a:lstStyle/>
        <a:p>
          <a:endParaRPr lang="en-US" dirty="0"/>
        </a:p>
      </dgm:t>
    </dgm:pt>
    <dgm:pt modelId="{26BBEB43-CB14-E54F-A2B2-97CF4FA6D487}">
      <dgm:prSet phldrT="[Text]" custT="1"/>
      <dgm:spPr/>
      <dgm:t>
        <a:bodyPr/>
        <a:lstStyle/>
        <a:p>
          <a:r>
            <a:rPr lang="en-US" sz="900" b="1" dirty="0"/>
            <a:t>Mutually Reinforcing Activities</a:t>
          </a:r>
        </a:p>
      </dgm:t>
    </dgm:pt>
    <dgm:pt modelId="{55B13B50-A831-304A-8868-392B3EE49239}" type="parTrans" cxnId="{ACD94F2E-C78F-354F-B876-D7B0793C8EDA}">
      <dgm:prSet/>
      <dgm:spPr/>
      <dgm:t>
        <a:bodyPr/>
        <a:lstStyle/>
        <a:p>
          <a:endParaRPr lang="en-US"/>
        </a:p>
      </dgm:t>
    </dgm:pt>
    <dgm:pt modelId="{1798A4AC-F659-434E-B843-D5FF3F08B082}" type="sibTrans" cxnId="{ACD94F2E-C78F-354F-B876-D7B0793C8EDA}">
      <dgm:prSet/>
      <dgm:spPr/>
      <dgm:t>
        <a:bodyPr/>
        <a:lstStyle/>
        <a:p>
          <a:endParaRPr lang="en-US" dirty="0"/>
        </a:p>
      </dgm:t>
    </dgm:pt>
    <dgm:pt modelId="{002BA0F5-C269-604D-B05D-EEAE4212D3A9}">
      <dgm:prSet phldrT="[Text]" custT="1"/>
      <dgm:spPr/>
      <dgm:t>
        <a:bodyPr/>
        <a:lstStyle/>
        <a:p>
          <a:r>
            <a:rPr lang="en-US" sz="900" b="1" dirty="0"/>
            <a:t>Continuous Communication</a:t>
          </a:r>
        </a:p>
      </dgm:t>
    </dgm:pt>
    <dgm:pt modelId="{72E42BCE-FCD1-F140-A4A9-C997AAE915D1}" type="parTrans" cxnId="{27177DB6-639E-1F45-A3DD-CFE8986559A9}">
      <dgm:prSet/>
      <dgm:spPr/>
      <dgm:t>
        <a:bodyPr/>
        <a:lstStyle/>
        <a:p>
          <a:endParaRPr lang="en-US"/>
        </a:p>
      </dgm:t>
    </dgm:pt>
    <dgm:pt modelId="{5141D271-5A25-8142-A2DD-130978553B97}" type="sibTrans" cxnId="{27177DB6-639E-1F45-A3DD-CFE8986559A9}">
      <dgm:prSet/>
      <dgm:spPr/>
      <dgm:t>
        <a:bodyPr/>
        <a:lstStyle/>
        <a:p>
          <a:endParaRPr lang="en-US" dirty="0"/>
        </a:p>
      </dgm:t>
    </dgm:pt>
    <dgm:pt modelId="{A399C4C7-1425-E74E-B664-503FB0F23239}">
      <dgm:prSet phldrT="[Text]" custT="1"/>
      <dgm:spPr/>
      <dgm:t>
        <a:bodyPr/>
        <a:lstStyle/>
        <a:p>
          <a:r>
            <a:rPr lang="en-US" sz="900" b="1" dirty="0"/>
            <a:t>Backbone Support</a:t>
          </a:r>
        </a:p>
      </dgm:t>
    </dgm:pt>
    <dgm:pt modelId="{22F3BBEC-67EA-B741-91E5-1C5E8513C683}" type="parTrans" cxnId="{CEDFB3E9-8F9F-5146-AE9C-F0D4970720A2}">
      <dgm:prSet/>
      <dgm:spPr/>
      <dgm:t>
        <a:bodyPr/>
        <a:lstStyle/>
        <a:p>
          <a:endParaRPr lang="en-US"/>
        </a:p>
      </dgm:t>
    </dgm:pt>
    <dgm:pt modelId="{CB28D218-9045-3B4D-A1E8-5EA5702F623F}" type="sibTrans" cxnId="{CEDFB3E9-8F9F-5146-AE9C-F0D4970720A2}">
      <dgm:prSet/>
      <dgm:spPr/>
      <dgm:t>
        <a:bodyPr/>
        <a:lstStyle/>
        <a:p>
          <a:endParaRPr lang="en-US" dirty="0"/>
        </a:p>
      </dgm:t>
    </dgm:pt>
    <dgm:pt modelId="{90EE1289-8902-604F-8E34-193AB184EC95}" type="pres">
      <dgm:prSet presAssocID="{52948C1F-FD66-4F4E-884F-E0C59F01AC2B}" presName="cycle" presStyleCnt="0">
        <dgm:presLayoutVars>
          <dgm:dir/>
          <dgm:resizeHandles val="exact"/>
        </dgm:presLayoutVars>
      </dgm:prSet>
      <dgm:spPr/>
    </dgm:pt>
    <dgm:pt modelId="{3B69C440-2F89-D042-86C0-8224DB6CDAE3}" type="pres">
      <dgm:prSet presAssocID="{8DE65254-0813-6446-8CA3-D84766761AD1}" presName="node" presStyleLbl="node1" presStyleIdx="0" presStyleCnt="5">
        <dgm:presLayoutVars>
          <dgm:bulletEnabled val="1"/>
        </dgm:presLayoutVars>
      </dgm:prSet>
      <dgm:spPr/>
    </dgm:pt>
    <dgm:pt modelId="{A4E8F00E-4FCB-CC4C-8991-4ABC6FF567C3}" type="pres">
      <dgm:prSet presAssocID="{429FABAF-FE1F-5048-B7D3-E0D18931F812}" presName="sibTrans" presStyleLbl="sibTrans2D1" presStyleIdx="0" presStyleCnt="5"/>
      <dgm:spPr/>
    </dgm:pt>
    <dgm:pt modelId="{536DAFEF-FA08-BB48-80AA-73BA5884E342}" type="pres">
      <dgm:prSet presAssocID="{429FABAF-FE1F-5048-B7D3-E0D18931F812}" presName="connectorText" presStyleLbl="sibTrans2D1" presStyleIdx="0" presStyleCnt="5"/>
      <dgm:spPr/>
    </dgm:pt>
    <dgm:pt modelId="{05E1C1BB-404B-E049-9BC4-566FB2FD4F98}" type="pres">
      <dgm:prSet presAssocID="{97B727FF-FCA7-0B44-BFC5-4F121C308161}" presName="node" presStyleLbl="node1" presStyleIdx="1" presStyleCnt="5">
        <dgm:presLayoutVars>
          <dgm:bulletEnabled val="1"/>
        </dgm:presLayoutVars>
      </dgm:prSet>
      <dgm:spPr/>
    </dgm:pt>
    <dgm:pt modelId="{8E45A619-9509-A242-9621-D4A9FBE06BE2}" type="pres">
      <dgm:prSet presAssocID="{997997F8-E3BA-1547-9A64-1DEC9A57071D}" presName="sibTrans" presStyleLbl="sibTrans2D1" presStyleIdx="1" presStyleCnt="5"/>
      <dgm:spPr/>
    </dgm:pt>
    <dgm:pt modelId="{D1A4BAD3-ED6C-EB4E-B5E7-C7994493C774}" type="pres">
      <dgm:prSet presAssocID="{997997F8-E3BA-1547-9A64-1DEC9A57071D}" presName="connectorText" presStyleLbl="sibTrans2D1" presStyleIdx="1" presStyleCnt="5"/>
      <dgm:spPr/>
    </dgm:pt>
    <dgm:pt modelId="{74EF25D0-B0BE-C14F-87CA-7F5A10800CE1}" type="pres">
      <dgm:prSet presAssocID="{26BBEB43-CB14-E54F-A2B2-97CF4FA6D487}" presName="node" presStyleLbl="node1" presStyleIdx="2" presStyleCnt="5">
        <dgm:presLayoutVars>
          <dgm:bulletEnabled val="1"/>
        </dgm:presLayoutVars>
      </dgm:prSet>
      <dgm:spPr/>
    </dgm:pt>
    <dgm:pt modelId="{F1FAEF28-9E34-8C44-8277-D82EB3CB0C67}" type="pres">
      <dgm:prSet presAssocID="{1798A4AC-F659-434E-B843-D5FF3F08B082}" presName="sibTrans" presStyleLbl="sibTrans2D1" presStyleIdx="2" presStyleCnt="5"/>
      <dgm:spPr/>
    </dgm:pt>
    <dgm:pt modelId="{383683F2-31F0-4C40-98BC-9DE30EE3D6CE}" type="pres">
      <dgm:prSet presAssocID="{1798A4AC-F659-434E-B843-D5FF3F08B082}" presName="connectorText" presStyleLbl="sibTrans2D1" presStyleIdx="2" presStyleCnt="5"/>
      <dgm:spPr/>
    </dgm:pt>
    <dgm:pt modelId="{92E2BFEE-236A-7B4C-A150-91FF4FDA73FD}" type="pres">
      <dgm:prSet presAssocID="{002BA0F5-C269-604D-B05D-EEAE4212D3A9}" presName="node" presStyleLbl="node1" presStyleIdx="3" presStyleCnt="5">
        <dgm:presLayoutVars>
          <dgm:bulletEnabled val="1"/>
        </dgm:presLayoutVars>
      </dgm:prSet>
      <dgm:spPr/>
    </dgm:pt>
    <dgm:pt modelId="{F72CF949-D847-7948-9855-78353118B798}" type="pres">
      <dgm:prSet presAssocID="{5141D271-5A25-8142-A2DD-130978553B97}" presName="sibTrans" presStyleLbl="sibTrans2D1" presStyleIdx="3" presStyleCnt="5"/>
      <dgm:spPr/>
    </dgm:pt>
    <dgm:pt modelId="{60436C15-C2CD-4A4A-9DE0-1CE91F8EBB73}" type="pres">
      <dgm:prSet presAssocID="{5141D271-5A25-8142-A2DD-130978553B97}" presName="connectorText" presStyleLbl="sibTrans2D1" presStyleIdx="3" presStyleCnt="5"/>
      <dgm:spPr/>
    </dgm:pt>
    <dgm:pt modelId="{15313FD1-DD31-7A41-9CC2-DC785D7C28C6}" type="pres">
      <dgm:prSet presAssocID="{A399C4C7-1425-E74E-B664-503FB0F23239}" presName="node" presStyleLbl="node1" presStyleIdx="4" presStyleCnt="5">
        <dgm:presLayoutVars>
          <dgm:bulletEnabled val="1"/>
        </dgm:presLayoutVars>
      </dgm:prSet>
      <dgm:spPr/>
    </dgm:pt>
    <dgm:pt modelId="{11170F22-CF57-A849-B8E2-D3C2A4A97E69}" type="pres">
      <dgm:prSet presAssocID="{CB28D218-9045-3B4D-A1E8-5EA5702F623F}" presName="sibTrans" presStyleLbl="sibTrans2D1" presStyleIdx="4" presStyleCnt="5"/>
      <dgm:spPr/>
    </dgm:pt>
    <dgm:pt modelId="{21E3BD05-50BC-FB4B-8356-B07B1A2CDA44}" type="pres">
      <dgm:prSet presAssocID="{CB28D218-9045-3B4D-A1E8-5EA5702F623F}" presName="connectorText" presStyleLbl="sibTrans2D1" presStyleIdx="4" presStyleCnt="5"/>
      <dgm:spPr/>
    </dgm:pt>
  </dgm:ptLst>
  <dgm:cxnLst>
    <dgm:cxn modelId="{0530200F-5A2C-C547-983F-0BD7EDAD9264}" type="presOf" srcId="{97B727FF-FCA7-0B44-BFC5-4F121C308161}" destId="{05E1C1BB-404B-E049-9BC4-566FB2FD4F98}" srcOrd="0" destOrd="0" presId="urn:microsoft.com/office/officeart/2005/8/layout/cycle2"/>
    <dgm:cxn modelId="{232D5521-E153-E941-8D4A-1902B749F9D1}" type="presOf" srcId="{002BA0F5-C269-604D-B05D-EEAE4212D3A9}" destId="{92E2BFEE-236A-7B4C-A150-91FF4FDA73FD}" srcOrd="0" destOrd="0" presId="urn:microsoft.com/office/officeart/2005/8/layout/cycle2"/>
    <dgm:cxn modelId="{2DC73D22-962D-7340-A35B-92D66C854999}" type="presOf" srcId="{997997F8-E3BA-1547-9A64-1DEC9A57071D}" destId="{D1A4BAD3-ED6C-EB4E-B5E7-C7994493C774}" srcOrd="1" destOrd="0" presId="urn:microsoft.com/office/officeart/2005/8/layout/cycle2"/>
    <dgm:cxn modelId="{02F7C229-C92F-1948-8A69-D55FEB50A882}" srcId="{52948C1F-FD66-4F4E-884F-E0C59F01AC2B}" destId="{97B727FF-FCA7-0B44-BFC5-4F121C308161}" srcOrd="1" destOrd="0" parTransId="{0167C0A0-4E8E-4648-9CAF-5E91122898EF}" sibTransId="{997997F8-E3BA-1547-9A64-1DEC9A57071D}"/>
    <dgm:cxn modelId="{ACD94F2E-C78F-354F-B876-D7B0793C8EDA}" srcId="{52948C1F-FD66-4F4E-884F-E0C59F01AC2B}" destId="{26BBEB43-CB14-E54F-A2B2-97CF4FA6D487}" srcOrd="2" destOrd="0" parTransId="{55B13B50-A831-304A-8868-392B3EE49239}" sibTransId="{1798A4AC-F659-434E-B843-D5FF3F08B082}"/>
    <dgm:cxn modelId="{EA867331-3572-5A4F-BA3A-51DDA07D804D}" type="presOf" srcId="{A399C4C7-1425-E74E-B664-503FB0F23239}" destId="{15313FD1-DD31-7A41-9CC2-DC785D7C28C6}" srcOrd="0" destOrd="0" presId="urn:microsoft.com/office/officeart/2005/8/layout/cycle2"/>
    <dgm:cxn modelId="{8A3D1C32-871E-EE49-80A7-CF9B831284D3}" srcId="{52948C1F-FD66-4F4E-884F-E0C59F01AC2B}" destId="{8DE65254-0813-6446-8CA3-D84766761AD1}" srcOrd="0" destOrd="0" parTransId="{1234FFF3-8C8E-6644-AEA5-65126A9D13F8}" sibTransId="{429FABAF-FE1F-5048-B7D3-E0D18931F812}"/>
    <dgm:cxn modelId="{ED76B632-3094-244C-98DE-72A85B867846}" type="presOf" srcId="{5141D271-5A25-8142-A2DD-130978553B97}" destId="{60436C15-C2CD-4A4A-9DE0-1CE91F8EBB73}" srcOrd="1" destOrd="0" presId="urn:microsoft.com/office/officeart/2005/8/layout/cycle2"/>
    <dgm:cxn modelId="{7E7BCA5E-9A90-D449-9835-6F7F9031EFF4}" type="presOf" srcId="{1798A4AC-F659-434E-B843-D5FF3F08B082}" destId="{383683F2-31F0-4C40-98BC-9DE30EE3D6CE}" srcOrd="1" destOrd="0" presId="urn:microsoft.com/office/officeart/2005/8/layout/cycle2"/>
    <dgm:cxn modelId="{A851F079-0797-9F41-ABAE-921C9D1E7646}" type="presOf" srcId="{52948C1F-FD66-4F4E-884F-E0C59F01AC2B}" destId="{90EE1289-8902-604F-8E34-193AB184EC95}" srcOrd="0" destOrd="0" presId="urn:microsoft.com/office/officeart/2005/8/layout/cycle2"/>
    <dgm:cxn modelId="{44B7217C-F5DD-A545-9558-76FE74FA2A82}" type="presOf" srcId="{8DE65254-0813-6446-8CA3-D84766761AD1}" destId="{3B69C440-2F89-D042-86C0-8224DB6CDAE3}" srcOrd="0" destOrd="0" presId="urn:microsoft.com/office/officeart/2005/8/layout/cycle2"/>
    <dgm:cxn modelId="{84531C90-5C51-9B47-A2BE-17886ED2DA11}" type="presOf" srcId="{CB28D218-9045-3B4D-A1E8-5EA5702F623F}" destId="{11170F22-CF57-A849-B8E2-D3C2A4A97E69}" srcOrd="0" destOrd="0" presId="urn:microsoft.com/office/officeart/2005/8/layout/cycle2"/>
    <dgm:cxn modelId="{8FE3409C-563A-EE47-AA56-DF469EC85741}" type="presOf" srcId="{1798A4AC-F659-434E-B843-D5FF3F08B082}" destId="{F1FAEF28-9E34-8C44-8277-D82EB3CB0C67}" srcOrd="0" destOrd="0" presId="urn:microsoft.com/office/officeart/2005/8/layout/cycle2"/>
    <dgm:cxn modelId="{3762A2A7-BE31-9946-A554-066C4B641243}" type="presOf" srcId="{26BBEB43-CB14-E54F-A2B2-97CF4FA6D487}" destId="{74EF25D0-B0BE-C14F-87CA-7F5A10800CE1}" srcOrd="0" destOrd="0" presId="urn:microsoft.com/office/officeart/2005/8/layout/cycle2"/>
    <dgm:cxn modelId="{27177DB6-639E-1F45-A3DD-CFE8986559A9}" srcId="{52948C1F-FD66-4F4E-884F-E0C59F01AC2B}" destId="{002BA0F5-C269-604D-B05D-EEAE4212D3A9}" srcOrd="3" destOrd="0" parTransId="{72E42BCE-FCD1-F140-A4A9-C997AAE915D1}" sibTransId="{5141D271-5A25-8142-A2DD-130978553B97}"/>
    <dgm:cxn modelId="{4533AEBA-4C72-F342-99E6-242068B7B52A}" type="presOf" srcId="{CB28D218-9045-3B4D-A1E8-5EA5702F623F}" destId="{21E3BD05-50BC-FB4B-8356-B07B1A2CDA44}" srcOrd="1" destOrd="0" presId="urn:microsoft.com/office/officeart/2005/8/layout/cycle2"/>
    <dgm:cxn modelId="{344899CB-1C15-F74F-8FD6-D5CE30EA6450}" type="presOf" srcId="{5141D271-5A25-8142-A2DD-130978553B97}" destId="{F72CF949-D847-7948-9855-78353118B798}" srcOrd="0" destOrd="0" presId="urn:microsoft.com/office/officeart/2005/8/layout/cycle2"/>
    <dgm:cxn modelId="{CEDFB3E9-8F9F-5146-AE9C-F0D4970720A2}" srcId="{52948C1F-FD66-4F4E-884F-E0C59F01AC2B}" destId="{A399C4C7-1425-E74E-B664-503FB0F23239}" srcOrd="4" destOrd="0" parTransId="{22F3BBEC-67EA-B741-91E5-1C5E8513C683}" sibTransId="{CB28D218-9045-3B4D-A1E8-5EA5702F623F}"/>
    <dgm:cxn modelId="{72B8C9F4-4A7D-E34D-A8A4-9CC7EC54F754}" type="presOf" srcId="{429FABAF-FE1F-5048-B7D3-E0D18931F812}" destId="{536DAFEF-FA08-BB48-80AA-73BA5884E342}" srcOrd="1" destOrd="0" presId="urn:microsoft.com/office/officeart/2005/8/layout/cycle2"/>
    <dgm:cxn modelId="{59F359F7-9132-294F-81C2-94411949369E}" type="presOf" srcId="{429FABAF-FE1F-5048-B7D3-E0D18931F812}" destId="{A4E8F00E-4FCB-CC4C-8991-4ABC6FF567C3}" srcOrd="0" destOrd="0" presId="urn:microsoft.com/office/officeart/2005/8/layout/cycle2"/>
    <dgm:cxn modelId="{435687FA-1161-F348-A6D9-225F479FB6CD}" type="presOf" srcId="{997997F8-E3BA-1547-9A64-1DEC9A57071D}" destId="{8E45A619-9509-A242-9621-D4A9FBE06BE2}" srcOrd="0" destOrd="0" presId="urn:microsoft.com/office/officeart/2005/8/layout/cycle2"/>
    <dgm:cxn modelId="{C7A01EE6-DBA5-D44E-8EB0-20A4361C2098}" type="presParOf" srcId="{90EE1289-8902-604F-8E34-193AB184EC95}" destId="{3B69C440-2F89-D042-86C0-8224DB6CDAE3}" srcOrd="0" destOrd="0" presId="urn:microsoft.com/office/officeart/2005/8/layout/cycle2"/>
    <dgm:cxn modelId="{A94AC7E4-957A-DD4C-B0D4-1E1D6851DD90}" type="presParOf" srcId="{90EE1289-8902-604F-8E34-193AB184EC95}" destId="{A4E8F00E-4FCB-CC4C-8991-4ABC6FF567C3}" srcOrd="1" destOrd="0" presId="urn:microsoft.com/office/officeart/2005/8/layout/cycle2"/>
    <dgm:cxn modelId="{8D177841-4831-FB4B-B5EE-0E94074FAAB2}" type="presParOf" srcId="{A4E8F00E-4FCB-CC4C-8991-4ABC6FF567C3}" destId="{536DAFEF-FA08-BB48-80AA-73BA5884E342}" srcOrd="0" destOrd="0" presId="urn:microsoft.com/office/officeart/2005/8/layout/cycle2"/>
    <dgm:cxn modelId="{A5ECFD42-9E15-9C49-8B0B-12233B24A584}" type="presParOf" srcId="{90EE1289-8902-604F-8E34-193AB184EC95}" destId="{05E1C1BB-404B-E049-9BC4-566FB2FD4F98}" srcOrd="2" destOrd="0" presId="urn:microsoft.com/office/officeart/2005/8/layout/cycle2"/>
    <dgm:cxn modelId="{AFA03969-B5C1-FE4C-B8EF-600218817072}" type="presParOf" srcId="{90EE1289-8902-604F-8E34-193AB184EC95}" destId="{8E45A619-9509-A242-9621-D4A9FBE06BE2}" srcOrd="3" destOrd="0" presId="urn:microsoft.com/office/officeart/2005/8/layout/cycle2"/>
    <dgm:cxn modelId="{E0A35221-A69C-884D-9024-E8A4A1D2B59C}" type="presParOf" srcId="{8E45A619-9509-A242-9621-D4A9FBE06BE2}" destId="{D1A4BAD3-ED6C-EB4E-B5E7-C7994493C774}" srcOrd="0" destOrd="0" presId="urn:microsoft.com/office/officeart/2005/8/layout/cycle2"/>
    <dgm:cxn modelId="{633C3BE4-F085-724C-91C7-FA39DE3F5113}" type="presParOf" srcId="{90EE1289-8902-604F-8E34-193AB184EC95}" destId="{74EF25D0-B0BE-C14F-87CA-7F5A10800CE1}" srcOrd="4" destOrd="0" presId="urn:microsoft.com/office/officeart/2005/8/layout/cycle2"/>
    <dgm:cxn modelId="{C6DB1BF2-380F-DE46-960D-5F5E18667044}" type="presParOf" srcId="{90EE1289-8902-604F-8E34-193AB184EC95}" destId="{F1FAEF28-9E34-8C44-8277-D82EB3CB0C67}" srcOrd="5" destOrd="0" presId="urn:microsoft.com/office/officeart/2005/8/layout/cycle2"/>
    <dgm:cxn modelId="{2BC1AC99-BDA2-144B-A78C-266CE8C67B60}" type="presParOf" srcId="{F1FAEF28-9E34-8C44-8277-D82EB3CB0C67}" destId="{383683F2-31F0-4C40-98BC-9DE30EE3D6CE}" srcOrd="0" destOrd="0" presId="urn:microsoft.com/office/officeart/2005/8/layout/cycle2"/>
    <dgm:cxn modelId="{8A28F4D8-92F0-CF41-B3F5-632D9C85747C}" type="presParOf" srcId="{90EE1289-8902-604F-8E34-193AB184EC95}" destId="{92E2BFEE-236A-7B4C-A150-91FF4FDA73FD}" srcOrd="6" destOrd="0" presId="urn:microsoft.com/office/officeart/2005/8/layout/cycle2"/>
    <dgm:cxn modelId="{28ACE9C1-0538-C649-89D0-E84981F94E5B}" type="presParOf" srcId="{90EE1289-8902-604F-8E34-193AB184EC95}" destId="{F72CF949-D847-7948-9855-78353118B798}" srcOrd="7" destOrd="0" presId="urn:microsoft.com/office/officeart/2005/8/layout/cycle2"/>
    <dgm:cxn modelId="{1E24CC15-27B3-5B4C-A14F-EF58A44DC59C}" type="presParOf" srcId="{F72CF949-D847-7948-9855-78353118B798}" destId="{60436C15-C2CD-4A4A-9DE0-1CE91F8EBB73}" srcOrd="0" destOrd="0" presId="urn:microsoft.com/office/officeart/2005/8/layout/cycle2"/>
    <dgm:cxn modelId="{93A58E38-E1CA-9642-8862-7F137BB144FE}" type="presParOf" srcId="{90EE1289-8902-604F-8E34-193AB184EC95}" destId="{15313FD1-DD31-7A41-9CC2-DC785D7C28C6}" srcOrd="8" destOrd="0" presId="urn:microsoft.com/office/officeart/2005/8/layout/cycle2"/>
    <dgm:cxn modelId="{D2F7C060-34FF-D34B-8F11-3ACA5A0A9BE2}" type="presParOf" srcId="{90EE1289-8902-604F-8E34-193AB184EC95}" destId="{11170F22-CF57-A849-B8E2-D3C2A4A97E69}" srcOrd="9" destOrd="0" presId="urn:microsoft.com/office/officeart/2005/8/layout/cycle2"/>
    <dgm:cxn modelId="{7BD3141B-B56C-484F-8064-89EC90F6D094}" type="presParOf" srcId="{11170F22-CF57-A849-B8E2-D3C2A4A97E69}" destId="{21E3BD05-50BC-FB4B-8356-B07B1A2CDA4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948C1F-FD66-4F4E-884F-E0C59F01AC2B}"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8DE65254-0813-6446-8CA3-D84766761AD1}">
      <dgm:prSet phldrT="[Text]" custT="1"/>
      <dgm:spPr/>
      <dgm:t>
        <a:bodyPr/>
        <a:lstStyle/>
        <a:p>
          <a:r>
            <a:rPr lang="en-US" sz="900" b="1" dirty="0"/>
            <a:t>Common Agenda</a:t>
          </a:r>
        </a:p>
      </dgm:t>
    </dgm:pt>
    <dgm:pt modelId="{1234FFF3-8C8E-6644-AEA5-65126A9D13F8}" type="parTrans" cxnId="{8A3D1C32-871E-EE49-80A7-CF9B831284D3}">
      <dgm:prSet/>
      <dgm:spPr/>
      <dgm:t>
        <a:bodyPr/>
        <a:lstStyle/>
        <a:p>
          <a:endParaRPr lang="en-US"/>
        </a:p>
      </dgm:t>
    </dgm:pt>
    <dgm:pt modelId="{429FABAF-FE1F-5048-B7D3-E0D18931F812}" type="sibTrans" cxnId="{8A3D1C32-871E-EE49-80A7-CF9B831284D3}">
      <dgm:prSet/>
      <dgm:spPr/>
      <dgm:t>
        <a:bodyPr/>
        <a:lstStyle/>
        <a:p>
          <a:endParaRPr lang="en-US" dirty="0"/>
        </a:p>
      </dgm:t>
    </dgm:pt>
    <dgm:pt modelId="{97B727FF-FCA7-0B44-BFC5-4F121C308161}">
      <dgm:prSet phldrT="[Text]" custT="1"/>
      <dgm:spPr/>
      <dgm:t>
        <a:bodyPr/>
        <a:lstStyle/>
        <a:p>
          <a:r>
            <a:rPr lang="en-US" sz="900" b="1" dirty="0"/>
            <a:t>Shared Measurement</a:t>
          </a:r>
        </a:p>
      </dgm:t>
    </dgm:pt>
    <dgm:pt modelId="{0167C0A0-4E8E-4648-9CAF-5E91122898EF}" type="parTrans" cxnId="{02F7C229-C92F-1948-8A69-D55FEB50A882}">
      <dgm:prSet/>
      <dgm:spPr/>
      <dgm:t>
        <a:bodyPr/>
        <a:lstStyle/>
        <a:p>
          <a:endParaRPr lang="en-US"/>
        </a:p>
      </dgm:t>
    </dgm:pt>
    <dgm:pt modelId="{997997F8-E3BA-1547-9A64-1DEC9A57071D}" type="sibTrans" cxnId="{02F7C229-C92F-1948-8A69-D55FEB50A882}">
      <dgm:prSet/>
      <dgm:spPr/>
      <dgm:t>
        <a:bodyPr/>
        <a:lstStyle/>
        <a:p>
          <a:endParaRPr lang="en-US" dirty="0"/>
        </a:p>
      </dgm:t>
    </dgm:pt>
    <dgm:pt modelId="{26BBEB43-CB14-E54F-A2B2-97CF4FA6D487}">
      <dgm:prSet phldrT="[Text]" custT="1"/>
      <dgm:spPr/>
      <dgm:t>
        <a:bodyPr/>
        <a:lstStyle/>
        <a:p>
          <a:r>
            <a:rPr lang="en-US" sz="900" b="1" dirty="0"/>
            <a:t>Mutually Reinforcing Activities</a:t>
          </a:r>
        </a:p>
      </dgm:t>
    </dgm:pt>
    <dgm:pt modelId="{55B13B50-A831-304A-8868-392B3EE49239}" type="parTrans" cxnId="{ACD94F2E-C78F-354F-B876-D7B0793C8EDA}">
      <dgm:prSet/>
      <dgm:spPr/>
      <dgm:t>
        <a:bodyPr/>
        <a:lstStyle/>
        <a:p>
          <a:endParaRPr lang="en-US"/>
        </a:p>
      </dgm:t>
    </dgm:pt>
    <dgm:pt modelId="{1798A4AC-F659-434E-B843-D5FF3F08B082}" type="sibTrans" cxnId="{ACD94F2E-C78F-354F-B876-D7B0793C8EDA}">
      <dgm:prSet/>
      <dgm:spPr/>
      <dgm:t>
        <a:bodyPr/>
        <a:lstStyle/>
        <a:p>
          <a:endParaRPr lang="en-US" dirty="0"/>
        </a:p>
      </dgm:t>
    </dgm:pt>
    <dgm:pt modelId="{002BA0F5-C269-604D-B05D-EEAE4212D3A9}">
      <dgm:prSet phldrT="[Text]" custT="1"/>
      <dgm:spPr/>
      <dgm:t>
        <a:bodyPr/>
        <a:lstStyle/>
        <a:p>
          <a:r>
            <a:rPr lang="en-US" sz="900" b="1" dirty="0"/>
            <a:t>Continuous Communication</a:t>
          </a:r>
        </a:p>
      </dgm:t>
    </dgm:pt>
    <dgm:pt modelId="{72E42BCE-FCD1-F140-A4A9-C997AAE915D1}" type="parTrans" cxnId="{27177DB6-639E-1F45-A3DD-CFE8986559A9}">
      <dgm:prSet/>
      <dgm:spPr/>
      <dgm:t>
        <a:bodyPr/>
        <a:lstStyle/>
        <a:p>
          <a:endParaRPr lang="en-US"/>
        </a:p>
      </dgm:t>
    </dgm:pt>
    <dgm:pt modelId="{5141D271-5A25-8142-A2DD-130978553B97}" type="sibTrans" cxnId="{27177DB6-639E-1F45-A3DD-CFE8986559A9}">
      <dgm:prSet/>
      <dgm:spPr/>
      <dgm:t>
        <a:bodyPr/>
        <a:lstStyle/>
        <a:p>
          <a:endParaRPr lang="en-US" dirty="0"/>
        </a:p>
      </dgm:t>
    </dgm:pt>
    <dgm:pt modelId="{A399C4C7-1425-E74E-B664-503FB0F23239}">
      <dgm:prSet phldrT="[Text]" custT="1"/>
      <dgm:spPr/>
      <dgm:t>
        <a:bodyPr/>
        <a:lstStyle/>
        <a:p>
          <a:r>
            <a:rPr lang="en-US" sz="900" b="1" dirty="0"/>
            <a:t>Backbone Support</a:t>
          </a:r>
        </a:p>
      </dgm:t>
    </dgm:pt>
    <dgm:pt modelId="{22F3BBEC-67EA-B741-91E5-1C5E8513C683}" type="parTrans" cxnId="{CEDFB3E9-8F9F-5146-AE9C-F0D4970720A2}">
      <dgm:prSet/>
      <dgm:spPr/>
      <dgm:t>
        <a:bodyPr/>
        <a:lstStyle/>
        <a:p>
          <a:endParaRPr lang="en-US"/>
        </a:p>
      </dgm:t>
    </dgm:pt>
    <dgm:pt modelId="{CB28D218-9045-3B4D-A1E8-5EA5702F623F}" type="sibTrans" cxnId="{CEDFB3E9-8F9F-5146-AE9C-F0D4970720A2}">
      <dgm:prSet/>
      <dgm:spPr/>
      <dgm:t>
        <a:bodyPr/>
        <a:lstStyle/>
        <a:p>
          <a:endParaRPr lang="en-US" dirty="0"/>
        </a:p>
      </dgm:t>
    </dgm:pt>
    <dgm:pt modelId="{90EE1289-8902-604F-8E34-193AB184EC95}" type="pres">
      <dgm:prSet presAssocID="{52948C1F-FD66-4F4E-884F-E0C59F01AC2B}" presName="cycle" presStyleCnt="0">
        <dgm:presLayoutVars>
          <dgm:dir/>
          <dgm:resizeHandles val="exact"/>
        </dgm:presLayoutVars>
      </dgm:prSet>
      <dgm:spPr/>
    </dgm:pt>
    <dgm:pt modelId="{3B69C440-2F89-D042-86C0-8224DB6CDAE3}" type="pres">
      <dgm:prSet presAssocID="{8DE65254-0813-6446-8CA3-D84766761AD1}" presName="node" presStyleLbl="node1" presStyleIdx="0" presStyleCnt="5">
        <dgm:presLayoutVars>
          <dgm:bulletEnabled val="1"/>
        </dgm:presLayoutVars>
      </dgm:prSet>
      <dgm:spPr/>
    </dgm:pt>
    <dgm:pt modelId="{A4E8F00E-4FCB-CC4C-8991-4ABC6FF567C3}" type="pres">
      <dgm:prSet presAssocID="{429FABAF-FE1F-5048-B7D3-E0D18931F812}" presName="sibTrans" presStyleLbl="sibTrans2D1" presStyleIdx="0" presStyleCnt="5"/>
      <dgm:spPr/>
    </dgm:pt>
    <dgm:pt modelId="{536DAFEF-FA08-BB48-80AA-73BA5884E342}" type="pres">
      <dgm:prSet presAssocID="{429FABAF-FE1F-5048-B7D3-E0D18931F812}" presName="connectorText" presStyleLbl="sibTrans2D1" presStyleIdx="0" presStyleCnt="5"/>
      <dgm:spPr/>
    </dgm:pt>
    <dgm:pt modelId="{05E1C1BB-404B-E049-9BC4-566FB2FD4F98}" type="pres">
      <dgm:prSet presAssocID="{97B727FF-FCA7-0B44-BFC5-4F121C308161}" presName="node" presStyleLbl="node1" presStyleIdx="1" presStyleCnt="5">
        <dgm:presLayoutVars>
          <dgm:bulletEnabled val="1"/>
        </dgm:presLayoutVars>
      </dgm:prSet>
      <dgm:spPr/>
    </dgm:pt>
    <dgm:pt modelId="{8E45A619-9509-A242-9621-D4A9FBE06BE2}" type="pres">
      <dgm:prSet presAssocID="{997997F8-E3BA-1547-9A64-1DEC9A57071D}" presName="sibTrans" presStyleLbl="sibTrans2D1" presStyleIdx="1" presStyleCnt="5"/>
      <dgm:spPr/>
    </dgm:pt>
    <dgm:pt modelId="{D1A4BAD3-ED6C-EB4E-B5E7-C7994493C774}" type="pres">
      <dgm:prSet presAssocID="{997997F8-E3BA-1547-9A64-1DEC9A57071D}" presName="connectorText" presStyleLbl="sibTrans2D1" presStyleIdx="1" presStyleCnt="5"/>
      <dgm:spPr/>
    </dgm:pt>
    <dgm:pt modelId="{74EF25D0-B0BE-C14F-87CA-7F5A10800CE1}" type="pres">
      <dgm:prSet presAssocID="{26BBEB43-CB14-E54F-A2B2-97CF4FA6D487}" presName="node" presStyleLbl="node1" presStyleIdx="2" presStyleCnt="5">
        <dgm:presLayoutVars>
          <dgm:bulletEnabled val="1"/>
        </dgm:presLayoutVars>
      </dgm:prSet>
      <dgm:spPr/>
    </dgm:pt>
    <dgm:pt modelId="{F1FAEF28-9E34-8C44-8277-D82EB3CB0C67}" type="pres">
      <dgm:prSet presAssocID="{1798A4AC-F659-434E-B843-D5FF3F08B082}" presName="sibTrans" presStyleLbl="sibTrans2D1" presStyleIdx="2" presStyleCnt="5"/>
      <dgm:spPr/>
    </dgm:pt>
    <dgm:pt modelId="{383683F2-31F0-4C40-98BC-9DE30EE3D6CE}" type="pres">
      <dgm:prSet presAssocID="{1798A4AC-F659-434E-B843-D5FF3F08B082}" presName="connectorText" presStyleLbl="sibTrans2D1" presStyleIdx="2" presStyleCnt="5"/>
      <dgm:spPr/>
    </dgm:pt>
    <dgm:pt modelId="{92E2BFEE-236A-7B4C-A150-91FF4FDA73FD}" type="pres">
      <dgm:prSet presAssocID="{002BA0F5-C269-604D-B05D-EEAE4212D3A9}" presName="node" presStyleLbl="node1" presStyleIdx="3" presStyleCnt="5">
        <dgm:presLayoutVars>
          <dgm:bulletEnabled val="1"/>
        </dgm:presLayoutVars>
      </dgm:prSet>
      <dgm:spPr/>
    </dgm:pt>
    <dgm:pt modelId="{F72CF949-D847-7948-9855-78353118B798}" type="pres">
      <dgm:prSet presAssocID="{5141D271-5A25-8142-A2DD-130978553B97}" presName="sibTrans" presStyleLbl="sibTrans2D1" presStyleIdx="3" presStyleCnt="5"/>
      <dgm:spPr/>
    </dgm:pt>
    <dgm:pt modelId="{60436C15-C2CD-4A4A-9DE0-1CE91F8EBB73}" type="pres">
      <dgm:prSet presAssocID="{5141D271-5A25-8142-A2DD-130978553B97}" presName="connectorText" presStyleLbl="sibTrans2D1" presStyleIdx="3" presStyleCnt="5"/>
      <dgm:spPr/>
    </dgm:pt>
    <dgm:pt modelId="{15313FD1-DD31-7A41-9CC2-DC785D7C28C6}" type="pres">
      <dgm:prSet presAssocID="{A399C4C7-1425-E74E-B664-503FB0F23239}" presName="node" presStyleLbl="node1" presStyleIdx="4" presStyleCnt="5">
        <dgm:presLayoutVars>
          <dgm:bulletEnabled val="1"/>
        </dgm:presLayoutVars>
      </dgm:prSet>
      <dgm:spPr/>
    </dgm:pt>
    <dgm:pt modelId="{11170F22-CF57-A849-B8E2-D3C2A4A97E69}" type="pres">
      <dgm:prSet presAssocID="{CB28D218-9045-3B4D-A1E8-5EA5702F623F}" presName="sibTrans" presStyleLbl="sibTrans2D1" presStyleIdx="4" presStyleCnt="5"/>
      <dgm:spPr/>
    </dgm:pt>
    <dgm:pt modelId="{21E3BD05-50BC-FB4B-8356-B07B1A2CDA44}" type="pres">
      <dgm:prSet presAssocID="{CB28D218-9045-3B4D-A1E8-5EA5702F623F}" presName="connectorText" presStyleLbl="sibTrans2D1" presStyleIdx="4" presStyleCnt="5"/>
      <dgm:spPr/>
    </dgm:pt>
  </dgm:ptLst>
  <dgm:cxnLst>
    <dgm:cxn modelId="{0530200F-5A2C-C547-983F-0BD7EDAD9264}" type="presOf" srcId="{97B727FF-FCA7-0B44-BFC5-4F121C308161}" destId="{05E1C1BB-404B-E049-9BC4-566FB2FD4F98}" srcOrd="0" destOrd="0" presId="urn:microsoft.com/office/officeart/2005/8/layout/cycle2"/>
    <dgm:cxn modelId="{232D5521-E153-E941-8D4A-1902B749F9D1}" type="presOf" srcId="{002BA0F5-C269-604D-B05D-EEAE4212D3A9}" destId="{92E2BFEE-236A-7B4C-A150-91FF4FDA73FD}" srcOrd="0" destOrd="0" presId="urn:microsoft.com/office/officeart/2005/8/layout/cycle2"/>
    <dgm:cxn modelId="{2DC73D22-962D-7340-A35B-92D66C854999}" type="presOf" srcId="{997997F8-E3BA-1547-9A64-1DEC9A57071D}" destId="{D1A4BAD3-ED6C-EB4E-B5E7-C7994493C774}" srcOrd="1" destOrd="0" presId="urn:microsoft.com/office/officeart/2005/8/layout/cycle2"/>
    <dgm:cxn modelId="{02F7C229-C92F-1948-8A69-D55FEB50A882}" srcId="{52948C1F-FD66-4F4E-884F-E0C59F01AC2B}" destId="{97B727FF-FCA7-0B44-BFC5-4F121C308161}" srcOrd="1" destOrd="0" parTransId="{0167C0A0-4E8E-4648-9CAF-5E91122898EF}" sibTransId="{997997F8-E3BA-1547-9A64-1DEC9A57071D}"/>
    <dgm:cxn modelId="{ACD94F2E-C78F-354F-B876-D7B0793C8EDA}" srcId="{52948C1F-FD66-4F4E-884F-E0C59F01AC2B}" destId="{26BBEB43-CB14-E54F-A2B2-97CF4FA6D487}" srcOrd="2" destOrd="0" parTransId="{55B13B50-A831-304A-8868-392B3EE49239}" sibTransId="{1798A4AC-F659-434E-B843-D5FF3F08B082}"/>
    <dgm:cxn modelId="{EA867331-3572-5A4F-BA3A-51DDA07D804D}" type="presOf" srcId="{A399C4C7-1425-E74E-B664-503FB0F23239}" destId="{15313FD1-DD31-7A41-9CC2-DC785D7C28C6}" srcOrd="0" destOrd="0" presId="urn:microsoft.com/office/officeart/2005/8/layout/cycle2"/>
    <dgm:cxn modelId="{8A3D1C32-871E-EE49-80A7-CF9B831284D3}" srcId="{52948C1F-FD66-4F4E-884F-E0C59F01AC2B}" destId="{8DE65254-0813-6446-8CA3-D84766761AD1}" srcOrd="0" destOrd="0" parTransId="{1234FFF3-8C8E-6644-AEA5-65126A9D13F8}" sibTransId="{429FABAF-FE1F-5048-B7D3-E0D18931F812}"/>
    <dgm:cxn modelId="{ED76B632-3094-244C-98DE-72A85B867846}" type="presOf" srcId="{5141D271-5A25-8142-A2DD-130978553B97}" destId="{60436C15-C2CD-4A4A-9DE0-1CE91F8EBB73}" srcOrd="1" destOrd="0" presId="urn:microsoft.com/office/officeart/2005/8/layout/cycle2"/>
    <dgm:cxn modelId="{7E7BCA5E-9A90-D449-9835-6F7F9031EFF4}" type="presOf" srcId="{1798A4AC-F659-434E-B843-D5FF3F08B082}" destId="{383683F2-31F0-4C40-98BC-9DE30EE3D6CE}" srcOrd="1" destOrd="0" presId="urn:microsoft.com/office/officeart/2005/8/layout/cycle2"/>
    <dgm:cxn modelId="{A851F079-0797-9F41-ABAE-921C9D1E7646}" type="presOf" srcId="{52948C1F-FD66-4F4E-884F-E0C59F01AC2B}" destId="{90EE1289-8902-604F-8E34-193AB184EC95}" srcOrd="0" destOrd="0" presId="urn:microsoft.com/office/officeart/2005/8/layout/cycle2"/>
    <dgm:cxn modelId="{44B7217C-F5DD-A545-9558-76FE74FA2A82}" type="presOf" srcId="{8DE65254-0813-6446-8CA3-D84766761AD1}" destId="{3B69C440-2F89-D042-86C0-8224DB6CDAE3}" srcOrd="0" destOrd="0" presId="urn:microsoft.com/office/officeart/2005/8/layout/cycle2"/>
    <dgm:cxn modelId="{84531C90-5C51-9B47-A2BE-17886ED2DA11}" type="presOf" srcId="{CB28D218-9045-3B4D-A1E8-5EA5702F623F}" destId="{11170F22-CF57-A849-B8E2-D3C2A4A97E69}" srcOrd="0" destOrd="0" presId="urn:microsoft.com/office/officeart/2005/8/layout/cycle2"/>
    <dgm:cxn modelId="{8FE3409C-563A-EE47-AA56-DF469EC85741}" type="presOf" srcId="{1798A4AC-F659-434E-B843-D5FF3F08B082}" destId="{F1FAEF28-9E34-8C44-8277-D82EB3CB0C67}" srcOrd="0" destOrd="0" presId="urn:microsoft.com/office/officeart/2005/8/layout/cycle2"/>
    <dgm:cxn modelId="{3762A2A7-BE31-9946-A554-066C4B641243}" type="presOf" srcId="{26BBEB43-CB14-E54F-A2B2-97CF4FA6D487}" destId="{74EF25D0-B0BE-C14F-87CA-7F5A10800CE1}" srcOrd="0" destOrd="0" presId="urn:microsoft.com/office/officeart/2005/8/layout/cycle2"/>
    <dgm:cxn modelId="{27177DB6-639E-1F45-A3DD-CFE8986559A9}" srcId="{52948C1F-FD66-4F4E-884F-E0C59F01AC2B}" destId="{002BA0F5-C269-604D-B05D-EEAE4212D3A9}" srcOrd="3" destOrd="0" parTransId="{72E42BCE-FCD1-F140-A4A9-C997AAE915D1}" sibTransId="{5141D271-5A25-8142-A2DD-130978553B97}"/>
    <dgm:cxn modelId="{4533AEBA-4C72-F342-99E6-242068B7B52A}" type="presOf" srcId="{CB28D218-9045-3B4D-A1E8-5EA5702F623F}" destId="{21E3BD05-50BC-FB4B-8356-B07B1A2CDA44}" srcOrd="1" destOrd="0" presId="urn:microsoft.com/office/officeart/2005/8/layout/cycle2"/>
    <dgm:cxn modelId="{344899CB-1C15-F74F-8FD6-D5CE30EA6450}" type="presOf" srcId="{5141D271-5A25-8142-A2DD-130978553B97}" destId="{F72CF949-D847-7948-9855-78353118B798}" srcOrd="0" destOrd="0" presId="urn:microsoft.com/office/officeart/2005/8/layout/cycle2"/>
    <dgm:cxn modelId="{CEDFB3E9-8F9F-5146-AE9C-F0D4970720A2}" srcId="{52948C1F-FD66-4F4E-884F-E0C59F01AC2B}" destId="{A399C4C7-1425-E74E-B664-503FB0F23239}" srcOrd="4" destOrd="0" parTransId="{22F3BBEC-67EA-B741-91E5-1C5E8513C683}" sibTransId="{CB28D218-9045-3B4D-A1E8-5EA5702F623F}"/>
    <dgm:cxn modelId="{72B8C9F4-4A7D-E34D-A8A4-9CC7EC54F754}" type="presOf" srcId="{429FABAF-FE1F-5048-B7D3-E0D18931F812}" destId="{536DAFEF-FA08-BB48-80AA-73BA5884E342}" srcOrd="1" destOrd="0" presId="urn:microsoft.com/office/officeart/2005/8/layout/cycle2"/>
    <dgm:cxn modelId="{59F359F7-9132-294F-81C2-94411949369E}" type="presOf" srcId="{429FABAF-FE1F-5048-B7D3-E0D18931F812}" destId="{A4E8F00E-4FCB-CC4C-8991-4ABC6FF567C3}" srcOrd="0" destOrd="0" presId="urn:microsoft.com/office/officeart/2005/8/layout/cycle2"/>
    <dgm:cxn modelId="{435687FA-1161-F348-A6D9-225F479FB6CD}" type="presOf" srcId="{997997F8-E3BA-1547-9A64-1DEC9A57071D}" destId="{8E45A619-9509-A242-9621-D4A9FBE06BE2}" srcOrd="0" destOrd="0" presId="urn:microsoft.com/office/officeart/2005/8/layout/cycle2"/>
    <dgm:cxn modelId="{C7A01EE6-DBA5-D44E-8EB0-20A4361C2098}" type="presParOf" srcId="{90EE1289-8902-604F-8E34-193AB184EC95}" destId="{3B69C440-2F89-D042-86C0-8224DB6CDAE3}" srcOrd="0" destOrd="0" presId="urn:microsoft.com/office/officeart/2005/8/layout/cycle2"/>
    <dgm:cxn modelId="{A94AC7E4-957A-DD4C-B0D4-1E1D6851DD90}" type="presParOf" srcId="{90EE1289-8902-604F-8E34-193AB184EC95}" destId="{A4E8F00E-4FCB-CC4C-8991-4ABC6FF567C3}" srcOrd="1" destOrd="0" presId="urn:microsoft.com/office/officeart/2005/8/layout/cycle2"/>
    <dgm:cxn modelId="{8D177841-4831-FB4B-B5EE-0E94074FAAB2}" type="presParOf" srcId="{A4E8F00E-4FCB-CC4C-8991-4ABC6FF567C3}" destId="{536DAFEF-FA08-BB48-80AA-73BA5884E342}" srcOrd="0" destOrd="0" presId="urn:microsoft.com/office/officeart/2005/8/layout/cycle2"/>
    <dgm:cxn modelId="{A5ECFD42-9E15-9C49-8B0B-12233B24A584}" type="presParOf" srcId="{90EE1289-8902-604F-8E34-193AB184EC95}" destId="{05E1C1BB-404B-E049-9BC4-566FB2FD4F98}" srcOrd="2" destOrd="0" presId="urn:microsoft.com/office/officeart/2005/8/layout/cycle2"/>
    <dgm:cxn modelId="{AFA03969-B5C1-FE4C-B8EF-600218817072}" type="presParOf" srcId="{90EE1289-8902-604F-8E34-193AB184EC95}" destId="{8E45A619-9509-A242-9621-D4A9FBE06BE2}" srcOrd="3" destOrd="0" presId="urn:microsoft.com/office/officeart/2005/8/layout/cycle2"/>
    <dgm:cxn modelId="{E0A35221-A69C-884D-9024-E8A4A1D2B59C}" type="presParOf" srcId="{8E45A619-9509-A242-9621-D4A9FBE06BE2}" destId="{D1A4BAD3-ED6C-EB4E-B5E7-C7994493C774}" srcOrd="0" destOrd="0" presId="urn:microsoft.com/office/officeart/2005/8/layout/cycle2"/>
    <dgm:cxn modelId="{633C3BE4-F085-724C-91C7-FA39DE3F5113}" type="presParOf" srcId="{90EE1289-8902-604F-8E34-193AB184EC95}" destId="{74EF25D0-B0BE-C14F-87CA-7F5A10800CE1}" srcOrd="4" destOrd="0" presId="urn:microsoft.com/office/officeart/2005/8/layout/cycle2"/>
    <dgm:cxn modelId="{C6DB1BF2-380F-DE46-960D-5F5E18667044}" type="presParOf" srcId="{90EE1289-8902-604F-8E34-193AB184EC95}" destId="{F1FAEF28-9E34-8C44-8277-D82EB3CB0C67}" srcOrd="5" destOrd="0" presId="urn:microsoft.com/office/officeart/2005/8/layout/cycle2"/>
    <dgm:cxn modelId="{2BC1AC99-BDA2-144B-A78C-266CE8C67B60}" type="presParOf" srcId="{F1FAEF28-9E34-8C44-8277-D82EB3CB0C67}" destId="{383683F2-31F0-4C40-98BC-9DE30EE3D6CE}" srcOrd="0" destOrd="0" presId="urn:microsoft.com/office/officeart/2005/8/layout/cycle2"/>
    <dgm:cxn modelId="{8A28F4D8-92F0-CF41-B3F5-632D9C85747C}" type="presParOf" srcId="{90EE1289-8902-604F-8E34-193AB184EC95}" destId="{92E2BFEE-236A-7B4C-A150-91FF4FDA73FD}" srcOrd="6" destOrd="0" presId="urn:microsoft.com/office/officeart/2005/8/layout/cycle2"/>
    <dgm:cxn modelId="{28ACE9C1-0538-C649-89D0-E84981F94E5B}" type="presParOf" srcId="{90EE1289-8902-604F-8E34-193AB184EC95}" destId="{F72CF949-D847-7948-9855-78353118B798}" srcOrd="7" destOrd="0" presId="urn:microsoft.com/office/officeart/2005/8/layout/cycle2"/>
    <dgm:cxn modelId="{1E24CC15-27B3-5B4C-A14F-EF58A44DC59C}" type="presParOf" srcId="{F72CF949-D847-7948-9855-78353118B798}" destId="{60436C15-C2CD-4A4A-9DE0-1CE91F8EBB73}" srcOrd="0" destOrd="0" presId="urn:microsoft.com/office/officeart/2005/8/layout/cycle2"/>
    <dgm:cxn modelId="{93A58E38-E1CA-9642-8862-7F137BB144FE}" type="presParOf" srcId="{90EE1289-8902-604F-8E34-193AB184EC95}" destId="{15313FD1-DD31-7A41-9CC2-DC785D7C28C6}" srcOrd="8" destOrd="0" presId="urn:microsoft.com/office/officeart/2005/8/layout/cycle2"/>
    <dgm:cxn modelId="{D2F7C060-34FF-D34B-8F11-3ACA5A0A9BE2}" type="presParOf" srcId="{90EE1289-8902-604F-8E34-193AB184EC95}" destId="{11170F22-CF57-A849-B8E2-D3C2A4A97E69}" srcOrd="9" destOrd="0" presId="urn:microsoft.com/office/officeart/2005/8/layout/cycle2"/>
    <dgm:cxn modelId="{7BD3141B-B56C-484F-8064-89EC90F6D094}" type="presParOf" srcId="{11170F22-CF57-A849-B8E2-D3C2A4A97E69}" destId="{21E3BD05-50BC-FB4B-8356-B07B1A2CDA4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BF6E0-5AF1-7349-A590-F3680BD4874E}">
      <dsp:nvSpPr>
        <dsp:cNvPr id="0" name=""/>
        <dsp:cNvSpPr/>
      </dsp:nvSpPr>
      <dsp:spPr>
        <a:xfrm>
          <a:off x="0" y="1219199"/>
          <a:ext cx="9035512"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05F6B3-2705-2148-A912-65F0D52F1560}">
      <dsp:nvSpPr>
        <dsp:cNvPr id="0" name=""/>
        <dsp:cNvSpPr/>
      </dsp:nvSpPr>
      <dsp:spPr>
        <a:xfrm>
          <a:off x="2233" y="0"/>
          <a:ext cx="130039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Leadership </a:t>
          </a:r>
        </a:p>
      </dsp:txBody>
      <dsp:txXfrm>
        <a:off x="2233" y="0"/>
        <a:ext cx="1300399" cy="1625600"/>
      </dsp:txXfrm>
    </dsp:sp>
    <dsp:sp modelId="{B3127BF8-3084-F341-A325-F6F15665A826}">
      <dsp:nvSpPr>
        <dsp:cNvPr id="0" name=""/>
        <dsp:cNvSpPr/>
      </dsp:nvSpPr>
      <dsp:spPr>
        <a:xfrm>
          <a:off x="449233"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7765C-FCD0-354E-96AE-F251C2E93C55}">
      <dsp:nvSpPr>
        <dsp:cNvPr id="0" name=""/>
        <dsp:cNvSpPr/>
      </dsp:nvSpPr>
      <dsp:spPr>
        <a:xfrm>
          <a:off x="1367652" y="2438399"/>
          <a:ext cx="130039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t>Commitment to Lean methodology</a:t>
          </a:r>
        </a:p>
      </dsp:txBody>
      <dsp:txXfrm>
        <a:off x="1367652" y="2438399"/>
        <a:ext cx="1300399" cy="1625600"/>
      </dsp:txXfrm>
    </dsp:sp>
    <dsp:sp modelId="{0697C9B0-00F4-6A46-B85B-57AE84062601}">
      <dsp:nvSpPr>
        <dsp:cNvPr id="0" name=""/>
        <dsp:cNvSpPr/>
      </dsp:nvSpPr>
      <dsp:spPr>
        <a:xfrm>
          <a:off x="1814651"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D0667A-D289-4B47-84B6-937CB6F5A699}">
      <dsp:nvSpPr>
        <dsp:cNvPr id="0" name=""/>
        <dsp:cNvSpPr/>
      </dsp:nvSpPr>
      <dsp:spPr>
        <a:xfrm>
          <a:off x="2733071" y="0"/>
          <a:ext cx="130039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Universal Application of Principles</a:t>
          </a:r>
        </a:p>
      </dsp:txBody>
      <dsp:txXfrm>
        <a:off x="2733071" y="0"/>
        <a:ext cx="1300399" cy="1625600"/>
      </dsp:txXfrm>
    </dsp:sp>
    <dsp:sp modelId="{E3420AF9-8335-364F-8FC5-EA2B0E7B3DD1}">
      <dsp:nvSpPr>
        <dsp:cNvPr id="0" name=""/>
        <dsp:cNvSpPr/>
      </dsp:nvSpPr>
      <dsp:spPr>
        <a:xfrm>
          <a:off x="3180070"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D7E58-7873-A94F-91F4-B4A4C0AACB9A}">
      <dsp:nvSpPr>
        <dsp:cNvPr id="0" name=""/>
        <dsp:cNvSpPr/>
      </dsp:nvSpPr>
      <dsp:spPr>
        <a:xfrm>
          <a:off x="4098490" y="2438399"/>
          <a:ext cx="130039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t>Broad incorporation of team members</a:t>
          </a:r>
        </a:p>
      </dsp:txBody>
      <dsp:txXfrm>
        <a:off x="4098490" y="2438399"/>
        <a:ext cx="1300399" cy="1625600"/>
      </dsp:txXfrm>
    </dsp:sp>
    <dsp:sp modelId="{E9B01178-B5BA-B544-B62C-8ADE156CA2AB}">
      <dsp:nvSpPr>
        <dsp:cNvPr id="0" name=""/>
        <dsp:cNvSpPr/>
      </dsp:nvSpPr>
      <dsp:spPr>
        <a:xfrm>
          <a:off x="4545489"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A6273E-C4BF-5F4B-A086-81A3F92B8854}">
      <dsp:nvSpPr>
        <dsp:cNvPr id="0" name=""/>
        <dsp:cNvSpPr/>
      </dsp:nvSpPr>
      <dsp:spPr>
        <a:xfrm>
          <a:off x="5463909" y="0"/>
          <a:ext cx="130039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Hard wiring of processes</a:t>
          </a:r>
        </a:p>
      </dsp:txBody>
      <dsp:txXfrm>
        <a:off x="5463909" y="0"/>
        <a:ext cx="1300399" cy="1625600"/>
      </dsp:txXfrm>
    </dsp:sp>
    <dsp:sp modelId="{1C289EB6-4E9A-3F4E-90D9-BE6863CEE1FB}">
      <dsp:nvSpPr>
        <dsp:cNvPr id="0" name=""/>
        <dsp:cNvSpPr/>
      </dsp:nvSpPr>
      <dsp:spPr>
        <a:xfrm>
          <a:off x="5910908"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C60A4C-C022-1F42-B2D9-B87BF2F23878}">
      <dsp:nvSpPr>
        <dsp:cNvPr id="0" name=""/>
        <dsp:cNvSpPr/>
      </dsp:nvSpPr>
      <dsp:spPr>
        <a:xfrm>
          <a:off x="6829328" y="2438399"/>
          <a:ext cx="130039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t>Regular review</a:t>
          </a:r>
        </a:p>
      </dsp:txBody>
      <dsp:txXfrm>
        <a:off x="6829328" y="2438399"/>
        <a:ext cx="1300399" cy="1625600"/>
      </dsp:txXfrm>
    </dsp:sp>
    <dsp:sp modelId="{0CE3EE22-ED0B-A848-8562-35096D73C73F}">
      <dsp:nvSpPr>
        <dsp:cNvPr id="0" name=""/>
        <dsp:cNvSpPr/>
      </dsp:nvSpPr>
      <dsp:spPr>
        <a:xfrm>
          <a:off x="7276327"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8427A-DB64-3244-854E-45FB13201447}">
      <dsp:nvSpPr>
        <dsp:cNvPr id="0" name=""/>
        <dsp:cNvSpPr/>
      </dsp:nvSpPr>
      <dsp:spPr>
        <a:xfrm>
          <a:off x="0" y="76552"/>
          <a:ext cx="5915025" cy="351000"/>
        </a:xfrm>
        <a:prstGeom prst="roundRect">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solidFill>
                <a:srgbClr val="17375E"/>
              </a:solidFill>
            </a:rPr>
            <a:t>Length of Training</a:t>
          </a:r>
        </a:p>
      </dsp:txBody>
      <dsp:txXfrm>
        <a:off x="17134" y="93686"/>
        <a:ext cx="5880757" cy="316732"/>
      </dsp:txXfrm>
    </dsp:sp>
    <dsp:sp modelId="{7CBBBAF1-1598-3D47-8016-BA20D7706162}">
      <dsp:nvSpPr>
        <dsp:cNvPr id="0" name=""/>
        <dsp:cNvSpPr/>
      </dsp:nvSpPr>
      <dsp:spPr>
        <a:xfrm>
          <a:off x="0" y="470752"/>
          <a:ext cx="5915025" cy="351000"/>
        </a:xfrm>
        <a:prstGeom prst="roundRect">
          <a:avLst/>
        </a:prstGeom>
        <a:gradFill rotWithShape="0">
          <a:gsLst>
            <a:gs pos="0">
              <a:schemeClr val="accent3">
                <a:alpha val="90000"/>
                <a:hueOff val="0"/>
                <a:satOff val="0"/>
                <a:lumOff val="0"/>
                <a:alphaOff val="-5714"/>
                <a:satMod val="103000"/>
                <a:lumMod val="102000"/>
                <a:tint val="94000"/>
              </a:schemeClr>
            </a:gs>
            <a:gs pos="50000">
              <a:schemeClr val="accent3">
                <a:alpha val="90000"/>
                <a:hueOff val="0"/>
                <a:satOff val="0"/>
                <a:lumOff val="0"/>
                <a:alphaOff val="-5714"/>
                <a:satMod val="110000"/>
                <a:lumMod val="100000"/>
                <a:shade val="100000"/>
              </a:schemeClr>
            </a:gs>
            <a:gs pos="100000">
              <a:schemeClr val="accent3">
                <a:alpha val="90000"/>
                <a:hueOff val="0"/>
                <a:satOff val="0"/>
                <a:lumOff val="0"/>
                <a:alphaOff val="-5714"/>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solidFill>
                <a:srgbClr val="17375E"/>
              </a:solidFill>
            </a:rPr>
            <a:t>Maternity Care Options</a:t>
          </a:r>
        </a:p>
      </dsp:txBody>
      <dsp:txXfrm>
        <a:off x="17134" y="487886"/>
        <a:ext cx="5880757" cy="316732"/>
      </dsp:txXfrm>
    </dsp:sp>
    <dsp:sp modelId="{DDA2B149-8A41-624B-A896-76010C913F8C}">
      <dsp:nvSpPr>
        <dsp:cNvPr id="0" name=""/>
        <dsp:cNvSpPr/>
      </dsp:nvSpPr>
      <dsp:spPr>
        <a:xfrm>
          <a:off x="0" y="864952"/>
          <a:ext cx="5915025" cy="351000"/>
        </a:xfrm>
        <a:prstGeom prst="roundRect">
          <a:avLst/>
        </a:prstGeom>
        <a:gradFill rotWithShape="0">
          <a:gsLst>
            <a:gs pos="0">
              <a:schemeClr val="accent3">
                <a:alpha val="90000"/>
                <a:hueOff val="0"/>
                <a:satOff val="0"/>
                <a:lumOff val="0"/>
                <a:alphaOff val="-11429"/>
                <a:satMod val="103000"/>
                <a:lumMod val="102000"/>
                <a:tint val="94000"/>
              </a:schemeClr>
            </a:gs>
            <a:gs pos="50000">
              <a:schemeClr val="accent3">
                <a:alpha val="90000"/>
                <a:hueOff val="0"/>
                <a:satOff val="0"/>
                <a:lumOff val="0"/>
                <a:alphaOff val="-11429"/>
                <a:satMod val="110000"/>
                <a:lumMod val="100000"/>
                <a:shade val="100000"/>
              </a:schemeClr>
            </a:gs>
            <a:gs pos="100000">
              <a:schemeClr val="accent3">
                <a:alpha val="90000"/>
                <a:hueOff val="0"/>
                <a:satOff val="0"/>
                <a:lumOff val="0"/>
                <a:alphaOff val="-11429"/>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solidFill>
                <a:srgbClr val="17375E"/>
              </a:solidFill>
            </a:rPr>
            <a:t>Community focus, patient voice</a:t>
          </a:r>
        </a:p>
      </dsp:txBody>
      <dsp:txXfrm>
        <a:off x="17134" y="882086"/>
        <a:ext cx="5880757" cy="316732"/>
      </dsp:txXfrm>
    </dsp:sp>
    <dsp:sp modelId="{E2C457A0-5ED8-CE40-9499-1E6E9FDC328E}">
      <dsp:nvSpPr>
        <dsp:cNvPr id="0" name=""/>
        <dsp:cNvSpPr/>
      </dsp:nvSpPr>
      <dsp:spPr>
        <a:xfrm>
          <a:off x="0" y="1259152"/>
          <a:ext cx="5915025" cy="351000"/>
        </a:xfrm>
        <a:prstGeom prst="roundRect">
          <a:avLst/>
        </a:prstGeom>
        <a:gradFill rotWithShape="0">
          <a:gsLst>
            <a:gs pos="0">
              <a:schemeClr val="accent3">
                <a:alpha val="90000"/>
                <a:hueOff val="0"/>
                <a:satOff val="0"/>
                <a:lumOff val="0"/>
                <a:alphaOff val="-17143"/>
                <a:satMod val="103000"/>
                <a:lumMod val="102000"/>
                <a:tint val="94000"/>
              </a:schemeClr>
            </a:gs>
            <a:gs pos="50000">
              <a:schemeClr val="accent3">
                <a:alpha val="90000"/>
                <a:hueOff val="0"/>
                <a:satOff val="0"/>
                <a:lumOff val="0"/>
                <a:alphaOff val="-17143"/>
                <a:satMod val="110000"/>
                <a:lumMod val="100000"/>
                <a:shade val="100000"/>
              </a:schemeClr>
            </a:gs>
            <a:gs pos="100000">
              <a:schemeClr val="accent3">
                <a:alpha val="90000"/>
                <a:hueOff val="0"/>
                <a:satOff val="0"/>
                <a:lumOff val="0"/>
                <a:alphaOff val="-17143"/>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solidFill>
                <a:srgbClr val="17375E"/>
              </a:solidFill>
            </a:rPr>
            <a:t>Master adaptive learning</a:t>
          </a:r>
        </a:p>
      </dsp:txBody>
      <dsp:txXfrm>
        <a:off x="17134" y="1276286"/>
        <a:ext cx="5880757" cy="316732"/>
      </dsp:txXfrm>
    </dsp:sp>
    <dsp:sp modelId="{29BB0924-6B19-2241-91F5-F79CE479D274}">
      <dsp:nvSpPr>
        <dsp:cNvPr id="0" name=""/>
        <dsp:cNvSpPr/>
      </dsp:nvSpPr>
      <dsp:spPr>
        <a:xfrm>
          <a:off x="0" y="1653352"/>
          <a:ext cx="5915025" cy="351000"/>
        </a:xfrm>
        <a:prstGeom prst="roundRect">
          <a:avLst/>
        </a:prstGeom>
        <a:gradFill rotWithShape="0">
          <a:gsLst>
            <a:gs pos="0">
              <a:schemeClr val="accent3">
                <a:alpha val="90000"/>
                <a:hueOff val="0"/>
                <a:satOff val="0"/>
                <a:lumOff val="0"/>
                <a:alphaOff val="-22857"/>
                <a:satMod val="103000"/>
                <a:lumMod val="102000"/>
                <a:tint val="94000"/>
              </a:schemeClr>
            </a:gs>
            <a:gs pos="50000">
              <a:schemeClr val="accent3">
                <a:alpha val="90000"/>
                <a:hueOff val="0"/>
                <a:satOff val="0"/>
                <a:lumOff val="0"/>
                <a:alphaOff val="-22857"/>
                <a:satMod val="110000"/>
                <a:lumMod val="100000"/>
                <a:shade val="100000"/>
              </a:schemeClr>
            </a:gs>
            <a:gs pos="100000">
              <a:schemeClr val="accent3">
                <a:alpha val="90000"/>
                <a:hueOff val="0"/>
                <a:satOff val="0"/>
                <a:lumOff val="0"/>
                <a:alphaOff val="-22857"/>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solidFill>
                <a:srgbClr val="17375E"/>
              </a:solidFill>
            </a:rPr>
            <a:t>FMP Metrics -&gt; Panel management</a:t>
          </a:r>
        </a:p>
      </dsp:txBody>
      <dsp:txXfrm>
        <a:off x="17134" y="1670486"/>
        <a:ext cx="5880757" cy="316732"/>
      </dsp:txXfrm>
    </dsp:sp>
    <dsp:sp modelId="{0ECD3853-CF7E-814F-883E-F162936F27AC}">
      <dsp:nvSpPr>
        <dsp:cNvPr id="0" name=""/>
        <dsp:cNvSpPr/>
      </dsp:nvSpPr>
      <dsp:spPr>
        <a:xfrm>
          <a:off x="0" y="2047552"/>
          <a:ext cx="5915025" cy="351000"/>
        </a:xfrm>
        <a:prstGeom prst="roundRect">
          <a:avLst/>
        </a:prstGeom>
        <a:gradFill rotWithShape="0">
          <a:gsLst>
            <a:gs pos="0">
              <a:schemeClr val="accent3">
                <a:alpha val="90000"/>
                <a:hueOff val="0"/>
                <a:satOff val="0"/>
                <a:lumOff val="0"/>
                <a:alphaOff val="-28571"/>
                <a:satMod val="103000"/>
                <a:lumMod val="102000"/>
                <a:tint val="94000"/>
              </a:schemeClr>
            </a:gs>
            <a:gs pos="50000">
              <a:schemeClr val="accent3">
                <a:alpha val="90000"/>
                <a:hueOff val="0"/>
                <a:satOff val="0"/>
                <a:lumOff val="0"/>
                <a:alphaOff val="-28571"/>
                <a:satMod val="110000"/>
                <a:lumMod val="100000"/>
                <a:shade val="100000"/>
              </a:schemeClr>
            </a:gs>
            <a:gs pos="100000">
              <a:schemeClr val="accent3">
                <a:alpha val="90000"/>
                <a:hueOff val="0"/>
                <a:satOff val="0"/>
                <a:lumOff val="0"/>
                <a:alphaOff val="-28571"/>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solidFill>
                <a:srgbClr val="17375E"/>
              </a:solidFill>
            </a:rPr>
            <a:t>Learning Collaboratives</a:t>
          </a:r>
        </a:p>
      </dsp:txBody>
      <dsp:txXfrm>
        <a:off x="17134" y="2064686"/>
        <a:ext cx="5880757" cy="316732"/>
      </dsp:txXfrm>
    </dsp:sp>
    <dsp:sp modelId="{CAD68A8B-F795-BA43-BCCE-69B49A916423}">
      <dsp:nvSpPr>
        <dsp:cNvPr id="0" name=""/>
        <dsp:cNvSpPr/>
      </dsp:nvSpPr>
      <dsp:spPr>
        <a:xfrm>
          <a:off x="0" y="2441752"/>
          <a:ext cx="5915025" cy="351000"/>
        </a:xfrm>
        <a:prstGeom prst="roundRect">
          <a:avLst/>
        </a:prstGeom>
        <a:gradFill rotWithShape="0">
          <a:gsLst>
            <a:gs pos="0">
              <a:schemeClr val="accent3">
                <a:alpha val="90000"/>
                <a:hueOff val="0"/>
                <a:satOff val="0"/>
                <a:lumOff val="0"/>
                <a:alphaOff val="-34286"/>
                <a:satMod val="103000"/>
                <a:lumMod val="102000"/>
                <a:tint val="94000"/>
              </a:schemeClr>
            </a:gs>
            <a:gs pos="50000">
              <a:schemeClr val="accent3">
                <a:alpha val="90000"/>
                <a:hueOff val="0"/>
                <a:satOff val="0"/>
                <a:lumOff val="0"/>
                <a:alphaOff val="-34286"/>
                <a:satMod val="110000"/>
                <a:lumMod val="100000"/>
                <a:shade val="100000"/>
              </a:schemeClr>
            </a:gs>
            <a:gs pos="100000">
              <a:schemeClr val="accent3">
                <a:alpha val="90000"/>
                <a:hueOff val="0"/>
                <a:satOff val="0"/>
                <a:lumOff val="0"/>
                <a:alphaOff val="-34286"/>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solidFill>
                <a:srgbClr val="17375E"/>
              </a:solidFill>
            </a:rPr>
            <a:t>Diversity, Equity, and Inclusion Focus</a:t>
          </a:r>
        </a:p>
      </dsp:txBody>
      <dsp:txXfrm>
        <a:off x="17134" y="2458886"/>
        <a:ext cx="5880757" cy="316732"/>
      </dsp:txXfrm>
    </dsp:sp>
    <dsp:sp modelId="{E0914CD3-8CBD-7044-905B-B24B48067623}">
      <dsp:nvSpPr>
        <dsp:cNvPr id="0" name=""/>
        <dsp:cNvSpPr/>
      </dsp:nvSpPr>
      <dsp:spPr>
        <a:xfrm>
          <a:off x="0" y="2835952"/>
          <a:ext cx="5915025" cy="351000"/>
        </a:xfrm>
        <a:prstGeom prst="roundRect">
          <a:avLst/>
        </a:prstGeom>
        <a:gradFill rotWithShape="0">
          <a:gsLst>
            <a:gs pos="0">
              <a:schemeClr val="accent3">
                <a:alpha val="90000"/>
                <a:hueOff val="0"/>
                <a:satOff val="0"/>
                <a:lumOff val="0"/>
                <a:alphaOff val="-40000"/>
                <a:satMod val="103000"/>
                <a:lumMod val="102000"/>
                <a:tint val="94000"/>
              </a:schemeClr>
            </a:gs>
            <a:gs pos="50000">
              <a:schemeClr val="accent3">
                <a:alpha val="90000"/>
                <a:hueOff val="0"/>
                <a:satOff val="0"/>
                <a:lumOff val="0"/>
                <a:alphaOff val="-40000"/>
                <a:satMod val="110000"/>
                <a:lumMod val="100000"/>
                <a:shade val="100000"/>
              </a:schemeClr>
            </a:gs>
            <a:gs pos="100000">
              <a:schemeClr val="accent3">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solidFill>
                <a:srgbClr val="17375E"/>
              </a:solidFill>
            </a:rPr>
            <a:t>Faculty/Administrative Resources</a:t>
          </a:r>
        </a:p>
      </dsp:txBody>
      <dsp:txXfrm>
        <a:off x="17134" y="2853086"/>
        <a:ext cx="5880757" cy="316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9C440-2F89-D042-86C0-8224DB6CDAE3}">
      <dsp:nvSpPr>
        <dsp:cNvPr id="0" name=""/>
        <dsp:cNvSpPr/>
      </dsp:nvSpPr>
      <dsp:spPr>
        <a:xfrm>
          <a:off x="3006510" y="1245"/>
          <a:ext cx="1358823" cy="1358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Common Agenda</a:t>
          </a:r>
        </a:p>
      </dsp:txBody>
      <dsp:txXfrm>
        <a:off x="3205505" y="200240"/>
        <a:ext cx="960833" cy="960833"/>
      </dsp:txXfrm>
    </dsp:sp>
    <dsp:sp modelId="{A4E8F00E-4FCB-CC4C-8991-4ABC6FF567C3}">
      <dsp:nvSpPr>
        <dsp:cNvPr id="0" name=""/>
        <dsp:cNvSpPr/>
      </dsp:nvSpPr>
      <dsp:spPr>
        <a:xfrm rot="2160000">
          <a:off x="4322227" y="1044635"/>
          <a:ext cx="360548" cy="4586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332556" y="1104567"/>
        <a:ext cx="252384" cy="275161"/>
      </dsp:txXfrm>
    </dsp:sp>
    <dsp:sp modelId="{05E1C1BB-404B-E049-9BC4-566FB2FD4F98}">
      <dsp:nvSpPr>
        <dsp:cNvPr id="0" name=""/>
        <dsp:cNvSpPr/>
      </dsp:nvSpPr>
      <dsp:spPr>
        <a:xfrm>
          <a:off x="4656179" y="1199800"/>
          <a:ext cx="1358823" cy="1358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Shared Measurement</a:t>
          </a:r>
        </a:p>
      </dsp:txBody>
      <dsp:txXfrm>
        <a:off x="4855174" y="1398795"/>
        <a:ext cx="960833" cy="960833"/>
      </dsp:txXfrm>
    </dsp:sp>
    <dsp:sp modelId="{8E45A619-9509-A242-9621-D4A9FBE06BE2}">
      <dsp:nvSpPr>
        <dsp:cNvPr id="0" name=""/>
        <dsp:cNvSpPr/>
      </dsp:nvSpPr>
      <dsp:spPr>
        <a:xfrm rot="6480000">
          <a:off x="4843411" y="2609857"/>
          <a:ext cx="360548" cy="4586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4914205" y="2650143"/>
        <a:ext cx="252384" cy="275161"/>
      </dsp:txXfrm>
    </dsp:sp>
    <dsp:sp modelId="{74EF25D0-B0BE-C14F-87CA-7F5A10800CE1}">
      <dsp:nvSpPr>
        <dsp:cNvPr id="0" name=""/>
        <dsp:cNvSpPr/>
      </dsp:nvSpPr>
      <dsp:spPr>
        <a:xfrm>
          <a:off x="4026061" y="3139102"/>
          <a:ext cx="1358823" cy="1358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Mutually Reinforcing Activities</a:t>
          </a:r>
        </a:p>
      </dsp:txBody>
      <dsp:txXfrm>
        <a:off x="4225056" y="3338097"/>
        <a:ext cx="960833" cy="960833"/>
      </dsp:txXfrm>
    </dsp:sp>
    <dsp:sp modelId="{F1FAEF28-9E34-8C44-8277-D82EB3CB0C67}">
      <dsp:nvSpPr>
        <dsp:cNvPr id="0" name=""/>
        <dsp:cNvSpPr/>
      </dsp:nvSpPr>
      <dsp:spPr>
        <a:xfrm rot="10800000">
          <a:off x="3515852" y="3589213"/>
          <a:ext cx="360548" cy="4586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3624016" y="3680934"/>
        <a:ext cx="252384" cy="275161"/>
      </dsp:txXfrm>
    </dsp:sp>
    <dsp:sp modelId="{92E2BFEE-236A-7B4C-A150-91FF4FDA73FD}">
      <dsp:nvSpPr>
        <dsp:cNvPr id="0" name=""/>
        <dsp:cNvSpPr/>
      </dsp:nvSpPr>
      <dsp:spPr>
        <a:xfrm>
          <a:off x="1986958" y="3139102"/>
          <a:ext cx="1358823" cy="1358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Continuous Communication</a:t>
          </a:r>
        </a:p>
      </dsp:txBody>
      <dsp:txXfrm>
        <a:off x="2185953" y="3338097"/>
        <a:ext cx="960833" cy="960833"/>
      </dsp:txXfrm>
    </dsp:sp>
    <dsp:sp modelId="{F72CF949-D847-7948-9855-78353118B798}">
      <dsp:nvSpPr>
        <dsp:cNvPr id="0" name=""/>
        <dsp:cNvSpPr/>
      </dsp:nvSpPr>
      <dsp:spPr>
        <a:xfrm rot="15120000">
          <a:off x="2174190" y="2629266"/>
          <a:ext cx="360548" cy="4586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2244984" y="2772422"/>
        <a:ext cx="252384" cy="275161"/>
      </dsp:txXfrm>
    </dsp:sp>
    <dsp:sp modelId="{15313FD1-DD31-7A41-9CC2-DC785D7C28C6}">
      <dsp:nvSpPr>
        <dsp:cNvPr id="0" name=""/>
        <dsp:cNvSpPr/>
      </dsp:nvSpPr>
      <dsp:spPr>
        <a:xfrm>
          <a:off x="1356840" y="1199800"/>
          <a:ext cx="1358823" cy="1358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Backbone Support</a:t>
          </a:r>
        </a:p>
      </dsp:txBody>
      <dsp:txXfrm>
        <a:off x="1555835" y="1398795"/>
        <a:ext cx="960833" cy="960833"/>
      </dsp:txXfrm>
    </dsp:sp>
    <dsp:sp modelId="{11170F22-CF57-A849-B8E2-D3C2A4A97E69}">
      <dsp:nvSpPr>
        <dsp:cNvPr id="0" name=""/>
        <dsp:cNvSpPr/>
      </dsp:nvSpPr>
      <dsp:spPr>
        <a:xfrm rot="19440000">
          <a:off x="2672557" y="1056631"/>
          <a:ext cx="360548" cy="4586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682886" y="1180141"/>
        <a:ext cx="252384" cy="275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9C440-2F89-D042-86C0-8224DB6CDAE3}">
      <dsp:nvSpPr>
        <dsp:cNvPr id="0" name=""/>
        <dsp:cNvSpPr/>
      </dsp:nvSpPr>
      <dsp:spPr>
        <a:xfrm>
          <a:off x="3006510" y="1245"/>
          <a:ext cx="1358823" cy="1358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Common Agenda</a:t>
          </a:r>
        </a:p>
      </dsp:txBody>
      <dsp:txXfrm>
        <a:off x="3205505" y="200240"/>
        <a:ext cx="960833" cy="960833"/>
      </dsp:txXfrm>
    </dsp:sp>
    <dsp:sp modelId="{A4E8F00E-4FCB-CC4C-8991-4ABC6FF567C3}">
      <dsp:nvSpPr>
        <dsp:cNvPr id="0" name=""/>
        <dsp:cNvSpPr/>
      </dsp:nvSpPr>
      <dsp:spPr>
        <a:xfrm rot="2160000">
          <a:off x="4322227" y="1044635"/>
          <a:ext cx="360548" cy="4586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332556" y="1104567"/>
        <a:ext cx="252384" cy="275161"/>
      </dsp:txXfrm>
    </dsp:sp>
    <dsp:sp modelId="{05E1C1BB-404B-E049-9BC4-566FB2FD4F98}">
      <dsp:nvSpPr>
        <dsp:cNvPr id="0" name=""/>
        <dsp:cNvSpPr/>
      </dsp:nvSpPr>
      <dsp:spPr>
        <a:xfrm>
          <a:off x="4656179" y="1199800"/>
          <a:ext cx="1358823" cy="1358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Shared Measurement</a:t>
          </a:r>
        </a:p>
      </dsp:txBody>
      <dsp:txXfrm>
        <a:off x="4855174" y="1398795"/>
        <a:ext cx="960833" cy="960833"/>
      </dsp:txXfrm>
    </dsp:sp>
    <dsp:sp modelId="{8E45A619-9509-A242-9621-D4A9FBE06BE2}">
      <dsp:nvSpPr>
        <dsp:cNvPr id="0" name=""/>
        <dsp:cNvSpPr/>
      </dsp:nvSpPr>
      <dsp:spPr>
        <a:xfrm rot="6480000">
          <a:off x="4843411" y="2609857"/>
          <a:ext cx="360548" cy="4586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4914205" y="2650143"/>
        <a:ext cx="252384" cy="275161"/>
      </dsp:txXfrm>
    </dsp:sp>
    <dsp:sp modelId="{74EF25D0-B0BE-C14F-87CA-7F5A10800CE1}">
      <dsp:nvSpPr>
        <dsp:cNvPr id="0" name=""/>
        <dsp:cNvSpPr/>
      </dsp:nvSpPr>
      <dsp:spPr>
        <a:xfrm>
          <a:off x="4026061" y="3139102"/>
          <a:ext cx="1358823" cy="1358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Mutually Reinforcing Activities</a:t>
          </a:r>
        </a:p>
      </dsp:txBody>
      <dsp:txXfrm>
        <a:off x="4225056" y="3338097"/>
        <a:ext cx="960833" cy="960833"/>
      </dsp:txXfrm>
    </dsp:sp>
    <dsp:sp modelId="{F1FAEF28-9E34-8C44-8277-D82EB3CB0C67}">
      <dsp:nvSpPr>
        <dsp:cNvPr id="0" name=""/>
        <dsp:cNvSpPr/>
      </dsp:nvSpPr>
      <dsp:spPr>
        <a:xfrm rot="10800000">
          <a:off x="3515852" y="3589213"/>
          <a:ext cx="360548" cy="4586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3624016" y="3680934"/>
        <a:ext cx="252384" cy="275161"/>
      </dsp:txXfrm>
    </dsp:sp>
    <dsp:sp modelId="{92E2BFEE-236A-7B4C-A150-91FF4FDA73FD}">
      <dsp:nvSpPr>
        <dsp:cNvPr id="0" name=""/>
        <dsp:cNvSpPr/>
      </dsp:nvSpPr>
      <dsp:spPr>
        <a:xfrm>
          <a:off x="1986958" y="3139102"/>
          <a:ext cx="1358823" cy="1358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Continuous Communication</a:t>
          </a:r>
        </a:p>
      </dsp:txBody>
      <dsp:txXfrm>
        <a:off x="2185953" y="3338097"/>
        <a:ext cx="960833" cy="960833"/>
      </dsp:txXfrm>
    </dsp:sp>
    <dsp:sp modelId="{F72CF949-D847-7948-9855-78353118B798}">
      <dsp:nvSpPr>
        <dsp:cNvPr id="0" name=""/>
        <dsp:cNvSpPr/>
      </dsp:nvSpPr>
      <dsp:spPr>
        <a:xfrm rot="15120000">
          <a:off x="2174190" y="2629266"/>
          <a:ext cx="360548" cy="4586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2244984" y="2772422"/>
        <a:ext cx="252384" cy="275161"/>
      </dsp:txXfrm>
    </dsp:sp>
    <dsp:sp modelId="{15313FD1-DD31-7A41-9CC2-DC785D7C28C6}">
      <dsp:nvSpPr>
        <dsp:cNvPr id="0" name=""/>
        <dsp:cNvSpPr/>
      </dsp:nvSpPr>
      <dsp:spPr>
        <a:xfrm>
          <a:off x="1356840" y="1199800"/>
          <a:ext cx="1358823" cy="1358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Backbone Support</a:t>
          </a:r>
        </a:p>
      </dsp:txBody>
      <dsp:txXfrm>
        <a:off x="1555835" y="1398795"/>
        <a:ext cx="960833" cy="960833"/>
      </dsp:txXfrm>
    </dsp:sp>
    <dsp:sp modelId="{11170F22-CF57-A849-B8E2-D3C2A4A97E69}">
      <dsp:nvSpPr>
        <dsp:cNvPr id="0" name=""/>
        <dsp:cNvSpPr/>
      </dsp:nvSpPr>
      <dsp:spPr>
        <a:xfrm rot="19440000">
          <a:off x="2672557" y="1056631"/>
          <a:ext cx="360548" cy="4586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682886" y="1180141"/>
        <a:ext cx="252384" cy="2751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A90B4-C3B9-4C48-B73D-EA3D5C1C7F83}" type="datetimeFigureOut">
              <a:rPr lang="en-US" smtClean="0"/>
              <a:t>9/14/22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74148-56CC-6C45-BD00-08C8DF1ED945}" type="slidenum">
              <a:rPr lang="en-US" smtClean="0"/>
              <a:t>‹#›</a:t>
            </a:fld>
            <a:endParaRPr lang="en-US" dirty="0"/>
          </a:p>
        </p:txBody>
      </p:sp>
    </p:spTree>
    <p:extLst>
      <p:ext uri="{BB962C8B-B14F-4D97-AF65-F5344CB8AC3E}">
        <p14:creationId xmlns:p14="http://schemas.microsoft.com/office/powerpoint/2010/main" val="321610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74148-56CC-6C45-BD00-08C8DF1ED945}" type="slidenum">
              <a:rPr lang="en-US" smtClean="0"/>
              <a:t>13</a:t>
            </a:fld>
            <a:endParaRPr lang="en-US" dirty="0"/>
          </a:p>
        </p:txBody>
      </p:sp>
    </p:spTree>
    <p:extLst>
      <p:ext uri="{BB962C8B-B14F-4D97-AF65-F5344CB8AC3E}">
        <p14:creationId xmlns:p14="http://schemas.microsoft.com/office/powerpoint/2010/main" val="104435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7FB74-9486-1A4C-9CBE-E12FE1555164}" type="slidenum">
              <a:rPr lang="en-US" smtClean="0"/>
              <a:t>19</a:t>
            </a:fld>
            <a:endParaRPr lang="en-US" dirty="0"/>
          </a:p>
        </p:txBody>
      </p:sp>
    </p:spTree>
    <p:extLst>
      <p:ext uri="{BB962C8B-B14F-4D97-AF65-F5344CB8AC3E}">
        <p14:creationId xmlns:p14="http://schemas.microsoft.com/office/powerpoint/2010/main" val="333674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74148-56CC-6C45-BD00-08C8DF1ED945}" type="slidenum">
              <a:rPr lang="en-US" smtClean="0"/>
              <a:t>20</a:t>
            </a:fld>
            <a:endParaRPr lang="en-US" dirty="0"/>
          </a:p>
        </p:txBody>
      </p:sp>
    </p:spTree>
    <p:extLst>
      <p:ext uri="{BB962C8B-B14F-4D97-AF65-F5344CB8AC3E}">
        <p14:creationId xmlns:p14="http://schemas.microsoft.com/office/powerpoint/2010/main" val="264751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74148-56CC-6C45-BD00-08C8DF1ED945}" type="slidenum">
              <a:rPr lang="en-US" smtClean="0"/>
              <a:t>35</a:t>
            </a:fld>
            <a:endParaRPr lang="en-US" dirty="0"/>
          </a:p>
        </p:txBody>
      </p:sp>
    </p:spTree>
    <p:extLst>
      <p:ext uri="{BB962C8B-B14F-4D97-AF65-F5344CB8AC3E}">
        <p14:creationId xmlns:p14="http://schemas.microsoft.com/office/powerpoint/2010/main" val="12808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41-44 make it visually appealing</a:t>
            </a:r>
          </a:p>
        </p:txBody>
      </p:sp>
      <p:sp>
        <p:nvSpPr>
          <p:cNvPr id="4" name="Slide Number Placeholder 3"/>
          <p:cNvSpPr>
            <a:spLocks noGrp="1"/>
          </p:cNvSpPr>
          <p:nvPr>
            <p:ph type="sldNum" sz="quarter" idx="5"/>
          </p:nvPr>
        </p:nvSpPr>
        <p:spPr/>
        <p:txBody>
          <a:bodyPr/>
          <a:lstStyle/>
          <a:p>
            <a:fld id="{E2974148-56CC-6C45-BD00-08C8DF1ED945}" type="slidenum">
              <a:rPr lang="en-US" smtClean="0"/>
              <a:t>38</a:t>
            </a:fld>
            <a:endParaRPr lang="en-US" dirty="0"/>
          </a:p>
        </p:txBody>
      </p:sp>
    </p:spTree>
    <p:extLst>
      <p:ext uri="{BB962C8B-B14F-4D97-AF65-F5344CB8AC3E}">
        <p14:creationId xmlns:p14="http://schemas.microsoft.com/office/powerpoint/2010/main" val="298633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upon new information </a:t>
            </a:r>
          </a:p>
        </p:txBody>
      </p:sp>
      <p:sp>
        <p:nvSpPr>
          <p:cNvPr id="4" name="Slide Number Placeholder 3"/>
          <p:cNvSpPr>
            <a:spLocks noGrp="1"/>
          </p:cNvSpPr>
          <p:nvPr>
            <p:ph type="sldNum" sz="quarter" idx="5"/>
          </p:nvPr>
        </p:nvSpPr>
        <p:spPr/>
        <p:txBody>
          <a:bodyPr/>
          <a:lstStyle/>
          <a:p>
            <a:fld id="{E2974148-56CC-6C45-BD00-08C8DF1ED945}" type="slidenum">
              <a:rPr lang="en-US" smtClean="0"/>
              <a:t>41</a:t>
            </a:fld>
            <a:endParaRPr lang="en-US" dirty="0"/>
          </a:p>
        </p:txBody>
      </p:sp>
    </p:spTree>
    <p:extLst>
      <p:ext uri="{BB962C8B-B14F-4D97-AF65-F5344CB8AC3E}">
        <p14:creationId xmlns:p14="http://schemas.microsoft.com/office/powerpoint/2010/main" val="123402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31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58A6-1587-A646-AF7A-C948DA1B1C1E}"/>
              </a:ext>
            </a:extLst>
          </p:cNvPr>
          <p:cNvSpPr>
            <a:spLocks noGrp="1"/>
          </p:cNvSpPr>
          <p:nvPr>
            <p:ph type="title"/>
          </p:nvPr>
        </p:nvSpPr>
        <p:spPr>
          <a:xfrm>
            <a:off x="630238" y="741363"/>
            <a:ext cx="2949575" cy="131795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F509353-74B6-C340-ADDE-63C1AD3BD574}"/>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150E2BC-A99C-4A42-A97A-D3EE1AB71CE9}"/>
              </a:ext>
            </a:extLst>
          </p:cNvPr>
          <p:cNvSpPr>
            <a:spLocks noGrp="1"/>
          </p:cNvSpPr>
          <p:nvPr>
            <p:ph type="body" sz="half" idx="2"/>
          </p:nvPr>
        </p:nvSpPr>
        <p:spPr>
          <a:xfrm>
            <a:off x="630238" y="2136160"/>
            <a:ext cx="2949575" cy="226597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D52B52DC-3FEB-DB43-AE64-8B030F934ED9}"/>
              </a:ext>
            </a:extLst>
          </p:cNvPr>
          <p:cNvSpPr>
            <a:spLocks noGrp="1"/>
          </p:cNvSpPr>
          <p:nvPr>
            <p:ph type="sldNum" sz="quarter" idx="12"/>
          </p:nvPr>
        </p:nvSpPr>
        <p:spPr/>
        <p:txBody>
          <a:bodyPr/>
          <a:lstStyle>
            <a:lvl1pPr>
              <a:defRPr>
                <a:solidFill>
                  <a:schemeClr val="accent1"/>
                </a:solidFill>
              </a:defRPr>
            </a:lvl1pPr>
          </a:lstStyle>
          <a:p>
            <a:fld id="{C355E9E2-5413-6C44-9DA4-95D6AD070184}" type="slidenum">
              <a:rPr lang="en-US" smtClean="0"/>
              <a:pPr/>
              <a:t>‹#›</a:t>
            </a:fld>
            <a:endParaRPr lang="en-US" dirty="0"/>
          </a:p>
        </p:txBody>
      </p:sp>
    </p:spTree>
    <p:extLst>
      <p:ext uri="{BB962C8B-B14F-4D97-AF65-F5344CB8AC3E}">
        <p14:creationId xmlns:p14="http://schemas.microsoft.com/office/powerpoint/2010/main" val="106905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DDE6-FEF0-6646-9E5D-3F4EAFB0ECEA}"/>
              </a:ext>
            </a:extLst>
          </p:cNvPr>
          <p:cNvSpPr>
            <a:spLocks noGrp="1"/>
          </p:cNvSpPr>
          <p:nvPr>
            <p:ph type="ctrTitle"/>
          </p:nvPr>
        </p:nvSpPr>
        <p:spPr>
          <a:xfrm>
            <a:off x="1143000" y="2051049"/>
            <a:ext cx="6858000" cy="581025"/>
          </a:xfrm>
        </p:spPr>
        <p:txBody>
          <a:bodyPr anchor="t">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85D68F3A-5789-3C48-893A-57576EE5FD3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E847698-30F7-C54A-9250-523F440BB4A1}"/>
              </a:ext>
            </a:extLst>
          </p:cNvPr>
          <p:cNvSpPr>
            <a:spLocks noGrp="1"/>
          </p:cNvSpPr>
          <p:nvPr>
            <p:ph type="sldNum" sz="quarter" idx="12"/>
          </p:nvPr>
        </p:nvSpPr>
        <p:spPr/>
        <p:txBody>
          <a:bodyPr/>
          <a:lstStyle/>
          <a:p>
            <a:fld id="{CC2C2A06-F683-EE48-9E3E-8CCEF2CEBEE1}" type="slidenum">
              <a:rPr lang="en-US" smtClean="0"/>
              <a:t>‹#›</a:t>
            </a:fld>
            <a:endParaRPr lang="en-US" dirty="0"/>
          </a:p>
        </p:txBody>
      </p:sp>
    </p:spTree>
    <p:extLst>
      <p:ext uri="{BB962C8B-B14F-4D97-AF65-F5344CB8AC3E}">
        <p14:creationId xmlns:p14="http://schemas.microsoft.com/office/powerpoint/2010/main" val="1075894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D1BC35-CC0E-CC49-86B7-F6722E1055F6}"/>
              </a:ext>
            </a:extLst>
          </p:cNvPr>
          <p:cNvSpPr>
            <a:spLocks noGrp="1"/>
          </p:cNvSpPr>
          <p:nvPr>
            <p:ph type="sldNum" sz="quarter" idx="12"/>
          </p:nvPr>
        </p:nvSpPr>
        <p:spPr/>
        <p:txBody>
          <a:bodyPr/>
          <a:lstStyle/>
          <a:p>
            <a:fld id="{CC2C2A06-F683-EE48-9E3E-8CCEF2CEBEE1}" type="slidenum">
              <a:rPr lang="en-US" smtClean="0"/>
              <a:t>‹#›</a:t>
            </a:fld>
            <a:endParaRPr lang="en-US" dirty="0"/>
          </a:p>
        </p:txBody>
      </p:sp>
    </p:spTree>
    <p:extLst>
      <p:ext uri="{BB962C8B-B14F-4D97-AF65-F5344CB8AC3E}">
        <p14:creationId xmlns:p14="http://schemas.microsoft.com/office/powerpoint/2010/main" val="2589445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C320AD-9ED3-6E40-923A-B6EDF07A1210}"/>
              </a:ext>
            </a:extLst>
          </p:cNvPr>
          <p:cNvSpPr>
            <a:spLocks noGrp="1"/>
          </p:cNvSpPr>
          <p:nvPr>
            <p:ph type="sldNum" sz="quarter" idx="12"/>
          </p:nvPr>
        </p:nvSpPr>
        <p:spPr/>
        <p:txBody>
          <a:bodyPr/>
          <a:lstStyle/>
          <a:p>
            <a:fld id="{3B9D70B6-1D5B-CA42-8A4D-FF3DC7CD88D8}" type="slidenum">
              <a:rPr lang="en-US" smtClean="0"/>
              <a:t>‹#›</a:t>
            </a:fld>
            <a:endParaRPr lang="en-US" dirty="0"/>
          </a:p>
        </p:txBody>
      </p:sp>
      <p:sp>
        <p:nvSpPr>
          <p:cNvPr id="7" name="Title 1">
            <a:extLst>
              <a:ext uri="{FF2B5EF4-FFF2-40B4-BE49-F238E27FC236}">
                <a16:creationId xmlns:a16="http://schemas.microsoft.com/office/drawing/2014/main" id="{2F0A0569-BF0C-5C41-83F0-D7801E8CC921}"/>
              </a:ext>
            </a:extLst>
          </p:cNvPr>
          <p:cNvSpPr>
            <a:spLocks noGrp="1"/>
          </p:cNvSpPr>
          <p:nvPr>
            <p:ph type="ctrTitle"/>
          </p:nvPr>
        </p:nvSpPr>
        <p:spPr>
          <a:xfrm>
            <a:off x="1143000" y="2051049"/>
            <a:ext cx="6858000" cy="581025"/>
          </a:xfrm>
        </p:spPr>
        <p:txBody>
          <a:bodyPr anchor="t">
            <a:normAutofit/>
          </a:bodyPr>
          <a:lstStyle>
            <a:lvl1pPr algn="ctr">
              <a:defRPr sz="3600"/>
            </a:lvl1pPr>
          </a:lstStyle>
          <a:p>
            <a:r>
              <a:rPr lang="en-US" dirty="0"/>
              <a:t>Click to edit Master title style</a:t>
            </a:r>
          </a:p>
        </p:txBody>
      </p:sp>
      <p:sp>
        <p:nvSpPr>
          <p:cNvPr id="8" name="Subtitle 2">
            <a:extLst>
              <a:ext uri="{FF2B5EF4-FFF2-40B4-BE49-F238E27FC236}">
                <a16:creationId xmlns:a16="http://schemas.microsoft.com/office/drawing/2014/main" id="{F0367546-F504-844C-A7C1-60D586A140B4}"/>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48009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808FE-8546-5640-BCF0-CCAEA23CA78E}"/>
              </a:ext>
            </a:extLst>
          </p:cNvPr>
          <p:cNvSpPr>
            <a:spLocks noGrp="1"/>
          </p:cNvSpPr>
          <p:nvPr>
            <p:ph type="dt" sz="half" idx="10"/>
          </p:nvPr>
        </p:nvSpPr>
        <p:spPr>
          <a:xfrm>
            <a:off x="628650" y="4767263"/>
            <a:ext cx="2057400" cy="274637"/>
          </a:xfrm>
          <a:prstGeom prst="rect">
            <a:avLst/>
          </a:prstGeom>
        </p:spPr>
        <p:txBody>
          <a:bodyPr/>
          <a:lstStyle/>
          <a:p>
            <a:fld id="{62DFB8B8-9EFB-854F-999C-C3414A8CEBD7}" type="datetimeFigureOut">
              <a:rPr lang="en-US" smtClean="0"/>
              <a:t>9/14/22</a:t>
            </a:fld>
            <a:endParaRPr lang="en-US" dirty="0"/>
          </a:p>
        </p:txBody>
      </p:sp>
      <p:sp>
        <p:nvSpPr>
          <p:cNvPr id="3" name="Footer Placeholder 2">
            <a:extLst>
              <a:ext uri="{FF2B5EF4-FFF2-40B4-BE49-F238E27FC236}">
                <a16:creationId xmlns:a16="http://schemas.microsoft.com/office/drawing/2014/main" id="{8C79966D-989C-604E-9F33-640A5EF31B07}"/>
              </a:ext>
            </a:extLst>
          </p:cNvPr>
          <p:cNvSpPr>
            <a:spLocks noGrp="1"/>
          </p:cNvSpPr>
          <p:nvPr>
            <p:ph type="ftr" sz="quarter" idx="11"/>
          </p:nvPr>
        </p:nvSpPr>
        <p:spPr>
          <a:xfrm>
            <a:off x="3028950" y="4767263"/>
            <a:ext cx="3086100" cy="274637"/>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0D1CB86-AE2A-FC40-B4DF-B13314AE2673}"/>
              </a:ext>
            </a:extLst>
          </p:cNvPr>
          <p:cNvSpPr>
            <a:spLocks noGrp="1"/>
          </p:cNvSpPr>
          <p:nvPr>
            <p:ph type="sldNum" sz="quarter" idx="12"/>
          </p:nvPr>
        </p:nvSpPr>
        <p:spPr/>
        <p:txBody>
          <a:bodyPr/>
          <a:lstStyle/>
          <a:p>
            <a:fld id="{3B9D70B6-1D5B-CA42-8A4D-FF3DC7CD88D8}" type="slidenum">
              <a:rPr lang="en-US" smtClean="0"/>
              <a:t>‹#›</a:t>
            </a:fld>
            <a:endParaRPr lang="en-US" dirty="0"/>
          </a:p>
        </p:txBody>
      </p:sp>
    </p:spTree>
    <p:extLst>
      <p:ext uri="{BB962C8B-B14F-4D97-AF65-F5344CB8AC3E}">
        <p14:creationId xmlns:p14="http://schemas.microsoft.com/office/powerpoint/2010/main" val="333897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65E2-970C-C147-9810-FD4D3DF95336}"/>
              </a:ext>
            </a:extLst>
          </p:cNvPr>
          <p:cNvSpPr>
            <a:spLocks noGrp="1"/>
          </p:cNvSpPr>
          <p:nvPr>
            <p:ph type="ctrTitle"/>
          </p:nvPr>
        </p:nvSpPr>
        <p:spPr>
          <a:xfrm>
            <a:off x="1143000" y="1990165"/>
            <a:ext cx="6858000" cy="641910"/>
          </a:xfrm>
        </p:spPr>
        <p:txBody>
          <a:bodyPr anchor="t">
            <a:normAutofit/>
          </a:bodyPr>
          <a:lstStyle>
            <a:lvl1pPr algn="ctr">
              <a:defRPr sz="3200"/>
            </a:lvl1pPr>
          </a:lstStyle>
          <a:p>
            <a:r>
              <a:rPr lang="en-US" dirty="0"/>
              <a:t>Click to edit Master title style</a:t>
            </a:r>
          </a:p>
        </p:txBody>
      </p:sp>
      <p:sp>
        <p:nvSpPr>
          <p:cNvPr id="3" name="Subtitle 2">
            <a:extLst>
              <a:ext uri="{FF2B5EF4-FFF2-40B4-BE49-F238E27FC236}">
                <a16:creationId xmlns:a16="http://schemas.microsoft.com/office/drawing/2014/main" id="{25CE37C3-21F8-944B-9FC1-A567B09CBBD1}"/>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B17CCB3-828D-C945-A368-BE139F87A217}"/>
              </a:ext>
            </a:extLst>
          </p:cNvPr>
          <p:cNvSpPr>
            <a:spLocks noGrp="1"/>
          </p:cNvSpPr>
          <p:nvPr>
            <p:ph type="sldNum" sz="quarter" idx="12"/>
          </p:nvPr>
        </p:nvSpPr>
        <p:spPr/>
        <p:txBody>
          <a:bodyPr/>
          <a:lstStyle>
            <a:lvl1pPr>
              <a:defRPr>
                <a:solidFill>
                  <a:schemeClr val="accent1"/>
                </a:solidFill>
              </a:defRPr>
            </a:lvl1pPr>
          </a:lstStyle>
          <a:p>
            <a:fld id="{C355E9E2-5413-6C44-9DA4-95D6AD070184}" type="slidenum">
              <a:rPr lang="en-US" smtClean="0"/>
              <a:pPr/>
              <a:t>‹#›</a:t>
            </a:fld>
            <a:endParaRPr lang="en-US" dirty="0"/>
          </a:p>
        </p:txBody>
      </p:sp>
    </p:spTree>
    <p:extLst>
      <p:ext uri="{BB962C8B-B14F-4D97-AF65-F5344CB8AC3E}">
        <p14:creationId xmlns:p14="http://schemas.microsoft.com/office/powerpoint/2010/main" val="233684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45EB-E69E-224F-9870-5B1C099A4D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9622B-C8CA-6841-BA00-4C315348D0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FF3EFC3-FEC9-2F49-B494-E99709EB2543}"/>
              </a:ext>
            </a:extLst>
          </p:cNvPr>
          <p:cNvSpPr>
            <a:spLocks noGrp="1"/>
          </p:cNvSpPr>
          <p:nvPr>
            <p:ph type="sldNum" sz="quarter" idx="12"/>
          </p:nvPr>
        </p:nvSpPr>
        <p:spPr/>
        <p:txBody>
          <a:bodyPr/>
          <a:lstStyle>
            <a:lvl1pPr>
              <a:defRPr>
                <a:solidFill>
                  <a:schemeClr val="accent1"/>
                </a:solidFill>
              </a:defRPr>
            </a:lvl1pPr>
          </a:lstStyle>
          <a:p>
            <a:fld id="{C355E9E2-5413-6C44-9DA4-95D6AD070184}" type="slidenum">
              <a:rPr lang="en-US" smtClean="0"/>
              <a:pPr/>
              <a:t>‹#›</a:t>
            </a:fld>
            <a:endParaRPr lang="en-US" dirty="0"/>
          </a:p>
        </p:txBody>
      </p:sp>
    </p:spTree>
    <p:extLst>
      <p:ext uri="{BB962C8B-B14F-4D97-AF65-F5344CB8AC3E}">
        <p14:creationId xmlns:p14="http://schemas.microsoft.com/office/powerpoint/2010/main" val="172899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ED0F-2B34-C34C-BA12-A4F98F2FC2C0}"/>
              </a:ext>
            </a:extLst>
          </p:cNvPr>
          <p:cNvSpPr>
            <a:spLocks noGrp="1"/>
          </p:cNvSpPr>
          <p:nvPr>
            <p:ph type="title"/>
          </p:nvPr>
        </p:nvSpPr>
        <p:spPr>
          <a:xfrm>
            <a:off x="623888" y="2435838"/>
            <a:ext cx="7886700" cy="537883"/>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C891AA85-C50F-2747-968F-9F1A65F94C65}"/>
              </a:ext>
            </a:extLst>
          </p:cNvPr>
          <p:cNvSpPr>
            <a:spLocks noGrp="1"/>
          </p:cNvSpPr>
          <p:nvPr>
            <p:ph type="body" idx="1"/>
          </p:nvPr>
        </p:nvSpPr>
        <p:spPr>
          <a:xfrm>
            <a:off x="623888" y="3088982"/>
            <a:ext cx="7886700" cy="14782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549534E-E360-8A4F-B025-4E3F25C1F26F}"/>
              </a:ext>
            </a:extLst>
          </p:cNvPr>
          <p:cNvSpPr>
            <a:spLocks noGrp="1"/>
          </p:cNvSpPr>
          <p:nvPr>
            <p:ph type="sldNum" sz="quarter" idx="12"/>
          </p:nvPr>
        </p:nvSpPr>
        <p:spPr/>
        <p:txBody>
          <a:bodyPr/>
          <a:lstStyle>
            <a:lvl1pPr>
              <a:defRPr>
                <a:solidFill>
                  <a:schemeClr val="accent1"/>
                </a:solidFill>
              </a:defRPr>
            </a:lvl1pPr>
          </a:lstStyle>
          <a:p>
            <a:fld id="{C355E9E2-5413-6C44-9DA4-95D6AD070184}" type="slidenum">
              <a:rPr lang="en-US" smtClean="0"/>
              <a:pPr/>
              <a:t>‹#›</a:t>
            </a:fld>
            <a:endParaRPr lang="en-US" dirty="0"/>
          </a:p>
        </p:txBody>
      </p:sp>
    </p:spTree>
    <p:extLst>
      <p:ext uri="{BB962C8B-B14F-4D97-AF65-F5344CB8AC3E}">
        <p14:creationId xmlns:p14="http://schemas.microsoft.com/office/powerpoint/2010/main" val="25891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CD280-7BD8-5448-ABF4-B17CBF0132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468CE-4B14-184A-8E2C-2C13FC880976}"/>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D98273-DCD8-2749-B2C5-2F1B6399C132}"/>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6F1BDCD-38FC-2649-A30F-26932CFA3485}"/>
              </a:ext>
            </a:extLst>
          </p:cNvPr>
          <p:cNvSpPr>
            <a:spLocks noGrp="1"/>
          </p:cNvSpPr>
          <p:nvPr>
            <p:ph type="sldNum" sz="quarter" idx="12"/>
          </p:nvPr>
        </p:nvSpPr>
        <p:spPr/>
        <p:txBody>
          <a:bodyPr/>
          <a:lstStyle>
            <a:lvl1pPr>
              <a:defRPr>
                <a:solidFill>
                  <a:schemeClr val="accent1"/>
                </a:solidFill>
              </a:defRPr>
            </a:lvl1pPr>
          </a:lstStyle>
          <a:p>
            <a:fld id="{C355E9E2-5413-6C44-9DA4-95D6AD070184}" type="slidenum">
              <a:rPr lang="en-US" smtClean="0"/>
              <a:pPr/>
              <a:t>‹#›</a:t>
            </a:fld>
            <a:endParaRPr lang="en-US" dirty="0"/>
          </a:p>
        </p:txBody>
      </p:sp>
    </p:spTree>
    <p:extLst>
      <p:ext uri="{BB962C8B-B14F-4D97-AF65-F5344CB8AC3E}">
        <p14:creationId xmlns:p14="http://schemas.microsoft.com/office/powerpoint/2010/main" val="185771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238155-BC6C-354F-9EDA-92A2DE6902FC}"/>
              </a:ext>
            </a:extLst>
          </p:cNvPr>
          <p:cNvSpPr>
            <a:spLocks noGrp="1"/>
          </p:cNvSpPr>
          <p:nvPr>
            <p:ph type="body" idx="1"/>
          </p:nvPr>
        </p:nvSpPr>
        <p:spPr>
          <a:xfrm>
            <a:off x="630238" y="1260475"/>
            <a:ext cx="3868737" cy="619125"/>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8FE484E-B1CF-374B-B7BD-410249B46420}"/>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6AFCE0-FCCD-3149-85CC-58880C43D7FA}"/>
              </a:ext>
            </a:extLst>
          </p:cNvPr>
          <p:cNvSpPr>
            <a:spLocks noGrp="1"/>
          </p:cNvSpPr>
          <p:nvPr>
            <p:ph type="body" sz="quarter" idx="3"/>
          </p:nvPr>
        </p:nvSpPr>
        <p:spPr>
          <a:xfrm>
            <a:off x="4629150" y="1260475"/>
            <a:ext cx="3887788" cy="619125"/>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A8D8C6E-3FA5-4147-AF43-F50F3AFCF797}"/>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7845FA6-87A6-654D-97AB-01217501758B}"/>
              </a:ext>
            </a:extLst>
          </p:cNvPr>
          <p:cNvSpPr>
            <a:spLocks noGrp="1"/>
          </p:cNvSpPr>
          <p:nvPr>
            <p:ph type="sldNum" sz="quarter" idx="12"/>
          </p:nvPr>
        </p:nvSpPr>
        <p:spPr/>
        <p:txBody>
          <a:bodyPr/>
          <a:lstStyle>
            <a:lvl1pPr>
              <a:defRPr>
                <a:solidFill>
                  <a:schemeClr val="accent1"/>
                </a:solidFill>
              </a:defRPr>
            </a:lvl1pPr>
          </a:lstStyle>
          <a:p>
            <a:fld id="{C355E9E2-5413-6C44-9DA4-95D6AD070184}" type="slidenum">
              <a:rPr lang="en-US" smtClean="0"/>
              <a:pPr/>
              <a:t>‹#›</a:t>
            </a:fld>
            <a:endParaRPr lang="en-US" dirty="0"/>
          </a:p>
        </p:txBody>
      </p:sp>
    </p:spTree>
    <p:extLst>
      <p:ext uri="{BB962C8B-B14F-4D97-AF65-F5344CB8AC3E}">
        <p14:creationId xmlns:p14="http://schemas.microsoft.com/office/powerpoint/2010/main" val="421806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6A7CC-B35C-2D4C-8531-0FDA476AA5F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89FDE52-A22B-344A-9AE9-7DDBA20799F2}"/>
              </a:ext>
            </a:extLst>
          </p:cNvPr>
          <p:cNvSpPr>
            <a:spLocks noGrp="1"/>
          </p:cNvSpPr>
          <p:nvPr>
            <p:ph type="sldNum" sz="quarter" idx="12"/>
          </p:nvPr>
        </p:nvSpPr>
        <p:spPr/>
        <p:txBody>
          <a:bodyPr/>
          <a:lstStyle>
            <a:lvl1pPr>
              <a:defRPr>
                <a:solidFill>
                  <a:schemeClr val="accent1"/>
                </a:solidFill>
              </a:defRPr>
            </a:lvl1pPr>
          </a:lstStyle>
          <a:p>
            <a:fld id="{C355E9E2-5413-6C44-9DA4-95D6AD070184}" type="slidenum">
              <a:rPr lang="en-US" smtClean="0"/>
              <a:pPr/>
              <a:t>‹#›</a:t>
            </a:fld>
            <a:endParaRPr lang="en-US" dirty="0"/>
          </a:p>
        </p:txBody>
      </p:sp>
    </p:spTree>
    <p:extLst>
      <p:ext uri="{BB962C8B-B14F-4D97-AF65-F5344CB8AC3E}">
        <p14:creationId xmlns:p14="http://schemas.microsoft.com/office/powerpoint/2010/main" val="23252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B2163B-9893-8548-9928-6F7CB12DC5CD}"/>
              </a:ext>
            </a:extLst>
          </p:cNvPr>
          <p:cNvSpPr>
            <a:spLocks noGrp="1"/>
          </p:cNvSpPr>
          <p:nvPr>
            <p:ph type="sldNum" sz="quarter" idx="12"/>
          </p:nvPr>
        </p:nvSpPr>
        <p:spPr/>
        <p:txBody>
          <a:bodyPr/>
          <a:lstStyle>
            <a:lvl1pPr>
              <a:defRPr>
                <a:solidFill>
                  <a:schemeClr val="accent1"/>
                </a:solidFill>
              </a:defRPr>
            </a:lvl1pPr>
          </a:lstStyle>
          <a:p>
            <a:fld id="{C355E9E2-5413-6C44-9DA4-95D6AD070184}" type="slidenum">
              <a:rPr lang="en-US" smtClean="0"/>
              <a:pPr/>
              <a:t>‹#›</a:t>
            </a:fld>
            <a:endParaRPr lang="en-US" dirty="0"/>
          </a:p>
        </p:txBody>
      </p:sp>
    </p:spTree>
    <p:extLst>
      <p:ext uri="{BB962C8B-B14F-4D97-AF65-F5344CB8AC3E}">
        <p14:creationId xmlns:p14="http://schemas.microsoft.com/office/powerpoint/2010/main" val="270676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2CE6-0D62-6941-AAA7-23E2F05425D1}"/>
              </a:ext>
            </a:extLst>
          </p:cNvPr>
          <p:cNvSpPr>
            <a:spLocks noGrp="1"/>
          </p:cNvSpPr>
          <p:nvPr>
            <p:ph type="title"/>
          </p:nvPr>
        </p:nvSpPr>
        <p:spPr>
          <a:xfrm>
            <a:off x="630238" y="741362"/>
            <a:ext cx="2949575" cy="80168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693F56E-F29C-3B46-81B1-715E24A41AAF}"/>
              </a:ext>
            </a:extLst>
          </p:cNvPr>
          <p:cNvSpPr>
            <a:spLocks noGrp="1"/>
          </p:cNvSpPr>
          <p:nvPr>
            <p:ph idx="1"/>
          </p:nvPr>
        </p:nvSpPr>
        <p:spPr>
          <a:xfrm>
            <a:off x="3887788" y="741363"/>
            <a:ext cx="4629150" cy="3654425"/>
          </a:xfrm>
        </p:spPr>
        <p:txBody>
          <a:bodyPr/>
          <a:lstStyle>
            <a:lvl1pPr>
              <a:defRPr sz="2400"/>
            </a:lvl1pPr>
            <a:lvl2pPr>
              <a:defRPr sz="1800"/>
            </a:lvl2pPr>
            <a:lvl3pPr>
              <a:defRPr sz="16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a:extLst>
              <a:ext uri="{FF2B5EF4-FFF2-40B4-BE49-F238E27FC236}">
                <a16:creationId xmlns:a16="http://schemas.microsoft.com/office/drawing/2014/main" id="{932E2B6F-E07E-4D4B-926D-35CA180FCA7F}"/>
              </a:ext>
            </a:extLst>
          </p:cNvPr>
          <p:cNvSpPr>
            <a:spLocks noGrp="1"/>
          </p:cNvSpPr>
          <p:nvPr>
            <p:ph type="body" sz="half" idx="2"/>
          </p:nvPr>
        </p:nvSpPr>
        <p:spPr>
          <a:xfrm>
            <a:off x="630238" y="2236054"/>
            <a:ext cx="2949575" cy="21660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B120C97-689E-954E-9DB7-751AACCDAC81}"/>
              </a:ext>
            </a:extLst>
          </p:cNvPr>
          <p:cNvSpPr>
            <a:spLocks noGrp="1"/>
          </p:cNvSpPr>
          <p:nvPr>
            <p:ph type="sldNum" sz="quarter" idx="12"/>
          </p:nvPr>
        </p:nvSpPr>
        <p:spPr/>
        <p:txBody>
          <a:bodyPr/>
          <a:lstStyle>
            <a:lvl1pPr>
              <a:defRPr>
                <a:solidFill>
                  <a:schemeClr val="accent1"/>
                </a:solidFill>
              </a:defRPr>
            </a:lvl1pPr>
          </a:lstStyle>
          <a:p>
            <a:fld id="{C355E9E2-5413-6C44-9DA4-95D6AD070184}" type="slidenum">
              <a:rPr lang="en-US" smtClean="0"/>
              <a:pPr/>
              <a:t>‹#›</a:t>
            </a:fld>
            <a:endParaRPr lang="en-US" dirty="0"/>
          </a:p>
        </p:txBody>
      </p:sp>
    </p:spTree>
    <p:extLst>
      <p:ext uri="{BB962C8B-B14F-4D97-AF65-F5344CB8AC3E}">
        <p14:creationId xmlns:p14="http://schemas.microsoft.com/office/powerpoint/2010/main" val="2294914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jp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422A33-8A04-D84F-B0C9-3748E82F0636}"/>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73203312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9C8B0B-723B-9B40-952E-11B7B9C4C7F3}"/>
              </a:ext>
            </a:extLst>
          </p:cNvPr>
          <p:cNvPicPr>
            <a:picLocks noChangeAspect="1"/>
          </p:cNvPicPr>
          <p:nvPr userDrawn="1"/>
        </p:nvPicPr>
        <p:blipFill>
          <a:blip r:embed="rId11"/>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DB6D5770-FDD5-1E4C-A3C6-2FD70F246991}"/>
              </a:ext>
            </a:extLst>
          </p:cNvPr>
          <p:cNvSpPr>
            <a:spLocks noGrp="1"/>
          </p:cNvSpPr>
          <p:nvPr>
            <p:ph type="title"/>
          </p:nvPr>
        </p:nvSpPr>
        <p:spPr>
          <a:xfrm>
            <a:off x="628650" y="745351"/>
            <a:ext cx="7886700" cy="52306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B98EA3-B35D-3C4C-A5DD-A4C02ADBEF3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0D1418D9-AA12-DD42-BB90-5EC1D9BF7610}"/>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355E9E2-5413-6C44-9DA4-95D6AD070184}" type="slidenum">
              <a:rPr lang="en-US" smtClean="0"/>
              <a:t>‹#›</a:t>
            </a:fld>
            <a:endParaRPr lang="en-US" dirty="0"/>
          </a:p>
        </p:txBody>
      </p:sp>
    </p:spTree>
    <p:extLst>
      <p:ext uri="{BB962C8B-B14F-4D97-AF65-F5344CB8AC3E}">
        <p14:creationId xmlns:p14="http://schemas.microsoft.com/office/powerpoint/2010/main" val="11385549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6ED57A-0270-2F45-97B5-CE1CC5BB4ABE}"/>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1328A0E9-E4DB-0842-B14E-728938448FAD}"/>
              </a:ext>
            </a:extLst>
          </p:cNvPr>
          <p:cNvSpPr>
            <a:spLocks noGrp="1"/>
          </p:cNvSpPr>
          <p:nvPr>
            <p:ph type="title"/>
          </p:nvPr>
        </p:nvSpPr>
        <p:spPr>
          <a:xfrm>
            <a:off x="628650" y="706931"/>
            <a:ext cx="7886700" cy="56148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1A06FE55-0CC9-D04B-B2C1-9831440EBEEC}"/>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63177B5-ECDB-FC42-8EF4-AB6DE2F06F7C}"/>
              </a:ext>
            </a:extLst>
          </p:cNvPr>
          <p:cNvSpPr>
            <a:spLocks noGrp="1"/>
          </p:cNvSpPr>
          <p:nvPr>
            <p:ph type="sldNum" sz="quarter" idx="4"/>
          </p:nvPr>
        </p:nvSpPr>
        <p:spPr>
          <a:xfrm>
            <a:off x="6457950" y="4777823"/>
            <a:ext cx="2057400" cy="274637"/>
          </a:xfrm>
          <a:prstGeom prst="rect">
            <a:avLst/>
          </a:prstGeom>
        </p:spPr>
        <p:txBody>
          <a:bodyPr vert="horz" lIns="91440" tIns="45720" rIns="91440" bIns="45720" rtlCol="0" anchor="ctr"/>
          <a:lstStyle>
            <a:lvl1pPr algn="r">
              <a:defRPr sz="1200">
                <a:solidFill>
                  <a:schemeClr val="accent1"/>
                </a:solidFill>
              </a:defRPr>
            </a:lvl1pPr>
          </a:lstStyle>
          <a:p>
            <a:fld id="{CC2C2A06-F683-EE48-9E3E-8CCEF2CEBEE1}" type="slidenum">
              <a:rPr lang="en-US" smtClean="0"/>
              <a:pPr/>
              <a:t>‹#›</a:t>
            </a:fld>
            <a:endParaRPr lang="en-US" dirty="0"/>
          </a:p>
        </p:txBody>
      </p:sp>
    </p:spTree>
    <p:extLst>
      <p:ext uri="{BB962C8B-B14F-4D97-AF65-F5344CB8AC3E}">
        <p14:creationId xmlns:p14="http://schemas.microsoft.com/office/powerpoint/2010/main" val="2173434884"/>
      </p:ext>
    </p:extLst>
  </p:cSld>
  <p:clrMap bg1="lt1" tx1="dk1" bg2="lt2" tx2="dk2" accent1="accent1" accent2="accent2" accent3="accent3" accent4="accent4" accent5="accent5" accent6="accent6" hlink="hlink" folHlink="folHlink"/>
  <p:sldLayoutIdLst>
    <p:sldLayoutId id="2147483673" r:id="rId1"/>
    <p:sldLayoutId id="2147483679" r:id="rId2"/>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F94378-79C6-C640-BB14-9DE014CA4930}"/>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6" name="Slide Number Placeholder 5">
            <a:extLst>
              <a:ext uri="{FF2B5EF4-FFF2-40B4-BE49-F238E27FC236}">
                <a16:creationId xmlns:a16="http://schemas.microsoft.com/office/drawing/2014/main" id="{2C5F6049-F2CC-2F44-A82D-DFE51C8625AD}"/>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accent1"/>
                </a:solidFill>
              </a:defRPr>
            </a:lvl1pPr>
          </a:lstStyle>
          <a:p>
            <a:fld id="{3B9D70B6-1D5B-CA42-8A4D-FF3DC7CD88D8}" type="slidenum">
              <a:rPr lang="en-US" smtClean="0"/>
              <a:pPr/>
              <a:t>‹#›</a:t>
            </a:fld>
            <a:endParaRPr lang="en-US" dirty="0"/>
          </a:p>
        </p:txBody>
      </p:sp>
      <p:sp>
        <p:nvSpPr>
          <p:cNvPr id="9" name="Title Placeholder 1">
            <a:extLst>
              <a:ext uri="{FF2B5EF4-FFF2-40B4-BE49-F238E27FC236}">
                <a16:creationId xmlns:a16="http://schemas.microsoft.com/office/drawing/2014/main" id="{AEC4DCF5-B176-8F46-932D-E84391BE4902}"/>
              </a:ext>
            </a:extLst>
          </p:cNvPr>
          <p:cNvSpPr>
            <a:spLocks noGrp="1"/>
          </p:cNvSpPr>
          <p:nvPr>
            <p:ph type="title"/>
          </p:nvPr>
        </p:nvSpPr>
        <p:spPr>
          <a:xfrm>
            <a:off x="628650" y="706931"/>
            <a:ext cx="7886700" cy="561482"/>
          </a:xfrm>
          <a:prstGeom prst="rect">
            <a:avLst/>
          </a:prstGeom>
        </p:spPr>
        <p:txBody>
          <a:bodyPr vert="horz" lIns="91440" tIns="45720" rIns="91440" bIns="45720" rtlCol="0" anchor="t">
            <a:normAutofit/>
          </a:bodyPr>
          <a:lstStyle/>
          <a:p>
            <a:r>
              <a:rPr lang="en-US" dirty="0"/>
              <a:t>Click to edit Master title style</a:t>
            </a:r>
          </a:p>
        </p:txBody>
      </p:sp>
      <p:sp>
        <p:nvSpPr>
          <p:cNvPr id="10" name="Text Placeholder 2">
            <a:extLst>
              <a:ext uri="{FF2B5EF4-FFF2-40B4-BE49-F238E27FC236}">
                <a16:creationId xmlns:a16="http://schemas.microsoft.com/office/drawing/2014/main" id="{4FD1BA3E-B3EA-EB45-8DCA-97E74CFCB4F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094752"/>
      </p:ext>
    </p:extLst>
  </p:cSld>
  <p:clrMap bg1="lt1" tx1="dk1" bg2="lt2" tx2="dk2" accent1="accent1" accent2="accent2" accent3="accent3" accent4="accent4" accent5="accent5" accent6="accent6" hlink="hlink" folHlink="folHlink"/>
  <p:sldLayoutIdLst>
    <p:sldLayoutId id="2147483681" r:id="rId1"/>
    <p:sldLayoutId id="214748368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3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4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9FA1-1B7D-CE4C-912C-B1987B632608}"/>
              </a:ext>
            </a:extLst>
          </p:cNvPr>
          <p:cNvSpPr>
            <a:spLocks noGrp="1"/>
          </p:cNvSpPr>
          <p:nvPr>
            <p:ph type="ctrTitle"/>
          </p:nvPr>
        </p:nvSpPr>
        <p:spPr>
          <a:xfrm>
            <a:off x="1143000" y="1200150"/>
            <a:ext cx="6858000" cy="1431925"/>
          </a:xfrm>
        </p:spPr>
        <p:txBody>
          <a:bodyPr>
            <a:noAutofit/>
          </a:bodyPr>
          <a:lstStyle/>
          <a:p>
            <a:r>
              <a:rPr lang="en-US" sz="5400" dirty="0"/>
              <a:t>I QI</a:t>
            </a:r>
            <a:br>
              <a:rPr lang="en-US" sz="5400" dirty="0"/>
            </a:br>
            <a:r>
              <a:rPr lang="en-US" sz="5400" dirty="0"/>
              <a:t>U CAN 2!</a:t>
            </a:r>
            <a:br>
              <a:rPr lang="en-US" sz="5400" dirty="0"/>
            </a:br>
            <a:r>
              <a:rPr lang="en-US" sz="5400" dirty="0"/>
              <a:t>CAN WE ACGME?</a:t>
            </a:r>
          </a:p>
        </p:txBody>
      </p:sp>
      <p:sp>
        <p:nvSpPr>
          <p:cNvPr id="3" name="Subtitle 2">
            <a:extLst>
              <a:ext uri="{FF2B5EF4-FFF2-40B4-BE49-F238E27FC236}">
                <a16:creationId xmlns:a16="http://schemas.microsoft.com/office/drawing/2014/main" id="{14D191ED-7D7A-E243-A8C8-AE18619D43B3}"/>
              </a:ext>
            </a:extLst>
          </p:cNvPr>
          <p:cNvSpPr>
            <a:spLocks noGrp="1"/>
          </p:cNvSpPr>
          <p:nvPr>
            <p:ph type="subTitle" idx="1"/>
          </p:nvPr>
        </p:nvSpPr>
        <p:spPr>
          <a:xfrm>
            <a:off x="1143000" y="3831020"/>
            <a:ext cx="6858000" cy="1137088"/>
          </a:xfrm>
        </p:spPr>
        <p:txBody>
          <a:bodyPr>
            <a:normAutofit fontScale="92500" lnSpcReduction="20000"/>
          </a:bodyPr>
          <a:lstStyle/>
          <a:p>
            <a:pPr>
              <a:lnSpc>
                <a:spcPct val="120000"/>
              </a:lnSpc>
            </a:pPr>
            <a:r>
              <a:rPr lang="en-US" sz="1800" dirty="0"/>
              <a:t>Thomas F. Koonce, MD, MPH</a:t>
            </a:r>
          </a:p>
          <a:p>
            <a:pPr>
              <a:lnSpc>
                <a:spcPct val="120000"/>
              </a:lnSpc>
            </a:pPr>
            <a:r>
              <a:rPr lang="en-US" sz="1800" dirty="0"/>
              <a:t>Associate Professor, Department of Family Medicine</a:t>
            </a:r>
          </a:p>
          <a:p>
            <a:pPr>
              <a:lnSpc>
                <a:spcPct val="120000"/>
              </a:lnSpc>
            </a:pPr>
            <a:r>
              <a:rPr lang="en-US" sz="1800" dirty="0"/>
              <a:t>UNC School of Medicine</a:t>
            </a:r>
          </a:p>
          <a:p>
            <a:endParaRPr lang="en-US" dirty="0"/>
          </a:p>
        </p:txBody>
      </p:sp>
    </p:spTree>
    <p:extLst>
      <p:ext uri="{BB962C8B-B14F-4D97-AF65-F5344CB8AC3E}">
        <p14:creationId xmlns:p14="http://schemas.microsoft.com/office/powerpoint/2010/main" val="344946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20B4FFD-04D3-9D4F-AA0E-476CAB2C8993}"/>
              </a:ext>
            </a:extLst>
          </p:cNvPr>
          <p:cNvGrpSpPr/>
          <p:nvPr/>
        </p:nvGrpSpPr>
        <p:grpSpPr>
          <a:xfrm>
            <a:off x="54244" y="622614"/>
            <a:ext cx="2417736" cy="865223"/>
            <a:chOff x="0" y="645861"/>
            <a:chExt cx="9144000" cy="3903393"/>
          </a:xfrm>
        </p:grpSpPr>
        <p:sp>
          <p:nvSpPr>
            <p:cNvPr id="3" name="Right Arrow 2">
              <a:extLst>
                <a:ext uri="{FF2B5EF4-FFF2-40B4-BE49-F238E27FC236}">
                  <a16:creationId xmlns:a16="http://schemas.microsoft.com/office/drawing/2014/main" id="{02F41B3C-CE38-2148-9E31-70CF1A046882}"/>
                </a:ext>
              </a:extLst>
            </p:cNvPr>
            <p:cNvSpPr/>
            <p:nvPr/>
          </p:nvSpPr>
          <p:spPr>
            <a:xfrm>
              <a:off x="0" y="645861"/>
              <a:ext cx="9144000" cy="1182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Physical Environment</a:t>
              </a:r>
            </a:p>
          </p:txBody>
        </p:sp>
        <p:sp>
          <p:nvSpPr>
            <p:cNvPr id="10" name="Right Arrow 9">
              <a:extLst>
                <a:ext uri="{FF2B5EF4-FFF2-40B4-BE49-F238E27FC236}">
                  <a16:creationId xmlns:a16="http://schemas.microsoft.com/office/drawing/2014/main" id="{963DA7C7-66C8-3644-AC65-7959102BF0C2}"/>
                </a:ext>
              </a:extLst>
            </p:cNvPr>
            <p:cNvSpPr/>
            <p:nvPr/>
          </p:nvSpPr>
          <p:spPr>
            <a:xfrm>
              <a:off x="0" y="2006088"/>
              <a:ext cx="9144000" cy="1182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Quality Improvement Infrastructure</a:t>
              </a:r>
            </a:p>
          </p:txBody>
        </p:sp>
        <p:sp>
          <p:nvSpPr>
            <p:cNvPr id="11" name="Right Arrow 10">
              <a:extLst>
                <a:ext uri="{FF2B5EF4-FFF2-40B4-BE49-F238E27FC236}">
                  <a16:creationId xmlns:a16="http://schemas.microsoft.com/office/drawing/2014/main" id="{8168AB92-154A-0B42-B934-D4C274211F97}"/>
                </a:ext>
              </a:extLst>
            </p:cNvPr>
            <p:cNvSpPr/>
            <p:nvPr/>
          </p:nvSpPr>
          <p:spPr>
            <a:xfrm>
              <a:off x="0" y="3366315"/>
              <a:ext cx="9144000" cy="1182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Quality Improvement Education</a:t>
              </a:r>
            </a:p>
          </p:txBody>
        </p:sp>
      </p:grpSp>
      <p:graphicFrame>
        <p:nvGraphicFramePr>
          <p:cNvPr id="4" name="Diagram 3">
            <a:extLst>
              <a:ext uri="{FF2B5EF4-FFF2-40B4-BE49-F238E27FC236}">
                <a16:creationId xmlns:a16="http://schemas.microsoft.com/office/drawing/2014/main" id="{2EA6A66E-9394-C542-AEEE-9F88D222E072}"/>
              </a:ext>
            </a:extLst>
          </p:cNvPr>
          <p:cNvGraphicFramePr/>
          <p:nvPr>
            <p:extLst>
              <p:ext uri="{D42A27DB-BD31-4B8C-83A1-F6EECF244321}">
                <p14:modId xmlns:p14="http://schemas.microsoft.com/office/powerpoint/2010/main" val="2595803228"/>
              </p:ext>
            </p:extLst>
          </p:nvPr>
        </p:nvGraphicFramePr>
        <p:xfrm>
          <a:off x="54244" y="539750"/>
          <a:ext cx="90355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ular Callout 4">
            <a:extLst>
              <a:ext uri="{FF2B5EF4-FFF2-40B4-BE49-F238E27FC236}">
                <a16:creationId xmlns:a16="http://schemas.microsoft.com/office/drawing/2014/main" id="{9D44E755-493C-DB4D-BE71-0EB51736F714}"/>
              </a:ext>
            </a:extLst>
          </p:cNvPr>
          <p:cNvSpPr/>
          <p:nvPr/>
        </p:nvSpPr>
        <p:spPr>
          <a:xfrm>
            <a:off x="6144768" y="3849624"/>
            <a:ext cx="1435608" cy="896112"/>
          </a:xfrm>
          <a:prstGeom prst="wedgeRectCallout">
            <a:avLst>
              <a:gd name="adj1" fmla="val -99833"/>
              <a:gd name="adj2" fmla="val -1912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Plus 18 months of renovation</a:t>
            </a:r>
          </a:p>
        </p:txBody>
      </p:sp>
    </p:spTree>
    <p:extLst>
      <p:ext uri="{BB962C8B-B14F-4D97-AF65-F5344CB8AC3E}">
        <p14:creationId xmlns:p14="http://schemas.microsoft.com/office/powerpoint/2010/main" val="100595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E239FD0-34E1-4747-A4A6-1A6F2B232AFA}"/>
              </a:ext>
            </a:extLst>
          </p:cNvPr>
          <p:cNvSpPr>
            <a:spLocks noGrp="1"/>
          </p:cNvSpPr>
          <p:nvPr>
            <p:ph type="title"/>
          </p:nvPr>
        </p:nvSpPr>
        <p:spPr>
          <a:xfrm>
            <a:off x="1" y="1354120"/>
            <a:ext cx="3481199" cy="3345872"/>
          </a:xfrm>
        </p:spPr>
        <p:txBody>
          <a:bodyPr vert="horz" lIns="91440" tIns="45720" rIns="91440" bIns="45720" rtlCol="0" anchor="ctr">
            <a:normAutofit/>
          </a:bodyPr>
          <a:lstStyle/>
          <a:p>
            <a:r>
              <a:rPr lang="en-US" sz="3600" kern="1200" dirty="0">
                <a:solidFill>
                  <a:srgbClr val="FFFFFF"/>
                </a:solidFill>
                <a:latin typeface="+mj-lt"/>
                <a:ea typeface="+mj-ea"/>
                <a:cs typeface="+mj-cs"/>
              </a:rPr>
              <a:t>Quality Improvement</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Current State</a:t>
            </a: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endParaRPr lang="en-US" sz="1400" kern="1200" dirty="0">
              <a:solidFill>
                <a:srgbClr val="FFFFFF"/>
              </a:solidFill>
              <a:latin typeface="+mj-lt"/>
              <a:ea typeface="+mj-ea"/>
              <a:cs typeface="+mj-cs"/>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CD4E0C8A-DED6-2F4F-8100-5D2CAEC9B7EE}"/>
              </a:ext>
            </a:extLst>
          </p:cNvPr>
          <p:cNvSpPr>
            <a:spLocks noGrp="1"/>
          </p:cNvSpPr>
          <p:nvPr>
            <p:ph type="body" sz="half" idx="2"/>
          </p:nvPr>
        </p:nvSpPr>
        <p:spPr>
          <a:xfrm>
            <a:off x="3125454" y="0"/>
            <a:ext cx="6016260" cy="5143500"/>
          </a:xfrm>
        </p:spPr>
        <p:txBody>
          <a:bodyPr vert="horz" lIns="91440" tIns="45720" rIns="91440" bIns="45720" rtlCol="0" anchor="ctr">
            <a:normAutofit/>
          </a:bodyPr>
          <a:lstStyle/>
          <a:p>
            <a:r>
              <a:rPr lang="en-US" sz="1800" b="1" dirty="0">
                <a:solidFill>
                  <a:schemeClr val="accent1"/>
                </a:solidFill>
              </a:rPr>
              <a:t>Robust QI infrastructure</a:t>
            </a:r>
          </a:p>
          <a:p>
            <a:pPr lvl="1" indent="-228600">
              <a:buFont typeface="Arial" panose="020B0604020202020204" pitchFamily="34" charset="0"/>
              <a:buChar char="•"/>
            </a:pPr>
            <a:r>
              <a:rPr lang="en-US" dirty="0">
                <a:solidFill>
                  <a:schemeClr val="accent1"/>
                </a:solidFill>
              </a:rPr>
              <a:t>Standard work </a:t>
            </a:r>
          </a:p>
          <a:p>
            <a:pPr lvl="1" indent="-228600">
              <a:buFont typeface="Arial" panose="020B0604020202020204" pitchFamily="34" charset="0"/>
              <a:buChar char="•"/>
            </a:pPr>
            <a:r>
              <a:rPr lang="en-US" dirty="0">
                <a:solidFill>
                  <a:schemeClr val="accent1"/>
                </a:solidFill>
              </a:rPr>
              <a:t>Data</a:t>
            </a:r>
          </a:p>
          <a:p>
            <a:pPr lvl="1" indent="-228600">
              <a:buFont typeface="Arial" panose="020B0604020202020204" pitchFamily="34" charset="0"/>
              <a:buChar char="•"/>
            </a:pPr>
            <a:r>
              <a:rPr lang="en-US" dirty="0">
                <a:solidFill>
                  <a:schemeClr val="accent1"/>
                </a:solidFill>
              </a:rPr>
              <a:t>Culture</a:t>
            </a:r>
          </a:p>
          <a:p>
            <a:r>
              <a:rPr lang="en-US" sz="1800" b="1" dirty="0">
                <a:solidFill>
                  <a:schemeClr val="accent1"/>
                </a:solidFill>
              </a:rPr>
              <a:t>Meaningful, consistent  improvements in key metrics</a:t>
            </a:r>
          </a:p>
          <a:p>
            <a:pPr lvl="1" indent="-228600">
              <a:buFont typeface="Arial" panose="020B0604020202020204" pitchFamily="34" charset="0"/>
              <a:buChar char="•"/>
            </a:pPr>
            <a:r>
              <a:rPr lang="en-US" dirty="0">
                <a:solidFill>
                  <a:schemeClr val="accent1"/>
                </a:solidFill>
              </a:rPr>
              <a:t>Quality</a:t>
            </a:r>
          </a:p>
          <a:p>
            <a:pPr lvl="1" indent="-228600">
              <a:buFont typeface="Arial" panose="020B0604020202020204" pitchFamily="34" charset="0"/>
              <a:buChar char="•"/>
            </a:pPr>
            <a:r>
              <a:rPr lang="en-US" dirty="0">
                <a:solidFill>
                  <a:schemeClr val="accent1"/>
                </a:solidFill>
              </a:rPr>
              <a:t>Access</a:t>
            </a:r>
          </a:p>
          <a:p>
            <a:pPr lvl="1" indent="-228600">
              <a:buFont typeface="Arial" panose="020B0604020202020204" pitchFamily="34" charset="0"/>
              <a:buChar char="•"/>
            </a:pPr>
            <a:r>
              <a:rPr lang="en-US" dirty="0">
                <a:solidFill>
                  <a:schemeClr val="accent1"/>
                </a:solidFill>
              </a:rPr>
              <a:t>Patient Satisfaction</a:t>
            </a:r>
          </a:p>
          <a:p>
            <a:r>
              <a:rPr lang="en-US" sz="1800" b="1" dirty="0">
                <a:solidFill>
                  <a:schemeClr val="accent1"/>
                </a:solidFill>
              </a:rPr>
              <a:t>Rigorous student, resident, and fellow participation</a:t>
            </a:r>
          </a:p>
          <a:p>
            <a:pPr lvl="1" indent="-228600">
              <a:buFont typeface="Arial" panose="020B0604020202020204" pitchFamily="34" charset="0"/>
              <a:buChar char="•"/>
            </a:pPr>
            <a:r>
              <a:rPr lang="en-US" dirty="0">
                <a:solidFill>
                  <a:schemeClr val="accent1"/>
                </a:solidFill>
              </a:rPr>
              <a:t>Engagement</a:t>
            </a:r>
          </a:p>
          <a:p>
            <a:pPr lvl="1" indent="-228600">
              <a:buFont typeface="Arial" panose="020B0604020202020204" pitchFamily="34" charset="0"/>
              <a:buChar char="•"/>
            </a:pPr>
            <a:r>
              <a:rPr lang="en-US" dirty="0">
                <a:solidFill>
                  <a:schemeClr val="accent1"/>
                </a:solidFill>
              </a:rPr>
              <a:t>Confidence</a:t>
            </a:r>
          </a:p>
          <a:p>
            <a:pPr lvl="1" indent="-228600">
              <a:buFont typeface="Arial" panose="020B0604020202020204" pitchFamily="34" charset="0"/>
              <a:buChar char="•"/>
            </a:pPr>
            <a:r>
              <a:rPr lang="en-US" dirty="0">
                <a:solidFill>
                  <a:schemeClr val="accent1"/>
                </a:solidFill>
              </a:rPr>
              <a:t>Scholarly activity</a:t>
            </a:r>
          </a:p>
          <a:p>
            <a:r>
              <a:rPr lang="en-US" b="1" dirty="0">
                <a:solidFill>
                  <a:schemeClr val="accent1"/>
                </a:solidFill>
              </a:rPr>
              <a:t>Leadership in local, regional &amp; national improvement collaboratives.</a:t>
            </a:r>
          </a:p>
          <a:p>
            <a:pPr lvl="1" indent="-228600">
              <a:buFont typeface="Arial" panose="020B0604020202020204" pitchFamily="34" charset="0"/>
              <a:buChar char="•"/>
            </a:pPr>
            <a:r>
              <a:rPr lang="en-US" dirty="0">
                <a:solidFill>
                  <a:schemeClr val="accent1"/>
                </a:solidFill>
              </a:rPr>
              <a:t>PCIC</a:t>
            </a:r>
          </a:p>
          <a:p>
            <a:pPr lvl="1" indent="-228600">
              <a:buFont typeface="Arial" panose="020B0604020202020204" pitchFamily="34" charset="0"/>
              <a:buChar char="•"/>
            </a:pPr>
            <a:r>
              <a:rPr lang="en-US" dirty="0">
                <a:solidFill>
                  <a:schemeClr val="accent1"/>
                </a:solidFill>
              </a:rPr>
              <a:t>I3</a:t>
            </a:r>
          </a:p>
          <a:p>
            <a:pPr lvl="1" indent="-228600">
              <a:buFont typeface="Arial" panose="020B0604020202020204" pitchFamily="34" charset="0"/>
              <a:buChar char="•"/>
            </a:pPr>
            <a:r>
              <a:rPr lang="en-US" dirty="0">
                <a:solidFill>
                  <a:schemeClr val="accent1"/>
                </a:solidFill>
              </a:rPr>
              <a:t>Faculty Development Fellowship</a:t>
            </a:r>
          </a:p>
        </p:txBody>
      </p:sp>
    </p:spTree>
    <p:extLst>
      <p:ext uri="{BB962C8B-B14F-4D97-AF65-F5344CB8AC3E}">
        <p14:creationId xmlns:p14="http://schemas.microsoft.com/office/powerpoint/2010/main" val="289883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9FA1-1B7D-CE4C-912C-B1987B632608}"/>
              </a:ext>
            </a:extLst>
          </p:cNvPr>
          <p:cNvSpPr>
            <a:spLocks noGrp="1"/>
          </p:cNvSpPr>
          <p:nvPr>
            <p:ph type="ctrTitle"/>
          </p:nvPr>
        </p:nvSpPr>
        <p:spPr>
          <a:xfrm>
            <a:off x="914400" y="530352"/>
            <a:ext cx="8302752" cy="2847066"/>
          </a:xfrm>
        </p:spPr>
        <p:txBody>
          <a:bodyPr>
            <a:normAutofit fontScale="90000"/>
          </a:bodyPr>
          <a:lstStyle/>
          <a:p>
            <a:pPr algn="l"/>
            <a:r>
              <a:rPr lang="en-US" altLang="en-US" sz="3100" dirty="0">
                <a:latin typeface="Arial Bold" charset="0"/>
                <a:sym typeface="Arial Bold" charset="0"/>
              </a:rPr>
              <a:t>For any QI educational intervention to succeed, ongoing quality improvement work must be an integral part of your culture</a:t>
            </a:r>
            <a:br>
              <a:rPr lang="en-US" altLang="en-US" sz="3100" dirty="0">
                <a:latin typeface="Arial Bold" charset="0"/>
                <a:sym typeface="Arial Bold" charset="0"/>
              </a:rPr>
            </a:br>
            <a:br>
              <a:rPr lang="en-US" altLang="en-US" sz="3100" dirty="0">
                <a:cs typeface="Lucida Grande" panose="020B0600040502020204" pitchFamily="34" charset="0"/>
              </a:rPr>
            </a:br>
            <a:r>
              <a:rPr lang="en-US" altLang="en-US" sz="3100" dirty="0">
                <a:latin typeface="Arial Bold" charset="0"/>
                <a:sym typeface="Arial Bold" charset="0"/>
              </a:rPr>
              <a:t>Any successful QI educational intervention will be experiential</a:t>
            </a:r>
            <a:br>
              <a:rPr lang="en-US" altLang="en-US" sz="3100" dirty="0">
                <a:latin typeface="Arial Bold" charset="0"/>
                <a:sym typeface="Arial Bold" charset="0"/>
              </a:rPr>
            </a:br>
            <a:br>
              <a:rPr lang="en-US" altLang="en-US" sz="3100" dirty="0">
                <a:cs typeface="Lucida Grande" panose="020B0600040502020204" pitchFamily="34" charset="0"/>
              </a:rPr>
            </a:br>
            <a:r>
              <a:rPr lang="en-US" altLang="en-US" sz="3100" dirty="0">
                <a:latin typeface="Arial Bold" charset="0"/>
                <a:sym typeface="Arial Bold" charset="0"/>
              </a:rPr>
              <a:t>Any successful QI educational intervention will involve real efforts to improve patient care and will result in real practice change</a:t>
            </a:r>
          </a:p>
        </p:txBody>
      </p:sp>
      <p:pic>
        <p:nvPicPr>
          <p:cNvPr id="4" name="Graphic 3" descr="Badge 1 with solid fill">
            <a:extLst>
              <a:ext uri="{FF2B5EF4-FFF2-40B4-BE49-F238E27FC236}">
                <a16:creationId xmlns:a16="http://schemas.microsoft.com/office/drawing/2014/main" id="{A3A697C0-9343-F24F-ACCB-EE8DF02A4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64" y="779526"/>
            <a:ext cx="914400" cy="914400"/>
          </a:xfrm>
          <a:prstGeom prst="rect">
            <a:avLst/>
          </a:prstGeom>
        </p:spPr>
      </p:pic>
      <p:pic>
        <p:nvPicPr>
          <p:cNvPr id="6" name="Graphic 5" descr="Badge with solid fill">
            <a:extLst>
              <a:ext uri="{FF2B5EF4-FFF2-40B4-BE49-F238E27FC236}">
                <a16:creationId xmlns:a16="http://schemas.microsoft.com/office/drawing/2014/main" id="{C1704559-600F-B04E-BD40-D478CDE622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08" y="2078472"/>
            <a:ext cx="914400" cy="914400"/>
          </a:xfrm>
          <a:prstGeom prst="rect">
            <a:avLst/>
          </a:prstGeom>
        </p:spPr>
      </p:pic>
      <p:pic>
        <p:nvPicPr>
          <p:cNvPr id="8" name="Graphic 7" descr="Badge 3 with solid fill">
            <a:extLst>
              <a:ext uri="{FF2B5EF4-FFF2-40B4-BE49-F238E27FC236}">
                <a16:creationId xmlns:a16="http://schemas.microsoft.com/office/drawing/2014/main" id="{3D4841A2-CB73-EC41-8B1E-546375C27B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64" y="3377418"/>
            <a:ext cx="914400" cy="914400"/>
          </a:xfrm>
          <a:prstGeom prst="rect">
            <a:avLst/>
          </a:prstGeom>
        </p:spPr>
      </p:pic>
    </p:spTree>
    <p:extLst>
      <p:ext uri="{BB962C8B-B14F-4D97-AF65-F5344CB8AC3E}">
        <p14:creationId xmlns:p14="http://schemas.microsoft.com/office/powerpoint/2010/main" val="49241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E281-49A0-9249-B7B6-D4A167F769DA}"/>
              </a:ext>
            </a:extLst>
          </p:cNvPr>
          <p:cNvSpPr>
            <a:spLocks noGrp="1"/>
          </p:cNvSpPr>
          <p:nvPr>
            <p:ph type="title"/>
          </p:nvPr>
        </p:nvSpPr>
        <p:spPr>
          <a:xfrm>
            <a:off x="984740" y="511174"/>
            <a:ext cx="8159260" cy="1169133"/>
          </a:xfrm>
        </p:spPr>
        <p:txBody>
          <a:bodyPr>
            <a:normAutofit fontScale="90000"/>
          </a:bodyPr>
          <a:lstStyle/>
          <a:p>
            <a:r>
              <a:rPr lang="en-US" altLang="en-US" dirty="0">
                <a:latin typeface="Arial Bold" charset="0"/>
                <a:sym typeface="Arial Bold" charset="0"/>
              </a:rPr>
              <a:t>For any QI educational intervention to succeed, ongoing quality improvement work must be an integral part of your culture</a:t>
            </a:r>
            <a:endParaRPr lang="en-US" dirty="0"/>
          </a:p>
        </p:txBody>
      </p:sp>
      <p:sp>
        <p:nvSpPr>
          <p:cNvPr id="3" name="Content Placeholder 2">
            <a:extLst>
              <a:ext uri="{FF2B5EF4-FFF2-40B4-BE49-F238E27FC236}">
                <a16:creationId xmlns:a16="http://schemas.microsoft.com/office/drawing/2014/main" id="{842F1D16-C13B-6C45-B7E2-5B506BBD8265}"/>
              </a:ext>
            </a:extLst>
          </p:cNvPr>
          <p:cNvSpPr>
            <a:spLocks noGrp="1"/>
          </p:cNvSpPr>
          <p:nvPr>
            <p:ph idx="1"/>
          </p:nvPr>
        </p:nvSpPr>
        <p:spPr>
          <a:xfrm>
            <a:off x="70340" y="3668286"/>
            <a:ext cx="9143999" cy="964039"/>
          </a:xfrm>
        </p:spPr>
        <p:txBody>
          <a:bodyPr>
            <a:normAutofit fontScale="92500" lnSpcReduction="10000"/>
          </a:bodyPr>
          <a:lstStyle/>
          <a:p>
            <a:pPr marL="0" indent="0">
              <a:buNone/>
            </a:pPr>
            <a:r>
              <a:rPr lang="en-US" sz="1700" b="1" dirty="0">
                <a:solidFill>
                  <a:schemeClr val="accent1"/>
                </a:solidFill>
              </a:rPr>
              <a:t>Weekly </a:t>
            </a:r>
          </a:p>
          <a:p>
            <a:pPr marL="0" indent="0">
              <a:buNone/>
            </a:pPr>
            <a:r>
              <a:rPr lang="en-US" altLang="en-US" sz="1700" dirty="0">
                <a:solidFill>
                  <a:schemeClr val="accent1"/>
                </a:solidFill>
                <a:cs typeface="Arial" panose="020B0604020202020204" pitchFamily="34" charset="0"/>
              </a:rPr>
              <a:t>	</a:t>
            </a:r>
            <a:r>
              <a:rPr lang="en-US" altLang="en-US" sz="1800" dirty="0">
                <a:solidFill>
                  <a:schemeClr val="accent6"/>
                </a:solidFill>
                <a:cs typeface="Arial" panose="020B0604020202020204" pitchFamily="34" charset="0"/>
              </a:rPr>
              <a:t>Clinical Systems Improvement</a:t>
            </a:r>
            <a:endParaRPr lang="en-US" altLang="en-US" sz="1800" dirty="0">
              <a:solidFill>
                <a:schemeClr val="accent6"/>
              </a:solidFill>
              <a:cs typeface="Lucida Grande" panose="020B0600040502020204" pitchFamily="34" charset="0"/>
            </a:endParaRPr>
          </a:p>
          <a:p>
            <a:pPr marL="0" indent="0">
              <a:buNone/>
            </a:pPr>
            <a:r>
              <a:rPr lang="en-US" altLang="en-US" sz="1800" dirty="0">
                <a:cs typeface="Lucida Grande" panose="020B0600040502020204" pitchFamily="34" charset="0"/>
              </a:rPr>
              <a:t>	</a:t>
            </a:r>
            <a:endParaRPr lang="en-US" dirty="0"/>
          </a:p>
        </p:txBody>
      </p:sp>
      <p:sp>
        <p:nvSpPr>
          <p:cNvPr id="4" name="Content Placeholder 2">
            <a:extLst>
              <a:ext uri="{FF2B5EF4-FFF2-40B4-BE49-F238E27FC236}">
                <a16:creationId xmlns:a16="http://schemas.microsoft.com/office/drawing/2014/main" id="{AE2C3706-E07F-FA4C-8FD7-87DF80B6AB57}"/>
              </a:ext>
            </a:extLst>
          </p:cNvPr>
          <p:cNvSpPr txBox="1">
            <a:spLocks/>
          </p:cNvSpPr>
          <p:nvPr/>
        </p:nvSpPr>
        <p:spPr>
          <a:xfrm>
            <a:off x="70340" y="1740209"/>
            <a:ext cx="9143999" cy="192807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1"/>
                </a:solidFill>
              </a:rPr>
              <a:t>Monthly</a:t>
            </a:r>
          </a:p>
          <a:p>
            <a:pPr marL="0" indent="0">
              <a:buFont typeface="Arial" panose="020B0604020202020204" pitchFamily="34" charset="0"/>
              <a:buNone/>
            </a:pPr>
            <a:r>
              <a:rPr lang="en-US" altLang="en-US" dirty="0">
                <a:solidFill>
                  <a:schemeClr val="accent1"/>
                </a:solidFill>
                <a:cs typeface="Arial" panose="020B0604020202020204" pitchFamily="34" charset="0"/>
              </a:rPr>
              <a:t>	</a:t>
            </a:r>
            <a:r>
              <a:rPr lang="en-US" altLang="en-US" dirty="0">
                <a:solidFill>
                  <a:srgbClr val="0070C0"/>
                </a:solidFill>
                <a:cs typeface="Arial" panose="020B0604020202020204" pitchFamily="34" charset="0"/>
              </a:rPr>
              <a:t>Quality and Safety Improvement Conference </a:t>
            </a:r>
            <a:r>
              <a:rPr lang="en-US" altLang="en-US" sz="1800" dirty="0">
                <a:solidFill>
                  <a:srgbClr val="0070C0"/>
                </a:solidFill>
                <a:cs typeface="Arial" panose="020B0604020202020204" pitchFamily="34" charset="0"/>
              </a:rPr>
              <a:t>(M&amp;M)</a:t>
            </a:r>
            <a:endParaRPr lang="en-US" altLang="en-US" sz="1800" dirty="0">
              <a:solidFill>
                <a:srgbClr val="0070C0"/>
              </a:solidFill>
              <a:cs typeface="Lucida Grande" panose="020B0600040502020204" pitchFamily="34" charset="0"/>
            </a:endParaRPr>
          </a:p>
          <a:p>
            <a:pPr marL="0" indent="0">
              <a:buFont typeface="Arial" panose="020B0604020202020204" pitchFamily="34" charset="0"/>
              <a:buNone/>
            </a:pPr>
            <a:r>
              <a:rPr lang="en-US" altLang="en-US" sz="1800" dirty="0">
                <a:solidFill>
                  <a:srgbClr val="0070C0"/>
                </a:solidFill>
                <a:cs typeface="Lucida Grande" panose="020B0600040502020204" pitchFamily="34" charset="0"/>
              </a:rPr>
              <a:t>	</a:t>
            </a:r>
            <a:r>
              <a:rPr lang="en-US" altLang="en-US" dirty="0">
                <a:solidFill>
                  <a:srgbClr val="0070C0"/>
                </a:solidFill>
                <a:cs typeface="Arial" panose="020B0604020202020204" pitchFamily="34" charset="0"/>
              </a:rPr>
              <a:t>Talking about Quality Improvement</a:t>
            </a:r>
          </a:p>
          <a:p>
            <a:pPr marL="0" indent="0">
              <a:buFont typeface="Arial" panose="020B0604020202020204" pitchFamily="34" charset="0"/>
              <a:buNone/>
            </a:pPr>
            <a:r>
              <a:rPr lang="en-US" altLang="en-US" dirty="0">
                <a:solidFill>
                  <a:srgbClr val="0070C0"/>
                </a:solidFill>
                <a:cs typeface="Arial" panose="020B0604020202020204" pitchFamily="34" charset="0"/>
              </a:rPr>
              <a:t>	I</a:t>
            </a:r>
            <a:r>
              <a:rPr lang="en-US" altLang="en-US" baseline="32000" dirty="0">
                <a:solidFill>
                  <a:srgbClr val="0070C0"/>
                </a:solidFill>
                <a:cs typeface="Arial" panose="020B0604020202020204" pitchFamily="34" charset="0"/>
              </a:rPr>
              <a:t>3</a:t>
            </a:r>
            <a:r>
              <a:rPr lang="en-US" altLang="en-US" dirty="0">
                <a:solidFill>
                  <a:srgbClr val="0070C0"/>
                </a:solidFill>
                <a:cs typeface="Arial" panose="020B0604020202020204" pitchFamily="34" charset="0"/>
              </a:rPr>
              <a:t> Collaborative Webinars</a:t>
            </a:r>
          </a:p>
          <a:p>
            <a:pPr marL="0" indent="0">
              <a:buFont typeface="Arial" panose="020B0604020202020204" pitchFamily="34" charset="0"/>
              <a:buNone/>
            </a:pPr>
            <a:r>
              <a:rPr lang="en-US" altLang="en-US" dirty="0">
                <a:solidFill>
                  <a:srgbClr val="0070C0"/>
                </a:solidFill>
                <a:cs typeface="Arial" panose="020B0604020202020204" pitchFamily="34" charset="0"/>
              </a:rPr>
              <a:t>	All-FMC (clinic wide staff meeting)</a:t>
            </a:r>
          </a:p>
          <a:p>
            <a:pPr marL="0" indent="0">
              <a:buFont typeface="Arial" panose="020B0604020202020204" pitchFamily="34" charset="0"/>
              <a:buNone/>
            </a:pPr>
            <a:r>
              <a:rPr lang="en-US" altLang="en-US" dirty="0">
                <a:solidFill>
                  <a:srgbClr val="0070C0"/>
                </a:solidFill>
                <a:cs typeface="Arial" panose="020B0604020202020204" pitchFamily="34" charset="0"/>
              </a:rPr>
              <a:t>	Team Meetings</a:t>
            </a:r>
          </a:p>
          <a:p>
            <a:endParaRPr lang="en-US" dirty="0">
              <a:solidFill>
                <a:srgbClr val="0070C0"/>
              </a:solidFill>
            </a:endParaRPr>
          </a:p>
        </p:txBody>
      </p:sp>
      <p:pic>
        <p:nvPicPr>
          <p:cNvPr id="5" name="Graphic 4" descr="Badge 1 with solid fill">
            <a:extLst>
              <a:ext uri="{FF2B5EF4-FFF2-40B4-BE49-F238E27FC236}">
                <a16:creationId xmlns:a16="http://schemas.microsoft.com/office/drawing/2014/main" id="{6E77F24A-A3E6-114E-843C-0D38322B36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40" y="638540"/>
            <a:ext cx="914400" cy="914400"/>
          </a:xfrm>
          <a:prstGeom prst="rect">
            <a:avLst/>
          </a:prstGeom>
        </p:spPr>
      </p:pic>
      <p:pic>
        <p:nvPicPr>
          <p:cNvPr id="11" name="Picture 10" descr="Chart&#10;&#10;Description automatically generated with medium confidence">
            <a:extLst>
              <a:ext uri="{FF2B5EF4-FFF2-40B4-BE49-F238E27FC236}">
                <a16:creationId xmlns:a16="http://schemas.microsoft.com/office/drawing/2014/main" id="{F727032E-4B8F-80A3-0246-71F777D87C28}"/>
              </a:ext>
            </a:extLst>
          </p:cNvPr>
          <p:cNvPicPr>
            <a:picLocks noChangeAspect="1"/>
          </p:cNvPicPr>
          <p:nvPr/>
        </p:nvPicPr>
        <p:blipFill>
          <a:blip r:embed="rId5"/>
          <a:stretch>
            <a:fillRect/>
          </a:stretch>
        </p:blipFill>
        <p:spPr>
          <a:xfrm>
            <a:off x="5302576" y="2325982"/>
            <a:ext cx="3531652" cy="2684609"/>
          </a:xfrm>
          <a:prstGeom prst="rect">
            <a:avLst/>
          </a:prstGeom>
        </p:spPr>
      </p:pic>
    </p:spTree>
    <p:extLst>
      <p:ext uri="{BB962C8B-B14F-4D97-AF65-F5344CB8AC3E}">
        <p14:creationId xmlns:p14="http://schemas.microsoft.com/office/powerpoint/2010/main" val="255258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CDA908CE-2395-924E-BB04-77DA1F40B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6630"/>
            <a:ext cx="9144000" cy="333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Title 1">
            <a:extLst>
              <a:ext uri="{FF2B5EF4-FFF2-40B4-BE49-F238E27FC236}">
                <a16:creationId xmlns:a16="http://schemas.microsoft.com/office/drawing/2014/main" id="{31D5C445-77DD-7249-85D5-908AD0D48B63}"/>
              </a:ext>
            </a:extLst>
          </p:cNvPr>
          <p:cNvSpPr>
            <a:spLocks noGrp="1"/>
          </p:cNvSpPr>
          <p:nvPr>
            <p:ph type="title"/>
          </p:nvPr>
        </p:nvSpPr>
        <p:spPr>
          <a:xfrm>
            <a:off x="984740" y="511174"/>
            <a:ext cx="8159260" cy="1169133"/>
          </a:xfrm>
        </p:spPr>
        <p:txBody>
          <a:bodyPr>
            <a:normAutofit fontScale="90000"/>
          </a:bodyPr>
          <a:lstStyle/>
          <a:p>
            <a:r>
              <a:rPr lang="en-US" altLang="en-US" dirty="0">
                <a:latin typeface="Arial Bold" charset="0"/>
                <a:sym typeface="Arial Bold" charset="0"/>
              </a:rPr>
              <a:t>For any QI educational intervention to succeed, ongoing quality improvement work must be an integral part of your culture</a:t>
            </a:r>
            <a:endParaRPr lang="en-US" dirty="0"/>
          </a:p>
        </p:txBody>
      </p:sp>
      <p:pic>
        <p:nvPicPr>
          <p:cNvPr id="10" name="Graphic 9" descr="Badge 1 with solid fill">
            <a:extLst>
              <a:ext uri="{FF2B5EF4-FFF2-40B4-BE49-F238E27FC236}">
                <a16:creationId xmlns:a16="http://schemas.microsoft.com/office/drawing/2014/main" id="{00506CBE-EAE6-094D-B6F0-035DB47208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40" y="638540"/>
            <a:ext cx="914400" cy="914400"/>
          </a:xfrm>
          <a:prstGeom prst="rect">
            <a:avLst/>
          </a:prstGeom>
        </p:spPr>
      </p:pic>
    </p:spTree>
    <p:extLst>
      <p:ext uri="{BB962C8B-B14F-4D97-AF65-F5344CB8AC3E}">
        <p14:creationId xmlns:p14="http://schemas.microsoft.com/office/powerpoint/2010/main" val="2339094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2C3706-E07F-FA4C-8FD7-87DF80B6AB57}"/>
              </a:ext>
            </a:extLst>
          </p:cNvPr>
          <p:cNvSpPr txBox="1">
            <a:spLocks/>
          </p:cNvSpPr>
          <p:nvPr/>
        </p:nvSpPr>
        <p:spPr>
          <a:xfrm>
            <a:off x="70340" y="2282091"/>
            <a:ext cx="9143999" cy="1386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i="1" dirty="0">
                <a:solidFill>
                  <a:schemeClr val="accent1"/>
                </a:solidFill>
                <a:cs typeface="Arial" panose="020B0604020202020204" pitchFamily="34" charset="0"/>
              </a:rPr>
              <a:t>Do not start by designing an educational intervention.  Instead, begin by designing, implementing, and sustaining meaningful QI in your practice.  Then involve your residents in that work.</a:t>
            </a:r>
          </a:p>
          <a:p>
            <a:endParaRPr lang="en-US" dirty="0"/>
          </a:p>
        </p:txBody>
      </p:sp>
      <p:sp>
        <p:nvSpPr>
          <p:cNvPr id="6" name="Title 1">
            <a:extLst>
              <a:ext uri="{FF2B5EF4-FFF2-40B4-BE49-F238E27FC236}">
                <a16:creationId xmlns:a16="http://schemas.microsoft.com/office/drawing/2014/main" id="{59015D94-E8B0-1F4F-BD87-B32137AB4B36}"/>
              </a:ext>
            </a:extLst>
          </p:cNvPr>
          <p:cNvSpPr>
            <a:spLocks noGrp="1"/>
          </p:cNvSpPr>
          <p:nvPr>
            <p:ph type="title"/>
          </p:nvPr>
        </p:nvSpPr>
        <p:spPr>
          <a:xfrm>
            <a:off x="984740" y="511174"/>
            <a:ext cx="8159260" cy="1169133"/>
          </a:xfrm>
        </p:spPr>
        <p:txBody>
          <a:bodyPr>
            <a:normAutofit fontScale="90000"/>
          </a:bodyPr>
          <a:lstStyle/>
          <a:p>
            <a:r>
              <a:rPr lang="en-US" altLang="en-US" dirty="0">
                <a:latin typeface="Arial Bold" charset="0"/>
                <a:sym typeface="Arial Bold" charset="0"/>
              </a:rPr>
              <a:t>For any QI educational intervention to succeed, ongoing quality improvement work must be an integral part of your culture</a:t>
            </a:r>
            <a:endParaRPr lang="en-US" dirty="0"/>
          </a:p>
        </p:txBody>
      </p:sp>
      <p:pic>
        <p:nvPicPr>
          <p:cNvPr id="7" name="Graphic 6" descr="Badge 1 with solid fill">
            <a:extLst>
              <a:ext uri="{FF2B5EF4-FFF2-40B4-BE49-F238E27FC236}">
                <a16:creationId xmlns:a16="http://schemas.microsoft.com/office/drawing/2014/main" id="{6A7681D5-F5C4-CD41-8290-7F8D6B176C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340" y="638540"/>
            <a:ext cx="914400" cy="914400"/>
          </a:xfrm>
          <a:prstGeom prst="rect">
            <a:avLst/>
          </a:prstGeom>
        </p:spPr>
      </p:pic>
    </p:spTree>
    <p:extLst>
      <p:ext uri="{BB962C8B-B14F-4D97-AF65-F5344CB8AC3E}">
        <p14:creationId xmlns:p14="http://schemas.microsoft.com/office/powerpoint/2010/main" val="706196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E281-49A0-9249-B7B6-D4A167F769DA}"/>
              </a:ext>
            </a:extLst>
          </p:cNvPr>
          <p:cNvSpPr>
            <a:spLocks noGrp="1"/>
          </p:cNvSpPr>
          <p:nvPr>
            <p:ph type="title"/>
          </p:nvPr>
        </p:nvSpPr>
        <p:spPr>
          <a:xfrm>
            <a:off x="914400" y="560386"/>
            <a:ext cx="8229600" cy="1012825"/>
          </a:xfrm>
        </p:spPr>
        <p:txBody>
          <a:bodyPr>
            <a:normAutofit/>
          </a:bodyPr>
          <a:lstStyle/>
          <a:p>
            <a:r>
              <a:rPr lang="en-US" altLang="en-US" dirty="0">
                <a:latin typeface="Arial Bold" charset="0"/>
                <a:sym typeface="Arial Bold" charset="0"/>
              </a:rPr>
              <a:t>Any successful QI educational intervention will be experiential</a:t>
            </a:r>
            <a:endParaRPr lang="en-US" dirty="0"/>
          </a:p>
        </p:txBody>
      </p:sp>
      <p:sp>
        <p:nvSpPr>
          <p:cNvPr id="4" name="Content Placeholder 2">
            <a:extLst>
              <a:ext uri="{FF2B5EF4-FFF2-40B4-BE49-F238E27FC236}">
                <a16:creationId xmlns:a16="http://schemas.microsoft.com/office/drawing/2014/main" id="{AE2C3706-E07F-FA4C-8FD7-87DF80B6AB57}"/>
              </a:ext>
            </a:extLst>
          </p:cNvPr>
          <p:cNvSpPr txBox="1">
            <a:spLocks/>
          </p:cNvSpPr>
          <p:nvPr/>
        </p:nvSpPr>
        <p:spPr>
          <a:xfrm>
            <a:off x="70340" y="2282091"/>
            <a:ext cx="9143999" cy="1386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chemeClr val="accent1"/>
                </a:solidFill>
                <a:cs typeface="Arial" panose="020B0604020202020204" pitchFamily="34" charset="0"/>
              </a:rPr>
              <a:t>R1	6-week Self-Change Project</a:t>
            </a:r>
          </a:p>
          <a:p>
            <a:r>
              <a:rPr lang="en-US" altLang="en-US" dirty="0">
                <a:solidFill>
                  <a:schemeClr val="accent1"/>
                </a:solidFill>
                <a:cs typeface="Arial" panose="020B0604020202020204" pitchFamily="34" charset="0"/>
              </a:rPr>
              <a:t>R2	Multiple Rapid-Cycle Small Tests of Change</a:t>
            </a:r>
          </a:p>
          <a:p>
            <a:r>
              <a:rPr lang="en-US" altLang="en-US" dirty="0">
                <a:solidFill>
                  <a:schemeClr val="accent1"/>
                </a:solidFill>
                <a:cs typeface="Arial" panose="020B0604020202020204" pitchFamily="34" charset="0"/>
              </a:rPr>
              <a:t>R3	Year-Long Quality Improvement project</a:t>
            </a:r>
          </a:p>
          <a:p>
            <a:endParaRPr lang="en-US" dirty="0"/>
          </a:p>
        </p:txBody>
      </p:sp>
      <p:pic>
        <p:nvPicPr>
          <p:cNvPr id="5" name="Graphic 4" descr="Badge with solid fill">
            <a:extLst>
              <a:ext uri="{FF2B5EF4-FFF2-40B4-BE49-F238E27FC236}">
                <a16:creationId xmlns:a16="http://schemas.microsoft.com/office/drawing/2014/main" id="{53862AD7-261D-4141-9E9A-970FC06C60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340" y="609599"/>
            <a:ext cx="914400" cy="914400"/>
          </a:xfrm>
          <a:prstGeom prst="rect">
            <a:avLst/>
          </a:prstGeom>
        </p:spPr>
      </p:pic>
    </p:spTree>
    <p:extLst>
      <p:ext uri="{BB962C8B-B14F-4D97-AF65-F5344CB8AC3E}">
        <p14:creationId xmlns:p14="http://schemas.microsoft.com/office/powerpoint/2010/main" val="408905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E281-49A0-9249-B7B6-D4A167F769DA}"/>
              </a:ext>
            </a:extLst>
          </p:cNvPr>
          <p:cNvSpPr>
            <a:spLocks noGrp="1"/>
          </p:cNvSpPr>
          <p:nvPr>
            <p:ph type="title"/>
          </p:nvPr>
        </p:nvSpPr>
        <p:spPr>
          <a:xfrm>
            <a:off x="914400" y="511174"/>
            <a:ext cx="8229600" cy="1169133"/>
          </a:xfrm>
        </p:spPr>
        <p:txBody>
          <a:bodyPr>
            <a:normAutofit/>
          </a:bodyPr>
          <a:lstStyle/>
          <a:p>
            <a:r>
              <a:rPr lang="en-US" altLang="en-US" sz="2400" dirty="0">
                <a:latin typeface="Arial Bold" charset="0"/>
                <a:sym typeface="Arial Bold" charset="0"/>
              </a:rPr>
              <a:t>Any successful QI educational intervention will involve real efforts to improve patient care and will result in real practice change</a:t>
            </a:r>
            <a:endParaRPr lang="en-US" sz="2400" dirty="0"/>
          </a:p>
        </p:txBody>
      </p:sp>
      <p:pic>
        <p:nvPicPr>
          <p:cNvPr id="4" name="Picture 2">
            <a:extLst>
              <a:ext uri="{FF2B5EF4-FFF2-40B4-BE49-F238E27FC236}">
                <a16:creationId xmlns:a16="http://schemas.microsoft.com/office/drawing/2014/main" id="{53998CE3-09B7-214D-9D66-701790DAA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547" y="1368701"/>
            <a:ext cx="4886905" cy="381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Graphic 4" descr="Badge 3 with solid fill">
            <a:extLst>
              <a:ext uri="{FF2B5EF4-FFF2-40B4-BE49-F238E27FC236}">
                <a16:creationId xmlns:a16="http://schemas.microsoft.com/office/drawing/2014/main" id="{F55E1E50-DF4D-6148-B78B-9375586FDE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88" y="638540"/>
            <a:ext cx="914400" cy="914400"/>
          </a:xfrm>
          <a:prstGeom prst="rect">
            <a:avLst/>
          </a:prstGeom>
        </p:spPr>
      </p:pic>
    </p:spTree>
    <p:extLst>
      <p:ext uri="{BB962C8B-B14F-4D97-AF65-F5344CB8AC3E}">
        <p14:creationId xmlns:p14="http://schemas.microsoft.com/office/powerpoint/2010/main" val="1270339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7046BEB-1160-B647-998A-3DE91D497BFB}"/>
              </a:ext>
            </a:extLst>
          </p:cNvPr>
          <p:cNvSpPr txBox="1"/>
          <p:nvPr/>
        </p:nvSpPr>
        <p:spPr>
          <a:xfrm>
            <a:off x="8088087" y="2387084"/>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D83A2B9B-2EDC-7E47-8BC5-DC5A37843F44}"/>
              </a:ext>
            </a:extLst>
          </p:cNvPr>
          <p:cNvSpPr txBox="1"/>
          <p:nvPr/>
        </p:nvSpPr>
        <p:spPr>
          <a:xfrm>
            <a:off x="100211" y="1463754"/>
            <a:ext cx="2917310" cy="2585323"/>
          </a:xfrm>
          <a:prstGeom prst="rect">
            <a:avLst/>
          </a:prstGeom>
          <a:noFill/>
        </p:spPr>
        <p:txBody>
          <a:bodyPr wrap="square" rtlCol="0">
            <a:spAutoFit/>
          </a:bodyPr>
          <a:lstStyle/>
          <a:p>
            <a:r>
              <a:rPr lang="en-US" altLang="en-US" i="1" dirty="0">
                <a:solidFill>
                  <a:schemeClr val="accent1"/>
                </a:solidFill>
                <a:cs typeface="Arial" panose="020B0604020202020204" pitchFamily="34" charset="0"/>
              </a:rPr>
              <a:t>Do not start by designing an educational intervention.  Instead, begin by designing, implementing, and sustaining meaningful QI in your practice.  Then involve your residents in that work.</a:t>
            </a:r>
          </a:p>
        </p:txBody>
      </p:sp>
      <p:sp>
        <p:nvSpPr>
          <p:cNvPr id="10" name="TextBox 9">
            <a:extLst>
              <a:ext uri="{FF2B5EF4-FFF2-40B4-BE49-F238E27FC236}">
                <a16:creationId xmlns:a16="http://schemas.microsoft.com/office/drawing/2014/main" id="{83396F49-EFC6-4043-8D5E-6233CFA26387}"/>
              </a:ext>
            </a:extLst>
          </p:cNvPr>
          <p:cNvSpPr txBox="1"/>
          <p:nvPr/>
        </p:nvSpPr>
        <p:spPr>
          <a:xfrm>
            <a:off x="6126481" y="1325254"/>
            <a:ext cx="2917310" cy="2862322"/>
          </a:xfrm>
          <a:prstGeom prst="rect">
            <a:avLst/>
          </a:prstGeom>
          <a:noFill/>
        </p:spPr>
        <p:txBody>
          <a:bodyPr wrap="square" rtlCol="0">
            <a:spAutoFit/>
          </a:bodyPr>
          <a:lstStyle/>
          <a:p>
            <a:r>
              <a:rPr lang="en-US" dirty="0">
                <a:solidFill>
                  <a:schemeClr val="accent1"/>
                </a:solidFill>
              </a:rPr>
              <a:t>“…the core idea of enabling the practice to drive the curriculum is that residency clinical practices should be exemplars, modeling outstanding care across the continuum, constantly improving and making a difference in communities.”</a:t>
            </a:r>
          </a:p>
        </p:txBody>
      </p:sp>
      <p:sp>
        <p:nvSpPr>
          <p:cNvPr id="12" name="Circular Arrow 11">
            <a:extLst>
              <a:ext uri="{FF2B5EF4-FFF2-40B4-BE49-F238E27FC236}">
                <a16:creationId xmlns:a16="http://schemas.microsoft.com/office/drawing/2014/main" id="{BEAADFC5-568A-1E42-BFFF-E954EF41E9FF}"/>
              </a:ext>
            </a:extLst>
          </p:cNvPr>
          <p:cNvSpPr/>
          <p:nvPr/>
        </p:nvSpPr>
        <p:spPr>
          <a:xfrm>
            <a:off x="2712717" y="746770"/>
            <a:ext cx="3521593" cy="2270903"/>
          </a:xfrm>
          <a:prstGeom prst="circularArrow">
            <a:avLst>
              <a:gd name="adj1" fmla="val 8883"/>
              <a:gd name="adj2" fmla="val 1142319"/>
              <a:gd name="adj3" fmla="val 20648554"/>
              <a:gd name="adj4" fmla="val 11258908"/>
              <a:gd name="adj5" fmla="val 137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3" name="Circular Arrow 12">
            <a:extLst>
              <a:ext uri="{FF2B5EF4-FFF2-40B4-BE49-F238E27FC236}">
                <a16:creationId xmlns:a16="http://schemas.microsoft.com/office/drawing/2014/main" id="{47E17D80-D052-EE49-8141-D9F93F32D339}"/>
              </a:ext>
            </a:extLst>
          </p:cNvPr>
          <p:cNvSpPr/>
          <p:nvPr/>
        </p:nvSpPr>
        <p:spPr>
          <a:xfrm rot="10800000">
            <a:off x="2712716" y="2437898"/>
            <a:ext cx="3521593" cy="2270903"/>
          </a:xfrm>
          <a:prstGeom prst="circularArrow">
            <a:avLst>
              <a:gd name="adj1" fmla="val 9055"/>
              <a:gd name="adj2" fmla="val 1009144"/>
              <a:gd name="adj3" fmla="val 20414207"/>
              <a:gd name="adj4" fmla="val 11399651"/>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4" name="Oval 13">
            <a:extLst>
              <a:ext uri="{FF2B5EF4-FFF2-40B4-BE49-F238E27FC236}">
                <a16:creationId xmlns:a16="http://schemas.microsoft.com/office/drawing/2014/main" id="{5E744D47-8E26-164B-968C-965BE54E3284}"/>
              </a:ext>
            </a:extLst>
          </p:cNvPr>
          <p:cNvSpPr/>
          <p:nvPr/>
        </p:nvSpPr>
        <p:spPr>
          <a:xfrm>
            <a:off x="3137326" y="1420883"/>
            <a:ext cx="2672379" cy="2671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PRACTICE </a:t>
            </a:r>
          </a:p>
          <a:p>
            <a:pPr algn="ctr"/>
            <a:r>
              <a:rPr lang="en-US" dirty="0"/>
              <a:t>IS THE CURRICULUM</a:t>
            </a:r>
          </a:p>
        </p:txBody>
      </p:sp>
    </p:spTree>
    <p:extLst>
      <p:ext uri="{BB962C8B-B14F-4D97-AF65-F5344CB8AC3E}">
        <p14:creationId xmlns:p14="http://schemas.microsoft.com/office/powerpoint/2010/main" val="307917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n w="10541" cmpd="sng">
                  <a:solidFill>
                    <a:schemeClr val="accent1">
                      <a:shade val="88000"/>
                      <a:satMod val="110000"/>
                    </a:schemeClr>
                  </a:solidFill>
                  <a:prstDash val="solid"/>
                </a:ln>
              </a:rPr>
              <a:t>MAJOR</a:t>
            </a:r>
            <a:r>
              <a:rPr lang="en-US" dirty="0"/>
              <a:t> revisions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4505949"/>
              </p:ext>
            </p:extLst>
          </p:nvPr>
        </p:nvGraphicFramePr>
        <p:xfrm>
          <a:off x="2114109" y="1268413"/>
          <a:ext cx="5915025"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5-Point Star 2">
            <a:extLst>
              <a:ext uri="{FF2B5EF4-FFF2-40B4-BE49-F238E27FC236}">
                <a16:creationId xmlns:a16="http://schemas.microsoft.com/office/drawing/2014/main" id="{FA80D1CB-D307-4845-9200-28EF894FCC54}"/>
              </a:ext>
            </a:extLst>
          </p:cNvPr>
          <p:cNvSpPr/>
          <p:nvPr/>
        </p:nvSpPr>
        <p:spPr>
          <a:xfrm>
            <a:off x="7520530" y="2571750"/>
            <a:ext cx="294292" cy="246864"/>
          </a:xfrm>
          <a:prstGeom prst="star5">
            <a:avLst>
              <a:gd name="adj" fmla="val 16385"/>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a:extLst>
              <a:ext uri="{FF2B5EF4-FFF2-40B4-BE49-F238E27FC236}">
                <a16:creationId xmlns:a16="http://schemas.microsoft.com/office/drawing/2014/main" id="{73D426A9-532A-B548-8C78-1A49828453B1}"/>
              </a:ext>
            </a:extLst>
          </p:cNvPr>
          <p:cNvSpPr/>
          <p:nvPr/>
        </p:nvSpPr>
        <p:spPr>
          <a:xfrm>
            <a:off x="7520530" y="2958297"/>
            <a:ext cx="294292" cy="246864"/>
          </a:xfrm>
          <a:prstGeom prst="star5">
            <a:avLst>
              <a:gd name="adj" fmla="val 16385"/>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795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9FA1-1B7D-CE4C-912C-B1987B632608}"/>
              </a:ext>
            </a:extLst>
          </p:cNvPr>
          <p:cNvSpPr>
            <a:spLocks noGrp="1"/>
          </p:cNvSpPr>
          <p:nvPr>
            <p:ph type="ctrTitle"/>
          </p:nvPr>
        </p:nvSpPr>
        <p:spPr/>
        <p:txBody>
          <a:bodyPr>
            <a:noAutofit/>
          </a:bodyPr>
          <a:lstStyle/>
          <a:p>
            <a:r>
              <a:rPr lang="en-US" sz="5400" dirty="0"/>
              <a:t>GRATITUDE</a:t>
            </a:r>
          </a:p>
        </p:txBody>
      </p:sp>
    </p:spTree>
    <p:extLst>
      <p:ext uri="{BB962C8B-B14F-4D97-AF65-F5344CB8AC3E}">
        <p14:creationId xmlns:p14="http://schemas.microsoft.com/office/powerpoint/2010/main" val="3600273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Hourglass and a calendar">
            <a:extLst>
              <a:ext uri="{FF2B5EF4-FFF2-40B4-BE49-F238E27FC236}">
                <a16:creationId xmlns:a16="http://schemas.microsoft.com/office/drawing/2014/main" id="{DC9A308E-3139-3BFD-E1E3-F7EECB3727F4}"/>
              </a:ext>
            </a:extLst>
          </p:cNvPr>
          <p:cNvPicPr>
            <a:picLocks noChangeAspect="1"/>
          </p:cNvPicPr>
          <p:nvPr/>
        </p:nvPicPr>
        <p:blipFill rotWithShape="1">
          <a:blip r:embed="rId3"/>
          <a:srcRect l="15312" r="-1" b="-1"/>
          <a:stretch/>
        </p:blipFill>
        <p:spPr>
          <a:xfrm>
            <a:off x="2642616" y="10"/>
            <a:ext cx="6501384" cy="51434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E09FA1-1B7D-CE4C-912C-B1987B632608}"/>
              </a:ext>
            </a:extLst>
          </p:cNvPr>
          <p:cNvSpPr>
            <a:spLocks noGrp="1"/>
          </p:cNvSpPr>
          <p:nvPr>
            <p:ph type="ctrTitle"/>
          </p:nvPr>
        </p:nvSpPr>
        <p:spPr>
          <a:xfrm>
            <a:off x="358485" y="841772"/>
            <a:ext cx="3017520" cy="2403100"/>
          </a:xfrm>
        </p:spPr>
        <p:txBody>
          <a:bodyPr anchor="b">
            <a:normAutofit/>
          </a:bodyPr>
          <a:lstStyle/>
          <a:p>
            <a:pPr algn="l"/>
            <a:r>
              <a:rPr lang="en-US" sz="3100" dirty="0"/>
              <a:t>Access and Panel Management</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452AF12-9425-AC52-7500-EA4342A70C68}"/>
              </a:ext>
            </a:extLst>
          </p:cNvPr>
          <p:cNvSpPr/>
          <p:nvPr/>
        </p:nvSpPr>
        <p:spPr>
          <a:xfrm>
            <a:off x="360772" y="469262"/>
            <a:ext cx="528066" cy="10972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0766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9FA1-1B7D-CE4C-912C-B1987B632608}"/>
              </a:ext>
            </a:extLst>
          </p:cNvPr>
          <p:cNvSpPr>
            <a:spLocks noGrp="1"/>
          </p:cNvSpPr>
          <p:nvPr>
            <p:ph type="ctrTitle"/>
          </p:nvPr>
        </p:nvSpPr>
        <p:spPr>
          <a:xfrm>
            <a:off x="0" y="714834"/>
            <a:ext cx="7449207" cy="492405"/>
          </a:xfrm>
        </p:spPr>
        <p:txBody>
          <a:bodyPr>
            <a:normAutofit fontScale="90000"/>
          </a:bodyPr>
          <a:lstStyle/>
          <a:p>
            <a:pPr algn="l"/>
            <a:r>
              <a:rPr lang="en-US" dirty="0"/>
              <a:t>ACCESS AND PANEL MANAGEMENT</a:t>
            </a:r>
          </a:p>
        </p:txBody>
      </p:sp>
      <p:sp>
        <p:nvSpPr>
          <p:cNvPr id="3" name="TextBox 2">
            <a:extLst>
              <a:ext uri="{FF2B5EF4-FFF2-40B4-BE49-F238E27FC236}">
                <a16:creationId xmlns:a16="http://schemas.microsoft.com/office/drawing/2014/main" id="{458A9806-BF0F-0D41-AF0B-B5984DAEE8CA}"/>
              </a:ext>
            </a:extLst>
          </p:cNvPr>
          <p:cNvSpPr txBox="1"/>
          <p:nvPr/>
        </p:nvSpPr>
        <p:spPr>
          <a:xfrm>
            <a:off x="0" y="1207239"/>
            <a:ext cx="9144000" cy="2862322"/>
          </a:xfrm>
          <a:prstGeom prst="rect">
            <a:avLst/>
          </a:prstGeom>
          <a:noFill/>
        </p:spPr>
        <p:txBody>
          <a:bodyPr wrap="square" rtlCol="0">
            <a:spAutoFit/>
          </a:bodyPr>
          <a:lstStyle/>
          <a:p>
            <a:r>
              <a:rPr lang="en-US" dirty="0"/>
              <a:t>Residents must be primarily responsible for a panel of continuity patients, integrating each patient’s care across all settings…</a:t>
            </a:r>
          </a:p>
          <a:p>
            <a:r>
              <a:rPr lang="en-US" dirty="0"/>
              <a:t>	Each resident’s panel of continuity patients must be of sufficient size and diversity to 	ensure adequate education, as well as patient access and continuity of care.</a:t>
            </a:r>
          </a:p>
          <a:p>
            <a:r>
              <a:rPr lang="en-US" dirty="0"/>
              <a:t>		•Panels must include a minimum of 10 percent pediatric patients. </a:t>
            </a:r>
          </a:p>
          <a:p>
            <a:r>
              <a:rPr lang="en-US" dirty="0"/>
              <a:t>		•Panels must include a minimum of 10 percent older adult patients. </a:t>
            </a:r>
          </a:p>
          <a:p>
            <a:r>
              <a:rPr lang="en-US" dirty="0"/>
              <a:t>		•Panel size and composition for each resident must be regularly assessed and 		 rebalanced as needed.</a:t>
            </a:r>
          </a:p>
          <a:p>
            <a:r>
              <a:rPr lang="en-US" dirty="0"/>
              <a:t>		•Any gaps in the diversity of a resident’s panel (e.g., demographic and medical 		 conditions) should be addressed. </a:t>
            </a:r>
          </a:p>
        </p:txBody>
      </p:sp>
    </p:spTree>
    <p:extLst>
      <p:ext uri="{BB962C8B-B14F-4D97-AF65-F5344CB8AC3E}">
        <p14:creationId xmlns:p14="http://schemas.microsoft.com/office/powerpoint/2010/main" val="2085743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964C52F-D622-DA4B-8DB1-4457F87DCE9B}"/>
              </a:ext>
            </a:extLst>
          </p:cNvPr>
          <p:cNvGrpSpPr/>
          <p:nvPr/>
        </p:nvGrpSpPr>
        <p:grpSpPr>
          <a:xfrm>
            <a:off x="0" y="539750"/>
            <a:ext cx="9143995" cy="4064000"/>
            <a:chOff x="0" y="539750"/>
            <a:chExt cx="9143995" cy="4064000"/>
          </a:xfrm>
        </p:grpSpPr>
        <p:sp>
          <p:nvSpPr>
            <p:cNvPr id="7" name="Right Arrow 6">
              <a:extLst>
                <a:ext uri="{FF2B5EF4-FFF2-40B4-BE49-F238E27FC236}">
                  <a16:creationId xmlns:a16="http://schemas.microsoft.com/office/drawing/2014/main" id="{418E3506-57D6-2B4E-87FC-FEE319C3B87A}"/>
                </a:ext>
              </a:extLst>
            </p:cNvPr>
            <p:cNvSpPr/>
            <p:nvPr/>
          </p:nvSpPr>
          <p:spPr>
            <a:xfrm>
              <a:off x="0" y="539750"/>
              <a:ext cx="9143995" cy="406400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7">
              <a:extLst>
                <a:ext uri="{FF2B5EF4-FFF2-40B4-BE49-F238E27FC236}">
                  <a16:creationId xmlns:a16="http://schemas.microsoft.com/office/drawing/2014/main" id="{00D63863-951D-4945-BAF3-DE7947AEDAB4}"/>
                </a:ext>
              </a:extLst>
            </p:cNvPr>
            <p:cNvSpPr/>
            <p:nvPr/>
          </p:nvSpPr>
          <p:spPr>
            <a:xfrm>
              <a:off x="297709" y="1847659"/>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Mutually agreed upon key definitions &amp; values</a:t>
              </a:r>
              <a:endParaRPr lang="en-US" sz="1700" kern="1200" dirty="0">
                <a:solidFill>
                  <a:schemeClr val="bg1"/>
                </a:solidFill>
              </a:endParaRPr>
            </a:p>
          </p:txBody>
        </p:sp>
        <p:sp>
          <p:nvSpPr>
            <p:cNvPr id="9" name="Freeform 8">
              <a:extLst>
                <a:ext uri="{FF2B5EF4-FFF2-40B4-BE49-F238E27FC236}">
                  <a16:creationId xmlns:a16="http://schemas.microsoft.com/office/drawing/2014/main" id="{A51DF119-EFB8-F940-8F5C-A1A08456DE30}"/>
                </a:ext>
              </a:extLst>
            </p:cNvPr>
            <p:cNvSpPr/>
            <p:nvPr/>
          </p:nvSpPr>
          <p:spPr>
            <a:xfrm>
              <a:off x="2319160" y="1847659"/>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Talented team members</a:t>
              </a:r>
              <a:endParaRPr lang="en-US" sz="1700" kern="1200" dirty="0">
                <a:solidFill>
                  <a:schemeClr val="bg1"/>
                </a:solidFill>
              </a:endParaRPr>
            </a:p>
          </p:txBody>
        </p:sp>
        <p:sp>
          <p:nvSpPr>
            <p:cNvPr id="10" name="Freeform 9">
              <a:extLst>
                <a:ext uri="{FF2B5EF4-FFF2-40B4-BE49-F238E27FC236}">
                  <a16:creationId xmlns:a16="http://schemas.microsoft.com/office/drawing/2014/main" id="{88129637-9F7F-024A-A11A-D0DF9113A7F3}"/>
                </a:ext>
              </a:extLst>
            </p:cNvPr>
            <p:cNvSpPr/>
            <p:nvPr/>
          </p:nvSpPr>
          <p:spPr>
            <a:xfrm>
              <a:off x="4340612" y="1847659"/>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Individual and Collective Commitment </a:t>
              </a:r>
              <a:endParaRPr lang="en-US" sz="1700" kern="1200" dirty="0">
                <a:solidFill>
                  <a:schemeClr val="bg1"/>
                </a:solidFill>
              </a:endParaRPr>
            </a:p>
          </p:txBody>
        </p:sp>
        <p:sp>
          <p:nvSpPr>
            <p:cNvPr id="11" name="Freeform 10">
              <a:extLst>
                <a:ext uri="{FF2B5EF4-FFF2-40B4-BE49-F238E27FC236}">
                  <a16:creationId xmlns:a16="http://schemas.microsoft.com/office/drawing/2014/main" id="{AB8AE216-37F9-AB44-A67C-65BEBE745C13}"/>
                </a:ext>
              </a:extLst>
            </p:cNvPr>
            <p:cNvSpPr/>
            <p:nvPr/>
          </p:nvSpPr>
          <p:spPr>
            <a:xfrm>
              <a:off x="6362064" y="1847659"/>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Methodical annual (but constantly monitored) process</a:t>
              </a:r>
              <a:endParaRPr lang="en-US" sz="1700" kern="1200" dirty="0">
                <a:solidFill>
                  <a:schemeClr val="bg1"/>
                </a:solidFill>
              </a:endParaRPr>
            </a:p>
          </p:txBody>
        </p:sp>
      </p:grpSp>
      <p:sp>
        <p:nvSpPr>
          <p:cNvPr id="19" name="TextBox 18">
            <a:extLst>
              <a:ext uri="{FF2B5EF4-FFF2-40B4-BE49-F238E27FC236}">
                <a16:creationId xmlns:a16="http://schemas.microsoft.com/office/drawing/2014/main" id="{D222F879-84F6-C74E-B749-9477BB638D12}"/>
              </a:ext>
            </a:extLst>
          </p:cNvPr>
          <p:cNvSpPr txBox="1"/>
          <p:nvPr/>
        </p:nvSpPr>
        <p:spPr>
          <a:xfrm>
            <a:off x="33160" y="650697"/>
            <a:ext cx="7564844" cy="800219"/>
          </a:xfrm>
          <a:prstGeom prst="rect">
            <a:avLst/>
          </a:prstGeom>
          <a:noFill/>
        </p:spPr>
        <p:txBody>
          <a:bodyPr wrap="square">
            <a:spAutoFit/>
          </a:bodyPr>
          <a:lstStyle/>
          <a:p>
            <a:r>
              <a:rPr lang="en-US" sz="2800" b="1" kern="1200" dirty="0">
                <a:solidFill>
                  <a:schemeClr val="accent1"/>
                </a:solidFill>
                <a:latin typeface="+mj-lt"/>
                <a:ea typeface="+mj-ea"/>
                <a:cs typeface="+mj-cs"/>
              </a:rPr>
              <a:t>Access and Panel Management Journey</a:t>
            </a:r>
            <a:br>
              <a:rPr lang="en-US" sz="900" kern="1200" dirty="0">
                <a:solidFill>
                  <a:schemeClr val="accent1"/>
                </a:solidFill>
                <a:latin typeface="+mj-lt"/>
                <a:ea typeface="+mj-ea"/>
                <a:cs typeface="+mj-cs"/>
              </a:rPr>
            </a:br>
            <a:endParaRPr lang="en-US" dirty="0">
              <a:solidFill>
                <a:schemeClr val="accent1"/>
              </a:solidFill>
            </a:endParaRPr>
          </a:p>
        </p:txBody>
      </p:sp>
    </p:spTree>
    <p:extLst>
      <p:ext uri="{BB962C8B-B14F-4D97-AF65-F5344CB8AC3E}">
        <p14:creationId xmlns:p14="http://schemas.microsoft.com/office/powerpoint/2010/main" val="3902275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2C3706-E07F-FA4C-8FD7-87DF80B6AB57}"/>
              </a:ext>
            </a:extLst>
          </p:cNvPr>
          <p:cNvSpPr txBox="1">
            <a:spLocks/>
          </p:cNvSpPr>
          <p:nvPr/>
        </p:nvSpPr>
        <p:spPr>
          <a:xfrm>
            <a:off x="1520009" y="2255004"/>
            <a:ext cx="6160680" cy="223175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6300" dirty="0">
                <a:solidFill>
                  <a:schemeClr val="accent1"/>
                </a:solidFill>
              </a:rPr>
              <a:t>Commitment to Continuity</a:t>
            </a:r>
          </a:p>
          <a:p>
            <a:pPr lvl="1"/>
            <a:r>
              <a:rPr lang="en-US" sz="6300" dirty="0">
                <a:solidFill>
                  <a:schemeClr val="accent1"/>
                </a:solidFill>
              </a:rPr>
              <a:t>Attribution</a:t>
            </a:r>
          </a:p>
          <a:p>
            <a:pPr lvl="1"/>
            <a:r>
              <a:rPr lang="en-US" sz="6300" dirty="0">
                <a:solidFill>
                  <a:schemeClr val="accent1"/>
                </a:solidFill>
              </a:rPr>
              <a:t>Rotation Schedules</a:t>
            </a:r>
          </a:p>
          <a:p>
            <a:pPr lvl="1"/>
            <a:r>
              <a:rPr lang="en-US" sz="6300" dirty="0">
                <a:solidFill>
                  <a:schemeClr val="accent1"/>
                </a:solidFill>
              </a:rPr>
              <a:t>Clinical Projections</a:t>
            </a:r>
          </a:p>
          <a:p>
            <a:pPr lvl="1"/>
            <a:r>
              <a:rPr lang="en-US" sz="6300" dirty="0">
                <a:solidFill>
                  <a:schemeClr val="accent1"/>
                </a:solidFill>
              </a:rPr>
              <a:t>Panel Size</a:t>
            </a:r>
          </a:p>
          <a:p>
            <a:endParaRPr lang="en-US" dirty="0"/>
          </a:p>
        </p:txBody>
      </p:sp>
      <p:grpSp>
        <p:nvGrpSpPr>
          <p:cNvPr id="7" name="Group 6">
            <a:extLst>
              <a:ext uri="{FF2B5EF4-FFF2-40B4-BE49-F238E27FC236}">
                <a16:creationId xmlns:a16="http://schemas.microsoft.com/office/drawing/2014/main" id="{AFF36092-57B3-C947-8388-A13E12DADFF6}"/>
              </a:ext>
            </a:extLst>
          </p:cNvPr>
          <p:cNvGrpSpPr/>
          <p:nvPr/>
        </p:nvGrpSpPr>
        <p:grpSpPr>
          <a:xfrm>
            <a:off x="28352" y="0"/>
            <a:ext cx="9143995" cy="2505108"/>
            <a:chOff x="0" y="539750"/>
            <a:chExt cx="9143995" cy="4064000"/>
          </a:xfrm>
        </p:grpSpPr>
        <p:sp>
          <p:nvSpPr>
            <p:cNvPr id="8" name="Right Arrow 7">
              <a:extLst>
                <a:ext uri="{FF2B5EF4-FFF2-40B4-BE49-F238E27FC236}">
                  <a16:creationId xmlns:a16="http://schemas.microsoft.com/office/drawing/2014/main" id="{5697B77C-4616-F14F-B63A-D546CDA2C531}"/>
                </a:ext>
              </a:extLst>
            </p:cNvPr>
            <p:cNvSpPr/>
            <p:nvPr/>
          </p:nvSpPr>
          <p:spPr>
            <a:xfrm>
              <a:off x="0" y="539750"/>
              <a:ext cx="9143995" cy="406400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a:extLst>
                <a:ext uri="{FF2B5EF4-FFF2-40B4-BE49-F238E27FC236}">
                  <a16:creationId xmlns:a16="http://schemas.microsoft.com/office/drawing/2014/main" id="{E915AC29-5BAE-574D-8C4A-A18CE477F858}"/>
                </a:ext>
              </a:extLst>
            </p:cNvPr>
            <p:cNvSpPr/>
            <p:nvPr/>
          </p:nvSpPr>
          <p:spPr>
            <a:xfrm>
              <a:off x="297709" y="1847660"/>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r>
                <a:rPr lang="en-US" sz="1650" b="1" kern="1200" dirty="0">
                  <a:solidFill>
                    <a:schemeClr val="bg1"/>
                  </a:solidFill>
                </a:rPr>
                <a:t>Mutually agreed upon key definitions &amp; values</a:t>
              </a:r>
              <a:endParaRPr lang="en-US" sz="1650" kern="1200" dirty="0">
                <a:solidFill>
                  <a:schemeClr val="bg1"/>
                </a:solidFill>
              </a:endParaRPr>
            </a:p>
          </p:txBody>
        </p:sp>
        <p:sp>
          <p:nvSpPr>
            <p:cNvPr id="10" name="Freeform 9">
              <a:extLst>
                <a:ext uri="{FF2B5EF4-FFF2-40B4-BE49-F238E27FC236}">
                  <a16:creationId xmlns:a16="http://schemas.microsoft.com/office/drawing/2014/main" id="{1EDCAD36-A829-3840-AB3A-F9B54CC49C60}"/>
                </a:ext>
              </a:extLst>
            </p:cNvPr>
            <p:cNvSpPr/>
            <p:nvPr/>
          </p:nvSpPr>
          <p:spPr>
            <a:xfrm>
              <a:off x="2319160" y="1847659"/>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chemeClr val="bg1"/>
                </a:solidFill>
              </a:endParaRPr>
            </a:p>
          </p:txBody>
        </p:sp>
        <p:sp>
          <p:nvSpPr>
            <p:cNvPr id="11" name="Freeform 10">
              <a:extLst>
                <a:ext uri="{FF2B5EF4-FFF2-40B4-BE49-F238E27FC236}">
                  <a16:creationId xmlns:a16="http://schemas.microsoft.com/office/drawing/2014/main" id="{551A6B13-B93B-E341-A296-71346AA4000A}"/>
                </a:ext>
              </a:extLst>
            </p:cNvPr>
            <p:cNvSpPr/>
            <p:nvPr/>
          </p:nvSpPr>
          <p:spPr>
            <a:xfrm>
              <a:off x="4340612" y="1847659"/>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chemeClr val="bg1"/>
                </a:solidFill>
              </a:endParaRPr>
            </a:p>
          </p:txBody>
        </p:sp>
        <p:sp>
          <p:nvSpPr>
            <p:cNvPr id="12" name="Freeform 11">
              <a:extLst>
                <a:ext uri="{FF2B5EF4-FFF2-40B4-BE49-F238E27FC236}">
                  <a16:creationId xmlns:a16="http://schemas.microsoft.com/office/drawing/2014/main" id="{0352F9E8-275C-4E4E-A97A-E43100036A44}"/>
                </a:ext>
              </a:extLst>
            </p:cNvPr>
            <p:cNvSpPr/>
            <p:nvPr/>
          </p:nvSpPr>
          <p:spPr>
            <a:xfrm>
              <a:off x="6362064" y="1847659"/>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kern="1200" dirty="0">
                <a:solidFill>
                  <a:schemeClr val="bg1"/>
                </a:solidFill>
              </a:endParaRPr>
            </a:p>
          </p:txBody>
        </p:sp>
      </p:grpSp>
    </p:spTree>
    <p:extLst>
      <p:ext uri="{BB962C8B-B14F-4D97-AF65-F5344CB8AC3E}">
        <p14:creationId xmlns:p14="http://schemas.microsoft.com/office/powerpoint/2010/main" val="1559419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2C3706-E07F-FA4C-8FD7-87DF80B6AB57}"/>
              </a:ext>
            </a:extLst>
          </p:cNvPr>
          <p:cNvSpPr txBox="1">
            <a:spLocks/>
          </p:cNvSpPr>
          <p:nvPr/>
        </p:nvSpPr>
        <p:spPr>
          <a:xfrm>
            <a:off x="8837" y="2313088"/>
            <a:ext cx="9143999" cy="2134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3200" dirty="0">
                <a:solidFill>
                  <a:schemeClr val="accent1"/>
                </a:solidFill>
              </a:rPr>
              <a:t>Dedicated process leader</a:t>
            </a:r>
          </a:p>
          <a:p>
            <a:pPr lvl="1"/>
            <a:r>
              <a:rPr lang="en-US" sz="3200" dirty="0">
                <a:solidFill>
                  <a:schemeClr val="accent1"/>
                </a:solidFill>
              </a:rPr>
              <a:t>Influential team member</a:t>
            </a:r>
          </a:p>
          <a:p>
            <a:pPr lvl="1"/>
            <a:r>
              <a:rPr lang="en-US" sz="3200" dirty="0">
                <a:solidFill>
                  <a:schemeClr val="accent1"/>
                </a:solidFill>
              </a:rPr>
              <a:t>EMR capacity</a:t>
            </a:r>
          </a:p>
          <a:p>
            <a:pPr lvl="1"/>
            <a:r>
              <a:rPr lang="en-US" sz="3200" dirty="0">
                <a:solidFill>
                  <a:schemeClr val="accent1"/>
                </a:solidFill>
              </a:rPr>
              <a:t>Data extraction and management capability</a:t>
            </a:r>
          </a:p>
        </p:txBody>
      </p:sp>
      <p:sp>
        <p:nvSpPr>
          <p:cNvPr id="14" name="Right Arrow 13">
            <a:extLst>
              <a:ext uri="{FF2B5EF4-FFF2-40B4-BE49-F238E27FC236}">
                <a16:creationId xmlns:a16="http://schemas.microsoft.com/office/drawing/2014/main" id="{8F0552AB-2182-E44E-8801-65C4B64A4B4D}"/>
              </a:ext>
            </a:extLst>
          </p:cNvPr>
          <p:cNvSpPr/>
          <p:nvPr/>
        </p:nvSpPr>
        <p:spPr>
          <a:xfrm>
            <a:off x="28352" y="0"/>
            <a:ext cx="9143995" cy="250510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Freeform 14">
            <a:extLst>
              <a:ext uri="{FF2B5EF4-FFF2-40B4-BE49-F238E27FC236}">
                <a16:creationId xmlns:a16="http://schemas.microsoft.com/office/drawing/2014/main" id="{3022AF19-5400-A946-B05B-291BBD0F62E7}"/>
              </a:ext>
            </a:extLst>
          </p:cNvPr>
          <p:cNvSpPr/>
          <p:nvPr/>
        </p:nvSpPr>
        <p:spPr>
          <a:xfrm>
            <a:off x="326061" y="806215"/>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650" kern="1200" dirty="0">
              <a:solidFill>
                <a:schemeClr val="bg1"/>
              </a:solidFill>
            </a:endParaRPr>
          </a:p>
        </p:txBody>
      </p:sp>
      <p:sp>
        <p:nvSpPr>
          <p:cNvPr id="16" name="Freeform 15">
            <a:extLst>
              <a:ext uri="{FF2B5EF4-FFF2-40B4-BE49-F238E27FC236}">
                <a16:creationId xmlns:a16="http://schemas.microsoft.com/office/drawing/2014/main" id="{55028607-C29A-3A44-A52F-6D3F40924E9C}"/>
              </a:ext>
            </a:extLst>
          </p:cNvPr>
          <p:cNvSpPr/>
          <p:nvPr/>
        </p:nvSpPr>
        <p:spPr>
          <a:xfrm>
            <a:off x="2347512"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Talented team members</a:t>
            </a:r>
            <a:endParaRPr lang="en-US" sz="1700" kern="1200" dirty="0">
              <a:solidFill>
                <a:schemeClr val="bg1"/>
              </a:solidFill>
            </a:endParaRPr>
          </a:p>
        </p:txBody>
      </p:sp>
      <p:sp>
        <p:nvSpPr>
          <p:cNvPr id="17" name="Freeform 16">
            <a:extLst>
              <a:ext uri="{FF2B5EF4-FFF2-40B4-BE49-F238E27FC236}">
                <a16:creationId xmlns:a16="http://schemas.microsoft.com/office/drawing/2014/main" id="{7576D153-358E-3649-9FC3-5A1C0CFBA64D}"/>
              </a:ext>
            </a:extLst>
          </p:cNvPr>
          <p:cNvSpPr/>
          <p:nvPr/>
        </p:nvSpPr>
        <p:spPr>
          <a:xfrm>
            <a:off x="4368964"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chemeClr val="bg1"/>
              </a:solidFill>
            </a:endParaRPr>
          </a:p>
        </p:txBody>
      </p:sp>
      <p:sp>
        <p:nvSpPr>
          <p:cNvPr id="18" name="Freeform 17">
            <a:extLst>
              <a:ext uri="{FF2B5EF4-FFF2-40B4-BE49-F238E27FC236}">
                <a16:creationId xmlns:a16="http://schemas.microsoft.com/office/drawing/2014/main" id="{8F3D6372-16B5-4248-A073-E3C3A2EB6165}"/>
              </a:ext>
            </a:extLst>
          </p:cNvPr>
          <p:cNvSpPr/>
          <p:nvPr/>
        </p:nvSpPr>
        <p:spPr>
          <a:xfrm>
            <a:off x="6390416"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kern="1200" dirty="0">
              <a:solidFill>
                <a:schemeClr val="bg1"/>
              </a:solidFill>
            </a:endParaRPr>
          </a:p>
        </p:txBody>
      </p:sp>
    </p:spTree>
    <p:extLst>
      <p:ext uri="{BB962C8B-B14F-4D97-AF65-F5344CB8AC3E}">
        <p14:creationId xmlns:p14="http://schemas.microsoft.com/office/powerpoint/2010/main" val="722953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2C3706-E07F-FA4C-8FD7-87DF80B6AB57}"/>
              </a:ext>
            </a:extLst>
          </p:cNvPr>
          <p:cNvSpPr txBox="1">
            <a:spLocks/>
          </p:cNvSpPr>
          <p:nvPr/>
        </p:nvSpPr>
        <p:spPr>
          <a:xfrm>
            <a:off x="0" y="2053525"/>
            <a:ext cx="9214339" cy="2867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dirty="0">
                <a:solidFill>
                  <a:schemeClr val="accent1"/>
                </a:solidFill>
              </a:rPr>
              <a:t>Consistent Focus</a:t>
            </a:r>
          </a:p>
          <a:p>
            <a:pPr lvl="2"/>
            <a:r>
              <a:rPr lang="en-US" sz="2400" dirty="0">
                <a:solidFill>
                  <a:schemeClr val="accent1"/>
                </a:solidFill>
              </a:rPr>
              <a:t>“Glue Stick”</a:t>
            </a:r>
          </a:p>
          <a:p>
            <a:pPr lvl="2"/>
            <a:r>
              <a:rPr lang="en-US" sz="2400" dirty="0">
                <a:solidFill>
                  <a:schemeClr val="accent1"/>
                </a:solidFill>
              </a:rPr>
              <a:t>“Rubber Ducky”</a:t>
            </a:r>
          </a:p>
          <a:p>
            <a:pPr lvl="1"/>
            <a:r>
              <a:rPr lang="en-US" sz="2400" dirty="0">
                <a:solidFill>
                  <a:schemeClr val="accent1"/>
                </a:solidFill>
              </a:rPr>
              <a:t>High resident buy-in</a:t>
            </a:r>
          </a:p>
          <a:p>
            <a:pPr lvl="1"/>
            <a:r>
              <a:rPr lang="en-US" sz="2400" dirty="0">
                <a:solidFill>
                  <a:schemeClr val="accent1"/>
                </a:solidFill>
              </a:rPr>
              <a:t>Focus on continuity and access at scheduling</a:t>
            </a:r>
          </a:p>
          <a:p>
            <a:pPr lvl="1"/>
            <a:r>
              <a:rPr lang="en-US" sz="2400" dirty="0">
                <a:solidFill>
                  <a:schemeClr val="accent1"/>
                </a:solidFill>
              </a:rPr>
              <a:t>Point-of-Care attention to attribution</a:t>
            </a:r>
          </a:p>
        </p:txBody>
      </p:sp>
      <p:sp>
        <p:nvSpPr>
          <p:cNvPr id="7" name="Right Arrow 6">
            <a:extLst>
              <a:ext uri="{FF2B5EF4-FFF2-40B4-BE49-F238E27FC236}">
                <a16:creationId xmlns:a16="http://schemas.microsoft.com/office/drawing/2014/main" id="{7991A235-384B-AE4D-A4AD-28C526AB2937}"/>
              </a:ext>
            </a:extLst>
          </p:cNvPr>
          <p:cNvSpPr/>
          <p:nvPr/>
        </p:nvSpPr>
        <p:spPr>
          <a:xfrm>
            <a:off x="28352" y="0"/>
            <a:ext cx="9143995" cy="250510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7">
            <a:extLst>
              <a:ext uri="{FF2B5EF4-FFF2-40B4-BE49-F238E27FC236}">
                <a16:creationId xmlns:a16="http://schemas.microsoft.com/office/drawing/2014/main" id="{D938EFF1-680E-FB43-BCBE-538CE49C7C56}"/>
              </a:ext>
            </a:extLst>
          </p:cNvPr>
          <p:cNvSpPr/>
          <p:nvPr/>
        </p:nvSpPr>
        <p:spPr>
          <a:xfrm>
            <a:off x="326061" y="806215"/>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650" kern="1200" dirty="0">
              <a:solidFill>
                <a:schemeClr val="bg1"/>
              </a:solidFill>
            </a:endParaRPr>
          </a:p>
        </p:txBody>
      </p:sp>
      <p:sp>
        <p:nvSpPr>
          <p:cNvPr id="9" name="Freeform 8">
            <a:extLst>
              <a:ext uri="{FF2B5EF4-FFF2-40B4-BE49-F238E27FC236}">
                <a16:creationId xmlns:a16="http://schemas.microsoft.com/office/drawing/2014/main" id="{BBA20483-F62D-3E4F-B344-86F83CCE9A8D}"/>
              </a:ext>
            </a:extLst>
          </p:cNvPr>
          <p:cNvSpPr/>
          <p:nvPr/>
        </p:nvSpPr>
        <p:spPr>
          <a:xfrm>
            <a:off x="2347512"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chemeClr val="bg1"/>
              </a:solidFill>
            </a:endParaRPr>
          </a:p>
        </p:txBody>
      </p:sp>
      <p:sp>
        <p:nvSpPr>
          <p:cNvPr id="10" name="Freeform 9">
            <a:extLst>
              <a:ext uri="{FF2B5EF4-FFF2-40B4-BE49-F238E27FC236}">
                <a16:creationId xmlns:a16="http://schemas.microsoft.com/office/drawing/2014/main" id="{57A6FF46-AE67-8649-8426-B4B39D38F0C8}"/>
              </a:ext>
            </a:extLst>
          </p:cNvPr>
          <p:cNvSpPr/>
          <p:nvPr/>
        </p:nvSpPr>
        <p:spPr>
          <a:xfrm>
            <a:off x="4368964"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Individual and Collective Commitment </a:t>
            </a:r>
            <a:endParaRPr lang="en-US" sz="1700" kern="1200" dirty="0">
              <a:solidFill>
                <a:schemeClr val="bg1"/>
              </a:solidFill>
            </a:endParaRPr>
          </a:p>
        </p:txBody>
      </p:sp>
      <p:sp>
        <p:nvSpPr>
          <p:cNvPr id="11" name="Freeform 10">
            <a:extLst>
              <a:ext uri="{FF2B5EF4-FFF2-40B4-BE49-F238E27FC236}">
                <a16:creationId xmlns:a16="http://schemas.microsoft.com/office/drawing/2014/main" id="{EB19662D-A94B-FC42-96BB-DD1293277B57}"/>
              </a:ext>
            </a:extLst>
          </p:cNvPr>
          <p:cNvSpPr/>
          <p:nvPr/>
        </p:nvSpPr>
        <p:spPr>
          <a:xfrm>
            <a:off x="6390416"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kern="1200" dirty="0">
              <a:solidFill>
                <a:schemeClr val="bg1"/>
              </a:solidFill>
            </a:endParaRPr>
          </a:p>
        </p:txBody>
      </p:sp>
    </p:spTree>
    <p:extLst>
      <p:ext uri="{BB962C8B-B14F-4D97-AF65-F5344CB8AC3E}">
        <p14:creationId xmlns:p14="http://schemas.microsoft.com/office/powerpoint/2010/main" val="631303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2C3706-E07F-FA4C-8FD7-87DF80B6AB57}"/>
              </a:ext>
            </a:extLst>
          </p:cNvPr>
          <p:cNvSpPr txBox="1">
            <a:spLocks/>
          </p:cNvSpPr>
          <p:nvPr/>
        </p:nvSpPr>
        <p:spPr>
          <a:xfrm>
            <a:off x="1" y="2283725"/>
            <a:ext cx="9143999" cy="20551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3600" dirty="0">
                <a:solidFill>
                  <a:schemeClr val="accent1"/>
                </a:solidFill>
              </a:rPr>
              <a:t>Robust standard work</a:t>
            </a:r>
          </a:p>
          <a:p>
            <a:pPr lvl="1"/>
            <a:r>
              <a:rPr lang="en-US" sz="3600" dirty="0">
                <a:solidFill>
                  <a:schemeClr val="accent1"/>
                </a:solidFill>
              </a:rPr>
              <a:t>Two-phase review</a:t>
            </a:r>
          </a:p>
          <a:p>
            <a:pPr lvl="1"/>
            <a:r>
              <a:rPr lang="en-US" sz="3600" dirty="0">
                <a:solidFill>
                  <a:schemeClr val="accent1"/>
                </a:solidFill>
              </a:rPr>
              <a:t>Thoughtful panel distribution each spring</a:t>
            </a:r>
          </a:p>
          <a:p>
            <a:pPr lvl="1"/>
            <a:r>
              <a:rPr lang="en-US" sz="3600" dirty="0">
                <a:solidFill>
                  <a:schemeClr val="accent1"/>
                </a:solidFill>
              </a:rPr>
              <a:t>Regular monitoring of panel size</a:t>
            </a:r>
          </a:p>
        </p:txBody>
      </p:sp>
      <p:sp>
        <p:nvSpPr>
          <p:cNvPr id="12" name="Right Arrow 11">
            <a:extLst>
              <a:ext uri="{FF2B5EF4-FFF2-40B4-BE49-F238E27FC236}">
                <a16:creationId xmlns:a16="http://schemas.microsoft.com/office/drawing/2014/main" id="{388B33F8-C059-2043-BF13-603A0CF8433C}"/>
              </a:ext>
            </a:extLst>
          </p:cNvPr>
          <p:cNvSpPr/>
          <p:nvPr/>
        </p:nvSpPr>
        <p:spPr>
          <a:xfrm>
            <a:off x="28352" y="0"/>
            <a:ext cx="9143995" cy="250510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12">
            <a:extLst>
              <a:ext uri="{FF2B5EF4-FFF2-40B4-BE49-F238E27FC236}">
                <a16:creationId xmlns:a16="http://schemas.microsoft.com/office/drawing/2014/main" id="{BD71DA14-A150-7A46-AA13-D4450E6AE9DC}"/>
              </a:ext>
            </a:extLst>
          </p:cNvPr>
          <p:cNvSpPr/>
          <p:nvPr/>
        </p:nvSpPr>
        <p:spPr>
          <a:xfrm>
            <a:off x="326061" y="806215"/>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650" kern="1200" dirty="0">
              <a:solidFill>
                <a:schemeClr val="bg1"/>
              </a:solidFill>
            </a:endParaRPr>
          </a:p>
        </p:txBody>
      </p:sp>
      <p:sp>
        <p:nvSpPr>
          <p:cNvPr id="14" name="Freeform 13">
            <a:extLst>
              <a:ext uri="{FF2B5EF4-FFF2-40B4-BE49-F238E27FC236}">
                <a16:creationId xmlns:a16="http://schemas.microsoft.com/office/drawing/2014/main" id="{899E660E-AB11-2448-B5A3-853C033305A2}"/>
              </a:ext>
            </a:extLst>
          </p:cNvPr>
          <p:cNvSpPr/>
          <p:nvPr/>
        </p:nvSpPr>
        <p:spPr>
          <a:xfrm>
            <a:off x="2347512"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chemeClr val="bg1"/>
              </a:solidFill>
            </a:endParaRPr>
          </a:p>
        </p:txBody>
      </p:sp>
      <p:sp>
        <p:nvSpPr>
          <p:cNvPr id="15" name="Freeform 14">
            <a:extLst>
              <a:ext uri="{FF2B5EF4-FFF2-40B4-BE49-F238E27FC236}">
                <a16:creationId xmlns:a16="http://schemas.microsoft.com/office/drawing/2014/main" id="{79FA49D7-6C0E-A64B-8C20-F9248A6CD1D8}"/>
              </a:ext>
            </a:extLst>
          </p:cNvPr>
          <p:cNvSpPr/>
          <p:nvPr/>
        </p:nvSpPr>
        <p:spPr>
          <a:xfrm>
            <a:off x="4368964"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chemeClr val="bg1"/>
              </a:solidFill>
            </a:endParaRPr>
          </a:p>
        </p:txBody>
      </p:sp>
      <p:sp>
        <p:nvSpPr>
          <p:cNvPr id="16" name="Freeform 15">
            <a:extLst>
              <a:ext uri="{FF2B5EF4-FFF2-40B4-BE49-F238E27FC236}">
                <a16:creationId xmlns:a16="http://schemas.microsoft.com/office/drawing/2014/main" id="{046C68C0-970C-404E-A554-9E8B7B595CFE}"/>
              </a:ext>
            </a:extLst>
          </p:cNvPr>
          <p:cNvSpPr/>
          <p:nvPr/>
        </p:nvSpPr>
        <p:spPr>
          <a:xfrm>
            <a:off x="6390416"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r>
              <a:rPr lang="en-US" b="1" kern="1200" dirty="0">
                <a:solidFill>
                  <a:schemeClr val="bg1"/>
                </a:solidFill>
              </a:rPr>
              <a:t>Methodical annual process</a:t>
            </a:r>
            <a:endParaRPr lang="en-US" kern="1200" dirty="0">
              <a:solidFill>
                <a:schemeClr val="bg1"/>
              </a:solidFill>
            </a:endParaRPr>
          </a:p>
        </p:txBody>
      </p:sp>
    </p:spTree>
    <p:extLst>
      <p:ext uri="{BB962C8B-B14F-4D97-AF65-F5344CB8AC3E}">
        <p14:creationId xmlns:p14="http://schemas.microsoft.com/office/powerpoint/2010/main" val="3034337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9FA1-1B7D-CE4C-912C-B1987B632608}"/>
              </a:ext>
            </a:extLst>
          </p:cNvPr>
          <p:cNvSpPr>
            <a:spLocks noGrp="1"/>
          </p:cNvSpPr>
          <p:nvPr>
            <p:ph type="ctrTitle"/>
          </p:nvPr>
        </p:nvSpPr>
        <p:spPr>
          <a:xfrm>
            <a:off x="28353" y="1929636"/>
            <a:ext cx="4752874" cy="1046039"/>
          </a:xfrm>
        </p:spPr>
        <p:txBody>
          <a:bodyPr>
            <a:normAutofit fontScale="90000"/>
          </a:bodyPr>
          <a:lstStyle/>
          <a:p>
            <a:pPr algn="l"/>
            <a:r>
              <a:rPr lang="en-US" sz="2400" dirty="0"/>
              <a:t>How does this apply to proposed ACGME changes regarding panel management and targets?</a:t>
            </a:r>
          </a:p>
        </p:txBody>
      </p:sp>
      <p:sp>
        <p:nvSpPr>
          <p:cNvPr id="3" name="Right Arrow 2">
            <a:extLst>
              <a:ext uri="{FF2B5EF4-FFF2-40B4-BE49-F238E27FC236}">
                <a16:creationId xmlns:a16="http://schemas.microsoft.com/office/drawing/2014/main" id="{6080C07E-EE85-1E44-B97E-D375B07D18A5}"/>
              </a:ext>
            </a:extLst>
          </p:cNvPr>
          <p:cNvSpPr/>
          <p:nvPr/>
        </p:nvSpPr>
        <p:spPr>
          <a:xfrm>
            <a:off x="28352" y="0"/>
            <a:ext cx="9143995" cy="250510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 name="Freeform 3">
            <a:extLst>
              <a:ext uri="{FF2B5EF4-FFF2-40B4-BE49-F238E27FC236}">
                <a16:creationId xmlns:a16="http://schemas.microsoft.com/office/drawing/2014/main" id="{75ABFAB3-05B8-9041-9C1C-299DC8343BB1}"/>
              </a:ext>
            </a:extLst>
          </p:cNvPr>
          <p:cNvSpPr/>
          <p:nvPr/>
        </p:nvSpPr>
        <p:spPr>
          <a:xfrm>
            <a:off x="326061" y="806215"/>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r>
              <a:rPr lang="en-US" sz="1650" b="1" kern="1200" dirty="0">
                <a:solidFill>
                  <a:schemeClr val="bg1"/>
                </a:solidFill>
              </a:rPr>
              <a:t>Mutually agreed upon key definitions &amp; values</a:t>
            </a:r>
            <a:endParaRPr lang="en-US" sz="1650" kern="1200" dirty="0">
              <a:solidFill>
                <a:schemeClr val="bg1"/>
              </a:solidFill>
            </a:endParaRPr>
          </a:p>
        </p:txBody>
      </p:sp>
      <p:sp>
        <p:nvSpPr>
          <p:cNvPr id="5" name="Freeform 4">
            <a:extLst>
              <a:ext uri="{FF2B5EF4-FFF2-40B4-BE49-F238E27FC236}">
                <a16:creationId xmlns:a16="http://schemas.microsoft.com/office/drawing/2014/main" id="{BF428B44-3756-9F4B-97F8-4BDD3104D719}"/>
              </a:ext>
            </a:extLst>
          </p:cNvPr>
          <p:cNvSpPr/>
          <p:nvPr/>
        </p:nvSpPr>
        <p:spPr>
          <a:xfrm>
            <a:off x="2347512"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Talented team members</a:t>
            </a:r>
            <a:endParaRPr lang="en-US" sz="1700" kern="1200" dirty="0">
              <a:solidFill>
                <a:schemeClr val="bg1"/>
              </a:solidFill>
            </a:endParaRPr>
          </a:p>
        </p:txBody>
      </p:sp>
      <p:sp>
        <p:nvSpPr>
          <p:cNvPr id="6" name="Freeform 5">
            <a:extLst>
              <a:ext uri="{FF2B5EF4-FFF2-40B4-BE49-F238E27FC236}">
                <a16:creationId xmlns:a16="http://schemas.microsoft.com/office/drawing/2014/main" id="{05FFB188-D437-A141-BD87-8CB80EF59B90}"/>
              </a:ext>
            </a:extLst>
          </p:cNvPr>
          <p:cNvSpPr/>
          <p:nvPr/>
        </p:nvSpPr>
        <p:spPr>
          <a:xfrm>
            <a:off x="4368964"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Individual and Collective Commitment </a:t>
            </a:r>
            <a:endParaRPr lang="en-US" sz="1700" kern="1200" dirty="0">
              <a:solidFill>
                <a:schemeClr val="bg1"/>
              </a:solidFill>
            </a:endParaRPr>
          </a:p>
        </p:txBody>
      </p:sp>
      <p:sp>
        <p:nvSpPr>
          <p:cNvPr id="7" name="Freeform 6">
            <a:extLst>
              <a:ext uri="{FF2B5EF4-FFF2-40B4-BE49-F238E27FC236}">
                <a16:creationId xmlns:a16="http://schemas.microsoft.com/office/drawing/2014/main" id="{7094DAB0-BAC3-DE41-8C75-5D48843A1444}"/>
              </a:ext>
            </a:extLst>
          </p:cNvPr>
          <p:cNvSpPr/>
          <p:nvPr/>
        </p:nvSpPr>
        <p:spPr>
          <a:xfrm>
            <a:off x="6390416"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r>
              <a:rPr lang="en-US" b="1" kern="1200" dirty="0">
                <a:solidFill>
                  <a:schemeClr val="bg1"/>
                </a:solidFill>
              </a:rPr>
              <a:t>Methodical annual process</a:t>
            </a:r>
            <a:endParaRPr lang="en-US" kern="1200" dirty="0">
              <a:solidFill>
                <a:schemeClr val="bg1"/>
              </a:solidFill>
            </a:endParaRPr>
          </a:p>
        </p:txBody>
      </p:sp>
      <p:sp>
        <p:nvSpPr>
          <p:cNvPr id="8" name="TextBox 7">
            <a:extLst>
              <a:ext uri="{FF2B5EF4-FFF2-40B4-BE49-F238E27FC236}">
                <a16:creationId xmlns:a16="http://schemas.microsoft.com/office/drawing/2014/main" id="{34742768-DADD-AC4C-BF2D-1AC02A11C805}"/>
              </a:ext>
            </a:extLst>
          </p:cNvPr>
          <p:cNvSpPr txBox="1"/>
          <p:nvPr/>
        </p:nvSpPr>
        <p:spPr>
          <a:xfrm>
            <a:off x="4368964" y="2571750"/>
            <a:ext cx="3471245" cy="2308324"/>
          </a:xfrm>
          <a:prstGeom prst="rect">
            <a:avLst/>
          </a:prstGeom>
          <a:noFill/>
        </p:spPr>
        <p:txBody>
          <a:bodyPr wrap="square" rtlCol="0">
            <a:spAutoFit/>
          </a:bodyPr>
          <a:lstStyle/>
          <a:p>
            <a:r>
              <a:rPr lang="en-US" sz="2400" dirty="0">
                <a:solidFill>
                  <a:schemeClr val="accent1"/>
                </a:solidFill>
              </a:rPr>
              <a:t>We Already Balance:</a:t>
            </a:r>
          </a:p>
          <a:p>
            <a:pPr marL="285750" indent="-285750">
              <a:buFont typeface="Arial" panose="020B0604020202020204" pitchFamily="34" charset="0"/>
              <a:buChar char="•"/>
            </a:pPr>
            <a:r>
              <a:rPr lang="en-US" sz="2400" dirty="0">
                <a:solidFill>
                  <a:schemeClr val="accent1"/>
                </a:solidFill>
              </a:rPr>
              <a:t>Age</a:t>
            </a:r>
          </a:p>
          <a:p>
            <a:pPr marL="285750" indent="-285750">
              <a:buFont typeface="Arial" panose="020B0604020202020204" pitchFamily="34" charset="0"/>
              <a:buChar char="•"/>
            </a:pPr>
            <a:r>
              <a:rPr lang="en-US" sz="2400" dirty="0">
                <a:solidFill>
                  <a:schemeClr val="accent1"/>
                </a:solidFill>
              </a:rPr>
              <a:t>Gender</a:t>
            </a:r>
          </a:p>
          <a:p>
            <a:pPr marL="285750" indent="-285750">
              <a:buFont typeface="Arial" panose="020B0604020202020204" pitchFamily="34" charset="0"/>
              <a:buChar char="•"/>
            </a:pPr>
            <a:r>
              <a:rPr lang="en-US" sz="2400" dirty="0">
                <a:solidFill>
                  <a:schemeClr val="accent1"/>
                </a:solidFill>
              </a:rPr>
              <a:t>Diagnosis</a:t>
            </a:r>
          </a:p>
          <a:p>
            <a:pPr marL="285750" indent="-285750">
              <a:buFont typeface="Arial" panose="020B0604020202020204" pitchFamily="34" charset="0"/>
              <a:buChar char="•"/>
            </a:pPr>
            <a:r>
              <a:rPr lang="en-US" sz="2400" dirty="0">
                <a:solidFill>
                  <a:schemeClr val="accent1"/>
                </a:solidFill>
              </a:rPr>
              <a:t>Preferred Language</a:t>
            </a:r>
          </a:p>
          <a:p>
            <a:pPr marL="285750" indent="-285750">
              <a:buFont typeface="Arial" panose="020B0604020202020204" pitchFamily="34" charset="0"/>
              <a:buChar char="•"/>
            </a:pPr>
            <a:r>
              <a:rPr lang="en-US" sz="2400" dirty="0">
                <a:solidFill>
                  <a:schemeClr val="accent1"/>
                </a:solidFill>
              </a:rPr>
              <a:t>SDOH </a:t>
            </a:r>
          </a:p>
        </p:txBody>
      </p:sp>
    </p:spTree>
    <p:extLst>
      <p:ext uri="{BB962C8B-B14F-4D97-AF65-F5344CB8AC3E}">
        <p14:creationId xmlns:p14="http://schemas.microsoft.com/office/powerpoint/2010/main" val="3240438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9FA1-1B7D-CE4C-912C-B1987B632608}"/>
              </a:ext>
            </a:extLst>
          </p:cNvPr>
          <p:cNvSpPr>
            <a:spLocks noGrp="1"/>
          </p:cNvSpPr>
          <p:nvPr>
            <p:ph type="ctrTitle"/>
          </p:nvPr>
        </p:nvSpPr>
        <p:spPr>
          <a:xfrm>
            <a:off x="5598460" y="1337969"/>
            <a:ext cx="3065480" cy="2166835"/>
          </a:xfrm>
        </p:spPr>
        <p:txBody>
          <a:bodyPr anchor="b">
            <a:normAutofit fontScale="90000"/>
          </a:bodyPr>
          <a:lstStyle/>
          <a:p>
            <a:pPr algn="l"/>
            <a:r>
              <a:rPr lang="en-US" dirty="0"/>
              <a:t>Direct Observation and Competency Based Assessment</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Binoculars reflecting a sunset and laying on table by the sea">
            <a:extLst>
              <a:ext uri="{FF2B5EF4-FFF2-40B4-BE49-F238E27FC236}">
                <a16:creationId xmlns:a16="http://schemas.microsoft.com/office/drawing/2014/main" id="{BDC6CE26-F3E5-8233-72E2-E6D451937869}"/>
              </a:ext>
            </a:extLst>
          </p:cNvPr>
          <p:cNvPicPr>
            <a:picLocks noChangeAspect="1"/>
          </p:cNvPicPr>
          <p:nvPr/>
        </p:nvPicPr>
        <p:blipFill rotWithShape="1">
          <a:blip r:embed="rId2"/>
          <a:srcRect l="24973" r="6618"/>
          <a:stretch/>
        </p:blipFill>
        <p:spPr>
          <a:xfrm>
            <a:off x="20" y="10"/>
            <a:ext cx="5271352" cy="51434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TextBox 2">
            <a:extLst>
              <a:ext uri="{FF2B5EF4-FFF2-40B4-BE49-F238E27FC236}">
                <a16:creationId xmlns:a16="http://schemas.microsoft.com/office/drawing/2014/main" id="{1C565B08-2871-4A40-97A3-CA2418721F9A}"/>
              </a:ext>
            </a:extLst>
          </p:cNvPr>
          <p:cNvSpPr txBox="1"/>
          <p:nvPr/>
        </p:nvSpPr>
        <p:spPr>
          <a:xfrm>
            <a:off x="-2009553" y="422112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081130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9FA1-1B7D-CE4C-912C-B1987B632608}"/>
              </a:ext>
            </a:extLst>
          </p:cNvPr>
          <p:cNvSpPr>
            <a:spLocks noGrp="1"/>
          </p:cNvSpPr>
          <p:nvPr>
            <p:ph type="ctrTitle"/>
          </p:nvPr>
        </p:nvSpPr>
        <p:spPr>
          <a:xfrm>
            <a:off x="0" y="808938"/>
            <a:ext cx="9144000" cy="3695307"/>
          </a:xfrm>
        </p:spPr>
        <p:txBody>
          <a:bodyPr>
            <a:normAutofit/>
          </a:bodyPr>
          <a:lstStyle/>
          <a:p>
            <a:r>
              <a:rPr lang="en-US" i="1" dirty="0"/>
              <a:t>To optimize CBME, residencies will need to develop learning environments in which residents cocreate their education, reviewing assessments frequently with clinical mentors. This, in turn, will require systems for capturing observations in real time and collating assessments for residents, faculty mentors and the clinical competency committee. </a:t>
            </a:r>
          </a:p>
        </p:txBody>
      </p:sp>
    </p:spTree>
    <p:extLst>
      <p:ext uri="{BB962C8B-B14F-4D97-AF65-F5344CB8AC3E}">
        <p14:creationId xmlns:p14="http://schemas.microsoft.com/office/powerpoint/2010/main" val="198816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FCF75-702B-D14A-878B-09D121475EC4}"/>
              </a:ext>
            </a:extLst>
          </p:cNvPr>
          <p:cNvPicPr>
            <a:picLocks noChangeAspect="1"/>
          </p:cNvPicPr>
          <p:nvPr/>
        </p:nvPicPr>
        <p:blipFill>
          <a:blip r:embed="rId2"/>
          <a:stretch>
            <a:fillRect/>
          </a:stretch>
        </p:blipFill>
        <p:spPr>
          <a:xfrm>
            <a:off x="3308986" y="2705949"/>
            <a:ext cx="1497098" cy="2245647"/>
          </a:xfrm>
          <a:prstGeom prst="rect">
            <a:avLst/>
          </a:prstGeom>
        </p:spPr>
      </p:pic>
      <p:pic>
        <p:nvPicPr>
          <p:cNvPr id="4" name="Picture 3">
            <a:extLst>
              <a:ext uri="{FF2B5EF4-FFF2-40B4-BE49-F238E27FC236}">
                <a16:creationId xmlns:a16="http://schemas.microsoft.com/office/drawing/2014/main" id="{F596C5B8-31C0-0643-89E7-A9D100D0005B}"/>
              </a:ext>
            </a:extLst>
          </p:cNvPr>
          <p:cNvPicPr>
            <a:picLocks noChangeAspect="1"/>
          </p:cNvPicPr>
          <p:nvPr/>
        </p:nvPicPr>
        <p:blipFill>
          <a:blip r:embed="rId3"/>
          <a:stretch>
            <a:fillRect/>
          </a:stretch>
        </p:blipFill>
        <p:spPr>
          <a:xfrm>
            <a:off x="5117162" y="2696172"/>
            <a:ext cx="1541622" cy="2312434"/>
          </a:xfrm>
          <a:prstGeom prst="rect">
            <a:avLst/>
          </a:prstGeom>
        </p:spPr>
      </p:pic>
      <p:pic>
        <p:nvPicPr>
          <p:cNvPr id="5" name="Picture 4">
            <a:extLst>
              <a:ext uri="{FF2B5EF4-FFF2-40B4-BE49-F238E27FC236}">
                <a16:creationId xmlns:a16="http://schemas.microsoft.com/office/drawing/2014/main" id="{D3D6A1B5-1B17-364C-95CD-6BB9B9C5B174}"/>
              </a:ext>
            </a:extLst>
          </p:cNvPr>
          <p:cNvPicPr>
            <a:picLocks noChangeAspect="1"/>
          </p:cNvPicPr>
          <p:nvPr/>
        </p:nvPicPr>
        <p:blipFill>
          <a:blip r:embed="rId4"/>
          <a:stretch>
            <a:fillRect/>
          </a:stretch>
        </p:blipFill>
        <p:spPr>
          <a:xfrm>
            <a:off x="185298" y="1561007"/>
            <a:ext cx="1415240" cy="1981337"/>
          </a:xfrm>
          <a:prstGeom prst="rect">
            <a:avLst/>
          </a:prstGeom>
        </p:spPr>
      </p:pic>
      <p:pic>
        <p:nvPicPr>
          <p:cNvPr id="6" name="Picture 5">
            <a:extLst>
              <a:ext uri="{FF2B5EF4-FFF2-40B4-BE49-F238E27FC236}">
                <a16:creationId xmlns:a16="http://schemas.microsoft.com/office/drawing/2014/main" id="{3DF3FB02-357C-804C-B22E-F07407F41F70}"/>
              </a:ext>
            </a:extLst>
          </p:cNvPr>
          <p:cNvPicPr>
            <a:picLocks noChangeAspect="1"/>
          </p:cNvPicPr>
          <p:nvPr/>
        </p:nvPicPr>
        <p:blipFill>
          <a:blip r:embed="rId5"/>
          <a:stretch>
            <a:fillRect/>
          </a:stretch>
        </p:blipFill>
        <p:spPr>
          <a:xfrm>
            <a:off x="3881790" y="559681"/>
            <a:ext cx="1354126" cy="2031189"/>
          </a:xfrm>
          <a:prstGeom prst="rect">
            <a:avLst/>
          </a:prstGeom>
        </p:spPr>
      </p:pic>
      <p:pic>
        <p:nvPicPr>
          <p:cNvPr id="7" name="Picture 6">
            <a:extLst>
              <a:ext uri="{FF2B5EF4-FFF2-40B4-BE49-F238E27FC236}">
                <a16:creationId xmlns:a16="http://schemas.microsoft.com/office/drawing/2014/main" id="{8C855849-03AD-F749-9E49-5E3ED77E1A2E}"/>
              </a:ext>
            </a:extLst>
          </p:cNvPr>
          <p:cNvPicPr>
            <a:picLocks noChangeAspect="1"/>
          </p:cNvPicPr>
          <p:nvPr/>
        </p:nvPicPr>
        <p:blipFill>
          <a:blip r:embed="rId6"/>
          <a:stretch>
            <a:fillRect/>
          </a:stretch>
        </p:blipFill>
        <p:spPr>
          <a:xfrm>
            <a:off x="2052669" y="581083"/>
            <a:ext cx="1415240" cy="1990667"/>
          </a:xfrm>
          <a:prstGeom prst="rect">
            <a:avLst/>
          </a:prstGeom>
        </p:spPr>
      </p:pic>
      <p:pic>
        <p:nvPicPr>
          <p:cNvPr id="8" name="Picture 7">
            <a:extLst>
              <a:ext uri="{FF2B5EF4-FFF2-40B4-BE49-F238E27FC236}">
                <a16:creationId xmlns:a16="http://schemas.microsoft.com/office/drawing/2014/main" id="{43DE8816-3574-4740-919A-74479C34F853}"/>
              </a:ext>
            </a:extLst>
          </p:cNvPr>
          <p:cNvPicPr>
            <a:picLocks noChangeAspect="1"/>
          </p:cNvPicPr>
          <p:nvPr/>
        </p:nvPicPr>
        <p:blipFill>
          <a:blip r:embed="rId7"/>
          <a:stretch>
            <a:fillRect/>
          </a:stretch>
        </p:blipFill>
        <p:spPr>
          <a:xfrm>
            <a:off x="5678621" y="591675"/>
            <a:ext cx="2940002" cy="1960001"/>
          </a:xfrm>
          <a:prstGeom prst="rect">
            <a:avLst/>
          </a:prstGeom>
        </p:spPr>
      </p:pic>
      <p:pic>
        <p:nvPicPr>
          <p:cNvPr id="15" name="Picture 14">
            <a:extLst>
              <a:ext uri="{FF2B5EF4-FFF2-40B4-BE49-F238E27FC236}">
                <a16:creationId xmlns:a16="http://schemas.microsoft.com/office/drawing/2014/main" id="{920CE976-43BC-244E-9274-91EACB8FE305}"/>
              </a:ext>
            </a:extLst>
          </p:cNvPr>
          <p:cNvPicPr>
            <a:picLocks noChangeAspect="1"/>
          </p:cNvPicPr>
          <p:nvPr/>
        </p:nvPicPr>
        <p:blipFill>
          <a:blip r:embed="rId8"/>
          <a:stretch>
            <a:fillRect/>
          </a:stretch>
        </p:blipFill>
        <p:spPr>
          <a:xfrm>
            <a:off x="6969862" y="2668023"/>
            <a:ext cx="1541621" cy="2321500"/>
          </a:xfrm>
          <a:prstGeom prst="rect">
            <a:avLst/>
          </a:prstGeom>
        </p:spPr>
      </p:pic>
      <p:pic>
        <p:nvPicPr>
          <p:cNvPr id="16" name="Picture 15">
            <a:extLst>
              <a:ext uri="{FF2B5EF4-FFF2-40B4-BE49-F238E27FC236}">
                <a16:creationId xmlns:a16="http://schemas.microsoft.com/office/drawing/2014/main" id="{63D96735-D0ED-1D46-A11F-026D1D9CA5C5}"/>
              </a:ext>
            </a:extLst>
          </p:cNvPr>
          <p:cNvPicPr>
            <a:picLocks noChangeAspect="1"/>
          </p:cNvPicPr>
          <p:nvPr/>
        </p:nvPicPr>
        <p:blipFill>
          <a:blip r:embed="rId9"/>
          <a:stretch>
            <a:fillRect/>
          </a:stretch>
        </p:blipFill>
        <p:spPr>
          <a:xfrm>
            <a:off x="1857510" y="2668023"/>
            <a:ext cx="1303141" cy="1958709"/>
          </a:xfrm>
          <a:prstGeom prst="rect">
            <a:avLst/>
          </a:prstGeom>
        </p:spPr>
      </p:pic>
    </p:spTree>
    <p:extLst>
      <p:ext uri="{BB962C8B-B14F-4D97-AF65-F5344CB8AC3E}">
        <p14:creationId xmlns:p14="http://schemas.microsoft.com/office/powerpoint/2010/main" val="1808400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964C52F-D622-DA4B-8DB1-4457F87DCE9B}"/>
              </a:ext>
            </a:extLst>
          </p:cNvPr>
          <p:cNvGrpSpPr/>
          <p:nvPr/>
        </p:nvGrpSpPr>
        <p:grpSpPr>
          <a:xfrm>
            <a:off x="0" y="539750"/>
            <a:ext cx="9143995" cy="4064000"/>
            <a:chOff x="0" y="539750"/>
            <a:chExt cx="9143995" cy="4064000"/>
          </a:xfrm>
        </p:grpSpPr>
        <p:sp>
          <p:nvSpPr>
            <p:cNvPr id="7" name="Right Arrow 6">
              <a:extLst>
                <a:ext uri="{FF2B5EF4-FFF2-40B4-BE49-F238E27FC236}">
                  <a16:creationId xmlns:a16="http://schemas.microsoft.com/office/drawing/2014/main" id="{418E3506-57D6-2B4E-87FC-FEE319C3B87A}"/>
                </a:ext>
              </a:extLst>
            </p:cNvPr>
            <p:cNvSpPr/>
            <p:nvPr/>
          </p:nvSpPr>
          <p:spPr>
            <a:xfrm>
              <a:off x="0" y="539750"/>
              <a:ext cx="9143995" cy="406400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7">
              <a:extLst>
                <a:ext uri="{FF2B5EF4-FFF2-40B4-BE49-F238E27FC236}">
                  <a16:creationId xmlns:a16="http://schemas.microsoft.com/office/drawing/2014/main" id="{00D63863-951D-4945-BAF3-DE7947AEDAB4}"/>
                </a:ext>
              </a:extLst>
            </p:cNvPr>
            <p:cNvSpPr/>
            <p:nvPr/>
          </p:nvSpPr>
          <p:spPr>
            <a:xfrm>
              <a:off x="297709" y="1847659"/>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lvl="0" algn="ctr" defTabSz="755650">
                <a:lnSpc>
                  <a:spcPct val="90000"/>
                </a:lnSpc>
                <a:spcBef>
                  <a:spcPct val="0"/>
                </a:spcBef>
                <a:spcAft>
                  <a:spcPct val="35000"/>
                </a:spcAft>
              </a:pPr>
              <a:r>
                <a:rPr lang="en-US" sz="1700" b="1" dirty="0">
                  <a:solidFill>
                    <a:schemeClr val="bg1"/>
                  </a:solidFill>
                </a:rPr>
                <a:t>Broad Understanding of Milestones</a:t>
              </a:r>
            </a:p>
          </p:txBody>
        </p:sp>
        <p:sp>
          <p:nvSpPr>
            <p:cNvPr id="9" name="Freeform 8">
              <a:extLst>
                <a:ext uri="{FF2B5EF4-FFF2-40B4-BE49-F238E27FC236}">
                  <a16:creationId xmlns:a16="http://schemas.microsoft.com/office/drawing/2014/main" id="{A51DF119-EFB8-F940-8F5C-A1A08456DE30}"/>
                </a:ext>
              </a:extLst>
            </p:cNvPr>
            <p:cNvSpPr/>
            <p:nvPr/>
          </p:nvSpPr>
          <p:spPr>
            <a:xfrm>
              <a:off x="2319160" y="1847659"/>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lvl="0" algn="ctr" defTabSz="755650">
                <a:lnSpc>
                  <a:spcPct val="90000"/>
                </a:lnSpc>
                <a:spcBef>
                  <a:spcPct val="0"/>
                </a:spcBef>
                <a:spcAft>
                  <a:spcPct val="35000"/>
                </a:spcAft>
              </a:pPr>
              <a:r>
                <a:rPr lang="en-US" sz="1700" b="1" dirty="0">
                  <a:solidFill>
                    <a:schemeClr val="bg1"/>
                  </a:solidFill>
                </a:rPr>
                <a:t>Critical Analysis of Existing Assessments</a:t>
              </a:r>
            </a:p>
          </p:txBody>
        </p:sp>
        <p:sp>
          <p:nvSpPr>
            <p:cNvPr id="10" name="Freeform 9">
              <a:extLst>
                <a:ext uri="{FF2B5EF4-FFF2-40B4-BE49-F238E27FC236}">
                  <a16:creationId xmlns:a16="http://schemas.microsoft.com/office/drawing/2014/main" id="{88129637-9F7F-024A-A11A-D0DF9113A7F3}"/>
                </a:ext>
              </a:extLst>
            </p:cNvPr>
            <p:cNvSpPr/>
            <p:nvPr/>
          </p:nvSpPr>
          <p:spPr>
            <a:xfrm>
              <a:off x="4340612" y="1847659"/>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r>
                <a:rPr lang="en-US" sz="1600" b="1" dirty="0">
                  <a:solidFill>
                    <a:schemeClr val="bg1"/>
                  </a:solidFill>
                </a:rPr>
                <a:t>Thoughtful Data Collection</a:t>
              </a:r>
            </a:p>
          </p:txBody>
        </p:sp>
        <p:sp>
          <p:nvSpPr>
            <p:cNvPr id="11" name="Freeform 10">
              <a:extLst>
                <a:ext uri="{FF2B5EF4-FFF2-40B4-BE49-F238E27FC236}">
                  <a16:creationId xmlns:a16="http://schemas.microsoft.com/office/drawing/2014/main" id="{AB8AE216-37F9-AB44-A67C-65BEBE745C13}"/>
                </a:ext>
              </a:extLst>
            </p:cNvPr>
            <p:cNvSpPr/>
            <p:nvPr/>
          </p:nvSpPr>
          <p:spPr>
            <a:xfrm>
              <a:off x="6362064" y="1847659"/>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r>
                <a:rPr lang="en-US" sz="1600" b="1" dirty="0">
                  <a:solidFill>
                    <a:schemeClr val="bg1"/>
                  </a:solidFill>
                </a:rPr>
                <a:t>Clinical Competency Committee</a:t>
              </a:r>
            </a:p>
          </p:txBody>
        </p:sp>
      </p:grpSp>
      <p:sp>
        <p:nvSpPr>
          <p:cNvPr id="19" name="TextBox 18">
            <a:extLst>
              <a:ext uri="{FF2B5EF4-FFF2-40B4-BE49-F238E27FC236}">
                <a16:creationId xmlns:a16="http://schemas.microsoft.com/office/drawing/2014/main" id="{D222F879-84F6-C74E-B749-9477BB638D12}"/>
              </a:ext>
            </a:extLst>
          </p:cNvPr>
          <p:cNvSpPr txBox="1"/>
          <p:nvPr/>
        </p:nvSpPr>
        <p:spPr>
          <a:xfrm>
            <a:off x="33160" y="650697"/>
            <a:ext cx="7564844" cy="800219"/>
          </a:xfrm>
          <a:prstGeom prst="rect">
            <a:avLst/>
          </a:prstGeom>
          <a:noFill/>
        </p:spPr>
        <p:txBody>
          <a:bodyPr wrap="square">
            <a:spAutoFit/>
          </a:bodyPr>
          <a:lstStyle/>
          <a:p>
            <a:r>
              <a:rPr lang="en-US" sz="2800" b="1" kern="1200" dirty="0">
                <a:solidFill>
                  <a:schemeClr val="accent1"/>
                </a:solidFill>
                <a:latin typeface="+mj-lt"/>
                <a:ea typeface="+mj-ea"/>
                <a:cs typeface="+mj-cs"/>
              </a:rPr>
              <a:t>Direct Observation and CBME Journey</a:t>
            </a:r>
            <a:br>
              <a:rPr lang="en-US" sz="900" kern="1200" dirty="0">
                <a:solidFill>
                  <a:schemeClr val="accent1"/>
                </a:solidFill>
                <a:latin typeface="+mj-lt"/>
                <a:ea typeface="+mj-ea"/>
                <a:cs typeface="+mj-cs"/>
              </a:rPr>
            </a:br>
            <a:endParaRPr lang="en-US" dirty="0">
              <a:solidFill>
                <a:schemeClr val="accent1"/>
              </a:solidFill>
            </a:endParaRPr>
          </a:p>
        </p:txBody>
      </p:sp>
    </p:spTree>
    <p:extLst>
      <p:ext uri="{BB962C8B-B14F-4D97-AF65-F5344CB8AC3E}">
        <p14:creationId xmlns:p14="http://schemas.microsoft.com/office/powerpoint/2010/main" val="832406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2C3706-E07F-FA4C-8FD7-87DF80B6AB57}"/>
              </a:ext>
            </a:extLst>
          </p:cNvPr>
          <p:cNvSpPr txBox="1">
            <a:spLocks/>
          </p:cNvSpPr>
          <p:nvPr/>
        </p:nvSpPr>
        <p:spPr>
          <a:xfrm>
            <a:off x="1" y="2505107"/>
            <a:ext cx="9144000" cy="1832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3200" dirty="0">
                <a:solidFill>
                  <a:schemeClr val="accent1"/>
                </a:solidFill>
              </a:rPr>
              <a:t>Deep dive into milestones</a:t>
            </a:r>
          </a:p>
          <a:p>
            <a:pPr lvl="1"/>
            <a:r>
              <a:rPr lang="en-US" sz="3200" dirty="0">
                <a:solidFill>
                  <a:schemeClr val="accent1"/>
                </a:solidFill>
              </a:rPr>
              <a:t>Resident education sessions</a:t>
            </a:r>
          </a:p>
          <a:p>
            <a:pPr lvl="1"/>
            <a:r>
              <a:rPr lang="en-US" sz="3200" dirty="0">
                <a:solidFill>
                  <a:schemeClr val="accent1"/>
                </a:solidFill>
              </a:rPr>
              <a:t>Faculty training</a:t>
            </a:r>
          </a:p>
        </p:txBody>
      </p:sp>
      <p:grpSp>
        <p:nvGrpSpPr>
          <p:cNvPr id="7" name="Group 6">
            <a:extLst>
              <a:ext uri="{FF2B5EF4-FFF2-40B4-BE49-F238E27FC236}">
                <a16:creationId xmlns:a16="http://schemas.microsoft.com/office/drawing/2014/main" id="{AFF36092-57B3-C947-8388-A13E12DADFF6}"/>
              </a:ext>
            </a:extLst>
          </p:cNvPr>
          <p:cNvGrpSpPr/>
          <p:nvPr/>
        </p:nvGrpSpPr>
        <p:grpSpPr>
          <a:xfrm>
            <a:off x="28352" y="0"/>
            <a:ext cx="9143995" cy="2505108"/>
            <a:chOff x="0" y="539750"/>
            <a:chExt cx="9143995" cy="4064000"/>
          </a:xfrm>
        </p:grpSpPr>
        <p:sp>
          <p:nvSpPr>
            <p:cNvPr id="8" name="Right Arrow 7">
              <a:extLst>
                <a:ext uri="{FF2B5EF4-FFF2-40B4-BE49-F238E27FC236}">
                  <a16:creationId xmlns:a16="http://schemas.microsoft.com/office/drawing/2014/main" id="{5697B77C-4616-F14F-B63A-D546CDA2C531}"/>
                </a:ext>
              </a:extLst>
            </p:cNvPr>
            <p:cNvSpPr/>
            <p:nvPr/>
          </p:nvSpPr>
          <p:spPr>
            <a:xfrm>
              <a:off x="0" y="539750"/>
              <a:ext cx="9143995" cy="406400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a:extLst>
                <a:ext uri="{FF2B5EF4-FFF2-40B4-BE49-F238E27FC236}">
                  <a16:creationId xmlns:a16="http://schemas.microsoft.com/office/drawing/2014/main" id="{E915AC29-5BAE-574D-8C4A-A18CE477F858}"/>
                </a:ext>
              </a:extLst>
            </p:cNvPr>
            <p:cNvSpPr/>
            <p:nvPr/>
          </p:nvSpPr>
          <p:spPr>
            <a:xfrm>
              <a:off x="297709" y="1847660"/>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lvl="0" algn="ctr" defTabSz="755650">
                <a:lnSpc>
                  <a:spcPct val="90000"/>
                </a:lnSpc>
                <a:spcBef>
                  <a:spcPct val="0"/>
                </a:spcBef>
                <a:spcAft>
                  <a:spcPct val="35000"/>
                </a:spcAft>
              </a:pPr>
              <a:r>
                <a:rPr lang="en-US" sz="1650" b="1" dirty="0">
                  <a:solidFill>
                    <a:schemeClr val="bg1"/>
                  </a:solidFill>
                </a:rPr>
                <a:t>Broad Understanding of Milestones</a:t>
              </a:r>
            </a:p>
          </p:txBody>
        </p:sp>
        <p:sp>
          <p:nvSpPr>
            <p:cNvPr id="10" name="Freeform 9">
              <a:extLst>
                <a:ext uri="{FF2B5EF4-FFF2-40B4-BE49-F238E27FC236}">
                  <a16:creationId xmlns:a16="http://schemas.microsoft.com/office/drawing/2014/main" id="{1EDCAD36-A829-3840-AB3A-F9B54CC49C60}"/>
                </a:ext>
              </a:extLst>
            </p:cNvPr>
            <p:cNvSpPr/>
            <p:nvPr/>
          </p:nvSpPr>
          <p:spPr>
            <a:xfrm>
              <a:off x="2319160" y="1847659"/>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chemeClr val="bg1"/>
                </a:solidFill>
              </a:endParaRPr>
            </a:p>
          </p:txBody>
        </p:sp>
        <p:sp>
          <p:nvSpPr>
            <p:cNvPr id="11" name="Freeform 10">
              <a:extLst>
                <a:ext uri="{FF2B5EF4-FFF2-40B4-BE49-F238E27FC236}">
                  <a16:creationId xmlns:a16="http://schemas.microsoft.com/office/drawing/2014/main" id="{551A6B13-B93B-E341-A296-71346AA4000A}"/>
                </a:ext>
              </a:extLst>
            </p:cNvPr>
            <p:cNvSpPr/>
            <p:nvPr/>
          </p:nvSpPr>
          <p:spPr>
            <a:xfrm>
              <a:off x="4340612" y="1847659"/>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chemeClr val="bg1"/>
                </a:solidFill>
              </a:endParaRPr>
            </a:p>
          </p:txBody>
        </p:sp>
        <p:sp>
          <p:nvSpPr>
            <p:cNvPr id="12" name="Freeform 11">
              <a:extLst>
                <a:ext uri="{FF2B5EF4-FFF2-40B4-BE49-F238E27FC236}">
                  <a16:creationId xmlns:a16="http://schemas.microsoft.com/office/drawing/2014/main" id="{0352F9E8-275C-4E4E-A97A-E43100036A44}"/>
                </a:ext>
              </a:extLst>
            </p:cNvPr>
            <p:cNvSpPr/>
            <p:nvPr/>
          </p:nvSpPr>
          <p:spPr>
            <a:xfrm>
              <a:off x="6362064" y="1847659"/>
              <a:ext cx="1862056" cy="1448182"/>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kern="1200" dirty="0">
                <a:solidFill>
                  <a:schemeClr val="bg1"/>
                </a:solidFill>
              </a:endParaRPr>
            </a:p>
          </p:txBody>
        </p:sp>
      </p:grpSp>
    </p:spTree>
    <p:extLst>
      <p:ext uri="{BB962C8B-B14F-4D97-AF65-F5344CB8AC3E}">
        <p14:creationId xmlns:p14="http://schemas.microsoft.com/office/powerpoint/2010/main" val="138690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2C3706-E07F-FA4C-8FD7-87DF80B6AB57}"/>
              </a:ext>
            </a:extLst>
          </p:cNvPr>
          <p:cNvSpPr txBox="1">
            <a:spLocks/>
          </p:cNvSpPr>
          <p:nvPr/>
        </p:nvSpPr>
        <p:spPr>
          <a:xfrm>
            <a:off x="1" y="2205430"/>
            <a:ext cx="9144000" cy="1586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dirty="0">
                <a:solidFill>
                  <a:schemeClr val="accent1"/>
                </a:solidFill>
              </a:rPr>
              <a:t>Recognized limits of end of rotation evaluations</a:t>
            </a:r>
          </a:p>
          <a:p>
            <a:pPr lvl="1"/>
            <a:r>
              <a:rPr lang="en-US" sz="2400" dirty="0">
                <a:solidFill>
                  <a:schemeClr val="accent1"/>
                </a:solidFill>
              </a:rPr>
              <a:t>Competency based assessment forms</a:t>
            </a:r>
          </a:p>
          <a:p>
            <a:pPr lvl="1"/>
            <a:r>
              <a:rPr lang="en-US" sz="2400" dirty="0">
                <a:solidFill>
                  <a:schemeClr val="accent1"/>
                </a:solidFill>
              </a:rPr>
              <a:t>Mechanism to capture real time direct observations </a:t>
            </a:r>
            <a:r>
              <a:rPr lang="en-US" sz="2400" b="1" i="1" dirty="0">
                <a:solidFill>
                  <a:schemeClr val="accent1"/>
                </a:solidFill>
              </a:rPr>
              <a:t>and </a:t>
            </a:r>
            <a:r>
              <a:rPr lang="en-US" sz="2400" dirty="0">
                <a:solidFill>
                  <a:schemeClr val="accent1"/>
                </a:solidFill>
              </a:rPr>
              <a:t>associate them with milestones</a:t>
            </a:r>
          </a:p>
          <a:p>
            <a:pPr lvl="1"/>
            <a:r>
              <a:rPr lang="en-US" sz="2400" dirty="0">
                <a:solidFill>
                  <a:schemeClr val="accent1"/>
                </a:solidFill>
              </a:rPr>
              <a:t>Real culture of direct observation and feedback</a:t>
            </a:r>
          </a:p>
        </p:txBody>
      </p:sp>
      <p:sp>
        <p:nvSpPr>
          <p:cNvPr id="14" name="Right Arrow 13">
            <a:extLst>
              <a:ext uri="{FF2B5EF4-FFF2-40B4-BE49-F238E27FC236}">
                <a16:creationId xmlns:a16="http://schemas.microsoft.com/office/drawing/2014/main" id="{8F0552AB-2182-E44E-8801-65C4B64A4B4D}"/>
              </a:ext>
            </a:extLst>
          </p:cNvPr>
          <p:cNvSpPr/>
          <p:nvPr/>
        </p:nvSpPr>
        <p:spPr>
          <a:xfrm>
            <a:off x="28352" y="0"/>
            <a:ext cx="9143995" cy="250510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Freeform 14">
            <a:extLst>
              <a:ext uri="{FF2B5EF4-FFF2-40B4-BE49-F238E27FC236}">
                <a16:creationId xmlns:a16="http://schemas.microsoft.com/office/drawing/2014/main" id="{3022AF19-5400-A946-B05B-291BBD0F62E7}"/>
              </a:ext>
            </a:extLst>
          </p:cNvPr>
          <p:cNvSpPr/>
          <p:nvPr/>
        </p:nvSpPr>
        <p:spPr>
          <a:xfrm>
            <a:off x="326061" y="806215"/>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650" kern="1200" dirty="0">
              <a:solidFill>
                <a:schemeClr val="bg1"/>
              </a:solidFill>
            </a:endParaRPr>
          </a:p>
        </p:txBody>
      </p:sp>
      <p:sp>
        <p:nvSpPr>
          <p:cNvPr id="16" name="Freeform 15">
            <a:extLst>
              <a:ext uri="{FF2B5EF4-FFF2-40B4-BE49-F238E27FC236}">
                <a16:creationId xmlns:a16="http://schemas.microsoft.com/office/drawing/2014/main" id="{55028607-C29A-3A44-A52F-6D3F40924E9C}"/>
              </a:ext>
            </a:extLst>
          </p:cNvPr>
          <p:cNvSpPr/>
          <p:nvPr/>
        </p:nvSpPr>
        <p:spPr>
          <a:xfrm>
            <a:off x="2347512"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lvl="0" algn="ctr" defTabSz="755650">
              <a:lnSpc>
                <a:spcPct val="90000"/>
              </a:lnSpc>
              <a:spcBef>
                <a:spcPct val="0"/>
              </a:spcBef>
              <a:spcAft>
                <a:spcPct val="35000"/>
              </a:spcAft>
            </a:pPr>
            <a:r>
              <a:rPr lang="en-US" sz="1650" b="1" dirty="0">
                <a:solidFill>
                  <a:schemeClr val="bg1"/>
                </a:solidFill>
              </a:rPr>
              <a:t>Critical Analysis of Existing Assessments</a:t>
            </a:r>
          </a:p>
        </p:txBody>
      </p:sp>
      <p:sp>
        <p:nvSpPr>
          <p:cNvPr id="17" name="Freeform 16">
            <a:extLst>
              <a:ext uri="{FF2B5EF4-FFF2-40B4-BE49-F238E27FC236}">
                <a16:creationId xmlns:a16="http://schemas.microsoft.com/office/drawing/2014/main" id="{7576D153-358E-3649-9FC3-5A1C0CFBA64D}"/>
              </a:ext>
            </a:extLst>
          </p:cNvPr>
          <p:cNvSpPr/>
          <p:nvPr/>
        </p:nvSpPr>
        <p:spPr>
          <a:xfrm>
            <a:off x="4368964"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chemeClr val="bg1"/>
              </a:solidFill>
            </a:endParaRPr>
          </a:p>
        </p:txBody>
      </p:sp>
      <p:sp>
        <p:nvSpPr>
          <p:cNvPr id="18" name="Freeform 17">
            <a:extLst>
              <a:ext uri="{FF2B5EF4-FFF2-40B4-BE49-F238E27FC236}">
                <a16:creationId xmlns:a16="http://schemas.microsoft.com/office/drawing/2014/main" id="{8F3D6372-16B5-4248-A073-E3C3A2EB6165}"/>
              </a:ext>
            </a:extLst>
          </p:cNvPr>
          <p:cNvSpPr/>
          <p:nvPr/>
        </p:nvSpPr>
        <p:spPr>
          <a:xfrm>
            <a:off x="6390416"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kern="1200" dirty="0">
              <a:solidFill>
                <a:schemeClr val="bg1"/>
              </a:solidFill>
            </a:endParaRPr>
          </a:p>
        </p:txBody>
      </p:sp>
    </p:spTree>
    <p:extLst>
      <p:ext uri="{BB962C8B-B14F-4D97-AF65-F5344CB8AC3E}">
        <p14:creationId xmlns:p14="http://schemas.microsoft.com/office/powerpoint/2010/main" val="1905946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2C3706-E07F-FA4C-8FD7-87DF80B6AB57}"/>
              </a:ext>
            </a:extLst>
          </p:cNvPr>
          <p:cNvSpPr txBox="1">
            <a:spLocks/>
          </p:cNvSpPr>
          <p:nvPr/>
        </p:nvSpPr>
        <p:spPr>
          <a:xfrm>
            <a:off x="1" y="2084523"/>
            <a:ext cx="9144000" cy="15837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dirty="0">
                <a:solidFill>
                  <a:schemeClr val="accent1"/>
                </a:solidFill>
              </a:rPr>
              <a:t>Faculty pre-meeting</a:t>
            </a:r>
          </a:p>
          <a:p>
            <a:pPr lvl="1"/>
            <a:r>
              <a:rPr lang="en-US" sz="2400" dirty="0">
                <a:solidFill>
                  <a:schemeClr val="accent1"/>
                </a:solidFill>
              </a:rPr>
              <a:t>Resident self-evaluation</a:t>
            </a:r>
          </a:p>
          <a:p>
            <a:pPr lvl="1"/>
            <a:r>
              <a:rPr lang="en-US" sz="2400" dirty="0">
                <a:solidFill>
                  <a:schemeClr val="accent1"/>
                </a:solidFill>
              </a:rPr>
              <a:t>Advisor interprets and collates information</a:t>
            </a:r>
          </a:p>
          <a:p>
            <a:pPr lvl="2"/>
            <a:r>
              <a:rPr lang="en-US" sz="2400" dirty="0">
                <a:solidFill>
                  <a:schemeClr val="accent1"/>
                </a:solidFill>
              </a:rPr>
              <a:t>End of rotation evaluations</a:t>
            </a:r>
          </a:p>
          <a:p>
            <a:pPr lvl="2"/>
            <a:r>
              <a:rPr lang="en-US" sz="2400" dirty="0">
                <a:solidFill>
                  <a:schemeClr val="accent1"/>
                </a:solidFill>
              </a:rPr>
              <a:t>M3 observations </a:t>
            </a:r>
          </a:p>
          <a:p>
            <a:pPr lvl="1"/>
            <a:r>
              <a:rPr lang="en-US" sz="2400" dirty="0">
                <a:solidFill>
                  <a:schemeClr val="accent1"/>
                </a:solidFill>
              </a:rPr>
              <a:t>Advisor estimates milestone achievement prior to CCC</a:t>
            </a:r>
          </a:p>
        </p:txBody>
      </p:sp>
      <p:sp>
        <p:nvSpPr>
          <p:cNvPr id="7" name="Right Arrow 6">
            <a:extLst>
              <a:ext uri="{FF2B5EF4-FFF2-40B4-BE49-F238E27FC236}">
                <a16:creationId xmlns:a16="http://schemas.microsoft.com/office/drawing/2014/main" id="{7991A235-384B-AE4D-A4AD-28C526AB2937}"/>
              </a:ext>
            </a:extLst>
          </p:cNvPr>
          <p:cNvSpPr/>
          <p:nvPr/>
        </p:nvSpPr>
        <p:spPr>
          <a:xfrm>
            <a:off x="28352" y="0"/>
            <a:ext cx="9143995" cy="250510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7">
            <a:extLst>
              <a:ext uri="{FF2B5EF4-FFF2-40B4-BE49-F238E27FC236}">
                <a16:creationId xmlns:a16="http://schemas.microsoft.com/office/drawing/2014/main" id="{D938EFF1-680E-FB43-BCBE-538CE49C7C56}"/>
              </a:ext>
            </a:extLst>
          </p:cNvPr>
          <p:cNvSpPr/>
          <p:nvPr/>
        </p:nvSpPr>
        <p:spPr>
          <a:xfrm>
            <a:off x="326061" y="806215"/>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650" kern="1200" dirty="0">
              <a:solidFill>
                <a:schemeClr val="bg1"/>
              </a:solidFill>
            </a:endParaRPr>
          </a:p>
        </p:txBody>
      </p:sp>
      <p:sp>
        <p:nvSpPr>
          <p:cNvPr id="9" name="Freeform 8">
            <a:extLst>
              <a:ext uri="{FF2B5EF4-FFF2-40B4-BE49-F238E27FC236}">
                <a16:creationId xmlns:a16="http://schemas.microsoft.com/office/drawing/2014/main" id="{BBA20483-F62D-3E4F-B344-86F83CCE9A8D}"/>
              </a:ext>
            </a:extLst>
          </p:cNvPr>
          <p:cNvSpPr/>
          <p:nvPr/>
        </p:nvSpPr>
        <p:spPr>
          <a:xfrm>
            <a:off x="2347512"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chemeClr val="bg1"/>
              </a:solidFill>
            </a:endParaRPr>
          </a:p>
        </p:txBody>
      </p:sp>
      <p:sp>
        <p:nvSpPr>
          <p:cNvPr id="10" name="Freeform 9">
            <a:extLst>
              <a:ext uri="{FF2B5EF4-FFF2-40B4-BE49-F238E27FC236}">
                <a16:creationId xmlns:a16="http://schemas.microsoft.com/office/drawing/2014/main" id="{57A6FF46-AE67-8649-8426-B4B39D38F0C8}"/>
              </a:ext>
            </a:extLst>
          </p:cNvPr>
          <p:cNvSpPr/>
          <p:nvPr/>
        </p:nvSpPr>
        <p:spPr>
          <a:xfrm>
            <a:off x="4368964"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lvl="0" algn="ctr" defTabSz="755650">
              <a:lnSpc>
                <a:spcPct val="90000"/>
              </a:lnSpc>
              <a:spcBef>
                <a:spcPct val="0"/>
              </a:spcBef>
              <a:spcAft>
                <a:spcPct val="35000"/>
              </a:spcAft>
            </a:pPr>
            <a:r>
              <a:rPr lang="en-US" sz="1700" b="1" dirty="0">
                <a:solidFill>
                  <a:schemeClr val="bg1"/>
                </a:solidFill>
              </a:rPr>
              <a:t>Thoughtful Data Collection</a:t>
            </a:r>
          </a:p>
        </p:txBody>
      </p:sp>
      <p:sp>
        <p:nvSpPr>
          <p:cNvPr id="11" name="Freeform 10">
            <a:extLst>
              <a:ext uri="{FF2B5EF4-FFF2-40B4-BE49-F238E27FC236}">
                <a16:creationId xmlns:a16="http://schemas.microsoft.com/office/drawing/2014/main" id="{EB19662D-A94B-FC42-96BB-DD1293277B57}"/>
              </a:ext>
            </a:extLst>
          </p:cNvPr>
          <p:cNvSpPr/>
          <p:nvPr/>
        </p:nvSpPr>
        <p:spPr>
          <a:xfrm>
            <a:off x="6390416"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kern="1200" dirty="0">
              <a:solidFill>
                <a:schemeClr val="bg1"/>
              </a:solidFill>
            </a:endParaRPr>
          </a:p>
        </p:txBody>
      </p:sp>
    </p:spTree>
    <p:extLst>
      <p:ext uri="{BB962C8B-B14F-4D97-AF65-F5344CB8AC3E}">
        <p14:creationId xmlns:p14="http://schemas.microsoft.com/office/powerpoint/2010/main" val="2749873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2C3706-E07F-FA4C-8FD7-87DF80B6AB57}"/>
              </a:ext>
            </a:extLst>
          </p:cNvPr>
          <p:cNvSpPr txBox="1">
            <a:spLocks/>
          </p:cNvSpPr>
          <p:nvPr/>
        </p:nvSpPr>
        <p:spPr>
          <a:xfrm>
            <a:off x="1" y="2505108"/>
            <a:ext cx="9143999" cy="1386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3200" dirty="0">
                <a:solidFill>
                  <a:schemeClr val="accent1"/>
                </a:solidFill>
              </a:rPr>
              <a:t>Effective – direct observation data largely determines milestone</a:t>
            </a:r>
          </a:p>
          <a:p>
            <a:pPr lvl="1"/>
            <a:r>
              <a:rPr lang="en-US" sz="3200" dirty="0">
                <a:solidFill>
                  <a:schemeClr val="accent1"/>
                </a:solidFill>
              </a:rPr>
              <a:t>Efficient – all 42 residents in roughly 2 hours</a:t>
            </a:r>
          </a:p>
          <a:p>
            <a:pPr lvl="1"/>
            <a:r>
              <a:rPr lang="en-US" sz="3200" dirty="0">
                <a:solidFill>
                  <a:schemeClr val="accent1"/>
                </a:solidFill>
              </a:rPr>
              <a:t>Continues QI of process</a:t>
            </a:r>
          </a:p>
        </p:txBody>
      </p:sp>
      <p:sp>
        <p:nvSpPr>
          <p:cNvPr id="12" name="Right Arrow 11">
            <a:extLst>
              <a:ext uri="{FF2B5EF4-FFF2-40B4-BE49-F238E27FC236}">
                <a16:creationId xmlns:a16="http://schemas.microsoft.com/office/drawing/2014/main" id="{388B33F8-C059-2043-BF13-603A0CF8433C}"/>
              </a:ext>
            </a:extLst>
          </p:cNvPr>
          <p:cNvSpPr/>
          <p:nvPr/>
        </p:nvSpPr>
        <p:spPr>
          <a:xfrm>
            <a:off x="28352" y="0"/>
            <a:ext cx="9143995" cy="250510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12">
            <a:extLst>
              <a:ext uri="{FF2B5EF4-FFF2-40B4-BE49-F238E27FC236}">
                <a16:creationId xmlns:a16="http://schemas.microsoft.com/office/drawing/2014/main" id="{BD71DA14-A150-7A46-AA13-D4450E6AE9DC}"/>
              </a:ext>
            </a:extLst>
          </p:cNvPr>
          <p:cNvSpPr/>
          <p:nvPr/>
        </p:nvSpPr>
        <p:spPr>
          <a:xfrm>
            <a:off x="326061" y="806215"/>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650" kern="1200" dirty="0">
              <a:solidFill>
                <a:schemeClr val="bg1"/>
              </a:solidFill>
            </a:endParaRPr>
          </a:p>
        </p:txBody>
      </p:sp>
      <p:sp>
        <p:nvSpPr>
          <p:cNvPr id="14" name="Freeform 13">
            <a:extLst>
              <a:ext uri="{FF2B5EF4-FFF2-40B4-BE49-F238E27FC236}">
                <a16:creationId xmlns:a16="http://schemas.microsoft.com/office/drawing/2014/main" id="{899E660E-AB11-2448-B5A3-853C033305A2}"/>
              </a:ext>
            </a:extLst>
          </p:cNvPr>
          <p:cNvSpPr/>
          <p:nvPr/>
        </p:nvSpPr>
        <p:spPr>
          <a:xfrm>
            <a:off x="2347512"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chemeClr val="bg1"/>
              </a:solidFill>
            </a:endParaRPr>
          </a:p>
        </p:txBody>
      </p:sp>
      <p:sp>
        <p:nvSpPr>
          <p:cNvPr id="15" name="Freeform 14">
            <a:extLst>
              <a:ext uri="{FF2B5EF4-FFF2-40B4-BE49-F238E27FC236}">
                <a16:creationId xmlns:a16="http://schemas.microsoft.com/office/drawing/2014/main" id="{79FA49D7-6C0E-A64B-8C20-F9248A6CD1D8}"/>
              </a:ext>
            </a:extLst>
          </p:cNvPr>
          <p:cNvSpPr/>
          <p:nvPr/>
        </p:nvSpPr>
        <p:spPr>
          <a:xfrm>
            <a:off x="4368964"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chemeClr val="bg1"/>
              </a:solidFill>
            </a:endParaRPr>
          </a:p>
        </p:txBody>
      </p:sp>
      <p:sp>
        <p:nvSpPr>
          <p:cNvPr id="16" name="Freeform 15">
            <a:extLst>
              <a:ext uri="{FF2B5EF4-FFF2-40B4-BE49-F238E27FC236}">
                <a16:creationId xmlns:a16="http://schemas.microsoft.com/office/drawing/2014/main" id="{046C68C0-970C-404E-A554-9E8B7B595CFE}"/>
              </a:ext>
            </a:extLst>
          </p:cNvPr>
          <p:cNvSpPr/>
          <p:nvPr/>
        </p:nvSpPr>
        <p:spPr>
          <a:xfrm>
            <a:off x="6390416"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lvl="0" algn="ctr" defTabSz="755650">
              <a:lnSpc>
                <a:spcPct val="90000"/>
              </a:lnSpc>
              <a:spcBef>
                <a:spcPct val="0"/>
              </a:spcBef>
              <a:spcAft>
                <a:spcPct val="35000"/>
              </a:spcAft>
            </a:pPr>
            <a:r>
              <a:rPr lang="en-US" b="1" dirty="0">
                <a:solidFill>
                  <a:schemeClr val="bg1"/>
                </a:solidFill>
              </a:rPr>
              <a:t>Clinical Competency Committee</a:t>
            </a:r>
          </a:p>
        </p:txBody>
      </p:sp>
    </p:spTree>
    <p:extLst>
      <p:ext uri="{BB962C8B-B14F-4D97-AF65-F5344CB8AC3E}">
        <p14:creationId xmlns:p14="http://schemas.microsoft.com/office/powerpoint/2010/main" val="2396738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a:extLst>
              <a:ext uri="{FF2B5EF4-FFF2-40B4-BE49-F238E27FC236}">
                <a16:creationId xmlns:a16="http://schemas.microsoft.com/office/drawing/2014/main" id="{388B33F8-C059-2043-BF13-603A0CF8433C}"/>
              </a:ext>
            </a:extLst>
          </p:cNvPr>
          <p:cNvSpPr/>
          <p:nvPr/>
        </p:nvSpPr>
        <p:spPr>
          <a:xfrm>
            <a:off x="28352" y="0"/>
            <a:ext cx="9143995" cy="250510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12">
            <a:extLst>
              <a:ext uri="{FF2B5EF4-FFF2-40B4-BE49-F238E27FC236}">
                <a16:creationId xmlns:a16="http://schemas.microsoft.com/office/drawing/2014/main" id="{BD71DA14-A150-7A46-AA13-D4450E6AE9DC}"/>
              </a:ext>
            </a:extLst>
          </p:cNvPr>
          <p:cNvSpPr/>
          <p:nvPr/>
        </p:nvSpPr>
        <p:spPr>
          <a:xfrm>
            <a:off x="326061" y="806215"/>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lvl="0" algn="ctr" defTabSz="755650">
              <a:lnSpc>
                <a:spcPct val="90000"/>
              </a:lnSpc>
              <a:spcBef>
                <a:spcPct val="0"/>
              </a:spcBef>
              <a:spcAft>
                <a:spcPct val="35000"/>
              </a:spcAft>
            </a:pPr>
            <a:r>
              <a:rPr lang="en-US" sz="1650" b="1" dirty="0">
                <a:solidFill>
                  <a:schemeClr val="bg1"/>
                </a:solidFill>
              </a:rPr>
              <a:t>Broad Understanding of Milestones</a:t>
            </a:r>
          </a:p>
        </p:txBody>
      </p:sp>
      <p:sp>
        <p:nvSpPr>
          <p:cNvPr id="14" name="Freeform 13">
            <a:extLst>
              <a:ext uri="{FF2B5EF4-FFF2-40B4-BE49-F238E27FC236}">
                <a16:creationId xmlns:a16="http://schemas.microsoft.com/office/drawing/2014/main" id="{899E660E-AB11-2448-B5A3-853C033305A2}"/>
              </a:ext>
            </a:extLst>
          </p:cNvPr>
          <p:cNvSpPr/>
          <p:nvPr/>
        </p:nvSpPr>
        <p:spPr>
          <a:xfrm>
            <a:off x="2347512"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lvl="0" algn="ctr" defTabSz="755650">
              <a:lnSpc>
                <a:spcPct val="90000"/>
              </a:lnSpc>
              <a:spcBef>
                <a:spcPct val="0"/>
              </a:spcBef>
              <a:spcAft>
                <a:spcPct val="35000"/>
              </a:spcAft>
            </a:pPr>
            <a:r>
              <a:rPr lang="en-US" sz="1650" b="1" dirty="0">
                <a:solidFill>
                  <a:schemeClr val="bg1"/>
                </a:solidFill>
              </a:rPr>
              <a:t>Critical Analysis of Existing Assessments</a:t>
            </a:r>
          </a:p>
        </p:txBody>
      </p:sp>
      <p:sp>
        <p:nvSpPr>
          <p:cNvPr id="15" name="Freeform 14">
            <a:extLst>
              <a:ext uri="{FF2B5EF4-FFF2-40B4-BE49-F238E27FC236}">
                <a16:creationId xmlns:a16="http://schemas.microsoft.com/office/drawing/2014/main" id="{79FA49D7-6C0E-A64B-8C20-F9248A6CD1D8}"/>
              </a:ext>
            </a:extLst>
          </p:cNvPr>
          <p:cNvSpPr/>
          <p:nvPr/>
        </p:nvSpPr>
        <p:spPr>
          <a:xfrm>
            <a:off x="4368964"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lvl="0" algn="ctr" defTabSz="755650">
              <a:lnSpc>
                <a:spcPct val="90000"/>
              </a:lnSpc>
              <a:spcBef>
                <a:spcPct val="0"/>
              </a:spcBef>
              <a:spcAft>
                <a:spcPct val="35000"/>
              </a:spcAft>
            </a:pPr>
            <a:r>
              <a:rPr lang="en-US" sz="1700" b="1" dirty="0">
                <a:solidFill>
                  <a:schemeClr val="bg1"/>
                </a:solidFill>
              </a:rPr>
              <a:t>Thoughtful Data Collection</a:t>
            </a:r>
          </a:p>
        </p:txBody>
      </p:sp>
      <p:sp>
        <p:nvSpPr>
          <p:cNvPr id="16" name="Freeform 15">
            <a:extLst>
              <a:ext uri="{FF2B5EF4-FFF2-40B4-BE49-F238E27FC236}">
                <a16:creationId xmlns:a16="http://schemas.microsoft.com/office/drawing/2014/main" id="{046C68C0-970C-404E-A554-9E8B7B595CFE}"/>
              </a:ext>
            </a:extLst>
          </p:cNvPr>
          <p:cNvSpPr/>
          <p:nvPr/>
        </p:nvSpPr>
        <p:spPr>
          <a:xfrm>
            <a:off x="6390416" y="806214"/>
            <a:ext cx="1862056" cy="892680"/>
          </a:xfrm>
          <a:custGeom>
            <a:avLst/>
            <a:gdLst>
              <a:gd name="connsiteX0" fmla="*/ 0 w 1862056"/>
              <a:gd name="connsiteY0" fmla="*/ 241368 h 1448182"/>
              <a:gd name="connsiteX1" fmla="*/ 241368 w 1862056"/>
              <a:gd name="connsiteY1" fmla="*/ 0 h 1448182"/>
              <a:gd name="connsiteX2" fmla="*/ 1620688 w 1862056"/>
              <a:gd name="connsiteY2" fmla="*/ 0 h 1448182"/>
              <a:gd name="connsiteX3" fmla="*/ 1862056 w 1862056"/>
              <a:gd name="connsiteY3" fmla="*/ 241368 h 1448182"/>
              <a:gd name="connsiteX4" fmla="*/ 1862056 w 1862056"/>
              <a:gd name="connsiteY4" fmla="*/ 1206814 h 1448182"/>
              <a:gd name="connsiteX5" fmla="*/ 1620688 w 1862056"/>
              <a:gd name="connsiteY5" fmla="*/ 1448182 h 1448182"/>
              <a:gd name="connsiteX6" fmla="*/ 241368 w 1862056"/>
              <a:gd name="connsiteY6" fmla="*/ 1448182 h 1448182"/>
              <a:gd name="connsiteX7" fmla="*/ 0 w 1862056"/>
              <a:gd name="connsiteY7" fmla="*/ 1206814 h 1448182"/>
              <a:gd name="connsiteX8" fmla="*/ 0 w 1862056"/>
              <a:gd name="connsiteY8" fmla="*/ 241368 h 14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056" h="1448182">
                <a:moveTo>
                  <a:pt x="0" y="241368"/>
                </a:moveTo>
                <a:cubicBezTo>
                  <a:pt x="0" y="108064"/>
                  <a:pt x="108064" y="0"/>
                  <a:pt x="241368" y="0"/>
                </a:cubicBezTo>
                <a:lnTo>
                  <a:pt x="1620688" y="0"/>
                </a:lnTo>
                <a:cubicBezTo>
                  <a:pt x="1753992" y="0"/>
                  <a:pt x="1862056" y="108064"/>
                  <a:pt x="1862056" y="241368"/>
                </a:cubicBezTo>
                <a:lnTo>
                  <a:pt x="1862056" y="1206814"/>
                </a:lnTo>
                <a:cubicBezTo>
                  <a:pt x="1862056" y="1340118"/>
                  <a:pt x="1753992" y="1448182"/>
                  <a:pt x="1620688" y="1448182"/>
                </a:cubicBezTo>
                <a:lnTo>
                  <a:pt x="241368" y="1448182"/>
                </a:lnTo>
                <a:cubicBezTo>
                  <a:pt x="108064" y="1448182"/>
                  <a:pt x="0" y="1340118"/>
                  <a:pt x="0" y="1206814"/>
                </a:cubicBezTo>
                <a:lnTo>
                  <a:pt x="0" y="2413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64" tIns="135464" rIns="135464" bIns="135464" numCol="1" spcCol="1270" anchor="ctr" anchorCtr="0">
            <a:noAutofit/>
          </a:bodyPr>
          <a:lstStyle/>
          <a:p>
            <a:pPr lvl="0" algn="ctr" defTabSz="755650">
              <a:lnSpc>
                <a:spcPct val="90000"/>
              </a:lnSpc>
              <a:spcBef>
                <a:spcPct val="0"/>
              </a:spcBef>
              <a:spcAft>
                <a:spcPct val="35000"/>
              </a:spcAft>
            </a:pPr>
            <a:r>
              <a:rPr lang="en-US" b="1" dirty="0">
                <a:solidFill>
                  <a:schemeClr val="bg1"/>
                </a:solidFill>
              </a:rPr>
              <a:t>Clinical Competency Committee</a:t>
            </a:r>
          </a:p>
        </p:txBody>
      </p:sp>
      <p:sp>
        <p:nvSpPr>
          <p:cNvPr id="9" name="TextBox 8">
            <a:extLst>
              <a:ext uri="{FF2B5EF4-FFF2-40B4-BE49-F238E27FC236}">
                <a16:creationId xmlns:a16="http://schemas.microsoft.com/office/drawing/2014/main" id="{EEF1DC9C-5574-7748-9CB9-8A729921F445}"/>
              </a:ext>
            </a:extLst>
          </p:cNvPr>
          <p:cNvSpPr txBox="1"/>
          <p:nvPr/>
        </p:nvSpPr>
        <p:spPr>
          <a:xfrm>
            <a:off x="28352" y="1925073"/>
            <a:ext cx="4587498" cy="923330"/>
          </a:xfrm>
          <a:prstGeom prst="rect">
            <a:avLst/>
          </a:prstGeom>
          <a:noFill/>
        </p:spPr>
        <p:txBody>
          <a:bodyPr wrap="square">
            <a:spAutoFit/>
          </a:bodyPr>
          <a:lstStyle/>
          <a:p>
            <a:r>
              <a:rPr lang="en-US" sz="1800" dirty="0">
                <a:solidFill>
                  <a:schemeClr val="accent1"/>
                </a:solidFill>
              </a:rPr>
              <a:t>How does this apply to proposed ACGME changes regarding master adaptive learning?</a:t>
            </a:r>
            <a:endParaRPr lang="en-US" dirty="0">
              <a:solidFill>
                <a:schemeClr val="accent1"/>
              </a:solidFill>
            </a:endParaRPr>
          </a:p>
        </p:txBody>
      </p:sp>
      <p:sp>
        <p:nvSpPr>
          <p:cNvPr id="10" name="Title 1">
            <a:extLst>
              <a:ext uri="{FF2B5EF4-FFF2-40B4-BE49-F238E27FC236}">
                <a16:creationId xmlns:a16="http://schemas.microsoft.com/office/drawing/2014/main" id="{CE301371-8782-DD43-8FBB-DA486CFA6C8A}"/>
              </a:ext>
            </a:extLst>
          </p:cNvPr>
          <p:cNvSpPr txBox="1">
            <a:spLocks/>
          </p:cNvSpPr>
          <p:nvPr/>
        </p:nvSpPr>
        <p:spPr>
          <a:xfrm>
            <a:off x="2115518" y="2734967"/>
            <a:ext cx="6672021" cy="1848365"/>
          </a:xfrm>
          <a:prstGeom prst="rect">
            <a:avLst/>
          </a:prstGeom>
        </p:spPr>
        <p:txBody>
          <a:bodyPr vert="horz" lIns="91440" tIns="45720" rIns="91440" bIns="45720" rtlCol="0" anchor="t">
            <a:normAutofit fontScale="70000" lnSpcReduction="20000"/>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i="1" dirty="0"/>
              <a:t>To optimize CBME, residencies will need to develop learning environments in which residents cocreate their education, reviewing assessments frequently with clinical mentors. This, in turn, will require </a:t>
            </a:r>
            <a:r>
              <a:rPr lang="en-US" u="sng" dirty="0">
                <a:uFill>
                  <a:solidFill>
                    <a:srgbClr val="FF0000"/>
                  </a:solidFill>
                </a:uFill>
              </a:rPr>
              <a:t>systems for capturing observations in real time </a:t>
            </a:r>
            <a:r>
              <a:rPr lang="en-US" i="1" u="sng" dirty="0">
                <a:uFill>
                  <a:solidFill>
                    <a:srgbClr val="FF0000"/>
                  </a:solidFill>
                </a:uFill>
              </a:rPr>
              <a:t>and collating assessments for residents, faculty mentors and the clinical competency committee. </a:t>
            </a:r>
          </a:p>
        </p:txBody>
      </p:sp>
    </p:spTree>
    <p:extLst>
      <p:ext uri="{BB962C8B-B14F-4D97-AF65-F5344CB8AC3E}">
        <p14:creationId xmlns:p14="http://schemas.microsoft.com/office/powerpoint/2010/main" val="997478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B02EE-8740-574C-B3B6-6C0B179304C4}"/>
              </a:ext>
            </a:extLst>
          </p:cNvPr>
          <p:cNvSpPr>
            <a:spLocks noGrp="1"/>
          </p:cNvSpPr>
          <p:nvPr>
            <p:ph type="title"/>
          </p:nvPr>
        </p:nvSpPr>
        <p:spPr>
          <a:xfrm>
            <a:off x="628650" y="745350"/>
            <a:ext cx="7886700" cy="3686950"/>
          </a:xfrm>
        </p:spPr>
        <p:txBody>
          <a:bodyPr>
            <a:normAutofit/>
          </a:bodyPr>
          <a:lstStyle/>
          <a:p>
            <a:r>
              <a:rPr lang="en-US" altLang="en-US" b="1" dirty="0">
                <a:cs typeface="Arial" panose="020B0604020202020204" pitchFamily="34" charset="0"/>
              </a:rPr>
              <a:t>Make your practice a QI exemplar.  Involve your residents in that work.  The practice is the curriculum!</a:t>
            </a:r>
            <a:br>
              <a:rPr lang="en-US" altLang="en-US" b="1" dirty="0">
                <a:cs typeface="Arial" panose="020B0604020202020204" pitchFamily="34" charset="0"/>
              </a:rPr>
            </a:br>
            <a:br>
              <a:rPr lang="en-US" altLang="en-US" b="1" dirty="0">
                <a:cs typeface="Arial" panose="020B0604020202020204" pitchFamily="34" charset="0"/>
              </a:rPr>
            </a:br>
            <a:r>
              <a:rPr lang="en-US" altLang="en-US" b="1" dirty="0">
                <a:cs typeface="Arial" panose="020B0604020202020204" pitchFamily="34" charset="0"/>
              </a:rPr>
              <a:t>Solve for continuity.  </a:t>
            </a:r>
            <a:br>
              <a:rPr lang="en-US" altLang="en-US" b="1" dirty="0">
                <a:cs typeface="Arial" panose="020B0604020202020204" pitchFamily="34" charset="0"/>
              </a:rPr>
            </a:br>
            <a:br>
              <a:rPr lang="en-US" altLang="en-US" b="1" dirty="0">
                <a:cs typeface="Arial" panose="020B0604020202020204" pitchFamily="34" charset="0"/>
              </a:rPr>
            </a:br>
            <a:r>
              <a:rPr lang="en-US" altLang="en-US" b="1" dirty="0">
                <a:cs typeface="Arial" panose="020B0604020202020204" pitchFamily="34" charset="0"/>
              </a:rPr>
              <a:t>Capture direct observations in real time.</a:t>
            </a:r>
            <a:endParaRPr lang="en-US" b="1" dirty="0"/>
          </a:p>
        </p:txBody>
      </p:sp>
    </p:spTree>
    <p:extLst>
      <p:ext uri="{BB962C8B-B14F-4D97-AF65-F5344CB8AC3E}">
        <p14:creationId xmlns:p14="http://schemas.microsoft.com/office/powerpoint/2010/main" val="4093347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9FA1-1B7D-CE4C-912C-B1987B632608}"/>
              </a:ext>
            </a:extLst>
          </p:cNvPr>
          <p:cNvSpPr>
            <a:spLocks noGrp="1"/>
          </p:cNvSpPr>
          <p:nvPr>
            <p:ph type="ctrTitle"/>
          </p:nvPr>
        </p:nvSpPr>
        <p:spPr>
          <a:xfrm>
            <a:off x="847396" y="1929840"/>
            <a:ext cx="7449207" cy="641910"/>
          </a:xfrm>
        </p:spPr>
        <p:txBody>
          <a:bodyPr>
            <a:noAutofit/>
          </a:bodyPr>
          <a:lstStyle/>
          <a:p>
            <a:r>
              <a:rPr lang="en-US" sz="5400" b="1" dirty="0"/>
              <a:t>BUT WAIT</a:t>
            </a:r>
          </a:p>
        </p:txBody>
      </p:sp>
      <p:sp>
        <p:nvSpPr>
          <p:cNvPr id="3" name="TextBox 2">
            <a:extLst>
              <a:ext uri="{FF2B5EF4-FFF2-40B4-BE49-F238E27FC236}">
                <a16:creationId xmlns:a16="http://schemas.microsoft.com/office/drawing/2014/main" id="{1C565B08-2871-4A40-97A3-CA2418721F9A}"/>
              </a:ext>
            </a:extLst>
          </p:cNvPr>
          <p:cNvSpPr txBox="1"/>
          <p:nvPr/>
        </p:nvSpPr>
        <p:spPr>
          <a:xfrm>
            <a:off x="-2009553" y="422112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16487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565B08-2871-4A40-97A3-CA2418721F9A}"/>
              </a:ext>
            </a:extLst>
          </p:cNvPr>
          <p:cNvSpPr txBox="1"/>
          <p:nvPr/>
        </p:nvSpPr>
        <p:spPr>
          <a:xfrm>
            <a:off x="-2009553" y="4221126"/>
            <a:ext cx="184731" cy="369332"/>
          </a:xfrm>
          <a:prstGeom prst="rect">
            <a:avLst/>
          </a:prstGeom>
          <a:noFill/>
        </p:spPr>
        <p:txBody>
          <a:bodyPr wrap="none" rtlCol="0">
            <a:spAutoFit/>
          </a:bodyPr>
          <a:lstStyle/>
          <a:p>
            <a:endParaRPr lang="en-US" dirty="0"/>
          </a:p>
        </p:txBody>
      </p:sp>
      <p:pic>
        <p:nvPicPr>
          <p:cNvPr id="7" name="Graphic 6" descr="Run with solid fill">
            <a:extLst>
              <a:ext uri="{FF2B5EF4-FFF2-40B4-BE49-F238E27FC236}">
                <a16:creationId xmlns:a16="http://schemas.microsoft.com/office/drawing/2014/main" id="{BF1D4B94-24EA-8845-9E32-B18C720D7E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602" y="1862383"/>
            <a:ext cx="1418734" cy="1418734"/>
          </a:xfrm>
          <a:prstGeom prst="rect">
            <a:avLst/>
          </a:prstGeom>
        </p:spPr>
      </p:pic>
      <p:cxnSp>
        <p:nvCxnSpPr>
          <p:cNvPr id="9" name="Straight Connector 8">
            <a:extLst>
              <a:ext uri="{FF2B5EF4-FFF2-40B4-BE49-F238E27FC236}">
                <a16:creationId xmlns:a16="http://schemas.microsoft.com/office/drawing/2014/main" id="{B495843C-C0D5-9448-8C8A-AEF04E378508}"/>
              </a:ext>
            </a:extLst>
          </p:cNvPr>
          <p:cNvCxnSpPr>
            <a:cxnSpLocks/>
          </p:cNvCxnSpPr>
          <p:nvPr/>
        </p:nvCxnSpPr>
        <p:spPr>
          <a:xfrm>
            <a:off x="282804" y="3619893"/>
            <a:ext cx="7494309" cy="0"/>
          </a:xfrm>
          <a:prstGeom prst="line">
            <a:avLst/>
          </a:prstGeom>
          <a:ln w="889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104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565B08-2871-4A40-97A3-CA2418721F9A}"/>
              </a:ext>
            </a:extLst>
          </p:cNvPr>
          <p:cNvSpPr txBox="1"/>
          <p:nvPr/>
        </p:nvSpPr>
        <p:spPr>
          <a:xfrm>
            <a:off x="-2009553" y="4221126"/>
            <a:ext cx="184731" cy="369332"/>
          </a:xfrm>
          <a:prstGeom prst="rect">
            <a:avLst/>
          </a:prstGeom>
          <a:noFill/>
        </p:spPr>
        <p:txBody>
          <a:bodyPr wrap="none" rtlCol="0">
            <a:spAutoFit/>
          </a:bodyPr>
          <a:lstStyle/>
          <a:p>
            <a:endParaRPr lang="en-US" dirty="0"/>
          </a:p>
        </p:txBody>
      </p:sp>
      <p:pic>
        <p:nvPicPr>
          <p:cNvPr id="7" name="Graphic 6" descr="Run with solid fill">
            <a:extLst>
              <a:ext uri="{FF2B5EF4-FFF2-40B4-BE49-F238E27FC236}">
                <a16:creationId xmlns:a16="http://schemas.microsoft.com/office/drawing/2014/main" id="{BF1D4B94-24EA-8845-9E32-B18C720D7E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8602" y="1862383"/>
            <a:ext cx="1418734" cy="1418734"/>
          </a:xfrm>
          <a:prstGeom prst="rect">
            <a:avLst/>
          </a:prstGeom>
        </p:spPr>
      </p:pic>
      <p:cxnSp>
        <p:nvCxnSpPr>
          <p:cNvPr id="9" name="Straight Connector 8">
            <a:extLst>
              <a:ext uri="{FF2B5EF4-FFF2-40B4-BE49-F238E27FC236}">
                <a16:creationId xmlns:a16="http://schemas.microsoft.com/office/drawing/2014/main" id="{B495843C-C0D5-9448-8C8A-AEF04E378508}"/>
              </a:ext>
            </a:extLst>
          </p:cNvPr>
          <p:cNvCxnSpPr>
            <a:cxnSpLocks/>
          </p:cNvCxnSpPr>
          <p:nvPr/>
        </p:nvCxnSpPr>
        <p:spPr>
          <a:xfrm>
            <a:off x="282804" y="3619893"/>
            <a:ext cx="7494309" cy="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A2BFB200-DB6D-714E-BB75-CE299BF5983C}"/>
              </a:ext>
            </a:extLst>
          </p:cNvPr>
          <p:cNvSpPr/>
          <p:nvPr/>
        </p:nvSpPr>
        <p:spPr>
          <a:xfrm>
            <a:off x="2017336" y="1917176"/>
            <a:ext cx="1418734" cy="1418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Jury Duty</a:t>
            </a:r>
          </a:p>
        </p:txBody>
      </p:sp>
    </p:spTree>
    <p:extLst>
      <p:ext uri="{BB962C8B-B14F-4D97-AF65-F5344CB8AC3E}">
        <p14:creationId xmlns:p14="http://schemas.microsoft.com/office/powerpoint/2010/main" val="321426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580D78-7B0F-4345-8BAB-1133790318DF}"/>
              </a:ext>
            </a:extLst>
          </p:cNvPr>
          <p:cNvPicPr>
            <a:picLocks noChangeAspect="1"/>
          </p:cNvPicPr>
          <p:nvPr/>
        </p:nvPicPr>
        <p:blipFill>
          <a:blip r:embed="rId2"/>
          <a:stretch>
            <a:fillRect/>
          </a:stretch>
        </p:blipFill>
        <p:spPr>
          <a:xfrm>
            <a:off x="1127918" y="608944"/>
            <a:ext cx="6888163" cy="3829747"/>
          </a:xfrm>
          <a:prstGeom prst="rect">
            <a:avLst/>
          </a:prstGeom>
        </p:spPr>
      </p:pic>
    </p:spTree>
    <p:extLst>
      <p:ext uri="{BB962C8B-B14F-4D97-AF65-F5344CB8AC3E}">
        <p14:creationId xmlns:p14="http://schemas.microsoft.com/office/powerpoint/2010/main" val="574361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565B08-2871-4A40-97A3-CA2418721F9A}"/>
              </a:ext>
            </a:extLst>
          </p:cNvPr>
          <p:cNvSpPr txBox="1"/>
          <p:nvPr/>
        </p:nvSpPr>
        <p:spPr>
          <a:xfrm>
            <a:off x="-2009553" y="4221126"/>
            <a:ext cx="184731" cy="369332"/>
          </a:xfrm>
          <a:prstGeom prst="rect">
            <a:avLst/>
          </a:prstGeom>
          <a:noFill/>
        </p:spPr>
        <p:txBody>
          <a:bodyPr wrap="none" rtlCol="0">
            <a:spAutoFit/>
          </a:bodyPr>
          <a:lstStyle/>
          <a:p>
            <a:endParaRPr lang="en-US" dirty="0"/>
          </a:p>
        </p:txBody>
      </p:sp>
      <p:pic>
        <p:nvPicPr>
          <p:cNvPr id="7" name="Graphic 6" descr="Run with solid fill">
            <a:extLst>
              <a:ext uri="{FF2B5EF4-FFF2-40B4-BE49-F238E27FC236}">
                <a16:creationId xmlns:a16="http://schemas.microsoft.com/office/drawing/2014/main" id="{BF1D4B94-24EA-8845-9E32-B18C720D7E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8602" y="1862383"/>
            <a:ext cx="1418734" cy="1418734"/>
          </a:xfrm>
          <a:prstGeom prst="rect">
            <a:avLst/>
          </a:prstGeom>
        </p:spPr>
      </p:pic>
      <p:cxnSp>
        <p:nvCxnSpPr>
          <p:cNvPr id="9" name="Straight Connector 8">
            <a:extLst>
              <a:ext uri="{FF2B5EF4-FFF2-40B4-BE49-F238E27FC236}">
                <a16:creationId xmlns:a16="http://schemas.microsoft.com/office/drawing/2014/main" id="{B495843C-C0D5-9448-8C8A-AEF04E378508}"/>
              </a:ext>
            </a:extLst>
          </p:cNvPr>
          <p:cNvCxnSpPr>
            <a:cxnSpLocks/>
          </p:cNvCxnSpPr>
          <p:nvPr/>
        </p:nvCxnSpPr>
        <p:spPr>
          <a:xfrm>
            <a:off x="282804" y="3619893"/>
            <a:ext cx="7494309" cy="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A2BFB200-DB6D-714E-BB75-CE299BF5983C}"/>
              </a:ext>
            </a:extLst>
          </p:cNvPr>
          <p:cNvSpPr/>
          <p:nvPr/>
        </p:nvSpPr>
        <p:spPr>
          <a:xfrm>
            <a:off x="2017336" y="1917176"/>
            <a:ext cx="1418734" cy="1418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Jury Duty</a:t>
            </a:r>
          </a:p>
        </p:txBody>
      </p:sp>
      <p:sp>
        <p:nvSpPr>
          <p:cNvPr id="6" name="Oval 5">
            <a:extLst>
              <a:ext uri="{FF2B5EF4-FFF2-40B4-BE49-F238E27FC236}">
                <a16:creationId xmlns:a16="http://schemas.microsoft.com/office/drawing/2014/main" id="{C0976FD0-CCCB-D14D-8EE3-C0D440936F9D}"/>
              </a:ext>
            </a:extLst>
          </p:cNvPr>
          <p:cNvSpPr/>
          <p:nvPr/>
        </p:nvSpPr>
        <p:spPr>
          <a:xfrm>
            <a:off x="3706305" y="1917176"/>
            <a:ext cx="1418734" cy="1418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COVID</a:t>
            </a:r>
          </a:p>
        </p:txBody>
      </p:sp>
    </p:spTree>
    <p:extLst>
      <p:ext uri="{BB962C8B-B14F-4D97-AF65-F5344CB8AC3E}">
        <p14:creationId xmlns:p14="http://schemas.microsoft.com/office/powerpoint/2010/main" val="2346239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565B08-2871-4A40-97A3-CA2418721F9A}"/>
              </a:ext>
            </a:extLst>
          </p:cNvPr>
          <p:cNvSpPr txBox="1"/>
          <p:nvPr/>
        </p:nvSpPr>
        <p:spPr>
          <a:xfrm>
            <a:off x="-2009553" y="4221126"/>
            <a:ext cx="184731" cy="369332"/>
          </a:xfrm>
          <a:prstGeom prst="rect">
            <a:avLst/>
          </a:prstGeom>
          <a:noFill/>
        </p:spPr>
        <p:txBody>
          <a:bodyPr wrap="none" rtlCol="0">
            <a:spAutoFit/>
          </a:bodyPr>
          <a:lstStyle/>
          <a:p>
            <a:endParaRPr lang="en-US" dirty="0"/>
          </a:p>
        </p:txBody>
      </p:sp>
      <p:pic>
        <p:nvPicPr>
          <p:cNvPr id="7" name="Graphic 6" descr="Run with solid fill">
            <a:extLst>
              <a:ext uri="{FF2B5EF4-FFF2-40B4-BE49-F238E27FC236}">
                <a16:creationId xmlns:a16="http://schemas.microsoft.com/office/drawing/2014/main" id="{BF1D4B94-24EA-8845-9E32-B18C720D7E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602" y="1862383"/>
            <a:ext cx="1418734" cy="1418734"/>
          </a:xfrm>
          <a:prstGeom prst="rect">
            <a:avLst/>
          </a:prstGeom>
        </p:spPr>
      </p:pic>
      <p:cxnSp>
        <p:nvCxnSpPr>
          <p:cNvPr id="9" name="Straight Connector 8">
            <a:extLst>
              <a:ext uri="{FF2B5EF4-FFF2-40B4-BE49-F238E27FC236}">
                <a16:creationId xmlns:a16="http://schemas.microsoft.com/office/drawing/2014/main" id="{B495843C-C0D5-9448-8C8A-AEF04E378508}"/>
              </a:ext>
            </a:extLst>
          </p:cNvPr>
          <p:cNvCxnSpPr>
            <a:cxnSpLocks/>
          </p:cNvCxnSpPr>
          <p:nvPr/>
        </p:nvCxnSpPr>
        <p:spPr>
          <a:xfrm>
            <a:off x="282804" y="3619893"/>
            <a:ext cx="7494309" cy="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A2BFB200-DB6D-714E-BB75-CE299BF5983C}"/>
              </a:ext>
            </a:extLst>
          </p:cNvPr>
          <p:cNvSpPr/>
          <p:nvPr/>
        </p:nvSpPr>
        <p:spPr>
          <a:xfrm>
            <a:off x="2017336" y="1917176"/>
            <a:ext cx="1418734" cy="1418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Jury Duty</a:t>
            </a:r>
          </a:p>
        </p:txBody>
      </p:sp>
      <p:sp>
        <p:nvSpPr>
          <p:cNvPr id="6" name="Oval 5">
            <a:extLst>
              <a:ext uri="{FF2B5EF4-FFF2-40B4-BE49-F238E27FC236}">
                <a16:creationId xmlns:a16="http://schemas.microsoft.com/office/drawing/2014/main" id="{C0976FD0-CCCB-D14D-8EE3-C0D440936F9D}"/>
              </a:ext>
            </a:extLst>
          </p:cNvPr>
          <p:cNvSpPr/>
          <p:nvPr/>
        </p:nvSpPr>
        <p:spPr>
          <a:xfrm>
            <a:off x="3706305" y="1917176"/>
            <a:ext cx="1418734" cy="1418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COVID</a:t>
            </a:r>
          </a:p>
        </p:txBody>
      </p:sp>
      <p:sp>
        <p:nvSpPr>
          <p:cNvPr id="8" name="Oval 7">
            <a:extLst>
              <a:ext uri="{FF2B5EF4-FFF2-40B4-BE49-F238E27FC236}">
                <a16:creationId xmlns:a16="http://schemas.microsoft.com/office/drawing/2014/main" id="{86DC5406-FEB5-4642-BC0A-7506F4FA8676}"/>
              </a:ext>
            </a:extLst>
          </p:cNvPr>
          <p:cNvSpPr/>
          <p:nvPr/>
        </p:nvSpPr>
        <p:spPr>
          <a:xfrm>
            <a:off x="5395274" y="1917176"/>
            <a:ext cx="1418734" cy="1418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MS1’s and Interns arrive</a:t>
            </a:r>
          </a:p>
        </p:txBody>
      </p:sp>
    </p:spTree>
    <p:extLst>
      <p:ext uri="{BB962C8B-B14F-4D97-AF65-F5344CB8AC3E}">
        <p14:creationId xmlns:p14="http://schemas.microsoft.com/office/powerpoint/2010/main" val="1043506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565B08-2871-4A40-97A3-CA2418721F9A}"/>
              </a:ext>
            </a:extLst>
          </p:cNvPr>
          <p:cNvSpPr txBox="1"/>
          <p:nvPr/>
        </p:nvSpPr>
        <p:spPr>
          <a:xfrm>
            <a:off x="-2009553" y="4221126"/>
            <a:ext cx="184731" cy="369332"/>
          </a:xfrm>
          <a:prstGeom prst="rect">
            <a:avLst/>
          </a:prstGeom>
          <a:noFill/>
        </p:spPr>
        <p:txBody>
          <a:bodyPr wrap="none" rtlCol="0">
            <a:spAutoFit/>
          </a:bodyPr>
          <a:lstStyle/>
          <a:p>
            <a:endParaRPr lang="en-US" dirty="0"/>
          </a:p>
        </p:txBody>
      </p:sp>
      <p:pic>
        <p:nvPicPr>
          <p:cNvPr id="7" name="Graphic 6" descr="Run with solid fill">
            <a:extLst>
              <a:ext uri="{FF2B5EF4-FFF2-40B4-BE49-F238E27FC236}">
                <a16:creationId xmlns:a16="http://schemas.microsoft.com/office/drawing/2014/main" id="{BF1D4B94-24EA-8845-9E32-B18C720D7E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555178">
            <a:off x="434616" y="2439259"/>
            <a:ext cx="1418734" cy="1418734"/>
          </a:xfrm>
          <a:prstGeom prst="rect">
            <a:avLst/>
          </a:prstGeom>
        </p:spPr>
      </p:pic>
      <p:cxnSp>
        <p:nvCxnSpPr>
          <p:cNvPr id="9" name="Straight Connector 8">
            <a:extLst>
              <a:ext uri="{FF2B5EF4-FFF2-40B4-BE49-F238E27FC236}">
                <a16:creationId xmlns:a16="http://schemas.microsoft.com/office/drawing/2014/main" id="{B495843C-C0D5-9448-8C8A-AEF04E378508}"/>
              </a:ext>
            </a:extLst>
          </p:cNvPr>
          <p:cNvCxnSpPr>
            <a:cxnSpLocks/>
          </p:cNvCxnSpPr>
          <p:nvPr/>
        </p:nvCxnSpPr>
        <p:spPr>
          <a:xfrm flipV="1">
            <a:off x="389203" y="2930548"/>
            <a:ext cx="7871382" cy="1055802"/>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A2BFB200-DB6D-714E-BB75-CE299BF5983C}"/>
              </a:ext>
            </a:extLst>
          </p:cNvPr>
          <p:cNvSpPr/>
          <p:nvPr/>
        </p:nvSpPr>
        <p:spPr>
          <a:xfrm>
            <a:off x="2092023" y="2039715"/>
            <a:ext cx="1418734" cy="1418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Jury Duty</a:t>
            </a:r>
          </a:p>
        </p:txBody>
      </p:sp>
      <p:sp>
        <p:nvSpPr>
          <p:cNvPr id="6" name="Oval 5">
            <a:extLst>
              <a:ext uri="{FF2B5EF4-FFF2-40B4-BE49-F238E27FC236}">
                <a16:creationId xmlns:a16="http://schemas.microsoft.com/office/drawing/2014/main" id="{C0976FD0-CCCB-D14D-8EE3-C0D440936F9D}"/>
              </a:ext>
            </a:extLst>
          </p:cNvPr>
          <p:cNvSpPr/>
          <p:nvPr/>
        </p:nvSpPr>
        <p:spPr>
          <a:xfrm>
            <a:off x="3803205" y="1775765"/>
            <a:ext cx="1418734" cy="1418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COVID</a:t>
            </a:r>
          </a:p>
        </p:txBody>
      </p:sp>
      <p:sp>
        <p:nvSpPr>
          <p:cNvPr id="8" name="Oval 7">
            <a:extLst>
              <a:ext uri="{FF2B5EF4-FFF2-40B4-BE49-F238E27FC236}">
                <a16:creationId xmlns:a16="http://schemas.microsoft.com/office/drawing/2014/main" id="{86DC5406-FEB5-4642-BC0A-7506F4FA8676}"/>
              </a:ext>
            </a:extLst>
          </p:cNvPr>
          <p:cNvSpPr/>
          <p:nvPr/>
        </p:nvSpPr>
        <p:spPr>
          <a:xfrm>
            <a:off x="5702952" y="1598374"/>
            <a:ext cx="1418734" cy="1418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MS1’s and Interns arrive</a:t>
            </a:r>
          </a:p>
        </p:txBody>
      </p:sp>
      <p:sp>
        <p:nvSpPr>
          <p:cNvPr id="5" name="Right Triangle 4">
            <a:extLst>
              <a:ext uri="{FF2B5EF4-FFF2-40B4-BE49-F238E27FC236}">
                <a16:creationId xmlns:a16="http://schemas.microsoft.com/office/drawing/2014/main" id="{90108AED-B60E-2242-8207-706DE88A550D}"/>
              </a:ext>
            </a:extLst>
          </p:cNvPr>
          <p:cNvSpPr/>
          <p:nvPr/>
        </p:nvSpPr>
        <p:spPr>
          <a:xfrm rot="10321540">
            <a:off x="259315" y="3663023"/>
            <a:ext cx="8131159" cy="96379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9756478-CCDA-8E41-B128-20C2C7C3381A}"/>
              </a:ext>
            </a:extLst>
          </p:cNvPr>
          <p:cNvSpPr txBox="1"/>
          <p:nvPr/>
        </p:nvSpPr>
        <p:spPr>
          <a:xfrm rot="21113560">
            <a:off x="5966212" y="3273783"/>
            <a:ext cx="2078454" cy="369332"/>
          </a:xfrm>
          <a:prstGeom prst="rect">
            <a:avLst/>
          </a:prstGeom>
          <a:noFill/>
        </p:spPr>
        <p:txBody>
          <a:bodyPr wrap="none" rtlCol="0">
            <a:spAutoFit/>
          </a:bodyPr>
          <a:lstStyle/>
          <a:p>
            <a:r>
              <a:rPr lang="en-US" dirty="0">
                <a:solidFill>
                  <a:schemeClr val="bg1"/>
                </a:solidFill>
              </a:rPr>
              <a:t>Staffing Shortages</a:t>
            </a:r>
          </a:p>
        </p:txBody>
      </p:sp>
    </p:spTree>
    <p:extLst>
      <p:ext uri="{BB962C8B-B14F-4D97-AF65-F5344CB8AC3E}">
        <p14:creationId xmlns:p14="http://schemas.microsoft.com/office/powerpoint/2010/main" val="1036504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565B08-2871-4A40-97A3-CA2418721F9A}"/>
              </a:ext>
            </a:extLst>
          </p:cNvPr>
          <p:cNvSpPr txBox="1"/>
          <p:nvPr/>
        </p:nvSpPr>
        <p:spPr>
          <a:xfrm>
            <a:off x="-2009553" y="4221126"/>
            <a:ext cx="184731" cy="369332"/>
          </a:xfrm>
          <a:prstGeom prst="rect">
            <a:avLst/>
          </a:prstGeom>
          <a:noFill/>
        </p:spPr>
        <p:txBody>
          <a:bodyPr wrap="none" rtlCol="0">
            <a:spAutoFit/>
          </a:bodyPr>
          <a:lstStyle/>
          <a:p>
            <a:endParaRPr lang="en-US" dirty="0"/>
          </a:p>
        </p:txBody>
      </p:sp>
      <p:pic>
        <p:nvPicPr>
          <p:cNvPr id="7" name="Graphic 6" descr="Run with solid fill">
            <a:extLst>
              <a:ext uri="{FF2B5EF4-FFF2-40B4-BE49-F238E27FC236}">
                <a16:creationId xmlns:a16="http://schemas.microsoft.com/office/drawing/2014/main" id="{BF1D4B94-24EA-8845-9E32-B18C720D7E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452855">
            <a:off x="378844" y="2541878"/>
            <a:ext cx="1418734" cy="1418734"/>
          </a:xfrm>
          <a:prstGeom prst="rect">
            <a:avLst/>
          </a:prstGeom>
        </p:spPr>
      </p:pic>
      <p:cxnSp>
        <p:nvCxnSpPr>
          <p:cNvPr id="9" name="Straight Connector 8">
            <a:extLst>
              <a:ext uri="{FF2B5EF4-FFF2-40B4-BE49-F238E27FC236}">
                <a16:creationId xmlns:a16="http://schemas.microsoft.com/office/drawing/2014/main" id="{B495843C-C0D5-9448-8C8A-AEF04E378508}"/>
              </a:ext>
            </a:extLst>
          </p:cNvPr>
          <p:cNvCxnSpPr>
            <a:cxnSpLocks/>
          </p:cNvCxnSpPr>
          <p:nvPr/>
        </p:nvCxnSpPr>
        <p:spPr>
          <a:xfrm flipV="1">
            <a:off x="531089" y="2077389"/>
            <a:ext cx="7664700" cy="1962606"/>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A2BFB200-DB6D-714E-BB75-CE299BF5983C}"/>
              </a:ext>
            </a:extLst>
          </p:cNvPr>
          <p:cNvSpPr/>
          <p:nvPr/>
        </p:nvSpPr>
        <p:spPr>
          <a:xfrm rot="20962855">
            <a:off x="1717479" y="1977746"/>
            <a:ext cx="1418734" cy="1418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Jury Duty</a:t>
            </a:r>
          </a:p>
        </p:txBody>
      </p:sp>
      <p:sp>
        <p:nvSpPr>
          <p:cNvPr id="6" name="Oval 5">
            <a:extLst>
              <a:ext uri="{FF2B5EF4-FFF2-40B4-BE49-F238E27FC236}">
                <a16:creationId xmlns:a16="http://schemas.microsoft.com/office/drawing/2014/main" id="{C0976FD0-CCCB-D14D-8EE3-C0D440936F9D}"/>
              </a:ext>
            </a:extLst>
          </p:cNvPr>
          <p:cNvSpPr/>
          <p:nvPr/>
        </p:nvSpPr>
        <p:spPr>
          <a:xfrm rot="20802341">
            <a:off x="3597186" y="1468879"/>
            <a:ext cx="1418734" cy="1418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COVID</a:t>
            </a:r>
          </a:p>
        </p:txBody>
      </p:sp>
      <p:sp>
        <p:nvSpPr>
          <p:cNvPr id="8" name="Oval 7">
            <a:extLst>
              <a:ext uri="{FF2B5EF4-FFF2-40B4-BE49-F238E27FC236}">
                <a16:creationId xmlns:a16="http://schemas.microsoft.com/office/drawing/2014/main" id="{86DC5406-FEB5-4642-BC0A-7506F4FA8676}"/>
              </a:ext>
            </a:extLst>
          </p:cNvPr>
          <p:cNvSpPr/>
          <p:nvPr/>
        </p:nvSpPr>
        <p:spPr>
          <a:xfrm rot="20696627">
            <a:off x="5721047" y="935831"/>
            <a:ext cx="1418734" cy="1418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MS1’s and Interns arrive</a:t>
            </a:r>
          </a:p>
        </p:txBody>
      </p:sp>
      <p:sp>
        <p:nvSpPr>
          <p:cNvPr id="5" name="Right Triangle 4">
            <a:extLst>
              <a:ext uri="{FF2B5EF4-FFF2-40B4-BE49-F238E27FC236}">
                <a16:creationId xmlns:a16="http://schemas.microsoft.com/office/drawing/2014/main" id="{90108AED-B60E-2242-8207-706DE88A550D}"/>
              </a:ext>
            </a:extLst>
          </p:cNvPr>
          <p:cNvSpPr/>
          <p:nvPr/>
        </p:nvSpPr>
        <p:spPr>
          <a:xfrm rot="10321540">
            <a:off x="473883" y="3648471"/>
            <a:ext cx="8131159" cy="96379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9756478-CCDA-8E41-B128-20C2C7C3381A}"/>
              </a:ext>
            </a:extLst>
          </p:cNvPr>
          <p:cNvSpPr txBox="1"/>
          <p:nvPr/>
        </p:nvSpPr>
        <p:spPr>
          <a:xfrm rot="21202219">
            <a:off x="5962964" y="3369992"/>
            <a:ext cx="2078454" cy="369332"/>
          </a:xfrm>
          <a:prstGeom prst="rect">
            <a:avLst/>
          </a:prstGeom>
          <a:noFill/>
        </p:spPr>
        <p:txBody>
          <a:bodyPr wrap="none" rtlCol="0">
            <a:spAutoFit/>
          </a:bodyPr>
          <a:lstStyle/>
          <a:p>
            <a:r>
              <a:rPr lang="en-US" dirty="0">
                <a:solidFill>
                  <a:schemeClr val="bg1"/>
                </a:solidFill>
              </a:rPr>
              <a:t>Staffing Shortages</a:t>
            </a:r>
          </a:p>
        </p:txBody>
      </p:sp>
      <p:sp>
        <p:nvSpPr>
          <p:cNvPr id="11" name="Right Triangle 10">
            <a:extLst>
              <a:ext uri="{FF2B5EF4-FFF2-40B4-BE49-F238E27FC236}">
                <a16:creationId xmlns:a16="http://schemas.microsoft.com/office/drawing/2014/main" id="{46D4CF19-799B-DA4D-9536-DD233B30DBE5}"/>
              </a:ext>
            </a:extLst>
          </p:cNvPr>
          <p:cNvSpPr/>
          <p:nvPr/>
        </p:nvSpPr>
        <p:spPr>
          <a:xfrm rot="9962817">
            <a:off x="499825" y="3155854"/>
            <a:ext cx="7989954" cy="7183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4A78312-67C9-7946-B05C-E90AD9973139}"/>
              </a:ext>
            </a:extLst>
          </p:cNvPr>
          <p:cNvSpPr txBox="1"/>
          <p:nvPr/>
        </p:nvSpPr>
        <p:spPr>
          <a:xfrm rot="20729300">
            <a:off x="6661924" y="2548153"/>
            <a:ext cx="817403" cy="369332"/>
          </a:xfrm>
          <a:prstGeom prst="rect">
            <a:avLst/>
          </a:prstGeom>
          <a:noFill/>
        </p:spPr>
        <p:txBody>
          <a:bodyPr wrap="none" rtlCol="0">
            <a:spAutoFit/>
          </a:bodyPr>
          <a:lstStyle/>
          <a:p>
            <a:r>
              <a:rPr lang="en-US" dirty="0">
                <a:solidFill>
                  <a:schemeClr val="bg1"/>
                </a:solidFill>
              </a:rPr>
              <a:t>CRA’s</a:t>
            </a:r>
          </a:p>
        </p:txBody>
      </p:sp>
    </p:spTree>
    <p:extLst>
      <p:ext uri="{BB962C8B-B14F-4D97-AF65-F5344CB8AC3E}">
        <p14:creationId xmlns:p14="http://schemas.microsoft.com/office/powerpoint/2010/main" val="3206293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565B08-2871-4A40-97A3-CA2418721F9A}"/>
              </a:ext>
            </a:extLst>
          </p:cNvPr>
          <p:cNvSpPr txBox="1"/>
          <p:nvPr/>
        </p:nvSpPr>
        <p:spPr>
          <a:xfrm>
            <a:off x="-2009553" y="4221126"/>
            <a:ext cx="184731" cy="369332"/>
          </a:xfrm>
          <a:prstGeom prst="rect">
            <a:avLst/>
          </a:prstGeom>
          <a:noFill/>
        </p:spPr>
        <p:txBody>
          <a:bodyPr wrap="none" rtlCol="0">
            <a:spAutoFit/>
          </a:bodyPr>
          <a:lstStyle/>
          <a:p>
            <a:endParaRPr lang="en-US" dirty="0"/>
          </a:p>
        </p:txBody>
      </p:sp>
      <p:pic>
        <p:nvPicPr>
          <p:cNvPr id="7" name="Graphic 6" descr="Run with solid fill">
            <a:extLst>
              <a:ext uri="{FF2B5EF4-FFF2-40B4-BE49-F238E27FC236}">
                <a16:creationId xmlns:a16="http://schemas.microsoft.com/office/drawing/2014/main" id="{BF1D4B94-24EA-8845-9E32-B18C720D7E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089085">
            <a:off x="419713" y="2458094"/>
            <a:ext cx="1418734" cy="1418734"/>
          </a:xfrm>
          <a:prstGeom prst="rect">
            <a:avLst/>
          </a:prstGeom>
        </p:spPr>
      </p:pic>
      <p:cxnSp>
        <p:nvCxnSpPr>
          <p:cNvPr id="9" name="Straight Connector 8">
            <a:extLst>
              <a:ext uri="{FF2B5EF4-FFF2-40B4-BE49-F238E27FC236}">
                <a16:creationId xmlns:a16="http://schemas.microsoft.com/office/drawing/2014/main" id="{B495843C-C0D5-9448-8C8A-AEF04E378508}"/>
              </a:ext>
            </a:extLst>
          </p:cNvPr>
          <p:cNvCxnSpPr>
            <a:cxnSpLocks/>
          </p:cNvCxnSpPr>
          <p:nvPr/>
        </p:nvCxnSpPr>
        <p:spPr>
          <a:xfrm flipV="1">
            <a:off x="672463" y="1362099"/>
            <a:ext cx="7341984" cy="2595656"/>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A2BFB200-DB6D-714E-BB75-CE299BF5983C}"/>
              </a:ext>
            </a:extLst>
          </p:cNvPr>
          <p:cNvSpPr/>
          <p:nvPr/>
        </p:nvSpPr>
        <p:spPr>
          <a:xfrm rot="20036843">
            <a:off x="1936238" y="1641349"/>
            <a:ext cx="1418734" cy="1418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Jury Duty</a:t>
            </a:r>
          </a:p>
        </p:txBody>
      </p:sp>
      <p:sp>
        <p:nvSpPr>
          <p:cNvPr id="6" name="Oval 5">
            <a:extLst>
              <a:ext uri="{FF2B5EF4-FFF2-40B4-BE49-F238E27FC236}">
                <a16:creationId xmlns:a16="http://schemas.microsoft.com/office/drawing/2014/main" id="{C0976FD0-CCCB-D14D-8EE3-C0D440936F9D}"/>
              </a:ext>
            </a:extLst>
          </p:cNvPr>
          <p:cNvSpPr/>
          <p:nvPr/>
        </p:nvSpPr>
        <p:spPr>
          <a:xfrm rot="20048098">
            <a:off x="3798733" y="1008313"/>
            <a:ext cx="1418734" cy="1418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COVID</a:t>
            </a:r>
          </a:p>
        </p:txBody>
      </p:sp>
      <p:sp>
        <p:nvSpPr>
          <p:cNvPr id="8" name="Oval 7">
            <a:extLst>
              <a:ext uri="{FF2B5EF4-FFF2-40B4-BE49-F238E27FC236}">
                <a16:creationId xmlns:a16="http://schemas.microsoft.com/office/drawing/2014/main" id="{86DC5406-FEB5-4642-BC0A-7506F4FA8676}"/>
              </a:ext>
            </a:extLst>
          </p:cNvPr>
          <p:cNvSpPr/>
          <p:nvPr/>
        </p:nvSpPr>
        <p:spPr>
          <a:xfrm rot="20107238">
            <a:off x="5558069" y="356638"/>
            <a:ext cx="1418734" cy="1418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MS1’s and Interns arrive</a:t>
            </a:r>
          </a:p>
        </p:txBody>
      </p:sp>
      <p:sp>
        <p:nvSpPr>
          <p:cNvPr id="5" name="Right Triangle 4">
            <a:extLst>
              <a:ext uri="{FF2B5EF4-FFF2-40B4-BE49-F238E27FC236}">
                <a16:creationId xmlns:a16="http://schemas.microsoft.com/office/drawing/2014/main" id="{90108AED-B60E-2242-8207-706DE88A550D}"/>
              </a:ext>
            </a:extLst>
          </p:cNvPr>
          <p:cNvSpPr/>
          <p:nvPr/>
        </p:nvSpPr>
        <p:spPr>
          <a:xfrm rot="10321540">
            <a:off x="596813" y="3750072"/>
            <a:ext cx="8131159" cy="96379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9756478-CCDA-8E41-B128-20C2C7C3381A}"/>
              </a:ext>
            </a:extLst>
          </p:cNvPr>
          <p:cNvSpPr txBox="1"/>
          <p:nvPr/>
        </p:nvSpPr>
        <p:spPr>
          <a:xfrm rot="21103472">
            <a:off x="6080574" y="3489502"/>
            <a:ext cx="2078454" cy="369332"/>
          </a:xfrm>
          <a:prstGeom prst="rect">
            <a:avLst/>
          </a:prstGeom>
          <a:noFill/>
        </p:spPr>
        <p:txBody>
          <a:bodyPr wrap="none" rtlCol="0">
            <a:spAutoFit/>
          </a:bodyPr>
          <a:lstStyle/>
          <a:p>
            <a:r>
              <a:rPr lang="en-US" dirty="0">
                <a:solidFill>
                  <a:schemeClr val="bg1"/>
                </a:solidFill>
              </a:rPr>
              <a:t>Staffing Shortages</a:t>
            </a:r>
          </a:p>
        </p:txBody>
      </p:sp>
      <p:sp>
        <p:nvSpPr>
          <p:cNvPr id="11" name="Right Triangle 10">
            <a:extLst>
              <a:ext uri="{FF2B5EF4-FFF2-40B4-BE49-F238E27FC236}">
                <a16:creationId xmlns:a16="http://schemas.microsoft.com/office/drawing/2014/main" id="{46D4CF19-799B-DA4D-9536-DD233B30DBE5}"/>
              </a:ext>
            </a:extLst>
          </p:cNvPr>
          <p:cNvSpPr/>
          <p:nvPr/>
        </p:nvSpPr>
        <p:spPr>
          <a:xfrm rot="10027327">
            <a:off x="605202" y="3308388"/>
            <a:ext cx="7989954" cy="71839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4A78312-67C9-7946-B05C-E90AD9973139}"/>
              </a:ext>
            </a:extLst>
          </p:cNvPr>
          <p:cNvSpPr txBox="1"/>
          <p:nvPr/>
        </p:nvSpPr>
        <p:spPr>
          <a:xfrm rot="20826921">
            <a:off x="6568102" y="2745268"/>
            <a:ext cx="817403" cy="369332"/>
          </a:xfrm>
          <a:prstGeom prst="rect">
            <a:avLst/>
          </a:prstGeom>
          <a:noFill/>
        </p:spPr>
        <p:txBody>
          <a:bodyPr wrap="none" rtlCol="0">
            <a:spAutoFit/>
          </a:bodyPr>
          <a:lstStyle/>
          <a:p>
            <a:r>
              <a:rPr lang="en-US" dirty="0">
                <a:solidFill>
                  <a:schemeClr val="bg1"/>
                </a:solidFill>
              </a:rPr>
              <a:t>CRA’s</a:t>
            </a:r>
          </a:p>
        </p:txBody>
      </p:sp>
      <p:sp>
        <p:nvSpPr>
          <p:cNvPr id="4" name="Right Triangle 3">
            <a:extLst>
              <a:ext uri="{FF2B5EF4-FFF2-40B4-BE49-F238E27FC236}">
                <a16:creationId xmlns:a16="http://schemas.microsoft.com/office/drawing/2014/main" id="{7ECF25DF-375D-FC4B-9C29-E6B9E7CB4634}"/>
              </a:ext>
            </a:extLst>
          </p:cNvPr>
          <p:cNvSpPr/>
          <p:nvPr/>
        </p:nvSpPr>
        <p:spPr>
          <a:xfrm rot="9629329">
            <a:off x="538647" y="2743887"/>
            <a:ext cx="7911981" cy="914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B492067-67C2-1E47-9B96-2DD644215798}"/>
              </a:ext>
            </a:extLst>
          </p:cNvPr>
          <p:cNvSpPr txBox="1"/>
          <p:nvPr/>
        </p:nvSpPr>
        <p:spPr>
          <a:xfrm rot="20631993">
            <a:off x="5634231" y="1964409"/>
            <a:ext cx="2159566" cy="369332"/>
          </a:xfrm>
          <a:prstGeom prst="rect">
            <a:avLst/>
          </a:prstGeom>
          <a:noFill/>
        </p:spPr>
        <p:txBody>
          <a:bodyPr wrap="none" rtlCol="0">
            <a:spAutoFit/>
          </a:bodyPr>
          <a:lstStyle/>
          <a:p>
            <a:r>
              <a:rPr lang="en-US" dirty="0">
                <a:solidFill>
                  <a:schemeClr val="bg1"/>
                </a:solidFill>
              </a:rPr>
              <a:t>Provider Shortages</a:t>
            </a:r>
          </a:p>
        </p:txBody>
      </p:sp>
    </p:spTree>
    <p:extLst>
      <p:ext uri="{BB962C8B-B14F-4D97-AF65-F5344CB8AC3E}">
        <p14:creationId xmlns:p14="http://schemas.microsoft.com/office/powerpoint/2010/main" val="464572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5DC03B8-9307-9946-95A2-3C0E7E78CB37}"/>
              </a:ext>
            </a:extLst>
          </p:cNvPr>
          <p:cNvGraphicFramePr/>
          <p:nvPr>
            <p:extLst>
              <p:ext uri="{D42A27DB-BD31-4B8C-83A1-F6EECF244321}">
                <p14:modId xmlns:p14="http://schemas.microsoft.com/office/powerpoint/2010/main" val="1004843591"/>
              </p:ext>
            </p:extLst>
          </p:nvPr>
        </p:nvGraphicFramePr>
        <p:xfrm>
          <a:off x="886078" y="582627"/>
          <a:ext cx="7371844" cy="449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6CB8410-DFD4-4F4D-925A-AFDD2AF85577}"/>
              </a:ext>
            </a:extLst>
          </p:cNvPr>
          <p:cNvSpPr txBox="1"/>
          <p:nvPr/>
        </p:nvSpPr>
        <p:spPr>
          <a:xfrm>
            <a:off x="184150" y="774700"/>
            <a:ext cx="3172728" cy="369332"/>
          </a:xfrm>
          <a:prstGeom prst="rect">
            <a:avLst/>
          </a:prstGeom>
          <a:noFill/>
        </p:spPr>
        <p:txBody>
          <a:bodyPr wrap="none" rtlCol="0">
            <a:spAutoFit/>
          </a:bodyPr>
          <a:lstStyle/>
          <a:p>
            <a:r>
              <a:rPr lang="en-US" dirty="0">
                <a:solidFill>
                  <a:schemeClr val="accent1"/>
                </a:solidFill>
              </a:rPr>
              <a:t>A Model for Collective Impact</a:t>
            </a:r>
          </a:p>
        </p:txBody>
      </p:sp>
    </p:spTree>
    <p:extLst>
      <p:ext uri="{BB962C8B-B14F-4D97-AF65-F5344CB8AC3E}">
        <p14:creationId xmlns:p14="http://schemas.microsoft.com/office/powerpoint/2010/main" val="1630208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5DC03B8-9307-9946-95A2-3C0E7E78CB37}"/>
              </a:ext>
            </a:extLst>
          </p:cNvPr>
          <p:cNvGraphicFramePr/>
          <p:nvPr>
            <p:extLst>
              <p:ext uri="{D42A27DB-BD31-4B8C-83A1-F6EECF244321}">
                <p14:modId xmlns:p14="http://schemas.microsoft.com/office/powerpoint/2010/main" val="3724263926"/>
              </p:ext>
            </p:extLst>
          </p:nvPr>
        </p:nvGraphicFramePr>
        <p:xfrm>
          <a:off x="886078" y="582627"/>
          <a:ext cx="7371844" cy="449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extLst>
              <a:ext uri="{FF2B5EF4-FFF2-40B4-BE49-F238E27FC236}">
                <a16:creationId xmlns:a16="http://schemas.microsoft.com/office/drawing/2014/main" id="{F58837BD-0C2C-014C-94D7-E095F7FBD23E}"/>
              </a:ext>
            </a:extLst>
          </p:cNvPr>
          <p:cNvSpPr/>
          <p:nvPr/>
        </p:nvSpPr>
        <p:spPr>
          <a:xfrm>
            <a:off x="3657600" y="2039193"/>
            <a:ext cx="1828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STFM</a:t>
            </a:r>
          </a:p>
        </p:txBody>
      </p:sp>
    </p:spTree>
    <p:extLst>
      <p:ext uri="{BB962C8B-B14F-4D97-AF65-F5344CB8AC3E}">
        <p14:creationId xmlns:p14="http://schemas.microsoft.com/office/powerpoint/2010/main" val="3915545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6A981-FB14-3B41-89A7-5A4A4677BA9F}"/>
              </a:ext>
            </a:extLst>
          </p:cNvPr>
          <p:cNvSpPr>
            <a:spLocks noGrp="1"/>
          </p:cNvSpPr>
          <p:nvPr>
            <p:ph type="ctrTitle"/>
          </p:nvPr>
        </p:nvSpPr>
        <p:spPr>
          <a:xfrm>
            <a:off x="1143000" y="2281237"/>
            <a:ext cx="6858000" cy="581025"/>
          </a:xfrm>
        </p:spPr>
        <p:txBody>
          <a:bodyPr>
            <a:normAutofit fontScale="90000"/>
          </a:bodyPr>
          <a:lstStyle/>
          <a:p>
            <a:r>
              <a:rPr lang="en-US" dirty="0">
                <a:solidFill>
                  <a:schemeClr val="accent1"/>
                </a:solidFill>
              </a:rPr>
              <a:t>Thank You</a:t>
            </a:r>
          </a:p>
        </p:txBody>
      </p:sp>
    </p:spTree>
    <p:extLst>
      <p:ext uri="{BB962C8B-B14F-4D97-AF65-F5344CB8AC3E}">
        <p14:creationId xmlns:p14="http://schemas.microsoft.com/office/powerpoint/2010/main" val="2910188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73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9FA1-1B7D-CE4C-912C-B1987B632608}"/>
              </a:ext>
            </a:extLst>
          </p:cNvPr>
          <p:cNvSpPr>
            <a:spLocks noGrp="1"/>
          </p:cNvSpPr>
          <p:nvPr>
            <p:ph type="ctrTitle"/>
          </p:nvPr>
        </p:nvSpPr>
        <p:spPr/>
        <p:txBody>
          <a:bodyPr>
            <a:noAutofit/>
          </a:bodyPr>
          <a:lstStyle/>
          <a:p>
            <a:r>
              <a:rPr lang="en-US" sz="5400" dirty="0"/>
              <a:t>WHY ME?</a:t>
            </a:r>
          </a:p>
        </p:txBody>
      </p:sp>
    </p:spTree>
    <p:extLst>
      <p:ext uri="{BB962C8B-B14F-4D97-AF65-F5344CB8AC3E}">
        <p14:creationId xmlns:p14="http://schemas.microsoft.com/office/powerpoint/2010/main" val="360354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9FA1-1B7D-CE4C-912C-B1987B632608}"/>
              </a:ext>
            </a:extLst>
          </p:cNvPr>
          <p:cNvSpPr>
            <a:spLocks noGrp="1"/>
          </p:cNvSpPr>
          <p:nvPr>
            <p:ph type="ctrTitle"/>
          </p:nvPr>
        </p:nvSpPr>
        <p:spPr/>
        <p:txBody>
          <a:bodyPr>
            <a:noAutofit/>
          </a:bodyPr>
          <a:lstStyle/>
          <a:p>
            <a:r>
              <a:rPr lang="en-US" sz="5400" dirty="0"/>
              <a:t>THE ASK</a:t>
            </a:r>
          </a:p>
        </p:txBody>
      </p:sp>
    </p:spTree>
    <p:extLst>
      <p:ext uri="{BB962C8B-B14F-4D97-AF65-F5344CB8AC3E}">
        <p14:creationId xmlns:p14="http://schemas.microsoft.com/office/powerpoint/2010/main" val="1710681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9FA1-1B7D-CE4C-912C-B1987B632608}"/>
              </a:ext>
            </a:extLst>
          </p:cNvPr>
          <p:cNvSpPr>
            <a:spLocks noGrp="1"/>
          </p:cNvSpPr>
          <p:nvPr>
            <p:ph type="ctrTitle"/>
          </p:nvPr>
        </p:nvSpPr>
        <p:spPr>
          <a:xfrm>
            <a:off x="-1" y="793702"/>
            <a:ext cx="8513909" cy="641910"/>
          </a:xfrm>
        </p:spPr>
        <p:txBody>
          <a:bodyPr>
            <a:normAutofit fontScale="90000"/>
          </a:bodyPr>
          <a:lstStyle/>
          <a:p>
            <a:pPr algn="l"/>
            <a:r>
              <a:rPr lang="en-US" b="1" dirty="0"/>
              <a:t>By the end of our time together, I hope we will:</a:t>
            </a:r>
          </a:p>
        </p:txBody>
      </p:sp>
      <p:sp>
        <p:nvSpPr>
          <p:cNvPr id="3" name="TextBox 2">
            <a:extLst>
              <a:ext uri="{FF2B5EF4-FFF2-40B4-BE49-F238E27FC236}">
                <a16:creationId xmlns:a16="http://schemas.microsoft.com/office/drawing/2014/main" id="{350AED83-BF61-5F42-9D1E-A10F347F76D8}"/>
              </a:ext>
            </a:extLst>
          </p:cNvPr>
          <p:cNvSpPr txBox="1"/>
          <p:nvPr/>
        </p:nvSpPr>
        <p:spPr>
          <a:xfrm>
            <a:off x="0" y="1730141"/>
            <a:ext cx="91440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1"/>
                </a:solidFill>
              </a:rPr>
              <a:t>Know how we implemented a successful QI curriculum in our residency.</a:t>
            </a:r>
          </a:p>
          <a:p>
            <a:pPr marL="285750" indent="-285750">
              <a:buFont typeface="Arial" panose="020B0604020202020204" pitchFamily="34" charset="0"/>
              <a:buChar char="•"/>
            </a:pPr>
            <a:r>
              <a:rPr lang="en-US" sz="2400" dirty="0">
                <a:solidFill>
                  <a:schemeClr val="accent1"/>
                </a:solidFill>
              </a:rPr>
              <a:t>Be able to apply lessons learned from our QI journey to address new ACGME requirements. </a:t>
            </a:r>
          </a:p>
          <a:p>
            <a:pPr marL="285750" indent="-285750">
              <a:buFont typeface="Arial" panose="020B0604020202020204" pitchFamily="34" charset="0"/>
              <a:buChar char="•"/>
            </a:pPr>
            <a:r>
              <a:rPr lang="en-US" sz="2400" dirty="0">
                <a:solidFill>
                  <a:schemeClr val="accent1"/>
                </a:solidFill>
              </a:rPr>
              <a:t>Leave with specific ideas to address potential ACGME changes.  </a:t>
            </a:r>
          </a:p>
        </p:txBody>
      </p:sp>
    </p:spTree>
    <p:extLst>
      <p:ext uri="{BB962C8B-B14F-4D97-AF65-F5344CB8AC3E}">
        <p14:creationId xmlns:p14="http://schemas.microsoft.com/office/powerpoint/2010/main" val="154356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ime compass on hand">
            <a:extLst>
              <a:ext uri="{FF2B5EF4-FFF2-40B4-BE49-F238E27FC236}">
                <a16:creationId xmlns:a16="http://schemas.microsoft.com/office/drawing/2014/main" id="{D4B5E351-C83A-39F2-EA0F-2B9AF42C5AC9}"/>
              </a:ext>
            </a:extLst>
          </p:cNvPr>
          <p:cNvPicPr>
            <a:picLocks noChangeAspect="1"/>
          </p:cNvPicPr>
          <p:nvPr/>
        </p:nvPicPr>
        <p:blipFill rotWithShape="1">
          <a:blip r:embed="rId2"/>
          <a:srcRect t="15413"/>
          <a:stretch/>
        </p:blipFill>
        <p:spPr>
          <a:xfrm>
            <a:off x="20" y="10"/>
            <a:ext cx="9143980" cy="51434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616465" y="1708209"/>
            <a:ext cx="3527535" cy="3435291"/>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38E09FA1-1B7D-CE4C-912C-B1987B632608}"/>
              </a:ext>
            </a:extLst>
          </p:cNvPr>
          <p:cNvSpPr>
            <a:spLocks noGrp="1"/>
          </p:cNvSpPr>
          <p:nvPr>
            <p:ph type="ctrTitle"/>
          </p:nvPr>
        </p:nvSpPr>
        <p:spPr>
          <a:xfrm>
            <a:off x="6016515" y="2423948"/>
            <a:ext cx="2889031" cy="1375542"/>
          </a:xfrm>
        </p:spPr>
        <p:txBody>
          <a:bodyPr>
            <a:normAutofit/>
          </a:bodyPr>
          <a:lstStyle/>
          <a:p>
            <a:r>
              <a:rPr lang="en-US" sz="2800" dirty="0"/>
              <a:t>QUALITY IMPROVEMENT JOURNEY</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0248" y="384284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96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extLst>
              <a:ext uri="{FF2B5EF4-FFF2-40B4-BE49-F238E27FC236}">
                <a16:creationId xmlns:a16="http://schemas.microsoft.com/office/drawing/2014/main" id="{02F41B3C-CE38-2148-9E31-70CF1A046882}"/>
              </a:ext>
            </a:extLst>
          </p:cNvPr>
          <p:cNvSpPr/>
          <p:nvPr/>
        </p:nvSpPr>
        <p:spPr>
          <a:xfrm>
            <a:off x="0" y="645861"/>
            <a:ext cx="9144000" cy="1182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dirty="0"/>
              <a:t>Physical Environment</a:t>
            </a:r>
          </a:p>
        </p:txBody>
      </p:sp>
      <p:sp>
        <p:nvSpPr>
          <p:cNvPr id="10" name="Right Arrow 9">
            <a:extLst>
              <a:ext uri="{FF2B5EF4-FFF2-40B4-BE49-F238E27FC236}">
                <a16:creationId xmlns:a16="http://schemas.microsoft.com/office/drawing/2014/main" id="{963DA7C7-66C8-3644-AC65-7959102BF0C2}"/>
              </a:ext>
            </a:extLst>
          </p:cNvPr>
          <p:cNvSpPr/>
          <p:nvPr/>
        </p:nvSpPr>
        <p:spPr>
          <a:xfrm>
            <a:off x="0" y="2006088"/>
            <a:ext cx="9144000" cy="1182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dirty="0"/>
              <a:t>Quality Improvement Infrastructure</a:t>
            </a:r>
          </a:p>
        </p:txBody>
      </p:sp>
      <p:sp>
        <p:nvSpPr>
          <p:cNvPr id="11" name="Right Arrow 10">
            <a:extLst>
              <a:ext uri="{FF2B5EF4-FFF2-40B4-BE49-F238E27FC236}">
                <a16:creationId xmlns:a16="http://schemas.microsoft.com/office/drawing/2014/main" id="{8168AB92-154A-0B42-B934-D4C274211F97}"/>
              </a:ext>
            </a:extLst>
          </p:cNvPr>
          <p:cNvSpPr/>
          <p:nvPr/>
        </p:nvSpPr>
        <p:spPr>
          <a:xfrm>
            <a:off x="0" y="3366315"/>
            <a:ext cx="9144000" cy="1182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dirty="0"/>
              <a:t>Quality Improvement Education</a:t>
            </a:r>
          </a:p>
        </p:txBody>
      </p:sp>
    </p:spTree>
    <p:extLst>
      <p:ext uri="{BB962C8B-B14F-4D97-AF65-F5344CB8AC3E}">
        <p14:creationId xmlns:p14="http://schemas.microsoft.com/office/powerpoint/2010/main" val="3035214221"/>
      </p:ext>
    </p:extLst>
  </p:cSld>
  <p:clrMapOvr>
    <a:masterClrMapping/>
  </p:clrMapOvr>
</p:sld>
</file>

<file path=ppt/theme/theme1.xml><?xml version="1.0" encoding="utf-8"?>
<a:theme xmlns:a="http://schemas.openxmlformats.org/drawingml/2006/main" name="Office Theme">
  <a:themeElements>
    <a:clrScheme name="cpqi 22">
      <a:dk1>
        <a:srgbClr val="4C4D4F"/>
      </a:dk1>
      <a:lt1>
        <a:srgbClr val="FFFFFF"/>
      </a:lt1>
      <a:dk2>
        <a:srgbClr val="44546A"/>
      </a:dk2>
      <a:lt2>
        <a:srgbClr val="E7E6E6"/>
      </a:lt2>
      <a:accent1>
        <a:srgbClr val="129F9F"/>
      </a:accent1>
      <a:accent2>
        <a:srgbClr val="90D5CA"/>
      </a:accent2>
      <a:accent3>
        <a:srgbClr val="FFDF8A"/>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4C4D4F"/>
      </a:dk1>
      <a:lt1>
        <a:srgbClr val="FFFFFF"/>
      </a:lt1>
      <a:dk2>
        <a:srgbClr val="44546A"/>
      </a:dk2>
      <a:lt2>
        <a:srgbClr val="E7E6E6"/>
      </a:lt2>
      <a:accent1>
        <a:srgbClr val="129F9F"/>
      </a:accent1>
      <a:accent2>
        <a:srgbClr val="90D5CA"/>
      </a:accent2>
      <a:accent3>
        <a:srgbClr val="FFDF8A"/>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cpqi 22">
      <a:dk1>
        <a:srgbClr val="4C4D4F"/>
      </a:dk1>
      <a:lt1>
        <a:srgbClr val="FFFFFF"/>
      </a:lt1>
      <a:dk2>
        <a:srgbClr val="44546A"/>
      </a:dk2>
      <a:lt2>
        <a:srgbClr val="E7E6E6"/>
      </a:lt2>
      <a:accent1>
        <a:srgbClr val="129F9F"/>
      </a:accent1>
      <a:accent2>
        <a:srgbClr val="90D5CA"/>
      </a:accent2>
      <a:accent3>
        <a:srgbClr val="FFDF8A"/>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cpqi 22">
      <a:dk1>
        <a:srgbClr val="4C4D4F"/>
      </a:dk1>
      <a:lt1>
        <a:srgbClr val="FFFFFF"/>
      </a:lt1>
      <a:dk2>
        <a:srgbClr val="44546A"/>
      </a:dk2>
      <a:lt2>
        <a:srgbClr val="E7E6E6"/>
      </a:lt2>
      <a:accent1>
        <a:srgbClr val="129F9F"/>
      </a:accent1>
      <a:accent2>
        <a:srgbClr val="90D5CA"/>
      </a:accent2>
      <a:accent3>
        <a:srgbClr val="FFDF8A"/>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10319</TotalTime>
  <Words>1194</Words>
  <Application>Microsoft Macintosh PowerPoint</Application>
  <PresentationFormat>On-screen Show (16:9)</PresentationFormat>
  <Paragraphs>198</Paragraphs>
  <Slides>48</Slides>
  <Notes>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48</vt:i4>
      </vt:variant>
    </vt:vector>
  </HeadingPairs>
  <TitlesOfParts>
    <vt:vector size="55" baseType="lpstr">
      <vt:lpstr>Arial</vt:lpstr>
      <vt:lpstr>Arial Bold</vt:lpstr>
      <vt:lpstr>Calibri</vt:lpstr>
      <vt:lpstr>Office Theme</vt:lpstr>
      <vt:lpstr>Custom Design</vt:lpstr>
      <vt:lpstr>1_Custom Design</vt:lpstr>
      <vt:lpstr>2_Custom Design</vt:lpstr>
      <vt:lpstr>I QI U CAN 2! CAN WE ACGME?</vt:lpstr>
      <vt:lpstr>GRATITUDE</vt:lpstr>
      <vt:lpstr>PowerPoint Presentation</vt:lpstr>
      <vt:lpstr>PowerPoint Presentation</vt:lpstr>
      <vt:lpstr>WHY ME?</vt:lpstr>
      <vt:lpstr>THE ASK</vt:lpstr>
      <vt:lpstr>By the end of our time together, I hope we will:</vt:lpstr>
      <vt:lpstr>QUALITY IMPROVEMENT JOURNEY</vt:lpstr>
      <vt:lpstr>PowerPoint Presentation</vt:lpstr>
      <vt:lpstr>PowerPoint Presentation</vt:lpstr>
      <vt:lpstr>Quality Improvement Current State    </vt:lpstr>
      <vt:lpstr>For any QI educational intervention to succeed, ongoing quality improvement work must be an integral part of your culture  Any successful QI educational intervention will be experiential  Any successful QI educational intervention will involve real efforts to improve patient care and will result in real practice change</vt:lpstr>
      <vt:lpstr>For any QI educational intervention to succeed, ongoing quality improvement work must be an integral part of your culture</vt:lpstr>
      <vt:lpstr>For any QI educational intervention to succeed, ongoing quality improvement work must be an integral part of your culture</vt:lpstr>
      <vt:lpstr>For any QI educational intervention to succeed, ongoing quality improvement work must be an integral part of your culture</vt:lpstr>
      <vt:lpstr>Any successful QI educational intervention will be experiential</vt:lpstr>
      <vt:lpstr>Any successful QI educational intervention will involve real efforts to improve patient care and will result in real practice change</vt:lpstr>
      <vt:lpstr>PowerPoint Presentation</vt:lpstr>
      <vt:lpstr>MAJOR revisions</vt:lpstr>
      <vt:lpstr>Access and Panel Management</vt:lpstr>
      <vt:lpstr>ACCESS AND PANEL MANAGEMENT</vt:lpstr>
      <vt:lpstr>PowerPoint Presentation</vt:lpstr>
      <vt:lpstr>PowerPoint Presentation</vt:lpstr>
      <vt:lpstr>PowerPoint Presentation</vt:lpstr>
      <vt:lpstr>PowerPoint Presentation</vt:lpstr>
      <vt:lpstr>PowerPoint Presentation</vt:lpstr>
      <vt:lpstr>How does this apply to proposed ACGME changes regarding panel management and targets?</vt:lpstr>
      <vt:lpstr>Direct Observation and Competency Based Assessment</vt:lpstr>
      <vt:lpstr>To optimize CBME, residencies will need to develop learning environments in which residents cocreate their education, reviewing assessments frequently with clinical mentors. This, in turn, will require systems for capturing observations in real time and collating assessments for residents, faculty mentors and the clinical competency committee. </vt:lpstr>
      <vt:lpstr>PowerPoint Presentation</vt:lpstr>
      <vt:lpstr>PowerPoint Presentation</vt:lpstr>
      <vt:lpstr>PowerPoint Presentation</vt:lpstr>
      <vt:lpstr>PowerPoint Presentation</vt:lpstr>
      <vt:lpstr>PowerPoint Presentation</vt:lpstr>
      <vt:lpstr>PowerPoint Presentation</vt:lpstr>
      <vt:lpstr>Make your practice a QI exemplar.  Involve your residents in that work.  The practice is the curriculum!  Solve for continuity.    Capture direct observations in real time.</vt:lpstr>
      <vt:lpstr>BUT WAIT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STFM_Staff_Mac</cp:lastModifiedBy>
  <cp:revision>19</cp:revision>
  <dcterms:created xsi:type="dcterms:W3CDTF">2021-11-04T17:13:36Z</dcterms:created>
  <dcterms:modified xsi:type="dcterms:W3CDTF">2022-09-14T11:34:15Z</dcterms:modified>
</cp:coreProperties>
</file>