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8" r:id="rId2"/>
    <p:sldId id="257" r:id="rId3"/>
    <p:sldId id="312" r:id="rId4"/>
    <p:sldId id="300" r:id="rId5"/>
    <p:sldId id="279" r:id="rId6"/>
    <p:sldId id="262" r:id="rId7"/>
    <p:sldId id="263" r:id="rId8"/>
    <p:sldId id="264" r:id="rId9"/>
    <p:sldId id="301" r:id="rId10"/>
    <p:sldId id="267" r:id="rId11"/>
    <p:sldId id="266" r:id="rId12"/>
    <p:sldId id="284" r:id="rId13"/>
    <p:sldId id="287" r:id="rId14"/>
    <p:sldId id="288" r:id="rId15"/>
    <p:sldId id="291" r:id="rId16"/>
    <p:sldId id="293" r:id="rId17"/>
    <p:sldId id="258" r:id="rId18"/>
    <p:sldId id="294" r:id="rId19"/>
    <p:sldId id="295" r:id="rId20"/>
    <p:sldId id="305" r:id="rId21"/>
    <p:sldId id="306" r:id="rId22"/>
    <p:sldId id="308" r:id="rId23"/>
    <p:sldId id="307" r:id="rId24"/>
    <p:sldId id="310" r:id="rId25"/>
    <p:sldId id="313" r:id="rId26"/>
    <p:sldId id="296" r:id="rId27"/>
    <p:sldId id="282" r:id="rId28"/>
    <p:sldId id="283" r:id="rId29"/>
    <p:sldId id="269" r:id="rId30"/>
    <p:sldId id="270" r:id="rId31"/>
    <p:sldId id="302" r:id="rId32"/>
    <p:sldId id="303" r:id="rId33"/>
    <p:sldId id="304" r:id="rId34"/>
    <p:sldId id="273" r:id="rId35"/>
    <p:sldId id="298" r:id="rId36"/>
    <p:sldId id="280" r:id="rId37"/>
    <p:sldId id="309" r:id="rId38"/>
    <p:sldId id="311" r:id="rId39"/>
    <p:sldId id="297" r:id="rId40"/>
    <p:sldId id="281" r:id="rId41"/>
    <p:sldId id="314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7845" autoAdjust="0"/>
  </p:normalViewPr>
  <p:slideViewPr>
    <p:cSldViewPr>
      <p:cViewPr varScale="1">
        <p:scale>
          <a:sx n="126" d="100"/>
          <a:sy n="126" d="100"/>
        </p:scale>
        <p:origin x="120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CC3E9-CD50-495C-A381-FCF108E8E1FE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E6067-1B1F-45B9-8147-2D3C8578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5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90CF-BE0A-431F-8750-DCE4DAE8BC2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5B4F-A8B3-476F-805F-338A059D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9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94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Charlotte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0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Charlotte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8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2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04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35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</a:p>
          <a:p>
            <a:r>
              <a:rPr lang="en-US" dirty="0" smtClean="0"/>
              <a:t>39</a:t>
            </a:r>
            <a:r>
              <a:rPr lang="en-US" dirty="0"/>
              <a:t>% (n=33) of our sample had at least one experience of bias/discrimination</a:t>
            </a:r>
          </a:p>
          <a:p>
            <a:endParaRPr lang="en-US" dirty="0"/>
          </a:p>
          <a:p>
            <a:r>
              <a:rPr lang="en-US" dirty="0"/>
              <a:t>Other experiences: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Antisemitism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capable due to motherhood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Licensure discrimination with previous NQS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 staff members that speak a common language will speak in that language while working. Co workers do not know what they are saying. Also jokes between certain cultures ok , but if someone not from that culture says same thing, then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racism.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Sense of fear of bringing up concerns regarding employee(s) of a different race than me for fear of being considered "racist" by the employee, leadership and HR. Also, I also fear losing my job because I am not in the "minority" category even though I feel I am an excellent employee.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Inappropriate comments from patients that are borderline sexual. "You are fine." "As long as I get to see you."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etc. As well as coworkers being told borderline sexual comments.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6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t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not mean about it, and probably don't mean harm. They would never call a male physician that though.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were minor. Handled things independently with patients. At times, shared my experience with colleagues or leadership as a way to feel more supported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heard the comment but didn't take it personally.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dismissed it.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not feel that it needed to be addressed further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Didn't really think anything of it at the time.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I talk about it with support staff, sometimes not. People have been supportive for the most part. Sometimes I just don't want to bring it up, because I don't want experience those feelings again.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talked with my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supervisior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several times about it, but nothing was done until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told them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would got to H.R.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do not bring this up because the ageism happens daily or more often. I would bring up more overt harassment if it occurred.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not shared with anyone about "other experience of discrimination or bias"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57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</a:p>
          <a:p>
            <a:r>
              <a:rPr lang="en-US" dirty="0" smtClean="0"/>
              <a:t>43</a:t>
            </a:r>
            <a:r>
              <a:rPr lang="en-US" dirty="0"/>
              <a:t>% (n=33) yes compared to 39% (n=33)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16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</a:p>
          <a:p>
            <a:r>
              <a:rPr lang="en-US" dirty="0" smtClean="0"/>
              <a:t>44</a:t>
            </a:r>
            <a:r>
              <a:rPr lang="en-US" dirty="0"/>
              <a:t>% (n=33)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63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</a:p>
          <a:p>
            <a:endParaRPr lang="en-US" dirty="0" smtClean="0"/>
          </a:p>
          <a:p>
            <a:r>
              <a:rPr lang="en-US" dirty="0" smtClean="0"/>
              <a:t>Yes</a:t>
            </a:r>
            <a:r>
              <a:rPr lang="en-US" dirty="0"/>
              <a:t>, 27%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Well, we would be better, but it’s not a problem 32%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strong opinion 6%</a:t>
            </a:r>
          </a:p>
          <a:p>
            <a:r>
              <a:rPr lang="en-US" dirty="0"/>
              <a:t>No, 17%</a:t>
            </a:r>
          </a:p>
          <a:p>
            <a:r>
              <a:rPr lang="en-US" dirty="0"/>
              <a:t>Other 15%</a:t>
            </a:r>
          </a:p>
          <a:p>
            <a:endParaRPr lang="en-US" dirty="0"/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issue is not from providers, but from peers to peers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an informal group and I can see how some people would be irritated by it. However, it's a personality preference and I don't see it as an issue myself. In fact I much prefer it.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do my best but I am sure that we all have moments when we say inconsiderate things out of exhaustion or frustration. I try to thank support staff for their work regularly and apologize when I make workflow goofs that make their days harder.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definitely areas for improvement.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sure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that the clinics can be rather passive aggressive at times and I think that a lot of this stems from chronic stress from understaffing with more and more demands placed on the clinic. I also believe that there need to be education about not allowing patients to be rude and inappropriate and us tolerating this as a clinic.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believe this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exsists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very small group of people at SE one team in has people who are very "mean girl" and are unable to be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approched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it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not experienced this, but I believe others have. I think we do have a problem if people are feeling this way.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the professionalism aspect is the lack of equality across the clinic.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Favortism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seems to be the downfall / lack of holding ppl accountable for their actions.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interesting. I think we have a very casual and relaxed workplace environment in terms of faculty and resident interactions. This joking, casual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comraderie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good but can also lead to some borderline behavior. I am not sure if this is what is being referenced. I have not thought we had a significant professionalism problem in the program, but it would be good to hear more specific feedback about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6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6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50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95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86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75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10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1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07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86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4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Charlotte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9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3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Charlotte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659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7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12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Charlotte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66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Charlotte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Dealing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Racist Patients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Kimani Paul-Emile, J.D., Ph.D., Alexander K. Smith, M.D., M.P.H., Bernard Lo, M.D., and Alicia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Fernández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M.D.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49DC6-53E9-447F-BE79-FCF77F5B6F9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18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2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6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1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Charlotte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94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Charlotte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49DC6-53E9-447F-BE79-FCF77F5B6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5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Charlotte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49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charlotte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55B4F-A8B3-476F-805F-338A059D33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5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39</a:t>
            </a:r>
            <a:r>
              <a:rPr lang="en-US" sz="2400" baseline="30000" dirty="0"/>
              <a:t>th</a:t>
            </a:r>
            <a:r>
              <a:rPr lang="en-US" sz="2400" dirty="0"/>
              <a:t> 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</a:t>
            </a:r>
            <a:r>
              <a:rPr lang="en-US" b="1" dirty="0"/>
              <a:t>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doi/full/10.1056/NEJMp1514939" TargetMode="External"/><Relationship Id="rId2" Type="http://schemas.openxmlformats.org/officeDocument/2006/relationships/hyperlink" Target="https://www.medscape.com/viewarticle/899362?src=wnl_edit_tpal&amp;uac=234229FN&amp;im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lww.com/academicmedicine/Fulltext/2016/11001/The_Discriminatory_Patient_and_Family_Strategies.21.aspx" TargetMode="External"/><Relationship Id="rId5" Type="http://schemas.openxmlformats.org/officeDocument/2006/relationships/hyperlink" Target="https://www.statnews.com/2017/06/12/racism-bias-patients-doctors/" TargetMode="External"/><Relationship Id="rId4" Type="http://schemas.openxmlformats.org/officeDocument/2006/relationships/hyperlink" Target="https://www.statnews.com/2017/10/18/patient-prejudice-wounds-doctor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/>
              <a:t>Call It What It Is:  </a:t>
            </a:r>
            <a:br>
              <a:rPr lang="en-US" dirty="0"/>
            </a:br>
            <a:r>
              <a:rPr lang="en-US" dirty="0"/>
              <a:t>Confronting Bias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/>
              <a:t>Charlotte Navarre, RN</a:t>
            </a:r>
          </a:p>
          <a:p>
            <a:r>
              <a:rPr lang="en-US" dirty="0"/>
              <a:t>Jennifer Hill, PhD</a:t>
            </a:r>
          </a:p>
          <a:p>
            <a:r>
              <a:rPr lang="en-US" dirty="0"/>
              <a:t>Rachel Jackson, MD</a:t>
            </a:r>
          </a:p>
        </p:txBody>
      </p:sp>
    </p:spTree>
    <p:extLst>
      <p:ext uri="{BB962C8B-B14F-4D97-AF65-F5344CB8AC3E}">
        <p14:creationId xmlns:p14="http://schemas.microsoft.com/office/powerpoint/2010/main" val="38364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Bias and Discrimination is bad for your physical and emotional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72390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Repeated exposure to bias, racism and discriminatory practices causes chronic stress</a:t>
            </a:r>
          </a:p>
          <a:p>
            <a:r>
              <a:rPr lang="en-US" dirty="0" smtClean="0"/>
              <a:t>Low </a:t>
            </a:r>
            <a:r>
              <a:rPr lang="en-US" dirty="0"/>
              <a:t>birth weight and preterm deliveries in African American and Puerto Rican women has been linked </a:t>
            </a:r>
            <a:r>
              <a:rPr lang="en-US" dirty="0" smtClean="0"/>
              <a:t>to </a:t>
            </a:r>
            <a:r>
              <a:rPr lang="en-US" dirty="0"/>
              <a:t>repeated exposure to racism</a:t>
            </a:r>
          </a:p>
          <a:p>
            <a:r>
              <a:rPr lang="en-US" dirty="0"/>
              <a:t>A 2013 study on the effects of bias of any kind on adults is associated with depression, anxiety, low self esteem, shame, anger and non-productive coping mechanisms</a:t>
            </a:r>
          </a:p>
        </p:txBody>
      </p:sp>
    </p:spTree>
    <p:extLst>
      <p:ext uri="{BB962C8B-B14F-4D97-AF65-F5344CB8AC3E}">
        <p14:creationId xmlns:p14="http://schemas.microsoft.com/office/powerpoint/2010/main" val="19882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01" y="1174741"/>
            <a:ext cx="6704354" cy="4563119"/>
          </a:xfrm>
        </p:spPr>
      </p:pic>
    </p:spTree>
    <p:extLst>
      <p:ext uri="{BB962C8B-B14F-4D97-AF65-F5344CB8AC3E}">
        <p14:creationId xmlns:p14="http://schemas.microsoft.com/office/powerpoint/2010/main" val="26625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90800"/>
            <a:ext cx="7086600" cy="2697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Web-based survey created on survey monkey</a:t>
            </a:r>
          </a:p>
          <a:p>
            <a:r>
              <a:rPr lang="en-US" dirty="0"/>
              <a:t>84 total respondents: Faculty, residents, PAs, CCCs, MAs, other providers &amp; staff</a:t>
            </a:r>
          </a:p>
          <a:p>
            <a:r>
              <a:rPr lang="en-US" dirty="0"/>
              <a:t>48 Milwaukie respondents </a:t>
            </a:r>
            <a:r>
              <a:rPr lang="en-US" dirty="0" smtClean="0"/>
              <a:t>(100 </a:t>
            </a:r>
            <a:r>
              <a:rPr lang="en-US" dirty="0"/>
              <a:t>%), 36 SE respondents  </a:t>
            </a:r>
            <a:r>
              <a:rPr lang="en-US" dirty="0" smtClean="0"/>
              <a:t>(84%)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537684" cy="5611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table2370774880.png"/>
          <p:cNvPicPr>
            <a:picLocks noChangeAspect="1"/>
          </p:cNvPicPr>
          <p:nvPr/>
        </p:nvPicPr>
        <p:blipFill rotWithShape="1">
          <a:blip r:embed="rId4"/>
          <a:srcRect l="72449"/>
          <a:stretch/>
        </p:blipFill>
        <p:spPr>
          <a:xfrm>
            <a:off x="5257800" y="1356378"/>
            <a:ext cx="2133600" cy="46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9" y="1143000"/>
            <a:ext cx="8680222" cy="3992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6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382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/>
              <a:t>I have experienced the following at work: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719" t="47450" r="49350" b="16283"/>
          <a:stretch/>
        </p:blipFill>
        <p:spPr>
          <a:xfrm>
            <a:off x="190499" y="1676400"/>
            <a:ext cx="8763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2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8229600" cy="685800"/>
          </a:xfrm>
        </p:spPr>
        <p:txBody>
          <a:bodyPr>
            <a:noAutofit/>
          </a:bodyPr>
          <a:lstStyle/>
          <a:p>
            <a:r>
              <a:rPr sz="3600" dirty="0"/>
              <a:t>During or after an incident of overt workplace bias/discrimination, 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29    Skipped: 55</a:t>
            </a:r>
          </a:p>
        </p:txBody>
      </p:sp>
      <p:pic>
        <p:nvPicPr>
          <p:cNvPr id="4" name="Picture 3" descr="table24042973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9" y="1752600"/>
            <a:ext cx="9096938" cy="4594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6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3600"/>
            <a:ext cx="8229600" cy="991399"/>
          </a:xfrm>
        </p:spPr>
        <p:txBody>
          <a:bodyPr>
            <a:noAutofit/>
          </a:bodyPr>
          <a:lstStyle/>
          <a:p>
            <a:r>
              <a:rPr sz="2000" dirty="0"/>
              <a:t>Have you experienced sexism, sexual harassment, ageism, racism, ageism, or other overt bias/discrimination </a:t>
            </a:r>
            <a:r>
              <a:rPr sz="2000" b="1" u="sng" dirty="0"/>
              <a:t>in another job or in another setting</a:t>
            </a:r>
            <a:r>
              <a:rPr sz="2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chart23706774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385106"/>
            <a:ext cx="5388428" cy="290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627"/>
            <a:ext cx="8229600" cy="685800"/>
          </a:xfrm>
        </p:spPr>
        <p:txBody>
          <a:bodyPr>
            <a:noAutofit/>
          </a:bodyPr>
          <a:lstStyle/>
          <a:p>
            <a:r>
              <a:rPr sz="3200" dirty="0"/>
              <a:t>While at work, </a:t>
            </a:r>
            <a:r>
              <a:rPr sz="3200" b="1" u="sng" dirty="0"/>
              <a:t>have you observed someone else </a:t>
            </a:r>
            <a:r>
              <a:rPr sz="3200" dirty="0"/>
              <a:t>experience an incident of sexism, sexual harassment, racism, ageism, or other overt bias/discrimination?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chart24047842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86" y="2895600"/>
            <a:ext cx="5388428" cy="290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338"/>
            <a:ext cx="8229600" cy="685800"/>
          </a:xfrm>
        </p:spPr>
        <p:txBody>
          <a:bodyPr>
            <a:noAutofit/>
          </a:bodyPr>
          <a:lstStyle/>
          <a:p>
            <a:r>
              <a:rPr sz="2800" dirty="0"/>
              <a:t>Do you personally </a:t>
            </a:r>
            <a:r>
              <a:rPr lang="en-US" sz="2800" dirty="0" smtClean="0"/>
              <a:t>think </a:t>
            </a:r>
            <a:r>
              <a:rPr sz="2800" dirty="0" smtClean="0"/>
              <a:t>we </a:t>
            </a:r>
            <a:r>
              <a:rPr sz="2800" dirty="0"/>
              <a:t>need to </a:t>
            </a:r>
            <a:r>
              <a:rPr lang="en-US" sz="2800" dirty="0"/>
              <a:t>be more professional and respectful to one another</a:t>
            </a:r>
            <a:r>
              <a:rPr sz="28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Picture 3" descr="chart24041613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01" y="1743635"/>
            <a:ext cx="7950434" cy="428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0668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467600" cy="3124200"/>
          </a:xfrm>
        </p:spPr>
        <p:txBody>
          <a:bodyPr/>
          <a:lstStyle/>
          <a:p>
            <a:r>
              <a:rPr lang="en-US" dirty="0"/>
              <a:t>We have no conflicts of interest</a:t>
            </a:r>
          </a:p>
          <a:p>
            <a:r>
              <a:rPr lang="en-US" dirty="0"/>
              <a:t>We have nothing to disclose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this look like? A couple common refrains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55837"/>
            <a:ext cx="7086600" cy="3382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“Needing a male med student to explain the plan to the husband of the patient”</a:t>
            </a:r>
          </a:p>
          <a:p>
            <a:r>
              <a:rPr lang="en-US" dirty="0" smtClean="0"/>
              <a:t>“Displaying preference for a male resident opinion over a female faculty opinion”</a:t>
            </a:r>
          </a:p>
          <a:p>
            <a:r>
              <a:rPr lang="en-US" dirty="0" smtClean="0"/>
              <a:t>“Deferring to male resident clinician instead of myself as female faculty”</a:t>
            </a:r>
          </a:p>
          <a:p>
            <a:r>
              <a:rPr lang="en-US" dirty="0" smtClean="0"/>
              <a:t>“Assuming I am a nurse” (over and over and over </a:t>
            </a:r>
            <a:r>
              <a:rPr lang="mr-IN" dirty="0" smtClean="0"/>
              <a:t>–</a:t>
            </a:r>
            <a:r>
              <a:rPr lang="en-US" dirty="0" smtClean="0"/>
              <a:t> you know this drill)</a:t>
            </a:r>
          </a:p>
          <a:p>
            <a:r>
              <a:rPr lang="en-US" dirty="0" smtClean="0"/>
              <a:t>“When am I seeing the doctor?”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6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resident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“I have </a:t>
            </a:r>
            <a:r>
              <a:rPr lang="en-US" dirty="0"/>
              <a:t>had patients ask staff before they met me if they would be able to understand my </a:t>
            </a:r>
            <a:r>
              <a:rPr lang="en-US" dirty="0" smtClean="0"/>
              <a:t>English, or calling </a:t>
            </a:r>
            <a:r>
              <a:rPr lang="en-US" dirty="0"/>
              <a:t>me </a:t>
            </a:r>
            <a:r>
              <a:rPr lang="en-US" dirty="0" smtClean="0"/>
              <a:t>Vietnamese”</a:t>
            </a:r>
          </a:p>
          <a:p>
            <a:r>
              <a:rPr lang="en-US" dirty="0" smtClean="0"/>
              <a:t>“Are you old enough to be a doctor?” </a:t>
            </a:r>
          </a:p>
          <a:p>
            <a:r>
              <a:rPr lang="en-US" dirty="0" smtClean="0"/>
              <a:t>“Are you in high school?”</a:t>
            </a:r>
          </a:p>
          <a:p>
            <a:r>
              <a:rPr lang="en-US" dirty="0" smtClean="0"/>
              <a:t>“Honey,” “Sweetie,”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3126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Other experiences are more indirect, and less actionable, but still carry weight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95600"/>
            <a:ext cx="7086600" cy="2743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male patient requests an endocrinology referral for well-controlled hypothyroidism </a:t>
            </a:r>
            <a:r>
              <a:rPr lang="mr-IN" dirty="0" smtClean="0"/>
              <a:t>–</a:t>
            </a:r>
            <a:r>
              <a:rPr lang="en-US" dirty="0" smtClean="0"/>
              <a:t> is it because I’m a woman?</a:t>
            </a:r>
          </a:p>
          <a:p>
            <a:r>
              <a:rPr lang="en-US" dirty="0" smtClean="0"/>
              <a:t>A skeptical mother of a gender-questioning adolescent changes the child’s PCP </a:t>
            </a:r>
            <a:r>
              <a:rPr lang="mr-IN" dirty="0" smtClean="0"/>
              <a:t>–</a:t>
            </a:r>
            <a:r>
              <a:rPr lang="en-US" dirty="0" smtClean="0"/>
              <a:t> was it to get them away from the transgender-identified physician?</a:t>
            </a:r>
          </a:p>
          <a:p>
            <a:r>
              <a:rPr lang="en-US" dirty="0" smtClean="0"/>
              <a:t>A patient says that her echocardiogram made her feel violated, and slips in a vague comment that infers it was because of the ethnicity of the technician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18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Discrimination from other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0866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Sometimes blatant, but power dynamics and the need to preserve working relationships can make speaking up difficult or awkward. </a:t>
            </a:r>
            <a:endParaRPr lang="en-US" dirty="0"/>
          </a:p>
          <a:p>
            <a:r>
              <a:rPr lang="en-US" dirty="0" smtClean="0"/>
              <a:t>A much smaller subset of the data, often told as a med school story </a:t>
            </a:r>
          </a:p>
          <a:p>
            <a:r>
              <a:rPr lang="en-US" dirty="0" smtClean="0"/>
              <a:t>“GI </a:t>
            </a:r>
            <a:r>
              <a:rPr lang="en-US" dirty="0"/>
              <a:t>professor in medical school stated he bought a longer stethoscope to maintain physical distance from his HIV positive </a:t>
            </a:r>
            <a:r>
              <a:rPr lang="en-US" dirty="0" smtClean="0"/>
              <a:t>patients”</a:t>
            </a:r>
          </a:p>
          <a:p>
            <a:r>
              <a:rPr lang="en-US" dirty="0" smtClean="0"/>
              <a:t>“[a specialist] </a:t>
            </a:r>
            <a:r>
              <a:rPr lang="en-US" dirty="0"/>
              <a:t>suggested that I go out wearing a little black dress and some "knock me down and </a:t>
            </a:r>
            <a:r>
              <a:rPr lang="en-US" dirty="0" smtClean="0"/>
              <a:t>f*** </a:t>
            </a:r>
            <a:r>
              <a:rPr lang="en-US" dirty="0"/>
              <a:t>me boots" instead of sending him consult questions on a Friday </a:t>
            </a:r>
            <a:r>
              <a:rPr lang="en-US" dirty="0" smtClean="0"/>
              <a:t>night”</a:t>
            </a:r>
          </a:p>
          <a:p>
            <a:r>
              <a:rPr lang="en-US" dirty="0" smtClean="0"/>
              <a:t>Residents and faculty repeatedly mixing up two residents  of East Asian descent, and making light of the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Breathe.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00200"/>
            <a:ext cx="4915014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02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Show of Hands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8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573B85-6986-4255-8B6A-59860510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66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65A3B0-B527-4F43-85C9-2F20726B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05000"/>
            <a:ext cx="7086600" cy="3581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Increase awareness of the problem</a:t>
            </a:r>
          </a:p>
          <a:p>
            <a:r>
              <a:rPr lang="en-US" dirty="0"/>
              <a:t>Decrease incidents </a:t>
            </a:r>
            <a:r>
              <a:rPr lang="en-US" dirty="0" smtClean="0"/>
              <a:t>of expressed bias</a:t>
            </a:r>
            <a:endParaRPr lang="en-US" dirty="0"/>
          </a:p>
          <a:p>
            <a:r>
              <a:rPr lang="en-US" dirty="0"/>
              <a:t>Increase ability to recognize and address incidents</a:t>
            </a:r>
          </a:p>
          <a:p>
            <a:r>
              <a:rPr lang="en-US" dirty="0" smtClean="0"/>
              <a:t>Eliminate incidents of expressed bias being directly observed without intervening/responding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137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Implementing a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7086600" cy="2849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 Clinic Case Conferences for all staff and providers</a:t>
            </a:r>
          </a:p>
          <a:p>
            <a:r>
              <a:rPr lang="en-US" dirty="0"/>
              <a:t>1 Morning </a:t>
            </a:r>
            <a:r>
              <a:rPr lang="en-US" dirty="0" smtClean="0"/>
              <a:t>Report </a:t>
            </a:r>
          </a:p>
          <a:p>
            <a:r>
              <a:rPr lang="en-US" dirty="0" smtClean="0"/>
              <a:t>1 </a:t>
            </a:r>
            <a:r>
              <a:rPr lang="en-US" dirty="0"/>
              <a:t>Faculty/Resident “Summit” on Bias</a:t>
            </a:r>
          </a:p>
          <a:p>
            <a:r>
              <a:rPr lang="en-US" dirty="0"/>
              <a:t>1 Faculty Meeting to adopt guidelines</a:t>
            </a:r>
          </a:p>
          <a:p>
            <a:r>
              <a:rPr lang="en-US" dirty="0"/>
              <a:t>1 Presentation to Regional GME (1 FM and 2 IM residency programs)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137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7086600" cy="3001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Policy Statement and Guidelines into Orientation of New Residents and Faculty</a:t>
            </a:r>
          </a:p>
          <a:p>
            <a:r>
              <a:rPr lang="en-US" dirty="0"/>
              <a:t>Implicit and Explicit Bias Training into Curriculum</a:t>
            </a:r>
          </a:p>
          <a:p>
            <a:r>
              <a:rPr lang="en-US" dirty="0"/>
              <a:t>Incorporate Bias Rounds into Morning Reports</a:t>
            </a:r>
          </a:p>
          <a:p>
            <a:r>
              <a:rPr lang="en-US" dirty="0"/>
              <a:t>Faculty Development Session</a:t>
            </a:r>
          </a:p>
          <a:p>
            <a:r>
              <a:rPr lang="en-US" dirty="0"/>
              <a:t>Incorporate into Regional GME Wellness Program</a:t>
            </a:r>
          </a:p>
          <a:p>
            <a:r>
              <a:rPr lang="en-US" dirty="0"/>
              <a:t>Signs in precepting areas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Rights &amp; Employee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010400" cy="3581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Competent patients have the right to refuse medical care, including treatment by a specific provider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patient right is granted by informed-consent rules and common law that protects patients from battery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Employment rights:  a workplace free of discrimination as protected by Title VII of the 1964 Civil Rights 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Organizations that make race based or other bias based staffing decisions because of patient/family bias,  put themselves at legal risk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Employees have successfully sued employers who require employees to accommodate these types of demands</a:t>
            </a:r>
          </a:p>
        </p:txBody>
      </p:sp>
    </p:spTree>
    <p:extLst>
      <p:ext uri="{BB962C8B-B14F-4D97-AF65-F5344CB8AC3E}">
        <p14:creationId xmlns:p14="http://schemas.microsoft.com/office/powerpoint/2010/main" val="25083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content may be disturbing.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39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Preferences vs. Discrimination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71628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sz="2600" i="1" dirty="0"/>
              <a:t>We support our patients when they respectfully state preferences:</a:t>
            </a:r>
          </a:p>
          <a:p>
            <a:pPr lvl="1"/>
            <a:r>
              <a:rPr lang="en-US" dirty="0"/>
              <a:t>Rather have a Spanish speaking provider</a:t>
            </a:r>
          </a:p>
          <a:p>
            <a:pPr lvl="1"/>
            <a:r>
              <a:rPr lang="en-US" dirty="0"/>
              <a:t>Rather have a man talk to me about erectile dysfunction</a:t>
            </a:r>
          </a:p>
          <a:p>
            <a:pPr marL="171450" lvl="1" indent="0">
              <a:buNone/>
            </a:pPr>
            <a:r>
              <a:rPr lang="en-US" sz="2600" i="1" dirty="0"/>
              <a:t>And try to honor them when we can</a:t>
            </a:r>
          </a:p>
          <a:p>
            <a:pPr marL="171450" lvl="1" indent="0">
              <a:buNone/>
            </a:pPr>
            <a:endParaRPr lang="en-US" dirty="0"/>
          </a:p>
          <a:p>
            <a:pPr marL="171450" lvl="1" indent="0">
              <a:buNone/>
            </a:pPr>
            <a:r>
              <a:rPr lang="en-US" sz="2600" i="1" dirty="0"/>
              <a:t>We support our caregivers when patients express rejections of caregiver traits</a:t>
            </a:r>
          </a:p>
          <a:p>
            <a:pPr lvl="1"/>
            <a:r>
              <a:rPr lang="en-US" dirty="0"/>
              <a:t>I don’t want a Jew touching my child</a:t>
            </a:r>
          </a:p>
          <a:p>
            <a:pPr lvl="1"/>
            <a:r>
              <a:rPr lang="en-US" dirty="0"/>
              <a:t>I only want a white person to take care of my mother</a:t>
            </a:r>
          </a:p>
          <a:p>
            <a:pPr marL="171450" lvl="1" indent="0">
              <a:buNone/>
            </a:pPr>
            <a:r>
              <a:rPr lang="en-US" sz="2600" i="1" dirty="0"/>
              <a:t>We do not need to honor those requests</a:t>
            </a:r>
          </a:p>
          <a:p>
            <a:pPr marL="171450" lvl="1" indent="0">
              <a:buNone/>
            </a:pPr>
            <a:endParaRPr lang="en-US" sz="1800" dirty="0"/>
          </a:p>
          <a:p>
            <a:pPr marL="171450" lvl="1" indent="0">
              <a:buNone/>
            </a:pPr>
            <a:r>
              <a:rPr lang="en-US" sz="2600" i="1" dirty="0"/>
              <a:t>You do NOT have to tolerate expressions of bias or discrimination at work.  </a:t>
            </a:r>
          </a:p>
        </p:txBody>
      </p:sp>
    </p:spTree>
    <p:extLst>
      <p:ext uri="{BB962C8B-B14F-4D97-AF65-F5344CB8AC3E}">
        <p14:creationId xmlns:p14="http://schemas.microsoft.com/office/powerpoint/2010/main" val="6784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Interventions for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7239000" cy="3276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Discuss bias and mistreatment during orientation and at transitions into more supervisory </a:t>
            </a:r>
            <a:r>
              <a:rPr lang="en-US" sz="2400" dirty="0" smtClean="0"/>
              <a:t>roles</a:t>
            </a:r>
          </a:p>
          <a:p>
            <a:endParaRPr lang="en-US" sz="2400" dirty="0" smtClean="0"/>
          </a:p>
          <a:p>
            <a:r>
              <a:rPr lang="en-US" sz="2400" dirty="0" smtClean="0"/>
              <a:t>Curriculum: </a:t>
            </a:r>
            <a:r>
              <a:rPr lang="en-US" sz="2400" dirty="0"/>
              <a:t>case discussion in morning report, video </a:t>
            </a:r>
            <a:r>
              <a:rPr lang="en-US" sz="2400" dirty="0" err="1"/>
              <a:t>precepting</a:t>
            </a:r>
            <a:r>
              <a:rPr lang="en-US" sz="2400" dirty="0"/>
              <a:t>, </a:t>
            </a:r>
            <a:r>
              <a:rPr lang="en-US" sz="2400" dirty="0" smtClean="0"/>
              <a:t>and </a:t>
            </a:r>
            <a:r>
              <a:rPr lang="en-US" sz="2400" dirty="0"/>
              <a:t>implicit bias </a:t>
            </a:r>
            <a:r>
              <a:rPr lang="en-US" sz="2400" dirty="0" smtClean="0"/>
              <a:t>training</a:t>
            </a:r>
          </a:p>
          <a:p>
            <a:endParaRPr lang="en-US" sz="2400" dirty="0" smtClean="0"/>
          </a:p>
          <a:p>
            <a:r>
              <a:rPr lang="en-US" sz="2400" dirty="0" smtClean="0"/>
              <a:t>Verbal </a:t>
            </a:r>
            <a:r>
              <a:rPr lang="en-US" sz="2400" dirty="0"/>
              <a:t>Judo for Bias:  Examples handout:  on S</a:t>
            </a:r>
            <a:r>
              <a:rPr lang="en-US" sz="2400" dirty="0" smtClean="0"/>
              <a:t>hared </a:t>
            </a:r>
            <a:r>
              <a:rPr lang="en-US" sz="2400" dirty="0"/>
              <a:t>Drive, In Orientation Packet, Posted in Report Room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for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14600"/>
            <a:ext cx="7239000" cy="34290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Faculty trainings on recognizing and addressing micro-aggressions, explicit bias on the service and in the clinic</a:t>
            </a:r>
          </a:p>
          <a:p>
            <a:endParaRPr lang="en-US" sz="2200" dirty="0"/>
          </a:p>
          <a:p>
            <a:r>
              <a:rPr lang="en-US" sz="3800" dirty="0" smtClean="0"/>
              <a:t>Frontline </a:t>
            </a:r>
            <a:r>
              <a:rPr lang="en-US" sz="3800" dirty="0"/>
              <a:t>faculty: </a:t>
            </a:r>
          </a:p>
          <a:p>
            <a:pPr lvl="1"/>
            <a:r>
              <a:rPr lang="en-US" sz="3400" dirty="0" smtClean="0"/>
              <a:t>Address </a:t>
            </a:r>
            <a:r>
              <a:rPr lang="en-US" sz="3400" dirty="0"/>
              <a:t>the comments, respond to micro-aggressions</a:t>
            </a:r>
          </a:p>
          <a:p>
            <a:pPr lvl="1"/>
            <a:r>
              <a:rPr lang="en-US" sz="3400" dirty="0" smtClean="0"/>
              <a:t>Debrief </a:t>
            </a:r>
            <a:r>
              <a:rPr lang="en-US" sz="3400" dirty="0"/>
              <a:t>with team in the moment or shortly thereafter</a:t>
            </a:r>
          </a:p>
          <a:p>
            <a:pPr lvl="1"/>
            <a:r>
              <a:rPr lang="en-US" sz="3400" dirty="0" smtClean="0"/>
              <a:t>Reinforce </a:t>
            </a:r>
            <a:r>
              <a:rPr lang="en-US" sz="3400" dirty="0"/>
              <a:t>importance of trainee safety and </a:t>
            </a:r>
            <a:r>
              <a:rPr lang="en-US" sz="3400" dirty="0" smtClean="0"/>
              <a:t>well-being</a:t>
            </a:r>
            <a:endParaRPr lang="en-US" sz="3400" dirty="0"/>
          </a:p>
          <a:p>
            <a:pPr lvl="1"/>
            <a:r>
              <a:rPr lang="en-US" sz="3400" dirty="0" smtClean="0"/>
              <a:t>Set </a:t>
            </a:r>
            <a:r>
              <a:rPr lang="en-US" sz="3400" dirty="0"/>
              <a:t>expectations for responding in similar situations</a:t>
            </a:r>
          </a:p>
          <a:p>
            <a:pPr lvl="1"/>
            <a:r>
              <a:rPr lang="en-US" sz="3400" dirty="0" smtClean="0"/>
              <a:t>Articulate </a:t>
            </a:r>
            <a:r>
              <a:rPr lang="en-US" sz="3400" dirty="0"/>
              <a:t>standards of care and what is not tolerated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for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14600"/>
            <a:ext cx="7086600" cy="2773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Implement confidential annual mistreatment survey of faculty and trainees for longitudinal tracking and </a:t>
            </a:r>
            <a:r>
              <a:rPr lang="en-US" dirty="0" smtClean="0"/>
              <a:t>intervention</a:t>
            </a:r>
          </a:p>
          <a:p>
            <a:r>
              <a:rPr lang="en-US" dirty="0" smtClean="0"/>
              <a:t>Written </a:t>
            </a:r>
            <a:r>
              <a:rPr lang="en-US" dirty="0"/>
              <a:t>policy and chain of command for reporting in residency manual, new faculty </a:t>
            </a:r>
            <a:r>
              <a:rPr lang="en-US" dirty="0" smtClean="0"/>
              <a:t>orientation</a:t>
            </a:r>
          </a:p>
          <a:p>
            <a:r>
              <a:rPr lang="en-US" dirty="0" smtClean="0"/>
              <a:t>Create opportunities for </a:t>
            </a:r>
            <a:r>
              <a:rPr lang="en-US" dirty="0"/>
              <a:t>processing difficult encounters in faculty meetings, debriefs, advisor meetings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 Framework for Assessing How to  Respond to Patient or Family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500" dirty="0"/>
              <a:t>Adapted from an ED model by Paul-Emile, Smith, Lo, and Fernandez (2016)</a:t>
            </a:r>
          </a:p>
          <a:p>
            <a:endParaRPr lang="en-US" sz="2400" u="sng" dirty="0"/>
          </a:p>
          <a:p>
            <a:r>
              <a:rPr lang="en-US" sz="2400" u="sng" dirty="0"/>
              <a:t>Patients’ medical condition </a:t>
            </a:r>
          </a:p>
          <a:p>
            <a:r>
              <a:rPr lang="en-US" sz="2400" u="sng" dirty="0"/>
              <a:t>Patients’ decision-making capacity </a:t>
            </a:r>
          </a:p>
          <a:p>
            <a:r>
              <a:rPr lang="en-US" sz="2400" u="sng" dirty="0"/>
              <a:t>Reasons for the </a:t>
            </a:r>
            <a:r>
              <a:rPr lang="en-US" sz="2400" u="sng" dirty="0" smtClean="0"/>
              <a:t>behavior:  assessing accountability</a:t>
            </a:r>
            <a:endParaRPr lang="en-US" sz="2400" u="sng" dirty="0"/>
          </a:p>
          <a:p>
            <a:r>
              <a:rPr lang="en-US" sz="2400" u="sng" dirty="0"/>
              <a:t>Effect on the caregiver</a:t>
            </a:r>
          </a:p>
          <a:p>
            <a:r>
              <a:rPr lang="en-US" sz="2400" u="sng" dirty="0"/>
              <a:t>Options for response to the </a:t>
            </a:r>
            <a:r>
              <a:rPr lang="en-US" sz="2400" u="sng" dirty="0" smtClean="0"/>
              <a:t>bias/discrimination:  in clinic and on the service </a:t>
            </a:r>
            <a:endParaRPr lang="en-US" sz="24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6A16F5B-FDF5-410C-AB87-CC7B7B64B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EXAMPLES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A2E0289-777A-4D41-A157-CCAB9F31D3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6697980" cy="652865"/>
          </a:xfrm>
        </p:spPr>
        <p:txBody>
          <a:bodyPr>
            <a:noAutofit/>
          </a:bodyPr>
          <a:lstStyle/>
          <a:p>
            <a:r>
              <a:rPr lang="en-US" sz="3200" dirty="0"/>
              <a:t>The patient called me ‘colored girl.’ The senior doctor training me said nothing.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435" y="2209800"/>
            <a:ext cx="6137910" cy="3448725"/>
          </a:xfrm>
          <a:prstGeom prst="rect">
            <a:avLst/>
          </a:prstGeom>
        </p:spPr>
      </p:pic>
      <p:sp>
        <p:nvSpPr>
          <p:cNvPr id="4" name="AutoShape 2" descr="Image result for the patient called me a colored girl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118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54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 with chest pain: you untie the gown to get a good lung exam, and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86000"/>
            <a:ext cx="3962400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086600" cy="2392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introduce yourself confidently as the doctor and spend 10 minutes taking a history when the patient is interrupted by a phone call: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50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0"/>
            <a:ext cx="5029200" cy="33528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209800" y="685800"/>
            <a:ext cx="3505200" cy="25146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8FBCD52-3CE9-4613-A6A7-BFF2EDC78F03}"/>
              </a:ext>
            </a:extLst>
          </p:cNvPr>
          <p:cNvSpPr txBox="1">
            <a:spLocks/>
          </p:cNvSpPr>
          <p:nvPr/>
        </p:nvSpPr>
        <p:spPr>
          <a:xfrm>
            <a:off x="2590800" y="1066800"/>
            <a:ext cx="3265903" cy="3858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can’t talk now, I’m talking to the nurse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953000" y="2438400"/>
            <a:ext cx="3810000" cy="2667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FBCD52-3CE9-4613-A6A7-BFF2EDC7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3124200"/>
            <a:ext cx="3265903" cy="1611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I am going to see the </a:t>
            </a:r>
            <a:r>
              <a:rPr lang="en-US" dirty="0" smtClean="0"/>
              <a:t>doctor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64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Providence Oregon FMRP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95600"/>
            <a:ext cx="7086600" cy="2392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7-7-7 community program with two clinic sites</a:t>
            </a:r>
          </a:p>
          <a:p>
            <a:r>
              <a:rPr lang="en-US" dirty="0" smtClean="0"/>
              <a:t>18 </a:t>
            </a:r>
            <a:r>
              <a:rPr lang="en-US" dirty="0" smtClean="0"/>
              <a:t>physician faculty, 3 BH faculty</a:t>
            </a:r>
          </a:p>
          <a:p>
            <a:r>
              <a:rPr lang="en-US" dirty="0" smtClean="0"/>
              <a:t>Tier 4 PCMH certified, Track 2 CPC+</a:t>
            </a:r>
          </a:p>
          <a:p>
            <a:r>
              <a:rPr lang="en-US" dirty="0" smtClean="0"/>
              <a:t>Integrated BHI, </a:t>
            </a:r>
            <a:r>
              <a:rPr lang="en-US" dirty="0" err="1" smtClean="0"/>
              <a:t>PharmD</a:t>
            </a:r>
            <a:r>
              <a:rPr lang="en-US" dirty="0" smtClean="0"/>
              <a:t>, Case Management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www.statnews.com/wp-content/uploads/2017/10/stat_doctors_badbehavior_ink1rev-160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609600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27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7010400" cy="3581400"/>
          </a:xfrm>
        </p:spPr>
        <p:txBody>
          <a:bodyPr>
            <a:normAutofit/>
          </a:bodyPr>
          <a:lstStyle/>
          <a:p>
            <a:r>
              <a:rPr lang="en-US" sz="1400" dirty="0" err="1"/>
              <a:t>Frellick</a:t>
            </a:r>
            <a:r>
              <a:rPr lang="en-US" sz="1400" dirty="0"/>
              <a:t>, M:  One in Four Doctors Report Recent Sexual Harassment by Patients, </a:t>
            </a:r>
            <a:r>
              <a:rPr lang="en-US" sz="1400" dirty="0">
                <a:hlinkClick r:id="rId2"/>
              </a:rPr>
              <a:t>https://www.Medscape.com/viewarticle/899362?src=wnl_edit_tpal&amp;uac=234229FN&amp;imp</a:t>
            </a:r>
            <a:endParaRPr lang="en-US" sz="1400" dirty="0"/>
          </a:p>
          <a:p>
            <a:r>
              <a:rPr lang="en-US" sz="1400" dirty="0"/>
              <a:t>Paul-Emile, Smith, Lo, &amp; Fernandez:  Dealing With Racist Patients, </a:t>
            </a:r>
            <a:r>
              <a:rPr lang="en-US" sz="1400" dirty="0">
                <a:hlinkClick r:id="rId3"/>
              </a:rPr>
              <a:t>http://www.nejm.org/doi/full/10.1056/NEJMp1514939#t=article</a:t>
            </a:r>
            <a:endParaRPr lang="en-US" sz="1400" dirty="0"/>
          </a:p>
          <a:p>
            <a:r>
              <a:rPr lang="en-US" sz="1400" dirty="0" err="1"/>
              <a:t>Tedeschi</a:t>
            </a:r>
            <a:r>
              <a:rPr lang="en-US" sz="1400" dirty="0"/>
              <a:t>, B:  6 in 10 doctors report abusive remarks from patients, many get little help coping with the wounds,  </a:t>
            </a:r>
            <a:r>
              <a:rPr lang="en-US" sz="1400" dirty="0">
                <a:hlinkClick r:id="rId4"/>
              </a:rPr>
              <a:t>https://www.statnews.com/2017/10/18/patient-prejudice-wounds-doctors/</a:t>
            </a:r>
            <a:endParaRPr lang="en-US" sz="1400" dirty="0"/>
          </a:p>
          <a:p>
            <a:r>
              <a:rPr lang="en-US" sz="1400" dirty="0"/>
              <a:t>Weeks, L:  When the Patient is racist, how should the doctor respond?:  </a:t>
            </a:r>
            <a:r>
              <a:rPr lang="en-US" sz="1400" dirty="0">
                <a:hlinkClick r:id="rId5"/>
              </a:rPr>
              <a:t>https://www.statnews.com/2017/06/12/racism-bias-patients-doctors/</a:t>
            </a:r>
            <a:endParaRPr lang="en-US" sz="1400" dirty="0"/>
          </a:p>
          <a:p>
            <a:r>
              <a:rPr lang="en-US" sz="1400" dirty="0" err="1"/>
              <a:t>Whitgob</a:t>
            </a:r>
            <a:r>
              <a:rPr lang="en-US" sz="1400" dirty="0"/>
              <a:t>, </a:t>
            </a:r>
            <a:r>
              <a:rPr lang="en-US" sz="1400" dirty="0" err="1"/>
              <a:t>Blankenburg</a:t>
            </a:r>
            <a:r>
              <a:rPr lang="en-US" sz="1400" dirty="0"/>
              <a:t>, &amp; </a:t>
            </a:r>
            <a:r>
              <a:rPr lang="en-US" sz="1400" dirty="0" err="1"/>
              <a:t>Bogetz</a:t>
            </a:r>
            <a:r>
              <a:rPr lang="en-US" sz="1400" dirty="0"/>
              <a:t>:  The Discriminatory Patient and Family:  Strategies to Address Discrimination Towards Trainees:  </a:t>
            </a:r>
            <a:r>
              <a:rPr lang="en-US" sz="1400" dirty="0">
                <a:hlinkClick r:id="rId6"/>
              </a:rPr>
              <a:t>https://journals.lww.com/academicmedicine/Fulltext/2016/11001/The_Discriminatory_Patient_and_Family_Strategies.21.aspx</a:t>
            </a:r>
            <a:endParaRPr lang="en-US" sz="1400" dirty="0"/>
          </a:p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667000"/>
            <a:ext cx="7086600" cy="2620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Increase your ability to confront workplace bias by: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1)  Naming two impacts of workplace bias.</a:t>
            </a:r>
          </a:p>
          <a:p>
            <a:pPr marL="0" indent="0">
              <a:buNone/>
            </a:pPr>
            <a:r>
              <a:rPr lang="en-US" dirty="0"/>
              <a:t>2)  Describing an ethical framework for responding to bias expressed by patients in the medical workplace.</a:t>
            </a:r>
          </a:p>
          <a:p>
            <a:pPr marL="0" indent="0">
              <a:buNone/>
            </a:pPr>
            <a:r>
              <a:rPr lang="en-US" dirty="0"/>
              <a:t>3)  Demonstrating two recommended verbal responses to expressed bias.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Bias in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2390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2017  WebMD/Medscape survey of over 1000 health care professionals found patient and family bias to be common across disciplines and practice settings</a:t>
            </a:r>
          </a:p>
          <a:p>
            <a:r>
              <a:rPr lang="en-US" dirty="0" smtClean="0"/>
              <a:t>Academic </a:t>
            </a:r>
            <a:r>
              <a:rPr lang="en-US" dirty="0"/>
              <a:t>teaching faculty have little to no training on how to address bias when it is directed toward students or residents</a:t>
            </a:r>
          </a:p>
          <a:p>
            <a:r>
              <a:rPr lang="en-US" dirty="0"/>
              <a:t>Most targets of bias of any kind do not report this but the emotional burden contributes to burn out.</a:t>
            </a:r>
          </a:p>
        </p:txBody>
      </p:sp>
    </p:spTree>
    <p:extLst>
      <p:ext uri="{BB962C8B-B14F-4D97-AF65-F5344CB8AC3E}">
        <p14:creationId xmlns:p14="http://schemas.microsoft.com/office/powerpoint/2010/main" val="13025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74" y="1182103"/>
            <a:ext cx="6673875" cy="4542375"/>
          </a:xfrm>
        </p:spPr>
      </p:pic>
    </p:spTree>
    <p:extLst>
      <p:ext uri="{BB962C8B-B14F-4D97-AF65-F5344CB8AC3E}">
        <p14:creationId xmlns:p14="http://schemas.microsoft.com/office/powerpoint/2010/main" val="42049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4" y="789417"/>
            <a:ext cx="7656742" cy="5211333"/>
          </a:xfrm>
        </p:spPr>
      </p:pic>
    </p:spTree>
    <p:extLst>
      <p:ext uri="{BB962C8B-B14F-4D97-AF65-F5344CB8AC3E}">
        <p14:creationId xmlns:p14="http://schemas.microsoft.com/office/powerpoint/2010/main" val="37943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4" y="1070383"/>
            <a:ext cx="7396845" cy="5034443"/>
          </a:xfrm>
        </p:spPr>
      </p:pic>
    </p:spTree>
    <p:extLst>
      <p:ext uri="{BB962C8B-B14F-4D97-AF65-F5344CB8AC3E}">
        <p14:creationId xmlns:p14="http://schemas.microsoft.com/office/powerpoint/2010/main" val="16511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2289</Words>
  <Application>Microsoft Office PowerPoint</Application>
  <PresentationFormat>On-screen Show (4:3)</PresentationFormat>
  <Paragraphs>256</Paragraphs>
  <Slides>42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Mangal</vt:lpstr>
      <vt:lpstr>Wingdings</vt:lpstr>
      <vt:lpstr>forum2014</vt:lpstr>
      <vt:lpstr>Call It What It Is:   Confronting Bias</vt:lpstr>
      <vt:lpstr>Disclosures</vt:lpstr>
      <vt:lpstr>Warning</vt:lpstr>
      <vt:lpstr>Providence Oregon FMRP</vt:lpstr>
      <vt:lpstr>Goal and Objectives</vt:lpstr>
      <vt:lpstr>Bias in Medicine</vt:lpstr>
      <vt:lpstr>PowerPoint Presentation</vt:lpstr>
      <vt:lpstr>PowerPoint Presentation</vt:lpstr>
      <vt:lpstr>PowerPoint Presentation</vt:lpstr>
      <vt:lpstr>Bias and Discrimination is bad for your physical and emotional health</vt:lpstr>
      <vt:lpstr>PowerPoint Presentation</vt:lpstr>
      <vt:lpstr>The Survey</vt:lpstr>
      <vt:lpstr>PowerPoint Presentation</vt:lpstr>
      <vt:lpstr>PowerPoint Presentation</vt:lpstr>
      <vt:lpstr>I have experienced the following at work:</vt:lpstr>
      <vt:lpstr>During or after an incident of overt workplace bias/discrimination, I:</vt:lpstr>
      <vt:lpstr>Have you experienced sexism, sexual harassment, ageism, racism, ageism, or other overt bias/discrimination in another job or in another setting?</vt:lpstr>
      <vt:lpstr>While at work, have you observed someone else experience an incident of sexism, sexual harassment, racism, ageism, or other overt bias/discrimination?</vt:lpstr>
      <vt:lpstr>Do you personally think we need to be more professional and respectful to one another?</vt:lpstr>
      <vt:lpstr>What does this look like? A couple common refrains</vt:lpstr>
      <vt:lpstr>Other resident comments</vt:lpstr>
      <vt:lpstr>Other experiences are more indirect, and less actionable, but still carry weight</vt:lpstr>
      <vt:lpstr>Discrimination from other providers</vt:lpstr>
      <vt:lpstr>Breathe.  </vt:lpstr>
      <vt:lpstr>Show of Hands</vt:lpstr>
      <vt:lpstr>Treatment plan</vt:lpstr>
      <vt:lpstr>Implementing a Response</vt:lpstr>
      <vt:lpstr>In Development</vt:lpstr>
      <vt:lpstr>Patient Rights &amp; Employee Rights</vt:lpstr>
      <vt:lpstr>Preferences vs. Discrimination</vt:lpstr>
      <vt:lpstr>Interventions for Residents</vt:lpstr>
      <vt:lpstr>Strategies for Faculty</vt:lpstr>
      <vt:lpstr>Recommendations for Programs</vt:lpstr>
      <vt:lpstr>A Framework for Assessing How to  Respond to Patient or Family Bias</vt:lpstr>
      <vt:lpstr>CASE EXAMPLES </vt:lpstr>
      <vt:lpstr>The patient called me ‘colored girl.’ The senior doctor training me said nothing.</vt:lpstr>
      <vt:lpstr>54 yo pt with chest pain: you untie the gown to get a good lung exam, and…</vt:lpstr>
      <vt:lpstr>PowerPoint Presentation</vt:lpstr>
      <vt:lpstr>PowerPoint Presentation</vt:lpstr>
      <vt:lpstr>PowerPoint Presentation</vt:lpstr>
      <vt:lpstr>Questions or Comments?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Radjenovich, MaryEllen</dc:creator>
  <cp:lastModifiedBy>Hill, Jennifer M</cp:lastModifiedBy>
  <cp:revision>62</cp:revision>
  <cp:lastPrinted>2018-10-04T19:50:35Z</cp:lastPrinted>
  <dcterms:created xsi:type="dcterms:W3CDTF">2014-07-22T20:27:04Z</dcterms:created>
  <dcterms:modified xsi:type="dcterms:W3CDTF">2018-10-04T21:48:53Z</dcterms:modified>
</cp:coreProperties>
</file>