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1" r:id="rId2"/>
    <p:sldId id="257" r:id="rId3"/>
    <p:sldId id="259" r:id="rId4"/>
    <p:sldId id="302" r:id="rId5"/>
    <p:sldId id="303" r:id="rId6"/>
    <p:sldId id="304" r:id="rId7"/>
    <p:sldId id="305" r:id="rId8"/>
    <p:sldId id="306" r:id="rId9"/>
    <p:sldId id="307" r:id="rId10"/>
    <p:sldId id="308" r:id="rId11"/>
    <p:sldId id="310" r:id="rId12"/>
    <p:sldId id="315" r:id="rId13"/>
    <p:sldId id="316" r:id="rId14"/>
    <p:sldId id="318" r:id="rId15"/>
    <p:sldId id="319" r:id="rId16"/>
    <p:sldId id="313" r:id="rId17"/>
    <p:sldId id="317" r:id="rId18"/>
    <p:sldId id="309" r:id="rId19"/>
    <p:sldId id="312" r:id="rId20"/>
    <p:sldId id="314" r:id="rId21"/>
    <p:sldId id="311" r:id="rId22"/>
    <p:sldId id="26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92" d="100"/>
          <a:sy n="92" d="100"/>
        </p:scale>
        <p:origin x="-1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2E81D-9C69-2540-ADC6-36B39FDA10B9}" type="datetimeFigureOut">
              <a:rPr lang="en-US" smtClean="0"/>
              <a:t>5/5/17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6D3334-7D99-4446-8D7D-209875EA3F1A}" type="slidenum">
              <a:rPr lang="en-US" smtClean="0"/>
              <a:t>‹#›</a:t>
            </a:fld>
            <a:endParaRPr lang="en-US"/>
          </a:p>
        </p:txBody>
      </p:sp>
    </p:spTree>
    <p:extLst>
      <p:ext uri="{BB962C8B-B14F-4D97-AF65-F5344CB8AC3E}">
        <p14:creationId xmlns:p14="http://schemas.microsoft.com/office/powerpoint/2010/main" val="911210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LEIGH – this</a:t>
            </a:r>
            <a:r>
              <a:rPr lang="en-US" baseline="0" dirty="0" smtClean="0"/>
              <a:t> slide focuses on the difficult of getting evidence from the literature, workshops, or other dissemination sources implemented into practice. The key is – lots of new innovations in team-based care are coming out, they have some empirical support and they are certainly supported by policy but how do we transform practice? A second key point is that this is not a once and done transformation, it is an ongoing process of synchronizing with the evidence base and best practices around team care as new ideas/innovations come out and as your practice has increased capacity to do it (e.g., more funding or a new professional that is available)</a:t>
            </a:r>
            <a:endParaRPr lang="en-US" dirty="0" smtClean="0"/>
          </a:p>
          <a:p>
            <a:endParaRPr lang="en-US" dirty="0"/>
          </a:p>
        </p:txBody>
      </p:sp>
      <p:sp>
        <p:nvSpPr>
          <p:cNvPr id="4" name="Slide Number Placeholder 3"/>
          <p:cNvSpPr>
            <a:spLocks noGrp="1"/>
          </p:cNvSpPr>
          <p:nvPr>
            <p:ph type="sldNum" sz="quarter" idx="10"/>
          </p:nvPr>
        </p:nvSpPr>
        <p:spPr/>
        <p:txBody>
          <a:bodyPr/>
          <a:lstStyle/>
          <a:p>
            <a:fld id="{566D3334-7D99-4446-8D7D-209875EA3F1A}" type="slidenum">
              <a:rPr lang="en-US" smtClean="0"/>
              <a:t>6</a:t>
            </a:fld>
            <a:endParaRPr lang="en-US"/>
          </a:p>
        </p:txBody>
      </p:sp>
    </p:spTree>
    <p:extLst>
      <p:ext uri="{BB962C8B-B14F-4D97-AF65-F5344CB8AC3E}">
        <p14:creationId xmlns:p14="http://schemas.microsoft.com/office/powerpoint/2010/main" val="59491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 set the prior slide up well, this one should be the “punch line”</a:t>
            </a:r>
            <a:endParaRPr lang="en-US" dirty="0" smtClean="0"/>
          </a:p>
          <a:p>
            <a:endParaRPr lang="en-US" dirty="0"/>
          </a:p>
        </p:txBody>
      </p:sp>
      <p:sp>
        <p:nvSpPr>
          <p:cNvPr id="4" name="Slide Number Placeholder 3"/>
          <p:cNvSpPr>
            <a:spLocks noGrp="1"/>
          </p:cNvSpPr>
          <p:nvPr>
            <p:ph type="sldNum" sz="quarter" idx="10"/>
          </p:nvPr>
        </p:nvSpPr>
        <p:spPr/>
        <p:txBody>
          <a:bodyPr/>
          <a:lstStyle/>
          <a:p>
            <a:fld id="{566D3334-7D99-4446-8D7D-209875EA3F1A}" type="slidenum">
              <a:rPr lang="en-US" smtClean="0"/>
              <a:t>7</a:t>
            </a:fld>
            <a:endParaRPr lang="en-US"/>
          </a:p>
        </p:txBody>
      </p:sp>
    </p:spTree>
    <p:extLst>
      <p:ext uri="{BB962C8B-B14F-4D97-AF65-F5344CB8AC3E}">
        <p14:creationId xmlns:p14="http://schemas.microsoft.com/office/powerpoint/2010/main" val="362285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one is an opportunity that</a:t>
            </a:r>
            <a:r>
              <a:rPr lang="en-US" baseline="0" dirty="0" smtClean="0"/>
              <a:t> Champion Teams leverage lots of existing skill sets – skills in quality improvement, leadership, team communication and others  to “put some wheels on” transformation – to get it going.  You might want to end this slide by introducing the examples and pointing out that we will attempt to illustrate Champion Teams in action before we “teach” them outright.</a:t>
            </a:r>
            <a:endParaRPr lang="en-US" dirty="0" smtClean="0"/>
          </a:p>
          <a:p>
            <a:endParaRPr lang="en-US" dirty="0"/>
          </a:p>
        </p:txBody>
      </p:sp>
      <p:sp>
        <p:nvSpPr>
          <p:cNvPr id="4" name="Slide Number Placeholder 3"/>
          <p:cNvSpPr>
            <a:spLocks noGrp="1"/>
          </p:cNvSpPr>
          <p:nvPr>
            <p:ph type="sldNum" sz="quarter" idx="10"/>
          </p:nvPr>
        </p:nvSpPr>
        <p:spPr/>
        <p:txBody>
          <a:bodyPr/>
          <a:lstStyle/>
          <a:p>
            <a:fld id="{566D3334-7D99-4446-8D7D-209875EA3F1A}" type="slidenum">
              <a:rPr lang="en-US" smtClean="0"/>
              <a:t>8</a:t>
            </a:fld>
            <a:endParaRPr lang="en-US"/>
          </a:p>
        </p:txBody>
      </p:sp>
    </p:spTree>
    <p:extLst>
      <p:ext uri="{BB962C8B-B14F-4D97-AF65-F5344CB8AC3E}">
        <p14:creationId xmlns:p14="http://schemas.microsoft.com/office/powerpoint/2010/main" val="11977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the champions?</a:t>
            </a:r>
          </a:p>
          <a:p>
            <a:r>
              <a:rPr lang="en-US" dirty="0" smtClean="0"/>
              <a:t>Who are the key stakeholders?</a:t>
            </a:r>
          </a:p>
          <a:p>
            <a:r>
              <a:rPr lang="en-US" dirty="0" smtClean="0"/>
              <a:t>How can we keep it nimble?</a:t>
            </a:r>
          </a:p>
          <a:p>
            <a:endParaRPr lang="en-US" dirty="0"/>
          </a:p>
        </p:txBody>
      </p:sp>
      <p:sp>
        <p:nvSpPr>
          <p:cNvPr id="4" name="Slide Number Placeholder 3"/>
          <p:cNvSpPr>
            <a:spLocks noGrp="1"/>
          </p:cNvSpPr>
          <p:nvPr>
            <p:ph type="sldNum" sz="quarter" idx="10"/>
          </p:nvPr>
        </p:nvSpPr>
        <p:spPr/>
        <p:txBody>
          <a:bodyPr/>
          <a:lstStyle/>
          <a:p>
            <a:fld id="{566D3334-7D99-4446-8D7D-209875EA3F1A}" type="slidenum">
              <a:rPr lang="en-US" smtClean="0"/>
              <a:t>11</a:t>
            </a:fld>
            <a:endParaRPr lang="en-US"/>
          </a:p>
        </p:txBody>
      </p:sp>
    </p:spTree>
    <p:extLst>
      <p:ext uri="{BB962C8B-B14F-4D97-AF65-F5344CB8AC3E}">
        <p14:creationId xmlns:p14="http://schemas.microsoft.com/office/powerpoint/2010/main" val="153983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smtClean="0"/>
              <a:t>Activities:</a:t>
            </a:r>
            <a:r>
              <a:rPr lang="en-US" i="1" baseline="0" dirty="0" smtClean="0"/>
              <a:t> </a:t>
            </a:r>
            <a:r>
              <a:rPr lang="en-US" i="0" baseline="0" dirty="0" smtClean="0"/>
              <a:t>Near targets (things we can easily implement), minimal burden</a:t>
            </a:r>
            <a:endParaRPr lang="en-US" i="1" dirty="0" smtClean="0"/>
          </a:p>
          <a:p>
            <a:pPr marL="0" indent="0">
              <a:buNone/>
            </a:pPr>
            <a:r>
              <a:rPr lang="en-US" i="1" dirty="0" smtClean="0"/>
              <a:t>Measurement:</a:t>
            </a:r>
            <a:r>
              <a:rPr lang="en-US" i="1" baseline="0" dirty="0" smtClean="0"/>
              <a:t> </a:t>
            </a:r>
            <a:r>
              <a:rPr lang="en-US" i="0" dirty="0" err="1" smtClean="0"/>
              <a:t>Implemetnation</a:t>
            </a:r>
            <a:r>
              <a:rPr lang="en-US" i="0" baseline="0" dirty="0" smtClean="0"/>
              <a:t> Outcomes (not effectiveness) and Proximal Targets (things we can get data on pretty readily, soon)</a:t>
            </a:r>
            <a:endParaRPr lang="en-US" i="0" dirty="0" smtClean="0"/>
          </a:p>
          <a:p>
            <a:endParaRPr lang="en-US" dirty="0"/>
          </a:p>
        </p:txBody>
      </p:sp>
      <p:sp>
        <p:nvSpPr>
          <p:cNvPr id="4" name="Slide Number Placeholder 3"/>
          <p:cNvSpPr>
            <a:spLocks noGrp="1"/>
          </p:cNvSpPr>
          <p:nvPr>
            <p:ph type="sldNum" sz="quarter" idx="10"/>
          </p:nvPr>
        </p:nvSpPr>
        <p:spPr/>
        <p:txBody>
          <a:bodyPr/>
          <a:lstStyle/>
          <a:p>
            <a:fld id="{566D3334-7D99-4446-8D7D-209875EA3F1A}" type="slidenum">
              <a:rPr lang="en-US" smtClean="0"/>
              <a:t>12</a:t>
            </a:fld>
            <a:endParaRPr lang="en-US"/>
          </a:p>
        </p:txBody>
      </p:sp>
    </p:spTree>
    <p:extLst>
      <p:ext uri="{BB962C8B-B14F-4D97-AF65-F5344CB8AC3E}">
        <p14:creationId xmlns:p14="http://schemas.microsoft.com/office/powerpoint/2010/main" val="281698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Key Elements:</a:t>
            </a:r>
          </a:p>
          <a:p>
            <a:r>
              <a:rPr lang="en-US" dirty="0" smtClean="0"/>
              <a:t>Short</a:t>
            </a:r>
          </a:p>
          <a:p>
            <a:r>
              <a:rPr lang="en-US" dirty="0" smtClean="0"/>
              <a:t>Frequent</a:t>
            </a:r>
          </a:p>
          <a:p>
            <a:r>
              <a:rPr lang="en-US" dirty="0" smtClean="0"/>
              <a:t>Accessible</a:t>
            </a:r>
          </a:p>
          <a:p>
            <a:r>
              <a:rPr lang="en-US" dirty="0" smtClean="0"/>
              <a:t>PDSA worksheet at each meeting</a:t>
            </a:r>
          </a:p>
          <a:p>
            <a:endParaRPr lang="en-US" dirty="0"/>
          </a:p>
        </p:txBody>
      </p:sp>
      <p:sp>
        <p:nvSpPr>
          <p:cNvPr id="4" name="Slide Number Placeholder 3"/>
          <p:cNvSpPr>
            <a:spLocks noGrp="1"/>
          </p:cNvSpPr>
          <p:nvPr>
            <p:ph type="sldNum" sz="quarter" idx="10"/>
          </p:nvPr>
        </p:nvSpPr>
        <p:spPr/>
        <p:txBody>
          <a:bodyPr/>
          <a:lstStyle/>
          <a:p>
            <a:fld id="{566D3334-7D99-4446-8D7D-209875EA3F1A}" type="slidenum">
              <a:rPr lang="en-US" smtClean="0"/>
              <a:t>13</a:t>
            </a:fld>
            <a:endParaRPr lang="en-US"/>
          </a:p>
        </p:txBody>
      </p:sp>
    </p:spTree>
    <p:extLst>
      <p:ext uri="{BB962C8B-B14F-4D97-AF65-F5344CB8AC3E}">
        <p14:creationId xmlns:p14="http://schemas.microsoft.com/office/powerpoint/2010/main" val="63496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Tracked filled appointments</a:t>
            </a:r>
          </a:p>
          <a:p>
            <a:r>
              <a:rPr lang="en-US" u="none" dirty="0" smtClean="0"/>
              <a:t>goal for scheduled</a:t>
            </a:r>
            <a:r>
              <a:rPr lang="en-US" u="none" baseline="0" dirty="0" smtClean="0"/>
              <a:t> appointments: 2/provider/ half day</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566D3334-7D99-4446-8D7D-209875EA3F1A}" type="slidenum">
              <a:rPr lang="en-US" smtClean="0"/>
              <a:t>14</a:t>
            </a:fld>
            <a:endParaRPr lang="en-US"/>
          </a:p>
        </p:txBody>
      </p:sp>
    </p:spTree>
    <p:extLst>
      <p:ext uri="{BB962C8B-B14F-4D97-AF65-F5344CB8AC3E}">
        <p14:creationId xmlns:p14="http://schemas.microsoft.com/office/powerpoint/2010/main" val="257054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a:t>Champion Teams: An Implementation Strategy for Building </a:t>
            </a:r>
            <a:r>
              <a:rPr lang="en-US" sz="4000" dirty="0" err="1"/>
              <a:t>Interprofessional</a:t>
            </a:r>
            <a:r>
              <a:rPr lang="en-US" sz="4000" dirty="0"/>
              <a:t> Practice in Residency Clinics</a:t>
            </a:r>
            <a:endParaRPr lang="en-US" dirty="0"/>
          </a:p>
        </p:txBody>
      </p:sp>
      <p:sp>
        <p:nvSpPr>
          <p:cNvPr id="3" name="Subtitle 2"/>
          <p:cNvSpPr>
            <a:spLocks noGrp="1"/>
          </p:cNvSpPr>
          <p:nvPr>
            <p:ph type="subTitle" idx="1"/>
          </p:nvPr>
        </p:nvSpPr>
        <p:spPr/>
        <p:txBody>
          <a:bodyPr>
            <a:normAutofit fontScale="70000" lnSpcReduction="20000"/>
          </a:bodyPr>
          <a:lstStyle/>
          <a:p>
            <a:r>
              <a:rPr lang="en-US" sz="3200" dirty="0"/>
              <a:t>Jodi </a:t>
            </a:r>
            <a:r>
              <a:rPr lang="en-US" sz="3200" dirty="0" err="1"/>
              <a:t>Polaha</a:t>
            </a:r>
            <a:r>
              <a:rPr lang="en-US" sz="3200" dirty="0"/>
              <a:t>, PhD; Thomas Bishop, </a:t>
            </a:r>
            <a:r>
              <a:rPr lang="en-US" sz="3200" dirty="0" err="1"/>
              <a:t>PsyD</a:t>
            </a:r>
            <a:r>
              <a:rPr lang="en-US" sz="3200" dirty="0"/>
              <a:t>; </a:t>
            </a:r>
          </a:p>
          <a:p>
            <a:r>
              <a:rPr lang="en-US" sz="3200" dirty="0"/>
              <a:t>Leigh Johnson, MD; Diana </a:t>
            </a:r>
            <a:r>
              <a:rPr lang="en-US" sz="3200" dirty="0" err="1"/>
              <a:t>Heiman</a:t>
            </a:r>
            <a:r>
              <a:rPr lang="en-US" sz="3200" dirty="0"/>
              <a:t>, MD; </a:t>
            </a:r>
          </a:p>
          <a:p>
            <a:r>
              <a:rPr lang="en-US" sz="3200" dirty="0"/>
              <a:t>Richard </a:t>
            </a:r>
            <a:r>
              <a:rPr lang="en-US" sz="3200" dirty="0" err="1"/>
              <a:t>Veerman</a:t>
            </a:r>
            <a:r>
              <a:rPr lang="en-US" sz="3200" dirty="0"/>
              <a:t>, MD; Brandon </a:t>
            </a:r>
            <a:r>
              <a:rPr lang="en-US" sz="3200" dirty="0" err="1"/>
              <a:t>Mizell</a:t>
            </a:r>
            <a:r>
              <a:rPr lang="en-US" sz="3200" dirty="0"/>
              <a:t>, MD; </a:t>
            </a:r>
          </a:p>
          <a:p>
            <a:r>
              <a:rPr lang="en-US" sz="3200" dirty="0"/>
              <a:t>Reid </a:t>
            </a:r>
            <a:r>
              <a:rPr lang="en-US" sz="3200" dirty="0" err="1"/>
              <a:t>Blackwelder</a:t>
            </a:r>
            <a:r>
              <a:rPr lang="en-US" sz="3200" dirty="0"/>
              <a:t>, MD</a:t>
            </a:r>
          </a:p>
          <a:p>
            <a:r>
              <a:rPr lang="en-US" sz="3600" dirty="0"/>
              <a:t>Department of Family Medicine</a:t>
            </a:r>
            <a:endParaRPr lang="en-US" sz="3600" dirty="0"/>
          </a:p>
        </p:txBody>
      </p:sp>
      <p:sp>
        <p:nvSpPr>
          <p:cNvPr id="6" name="Subtitle 6"/>
          <p:cNvSpPr txBox="1">
            <a:spLocks/>
          </p:cNvSpPr>
          <p:nvPr/>
        </p:nvSpPr>
        <p:spPr>
          <a:xfrm>
            <a:off x="2152716" y="5379161"/>
            <a:ext cx="6079746" cy="1752600"/>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p>
        </p:txBody>
      </p:sp>
    </p:spTree>
    <p:extLst>
      <p:ext uri="{BB962C8B-B14F-4D97-AF65-F5344CB8AC3E}">
        <p14:creationId xmlns:p14="http://schemas.microsoft.com/office/powerpoint/2010/main" val="27218786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A Fully Integrated BHC</a:t>
            </a:r>
            <a:br>
              <a:rPr lang="en-US" dirty="0"/>
            </a:br>
            <a:endParaRPr lang="en-US" dirty="0"/>
          </a:p>
        </p:txBody>
      </p:sp>
      <p:sp>
        <p:nvSpPr>
          <p:cNvPr id="3" name="Content Placeholder 2"/>
          <p:cNvSpPr>
            <a:spLocks noGrp="1"/>
          </p:cNvSpPr>
          <p:nvPr>
            <p:ph idx="1"/>
          </p:nvPr>
        </p:nvSpPr>
        <p:spPr/>
        <p:txBody>
          <a:bodyPr>
            <a:normAutofit/>
          </a:bodyPr>
          <a:lstStyle/>
          <a:p>
            <a:endParaRPr lang="en-US" dirty="0"/>
          </a:p>
        </p:txBody>
      </p:sp>
      <p:sp>
        <p:nvSpPr>
          <p:cNvPr id="5" name="Content Placeholder 2"/>
          <p:cNvSpPr txBox="1">
            <a:spLocks/>
          </p:cNvSpPr>
          <p:nvPr/>
        </p:nvSpPr>
        <p:spPr>
          <a:xfrm>
            <a:off x="533400" y="1173482"/>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smtClean="0"/>
          </a:p>
          <a:p>
            <a:r>
              <a:rPr lang="en-US" dirty="0" smtClean="0"/>
              <a:t>Objective: To engage the practice in a fully integrated model of behavioral health service delivery.</a:t>
            </a:r>
          </a:p>
          <a:p>
            <a:endParaRPr lang="en-US" b="1" dirty="0" smtClean="0"/>
          </a:p>
          <a:p>
            <a:pPr marL="0" indent="0">
              <a:buFont typeface="Arial"/>
              <a:buNone/>
            </a:pPr>
            <a:endParaRPr lang="en-US" dirty="0"/>
          </a:p>
        </p:txBody>
      </p:sp>
      <p:pic>
        <p:nvPicPr>
          <p:cNvPr id="7" name="Content Placeholder 3" descr="silos.jpg"/>
          <p:cNvPicPr>
            <a:picLocks noChangeAspect="1"/>
          </p:cNvPicPr>
          <p:nvPr/>
        </p:nvPicPr>
        <p:blipFill>
          <a:blip r:embed="rId2" cstate="print"/>
          <a:stretch>
            <a:fillRect/>
          </a:stretch>
        </p:blipFill>
        <p:spPr bwMode="auto">
          <a:xfrm>
            <a:off x="1353241" y="3436463"/>
            <a:ext cx="2699533" cy="17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photos1.blogger.com/blogger/3141/1513/1600/ba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525" y="3409254"/>
            <a:ext cx="2813896" cy="182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Stakeholders </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231" b="18231"/>
          <a:stretch/>
        </p:blipFill>
        <p:spPr>
          <a:prstGeom prst="rect">
            <a:avLst/>
          </a:prstGeom>
          <a:ln>
            <a:noFill/>
          </a:ln>
          <a:effectLst>
            <a:softEdge rad="112500"/>
          </a:effectLst>
        </p:spPr>
      </p:pic>
    </p:spTree>
    <p:extLst>
      <p:ext uri="{BB962C8B-B14F-4D97-AF65-F5344CB8AC3E}">
        <p14:creationId xmlns:p14="http://schemas.microsoft.com/office/powerpoint/2010/main" val="237934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goals</a:t>
            </a:r>
            <a:endParaRPr lang="en-US" dirty="0"/>
          </a:p>
        </p:txBody>
      </p:sp>
      <p:sp>
        <p:nvSpPr>
          <p:cNvPr id="3" name="Content Placeholder 2"/>
          <p:cNvSpPr>
            <a:spLocks noGrp="1"/>
          </p:cNvSpPr>
          <p:nvPr>
            <p:ph idx="1"/>
          </p:nvPr>
        </p:nvSpPr>
        <p:spPr/>
        <p:txBody>
          <a:bodyPr>
            <a:normAutofit/>
          </a:bodyPr>
          <a:lstStyle/>
          <a:p>
            <a:pPr marL="0" indent="0">
              <a:buNone/>
            </a:pPr>
            <a:r>
              <a:rPr lang="en-US" i="1" dirty="0"/>
              <a:t>Activities</a:t>
            </a:r>
          </a:p>
          <a:p>
            <a:pPr lvl="1"/>
            <a:r>
              <a:rPr lang="en-US" dirty="0"/>
              <a:t>More BHC visibility in atrium</a:t>
            </a:r>
          </a:p>
          <a:p>
            <a:pPr lvl="1"/>
            <a:r>
              <a:rPr lang="en-US" dirty="0"/>
              <a:t>Limit scheduled appointments and no “referrals”</a:t>
            </a:r>
          </a:p>
          <a:p>
            <a:pPr lvl="1"/>
            <a:r>
              <a:rPr lang="en-US" dirty="0"/>
              <a:t>You Tube for Public Relations</a:t>
            </a:r>
          </a:p>
          <a:p>
            <a:endParaRPr lang="en-US" dirty="0"/>
          </a:p>
        </p:txBody>
      </p:sp>
    </p:spTree>
    <p:extLst>
      <p:ext uri="{BB962C8B-B14F-4D97-AF65-F5344CB8AC3E}">
        <p14:creationId xmlns:p14="http://schemas.microsoft.com/office/powerpoint/2010/main" val="206508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Schedule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12:45-1:15 on Fridays:</a:t>
            </a:r>
          </a:p>
          <a:p>
            <a:r>
              <a:rPr lang="en-US" dirty="0"/>
              <a:t>December 14, 2015</a:t>
            </a:r>
          </a:p>
          <a:p>
            <a:r>
              <a:rPr lang="en-US" dirty="0"/>
              <a:t>January 22, 2016</a:t>
            </a:r>
          </a:p>
          <a:p>
            <a:r>
              <a:rPr lang="en-US" dirty="0"/>
              <a:t>February 5, 2016</a:t>
            </a:r>
          </a:p>
          <a:p>
            <a:r>
              <a:rPr lang="en-US" dirty="0"/>
              <a:t>February 19, 2016</a:t>
            </a:r>
          </a:p>
          <a:p>
            <a:r>
              <a:rPr lang="en-US" dirty="0"/>
              <a:t>March 11, 2016</a:t>
            </a:r>
          </a:p>
          <a:p>
            <a:r>
              <a:rPr lang="en-US" dirty="0"/>
              <a:t>May 13, 2016</a:t>
            </a:r>
          </a:p>
          <a:p>
            <a:endParaRPr lang="en-US" dirty="0"/>
          </a:p>
        </p:txBody>
      </p:sp>
    </p:spTree>
    <p:extLst>
      <p:ext uri="{BB962C8B-B14F-4D97-AF65-F5344CB8AC3E}">
        <p14:creationId xmlns:p14="http://schemas.microsoft.com/office/powerpoint/2010/main" val="89638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a:p>
        </p:txBody>
      </p:sp>
      <p:pic>
        <p:nvPicPr>
          <p:cNvPr id="4" name="Picture 3"/>
          <p:cNvPicPr/>
          <p:nvPr/>
        </p:nvPicPr>
        <p:blipFill>
          <a:blip r:embed="rId3"/>
          <a:stretch>
            <a:fillRect/>
          </a:stretch>
        </p:blipFill>
        <p:spPr>
          <a:xfrm>
            <a:off x="171450" y="1413450"/>
            <a:ext cx="8863012" cy="2627312"/>
          </a:xfrm>
          <a:prstGeom prst="rect">
            <a:avLst/>
          </a:prstGeom>
        </p:spPr>
      </p:pic>
      <p:pic>
        <p:nvPicPr>
          <p:cNvPr id="5" name="Picture 4"/>
          <p:cNvPicPr/>
          <p:nvPr/>
        </p:nvPicPr>
        <p:blipFill>
          <a:blip r:embed="rId4"/>
          <a:stretch>
            <a:fillRect/>
          </a:stretch>
        </p:blipFill>
        <p:spPr>
          <a:xfrm>
            <a:off x="171450" y="4040763"/>
            <a:ext cx="8863011" cy="2255202"/>
          </a:xfrm>
          <a:prstGeom prst="rect">
            <a:avLst/>
          </a:prstGeom>
        </p:spPr>
      </p:pic>
      <p:sp>
        <p:nvSpPr>
          <p:cNvPr id="6" name="TextBox 5"/>
          <p:cNvSpPr txBox="1"/>
          <p:nvPr/>
        </p:nvSpPr>
        <p:spPr>
          <a:xfrm>
            <a:off x="3529584" y="828675"/>
            <a:ext cx="2146742" cy="584775"/>
          </a:xfrm>
          <a:prstGeom prst="rect">
            <a:avLst/>
          </a:prstGeom>
          <a:noFill/>
        </p:spPr>
        <p:txBody>
          <a:bodyPr wrap="none" rtlCol="0">
            <a:spAutoFit/>
          </a:bodyPr>
          <a:lstStyle/>
          <a:p>
            <a:r>
              <a:rPr lang="en-US" sz="3200" dirty="0" smtClean="0"/>
              <a:t>Data Driven</a:t>
            </a:r>
            <a:endParaRPr lang="en-US" sz="3200" dirty="0"/>
          </a:p>
        </p:txBody>
      </p:sp>
    </p:spTree>
    <p:extLst>
      <p:ext uri="{BB962C8B-B14F-4D97-AF65-F5344CB8AC3E}">
        <p14:creationId xmlns:p14="http://schemas.microsoft.com/office/powerpoint/2010/main" val="58662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a:bodyPr>
          <a:lstStyle/>
          <a:p>
            <a:r>
              <a:rPr lang="en-US" dirty="0"/>
              <a:t>Patients expect behavioral health services on site</a:t>
            </a:r>
          </a:p>
          <a:p>
            <a:r>
              <a:rPr lang="en-US" dirty="0"/>
              <a:t>Providers prefer this model</a:t>
            </a:r>
          </a:p>
          <a:p>
            <a:r>
              <a:rPr lang="en-US" dirty="0"/>
              <a:t>Culture change takes time, we continue to meet</a:t>
            </a:r>
          </a:p>
          <a:p>
            <a:endParaRPr lang="en-US" dirty="0"/>
          </a:p>
        </p:txBody>
      </p:sp>
    </p:spTree>
    <p:extLst>
      <p:ext uri="{BB962C8B-B14F-4D97-AF65-F5344CB8AC3E}">
        <p14:creationId xmlns:p14="http://schemas.microsoft.com/office/powerpoint/2010/main" val="214838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a:t>
            </a:r>
            <a:r>
              <a:rPr lang="en-US" dirty="0" smtClean="0"/>
              <a:t>r Champion Teams</a:t>
            </a:r>
            <a:endParaRPr lang="en-US" dirty="0"/>
          </a:p>
        </p:txBody>
      </p:sp>
      <p:sp>
        <p:nvSpPr>
          <p:cNvPr id="3" name="Content Placeholder 2"/>
          <p:cNvSpPr>
            <a:spLocks noGrp="1"/>
          </p:cNvSpPr>
          <p:nvPr>
            <p:ph idx="1"/>
          </p:nvPr>
        </p:nvSpPr>
        <p:spPr/>
        <p:txBody>
          <a:bodyPr>
            <a:normAutofit/>
          </a:bodyPr>
          <a:lstStyle/>
          <a:p>
            <a:r>
              <a:rPr lang="en-US" dirty="0"/>
              <a:t>Example 1: 	A fully integrated BHC</a:t>
            </a:r>
          </a:p>
          <a:p>
            <a:r>
              <a:rPr lang="en-US" dirty="0"/>
              <a:t>Example 2: 	Increasing medical visit attendance</a:t>
            </a:r>
          </a:p>
          <a:p>
            <a:r>
              <a:rPr lang="en-US" dirty="0"/>
              <a:t>Example 3: 	Integrated pharmacy for CHF</a:t>
            </a:r>
          </a:p>
          <a:p>
            <a:r>
              <a:rPr lang="en-US" dirty="0"/>
              <a:t>Example 4: 	Improving immunization rates</a:t>
            </a:r>
          </a:p>
          <a:p>
            <a:endParaRPr lang="en-US" dirty="0"/>
          </a:p>
        </p:txBody>
      </p:sp>
    </p:spTree>
    <p:extLst>
      <p:ext uri="{BB962C8B-B14F-4D97-AF65-F5344CB8AC3E}">
        <p14:creationId xmlns:p14="http://schemas.microsoft.com/office/powerpoint/2010/main" val="18099008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Title 1"/>
          <p:cNvSpPr txBox="1">
            <a:spLocks/>
          </p:cNvSpPr>
          <p:nvPr/>
        </p:nvSpPr>
        <p:spPr>
          <a:xfrm>
            <a:off x="1276422" y="1183540"/>
            <a:ext cx="7410378" cy="9449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a:solidFill>
                  <a:schemeClr val="tx1"/>
                </a:solidFill>
                <a:latin typeface="Helvetica"/>
                <a:ea typeface="+mj-ea"/>
                <a:cs typeface="Helvetica"/>
              </a:defRPr>
            </a:lvl1pPr>
          </a:lstStyle>
          <a:p>
            <a:r>
              <a:rPr lang="en-US" smtClean="0"/>
              <a:t>Learning Healthcare System</a:t>
            </a:r>
            <a:endParaRPr lang="en-US" dirty="0"/>
          </a:p>
        </p:txBody>
      </p:sp>
      <p:pic>
        <p:nvPicPr>
          <p:cNvPr id="5" name="Content Placeholder 3" descr="IOM Vision_01.jpg"/>
          <p:cNvPicPr>
            <a:picLocks noChangeAspect="1"/>
          </p:cNvPicPr>
          <p:nvPr/>
        </p:nvPicPr>
        <p:blipFill rotWithShape="1">
          <a:blip r:embed="rId2">
            <a:extLst>
              <a:ext uri="{28A0092B-C50C-407E-A947-70E740481C1C}">
                <a14:useLocalDpi xmlns:a14="http://schemas.microsoft.com/office/drawing/2010/main" val="0"/>
              </a:ext>
            </a:extLst>
          </a:blip>
          <a:srcRect t="15066" r="-148"/>
          <a:stretch/>
        </p:blipFill>
        <p:spPr>
          <a:xfrm>
            <a:off x="2899021" y="2051141"/>
            <a:ext cx="5617181" cy="3958814"/>
          </a:xfrm>
          <a:prstGeom prst="rect">
            <a:avLst/>
          </a:prstGeom>
        </p:spPr>
      </p:pic>
      <p:pic>
        <p:nvPicPr>
          <p:cNvPr id="6" name="Picture 2" descr="http://www.nationofchange.org/2015/wp-content/uploads/Pipeline03241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545" y="2061643"/>
            <a:ext cx="2995328" cy="2360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0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Champion Teams: Essential Elements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Small team paves the way for practice-wide uptake </a:t>
            </a:r>
          </a:p>
          <a:p>
            <a:r>
              <a:rPr lang="en-US" dirty="0"/>
              <a:t>Champions choose projects relevant to their site</a:t>
            </a:r>
          </a:p>
          <a:p>
            <a:r>
              <a:rPr lang="en-US" dirty="0"/>
              <a:t>Utilizes QI methods, other best-practice strategies</a:t>
            </a:r>
          </a:p>
          <a:p>
            <a:r>
              <a:rPr lang="en-US" dirty="0"/>
              <a:t>Efficient, realistic process</a:t>
            </a:r>
          </a:p>
          <a:p>
            <a:r>
              <a:rPr lang="en-US" dirty="0"/>
              <a:t>Synchronized with clinical operations</a:t>
            </a:r>
          </a:p>
          <a:p>
            <a:r>
              <a:rPr lang="en-US" dirty="0"/>
              <a:t>Grant-supported architecture</a:t>
            </a:r>
          </a:p>
          <a:p>
            <a:endParaRPr lang="en-US" dirty="0"/>
          </a:p>
          <a:p>
            <a:endParaRPr lang="en-US" dirty="0"/>
          </a:p>
        </p:txBody>
      </p:sp>
    </p:spTree>
    <p:extLst>
      <p:ext uri="{BB962C8B-B14F-4D97-AF65-F5344CB8AC3E}">
        <p14:creationId xmlns:p14="http://schemas.microsoft.com/office/powerpoint/2010/main" val="1618917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Champion Teams: Added Perks</a:t>
            </a:r>
            <a:endParaRPr lang="en-US" dirty="0"/>
          </a:p>
        </p:txBody>
      </p:sp>
      <p:sp>
        <p:nvSpPr>
          <p:cNvPr id="3" name="Content Placeholder 2"/>
          <p:cNvSpPr>
            <a:spLocks noGrp="1"/>
          </p:cNvSpPr>
          <p:nvPr>
            <p:ph idx="1"/>
          </p:nvPr>
        </p:nvSpPr>
        <p:spPr/>
        <p:txBody>
          <a:bodyPr>
            <a:normAutofit/>
          </a:bodyPr>
          <a:lstStyle/>
          <a:p>
            <a:r>
              <a:rPr lang="en-US" dirty="0"/>
              <a:t>Grows </a:t>
            </a:r>
            <a:r>
              <a:rPr lang="en-US" dirty="0" smtClean="0"/>
              <a:t>a </a:t>
            </a:r>
            <a:r>
              <a:rPr lang="en-US" dirty="0"/>
              <a:t>learning healthcare system </a:t>
            </a:r>
          </a:p>
          <a:p>
            <a:r>
              <a:rPr lang="en-US" dirty="0"/>
              <a:t>Serves as faculty development: scholarly activity and transformative learning around clinical interest</a:t>
            </a:r>
          </a:p>
          <a:p>
            <a:r>
              <a:rPr lang="en-US" dirty="0"/>
              <a:t>Provides opportunities for resident research/scholarly activity</a:t>
            </a:r>
          </a:p>
          <a:p>
            <a:endParaRPr lang="en-US" dirty="0"/>
          </a:p>
          <a:p>
            <a:endParaRPr lang="en-US" dirty="0"/>
          </a:p>
        </p:txBody>
      </p:sp>
    </p:spTree>
    <p:extLst>
      <p:ext uri="{BB962C8B-B14F-4D97-AF65-F5344CB8AC3E}">
        <p14:creationId xmlns:p14="http://schemas.microsoft.com/office/powerpoint/2010/main" val="11870538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The authors have nothing to disclose.</a:t>
            </a:r>
            <a:endParaRPr lang="en-US" dirty="0"/>
          </a:p>
        </p:txBody>
      </p:sp>
    </p:spTree>
    <p:extLst>
      <p:ext uri="{BB962C8B-B14F-4D97-AF65-F5344CB8AC3E}">
        <p14:creationId xmlns:p14="http://schemas.microsoft.com/office/powerpoint/2010/main" val="39677269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Champion  Teams: Administration</a:t>
            </a:r>
            <a:br>
              <a:rPr lang="en-US" dirty="0"/>
            </a:br>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Title 1"/>
          <p:cNvSpPr txBox="1">
            <a:spLocks/>
          </p:cNvSpPr>
          <p:nvPr/>
        </p:nvSpPr>
        <p:spPr>
          <a:xfrm>
            <a:off x="457200" y="1513560"/>
            <a:ext cx="8229600" cy="118786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a:solidFill>
                  <a:schemeClr val="tx1"/>
                </a:solidFill>
                <a:latin typeface="Helvetica"/>
                <a:ea typeface="+mj-ea"/>
                <a:cs typeface="Helvetica"/>
              </a:defRPr>
            </a:lvl1pPr>
          </a:lstStyle>
          <a:p>
            <a:endParaRPr lang="en-US" dirty="0"/>
          </a:p>
        </p:txBody>
      </p:sp>
      <p:sp>
        <p:nvSpPr>
          <p:cNvPr id="5" name="Content Placeholder 3"/>
          <p:cNvSpPr txBox="1">
            <a:spLocks/>
          </p:cNvSpPr>
          <p:nvPr/>
        </p:nvSpPr>
        <p:spPr>
          <a:xfrm>
            <a:off x="457200" y="2173160"/>
            <a:ext cx="4038600" cy="40433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i="1" dirty="0" smtClean="0"/>
              <a:t>Clinic-based members:</a:t>
            </a:r>
          </a:p>
          <a:p>
            <a:r>
              <a:rPr lang="en-US" dirty="0" smtClean="0"/>
              <a:t>In-house processes</a:t>
            </a:r>
          </a:p>
          <a:p>
            <a:r>
              <a:rPr lang="en-US" dirty="0" smtClean="0"/>
              <a:t>Informal vetting</a:t>
            </a:r>
          </a:p>
          <a:p>
            <a:r>
              <a:rPr lang="en-US" dirty="0" smtClean="0"/>
              <a:t>Real world perspective</a:t>
            </a:r>
            <a:endParaRPr lang="en-US" dirty="0"/>
          </a:p>
        </p:txBody>
      </p:sp>
      <p:sp>
        <p:nvSpPr>
          <p:cNvPr id="6" name="Content Placeholder 4"/>
          <p:cNvSpPr txBox="1">
            <a:spLocks/>
          </p:cNvSpPr>
          <p:nvPr/>
        </p:nvSpPr>
        <p:spPr>
          <a:xfrm>
            <a:off x="4339987" y="2173160"/>
            <a:ext cx="4640239" cy="4043328"/>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i="1" smtClean="0"/>
              <a:t>HRSA-supported members:</a:t>
            </a:r>
          </a:p>
          <a:p>
            <a:r>
              <a:rPr lang="en-US" smtClean="0"/>
              <a:t>Review literature</a:t>
            </a:r>
          </a:p>
          <a:p>
            <a:r>
              <a:rPr lang="en-US" smtClean="0"/>
              <a:t>Data</a:t>
            </a:r>
          </a:p>
          <a:p>
            <a:r>
              <a:rPr lang="en-US" smtClean="0"/>
              <a:t>Funding</a:t>
            </a:r>
          </a:p>
          <a:p>
            <a:r>
              <a:rPr lang="en-US" smtClean="0"/>
              <a:t>Other resources</a:t>
            </a:r>
            <a:endParaRPr lang="en-US" dirty="0"/>
          </a:p>
        </p:txBody>
      </p:sp>
    </p:spTree>
    <p:extLst>
      <p:ext uri="{BB962C8B-B14F-4D97-AF65-F5344CB8AC3E}">
        <p14:creationId xmlns:p14="http://schemas.microsoft.com/office/powerpoint/2010/main" val="3271567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en-US" dirty="0"/>
          </a:p>
        </p:txBody>
      </p:sp>
      <p:sp>
        <p:nvSpPr>
          <p:cNvPr id="3" name="Content Placeholder 2"/>
          <p:cNvSpPr>
            <a:spLocks noGrp="1"/>
          </p:cNvSpPr>
          <p:nvPr>
            <p:ph idx="1"/>
          </p:nvPr>
        </p:nvSpPr>
        <p:spPr/>
        <p:txBody>
          <a:bodyPr>
            <a:normAutofit/>
          </a:bodyPr>
          <a:lstStyle/>
          <a:p>
            <a:r>
              <a:rPr lang="en-US" dirty="0" smtClean="0"/>
              <a:t>Does your clinic struggle to implement Quality Improvement?</a:t>
            </a:r>
          </a:p>
          <a:p>
            <a:r>
              <a:rPr lang="en-US" dirty="0" smtClean="0"/>
              <a:t>Do </a:t>
            </a:r>
            <a:r>
              <a:rPr lang="en-US" dirty="0"/>
              <a:t>you have a process like Champion Teams in your clinic?</a:t>
            </a:r>
          </a:p>
          <a:p>
            <a:r>
              <a:rPr lang="en-US" dirty="0" smtClean="0"/>
              <a:t>What </a:t>
            </a:r>
            <a:r>
              <a:rPr lang="en-US" dirty="0"/>
              <a:t>projects at your site might benefit from engaging Champion Teams?</a:t>
            </a:r>
          </a:p>
          <a:p>
            <a:endParaRPr lang="en-US" dirty="0"/>
          </a:p>
        </p:txBody>
      </p:sp>
    </p:spTree>
    <p:extLst>
      <p:ext uri="{BB962C8B-B14F-4D97-AF65-F5344CB8AC3E}">
        <p14:creationId xmlns:p14="http://schemas.microsoft.com/office/powerpoint/2010/main" val="15143757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inion Pro"/>
                <a:cs typeface="Minion Pro"/>
              </a:rPr>
              <a:t>Learning Objectives</a:t>
            </a:r>
            <a:endParaRPr lang="en-US" dirty="0"/>
          </a:p>
        </p:txBody>
      </p:sp>
      <p:sp>
        <p:nvSpPr>
          <p:cNvPr id="3" name="Content Placeholder 2"/>
          <p:cNvSpPr>
            <a:spLocks noGrp="1"/>
          </p:cNvSpPr>
          <p:nvPr>
            <p:ph idx="1"/>
          </p:nvPr>
        </p:nvSpPr>
        <p:spPr/>
        <p:txBody>
          <a:bodyPr>
            <a:normAutofit fontScale="92500" lnSpcReduction="20000"/>
          </a:bodyPr>
          <a:lstStyle/>
          <a:p>
            <a:pPr marL="0" indent="0" fontAlgn="base">
              <a:buNone/>
            </a:pPr>
            <a:r>
              <a:rPr lang="en-US" sz="2800" i="1" dirty="0"/>
              <a:t>Upon completion of this session, participants should be able to:</a:t>
            </a:r>
          </a:p>
          <a:p>
            <a:pPr fontAlgn="base"/>
            <a:r>
              <a:rPr lang="en-US" dirty="0"/>
              <a:t>Define the term "learning healthcare system" and its application to Champion Teams.</a:t>
            </a:r>
          </a:p>
          <a:p>
            <a:pPr fontAlgn="base"/>
            <a:r>
              <a:rPr lang="en-US" dirty="0"/>
              <a:t>Describe the utility and keys to implementing Champion Teams in a residency training clinic.</a:t>
            </a:r>
          </a:p>
          <a:p>
            <a:pPr fontAlgn="base"/>
            <a:r>
              <a:rPr lang="en-US" dirty="0"/>
              <a:t>Describe </a:t>
            </a:r>
            <a:r>
              <a:rPr lang="en-US" dirty="0" smtClean="0"/>
              <a:t>one example </a:t>
            </a:r>
            <a:r>
              <a:rPr lang="en-US" dirty="0"/>
              <a:t>of Champion Teams and its application to making data-informed changes to improve team-based care.</a:t>
            </a:r>
          </a:p>
          <a:p>
            <a:endParaRPr lang="en-US" dirty="0"/>
          </a:p>
        </p:txBody>
      </p:sp>
    </p:spTree>
    <p:extLst>
      <p:ext uri="{BB962C8B-B14F-4D97-AF65-F5344CB8AC3E}">
        <p14:creationId xmlns:p14="http://schemas.microsoft.com/office/powerpoint/2010/main" val="12958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a:t>Setting and Rationale for champion teams</a:t>
            </a:r>
          </a:p>
          <a:p>
            <a:r>
              <a:rPr lang="en-US" dirty="0"/>
              <a:t>Example 1: 	A fully integrated BHC</a:t>
            </a:r>
          </a:p>
          <a:p>
            <a:r>
              <a:rPr lang="en-US" dirty="0" smtClean="0"/>
              <a:t>Example 2: </a:t>
            </a:r>
            <a:r>
              <a:rPr lang="en-US" dirty="0"/>
              <a:t>	Improving immunization rates</a:t>
            </a:r>
          </a:p>
          <a:p>
            <a:r>
              <a:rPr lang="en-US" dirty="0"/>
              <a:t>Key Concepts</a:t>
            </a:r>
          </a:p>
          <a:p>
            <a:r>
              <a:rPr lang="en-US" dirty="0"/>
              <a:t>Discussion</a:t>
            </a:r>
          </a:p>
          <a:p>
            <a:endParaRPr lang="en-US" dirty="0"/>
          </a:p>
        </p:txBody>
      </p:sp>
    </p:spTree>
    <p:extLst>
      <p:ext uri="{BB962C8B-B14F-4D97-AF65-F5344CB8AC3E}">
        <p14:creationId xmlns:p14="http://schemas.microsoft.com/office/powerpoint/2010/main" val="126924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Tennessee State University</a:t>
            </a:r>
            <a:endParaRPr lang="en-US" dirty="0"/>
          </a:p>
        </p:txBody>
      </p:sp>
      <p:pic>
        <p:nvPicPr>
          <p:cNvPr id="4"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t="6201" b="6201"/>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181157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the Evidence </a:t>
            </a:r>
            <a:br>
              <a:rPr lang="en-US" dirty="0"/>
            </a:br>
            <a:r>
              <a:rPr lang="en-US" dirty="0"/>
              <a:t>to the Endpoint</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Title 1"/>
          <p:cNvSpPr txBox="1">
            <a:spLocks/>
          </p:cNvSpPr>
          <p:nvPr/>
        </p:nvSpPr>
        <p:spPr>
          <a:xfrm>
            <a:off x="457200" y="940601"/>
            <a:ext cx="8229600" cy="118786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a:solidFill>
                  <a:schemeClr val="tx1"/>
                </a:solidFill>
                <a:latin typeface="Helvetica"/>
                <a:ea typeface="+mj-ea"/>
                <a:cs typeface="Helvetica"/>
              </a:defRPr>
            </a:lvl1pPr>
          </a:lstStyle>
          <a:p>
            <a:endParaRPr lang="en-US" dirty="0"/>
          </a:p>
        </p:txBody>
      </p:sp>
      <p:pic>
        <p:nvPicPr>
          <p:cNvPr id="5" name="Picture 4" descr="http://thumbs.dreamstime.com/x/businessman-professor-reading-journal-14525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05" y="2589459"/>
            <a:ext cx="2857500" cy="19073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t.depositphotos.com/1003098/1850/i/110/depositphotos_18506253-Doctor-Reading-Medical-Re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924" y="3788587"/>
            <a:ext cx="1023032" cy="14165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acepnow.com/wp-content/uploads/2015/05/ACEP_pg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62" y="2922153"/>
            <a:ext cx="1785938" cy="1285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media-social.s-msn.com/images/blogs/00120065-0000-0000-0000-000000000000_aeb24667-2c61-4f25-b529-4dde743fe2a3_20121105191432_doctor-senior-patient-300-8172507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1916" y="356509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bankershealthcaregroup.com/wp-content/uploads/2015/12/FrontDesk-858x572_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8407" y="4208029"/>
            <a:ext cx="1958143" cy="13054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img.medscape.com/news/2013/ts_130606_doctor_computer_stressed_200x1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800" y="3129322"/>
            <a:ext cx="1428750" cy="107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36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Champion Teams: A Definition</a:t>
            </a:r>
            <a:endParaRPr lang="en-US" dirty="0"/>
          </a:p>
        </p:txBody>
      </p:sp>
      <p:sp>
        <p:nvSpPr>
          <p:cNvPr id="3" name="Content Placeholder 2"/>
          <p:cNvSpPr>
            <a:spLocks noGrp="1"/>
          </p:cNvSpPr>
          <p:nvPr>
            <p:ph idx="1"/>
          </p:nvPr>
        </p:nvSpPr>
        <p:spPr/>
        <p:txBody>
          <a:bodyPr>
            <a:normAutofit/>
          </a:bodyPr>
          <a:lstStyle/>
          <a:p>
            <a:r>
              <a:rPr lang="en-US" dirty="0"/>
              <a:t>Our implementation strategy for building team based care</a:t>
            </a:r>
          </a:p>
          <a:p>
            <a:endParaRPr lang="en-US" dirty="0"/>
          </a:p>
        </p:txBody>
      </p:sp>
    </p:spTree>
    <p:extLst>
      <p:ext uri="{BB962C8B-B14F-4D97-AF65-F5344CB8AC3E}">
        <p14:creationId xmlns:p14="http://schemas.microsoft.com/office/powerpoint/2010/main" val="59762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Putting Wheels on All Our Good Stuff</a:t>
            </a:r>
            <a:endParaRPr lang="en-US" dirty="0"/>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7486" b="7486"/>
          <a:stretch>
            <a:fillRect/>
          </a:stretch>
        </p:blipFill>
        <p:spPr/>
      </p:pic>
    </p:spTree>
    <p:extLst>
      <p:ext uri="{BB962C8B-B14F-4D97-AF65-F5344CB8AC3E}">
        <p14:creationId xmlns:p14="http://schemas.microsoft.com/office/powerpoint/2010/main" val="276802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endParaRPr lang="en-US" dirty="0"/>
          </a:p>
        </p:txBody>
      </p:sp>
      <p:sp>
        <p:nvSpPr>
          <p:cNvPr id="3" name="Content Placeholder 2"/>
          <p:cNvSpPr>
            <a:spLocks noGrp="1"/>
          </p:cNvSpPr>
          <p:nvPr>
            <p:ph idx="1"/>
          </p:nvPr>
        </p:nvSpPr>
        <p:spPr/>
        <p:txBody>
          <a:bodyPr>
            <a:normAutofit/>
          </a:bodyPr>
          <a:lstStyle/>
          <a:p>
            <a:r>
              <a:rPr lang="en-US" dirty="0"/>
              <a:t>Key stakeholders</a:t>
            </a:r>
          </a:p>
          <a:p>
            <a:r>
              <a:rPr lang="en-US" dirty="0"/>
              <a:t>Short, focused meeting schedule</a:t>
            </a:r>
          </a:p>
          <a:p>
            <a:r>
              <a:rPr lang="en-US" dirty="0"/>
              <a:t>Short-term goals</a:t>
            </a:r>
          </a:p>
          <a:p>
            <a:r>
              <a:rPr lang="en-US" dirty="0"/>
              <a:t>Data-driven</a:t>
            </a:r>
          </a:p>
          <a:p>
            <a:endParaRPr lang="en-US" dirty="0"/>
          </a:p>
        </p:txBody>
      </p:sp>
    </p:spTree>
    <p:extLst>
      <p:ext uri="{BB962C8B-B14F-4D97-AF65-F5344CB8AC3E}">
        <p14:creationId xmlns:p14="http://schemas.microsoft.com/office/powerpoint/2010/main" val="2837619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1347</TotalTime>
  <Words>755</Words>
  <Application>Microsoft Macintosh PowerPoint</Application>
  <PresentationFormat>On-screen Show (4:3)</PresentationFormat>
  <Paragraphs>105</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Champion Teams: An Implementation Strategy for Building Interprofessional Practice in Residency Clinics</vt:lpstr>
      <vt:lpstr>Disclosures</vt:lpstr>
      <vt:lpstr>Learning Objectives</vt:lpstr>
      <vt:lpstr>Overview</vt:lpstr>
      <vt:lpstr>East Tennessee State University</vt:lpstr>
      <vt:lpstr>Getting the Evidence  to the Endpoint</vt:lpstr>
      <vt:lpstr>Champion Teams: A Definition</vt:lpstr>
      <vt:lpstr>Putting Wheels on All Our Good Stuff</vt:lpstr>
      <vt:lpstr>Examples</vt:lpstr>
      <vt:lpstr>Example 1: A Fully Integrated BHC </vt:lpstr>
      <vt:lpstr>Key Stakeholders </vt:lpstr>
      <vt:lpstr>Short term goals</vt:lpstr>
      <vt:lpstr>Meeting Schedule</vt:lpstr>
      <vt:lpstr>PowerPoint Presentation</vt:lpstr>
      <vt:lpstr>Lessons Learned</vt:lpstr>
      <vt:lpstr>Our Champion Teams</vt:lpstr>
      <vt:lpstr>PowerPoint Presentation</vt:lpstr>
      <vt:lpstr>Champion Teams: Essential Elements</vt:lpstr>
      <vt:lpstr>Champion Teams: Added Perks</vt:lpstr>
      <vt:lpstr>Champion  Teams: Administration </vt:lpstr>
      <vt:lpstr>Discussion</vt:lpstr>
      <vt:lpstr>PowerPoint Presentation</vt:lpstr>
    </vt:vector>
  </TitlesOfParts>
  <Company>STFM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Leigh Johnson</cp:lastModifiedBy>
  <cp:revision>36</cp:revision>
  <dcterms:created xsi:type="dcterms:W3CDTF">2013-07-17T19:19:39Z</dcterms:created>
  <dcterms:modified xsi:type="dcterms:W3CDTF">2017-05-05T16:52:15Z</dcterms:modified>
</cp:coreProperties>
</file>