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7" r:id="rId5"/>
    <p:sldId id="259" r:id="rId6"/>
    <p:sldId id="260" r:id="rId7"/>
    <p:sldId id="268" r:id="rId8"/>
    <p:sldId id="280" r:id="rId9"/>
    <p:sldId id="261" r:id="rId10"/>
    <p:sldId id="269" r:id="rId11"/>
    <p:sldId id="270" r:id="rId12"/>
    <p:sldId id="262" r:id="rId13"/>
    <p:sldId id="263" r:id="rId14"/>
    <p:sldId id="274" r:id="rId15"/>
    <p:sldId id="275" r:id="rId16"/>
    <p:sldId id="281" r:id="rId17"/>
    <p:sldId id="282" r:id="rId18"/>
    <p:sldId id="284" r:id="rId19"/>
    <p:sldId id="283" r:id="rId20"/>
    <p:sldId id="264" r:id="rId21"/>
    <p:sldId id="279" r:id="rId22"/>
    <p:sldId id="271" r:id="rId23"/>
    <p:sldId id="265" r:id="rId24"/>
    <p:sldId id="272" r:id="rId25"/>
    <p:sldId id="273" r:id="rId26"/>
    <p:sldId id="276" r:id="rId27"/>
    <p:sldId id="277" r:id="rId28"/>
    <p:sldId id="278"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77273" autoAdjust="0"/>
  </p:normalViewPr>
  <p:slideViewPr>
    <p:cSldViewPr snapToGrid="0">
      <p:cViewPr varScale="1">
        <p:scale>
          <a:sx n="50" d="100"/>
          <a:sy n="50" d="100"/>
        </p:scale>
        <p:origin x="80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499A5-147C-4E29-817C-8F860B24DFED}"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5E20F-3D40-4A19-A515-D28293AC9E64}" type="slidenum">
              <a:rPr lang="en-US" smtClean="0"/>
              <a:t>‹#›</a:t>
            </a:fld>
            <a:endParaRPr lang="en-US"/>
          </a:p>
        </p:txBody>
      </p:sp>
    </p:spTree>
    <p:extLst>
      <p:ext uri="{BB962C8B-B14F-4D97-AF65-F5344CB8AC3E}">
        <p14:creationId xmlns:p14="http://schemas.microsoft.com/office/powerpoint/2010/main" val="3002677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da.gov/drugs/drug-safety-and-availability/fda-advises-patients-use-non-steroidal-anti-inflammatory-drugs-nsaids-covid-19"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rofessional.heart.org/professional/ScienceNews/UCM_505836_HFSAACCAHA-statement-addresses-concerns-re-using-RAAS-antagonists-in-COVID-19.js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ournals.lww.com/ccmjournal/Abstract/onlinefirst/Surviving_Sepsis_Campaign__Guidelines_on_the.95707.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build true/false polling questions on the Zoom platform</a:t>
            </a:r>
            <a:r>
              <a:rPr lang="en-US" baseline="0" dirty="0" smtClean="0"/>
              <a:t> in sets of 4-6 question per poll.</a:t>
            </a:r>
            <a:endParaRPr lang="en-US" dirty="0" smtClean="0"/>
          </a:p>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1</a:t>
            </a:fld>
            <a:endParaRPr lang="en-US"/>
          </a:p>
        </p:txBody>
      </p:sp>
    </p:spTree>
    <p:extLst>
      <p:ext uri="{BB962C8B-B14F-4D97-AF65-F5344CB8AC3E}">
        <p14:creationId xmlns:p14="http://schemas.microsoft.com/office/powerpoint/2010/main" val="154985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symptoms of patients already sick enough to be</a:t>
            </a:r>
            <a:r>
              <a:rPr lang="en-US" baseline="0" dirty="0" smtClean="0"/>
              <a:t> hospitalized</a:t>
            </a:r>
          </a:p>
          <a:p>
            <a:r>
              <a:rPr lang="en-US" baseline="0" dirty="0" smtClean="0"/>
              <a:t>Fever may not be present until later in the infection. Cough may not be present in up to 40%</a:t>
            </a:r>
          </a:p>
          <a:p>
            <a:endParaRPr lang="en-US" dirty="0" smtClean="0"/>
          </a:p>
          <a:p>
            <a:r>
              <a:rPr lang="en-US" dirty="0" smtClean="0"/>
              <a:t>Anosmia, GI symptoms and syncope are being reported</a:t>
            </a:r>
            <a:r>
              <a:rPr lang="en-US" baseline="0" dirty="0" smtClean="0"/>
              <a:t> anecdotally with some frequency in US media.</a:t>
            </a:r>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12</a:t>
            </a:fld>
            <a:endParaRPr lang="en-US"/>
          </a:p>
        </p:txBody>
      </p:sp>
    </p:spTree>
    <p:extLst>
      <p:ext uri="{BB962C8B-B14F-4D97-AF65-F5344CB8AC3E}">
        <p14:creationId xmlns:p14="http://schemas.microsoft.com/office/powerpoint/2010/main" val="109172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avoid droplet spread, many hospital protocols prevent</a:t>
            </a:r>
            <a:r>
              <a:rPr lang="en-US" baseline="0" dirty="0" smtClean="0"/>
              <a:t> visitors and recommend removing the newborn from the delivery room if mother has been found positive for COVID to prevent transmission to newborn.  Mothers are encouraged to pump/express breast milk. WHO supports breastfeeding in COVID positive mothers with the use of surgical mask and hand hygiene.</a:t>
            </a:r>
          </a:p>
          <a:p>
            <a:endParaRPr lang="en-US" baseline="0" dirty="0" smtClean="0"/>
          </a:p>
          <a:p>
            <a:r>
              <a:rPr lang="en-US" dirty="0" smtClean="0"/>
              <a:t>https://www.who.int/emergencies/diseases/novel-coronavirus-2019/advice-for-public</a:t>
            </a:r>
          </a:p>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13</a:t>
            </a:fld>
            <a:endParaRPr lang="en-US"/>
          </a:p>
        </p:txBody>
      </p:sp>
    </p:spTree>
    <p:extLst>
      <p:ext uri="{BB962C8B-B14F-4D97-AF65-F5344CB8AC3E}">
        <p14:creationId xmlns:p14="http://schemas.microsoft.com/office/powerpoint/2010/main" val="344404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baseline="0" dirty="0" smtClean="0">
                <a:solidFill>
                  <a:schemeClr val="tx1"/>
                </a:solidFill>
                <a:latin typeface="+mn-lt"/>
                <a:ea typeface="+mn-ea"/>
                <a:cs typeface="+mn-cs"/>
                <a:hlinkClick r:id="rId3"/>
              </a:rPr>
              <a:t>https://www.fda.gov/drugs/drug-safety-and-availability/fda-advises-patients-use-non-steroidal-anti-inflammatory-drugs-nsaids-covid-19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baseline="0" dirty="0" smtClean="0">
                <a:solidFill>
                  <a:schemeClr val="tx1"/>
                </a:solidFill>
                <a:latin typeface="+mn-lt"/>
                <a:ea typeface="+mn-ea"/>
                <a:cs typeface="+mn-cs"/>
                <a:hlinkClick r:id="rId4"/>
              </a:rPr>
              <a:t>https://professional.heart.org/professional/ScienceNews/UCM_505836_HFSAACCAHA-statement-addresses-concerns-re-using-RAAS-antagonists-in-COVID-19.jsp</a:t>
            </a:r>
          </a:p>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15</a:t>
            </a:fld>
            <a:endParaRPr lang="en-US"/>
          </a:p>
        </p:txBody>
      </p:sp>
    </p:spTree>
    <p:extLst>
      <p:ext uri="{BB962C8B-B14F-4D97-AF65-F5344CB8AC3E}">
        <p14:creationId xmlns:p14="http://schemas.microsoft.com/office/powerpoint/2010/main" val="197039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16</a:t>
            </a:fld>
            <a:endParaRPr lang="en-US"/>
          </a:p>
        </p:txBody>
      </p:sp>
    </p:spTree>
    <p:extLst>
      <p:ext uri="{BB962C8B-B14F-4D97-AF65-F5344CB8AC3E}">
        <p14:creationId xmlns:p14="http://schemas.microsoft.com/office/powerpoint/2010/main" val="364481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17</a:t>
            </a:fld>
            <a:endParaRPr lang="en-US"/>
          </a:p>
        </p:txBody>
      </p:sp>
    </p:spTree>
    <p:extLst>
      <p:ext uri="{BB962C8B-B14F-4D97-AF65-F5344CB8AC3E}">
        <p14:creationId xmlns:p14="http://schemas.microsoft.com/office/powerpoint/2010/main" val="2429762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18</a:t>
            </a:fld>
            <a:endParaRPr lang="en-US"/>
          </a:p>
        </p:txBody>
      </p:sp>
    </p:spTree>
    <p:extLst>
      <p:ext uri="{BB962C8B-B14F-4D97-AF65-F5344CB8AC3E}">
        <p14:creationId xmlns:p14="http://schemas.microsoft.com/office/powerpoint/2010/main" val="1777741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article includes </a:t>
            </a:r>
            <a:r>
              <a:rPr lang="en-US" dirty="0" smtClean="0"/>
              <a:t>a </a:t>
            </a:r>
            <a:r>
              <a:rPr lang="en-US" dirty="0" smtClean="0"/>
              <a:t>survey of 50 clinicians as to the most useful assessment tools for dyspnea</a:t>
            </a:r>
            <a:r>
              <a:rPr lang="en-US" dirty="0" smtClean="0"/>
              <a:t>.</a:t>
            </a:r>
          </a:p>
          <a:p>
            <a:endParaRPr lang="en-US" dirty="0" smtClean="0"/>
          </a:p>
          <a:p>
            <a:r>
              <a:rPr lang="en-US" smtClean="0"/>
              <a:t>Of note - </a:t>
            </a:r>
            <a:r>
              <a:rPr lang="en-US" dirty="0" smtClean="0"/>
              <a:t>smart phone based SpO2 apps are</a:t>
            </a:r>
            <a:r>
              <a:rPr lang="en-US" baseline="0" dirty="0" smtClean="0"/>
              <a:t> not felt to be accurate to make clinical decisions “even in austere conditions”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https://www.ajemjournal.com/article/S0735-6757(19)30467-X/</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19</a:t>
            </a:fld>
            <a:endParaRPr lang="en-US"/>
          </a:p>
        </p:txBody>
      </p:sp>
    </p:spTree>
    <p:extLst>
      <p:ext uri="{BB962C8B-B14F-4D97-AF65-F5344CB8AC3E}">
        <p14:creationId xmlns:p14="http://schemas.microsoft.com/office/powerpoint/2010/main" val="774321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other preventative treatments are available?</a:t>
            </a:r>
          </a:p>
          <a:p>
            <a:r>
              <a:rPr lang="en-US" dirty="0" smtClean="0"/>
              <a:t>Zinc – no evidence but mechanism might be useful – take no more than a week at a time</a:t>
            </a:r>
          </a:p>
          <a:p>
            <a:r>
              <a:rPr lang="en-US" dirty="0" smtClean="0"/>
              <a:t>Elderberry – recommend against use during infection related to theoretical effects on inflammatory cytokines</a:t>
            </a:r>
          </a:p>
          <a:p>
            <a:r>
              <a:rPr lang="en-US" dirty="0" smtClean="0"/>
              <a:t>Magnesium – no evidence – suggested to be helpful in the context of tachyarrhythmia related to severe infection</a:t>
            </a:r>
          </a:p>
          <a:p>
            <a:r>
              <a:rPr lang="en-US" dirty="0" smtClean="0"/>
              <a:t>Vitamin D and C??</a:t>
            </a:r>
          </a:p>
          <a:p>
            <a:endParaRPr lang="en-US" dirty="0" smtClean="0"/>
          </a:p>
        </p:txBody>
      </p:sp>
      <p:sp>
        <p:nvSpPr>
          <p:cNvPr id="4" name="Slide Number Placeholder 3"/>
          <p:cNvSpPr>
            <a:spLocks noGrp="1"/>
          </p:cNvSpPr>
          <p:nvPr>
            <p:ph type="sldNum" sz="quarter" idx="10"/>
          </p:nvPr>
        </p:nvSpPr>
        <p:spPr/>
        <p:txBody>
          <a:bodyPr/>
          <a:lstStyle/>
          <a:p>
            <a:fld id="{0B65E20F-3D40-4A19-A515-D28293AC9E64}" type="slidenum">
              <a:rPr lang="en-US" smtClean="0"/>
              <a:t>22</a:t>
            </a:fld>
            <a:endParaRPr lang="en-US"/>
          </a:p>
        </p:txBody>
      </p:sp>
    </p:spTree>
    <p:extLst>
      <p:ext uri="{BB962C8B-B14F-4D97-AF65-F5344CB8AC3E}">
        <p14:creationId xmlns:p14="http://schemas.microsoft.com/office/powerpoint/2010/main" val="383439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23</a:t>
            </a:fld>
            <a:endParaRPr lang="en-US"/>
          </a:p>
        </p:txBody>
      </p:sp>
    </p:spTree>
    <p:extLst>
      <p:ext uri="{BB962C8B-B14F-4D97-AF65-F5344CB8AC3E}">
        <p14:creationId xmlns:p14="http://schemas.microsoft.com/office/powerpoint/2010/main" val="312570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25</a:t>
            </a:fld>
            <a:endParaRPr lang="en-US"/>
          </a:p>
        </p:txBody>
      </p:sp>
    </p:spTree>
    <p:extLst>
      <p:ext uri="{BB962C8B-B14F-4D97-AF65-F5344CB8AC3E}">
        <p14:creationId xmlns:p14="http://schemas.microsoft.com/office/powerpoint/2010/main" val="89960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B65E20F-3D40-4A19-A515-D28293AC9E64}" type="slidenum">
              <a:rPr lang="en-US" smtClean="0"/>
              <a:t>2</a:t>
            </a:fld>
            <a:endParaRPr lang="en-US"/>
          </a:p>
        </p:txBody>
      </p:sp>
    </p:spTree>
    <p:extLst>
      <p:ext uri="{BB962C8B-B14F-4D97-AF65-F5344CB8AC3E}">
        <p14:creationId xmlns:p14="http://schemas.microsoft.com/office/powerpoint/2010/main" val="408765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who feel vulnerable,</a:t>
            </a:r>
            <a:r>
              <a:rPr lang="en-US" baseline="0" dirty="0" smtClean="0"/>
              <a:t> cloth masks can offer a perception of safety if also utilized with hand hygiene practices, social distancing, and staying at home.  For those who feel helpless during this situation, making masks give some purpose and sense of contribution. </a:t>
            </a:r>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3</a:t>
            </a:fld>
            <a:endParaRPr lang="en-US"/>
          </a:p>
        </p:txBody>
      </p:sp>
    </p:spTree>
    <p:extLst>
      <p:ext uri="{BB962C8B-B14F-4D97-AF65-F5344CB8AC3E}">
        <p14:creationId xmlns:p14="http://schemas.microsoft.com/office/powerpoint/2010/main" val="120370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SCCM - </a:t>
            </a:r>
            <a:r>
              <a:rPr lang="en-US" sz="1200" dirty="0" smtClean="0">
                <a:hlinkClick r:id="rId3"/>
              </a:rPr>
              <a:t>https://journals.lww.com/ccmjournal/Abstract/onlinefirst/Surviving_Sepsis_Campaign__Guidelines_on_the.95707.aspx</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4</a:t>
            </a:fld>
            <a:endParaRPr lang="en-US"/>
          </a:p>
        </p:txBody>
      </p:sp>
    </p:spTree>
    <p:extLst>
      <p:ext uri="{BB962C8B-B14F-4D97-AF65-F5344CB8AC3E}">
        <p14:creationId xmlns:p14="http://schemas.microsoft.com/office/powerpoint/2010/main" val="14487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5</a:t>
            </a:fld>
            <a:endParaRPr lang="en-US"/>
          </a:p>
        </p:txBody>
      </p:sp>
    </p:spTree>
    <p:extLst>
      <p:ext uri="{BB962C8B-B14F-4D97-AF65-F5344CB8AC3E}">
        <p14:creationId xmlns:p14="http://schemas.microsoft.com/office/powerpoint/2010/main" val="179130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still possible exposure risks in visiting restaurants, exchanging credit cards and being within 6 feet of people in public places.</a:t>
            </a:r>
          </a:p>
          <a:p>
            <a:endParaRPr lang="en-US" baseline="0" dirty="0" smtClean="0"/>
          </a:p>
          <a:p>
            <a:r>
              <a:rPr lang="en-US" baseline="0" dirty="0" smtClean="0"/>
              <a:t>These duration of viability studies inform the recommendation to store N95 masks in paper bags v. plastic containers for example</a:t>
            </a:r>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7</a:t>
            </a:fld>
            <a:endParaRPr lang="en-US"/>
          </a:p>
        </p:txBody>
      </p:sp>
    </p:spTree>
    <p:extLst>
      <p:ext uri="{BB962C8B-B14F-4D97-AF65-F5344CB8AC3E}">
        <p14:creationId xmlns:p14="http://schemas.microsoft.com/office/powerpoint/2010/main" val="152262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Chinese whistleblower physician who eventually</a:t>
            </a:r>
            <a:r>
              <a:rPr lang="en-US" baseline="0" dirty="0" smtClean="0"/>
              <a:t> died from COVID-19 infection was an ophthalmologist</a:t>
            </a:r>
          </a:p>
          <a:p>
            <a:r>
              <a:rPr lang="en-US" dirty="0" smtClean="0"/>
              <a:t>https://www.aao.org/headline/coronavirus-kills-chinese-whistleblower-ophthalmol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8</a:t>
            </a:fld>
            <a:endParaRPr lang="en-US"/>
          </a:p>
        </p:txBody>
      </p:sp>
    </p:spTree>
    <p:extLst>
      <p:ext uri="{BB962C8B-B14F-4D97-AF65-F5344CB8AC3E}">
        <p14:creationId xmlns:p14="http://schemas.microsoft.com/office/powerpoint/2010/main" val="39778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Percentage</a:t>
            </a:r>
            <a:r>
              <a:rPr lang="en-US" baseline="0" dirty="0" smtClean="0"/>
              <a:t> of infections in each age group is directly influenced by who is being tested.</a:t>
            </a:r>
          </a:p>
          <a:p>
            <a:endParaRPr lang="en-US" baseline="0" dirty="0" smtClean="0"/>
          </a:p>
        </p:txBody>
      </p:sp>
      <p:sp>
        <p:nvSpPr>
          <p:cNvPr id="4" name="Slide Number Placeholder 3"/>
          <p:cNvSpPr>
            <a:spLocks noGrp="1"/>
          </p:cNvSpPr>
          <p:nvPr>
            <p:ph type="sldNum" sz="quarter" idx="10"/>
          </p:nvPr>
        </p:nvSpPr>
        <p:spPr/>
        <p:txBody>
          <a:bodyPr/>
          <a:lstStyle/>
          <a:p>
            <a:fld id="{0B65E20F-3D40-4A19-A515-D28293AC9E64}" type="slidenum">
              <a:rPr lang="en-US" smtClean="0"/>
              <a:t>10</a:t>
            </a:fld>
            <a:endParaRPr lang="en-US"/>
          </a:p>
        </p:txBody>
      </p:sp>
    </p:spTree>
    <p:extLst>
      <p:ext uri="{BB962C8B-B14F-4D97-AF65-F5344CB8AC3E}">
        <p14:creationId xmlns:p14="http://schemas.microsoft.com/office/powerpoint/2010/main" val="249554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Maine thus far, our</a:t>
            </a:r>
            <a:r>
              <a:rPr lang="en-US" baseline="0" dirty="0" smtClean="0"/>
              <a:t> 303 cases (as of today) are 50/50 male/female.</a:t>
            </a:r>
          </a:p>
          <a:p>
            <a:endParaRPr lang="en-US" baseline="0" dirty="0" smtClean="0"/>
          </a:p>
          <a:p>
            <a:r>
              <a:rPr lang="en-US" baseline="0" dirty="0" smtClean="0"/>
              <a:t>So many factors may influence the M/F ratios – cultural differences in terms of who presents to the hospital, who is exposed through what means, etc.</a:t>
            </a:r>
          </a:p>
          <a:p>
            <a:endParaRPr lang="en-US" baseline="0" dirty="0" smtClean="0"/>
          </a:p>
          <a:p>
            <a:r>
              <a:rPr lang="en-US" baseline="0" dirty="0" smtClean="0"/>
              <a:t>Recovery by age distribution can be helpful in counseling patients and families around prognosis in the critical care unit</a:t>
            </a:r>
            <a:endParaRPr lang="en-US" dirty="0"/>
          </a:p>
        </p:txBody>
      </p:sp>
      <p:sp>
        <p:nvSpPr>
          <p:cNvPr id="4" name="Slide Number Placeholder 3"/>
          <p:cNvSpPr>
            <a:spLocks noGrp="1"/>
          </p:cNvSpPr>
          <p:nvPr>
            <p:ph type="sldNum" sz="quarter" idx="10"/>
          </p:nvPr>
        </p:nvSpPr>
        <p:spPr/>
        <p:txBody>
          <a:bodyPr/>
          <a:lstStyle/>
          <a:p>
            <a:fld id="{0B65E20F-3D40-4A19-A515-D28293AC9E64}" type="slidenum">
              <a:rPr lang="en-US" smtClean="0"/>
              <a:t>11</a:t>
            </a:fld>
            <a:endParaRPr lang="en-US"/>
          </a:p>
        </p:txBody>
      </p:sp>
    </p:spTree>
    <p:extLst>
      <p:ext uri="{BB962C8B-B14F-4D97-AF65-F5344CB8AC3E}">
        <p14:creationId xmlns:p14="http://schemas.microsoft.com/office/powerpoint/2010/main" val="49020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0088CB-BF25-4F6B-A535-A7958029CC6C}"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AF236-A4A0-4245-A013-1EFE0F05EF40}" type="slidenum">
              <a:rPr lang="en-US" smtClean="0"/>
              <a:t>‹#›</a:t>
            </a:fld>
            <a:endParaRPr lang="en-US"/>
          </a:p>
        </p:txBody>
      </p:sp>
    </p:spTree>
    <p:extLst>
      <p:ext uri="{BB962C8B-B14F-4D97-AF65-F5344CB8AC3E}">
        <p14:creationId xmlns:p14="http://schemas.microsoft.com/office/powerpoint/2010/main" val="143672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088CB-BF25-4F6B-A535-A7958029CC6C}"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AF236-A4A0-4245-A013-1EFE0F05EF40}" type="slidenum">
              <a:rPr lang="en-US" smtClean="0"/>
              <a:t>‹#›</a:t>
            </a:fld>
            <a:endParaRPr lang="en-US"/>
          </a:p>
        </p:txBody>
      </p:sp>
    </p:spTree>
    <p:extLst>
      <p:ext uri="{BB962C8B-B14F-4D97-AF65-F5344CB8AC3E}">
        <p14:creationId xmlns:p14="http://schemas.microsoft.com/office/powerpoint/2010/main" val="393935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088CB-BF25-4F6B-A535-A7958029CC6C}"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AF236-A4A0-4245-A013-1EFE0F05EF40}" type="slidenum">
              <a:rPr lang="en-US" smtClean="0"/>
              <a:t>‹#›</a:t>
            </a:fld>
            <a:endParaRPr lang="en-US"/>
          </a:p>
        </p:txBody>
      </p:sp>
    </p:spTree>
    <p:extLst>
      <p:ext uri="{BB962C8B-B14F-4D97-AF65-F5344CB8AC3E}">
        <p14:creationId xmlns:p14="http://schemas.microsoft.com/office/powerpoint/2010/main" val="400125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088CB-BF25-4F6B-A535-A7958029CC6C}"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AF236-A4A0-4245-A013-1EFE0F05EF40}" type="slidenum">
              <a:rPr lang="en-US" smtClean="0"/>
              <a:t>‹#›</a:t>
            </a:fld>
            <a:endParaRPr lang="en-US"/>
          </a:p>
        </p:txBody>
      </p:sp>
    </p:spTree>
    <p:extLst>
      <p:ext uri="{BB962C8B-B14F-4D97-AF65-F5344CB8AC3E}">
        <p14:creationId xmlns:p14="http://schemas.microsoft.com/office/powerpoint/2010/main" val="89172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0088CB-BF25-4F6B-A535-A7958029CC6C}"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AF236-A4A0-4245-A013-1EFE0F05EF40}" type="slidenum">
              <a:rPr lang="en-US" smtClean="0"/>
              <a:t>‹#›</a:t>
            </a:fld>
            <a:endParaRPr lang="en-US"/>
          </a:p>
        </p:txBody>
      </p:sp>
    </p:spTree>
    <p:extLst>
      <p:ext uri="{BB962C8B-B14F-4D97-AF65-F5344CB8AC3E}">
        <p14:creationId xmlns:p14="http://schemas.microsoft.com/office/powerpoint/2010/main" val="422393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0088CB-BF25-4F6B-A535-A7958029CC6C}"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AF236-A4A0-4245-A013-1EFE0F05EF40}" type="slidenum">
              <a:rPr lang="en-US" smtClean="0"/>
              <a:t>‹#›</a:t>
            </a:fld>
            <a:endParaRPr lang="en-US"/>
          </a:p>
        </p:txBody>
      </p:sp>
    </p:spTree>
    <p:extLst>
      <p:ext uri="{BB962C8B-B14F-4D97-AF65-F5344CB8AC3E}">
        <p14:creationId xmlns:p14="http://schemas.microsoft.com/office/powerpoint/2010/main" val="54626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0088CB-BF25-4F6B-A535-A7958029CC6C}"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3AF236-A4A0-4245-A013-1EFE0F05EF40}" type="slidenum">
              <a:rPr lang="en-US" smtClean="0"/>
              <a:t>‹#›</a:t>
            </a:fld>
            <a:endParaRPr lang="en-US"/>
          </a:p>
        </p:txBody>
      </p:sp>
    </p:spTree>
    <p:extLst>
      <p:ext uri="{BB962C8B-B14F-4D97-AF65-F5344CB8AC3E}">
        <p14:creationId xmlns:p14="http://schemas.microsoft.com/office/powerpoint/2010/main" val="64193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0088CB-BF25-4F6B-A535-A7958029CC6C}"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AF236-A4A0-4245-A013-1EFE0F05EF40}" type="slidenum">
              <a:rPr lang="en-US" smtClean="0"/>
              <a:t>‹#›</a:t>
            </a:fld>
            <a:endParaRPr lang="en-US"/>
          </a:p>
        </p:txBody>
      </p:sp>
    </p:spTree>
    <p:extLst>
      <p:ext uri="{BB962C8B-B14F-4D97-AF65-F5344CB8AC3E}">
        <p14:creationId xmlns:p14="http://schemas.microsoft.com/office/powerpoint/2010/main" val="302519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088CB-BF25-4F6B-A535-A7958029CC6C}"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AF236-A4A0-4245-A013-1EFE0F05EF40}" type="slidenum">
              <a:rPr lang="en-US" smtClean="0"/>
              <a:t>‹#›</a:t>
            </a:fld>
            <a:endParaRPr lang="en-US"/>
          </a:p>
        </p:txBody>
      </p:sp>
    </p:spTree>
    <p:extLst>
      <p:ext uri="{BB962C8B-B14F-4D97-AF65-F5344CB8AC3E}">
        <p14:creationId xmlns:p14="http://schemas.microsoft.com/office/powerpoint/2010/main" val="166556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0088CB-BF25-4F6B-A535-A7958029CC6C}"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AF236-A4A0-4245-A013-1EFE0F05EF40}" type="slidenum">
              <a:rPr lang="en-US" smtClean="0"/>
              <a:t>‹#›</a:t>
            </a:fld>
            <a:endParaRPr lang="en-US"/>
          </a:p>
        </p:txBody>
      </p:sp>
    </p:spTree>
    <p:extLst>
      <p:ext uri="{BB962C8B-B14F-4D97-AF65-F5344CB8AC3E}">
        <p14:creationId xmlns:p14="http://schemas.microsoft.com/office/powerpoint/2010/main" val="422760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0088CB-BF25-4F6B-A535-A7958029CC6C}"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AF236-A4A0-4245-A013-1EFE0F05EF40}" type="slidenum">
              <a:rPr lang="en-US" smtClean="0"/>
              <a:t>‹#›</a:t>
            </a:fld>
            <a:endParaRPr lang="en-US"/>
          </a:p>
        </p:txBody>
      </p:sp>
    </p:spTree>
    <p:extLst>
      <p:ext uri="{BB962C8B-B14F-4D97-AF65-F5344CB8AC3E}">
        <p14:creationId xmlns:p14="http://schemas.microsoft.com/office/powerpoint/2010/main" val="321761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088CB-BF25-4F6B-A535-A7958029CC6C}" type="datetimeFigureOut">
              <a:rPr lang="en-US" smtClean="0"/>
              <a:t>3/31/2020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AF236-A4A0-4245-A013-1EFE0F05EF40}" type="slidenum">
              <a:rPr lang="en-US" smtClean="0"/>
              <a:t>‹#›</a:t>
            </a:fld>
            <a:endParaRPr lang="en-US"/>
          </a:p>
        </p:txBody>
      </p:sp>
    </p:spTree>
    <p:extLst>
      <p:ext uri="{BB962C8B-B14F-4D97-AF65-F5344CB8AC3E}">
        <p14:creationId xmlns:p14="http://schemas.microsoft.com/office/powerpoint/2010/main" val="138553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jm.org/doi/full/10.1056/NEJMoa200203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x.doi.org/10.3346/jkms.2020.35.e11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16/S2213-2600(20)30079-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ejm.org/doi/full/10.1056/NEJMoa2002032"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5858/arpa.2020-0901-S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oi.org/10.1001/jama.2020.213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02/clc.2258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02/clc.2258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journals.lww.com/ccmjournal/Abstract/onlinefirst/Surviving_Sepsis_Campaign__Guidelines_on_the.95707.aspx" TargetMode="External"/><Relationship Id="rId2" Type="http://schemas.openxmlformats.org/officeDocument/2006/relationships/hyperlink" Target="https://www.cochranelibrary.com/collections/doi/SC000039/ful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Coronavirus </a:t>
            </a:r>
            <a:endParaRPr lang="en-US" dirty="0"/>
          </a:p>
        </p:txBody>
      </p:sp>
      <p:sp>
        <p:nvSpPr>
          <p:cNvPr id="3" name="Subtitle 2"/>
          <p:cNvSpPr>
            <a:spLocks noGrp="1"/>
          </p:cNvSpPr>
          <p:nvPr>
            <p:ph type="subTitle" idx="1"/>
          </p:nvPr>
        </p:nvSpPr>
        <p:spPr/>
        <p:txBody>
          <a:bodyPr/>
          <a:lstStyle/>
          <a:p>
            <a:r>
              <a:rPr lang="en-US" dirty="0" smtClean="0"/>
              <a:t>Fact vs Fiction</a:t>
            </a:r>
          </a:p>
          <a:p>
            <a:endParaRPr lang="en-US" dirty="0"/>
          </a:p>
        </p:txBody>
      </p:sp>
      <p:sp>
        <p:nvSpPr>
          <p:cNvPr id="4" name="TextBox 3"/>
          <p:cNvSpPr txBox="1"/>
          <p:nvPr/>
        </p:nvSpPr>
        <p:spPr>
          <a:xfrm>
            <a:off x="3787140" y="5349875"/>
            <a:ext cx="4617720" cy="923330"/>
          </a:xfrm>
          <a:prstGeom prst="rect">
            <a:avLst/>
          </a:prstGeom>
          <a:noFill/>
        </p:spPr>
        <p:txBody>
          <a:bodyPr wrap="square" rtlCol="0">
            <a:spAutoFit/>
          </a:bodyPr>
          <a:lstStyle/>
          <a:p>
            <a:pPr algn="ctr"/>
            <a:r>
              <a:rPr lang="en-US" dirty="0" smtClean="0"/>
              <a:t>Christina Lincoln, </a:t>
            </a:r>
            <a:r>
              <a:rPr lang="en-US" dirty="0" smtClean="0"/>
              <a:t>DO</a:t>
            </a:r>
            <a:r>
              <a:rPr lang="en-US" dirty="0" smtClean="0"/>
              <a:t> </a:t>
            </a:r>
            <a:r>
              <a:rPr lang="en-US" dirty="0" smtClean="0"/>
              <a:t>&amp; Cheryl K. Seymour, MD</a:t>
            </a:r>
          </a:p>
          <a:p>
            <a:pPr algn="ctr"/>
            <a:r>
              <a:rPr lang="en-US" dirty="0" smtClean="0"/>
              <a:t>Maine Dartmouth Family Medicine Residency</a:t>
            </a:r>
          </a:p>
          <a:p>
            <a:pPr algn="ctr"/>
            <a:r>
              <a:rPr lang="en-US" dirty="0" smtClean="0"/>
              <a:t>March 31, 2020</a:t>
            </a:r>
            <a:endParaRPr lang="en-US" dirty="0"/>
          </a:p>
        </p:txBody>
      </p:sp>
    </p:spTree>
    <p:extLst>
      <p:ext uri="{BB962C8B-B14F-4D97-AF65-F5344CB8AC3E}">
        <p14:creationId xmlns:p14="http://schemas.microsoft.com/office/powerpoint/2010/main" val="1415318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4" name="Content Placeholder 2"/>
          <p:cNvSpPr txBox="1">
            <a:spLocks/>
          </p:cNvSpPr>
          <p:nvPr/>
        </p:nvSpPr>
        <p:spPr>
          <a:xfrm>
            <a:off x="990600" y="1978025"/>
            <a:ext cx="10515600" cy="3980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More to the story…</a:t>
            </a:r>
          </a:p>
          <a:p>
            <a:r>
              <a:rPr lang="en-US" dirty="0" smtClean="0"/>
              <a:t>Symptomatic infection in children appears to be uncommon </a:t>
            </a:r>
          </a:p>
          <a:p>
            <a:r>
              <a:rPr lang="en-US" dirty="0" smtClean="0"/>
              <a:t>Symptoms in young adults are usually mild, although severe cases have been reported. </a:t>
            </a:r>
          </a:p>
          <a:p>
            <a:r>
              <a:rPr lang="en-US" dirty="0" smtClean="0"/>
              <a:t>In the large Chinese report described next slide, only 2 percent of infections were in individuals younger than 20 years old </a:t>
            </a:r>
          </a:p>
          <a:p>
            <a:r>
              <a:rPr lang="en-US" dirty="0" smtClean="0"/>
              <a:t>In Korea, only 4.8 percent of 4212 infections were in those younger than 20 years old </a:t>
            </a:r>
            <a:endParaRPr lang="en-US" dirty="0"/>
          </a:p>
        </p:txBody>
      </p:sp>
      <p:sp>
        <p:nvSpPr>
          <p:cNvPr id="3" name="Rectangle 2"/>
          <p:cNvSpPr/>
          <p:nvPr/>
        </p:nvSpPr>
        <p:spPr>
          <a:xfrm>
            <a:off x="4572000" y="5934670"/>
            <a:ext cx="7147560" cy="923330"/>
          </a:xfrm>
          <a:prstGeom prst="rect">
            <a:avLst/>
          </a:prstGeom>
        </p:spPr>
        <p:txBody>
          <a:bodyPr wrap="square">
            <a:spAutoFit/>
          </a:bodyPr>
          <a:lstStyle/>
          <a:p>
            <a:r>
              <a:rPr lang="en-US" dirty="0"/>
              <a:t>NEJM </a:t>
            </a:r>
            <a:r>
              <a:rPr lang="en-US" dirty="0" smtClean="0"/>
              <a:t>2-28-20 </a:t>
            </a:r>
            <a:r>
              <a:rPr lang="en-US" dirty="0" smtClean="0">
                <a:hlinkClick r:id="rId3"/>
              </a:rPr>
              <a:t>https</a:t>
            </a:r>
            <a:r>
              <a:rPr lang="en-US" dirty="0">
                <a:hlinkClick r:id="rId3"/>
              </a:rPr>
              <a:t>://</a:t>
            </a:r>
            <a:r>
              <a:rPr lang="en-US" dirty="0" smtClean="0">
                <a:hlinkClick r:id="rId3"/>
              </a:rPr>
              <a:t>www.nejm.org/doi/full/10.1056/NEJMoa2002032</a:t>
            </a:r>
            <a:endParaRPr lang="en-US" dirty="0" smtClean="0"/>
          </a:p>
          <a:p>
            <a:r>
              <a:rPr lang="en-US" dirty="0" smtClean="0"/>
              <a:t>J Korean Med </a:t>
            </a:r>
            <a:r>
              <a:rPr lang="en-US" dirty="0" err="1" smtClean="0"/>
              <a:t>Sci</a:t>
            </a:r>
            <a:r>
              <a:rPr lang="en-US" dirty="0" smtClean="0"/>
              <a:t> 3-16-20  </a:t>
            </a:r>
            <a:r>
              <a:rPr lang="en-US" dirty="0" smtClean="0">
                <a:hlinkClick r:id="rId4"/>
              </a:rPr>
              <a:t>10.3346/jkms.2020.35.e112</a:t>
            </a:r>
            <a:endParaRPr lang="en-US" dirty="0"/>
          </a:p>
          <a:p>
            <a:endParaRPr lang="en-US" dirty="0"/>
          </a:p>
        </p:txBody>
      </p:sp>
    </p:spTree>
    <p:extLst>
      <p:ext uri="{BB962C8B-B14F-4D97-AF65-F5344CB8AC3E}">
        <p14:creationId xmlns:p14="http://schemas.microsoft.com/office/powerpoint/2010/main" val="1563329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&amp; Outcomes</a:t>
            </a:r>
            <a:endParaRPr lang="en-US" dirty="0"/>
          </a:p>
        </p:txBody>
      </p:sp>
      <p:sp>
        <p:nvSpPr>
          <p:cNvPr id="3" name="Content Placeholder 2"/>
          <p:cNvSpPr>
            <a:spLocks noGrp="1"/>
          </p:cNvSpPr>
          <p:nvPr>
            <p:ph idx="1"/>
          </p:nvPr>
        </p:nvSpPr>
        <p:spPr>
          <a:xfrm>
            <a:off x="838199" y="1825625"/>
            <a:ext cx="5172307" cy="3783438"/>
          </a:xfrm>
        </p:spPr>
        <p:txBody>
          <a:bodyPr/>
          <a:lstStyle/>
          <a:p>
            <a:pPr marL="0" indent="0">
              <a:buNone/>
            </a:pPr>
            <a:r>
              <a:rPr lang="en-US" dirty="0" smtClean="0"/>
              <a:t>Survival by age range in a study of 52 </a:t>
            </a:r>
            <a:r>
              <a:rPr lang="en-US" u="sng" dirty="0" smtClean="0"/>
              <a:t>critically ill</a:t>
            </a:r>
            <a:r>
              <a:rPr lang="en-US" dirty="0" smtClean="0"/>
              <a:t> patients in China</a:t>
            </a:r>
          </a:p>
          <a:p>
            <a:pPr marL="0" indent="0">
              <a:buNone/>
            </a:pPr>
            <a:endParaRPr lang="en-US" sz="800" dirty="0" smtClean="0"/>
          </a:p>
          <a:p>
            <a:pPr marL="0" indent="0">
              <a:buNone/>
            </a:pPr>
            <a:r>
              <a:rPr lang="en-US" dirty="0" smtClean="0"/>
              <a:t> </a:t>
            </a:r>
            <a:r>
              <a:rPr lang="en-US" sz="2000" dirty="0" smtClean="0"/>
              <a:t>30-39yo  	100</a:t>
            </a:r>
            <a:r>
              <a:rPr lang="en-US" sz="2000" dirty="0"/>
              <a:t>% </a:t>
            </a:r>
            <a:r>
              <a:rPr lang="en-US" sz="2000" dirty="0" smtClean="0"/>
              <a:t>recovered</a:t>
            </a:r>
          </a:p>
          <a:p>
            <a:pPr marL="0" indent="0">
              <a:buNone/>
            </a:pPr>
            <a:r>
              <a:rPr lang="en-US" sz="2000" dirty="0" smtClean="0"/>
              <a:t> 40-49yo 	50</a:t>
            </a:r>
            <a:r>
              <a:rPr lang="en-US" sz="2000" dirty="0"/>
              <a:t>% </a:t>
            </a:r>
            <a:r>
              <a:rPr lang="en-US" sz="2000" dirty="0" smtClean="0"/>
              <a:t>recovered</a:t>
            </a:r>
          </a:p>
          <a:p>
            <a:pPr marL="0" indent="0">
              <a:buNone/>
            </a:pPr>
            <a:r>
              <a:rPr lang="en-US" sz="2000" dirty="0" smtClean="0"/>
              <a:t> 50-59yo 	31</a:t>
            </a:r>
            <a:r>
              <a:rPr lang="en-US" sz="2000" dirty="0"/>
              <a:t>% </a:t>
            </a:r>
            <a:r>
              <a:rPr lang="en-US" sz="2000" dirty="0" smtClean="0"/>
              <a:t>recovered</a:t>
            </a:r>
          </a:p>
          <a:p>
            <a:pPr marL="0" indent="0">
              <a:buNone/>
            </a:pPr>
            <a:r>
              <a:rPr lang="en-US" sz="2000" dirty="0"/>
              <a:t> </a:t>
            </a:r>
            <a:r>
              <a:rPr lang="en-US" sz="2000" dirty="0" smtClean="0"/>
              <a:t>60-69yo 	35</a:t>
            </a:r>
            <a:r>
              <a:rPr lang="en-US" sz="2000" dirty="0"/>
              <a:t>% </a:t>
            </a:r>
            <a:r>
              <a:rPr lang="en-US" sz="2000" dirty="0" smtClean="0"/>
              <a:t>recovered</a:t>
            </a:r>
          </a:p>
          <a:p>
            <a:pPr marL="0" indent="0">
              <a:buNone/>
            </a:pPr>
            <a:r>
              <a:rPr lang="en-US" sz="2000" dirty="0"/>
              <a:t> </a:t>
            </a:r>
            <a:r>
              <a:rPr lang="en-US" sz="2000" dirty="0" smtClean="0"/>
              <a:t>70-79yo 	12.5</a:t>
            </a:r>
            <a:r>
              <a:rPr lang="en-US" sz="2000" dirty="0"/>
              <a:t>% </a:t>
            </a:r>
            <a:r>
              <a:rPr lang="en-US" sz="2000" dirty="0" smtClean="0"/>
              <a:t>recovered</a:t>
            </a:r>
          </a:p>
          <a:p>
            <a:pPr marL="0" indent="0">
              <a:buNone/>
            </a:pPr>
            <a:r>
              <a:rPr lang="en-US" sz="2000" dirty="0"/>
              <a:t> </a:t>
            </a:r>
            <a:r>
              <a:rPr lang="en-US" sz="2000" dirty="0" smtClean="0"/>
              <a:t>80</a:t>
            </a:r>
            <a:r>
              <a:rPr lang="en-US" sz="2000" dirty="0"/>
              <a:t>+ </a:t>
            </a:r>
            <a:r>
              <a:rPr lang="en-US" sz="2000" dirty="0" smtClean="0"/>
              <a:t>		0</a:t>
            </a:r>
            <a:r>
              <a:rPr lang="en-US" sz="2000" dirty="0"/>
              <a:t>% </a:t>
            </a:r>
            <a:r>
              <a:rPr lang="en-US" sz="2000" dirty="0" smtClean="0"/>
              <a:t>recovered</a:t>
            </a:r>
            <a:endParaRPr lang="en-US" sz="2000" dirty="0"/>
          </a:p>
          <a:p>
            <a:pPr marL="0" indent="0">
              <a:buNone/>
            </a:pPr>
            <a:endParaRPr lang="en-US" dirty="0"/>
          </a:p>
        </p:txBody>
      </p:sp>
      <p:sp>
        <p:nvSpPr>
          <p:cNvPr id="4" name="TextBox 3"/>
          <p:cNvSpPr txBox="1"/>
          <p:nvPr/>
        </p:nvSpPr>
        <p:spPr>
          <a:xfrm>
            <a:off x="947853" y="5876693"/>
            <a:ext cx="5352584" cy="523220"/>
          </a:xfrm>
          <a:prstGeom prst="rect">
            <a:avLst/>
          </a:prstGeom>
          <a:noFill/>
        </p:spPr>
        <p:txBody>
          <a:bodyPr wrap="square" rtlCol="0">
            <a:spAutoFit/>
          </a:bodyPr>
          <a:lstStyle/>
          <a:p>
            <a:r>
              <a:rPr lang="en-US" sz="1400" dirty="0" smtClean="0"/>
              <a:t>The Lancet 2-24-20</a:t>
            </a:r>
            <a:endParaRPr lang="en-US" sz="1400" dirty="0" smtClean="0">
              <a:hlinkClick r:id="rId3" tooltip="Persistent link using digital object identifier"/>
            </a:endParaRPr>
          </a:p>
          <a:p>
            <a:r>
              <a:rPr lang="en-US" sz="1400" dirty="0" smtClean="0">
                <a:hlinkClick r:id="rId3" tooltip="Persistent link using digital object identifier"/>
              </a:rPr>
              <a:t>https</a:t>
            </a:r>
            <a:r>
              <a:rPr lang="en-US" sz="1400" dirty="0">
                <a:hlinkClick r:id="rId3" tooltip="Persistent link using digital object identifier"/>
              </a:rPr>
              <a:t>://doi.org/10.1016/S2213-2600(20)30079-5</a:t>
            </a:r>
            <a:endParaRPr lang="en-US" sz="1400" dirty="0"/>
          </a:p>
        </p:txBody>
      </p:sp>
      <p:sp>
        <p:nvSpPr>
          <p:cNvPr id="5" name="TextBox 4"/>
          <p:cNvSpPr txBox="1"/>
          <p:nvPr/>
        </p:nvSpPr>
        <p:spPr>
          <a:xfrm>
            <a:off x="6389649" y="2229419"/>
            <a:ext cx="5218771" cy="3108543"/>
          </a:xfrm>
          <a:prstGeom prst="rect">
            <a:avLst/>
          </a:prstGeom>
          <a:noFill/>
        </p:spPr>
        <p:txBody>
          <a:bodyPr wrap="square" rtlCol="0">
            <a:spAutoFit/>
          </a:bodyPr>
          <a:lstStyle/>
          <a:p>
            <a:r>
              <a:rPr lang="en-US" sz="2800" dirty="0" smtClean="0"/>
              <a:t>In a study of 1099 hospitalized patients with coronavirus in China, the median age was 47 years, 59% of patients were male, and </a:t>
            </a:r>
            <a:r>
              <a:rPr lang="en-US" sz="2800" dirty="0"/>
              <a:t>p</a:t>
            </a:r>
            <a:r>
              <a:rPr lang="en-US" sz="2800" dirty="0" smtClean="0"/>
              <a:t>atients </a:t>
            </a:r>
            <a:r>
              <a:rPr lang="en-US" sz="2800" dirty="0"/>
              <a:t>with severe disease were older than those with </a:t>
            </a:r>
            <a:r>
              <a:rPr lang="en-US" sz="2800" dirty="0" smtClean="0"/>
              <a:t>non-severe </a:t>
            </a:r>
            <a:r>
              <a:rPr lang="en-US" sz="2800" dirty="0"/>
              <a:t>disease by a median of 7 </a:t>
            </a:r>
            <a:r>
              <a:rPr lang="en-US" sz="2800" dirty="0" smtClean="0"/>
              <a:t>years.</a:t>
            </a:r>
            <a:endParaRPr lang="en-US" sz="2800" dirty="0"/>
          </a:p>
        </p:txBody>
      </p:sp>
      <p:sp>
        <p:nvSpPr>
          <p:cNvPr id="6" name="TextBox 5"/>
          <p:cNvSpPr txBox="1"/>
          <p:nvPr/>
        </p:nvSpPr>
        <p:spPr>
          <a:xfrm>
            <a:off x="6590371" y="5876693"/>
            <a:ext cx="5018049" cy="738664"/>
          </a:xfrm>
          <a:prstGeom prst="rect">
            <a:avLst/>
          </a:prstGeom>
          <a:noFill/>
        </p:spPr>
        <p:txBody>
          <a:bodyPr wrap="square" rtlCol="0">
            <a:spAutoFit/>
          </a:bodyPr>
          <a:lstStyle/>
          <a:p>
            <a:r>
              <a:rPr lang="en-US" sz="1400" dirty="0" smtClean="0"/>
              <a:t>NEJM 2-28-20   </a:t>
            </a:r>
            <a:r>
              <a:rPr lang="en-US" sz="1400" dirty="0" smtClean="0">
                <a:hlinkClick r:id="rId4"/>
              </a:rPr>
              <a:t>https</a:t>
            </a:r>
            <a:r>
              <a:rPr lang="en-US" sz="1400" dirty="0">
                <a:hlinkClick r:id="rId4"/>
              </a:rPr>
              <a:t>://</a:t>
            </a:r>
            <a:r>
              <a:rPr lang="en-US" sz="1400" dirty="0" smtClean="0">
                <a:hlinkClick r:id="rId4"/>
              </a:rPr>
              <a:t>www.nejm.org/doi/full/10.1056/NEJMoa2002032</a:t>
            </a:r>
            <a:endParaRPr lang="en-US" sz="1400" dirty="0" smtClean="0"/>
          </a:p>
          <a:p>
            <a:endParaRPr lang="en-US" sz="1400" dirty="0"/>
          </a:p>
        </p:txBody>
      </p:sp>
    </p:spTree>
    <p:extLst>
      <p:ext uri="{BB962C8B-B14F-4D97-AF65-F5344CB8AC3E}">
        <p14:creationId xmlns:p14="http://schemas.microsoft.com/office/powerpoint/2010/main" val="518999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All patients with coronavirus have a cough</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effectLst/>
              </a:rPr>
              <a:t>In a study describing 138 patients with COVID-19 pneumonia in Wuhan</a:t>
            </a:r>
          </a:p>
          <a:p>
            <a:r>
              <a:rPr lang="en-US" dirty="0" smtClean="0">
                <a:effectLst/>
              </a:rPr>
              <a:t>Fever in 99 percent</a:t>
            </a:r>
          </a:p>
          <a:p>
            <a:r>
              <a:rPr lang="en-US" dirty="0" smtClean="0">
                <a:effectLst/>
              </a:rPr>
              <a:t>Fatigue in 70 percent</a:t>
            </a:r>
          </a:p>
          <a:p>
            <a:r>
              <a:rPr lang="en-US" dirty="0" smtClean="0">
                <a:effectLst/>
              </a:rPr>
              <a:t>Dry cough in 59 percent</a:t>
            </a:r>
          </a:p>
          <a:p>
            <a:r>
              <a:rPr lang="en-US" dirty="0" smtClean="0">
                <a:effectLst/>
              </a:rPr>
              <a:t>Anorexia in 40 percent</a:t>
            </a:r>
          </a:p>
          <a:p>
            <a:r>
              <a:rPr lang="en-US" dirty="0" err="1" smtClean="0">
                <a:effectLst/>
              </a:rPr>
              <a:t>Myalgias</a:t>
            </a:r>
            <a:r>
              <a:rPr lang="en-US" dirty="0" smtClean="0">
                <a:effectLst/>
              </a:rPr>
              <a:t> in 35 percent</a:t>
            </a:r>
          </a:p>
          <a:p>
            <a:r>
              <a:rPr lang="en-US" dirty="0" smtClean="0">
                <a:effectLst/>
              </a:rPr>
              <a:t>Dyspnea in 31 percent</a:t>
            </a:r>
          </a:p>
          <a:p>
            <a:r>
              <a:rPr lang="en-US" dirty="0" smtClean="0">
                <a:effectLst/>
              </a:rPr>
              <a:t>Sputum production in 27 percent</a:t>
            </a:r>
          </a:p>
          <a:p>
            <a:endParaRPr lang="en-US" dirty="0"/>
          </a:p>
        </p:txBody>
      </p:sp>
      <p:sp>
        <p:nvSpPr>
          <p:cNvPr id="4" name="TextBox 3"/>
          <p:cNvSpPr txBox="1"/>
          <p:nvPr/>
        </p:nvSpPr>
        <p:spPr>
          <a:xfrm>
            <a:off x="5895278" y="6311900"/>
            <a:ext cx="6043961" cy="338554"/>
          </a:xfrm>
          <a:prstGeom prst="rect">
            <a:avLst/>
          </a:prstGeom>
          <a:noFill/>
        </p:spPr>
        <p:txBody>
          <a:bodyPr wrap="square" rtlCol="0">
            <a:spAutoFit/>
          </a:bodyPr>
          <a:lstStyle/>
          <a:p>
            <a:r>
              <a:rPr lang="en-US" sz="1600" dirty="0" smtClean="0"/>
              <a:t>2-7-20  JAMA</a:t>
            </a:r>
            <a:r>
              <a:rPr lang="en-US" sz="1600" dirty="0"/>
              <a:t>. 2020;323(11):1061-1069. doi:10.1001/jama.2020.1585</a:t>
            </a:r>
          </a:p>
        </p:txBody>
      </p:sp>
    </p:spTree>
    <p:extLst>
      <p:ext uri="{BB962C8B-B14F-4D97-AF65-F5344CB8AC3E}">
        <p14:creationId xmlns:p14="http://schemas.microsoft.com/office/powerpoint/2010/main" val="16697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319405"/>
            <a:ext cx="11231880" cy="1325563"/>
          </a:xfrm>
        </p:spPr>
        <p:txBody>
          <a:bodyPr/>
          <a:lstStyle/>
          <a:p>
            <a:r>
              <a:rPr lang="en-US" b="1" dirty="0" smtClean="0"/>
              <a:t>Pregnant women and newborns are at higher risk.</a:t>
            </a:r>
            <a:endParaRPr lang="en-US" b="1" dirty="0"/>
          </a:p>
        </p:txBody>
      </p:sp>
      <p:sp>
        <p:nvSpPr>
          <p:cNvPr id="3" name="Content Placeholder 2"/>
          <p:cNvSpPr>
            <a:spLocks noGrp="1"/>
          </p:cNvSpPr>
          <p:nvPr>
            <p:ph idx="1"/>
          </p:nvPr>
        </p:nvSpPr>
        <p:spPr/>
        <p:txBody>
          <a:bodyPr/>
          <a:lstStyle/>
          <a:p>
            <a:pPr marL="0" indent="0">
              <a:buNone/>
            </a:pPr>
            <a:r>
              <a:rPr lang="en-US" dirty="0" smtClean="0"/>
              <a:t>More to the story…</a:t>
            </a:r>
          </a:p>
          <a:p>
            <a:pPr marL="0" indent="0">
              <a:buNone/>
            </a:pPr>
            <a:endParaRPr lang="en-US" sz="600" dirty="0" smtClean="0"/>
          </a:p>
          <a:p>
            <a:pPr marL="0" indent="0">
              <a:buNone/>
            </a:pPr>
            <a:r>
              <a:rPr lang="en-US" sz="2400" dirty="0" smtClean="0"/>
              <a:t>In </a:t>
            </a:r>
            <a:r>
              <a:rPr lang="en-US" sz="2400" dirty="0"/>
              <a:t>a review of 38 pregnant women with COVID-19, no cases of intrauterine </a:t>
            </a:r>
            <a:r>
              <a:rPr lang="en-US" sz="2400" dirty="0" smtClean="0"/>
              <a:t>transmission, no viral presence in breast milk or amniotic fluid, </a:t>
            </a:r>
            <a:r>
              <a:rPr lang="en-US" sz="2400" dirty="0"/>
              <a:t>and no maternal deaths were </a:t>
            </a:r>
            <a:r>
              <a:rPr lang="en-US" sz="2400" dirty="0" smtClean="0"/>
              <a:t>documented. </a:t>
            </a:r>
            <a:r>
              <a:rPr lang="en-US" sz="2400" dirty="0"/>
              <a:t>There appears to be an increased frequency of preterm labor and cesarean delivery for abnormal fetal heart rate tracings. This is likely related to severe maternal illness, but detailed reports are not available. </a:t>
            </a:r>
            <a:r>
              <a:rPr lang="en-US" sz="2400" dirty="0" smtClean="0"/>
              <a:t>Some </a:t>
            </a:r>
            <a:r>
              <a:rPr lang="en-US" sz="2400" dirty="0"/>
              <a:t>mothers have recovered without undergoing delivery. </a:t>
            </a:r>
            <a:endParaRPr lang="en-US" sz="2400" dirty="0" smtClean="0"/>
          </a:p>
          <a:p>
            <a:pPr marL="0" indent="0">
              <a:buNone/>
            </a:pPr>
            <a:endParaRPr lang="en-US" sz="1050" dirty="0" smtClean="0"/>
          </a:p>
          <a:p>
            <a:pPr marL="0" indent="0">
              <a:buNone/>
            </a:pPr>
            <a:r>
              <a:rPr lang="en-US" sz="2400" dirty="0" smtClean="0"/>
              <a:t>The </a:t>
            </a:r>
            <a:r>
              <a:rPr lang="en-US" sz="2400" dirty="0"/>
              <a:t>neonatal cases that have been documented have been attributed to close contact with an affected mother or other caregiver.</a:t>
            </a:r>
          </a:p>
        </p:txBody>
      </p:sp>
      <p:sp>
        <p:nvSpPr>
          <p:cNvPr id="4" name="TextBox 3"/>
          <p:cNvSpPr txBox="1"/>
          <p:nvPr/>
        </p:nvSpPr>
        <p:spPr>
          <a:xfrm>
            <a:off x="4069080" y="5887403"/>
            <a:ext cx="8382000" cy="1200329"/>
          </a:xfrm>
          <a:prstGeom prst="rect">
            <a:avLst/>
          </a:prstGeom>
          <a:noFill/>
        </p:spPr>
        <p:txBody>
          <a:bodyPr wrap="square" rtlCol="0">
            <a:spAutoFit/>
          </a:bodyPr>
          <a:lstStyle/>
          <a:p>
            <a:r>
              <a:rPr lang="en-US" dirty="0" smtClean="0"/>
              <a:t>Transmission </a:t>
            </a:r>
            <a:r>
              <a:rPr lang="en-US" dirty="0" err="1" smtClean="0"/>
              <a:t>etc</a:t>
            </a:r>
            <a:r>
              <a:rPr lang="en-US" dirty="0" smtClean="0"/>
              <a:t> -  </a:t>
            </a:r>
            <a:r>
              <a:rPr lang="en-US" dirty="0">
                <a:hlinkClick r:id="rId3"/>
              </a:rPr>
              <a:t>https://doi.org/10.5858/arpa.2020-0901-SA</a:t>
            </a:r>
            <a:r>
              <a:rPr lang="en-US" dirty="0"/>
              <a:t> </a:t>
            </a:r>
            <a:r>
              <a:rPr lang="en-US" dirty="0" smtClean="0"/>
              <a:t> 3-17-20</a:t>
            </a:r>
          </a:p>
          <a:p>
            <a:r>
              <a:rPr lang="en-US" dirty="0" smtClean="0"/>
              <a:t>Hospitalized </a:t>
            </a:r>
            <a:r>
              <a:rPr lang="en-US" dirty="0"/>
              <a:t>infants </a:t>
            </a:r>
            <a:r>
              <a:rPr lang="en-US" dirty="0" smtClean="0"/>
              <a:t>– </a:t>
            </a:r>
            <a:r>
              <a:rPr lang="en-US" dirty="0" smtClean="0">
                <a:hlinkClick r:id="rId4"/>
              </a:rPr>
              <a:t>https://doi.org/10.1001/jama.2020.2131</a:t>
            </a:r>
            <a:r>
              <a:rPr lang="en-US" dirty="0" smtClean="0"/>
              <a:t>  </a:t>
            </a:r>
            <a:r>
              <a:rPr lang="en-US" dirty="0"/>
              <a:t>JAMA 2-14-20</a:t>
            </a:r>
          </a:p>
          <a:p>
            <a:endParaRPr lang="en-US" dirty="0" smtClean="0"/>
          </a:p>
          <a:p>
            <a:endParaRPr lang="en-US" dirty="0"/>
          </a:p>
        </p:txBody>
      </p:sp>
    </p:spTree>
    <p:extLst>
      <p:ext uri="{BB962C8B-B14F-4D97-AF65-F5344CB8AC3E}">
        <p14:creationId xmlns:p14="http://schemas.microsoft.com/office/powerpoint/2010/main" val="29750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58" y="1254248"/>
            <a:ext cx="11216268" cy="1325563"/>
          </a:xfrm>
        </p:spPr>
        <p:txBody>
          <a:bodyPr>
            <a:normAutofit fontScale="90000"/>
          </a:bodyPr>
          <a:lstStyle/>
          <a:p>
            <a:r>
              <a:rPr lang="en-US" b="1" dirty="0" smtClean="0"/>
              <a:t>To prevent a more severe presentation of COVID-19…</a:t>
            </a:r>
            <a:br>
              <a:rPr lang="en-US" b="1" dirty="0" smtClean="0"/>
            </a:br>
            <a:r>
              <a:rPr lang="en-US" b="1" dirty="0"/>
              <a:t/>
            </a:r>
            <a:br>
              <a:rPr lang="en-US" b="1" dirty="0"/>
            </a:br>
            <a:r>
              <a:rPr lang="en-US" b="1" dirty="0" smtClean="0"/>
              <a:t>-</a:t>
            </a:r>
            <a:r>
              <a:rPr lang="en-US" sz="4000" b="1" dirty="0" smtClean="0"/>
              <a:t>I should advise my patients taking NSAIDs chronically to stop</a:t>
            </a:r>
            <a:endParaRPr lang="en-US" sz="4000" b="1" dirty="0"/>
          </a:p>
        </p:txBody>
      </p:sp>
      <p:sp>
        <p:nvSpPr>
          <p:cNvPr id="4" name="Title 1"/>
          <p:cNvSpPr txBox="1">
            <a:spLocks/>
          </p:cNvSpPr>
          <p:nvPr/>
        </p:nvSpPr>
        <p:spPr>
          <a:xfrm>
            <a:off x="439358" y="2579811"/>
            <a:ext cx="11216268" cy="18019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 I should advise my patients taking ACEs chronically to stop</a:t>
            </a:r>
            <a:endParaRPr lang="en-US" sz="3600" b="1" dirty="0"/>
          </a:p>
        </p:txBody>
      </p:sp>
    </p:spTree>
    <p:extLst>
      <p:ext uri="{BB962C8B-B14F-4D97-AF65-F5344CB8AC3E}">
        <p14:creationId xmlns:p14="http://schemas.microsoft.com/office/powerpoint/2010/main" val="10806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NSAIDs and ACEs/ARBs</a:t>
            </a:r>
            <a:endParaRPr lang="en-US" dirty="0"/>
          </a:p>
        </p:txBody>
      </p:sp>
      <p:sp>
        <p:nvSpPr>
          <p:cNvPr id="3" name="Content Placeholder 2"/>
          <p:cNvSpPr>
            <a:spLocks noGrp="1"/>
          </p:cNvSpPr>
          <p:nvPr>
            <p:ph idx="1"/>
          </p:nvPr>
        </p:nvSpPr>
        <p:spPr/>
        <p:txBody>
          <a:bodyPr/>
          <a:lstStyle/>
          <a:p>
            <a:pPr marL="0" indent="0">
              <a:buNone/>
            </a:pPr>
            <a:r>
              <a:rPr lang="en-US" dirty="0" smtClean="0"/>
              <a:t>More to the story…</a:t>
            </a:r>
          </a:p>
          <a:p>
            <a:pPr marL="0" indent="0">
              <a:buNone/>
            </a:pPr>
            <a:r>
              <a:rPr lang="en-US" dirty="0" smtClean="0"/>
              <a:t>Concerns about NSAIDs were raised in a letter to the Lancet with theoretical concerns about up-regulating ACE2 receptors which are the virus point of entry into cells. No clinical evidence supports this claim and the FDA states that there are no contraindications to using NSAIDs at this time.</a:t>
            </a:r>
          </a:p>
          <a:p>
            <a:pPr marL="0" indent="0">
              <a:buNone/>
            </a:pPr>
            <a:endParaRPr lang="en-US" sz="1000" dirty="0"/>
          </a:p>
          <a:p>
            <a:pPr marL="0" indent="0">
              <a:buNone/>
            </a:pPr>
            <a:r>
              <a:rPr lang="en-US" dirty="0" smtClean="0"/>
              <a:t>Similarly, </a:t>
            </a:r>
            <a:r>
              <a:rPr lang="en-US" dirty="0"/>
              <a:t>no clinical data exist to support the hypothesis that utilization of RAAS blockers could increase the ability of the virus to enter the </a:t>
            </a:r>
            <a:r>
              <a:rPr lang="en-US" dirty="0" smtClean="0"/>
              <a:t>lungs. Discontinuation is not recommended by the ACC or AHA.</a:t>
            </a:r>
            <a:endParaRPr lang="en-US" dirty="0"/>
          </a:p>
        </p:txBody>
      </p:sp>
      <p:sp>
        <p:nvSpPr>
          <p:cNvPr id="4" name="TextBox 3"/>
          <p:cNvSpPr txBox="1"/>
          <p:nvPr/>
        </p:nvSpPr>
        <p:spPr>
          <a:xfrm>
            <a:off x="9400478" y="6158011"/>
            <a:ext cx="6133171" cy="307777"/>
          </a:xfrm>
          <a:prstGeom prst="rect">
            <a:avLst/>
          </a:prstGeom>
          <a:noFill/>
        </p:spPr>
        <p:txBody>
          <a:bodyPr wrap="square" rtlCol="0">
            <a:spAutoFit/>
          </a:bodyPr>
          <a:lstStyle/>
          <a:p>
            <a:r>
              <a:rPr lang="en-US" sz="1400" dirty="0" smtClean="0"/>
              <a:t>Citations in comments below</a:t>
            </a:r>
            <a:endParaRPr lang="en-US" sz="1400" dirty="0"/>
          </a:p>
        </p:txBody>
      </p:sp>
    </p:spTree>
    <p:extLst>
      <p:ext uri="{BB962C8B-B14F-4D97-AF65-F5344CB8AC3E}">
        <p14:creationId xmlns:p14="http://schemas.microsoft.com/office/powerpoint/2010/main" val="2522265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Patients with suspected COVID who feel short of breath should present to the ER.</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More to the story…</a:t>
            </a:r>
          </a:p>
          <a:p>
            <a:pPr marL="0" indent="0">
              <a:buNone/>
            </a:pPr>
            <a:r>
              <a:rPr lang="en-US" dirty="0" smtClean="0"/>
              <a:t>Ideally patients would access some kind of phone triage before presenting to the ER. However assessing dyspnea over the phone is challenging.</a:t>
            </a:r>
          </a:p>
          <a:p>
            <a:pPr marL="0" indent="0">
              <a:buNone/>
            </a:pPr>
            <a:endParaRPr lang="en-US" dirty="0"/>
          </a:p>
          <a:p>
            <a:pPr marL="0" indent="0">
              <a:buNone/>
            </a:pPr>
            <a:r>
              <a:rPr lang="en-US" dirty="0" smtClean="0"/>
              <a:t>The Roth score is an evidence based tool to estimate a patients’ level of hypoxia without the use of a pulse oximeter.</a:t>
            </a:r>
          </a:p>
          <a:p>
            <a:pPr marL="0" indent="0">
              <a:buNone/>
            </a:pPr>
            <a:endParaRPr lang="en-US" dirty="0"/>
          </a:p>
          <a:p>
            <a:pPr marL="0" indent="0">
              <a:buNone/>
            </a:pPr>
            <a:r>
              <a:rPr lang="en-US" dirty="0" smtClean="0"/>
              <a:t>In some cases it may be more appropriate to bring the patient into the office to make a more complete assessment of their status.</a:t>
            </a:r>
            <a:endParaRPr lang="en-US" dirty="0"/>
          </a:p>
        </p:txBody>
      </p:sp>
      <p:sp>
        <p:nvSpPr>
          <p:cNvPr id="4" name="TextBox 3"/>
          <p:cNvSpPr txBox="1"/>
          <p:nvPr/>
        </p:nvSpPr>
        <p:spPr>
          <a:xfrm>
            <a:off x="6411951" y="6176963"/>
            <a:ext cx="6201937" cy="584775"/>
          </a:xfrm>
          <a:prstGeom prst="rect">
            <a:avLst/>
          </a:prstGeom>
          <a:noFill/>
        </p:spPr>
        <p:txBody>
          <a:bodyPr wrap="square" rtlCol="0">
            <a:spAutoFit/>
          </a:bodyPr>
          <a:lstStyle/>
          <a:p>
            <a:r>
              <a:rPr lang="en-US" sz="1400" dirty="0" smtClean="0"/>
              <a:t>Clinical Cardiology 10-4-16  </a:t>
            </a:r>
            <a:r>
              <a:rPr lang="en-US" sz="1400" dirty="0" smtClean="0">
                <a:hlinkClick r:id="rId3"/>
              </a:rPr>
              <a:t>https</a:t>
            </a:r>
            <a:r>
              <a:rPr lang="en-US" sz="1400" dirty="0">
                <a:hlinkClick r:id="rId3"/>
              </a:rPr>
              <a:t>://doi.org/10.1002/clc.22586</a:t>
            </a:r>
            <a:endParaRPr lang="en-US" sz="1400" dirty="0"/>
          </a:p>
          <a:p>
            <a:endParaRPr lang="en-US" dirty="0"/>
          </a:p>
        </p:txBody>
      </p:sp>
    </p:spTree>
    <p:extLst>
      <p:ext uri="{BB962C8B-B14F-4D97-AF65-F5344CB8AC3E}">
        <p14:creationId xmlns:p14="http://schemas.microsoft.com/office/powerpoint/2010/main" val="45704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Roth Score</a:t>
            </a:r>
            <a:endParaRPr lang="en-US" dirty="0"/>
          </a:p>
        </p:txBody>
      </p:sp>
      <p:sp>
        <p:nvSpPr>
          <p:cNvPr id="3" name="Content Placeholder 2"/>
          <p:cNvSpPr>
            <a:spLocks noGrp="1"/>
          </p:cNvSpPr>
          <p:nvPr>
            <p:ph idx="1"/>
          </p:nvPr>
        </p:nvSpPr>
        <p:spPr>
          <a:xfrm>
            <a:off x="6928624" y="1690688"/>
            <a:ext cx="5038493" cy="4351338"/>
          </a:xfrm>
        </p:spPr>
        <p:txBody>
          <a:bodyPr>
            <a:normAutofit fontScale="85000" lnSpcReduction="20000"/>
          </a:bodyPr>
          <a:lstStyle/>
          <a:p>
            <a:pPr marL="0" indent="0">
              <a:buNone/>
            </a:pPr>
            <a:r>
              <a:rPr lang="en-US" dirty="0" smtClean="0">
                <a:solidFill>
                  <a:srgbClr val="0070C0"/>
                </a:solidFill>
              </a:rPr>
              <a:t>Max </a:t>
            </a:r>
            <a:r>
              <a:rPr lang="en-US" dirty="0">
                <a:solidFill>
                  <a:srgbClr val="0070C0"/>
                </a:solidFill>
              </a:rPr>
              <a:t>counting number &lt;10 </a:t>
            </a:r>
            <a:endParaRPr lang="en-US" dirty="0" smtClean="0">
              <a:solidFill>
                <a:srgbClr val="0070C0"/>
              </a:solidFill>
            </a:endParaRPr>
          </a:p>
          <a:p>
            <a:pPr marL="0" indent="0">
              <a:buNone/>
            </a:pPr>
            <a:r>
              <a:rPr lang="en-US" dirty="0" smtClean="0">
                <a:solidFill>
                  <a:srgbClr val="0070C0"/>
                </a:solidFill>
              </a:rPr>
              <a:t>or counting time </a:t>
            </a:r>
            <a:r>
              <a:rPr lang="en-US" dirty="0">
                <a:solidFill>
                  <a:srgbClr val="0070C0"/>
                </a:solidFill>
              </a:rPr>
              <a:t>&lt;7 </a:t>
            </a:r>
            <a:r>
              <a:rPr lang="en-US" dirty="0" smtClean="0">
                <a:solidFill>
                  <a:srgbClr val="0070C0"/>
                </a:solidFill>
              </a:rPr>
              <a:t>seconds</a:t>
            </a:r>
          </a:p>
          <a:p>
            <a:pPr marL="0" indent="0">
              <a:buNone/>
            </a:pPr>
            <a:r>
              <a:rPr lang="en-US" dirty="0" smtClean="0">
                <a:solidFill>
                  <a:srgbClr val="0070C0"/>
                </a:solidFill>
              </a:rPr>
              <a:t>identified </a:t>
            </a:r>
            <a:r>
              <a:rPr lang="en-US" dirty="0">
                <a:solidFill>
                  <a:srgbClr val="0070C0"/>
                </a:solidFill>
              </a:rPr>
              <a:t>patients with a </a:t>
            </a:r>
            <a:r>
              <a:rPr lang="en-US" dirty="0" smtClean="0">
                <a:solidFill>
                  <a:srgbClr val="0070C0"/>
                </a:solidFill>
              </a:rPr>
              <a:t>SpO2 &lt;95</a:t>
            </a:r>
            <a:r>
              <a:rPr lang="en-US" dirty="0">
                <a:solidFill>
                  <a:srgbClr val="0070C0"/>
                </a:solidFill>
              </a:rPr>
              <a:t>% </a:t>
            </a:r>
            <a:endParaRPr lang="en-US" dirty="0" smtClean="0">
              <a:solidFill>
                <a:srgbClr val="0070C0"/>
              </a:solidFill>
            </a:endParaRPr>
          </a:p>
          <a:p>
            <a:pPr marL="0" indent="0">
              <a:buNone/>
            </a:pPr>
            <a:r>
              <a:rPr lang="en-US" dirty="0" smtClean="0">
                <a:solidFill>
                  <a:srgbClr val="0070C0"/>
                </a:solidFill>
              </a:rPr>
              <a:t>with </a:t>
            </a:r>
            <a:r>
              <a:rPr lang="en-US" dirty="0">
                <a:solidFill>
                  <a:srgbClr val="0070C0"/>
                </a:solidFill>
              </a:rPr>
              <a:t>sensitivity of 91% and 83%, </a:t>
            </a:r>
            <a:endParaRPr lang="en-US" dirty="0" smtClean="0">
              <a:solidFill>
                <a:srgbClr val="0070C0"/>
              </a:solidFill>
            </a:endParaRPr>
          </a:p>
          <a:p>
            <a:pPr marL="0" indent="0">
              <a:buNone/>
            </a:pPr>
            <a:r>
              <a:rPr lang="en-US" dirty="0" smtClean="0">
                <a:solidFill>
                  <a:srgbClr val="0070C0"/>
                </a:solidFill>
              </a:rPr>
              <a:t>respectively</a:t>
            </a:r>
          </a:p>
          <a:p>
            <a:pPr marL="0" indent="0">
              <a:buNone/>
            </a:pPr>
            <a:endParaRPr lang="en-US" dirty="0" smtClean="0">
              <a:solidFill>
                <a:srgbClr val="0070C0"/>
              </a:solidFill>
            </a:endParaRPr>
          </a:p>
          <a:p>
            <a:pPr marL="0" indent="0">
              <a:buNone/>
            </a:pPr>
            <a:r>
              <a:rPr lang="en-US" dirty="0" smtClean="0">
                <a:solidFill>
                  <a:srgbClr val="0070C0"/>
                </a:solidFill>
              </a:rPr>
              <a:t>Max </a:t>
            </a:r>
            <a:r>
              <a:rPr lang="en-US" dirty="0">
                <a:solidFill>
                  <a:srgbClr val="0070C0"/>
                </a:solidFill>
              </a:rPr>
              <a:t>counting number &lt;7 </a:t>
            </a:r>
            <a:endParaRPr lang="en-US" dirty="0" smtClean="0">
              <a:solidFill>
                <a:srgbClr val="0070C0"/>
              </a:solidFill>
            </a:endParaRPr>
          </a:p>
          <a:p>
            <a:pPr marL="0" indent="0">
              <a:buNone/>
            </a:pPr>
            <a:r>
              <a:rPr lang="en-US" dirty="0" smtClean="0">
                <a:solidFill>
                  <a:srgbClr val="0070C0"/>
                </a:solidFill>
              </a:rPr>
              <a:t>or </a:t>
            </a:r>
            <a:r>
              <a:rPr lang="en-US" dirty="0">
                <a:solidFill>
                  <a:srgbClr val="0070C0"/>
                </a:solidFill>
              </a:rPr>
              <a:t>counting time &lt;5 </a:t>
            </a:r>
            <a:r>
              <a:rPr lang="en-US" dirty="0" smtClean="0">
                <a:solidFill>
                  <a:srgbClr val="0070C0"/>
                </a:solidFill>
              </a:rPr>
              <a:t>seconds</a:t>
            </a:r>
          </a:p>
          <a:p>
            <a:pPr marL="0" indent="0">
              <a:buNone/>
            </a:pPr>
            <a:r>
              <a:rPr lang="en-US" dirty="0" smtClean="0">
                <a:solidFill>
                  <a:srgbClr val="0070C0"/>
                </a:solidFill>
              </a:rPr>
              <a:t>identified </a:t>
            </a:r>
            <a:r>
              <a:rPr lang="en-US" dirty="0">
                <a:solidFill>
                  <a:srgbClr val="0070C0"/>
                </a:solidFill>
              </a:rPr>
              <a:t>patients with </a:t>
            </a:r>
            <a:r>
              <a:rPr lang="en-US" dirty="0" smtClean="0">
                <a:solidFill>
                  <a:srgbClr val="0070C0"/>
                </a:solidFill>
              </a:rPr>
              <a:t>SpO2 &lt;90</a:t>
            </a:r>
            <a:r>
              <a:rPr lang="en-US" dirty="0">
                <a:solidFill>
                  <a:srgbClr val="0070C0"/>
                </a:solidFill>
              </a:rPr>
              <a:t>% </a:t>
            </a:r>
            <a:endParaRPr lang="en-US" dirty="0" smtClean="0">
              <a:solidFill>
                <a:srgbClr val="0070C0"/>
              </a:solidFill>
            </a:endParaRPr>
          </a:p>
          <a:p>
            <a:pPr marL="0" indent="0">
              <a:buNone/>
            </a:pPr>
            <a:r>
              <a:rPr lang="en-US" dirty="0" smtClean="0">
                <a:solidFill>
                  <a:srgbClr val="0070C0"/>
                </a:solidFill>
              </a:rPr>
              <a:t>with </a:t>
            </a:r>
            <a:r>
              <a:rPr lang="en-US" dirty="0">
                <a:solidFill>
                  <a:srgbClr val="0070C0"/>
                </a:solidFill>
              </a:rPr>
              <a:t>sensitivity of 87% and 82%, </a:t>
            </a:r>
            <a:endParaRPr lang="en-US" dirty="0" smtClean="0">
              <a:solidFill>
                <a:srgbClr val="0070C0"/>
              </a:solidFill>
            </a:endParaRPr>
          </a:p>
          <a:p>
            <a:pPr marL="0" indent="0">
              <a:buNone/>
            </a:pPr>
            <a:r>
              <a:rPr lang="en-US" dirty="0" smtClean="0">
                <a:solidFill>
                  <a:srgbClr val="0070C0"/>
                </a:solidFill>
              </a:rPr>
              <a:t>respectively</a:t>
            </a:r>
            <a:r>
              <a:rPr lang="en-US" dirty="0">
                <a:solidFill>
                  <a:srgbClr val="0070C0"/>
                </a:solidFill>
              </a:rPr>
              <a:t>. </a:t>
            </a:r>
          </a:p>
        </p:txBody>
      </p:sp>
      <p:sp>
        <p:nvSpPr>
          <p:cNvPr id="4" name="TextBox 3"/>
          <p:cNvSpPr txBox="1"/>
          <p:nvPr/>
        </p:nvSpPr>
        <p:spPr>
          <a:xfrm>
            <a:off x="724829" y="1690688"/>
            <a:ext cx="5910147" cy="4401205"/>
          </a:xfrm>
          <a:prstGeom prst="rect">
            <a:avLst/>
          </a:prstGeom>
          <a:noFill/>
        </p:spPr>
        <p:txBody>
          <a:bodyPr wrap="square" rtlCol="0">
            <a:spAutoFit/>
          </a:bodyPr>
          <a:lstStyle/>
          <a:p>
            <a:r>
              <a:rPr lang="en-US" sz="2000" dirty="0"/>
              <a:t>This score is measured by requesting that the patients take a deep breath followed by counting out loud from 1 to 30 in their native language, in a single breath, as rapidly as possible. The time duration was measured on a stopwatch in seconds from number 1 until the highest number reached. The test was repeated after the subject had taken 3 deep breaths. </a:t>
            </a:r>
            <a:endParaRPr lang="en-US" sz="2000" dirty="0" smtClean="0"/>
          </a:p>
          <a:p>
            <a:endParaRPr lang="en-US" sz="2000" dirty="0"/>
          </a:p>
          <a:p>
            <a:r>
              <a:rPr lang="en-US" sz="2000" dirty="0" smtClean="0"/>
              <a:t>The </a:t>
            </a:r>
            <a:r>
              <a:rPr lang="en-US" sz="2000" dirty="0"/>
              <a:t>result of the Roth score includes 2 measurements: </a:t>
            </a:r>
            <a:endParaRPr lang="en-US" sz="2000" dirty="0" smtClean="0"/>
          </a:p>
          <a:p>
            <a:endParaRPr lang="en-US" sz="2000" dirty="0" smtClean="0"/>
          </a:p>
          <a:p>
            <a:pPr marL="342900" indent="-342900">
              <a:buAutoNum type="arabicParenBoth"/>
            </a:pPr>
            <a:r>
              <a:rPr lang="en-US" sz="2000" dirty="0" smtClean="0"/>
              <a:t>the </a:t>
            </a:r>
            <a:r>
              <a:rPr lang="en-US" sz="2000" dirty="0"/>
              <a:t>duration of time elapsed between counting from 1 to 30 in 1 breath, or until the patient took another </a:t>
            </a:r>
            <a:r>
              <a:rPr lang="en-US" sz="2000" dirty="0" smtClean="0"/>
              <a:t>breath</a:t>
            </a:r>
          </a:p>
          <a:p>
            <a:pPr marL="342900" indent="-342900">
              <a:buAutoNum type="arabicParenBoth"/>
            </a:pPr>
            <a:r>
              <a:rPr lang="en-US" sz="2000" dirty="0" smtClean="0"/>
              <a:t> </a:t>
            </a:r>
            <a:r>
              <a:rPr lang="en-US" sz="2000" dirty="0"/>
              <a:t>the highest number reached in 1 breath</a:t>
            </a:r>
          </a:p>
        </p:txBody>
      </p:sp>
      <p:sp>
        <p:nvSpPr>
          <p:cNvPr id="5" name="Rectangle 4"/>
          <p:cNvSpPr/>
          <p:nvPr/>
        </p:nvSpPr>
        <p:spPr>
          <a:xfrm>
            <a:off x="5823523" y="6216134"/>
            <a:ext cx="6000874" cy="369332"/>
          </a:xfrm>
          <a:prstGeom prst="rect">
            <a:avLst/>
          </a:prstGeom>
        </p:spPr>
        <p:txBody>
          <a:bodyPr wrap="none">
            <a:spAutoFit/>
          </a:bodyPr>
          <a:lstStyle/>
          <a:p>
            <a:r>
              <a:rPr lang="en-US" dirty="0"/>
              <a:t>Clinical Cardiology 10-4-16  </a:t>
            </a:r>
            <a:r>
              <a:rPr lang="en-US" dirty="0">
                <a:hlinkClick r:id="rId3"/>
              </a:rPr>
              <a:t>https://doi.org/10.1002/clc.22586</a:t>
            </a:r>
            <a:endParaRPr lang="en-US" dirty="0"/>
          </a:p>
        </p:txBody>
      </p:sp>
    </p:spTree>
    <p:extLst>
      <p:ext uri="{BB962C8B-B14F-4D97-AF65-F5344CB8AC3E}">
        <p14:creationId xmlns:p14="http://schemas.microsoft.com/office/powerpoint/2010/main" val="9423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8500"/>
          <a:stretch/>
        </p:blipFill>
        <p:spPr>
          <a:xfrm>
            <a:off x="563436" y="106680"/>
            <a:ext cx="8169084" cy="6141720"/>
          </a:xfrm>
          <a:prstGeom prst="rect">
            <a:avLst/>
          </a:prstGeom>
        </p:spPr>
      </p:pic>
      <p:sp>
        <p:nvSpPr>
          <p:cNvPr id="5" name="TextBox 4"/>
          <p:cNvSpPr txBox="1"/>
          <p:nvPr/>
        </p:nvSpPr>
        <p:spPr>
          <a:xfrm>
            <a:off x="6339840" y="6355080"/>
            <a:ext cx="5852160" cy="369332"/>
          </a:xfrm>
          <a:prstGeom prst="rect">
            <a:avLst/>
          </a:prstGeom>
          <a:noFill/>
        </p:spPr>
        <p:txBody>
          <a:bodyPr wrap="square" rtlCol="0">
            <a:spAutoFit/>
          </a:bodyPr>
          <a:lstStyle/>
          <a:p>
            <a:r>
              <a:rPr lang="en-US" dirty="0"/>
              <a:t>https://www.bmj.com/content/368/bmj.m1182</a:t>
            </a:r>
          </a:p>
        </p:txBody>
      </p:sp>
    </p:spTree>
    <p:extLst>
      <p:ext uri="{BB962C8B-B14F-4D97-AF65-F5344CB8AC3E}">
        <p14:creationId xmlns:p14="http://schemas.microsoft.com/office/powerpoint/2010/main" val="404195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39"/>
          <a:stretch/>
        </p:blipFill>
        <p:spPr>
          <a:xfrm>
            <a:off x="469659" y="274320"/>
            <a:ext cx="8796261" cy="6364257"/>
          </a:xfrm>
          <a:prstGeom prst="rect">
            <a:avLst/>
          </a:prstGeom>
        </p:spPr>
      </p:pic>
    </p:spTree>
    <p:extLst>
      <p:ext uri="{BB962C8B-B14F-4D97-AF65-F5344CB8AC3E}">
        <p14:creationId xmlns:p14="http://schemas.microsoft.com/office/powerpoint/2010/main" val="370298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 got a task from a patient requesting to know her blood type. She states there is a connection to blood type and susceptibility to COVID</a:t>
            </a:r>
            <a:endParaRPr lang="en-US" b="1"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More to the story…</a:t>
            </a:r>
          </a:p>
          <a:p>
            <a:pPr marL="0" indent="0">
              <a:buNone/>
            </a:pPr>
            <a:r>
              <a:rPr lang="en-US" dirty="0" smtClean="0"/>
              <a:t>A non-peer reviewed article was publishing on a online source suggesting that type A patients are more susceptible based on cohorts from Wuhan and Shenzhen. Article does note that is was early information and should not dictate current patient care while also suggesting that healthcare providers with A blood types would need increased protection and patients may need increased surveillance and treatment options.</a:t>
            </a:r>
            <a:endParaRPr lang="en-US" dirty="0"/>
          </a:p>
        </p:txBody>
      </p:sp>
      <p:sp>
        <p:nvSpPr>
          <p:cNvPr id="4" name="TextBox 3"/>
          <p:cNvSpPr txBox="1"/>
          <p:nvPr/>
        </p:nvSpPr>
        <p:spPr>
          <a:xfrm>
            <a:off x="6244682" y="6311900"/>
            <a:ext cx="5854391" cy="307777"/>
          </a:xfrm>
          <a:prstGeom prst="rect">
            <a:avLst/>
          </a:prstGeom>
          <a:noFill/>
        </p:spPr>
        <p:txBody>
          <a:bodyPr wrap="square" rtlCol="0">
            <a:spAutoFit/>
          </a:bodyPr>
          <a:lstStyle/>
          <a:p>
            <a:r>
              <a:rPr lang="en-US" sz="1400" dirty="0"/>
              <a:t>https://www.medrxiv.org/content/10.1101/2020.03.11.20031096v2</a:t>
            </a:r>
          </a:p>
        </p:txBody>
      </p:sp>
    </p:spTree>
    <p:extLst>
      <p:ext uri="{BB962C8B-B14F-4D97-AF65-F5344CB8AC3E}">
        <p14:creationId xmlns:p14="http://schemas.microsoft.com/office/powerpoint/2010/main" val="291520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If I get COVID-19, I am now immune and cannot get infected again</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More to the story…</a:t>
            </a:r>
          </a:p>
          <a:p>
            <a:pPr marL="0" indent="0">
              <a:buNone/>
            </a:pPr>
            <a:r>
              <a:rPr lang="en-US" dirty="0" smtClean="0"/>
              <a:t>There have not been any clinical trials for evaluation for reinfection.  At this time, the expectation would be that recovered patients form acquired immunity and will not be re-infected.  </a:t>
            </a:r>
          </a:p>
          <a:p>
            <a:pPr marL="0" indent="0">
              <a:buNone/>
            </a:pPr>
            <a:endParaRPr lang="en-US" dirty="0"/>
          </a:p>
          <a:p>
            <a:pPr marL="0" indent="0">
              <a:buNone/>
            </a:pPr>
            <a:r>
              <a:rPr lang="en-US" dirty="0"/>
              <a:t>T</a:t>
            </a:r>
            <a:r>
              <a:rPr lang="en-US" dirty="0" smtClean="0"/>
              <a:t>here are speculations that there may be seasonal or repeated recurrence of COVID-19.  This is again not been shown in observation or clinical trials, but should be a consideration for future recommendations of patients and is one of the driving forces behind current vaccine development.</a:t>
            </a:r>
            <a:endParaRPr lang="en-US" dirty="0"/>
          </a:p>
        </p:txBody>
      </p:sp>
    </p:spTree>
    <p:extLst>
      <p:ext uri="{BB962C8B-B14F-4D97-AF65-F5344CB8AC3E}">
        <p14:creationId xmlns:p14="http://schemas.microsoft.com/office/powerpoint/2010/main" val="3645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If I get COVID-19, my plasma could be a treatment for others</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More to the story…</a:t>
            </a:r>
          </a:p>
          <a:p>
            <a:pPr marL="0" indent="0">
              <a:buNone/>
            </a:pPr>
            <a:r>
              <a:rPr lang="en-US" dirty="0" smtClean="0"/>
              <a:t>Trials are underway regarding this idea within the United States.</a:t>
            </a:r>
          </a:p>
          <a:p>
            <a:pPr marL="0" indent="0">
              <a:buNone/>
            </a:pPr>
            <a:endParaRPr lang="en-US" dirty="0" smtClean="0"/>
          </a:p>
          <a:p>
            <a:pPr marL="0" indent="0">
              <a:buNone/>
            </a:pPr>
            <a:r>
              <a:rPr lang="en-US" dirty="0"/>
              <a:t>In China, </a:t>
            </a:r>
            <a:r>
              <a:rPr lang="en-US" dirty="0" smtClean="0"/>
              <a:t>in an </a:t>
            </a:r>
            <a:r>
              <a:rPr lang="en-US" u="sng" dirty="0" smtClean="0"/>
              <a:t>uncontrolled </a:t>
            </a:r>
            <a:r>
              <a:rPr lang="en-US" u="sng" dirty="0"/>
              <a:t>case series </a:t>
            </a:r>
            <a:r>
              <a:rPr lang="en-US" dirty="0"/>
              <a:t>of 5 critically ill patients with COVID-19 and acute respiratory distress syndrome (ARDS), administration of convalescent plasma containing neutralizing antibody was followed </a:t>
            </a:r>
            <a:r>
              <a:rPr lang="en-US" dirty="0" smtClean="0"/>
              <a:t>by </a:t>
            </a:r>
            <a:r>
              <a:rPr lang="en-US" dirty="0"/>
              <a:t>an improvement in clinical </a:t>
            </a:r>
            <a:r>
              <a:rPr lang="en-US" dirty="0" smtClean="0"/>
              <a:t>status.</a:t>
            </a:r>
          </a:p>
          <a:p>
            <a:pPr marL="0" indent="0">
              <a:buNone/>
            </a:pPr>
            <a:endParaRPr lang="en-US" dirty="0"/>
          </a:p>
          <a:p>
            <a:pPr marL="0" indent="0">
              <a:buNone/>
            </a:pPr>
            <a:r>
              <a:rPr lang="en-US" dirty="0" smtClean="0"/>
              <a:t>Patients in the Chinese study were also receiving methylprednisolone and anti-</a:t>
            </a:r>
            <a:r>
              <a:rPr lang="en-US" dirty="0" err="1" smtClean="0"/>
              <a:t>virals</a:t>
            </a:r>
            <a:r>
              <a:rPr lang="en-US" dirty="0" smtClean="0"/>
              <a:t>.</a:t>
            </a:r>
          </a:p>
        </p:txBody>
      </p:sp>
      <p:sp>
        <p:nvSpPr>
          <p:cNvPr id="4" name="TextBox 3"/>
          <p:cNvSpPr txBox="1"/>
          <p:nvPr/>
        </p:nvSpPr>
        <p:spPr>
          <a:xfrm>
            <a:off x="5932449" y="6176963"/>
            <a:ext cx="7359805" cy="307777"/>
          </a:xfrm>
          <a:prstGeom prst="rect">
            <a:avLst/>
          </a:prstGeom>
          <a:noFill/>
        </p:spPr>
        <p:txBody>
          <a:bodyPr wrap="square" rtlCol="0">
            <a:spAutoFit/>
          </a:bodyPr>
          <a:lstStyle/>
          <a:p>
            <a:r>
              <a:rPr lang="en-US" sz="1400" dirty="0"/>
              <a:t>JAMA. Published online March 27, 2020. doi:10.1001/jama.2020.4783 </a:t>
            </a:r>
          </a:p>
        </p:txBody>
      </p:sp>
    </p:spTree>
    <p:extLst>
      <p:ext uri="{BB962C8B-B14F-4D97-AF65-F5344CB8AC3E}">
        <p14:creationId xmlns:p14="http://schemas.microsoft.com/office/powerpoint/2010/main" val="40761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If I have a known unprotected exposure to coronavirus there is benefit to starting hydroxychloroquine</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More to the story…</a:t>
            </a:r>
          </a:p>
          <a:p>
            <a:pPr marL="0" indent="0">
              <a:buNone/>
            </a:pPr>
            <a:r>
              <a:rPr lang="en-US" dirty="0" smtClean="0"/>
              <a:t>There is at least one post-exposure prophylaxis study of health care workers underway in the United States </a:t>
            </a:r>
            <a:r>
              <a:rPr lang="en-US" sz="2000" dirty="0" smtClean="0"/>
              <a:t>(University of Minnesota).</a:t>
            </a:r>
            <a:endParaRPr lang="en-US" dirty="0" smtClean="0"/>
          </a:p>
          <a:p>
            <a:pPr marL="0" indent="0">
              <a:buNone/>
            </a:pPr>
            <a:endParaRPr lang="en-US" dirty="0"/>
          </a:p>
          <a:p>
            <a:pPr marL="0" indent="0">
              <a:buNone/>
            </a:pPr>
            <a:r>
              <a:rPr lang="en-US" dirty="0" smtClean="0"/>
              <a:t>Anecdotally health care workers in other countries are taking hydroxychloroquine both for post and pre-exposure prophylaxis for coronavirus.</a:t>
            </a:r>
          </a:p>
          <a:p>
            <a:pPr marL="0" indent="0">
              <a:buNone/>
            </a:pPr>
            <a:endParaRPr lang="en-US" dirty="0"/>
          </a:p>
          <a:p>
            <a:pPr marL="0" indent="0">
              <a:buNone/>
            </a:pPr>
            <a:r>
              <a:rPr lang="en-US" dirty="0" smtClean="0"/>
              <a:t>There is no evidence (yet) to suggest that either of these strategies are safe or effective.</a:t>
            </a:r>
            <a:endParaRPr lang="en-US" dirty="0"/>
          </a:p>
        </p:txBody>
      </p:sp>
    </p:spTree>
    <p:extLst>
      <p:ext uri="{BB962C8B-B14F-4D97-AF65-F5344CB8AC3E}">
        <p14:creationId xmlns:p14="http://schemas.microsoft.com/office/powerpoint/2010/main" val="19140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There are a number of effective treatment options currently available for COVID19</a:t>
            </a:r>
            <a:endParaRPr lang="en-US" b="1" dirty="0"/>
          </a:p>
        </p:txBody>
      </p:sp>
      <p:sp>
        <p:nvSpPr>
          <p:cNvPr id="3" name="Content Placeholder 2"/>
          <p:cNvSpPr>
            <a:spLocks noGrp="1"/>
          </p:cNvSpPr>
          <p:nvPr>
            <p:ph idx="1"/>
          </p:nvPr>
        </p:nvSpPr>
        <p:spPr>
          <a:xfrm>
            <a:off x="838200" y="2185638"/>
            <a:ext cx="10515600" cy="4170005"/>
          </a:xfrm>
        </p:spPr>
        <p:txBody>
          <a:bodyPr>
            <a:noAutofit/>
          </a:bodyPr>
          <a:lstStyle/>
          <a:p>
            <a:pPr marL="0" indent="0">
              <a:buNone/>
            </a:pPr>
            <a:r>
              <a:rPr lang="en-US" dirty="0" smtClean="0"/>
              <a:t>More to the story…</a:t>
            </a:r>
          </a:p>
          <a:p>
            <a:pPr marL="0" indent="0">
              <a:buNone/>
            </a:pPr>
            <a:endParaRPr lang="en-US" sz="1000" dirty="0" smtClean="0"/>
          </a:p>
          <a:p>
            <a:r>
              <a:rPr lang="en-US" i="1" dirty="0" smtClean="0"/>
              <a:t>Remdesivir</a:t>
            </a:r>
            <a:r>
              <a:rPr lang="en-US" dirty="0" smtClean="0"/>
              <a:t> </a:t>
            </a:r>
            <a:r>
              <a:rPr lang="en-US" dirty="0"/>
              <a:t>– Several randomized trials are underway to evaluate the efficacy of </a:t>
            </a:r>
            <a:r>
              <a:rPr lang="en-US" dirty="0" err="1"/>
              <a:t>remdesivir</a:t>
            </a:r>
            <a:r>
              <a:rPr lang="en-US" dirty="0"/>
              <a:t> for moderate or severe </a:t>
            </a:r>
            <a:r>
              <a:rPr lang="en-US" dirty="0" smtClean="0"/>
              <a:t>COVID-19 including at Maine Medical Center.  Remdesivir </a:t>
            </a:r>
            <a:r>
              <a:rPr lang="en-US" dirty="0"/>
              <a:t>is a novel nucleotide analogue that has activity against severe acute respiratory syndrome coronavirus 2 (SARS-CoV-2) in vitro and related coronaviruses (including SARS and MERS-</a:t>
            </a:r>
            <a:r>
              <a:rPr lang="en-US" dirty="0" err="1"/>
              <a:t>CoV</a:t>
            </a:r>
            <a:r>
              <a:rPr lang="en-US" dirty="0"/>
              <a:t>) both in vitro and in animal </a:t>
            </a:r>
            <a:r>
              <a:rPr lang="en-US" dirty="0" smtClean="0"/>
              <a:t>studies. </a:t>
            </a:r>
            <a:r>
              <a:rPr lang="en-US" b="1" u="sng" dirty="0" smtClean="0"/>
              <a:t>Any </a:t>
            </a:r>
            <a:r>
              <a:rPr lang="en-US" b="1" u="sng" dirty="0"/>
              <a:t>clinical impact of </a:t>
            </a:r>
            <a:r>
              <a:rPr lang="en-US" b="1" u="sng" dirty="0" err="1"/>
              <a:t>remdesivir</a:t>
            </a:r>
            <a:r>
              <a:rPr lang="en-US" b="1" u="sng" dirty="0"/>
              <a:t> on COVID-19 remains unknown</a:t>
            </a:r>
            <a:r>
              <a:rPr lang="en-US" dirty="0"/>
              <a:t>. </a:t>
            </a:r>
          </a:p>
        </p:txBody>
      </p:sp>
    </p:spTree>
    <p:extLst>
      <p:ext uri="{BB962C8B-B14F-4D97-AF65-F5344CB8AC3E}">
        <p14:creationId xmlns:p14="http://schemas.microsoft.com/office/powerpoint/2010/main" val="223286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 treatment continued</a:t>
            </a:r>
            <a:endParaRPr lang="en-US" dirty="0"/>
          </a:p>
        </p:txBody>
      </p:sp>
      <p:sp>
        <p:nvSpPr>
          <p:cNvPr id="3" name="Content Placeholder 2"/>
          <p:cNvSpPr>
            <a:spLocks noGrp="1"/>
          </p:cNvSpPr>
          <p:nvPr>
            <p:ph idx="1"/>
          </p:nvPr>
        </p:nvSpPr>
        <p:spPr>
          <a:xfrm>
            <a:off x="838200" y="1690688"/>
            <a:ext cx="10515600" cy="4486275"/>
          </a:xfrm>
        </p:spPr>
        <p:txBody>
          <a:bodyPr>
            <a:normAutofit lnSpcReduction="10000"/>
          </a:bodyPr>
          <a:lstStyle/>
          <a:p>
            <a:pPr marL="0" indent="0">
              <a:buNone/>
            </a:pPr>
            <a:r>
              <a:rPr lang="en-US" sz="2400" i="1" dirty="0"/>
              <a:t>Chloroquine</a:t>
            </a:r>
            <a:r>
              <a:rPr lang="en-US" sz="2400" b="1" i="1" dirty="0"/>
              <a:t>/</a:t>
            </a:r>
            <a:r>
              <a:rPr lang="en-US" sz="2400" i="1" dirty="0"/>
              <a:t>hydroxychloroquine</a:t>
            </a:r>
            <a:r>
              <a:rPr lang="en-US" sz="2400" dirty="0"/>
              <a:t> – Both chloroquine and hydroxychloroquine have been reported to inhibit SARS-CoV-2 in vitro, although hydroxychloroquine appears to have more potent antiviral activity.  </a:t>
            </a:r>
            <a:endParaRPr lang="en-US" sz="2400" dirty="0" smtClean="0"/>
          </a:p>
          <a:p>
            <a:pPr marL="0" indent="0">
              <a:buNone/>
            </a:pPr>
            <a:r>
              <a:rPr lang="en-US" sz="2400" b="1" u="sng" dirty="0" smtClean="0"/>
              <a:t>Despite </a:t>
            </a:r>
            <a:r>
              <a:rPr lang="en-US" sz="2400" b="1" u="sng" dirty="0"/>
              <a:t>the limited clinical data, given the relative safety of short-term use of hydroxychloroquine, the lack of known effective interventions, and the in vitro antiviral activity, some clinicians think it is reasonable to use hydroxychloroquine (or chloroquine) in hospitalized patients with severe or risk for severe infection if they are not eligible for other clinical trials</a:t>
            </a:r>
            <a:r>
              <a:rPr lang="en-US" sz="2400" dirty="0"/>
              <a:t>. </a:t>
            </a:r>
            <a:endParaRPr lang="en-US" sz="2400" dirty="0" smtClean="0"/>
          </a:p>
          <a:p>
            <a:pPr marL="0" indent="0">
              <a:buNone/>
            </a:pPr>
            <a:endParaRPr lang="en-US" sz="2400" dirty="0"/>
          </a:p>
          <a:p>
            <a:pPr lvl="1"/>
            <a:r>
              <a:rPr lang="en-US" dirty="0"/>
              <a:t>Consider </a:t>
            </a:r>
            <a:r>
              <a:rPr lang="en-US" dirty="0" err="1"/>
              <a:t>QTc</a:t>
            </a:r>
            <a:endParaRPr lang="en-US" dirty="0"/>
          </a:p>
          <a:p>
            <a:pPr lvl="1"/>
            <a:r>
              <a:rPr lang="en-US" dirty="0"/>
              <a:t>Proposed dosing: 400 mg twice daily on day 1 then daily for five days, 400 mg twice daily on day 1 then 200 mg twice daily for four days, and 600 mg twice daily on day 1 then 400 mg daily for four days.</a:t>
            </a:r>
          </a:p>
          <a:p>
            <a:pPr marL="0" indent="0">
              <a:buNone/>
            </a:pPr>
            <a:endParaRPr lang="en-US" dirty="0"/>
          </a:p>
        </p:txBody>
      </p:sp>
    </p:spTree>
    <p:extLst>
      <p:ext uri="{BB962C8B-B14F-4D97-AF65-F5344CB8AC3E}">
        <p14:creationId xmlns:p14="http://schemas.microsoft.com/office/powerpoint/2010/main" val="3071895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 treatment continued</a:t>
            </a:r>
            <a:endParaRPr lang="en-US" dirty="0"/>
          </a:p>
        </p:txBody>
      </p:sp>
      <p:sp>
        <p:nvSpPr>
          <p:cNvPr id="3" name="Content Placeholder 2"/>
          <p:cNvSpPr>
            <a:spLocks noGrp="1"/>
          </p:cNvSpPr>
          <p:nvPr>
            <p:ph idx="1"/>
          </p:nvPr>
        </p:nvSpPr>
        <p:spPr/>
        <p:txBody>
          <a:bodyPr/>
          <a:lstStyle/>
          <a:p>
            <a:r>
              <a:rPr lang="en-US" sz="2400" i="1" dirty="0" smtClean="0"/>
              <a:t>Tocilizumab </a:t>
            </a:r>
            <a:r>
              <a:rPr lang="en-US" sz="2400" dirty="0"/>
              <a:t>– Treatment guidelines from China's National Health Commission include the IL-6 inhibitor tocilizumab for patients with severe COVID-19 and elevated IL-6 levels</a:t>
            </a:r>
            <a:r>
              <a:rPr lang="en-US" sz="2400" b="1" u="sng" dirty="0"/>
              <a:t>; the agent is being evaluated in a clinical trial</a:t>
            </a:r>
            <a:r>
              <a:rPr lang="en-US" sz="2400" dirty="0" smtClean="0"/>
              <a:t>.</a:t>
            </a:r>
          </a:p>
          <a:p>
            <a:pPr marL="0" indent="0">
              <a:buNone/>
            </a:pPr>
            <a:endParaRPr lang="en-US" sz="1400" dirty="0"/>
          </a:p>
          <a:p>
            <a:r>
              <a:rPr lang="en-US" sz="2400" i="1" dirty="0" err="1"/>
              <a:t>Lopinavir</a:t>
            </a:r>
            <a:r>
              <a:rPr lang="en-US" sz="2400" i="1" dirty="0"/>
              <a:t>-ritonavir</a:t>
            </a:r>
            <a:r>
              <a:rPr lang="en-US" sz="2400" dirty="0"/>
              <a:t> – </a:t>
            </a:r>
            <a:r>
              <a:rPr lang="en-US" sz="2400" dirty="0" err="1"/>
              <a:t>Lopinavir</a:t>
            </a:r>
            <a:r>
              <a:rPr lang="en-US" sz="2400" dirty="0"/>
              <a:t>-ritonavir appears to have little to no role in the treatment of SARS-CoV-2 infection. This combined protease inhibitor, which has primarily been used for HIV infection, has in vitro activity against the SARS-</a:t>
            </a:r>
            <a:r>
              <a:rPr lang="en-US" sz="2400" dirty="0" err="1"/>
              <a:t>CoV</a:t>
            </a:r>
            <a:r>
              <a:rPr lang="en-US" sz="2400" dirty="0"/>
              <a:t> and appears to have some activity against MERS-</a:t>
            </a:r>
            <a:r>
              <a:rPr lang="en-US" sz="2400" dirty="0" err="1"/>
              <a:t>CoV</a:t>
            </a:r>
            <a:r>
              <a:rPr lang="en-US" sz="2400" dirty="0"/>
              <a:t> in animal studies. However, </a:t>
            </a:r>
            <a:r>
              <a:rPr lang="en-US" sz="2400" b="1" u="sng" dirty="0"/>
              <a:t>there was no difference in time to clinical improvement or mortality at 28 days in a randomized trial of 199 patients with severe COVID-19 given </a:t>
            </a:r>
            <a:r>
              <a:rPr lang="en-US" sz="2400" b="1" u="sng" dirty="0" err="1"/>
              <a:t>lopinavir</a:t>
            </a:r>
            <a:r>
              <a:rPr lang="en-US" sz="2400" b="1" u="sng" dirty="0"/>
              <a:t>-ritonavir (400/100 mg) twice daily for 14 days in addition to standard care versus those who received standard of care alone</a:t>
            </a:r>
            <a:r>
              <a:rPr lang="en-US" sz="2400" dirty="0"/>
              <a:t>.</a:t>
            </a:r>
          </a:p>
          <a:p>
            <a:endParaRPr lang="en-US" dirty="0"/>
          </a:p>
        </p:txBody>
      </p:sp>
      <p:sp>
        <p:nvSpPr>
          <p:cNvPr id="4" name="TextBox 3"/>
          <p:cNvSpPr txBox="1"/>
          <p:nvPr/>
        </p:nvSpPr>
        <p:spPr>
          <a:xfrm>
            <a:off x="7125629" y="6176963"/>
            <a:ext cx="5820937" cy="307777"/>
          </a:xfrm>
          <a:prstGeom prst="rect">
            <a:avLst/>
          </a:prstGeom>
          <a:noFill/>
        </p:spPr>
        <p:txBody>
          <a:bodyPr wrap="square" rtlCol="0">
            <a:spAutoFit/>
          </a:bodyPr>
          <a:lstStyle/>
          <a:p>
            <a:r>
              <a:rPr lang="en-US" sz="1400" dirty="0" smtClean="0"/>
              <a:t>NEJM March </a:t>
            </a:r>
            <a:r>
              <a:rPr lang="en-US" sz="1400" dirty="0"/>
              <a:t>18, </a:t>
            </a:r>
            <a:r>
              <a:rPr lang="en-US" sz="1400" dirty="0" smtClean="0"/>
              <a:t>2020   DOI</a:t>
            </a:r>
            <a:r>
              <a:rPr lang="en-US" sz="1400" dirty="0"/>
              <a:t>: 10.1056/NEJMoa2001282</a:t>
            </a:r>
          </a:p>
        </p:txBody>
      </p:sp>
    </p:spTree>
    <p:extLst>
      <p:ext uri="{BB962C8B-B14F-4D97-AF65-F5344CB8AC3E}">
        <p14:creationId xmlns:p14="http://schemas.microsoft.com/office/powerpoint/2010/main" val="3383551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Care evidence base</a:t>
            </a:r>
            <a:endParaRPr lang="en-US" dirty="0"/>
          </a:p>
        </p:txBody>
      </p:sp>
      <p:sp>
        <p:nvSpPr>
          <p:cNvPr id="3" name="Content Placeholder 2"/>
          <p:cNvSpPr>
            <a:spLocks noGrp="1"/>
          </p:cNvSpPr>
          <p:nvPr>
            <p:ph idx="1"/>
          </p:nvPr>
        </p:nvSpPr>
        <p:spPr>
          <a:xfrm>
            <a:off x="838200" y="1825624"/>
            <a:ext cx="10515600" cy="3917253"/>
          </a:xfrm>
        </p:spPr>
        <p:txBody>
          <a:bodyPr>
            <a:normAutofit lnSpcReduction="10000"/>
          </a:bodyPr>
          <a:lstStyle/>
          <a:p>
            <a:pPr marL="0" indent="0">
              <a:buNone/>
            </a:pPr>
            <a:r>
              <a:rPr lang="en-US" sz="2400" dirty="0" smtClean="0"/>
              <a:t>Cochrane Library – COVID critical care specific</a:t>
            </a:r>
          </a:p>
          <a:p>
            <a:pPr marL="0" indent="0">
              <a:buNone/>
            </a:pPr>
            <a:r>
              <a:rPr lang="en-US" sz="2400" dirty="0" smtClean="0"/>
              <a:t>Society for Critical Care Medicine guidelines – limited evidence</a:t>
            </a:r>
            <a:endParaRPr lang="en-US" dirty="0" smtClean="0"/>
          </a:p>
          <a:p>
            <a:pPr marL="0" indent="0">
              <a:lnSpc>
                <a:spcPct val="110000"/>
              </a:lnSpc>
              <a:buNone/>
            </a:pPr>
            <a:r>
              <a:rPr lang="en-US" dirty="0"/>
              <a:t>	</a:t>
            </a:r>
            <a:r>
              <a:rPr lang="en-US" dirty="0" smtClean="0"/>
              <a:t>Prone positioning</a:t>
            </a:r>
          </a:p>
          <a:p>
            <a:pPr marL="0" indent="0">
              <a:buNone/>
            </a:pPr>
            <a:r>
              <a:rPr lang="en-US" dirty="0"/>
              <a:t>	</a:t>
            </a:r>
            <a:r>
              <a:rPr lang="en-US" dirty="0" smtClean="0"/>
              <a:t>Higher PEEP</a:t>
            </a:r>
          </a:p>
          <a:p>
            <a:pPr marL="0" indent="0">
              <a:buNone/>
            </a:pPr>
            <a:r>
              <a:rPr lang="en-US" dirty="0"/>
              <a:t>	</a:t>
            </a:r>
            <a:r>
              <a:rPr lang="en-US" dirty="0" smtClean="0"/>
              <a:t>ARDS-NET protocols – low tidal volume to prevent lung injury</a:t>
            </a:r>
          </a:p>
          <a:p>
            <a:pPr marL="0" indent="0">
              <a:buNone/>
            </a:pPr>
            <a:r>
              <a:rPr lang="en-US" dirty="0"/>
              <a:t>	</a:t>
            </a:r>
            <a:r>
              <a:rPr lang="en-US" dirty="0" smtClean="0"/>
              <a:t>Conservative fluid strategy</a:t>
            </a:r>
          </a:p>
          <a:p>
            <a:pPr marL="0" indent="0">
              <a:buNone/>
            </a:pPr>
            <a:r>
              <a:rPr lang="en-US" dirty="0"/>
              <a:t>	</a:t>
            </a:r>
            <a:r>
              <a:rPr lang="en-US" dirty="0" err="1" smtClean="0"/>
              <a:t>Norepi</a:t>
            </a:r>
            <a:r>
              <a:rPr lang="en-US" dirty="0" smtClean="0"/>
              <a:t> first line vasoactive agent</a:t>
            </a:r>
          </a:p>
          <a:p>
            <a:pPr marL="0" indent="0">
              <a:buNone/>
            </a:pPr>
            <a:r>
              <a:rPr lang="en-US" dirty="0"/>
              <a:t>	</a:t>
            </a:r>
            <a:r>
              <a:rPr lang="en-US" dirty="0" smtClean="0"/>
              <a:t>Steroids for refractory hypotension or cytokine storm</a:t>
            </a:r>
          </a:p>
          <a:p>
            <a:pPr marL="0" indent="0">
              <a:buNone/>
            </a:pPr>
            <a:endParaRPr lang="en-US" sz="1400" dirty="0" smtClean="0"/>
          </a:p>
        </p:txBody>
      </p:sp>
      <p:sp>
        <p:nvSpPr>
          <p:cNvPr id="5" name="TextBox 4"/>
          <p:cNvSpPr txBox="1"/>
          <p:nvPr/>
        </p:nvSpPr>
        <p:spPr>
          <a:xfrm>
            <a:off x="546410" y="5820937"/>
            <a:ext cx="11809141" cy="738664"/>
          </a:xfrm>
          <a:prstGeom prst="rect">
            <a:avLst/>
          </a:prstGeom>
          <a:noFill/>
        </p:spPr>
        <p:txBody>
          <a:bodyPr wrap="square" rtlCol="0">
            <a:spAutoFit/>
          </a:bodyPr>
          <a:lstStyle/>
          <a:p>
            <a:r>
              <a:rPr lang="en-US" sz="1400" dirty="0">
                <a:hlinkClick r:id="rId2"/>
              </a:rPr>
              <a:t>https://</a:t>
            </a:r>
            <a:r>
              <a:rPr lang="en-US" sz="1400" dirty="0" smtClean="0">
                <a:hlinkClick r:id="rId2"/>
              </a:rPr>
              <a:t>www.cochranelibrary.com/collections/doi/SC000039/full</a:t>
            </a:r>
            <a:endParaRPr lang="en-US" sz="1400" dirty="0" smtClean="0"/>
          </a:p>
          <a:p>
            <a:r>
              <a:rPr lang="en-US" sz="1400" dirty="0">
                <a:hlinkClick r:id="rId3"/>
              </a:rPr>
              <a:t>https://journals.lww.com/ccmjournal/Abstract/onlinefirst/Surviving_Sepsis_Campaign__</a:t>
            </a:r>
            <a:r>
              <a:rPr lang="en-US" sz="1400" dirty="0" smtClean="0">
                <a:hlinkClick r:id="rId3"/>
              </a:rPr>
              <a:t>Guidelines_on_the.95707.aspx</a:t>
            </a:r>
            <a:endParaRPr lang="en-US" sz="1400" dirty="0" smtClean="0"/>
          </a:p>
          <a:p>
            <a:endParaRPr lang="en-US" sz="1400" dirty="0"/>
          </a:p>
        </p:txBody>
      </p:sp>
    </p:spTree>
    <p:extLst>
      <p:ext uri="{BB962C8B-B14F-4D97-AF65-F5344CB8AC3E}">
        <p14:creationId xmlns:p14="http://schemas.microsoft.com/office/powerpoint/2010/main" val="1778671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87424" y="0"/>
            <a:ext cx="8757735" cy="6761589"/>
          </a:xfrm>
          <a:prstGeom prst="rect">
            <a:avLst/>
          </a:prstGeom>
        </p:spPr>
      </p:pic>
    </p:spTree>
    <p:extLst>
      <p:ext uri="{BB962C8B-B14F-4D97-AF65-F5344CB8AC3E}">
        <p14:creationId xmlns:p14="http://schemas.microsoft.com/office/powerpoint/2010/main" val="3976174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4763" y="17835"/>
            <a:ext cx="8799588" cy="6840165"/>
          </a:xfrm>
          <a:prstGeom prst="rect">
            <a:avLst/>
          </a:prstGeom>
        </p:spPr>
      </p:pic>
    </p:spTree>
    <p:extLst>
      <p:ext uri="{BB962C8B-B14F-4D97-AF65-F5344CB8AC3E}">
        <p14:creationId xmlns:p14="http://schemas.microsoft.com/office/powerpoint/2010/main" val="3498344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04365"/>
            <a:ext cx="10515600" cy="1325563"/>
          </a:xfrm>
        </p:spPr>
        <p:txBody>
          <a:bodyPr/>
          <a:lstStyle/>
          <a:p>
            <a:pPr algn="ctr"/>
            <a:r>
              <a:rPr lang="en-US" dirty="0" smtClean="0"/>
              <a:t>What other questions have you heard that need to be clarified?</a:t>
            </a:r>
            <a:endParaRPr lang="en-US" dirty="0"/>
          </a:p>
        </p:txBody>
      </p:sp>
    </p:spTree>
    <p:extLst>
      <p:ext uri="{BB962C8B-B14F-4D97-AF65-F5344CB8AC3E}">
        <p14:creationId xmlns:p14="http://schemas.microsoft.com/office/powerpoint/2010/main" val="898382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There is a shortage of PPE and cloth masks are being used as alternative options.</a:t>
            </a:r>
            <a:endParaRPr lang="en-US" b="1"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r>
              <a:rPr lang="en-US" dirty="0" smtClean="0"/>
              <a:t>More to the story…</a:t>
            </a:r>
          </a:p>
          <a:p>
            <a:pPr marL="0" indent="0">
              <a:buNone/>
            </a:pPr>
            <a:r>
              <a:rPr lang="en-US" dirty="0" smtClean="0"/>
              <a:t>There are many hospitals that have statements about cloth masks. These are for worried well and non clinical members of the community.  Those who are caring for isolation patients are still and should continue to utilize appropriate and quality proven PPE.</a:t>
            </a:r>
          </a:p>
          <a:p>
            <a:pPr marL="0" indent="0">
              <a:buNone/>
            </a:pPr>
            <a:r>
              <a:rPr lang="en-US" dirty="0" smtClean="0"/>
              <a:t>CDC as last resort mentions cloth masks with numerous other options prior to this option.  The specific term on CDC is “last resort”</a:t>
            </a:r>
          </a:p>
          <a:p>
            <a:pPr marL="0" indent="0">
              <a:buNone/>
            </a:pPr>
            <a:endParaRPr lang="en-US" dirty="0" smtClean="0"/>
          </a:p>
          <a:p>
            <a:pPr marL="0" indent="0">
              <a:buNone/>
            </a:pPr>
            <a:r>
              <a:rPr lang="en-US" dirty="0" smtClean="0"/>
              <a:t>Any thoughts about why cloth masks may be for community benefit?</a:t>
            </a:r>
            <a:endParaRPr lang="en-US" dirty="0"/>
          </a:p>
        </p:txBody>
      </p:sp>
      <p:sp>
        <p:nvSpPr>
          <p:cNvPr id="4" name="TextBox 3"/>
          <p:cNvSpPr txBox="1"/>
          <p:nvPr/>
        </p:nvSpPr>
        <p:spPr>
          <a:xfrm>
            <a:off x="5575609" y="6176963"/>
            <a:ext cx="8095786" cy="307777"/>
          </a:xfrm>
          <a:prstGeom prst="rect">
            <a:avLst/>
          </a:prstGeom>
          <a:noFill/>
        </p:spPr>
        <p:txBody>
          <a:bodyPr wrap="square" rtlCol="0">
            <a:spAutoFit/>
          </a:bodyPr>
          <a:lstStyle/>
          <a:p>
            <a:r>
              <a:rPr lang="en-US" sz="1400" dirty="0"/>
              <a:t>https://www.cdc.gov/coronavirus/2019-ncov/hcp/ppe-strategy/face-masks.html</a:t>
            </a:r>
          </a:p>
        </p:txBody>
      </p:sp>
    </p:spTree>
    <p:extLst>
      <p:ext uri="{BB962C8B-B14F-4D97-AF65-F5344CB8AC3E}">
        <p14:creationId xmlns:p14="http://schemas.microsoft.com/office/powerpoint/2010/main" val="102292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685763" y="2564594"/>
            <a:ext cx="5772753" cy="1325563"/>
          </a:xfrm>
        </p:spPr>
        <p:txBody>
          <a:bodyPr vert="horz"/>
          <a:lstStyle/>
          <a:p>
            <a:r>
              <a:rPr lang="en-US" dirty="0" smtClean="0"/>
              <a:t>Additional notes on PPE</a:t>
            </a:r>
            <a:endParaRPr lang="en-US" dirty="0"/>
          </a:p>
        </p:txBody>
      </p:sp>
      <p:pic>
        <p:nvPicPr>
          <p:cNvPr id="4" name="Picture 3"/>
          <p:cNvPicPr>
            <a:picLocks noChangeAspect="1"/>
          </p:cNvPicPr>
          <p:nvPr/>
        </p:nvPicPr>
        <p:blipFill>
          <a:blip r:embed="rId3"/>
          <a:stretch>
            <a:fillRect/>
          </a:stretch>
        </p:blipFill>
        <p:spPr>
          <a:xfrm>
            <a:off x="2081676" y="158503"/>
            <a:ext cx="8891124" cy="6137744"/>
          </a:xfrm>
          <a:prstGeom prst="rect">
            <a:avLst/>
          </a:prstGeom>
        </p:spPr>
      </p:pic>
      <p:sp>
        <p:nvSpPr>
          <p:cNvPr id="5" name="TextBox 4"/>
          <p:cNvSpPr txBox="1"/>
          <p:nvPr/>
        </p:nvSpPr>
        <p:spPr>
          <a:xfrm>
            <a:off x="3546088" y="6417569"/>
            <a:ext cx="5787483" cy="369332"/>
          </a:xfrm>
          <a:prstGeom prst="rect">
            <a:avLst/>
          </a:prstGeom>
          <a:noFill/>
        </p:spPr>
        <p:txBody>
          <a:bodyPr wrap="square" rtlCol="0">
            <a:spAutoFit/>
          </a:bodyPr>
          <a:lstStyle/>
          <a:p>
            <a:r>
              <a:rPr lang="en-US" dirty="0" smtClean="0"/>
              <a:t>Society of Critical Care Medicine  - Coronavirus Guidelines </a:t>
            </a:r>
            <a:endParaRPr lang="en-US" dirty="0"/>
          </a:p>
        </p:txBody>
      </p:sp>
    </p:spTree>
    <p:extLst>
      <p:ext uri="{BB962C8B-B14F-4D97-AF65-F5344CB8AC3E}">
        <p14:creationId xmlns:p14="http://schemas.microsoft.com/office/powerpoint/2010/main" val="3148301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Spraying alcohol or chlorine on your body can kill the new coronavirus</a:t>
            </a:r>
            <a:endParaRPr lang="en-US" dirty="0"/>
          </a:p>
        </p:txBody>
      </p:sp>
      <p:sp>
        <p:nvSpPr>
          <p:cNvPr id="3" name="Content Placeholder 2"/>
          <p:cNvSpPr>
            <a:spLocks noGrp="1"/>
          </p:cNvSpPr>
          <p:nvPr>
            <p:ph idx="1"/>
          </p:nvPr>
        </p:nvSpPr>
        <p:spPr/>
        <p:txBody>
          <a:bodyPr/>
          <a:lstStyle/>
          <a:p>
            <a:endParaRPr lang="en-US" dirty="0"/>
          </a:p>
          <a:p>
            <a:pPr marL="0" indent="0">
              <a:buNone/>
            </a:pPr>
            <a:r>
              <a:rPr lang="en-US" dirty="0" smtClean="0"/>
              <a:t>More to the story…</a:t>
            </a:r>
          </a:p>
          <a:p>
            <a:pPr marL="0" indent="0">
              <a:buNone/>
            </a:pPr>
            <a:r>
              <a:rPr lang="en-US" dirty="0" smtClean="0"/>
              <a:t>With limited supplies of hand sanitizer, patients are resorting to other options in hopes of protecting against the virus.  Hand washing is effective and chemical application is high risk for harm.  The WHO notes that once a patient has the virus, alcohol and chlorine application does not treat or reduce spread.  Again encourage hand hygiene and quarantine as the primary means of reducing spread.</a:t>
            </a:r>
            <a:endParaRPr lang="en-US" dirty="0"/>
          </a:p>
        </p:txBody>
      </p:sp>
      <p:sp>
        <p:nvSpPr>
          <p:cNvPr id="4" name="TextBox 3"/>
          <p:cNvSpPr txBox="1"/>
          <p:nvPr/>
        </p:nvSpPr>
        <p:spPr>
          <a:xfrm>
            <a:off x="4036741" y="6004123"/>
            <a:ext cx="8463776" cy="307777"/>
          </a:xfrm>
          <a:prstGeom prst="rect">
            <a:avLst/>
          </a:prstGeom>
          <a:noFill/>
        </p:spPr>
        <p:txBody>
          <a:bodyPr wrap="square" rtlCol="0">
            <a:spAutoFit/>
          </a:bodyPr>
          <a:lstStyle/>
          <a:p>
            <a:r>
              <a:rPr lang="en-US" sz="1400" dirty="0"/>
              <a:t>https://www.who.int/emergencies/diseases/novel-coronavirus-2019/advice-for-public/myth-busters</a:t>
            </a:r>
          </a:p>
        </p:txBody>
      </p:sp>
    </p:spTree>
    <p:extLst>
      <p:ext uri="{BB962C8B-B14F-4D97-AF65-F5344CB8AC3E}">
        <p14:creationId xmlns:p14="http://schemas.microsoft.com/office/powerpoint/2010/main" val="35965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989965"/>
            <a:ext cx="11079480" cy="1325563"/>
          </a:xfrm>
        </p:spPr>
        <p:txBody>
          <a:bodyPr>
            <a:normAutofit/>
          </a:bodyPr>
          <a:lstStyle/>
          <a:p>
            <a:r>
              <a:rPr lang="en-US" sz="4000" b="1" dirty="0" smtClean="0"/>
              <a:t>It isn’t safe to receive a letter or a package from China.</a:t>
            </a:r>
            <a:endParaRPr lang="en-US" sz="4000" dirty="0"/>
          </a:p>
        </p:txBody>
      </p:sp>
      <p:sp>
        <p:nvSpPr>
          <p:cNvPr id="5" name="Title 1"/>
          <p:cNvSpPr txBox="1">
            <a:spLocks/>
          </p:cNvSpPr>
          <p:nvPr/>
        </p:nvSpPr>
        <p:spPr>
          <a:xfrm>
            <a:off x="838200" y="29596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t>It isn’t safe to get take-out from local restaurants.</a:t>
            </a:r>
            <a:endParaRPr lang="en-US" sz="4000" dirty="0"/>
          </a:p>
        </p:txBody>
      </p:sp>
    </p:spTree>
    <p:extLst>
      <p:ext uri="{BB962C8B-B14F-4D97-AF65-F5344CB8AC3E}">
        <p14:creationId xmlns:p14="http://schemas.microsoft.com/office/powerpoint/2010/main" val="171071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Packages from China &amp; take-out</a:t>
            </a:r>
            <a:endParaRPr lang="en-US" dirty="0"/>
          </a:p>
        </p:txBody>
      </p:sp>
      <p:sp>
        <p:nvSpPr>
          <p:cNvPr id="3" name="Content Placeholder 2"/>
          <p:cNvSpPr>
            <a:spLocks noGrp="1"/>
          </p:cNvSpPr>
          <p:nvPr>
            <p:ph idx="1"/>
          </p:nvPr>
        </p:nvSpPr>
        <p:spPr/>
        <p:txBody>
          <a:bodyPr/>
          <a:lstStyle/>
          <a:p>
            <a:pPr marL="0" indent="0">
              <a:buNone/>
            </a:pPr>
            <a:r>
              <a:rPr lang="en-US" dirty="0"/>
              <a:t>More to the story…</a:t>
            </a:r>
          </a:p>
          <a:p>
            <a:pPr marL="0" indent="0">
              <a:buNone/>
            </a:pPr>
            <a:r>
              <a:rPr lang="en-US" dirty="0"/>
              <a:t>From the </a:t>
            </a:r>
            <a:r>
              <a:rPr lang="en-US" dirty="0" smtClean="0"/>
              <a:t>WHO: </a:t>
            </a:r>
            <a:r>
              <a:rPr lang="en-US" dirty="0"/>
              <a:t>The likelihood of an infected person contaminating commercial goods is low and the risk of catching the virus that causes COVID-19 from a package that has been moved, travelled, and exposed to different conditions and temperature is also low.</a:t>
            </a:r>
          </a:p>
          <a:p>
            <a:pPr marL="0" indent="0">
              <a:buNone/>
            </a:pPr>
            <a:endParaRPr lang="en-US" dirty="0"/>
          </a:p>
          <a:p>
            <a:pPr marL="0" indent="0">
              <a:buNone/>
            </a:pPr>
            <a:r>
              <a:rPr lang="en-US" dirty="0"/>
              <a:t>From </a:t>
            </a:r>
            <a:r>
              <a:rPr lang="en-US" dirty="0" smtClean="0"/>
              <a:t>NEJM: Severe </a:t>
            </a:r>
            <a:r>
              <a:rPr lang="en-US" dirty="0"/>
              <a:t>acute respiratory syndrome coronavirus 2 (SARS-CoV-2) was detectable in aerosols for up to three hours, up to four hours on copper, up to 24 hours on cardboard and up to two to three days on plastic and stainless steel. </a:t>
            </a:r>
          </a:p>
          <a:p>
            <a:endParaRPr lang="en-US" dirty="0"/>
          </a:p>
        </p:txBody>
      </p:sp>
      <p:sp>
        <p:nvSpPr>
          <p:cNvPr id="5" name="TextBox 4"/>
          <p:cNvSpPr txBox="1"/>
          <p:nvPr/>
        </p:nvSpPr>
        <p:spPr>
          <a:xfrm>
            <a:off x="6746489" y="6142623"/>
            <a:ext cx="7683190" cy="338554"/>
          </a:xfrm>
          <a:prstGeom prst="rect">
            <a:avLst/>
          </a:prstGeom>
          <a:noFill/>
        </p:spPr>
        <p:txBody>
          <a:bodyPr wrap="square" rtlCol="0">
            <a:spAutoFit/>
          </a:bodyPr>
          <a:lstStyle/>
          <a:p>
            <a:r>
              <a:rPr lang="en-US" sz="1600" dirty="0"/>
              <a:t>https://</a:t>
            </a:r>
            <a:r>
              <a:rPr lang="en-US" sz="1600" dirty="0" smtClean="0"/>
              <a:t>www.nejm.org/doi/full/10.1056/NEJMc2004973</a:t>
            </a:r>
            <a:endParaRPr lang="en-US" sz="1600" dirty="0"/>
          </a:p>
        </p:txBody>
      </p:sp>
    </p:spTree>
    <p:extLst>
      <p:ext uri="{BB962C8B-B14F-4D97-AF65-F5344CB8AC3E}">
        <p14:creationId xmlns:p14="http://schemas.microsoft.com/office/powerpoint/2010/main" val="790827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should stop wearing contacts to help prevent coronavirus infection.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More to the story…</a:t>
            </a:r>
          </a:p>
          <a:p>
            <a:pPr marL="0" indent="0">
              <a:buNone/>
            </a:pPr>
            <a:endParaRPr lang="en-US" dirty="0"/>
          </a:p>
          <a:p>
            <a:pPr marL="0" indent="0">
              <a:buNone/>
            </a:pPr>
            <a:r>
              <a:rPr lang="en-US" dirty="0" smtClean="0"/>
              <a:t>American Academy of Ophthalmology is recommending that contact wearers switch to glasses if possible in order to decrease the frequency of touching the eyes and risking transmission of the virus. Glasses also serve as an eye shield.</a:t>
            </a:r>
          </a:p>
          <a:p>
            <a:pPr marL="0" indent="0">
              <a:buNone/>
            </a:pPr>
            <a:endParaRPr lang="en-US" dirty="0"/>
          </a:p>
          <a:p>
            <a:pPr marL="0" indent="0">
              <a:buNone/>
            </a:pPr>
            <a:r>
              <a:rPr lang="en-US" dirty="0" smtClean="0"/>
              <a:t>This is expert opinion and not evidence based.</a:t>
            </a:r>
            <a:endParaRPr lang="en-US" dirty="0"/>
          </a:p>
        </p:txBody>
      </p:sp>
      <p:sp>
        <p:nvSpPr>
          <p:cNvPr id="4" name="TextBox 3"/>
          <p:cNvSpPr txBox="1"/>
          <p:nvPr/>
        </p:nvSpPr>
        <p:spPr>
          <a:xfrm>
            <a:off x="4438185" y="6158011"/>
            <a:ext cx="9054790" cy="307777"/>
          </a:xfrm>
          <a:prstGeom prst="rect">
            <a:avLst/>
          </a:prstGeom>
          <a:noFill/>
        </p:spPr>
        <p:txBody>
          <a:bodyPr wrap="square" rtlCol="0">
            <a:spAutoFit/>
          </a:bodyPr>
          <a:lstStyle/>
          <a:p>
            <a:r>
              <a:rPr lang="en-US" sz="1400" dirty="0"/>
              <a:t>https://www.aao.org/eye-health/tips-prevention/coronavirus-covid19-eye-infection-pinkeye</a:t>
            </a:r>
          </a:p>
        </p:txBody>
      </p:sp>
    </p:spTree>
    <p:extLst>
      <p:ext uri="{BB962C8B-B14F-4D97-AF65-F5344CB8AC3E}">
        <p14:creationId xmlns:p14="http://schemas.microsoft.com/office/powerpoint/2010/main" val="156055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989965"/>
            <a:ext cx="10515600" cy="1325563"/>
          </a:xfrm>
        </p:spPr>
        <p:txBody>
          <a:bodyPr/>
          <a:lstStyle/>
          <a:p>
            <a:r>
              <a:rPr lang="en-US" b="1" dirty="0" smtClean="0"/>
              <a:t>The new coronavirus only affects older people.</a:t>
            </a:r>
            <a:endParaRPr lang="en-US" dirty="0"/>
          </a:p>
        </p:txBody>
      </p:sp>
      <p:sp>
        <p:nvSpPr>
          <p:cNvPr id="6" name="Title 1"/>
          <p:cNvSpPr txBox="1">
            <a:spLocks/>
          </p:cNvSpPr>
          <p:nvPr/>
        </p:nvSpPr>
        <p:spPr>
          <a:xfrm>
            <a:off x="563880" y="2544445"/>
            <a:ext cx="114504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t>The new coronavirus affects men more than women.</a:t>
            </a:r>
            <a:endParaRPr lang="en-US" sz="4000" dirty="0"/>
          </a:p>
        </p:txBody>
      </p:sp>
    </p:spTree>
    <p:extLst>
      <p:ext uri="{BB962C8B-B14F-4D97-AF65-F5344CB8AC3E}">
        <p14:creationId xmlns:p14="http://schemas.microsoft.com/office/powerpoint/2010/main" val="1496329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2379</Words>
  <Application>Microsoft Office PowerPoint</Application>
  <PresentationFormat>Widescreen</PresentationFormat>
  <Paragraphs>216</Paragraphs>
  <Slides>29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Coronavirus </vt:lpstr>
      <vt:lpstr>I got a task from a patient requesting to know her blood type. She states there is a connection to blood type and susceptibility to COVID</vt:lpstr>
      <vt:lpstr>There is a shortage of PPE and cloth masks are being used as alternative options.</vt:lpstr>
      <vt:lpstr>Additional notes on PPE</vt:lpstr>
      <vt:lpstr>Spraying alcohol or chlorine on your body can kill the new coronavirus</vt:lpstr>
      <vt:lpstr>It isn’t safe to receive a letter or a package from China.</vt:lpstr>
      <vt:lpstr>Packages from China &amp; take-out</vt:lpstr>
      <vt:lpstr>I should stop wearing contacts to help prevent coronavirus infection.</vt:lpstr>
      <vt:lpstr>The new coronavirus only affects older people.</vt:lpstr>
      <vt:lpstr>Demographics</vt:lpstr>
      <vt:lpstr>Demographics &amp; Outcomes</vt:lpstr>
      <vt:lpstr>All patients with coronavirus have a cough</vt:lpstr>
      <vt:lpstr>Pregnant women and newborns are at higher risk.</vt:lpstr>
      <vt:lpstr>To prevent a more severe presentation of COVID-19…  -I should advise my patients taking NSAIDs chronically to stop</vt:lpstr>
      <vt:lpstr>NSAIDs and ACEs/ARBs</vt:lpstr>
      <vt:lpstr>Patients with suspected COVID who feel short of breath should present to the ER.</vt:lpstr>
      <vt:lpstr>The Roth Score</vt:lpstr>
      <vt:lpstr>PowerPoint Presentation</vt:lpstr>
      <vt:lpstr>PowerPoint Presentation</vt:lpstr>
      <vt:lpstr>If I get COVID-19, I am now immune and cannot get infected again.</vt:lpstr>
      <vt:lpstr>If I get COVID-19, my plasma could be a treatment for others.</vt:lpstr>
      <vt:lpstr>If I have a known unprotected exposure to coronavirus there is benefit to starting hydroxychloroquine</vt:lpstr>
      <vt:lpstr>There are a number of effective treatment options currently available for COVID19</vt:lpstr>
      <vt:lpstr>COVID 19 treatment continued</vt:lpstr>
      <vt:lpstr>COVID 19 treatment continued</vt:lpstr>
      <vt:lpstr>Critical Care evidence base</vt:lpstr>
      <vt:lpstr>PowerPoint Presentation</vt:lpstr>
      <vt:lpstr>PowerPoint Presentation</vt:lpstr>
      <vt:lpstr>What other questions have you heard that need to be clarified?</vt:lpstr>
    </vt:vector>
  </TitlesOfParts>
  <Company>MaineGeneral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dc:title>
  <dc:creator>Lincoln, Christina</dc:creator>
  <cp:lastModifiedBy>Seymour, Cheryl</cp:lastModifiedBy>
  <cp:revision>48</cp:revision>
  <dcterms:created xsi:type="dcterms:W3CDTF">2020-03-28T01:09:32Z</dcterms:created>
  <dcterms:modified xsi:type="dcterms:W3CDTF">2020-03-31T23:40:46Z</dcterms:modified>
</cp:coreProperties>
</file>