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Lst>
  <p:notesMasterIdLst>
    <p:notesMasterId r:id="rId29"/>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88825" cy="6858000"/>
  <p:notesSz cx="6858000" cy="9144000"/>
  <p:embeddedFontLst>
    <p:embeddedFont>
      <p:font typeface="Garamond" panose="020204040303010108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e Dugg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12" autoAdjust="0"/>
  </p:normalViewPr>
  <p:slideViewPr>
    <p:cSldViewPr snapToGrid="0">
      <p:cViewPr varScale="1">
        <p:scale>
          <a:sx n="63" d="100"/>
          <a:sy n="63" d="100"/>
        </p:scale>
        <p:origin x="14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15T09:03:36.273" idx="1">
    <p:pos x="6000" y="0"/>
    <p:text>Please feel free to make any comments.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har char="○"/>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har char="■"/>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Char char="●"/>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gho/countries/tza.pdf?ua=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yi1ufccpVXU&amp;feature=youtu.b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121" name="Shape 12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8" name="Shape 21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000">
                <a:solidFill>
                  <a:srgbClr val="333333"/>
                </a:solidFill>
                <a:highlight>
                  <a:srgbClr val="FFFFFF"/>
                </a:highlight>
              </a:rPr>
              <a:t>This graph shows that more nursing students were trained than medical students, which was important for sustainability</a:t>
            </a:r>
          </a:p>
        </p:txBody>
      </p:sp>
      <p:sp>
        <p:nvSpPr>
          <p:cNvPr id="226" name="Shape 22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err="1">
                <a:solidFill>
                  <a:schemeClr val="dk1"/>
                </a:solidFill>
                <a:latin typeface="Arial"/>
                <a:ea typeface="Arial"/>
                <a:cs typeface="Arial"/>
                <a:sym typeface="Arial"/>
              </a:rPr>
              <a:t>TOtal</a:t>
            </a:r>
            <a:r>
              <a:rPr lang="en-US" sz="1200" b="0" i="0" u="none" strike="noStrike" cap="none" dirty="0">
                <a:solidFill>
                  <a:schemeClr val="dk1"/>
                </a:solidFill>
                <a:latin typeface="Arial"/>
                <a:ea typeface="Arial"/>
                <a:cs typeface="Arial"/>
                <a:sym typeface="Arial"/>
              </a:rPr>
              <a:t> of 148 </a:t>
            </a:r>
            <a:r>
              <a:rPr lang="en-US" sz="1200" b="0" i="0" u="none" strike="noStrike" cap="none" dirty="0" err="1">
                <a:solidFill>
                  <a:schemeClr val="dk1"/>
                </a:solidFill>
                <a:latin typeface="Arial"/>
                <a:ea typeface="Arial"/>
                <a:cs typeface="Arial"/>
                <a:sym typeface="Arial"/>
              </a:rPr>
              <a:t>indidviduals</a:t>
            </a:r>
            <a:r>
              <a:rPr lang="en-US" sz="1200" b="0" i="0" u="none" strike="noStrike" cap="none" dirty="0">
                <a:solidFill>
                  <a:schemeClr val="dk1"/>
                </a:solidFill>
                <a:latin typeface="Arial"/>
                <a:ea typeface="Arial"/>
                <a:cs typeface="Arial"/>
                <a:sym typeface="Arial"/>
              </a:rPr>
              <a:t> trained in standard HBB curriculum at HKMU in 2016/17 academic year.  (additional 36 nursing students trained at CUHAS </a:t>
            </a:r>
            <a:r>
              <a:rPr lang="en-US" sz="1200" b="0" i="0" u="none" strike="noStrike" cap="none" dirty="0" err="1">
                <a:solidFill>
                  <a:schemeClr val="dk1"/>
                </a:solidFill>
                <a:latin typeface="Arial"/>
                <a:ea typeface="Arial"/>
                <a:cs typeface="Arial"/>
                <a:sym typeface="Arial"/>
              </a:rPr>
              <a:t>bugando</a:t>
            </a:r>
            <a:r>
              <a:rPr lang="en-US" sz="1200" b="0" i="0" u="none" strike="noStrike" cap="none" dirty="0">
                <a:solidFill>
                  <a:schemeClr val="dk1"/>
                </a:solidFill>
                <a:latin typeface="Arial"/>
                <a:ea typeface="Arial"/>
                <a:cs typeface="Arial"/>
                <a:sym typeface="Arial"/>
              </a:rPr>
              <a:t> for total of 184 trained at both </a:t>
            </a:r>
            <a:r>
              <a:rPr lang="en-US" sz="1200" b="0" i="0" u="none" strike="noStrike" cap="none" dirty="0" err="1">
                <a:solidFill>
                  <a:schemeClr val="dk1"/>
                </a:solidFill>
                <a:latin typeface="Arial"/>
                <a:ea typeface="Arial"/>
                <a:cs typeface="Arial"/>
                <a:sym typeface="Arial"/>
              </a:rPr>
              <a:t>instiutions</a:t>
            </a:r>
            <a:r>
              <a:rPr lang="en-US" sz="1200" b="0" i="0" u="none" strike="noStrike" cap="none" dirty="0">
                <a:solidFill>
                  <a:schemeClr val="dk1"/>
                </a:solidFill>
                <a:latin typeface="Arial"/>
                <a:ea typeface="Arial"/>
                <a:cs typeface="Arial"/>
                <a:sym typeface="Arial"/>
              </a:rPr>
              <a:t>:</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91 MD4</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22 BSCN - students</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20 Diploma- Nursing students</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15 Faculty (11 HKMU in schools of medicine and nursing 4 GHSP faculty)</a:t>
            </a:r>
          </a:p>
        </p:txBody>
      </p:sp>
      <p:sp>
        <p:nvSpPr>
          <p:cNvPr id="234" name="Shape 23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5" name="Shape 24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2" name="Shape 25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a:t>This chart shows only trainings using </a:t>
            </a:r>
            <a:r>
              <a:rPr lang="en-US" sz="1200" b="0" i="0" u="none" strike="noStrike" cap="none">
                <a:solidFill>
                  <a:schemeClr val="dk1"/>
                </a:solidFill>
                <a:latin typeface="Arial"/>
                <a:ea typeface="Arial"/>
                <a:cs typeface="Arial"/>
                <a:sym typeface="Arial"/>
              </a:rPr>
              <a:t>2nd edition Knowledge Check Average n=107* (fa</a:t>
            </a:r>
            <a:r>
              <a:rPr lang="en-US"/>
              <a:t>ll 2015 student trainings used 1st ed which has different score cutoffs)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 Course: 13.6 (8-18, SD 1.9)</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Post Course: 16.4 (13-18, SD  1.0)</a:t>
            </a: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Basic training 36 Nursing Students – Feb 2017</a:t>
            </a:r>
          </a:p>
          <a:p>
            <a:pPr marL="0" marR="0" lvl="0" indent="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Master training 13 Nursing Students 4 Faculty– March 2017</a:t>
            </a:r>
          </a:p>
        </p:txBody>
      </p:sp>
      <p:sp>
        <p:nvSpPr>
          <p:cNvPr id="260" name="Shape 26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000">
                <a:highlight>
                  <a:srgbClr val="EDE7F6"/>
                </a:highlight>
              </a:rPr>
              <a:t>“This training if possible should have a regular timetable periodically eg..like after every semester so as keep these skills at the fingertips of the participants!”</a:t>
            </a:r>
          </a:p>
        </p:txBody>
      </p:sp>
      <p:sp>
        <p:nvSpPr>
          <p:cNvPr id="269" name="Shape 26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77" name="Shape 27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4" name="Shape 28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R="0" lvl="0" algn="l" rtl="0">
              <a:spcBef>
                <a:spcPts val="0"/>
              </a:spcBef>
              <a:spcAft>
                <a:spcPts val="0"/>
              </a:spcAft>
              <a:buNone/>
            </a:pPr>
            <a:r>
              <a:rPr lang="en-US" sz="1100" b="0" i="0" u="none" strike="noStrike" cap="none">
                <a:solidFill>
                  <a:schemeClr val="dk2"/>
                </a:solidFill>
                <a:latin typeface="Arial"/>
                <a:ea typeface="Arial"/>
                <a:cs typeface="Arial"/>
                <a:sym typeface="Arial"/>
              </a:rPr>
              <a:t>Description of activities and trainings</a:t>
            </a:r>
          </a:p>
          <a:p>
            <a:pPr marL="742950" marR="0" lvl="1" indent="-203200" algn="l" rtl="0">
              <a:spcBef>
                <a:spcPts val="560"/>
              </a:spcBef>
              <a:spcAft>
                <a:spcPts val="0"/>
              </a:spcAft>
              <a:buClr>
                <a:schemeClr val="dk2"/>
              </a:buClr>
              <a:buSzPct val="100000"/>
              <a:buFont typeface="Arial"/>
              <a:buChar char="–"/>
            </a:pPr>
            <a:r>
              <a:rPr lang="en-US" sz="1100" b="0" i="0" u="none" strike="noStrike" cap="none">
                <a:solidFill>
                  <a:schemeClr val="dk1"/>
                </a:solidFill>
                <a:latin typeface="Arial"/>
                <a:ea typeface="Arial"/>
                <a:cs typeface="Arial"/>
                <a:sym typeface="Arial"/>
              </a:rPr>
              <a:t>10 workshops </a:t>
            </a:r>
            <a:r>
              <a:rPr lang="en-US" sz="1100" b="0" i="0" u="none" strike="noStrike" cap="none">
                <a:solidFill>
                  <a:schemeClr val="dk2"/>
                </a:solidFill>
                <a:latin typeface="Arial"/>
                <a:ea typeface="Arial"/>
                <a:cs typeface="Arial"/>
                <a:sym typeface="Arial"/>
              </a:rPr>
              <a:t>to date at HKMU </a:t>
            </a:r>
          </a:p>
          <a:p>
            <a:pPr marL="742950" marR="0" lvl="1" indent="-203200" algn="l" rtl="0">
              <a:spcBef>
                <a:spcPts val="560"/>
              </a:spcBef>
              <a:spcAft>
                <a:spcPts val="0"/>
              </a:spcAft>
              <a:buClr>
                <a:schemeClr val="dk2"/>
              </a:buClr>
              <a:buSzPct val="100000"/>
              <a:buFont typeface="Arial"/>
              <a:buChar char="–"/>
            </a:pPr>
            <a:r>
              <a:rPr lang="en-US" sz="1100" b="0" i="0" u="none" strike="noStrike" cap="none">
                <a:solidFill>
                  <a:schemeClr val="dk1"/>
                </a:solidFill>
                <a:latin typeface="Arial"/>
                <a:ea typeface="Arial"/>
                <a:cs typeface="Arial"/>
                <a:sym typeface="Arial"/>
              </a:rPr>
              <a:t>T</a:t>
            </a:r>
            <a:r>
              <a:rPr lang="en-US" sz="1100" b="0" i="0" u="none" strike="noStrike" cap="none">
                <a:solidFill>
                  <a:schemeClr val="dk2"/>
                </a:solidFill>
                <a:latin typeface="Arial"/>
                <a:ea typeface="Arial"/>
                <a:cs typeface="Arial"/>
                <a:sym typeface="Arial"/>
              </a:rPr>
              <a:t>raining for 4 GHSP faculty Fall 2016</a:t>
            </a:r>
          </a:p>
          <a:p>
            <a:pPr marL="742950" marR="0" lvl="1" indent="-203200" algn="l" rtl="0">
              <a:spcBef>
                <a:spcPts val="560"/>
              </a:spcBef>
              <a:spcAft>
                <a:spcPts val="0"/>
              </a:spcAft>
              <a:buClr>
                <a:schemeClr val="dk2"/>
              </a:buClr>
              <a:buSzPct val="100000"/>
              <a:buFont typeface="Arial"/>
              <a:buChar char="–"/>
            </a:pPr>
            <a:r>
              <a:rPr lang="en-US" sz="1100" b="0" i="0" u="none" strike="noStrike" cap="none">
                <a:solidFill>
                  <a:schemeClr val="dk1"/>
                </a:solidFill>
                <a:latin typeface="Arial"/>
                <a:ea typeface="Arial"/>
                <a:cs typeface="Arial"/>
                <a:sym typeface="Arial"/>
              </a:rPr>
              <a:t>2 Basic training workshops for 36 medical and nursing students and 1 Faculty member November 2016</a:t>
            </a:r>
          </a:p>
          <a:p>
            <a:pPr marL="742950" marR="0" lvl="1" indent="-203200" algn="l" rtl="0">
              <a:spcBef>
                <a:spcPts val="560"/>
              </a:spcBef>
              <a:spcAft>
                <a:spcPts val="0"/>
              </a:spcAft>
              <a:buClr>
                <a:schemeClr val="dk2"/>
              </a:buClr>
              <a:buSzPct val="100000"/>
              <a:buFont typeface="Arial"/>
              <a:buChar char="–"/>
            </a:pPr>
            <a:r>
              <a:rPr lang="en-US" sz="1100" b="0" i="0" u="none" strike="noStrike" cap="none">
                <a:solidFill>
                  <a:schemeClr val="dk2"/>
                </a:solidFill>
                <a:latin typeface="Arial"/>
                <a:ea typeface="Arial"/>
                <a:cs typeface="Arial"/>
                <a:sym typeface="Arial"/>
              </a:rPr>
              <a:t>Master training for 1</a:t>
            </a:r>
            <a:r>
              <a:rPr lang="en-US" sz="1100" b="0" i="0" u="none" strike="noStrike" cap="none">
                <a:solidFill>
                  <a:schemeClr val="dk1"/>
                </a:solidFill>
                <a:latin typeface="Arial"/>
                <a:ea typeface="Arial"/>
                <a:cs typeface="Arial"/>
                <a:sym typeface="Arial"/>
              </a:rPr>
              <a:t>4</a:t>
            </a:r>
            <a:r>
              <a:rPr lang="en-US" sz="1100" b="0" i="0" u="none" strike="noStrike" cap="none">
                <a:solidFill>
                  <a:schemeClr val="dk2"/>
                </a:solidFill>
                <a:latin typeface="Arial"/>
                <a:ea typeface="Arial"/>
                <a:cs typeface="Arial"/>
                <a:sym typeface="Arial"/>
              </a:rPr>
              <a:t> nursing /med students </a:t>
            </a:r>
            <a:r>
              <a:rPr lang="en-US" sz="1100" b="0" i="0" u="none" strike="noStrike" cap="none">
                <a:solidFill>
                  <a:schemeClr val="dk1"/>
                </a:solidFill>
                <a:latin typeface="Arial"/>
                <a:ea typeface="Arial"/>
                <a:cs typeface="Arial"/>
                <a:sym typeface="Arial"/>
              </a:rPr>
              <a:t>April </a:t>
            </a:r>
            <a:r>
              <a:rPr lang="en-US" sz="1100" b="0" i="0" u="none" strike="noStrike" cap="none">
                <a:solidFill>
                  <a:schemeClr val="dk2"/>
                </a:solidFill>
                <a:latin typeface="Arial"/>
                <a:ea typeface="Arial"/>
                <a:cs typeface="Arial"/>
                <a:sym typeface="Arial"/>
              </a:rPr>
              <a:t>2016</a:t>
            </a:r>
          </a:p>
          <a:p>
            <a:pPr marL="742950" marR="0" lvl="1" indent="-203200" algn="l" rtl="0">
              <a:spcBef>
                <a:spcPts val="560"/>
              </a:spcBef>
              <a:spcAft>
                <a:spcPts val="0"/>
              </a:spcAft>
              <a:buClr>
                <a:schemeClr val="dk2"/>
              </a:buClr>
              <a:buSzPct val="100000"/>
              <a:buFont typeface="Arial"/>
              <a:buChar char="–"/>
            </a:pPr>
            <a:r>
              <a:rPr lang="en-US" sz="1100" b="0" i="0" u="none" strike="noStrike" cap="none">
                <a:solidFill>
                  <a:schemeClr val="dk1"/>
                </a:solidFill>
                <a:latin typeface="Arial"/>
                <a:ea typeface="Arial"/>
                <a:cs typeface="Arial"/>
                <a:sym typeface="Arial"/>
              </a:rPr>
              <a:t>4 Basic training workshops for 77 medical students in MD4 curriculum April 2017</a:t>
            </a:r>
          </a:p>
          <a:p>
            <a:pPr marL="742950" marR="0" lvl="1" indent="-203200" algn="l" rtl="0">
              <a:spcBef>
                <a:spcPts val="560"/>
              </a:spcBef>
              <a:spcAft>
                <a:spcPts val="0"/>
              </a:spcAft>
              <a:buClr>
                <a:schemeClr val="dk2"/>
              </a:buClr>
              <a:buSzPct val="100000"/>
              <a:buFont typeface="Arial"/>
              <a:buChar char="–"/>
            </a:pPr>
            <a:r>
              <a:rPr lang="en-US" sz="1100" b="0" i="0" u="none" strike="noStrike" cap="none">
                <a:solidFill>
                  <a:schemeClr val="dk1"/>
                </a:solidFill>
                <a:latin typeface="Arial"/>
                <a:ea typeface="Arial"/>
                <a:cs typeface="Arial"/>
                <a:sym typeface="Arial"/>
              </a:rPr>
              <a:t>Basic </a:t>
            </a:r>
            <a:r>
              <a:rPr lang="en-US" sz="1100" b="0" i="0" u="none" strike="noStrike" cap="none">
                <a:solidFill>
                  <a:schemeClr val="dk2"/>
                </a:solidFill>
                <a:latin typeface="Arial"/>
                <a:ea typeface="Arial"/>
                <a:cs typeface="Arial"/>
                <a:sym typeface="Arial"/>
              </a:rPr>
              <a:t>training of 10 nursing and med student faculty june 2017 </a:t>
            </a:r>
          </a:p>
          <a:p>
            <a:pPr marL="742950" marR="0" lvl="1" indent="-203200" algn="l" rtl="0">
              <a:spcBef>
                <a:spcPts val="560"/>
              </a:spcBef>
              <a:spcAft>
                <a:spcPts val="0"/>
              </a:spcAft>
              <a:buClr>
                <a:schemeClr val="dk2"/>
              </a:buClr>
              <a:buSzPct val="100000"/>
              <a:buFont typeface="Arial"/>
              <a:buChar char="–"/>
            </a:pPr>
            <a:r>
              <a:rPr lang="en-US" sz="1100" b="0" i="0" u="none" strike="noStrike" cap="none">
                <a:solidFill>
                  <a:schemeClr val="dk2"/>
                </a:solidFill>
                <a:latin typeface="Arial"/>
                <a:ea typeface="Arial"/>
                <a:cs typeface="Arial"/>
                <a:sym typeface="Arial"/>
              </a:rPr>
              <a:t>Basic training of 20 Diploma Nursing Student training June 2017</a:t>
            </a:r>
          </a:p>
        </p:txBody>
      </p:sp>
      <p:sp>
        <p:nvSpPr>
          <p:cNvPr id="285" name="Shape 2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0" name="Shape 30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8" name="Shape 128"/>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2" name="Shape 33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40" name="Shape 34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dirty="0"/>
              <a:t>Chart shows proportion of deaths in Tanzania of children under 5 due to birth asphyxia</a:t>
            </a:r>
          </a:p>
          <a:p>
            <a:pPr marL="0" marR="0" lvl="0" indent="0" algn="l" rtl="0">
              <a:spcBef>
                <a:spcPts val="0"/>
              </a:spcBef>
              <a:spcAft>
                <a:spcPts val="0"/>
              </a:spcAft>
              <a:buClr>
                <a:schemeClr val="dk1"/>
              </a:buClr>
              <a:buSzPct val="25000"/>
              <a:buFont typeface="Arial"/>
              <a:buNone/>
            </a:pPr>
            <a:r>
              <a:rPr lang="en-US" dirty="0"/>
              <a:t>Sources :1. global burden of disease; 2. 2015-2016 </a:t>
            </a:r>
            <a:r>
              <a:rPr lang="en-US" dirty="0" err="1"/>
              <a:t>tanzanian</a:t>
            </a:r>
            <a:r>
              <a:rPr lang="en-US" dirty="0"/>
              <a:t> demographic health survey; 3. WHO global health observatory (</a:t>
            </a:r>
            <a:r>
              <a:rPr lang="en-US" u="sng" dirty="0">
                <a:solidFill>
                  <a:schemeClr val="hlink"/>
                </a:solidFill>
                <a:hlinkClick r:id="rId3"/>
              </a:rPr>
              <a:t>http://www.who.int/gho/countries/tza.pdf?ua=1</a:t>
            </a:r>
            <a:r>
              <a:rPr lang="en-US" dirty="0"/>
              <a:t>) </a:t>
            </a:r>
          </a:p>
          <a:p>
            <a:pPr marL="0" marR="0" lvl="0" indent="0" algn="l" rtl="0">
              <a:spcBef>
                <a:spcPts val="0"/>
              </a:spcBef>
              <a:spcAft>
                <a:spcPts val="0"/>
              </a:spcAft>
              <a:buClr>
                <a:schemeClr val="dk1"/>
              </a:buClr>
              <a:buSzPct val="25000"/>
              <a:buFont typeface="Arial"/>
              <a:buNone/>
            </a:pPr>
            <a:r>
              <a:rPr lang="en-US" dirty="0"/>
              <a:t>Most recent global burden of disease data 2015 estimates early neonatal mortality rate at 14.45 per 1000 live births;</a:t>
            </a:r>
          </a:p>
        </p:txBody>
      </p:sp>
      <p:sp>
        <p:nvSpPr>
          <p:cNvPr id="135" name="Shape 13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R="0" lvl="0" algn="l" rtl="0">
              <a:spcBef>
                <a:spcPts val="0"/>
              </a:spcBef>
              <a:spcAft>
                <a:spcPts val="0"/>
              </a:spcAft>
              <a:buNone/>
            </a:pPr>
            <a:r>
              <a:rPr lang="en-US"/>
              <a:t>Background video from HBB if time allows: </a:t>
            </a:r>
            <a:r>
              <a:rPr lang="en-US" u="sng">
                <a:solidFill>
                  <a:schemeClr val="hlink"/>
                </a:solidFill>
                <a:hlinkClick r:id="rId3"/>
              </a:rPr>
              <a:t>https://www.youtube.com/watch?v=yi1ufccpVXU&amp;feature=youtu.be</a:t>
            </a:r>
          </a:p>
          <a:p>
            <a:pPr marR="0" lvl="0" algn="l" rtl="0">
              <a:spcBef>
                <a:spcPts val="0"/>
              </a:spcBef>
              <a:spcAft>
                <a:spcPts val="0"/>
              </a:spcAft>
              <a:buNone/>
            </a:pPr>
            <a:endParaRPr/>
          </a:p>
          <a:p>
            <a:pPr marR="0" lvl="0" algn="l" rtl="0">
              <a:spcBef>
                <a:spcPts val="0"/>
              </a:spcBef>
              <a:spcAft>
                <a:spcPts val="0"/>
              </a:spcAft>
              <a:buNone/>
            </a:pPr>
            <a:r>
              <a:rPr lang="en-US"/>
              <a:t>-</a:t>
            </a:r>
            <a:r>
              <a:rPr lang="en-US" sz="1200" b="0" i="0" u="none" strike="noStrike" cap="none">
                <a:solidFill>
                  <a:schemeClr val="dk1"/>
                </a:solidFill>
                <a:latin typeface="Arial"/>
                <a:ea typeface="Arial"/>
                <a:cs typeface="Arial"/>
                <a:sym typeface="Arial"/>
              </a:rPr>
              <a:t>Kit with simulator dolls, curriculum, visual aids, and test materials facilitates sustainability - consistency and rapid easy integration to curriculum...Helpful for faculty with multiple conflicting responsibilities...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t>
            </a:r>
            <a:r>
              <a:rPr lang="en-US" sz="1200" b="0" i="0" u="none" strike="noStrike" cap="none">
                <a:solidFill>
                  <a:schemeClr val="dk1"/>
                </a:solidFill>
                <a:highlight>
                  <a:srgbClr val="FFFFFF"/>
                </a:highlight>
                <a:latin typeface="Arial"/>
                <a:ea typeface="Arial"/>
                <a:cs typeface="Arial"/>
                <a:sym typeface="Arial"/>
              </a:rPr>
              <a:t> Simple resuscitation education such as 'Helping Babies Breathe', which focuses on the very basic steps and pays attention to comprehensive program development with local ownership and accountability, can help transfer competency into clinical practice and lead to sustainable programs impacting neonatal mortality and morbidity” ersdal, singhal 2013 paper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highlight>
                <a:srgbClr val="FFFFFF"/>
              </a:highlight>
              <a:latin typeface="Arial"/>
              <a:ea typeface="Arial"/>
              <a:cs typeface="Arial"/>
              <a:sym typeface="Arial"/>
            </a:endParaRPr>
          </a:p>
        </p:txBody>
      </p:sp>
      <p:sp>
        <p:nvSpPr>
          <p:cNvPr id="144" name="Shape 144"/>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side note - paper showing efficacy of peace corps volunteers training health workers in Madagascar</a:t>
            </a:r>
          </a:p>
        </p:txBody>
      </p:sp>
      <p:sp>
        <p:nvSpPr>
          <p:cNvPr id="153" name="Shape 153"/>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878787"/>
              </a:buClr>
              <a:buSzPct val="25000"/>
              <a:buFont typeface="Arial"/>
              <a:buNone/>
            </a:pPr>
            <a:r>
              <a:rPr lang="en-US" sz="1000" b="0" i="0" u="none" strike="noStrike" cap="none">
                <a:solidFill>
                  <a:srgbClr val="878787"/>
                </a:solidFill>
                <a:highlight>
                  <a:srgbClr val="FFFFFF"/>
                </a:highlight>
                <a:latin typeface="Arial"/>
                <a:ea typeface="Arial"/>
                <a:cs typeface="Arial"/>
                <a:sym typeface="Arial"/>
              </a:rPr>
              <a:t>At Hubert Kairuki Memorial University (HKMU), originally founded as Mikocheni International University (MIU) in 1997, students can earn degrees in medicine, nursing (Bachelor of Science or diploma), and holistic therapeutic counseling (certificate). In addition, HKMU also offers postgraduate diplomas in obstetrics and gynecology, pediatrics and child health, and masters programs in medicine (MMed) (internal medicine, surgery, obstetrics and gynecology, pediatrics and child health), science in public health (MScPH), and social work (MSW). HKMU strives to be an exemplary private university in Tanzania that provides the highest quality education and conducts cutting edge research</a:t>
            </a:r>
          </a:p>
        </p:txBody>
      </p:sp>
      <p:sp>
        <p:nvSpPr>
          <p:cNvPr id="163" name="Shape 16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Key efforts at end of 2014/2015 year to ensure sustainabilitly of program/trainings: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	development of core of student trainers/interest group</a:t>
            </a:r>
          </a:p>
        </p:txBody>
      </p:sp>
      <p:sp>
        <p:nvSpPr>
          <p:cNvPr id="173" name="Shape 173"/>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4" name="Shape 20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1" name="Shape 21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lt1"/>
        </a:solidFill>
        <a:effectLst/>
      </p:bgPr>
    </p:bg>
    <p:spTree>
      <p:nvGrpSpPr>
        <p:cNvPr id="1" name="Shape 14"/>
        <p:cNvGrpSpPr/>
        <p:nvPr/>
      </p:nvGrpSpPr>
      <p:grpSpPr>
        <a:xfrm>
          <a:off x="0" y="0"/>
          <a:ext cx="0" cy="0"/>
          <a:chOff x="0" y="0"/>
          <a:chExt cx="0" cy="0"/>
        </a:xfrm>
      </p:grpSpPr>
      <p:pic>
        <p:nvPicPr>
          <p:cNvPr id="15" name="Shape 15" descr="brand ppt_MAIN"/>
          <p:cNvPicPr preferRelativeResize="0"/>
          <p:nvPr/>
        </p:nvPicPr>
        <p:blipFill rotWithShape="1">
          <a:blip r:embed="rId2">
            <a:alphaModFix/>
          </a:blip>
          <a:srcRect/>
          <a:stretch/>
        </p:blipFill>
        <p:spPr>
          <a:xfrm>
            <a:off x="0" y="0"/>
            <a:ext cx="12188824" cy="6858000"/>
          </a:xfrm>
          <a:prstGeom prst="rect">
            <a:avLst/>
          </a:prstGeom>
          <a:noFill/>
          <a:ln>
            <a:noFill/>
          </a:ln>
        </p:spPr>
      </p:pic>
      <p:sp>
        <p:nvSpPr>
          <p:cNvPr id="16" name="Shape 16"/>
          <p:cNvSpPr txBox="1">
            <a:spLocks noGrp="1"/>
          </p:cNvSpPr>
          <p:nvPr>
            <p:ph type="ctrTitle"/>
          </p:nvPr>
        </p:nvSpPr>
        <p:spPr>
          <a:xfrm>
            <a:off x="914162" y="2130425"/>
            <a:ext cx="103605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300" b="1" i="0" u="none" strike="noStrike" cap="none">
                <a:solidFill>
                  <a:schemeClr val="lt1"/>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7" name="Shape 17"/>
          <p:cNvSpPr txBox="1">
            <a:spLocks noGrp="1"/>
          </p:cNvSpPr>
          <p:nvPr>
            <p:ph type="subTitle" idx="1"/>
          </p:nvPr>
        </p:nvSpPr>
        <p:spPr>
          <a:xfrm>
            <a:off x="1828324" y="3886200"/>
            <a:ext cx="8532177" cy="1752600"/>
          </a:xfrm>
          <a:prstGeom prst="rect">
            <a:avLst/>
          </a:prstGeom>
          <a:noFill/>
          <a:ln>
            <a:noFill/>
          </a:ln>
        </p:spPr>
        <p:txBody>
          <a:bodyPr lIns="91425" tIns="91425" rIns="91425" bIns="91425" anchor="t" anchorCtr="0"/>
          <a:lstStyle>
            <a:lvl1pPr marL="0" marR="0" lvl="0" indent="0" algn="ctr" rtl="0">
              <a:spcBef>
                <a:spcPts val="520"/>
              </a:spcBef>
              <a:spcAft>
                <a:spcPts val="0"/>
              </a:spcAft>
              <a:buClr>
                <a:schemeClr val="lt1"/>
              </a:buClr>
              <a:buFont typeface="Garamond"/>
              <a:buNone/>
              <a:defRPr sz="2600" b="0" i="0" u="none" strike="noStrike" cap="none">
                <a:solidFill>
                  <a:schemeClr val="lt1"/>
                </a:solidFill>
                <a:latin typeface="Garamond"/>
                <a:ea typeface="Garamond"/>
                <a:cs typeface="Garamond"/>
                <a:sym typeface="Garamond"/>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389094" y="4800600"/>
            <a:ext cx="7313294"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53" name="Shape 53"/>
          <p:cNvSpPr>
            <a:spLocks noGrp="1"/>
          </p:cNvSpPr>
          <p:nvPr>
            <p:ph type="pic" idx="2"/>
          </p:nvPr>
        </p:nvSpPr>
        <p:spPr>
          <a:xfrm>
            <a:off x="2389094" y="612775"/>
            <a:ext cx="7313294"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2"/>
              </a:buClr>
              <a:buFont typeface="Arial"/>
              <a:buNone/>
              <a:defRPr sz="3200" b="0" i="0" u="none" strike="noStrike" cap="none">
                <a:solidFill>
                  <a:schemeClr val="dk2"/>
                </a:solidFill>
                <a:latin typeface="Arial"/>
                <a:ea typeface="Arial"/>
                <a:cs typeface="Arial"/>
                <a:sym typeface="Arial"/>
              </a:defRPr>
            </a:lvl1pPr>
            <a:lvl2pPr marL="457200" marR="0" lvl="1" indent="0" algn="l" rtl="0">
              <a:spcBef>
                <a:spcPts val="56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l" rtl="0">
              <a:spcBef>
                <a:spcPts val="480"/>
              </a:spcBef>
              <a:spcAft>
                <a:spcPts val="0"/>
              </a:spcAft>
              <a:buClr>
                <a:schemeClr val="dk2"/>
              </a:buClr>
              <a:buFont typeface="Arial"/>
              <a:buNone/>
              <a:defRPr sz="2400" b="0" i="0" u="none" strike="noStrike" cap="none">
                <a:solidFill>
                  <a:schemeClr val="dk2"/>
                </a:solidFill>
                <a:latin typeface="Arial"/>
                <a:ea typeface="Arial"/>
                <a:cs typeface="Arial"/>
                <a:sym typeface="Arial"/>
              </a:defRPr>
            </a:lvl3pPr>
            <a:lvl4pPr marL="1371600" marR="0" lvl="3"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4pPr>
            <a:lvl5pPr marL="1828800" marR="0" lvl="4"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5pPr>
            <a:lvl6pPr marL="2286000" marR="0" lvl="5"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6pPr>
            <a:lvl7pPr marL="2743200" marR="0" lvl="6"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7pPr>
            <a:lvl8pPr marL="3200400" marR="0" lvl="7"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8pPr>
            <a:lvl9pPr marL="3657600" marR="0" lvl="8"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2389094" y="5367337"/>
            <a:ext cx="7313294"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58" name="Shape 58"/>
          <p:cNvSpPr txBox="1">
            <a:spLocks noGrp="1"/>
          </p:cNvSpPr>
          <p:nvPr>
            <p:ph type="body" idx="1"/>
          </p:nvPr>
        </p:nvSpPr>
        <p:spPr>
          <a:xfrm rot="5400000">
            <a:off x="3679071" y="-1774148"/>
            <a:ext cx="4525963" cy="1127466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7244288" y="1791068"/>
            <a:ext cx="5851525" cy="2818666"/>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62" name="Shape 62"/>
          <p:cNvSpPr txBox="1">
            <a:spLocks noGrp="1"/>
          </p:cNvSpPr>
          <p:nvPr>
            <p:ph type="body" idx="1"/>
          </p:nvPr>
        </p:nvSpPr>
        <p:spPr>
          <a:xfrm rot="5400000">
            <a:off x="1505383" y="-926023"/>
            <a:ext cx="5851525" cy="82528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69"/>
        <p:cNvGrpSpPr/>
        <p:nvPr/>
      </p:nvGrpSpPr>
      <p:grpSpPr>
        <a:xfrm>
          <a:off x="0" y="0"/>
          <a:ext cx="0" cy="0"/>
          <a:chOff x="0" y="0"/>
          <a:chExt cx="0" cy="0"/>
        </a:xfrm>
      </p:grpSpPr>
      <p:pic>
        <p:nvPicPr>
          <p:cNvPr id="70" name="Shape 70" descr="brand ppt_MAIN"/>
          <p:cNvPicPr preferRelativeResize="0"/>
          <p:nvPr/>
        </p:nvPicPr>
        <p:blipFill rotWithShape="1">
          <a:blip r:embed="rId2">
            <a:alphaModFix/>
          </a:blip>
          <a:srcRect/>
          <a:stretch/>
        </p:blipFill>
        <p:spPr>
          <a:xfrm>
            <a:off x="0" y="0"/>
            <a:ext cx="12188700" cy="6858000"/>
          </a:xfrm>
          <a:prstGeom prst="rect">
            <a:avLst/>
          </a:prstGeom>
          <a:noFill/>
          <a:ln>
            <a:noFill/>
          </a:ln>
        </p:spPr>
      </p:pic>
      <p:sp>
        <p:nvSpPr>
          <p:cNvPr id="71" name="Shape 71"/>
          <p:cNvSpPr txBox="1">
            <a:spLocks noGrp="1"/>
          </p:cNvSpPr>
          <p:nvPr>
            <p:ph type="ctrTitle"/>
          </p:nvPr>
        </p:nvSpPr>
        <p:spPr>
          <a:xfrm>
            <a:off x="914162" y="2130425"/>
            <a:ext cx="103605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Garamond"/>
              <a:buNone/>
              <a:defRPr sz="4300" b="1" i="0" u="none" strike="noStrike" cap="none">
                <a:solidFill>
                  <a:schemeClr val="lt1"/>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72" name="Shape 72"/>
          <p:cNvSpPr txBox="1">
            <a:spLocks noGrp="1"/>
          </p:cNvSpPr>
          <p:nvPr>
            <p:ph type="subTitle" idx="1"/>
          </p:nvPr>
        </p:nvSpPr>
        <p:spPr>
          <a:xfrm>
            <a:off x="1828324" y="3886200"/>
            <a:ext cx="8532300" cy="1752600"/>
          </a:xfrm>
          <a:prstGeom prst="rect">
            <a:avLst/>
          </a:prstGeom>
          <a:noFill/>
          <a:ln>
            <a:noFill/>
          </a:ln>
        </p:spPr>
        <p:txBody>
          <a:bodyPr lIns="91425" tIns="91425" rIns="91425" bIns="91425" anchor="t" anchorCtr="0"/>
          <a:lstStyle>
            <a:lvl1pPr marL="0" marR="0" lvl="0" indent="0" algn="ctr" rtl="0">
              <a:lnSpc>
                <a:spcPct val="100000"/>
              </a:lnSpc>
              <a:spcBef>
                <a:spcPts val="520"/>
              </a:spcBef>
              <a:spcAft>
                <a:spcPts val="0"/>
              </a:spcAft>
              <a:buClr>
                <a:schemeClr val="lt1"/>
              </a:buClr>
              <a:buFont typeface="Garamond"/>
              <a:buNone/>
              <a:defRPr sz="2600" b="0" i="0" u="none" strike="noStrike" cap="none">
                <a:solidFill>
                  <a:schemeClr val="lt1"/>
                </a:solidFill>
                <a:latin typeface="Garamond"/>
                <a:ea typeface="Garamond"/>
                <a:cs typeface="Garamond"/>
                <a:sym typeface="Garamond"/>
              </a:defRPr>
            </a:lvl1pPr>
            <a:lvl2pPr marL="742950" marR="0" lvl="1" indent="6985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75" name="Shape 75"/>
          <p:cNvSpPr txBox="1">
            <a:spLocks noGrp="1"/>
          </p:cNvSpPr>
          <p:nvPr>
            <p:ph type="body" idx="1"/>
          </p:nvPr>
        </p:nvSpPr>
        <p:spPr>
          <a:xfrm>
            <a:off x="304719" y="1600200"/>
            <a:ext cx="11274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79" name="Shape 79"/>
          <p:cNvSpPr txBox="1">
            <a:spLocks noGrp="1"/>
          </p:cNvSpPr>
          <p:nvPr>
            <p:ph type="body" idx="1"/>
          </p:nvPr>
        </p:nvSpPr>
        <p:spPr>
          <a:xfrm>
            <a:off x="304719" y="1600200"/>
            <a:ext cx="5535900"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905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2"/>
          </p:nvPr>
        </p:nvSpPr>
        <p:spPr>
          <a:xfrm>
            <a:off x="6043626" y="1600200"/>
            <a:ext cx="5535899"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905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09441" y="274637"/>
            <a:ext cx="10969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84" name="Shape 84"/>
          <p:cNvSpPr txBox="1">
            <a:spLocks noGrp="1"/>
          </p:cNvSpPr>
          <p:nvPr>
            <p:ph type="body" idx="1"/>
          </p:nvPr>
        </p:nvSpPr>
        <p:spPr>
          <a:xfrm>
            <a:off x="609441" y="1535112"/>
            <a:ext cx="53856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lnSpc>
                <a:spcPct val="100000"/>
              </a:lnSpc>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body" idx="2"/>
          </p:nvPr>
        </p:nvSpPr>
        <p:spPr>
          <a:xfrm>
            <a:off x="609441" y="2174875"/>
            <a:ext cx="53856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3175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86" name="Shape 86"/>
          <p:cNvSpPr txBox="1">
            <a:spLocks noGrp="1"/>
          </p:cNvSpPr>
          <p:nvPr>
            <p:ph type="body" idx="3"/>
          </p:nvPr>
        </p:nvSpPr>
        <p:spPr>
          <a:xfrm>
            <a:off x="6191753" y="1535112"/>
            <a:ext cx="53877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lnSpc>
                <a:spcPct val="100000"/>
              </a:lnSpc>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lnSpc>
                <a:spcPct val="100000"/>
              </a:lnSpc>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87" name="Shape 87"/>
          <p:cNvSpPr txBox="1">
            <a:spLocks noGrp="1"/>
          </p:cNvSpPr>
          <p:nvPr>
            <p:ph type="body" idx="4"/>
          </p:nvPr>
        </p:nvSpPr>
        <p:spPr>
          <a:xfrm>
            <a:off x="6191753" y="2174875"/>
            <a:ext cx="53877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3175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0" algn="l"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25400" algn="l" rtl="0">
              <a:lnSpc>
                <a:spcPct val="100000"/>
              </a:lnSpc>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04719" y="274637"/>
            <a:ext cx="11274600" cy="58515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962833" y="4406901"/>
            <a:ext cx="103605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94" name="Shape 94"/>
          <p:cNvSpPr txBox="1">
            <a:spLocks noGrp="1"/>
          </p:cNvSpPr>
          <p:nvPr>
            <p:ph type="body" idx="1"/>
          </p:nvPr>
        </p:nvSpPr>
        <p:spPr>
          <a:xfrm>
            <a:off x="962833" y="2906713"/>
            <a:ext cx="103605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l" rtl="0">
              <a:lnSpc>
                <a:spcPct val="100000"/>
              </a:lnSpc>
              <a:spcBef>
                <a:spcPts val="360"/>
              </a:spcBef>
              <a:spcAft>
                <a:spcPts val="0"/>
              </a:spcAft>
              <a:buClr>
                <a:schemeClr val="dk2"/>
              </a:buClr>
              <a:buFont typeface="Arial"/>
              <a:buNone/>
              <a:defRPr sz="1800" b="0" i="0" u="none" strike="noStrike" cap="none">
                <a:solidFill>
                  <a:schemeClr val="dk2"/>
                </a:solidFill>
                <a:latin typeface="Arial"/>
                <a:ea typeface="Arial"/>
                <a:cs typeface="Arial"/>
                <a:sym typeface="Arial"/>
              </a:defRPr>
            </a:lvl2pPr>
            <a:lvl3pPr marL="914400" marR="0" lvl="2" indent="0" algn="l" rtl="0">
              <a:lnSpc>
                <a:spcPct val="100000"/>
              </a:lnSpc>
              <a:spcBef>
                <a:spcPts val="320"/>
              </a:spcBef>
              <a:spcAft>
                <a:spcPts val="0"/>
              </a:spcAft>
              <a:buClr>
                <a:schemeClr val="dk2"/>
              </a:buClr>
              <a:buFont typeface="Arial"/>
              <a:buNone/>
              <a:defRPr sz="1600" b="0" i="0" u="none" strike="noStrike" cap="none">
                <a:solidFill>
                  <a:schemeClr val="dk2"/>
                </a:solidFill>
                <a:latin typeface="Arial"/>
                <a:ea typeface="Arial"/>
                <a:cs typeface="Arial"/>
                <a:sym typeface="Arial"/>
              </a:defRPr>
            </a:lvl3pPr>
            <a:lvl4pPr marL="1371600" marR="0" lvl="3"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98" name="Shape 9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20" name="Shape 20"/>
          <p:cNvSpPr txBox="1">
            <a:spLocks noGrp="1"/>
          </p:cNvSpPr>
          <p:nvPr>
            <p:ph type="body" idx="1"/>
          </p:nvPr>
        </p:nvSpPr>
        <p:spPr>
          <a:xfrm>
            <a:off x="304720" y="1600200"/>
            <a:ext cx="11274662"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9"/>
        <p:cNvGrpSpPr/>
        <p:nvPr/>
      </p:nvGrpSpPr>
      <p:grpSpPr>
        <a:xfrm>
          <a:off x="0" y="0"/>
          <a:ext cx="0" cy="0"/>
          <a:chOff x="0" y="0"/>
          <a:chExt cx="0" cy="0"/>
        </a:xfrm>
      </p:grpSpPr>
      <p:sp>
        <p:nvSpPr>
          <p:cNvPr id="100" name="Shape 100"/>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09441" y="273050"/>
            <a:ext cx="40101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Garamond"/>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103" name="Shape 103"/>
          <p:cNvSpPr txBox="1">
            <a:spLocks noGrp="1"/>
          </p:cNvSpPr>
          <p:nvPr>
            <p:ph type="body" idx="1"/>
          </p:nvPr>
        </p:nvSpPr>
        <p:spPr>
          <a:xfrm>
            <a:off x="4765492" y="273051"/>
            <a:ext cx="6813900" cy="58530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609441" y="1435100"/>
            <a:ext cx="4010100" cy="46911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00000"/>
              </a:lnSpc>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00000"/>
              </a:lnSpc>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389093" y="4800600"/>
            <a:ext cx="7313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Garamond"/>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108" name="Shape 108"/>
          <p:cNvSpPr>
            <a:spLocks noGrp="1"/>
          </p:cNvSpPr>
          <p:nvPr>
            <p:ph type="pic" idx="2"/>
          </p:nvPr>
        </p:nvSpPr>
        <p:spPr>
          <a:xfrm>
            <a:off x="2389093" y="612775"/>
            <a:ext cx="7313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2"/>
              </a:buClr>
              <a:buFont typeface="Arial"/>
              <a:buNone/>
              <a:defRPr sz="3200" b="0" i="0" u="none" strike="noStrike" cap="none">
                <a:solidFill>
                  <a:schemeClr val="dk2"/>
                </a:solidFill>
                <a:latin typeface="Arial"/>
                <a:ea typeface="Arial"/>
                <a:cs typeface="Arial"/>
                <a:sym typeface="Arial"/>
              </a:defRPr>
            </a:lvl1pPr>
            <a:lvl2pPr marL="457200" marR="0" lvl="1" indent="0" algn="l" rtl="0">
              <a:lnSpc>
                <a:spcPct val="100000"/>
              </a:lnSpc>
              <a:spcBef>
                <a:spcPts val="56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l" rtl="0">
              <a:lnSpc>
                <a:spcPct val="100000"/>
              </a:lnSpc>
              <a:spcBef>
                <a:spcPts val="480"/>
              </a:spcBef>
              <a:spcAft>
                <a:spcPts val="0"/>
              </a:spcAft>
              <a:buClr>
                <a:schemeClr val="dk2"/>
              </a:buClr>
              <a:buFont typeface="Arial"/>
              <a:buNone/>
              <a:defRPr sz="2400" b="0" i="0" u="none" strike="noStrike" cap="none">
                <a:solidFill>
                  <a:schemeClr val="dk2"/>
                </a:solidFill>
                <a:latin typeface="Arial"/>
                <a:ea typeface="Arial"/>
                <a:cs typeface="Arial"/>
                <a:sym typeface="Arial"/>
              </a:defRPr>
            </a:lvl3pPr>
            <a:lvl4pPr marL="1371600" marR="0" lvl="3" indent="0" algn="l" rtl="0">
              <a:lnSpc>
                <a:spcPct val="100000"/>
              </a:lnSpc>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4pPr>
            <a:lvl5pPr marL="1828800" marR="0" lvl="4" indent="0" algn="l" rtl="0">
              <a:lnSpc>
                <a:spcPct val="100000"/>
              </a:lnSpc>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5pPr>
            <a:lvl6pPr marL="2286000" marR="0" lvl="5" indent="0" algn="l" rtl="0">
              <a:lnSpc>
                <a:spcPct val="100000"/>
              </a:lnSpc>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6pPr>
            <a:lvl7pPr marL="2743200" marR="0" lvl="6" indent="0" algn="l" rtl="0">
              <a:lnSpc>
                <a:spcPct val="100000"/>
              </a:lnSpc>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7pPr>
            <a:lvl8pPr marL="3200400" marR="0" lvl="7" indent="0" algn="l" rtl="0">
              <a:lnSpc>
                <a:spcPct val="100000"/>
              </a:lnSpc>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8pPr>
            <a:lvl9pPr marL="3657600" marR="0" lvl="8" indent="0" algn="l" rtl="0">
              <a:lnSpc>
                <a:spcPct val="100000"/>
              </a:lnSpc>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2389093" y="5367337"/>
            <a:ext cx="7313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00000"/>
              </a:lnSpc>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00000"/>
              </a:lnSpc>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lnSpc>
                <a:spcPct val="100000"/>
              </a:lnSpc>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113" name="Shape 113"/>
          <p:cNvSpPr txBox="1">
            <a:spLocks noGrp="1"/>
          </p:cNvSpPr>
          <p:nvPr>
            <p:ph type="body" idx="1"/>
          </p:nvPr>
        </p:nvSpPr>
        <p:spPr>
          <a:xfrm rot="5400000">
            <a:off x="3679033" y="-1774048"/>
            <a:ext cx="4526100" cy="11274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rot="5400000">
            <a:off x="7244233" y="1790988"/>
            <a:ext cx="5851500" cy="281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117" name="Shape 117"/>
          <p:cNvSpPr txBox="1">
            <a:spLocks noGrp="1"/>
          </p:cNvSpPr>
          <p:nvPr>
            <p:ph type="body" idx="1"/>
          </p:nvPr>
        </p:nvSpPr>
        <p:spPr>
          <a:xfrm rot="5400000">
            <a:off x="1505320" y="-926110"/>
            <a:ext cx="5851500" cy="82530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304720" y="274638"/>
            <a:ext cx="11274662" cy="58515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962833" y="4406901"/>
            <a:ext cx="103605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27" name="Shape 27"/>
          <p:cNvSpPr txBox="1">
            <a:spLocks noGrp="1"/>
          </p:cNvSpPr>
          <p:nvPr>
            <p:ph type="body" idx="1"/>
          </p:nvPr>
        </p:nvSpPr>
        <p:spPr>
          <a:xfrm>
            <a:off x="962833" y="2906713"/>
            <a:ext cx="103605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360"/>
              </a:spcBef>
              <a:spcAft>
                <a:spcPts val="0"/>
              </a:spcAft>
              <a:buClr>
                <a:schemeClr val="dk2"/>
              </a:buClr>
              <a:buFont typeface="Arial"/>
              <a:buNone/>
              <a:defRPr sz="1800" b="0" i="0" u="none" strike="noStrike" cap="none">
                <a:solidFill>
                  <a:schemeClr val="dk2"/>
                </a:solidFill>
                <a:latin typeface="Arial"/>
                <a:ea typeface="Arial"/>
                <a:cs typeface="Arial"/>
                <a:sym typeface="Arial"/>
              </a:defRPr>
            </a:lvl2pPr>
            <a:lvl3pPr marL="914400" marR="0" lvl="2" indent="0" algn="l" rtl="0">
              <a:spcBef>
                <a:spcPts val="320"/>
              </a:spcBef>
              <a:spcAft>
                <a:spcPts val="0"/>
              </a:spcAft>
              <a:buClr>
                <a:schemeClr val="dk2"/>
              </a:buClr>
              <a:buFont typeface="Arial"/>
              <a:buNone/>
              <a:defRPr sz="1600" b="0" i="0" u="none" strike="noStrike" cap="none">
                <a:solidFill>
                  <a:schemeClr val="dk2"/>
                </a:solidFill>
                <a:latin typeface="Arial"/>
                <a:ea typeface="Arial"/>
                <a:cs typeface="Arial"/>
                <a:sym typeface="Arial"/>
              </a:defRPr>
            </a:lvl3pPr>
            <a:lvl4pPr marL="1371600" marR="0" lvl="3"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31" name="Shape 31"/>
          <p:cNvSpPr txBox="1">
            <a:spLocks noGrp="1"/>
          </p:cNvSpPr>
          <p:nvPr>
            <p:ph type="body" idx="1"/>
          </p:nvPr>
        </p:nvSpPr>
        <p:spPr>
          <a:xfrm>
            <a:off x="304720" y="1600200"/>
            <a:ext cx="5535757"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3335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2"/>
          </p:nvPr>
        </p:nvSpPr>
        <p:spPr>
          <a:xfrm>
            <a:off x="6043626" y="1600200"/>
            <a:ext cx="5535757"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3335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36" name="Shape 36"/>
          <p:cNvSpPr txBox="1">
            <a:spLocks noGrp="1"/>
          </p:cNvSpPr>
          <p:nvPr>
            <p:ph type="body" idx="1"/>
          </p:nvPr>
        </p:nvSpPr>
        <p:spPr>
          <a:xfrm>
            <a:off x="609441" y="1535112"/>
            <a:ext cx="538551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body" idx="2"/>
          </p:nvPr>
        </p:nvSpPr>
        <p:spPr>
          <a:xfrm>
            <a:off x="609441" y="2174875"/>
            <a:ext cx="538551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body" idx="3"/>
          </p:nvPr>
        </p:nvSpPr>
        <p:spPr>
          <a:xfrm>
            <a:off x="6191753" y="1535112"/>
            <a:ext cx="538762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4"/>
          </p:nvPr>
        </p:nvSpPr>
        <p:spPr>
          <a:xfrm>
            <a:off x="6191753" y="2174875"/>
            <a:ext cx="5387629"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43" name="Shape 4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441" y="273050"/>
            <a:ext cx="4010039"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48" name="Shape 48"/>
          <p:cNvSpPr txBox="1">
            <a:spLocks noGrp="1"/>
          </p:cNvSpPr>
          <p:nvPr>
            <p:ph type="body" idx="1"/>
          </p:nvPr>
        </p:nvSpPr>
        <p:spPr>
          <a:xfrm>
            <a:off x="4765492" y="273051"/>
            <a:ext cx="6813891"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2"/>
          </p:nvPr>
        </p:nvSpPr>
        <p:spPr>
          <a:xfrm>
            <a:off x="609441" y="1435100"/>
            <a:ext cx="4010039"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rand ppt_INTERIOR"/>
          <p:cNvPicPr preferRelativeResize="0"/>
          <p:nvPr/>
        </p:nvPicPr>
        <p:blipFill rotWithShape="1">
          <a:blip r:embed="rId14">
            <a:alphaModFix/>
          </a:blip>
          <a:srcRect/>
          <a:stretch/>
        </p:blipFill>
        <p:spPr>
          <a:xfrm>
            <a:off x="0" y="0"/>
            <a:ext cx="12188824" cy="6858000"/>
          </a:xfrm>
          <a:prstGeom prst="rect">
            <a:avLst/>
          </a:prstGeom>
          <a:noFill/>
          <a:ln>
            <a:noFill/>
          </a:ln>
        </p:spPr>
      </p:pic>
      <p:sp>
        <p:nvSpPr>
          <p:cNvPr id="11" name="Shape 11"/>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2" name="Shape 12"/>
          <p:cNvSpPr txBox="1">
            <a:spLocks noGrp="1"/>
          </p:cNvSpPr>
          <p:nvPr>
            <p:ph type="body" idx="1"/>
          </p:nvPr>
        </p:nvSpPr>
        <p:spPr>
          <a:xfrm>
            <a:off x="304720" y="1600200"/>
            <a:ext cx="11274662"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Shape 65" descr="brand ppt_INTERIOR"/>
          <p:cNvPicPr preferRelativeResize="0"/>
          <p:nvPr/>
        </p:nvPicPr>
        <p:blipFill rotWithShape="1">
          <a:blip r:embed="rId14">
            <a:alphaModFix/>
          </a:blip>
          <a:srcRect/>
          <a:stretch/>
        </p:blipFill>
        <p:spPr>
          <a:xfrm>
            <a:off x="0" y="0"/>
            <a:ext cx="12188700" cy="6858000"/>
          </a:xfrm>
          <a:prstGeom prst="rect">
            <a:avLst/>
          </a:prstGeom>
          <a:noFill/>
          <a:ln>
            <a:noFill/>
          </a:ln>
        </p:spPr>
      </p:pic>
      <p:sp>
        <p:nvSpPr>
          <p:cNvPr id="66" name="Shape 66"/>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Clr>
                <a:schemeClr val="dk2"/>
              </a:buClr>
              <a:buFont typeface="Garamond"/>
              <a:buNone/>
              <a:defRPr sz="4000" b="1" i="0" u="none" strike="noStrike" cap="none">
                <a:solidFill>
                  <a:schemeClr val="dk2"/>
                </a:solidFill>
                <a:latin typeface="Garamond"/>
                <a:ea typeface="Garamond"/>
                <a:cs typeface="Garamond"/>
                <a:sym typeface="Garamond"/>
              </a:defRPr>
            </a:lvl9pPr>
          </a:lstStyle>
          <a:p>
            <a:endParaRPr/>
          </a:p>
        </p:txBody>
      </p:sp>
      <p:sp>
        <p:nvSpPr>
          <p:cNvPr id="67" name="Shape 67"/>
          <p:cNvSpPr txBox="1">
            <a:spLocks noGrp="1"/>
          </p:cNvSpPr>
          <p:nvPr>
            <p:ph type="body" idx="1"/>
          </p:nvPr>
        </p:nvSpPr>
        <p:spPr>
          <a:xfrm>
            <a:off x="304719" y="1600200"/>
            <a:ext cx="11274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lnSpc>
                <a:spcPct val="100000"/>
              </a:lnSpc>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25400" algn="l" rtl="0">
              <a:lnSpc>
                <a:spcPct val="100000"/>
              </a:lnSpc>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who.int/gho/countries/tza.pdf?ua=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914162" y="2130425"/>
            <a:ext cx="103605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300" b="1" i="0" u="none" strike="noStrike" cap="none">
                <a:solidFill>
                  <a:schemeClr val="lt1"/>
                </a:solidFill>
                <a:latin typeface="Garamond"/>
                <a:ea typeface="Garamond"/>
                <a:cs typeface="Garamond"/>
                <a:sym typeface="Garamond"/>
              </a:rPr>
              <a:t>Sustainable neonatal resuscitation training programs amongst medical and nursing students in Dar es Salaam, Tanzania</a:t>
            </a:r>
          </a:p>
        </p:txBody>
      </p:sp>
      <p:sp>
        <p:nvSpPr>
          <p:cNvPr id="125" name="Shape 125"/>
          <p:cNvSpPr txBox="1">
            <a:spLocks noGrp="1"/>
          </p:cNvSpPr>
          <p:nvPr>
            <p:ph type="subTitle" idx="1"/>
          </p:nvPr>
        </p:nvSpPr>
        <p:spPr>
          <a:xfrm>
            <a:off x="1371242" y="3860800"/>
            <a:ext cx="9903419" cy="1752600"/>
          </a:xfrm>
          <a:prstGeom prst="rect">
            <a:avLst/>
          </a:prstGeom>
          <a:noFill/>
          <a:ln>
            <a:noFill/>
          </a:ln>
        </p:spPr>
        <p:txBody>
          <a:bodyPr lIns="91425" tIns="45700" rIns="91425" bIns="45700" anchor="t" anchorCtr="0">
            <a:noAutofit/>
          </a:bodyPr>
          <a:lstStyle/>
          <a:p>
            <a:r>
              <a:rPr lang="en-US" dirty="0"/>
              <a:t>Presenters: Elise Duggan</a:t>
            </a:r>
          </a:p>
          <a:p>
            <a:r>
              <a:rPr lang="en-US" dirty="0"/>
              <a:t>Authors: </a:t>
            </a:r>
            <a:r>
              <a:rPr lang="en-US" dirty="0" err="1"/>
              <a:t>Aliasgar</a:t>
            </a:r>
            <a:r>
              <a:rPr lang="en-US" dirty="0"/>
              <a:t> Khaki, Florence </a:t>
            </a:r>
            <a:r>
              <a:rPr lang="en-US" dirty="0" err="1"/>
              <a:t>Salvatory</a:t>
            </a:r>
            <a:r>
              <a:rPr lang="en-US"/>
              <a:t>, </a:t>
            </a:r>
          </a:p>
          <a:p>
            <a:r>
              <a:rPr lang="en-US" dirty="0"/>
              <a:t> Jason </a:t>
            </a:r>
            <a:r>
              <a:rPr lang="en-US" dirty="0" err="1"/>
              <a:t>Kroening</a:t>
            </a:r>
            <a:r>
              <a:rPr lang="en-US" dirty="0"/>
              <a:t>-Roche,  Olivia </a:t>
            </a:r>
            <a:r>
              <a:rPr lang="en-US" dirty="0" err="1"/>
              <a:t>Kroeining</a:t>
            </a:r>
            <a:r>
              <a:rPr lang="en-US" dirty="0"/>
              <a:t>-Roche,  Kristen A Cahill, </a:t>
            </a:r>
          </a:p>
          <a:p>
            <a:r>
              <a:rPr lang="en-US" dirty="0"/>
              <a:t>Esther Johnston</a:t>
            </a:r>
            <a:br>
              <a:rPr lang="en-US" dirty="0"/>
            </a:br>
            <a:endParaRPr sz="2600" b="0" i="0" u="none" strike="noStrike" cap="none" dirty="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04719" y="2746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HBB Alliance Structure</a:t>
            </a:r>
          </a:p>
        </p:txBody>
      </p:sp>
      <p:sp>
        <p:nvSpPr>
          <p:cNvPr id="221" name="Shape 221"/>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10</a:t>
            </a:fld>
            <a:endParaRPr lang="en-US" sz="1400" b="0" i="0" u="none" strike="noStrike" cap="none">
              <a:solidFill>
                <a:schemeClr val="lt1"/>
              </a:solidFill>
              <a:latin typeface="Arial"/>
              <a:ea typeface="Arial"/>
              <a:cs typeface="Arial"/>
              <a:sym typeface="Arial"/>
            </a:endParaRPr>
          </a:p>
        </p:txBody>
      </p:sp>
      <p:sp>
        <p:nvSpPr>
          <p:cNvPr id="222" name="Shape 222"/>
          <p:cNvSpPr txBox="1">
            <a:spLocks noGrp="1"/>
          </p:cNvSpPr>
          <p:nvPr>
            <p:ph type="body" idx="1"/>
          </p:nvPr>
        </p:nvSpPr>
        <p:spPr>
          <a:xfrm>
            <a:off x="304719" y="1704814"/>
            <a:ext cx="11274600" cy="40605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Student-led and faculty supported committees</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Curriculum</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Evaluation</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Outreach</a:t>
            </a:r>
          </a:p>
          <a:p>
            <a:pPr marL="514350" marR="0" lvl="0" indent="-514350" algn="l" rtl="0">
              <a:lnSpc>
                <a:spcPct val="100000"/>
              </a:lnSpc>
              <a:spcBef>
                <a:spcPts val="64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514350" marR="0" lvl="0" indent="-51435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Student president</a:t>
            </a:r>
          </a:p>
          <a:p>
            <a:pPr marL="514350" marR="0" lvl="0" indent="-514350" algn="l" rtl="0">
              <a:lnSpc>
                <a:spcPct val="100000"/>
              </a:lnSpc>
              <a:spcBef>
                <a:spcPts val="64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514350" marR="0" lvl="0" indent="-51435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Monthly leadership team meetings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Objective #1: Establish a Pipeline of Trainers </a:t>
            </a:r>
          </a:p>
        </p:txBody>
      </p:sp>
      <p:sp>
        <p:nvSpPr>
          <p:cNvPr id="229" name="Shape 229"/>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11</a:t>
            </a:fld>
            <a:endParaRPr lang="en-US" sz="1400" b="0" i="0" u="none" strike="noStrike" cap="none">
              <a:solidFill>
                <a:schemeClr val="lt1"/>
              </a:solidFill>
              <a:latin typeface="Arial"/>
              <a:ea typeface="Arial"/>
              <a:cs typeface="Arial"/>
              <a:sym typeface="Arial"/>
            </a:endParaRPr>
          </a:p>
        </p:txBody>
      </p:sp>
      <p:sp>
        <p:nvSpPr>
          <p:cNvPr id="230" name="Shape 230"/>
          <p:cNvSpPr txBox="1">
            <a:spLocks noGrp="1"/>
          </p:cNvSpPr>
          <p:nvPr>
            <p:ph type="body" idx="1"/>
          </p:nvPr>
        </p:nvSpPr>
        <p:spPr>
          <a:xfrm>
            <a:off x="304719" y="1888608"/>
            <a:ext cx="5509500" cy="42177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Curriculum committee developed training schedule &amp; checklist</a:t>
            </a:r>
          </a:p>
          <a:p>
            <a:pPr marL="514350" marR="0" lvl="0" indent="-514350" algn="l" rtl="0">
              <a:lnSpc>
                <a:spcPct val="100000"/>
              </a:lnSpc>
              <a:spcBef>
                <a:spcPts val="640"/>
              </a:spcBef>
              <a:spcAft>
                <a:spcPts val="0"/>
              </a:spcAft>
              <a:buClr>
                <a:schemeClr val="dk2"/>
              </a:buClr>
              <a:buSzPct val="100000"/>
              <a:buFont typeface="Arial"/>
              <a:buChar char="•"/>
            </a:pPr>
            <a:r>
              <a:rPr lang="en-US" sz="2400"/>
              <a:t>E</a:t>
            </a:r>
            <a:r>
              <a:rPr lang="en-US" sz="2400" b="0" i="0" u="none" strike="noStrike" cap="none">
                <a:solidFill>
                  <a:schemeClr val="dk2"/>
                </a:solidFill>
                <a:latin typeface="Arial"/>
                <a:ea typeface="Arial"/>
                <a:cs typeface="Arial"/>
                <a:sym typeface="Arial"/>
              </a:rPr>
              <a:t>xpan</a:t>
            </a:r>
            <a:r>
              <a:rPr lang="en-US" sz="2400"/>
              <a:t>sion of</a:t>
            </a:r>
            <a:r>
              <a:rPr lang="en-US" sz="2400" b="0" i="0" u="none" strike="noStrike" cap="none">
                <a:solidFill>
                  <a:schemeClr val="dk2"/>
                </a:solidFill>
                <a:latin typeface="Arial"/>
                <a:ea typeface="Arial"/>
                <a:cs typeface="Arial"/>
                <a:sym typeface="Arial"/>
              </a:rPr>
              <a:t> number and background of students trained </a:t>
            </a:r>
          </a:p>
          <a:p>
            <a:pPr marL="514350" marR="0" lvl="0" indent="-514350" algn="l" rtl="0">
              <a:lnSpc>
                <a:spcPct val="100000"/>
              </a:lnSpc>
              <a:spcBef>
                <a:spcPts val="64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14 students were trained as “master trainers” in April 2017</a:t>
            </a:r>
          </a:p>
          <a:p>
            <a:pPr marL="514350" marR="0" lvl="0" indent="-514350" algn="l" rtl="0">
              <a:lnSpc>
                <a:spcPct val="100000"/>
              </a:lnSpc>
              <a:spcBef>
                <a:spcPts val="64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Ended academic year with </a:t>
            </a:r>
            <a:r>
              <a:rPr lang="en-US" sz="2400"/>
              <a:t>23 </a:t>
            </a:r>
            <a:r>
              <a:rPr lang="en-US" sz="2400" b="0" i="0" u="none" strike="noStrike" cap="none">
                <a:solidFill>
                  <a:schemeClr val="dk2"/>
                </a:solidFill>
                <a:latin typeface="Arial"/>
                <a:ea typeface="Arial"/>
                <a:cs typeface="Arial"/>
                <a:sym typeface="Arial"/>
              </a:rPr>
              <a:t>master trainers</a:t>
            </a:r>
          </a:p>
          <a:p>
            <a:pPr marL="514350" marR="0" lvl="0" indent="-514350" algn="l" rtl="0">
              <a:lnSpc>
                <a:spcPct val="100000"/>
              </a:lnSpc>
              <a:spcBef>
                <a:spcPts val="64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p:txBody>
      </p:sp>
      <p:pic>
        <p:nvPicPr>
          <p:cNvPr id="231" name="Shape 231" title="Chart"/>
          <p:cNvPicPr preferRelativeResize="0"/>
          <p:nvPr/>
        </p:nvPicPr>
        <p:blipFill>
          <a:blip r:embed="rId3">
            <a:alphaModFix/>
          </a:blip>
          <a:stretch>
            <a:fillRect/>
          </a:stretch>
        </p:blipFill>
        <p:spPr>
          <a:xfrm>
            <a:off x="5463481" y="1825301"/>
            <a:ext cx="6832145" cy="421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Objective #2: Train all students prior to graduation</a:t>
            </a:r>
          </a:p>
        </p:txBody>
      </p:sp>
      <p:sp>
        <p:nvSpPr>
          <p:cNvPr id="237" name="Shape 237"/>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12</a:t>
            </a:fld>
            <a:endParaRPr lang="en-US" sz="1400" b="0" i="0" u="none" strike="noStrike" cap="none">
              <a:solidFill>
                <a:schemeClr val="lt1"/>
              </a:solidFill>
              <a:latin typeface="Arial"/>
              <a:ea typeface="Arial"/>
              <a:cs typeface="Arial"/>
              <a:sym typeface="Arial"/>
            </a:endParaRPr>
          </a:p>
        </p:txBody>
      </p:sp>
      <p:sp>
        <p:nvSpPr>
          <p:cNvPr id="238" name="Shape 238"/>
          <p:cNvSpPr txBox="1">
            <a:spLocks noGrp="1"/>
          </p:cNvSpPr>
          <p:nvPr>
            <p:ph type="body" idx="1"/>
          </p:nvPr>
        </p:nvSpPr>
        <p:spPr>
          <a:xfrm>
            <a:off x="304719" y="1286358"/>
            <a:ext cx="4774800" cy="44790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Ongoing objective, not yet fully realized</a:t>
            </a:r>
          </a:p>
          <a:p>
            <a:pPr marL="514350" marR="0" lvl="0" indent="-51435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Multiple student-led trainings in 2016/17</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37 nursing and medical students trained in November</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77 medical students trained in April </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20 D</a:t>
            </a:r>
            <a:r>
              <a:rPr lang="en-US" sz="2400"/>
              <a:t>iploma </a:t>
            </a:r>
            <a:r>
              <a:rPr lang="en-US" sz="2400" b="0" i="0" u="none" strike="noStrike" cap="none">
                <a:solidFill>
                  <a:schemeClr val="dk2"/>
                </a:solidFill>
                <a:latin typeface="Arial"/>
                <a:ea typeface="Arial"/>
                <a:cs typeface="Arial"/>
                <a:sym typeface="Arial"/>
              </a:rPr>
              <a:t>nursing students trained in June</a:t>
            </a:r>
          </a:p>
          <a:p>
            <a:pPr marL="514350" marR="0" lvl="0" indent="-514350" algn="l" rtl="0">
              <a:lnSpc>
                <a:spcPct val="100000"/>
              </a:lnSpc>
              <a:spcBef>
                <a:spcPts val="64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514350" marR="0" lvl="0" indent="-514350" algn="l" rtl="0">
              <a:lnSpc>
                <a:spcPct val="100000"/>
              </a:lnSpc>
              <a:spcBef>
                <a:spcPts val="64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p:txBody>
      </p:sp>
      <p:pic>
        <p:nvPicPr>
          <p:cNvPr id="239" name="Shape 239" title="Chart"/>
          <p:cNvPicPr preferRelativeResize="0"/>
          <p:nvPr/>
        </p:nvPicPr>
        <p:blipFill>
          <a:blip r:embed="rId3">
            <a:alphaModFix/>
          </a:blip>
          <a:stretch>
            <a:fillRect/>
          </a:stretch>
        </p:blipFill>
        <p:spPr>
          <a:xfrm>
            <a:off x="4975466" y="1430804"/>
            <a:ext cx="6907450" cy="3496375"/>
          </a:xfrm>
          <a:prstGeom prst="rect">
            <a:avLst/>
          </a:prstGeom>
          <a:noFill/>
          <a:ln>
            <a:noFill/>
          </a:ln>
        </p:spPr>
      </p:pic>
      <p:pic>
        <p:nvPicPr>
          <p:cNvPr id="240" name="Shape 240" title="Chart"/>
          <p:cNvPicPr preferRelativeResize="0"/>
          <p:nvPr/>
        </p:nvPicPr>
        <p:blipFill>
          <a:blip r:embed="rId3">
            <a:alphaModFix/>
          </a:blip>
          <a:stretch>
            <a:fillRect/>
          </a:stretch>
        </p:blipFill>
        <p:spPr>
          <a:xfrm>
            <a:off x="4975466" y="1430804"/>
            <a:ext cx="6907450" cy="3496375"/>
          </a:xfrm>
          <a:prstGeom prst="rect">
            <a:avLst/>
          </a:prstGeom>
          <a:noFill/>
          <a:ln>
            <a:noFill/>
          </a:ln>
        </p:spPr>
      </p:pic>
      <p:pic>
        <p:nvPicPr>
          <p:cNvPr id="241" name="Shape 241" title="Chart"/>
          <p:cNvPicPr preferRelativeResize="0"/>
          <p:nvPr/>
        </p:nvPicPr>
        <p:blipFill>
          <a:blip r:embed="rId3">
            <a:alphaModFix/>
          </a:blip>
          <a:stretch>
            <a:fillRect/>
          </a:stretch>
        </p:blipFill>
        <p:spPr>
          <a:xfrm>
            <a:off x="5127866" y="1583204"/>
            <a:ext cx="6907450" cy="3496375"/>
          </a:xfrm>
          <a:prstGeom prst="rect">
            <a:avLst/>
          </a:prstGeom>
          <a:noFill/>
          <a:ln>
            <a:noFill/>
          </a:ln>
        </p:spPr>
      </p:pic>
      <p:pic>
        <p:nvPicPr>
          <p:cNvPr id="242" name="Shape 242" title="Chart"/>
          <p:cNvPicPr preferRelativeResize="0"/>
          <p:nvPr/>
        </p:nvPicPr>
        <p:blipFill>
          <a:blip r:embed="rId4">
            <a:alphaModFix/>
          </a:blip>
          <a:stretch>
            <a:fillRect/>
          </a:stretch>
        </p:blipFill>
        <p:spPr>
          <a:xfrm>
            <a:off x="5281369" y="1655622"/>
            <a:ext cx="6907450" cy="374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Objective #3: Integrate HBB into the curriculum </a:t>
            </a:r>
          </a:p>
        </p:txBody>
      </p:sp>
      <p:sp>
        <p:nvSpPr>
          <p:cNvPr id="248" name="Shape 24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13</a:t>
            </a:fld>
            <a:endParaRPr lang="en-US" sz="1400" b="0" i="0" u="none" strike="noStrike" cap="none">
              <a:solidFill>
                <a:schemeClr val="lt1"/>
              </a:solidFill>
              <a:latin typeface="Arial"/>
              <a:ea typeface="Arial"/>
              <a:cs typeface="Arial"/>
              <a:sym typeface="Arial"/>
            </a:endParaRPr>
          </a:p>
        </p:txBody>
      </p:sp>
      <p:sp>
        <p:nvSpPr>
          <p:cNvPr id="249" name="Shape 249"/>
          <p:cNvSpPr txBox="1">
            <a:spLocks noGrp="1"/>
          </p:cNvSpPr>
          <p:nvPr>
            <p:ph type="body" idx="1"/>
          </p:nvPr>
        </p:nvSpPr>
        <p:spPr>
          <a:xfrm>
            <a:off x="304719" y="1189037"/>
            <a:ext cx="10993500" cy="43476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Faculty </a:t>
            </a:r>
            <a:r>
              <a:rPr lang="en-US" sz="2800"/>
              <a:t>trained to </a:t>
            </a:r>
            <a:r>
              <a:rPr lang="en-US" sz="2800" b="0" i="0" u="none" strike="noStrike" cap="none">
                <a:solidFill>
                  <a:schemeClr val="dk2"/>
                </a:solidFill>
                <a:latin typeface="Arial"/>
                <a:ea typeface="Arial"/>
                <a:cs typeface="Arial"/>
                <a:sym typeface="Arial"/>
              </a:rPr>
              <a:t>increase buy-in and develop skills to support integration and teaching in the curriculum</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4 GHSP volunteer faculty &amp; 1 HKMU nursing faculty in Nov</a:t>
            </a:r>
            <a:r>
              <a:rPr lang="en-US" sz="2400"/>
              <a:t>.</a:t>
            </a:r>
            <a:r>
              <a:rPr lang="en-US" sz="2400" b="0" i="0" u="none" strike="noStrike" cap="none">
                <a:solidFill>
                  <a:schemeClr val="dk2"/>
                </a:solidFill>
                <a:latin typeface="Arial"/>
                <a:ea typeface="Arial"/>
                <a:cs typeface="Arial"/>
                <a:sym typeface="Arial"/>
              </a:rPr>
              <a:t> 2016</a:t>
            </a:r>
          </a:p>
          <a:p>
            <a:pPr marL="914400" marR="0" lvl="1" indent="-5207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10 HKMU nursing and medicine faculty in June 2017</a:t>
            </a:r>
          </a:p>
          <a:p>
            <a:pPr marL="514350" marR="0" lvl="0" indent="-51435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HBB training is</a:t>
            </a:r>
            <a:r>
              <a:rPr lang="en-US" sz="2800"/>
              <a:t> integrated into</a:t>
            </a:r>
            <a:r>
              <a:rPr lang="en-US" sz="2800" b="0" i="0" u="none" strike="noStrike" cap="none">
                <a:solidFill>
                  <a:schemeClr val="dk2"/>
                </a:solidFill>
                <a:latin typeface="Arial"/>
                <a:ea typeface="Arial"/>
                <a:cs typeface="Arial"/>
                <a:sym typeface="Arial"/>
              </a:rPr>
              <a:t> pediatric clinical rotation</a:t>
            </a:r>
            <a:r>
              <a:rPr lang="en-US" sz="2800"/>
              <a:t> MD4 - spring 2017</a:t>
            </a:r>
          </a:p>
          <a:p>
            <a:pPr marL="514350" marR="0" lvl="0" indent="-51435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A similar process </a:t>
            </a:r>
            <a:r>
              <a:rPr lang="en-US" sz="2800"/>
              <a:t>underway</a:t>
            </a:r>
            <a:r>
              <a:rPr lang="en-US" sz="2800" b="0" i="0" u="none" strike="noStrike" cap="none">
                <a:solidFill>
                  <a:schemeClr val="dk2"/>
                </a:solidFill>
                <a:latin typeface="Arial"/>
                <a:ea typeface="Arial"/>
                <a:cs typeface="Arial"/>
                <a:sym typeface="Arial"/>
              </a:rPr>
              <a:t> in the nursing program</a:t>
            </a:r>
          </a:p>
          <a:p>
            <a:pPr marL="514350" marR="0" lvl="0" indent="-51435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HKMU administration reviewing proposals to formalize HBB training within the curricula in both schools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04719" y="274637"/>
            <a:ext cx="11274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Objective #4: Generate evidence on tr</a:t>
            </a:r>
            <a:r>
              <a:rPr lang="en-US"/>
              <a:t>aining </a:t>
            </a:r>
            <a:r>
              <a:rPr lang="en-US" sz="4000" b="1" i="0" u="none" strike="noStrike" cap="none">
                <a:solidFill>
                  <a:schemeClr val="dk2"/>
                </a:solidFill>
                <a:latin typeface="Garamond"/>
                <a:ea typeface="Garamond"/>
                <a:cs typeface="Garamond"/>
                <a:sym typeface="Garamond"/>
              </a:rPr>
              <a:t>interdisciplinary teams of students</a:t>
            </a:r>
          </a:p>
        </p:txBody>
      </p:sp>
      <p:sp>
        <p:nvSpPr>
          <p:cNvPr id="256" name="Shape 256"/>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14</a:t>
            </a:fld>
            <a:endParaRPr lang="en-US" sz="1400" b="0" i="0" u="none" strike="noStrike" cap="none">
              <a:solidFill>
                <a:schemeClr val="lt1"/>
              </a:solidFill>
              <a:latin typeface="Arial"/>
              <a:ea typeface="Arial"/>
              <a:cs typeface="Arial"/>
              <a:sym typeface="Arial"/>
            </a:endParaRPr>
          </a:p>
        </p:txBody>
      </p:sp>
      <p:pic>
        <p:nvPicPr>
          <p:cNvPr id="257" name="Shape 257" title="Chart"/>
          <p:cNvPicPr preferRelativeResize="0"/>
          <p:nvPr/>
        </p:nvPicPr>
        <p:blipFill rotWithShape="1">
          <a:blip r:embed="rId3">
            <a:alphaModFix/>
          </a:blip>
          <a:srcRect/>
          <a:stretch/>
        </p:blipFill>
        <p:spPr>
          <a:xfrm>
            <a:off x="2063894" y="1417637"/>
            <a:ext cx="7756200" cy="452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09441" y="274637"/>
            <a:ext cx="10969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Sustainability through Outreach</a:t>
            </a:r>
          </a:p>
        </p:txBody>
      </p:sp>
      <p:sp>
        <p:nvSpPr>
          <p:cNvPr id="263" name="Shape 263"/>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
        <p:nvSpPr>
          <p:cNvPr id="264" name="Shape 264"/>
          <p:cNvSpPr txBox="1">
            <a:spLocks noGrp="1"/>
          </p:cNvSpPr>
          <p:nvPr>
            <p:ph type="body" idx="1"/>
          </p:nvPr>
        </p:nvSpPr>
        <p:spPr>
          <a:xfrm>
            <a:off x="304719" y="1596325"/>
            <a:ext cx="4949100" cy="41691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Students have interest in sharing the model with others</a:t>
            </a:r>
          </a:p>
          <a:p>
            <a:pPr marL="514350" marR="0" lvl="0" indent="-514350" algn="l" rtl="0">
              <a:lnSpc>
                <a:spcPct val="100000"/>
              </a:lnSpc>
              <a:spcBef>
                <a:spcPts val="48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HBB basic and master trainings conducted at CUHAS in 2017 led by HKMU student master trainers with faculty support</a:t>
            </a:r>
          </a:p>
        </p:txBody>
      </p:sp>
      <p:pic>
        <p:nvPicPr>
          <p:cNvPr id="265" name="Shape 265" title="Chart"/>
          <p:cNvPicPr preferRelativeResize="0"/>
          <p:nvPr/>
        </p:nvPicPr>
        <p:blipFill rotWithShape="1">
          <a:blip r:embed="rId3">
            <a:alphaModFix/>
          </a:blip>
          <a:srcRect/>
          <a:stretch/>
        </p:blipFill>
        <p:spPr>
          <a:xfrm>
            <a:off x="5525453" y="1722902"/>
            <a:ext cx="6053700" cy="3737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rtl="0">
              <a:spcBef>
                <a:spcPts val="0"/>
              </a:spcBef>
              <a:buNone/>
            </a:pPr>
            <a:r>
              <a:rPr lang="en-US"/>
              <a:t>Student Feedback</a:t>
            </a:r>
          </a:p>
        </p:txBody>
      </p:sp>
      <p:sp>
        <p:nvSpPr>
          <p:cNvPr id="272" name="Shape 272"/>
          <p:cNvSpPr txBox="1">
            <a:spLocks noGrp="1"/>
          </p:cNvSpPr>
          <p:nvPr>
            <p:ph type="body" idx="1"/>
          </p:nvPr>
        </p:nvSpPr>
        <p:spPr>
          <a:xfrm>
            <a:off x="304720" y="1600200"/>
            <a:ext cx="11274600" cy="45261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US" sz="2400" dirty="0">
                <a:solidFill>
                  <a:schemeClr val="dk1"/>
                </a:solidFill>
              </a:rPr>
              <a:t>“It was well taught by the trainers, I enjoyed the simulation we were doing, also the knowledge I got, it's really helpful and applicable in our faculty” </a:t>
            </a:r>
          </a:p>
          <a:p>
            <a:pPr marL="0" lvl="0" indent="0" rtl="0">
              <a:spcBef>
                <a:spcPts val="0"/>
              </a:spcBef>
              <a:buNone/>
            </a:pPr>
            <a:endParaRPr sz="600" dirty="0">
              <a:solidFill>
                <a:schemeClr val="dk1"/>
              </a:solidFill>
            </a:endParaRPr>
          </a:p>
          <a:p>
            <a:pPr marL="457200" lvl="0" indent="-381000" rtl="0">
              <a:spcBef>
                <a:spcPts val="0"/>
              </a:spcBef>
              <a:buClr>
                <a:schemeClr val="dk1"/>
              </a:buClr>
              <a:buSzPct val="100000"/>
            </a:pPr>
            <a:r>
              <a:rPr lang="en-US" sz="2400" dirty="0">
                <a:solidFill>
                  <a:schemeClr val="dk1"/>
                </a:solidFill>
                <a:highlight>
                  <a:srgbClr val="FFFFFF"/>
                </a:highlight>
              </a:rPr>
              <a:t>“I liked how the knowledge/presentation was presented. It was simple and easy to understand. Few but very important information. I also liked the practical session trying out practically what we have learned makes learning easy and hard to forget. I also like the </a:t>
            </a:r>
            <a:r>
              <a:rPr lang="en-US" sz="2400" dirty="0" err="1">
                <a:solidFill>
                  <a:schemeClr val="dk1"/>
                </a:solidFill>
                <a:highlight>
                  <a:srgbClr val="FFFFFF"/>
                </a:highlight>
              </a:rPr>
              <a:t>equipments</a:t>
            </a:r>
            <a:r>
              <a:rPr lang="en-US" sz="2400" dirty="0">
                <a:solidFill>
                  <a:schemeClr val="dk1"/>
                </a:solidFill>
                <a:highlight>
                  <a:srgbClr val="FFFFFF"/>
                </a:highlight>
              </a:rPr>
              <a:t> for training particularly the baby doll and its heartbeats and breathing. High five to the trainers and their teamwork”</a:t>
            </a:r>
          </a:p>
          <a:p>
            <a:pPr marL="0" lvl="0" indent="0" rtl="0">
              <a:spcBef>
                <a:spcPts val="0"/>
              </a:spcBef>
              <a:buNone/>
            </a:pPr>
            <a:endParaRPr sz="600" dirty="0">
              <a:solidFill>
                <a:schemeClr val="dk1"/>
              </a:solidFill>
              <a:highlight>
                <a:srgbClr val="FFFFFF"/>
              </a:highlight>
            </a:endParaRPr>
          </a:p>
          <a:p>
            <a:pPr marL="457200" lvl="0" indent="-381000" rtl="0">
              <a:spcBef>
                <a:spcPts val="0"/>
              </a:spcBef>
              <a:buClr>
                <a:schemeClr val="dk1"/>
              </a:buClr>
              <a:buSzPct val="100000"/>
            </a:pPr>
            <a:r>
              <a:rPr lang="en-US" sz="2400" dirty="0">
                <a:solidFill>
                  <a:schemeClr val="dk1"/>
                </a:solidFill>
              </a:rPr>
              <a:t>"I can use this skills in clinical practice for future.”</a:t>
            </a:r>
          </a:p>
          <a:p>
            <a:pPr marL="0" lvl="0" indent="0" rtl="0">
              <a:spcBef>
                <a:spcPts val="0"/>
              </a:spcBef>
              <a:buNone/>
            </a:pPr>
            <a:endParaRPr sz="2400" dirty="0">
              <a:solidFill>
                <a:schemeClr val="dk1"/>
              </a:solidFill>
            </a:endParaRPr>
          </a:p>
        </p:txBody>
      </p:sp>
      <p:sp>
        <p:nvSpPr>
          <p:cNvPr id="273" name="Shape 273"/>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rtl="0">
              <a:spcBef>
                <a:spcPts val="0"/>
              </a:spcBef>
              <a:buNone/>
            </a:pPr>
            <a:r>
              <a:rPr lang="en-US"/>
              <a:t>Faculty Feedback</a:t>
            </a:r>
          </a:p>
        </p:txBody>
      </p:sp>
      <p:sp>
        <p:nvSpPr>
          <p:cNvPr id="280" name="Shape 280"/>
          <p:cNvSpPr txBox="1">
            <a:spLocks noGrp="1"/>
          </p:cNvSpPr>
          <p:nvPr>
            <p:ph type="body" idx="1"/>
          </p:nvPr>
        </p:nvSpPr>
        <p:spPr>
          <a:xfrm>
            <a:off x="304720" y="1600200"/>
            <a:ext cx="11274600" cy="4526100"/>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pPr>
            <a:r>
              <a:rPr lang="en-US" sz="2400">
                <a:solidFill>
                  <a:schemeClr val="dk1"/>
                </a:solidFill>
              </a:rPr>
              <a:t>It's a good training but I would advise refresher training to be done at least once per semester (to us teachers) after incorporating this program at our university.</a:t>
            </a:r>
          </a:p>
          <a:p>
            <a:pPr marL="0" lvl="0" indent="0" rtl="0">
              <a:lnSpc>
                <a:spcPct val="115000"/>
              </a:lnSpc>
              <a:spcBef>
                <a:spcPts val="0"/>
              </a:spcBef>
              <a:buNone/>
            </a:pPr>
            <a:endParaRPr sz="2400">
              <a:solidFill>
                <a:schemeClr val="dk1"/>
              </a:solidFill>
            </a:endParaRPr>
          </a:p>
          <a:p>
            <a:pPr marL="457200" lvl="0" indent="-381000" rtl="0">
              <a:lnSpc>
                <a:spcPct val="115000"/>
              </a:lnSpc>
              <a:spcBef>
                <a:spcPts val="0"/>
              </a:spcBef>
              <a:buClr>
                <a:schemeClr val="dk1"/>
              </a:buClr>
              <a:buSzPct val="100000"/>
            </a:pPr>
            <a:r>
              <a:rPr lang="en-US" sz="2400">
                <a:solidFill>
                  <a:schemeClr val="dk1"/>
                </a:solidFill>
              </a:rPr>
              <a:t>Plan for more teaching to other staff even our nursing students. </a:t>
            </a:r>
          </a:p>
          <a:p>
            <a:pPr marL="0" lvl="0" indent="0" rtl="0">
              <a:lnSpc>
                <a:spcPct val="115000"/>
              </a:lnSpc>
              <a:spcBef>
                <a:spcPts val="0"/>
              </a:spcBef>
              <a:buNone/>
            </a:pPr>
            <a:endParaRPr sz="2400">
              <a:solidFill>
                <a:schemeClr val="dk1"/>
              </a:solidFill>
            </a:endParaRPr>
          </a:p>
          <a:p>
            <a:pPr marL="457200" lvl="0" indent="-381000" rtl="0">
              <a:spcBef>
                <a:spcPts val="360"/>
              </a:spcBef>
              <a:buClr>
                <a:schemeClr val="dk1"/>
              </a:buClr>
              <a:buSzPct val="100000"/>
            </a:pPr>
            <a:r>
              <a:rPr lang="en-US" sz="2400">
                <a:solidFill>
                  <a:schemeClr val="dk1"/>
                </a:solidFill>
              </a:rPr>
              <a:t>I will appreciate if the training could be done to other staff in the labor wards, also students who are in their midwifery course to practise this procedure as they are the ones who are going to work and also the incharge in the rural areas whereby they will serve lives of the babies. </a:t>
            </a:r>
          </a:p>
        </p:txBody>
      </p:sp>
      <p:sp>
        <p:nvSpPr>
          <p:cNvPr id="281" name="Shape 281"/>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p:nvPr/>
        </p:nvSpPr>
        <p:spPr>
          <a:xfrm>
            <a:off x="755727" y="1526187"/>
            <a:ext cx="1977600"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September 2016</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Master Training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Led by Aliasgar</a:t>
            </a:r>
          </a:p>
        </p:txBody>
      </p:sp>
      <p:sp>
        <p:nvSpPr>
          <p:cNvPr id="288" name="Shape 288"/>
          <p:cNvSpPr txBox="1">
            <a:spLocks noGrp="1"/>
          </p:cNvSpPr>
          <p:nvPr>
            <p:ph type="title"/>
          </p:nvPr>
        </p:nvSpPr>
        <p:spPr>
          <a:xfrm>
            <a:off x="264950" y="0"/>
            <a:ext cx="118593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Timeline of Activities 2016/2017</a:t>
            </a:r>
          </a:p>
        </p:txBody>
      </p:sp>
      <p:sp>
        <p:nvSpPr>
          <p:cNvPr id="289" name="Shape 289"/>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
        <p:nvSpPr>
          <p:cNvPr id="290" name="Shape 290"/>
          <p:cNvSpPr/>
          <p:nvPr/>
        </p:nvSpPr>
        <p:spPr>
          <a:xfrm>
            <a:off x="2780951" y="1526187"/>
            <a:ext cx="1754099"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October 2016</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Formation of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HKMU-HBB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p:nvPr/>
        </p:nvSpPr>
        <p:spPr>
          <a:xfrm>
            <a:off x="4581317" y="1526187"/>
            <a:ext cx="1845000"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November 2016</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Training of</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GHSP Faculty</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2" name="Shape 292"/>
          <p:cNvSpPr/>
          <p:nvPr/>
        </p:nvSpPr>
        <p:spPr>
          <a:xfrm>
            <a:off x="6494662" y="1526187"/>
            <a:ext cx="1993799"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November 2016</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Training 37</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Med/Nursing</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3" name="Shape 293"/>
          <p:cNvSpPr/>
          <p:nvPr/>
        </p:nvSpPr>
        <p:spPr>
          <a:xfrm>
            <a:off x="8536225" y="1526187"/>
            <a:ext cx="1995300"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January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Training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GHSP IST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4" name="Shape 294"/>
          <p:cNvSpPr/>
          <p:nvPr/>
        </p:nvSpPr>
        <p:spPr>
          <a:xfrm>
            <a:off x="3227639" y="3811780"/>
            <a:ext cx="1916400"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April 2017</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Master training</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14 MD/RN </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Student</a:t>
            </a:r>
            <a:r>
              <a:rPr lang="en-US" sz="1400" b="0" i="0" u="none" strike="noStrike" cap="none">
                <a:solidFill>
                  <a:srgbClr val="000000"/>
                </a:solidFill>
                <a:latin typeface="Arial"/>
                <a:ea typeface="Arial"/>
                <a:cs typeface="Arial"/>
                <a:sym typeface="Arial"/>
              </a:rPr>
              <a:t>s</a:t>
            </a:r>
          </a:p>
        </p:txBody>
      </p:sp>
      <p:sp>
        <p:nvSpPr>
          <p:cNvPr id="295" name="Shape 295"/>
          <p:cNvSpPr/>
          <p:nvPr/>
        </p:nvSpPr>
        <p:spPr>
          <a:xfrm>
            <a:off x="5183039" y="3811780"/>
            <a:ext cx="1891500"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April 2017</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MD4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Pediatrics</a:t>
            </a:r>
          </a:p>
        </p:txBody>
      </p:sp>
      <p:sp>
        <p:nvSpPr>
          <p:cNvPr id="296" name="Shape 296"/>
          <p:cNvSpPr/>
          <p:nvPr/>
        </p:nvSpPr>
        <p:spPr>
          <a:xfrm>
            <a:off x="7113461" y="3814269"/>
            <a:ext cx="2190600"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June 2017</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Facutly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Training</a:t>
            </a:r>
          </a:p>
        </p:txBody>
      </p:sp>
      <p:sp>
        <p:nvSpPr>
          <p:cNvPr id="297" name="Shape 297"/>
          <p:cNvSpPr/>
          <p:nvPr/>
        </p:nvSpPr>
        <p:spPr>
          <a:xfrm>
            <a:off x="9304210" y="3811780"/>
            <a:ext cx="1955400" cy="1571100"/>
          </a:xfrm>
          <a:prstGeom prst="rightArrow">
            <a:avLst>
              <a:gd name="adj1" fmla="val 50000"/>
              <a:gd name="adj2" fmla="val 50000"/>
            </a:avLst>
          </a:prstGeom>
          <a:solidFill>
            <a:srgbClr val="D8D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June 2017</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Diploma Nursing Student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fade">
                                      <p:cBhvr>
                                        <p:cTn id="1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04719" y="2746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Challenges</a:t>
            </a:r>
          </a:p>
        </p:txBody>
      </p:sp>
      <p:sp>
        <p:nvSpPr>
          <p:cNvPr id="303" name="Shape 303"/>
          <p:cNvSpPr txBox="1">
            <a:spLocks noGrp="1"/>
          </p:cNvSpPr>
          <p:nvPr>
            <p:ph type="body" idx="1"/>
          </p:nvPr>
        </p:nvSpPr>
        <p:spPr>
          <a:xfrm>
            <a:off x="635429" y="1600200"/>
            <a:ext cx="10944000" cy="45261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Maintenance of knowledge and skills</a:t>
            </a:r>
          </a:p>
          <a:p>
            <a:pPr marL="914400" marR="0" lvl="1" indent="-5207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“mannequin maintenance” - self evaluation </a:t>
            </a:r>
          </a:p>
          <a:p>
            <a:pPr marL="914400" marR="0" lvl="1" indent="-520700" algn="l" rtl="0">
              <a:lnSpc>
                <a:spcPct val="100000"/>
              </a:lnSpc>
              <a:spcBef>
                <a:spcPts val="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514350" marR="0" lvl="0" indent="-51435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Clarity and consistency of OSCE administration</a:t>
            </a:r>
          </a:p>
          <a:p>
            <a:pPr marL="514350" marR="0" lvl="0" indent="-514350" algn="l" rtl="0">
              <a:lnSpc>
                <a:spcPct val="100000"/>
              </a:lnSpc>
              <a:spcBef>
                <a:spcPts val="0"/>
              </a:spcBef>
              <a:spcAft>
                <a:spcPts val="0"/>
              </a:spcAft>
              <a:buClr>
                <a:schemeClr val="dk2"/>
              </a:buClr>
              <a:buSzPct val="100000"/>
              <a:buFont typeface="Arial"/>
              <a:buNone/>
            </a:pPr>
            <a:endParaRPr sz="3200" b="0" i="0" u="none" strike="noStrike" cap="none">
              <a:solidFill>
                <a:schemeClr val="dk2"/>
              </a:solidFill>
              <a:latin typeface="Arial"/>
              <a:ea typeface="Arial"/>
              <a:cs typeface="Arial"/>
              <a:sym typeface="Arial"/>
            </a:endParaRPr>
          </a:p>
          <a:p>
            <a:pPr marL="514350" marR="0" lvl="0" indent="-51435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Voluntary vs Required Sessions</a:t>
            </a:r>
          </a:p>
        </p:txBody>
      </p:sp>
      <p:sp>
        <p:nvSpPr>
          <p:cNvPr id="304" name="Shape 304"/>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19</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04719" y="2746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Objectives</a:t>
            </a:r>
          </a:p>
        </p:txBody>
      </p:sp>
      <p:sp>
        <p:nvSpPr>
          <p:cNvPr id="131" name="Shape 131"/>
          <p:cNvSpPr txBox="1">
            <a:spLocks noGrp="1"/>
          </p:cNvSpPr>
          <p:nvPr>
            <p:ph type="body" idx="1"/>
          </p:nvPr>
        </p:nvSpPr>
        <p:spPr>
          <a:xfrm>
            <a:off x="304719" y="1600200"/>
            <a:ext cx="11274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Review neonatal mortality rates in Tanzania</a:t>
            </a:r>
          </a:p>
          <a:p>
            <a:pPr marL="342900" marR="0" lvl="0" indent="-342900" algn="l" rtl="0">
              <a:lnSpc>
                <a:spcPct val="100000"/>
              </a:lnSpc>
              <a:spcBef>
                <a:spcPts val="48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Understand current evidence for Helping Babies Breathe in Tanzania</a:t>
            </a:r>
          </a:p>
          <a:p>
            <a:pPr marL="342900" marR="0" lvl="0" indent="-342900" algn="l" rtl="0">
              <a:lnSpc>
                <a:spcPct val="100000"/>
              </a:lnSpc>
              <a:spcBef>
                <a:spcPts val="48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Review evidence based curriculum for neonatal resuscitation</a:t>
            </a:r>
          </a:p>
          <a:p>
            <a:pPr marL="342900" marR="0" lvl="0" indent="-342900" algn="l" rtl="0">
              <a:lnSpc>
                <a:spcPct val="100000"/>
              </a:lnSpc>
              <a:spcBef>
                <a:spcPts val="48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Discuss ways in which global health partnership can promote sustainable neonatal resuscitation programs through university education</a:t>
            </a:r>
          </a:p>
          <a:p>
            <a:pPr marL="342900" marR="0" lvl="0" indent="-342900" algn="l" rtl="0">
              <a:lnSpc>
                <a:spcPct val="100000"/>
              </a:lnSpc>
              <a:spcBef>
                <a:spcPts val="48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Identify ways in which medical and nursing students, with faculty support, can lead neonatal resuscitation trainings impacting the Tanzania community at large</a:t>
            </a:r>
          </a:p>
          <a:p>
            <a:pPr marL="342900" marR="0" lvl="0" indent="-342900" algn="l" rtl="0">
              <a:lnSpc>
                <a:spcPct val="100000"/>
              </a:lnSpc>
              <a:spcBef>
                <a:spcPts val="480"/>
              </a:spcBef>
              <a:spcAft>
                <a:spcPts val="0"/>
              </a:spcAft>
              <a:buClr>
                <a:schemeClr val="dk2"/>
              </a:buClr>
              <a:buSzPct val="25000"/>
              <a:buFont typeface="Arial"/>
              <a:buNone/>
            </a:pPr>
            <a:endParaRPr sz="2400" b="0" i="0" u="none" strike="noStrike" cap="none">
              <a:solidFill>
                <a:schemeClr val="dk2"/>
              </a:solidFill>
              <a:latin typeface="Arial"/>
              <a:ea typeface="Arial"/>
              <a:cs typeface="Arial"/>
              <a:sym typeface="Arial"/>
            </a:endParaRPr>
          </a:p>
        </p:txBody>
      </p:sp>
      <p:sp>
        <p:nvSpPr>
          <p:cNvPr id="132" name="Shape 132"/>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2</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04694" y="1199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Looking forward</a:t>
            </a:r>
          </a:p>
        </p:txBody>
      </p:sp>
      <p:sp>
        <p:nvSpPr>
          <p:cNvPr id="310" name="Shape 310"/>
          <p:cNvSpPr txBox="1">
            <a:spLocks noGrp="1"/>
          </p:cNvSpPr>
          <p:nvPr>
            <p:ph type="body" idx="1"/>
          </p:nvPr>
        </p:nvSpPr>
        <p:spPr>
          <a:xfrm>
            <a:off x="304694" y="1410345"/>
            <a:ext cx="11274600" cy="42816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Faculty leadership from HKMU and GHSP will continue, with Tanzanian faculty taking on a greater role as time goes on</a:t>
            </a:r>
          </a:p>
          <a:p>
            <a:pPr marL="457200" marR="0" lvl="0" indent="-457200" algn="l" rtl="0">
              <a:lnSpc>
                <a:spcPct val="100000"/>
              </a:lnSpc>
              <a:spcBef>
                <a:spcPts val="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457200" marR="0" lvl="0" indent="-4572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Upcoming Curriculum Revision at HKMU:</a:t>
            </a:r>
          </a:p>
          <a:p>
            <a:pPr marL="857250" marR="0" lvl="1" indent="-463550" algn="l" rtl="0">
              <a:lnSpc>
                <a:spcPct val="100000"/>
              </a:lnSpc>
              <a:spcBef>
                <a:spcPts val="0"/>
              </a:spcBef>
              <a:spcAft>
                <a:spcPts val="0"/>
              </a:spcAft>
              <a:buClr>
                <a:schemeClr val="dk2"/>
              </a:buClr>
              <a:buSzPct val="100000"/>
              <a:buFont typeface="Arial"/>
              <a:buChar char="–"/>
            </a:pPr>
            <a:r>
              <a:rPr lang="en-US" sz="2400" b="0" i="0" u="none" strike="noStrike" cap="none">
                <a:solidFill>
                  <a:schemeClr val="dk2"/>
                </a:solidFill>
                <a:latin typeface="Arial"/>
                <a:ea typeface="Arial"/>
                <a:cs typeface="Arial"/>
                <a:sym typeface="Arial"/>
              </a:rPr>
              <a:t>Commitments from Faculties of Medicine 7 Nursing to incorporate HBB training into curriculum review</a:t>
            </a:r>
          </a:p>
          <a:p>
            <a:pPr marL="457200" marR="0" lvl="0" indent="-457200" algn="l" rtl="0">
              <a:lnSpc>
                <a:spcPct val="100000"/>
              </a:lnSpc>
              <a:spcBef>
                <a:spcPts val="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457200" marR="0" lvl="0" indent="-457200" algn="l" rtl="0">
              <a:lnSpc>
                <a:spcPct val="100000"/>
              </a:lnSpc>
              <a:spcBef>
                <a:spcPts val="0"/>
              </a:spcBef>
              <a:spcAft>
                <a:spcPts val="0"/>
              </a:spcAft>
              <a:buClr>
                <a:schemeClr val="dk2"/>
              </a:buClr>
              <a:buSzPct val="100000"/>
              <a:buFont typeface="Arial"/>
              <a:buChar char="•"/>
            </a:pPr>
            <a:r>
              <a:rPr lang="en-US" sz="2800"/>
              <a:t>Additional </a:t>
            </a:r>
            <a:r>
              <a:rPr lang="en-US" sz="2800" b="0" i="0" u="none" strike="noStrike" cap="none">
                <a:solidFill>
                  <a:schemeClr val="dk2"/>
                </a:solidFill>
                <a:latin typeface="Arial"/>
                <a:ea typeface="Arial"/>
                <a:cs typeface="Arial"/>
                <a:sym typeface="Arial"/>
              </a:rPr>
              <a:t>Outreach: TAMSA training</a:t>
            </a:r>
          </a:p>
          <a:p>
            <a:pPr marL="457200" marR="0" lvl="0" indent="-457200" algn="l" rtl="0">
              <a:lnSpc>
                <a:spcPct val="100000"/>
              </a:lnSpc>
              <a:spcBef>
                <a:spcPts val="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457200" marR="0" lvl="0" indent="-4572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Increased use of Skills Lab for skills maintenance</a:t>
            </a:r>
          </a:p>
          <a:p>
            <a:pPr marL="800100" marR="0" lvl="0" indent="-342900" algn="l" rtl="0">
              <a:lnSpc>
                <a:spcPct val="100000"/>
              </a:lnSpc>
              <a:spcBef>
                <a:spcPts val="0"/>
              </a:spcBef>
              <a:spcAft>
                <a:spcPts val="0"/>
              </a:spcAft>
              <a:buClr>
                <a:schemeClr val="dk2"/>
              </a:buClr>
              <a:buSzPct val="25000"/>
              <a:buFont typeface="Arial"/>
              <a:buNone/>
            </a:pPr>
            <a:endParaRPr sz="3200" b="0" i="0" u="none" strike="noStrike" cap="none">
              <a:solidFill>
                <a:schemeClr val="dk2"/>
              </a:solidFill>
              <a:latin typeface="Arial"/>
              <a:ea typeface="Arial"/>
              <a:cs typeface="Arial"/>
              <a:sym typeface="Arial"/>
            </a:endParaRPr>
          </a:p>
        </p:txBody>
      </p:sp>
      <p:sp>
        <p:nvSpPr>
          <p:cNvPr id="311" name="Shape 311"/>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20</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04719" y="2746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Conclusions</a:t>
            </a:r>
          </a:p>
        </p:txBody>
      </p:sp>
      <p:sp>
        <p:nvSpPr>
          <p:cNvPr id="317" name="Shape 317"/>
          <p:cNvSpPr txBox="1">
            <a:spLocks noGrp="1"/>
          </p:cNvSpPr>
          <p:nvPr>
            <p:ph type="body" idx="1"/>
          </p:nvPr>
        </p:nvSpPr>
        <p:spPr>
          <a:xfrm>
            <a:off x="304725" y="1600200"/>
            <a:ext cx="7241100" cy="21684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The objective of sustainability was a </a:t>
            </a:r>
            <a:r>
              <a:rPr lang="en-US" sz="3200" b="1" i="0" u="none" strike="noStrike" cap="none">
                <a:solidFill>
                  <a:schemeClr val="dk2"/>
                </a:solidFill>
              </a:rPr>
              <a:t>student </a:t>
            </a:r>
            <a:r>
              <a:rPr lang="en-US" sz="3200" b="0" i="0" u="none" strike="noStrike" cap="none">
                <a:solidFill>
                  <a:schemeClr val="dk2"/>
                </a:solidFill>
                <a:latin typeface="Arial"/>
                <a:ea typeface="Arial"/>
                <a:cs typeface="Arial"/>
                <a:sym typeface="Arial"/>
              </a:rPr>
              <a:t>goal from the outset</a:t>
            </a:r>
          </a:p>
          <a:p>
            <a:pPr marL="0" marR="0" lvl="0" indent="0" algn="l" rtl="0">
              <a:lnSpc>
                <a:spcPct val="100000"/>
              </a:lnSpc>
              <a:spcBef>
                <a:spcPts val="0"/>
              </a:spcBef>
              <a:spcAft>
                <a:spcPts val="0"/>
              </a:spcAft>
              <a:buNone/>
            </a:pPr>
            <a:endParaRPr/>
          </a:p>
          <a:p>
            <a:pPr marL="457200" marR="0" lvl="0" indent="-45720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Sustainability require</a:t>
            </a:r>
            <a:r>
              <a:rPr lang="en-US"/>
              <a:t>s</a:t>
            </a:r>
            <a:r>
              <a:rPr lang="en-US" sz="3200" b="0" i="0" u="none" strike="noStrike" cap="none">
                <a:solidFill>
                  <a:schemeClr val="dk2"/>
                </a:solidFill>
                <a:latin typeface="Arial"/>
                <a:ea typeface="Arial"/>
                <a:cs typeface="Arial"/>
                <a:sym typeface="Arial"/>
              </a:rPr>
              <a:t> planning</a:t>
            </a:r>
          </a:p>
          <a:p>
            <a:pPr marL="0" marR="0" lvl="0" indent="0" algn="l" rtl="0">
              <a:lnSpc>
                <a:spcPct val="100000"/>
              </a:lnSpc>
              <a:spcBef>
                <a:spcPts val="0"/>
              </a:spcBef>
              <a:spcAft>
                <a:spcPts val="0"/>
              </a:spcAft>
              <a:buNone/>
            </a:pPr>
            <a:endParaRPr sz="3200" b="0" i="0" u="none" strike="noStrike" cap="none">
              <a:solidFill>
                <a:schemeClr val="dk2"/>
              </a:solidFill>
              <a:latin typeface="Arial"/>
              <a:ea typeface="Arial"/>
              <a:cs typeface="Arial"/>
              <a:sym typeface="Arial"/>
            </a:endParaRPr>
          </a:p>
        </p:txBody>
      </p:sp>
      <p:sp>
        <p:nvSpPr>
          <p:cNvPr id="318" name="Shape 31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21</a:t>
            </a:fld>
            <a:endParaRPr lang="en-US" sz="1400" b="0" i="0" u="none" strike="noStrike" cap="none">
              <a:solidFill>
                <a:schemeClr val="lt1"/>
              </a:solidFill>
              <a:latin typeface="Arial"/>
              <a:ea typeface="Arial"/>
              <a:cs typeface="Arial"/>
              <a:sym typeface="Arial"/>
            </a:endParaRPr>
          </a:p>
        </p:txBody>
      </p:sp>
      <p:sp>
        <p:nvSpPr>
          <p:cNvPr id="320" name="Shape 320"/>
          <p:cNvSpPr txBox="1"/>
          <p:nvPr/>
        </p:nvSpPr>
        <p:spPr>
          <a:xfrm>
            <a:off x="294750" y="3772875"/>
            <a:ext cx="11894100" cy="2279400"/>
          </a:xfrm>
          <a:prstGeom prst="rect">
            <a:avLst/>
          </a:prstGeom>
          <a:noFill/>
          <a:ln>
            <a:noFill/>
          </a:ln>
        </p:spPr>
        <p:txBody>
          <a:bodyPr lIns="91425" tIns="91425" rIns="91425" bIns="91425" anchor="t" anchorCtr="0">
            <a:noAutofit/>
          </a:bodyPr>
          <a:lstStyle/>
          <a:p>
            <a:pPr marL="457200" lvl="0" indent="-457200" rtl="0">
              <a:spcBef>
                <a:spcPts val="0"/>
              </a:spcBef>
              <a:buClr>
                <a:schemeClr val="dk1"/>
              </a:buClr>
              <a:buSzPct val="100000"/>
              <a:buChar char="•"/>
            </a:pPr>
            <a:r>
              <a:rPr lang="en-US" sz="3200">
                <a:solidFill>
                  <a:schemeClr val="dk1"/>
                </a:solidFill>
              </a:rPr>
              <a:t>Master trainers were able to effectively teach their peers HBB skills</a:t>
            </a:r>
          </a:p>
          <a:p>
            <a:pPr marL="457200" lvl="0" indent="-457200" rtl="0">
              <a:spcBef>
                <a:spcPts val="0"/>
              </a:spcBef>
              <a:buClr>
                <a:schemeClr val="dk1"/>
              </a:buClr>
              <a:buSzPct val="100000"/>
              <a:buChar char="•"/>
            </a:pPr>
            <a:r>
              <a:rPr lang="en-US" sz="3200">
                <a:solidFill>
                  <a:schemeClr val="dk1"/>
                </a:solidFill>
              </a:rPr>
              <a:t>Faculty support is needed to guide students and ultimately integrate into the formal curriculum</a:t>
            </a: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04719" y="274637"/>
            <a:ext cx="11274600" cy="1143000"/>
          </a:xfrm>
          <a:prstGeom prst="rect">
            <a:avLst/>
          </a:prstGeom>
        </p:spPr>
        <p:txBody>
          <a:bodyPr lIns="91425" tIns="91425" rIns="91425" bIns="91425" anchor="ctr" anchorCtr="0">
            <a:noAutofit/>
          </a:bodyPr>
          <a:lstStyle/>
          <a:p>
            <a:pPr lvl="0">
              <a:spcBef>
                <a:spcPts val="0"/>
              </a:spcBef>
              <a:buNone/>
            </a:pPr>
            <a:r>
              <a:rPr lang="en-US"/>
              <a:t>Acknowledgement </a:t>
            </a:r>
          </a:p>
        </p:txBody>
      </p:sp>
      <p:sp>
        <p:nvSpPr>
          <p:cNvPr id="327" name="Shape 327"/>
          <p:cNvSpPr txBox="1">
            <a:spLocks noGrp="1"/>
          </p:cNvSpPr>
          <p:nvPr>
            <p:ph type="body" idx="1"/>
          </p:nvPr>
        </p:nvSpPr>
        <p:spPr>
          <a:xfrm>
            <a:off x="304719" y="1600200"/>
            <a:ext cx="11274600" cy="4526100"/>
          </a:xfrm>
          <a:prstGeom prst="rect">
            <a:avLst/>
          </a:prstGeom>
        </p:spPr>
        <p:txBody>
          <a:bodyPr lIns="91425" tIns="91425" rIns="91425" bIns="91425" anchor="t" anchorCtr="0">
            <a:noAutofit/>
          </a:bodyPr>
          <a:lstStyle/>
          <a:p>
            <a:pPr marL="457200" lvl="0" indent="-228600">
              <a:spcBef>
                <a:spcPts val="0"/>
              </a:spcBef>
            </a:pPr>
            <a:r>
              <a:rPr lang="en-US"/>
              <a:t>JHPIEGO-Donated 10 mannequins and training materials for initiation of training</a:t>
            </a:r>
          </a:p>
          <a:p>
            <a:pPr marL="457200" lvl="0" indent="-228600" rtl="0">
              <a:spcBef>
                <a:spcPts val="0"/>
              </a:spcBef>
            </a:pPr>
            <a:r>
              <a:rPr lang="en-US"/>
              <a:t>Ministry Of Health(TZ)-Donated extra manikins which increased the capacity of training</a:t>
            </a:r>
          </a:p>
          <a:p>
            <a:pPr marL="457200" lvl="0" indent="-228600" rtl="0">
              <a:spcBef>
                <a:spcPts val="0"/>
              </a:spcBef>
            </a:pPr>
            <a:r>
              <a:rPr lang="en-US"/>
              <a:t>Seed &amp; Global Health Partnership-Provided grant to facilitate trainings at HKMU and CUHAS-Mwanza</a:t>
            </a:r>
          </a:p>
          <a:p>
            <a:pPr marL="457200" lvl="0" indent="-228600" rtl="0">
              <a:spcBef>
                <a:spcPts val="0"/>
              </a:spcBef>
            </a:pPr>
            <a:r>
              <a:rPr lang="en-US"/>
              <a:t>HKMU administration</a:t>
            </a:r>
          </a:p>
          <a:p>
            <a:pPr marL="457200" lvl="0" indent="-228600">
              <a:spcBef>
                <a:spcPts val="0"/>
              </a:spcBef>
            </a:pPr>
            <a:r>
              <a:rPr lang="en-US"/>
              <a:t>Student Trainers</a:t>
            </a:r>
          </a:p>
        </p:txBody>
      </p:sp>
      <p:sp>
        <p:nvSpPr>
          <p:cNvPr id="328" name="Shape 328"/>
          <p:cNvSpPr txBox="1">
            <a:spLocks noGrp="1"/>
          </p:cNvSpPr>
          <p:nvPr>
            <p:ph type="sldNum" idx="12"/>
          </p:nvPr>
        </p:nvSpPr>
        <p:spPr>
          <a:xfrm>
            <a:off x="203145" y="6381750"/>
            <a:ext cx="711000" cy="476100"/>
          </a:xfrm>
          <a:prstGeom prst="rect">
            <a:avLst/>
          </a:prstGeom>
        </p:spPr>
        <p:txBody>
          <a:bodyPr lIns="91425" tIns="45700" rIns="91425" bIns="45700" anchor="t" anchorCtr="0">
            <a:noAutofit/>
          </a:bodyPr>
          <a:lstStyle/>
          <a:p>
            <a:pPr lvl="0">
              <a:spcBef>
                <a:spcPts val="0"/>
              </a:spcBef>
              <a:buClr>
                <a:schemeClr val="lt1"/>
              </a:buClr>
              <a:buSzPct val="25000"/>
              <a:buFont typeface="Arial"/>
              <a:buNone/>
            </a:pPr>
            <a:fld id="{00000000-1234-1234-1234-123412341234}" type="slidenum">
              <a:rPr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rtl="0">
              <a:spcBef>
                <a:spcPts val="0"/>
              </a:spcBef>
              <a:buNone/>
            </a:pPr>
            <a:r>
              <a:rPr lang="en-US"/>
              <a:t>References</a:t>
            </a:r>
          </a:p>
        </p:txBody>
      </p:sp>
      <p:sp>
        <p:nvSpPr>
          <p:cNvPr id="335" name="Shape 335"/>
          <p:cNvSpPr txBox="1">
            <a:spLocks noGrp="1"/>
          </p:cNvSpPr>
          <p:nvPr>
            <p:ph type="body" idx="1"/>
          </p:nvPr>
        </p:nvSpPr>
        <p:spPr>
          <a:xfrm>
            <a:off x="304720" y="1371600"/>
            <a:ext cx="11274600" cy="4526100"/>
          </a:xfrm>
          <a:prstGeom prst="rect">
            <a:avLst/>
          </a:prstGeom>
        </p:spPr>
        <p:txBody>
          <a:bodyPr lIns="91425" tIns="91425" rIns="91425" bIns="91425" anchor="t" anchorCtr="0">
            <a:noAutofit/>
          </a:bodyPr>
          <a:lstStyle/>
          <a:p>
            <a:pPr marL="0" lvl="0" indent="0" rtl="0">
              <a:spcBef>
                <a:spcPts val="0"/>
              </a:spcBef>
              <a:buNone/>
            </a:pPr>
            <a:r>
              <a:rPr lang="en-US" sz="2200">
                <a:solidFill>
                  <a:schemeClr val="dk1"/>
                </a:solidFill>
              </a:rPr>
              <a:t>1. Wang H et al.. Global, regional, and national levels of neonatal, infant, and under-5 mortality 1980–2015: a systematic analysis for the Global Burden of Disease Study 2015. Lancet 2016; 388: 1725–74.’</a:t>
            </a:r>
          </a:p>
          <a:p>
            <a:pPr marL="0" lvl="0" indent="0" rtl="0">
              <a:spcBef>
                <a:spcPts val="0"/>
              </a:spcBef>
              <a:buNone/>
            </a:pPr>
            <a:endParaRPr sz="2200">
              <a:solidFill>
                <a:schemeClr val="dk1"/>
              </a:solidFill>
            </a:endParaRPr>
          </a:p>
          <a:p>
            <a:pPr marL="0" lvl="0" indent="0" rtl="0">
              <a:spcBef>
                <a:spcPts val="0"/>
              </a:spcBef>
              <a:buNone/>
            </a:pPr>
            <a:r>
              <a:rPr lang="en-US" sz="2200">
                <a:solidFill>
                  <a:schemeClr val="dk1"/>
                </a:solidFill>
              </a:rPr>
              <a:t>2. Tanzania Demographic &amp; Health survey 2015-2016 Dar es Salaam, Tanzania: National Bureau of statistics. </a:t>
            </a:r>
          </a:p>
          <a:p>
            <a:pPr marL="0" lvl="0" indent="0" rtl="0">
              <a:spcBef>
                <a:spcPts val="0"/>
              </a:spcBef>
              <a:buNone/>
            </a:pPr>
            <a:endParaRPr sz="2200">
              <a:solidFill>
                <a:schemeClr val="dk1"/>
              </a:solidFill>
            </a:endParaRPr>
          </a:p>
          <a:p>
            <a:pPr marL="0" lvl="0" indent="0" rtl="0">
              <a:spcBef>
                <a:spcPts val="0"/>
              </a:spcBef>
              <a:buNone/>
            </a:pPr>
            <a:r>
              <a:rPr lang="en-US" sz="2200">
                <a:solidFill>
                  <a:schemeClr val="dk1"/>
                </a:solidFill>
              </a:rPr>
              <a:t>3. WHO global health observatory (</a:t>
            </a:r>
            <a:r>
              <a:rPr lang="en-US" sz="2200" u="sng">
                <a:solidFill>
                  <a:schemeClr val="hlink"/>
                </a:solidFill>
                <a:hlinkClick r:id="rId3"/>
              </a:rPr>
              <a:t>http://www.who.int/gho/countries/tza.pdf?ua=1</a:t>
            </a:r>
            <a:r>
              <a:rPr lang="en-US" sz="2200">
                <a:solidFill>
                  <a:schemeClr val="dk1"/>
                </a:solidFill>
              </a:rPr>
              <a:t>) </a:t>
            </a:r>
          </a:p>
          <a:p>
            <a:pPr marL="0" lvl="0" indent="0" rtl="0">
              <a:spcBef>
                <a:spcPts val="0"/>
              </a:spcBef>
              <a:buNone/>
            </a:pPr>
            <a:r>
              <a:rPr lang="en-US" sz="2200">
                <a:solidFill>
                  <a:schemeClr val="dk1"/>
                </a:solidFill>
              </a:rPr>
              <a:t>Wall SN et al. Neonatal resuscitation in low-resource settings: What, who, and how to  overcome challenges to scale up? IntJ Gynecology &amp; Obstetrics. October 2009, Vol. 107 Supplement</a:t>
            </a:r>
          </a:p>
          <a:p>
            <a:pPr marL="0" lvl="0" indent="0" rtl="0">
              <a:spcBef>
                <a:spcPts val="0"/>
              </a:spcBef>
              <a:buNone/>
            </a:pPr>
            <a:endParaRPr sz="2200">
              <a:solidFill>
                <a:schemeClr val="dk1"/>
              </a:solidFill>
            </a:endParaRPr>
          </a:p>
          <a:p>
            <a:pPr marL="0" lvl="0" indent="0" rtl="0">
              <a:spcBef>
                <a:spcPts val="0"/>
              </a:spcBef>
              <a:buNone/>
            </a:pPr>
            <a:r>
              <a:rPr lang="en-US" sz="2200">
                <a:solidFill>
                  <a:schemeClr val="dk1"/>
                </a:solidFill>
              </a:rPr>
              <a:t>4. Msemo, G. et al. Newborn Mortality and Fresh Stillbirth Rates in Tanzania After HBB Training. Pediatrics (2013);131:e353–e360. </a:t>
            </a:r>
          </a:p>
        </p:txBody>
      </p:sp>
      <p:sp>
        <p:nvSpPr>
          <p:cNvPr id="336" name="Shape 336"/>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spcBef>
                <a:spcPts val="0"/>
              </a:spcBef>
              <a:buNone/>
            </a:pPr>
            <a:r>
              <a:rPr lang="en-US"/>
              <a:t>References</a:t>
            </a:r>
          </a:p>
        </p:txBody>
      </p:sp>
      <p:sp>
        <p:nvSpPr>
          <p:cNvPr id="343" name="Shape 343"/>
          <p:cNvSpPr txBox="1">
            <a:spLocks noGrp="1"/>
          </p:cNvSpPr>
          <p:nvPr>
            <p:ph type="body" idx="1"/>
          </p:nvPr>
        </p:nvSpPr>
        <p:spPr>
          <a:xfrm>
            <a:off x="304720" y="1600200"/>
            <a:ext cx="11274600" cy="4526100"/>
          </a:xfrm>
          <a:prstGeom prst="rect">
            <a:avLst/>
          </a:prstGeom>
        </p:spPr>
        <p:txBody>
          <a:bodyPr lIns="91425" tIns="91425" rIns="91425" bIns="91425" anchor="t" anchorCtr="0">
            <a:noAutofit/>
          </a:bodyPr>
          <a:lstStyle/>
          <a:p>
            <a:pPr marL="0" lvl="0" indent="0" rtl="0">
              <a:spcBef>
                <a:spcPts val="0"/>
              </a:spcBef>
              <a:buNone/>
            </a:pPr>
            <a:r>
              <a:rPr lang="en-US" sz="2200">
                <a:solidFill>
                  <a:schemeClr val="dk1"/>
                </a:solidFill>
              </a:rPr>
              <a:t>5. Wall SN et al. Neonatal resuscitation in low-resource settings: What, who, and how to  overcome challenges to scale up? IntJ Gynecology &amp; Obstetrics. October 2009, Vol. 107 Supplement</a:t>
            </a:r>
          </a:p>
          <a:p>
            <a:pPr marL="0" lvl="0" indent="0" rtl="0">
              <a:spcBef>
                <a:spcPts val="0"/>
              </a:spcBef>
              <a:buNone/>
            </a:pPr>
            <a:endParaRPr sz="2200">
              <a:solidFill>
                <a:schemeClr val="dk1"/>
              </a:solidFill>
            </a:endParaRPr>
          </a:p>
          <a:p>
            <a:pPr marL="0" lvl="0" indent="0" rtl="0">
              <a:spcBef>
                <a:spcPts val="0"/>
              </a:spcBef>
              <a:buNone/>
            </a:pPr>
            <a:r>
              <a:rPr lang="en-US" sz="2200">
                <a:solidFill>
                  <a:schemeClr val="dk1"/>
                </a:solidFill>
              </a:rPr>
              <a:t>6. Singhal N, Lockyer J, Fidler H, et al. Helping Babies Breathe: global neonatal resuscitation program development and formative educational evaluation. Resuscitation.2012;83(1):90–96 pmid:21763669</a:t>
            </a:r>
          </a:p>
          <a:p>
            <a:pPr marL="0" lvl="0" indent="0" rtl="0">
              <a:spcBef>
                <a:spcPts val="0"/>
              </a:spcBef>
              <a:buNone/>
            </a:pPr>
            <a:endParaRPr sz="2200">
              <a:solidFill>
                <a:schemeClr val="dk1"/>
              </a:solidFill>
            </a:endParaRPr>
          </a:p>
          <a:p>
            <a:pPr marL="0" lvl="0" indent="0" rtl="0">
              <a:spcBef>
                <a:spcPts val="0"/>
              </a:spcBef>
              <a:buNone/>
            </a:pPr>
            <a:r>
              <a:rPr lang="en-US" sz="2200">
                <a:solidFill>
                  <a:schemeClr val="dk1"/>
                </a:solidFill>
              </a:rPr>
              <a:t>7. American Academy of Pediatrics. Helping Babies Breathe. 2010 Available at www.helpingbabiesbreathe.org. Accessed October 11, 2016</a:t>
            </a:r>
          </a:p>
          <a:p>
            <a:pPr marL="0" lvl="0" indent="0" rtl="0">
              <a:spcBef>
                <a:spcPts val="0"/>
              </a:spcBef>
              <a:buNone/>
            </a:pPr>
            <a:endParaRPr sz="2200">
              <a:solidFill>
                <a:schemeClr val="dk1"/>
              </a:solidFill>
            </a:endParaRPr>
          </a:p>
          <a:p>
            <a:pPr marL="0" lvl="0" indent="0" rtl="0">
              <a:spcBef>
                <a:spcPts val="0"/>
              </a:spcBef>
              <a:buNone/>
            </a:pPr>
            <a:r>
              <a:rPr lang="en-US" sz="2200">
                <a:solidFill>
                  <a:schemeClr val="dk1"/>
                </a:solidFill>
              </a:rPr>
              <a:t>8. Arlington, L et al. Implementation of “Helping Babies Breathe”: A 3-Year Experience in Tanzania. Pediatrics Apr 2017</a:t>
            </a:r>
          </a:p>
        </p:txBody>
      </p:sp>
      <p:sp>
        <p:nvSpPr>
          <p:cNvPr id="344" name="Shape 344"/>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04720" y="274637"/>
            <a:ext cx="1127466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000" b="1" i="0" u="none" strike="noStrike" cap="none">
              <a:solidFill>
                <a:schemeClr val="dk2"/>
              </a:solidFill>
              <a:latin typeface="Garamond"/>
              <a:ea typeface="Garamond"/>
              <a:cs typeface="Garamond"/>
              <a:sym typeface="Garamond"/>
            </a:endParaRPr>
          </a:p>
        </p:txBody>
      </p:sp>
      <p:sp>
        <p:nvSpPr>
          <p:cNvPr id="350" name="Shape 350"/>
          <p:cNvSpPr txBox="1">
            <a:spLocks noGrp="1"/>
          </p:cNvSpPr>
          <p:nvPr>
            <p:ph type="body" idx="1"/>
          </p:nvPr>
        </p:nvSpPr>
        <p:spPr>
          <a:xfrm>
            <a:off x="304720" y="1600200"/>
            <a:ext cx="11274662"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Arial"/>
              <a:buNone/>
            </a:pPr>
            <a:r>
              <a:rPr lang="en-US" sz="3200" b="0" i="0" u="none" strike="noStrike" cap="none">
                <a:solidFill>
                  <a:schemeClr val="dk2"/>
                </a:solidFill>
                <a:latin typeface="Arial"/>
                <a:ea typeface="Arial"/>
                <a:cs typeface="Arial"/>
                <a:sym typeface="Arial"/>
              </a:rPr>
              <a:t>Asanteni Sana!</a:t>
            </a:r>
          </a:p>
          <a:p>
            <a:pPr marL="0" marR="0" lvl="0" indent="0" algn="ctr" rtl="0">
              <a:spcBef>
                <a:spcPts val="640"/>
              </a:spcBef>
              <a:spcAft>
                <a:spcPts val="0"/>
              </a:spcAft>
              <a:buClr>
                <a:schemeClr val="dk2"/>
              </a:buClr>
              <a:buSzPct val="25000"/>
              <a:buFont typeface="Arial"/>
              <a:buNone/>
            </a:pPr>
            <a:r>
              <a:rPr lang="en-US" sz="3200" b="0" i="0" u="none" strike="noStrike" cap="none">
                <a:solidFill>
                  <a:schemeClr val="dk2"/>
                </a:solidFill>
                <a:latin typeface="Arial"/>
                <a:ea typeface="Arial"/>
                <a:cs typeface="Arial"/>
                <a:sym typeface="Arial"/>
              </a:rPr>
              <a:t>Maswali?</a:t>
            </a:r>
          </a:p>
        </p:txBody>
      </p:sp>
      <p:sp>
        <p:nvSpPr>
          <p:cNvPr id="351" name="Shape 351"/>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25</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26</a:t>
            </a:fld>
            <a:endParaRPr lang="en-US" sz="1400" b="0" i="0" u="none" strike="noStrike" cap="none">
              <a:solidFill>
                <a:schemeClr val="lt1"/>
              </a:solidFill>
              <a:latin typeface="Arial"/>
              <a:ea typeface="Arial"/>
              <a:cs typeface="Arial"/>
              <a:sym typeface="Arial"/>
            </a:endParaRPr>
          </a:p>
        </p:txBody>
      </p:sp>
      <p:pic>
        <p:nvPicPr>
          <p:cNvPr id="357" name="Shape 357" descr="PPTpagefromBOOK"/>
          <p:cNvPicPr preferRelativeResize="0">
            <a:picLocks noGrp="1"/>
          </p:cNvPicPr>
          <p:nvPr>
            <p:ph type="body" idx="1"/>
          </p:nvPr>
        </p:nvPicPr>
        <p:blipFill rotWithShape="1">
          <a:blip r:embed="rId3">
            <a:alphaModFix/>
          </a:blip>
          <a:srcRect/>
          <a:stretch/>
        </p:blipFill>
        <p:spPr>
          <a:xfrm>
            <a:off x="4164514" y="0"/>
            <a:ext cx="4168750" cy="62501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01394" y="-1795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Background: Neonatal mortality</a:t>
            </a:r>
          </a:p>
        </p:txBody>
      </p:sp>
      <p:sp>
        <p:nvSpPr>
          <p:cNvPr id="138" name="Shape 138"/>
          <p:cNvSpPr txBox="1">
            <a:spLocks noGrp="1"/>
          </p:cNvSpPr>
          <p:nvPr>
            <p:ph type="body" idx="1"/>
          </p:nvPr>
        </p:nvSpPr>
        <p:spPr>
          <a:xfrm>
            <a:off x="0" y="1296925"/>
            <a:ext cx="8675400" cy="4526100"/>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560"/>
              </a:spcBef>
              <a:spcAft>
                <a:spcPts val="0"/>
              </a:spcAft>
            </a:pPr>
            <a:r>
              <a:rPr lang="en-US"/>
              <a:t>Global 14.45 / 1000 live births </a:t>
            </a:r>
            <a:r>
              <a:rPr lang="en-US" baseline="30000"/>
              <a:t>1</a:t>
            </a:r>
          </a:p>
          <a:p>
            <a:pPr marL="457200" marR="0" lvl="0" indent="-228600" algn="l" rtl="0">
              <a:lnSpc>
                <a:spcPct val="100000"/>
              </a:lnSpc>
              <a:spcBef>
                <a:spcPts val="560"/>
              </a:spcBef>
              <a:spcAft>
                <a:spcPts val="0"/>
              </a:spcAft>
            </a:pPr>
            <a:r>
              <a:rPr lang="en-US" sz="2800" b="0" i="0" u="none" strike="noStrike" cap="none">
                <a:solidFill>
                  <a:schemeClr val="dk2"/>
                </a:solidFill>
                <a:latin typeface="Arial"/>
                <a:ea typeface="Arial"/>
                <a:cs typeface="Arial"/>
                <a:sym typeface="Arial"/>
              </a:rPr>
              <a:t>Tanzania </a:t>
            </a:r>
            <a:r>
              <a:rPr lang="en-US"/>
              <a:t>25/1000 live births</a:t>
            </a:r>
            <a:r>
              <a:rPr lang="en-US" baseline="30000">
                <a:solidFill>
                  <a:schemeClr val="dk1"/>
                </a:solidFill>
              </a:rPr>
              <a:t>2</a:t>
            </a:r>
          </a:p>
          <a:p>
            <a:pPr marR="0" lvl="2" algn="l" rtl="0">
              <a:lnSpc>
                <a:spcPct val="100000"/>
              </a:lnSpc>
              <a:spcBef>
                <a:spcPts val="560"/>
              </a:spcBef>
              <a:spcAft>
                <a:spcPts val="0"/>
              </a:spcAft>
              <a:buClr>
                <a:schemeClr val="dk2"/>
              </a:buClr>
              <a:buSzPct val="100000"/>
              <a:buFont typeface="Arial"/>
              <a:buChar char="•"/>
            </a:pPr>
            <a:r>
              <a:rPr lang="en-US"/>
              <a:t>43/1000 live births in urban areas</a:t>
            </a:r>
          </a:p>
          <a:p>
            <a:pPr marR="0" lvl="2" algn="l" rtl="0">
              <a:lnSpc>
                <a:spcPct val="100000"/>
              </a:lnSpc>
              <a:spcBef>
                <a:spcPts val="560"/>
              </a:spcBef>
              <a:spcAft>
                <a:spcPts val="0"/>
              </a:spcAft>
              <a:buClr>
                <a:schemeClr val="dk2"/>
              </a:buClr>
              <a:buSzPct val="100000"/>
              <a:buFont typeface="Arial"/>
              <a:buChar char="•"/>
            </a:pPr>
            <a:r>
              <a:rPr lang="en-US"/>
              <a:t>24/1000 live births rural areas</a:t>
            </a:r>
          </a:p>
          <a:p>
            <a:pPr marR="0" lvl="2" algn="l" rtl="0">
              <a:lnSpc>
                <a:spcPct val="100000"/>
              </a:lnSpc>
              <a:spcBef>
                <a:spcPts val="560"/>
              </a:spcBef>
              <a:spcAft>
                <a:spcPts val="0"/>
              </a:spcAft>
              <a:buClr>
                <a:schemeClr val="dk2"/>
              </a:buClr>
              <a:buSzPct val="100000"/>
              <a:buFont typeface="Arial"/>
              <a:buChar char="•"/>
            </a:pPr>
            <a:r>
              <a:rPr lang="en-US"/>
              <a:t>15% attributed to birth asphyxia</a:t>
            </a:r>
            <a:r>
              <a:rPr lang="en-US" baseline="30000">
                <a:solidFill>
                  <a:schemeClr val="dk1"/>
                </a:solidFill>
              </a:rPr>
              <a:t>3</a:t>
            </a:r>
          </a:p>
          <a:p>
            <a:pPr marR="0" lvl="2" algn="l" rtl="0">
              <a:lnSpc>
                <a:spcPct val="100000"/>
              </a:lnSpc>
              <a:spcBef>
                <a:spcPts val="560"/>
              </a:spcBef>
              <a:spcAft>
                <a:spcPts val="0"/>
              </a:spcAft>
              <a:buClr>
                <a:schemeClr val="dk2"/>
              </a:buClr>
              <a:buSzPct val="100000"/>
              <a:buFont typeface="Arial"/>
              <a:buChar char="•"/>
            </a:pPr>
            <a:r>
              <a:rPr lang="en-US"/>
              <a:t>49% births attended by skilled attendant 2007</a:t>
            </a:r>
            <a:r>
              <a:rPr lang="en-US" baseline="30000"/>
              <a:t>3</a:t>
            </a:r>
            <a:r>
              <a:rPr lang="en-US"/>
              <a:t> </a:t>
            </a:r>
          </a:p>
          <a:p>
            <a:pPr marR="0" lvl="2" algn="l" rtl="0">
              <a:lnSpc>
                <a:spcPct val="100000"/>
              </a:lnSpc>
              <a:spcBef>
                <a:spcPts val="560"/>
              </a:spcBef>
              <a:spcAft>
                <a:spcPts val="0"/>
              </a:spcAft>
              <a:buClr>
                <a:schemeClr val="dk2"/>
              </a:buClr>
              <a:buSzPct val="100000"/>
              <a:buFont typeface="Arial"/>
              <a:buChar char="•"/>
            </a:pPr>
            <a:r>
              <a:rPr lang="en-US"/>
              <a:t>63% of births in health facilities</a:t>
            </a:r>
            <a:r>
              <a:rPr lang="en-US" baseline="30000"/>
              <a:t>2</a:t>
            </a:r>
            <a:r>
              <a:rPr lang="en-US"/>
              <a:t> </a:t>
            </a:r>
          </a:p>
          <a:p>
            <a:pPr marL="0" marR="0" lvl="0" indent="0" algn="l" rtl="0">
              <a:lnSpc>
                <a:spcPct val="100000"/>
              </a:lnSpc>
              <a:spcBef>
                <a:spcPts val="560"/>
              </a:spcBef>
              <a:spcAft>
                <a:spcPts val="0"/>
              </a:spcAft>
              <a:buNone/>
            </a:pPr>
            <a:endParaRPr/>
          </a:p>
        </p:txBody>
      </p:sp>
      <p:sp>
        <p:nvSpPr>
          <p:cNvPr id="139" name="Shape 139"/>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3</a:t>
            </a:fld>
            <a:endParaRPr lang="en-US" sz="1400" b="0" i="0" u="none" strike="noStrike" cap="none">
              <a:solidFill>
                <a:schemeClr val="lt1"/>
              </a:solidFill>
              <a:latin typeface="Arial"/>
              <a:ea typeface="Arial"/>
              <a:cs typeface="Arial"/>
              <a:sym typeface="Arial"/>
            </a:endParaRPr>
          </a:p>
        </p:txBody>
      </p:sp>
      <p:pic>
        <p:nvPicPr>
          <p:cNvPr id="140" name="Shape 140"/>
          <p:cNvPicPr preferRelativeResize="0"/>
          <p:nvPr/>
        </p:nvPicPr>
        <p:blipFill rotWithShape="1">
          <a:blip r:embed="rId3">
            <a:alphaModFix/>
          </a:blip>
          <a:srcRect l="8703" t="24699" r="66724" b="21418"/>
          <a:stretch/>
        </p:blipFill>
        <p:spPr>
          <a:xfrm>
            <a:off x="8069125" y="887250"/>
            <a:ext cx="4119700" cy="4435924"/>
          </a:xfrm>
          <a:prstGeom prst="rect">
            <a:avLst/>
          </a:prstGeom>
          <a:noFill/>
          <a:ln w="9525" cap="flat" cmpd="sng">
            <a:solidFill>
              <a:srgbClr val="000000"/>
            </a:solidFill>
            <a:prstDash val="solid"/>
            <a:round/>
            <a:headEnd type="none" w="med" len="med"/>
            <a:tailEnd type="none" w="med" len="med"/>
          </a:ln>
        </p:spPr>
      </p:pic>
      <p:sp>
        <p:nvSpPr>
          <p:cNvPr id="141" name="Shape 141"/>
          <p:cNvSpPr txBox="1"/>
          <p:nvPr/>
        </p:nvSpPr>
        <p:spPr>
          <a:xfrm>
            <a:off x="8209075" y="5399375"/>
            <a:ext cx="3988800" cy="786000"/>
          </a:xfrm>
          <a:prstGeom prst="rect">
            <a:avLst/>
          </a:prstGeom>
          <a:noFill/>
          <a:ln>
            <a:noFill/>
          </a:ln>
        </p:spPr>
        <p:txBody>
          <a:bodyPr lIns="91425" tIns="91425" rIns="91425" bIns="91425" anchor="ctr" anchorCtr="0">
            <a:noAutofit/>
          </a:bodyPr>
          <a:lstStyle/>
          <a:p>
            <a:pPr lvl="0" rtl="0">
              <a:spcBef>
                <a:spcPts val="0"/>
              </a:spcBef>
              <a:buNone/>
            </a:pPr>
            <a:r>
              <a:rPr lang="en-US" sz="1200"/>
              <a:t>Country statistics and global health estimates by WHO and UN partners For information visit the Global Health Observatory (http://www.who.int/gho/en//) Last updated :January 2015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04719" y="12"/>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Background: Helping Babies Breathe</a:t>
            </a:r>
            <a:r>
              <a:rPr lang="en-US" sz="4000" b="1" i="0" u="none" strike="noStrike" cap="none" baseline="30000">
                <a:solidFill>
                  <a:schemeClr val="dk2"/>
                </a:solidFill>
                <a:latin typeface="Garamond"/>
                <a:ea typeface="Garamond"/>
                <a:cs typeface="Garamond"/>
                <a:sym typeface="Garamond"/>
              </a:rPr>
              <a:t>®</a:t>
            </a:r>
            <a:r>
              <a:rPr lang="en-US" sz="4000" b="1" i="0" u="none" strike="noStrike" cap="none">
                <a:solidFill>
                  <a:schemeClr val="dk2"/>
                </a:solidFill>
                <a:latin typeface="Garamond"/>
                <a:ea typeface="Garamond"/>
                <a:cs typeface="Garamond"/>
                <a:sym typeface="Garamond"/>
              </a:rPr>
              <a:t> (HBB) </a:t>
            </a:r>
          </a:p>
        </p:txBody>
      </p:sp>
      <p:sp>
        <p:nvSpPr>
          <p:cNvPr id="147" name="Shape 147"/>
          <p:cNvSpPr txBox="1">
            <a:spLocks noGrp="1"/>
          </p:cNvSpPr>
          <p:nvPr>
            <p:ph type="body" idx="1"/>
          </p:nvPr>
        </p:nvSpPr>
        <p:spPr>
          <a:xfrm>
            <a:off x="304725" y="1805000"/>
            <a:ext cx="6623400" cy="4321200"/>
          </a:xfrm>
          <a:prstGeom prst="rect">
            <a:avLst/>
          </a:prstGeom>
          <a:noFill/>
          <a:ln>
            <a:noFill/>
          </a:ln>
        </p:spPr>
        <p:txBody>
          <a:bodyPr lIns="91425" tIns="45700" rIns="91425" bIns="45700" anchor="t" anchorCtr="0">
            <a:noAutofit/>
          </a:bodyPr>
          <a:lstStyle/>
          <a:p>
            <a:pPr marL="457200" marR="0" lvl="0" indent="-431800" algn="l" rtl="0">
              <a:lnSpc>
                <a:spcPct val="100000"/>
              </a:lnSpc>
              <a:spcBef>
                <a:spcPts val="0"/>
              </a:spcBef>
              <a:spcAft>
                <a:spcPts val="0"/>
              </a:spcAft>
              <a:buClr>
                <a:schemeClr val="dk2"/>
              </a:buClr>
              <a:buSzPct val="100000"/>
              <a:buFont typeface="Arial"/>
              <a:buChar char="•"/>
            </a:pPr>
            <a:r>
              <a:rPr lang="en-US" sz="3100" b="0" i="0" u="none" strike="noStrike" cap="none">
                <a:solidFill>
                  <a:schemeClr val="dk2"/>
                </a:solidFill>
                <a:latin typeface="Arial"/>
                <a:ea typeface="Arial"/>
                <a:cs typeface="Arial"/>
                <a:sym typeface="Arial"/>
              </a:rPr>
              <a:t>Simulation based</a:t>
            </a:r>
          </a:p>
          <a:p>
            <a:pPr marL="457200" marR="0" lvl="0" indent="-431800" algn="l" rtl="0">
              <a:lnSpc>
                <a:spcPct val="100000"/>
              </a:lnSpc>
              <a:spcBef>
                <a:spcPts val="560"/>
              </a:spcBef>
              <a:spcAft>
                <a:spcPts val="0"/>
              </a:spcAft>
              <a:buClr>
                <a:schemeClr val="dk2"/>
              </a:buClr>
              <a:buSzPct val="100000"/>
              <a:buFont typeface="Arial"/>
              <a:buChar char="•"/>
            </a:pPr>
            <a:r>
              <a:rPr lang="en-US" sz="3100" b="0" i="0" u="none" strike="noStrike" cap="none">
                <a:solidFill>
                  <a:schemeClr val="dk2"/>
                </a:solidFill>
                <a:latin typeface="Arial"/>
                <a:ea typeface="Arial"/>
                <a:cs typeface="Arial"/>
                <a:sym typeface="Arial"/>
              </a:rPr>
              <a:t>Low student to instructor ratio</a:t>
            </a:r>
          </a:p>
          <a:p>
            <a:pPr marL="457200" marR="0" lvl="0" indent="-431800" algn="l" rtl="0">
              <a:lnSpc>
                <a:spcPct val="100000"/>
              </a:lnSpc>
              <a:spcBef>
                <a:spcPts val="560"/>
              </a:spcBef>
              <a:spcAft>
                <a:spcPts val="0"/>
              </a:spcAft>
              <a:buClr>
                <a:schemeClr val="dk2"/>
              </a:buClr>
              <a:buSzPct val="100000"/>
              <a:buFont typeface="Arial"/>
              <a:buChar char="•"/>
            </a:pPr>
            <a:r>
              <a:rPr lang="en-US" sz="3100" b="0" i="0" u="none" strike="noStrike" cap="none">
                <a:solidFill>
                  <a:schemeClr val="dk2"/>
                </a:solidFill>
                <a:latin typeface="Arial"/>
                <a:ea typeface="Arial"/>
                <a:cs typeface="Arial"/>
                <a:sym typeface="Arial"/>
              </a:rPr>
              <a:t>Curriculum includes:</a:t>
            </a:r>
          </a:p>
          <a:p>
            <a:pPr marL="914400" marR="0" lvl="1" indent="-406400" algn="l" rtl="0">
              <a:lnSpc>
                <a:spcPct val="100000"/>
              </a:lnSpc>
              <a:spcBef>
                <a:spcPts val="560"/>
              </a:spcBef>
              <a:spcAft>
                <a:spcPts val="0"/>
              </a:spcAft>
              <a:buClr>
                <a:schemeClr val="dk2"/>
              </a:buClr>
              <a:buSzPct val="100000"/>
              <a:buFont typeface="Arial"/>
              <a:buChar char="–"/>
            </a:pPr>
            <a:r>
              <a:rPr lang="en-US" sz="2700" b="0" i="0" u="none" strike="noStrike" cap="none">
                <a:solidFill>
                  <a:schemeClr val="dk2"/>
                </a:solidFill>
                <a:latin typeface="Arial"/>
                <a:ea typeface="Arial"/>
                <a:cs typeface="Arial"/>
                <a:sym typeface="Arial"/>
              </a:rPr>
              <a:t>OSCE</a:t>
            </a:r>
          </a:p>
          <a:p>
            <a:pPr marL="914400" marR="0" lvl="1" indent="-406400" algn="l" rtl="0">
              <a:lnSpc>
                <a:spcPct val="100000"/>
              </a:lnSpc>
              <a:spcBef>
                <a:spcPts val="560"/>
              </a:spcBef>
              <a:spcAft>
                <a:spcPts val="0"/>
              </a:spcAft>
              <a:buClr>
                <a:schemeClr val="dk2"/>
              </a:buClr>
              <a:buSzPct val="100000"/>
              <a:buFont typeface="Arial"/>
              <a:buChar char="–"/>
            </a:pPr>
            <a:r>
              <a:rPr lang="en-US" sz="2700" b="0" i="0" u="none" strike="noStrike" cap="none">
                <a:solidFill>
                  <a:schemeClr val="dk2"/>
                </a:solidFill>
                <a:latin typeface="Arial"/>
                <a:ea typeface="Arial"/>
                <a:cs typeface="Arial"/>
                <a:sym typeface="Arial"/>
              </a:rPr>
              <a:t>Knowledge check</a:t>
            </a:r>
          </a:p>
          <a:p>
            <a:pPr marL="914400" marR="0" lvl="1" indent="-406400" algn="l" rtl="0">
              <a:lnSpc>
                <a:spcPct val="100000"/>
              </a:lnSpc>
              <a:spcBef>
                <a:spcPts val="560"/>
              </a:spcBef>
              <a:spcAft>
                <a:spcPts val="0"/>
              </a:spcAft>
              <a:buClr>
                <a:schemeClr val="dk2"/>
              </a:buClr>
              <a:buSzPct val="100000"/>
              <a:buFont typeface="Arial"/>
              <a:buChar char="–"/>
            </a:pPr>
            <a:r>
              <a:rPr lang="en-US" sz="2700" b="0" i="0" u="none" strike="noStrike" cap="none">
                <a:solidFill>
                  <a:schemeClr val="dk2"/>
                </a:solidFill>
                <a:latin typeface="Arial"/>
                <a:ea typeface="Arial"/>
                <a:cs typeface="Arial"/>
                <a:sym typeface="Arial"/>
              </a:rPr>
              <a:t>Skills check</a:t>
            </a:r>
          </a:p>
          <a:p>
            <a:pPr marL="914400" marR="0" lvl="1" indent="-406400" algn="l" rtl="0">
              <a:lnSpc>
                <a:spcPct val="100000"/>
              </a:lnSpc>
              <a:spcBef>
                <a:spcPts val="560"/>
              </a:spcBef>
              <a:spcAft>
                <a:spcPts val="0"/>
              </a:spcAft>
              <a:buClr>
                <a:schemeClr val="dk2"/>
              </a:buClr>
              <a:buSzPct val="100000"/>
              <a:buFont typeface="Arial"/>
              <a:buChar char="–"/>
            </a:pPr>
            <a:r>
              <a:rPr lang="en-US" sz="2700" b="0" i="0" u="none" strike="noStrike" cap="none">
                <a:solidFill>
                  <a:schemeClr val="dk2"/>
                </a:solidFill>
                <a:latin typeface="Arial"/>
                <a:ea typeface="Arial"/>
                <a:cs typeface="Arial"/>
                <a:sym typeface="Arial"/>
              </a:rPr>
              <a:t>Simulator doll</a:t>
            </a:r>
          </a:p>
        </p:txBody>
      </p:sp>
      <p:sp>
        <p:nvSpPr>
          <p:cNvPr id="148" name="Shape 14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4</a:t>
            </a:fld>
            <a:endParaRPr lang="en-US" sz="1400" b="0" i="0" u="none" strike="noStrike" cap="none">
              <a:solidFill>
                <a:schemeClr val="lt1"/>
              </a:solidFill>
              <a:latin typeface="Arial"/>
              <a:ea typeface="Arial"/>
              <a:cs typeface="Arial"/>
              <a:sym typeface="Arial"/>
            </a:endParaRPr>
          </a:p>
        </p:txBody>
      </p:sp>
      <p:pic>
        <p:nvPicPr>
          <p:cNvPr id="149" name="Shape 149"/>
          <p:cNvPicPr preferRelativeResize="0"/>
          <p:nvPr/>
        </p:nvPicPr>
        <p:blipFill rotWithShape="1">
          <a:blip r:embed="rId3">
            <a:alphaModFix/>
          </a:blip>
          <a:srcRect l="25541" t="17579" r="27508" b="26576"/>
          <a:stretch/>
        </p:blipFill>
        <p:spPr>
          <a:xfrm>
            <a:off x="6454373" y="1822700"/>
            <a:ext cx="5721900" cy="3828600"/>
          </a:xfrm>
          <a:prstGeom prst="rect">
            <a:avLst/>
          </a:prstGeom>
          <a:noFill/>
          <a:ln>
            <a:noFill/>
          </a:ln>
        </p:spPr>
      </p:pic>
      <p:sp>
        <p:nvSpPr>
          <p:cNvPr id="150" name="Shape 150"/>
          <p:cNvSpPr txBox="1"/>
          <p:nvPr/>
        </p:nvSpPr>
        <p:spPr>
          <a:xfrm>
            <a:off x="6530575" y="5568275"/>
            <a:ext cx="5645700" cy="707400"/>
          </a:xfrm>
          <a:prstGeom prst="rect">
            <a:avLst/>
          </a:prstGeom>
          <a:noFill/>
          <a:ln>
            <a:noFill/>
          </a:ln>
        </p:spPr>
        <p:txBody>
          <a:bodyPr lIns="91425" tIns="91425" rIns="91425" bIns="91425" anchor="ctr" anchorCtr="0">
            <a:noAutofit/>
          </a:bodyPr>
          <a:lstStyle/>
          <a:p>
            <a:pPr lvl="0" rtl="0">
              <a:spcBef>
                <a:spcPts val="0"/>
              </a:spcBef>
              <a:buNone/>
            </a:pPr>
            <a:r>
              <a:rPr lang="en-US" sz="1100">
                <a:solidFill>
                  <a:schemeClr val="dk1"/>
                </a:solidFill>
              </a:rPr>
              <a:t>American Academy of Pediatrics. Helping Babies Breathe. 2010 Available at www.helpingbabiesbreathe.org. Accessed October 11,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04719" y="2746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Background: HBB Evidence base in Tanzania</a:t>
            </a:r>
          </a:p>
        </p:txBody>
      </p:sp>
      <p:sp>
        <p:nvSpPr>
          <p:cNvPr id="156" name="Shape 156"/>
          <p:cNvSpPr txBox="1">
            <a:spLocks noGrp="1"/>
          </p:cNvSpPr>
          <p:nvPr>
            <p:ph type="body" idx="1"/>
          </p:nvPr>
        </p:nvSpPr>
        <p:spPr>
          <a:xfrm>
            <a:off x="304723" y="1600200"/>
            <a:ext cx="75033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Background rollout of HBB in Tanzania</a:t>
            </a:r>
          </a:p>
          <a:p>
            <a:pPr marL="742950" marR="0" lvl="1" indent="-285750" algn="l" rtl="0">
              <a:lnSpc>
                <a:spcPct val="100000"/>
              </a:lnSpc>
              <a:spcBef>
                <a:spcPts val="56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JHPIEGO/MOH partnership</a:t>
            </a:r>
          </a:p>
          <a:p>
            <a:pPr marL="742950" marR="0" lvl="1" indent="-285750" algn="l" rtl="0">
              <a:lnSpc>
                <a:spcPct val="100000"/>
              </a:lnSpc>
              <a:spcBef>
                <a:spcPts val="560"/>
              </a:spcBef>
              <a:spcAft>
                <a:spcPts val="0"/>
              </a:spcAft>
              <a:buClr>
                <a:schemeClr val="dk2"/>
              </a:buClr>
              <a:buSzPct val="100000"/>
              <a:buFont typeface="Arial"/>
              <a:buChar char="–"/>
            </a:pPr>
            <a:r>
              <a:rPr lang="en-US"/>
              <a:t>Initial implementation showed </a:t>
            </a:r>
            <a:r>
              <a:rPr lang="en-US" sz="2800" b="0" i="0" u="none" strike="noStrike" cap="none">
                <a:solidFill>
                  <a:schemeClr val="dk2"/>
                </a:solidFill>
                <a:latin typeface="Arial"/>
                <a:ea typeface="Arial"/>
                <a:cs typeface="Arial"/>
                <a:sym typeface="Arial"/>
              </a:rPr>
              <a:t>47% reduction in mortality and fresh stillbirth rates</a:t>
            </a:r>
          </a:p>
          <a:p>
            <a:pPr marL="457200" marR="0" lvl="0" indent="0" algn="l" rtl="0">
              <a:lnSpc>
                <a:spcPct val="100000"/>
              </a:lnSpc>
              <a:spcBef>
                <a:spcPts val="560"/>
              </a:spcBef>
              <a:spcAft>
                <a:spcPts val="0"/>
              </a:spcAft>
              <a:buNone/>
            </a:pPr>
            <a:endParaRPr/>
          </a:p>
          <a:p>
            <a:pPr marL="0" marR="0" lvl="0" indent="0" algn="l" rtl="0">
              <a:lnSpc>
                <a:spcPct val="100000"/>
              </a:lnSpc>
              <a:spcBef>
                <a:spcPts val="560"/>
              </a:spcBef>
              <a:spcAft>
                <a:spcPts val="0"/>
              </a:spcAft>
              <a:buClr>
                <a:schemeClr val="dk2"/>
              </a:buClr>
              <a:buSzPct val="25000"/>
              <a:buFont typeface="Arial"/>
              <a:buNone/>
            </a:pPr>
            <a:endParaRPr sz="3200" b="0" i="0" u="none" strike="noStrike" cap="none">
              <a:solidFill>
                <a:schemeClr val="dk2"/>
              </a:solidFill>
              <a:latin typeface="Arial"/>
              <a:ea typeface="Arial"/>
              <a:cs typeface="Arial"/>
              <a:sym typeface="Arial"/>
            </a:endParaRPr>
          </a:p>
        </p:txBody>
      </p:sp>
      <p:sp>
        <p:nvSpPr>
          <p:cNvPr id="157" name="Shape 157"/>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5</a:t>
            </a:fld>
            <a:endParaRPr lang="en-US" sz="1400" b="0" i="0" u="none" strike="noStrike" cap="none">
              <a:solidFill>
                <a:schemeClr val="lt1"/>
              </a:solidFill>
              <a:latin typeface="Arial"/>
              <a:ea typeface="Arial"/>
              <a:cs typeface="Arial"/>
              <a:sym typeface="Arial"/>
            </a:endParaRPr>
          </a:p>
        </p:txBody>
      </p:sp>
      <p:sp>
        <p:nvSpPr>
          <p:cNvPr id="158" name="Shape 158"/>
          <p:cNvSpPr txBox="1"/>
          <p:nvPr/>
        </p:nvSpPr>
        <p:spPr>
          <a:xfrm>
            <a:off x="5138925" y="5492775"/>
            <a:ext cx="7029900" cy="476400"/>
          </a:xfrm>
          <a:prstGeom prst="rect">
            <a:avLst/>
          </a:prstGeom>
          <a:noFill/>
          <a:ln>
            <a:noFill/>
          </a:ln>
        </p:spPr>
        <p:txBody>
          <a:bodyPr lIns="91425" tIns="91425" rIns="91425" bIns="91425" anchor="ctr" anchorCtr="0">
            <a:noAutofit/>
          </a:bodyPr>
          <a:lstStyle/>
          <a:p>
            <a:pPr lvl="0" rtl="0">
              <a:spcBef>
                <a:spcPts val="0"/>
              </a:spcBef>
              <a:buNone/>
            </a:pPr>
            <a:r>
              <a:rPr lang="en-US" sz="1200">
                <a:solidFill>
                  <a:schemeClr val="dk1"/>
                </a:solidFill>
              </a:rPr>
              <a:t>Msemo, G. et al. Newborn Mortality and Fresh Stillbirth Rates in Tanzania After HBB Training. Pediatrics (2013);131:e353–e360</a:t>
            </a:r>
          </a:p>
          <a:p>
            <a:pPr lvl="0" rtl="0">
              <a:spcBef>
                <a:spcPts val="0"/>
              </a:spcBef>
              <a:buNone/>
            </a:pPr>
            <a:endParaRPr sz="1200">
              <a:solidFill>
                <a:schemeClr val="dk1"/>
              </a:solidFill>
            </a:endParaRPr>
          </a:p>
          <a:p>
            <a:pPr lvl="0" rtl="0">
              <a:lnSpc>
                <a:spcPct val="125000"/>
              </a:lnSpc>
              <a:spcBef>
                <a:spcPts val="0"/>
              </a:spcBef>
              <a:buNone/>
            </a:pPr>
            <a:r>
              <a:rPr lang="en-US" sz="1250">
                <a:solidFill>
                  <a:schemeClr val="dk1"/>
                </a:solidFill>
              </a:rPr>
              <a:t>Arlington, L et al. Implementation of “Helping Babies Breathe”: A 3-Year Experience in Tanzania. </a:t>
            </a:r>
            <a:r>
              <a:rPr lang="en-US" sz="1050">
                <a:solidFill>
                  <a:schemeClr val="dk1"/>
                </a:solidFill>
              </a:rPr>
              <a:t>Pediatrics Apr 2017</a:t>
            </a:r>
          </a:p>
        </p:txBody>
      </p:sp>
      <p:pic>
        <p:nvPicPr>
          <p:cNvPr id="159" name="Shape 159" descr="Africa.png"/>
          <p:cNvPicPr preferRelativeResize="0"/>
          <p:nvPr/>
        </p:nvPicPr>
        <p:blipFill>
          <a:blip r:embed="rId3">
            <a:alphaModFix/>
          </a:blip>
          <a:stretch>
            <a:fillRect/>
          </a:stretch>
        </p:blipFill>
        <p:spPr>
          <a:xfrm>
            <a:off x="8292724" y="1312875"/>
            <a:ext cx="3568999" cy="3754824"/>
          </a:xfrm>
          <a:prstGeom prst="rect">
            <a:avLst/>
          </a:prstGeom>
          <a:noFill/>
          <a:ln>
            <a:noFill/>
          </a:ln>
        </p:spPr>
      </p:pic>
      <p:sp>
        <p:nvSpPr>
          <p:cNvPr id="160" name="Shape 160"/>
          <p:cNvSpPr/>
          <p:nvPr/>
        </p:nvSpPr>
        <p:spPr>
          <a:xfrm>
            <a:off x="10456550" y="3208025"/>
            <a:ext cx="533400" cy="5526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descr="Africa.png"/>
          <p:cNvPicPr preferRelativeResize="0"/>
          <p:nvPr/>
        </p:nvPicPr>
        <p:blipFill>
          <a:blip r:embed="rId3">
            <a:alphaModFix/>
          </a:blip>
          <a:stretch>
            <a:fillRect/>
          </a:stretch>
        </p:blipFill>
        <p:spPr>
          <a:xfrm>
            <a:off x="7229949" y="1126075"/>
            <a:ext cx="4692774" cy="4937099"/>
          </a:xfrm>
          <a:prstGeom prst="rect">
            <a:avLst/>
          </a:prstGeom>
          <a:noFill/>
          <a:ln>
            <a:noFill/>
          </a:ln>
        </p:spPr>
      </p:pic>
      <p:pic>
        <p:nvPicPr>
          <p:cNvPr id="166" name="Shape 166"/>
          <p:cNvPicPr preferRelativeResize="0"/>
          <p:nvPr/>
        </p:nvPicPr>
        <p:blipFill rotWithShape="1">
          <a:blip r:embed="rId4">
            <a:alphaModFix/>
          </a:blip>
          <a:srcRect l="36874" t="17916" r="24293" b="16068"/>
          <a:stretch/>
        </p:blipFill>
        <p:spPr>
          <a:xfrm>
            <a:off x="7229950" y="1185300"/>
            <a:ext cx="4692772" cy="4757148"/>
          </a:xfrm>
          <a:prstGeom prst="rect">
            <a:avLst/>
          </a:prstGeom>
          <a:noFill/>
          <a:ln w="19050" cap="flat" cmpd="sng">
            <a:solidFill>
              <a:srgbClr val="4A86E8"/>
            </a:solidFill>
            <a:prstDash val="solid"/>
            <a:round/>
            <a:headEnd type="none" w="med" len="med"/>
            <a:tailEnd type="none" w="med" len="med"/>
          </a:ln>
        </p:spPr>
      </p:pic>
      <p:sp>
        <p:nvSpPr>
          <p:cNvPr id="168" name="Shape 168"/>
          <p:cNvSpPr txBox="1">
            <a:spLocks noGrp="1"/>
          </p:cNvSpPr>
          <p:nvPr>
            <p:ph type="title"/>
          </p:nvPr>
        </p:nvSpPr>
        <p:spPr>
          <a:xfrm>
            <a:off x="304719" y="12"/>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Background: GHSP at HKMU</a:t>
            </a:r>
          </a:p>
        </p:txBody>
      </p:sp>
      <p:sp>
        <p:nvSpPr>
          <p:cNvPr id="169" name="Shape 169"/>
          <p:cNvSpPr txBox="1">
            <a:spLocks noGrp="1"/>
          </p:cNvSpPr>
          <p:nvPr>
            <p:ph type="body" idx="1"/>
          </p:nvPr>
        </p:nvSpPr>
        <p:spPr>
          <a:xfrm>
            <a:off x="304719" y="1711300"/>
            <a:ext cx="55359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HKMU is a private university with ~1000 students, founded in 1997</a:t>
            </a:r>
          </a:p>
          <a:p>
            <a:pPr marL="342900" marR="0" lvl="0" indent="-3429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Partnership began in 2014</a:t>
            </a:r>
          </a:p>
          <a:p>
            <a:pPr marL="342900" marR="0" lvl="0" indent="-3429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2-4 volunteers per year in the departments of Community Health Nursing, Midwifery, Pediatrics, and Internal Medicine</a:t>
            </a:r>
          </a:p>
        </p:txBody>
      </p:sp>
      <p:sp>
        <p:nvSpPr>
          <p:cNvPr id="170" name="Shape 170"/>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04719" y="12"/>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Birth of neonatal resuscitation training at HKMU</a:t>
            </a:r>
          </a:p>
        </p:txBody>
      </p:sp>
      <p:sp>
        <p:nvSpPr>
          <p:cNvPr id="176" name="Shape 176"/>
          <p:cNvSpPr txBox="1">
            <a:spLocks noGrp="1"/>
          </p:cNvSpPr>
          <p:nvPr>
            <p:ph type="body" idx="1"/>
          </p:nvPr>
        </p:nvSpPr>
        <p:spPr>
          <a:xfrm>
            <a:off x="304722" y="1600200"/>
            <a:ext cx="6548999"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Start of neonatal resuscitation trainings in 2015 by first GHSP volunteer in pediatrics department</a:t>
            </a:r>
            <a:r>
              <a:rPr lang="en-US"/>
              <a:t>, </a:t>
            </a:r>
            <a:r>
              <a:rPr lang="en-US" sz="3200" b="0" i="0" u="none" strike="noStrike" cap="none">
                <a:solidFill>
                  <a:schemeClr val="dk2"/>
                </a:solidFill>
                <a:latin typeface="Arial"/>
                <a:ea typeface="Arial"/>
                <a:cs typeface="Arial"/>
                <a:sym typeface="Arial"/>
              </a:rPr>
              <a:t>Dr. Esther Johnston</a:t>
            </a:r>
          </a:p>
          <a:p>
            <a:pPr marL="342900" marR="0" lvl="0" indent="-342900" algn="l" rtl="0">
              <a:lnSpc>
                <a:spcPct val="100000"/>
              </a:lnSpc>
              <a:spcBef>
                <a:spcPts val="0"/>
              </a:spcBef>
              <a:spcAft>
                <a:spcPts val="0"/>
              </a:spcAft>
              <a:buClr>
                <a:schemeClr val="dk2"/>
              </a:buClr>
              <a:buSzPct val="100000"/>
              <a:buFont typeface="Arial"/>
              <a:buNone/>
            </a:pPr>
            <a:endParaRPr sz="3200" b="0" i="0" u="none" strike="noStrike" cap="none">
              <a:solidFill>
                <a:schemeClr val="dk2"/>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Inspired by clinical experiences at teaching hospital</a:t>
            </a:r>
          </a:p>
        </p:txBody>
      </p:sp>
      <p:sp>
        <p:nvSpPr>
          <p:cNvPr id="177" name="Shape 177"/>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7</a:t>
            </a:fld>
            <a:endParaRPr lang="en-US" sz="1400" b="0" i="0" u="none" strike="noStrike" cap="none">
              <a:solidFill>
                <a:schemeClr val="lt1"/>
              </a:solidFill>
              <a:latin typeface="Arial"/>
              <a:ea typeface="Arial"/>
              <a:cs typeface="Arial"/>
              <a:sym typeface="Arial"/>
            </a:endParaRPr>
          </a:p>
        </p:txBody>
      </p:sp>
      <p:pic>
        <p:nvPicPr>
          <p:cNvPr id="178" name="Shape 178"/>
          <p:cNvPicPr preferRelativeResize="0"/>
          <p:nvPr/>
        </p:nvPicPr>
        <p:blipFill rotWithShape="1">
          <a:blip r:embed="rId3">
            <a:alphaModFix/>
          </a:blip>
          <a:srcRect/>
          <a:stretch/>
        </p:blipFill>
        <p:spPr>
          <a:xfrm>
            <a:off x="7408150" y="1600200"/>
            <a:ext cx="4643100" cy="348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04719" y="2746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a:solidFill>
                  <a:schemeClr val="dk2"/>
                </a:solidFill>
                <a:latin typeface="Garamond"/>
                <a:ea typeface="Garamond"/>
                <a:cs typeface="Garamond"/>
                <a:sym typeface="Garamond"/>
              </a:rPr>
              <a:t>Timeline: September 2016-Present</a:t>
            </a:r>
          </a:p>
        </p:txBody>
      </p:sp>
      <p:sp>
        <p:nvSpPr>
          <p:cNvPr id="207" name="Shape 207"/>
          <p:cNvSpPr txBox="1">
            <a:spLocks noGrp="1"/>
          </p:cNvSpPr>
          <p:nvPr>
            <p:ph type="body" idx="1"/>
          </p:nvPr>
        </p:nvSpPr>
        <p:spPr>
          <a:xfrm>
            <a:off x="304719" y="1490419"/>
            <a:ext cx="11274600" cy="4483200"/>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SzPct val="100000"/>
            </a:pPr>
            <a:r>
              <a:rPr lang="en-US" sz="2800"/>
              <a:t>Master training of 10 Medical students from MD2-4 by Aliasgar</a:t>
            </a:r>
          </a:p>
          <a:p>
            <a:pPr marL="0" marR="0" lvl="0" indent="0" algn="l" rtl="0">
              <a:lnSpc>
                <a:spcPct val="100000"/>
              </a:lnSpc>
              <a:spcBef>
                <a:spcPts val="0"/>
              </a:spcBef>
              <a:spcAft>
                <a:spcPts val="0"/>
              </a:spcAft>
              <a:buNone/>
            </a:pPr>
            <a:endParaRPr sz="2800"/>
          </a:p>
          <a:p>
            <a:pPr marL="342900" marR="0" lvl="0" indent="-342900" algn="l" rtl="0">
              <a:lnSpc>
                <a:spcPct val="100000"/>
              </a:lnSpc>
              <a:spcBef>
                <a:spcPts val="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HBB student group met with incoming GHSP volunteers a</a:t>
            </a:r>
            <a:r>
              <a:rPr lang="en-US" sz="2800"/>
              <a:t>nd faculty</a:t>
            </a:r>
            <a:r>
              <a:rPr lang="en-US" sz="2800" b="0" i="0" u="none" strike="noStrike" cap="none">
                <a:solidFill>
                  <a:schemeClr val="dk2"/>
                </a:solidFill>
                <a:latin typeface="Arial"/>
                <a:ea typeface="Arial"/>
                <a:cs typeface="Arial"/>
                <a:sym typeface="Arial"/>
              </a:rPr>
              <a:t> </a:t>
            </a:r>
            <a:r>
              <a:rPr lang="en-US" sz="2800"/>
              <a:t>developed </a:t>
            </a:r>
            <a:r>
              <a:rPr lang="en-US" sz="2800" b="0" i="0" u="none" strike="noStrike" cap="none">
                <a:solidFill>
                  <a:schemeClr val="dk2"/>
                </a:solidFill>
                <a:latin typeface="Arial"/>
                <a:ea typeface="Arial"/>
                <a:cs typeface="Arial"/>
                <a:sym typeface="Arial"/>
              </a:rPr>
              <a:t>shared vision for HBB at HKMU</a:t>
            </a:r>
          </a:p>
          <a:p>
            <a:pPr marL="342900" marR="0" lvl="0" indent="-342900" algn="l" rtl="0">
              <a:lnSpc>
                <a:spcPct val="100000"/>
              </a:lnSpc>
              <a:spcBef>
                <a:spcPts val="64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342900" marR="0" lvl="0" indent="-34290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Out of these meetings, the HKMU HBB Medical-Nursing Alliance was formed as a student-faculty partnership</a:t>
            </a:r>
          </a:p>
          <a:p>
            <a:pPr marL="342900" marR="0" lvl="0" indent="-342900" algn="l" rtl="0">
              <a:lnSpc>
                <a:spcPct val="100000"/>
              </a:lnSpc>
              <a:spcBef>
                <a:spcPts val="640"/>
              </a:spcBef>
              <a:spcAft>
                <a:spcPts val="0"/>
              </a:spcAft>
              <a:buClr>
                <a:schemeClr val="dk2"/>
              </a:buClr>
              <a:buSzPct val="100000"/>
              <a:buFont typeface="Arial"/>
              <a:buNone/>
            </a:pPr>
            <a:endParaRPr sz="2800" b="0" i="0" u="none" strike="noStrike" cap="none">
              <a:solidFill>
                <a:schemeClr val="dk2"/>
              </a:solidFill>
              <a:latin typeface="Arial"/>
              <a:ea typeface="Arial"/>
              <a:cs typeface="Arial"/>
              <a:sym typeface="Arial"/>
            </a:endParaRPr>
          </a:p>
          <a:p>
            <a:pPr marL="342900" marR="0" lvl="0" indent="-342900" algn="l" rtl="0">
              <a:lnSpc>
                <a:spcPct val="100000"/>
              </a:lnSpc>
              <a:spcBef>
                <a:spcPts val="640"/>
              </a:spcBef>
              <a:spcAft>
                <a:spcPts val="0"/>
              </a:spcAft>
              <a:buClr>
                <a:schemeClr val="dk2"/>
              </a:buClr>
              <a:buSzPct val="100000"/>
              <a:buFont typeface="Arial"/>
              <a:buChar char="•"/>
            </a:pPr>
            <a:r>
              <a:rPr lang="en-US" sz="2800" b="0" i="0" u="none" strike="noStrike" cap="none">
                <a:solidFill>
                  <a:schemeClr val="dk2"/>
                </a:solidFill>
                <a:latin typeface="Arial"/>
                <a:ea typeface="Arial"/>
                <a:cs typeface="Arial"/>
                <a:sym typeface="Arial"/>
              </a:rPr>
              <a:t>Sustainability was a foundation of the alliance from this point forward</a:t>
            </a:r>
          </a:p>
        </p:txBody>
      </p:sp>
      <p:sp>
        <p:nvSpPr>
          <p:cNvPr id="208" name="Shape 208"/>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8</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04719" y="274637"/>
            <a:ext cx="11274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a:t>HKMU-</a:t>
            </a:r>
            <a:r>
              <a:rPr lang="en-US" sz="4000" b="1" i="0" u="none" strike="noStrike" cap="none">
                <a:solidFill>
                  <a:schemeClr val="dk2"/>
                </a:solidFill>
                <a:latin typeface="Garamond"/>
                <a:ea typeface="Garamond"/>
                <a:cs typeface="Garamond"/>
                <a:sym typeface="Garamond"/>
              </a:rPr>
              <a:t>HBB Alliance: Objectives</a:t>
            </a:r>
          </a:p>
        </p:txBody>
      </p:sp>
      <p:sp>
        <p:nvSpPr>
          <p:cNvPr id="214" name="Shape 214"/>
          <p:cNvSpPr txBox="1">
            <a:spLocks noGrp="1"/>
          </p:cNvSpPr>
          <p:nvPr>
            <p:ph type="sldNum" idx="12"/>
          </p:nvPr>
        </p:nvSpPr>
        <p:spPr>
          <a:xfrm>
            <a:off x="203145" y="6381750"/>
            <a:ext cx="711000" cy="47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9</a:t>
            </a:fld>
            <a:endParaRPr lang="en-US" sz="1400" b="0" i="0" u="none" strike="noStrike" cap="none">
              <a:solidFill>
                <a:schemeClr val="lt1"/>
              </a:solidFill>
              <a:latin typeface="Arial"/>
              <a:ea typeface="Arial"/>
              <a:cs typeface="Arial"/>
              <a:sym typeface="Arial"/>
            </a:endParaRPr>
          </a:p>
        </p:txBody>
      </p:sp>
      <p:sp>
        <p:nvSpPr>
          <p:cNvPr id="215" name="Shape 215"/>
          <p:cNvSpPr txBox="1">
            <a:spLocks noGrp="1"/>
          </p:cNvSpPr>
          <p:nvPr>
            <p:ph type="body" idx="1"/>
          </p:nvPr>
        </p:nvSpPr>
        <p:spPr>
          <a:xfrm>
            <a:off x="304719" y="1704814"/>
            <a:ext cx="11274600" cy="40605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2"/>
              </a:buClr>
              <a:buSzPct val="100000"/>
              <a:buFont typeface="Arial"/>
              <a:buAutoNum type="arabicPeriod"/>
            </a:pPr>
            <a:r>
              <a:rPr lang="en-US" sz="2800" b="0" i="0" u="none" strike="noStrike" cap="none">
                <a:solidFill>
                  <a:schemeClr val="dk2"/>
                </a:solidFill>
                <a:latin typeface="Arial"/>
                <a:ea typeface="Arial"/>
                <a:cs typeface="Arial"/>
                <a:sym typeface="Arial"/>
              </a:rPr>
              <a:t>Establish a pipeline of student and faculty trainers from medicine and nursing schools</a:t>
            </a:r>
          </a:p>
          <a:p>
            <a:pPr marL="514350" marR="0" lvl="0" indent="-514350" algn="l" rtl="0">
              <a:lnSpc>
                <a:spcPct val="100000"/>
              </a:lnSpc>
              <a:spcBef>
                <a:spcPts val="640"/>
              </a:spcBef>
              <a:spcAft>
                <a:spcPts val="0"/>
              </a:spcAft>
              <a:buClr>
                <a:schemeClr val="dk2"/>
              </a:buClr>
              <a:buSzPct val="100000"/>
              <a:buFont typeface="Arial"/>
              <a:buAutoNum type="arabicPeriod"/>
            </a:pPr>
            <a:r>
              <a:rPr lang="en-US" sz="2800" b="0" i="0" u="none" strike="noStrike" cap="none">
                <a:solidFill>
                  <a:schemeClr val="dk2"/>
                </a:solidFill>
                <a:latin typeface="Arial"/>
                <a:ea typeface="Arial"/>
                <a:cs typeface="Arial"/>
                <a:sym typeface="Arial"/>
              </a:rPr>
              <a:t>Train all nursing and medical students in HBB prior to graduation</a:t>
            </a:r>
          </a:p>
          <a:p>
            <a:pPr marL="514350" marR="0" lvl="0" indent="-514350" algn="l" rtl="0">
              <a:lnSpc>
                <a:spcPct val="100000"/>
              </a:lnSpc>
              <a:spcBef>
                <a:spcPts val="640"/>
              </a:spcBef>
              <a:spcAft>
                <a:spcPts val="0"/>
              </a:spcAft>
              <a:buClr>
                <a:schemeClr val="dk2"/>
              </a:buClr>
              <a:buSzPct val="100000"/>
              <a:buFont typeface="Arial"/>
              <a:buAutoNum type="arabicPeriod"/>
            </a:pPr>
            <a:r>
              <a:rPr lang="en-US" sz="2800" b="0" i="0" u="none" strike="noStrike" cap="none">
                <a:solidFill>
                  <a:schemeClr val="dk2"/>
                </a:solidFill>
                <a:latin typeface="Arial"/>
                <a:ea typeface="Arial"/>
                <a:cs typeface="Arial"/>
                <a:sym typeface="Arial"/>
              </a:rPr>
              <a:t>Integrate HBB into the curriculum of HKMU medical and nursing schools</a:t>
            </a:r>
          </a:p>
          <a:p>
            <a:pPr marL="514350" marR="0" lvl="0" indent="-514350" algn="l" rtl="0">
              <a:lnSpc>
                <a:spcPct val="100000"/>
              </a:lnSpc>
              <a:spcBef>
                <a:spcPts val="640"/>
              </a:spcBef>
              <a:spcAft>
                <a:spcPts val="0"/>
              </a:spcAft>
              <a:buClr>
                <a:schemeClr val="dk2"/>
              </a:buClr>
              <a:buSzPct val="100000"/>
              <a:buFont typeface="Arial"/>
              <a:buAutoNum type="arabicPeriod"/>
            </a:pPr>
            <a:r>
              <a:rPr lang="en-US" sz="2800" b="0" i="0" u="none" strike="noStrike" cap="none">
                <a:solidFill>
                  <a:schemeClr val="dk2"/>
                </a:solidFill>
                <a:latin typeface="Arial"/>
                <a:ea typeface="Arial"/>
                <a:cs typeface="Arial"/>
                <a:sym typeface="Arial"/>
              </a:rPr>
              <a:t>Generate evidence on the effectiveness of training interdisciplinary teams of nursing and medical students</a:t>
            </a:r>
          </a:p>
        </p:txBody>
      </p:sp>
    </p:spTree>
  </p:cSld>
  <p:clrMapOvr>
    <a:masterClrMapping/>
  </p:clrMapOvr>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2045</Words>
  <Application>Microsoft Office PowerPoint</Application>
  <PresentationFormat>Custom</PresentationFormat>
  <Paragraphs>245</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Garamond</vt:lpstr>
      <vt:lpstr>PowerPoint</vt:lpstr>
      <vt:lpstr>PowerPoint</vt:lpstr>
      <vt:lpstr>Sustainable neonatal resuscitation training programs amongst medical and nursing students in Dar es Salaam, Tanzania</vt:lpstr>
      <vt:lpstr>Objectives</vt:lpstr>
      <vt:lpstr>Background: Neonatal mortality</vt:lpstr>
      <vt:lpstr>Background: Helping Babies Breathe® (HBB) </vt:lpstr>
      <vt:lpstr>Background: HBB Evidence base in Tanzania</vt:lpstr>
      <vt:lpstr>Background: GHSP at HKMU</vt:lpstr>
      <vt:lpstr>Birth of neonatal resuscitation training at HKMU</vt:lpstr>
      <vt:lpstr>Timeline: September 2016-Present</vt:lpstr>
      <vt:lpstr>HKMU-HBB Alliance: Objectives</vt:lpstr>
      <vt:lpstr>HBB Alliance Structure</vt:lpstr>
      <vt:lpstr>Objective #1: Establish a Pipeline of Trainers </vt:lpstr>
      <vt:lpstr>Objective #2: Train all students prior to graduation</vt:lpstr>
      <vt:lpstr>Objective #3: Integrate HBB into the curriculum </vt:lpstr>
      <vt:lpstr>Objective #4: Generate evidence on training interdisciplinary teams of students</vt:lpstr>
      <vt:lpstr>Sustainability through Outreach</vt:lpstr>
      <vt:lpstr>Student Feedback</vt:lpstr>
      <vt:lpstr>Faculty Feedback</vt:lpstr>
      <vt:lpstr>Timeline of Activities 2016/2017</vt:lpstr>
      <vt:lpstr>Challenges</vt:lpstr>
      <vt:lpstr>Looking forward</vt:lpstr>
      <vt:lpstr>Conclusions</vt:lpstr>
      <vt:lpstr>Acknowledgement </vt:lpstr>
      <vt:lpstr>References</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neonatal resuscitation training programs amongst medical and nursing students in Dar es Salaam, Tanzania</dc:title>
  <cp:lastModifiedBy>Ashley Poole</cp:lastModifiedBy>
  <cp:revision>6</cp:revision>
  <dcterms:modified xsi:type="dcterms:W3CDTF">2017-10-10T21:14:39Z</dcterms:modified>
</cp:coreProperties>
</file>