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435" r:id="rId5"/>
    <p:sldId id="444" r:id="rId6"/>
    <p:sldId id="446" r:id="rId7"/>
    <p:sldId id="434" r:id="rId8"/>
    <p:sldId id="442" r:id="rId9"/>
    <p:sldId id="443" r:id="rId10"/>
    <p:sldId id="441" r:id="rId11"/>
    <p:sldId id="413" r:id="rId12"/>
    <p:sldId id="447" r:id="rId13"/>
    <p:sldId id="414" r:id="rId14"/>
    <p:sldId id="415" r:id="rId15"/>
    <p:sldId id="426" r:id="rId16"/>
    <p:sldId id="424" r:id="rId17"/>
    <p:sldId id="436" r:id="rId18"/>
    <p:sldId id="403" r:id="rId19"/>
    <p:sldId id="425" r:id="rId20"/>
    <p:sldId id="419" r:id="rId21"/>
    <p:sldId id="404" r:id="rId22"/>
    <p:sldId id="432" r:id="rId23"/>
    <p:sldId id="420" r:id="rId24"/>
    <p:sldId id="421" r:id="rId25"/>
    <p:sldId id="433" r:id="rId26"/>
    <p:sldId id="422" r:id="rId27"/>
    <p:sldId id="430" r:id="rId28"/>
    <p:sldId id="431" r:id="rId29"/>
    <p:sldId id="416" r:id="rId30"/>
    <p:sldId id="437" r:id="rId31"/>
    <p:sldId id="438" r:id="rId32"/>
    <p:sldId id="439" r:id="rId33"/>
    <p:sldId id="26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4" autoAdjust="0"/>
    <p:restoredTop sz="94009" autoAdjust="0"/>
  </p:normalViewPr>
  <p:slideViewPr>
    <p:cSldViewPr>
      <p:cViewPr varScale="1">
        <p:scale>
          <a:sx n="101" d="100"/>
          <a:sy n="101" d="100"/>
        </p:scale>
        <p:origin x="256"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1D31ADE1-CC3E-AC41-B1CF-16C142EED0A0}" type="datetimeFigureOut">
              <a:rPr lang="en-US" smtClean="0"/>
              <a:pPr/>
              <a:t>10/12/18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73DADA57-91EC-6244-8EE5-0AA443922DAF}" type="slidenum">
              <a:rPr lang="en-US" smtClean="0"/>
              <a:pPr/>
              <a:t>‹#›</a:t>
            </a:fld>
            <a:endParaRPr lang="en-US" dirty="0"/>
          </a:p>
        </p:txBody>
      </p:sp>
    </p:spTree>
    <p:extLst>
      <p:ext uri="{BB962C8B-B14F-4D97-AF65-F5344CB8AC3E}">
        <p14:creationId xmlns:p14="http://schemas.microsoft.com/office/powerpoint/2010/main" val="24333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melanin concentrating hormone=MCH</a:t>
            </a:r>
          </a:p>
          <a:p>
            <a:endParaRPr lang="en-US" dirty="0"/>
          </a:p>
          <a:p>
            <a:r>
              <a:rPr lang="en-US" dirty="0"/>
              <a:t>Orexin neurons are active in waking and quiescent in sleep, which is consistent with their role in promoting waking. On the other hand, the MCH neurons are quiet in waking but active in sleep, suggesting that they could initiate sleep.</a:t>
            </a:r>
          </a:p>
        </p:txBody>
      </p:sp>
      <p:sp>
        <p:nvSpPr>
          <p:cNvPr id="4" name="Slide Number Placeholder 3"/>
          <p:cNvSpPr>
            <a:spLocks noGrp="1"/>
          </p:cNvSpPr>
          <p:nvPr>
            <p:ph type="sldNum" sz="quarter" idx="10"/>
          </p:nvPr>
        </p:nvSpPr>
        <p:spPr/>
        <p:txBody>
          <a:bodyPr/>
          <a:lstStyle/>
          <a:p>
            <a:fld id="{96E79CA8-AEF0-4694-B7B4-09F3465A35E9}" type="slidenum">
              <a:rPr lang="en-US" smtClean="0"/>
              <a:pPr/>
              <a:t>13</a:t>
            </a:fld>
            <a:endParaRPr lang="en-US"/>
          </a:p>
        </p:txBody>
      </p:sp>
    </p:spTree>
    <p:extLst>
      <p:ext uri="{BB962C8B-B14F-4D97-AF65-F5344CB8AC3E}">
        <p14:creationId xmlns:p14="http://schemas.microsoft.com/office/powerpoint/2010/main" val="4069459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79CA8-AEF0-4694-B7B4-09F3465A35E9}" type="slidenum">
              <a:rPr lang="en-US" smtClean="0"/>
              <a:pPr/>
              <a:t>14</a:t>
            </a:fld>
            <a:endParaRPr lang="en-US"/>
          </a:p>
        </p:txBody>
      </p:sp>
    </p:spTree>
    <p:extLst>
      <p:ext uri="{BB962C8B-B14F-4D97-AF65-F5344CB8AC3E}">
        <p14:creationId xmlns:p14="http://schemas.microsoft.com/office/powerpoint/2010/main" val="196312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79CA8-AEF0-4694-B7B4-09F3465A35E9}" type="slidenum">
              <a:rPr lang="en-US" smtClean="0"/>
              <a:pPr/>
              <a:t>15</a:t>
            </a:fld>
            <a:endParaRPr lang="en-US"/>
          </a:p>
        </p:txBody>
      </p:sp>
    </p:spTree>
    <p:extLst>
      <p:ext uri="{BB962C8B-B14F-4D97-AF65-F5344CB8AC3E}">
        <p14:creationId xmlns:p14="http://schemas.microsoft.com/office/powerpoint/2010/main" val="304436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79CA8-AEF0-4694-B7B4-09F3465A35E9}" type="slidenum">
              <a:rPr lang="en-US" smtClean="0"/>
              <a:pPr/>
              <a:t>16</a:t>
            </a:fld>
            <a:endParaRPr lang="en-US"/>
          </a:p>
        </p:txBody>
      </p:sp>
    </p:spTree>
    <p:extLst>
      <p:ext uri="{BB962C8B-B14F-4D97-AF65-F5344CB8AC3E}">
        <p14:creationId xmlns:p14="http://schemas.microsoft.com/office/powerpoint/2010/main" val="270240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Driving simulation and laboratory studies recently submitted to FDA indicate that zolpidem blood levels above approximately 50 </a:t>
            </a:r>
            <a:r>
              <a:rPr lang="en-US" dirty="0" err="1"/>
              <a:t>ng</a:t>
            </a:r>
            <a:r>
              <a:rPr lang="en-US" dirty="0"/>
              <a:t>/mL appear capable of impairing driving to a degree that increases the risk of a motor vehicle accident. In pharmacokinetic trials of 10 mg Ambien (or bioequivalent zolpidem products) that included approximately 250 men and 250 women, about 15% of women and 3% of men had zolpidem concentrations that exceeded 50 </a:t>
            </a:r>
            <a:r>
              <a:rPr lang="en-US" dirty="0" err="1"/>
              <a:t>ng</a:t>
            </a:r>
            <a:r>
              <a:rPr lang="en-US" dirty="0"/>
              <a:t>/mL approximately 8 hours post-dosing. Three measurements in women and one in men were ≥90 </a:t>
            </a:r>
            <a:r>
              <a:rPr lang="en-US" dirty="0" err="1"/>
              <a:t>ng</a:t>
            </a:r>
            <a:r>
              <a:rPr lang="en-US" dirty="0"/>
              <a:t>/mL at about 8 hours after use.</a:t>
            </a:r>
          </a:p>
        </p:txBody>
      </p:sp>
      <p:sp>
        <p:nvSpPr>
          <p:cNvPr id="4" name="Slide Number Placeholder 3"/>
          <p:cNvSpPr>
            <a:spLocks noGrp="1"/>
          </p:cNvSpPr>
          <p:nvPr>
            <p:ph type="sldNum" sz="quarter" idx="10"/>
          </p:nvPr>
        </p:nvSpPr>
        <p:spPr/>
        <p:txBody>
          <a:bodyPr/>
          <a:lstStyle/>
          <a:p>
            <a:fld id="{96E79CA8-AEF0-4694-B7B4-09F3465A35E9}" type="slidenum">
              <a:rPr lang="en-US" smtClean="0"/>
              <a:pPr/>
              <a:t>21</a:t>
            </a:fld>
            <a:endParaRPr lang="en-US"/>
          </a:p>
        </p:txBody>
      </p:sp>
    </p:spTree>
    <p:extLst>
      <p:ext uri="{BB962C8B-B14F-4D97-AF65-F5344CB8AC3E}">
        <p14:creationId xmlns:p14="http://schemas.microsoft.com/office/powerpoint/2010/main" val="104295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79CA8-AEF0-4694-B7B4-09F3465A35E9}" type="slidenum">
              <a:rPr lang="en-US" smtClean="0"/>
              <a:pPr/>
              <a:t>29</a:t>
            </a:fld>
            <a:endParaRPr lang="en-US"/>
          </a:p>
        </p:txBody>
      </p:sp>
    </p:spTree>
    <p:extLst>
      <p:ext uri="{BB962C8B-B14F-4D97-AF65-F5344CB8AC3E}">
        <p14:creationId xmlns:p14="http://schemas.microsoft.com/office/powerpoint/2010/main" val="4157403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6868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057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a:defRPr sz="1800" b="0" i="0">
                <a:latin typeface="Calibri Regular"/>
              </a:defRPr>
            </a:lvl1pPr>
          </a:lstStyle>
          <a:p>
            <a:fld id="{4EF2CCB9-DAC7-4253-A655-AA4B43BE7515}" type="datetimeFigureOut">
              <a:rPr lang="en-US" smtClean="0"/>
              <a:pPr/>
              <a:t>10/12/18</a:t>
            </a:fld>
            <a:endParaRPr lang="en-US" dirty="0"/>
          </a:p>
        </p:txBody>
      </p:sp>
      <p:sp>
        <p:nvSpPr>
          <p:cNvPr id="6" name="Footer Placeholder 2"/>
          <p:cNvSpPr>
            <a:spLocks noGrp="1"/>
          </p:cNvSpPr>
          <p:nvPr>
            <p:ph type="ftr" sz="quarter" idx="11"/>
          </p:nvPr>
        </p:nvSpPr>
        <p:spPr>
          <a:xfrm>
            <a:off x="5257800" y="612775"/>
            <a:ext cx="1325563" cy="457200"/>
          </a:xfrm>
          <a:prstGeom prst="rect">
            <a:avLst/>
          </a:prstGeom>
        </p:spPr>
        <p:txBody>
          <a:bodyPr/>
          <a:lstStyle>
            <a:lvl1pPr>
              <a:defRPr sz="1800" b="0" i="0">
                <a:latin typeface="Calibri Regular"/>
                <a:ea typeface="+mn-ea"/>
                <a:cs typeface="+mn-cs"/>
              </a:defRPr>
            </a:lvl1pPr>
          </a:lstStyle>
          <a:p>
            <a:pPr>
              <a:defRPr/>
            </a:pPr>
            <a:endParaRPr lang="en-US" dirty="0"/>
          </a:p>
        </p:txBody>
      </p:sp>
      <p:sp>
        <p:nvSpPr>
          <p:cNvPr id="7" name="Slide Number Placeholder 22"/>
          <p:cNvSpPr>
            <a:spLocks noGrp="1"/>
          </p:cNvSpPr>
          <p:nvPr>
            <p:ph type="sldNum" sz="quarter" idx="12"/>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a:defRPr sz="1800" b="0" i="0">
                <a:latin typeface="Calibri Regular"/>
              </a:defRPr>
            </a:lvl1pPr>
          </a:lstStyle>
          <a:p>
            <a:fld id="{5DAF2D53-777E-4515-A9F4-09243BE86956}" type="slidenum">
              <a:rPr lang="en-US" smtClean="0"/>
              <a:pPr/>
              <a:t>‹#›</a:t>
            </a:fld>
            <a:endParaRPr lang="en-US" dirty="0"/>
          </a:p>
        </p:txBody>
      </p:sp>
    </p:spTree>
    <p:extLst>
      <p:ext uri="{BB962C8B-B14F-4D97-AF65-F5344CB8AC3E}">
        <p14:creationId xmlns:p14="http://schemas.microsoft.com/office/powerpoint/2010/main" val="40791184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2895600"/>
            <a:ext cx="7086600" cy="239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txBox="1">
            <a:spLocks/>
          </p:cNvSpPr>
          <p:nvPr/>
        </p:nvSpPr>
        <p:spPr>
          <a:xfrm>
            <a:off x="0" y="0"/>
            <a:ext cx="9144000"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0" i="0" dirty="0">
                <a:latin typeface="Calibri Regular"/>
              </a:rPr>
              <a:t>The 39</a:t>
            </a:r>
            <a:r>
              <a:rPr lang="en-US" sz="2400" b="0" i="0" baseline="30000" dirty="0">
                <a:latin typeface="Calibri Regular"/>
              </a:rPr>
              <a:t>th</a:t>
            </a:r>
            <a:r>
              <a:rPr lang="en-US" sz="2400" b="0" i="0" dirty="0">
                <a:latin typeface="Calibri Regular"/>
              </a:rPr>
              <a:t> Forum for Behavioral Science in Family Medicine  </a:t>
            </a:r>
          </a:p>
        </p:txBody>
      </p:sp>
      <p:sp>
        <p:nvSpPr>
          <p:cNvPr id="8" name="Text Placeholder 11"/>
          <p:cNvSpPr txBox="1">
            <a:spLocks/>
          </p:cNvSpPr>
          <p:nvPr/>
        </p:nvSpPr>
        <p:spPr>
          <a:xfrm>
            <a:off x="0" y="6248400"/>
            <a:ext cx="9169958"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1800" i="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0" i="0" dirty="0">
                <a:latin typeface="Calibri Regular"/>
              </a:rPr>
              <a:t>Sponsored by The Medical College of Wisconsin</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1999" y="43179"/>
            <a:ext cx="381001" cy="566421"/>
          </a:xfrm>
          <a:prstGeom prst="rect">
            <a:avLst/>
          </a:prstGeom>
        </p:spPr>
      </p:pic>
    </p:spTree>
    <p:extLst>
      <p:ext uri="{BB962C8B-B14F-4D97-AF65-F5344CB8AC3E}">
        <p14:creationId xmlns:p14="http://schemas.microsoft.com/office/powerpoint/2010/main" val="105762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b="0" i="0" kern="1200">
          <a:solidFill>
            <a:schemeClr val="tx1"/>
          </a:solidFill>
          <a:latin typeface="Calibri Regular"/>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i="0" kern="1200">
          <a:solidFill>
            <a:schemeClr val="tx1"/>
          </a:solidFill>
          <a:latin typeface="Calibri Regular"/>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solidFill>
          <a:latin typeface="Calibri Regular"/>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solidFill>
          <a:latin typeface="Calibri Regular"/>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Calibri Regular"/>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Calibri Regular"/>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a:t>Updates in Insomnia Psychopharmacology</a:t>
            </a:r>
          </a:p>
        </p:txBody>
      </p:sp>
      <p:sp>
        <p:nvSpPr>
          <p:cNvPr id="3" name="Subtitle 2"/>
          <p:cNvSpPr>
            <a:spLocks noGrp="1"/>
          </p:cNvSpPr>
          <p:nvPr>
            <p:ph type="subTitle" idx="1"/>
          </p:nvPr>
        </p:nvSpPr>
        <p:spPr>
          <a:xfrm>
            <a:off x="1371600" y="3505200"/>
            <a:ext cx="6400800" cy="1752600"/>
          </a:xfrm>
        </p:spPr>
        <p:txBody>
          <a:bodyPr/>
          <a:lstStyle/>
          <a:p>
            <a:r>
              <a:rPr lang="en-US" dirty="0"/>
              <a:t>Scott Bragg, PharmD</a:t>
            </a:r>
          </a:p>
          <a:p>
            <a:r>
              <a:rPr lang="en-US" dirty="0"/>
              <a:t>JJ </a:t>
            </a:r>
            <a:r>
              <a:rPr lang="en-US" dirty="0" err="1"/>
              <a:t>Benich</a:t>
            </a:r>
            <a:r>
              <a:rPr lang="en-US" dirty="0"/>
              <a:t>, MD</a:t>
            </a:r>
          </a:p>
          <a:p>
            <a:r>
              <a:rPr lang="en-US" dirty="0"/>
              <a:t>John </a:t>
            </a:r>
            <a:r>
              <a:rPr lang="en-US" dirty="0" err="1"/>
              <a:t>Freedy</a:t>
            </a:r>
            <a:r>
              <a:rPr lang="en-US" dirty="0"/>
              <a:t>, MD, PhD</a:t>
            </a:r>
          </a:p>
        </p:txBody>
      </p:sp>
    </p:spTree>
    <p:extLst>
      <p:ext uri="{BB962C8B-B14F-4D97-AF65-F5344CB8AC3E}">
        <p14:creationId xmlns:p14="http://schemas.microsoft.com/office/powerpoint/2010/main" val="1011858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A05F-9987-3D45-B777-9B8753C421AE}"/>
              </a:ext>
            </a:extLst>
          </p:cNvPr>
          <p:cNvSpPr>
            <a:spLocks noGrp="1"/>
          </p:cNvSpPr>
          <p:nvPr>
            <p:ph type="title"/>
          </p:nvPr>
        </p:nvSpPr>
        <p:spPr>
          <a:xfrm>
            <a:off x="381000" y="762000"/>
            <a:ext cx="8229600" cy="685800"/>
          </a:xfrm>
        </p:spPr>
        <p:txBody>
          <a:bodyPr>
            <a:normAutofit fontScale="90000"/>
          </a:bodyPr>
          <a:lstStyle/>
          <a:p>
            <a:r>
              <a:rPr lang="en-US" dirty="0"/>
              <a:t>Diagnostic Changes With DSM-5</a:t>
            </a:r>
          </a:p>
        </p:txBody>
      </p:sp>
      <p:sp>
        <p:nvSpPr>
          <p:cNvPr id="3" name="Content Placeholder 2">
            <a:extLst>
              <a:ext uri="{FF2B5EF4-FFF2-40B4-BE49-F238E27FC236}">
                <a16:creationId xmlns:a16="http://schemas.microsoft.com/office/drawing/2014/main" id="{2361B5DD-EDED-7248-B734-2750B6E5F9CA}"/>
              </a:ext>
            </a:extLst>
          </p:cNvPr>
          <p:cNvSpPr>
            <a:spLocks noGrp="1"/>
          </p:cNvSpPr>
          <p:nvPr>
            <p:ph idx="1"/>
          </p:nvPr>
        </p:nvSpPr>
        <p:spPr>
          <a:xfrm>
            <a:off x="838200" y="1524000"/>
            <a:ext cx="7696200" cy="3230563"/>
          </a:xfrm>
        </p:spPr>
        <p:txBody>
          <a:bodyPr>
            <a:noAutofit/>
          </a:bodyPr>
          <a:lstStyle/>
          <a:p>
            <a:pPr>
              <a:buNone/>
            </a:pPr>
            <a:r>
              <a:rPr lang="en-US" dirty="0"/>
              <a:t>Insomnia Disorder</a:t>
            </a:r>
          </a:p>
          <a:p>
            <a:r>
              <a:rPr lang="en-US" dirty="0"/>
              <a:t>Distinction</a:t>
            </a:r>
            <a:r>
              <a:rPr lang="en-US" sz="3200" dirty="0"/>
              <a:t> between primary and secondary insomnia has been removed</a:t>
            </a:r>
          </a:p>
          <a:p>
            <a:endParaRPr lang="en-US" dirty="0"/>
          </a:p>
          <a:p>
            <a:r>
              <a:rPr lang="en-US" dirty="0"/>
              <a:t>Symptoms need to be present </a:t>
            </a:r>
          </a:p>
          <a:p>
            <a:pPr lvl="1"/>
            <a:r>
              <a:rPr lang="en-US" dirty="0"/>
              <a:t>At</a:t>
            </a:r>
            <a:r>
              <a:rPr lang="en-US" sz="2800" dirty="0"/>
              <a:t> least 3 nights per week</a:t>
            </a:r>
          </a:p>
          <a:p>
            <a:pPr lvl="1"/>
            <a:r>
              <a:rPr lang="en-US" dirty="0"/>
              <a:t>A</a:t>
            </a:r>
            <a:r>
              <a:rPr lang="en-US" sz="2800" dirty="0"/>
              <a:t>t least 3 months</a:t>
            </a:r>
          </a:p>
        </p:txBody>
      </p:sp>
      <p:pic>
        <p:nvPicPr>
          <p:cNvPr id="2050" name="Picture 2" descr="Image result for caffeine">
            <a:extLst>
              <a:ext uri="{FF2B5EF4-FFF2-40B4-BE49-F238E27FC236}">
                <a16:creationId xmlns:a16="http://schemas.microsoft.com/office/drawing/2014/main" id="{3269BEAF-2BB6-524C-AEC4-95E3A8C68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419600"/>
            <a:ext cx="25146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32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t>The Stages of Sleep</a:t>
            </a:r>
          </a:p>
        </p:txBody>
      </p:sp>
      <p:pic>
        <p:nvPicPr>
          <p:cNvPr id="3074" name="Picture 2" descr="Image result for stages of sleep">
            <a:extLst>
              <a:ext uri="{FF2B5EF4-FFF2-40B4-BE49-F238E27FC236}">
                <a16:creationId xmlns:a16="http://schemas.microsoft.com/office/drawing/2014/main" id="{ADE8D106-E291-7B45-95C6-9240C7AE17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70"/>
          <a:stretch/>
        </p:blipFill>
        <p:spPr bwMode="auto">
          <a:xfrm>
            <a:off x="1279525" y="1828800"/>
            <a:ext cx="6584950" cy="3750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221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0E44FB-0355-B14D-A7F0-F9859AF44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91" y="2895906"/>
            <a:ext cx="8305800" cy="2807086"/>
          </a:xfrm>
          <a:prstGeom prst="rect">
            <a:avLst/>
          </a:prstGeom>
        </p:spPr>
      </p:pic>
      <p:pic>
        <p:nvPicPr>
          <p:cNvPr id="7" name="Picture 6">
            <a:extLst>
              <a:ext uri="{FF2B5EF4-FFF2-40B4-BE49-F238E27FC236}">
                <a16:creationId xmlns:a16="http://schemas.microsoft.com/office/drawing/2014/main" id="{ED5CF747-61E6-2C45-AD29-FF2B500C1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762000"/>
            <a:ext cx="4343400" cy="2133906"/>
          </a:xfrm>
          <a:prstGeom prst="rect">
            <a:avLst/>
          </a:prstGeom>
        </p:spPr>
      </p:pic>
      <p:sp>
        <p:nvSpPr>
          <p:cNvPr id="8" name="TextBox 7">
            <a:extLst>
              <a:ext uri="{FF2B5EF4-FFF2-40B4-BE49-F238E27FC236}">
                <a16:creationId xmlns:a16="http://schemas.microsoft.com/office/drawing/2014/main" id="{15E1AB91-CF26-3C40-9DA6-0E4BD7E1EE5E}"/>
              </a:ext>
            </a:extLst>
          </p:cNvPr>
          <p:cNvSpPr txBox="1"/>
          <p:nvPr/>
        </p:nvSpPr>
        <p:spPr>
          <a:xfrm>
            <a:off x="490082" y="762000"/>
            <a:ext cx="3848099" cy="1323439"/>
          </a:xfrm>
          <a:prstGeom prst="rect">
            <a:avLst/>
          </a:prstGeom>
          <a:noFill/>
        </p:spPr>
        <p:txBody>
          <a:bodyPr wrap="square" rtlCol="0">
            <a:spAutoFit/>
          </a:bodyPr>
          <a:lstStyle/>
          <a:p>
            <a:pPr algn="ctr"/>
            <a:r>
              <a:rPr lang="en-US" sz="4000" dirty="0"/>
              <a:t>Typical Pediatric Sleep Patterns</a:t>
            </a:r>
          </a:p>
        </p:txBody>
      </p:sp>
      <p:sp>
        <p:nvSpPr>
          <p:cNvPr id="9" name="TextBox 8">
            <a:extLst>
              <a:ext uri="{FF2B5EF4-FFF2-40B4-BE49-F238E27FC236}">
                <a16:creationId xmlns:a16="http://schemas.microsoft.com/office/drawing/2014/main" id="{860C8225-64BA-5945-8AA2-9F157A57D19A}"/>
              </a:ext>
            </a:extLst>
          </p:cNvPr>
          <p:cNvSpPr txBox="1"/>
          <p:nvPr/>
        </p:nvSpPr>
        <p:spPr>
          <a:xfrm>
            <a:off x="2063231" y="5738482"/>
            <a:ext cx="4859920" cy="369332"/>
          </a:xfrm>
          <a:prstGeom prst="rect">
            <a:avLst/>
          </a:prstGeom>
          <a:noFill/>
        </p:spPr>
        <p:txBody>
          <a:bodyPr wrap="none" rtlCol="0">
            <a:spAutoFit/>
          </a:bodyPr>
          <a:lstStyle/>
          <a:p>
            <a:r>
              <a:rPr lang="en-US" dirty="0"/>
              <a:t>Nunes ML, et al. </a:t>
            </a:r>
            <a:r>
              <a:rPr lang="en-US" i="1" dirty="0"/>
              <a:t>J </a:t>
            </a:r>
            <a:r>
              <a:rPr lang="en-US" i="1" dirty="0" err="1"/>
              <a:t>Pediatr</a:t>
            </a:r>
            <a:r>
              <a:rPr lang="en-US" i="1" dirty="0"/>
              <a:t> (Rio J)</a:t>
            </a:r>
            <a:r>
              <a:rPr lang="en-US" dirty="0"/>
              <a:t>. 2015;91:S26–35.</a:t>
            </a:r>
          </a:p>
        </p:txBody>
      </p:sp>
    </p:spTree>
    <p:extLst>
      <p:ext uri="{BB962C8B-B14F-4D97-AF65-F5344CB8AC3E}">
        <p14:creationId xmlns:p14="http://schemas.microsoft.com/office/powerpoint/2010/main" val="164844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295400" y="720494"/>
            <a:ext cx="6019800" cy="4950400"/>
          </a:xfrm>
          <a:prstGeom prst="rect">
            <a:avLst/>
          </a:prstGeom>
        </p:spPr>
      </p:pic>
      <p:sp>
        <p:nvSpPr>
          <p:cNvPr id="2" name="TextBox 1">
            <a:extLst>
              <a:ext uri="{FF2B5EF4-FFF2-40B4-BE49-F238E27FC236}">
                <a16:creationId xmlns:a16="http://schemas.microsoft.com/office/drawing/2014/main" id="{8D4CA7C8-674C-3641-B83D-D012209DEA6C}"/>
              </a:ext>
            </a:extLst>
          </p:cNvPr>
          <p:cNvSpPr txBox="1"/>
          <p:nvPr/>
        </p:nvSpPr>
        <p:spPr>
          <a:xfrm>
            <a:off x="457200" y="5791200"/>
            <a:ext cx="8523872" cy="369332"/>
          </a:xfrm>
          <a:prstGeom prst="rect">
            <a:avLst/>
          </a:prstGeom>
          <a:noFill/>
        </p:spPr>
        <p:txBody>
          <a:bodyPr wrap="none" rtlCol="0">
            <a:spAutoFit/>
          </a:bodyPr>
          <a:lstStyle/>
          <a:p>
            <a:r>
              <a:rPr lang="en-US" dirty="0"/>
              <a:t>Photo Credit: </a:t>
            </a:r>
            <a:r>
              <a:rPr lang="en-US" dirty="0" err="1"/>
              <a:t>Konadhode</a:t>
            </a:r>
            <a:r>
              <a:rPr lang="en-US" dirty="0"/>
              <a:t> RR, et al. </a:t>
            </a:r>
            <a:r>
              <a:rPr lang="en-US" i="1" dirty="0"/>
              <a:t>Frontiers in Systems Neuroscience</a:t>
            </a:r>
            <a:r>
              <a:rPr lang="en-US" dirty="0"/>
              <a:t>. 2015;8:Article 244. </a:t>
            </a:r>
          </a:p>
        </p:txBody>
      </p:sp>
    </p:spTree>
    <p:extLst>
      <p:ext uri="{BB962C8B-B14F-4D97-AF65-F5344CB8AC3E}">
        <p14:creationId xmlns:p14="http://schemas.microsoft.com/office/powerpoint/2010/main" val="245602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dirty="0"/>
              <a:t>Sleep Hygiene-Mainstay of Treatment</a:t>
            </a:r>
          </a:p>
        </p:txBody>
      </p:sp>
      <p:sp>
        <p:nvSpPr>
          <p:cNvPr id="3" name="Content Placeholder 2"/>
          <p:cNvSpPr>
            <a:spLocks noGrp="1"/>
          </p:cNvSpPr>
          <p:nvPr>
            <p:ph sz="half" idx="1"/>
          </p:nvPr>
        </p:nvSpPr>
        <p:spPr>
          <a:xfrm>
            <a:off x="457200" y="1981200"/>
            <a:ext cx="4038600" cy="3581400"/>
          </a:xfrm>
        </p:spPr>
        <p:txBody>
          <a:bodyPr>
            <a:normAutofit/>
          </a:bodyPr>
          <a:lstStyle/>
          <a:p>
            <a:pPr>
              <a:spcBef>
                <a:spcPts val="0"/>
              </a:spcBef>
              <a:spcAft>
                <a:spcPts val="1800"/>
              </a:spcAft>
            </a:pPr>
            <a:r>
              <a:rPr lang="en-US" sz="2400" dirty="0"/>
              <a:t>Environment comfortable and conducive to sleep</a:t>
            </a:r>
          </a:p>
          <a:p>
            <a:pPr>
              <a:spcBef>
                <a:spcPts val="0"/>
              </a:spcBef>
              <a:spcAft>
                <a:spcPts val="1800"/>
              </a:spcAft>
            </a:pPr>
            <a:r>
              <a:rPr lang="en-US" sz="2400" dirty="0"/>
              <a:t>Avoid going to bed until drowsy/ready to sleep</a:t>
            </a:r>
          </a:p>
          <a:p>
            <a:pPr>
              <a:spcBef>
                <a:spcPts val="0"/>
              </a:spcBef>
              <a:spcAft>
                <a:spcPts val="1800"/>
              </a:spcAft>
            </a:pPr>
            <a:r>
              <a:rPr lang="en-US" sz="2400" dirty="0"/>
              <a:t>Get out of bed if not asleep in 15–20 minutes</a:t>
            </a:r>
          </a:p>
          <a:p>
            <a:pPr>
              <a:spcBef>
                <a:spcPts val="0"/>
              </a:spcBef>
              <a:spcAft>
                <a:spcPts val="1800"/>
              </a:spcAft>
            </a:pPr>
            <a:r>
              <a:rPr lang="en-US" sz="2400" dirty="0"/>
              <a:t>Consider sleep restriction</a:t>
            </a:r>
          </a:p>
        </p:txBody>
      </p:sp>
      <p:sp>
        <p:nvSpPr>
          <p:cNvPr id="4" name="Content Placeholder 3"/>
          <p:cNvSpPr>
            <a:spLocks noGrp="1"/>
          </p:cNvSpPr>
          <p:nvPr>
            <p:ph sz="half" idx="2"/>
          </p:nvPr>
        </p:nvSpPr>
        <p:spPr>
          <a:xfrm>
            <a:off x="4648200" y="1981200"/>
            <a:ext cx="4038600" cy="2398775"/>
          </a:xfrm>
        </p:spPr>
        <p:txBody>
          <a:bodyPr>
            <a:normAutofit/>
          </a:bodyPr>
          <a:lstStyle/>
          <a:p>
            <a:pPr>
              <a:spcBef>
                <a:spcPts val="0"/>
              </a:spcBef>
              <a:spcAft>
                <a:spcPts val="2400"/>
              </a:spcAft>
            </a:pPr>
            <a:r>
              <a:rPr lang="en-US" sz="2400" dirty="0"/>
              <a:t>Relaxation training &amp; paradoxical intention</a:t>
            </a:r>
          </a:p>
          <a:p>
            <a:pPr>
              <a:spcBef>
                <a:spcPts val="0"/>
              </a:spcBef>
              <a:spcAft>
                <a:spcPts val="2400"/>
              </a:spcAft>
            </a:pPr>
            <a:r>
              <a:rPr lang="en-US" sz="2400" dirty="0"/>
              <a:t>Regular sleep schedule </a:t>
            </a:r>
          </a:p>
          <a:p>
            <a:pPr>
              <a:spcBef>
                <a:spcPts val="0"/>
              </a:spcBef>
              <a:spcAft>
                <a:spcPts val="2400"/>
              </a:spcAft>
            </a:pPr>
            <a:r>
              <a:rPr lang="en-US" sz="2400" dirty="0"/>
              <a:t>Avoid daytime napping</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4257380"/>
            <a:ext cx="2819400" cy="1991020"/>
          </a:xfrm>
          <a:prstGeom prst="rect">
            <a:avLst/>
          </a:prstGeom>
        </p:spPr>
      </p:pic>
    </p:spTree>
    <p:extLst>
      <p:ext uri="{BB962C8B-B14F-4D97-AF65-F5344CB8AC3E}">
        <p14:creationId xmlns:p14="http://schemas.microsoft.com/office/powerpoint/2010/main" val="198825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5708" y="2362200"/>
            <a:ext cx="2958291" cy="2701636"/>
          </a:xfrm>
          <a:prstGeom prst="rect">
            <a:avLst/>
          </a:prstGeom>
        </p:spPr>
      </p:pic>
      <p:sp>
        <p:nvSpPr>
          <p:cNvPr id="2" name="Title 1"/>
          <p:cNvSpPr>
            <a:spLocks noGrp="1"/>
          </p:cNvSpPr>
          <p:nvPr>
            <p:ph type="title"/>
          </p:nvPr>
        </p:nvSpPr>
        <p:spPr>
          <a:xfrm>
            <a:off x="457200" y="838200"/>
            <a:ext cx="8229600" cy="1066800"/>
          </a:xfrm>
        </p:spPr>
        <p:txBody>
          <a:bodyPr>
            <a:normAutofit fontScale="90000"/>
          </a:bodyPr>
          <a:lstStyle/>
          <a:p>
            <a:r>
              <a:rPr lang="en-US" dirty="0"/>
              <a:t>Sleep Hygiene–Mainstay of Treatment</a:t>
            </a:r>
          </a:p>
        </p:txBody>
      </p:sp>
      <p:sp>
        <p:nvSpPr>
          <p:cNvPr id="3" name="Content Placeholder 2"/>
          <p:cNvSpPr>
            <a:spLocks noGrp="1"/>
          </p:cNvSpPr>
          <p:nvPr>
            <p:ph sz="half" idx="1"/>
          </p:nvPr>
        </p:nvSpPr>
        <p:spPr>
          <a:xfrm>
            <a:off x="431800" y="2019042"/>
            <a:ext cx="6705600" cy="4032187"/>
          </a:xfrm>
        </p:spPr>
        <p:txBody>
          <a:bodyPr>
            <a:normAutofit/>
          </a:bodyPr>
          <a:lstStyle/>
          <a:p>
            <a:pPr>
              <a:spcBef>
                <a:spcPts val="0"/>
              </a:spcBef>
              <a:spcAft>
                <a:spcPts val="600"/>
              </a:spcAft>
            </a:pPr>
            <a:r>
              <a:rPr lang="en-US" sz="2400" dirty="0"/>
              <a:t>Avoid: caffeine, nicotine, alcohol, &amp; stimulants, but if using not within 6 hours of bed</a:t>
            </a:r>
          </a:p>
          <a:p>
            <a:pPr>
              <a:spcBef>
                <a:spcPts val="0"/>
              </a:spcBef>
              <a:spcAft>
                <a:spcPts val="600"/>
              </a:spcAft>
            </a:pPr>
            <a:endParaRPr lang="en-US" sz="2400" dirty="0"/>
          </a:p>
          <a:p>
            <a:pPr>
              <a:spcBef>
                <a:spcPts val="0"/>
              </a:spcBef>
              <a:spcAft>
                <a:spcPts val="600"/>
              </a:spcAft>
            </a:pPr>
            <a:r>
              <a:rPr lang="en-US" sz="2400" dirty="0"/>
              <a:t>Exercise regularly, &gt; 4 hours before sleep</a:t>
            </a:r>
          </a:p>
          <a:p>
            <a:pPr>
              <a:spcBef>
                <a:spcPts val="0"/>
              </a:spcBef>
              <a:spcAft>
                <a:spcPts val="600"/>
              </a:spcAft>
            </a:pPr>
            <a:endParaRPr lang="en-US" sz="2400" dirty="0"/>
          </a:p>
          <a:p>
            <a:pPr>
              <a:spcBef>
                <a:spcPts val="0"/>
              </a:spcBef>
              <a:spcAft>
                <a:spcPts val="600"/>
              </a:spcAft>
            </a:pPr>
            <a:r>
              <a:rPr lang="en-US" sz="2400" dirty="0"/>
              <a:t>Use the bed for sleeping only</a:t>
            </a:r>
          </a:p>
          <a:p>
            <a:pPr>
              <a:spcBef>
                <a:spcPts val="0"/>
              </a:spcBef>
              <a:spcAft>
                <a:spcPts val="600"/>
              </a:spcAft>
            </a:pPr>
            <a:endParaRPr lang="en-US" sz="2400" dirty="0"/>
          </a:p>
          <a:p>
            <a:pPr>
              <a:spcBef>
                <a:spcPts val="0"/>
              </a:spcBef>
              <a:spcAft>
                <a:spcPts val="600"/>
              </a:spcAft>
            </a:pPr>
            <a:r>
              <a:rPr lang="en-US" sz="2400" dirty="0"/>
              <a:t>CBT (sleep diary, replace dysfunctional beliefs, stimulus control, sleep restriction, relaxation)</a:t>
            </a:r>
          </a:p>
        </p:txBody>
      </p:sp>
    </p:spTree>
    <p:extLst>
      <p:ext uri="{BB962C8B-B14F-4D97-AF65-F5344CB8AC3E}">
        <p14:creationId xmlns:p14="http://schemas.microsoft.com/office/powerpoint/2010/main" val="1798294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38200"/>
            <a:ext cx="8229600" cy="685800"/>
          </a:xfrm>
        </p:spPr>
        <p:txBody>
          <a:bodyPr>
            <a:normAutofit fontScale="90000"/>
          </a:bodyPr>
          <a:lstStyle/>
          <a:p>
            <a:r>
              <a:rPr lang="en-US" dirty="0"/>
              <a:t>Other Co-morbidities to Manage</a:t>
            </a:r>
          </a:p>
        </p:txBody>
      </p:sp>
      <p:sp>
        <p:nvSpPr>
          <p:cNvPr id="6" name="Content Placeholder 5"/>
          <p:cNvSpPr>
            <a:spLocks noGrp="1"/>
          </p:cNvSpPr>
          <p:nvPr>
            <p:ph idx="1"/>
          </p:nvPr>
        </p:nvSpPr>
        <p:spPr>
          <a:xfrm>
            <a:off x="419100" y="1752600"/>
            <a:ext cx="7912100" cy="4364038"/>
          </a:xfrm>
        </p:spPr>
        <p:txBody>
          <a:bodyPr>
            <a:normAutofit/>
          </a:bodyPr>
          <a:lstStyle/>
          <a:p>
            <a:pPr>
              <a:lnSpc>
                <a:spcPct val="130000"/>
              </a:lnSpc>
            </a:pPr>
            <a:r>
              <a:rPr lang="en-US" dirty="0"/>
              <a:t>Obstructive sleep apnea</a:t>
            </a:r>
          </a:p>
          <a:p>
            <a:pPr lvl="1">
              <a:lnSpc>
                <a:spcPct val="130000"/>
              </a:lnSpc>
            </a:pPr>
            <a:r>
              <a:rPr lang="en-US" dirty="0"/>
              <a:t>Avoid sedating meds if possible</a:t>
            </a:r>
          </a:p>
          <a:p>
            <a:pPr>
              <a:lnSpc>
                <a:spcPct val="130000"/>
              </a:lnSpc>
            </a:pPr>
            <a:r>
              <a:rPr lang="en-US" dirty="0"/>
              <a:t>Pain disorders</a:t>
            </a:r>
          </a:p>
          <a:p>
            <a:pPr>
              <a:lnSpc>
                <a:spcPct val="130000"/>
              </a:lnSpc>
            </a:pPr>
            <a:r>
              <a:rPr lang="en-US" dirty="0"/>
              <a:t>Mood disorders</a:t>
            </a:r>
          </a:p>
          <a:p>
            <a:pPr>
              <a:lnSpc>
                <a:spcPct val="130000"/>
              </a:lnSpc>
            </a:pPr>
            <a:r>
              <a:rPr lang="en-US" dirty="0"/>
              <a:t>Other conditions leading to disrupted sleep</a:t>
            </a:r>
          </a:p>
          <a:p>
            <a:pPr marL="401637" lvl="1" indent="0">
              <a:lnSpc>
                <a:spcPct val="130000"/>
              </a:lnSpc>
              <a:buNone/>
            </a:pPr>
            <a:r>
              <a:rPr lang="en-US" dirty="0"/>
              <a:t>(e.g., nocturia, stimulants, EtOH)</a:t>
            </a:r>
          </a:p>
        </p:txBody>
      </p:sp>
      <p:pic>
        <p:nvPicPr>
          <p:cNvPr id="1026" name="Picture 2" descr="Image result for insomnia">
            <a:extLst>
              <a:ext uri="{FF2B5EF4-FFF2-40B4-BE49-F238E27FC236}">
                <a16:creationId xmlns:a16="http://schemas.microsoft.com/office/drawing/2014/main" id="{6A9775CE-2C50-DB47-81C3-E8B92F1A7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966119"/>
            <a:ext cx="1930400" cy="19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439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2877-7FBD-B442-B33A-2A179C4526EC}"/>
              </a:ext>
            </a:extLst>
          </p:cNvPr>
          <p:cNvSpPr>
            <a:spLocks noGrp="1"/>
          </p:cNvSpPr>
          <p:nvPr>
            <p:ph type="title"/>
          </p:nvPr>
        </p:nvSpPr>
        <p:spPr>
          <a:xfrm>
            <a:off x="533400" y="1066800"/>
            <a:ext cx="8077200" cy="685800"/>
          </a:xfrm>
        </p:spPr>
        <p:txBody>
          <a:bodyPr>
            <a:normAutofit fontScale="90000"/>
          </a:bodyPr>
          <a:lstStyle/>
          <a:p>
            <a:r>
              <a:rPr lang="en-US" dirty="0"/>
              <a:t>Discussion Interprofessional Care Team Roles</a:t>
            </a:r>
          </a:p>
        </p:txBody>
      </p:sp>
      <p:sp>
        <p:nvSpPr>
          <p:cNvPr id="3" name="Content Placeholder 2">
            <a:extLst>
              <a:ext uri="{FF2B5EF4-FFF2-40B4-BE49-F238E27FC236}">
                <a16:creationId xmlns:a16="http://schemas.microsoft.com/office/drawing/2014/main" id="{565A0D0B-F881-DF45-8024-A9B8583442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17625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18381"/>
            <a:ext cx="8229600" cy="685800"/>
          </a:xfrm>
        </p:spPr>
        <p:txBody>
          <a:bodyPr>
            <a:normAutofit fontScale="90000"/>
          </a:bodyPr>
          <a:lstStyle/>
          <a:p>
            <a:pPr algn="l"/>
            <a:r>
              <a:rPr lang="en-US" dirty="0"/>
              <a:t>Insomnia Medication Options </a:t>
            </a:r>
          </a:p>
        </p:txBody>
      </p:sp>
      <p:sp>
        <p:nvSpPr>
          <p:cNvPr id="5" name="Content Placeholder 4"/>
          <p:cNvSpPr>
            <a:spLocks noGrp="1"/>
          </p:cNvSpPr>
          <p:nvPr>
            <p:ph idx="1"/>
          </p:nvPr>
        </p:nvSpPr>
        <p:spPr>
          <a:xfrm>
            <a:off x="381000" y="1841464"/>
            <a:ext cx="8382000" cy="4102136"/>
          </a:xfrm>
        </p:spPr>
        <p:txBody>
          <a:bodyPr>
            <a:normAutofit fontScale="92500" lnSpcReduction="10000"/>
          </a:bodyPr>
          <a:lstStyle/>
          <a:p>
            <a:pPr marL="109537" indent="0">
              <a:lnSpc>
                <a:spcPct val="140000"/>
              </a:lnSpc>
              <a:buNone/>
            </a:pPr>
            <a:r>
              <a:rPr lang="en-US" dirty="0"/>
              <a:t>Preferred options:</a:t>
            </a:r>
          </a:p>
          <a:p>
            <a:pPr lvl="1">
              <a:lnSpc>
                <a:spcPct val="140000"/>
              </a:lnSpc>
            </a:pPr>
            <a:r>
              <a:rPr lang="en-US" sz="2400" dirty="0"/>
              <a:t>Non-benzodiazepine hypnotics: zolpidem, zaleplon</a:t>
            </a:r>
          </a:p>
          <a:p>
            <a:pPr lvl="1">
              <a:lnSpc>
                <a:spcPct val="140000"/>
              </a:lnSpc>
            </a:pPr>
            <a:r>
              <a:rPr lang="en-US" sz="2400" dirty="0"/>
              <a:t>Melatonin or ramelteon</a:t>
            </a:r>
          </a:p>
          <a:p>
            <a:pPr marL="109537" indent="0">
              <a:lnSpc>
                <a:spcPct val="110000"/>
              </a:lnSpc>
              <a:buNone/>
            </a:pPr>
            <a:r>
              <a:rPr lang="en-US" dirty="0"/>
              <a:t>Other alternatives:</a:t>
            </a:r>
          </a:p>
          <a:p>
            <a:pPr lvl="1">
              <a:lnSpc>
                <a:spcPct val="110000"/>
              </a:lnSpc>
            </a:pPr>
            <a:r>
              <a:rPr lang="en-US" sz="2400" dirty="0"/>
              <a:t>Antidepressants (e.g., doxepin, mirtazapine, trazodone)</a:t>
            </a:r>
          </a:p>
          <a:p>
            <a:pPr lvl="1">
              <a:lnSpc>
                <a:spcPct val="110000"/>
              </a:lnSpc>
            </a:pPr>
            <a:r>
              <a:rPr lang="en-US" sz="2400" dirty="0"/>
              <a:t>Sedating antihistamines (e.g. diphenhydramine)</a:t>
            </a:r>
          </a:p>
          <a:p>
            <a:pPr lvl="1">
              <a:lnSpc>
                <a:spcPct val="110000"/>
              </a:lnSpc>
            </a:pPr>
            <a:r>
              <a:rPr lang="en-US" sz="2400" dirty="0"/>
              <a:t>Orexin receptor antagonists (e.g., </a:t>
            </a:r>
            <a:r>
              <a:rPr lang="en-US" sz="2400" dirty="0" err="1"/>
              <a:t>suvorexant</a:t>
            </a:r>
            <a:r>
              <a:rPr lang="en-US" sz="2400" dirty="0"/>
              <a:t>)</a:t>
            </a:r>
          </a:p>
          <a:p>
            <a:pPr lvl="1">
              <a:lnSpc>
                <a:spcPct val="110000"/>
              </a:lnSpc>
            </a:pPr>
            <a:r>
              <a:rPr lang="en-US" sz="2400" dirty="0"/>
              <a:t>Benzodiazepines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62800" y="881098"/>
            <a:ext cx="1835621" cy="1646165"/>
          </a:xfrm>
          <a:prstGeom prst="rect">
            <a:avLst/>
          </a:prstGeom>
        </p:spPr>
      </p:pic>
    </p:spTree>
    <p:extLst>
      <p:ext uri="{BB962C8B-B14F-4D97-AF65-F5344CB8AC3E}">
        <p14:creationId xmlns:p14="http://schemas.microsoft.com/office/powerpoint/2010/main" val="106991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879"/>
            <a:ext cx="8229600" cy="685800"/>
          </a:xfrm>
        </p:spPr>
        <p:txBody>
          <a:bodyPr>
            <a:normAutofit fontScale="90000"/>
          </a:bodyPr>
          <a:lstStyle/>
          <a:p>
            <a:r>
              <a:rPr lang="en-US" dirty="0"/>
              <a:t>Overarching Concerns for Sleeping Pills</a:t>
            </a:r>
          </a:p>
        </p:txBody>
      </p:sp>
      <p:sp>
        <p:nvSpPr>
          <p:cNvPr id="3" name="Content Placeholder 2"/>
          <p:cNvSpPr>
            <a:spLocks noGrp="1"/>
          </p:cNvSpPr>
          <p:nvPr>
            <p:ph idx="1"/>
          </p:nvPr>
        </p:nvSpPr>
        <p:spPr>
          <a:xfrm>
            <a:off x="457200" y="1905000"/>
            <a:ext cx="8229600" cy="4668838"/>
          </a:xfrm>
        </p:spPr>
        <p:txBody>
          <a:bodyPr>
            <a:normAutofit/>
          </a:bodyPr>
          <a:lstStyle/>
          <a:p>
            <a:pPr>
              <a:spcBef>
                <a:spcPts val="0"/>
              </a:spcBef>
              <a:spcAft>
                <a:spcPts val="3000"/>
              </a:spcAft>
            </a:pPr>
            <a:r>
              <a:rPr lang="en-US" sz="2800" dirty="0"/>
              <a:t>“Hangover” effect</a:t>
            </a:r>
          </a:p>
          <a:p>
            <a:pPr>
              <a:spcBef>
                <a:spcPts val="0"/>
              </a:spcBef>
              <a:spcAft>
                <a:spcPts val="3000"/>
              </a:spcAft>
            </a:pPr>
            <a:r>
              <a:rPr lang="en-US" sz="2800" dirty="0"/>
              <a:t>Inducing parasomnia</a:t>
            </a:r>
          </a:p>
          <a:p>
            <a:pPr>
              <a:spcBef>
                <a:spcPts val="0"/>
              </a:spcBef>
              <a:spcAft>
                <a:spcPts val="3000"/>
              </a:spcAft>
            </a:pPr>
            <a:r>
              <a:rPr lang="en-US" sz="2800" dirty="0"/>
              <a:t>Increased morbidity/mortality?</a:t>
            </a:r>
          </a:p>
          <a:p>
            <a:pPr>
              <a:spcBef>
                <a:spcPts val="0"/>
              </a:spcBef>
              <a:spcAft>
                <a:spcPts val="3000"/>
              </a:spcAft>
            </a:pPr>
            <a:r>
              <a:rPr lang="en-US" sz="2800" dirty="0"/>
              <a:t>Specific side effects per drug </a:t>
            </a:r>
          </a:p>
        </p:txBody>
      </p:sp>
      <p:sp>
        <p:nvSpPr>
          <p:cNvPr id="4" name="TextBox 3"/>
          <p:cNvSpPr txBox="1"/>
          <p:nvPr/>
        </p:nvSpPr>
        <p:spPr>
          <a:xfrm>
            <a:off x="2438400" y="5562600"/>
            <a:ext cx="6553200" cy="369332"/>
          </a:xfrm>
          <a:prstGeom prst="rect">
            <a:avLst/>
          </a:prstGeom>
          <a:noFill/>
        </p:spPr>
        <p:txBody>
          <a:bodyPr wrap="square" rtlCol="0">
            <a:spAutoFit/>
          </a:bodyPr>
          <a:lstStyle/>
          <a:p>
            <a:r>
              <a:rPr lang="en-US" sz="1800" dirty="0">
                <a:latin typeface="Calibri Regular"/>
                <a:cs typeface="Frutiger"/>
              </a:rPr>
              <a:t>Proctor A, et al. ISRN Pharmacology 2012; Article 914168: 1-14.</a:t>
            </a:r>
          </a:p>
        </p:txBody>
      </p:sp>
    </p:spTree>
    <p:extLst>
      <p:ext uri="{BB962C8B-B14F-4D97-AF65-F5344CB8AC3E}">
        <p14:creationId xmlns:p14="http://schemas.microsoft.com/office/powerpoint/2010/main" val="160413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a:t>Disclosures</a:t>
            </a:r>
          </a:p>
        </p:txBody>
      </p:sp>
      <p:sp>
        <p:nvSpPr>
          <p:cNvPr id="3" name="Subtitle 2"/>
          <p:cNvSpPr>
            <a:spLocks noGrp="1"/>
          </p:cNvSpPr>
          <p:nvPr>
            <p:ph type="subTitle" idx="1"/>
          </p:nvPr>
        </p:nvSpPr>
        <p:spPr>
          <a:xfrm>
            <a:off x="685800" y="2438400"/>
            <a:ext cx="7467600" cy="3124200"/>
          </a:xfrm>
        </p:spPr>
        <p:txBody>
          <a:bodyPr/>
          <a:lstStyle/>
          <a:p>
            <a:pPr algn="l"/>
            <a:r>
              <a:rPr lang="en-US" dirty="0"/>
              <a:t>No financial disclosures to report!</a:t>
            </a:r>
          </a:p>
          <a:p>
            <a:pPr algn="l"/>
            <a:endParaRPr lang="en-US" dirty="0"/>
          </a:p>
          <a:p>
            <a:pPr algn="l"/>
            <a:r>
              <a:rPr lang="en-US" dirty="0"/>
              <a:t>No distressing or traumatic content, images, or activities will be discussed</a:t>
            </a:r>
          </a:p>
        </p:txBody>
      </p:sp>
    </p:spTree>
    <p:extLst>
      <p:ext uri="{BB962C8B-B14F-4D97-AF65-F5344CB8AC3E}">
        <p14:creationId xmlns:p14="http://schemas.microsoft.com/office/powerpoint/2010/main" val="2127906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a:t>Non-benzodiazepine hypnotics </a:t>
            </a:r>
          </a:p>
        </p:txBody>
      </p:sp>
      <p:sp>
        <p:nvSpPr>
          <p:cNvPr id="3" name="Content Placeholder 2"/>
          <p:cNvSpPr>
            <a:spLocks noGrp="1"/>
          </p:cNvSpPr>
          <p:nvPr>
            <p:ph idx="1"/>
          </p:nvPr>
        </p:nvSpPr>
        <p:spPr>
          <a:xfrm>
            <a:off x="457200" y="1981200"/>
            <a:ext cx="8229600" cy="4592638"/>
          </a:xfrm>
        </p:spPr>
        <p:txBody>
          <a:bodyPr>
            <a:normAutofit/>
          </a:bodyPr>
          <a:lstStyle/>
          <a:p>
            <a:pPr>
              <a:lnSpc>
                <a:spcPct val="110000"/>
              </a:lnSpc>
            </a:pPr>
            <a:r>
              <a:rPr lang="en-US" sz="2400" dirty="0"/>
              <a:t>Best options: zolpidem or zaleplon </a:t>
            </a:r>
          </a:p>
          <a:p>
            <a:pPr>
              <a:lnSpc>
                <a:spcPct val="110000"/>
              </a:lnSpc>
            </a:pPr>
            <a:r>
              <a:rPr lang="en-US" sz="2400" dirty="0"/>
              <a:t>More selective for </a:t>
            </a:r>
            <a:r>
              <a:rPr lang="en-US" sz="2400" dirty="0">
                <a:ea typeface="Lucida Grande"/>
                <a:cs typeface="Lucida Grande"/>
              </a:rPr>
              <a:t>α</a:t>
            </a:r>
            <a:r>
              <a:rPr lang="en-US" sz="2400" dirty="0"/>
              <a:t>1 on GABA</a:t>
            </a:r>
            <a:r>
              <a:rPr lang="en-US" sz="2400" baseline="-25000" dirty="0"/>
              <a:t>A</a:t>
            </a:r>
            <a:r>
              <a:rPr lang="en-US" sz="2400" dirty="0"/>
              <a:t> receptors</a:t>
            </a:r>
          </a:p>
          <a:p>
            <a:pPr>
              <a:lnSpc>
                <a:spcPct val="110000"/>
              </a:lnSpc>
            </a:pPr>
            <a:r>
              <a:rPr lang="en-US" sz="2400" dirty="0"/>
              <a:t>Decrease sleep latency by 42 minutes vs. 20 minutes with placebo</a:t>
            </a:r>
          </a:p>
          <a:p>
            <a:pPr>
              <a:lnSpc>
                <a:spcPct val="110000"/>
              </a:lnSpc>
            </a:pPr>
            <a:r>
              <a:rPr lang="en-US" sz="2400" dirty="0"/>
              <a:t>Subtle changes on sleep architecture</a:t>
            </a:r>
          </a:p>
          <a:p>
            <a:pPr>
              <a:lnSpc>
                <a:spcPct val="110000"/>
              </a:lnSpc>
            </a:pPr>
            <a:r>
              <a:rPr lang="en-US" sz="2400" dirty="0"/>
              <a:t>Concerns with parasomnias</a:t>
            </a:r>
          </a:p>
          <a:p>
            <a:pPr marL="401637" lvl="1" indent="0">
              <a:lnSpc>
                <a:spcPct val="110000"/>
              </a:lnSpc>
              <a:buNone/>
            </a:pPr>
            <a:r>
              <a:rPr lang="en-US" sz="2400" dirty="0"/>
              <a:t>(e.g., amnesia, risky behavior, sleep eating)</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36206" y="4191000"/>
            <a:ext cx="2007794" cy="2007794"/>
          </a:xfrm>
          <a:prstGeom prst="rect">
            <a:avLst/>
          </a:prstGeom>
        </p:spPr>
      </p:pic>
      <p:sp>
        <p:nvSpPr>
          <p:cNvPr id="6" name="TextBox 5">
            <a:extLst>
              <a:ext uri="{FF2B5EF4-FFF2-40B4-BE49-F238E27FC236}">
                <a16:creationId xmlns:a16="http://schemas.microsoft.com/office/drawing/2014/main" id="{5CCF8DCD-7A5D-D844-9E25-D1FECB87702C}"/>
              </a:ext>
            </a:extLst>
          </p:cNvPr>
          <p:cNvSpPr txBox="1"/>
          <p:nvPr/>
        </p:nvSpPr>
        <p:spPr>
          <a:xfrm>
            <a:off x="609600" y="5638800"/>
            <a:ext cx="4605748" cy="369332"/>
          </a:xfrm>
          <a:prstGeom prst="rect">
            <a:avLst/>
          </a:prstGeom>
          <a:noFill/>
        </p:spPr>
        <p:txBody>
          <a:bodyPr wrap="none" rtlCol="0">
            <a:spAutoFit/>
          </a:bodyPr>
          <a:lstStyle/>
          <a:p>
            <a:r>
              <a:rPr lang="en-US" sz="1800" dirty="0" err="1">
                <a:latin typeface="Calibri Regular"/>
                <a:cs typeface="Frutiger"/>
              </a:rPr>
              <a:t>Huedo</a:t>
            </a:r>
            <a:r>
              <a:rPr lang="en-US" sz="1800" dirty="0">
                <a:latin typeface="Calibri Regular"/>
                <a:cs typeface="Frutiger"/>
              </a:rPr>
              <a:t>-Medina TB, et al. BMJ. 2012;345:e8343.</a:t>
            </a:r>
          </a:p>
        </p:txBody>
      </p:sp>
    </p:spTree>
    <p:extLst>
      <p:ext uri="{BB962C8B-B14F-4D97-AF65-F5344CB8AC3E}">
        <p14:creationId xmlns:p14="http://schemas.microsoft.com/office/powerpoint/2010/main" val="737301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1066800"/>
          </a:xfrm>
        </p:spPr>
        <p:txBody>
          <a:bodyPr/>
          <a:lstStyle/>
          <a:p>
            <a:pPr algn="l"/>
            <a:r>
              <a:rPr lang="en-US" dirty="0"/>
              <a:t>Safety Concerns with Zolpidem</a:t>
            </a:r>
          </a:p>
        </p:txBody>
      </p:sp>
      <p:sp>
        <p:nvSpPr>
          <p:cNvPr id="3" name="Content Placeholder 2"/>
          <p:cNvSpPr>
            <a:spLocks noGrp="1"/>
          </p:cNvSpPr>
          <p:nvPr>
            <p:ph sz="half" idx="1"/>
          </p:nvPr>
        </p:nvSpPr>
        <p:spPr>
          <a:xfrm>
            <a:off x="304800" y="1905001"/>
            <a:ext cx="8458200" cy="4343400"/>
          </a:xfrm>
        </p:spPr>
        <p:txBody>
          <a:bodyPr>
            <a:normAutofit lnSpcReduction="10000"/>
          </a:bodyPr>
          <a:lstStyle/>
          <a:p>
            <a:pPr marL="109537" indent="0">
              <a:buNone/>
            </a:pPr>
            <a:r>
              <a:rPr lang="en-US" sz="3000" dirty="0"/>
              <a:t>Risk of next-morning impairment</a:t>
            </a:r>
          </a:p>
          <a:p>
            <a:pPr marL="109537" indent="0">
              <a:buNone/>
            </a:pPr>
            <a:endParaRPr lang="en-US" sz="1500" dirty="0"/>
          </a:p>
          <a:p>
            <a:pPr marL="109537" indent="0">
              <a:lnSpc>
                <a:spcPct val="120000"/>
              </a:lnSpc>
              <a:buNone/>
            </a:pPr>
            <a:r>
              <a:rPr lang="en-US" sz="3000" dirty="0"/>
              <a:t>Cautions:</a:t>
            </a:r>
          </a:p>
          <a:p>
            <a:pPr lvl="1">
              <a:lnSpc>
                <a:spcPct val="120000"/>
              </a:lnSpc>
            </a:pPr>
            <a:r>
              <a:rPr lang="en-US" sz="2600" dirty="0"/>
              <a:t>Should not drive or do other activities requiring alertness after taking long-acting zolpidem (ER version)</a:t>
            </a:r>
          </a:p>
          <a:p>
            <a:pPr lvl="1">
              <a:lnSpc>
                <a:spcPct val="120000"/>
              </a:lnSpc>
            </a:pPr>
            <a:r>
              <a:rPr lang="en-US" sz="2600" dirty="0"/>
              <a:t>Women max doses: 5 mg IR or 6.25 mg ER</a:t>
            </a:r>
          </a:p>
          <a:p>
            <a:pPr lvl="1">
              <a:lnSpc>
                <a:spcPct val="120000"/>
              </a:lnSpc>
            </a:pPr>
            <a:r>
              <a:rPr lang="en-US" sz="2600" dirty="0"/>
              <a:t>Men max doses: 5 to 10 mg IR or 6.25 to 12.5 mg ER</a:t>
            </a:r>
          </a:p>
          <a:p>
            <a:pPr marL="109537" indent="0">
              <a:buNone/>
            </a:pPr>
            <a:endParaRPr lang="en-US" dirty="0"/>
          </a:p>
          <a:p>
            <a:pPr marL="109537" indent="0">
              <a:buNone/>
            </a:pPr>
            <a:endParaRPr lang="en-US" dirty="0"/>
          </a:p>
          <a:p>
            <a:pPr marL="109537" indent="0">
              <a:buNone/>
            </a:pPr>
            <a:endParaRPr lang="en-US" dirty="0"/>
          </a:p>
          <a:p>
            <a:pPr marL="109537" indent="0">
              <a:buNone/>
            </a:pPr>
            <a:endParaRPr lang="en-US" sz="2000" dirty="0">
              <a:solidFill>
                <a:schemeClr val="accent3"/>
              </a:solidFill>
            </a:endParaRPr>
          </a:p>
        </p:txBody>
      </p:sp>
      <p:sp>
        <p:nvSpPr>
          <p:cNvPr id="8" name="Content Placeholder 7"/>
          <p:cNvSpPr>
            <a:spLocks noGrp="1"/>
          </p:cNvSpPr>
          <p:nvPr>
            <p:ph sz="half" idx="2"/>
          </p:nvPr>
        </p:nvSpPr>
        <p:spPr>
          <a:xfrm>
            <a:off x="2743200" y="5549901"/>
            <a:ext cx="6324600" cy="685800"/>
          </a:xfrm>
        </p:spPr>
        <p:txBody>
          <a:bodyPr>
            <a:normAutofit lnSpcReduction="10000"/>
          </a:bodyPr>
          <a:lstStyle/>
          <a:p>
            <a:pPr marL="109537" indent="0" algn="ctr">
              <a:buNone/>
            </a:pPr>
            <a:r>
              <a:rPr lang="en-US" sz="1800" dirty="0"/>
              <a:t>FDA Drug Safety Communication. May 2013. </a:t>
            </a:r>
          </a:p>
          <a:p>
            <a:pPr marL="109537" indent="0" algn="ctr">
              <a:buNone/>
            </a:pPr>
            <a:r>
              <a:rPr lang="en-US" sz="1800" dirty="0"/>
              <a:t>http://</a:t>
            </a:r>
            <a:r>
              <a:rPr lang="en-US" sz="1800" dirty="0" err="1"/>
              <a:t>www.fda.gov</a:t>
            </a:r>
            <a:r>
              <a:rPr lang="en-US" sz="1800" dirty="0"/>
              <a:t>/drugs/</a:t>
            </a:r>
            <a:r>
              <a:rPr lang="en-US" sz="1800" dirty="0" err="1"/>
              <a:t>drugsafety</a:t>
            </a:r>
            <a:r>
              <a:rPr lang="en-US" sz="1800" dirty="0"/>
              <a:t>/ucm352085.htm</a:t>
            </a:r>
          </a:p>
        </p:txBody>
      </p:sp>
      <p:pic>
        <p:nvPicPr>
          <p:cNvPr id="5122" name="Picture 2" descr="Image result for fda black box warning">
            <a:extLst>
              <a:ext uri="{FF2B5EF4-FFF2-40B4-BE49-F238E27FC236}">
                <a16:creationId xmlns:a16="http://schemas.microsoft.com/office/drawing/2014/main" id="{10961351-63E3-F340-BF84-D314858A99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2976" y="1676400"/>
            <a:ext cx="2214824" cy="146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258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0"/>
            <a:ext cx="8229600" cy="1066800"/>
          </a:xfrm>
        </p:spPr>
        <p:txBody>
          <a:bodyPr/>
          <a:lstStyle/>
          <a:p>
            <a:r>
              <a:rPr lang="en-US" dirty="0"/>
              <a:t>Non-benzodiazepine hypnotics </a:t>
            </a:r>
          </a:p>
        </p:txBody>
      </p:sp>
      <p:sp>
        <p:nvSpPr>
          <p:cNvPr id="6" name="Content Placeholder 5"/>
          <p:cNvSpPr>
            <a:spLocks noGrp="1"/>
          </p:cNvSpPr>
          <p:nvPr>
            <p:ph idx="1"/>
          </p:nvPr>
        </p:nvSpPr>
        <p:spPr>
          <a:xfrm>
            <a:off x="304800" y="1981200"/>
            <a:ext cx="8534400" cy="3306763"/>
          </a:xfrm>
        </p:spPr>
        <p:txBody>
          <a:bodyPr>
            <a:normAutofit/>
          </a:bodyPr>
          <a:lstStyle/>
          <a:p>
            <a:pPr>
              <a:spcBef>
                <a:spcPts val="0"/>
              </a:spcBef>
              <a:spcAft>
                <a:spcPts val="1800"/>
              </a:spcAft>
            </a:pPr>
            <a:r>
              <a:rPr lang="en-US" sz="2400" dirty="0"/>
              <a:t>Best long-term data (6–12 months)</a:t>
            </a:r>
          </a:p>
          <a:p>
            <a:pPr>
              <a:spcBef>
                <a:spcPts val="0"/>
              </a:spcBef>
              <a:spcAft>
                <a:spcPts val="1800"/>
              </a:spcAft>
            </a:pPr>
            <a:r>
              <a:rPr lang="en-US" sz="2400" dirty="0"/>
              <a:t>Used between 3–7 days per week</a:t>
            </a:r>
          </a:p>
          <a:p>
            <a:pPr>
              <a:spcBef>
                <a:spcPts val="0"/>
              </a:spcBef>
              <a:spcAft>
                <a:spcPts val="1800"/>
              </a:spcAft>
            </a:pPr>
            <a:r>
              <a:rPr lang="en-US" sz="2400" dirty="0"/>
              <a:t>No increased tolerance, dose escalation, rebound insomnia</a:t>
            </a:r>
          </a:p>
          <a:p>
            <a:pPr>
              <a:spcBef>
                <a:spcPts val="0"/>
              </a:spcBef>
              <a:spcAft>
                <a:spcPts val="1800"/>
              </a:spcAft>
            </a:pPr>
            <a:r>
              <a:rPr lang="en-US" sz="2400" dirty="0"/>
              <a:t>Rare abuse and dependence</a:t>
            </a:r>
          </a:p>
          <a:p>
            <a:pPr lvl="1">
              <a:spcBef>
                <a:spcPts val="0"/>
              </a:spcBef>
              <a:spcAft>
                <a:spcPts val="1800"/>
              </a:spcAft>
            </a:pPr>
            <a:r>
              <a:rPr lang="en-US" sz="2400" dirty="0"/>
              <a:t>Possible stimulation, euphoria, &amp; anxiolysis at high doses</a:t>
            </a:r>
          </a:p>
        </p:txBody>
      </p:sp>
    </p:spTree>
    <p:extLst>
      <p:ext uri="{BB962C8B-B14F-4D97-AF65-F5344CB8AC3E}">
        <p14:creationId xmlns:p14="http://schemas.microsoft.com/office/powerpoint/2010/main" val="4206660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3042" y="1016000"/>
            <a:ext cx="8229600" cy="685800"/>
          </a:xfrm>
        </p:spPr>
        <p:txBody>
          <a:bodyPr>
            <a:normAutofit fontScale="90000"/>
          </a:bodyPr>
          <a:lstStyle/>
          <a:p>
            <a:pPr algn="l"/>
            <a:r>
              <a:rPr lang="en-US" dirty="0"/>
              <a:t>Melatonin and Ramelteon</a:t>
            </a:r>
          </a:p>
        </p:txBody>
      </p:sp>
      <p:sp>
        <p:nvSpPr>
          <p:cNvPr id="6" name="Content Placeholder 5"/>
          <p:cNvSpPr>
            <a:spLocks noGrp="1"/>
          </p:cNvSpPr>
          <p:nvPr>
            <p:ph idx="1"/>
          </p:nvPr>
        </p:nvSpPr>
        <p:spPr>
          <a:xfrm>
            <a:off x="228600" y="1955800"/>
            <a:ext cx="8077200" cy="3683000"/>
          </a:xfrm>
        </p:spPr>
        <p:txBody>
          <a:bodyPr>
            <a:normAutofit/>
          </a:bodyPr>
          <a:lstStyle/>
          <a:p>
            <a:pPr>
              <a:spcBef>
                <a:spcPts val="0"/>
              </a:spcBef>
              <a:spcAft>
                <a:spcPts val="2400"/>
              </a:spcAft>
            </a:pPr>
            <a:r>
              <a:rPr lang="en-US" sz="2400" dirty="0"/>
              <a:t>Weak evidence for insomnia</a:t>
            </a:r>
          </a:p>
          <a:p>
            <a:pPr marL="411162" lvl="1" indent="0">
              <a:spcBef>
                <a:spcPts val="0"/>
              </a:spcBef>
              <a:spcAft>
                <a:spcPts val="2400"/>
              </a:spcAft>
              <a:buNone/>
            </a:pPr>
            <a:r>
              <a:rPr lang="en-US" sz="2200" dirty="0"/>
              <a:t>Decreases sleep latency 7–10 minutes &amp; increases total sleep time 8–10 minutes</a:t>
            </a:r>
          </a:p>
          <a:p>
            <a:pPr>
              <a:spcBef>
                <a:spcPts val="0"/>
              </a:spcBef>
              <a:spcAft>
                <a:spcPts val="2400"/>
              </a:spcAft>
            </a:pPr>
            <a:r>
              <a:rPr lang="en-US" sz="2400" dirty="0"/>
              <a:t>Much better evidence for restoring circadian rhythms with shift work or jet lag (also for delirium)</a:t>
            </a:r>
          </a:p>
          <a:p>
            <a:pPr>
              <a:spcBef>
                <a:spcPts val="0"/>
              </a:spcBef>
              <a:spcAft>
                <a:spcPts val="2400"/>
              </a:spcAft>
            </a:pPr>
            <a:r>
              <a:rPr lang="en-US" sz="2400" dirty="0"/>
              <a:t>Melatonin is probably a good alternative in the elderly considering its safety profile</a:t>
            </a:r>
          </a:p>
        </p:txBody>
      </p:sp>
      <p:sp>
        <p:nvSpPr>
          <p:cNvPr id="2" name="TextBox 1"/>
          <p:cNvSpPr txBox="1"/>
          <p:nvPr/>
        </p:nvSpPr>
        <p:spPr>
          <a:xfrm>
            <a:off x="4765750" y="5708134"/>
            <a:ext cx="4378250" cy="369332"/>
          </a:xfrm>
          <a:prstGeom prst="rect">
            <a:avLst/>
          </a:prstGeom>
          <a:noFill/>
        </p:spPr>
        <p:txBody>
          <a:bodyPr wrap="none" rtlCol="0">
            <a:spAutoFit/>
          </a:bodyPr>
          <a:lstStyle/>
          <a:p>
            <a:r>
              <a:rPr lang="en-US" sz="1800" dirty="0">
                <a:latin typeface="Calibri Regular"/>
                <a:cs typeface="Frutiger"/>
              </a:rPr>
              <a:t>Liu J, et al. </a:t>
            </a:r>
            <a:r>
              <a:rPr lang="en-US" sz="1800" dirty="0" err="1">
                <a:latin typeface="Calibri Regular"/>
                <a:cs typeface="Frutiger"/>
              </a:rPr>
              <a:t>Int</a:t>
            </a:r>
            <a:r>
              <a:rPr lang="en-US" sz="1800" dirty="0">
                <a:latin typeface="Calibri Regular"/>
                <a:cs typeface="Frutiger"/>
              </a:rPr>
              <a:t> J </a:t>
            </a:r>
            <a:r>
              <a:rPr lang="en-US" sz="1800" dirty="0" err="1">
                <a:latin typeface="Calibri Regular"/>
                <a:cs typeface="Frutiger"/>
              </a:rPr>
              <a:t>Clin</a:t>
            </a:r>
            <a:r>
              <a:rPr lang="en-US" sz="1800" dirty="0">
                <a:latin typeface="Calibri Regular"/>
                <a:cs typeface="Frutiger"/>
              </a:rPr>
              <a:t> </a:t>
            </a:r>
            <a:r>
              <a:rPr lang="en-US" sz="1800" dirty="0" err="1">
                <a:latin typeface="Calibri Regular"/>
                <a:cs typeface="Frutiger"/>
              </a:rPr>
              <a:t>Pract</a:t>
            </a:r>
            <a:r>
              <a:rPr lang="en-US" sz="1800" dirty="0">
                <a:latin typeface="Calibri Regular"/>
                <a:cs typeface="Frutiger"/>
              </a:rPr>
              <a:t> 2012;66(9):867-73.</a:t>
            </a:r>
          </a:p>
        </p:txBody>
      </p:sp>
      <p:pic>
        <p:nvPicPr>
          <p:cNvPr id="1026" name="Picture 2" descr="Related image">
            <a:extLst>
              <a:ext uri="{FF2B5EF4-FFF2-40B4-BE49-F238E27FC236}">
                <a16:creationId xmlns:a16="http://schemas.microsoft.com/office/drawing/2014/main" id="{59880C22-90F4-554F-AA2D-8CC31AE42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0" y="659541"/>
            <a:ext cx="1651000" cy="20302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nsumer labs tested verified melatonin">
            <a:extLst>
              <a:ext uri="{FF2B5EF4-FFF2-40B4-BE49-F238E27FC236}">
                <a16:creationId xmlns:a16="http://schemas.microsoft.com/office/drawing/2014/main" id="{C8B41A0A-4763-F946-99A0-226B16698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150" y="4343400"/>
            <a:ext cx="1125992" cy="112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808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0"/>
            <a:ext cx="8229600" cy="1066800"/>
          </a:xfrm>
        </p:spPr>
        <p:txBody>
          <a:bodyPr/>
          <a:lstStyle/>
          <a:p>
            <a:pPr algn="ctr"/>
            <a:r>
              <a:rPr lang="en-US" sz="3500" dirty="0"/>
              <a:t>When Should We Use Antidepressants?</a:t>
            </a:r>
          </a:p>
        </p:txBody>
      </p:sp>
      <p:sp>
        <p:nvSpPr>
          <p:cNvPr id="2" name="Content Placeholder 1"/>
          <p:cNvSpPr>
            <a:spLocks noGrp="1"/>
          </p:cNvSpPr>
          <p:nvPr>
            <p:ph idx="1"/>
          </p:nvPr>
        </p:nvSpPr>
        <p:spPr>
          <a:xfrm>
            <a:off x="304800" y="2286000"/>
            <a:ext cx="8534400" cy="4324350"/>
          </a:xfrm>
        </p:spPr>
        <p:txBody>
          <a:bodyPr/>
          <a:lstStyle/>
          <a:p>
            <a:pPr marL="452437">
              <a:spcBef>
                <a:spcPts val="0"/>
              </a:spcBef>
              <a:spcAft>
                <a:spcPts val="1800"/>
              </a:spcAft>
            </a:pPr>
            <a:r>
              <a:rPr lang="en-US" sz="2400" dirty="0"/>
              <a:t>Options: doxepin, nortriptyline, mirtazapine, SSRIs</a:t>
            </a:r>
          </a:p>
          <a:p>
            <a:pPr marL="452437">
              <a:spcBef>
                <a:spcPts val="0"/>
              </a:spcBef>
              <a:spcAft>
                <a:spcPts val="1800"/>
              </a:spcAft>
            </a:pPr>
            <a:r>
              <a:rPr lang="en-US" sz="2400" dirty="0"/>
              <a:t>Mechanism: sedition via histamine receptor blockade initially, long-term improves mood disorder</a:t>
            </a:r>
          </a:p>
          <a:p>
            <a:pPr marL="452437">
              <a:spcBef>
                <a:spcPts val="0"/>
              </a:spcBef>
              <a:spcAft>
                <a:spcPts val="1800"/>
              </a:spcAft>
            </a:pPr>
            <a:r>
              <a:rPr lang="en-US" sz="2400" dirty="0"/>
              <a:t>Modest decreased sleep latency and increased total sleep</a:t>
            </a:r>
          </a:p>
          <a:p>
            <a:pPr marL="452437">
              <a:spcBef>
                <a:spcPts val="0"/>
              </a:spcBef>
              <a:spcAft>
                <a:spcPts val="1800"/>
              </a:spcAft>
            </a:pPr>
            <a:r>
              <a:rPr lang="en-US" sz="2400" dirty="0"/>
              <a:t>Goal is depression remission</a:t>
            </a:r>
          </a:p>
        </p:txBody>
      </p:sp>
      <p:sp>
        <p:nvSpPr>
          <p:cNvPr id="3" name="TextBox 2"/>
          <p:cNvSpPr txBox="1"/>
          <p:nvPr/>
        </p:nvSpPr>
        <p:spPr>
          <a:xfrm>
            <a:off x="609600" y="5393081"/>
            <a:ext cx="5390194" cy="369332"/>
          </a:xfrm>
          <a:prstGeom prst="rect">
            <a:avLst/>
          </a:prstGeom>
          <a:noFill/>
        </p:spPr>
        <p:txBody>
          <a:bodyPr wrap="none" rtlCol="0">
            <a:spAutoFit/>
          </a:bodyPr>
          <a:lstStyle/>
          <a:p>
            <a:r>
              <a:rPr lang="en-US" sz="1800" dirty="0" err="1">
                <a:latin typeface="Calibri Regular"/>
                <a:cs typeface="Frutiger"/>
              </a:rPr>
              <a:t>Buscemi</a:t>
            </a:r>
            <a:r>
              <a:rPr lang="en-US" sz="1800" dirty="0">
                <a:latin typeface="Calibri Regular"/>
                <a:cs typeface="Frutiger"/>
              </a:rPr>
              <a:t> N, et al. J Gen Intern Med 2007;22(9):1335-50.</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0162" y="1723185"/>
            <a:ext cx="1119992" cy="112563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9604" y="4724400"/>
            <a:ext cx="1220550" cy="1337362"/>
          </a:xfrm>
          <a:prstGeom prst="rect">
            <a:avLst/>
          </a:prstGeom>
        </p:spPr>
      </p:pic>
    </p:spTree>
    <p:extLst>
      <p:ext uri="{BB962C8B-B14F-4D97-AF65-F5344CB8AC3E}">
        <p14:creationId xmlns:p14="http://schemas.microsoft.com/office/powerpoint/2010/main" val="3762278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DC5D-FAD4-1A46-8F38-8207AE8FECBC}"/>
              </a:ext>
            </a:extLst>
          </p:cNvPr>
          <p:cNvSpPr>
            <a:spLocks noGrp="1"/>
          </p:cNvSpPr>
          <p:nvPr>
            <p:ph type="title"/>
          </p:nvPr>
        </p:nvSpPr>
        <p:spPr>
          <a:xfrm>
            <a:off x="457200" y="609600"/>
            <a:ext cx="8229600" cy="1066800"/>
          </a:xfrm>
        </p:spPr>
        <p:txBody>
          <a:bodyPr/>
          <a:lstStyle/>
          <a:p>
            <a:r>
              <a:rPr lang="en-US" dirty="0"/>
              <a:t>Doxepin (</a:t>
            </a:r>
            <a:r>
              <a:rPr lang="en-US" dirty="0" err="1"/>
              <a:t>Silenor</a:t>
            </a:r>
            <a:r>
              <a:rPr lang="en-US" dirty="0"/>
              <a:t>)</a:t>
            </a:r>
          </a:p>
        </p:txBody>
      </p:sp>
      <p:sp>
        <p:nvSpPr>
          <p:cNvPr id="3" name="Content Placeholder 2">
            <a:extLst>
              <a:ext uri="{FF2B5EF4-FFF2-40B4-BE49-F238E27FC236}">
                <a16:creationId xmlns:a16="http://schemas.microsoft.com/office/drawing/2014/main" id="{23A054A5-0D4E-BB45-8350-A693462C636D}"/>
              </a:ext>
            </a:extLst>
          </p:cNvPr>
          <p:cNvSpPr>
            <a:spLocks noGrp="1"/>
          </p:cNvSpPr>
          <p:nvPr>
            <p:ph idx="1"/>
          </p:nvPr>
        </p:nvSpPr>
        <p:spPr>
          <a:xfrm>
            <a:off x="457200" y="1905000"/>
            <a:ext cx="8229600" cy="3382963"/>
          </a:xfrm>
        </p:spPr>
        <p:txBody>
          <a:bodyPr>
            <a:normAutofit lnSpcReduction="10000"/>
          </a:bodyPr>
          <a:lstStyle/>
          <a:p>
            <a:r>
              <a:rPr lang="en-US" sz="2400" dirty="0"/>
              <a:t>FDA approved for insomnia at 3 and 6 mg daily dose</a:t>
            </a:r>
          </a:p>
          <a:p>
            <a:endParaRPr lang="en-US" sz="2400" dirty="0"/>
          </a:p>
          <a:p>
            <a:r>
              <a:rPr lang="en-US" sz="2400" dirty="0"/>
              <a:t>Slightly increases total sleep time and decreases sleep latency</a:t>
            </a:r>
          </a:p>
          <a:p>
            <a:endParaRPr lang="en-US" sz="2400" dirty="0"/>
          </a:p>
          <a:p>
            <a:r>
              <a:rPr lang="en-US" sz="2400" dirty="0"/>
              <a:t>Mechanism is unclear, but thought to block histamine; doesn’t show tachyphylaxis like other antidepressants</a:t>
            </a:r>
          </a:p>
          <a:p>
            <a:endParaRPr lang="en-US" sz="2400" dirty="0"/>
          </a:p>
          <a:p>
            <a:r>
              <a:rPr lang="en-US" sz="2400" dirty="0"/>
              <a:t>Also available as 10 mg generic, but not FDA approved</a:t>
            </a:r>
          </a:p>
        </p:txBody>
      </p:sp>
    </p:spTree>
    <p:extLst>
      <p:ext uri="{BB962C8B-B14F-4D97-AF65-F5344CB8AC3E}">
        <p14:creationId xmlns:p14="http://schemas.microsoft.com/office/powerpoint/2010/main" val="3736438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939800"/>
            <a:ext cx="7848600" cy="685800"/>
          </a:xfrm>
        </p:spPr>
        <p:txBody>
          <a:bodyPr>
            <a:normAutofit fontScale="90000"/>
          </a:bodyPr>
          <a:lstStyle/>
          <a:p>
            <a:pPr algn="l"/>
            <a:r>
              <a:rPr lang="en-US" dirty="0"/>
              <a:t>Antihistamines</a:t>
            </a:r>
          </a:p>
        </p:txBody>
      </p:sp>
      <p:sp>
        <p:nvSpPr>
          <p:cNvPr id="6" name="Content Placeholder 5"/>
          <p:cNvSpPr>
            <a:spLocks noGrp="1"/>
          </p:cNvSpPr>
          <p:nvPr>
            <p:ph idx="1"/>
          </p:nvPr>
        </p:nvSpPr>
        <p:spPr>
          <a:xfrm>
            <a:off x="723900" y="2133600"/>
            <a:ext cx="8077200" cy="3810000"/>
          </a:xfrm>
        </p:spPr>
        <p:txBody>
          <a:bodyPr>
            <a:normAutofit fontScale="85000" lnSpcReduction="20000"/>
          </a:bodyPr>
          <a:lstStyle/>
          <a:p>
            <a:r>
              <a:rPr lang="en-US" dirty="0"/>
              <a:t>Only for short term (&lt; 2 weeks)</a:t>
            </a:r>
          </a:p>
          <a:p>
            <a:endParaRPr lang="en-US" dirty="0"/>
          </a:p>
          <a:p>
            <a:r>
              <a:rPr lang="en-US" dirty="0"/>
              <a:t>Examples: diphenhydramine, chlorpheniramine, doxylamine, hydroxyzine</a:t>
            </a:r>
          </a:p>
          <a:p>
            <a:endParaRPr lang="en-US" dirty="0"/>
          </a:p>
          <a:p>
            <a:r>
              <a:rPr lang="en-US" dirty="0"/>
              <a:t>May reduce time sleep latency</a:t>
            </a:r>
          </a:p>
          <a:p>
            <a:endParaRPr lang="en-US" dirty="0"/>
          </a:p>
          <a:p>
            <a:r>
              <a:rPr lang="en-US" dirty="0"/>
              <a:t>Adverse effects: hangover effect, impaired cognition, delirium, anticholinergic effects, tachyphylaxis</a:t>
            </a:r>
          </a:p>
        </p:txBody>
      </p:sp>
      <p:pic>
        <p:nvPicPr>
          <p:cNvPr id="3074" name="Picture 2" descr="Image result for short term">
            <a:extLst>
              <a:ext uri="{FF2B5EF4-FFF2-40B4-BE49-F238E27FC236}">
                <a16:creationId xmlns:a16="http://schemas.microsoft.com/office/drawing/2014/main" id="{13024868-553E-4D40-B2D0-14C585514C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6050" y="704850"/>
            <a:ext cx="2647950" cy="176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565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t>Suvorexant (Belsomra)</a:t>
            </a:r>
          </a:p>
        </p:txBody>
      </p:sp>
      <p:sp>
        <p:nvSpPr>
          <p:cNvPr id="3" name="Content Placeholder 2"/>
          <p:cNvSpPr>
            <a:spLocks noGrp="1"/>
          </p:cNvSpPr>
          <p:nvPr>
            <p:ph idx="1"/>
          </p:nvPr>
        </p:nvSpPr>
        <p:spPr>
          <a:xfrm>
            <a:off x="609600" y="1981200"/>
            <a:ext cx="7696200" cy="3306763"/>
          </a:xfrm>
        </p:spPr>
        <p:txBody>
          <a:bodyPr>
            <a:normAutofit fontScale="92500" lnSpcReduction="10000"/>
          </a:bodyPr>
          <a:lstStyle/>
          <a:p>
            <a:r>
              <a:rPr lang="en-US" sz="2800" dirty="0"/>
              <a:t>Orexin receptor antagonist (blocks wake promotion)</a:t>
            </a:r>
          </a:p>
          <a:p>
            <a:endParaRPr lang="en-US" sz="2800" dirty="0"/>
          </a:p>
          <a:p>
            <a:r>
              <a:rPr lang="en-US" sz="2800" dirty="0"/>
              <a:t>Give within 30 minutes of bedtime, without food, &amp; with at least 7 hours planned prior to awakening</a:t>
            </a:r>
          </a:p>
          <a:p>
            <a:endParaRPr lang="en-US" sz="2800" dirty="0"/>
          </a:p>
          <a:p>
            <a:r>
              <a:rPr lang="en-US" sz="2800" dirty="0"/>
              <a:t>Bad drug-drug interactions CYP3A4</a:t>
            </a:r>
          </a:p>
          <a:p>
            <a:pPr lvl="1"/>
            <a:r>
              <a:rPr lang="en-US" sz="2400" dirty="0"/>
              <a:t>Avoid CNS depressants (e.g., opioids, </a:t>
            </a:r>
          </a:p>
          <a:p>
            <a:pPr marL="457200" lvl="1" indent="0">
              <a:buNone/>
            </a:pPr>
            <a:r>
              <a:rPr lang="en-US" sz="2400" dirty="0"/>
              <a:t>cannabinoids, alcohol, zolpidem)</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8160" y="3925507"/>
            <a:ext cx="1353240" cy="1819656"/>
          </a:xfrm>
          <a:prstGeom prst="rect">
            <a:avLst/>
          </a:prstGeom>
        </p:spPr>
      </p:pic>
    </p:spTree>
    <p:extLst>
      <p:ext uri="{BB962C8B-B14F-4D97-AF65-F5344CB8AC3E}">
        <p14:creationId xmlns:p14="http://schemas.microsoft.com/office/powerpoint/2010/main" val="644694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685800"/>
          </a:xfrm>
        </p:spPr>
        <p:txBody>
          <a:bodyPr>
            <a:normAutofit fontScale="90000"/>
          </a:bodyPr>
          <a:lstStyle/>
          <a:p>
            <a:pPr algn="l"/>
            <a:r>
              <a:rPr lang="en-US" dirty="0" err="1"/>
              <a:t>Suvorexant</a:t>
            </a:r>
            <a:r>
              <a:rPr lang="en-US" dirty="0"/>
              <a:t> (</a:t>
            </a:r>
            <a:r>
              <a:rPr lang="en-US" dirty="0" err="1"/>
              <a:t>Belsomra</a:t>
            </a:r>
            <a:r>
              <a:rPr lang="en-US" dirty="0"/>
              <a:t>)</a:t>
            </a:r>
          </a:p>
        </p:txBody>
      </p:sp>
      <p:sp>
        <p:nvSpPr>
          <p:cNvPr id="3" name="Content Placeholder 2"/>
          <p:cNvSpPr>
            <a:spLocks noGrp="1"/>
          </p:cNvSpPr>
          <p:nvPr>
            <p:ph idx="1"/>
          </p:nvPr>
        </p:nvSpPr>
        <p:spPr>
          <a:xfrm>
            <a:off x="685800" y="2133600"/>
            <a:ext cx="7620000" cy="3535363"/>
          </a:xfrm>
        </p:spPr>
        <p:txBody>
          <a:bodyPr>
            <a:normAutofit lnSpcReduction="10000"/>
          </a:bodyPr>
          <a:lstStyle/>
          <a:p>
            <a:pPr marL="109537" indent="0">
              <a:buNone/>
            </a:pPr>
            <a:r>
              <a:rPr lang="en-US" sz="2600" dirty="0"/>
              <a:t>Contraindications: narcolepsy</a:t>
            </a:r>
          </a:p>
          <a:p>
            <a:pPr marL="109537" indent="0">
              <a:buNone/>
            </a:pPr>
            <a:endParaRPr lang="en-US" sz="1300" dirty="0"/>
          </a:p>
          <a:p>
            <a:pPr marL="109537" indent="0">
              <a:buNone/>
            </a:pPr>
            <a:r>
              <a:rPr lang="en-US" sz="2600" dirty="0"/>
              <a:t>Pre-cautions:</a:t>
            </a:r>
          </a:p>
          <a:p>
            <a:r>
              <a:rPr lang="en-US" sz="2400" dirty="0"/>
              <a:t>Behavior changes (e.g., amnesia, anxiety, hallucinations)</a:t>
            </a:r>
          </a:p>
          <a:p>
            <a:r>
              <a:rPr lang="en-US" sz="2400" dirty="0"/>
              <a:t>CNS depression</a:t>
            </a:r>
          </a:p>
          <a:p>
            <a:r>
              <a:rPr lang="en-US" sz="2400" dirty="0"/>
              <a:t>REM sleep changes (e.g., sleep paralysis, cataplexy)</a:t>
            </a:r>
          </a:p>
          <a:p>
            <a:r>
              <a:rPr lang="en-US" sz="2400" dirty="0"/>
              <a:t>Risky sleep activities (e.g., driving, cooking, eating, sex)</a:t>
            </a:r>
          </a:p>
          <a:p>
            <a:r>
              <a:rPr lang="en-US" sz="2400" dirty="0"/>
              <a:t>Depression</a:t>
            </a:r>
          </a:p>
          <a:p>
            <a:r>
              <a:rPr lang="en-US" sz="2400" dirty="0"/>
              <a:t>Abuse</a:t>
            </a:r>
          </a:p>
          <a:p>
            <a:endParaRPr lang="en-US" sz="2400" dirty="0"/>
          </a:p>
        </p:txBody>
      </p:sp>
      <p:sp>
        <p:nvSpPr>
          <p:cNvPr id="4" name="TextBox 3"/>
          <p:cNvSpPr txBox="1"/>
          <p:nvPr/>
        </p:nvSpPr>
        <p:spPr>
          <a:xfrm>
            <a:off x="3429000" y="5668963"/>
            <a:ext cx="5562600" cy="381000"/>
          </a:xfrm>
          <a:prstGeom prst="rect">
            <a:avLst/>
          </a:prstGeom>
          <a:noFill/>
        </p:spPr>
        <p:txBody>
          <a:bodyPr wrap="square" rtlCol="0">
            <a:spAutoFit/>
          </a:bodyPr>
          <a:lstStyle/>
          <a:p>
            <a:r>
              <a:rPr lang="en-US" sz="1800" dirty="0">
                <a:latin typeface="Calibri Regular"/>
                <a:cs typeface="Frutiger"/>
              </a:rPr>
              <a:t>Masters PA, et al. Ann Intern Med 2014;161(7):ITC1. </a:t>
            </a:r>
          </a:p>
        </p:txBody>
      </p:sp>
      <p:pic>
        <p:nvPicPr>
          <p:cNvPr id="2050" name="Picture 2" descr="Image result for sleep">
            <a:extLst>
              <a:ext uri="{FF2B5EF4-FFF2-40B4-BE49-F238E27FC236}">
                <a16:creationId xmlns:a16="http://schemas.microsoft.com/office/drawing/2014/main" id="{D0944E28-449A-3F4A-8A7F-8839EB2824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7357" y="761331"/>
            <a:ext cx="3104243" cy="228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185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6266"/>
            <a:ext cx="8229600" cy="1066800"/>
          </a:xfrm>
        </p:spPr>
        <p:txBody>
          <a:bodyPr/>
          <a:lstStyle/>
          <a:p>
            <a:pPr algn="r"/>
            <a:r>
              <a:rPr lang="en-US" dirty="0"/>
              <a:t>Benzodiazepines</a:t>
            </a:r>
          </a:p>
        </p:txBody>
      </p:sp>
      <p:sp>
        <p:nvSpPr>
          <p:cNvPr id="3" name="Content Placeholder 2"/>
          <p:cNvSpPr>
            <a:spLocks noGrp="1"/>
          </p:cNvSpPr>
          <p:nvPr>
            <p:ph sz="half" idx="1"/>
          </p:nvPr>
        </p:nvSpPr>
        <p:spPr>
          <a:xfrm>
            <a:off x="279400" y="1005689"/>
            <a:ext cx="3962400" cy="3597888"/>
          </a:xfrm>
        </p:spPr>
        <p:txBody>
          <a:bodyPr>
            <a:normAutofit fontScale="92500" lnSpcReduction="10000"/>
          </a:bodyPr>
          <a:lstStyle/>
          <a:p>
            <a:pPr marL="109537" indent="0">
              <a:lnSpc>
                <a:spcPct val="110000"/>
              </a:lnSpc>
              <a:spcBef>
                <a:spcPts val="0"/>
              </a:spcBef>
              <a:spcAft>
                <a:spcPts val="1200"/>
              </a:spcAft>
              <a:buNone/>
            </a:pPr>
            <a:r>
              <a:rPr lang="en-US" sz="2400" dirty="0"/>
              <a:t>Pros:</a:t>
            </a:r>
          </a:p>
          <a:p>
            <a:pPr>
              <a:lnSpc>
                <a:spcPct val="110000"/>
              </a:lnSpc>
              <a:spcBef>
                <a:spcPts val="0"/>
              </a:spcBef>
              <a:spcAft>
                <a:spcPts val="1200"/>
              </a:spcAft>
            </a:pPr>
            <a:r>
              <a:rPr lang="en-US" sz="2400" dirty="0"/>
              <a:t>Reduce sleep latency by ~15 minutes</a:t>
            </a:r>
          </a:p>
          <a:p>
            <a:pPr>
              <a:lnSpc>
                <a:spcPct val="110000"/>
              </a:lnSpc>
              <a:spcBef>
                <a:spcPts val="0"/>
              </a:spcBef>
              <a:spcAft>
                <a:spcPts val="1200"/>
              </a:spcAft>
            </a:pPr>
            <a:r>
              <a:rPr lang="en-US" sz="2400" dirty="0"/>
              <a:t>Increase total sleep time</a:t>
            </a:r>
          </a:p>
          <a:p>
            <a:pPr>
              <a:lnSpc>
                <a:spcPct val="110000"/>
              </a:lnSpc>
              <a:spcBef>
                <a:spcPts val="0"/>
              </a:spcBef>
              <a:spcAft>
                <a:spcPts val="1200"/>
              </a:spcAft>
            </a:pPr>
            <a:r>
              <a:rPr lang="en-US" sz="2400" dirty="0"/>
              <a:t>Helps rhythmic movement disorders of sleep</a:t>
            </a:r>
          </a:p>
        </p:txBody>
      </p:sp>
      <p:sp>
        <p:nvSpPr>
          <p:cNvPr id="5" name="Content Placeholder 4"/>
          <p:cNvSpPr>
            <a:spLocks noGrp="1"/>
          </p:cNvSpPr>
          <p:nvPr>
            <p:ph sz="half" idx="2"/>
          </p:nvPr>
        </p:nvSpPr>
        <p:spPr>
          <a:xfrm>
            <a:off x="4572000" y="1964712"/>
            <a:ext cx="4171950" cy="3597888"/>
          </a:xfrm>
        </p:spPr>
        <p:txBody>
          <a:bodyPr>
            <a:normAutofit fontScale="92500" lnSpcReduction="10000"/>
          </a:bodyPr>
          <a:lstStyle/>
          <a:p>
            <a:pPr marL="109537" indent="0">
              <a:lnSpc>
                <a:spcPct val="110000"/>
              </a:lnSpc>
              <a:spcBef>
                <a:spcPts val="0"/>
              </a:spcBef>
              <a:spcAft>
                <a:spcPts val="1200"/>
              </a:spcAft>
              <a:buNone/>
            </a:pPr>
            <a:r>
              <a:rPr lang="en-US" sz="2400" dirty="0"/>
              <a:t>Cons:</a:t>
            </a:r>
          </a:p>
          <a:p>
            <a:pPr>
              <a:lnSpc>
                <a:spcPct val="110000"/>
              </a:lnSpc>
              <a:spcBef>
                <a:spcPts val="0"/>
              </a:spcBef>
              <a:spcAft>
                <a:spcPts val="1200"/>
              </a:spcAft>
            </a:pPr>
            <a:r>
              <a:rPr lang="en-US" sz="2400" dirty="0"/>
              <a:t>Decreased slow-wave &amp; REM sleep, increased stage 2 sleep</a:t>
            </a:r>
          </a:p>
          <a:p>
            <a:pPr>
              <a:lnSpc>
                <a:spcPct val="110000"/>
              </a:lnSpc>
              <a:spcBef>
                <a:spcPts val="0"/>
              </a:spcBef>
              <a:spcAft>
                <a:spcPts val="1200"/>
              </a:spcAft>
            </a:pPr>
            <a:r>
              <a:rPr lang="en-US" sz="2400" dirty="0"/>
              <a:t>Daytime somnolence, abuse, amnesia, poor coordination</a:t>
            </a:r>
          </a:p>
          <a:p>
            <a:pPr>
              <a:lnSpc>
                <a:spcPct val="110000"/>
              </a:lnSpc>
              <a:spcBef>
                <a:spcPts val="0"/>
              </a:spcBef>
              <a:spcAft>
                <a:spcPts val="1200"/>
              </a:spcAft>
            </a:pPr>
            <a:r>
              <a:rPr lang="en-US" sz="2400" dirty="0"/>
              <a:t>Physical dependence (~15–40%)</a:t>
            </a:r>
          </a:p>
          <a:p>
            <a:pPr>
              <a:lnSpc>
                <a:spcPct val="110000"/>
              </a:lnSpc>
              <a:spcBef>
                <a:spcPts val="0"/>
              </a:spcBef>
              <a:spcAft>
                <a:spcPts val="1200"/>
              </a:spcAft>
            </a:pPr>
            <a:r>
              <a:rPr lang="en-US" sz="2400" dirty="0"/>
              <a:t>Rebound insomnia &amp; anxiety if stopping</a:t>
            </a:r>
          </a:p>
        </p:txBody>
      </p:sp>
      <p:sp>
        <p:nvSpPr>
          <p:cNvPr id="4" name="TextBox 3"/>
          <p:cNvSpPr txBox="1"/>
          <p:nvPr/>
        </p:nvSpPr>
        <p:spPr>
          <a:xfrm>
            <a:off x="4283075" y="5613400"/>
            <a:ext cx="4749800" cy="523220"/>
          </a:xfrm>
          <a:prstGeom prst="rect">
            <a:avLst/>
          </a:prstGeom>
          <a:noFill/>
        </p:spPr>
        <p:txBody>
          <a:bodyPr wrap="square" rtlCol="0">
            <a:spAutoFit/>
          </a:bodyPr>
          <a:lstStyle/>
          <a:p>
            <a:r>
              <a:rPr lang="en-US" sz="1400" dirty="0" err="1">
                <a:latin typeface="Calibri Regular"/>
                <a:cs typeface="Frutiger"/>
              </a:rPr>
              <a:t>Buscemi</a:t>
            </a:r>
            <a:r>
              <a:rPr lang="en-US" sz="1400" dirty="0">
                <a:latin typeface="Calibri Regular"/>
                <a:cs typeface="Frutiger"/>
              </a:rPr>
              <a:t> N, et al. J Gen Intern Med 2007;22(9):1335-50.</a:t>
            </a:r>
          </a:p>
          <a:p>
            <a:r>
              <a:rPr lang="en-US" sz="1400" dirty="0">
                <a:latin typeface="Calibri Regular"/>
                <a:cs typeface="Frutiger"/>
              </a:rPr>
              <a:t>Proctor A, et al. ISRN Pharmacology 2012; Article 914168: 1-14.</a:t>
            </a:r>
          </a:p>
        </p:txBody>
      </p:sp>
      <p:pic>
        <p:nvPicPr>
          <p:cNvPr id="4098" name="Picture 2" descr="Image result for benzodiazepines">
            <a:extLst>
              <a:ext uri="{FF2B5EF4-FFF2-40B4-BE49-F238E27FC236}">
                <a16:creationId xmlns:a16="http://schemas.microsoft.com/office/drawing/2014/main" id="{D68E8BE3-5E4C-2147-A4E0-D37F063F0FE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37" t="10521" r="21405" b="4715"/>
          <a:stretch/>
        </p:blipFill>
        <p:spPr bwMode="auto">
          <a:xfrm>
            <a:off x="279400" y="3886200"/>
            <a:ext cx="2057400" cy="225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54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a:t>Objectives</a:t>
            </a:r>
          </a:p>
        </p:txBody>
      </p:sp>
      <p:sp>
        <p:nvSpPr>
          <p:cNvPr id="3" name="Content Placeholder 2"/>
          <p:cNvSpPr>
            <a:spLocks noGrp="1"/>
          </p:cNvSpPr>
          <p:nvPr>
            <p:ph idx="1"/>
          </p:nvPr>
        </p:nvSpPr>
        <p:spPr>
          <a:xfrm>
            <a:off x="1219200" y="1828800"/>
            <a:ext cx="7086600" cy="3581400"/>
          </a:xfrm>
        </p:spPr>
        <p:txBody>
          <a:bodyPr>
            <a:noAutofit/>
          </a:bodyPr>
          <a:lstStyle/>
          <a:p>
            <a:pPr marL="514350" indent="-514350">
              <a:lnSpc>
                <a:spcPct val="120000"/>
              </a:lnSpc>
              <a:spcBef>
                <a:spcPts val="0"/>
              </a:spcBef>
              <a:spcAft>
                <a:spcPts val="2400"/>
              </a:spcAft>
              <a:buFont typeface="+mj-lt"/>
              <a:buAutoNum type="arabicParenR"/>
            </a:pPr>
            <a:r>
              <a:rPr lang="en-US" sz="2400" dirty="0"/>
              <a:t>Recall 3 changes with the DSM-5 criteria on the diagnosis of insomnia</a:t>
            </a:r>
          </a:p>
          <a:p>
            <a:pPr marL="514350" indent="-514350">
              <a:lnSpc>
                <a:spcPct val="120000"/>
              </a:lnSpc>
              <a:spcBef>
                <a:spcPts val="0"/>
              </a:spcBef>
              <a:spcAft>
                <a:spcPts val="2400"/>
              </a:spcAft>
              <a:buFont typeface="+mj-lt"/>
              <a:buAutoNum type="arabicParenR"/>
            </a:pPr>
            <a:r>
              <a:rPr lang="en-US" sz="2400" dirty="0"/>
              <a:t>Apply non-pharmacologic treatments (e.g., sleep hygiene, CBT techniques) to patients</a:t>
            </a:r>
          </a:p>
          <a:p>
            <a:pPr marL="514350" indent="-514350">
              <a:lnSpc>
                <a:spcPct val="120000"/>
              </a:lnSpc>
              <a:spcBef>
                <a:spcPts val="0"/>
              </a:spcBef>
              <a:spcAft>
                <a:spcPts val="2400"/>
              </a:spcAft>
              <a:buFont typeface="+mj-lt"/>
              <a:buAutoNum type="arabicParenR"/>
            </a:pPr>
            <a:r>
              <a:rPr lang="en-US" sz="2400" dirty="0"/>
              <a:t>Identify 5 medications that can supplement first line non-pharmacologic treatment in insomnia</a:t>
            </a:r>
          </a:p>
        </p:txBody>
      </p:sp>
    </p:spTree>
    <p:extLst>
      <p:ext uri="{BB962C8B-B14F-4D97-AF65-F5344CB8AC3E}">
        <p14:creationId xmlns:p14="http://schemas.microsoft.com/office/powerpoint/2010/main" val="2981187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F0CD-1B3D-DA4B-969C-0AEBB5AC2780}"/>
              </a:ext>
            </a:extLst>
          </p:cNvPr>
          <p:cNvSpPr>
            <a:spLocks noGrp="1"/>
          </p:cNvSpPr>
          <p:nvPr>
            <p:ph type="title"/>
          </p:nvPr>
        </p:nvSpPr>
        <p:spPr/>
        <p:txBody>
          <a:bodyPr>
            <a:normAutofit fontScale="90000"/>
          </a:bodyPr>
          <a:lstStyle/>
          <a:p>
            <a:r>
              <a:rPr lang="en-US" dirty="0"/>
              <a:t>Case Vignettes on Different Patients</a:t>
            </a:r>
          </a:p>
        </p:txBody>
      </p:sp>
      <p:sp>
        <p:nvSpPr>
          <p:cNvPr id="3" name="Content Placeholder 2">
            <a:extLst>
              <a:ext uri="{FF2B5EF4-FFF2-40B4-BE49-F238E27FC236}">
                <a16:creationId xmlns:a16="http://schemas.microsoft.com/office/drawing/2014/main" id="{83C5AB61-D50B-F249-991F-C815DF14CEF1}"/>
              </a:ext>
            </a:extLst>
          </p:cNvPr>
          <p:cNvSpPr>
            <a:spLocks noGrp="1"/>
          </p:cNvSpPr>
          <p:nvPr>
            <p:ph idx="1"/>
          </p:nvPr>
        </p:nvSpPr>
        <p:spPr/>
        <p:txBody>
          <a:bodyPr/>
          <a:lstStyle/>
          <a:p>
            <a:pPr marL="0" indent="0">
              <a:buNone/>
            </a:pPr>
            <a:r>
              <a:rPr lang="en-US" dirty="0"/>
              <a:t>For each case identify:</a:t>
            </a:r>
          </a:p>
          <a:p>
            <a:r>
              <a:rPr lang="en-US" dirty="0"/>
              <a:t>Non-pharmacologic interventions</a:t>
            </a:r>
          </a:p>
          <a:p>
            <a:r>
              <a:rPr lang="en-US" dirty="0"/>
              <a:t>Medication alternatives</a:t>
            </a:r>
          </a:p>
        </p:txBody>
      </p:sp>
    </p:spTree>
    <p:extLst>
      <p:ext uri="{BB962C8B-B14F-4D97-AF65-F5344CB8AC3E}">
        <p14:creationId xmlns:p14="http://schemas.microsoft.com/office/powerpoint/2010/main" val="953294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156C9-A795-794E-A271-77F489FB2842}"/>
              </a:ext>
            </a:extLst>
          </p:cNvPr>
          <p:cNvSpPr>
            <a:spLocks noGrp="1"/>
          </p:cNvSpPr>
          <p:nvPr>
            <p:ph type="title"/>
          </p:nvPr>
        </p:nvSpPr>
        <p:spPr/>
        <p:txBody>
          <a:bodyPr>
            <a:normAutofit fontScale="90000"/>
          </a:bodyPr>
          <a:lstStyle/>
          <a:p>
            <a:r>
              <a:rPr lang="en-US" dirty="0"/>
              <a:t>Case Vignette Debrief</a:t>
            </a:r>
          </a:p>
        </p:txBody>
      </p:sp>
      <p:sp>
        <p:nvSpPr>
          <p:cNvPr id="3" name="Content Placeholder 2">
            <a:extLst>
              <a:ext uri="{FF2B5EF4-FFF2-40B4-BE49-F238E27FC236}">
                <a16:creationId xmlns:a16="http://schemas.microsoft.com/office/drawing/2014/main" id="{37FF3495-CC57-2149-A380-9D9CE0DF0F0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18509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49EE4-F5B5-AC43-82BE-29A13D273333}"/>
              </a:ext>
            </a:extLst>
          </p:cNvPr>
          <p:cNvSpPr>
            <a:spLocks noGrp="1"/>
          </p:cNvSpPr>
          <p:nvPr>
            <p:ph type="title"/>
          </p:nvPr>
        </p:nvSpPr>
        <p:spPr>
          <a:xfrm>
            <a:off x="457200" y="914400"/>
            <a:ext cx="8229600" cy="685800"/>
          </a:xfrm>
        </p:spPr>
        <p:txBody>
          <a:bodyPr>
            <a:normAutofit fontScale="90000"/>
          </a:bodyPr>
          <a:lstStyle/>
          <a:p>
            <a:r>
              <a:rPr lang="en-US" dirty="0"/>
              <a:t>Questions</a:t>
            </a:r>
          </a:p>
        </p:txBody>
      </p:sp>
      <p:pic>
        <p:nvPicPr>
          <p:cNvPr id="6146" name="Picture 2" descr="Image result for question">
            <a:extLst>
              <a:ext uri="{FF2B5EF4-FFF2-40B4-BE49-F238E27FC236}">
                <a16:creationId xmlns:a16="http://schemas.microsoft.com/office/drawing/2014/main" id="{C7F67D45-F35C-FC45-9912-84977E3A93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4" y="2057400"/>
            <a:ext cx="44577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D21234-BA97-5941-8E93-CBC3E5487781}"/>
              </a:ext>
            </a:extLst>
          </p:cNvPr>
          <p:cNvSpPr txBox="1"/>
          <p:nvPr/>
        </p:nvSpPr>
        <p:spPr>
          <a:xfrm>
            <a:off x="4191000" y="4724400"/>
            <a:ext cx="4800600" cy="1200329"/>
          </a:xfrm>
          <a:prstGeom prst="rect">
            <a:avLst/>
          </a:prstGeom>
          <a:noFill/>
        </p:spPr>
        <p:txBody>
          <a:bodyPr wrap="square" rtlCol="0">
            <a:spAutoFit/>
          </a:bodyPr>
          <a:lstStyle/>
          <a:p>
            <a:r>
              <a:rPr lang="en-US" sz="2400" dirty="0"/>
              <a:t>Contact info: Scott Bragg, PharmD</a:t>
            </a:r>
          </a:p>
          <a:p>
            <a:r>
              <a:rPr lang="en-US" sz="2400" dirty="0"/>
              <a:t>Medical University of South Carolina</a:t>
            </a:r>
          </a:p>
          <a:p>
            <a:r>
              <a:rPr lang="en-US" sz="2400" dirty="0" err="1"/>
              <a:t>braggsc@musc.edu</a:t>
            </a:r>
            <a:endParaRPr lang="en-US" sz="2400" dirty="0"/>
          </a:p>
        </p:txBody>
      </p:sp>
      <p:pic>
        <p:nvPicPr>
          <p:cNvPr id="5" name="Picture 4">
            <a:extLst>
              <a:ext uri="{FF2B5EF4-FFF2-40B4-BE49-F238E27FC236}">
                <a16:creationId xmlns:a16="http://schemas.microsoft.com/office/drawing/2014/main" id="{555988E0-4D06-234F-82DE-AF5A09D0A4D2}"/>
              </a:ext>
            </a:extLst>
          </p:cNvPr>
          <p:cNvPicPr>
            <a:picLocks noChangeAspect="1"/>
          </p:cNvPicPr>
          <p:nvPr/>
        </p:nvPicPr>
        <p:blipFill>
          <a:blip r:embed="rId3" cstate="print"/>
          <a:stretch>
            <a:fillRect/>
          </a:stretch>
        </p:blipFill>
        <p:spPr>
          <a:xfrm>
            <a:off x="5715000" y="1797050"/>
            <a:ext cx="2730500" cy="2730500"/>
          </a:xfrm>
          <a:prstGeom prst="rect">
            <a:avLst/>
          </a:prstGeom>
        </p:spPr>
      </p:pic>
    </p:spTree>
    <p:extLst>
      <p:ext uri="{BB962C8B-B14F-4D97-AF65-F5344CB8AC3E}">
        <p14:creationId xmlns:p14="http://schemas.microsoft.com/office/powerpoint/2010/main" val="227742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FA3A-0FEC-6443-AEA7-A05E30ED7B32}"/>
              </a:ext>
            </a:extLst>
          </p:cNvPr>
          <p:cNvSpPr>
            <a:spLocks noGrp="1"/>
          </p:cNvSpPr>
          <p:nvPr>
            <p:ph type="title"/>
          </p:nvPr>
        </p:nvSpPr>
        <p:spPr>
          <a:xfrm>
            <a:off x="457200" y="685800"/>
            <a:ext cx="8229600" cy="685800"/>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9DB22F55-2E4D-0C4E-8193-3496A5728C26}"/>
              </a:ext>
            </a:extLst>
          </p:cNvPr>
          <p:cNvSpPr>
            <a:spLocks noGrp="1"/>
          </p:cNvSpPr>
          <p:nvPr>
            <p:ph idx="1"/>
          </p:nvPr>
        </p:nvSpPr>
        <p:spPr>
          <a:xfrm>
            <a:off x="266700" y="1676400"/>
            <a:ext cx="8610600" cy="3687763"/>
          </a:xfrm>
        </p:spPr>
        <p:txBody>
          <a:bodyPr>
            <a:noAutofit/>
          </a:bodyPr>
          <a:lstStyle/>
          <a:p>
            <a:pPr lvl="0"/>
            <a:r>
              <a:rPr lang="en-US" sz="1800" dirty="0" err="1"/>
              <a:t>Asnis</a:t>
            </a:r>
            <a:r>
              <a:rPr lang="en-US" sz="1800" dirty="0"/>
              <a:t> GM, Thomas M, Henderson MA. Pharmacotherapy Treatment Options For Insomnia: A Primer for Clinicians. </a:t>
            </a:r>
            <a:r>
              <a:rPr lang="en-US" sz="1800" i="1" dirty="0" err="1"/>
              <a:t>Int</a:t>
            </a:r>
            <a:r>
              <a:rPr lang="en-US" sz="1800" i="1" dirty="0"/>
              <a:t> J </a:t>
            </a:r>
            <a:r>
              <a:rPr lang="en-US" sz="1800" i="1" dirty="0" err="1"/>
              <a:t>Mol</a:t>
            </a:r>
            <a:r>
              <a:rPr lang="en-US" sz="1800" i="1" dirty="0"/>
              <a:t> Sci</a:t>
            </a:r>
            <a:r>
              <a:rPr lang="en-US" sz="1800" dirty="0"/>
              <a:t>. 2016;17(50):1–11.</a:t>
            </a:r>
          </a:p>
          <a:p>
            <a:pPr lvl="0"/>
            <a:r>
              <a:rPr lang="en-US" sz="1800" dirty="0" err="1"/>
              <a:t>Benich</a:t>
            </a:r>
            <a:r>
              <a:rPr lang="en-US" sz="1800" dirty="0"/>
              <a:t> JJ, Bragg SW, </a:t>
            </a:r>
            <a:r>
              <a:rPr lang="en-US" sz="1800" dirty="0" err="1"/>
              <a:t>Freedy</a:t>
            </a:r>
            <a:r>
              <a:rPr lang="en-US" sz="1800" dirty="0"/>
              <a:t> JR. Psychopharmacology in Primary Care Settings. </a:t>
            </a:r>
            <a:r>
              <a:rPr lang="en-US" sz="1800" i="1" dirty="0"/>
              <a:t>Prim Care </a:t>
            </a:r>
            <a:r>
              <a:rPr lang="en-US" sz="1800" i="1" dirty="0" err="1"/>
              <a:t>Clin</a:t>
            </a:r>
            <a:r>
              <a:rPr lang="en-US" sz="1800" i="1" dirty="0"/>
              <a:t> Office </a:t>
            </a:r>
            <a:r>
              <a:rPr lang="en-US" sz="1800" i="1" dirty="0" err="1"/>
              <a:t>Pract</a:t>
            </a:r>
            <a:r>
              <a:rPr lang="en-US" sz="1800" dirty="0"/>
              <a:t>. 2016;43:327–340.</a:t>
            </a:r>
          </a:p>
          <a:p>
            <a:r>
              <a:rPr lang="en-US" sz="1800" dirty="0"/>
              <a:t>Khurshid, KA. Review of Changes in DSM-5 Sleep-Wake Disorders. </a:t>
            </a:r>
            <a:r>
              <a:rPr lang="en-US" sz="1800" i="1" dirty="0"/>
              <a:t>Psychiatric Times</a:t>
            </a:r>
            <a:r>
              <a:rPr lang="en-US" sz="1800" dirty="0"/>
              <a:t>. 2015;32(9):1-4.</a:t>
            </a:r>
          </a:p>
          <a:p>
            <a:pPr lvl="0"/>
            <a:r>
              <a:rPr lang="en-US" sz="1800" dirty="0"/>
              <a:t>Leger D, </a:t>
            </a:r>
            <a:r>
              <a:rPr lang="en-US" sz="1800" dirty="0" err="1"/>
              <a:t>Partinen</a:t>
            </a:r>
            <a:r>
              <a:rPr lang="en-US" sz="1800" dirty="0"/>
              <a:t> M, </a:t>
            </a:r>
            <a:r>
              <a:rPr lang="en-US" sz="1800" dirty="0" err="1"/>
              <a:t>Hirshkowitz</a:t>
            </a:r>
            <a:r>
              <a:rPr lang="en-US" sz="1800" dirty="0"/>
              <a:t> M, et al. Characteristics of Insomnia in a Primary Care Setting: EQUINOX Survey of 5293 Insomniacs for 10 Countries. </a:t>
            </a:r>
            <a:r>
              <a:rPr lang="en-US" sz="1800" i="1" dirty="0"/>
              <a:t>Sleep Med</a:t>
            </a:r>
            <a:r>
              <a:rPr lang="en-US" sz="1800" dirty="0"/>
              <a:t>. 2010;11(10):987–998.</a:t>
            </a:r>
          </a:p>
          <a:p>
            <a:pPr lvl="0"/>
            <a:r>
              <a:rPr lang="en-US" sz="1800" dirty="0"/>
              <a:t>Masters PA. In the Clinic. Insomnia. Ann Intern Med. 2014;161(7):ITC1–15.</a:t>
            </a:r>
          </a:p>
          <a:p>
            <a:pPr lvl="0"/>
            <a:r>
              <a:rPr lang="en-US" sz="1800" dirty="0"/>
              <a:t>Matheson E, Hainer BL. Insomnia: Pharmacologic Therapy. </a:t>
            </a:r>
            <a:r>
              <a:rPr lang="en-US" sz="1800" i="1" dirty="0"/>
              <a:t>Am Fam Physician</a:t>
            </a:r>
            <a:r>
              <a:rPr lang="en-US" sz="1800" dirty="0"/>
              <a:t>. 2017;96(1):29–35.</a:t>
            </a:r>
          </a:p>
          <a:p>
            <a:pPr lvl="0"/>
            <a:r>
              <a:rPr lang="en-US" sz="1800" dirty="0"/>
              <a:t>Schutte-Rodin S, Broch L, </a:t>
            </a:r>
            <a:r>
              <a:rPr lang="en-US" sz="1800" dirty="0" err="1"/>
              <a:t>Buysse</a:t>
            </a:r>
            <a:r>
              <a:rPr lang="en-US" sz="1800" dirty="0"/>
              <a:t> D, et al. Clinical Guideline for the Evaluation and Management of Chronic Insomnia in Adults. </a:t>
            </a:r>
            <a:r>
              <a:rPr lang="en-US" sz="1800" i="1" dirty="0"/>
              <a:t>J </a:t>
            </a:r>
            <a:r>
              <a:rPr lang="en-US" sz="1800" i="1" dirty="0" err="1"/>
              <a:t>Clin</a:t>
            </a:r>
            <a:r>
              <a:rPr lang="en-US" sz="1800" i="1" dirty="0"/>
              <a:t> Sleep Med</a:t>
            </a:r>
            <a:r>
              <a:rPr lang="en-US" sz="1800" dirty="0"/>
              <a:t>. 2008;(5):487–504.</a:t>
            </a:r>
          </a:p>
        </p:txBody>
      </p:sp>
    </p:spTree>
    <p:extLst>
      <p:ext uri="{BB962C8B-B14F-4D97-AF65-F5344CB8AC3E}">
        <p14:creationId xmlns:p14="http://schemas.microsoft.com/office/powerpoint/2010/main" val="3011010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3757-F855-2244-9D4F-00712D3065E1}"/>
              </a:ext>
            </a:extLst>
          </p:cNvPr>
          <p:cNvSpPr>
            <a:spLocks noGrp="1"/>
          </p:cNvSpPr>
          <p:nvPr>
            <p:ph type="title"/>
          </p:nvPr>
        </p:nvSpPr>
        <p:spPr>
          <a:xfrm>
            <a:off x="481208" y="609600"/>
            <a:ext cx="8229600" cy="685800"/>
          </a:xfrm>
        </p:spPr>
        <p:txBody>
          <a:bodyPr>
            <a:normAutofit fontScale="90000"/>
          </a:bodyPr>
          <a:lstStyle/>
          <a:p>
            <a:r>
              <a:rPr lang="en-US" dirty="0"/>
              <a:t>Audience Pre-assessment</a:t>
            </a:r>
          </a:p>
        </p:txBody>
      </p:sp>
      <p:sp>
        <p:nvSpPr>
          <p:cNvPr id="3" name="Content Placeholder 2">
            <a:extLst>
              <a:ext uri="{FF2B5EF4-FFF2-40B4-BE49-F238E27FC236}">
                <a16:creationId xmlns:a16="http://schemas.microsoft.com/office/drawing/2014/main" id="{B355402F-3451-EB46-9F35-BA110E3414DC}"/>
              </a:ext>
            </a:extLst>
          </p:cNvPr>
          <p:cNvSpPr>
            <a:spLocks noGrp="1"/>
          </p:cNvSpPr>
          <p:nvPr>
            <p:ph idx="1"/>
          </p:nvPr>
        </p:nvSpPr>
        <p:spPr>
          <a:xfrm>
            <a:off x="457200" y="1447800"/>
            <a:ext cx="8458200" cy="4495800"/>
          </a:xfrm>
        </p:spPr>
        <p:txBody>
          <a:bodyPr>
            <a:normAutofit fontScale="25000" lnSpcReduction="20000"/>
          </a:bodyPr>
          <a:lstStyle/>
          <a:p>
            <a:pPr marL="11113" indent="-11113">
              <a:buNone/>
            </a:pPr>
            <a:r>
              <a:rPr lang="en-US" sz="11200" dirty="0"/>
              <a:t>Which of the following is not part of the DSM-5 criteria for insomnia?</a:t>
            </a:r>
          </a:p>
          <a:p>
            <a:pPr>
              <a:buNone/>
            </a:pPr>
            <a:endParaRPr lang="en-US" sz="8800" dirty="0"/>
          </a:p>
          <a:p>
            <a:pPr marL="460375" indent="-460375">
              <a:buFont typeface="+mj-lt"/>
              <a:buAutoNum type="alphaLcParenR"/>
            </a:pPr>
            <a:r>
              <a:rPr lang="en-US" sz="8800" dirty="0"/>
              <a:t>Difficulty initiating or maintaining sleep or early-morning awakening that leads to dissatisfaction with sleep quantity or quality</a:t>
            </a:r>
          </a:p>
          <a:p>
            <a:pPr marL="460375" indent="-460375">
              <a:buFont typeface="+mj-lt"/>
              <a:buAutoNum type="alphaLcParenR"/>
            </a:pPr>
            <a:endParaRPr lang="en-US" sz="8800" dirty="0"/>
          </a:p>
          <a:p>
            <a:pPr marL="460375" indent="-460375">
              <a:buFont typeface="+mj-lt"/>
              <a:buAutoNum type="alphaLcParenR"/>
            </a:pPr>
            <a:r>
              <a:rPr lang="en-US" sz="8800" dirty="0"/>
              <a:t>Resulting sleep disturbance leads to impairment in social, occupational, educational, academic, behavioral, or other important areas of functioning, as well as causing significant distress</a:t>
            </a:r>
          </a:p>
          <a:p>
            <a:pPr marL="460375" indent="-460375">
              <a:buFont typeface="+mj-lt"/>
              <a:buAutoNum type="alphaLcParenR"/>
            </a:pPr>
            <a:endParaRPr lang="en-US" sz="8800" dirty="0"/>
          </a:p>
          <a:p>
            <a:pPr marL="460375" indent="-460375">
              <a:buFont typeface="+mj-lt"/>
              <a:buAutoNum type="alphaLcParenR"/>
            </a:pPr>
            <a:r>
              <a:rPr lang="en-US" sz="8800" dirty="0"/>
              <a:t>Patients experience this even with adequate opportunity to sleep, at least 1 night per week and for at least 1 month</a:t>
            </a:r>
          </a:p>
          <a:p>
            <a:pPr>
              <a:buNone/>
            </a:pPr>
            <a:endParaRPr lang="en-US" sz="6200" dirty="0"/>
          </a:p>
        </p:txBody>
      </p:sp>
    </p:spTree>
    <p:extLst>
      <p:ext uri="{BB962C8B-B14F-4D97-AF65-F5344CB8AC3E}">
        <p14:creationId xmlns:p14="http://schemas.microsoft.com/office/powerpoint/2010/main" val="283389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3757-F855-2244-9D4F-00712D3065E1}"/>
              </a:ext>
            </a:extLst>
          </p:cNvPr>
          <p:cNvSpPr>
            <a:spLocks noGrp="1"/>
          </p:cNvSpPr>
          <p:nvPr>
            <p:ph type="title"/>
          </p:nvPr>
        </p:nvSpPr>
        <p:spPr>
          <a:xfrm>
            <a:off x="457200" y="609600"/>
            <a:ext cx="8229600" cy="685800"/>
          </a:xfrm>
        </p:spPr>
        <p:txBody>
          <a:bodyPr>
            <a:normAutofit fontScale="90000"/>
          </a:bodyPr>
          <a:lstStyle/>
          <a:p>
            <a:r>
              <a:rPr lang="en-US" dirty="0"/>
              <a:t>Audience Pre-assessment</a:t>
            </a:r>
          </a:p>
        </p:txBody>
      </p:sp>
      <p:sp>
        <p:nvSpPr>
          <p:cNvPr id="3" name="Content Placeholder 2">
            <a:extLst>
              <a:ext uri="{FF2B5EF4-FFF2-40B4-BE49-F238E27FC236}">
                <a16:creationId xmlns:a16="http://schemas.microsoft.com/office/drawing/2014/main" id="{B355402F-3451-EB46-9F35-BA110E3414DC}"/>
              </a:ext>
            </a:extLst>
          </p:cNvPr>
          <p:cNvSpPr>
            <a:spLocks noGrp="1"/>
          </p:cNvSpPr>
          <p:nvPr>
            <p:ph idx="1"/>
          </p:nvPr>
        </p:nvSpPr>
        <p:spPr>
          <a:xfrm>
            <a:off x="457200" y="1600200"/>
            <a:ext cx="8458200" cy="4191000"/>
          </a:xfrm>
        </p:spPr>
        <p:txBody>
          <a:bodyPr>
            <a:normAutofit fontScale="25000" lnSpcReduction="20000"/>
          </a:bodyPr>
          <a:lstStyle/>
          <a:p>
            <a:pPr>
              <a:buNone/>
            </a:pPr>
            <a:r>
              <a:rPr lang="en-US" sz="12800" dirty="0"/>
              <a:t>Preferred first-line therapy for insomnia?</a:t>
            </a:r>
          </a:p>
          <a:p>
            <a:pPr>
              <a:buNone/>
            </a:pPr>
            <a:endParaRPr lang="en-US" dirty="0"/>
          </a:p>
          <a:p>
            <a:pPr>
              <a:buNone/>
            </a:pPr>
            <a:endParaRPr lang="en-US" sz="8800" dirty="0"/>
          </a:p>
          <a:p>
            <a:pPr marL="460375" indent="-460375">
              <a:buFont typeface="+mj-lt"/>
              <a:buAutoNum type="alphaLcParenR"/>
            </a:pPr>
            <a:r>
              <a:rPr lang="en-US" sz="11200" dirty="0"/>
              <a:t>Melatonin</a:t>
            </a:r>
          </a:p>
          <a:p>
            <a:pPr marL="460375" indent="-460375">
              <a:buFont typeface="+mj-lt"/>
              <a:buAutoNum type="alphaLcParenR"/>
            </a:pPr>
            <a:endParaRPr lang="en-US" sz="11200" dirty="0"/>
          </a:p>
          <a:p>
            <a:pPr marL="460375" indent="-460375">
              <a:buFont typeface="+mj-lt"/>
              <a:buAutoNum type="alphaLcParenR"/>
            </a:pPr>
            <a:r>
              <a:rPr lang="en-US" sz="11200" dirty="0"/>
              <a:t>Cognitive Behavioral Therapy</a:t>
            </a:r>
          </a:p>
          <a:p>
            <a:pPr marL="460375" indent="-460375">
              <a:buFont typeface="+mj-lt"/>
              <a:buAutoNum type="alphaLcParenR"/>
            </a:pPr>
            <a:endParaRPr lang="en-US" sz="11200" dirty="0"/>
          </a:p>
          <a:p>
            <a:pPr marL="460375" indent="-460375">
              <a:buFont typeface="+mj-lt"/>
              <a:buAutoNum type="alphaLcParenR"/>
            </a:pPr>
            <a:r>
              <a:rPr lang="en-US" sz="11200" dirty="0"/>
              <a:t>Zolpidem </a:t>
            </a:r>
          </a:p>
          <a:p>
            <a:pPr marL="460375" indent="-460375">
              <a:buFont typeface="+mj-lt"/>
              <a:buAutoNum type="alphaLcParenR"/>
            </a:pPr>
            <a:endParaRPr lang="en-US" sz="11200" dirty="0"/>
          </a:p>
          <a:p>
            <a:pPr marL="460375" indent="-460375">
              <a:buFont typeface="+mj-lt"/>
              <a:buAutoNum type="alphaLcParenR"/>
            </a:pPr>
            <a:r>
              <a:rPr lang="en-US" sz="11200" dirty="0"/>
              <a:t>Trazodone</a:t>
            </a:r>
          </a:p>
        </p:txBody>
      </p:sp>
    </p:spTree>
    <p:extLst>
      <p:ext uri="{BB962C8B-B14F-4D97-AF65-F5344CB8AC3E}">
        <p14:creationId xmlns:p14="http://schemas.microsoft.com/office/powerpoint/2010/main" val="283389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3757-F855-2244-9D4F-00712D3065E1}"/>
              </a:ext>
            </a:extLst>
          </p:cNvPr>
          <p:cNvSpPr>
            <a:spLocks noGrp="1"/>
          </p:cNvSpPr>
          <p:nvPr>
            <p:ph type="title"/>
          </p:nvPr>
        </p:nvSpPr>
        <p:spPr>
          <a:xfrm>
            <a:off x="457200" y="533400"/>
            <a:ext cx="8229600" cy="685800"/>
          </a:xfrm>
        </p:spPr>
        <p:txBody>
          <a:bodyPr>
            <a:normAutofit fontScale="90000"/>
          </a:bodyPr>
          <a:lstStyle/>
          <a:p>
            <a:r>
              <a:rPr lang="en-US" dirty="0"/>
              <a:t>Audience Pre-assessment</a:t>
            </a:r>
          </a:p>
        </p:txBody>
      </p:sp>
      <p:sp>
        <p:nvSpPr>
          <p:cNvPr id="3" name="Content Placeholder 2">
            <a:extLst>
              <a:ext uri="{FF2B5EF4-FFF2-40B4-BE49-F238E27FC236}">
                <a16:creationId xmlns:a16="http://schemas.microsoft.com/office/drawing/2014/main" id="{B355402F-3451-EB46-9F35-BA110E3414DC}"/>
              </a:ext>
            </a:extLst>
          </p:cNvPr>
          <p:cNvSpPr>
            <a:spLocks noGrp="1"/>
          </p:cNvSpPr>
          <p:nvPr>
            <p:ph idx="1"/>
          </p:nvPr>
        </p:nvSpPr>
        <p:spPr>
          <a:xfrm>
            <a:off x="381000" y="1524000"/>
            <a:ext cx="8458200" cy="4419600"/>
          </a:xfrm>
        </p:spPr>
        <p:txBody>
          <a:bodyPr>
            <a:normAutofit fontScale="25000" lnSpcReduction="20000"/>
          </a:bodyPr>
          <a:lstStyle/>
          <a:p>
            <a:pPr>
              <a:buNone/>
            </a:pPr>
            <a:r>
              <a:rPr lang="en-US" sz="11200" dirty="0"/>
              <a:t>Which of the following is not part of a good </a:t>
            </a:r>
          </a:p>
          <a:p>
            <a:pPr>
              <a:buNone/>
            </a:pPr>
            <a:r>
              <a:rPr lang="en-US" sz="11200" dirty="0"/>
              <a:t>sleep hygiene routine?</a:t>
            </a:r>
          </a:p>
          <a:p>
            <a:pPr>
              <a:buNone/>
            </a:pPr>
            <a:endParaRPr lang="en-US" sz="10400" dirty="0"/>
          </a:p>
          <a:p>
            <a:pPr marL="460375" indent="-460375">
              <a:buFont typeface="+mj-lt"/>
              <a:buAutoNum type="alphaLcParenR"/>
            </a:pPr>
            <a:r>
              <a:rPr lang="en-US" sz="9600" dirty="0"/>
              <a:t>Maintenance of regular bedtimes and rise times</a:t>
            </a:r>
          </a:p>
          <a:p>
            <a:pPr marL="460375" indent="-460375">
              <a:buFont typeface="+mj-lt"/>
              <a:buAutoNum type="alphaLcParenR"/>
            </a:pPr>
            <a:endParaRPr lang="en-US" sz="9600" dirty="0"/>
          </a:p>
          <a:p>
            <a:pPr marL="460375" indent="-460375">
              <a:buFont typeface="+mj-lt"/>
              <a:buAutoNum type="alphaLcParenR"/>
            </a:pPr>
            <a:r>
              <a:rPr lang="en-US" sz="9600" dirty="0"/>
              <a:t>Avoidance of alcohol before bedtime</a:t>
            </a:r>
          </a:p>
          <a:p>
            <a:pPr marL="460375" indent="-460375">
              <a:buFont typeface="+mj-lt"/>
              <a:buAutoNum type="alphaLcParenR"/>
            </a:pPr>
            <a:endParaRPr lang="en-US" sz="9600" dirty="0"/>
          </a:p>
          <a:p>
            <a:pPr marL="460375" indent="-460375">
              <a:buFont typeface="+mj-lt"/>
              <a:buAutoNum type="alphaLcParenR"/>
            </a:pPr>
            <a:r>
              <a:rPr lang="en-US" sz="9600" dirty="0"/>
              <a:t>Avoidance of caffeine in the afternoon</a:t>
            </a:r>
          </a:p>
          <a:p>
            <a:pPr marL="460375" indent="-460375">
              <a:buFont typeface="+mj-lt"/>
              <a:buAutoNum type="alphaLcParenR"/>
            </a:pPr>
            <a:endParaRPr lang="en-US" sz="9600" dirty="0"/>
          </a:p>
          <a:p>
            <a:pPr marL="460375" indent="-460375">
              <a:buFont typeface="+mj-lt"/>
              <a:buAutoNum type="alphaLcParenR"/>
            </a:pPr>
            <a:r>
              <a:rPr lang="en-US" sz="9600" dirty="0"/>
              <a:t>Take 1 to 2 naps during the day</a:t>
            </a:r>
          </a:p>
          <a:p>
            <a:pPr marL="460375" indent="-460375">
              <a:buFont typeface="+mj-lt"/>
              <a:buAutoNum type="alphaLcParenR"/>
            </a:pPr>
            <a:endParaRPr lang="en-US" sz="9600" dirty="0"/>
          </a:p>
          <a:p>
            <a:pPr marL="460375" indent="-460375">
              <a:buFont typeface="+mj-lt"/>
              <a:buAutoNum type="alphaLcParenR"/>
            </a:pPr>
            <a:r>
              <a:rPr lang="en-US" sz="9600" dirty="0"/>
              <a:t>Utilize relaxation techniques </a:t>
            </a:r>
          </a:p>
        </p:txBody>
      </p:sp>
    </p:spTree>
    <p:extLst>
      <p:ext uri="{BB962C8B-B14F-4D97-AF65-F5344CB8AC3E}">
        <p14:creationId xmlns:p14="http://schemas.microsoft.com/office/powerpoint/2010/main" val="2833899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A05F-9987-3D45-B777-9B8753C421AE}"/>
              </a:ext>
            </a:extLst>
          </p:cNvPr>
          <p:cNvSpPr>
            <a:spLocks noGrp="1"/>
          </p:cNvSpPr>
          <p:nvPr>
            <p:ph type="title"/>
          </p:nvPr>
        </p:nvSpPr>
        <p:spPr>
          <a:xfrm>
            <a:off x="381000" y="685800"/>
            <a:ext cx="8229600" cy="685800"/>
          </a:xfrm>
        </p:spPr>
        <p:txBody>
          <a:bodyPr>
            <a:normAutofit fontScale="90000"/>
          </a:bodyPr>
          <a:lstStyle/>
          <a:p>
            <a:r>
              <a:rPr lang="en-US" dirty="0"/>
              <a:t>Diagnostic Changes With DSM-5</a:t>
            </a:r>
          </a:p>
        </p:txBody>
      </p:sp>
      <p:sp>
        <p:nvSpPr>
          <p:cNvPr id="3" name="Content Placeholder 2">
            <a:extLst>
              <a:ext uri="{FF2B5EF4-FFF2-40B4-BE49-F238E27FC236}">
                <a16:creationId xmlns:a16="http://schemas.microsoft.com/office/drawing/2014/main" id="{2361B5DD-EDED-7248-B734-2750B6E5F9CA}"/>
              </a:ext>
            </a:extLst>
          </p:cNvPr>
          <p:cNvSpPr>
            <a:spLocks noGrp="1"/>
          </p:cNvSpPr>
          <p:nvPr>
            <p:ph idx="1"/>
          </p:nvPr>
        </p:nvSpPr>
        <p:spPr>
          <a:xfrm>
            <a:off x="381000" y="1524000"/>
            <a:ext cx="8382000" cy="3230563"/>
          </a:xfrm>
        </p:spPr>
        <p:txBody>
          <a:bodyPr>
            <a:noAutofit/>
          </a:bodyPr>
          <a:lstStyle/>
          <a:p>
            <a:pPr>
              <a:buNone/>
            </a:pPr>
            <a:r>
              <a:rPr lang="en-US" sz="2000" dirty="0"/>
              <a:t>Sleep-wake disorders comprise 11 diagnostic groups:</a:t>
            </a:r>
          </a:p>
          <a:p>
            <a:r>
              <a:rPr lang="en-US" sz="2000" dirty="0"/>
              <a:t>Insomnia disorder</a:t>
            </a:r>
          </a:p>
          <a:p>
            <a:r>
              <a:rPr lang="en-US" sz="2000" dirty="0" err="1"/>
              <a:t>Hypersomnolence</a:t>
            </a:r>
            <a:r>
              <a:rPr lang="en-US" sz="2000" dirty="0"/>
              <a:t> disorder</a:t>
            </a:r>
          </a:p>
          <a:p>
            <a:r>
              <a:rPr lang="en-US" sz="2000" dirty="0"/>
              <a:t>Narcolepsy</a:t>
            </a:r>
          </a:p>
          <a:p>
            <a:r>
              <a:rPr lang="en-US" sz="2000" dirty="0"/>
              <a:t>Obstructive sleep apnea </a:t>
            </a:r>
            <a:r>
              <a:rPr lang="en-US" sz="2000" dirty="0" err="1"/>
              <a:t>hypopnea</a:t>
            </a:r>
            <a:endParaRPr lang="en-US" sz="2000" dirty="0"/>
          </a:p>
          <a:p>
            <a:r>
              <a:rPr lang="en-US" sz="2000" dirty="0"/>
              <a:t>Central sleep apnea</a:t>
            </a:r>
          </a:p>
          <a:p>
            <a:r>
              <a:rPr lang="en-US" sz="2000" dirty="0"/>
              <a:t>Sleep-related hypoventilation</a:t>
            </a:r>
          </a:p>
          <a:p>
            <a:r>
              <a:rPr lang="en-US" sz="2000" dirty="0"/>
              <a:t>Circadian rhythm sleep-wake disorders</a:t>
            </a:r>
          </a:p>
          <a:p>
            <a:r>
              <a:rPr lang="en-US" sz="2000" dirty="0"/>
              <a:t>Non–rapid eye movement (NREM) sleep arousal disorders</a:t>
            </a:r>
          </a:p>
          <a:p>
            <a:r>
              <a:rPr lang="en-US" sz="2000" dirty="0"/>
              <a:t>Nightmare disorder</a:t>
            </a:r>
          </a:p>
          <a:p>
            <a:r>
              <a:rPr lang="en-US" sz="2000" dirty="0"/>
              <a:t>Rapid eye movement (REM) sleep behavior disorder</a:t>
            </a:r>
          </a:p>
          <a:p>
            <a:r>
              <a:rPr lang="en-US" sz="2000" dirty="0"/>
              <a:t>Restless legs syndrome and substance-/medication-induced sleep disorder</a:t>
            </a:r>
          </a:p>
          <a:p>
            <a:endParaRPr lang="en-US" sz="2000" dirty="0"/>
          </a:p>
        </p:txBody>
      </p:sp>
      <p:pic>
        <p:nvPicPr>
          <p:cNvPr id="1026" name="Picture 2" descr="Image result for dsm 5">
            <a:extLst>
              <a:ext uri="{FF2B5EF4-FFF2-40B4-BE49-F238E27FC236}">
                <a16:creationId xmlns:a16="http://schemas.microsoft.com/office/drawing/2014/main" id="{B535B292-0762-F94B-A044-941963A25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676400"/>
            <a:ext cx="1694282" cy="231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32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A05F-9987-3D45-B777-9B8753C421AE}"/>
              </a:ext>
            </a:extLst>
          </p:cNvPr>
          <p:cNvSpPr>
            <a:spLocks noGrp="1"/>
          </p:cNvSpPr>
          <p:nvPr>
            <p:ph type="title"/>
          </p:nvPr>
        </p:nvSpPr>
        <p:spPr>
          <a:xfrm>
            <a:off x="381000" y="685800"/>
            <a:ext cx="8229600" cy="685800"/>
          </a:xfrm>
        </p:spPr>
        <p:txBody>
          <a:bodyPr>
            <a:normAutofit fontScale="90000"/>
          </a:bodyPr>
          <a:lstStyle/>
          <a:p>
            <a:r>
              <a:rPr lang="en-US" dirty="0"/>
              <a:t>Diagnostic Changes With DSM-5</a:t>
            </a:r>
          </a:p>
        </p:txBody>
      </p:sp>
      <p:sp>
        <p:nvSpPr>
          <p:cNvPr id="3" name="Content Placeholder 2">
            <a:extLst>
              <a:ext uri="{FF2B5EF4-FFF2-40B4-BE49-F238E27FC236}">
                <a16:creationId xmlns:a16="http://schemas.microsoft.com/office/drawing/2014/main" id="{2361B5DD-EDED-7248-B734-2750B6E5F9CA}"/>
              </a:ext>
            </a:extLst>
          </p:cNvPr>
          <p:cNvSpPr>
            <a:spLocks noGrp="1"/>
          </p:cNvSpPr>
          <p:nvPr>
            <p:ph idx="1"/>
          </p:nvPr>
        </p:nvSpPr>
        <p:spPr>
          <a:xfrm>
            <a:off x="381000" y="1600200"/>
            <a:ext cx="8534400" cy="4343400"/>
          </a:xfrm>
        </p:spPr>
        <p:txBody>
          <a:bodyPr>
            <a:noAutofit/>
          </a:bodyPr>
          <a:lstStyle/>
          <a:p>
            <a:pPr>
              <a:spcBef>
                <a:spcPts val="0"/>
              </a:spcBef>
              <a:spcAft>
                <a:spcPts val="1200"/>
              </a:spcAft>
            </a:pPr>
            <a:r>
              <a:rPr lang="en-US" sz="2600" dirty="0"/>
              <a:t>Sleepwalking Disorder and Sleep Terror Disorder </a:t>
            </a:r>
          </a:p>
          <a:p>
            <a:pPr lvl="1">
              <a:spcBef>
                <a:spcPts val="0"/>
              </a:spcBef>
              <a:spcAft>
                <a:spcPts val="1200"/>
              </a:spcAft>
            </a:pPr>
            <a:r>
              <a:rPr lang="en-US" sz="2600" dirty="0"/>
              <a:t>Now categorized as Non-Rapid Eye Movement Sleep Arousal Disorders</a:t>
            </a:r>
          </a:p>
          <a:p>
            <a:pPr>
              <a:spcBef>
                <a:spcPts val="0"/>
              </a:spcBef>
              <a:spcAft>
                <a:spcPts val="1200"/>
              </a:spcAft>
            </a:pPr>
            <a:r>
              <a:rPr lang="en-US" sz="2600" dirty="0"/>
              <a:t>DSM-IV group of Not Otherwise Specified </a:t>
            </a:r>
            <a:r>
              <a:rPr lang="en-US" sz="2600" dirty="0" err="1"/>
              <a:t>Dyssomnias</a:t>
            </a:r>
            <a:r>
              <a:rPr lang="en-US" sz="2600" dirty="0"/>
              <a:t> and </a:t>
            </a:r>
            <a:r>
              <a:rPr lang="en-US" sz="2600" dirty="0" err="1"/>
              <a:t>Parasomnias</a:t>
            </a:r>
            <a:endParaRPr lang="en-US" sz="2600" dirty="0"/>
          </a:p>
          <a:p>
            <a:pPr lvl="1">
              <a:spcBef>
                <a:spcPts val="0"/>
              </a:spcBef>
              <a:spcAft>
                <a:spcPts val="1200"/>
              </a:spcAft>
            </a:pPr>
            <a:r>
              <a:rPr lang="en-US" sz="2600" dirty="0"/>
              <a:t>Diagnostic criteria now specified for:</a:t>
            </a:r>
          </a:p>
          <a:p>
            <a:pPr lvl="1">
              <a:spcBef>
                <a:spcPts val="0"/>
              </a:spcBef>
              <a:spcAft>
                <a:spcPts val="1200"/>
              </a:spcAft>
              <a:buNone/>
            </a:pPr>
            <a:r>
              <a:rPr lang="en-US" sz="2600" dirty="0"/>
              <a:t>1. Restless Legs Syndrome </a:t>
            </a:r>
          </a:p>
          <a:p>
            <a:pPr lvl="1">
              <a:spcBef>
                <a:spcPts val="0"/>
              </a:spcBef>
              <a:spcAft>
                <a:spcPts val="1200"/>
              </a:spcAft>
              <a:buNone/>
            </a:pPr>
            <a:r>
              <a:rPr lang="en-US" sz="2600" dirty="0"/>
              <a:t>2. Rapid Eye Movement Sleep Behavior Disorder </a:t>
            </a:r>
          </a:p>
        </p:txBody>
      </p:sp>
    </p:spTree>
    <p:extLst>
      <p:ext uri="{BB962C8B-B14F-4D97-AF65-F5344CB8AC3E}">
        <p14:creationId xmlns:p14="http://schemas.microsoft.com/office/powerpoint/2010/main" val="374532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A05F-9987-3D45-B777-9B8753C421AE}"/>
              </a:ext>
            </a:extLst>
          </p:cNvPr>
          <p:cNvSpPr>
            <a:spLocks noGrp="1"/>
          </p:cNvSpPr>
          <p:nvPr>
            <p:ph type="title"/>
          </p:nvPr>
        </p:nvSpPr>
        <p:spPr>
          <a:xfrm>
            <a:off x="337159" y="685800"/>
            <a:ext cx="8229600" cy="685800"/>
          </a:xfrm>
        </p:spPr>
        <p:txBody>
          <a:bodyPr>
            <a:normAutofit fontScale="90000"/>
          </a:bodyPr>
          <a:lstStyle/>
          <a:p>
            <a:r>
              <a:rPr lang="en-US" dirty="0"/>
              <a:t>Diagnostic Changes With DSM-5</a:t>
            </a:r>
          </a:p>
        </p:txBody>
      </p:sp>
      <p:sp>
        <p:nvSpPr>
          <p:cNvPr id="3" name="Content Placeholder 2">
            <a:extLst>
              <a:ext uri="{FF2B5EF4-FFF2-40B4-BE49-F238E27FC236}">
                <a16:creationId xmlns:a16="http://schemas.microsoft.com/office/drawing/2014/main" id="{2361B5DD-EDED-7248-B734-2750B6E5F9CA}"/>
              </a:ext>
            </a:extLst>
          </p:cNvPr>
          <p:cNvSpPr>
            <a:spLocks noGrp="1"/>
          </p:cNvSpPr>
          <p:nvPr>
            <p:ph idx="1"/>
          </p:nvPr>
        </p:nvSpPr>
        <p:spPr>
          <a:xfrm>
            <a:off x="838200" y="1524000"/>
            <a:ext cx="7696200" cy="3230563"/>
          </a:xfrm>
        </p:spPr>
        <p:txBody>
          <a:bodyPr>
            <a:noAutofit/>
          </a:bodyPr>
          <a:lstStyle/>
          <a:p>
            <a:pPr>
              <a:spcBef>
                <a:spcPts val="0"/>
              </a:spcBef>
              <a:spcAft>
                <a:spcPts val="1800"/>
              </a:spcAft>
              <a:buNone/>
            </a:pPr>
            <a:r>
              <a:rPr lang="en-US" sz="2800" dirty="0"/>
              <a:t>Insomnia Disorder</a:t>
            </a:r>
          </a:p>
          <a:p>
            <a:pPr>
              <a:spcBef>
                <a:spcPts val="0"/>
              </a:spcBef>
              <a:spcAft>
                <a:spcPts val="1800"/>
              </a:spcAft>
            </a:pPr>
            <a:r>
              <a:rPr lang="en-US" sz="2800" dirty="0"/>
              <a:t>Sleep disorder related to another mental disorder and sleep disorder related to another medical condition have been removed</a:t>
            </a:r>
          </a:p>
          <a:p>
            <a:pPr>
              <a:spcBef>
                <a:spcPts val="0"/>
              </a:spcBef>
              <a:spcAft>
                <a:spcPts val="1800"/>
              </a:spcAft>
            </a:pPr>
            <a:r>
              <a:rPr lang="en-US" sz="2800" dirty="0"/>
              <a:t>Co-morbid nature of insomnia </a:t>
            </a:r>
          </a:p>
          <a:p>
            <a:pPr lvl="1">
              <a:spcBef>
                <a:spcPts val="0"/>
              </a:spcBef>
              <a:spcAft>
                <a:spcPts val="1800"/>
              </a:spcAft>
            </a:pPr>
            <a:r>
              <a:rPr lang="en-US" dirty="0"/>
              <a:t>Treatment should address both insomnia and the medical disorder</a:t>
            </a:r>
          </a:p>
        </p:txBody>
      </p:sp>
    </p:spTree>
    <p:extLst>
      <p:ext uri="{BB962C8B-B14F-4D97-AF65-F5344CB8AC3E}">
        <p14:creationId xmlns:p14="http://schemas.microsoft.com/office/powerpoint/2010/main" val="3745328745"/>
      </p:ext>
    </p:extLst>
  </p:cSld>
  <p:clrMapOvr>
    <a:masterClrMapping/>
  </p:clrMapOvr>
</p:sld>
</file>

<file path=ppt/theme/theme1.xml><?xml version="1.0" encoding="utf-8"?>
<a:theme xmlns:a="http://schemas.openxmlformats.org/drawingml/2006/main" name="foru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7103</TotalTime>
  <Words>1624</Words>
  <Application>Microsoft Macintosh PowerPoint</Application>
  <PresentationFormat>On-screen Show (4:3)</PresentationFormat>
  <Paragraphs>230</Paragraphs>
  <Slides>33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Regular</vt:lpstr>
      <vt:lpstr>Frutiger</vt:lpstr>
      <vt:lpstr>Lucida Grande</vt:lpstr>
      <vt:lpstr>forum2014</vt:lpstr>
      <vt:lpstr>Updates in Insomnia Psychopharmacology</vt:lpstr>
      <vt:lpstr>Disclosures</vt:lpstr>
      <vt:lpstr>Objectives</vt:lpstr>
      <vt:lpstr>Audience Pre-assessment</vt:lpstr>
      <vt:lpstr>Audience Pre-assessment</vt:lpstr>
      <vt:lpstr>Audience Pre-assessment</vt:lpstr>
      <vt:lpstr>Diagnostic Changes With DSM-5</vt:lpstr>
      <vt:lpstr>Diagnostic Changes With DSM-5</vt:lpstr>
      <vt:lpstr>Diagnostic Changes With DSM-5</vt:lpstr>
      <vt:lpstr>Diagnostic Changes With DSM-5</vt:lpstr>
      <vt:lpstr>The Stages of Sleep</vt:lpstr>
      <vt:lpstr>PowerPoint Presentation</vt:lpstr>
      <vt:lpstr>PowerPoint Presentation</vt:lpstr>
      <vt:lpstr>Sleep Hygiene-Mainstay of Treatment</vt:lpstr>
      <vt:lpstr>Sleep Hygiene–Mainstay of Treatment</vt:lpstr>
      <vt:lpstr>Other Co-morbidities to Manage</vt:lpstr>
      <vt:lpstr>Discussion Interprofessional Care Team Roles</vt:lpstr>
      <vt:lpstr>Insomnia Medication Options </vt:lpstr>
      <vt:lpstr>Overarching Concerns for Sleeping Pills</vt:lpstr>
      <vt:lpstr>Non-benzodiazepine hypnotics </vt:lpstr>
      <vt:lpstr>Safety Concerns with Zolpidem</vt:lpstr>
      <vt:lpstr>Non-benzodiazepine hypnotics </vt:lpstr>
      <vt:lpstr>Melatonin and Ramelteon</vt:lpstr>
      <vt:lpstr>When Should We Use Antidepressants?</vt:lpstr>
      <vt:lpstr>Doxepin (Silenor)</vt:lpstr>
      <vt:lpstr>Antihistamines</vt:lpstr>
      <vt:lpstr>Suvorexant (Belsomra)</vt:lpstr>
      <vt:lpstr>Suvorexant (Belsomra)</vt:lpstr>
      <vt:lpstr>Benzodiazepines</vt:lpstr>
      <vt:lpstr>Case Vignettes on Different Patients</vt:lpstr>
      <vt:lpstr>Case Vignette Debrief</vt:lpstr>
      <vt:lpstr>Questions</vt:lpstr>
      <vt:lpstr>References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Radjenovich, MaryEllen</dc:creator>
  <cp:lastModifiedBy>Microsoft Office User</cp:lastModifiedBy>
  <cp:revision>58</cp:revision>
  <dcterms:created xsi:type="dcterms:W3CDTF">2014-07-22T20:27:04Z</dcterms:created>
  <dcterms:modified xsi:type="dcterms:W3CDTF">2018-10-12T19:14:21Z</dcterms:modified>
</cp:coreProperties>
</file>