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9" r:id="rId3"/>
    <p:sldId id="260" r:id="rId4"/>
    <p:sldId id="261" r:id="rId5"/>
    <p:sldId id="263" r:id="rId6"/>
    <p:sldId id="264" r:id="rId7"/>
    <p:sldId id="275" r:id="rId8"/>
    <p:sldId id="276" r:id="rId9"/>
    <p:sldId id="270" r:id="rId10"/>
    <p:sldId id="280" r:id="rId11"/>
    <p:sldId id="267" r:id="rId12"/>
    <p:sldId id="272" r:id="rId13"/>
    <p:sldId id="269" r:id="rId14"/>
    <p:sldId id="273" r:id="rId15"/>
    <p:sldId id="293" r:id="rId16"/>
    <p:sldId id="309" r:id="rId17"/>
    <p:sldId id="274" r:id="rId18"/>
    <p:sldId id="279" r:id="rId19"/>
    <p:sldId id="283" r:id="rId20"/>
    <p:sldId id="284" r:id="rId21"/>
    <p:sldId id="304" r:id="rId22"/>
    <p:sldId id="285" r:id="rId23"/>
    <p:sldId id="286" r:id="rId24"/>
    <p:sldId id="303" r:id="rId25"/>
    <p:sldId id="307" r:id="rId26"/>
    <p:sldId id="292" r:id="rId27"/>
    <p:sldId id="308" r:id="rId28"/>
    <p:sldId id="294" r:id="rId29"/>
    <p:sldId id="295" r:id="rId30"/>
    <p:sldId id="306" r:id="rId31"/>
    <p:sldId id="296" r:id="rId32"/>
    <p:sldId id="297" r:id="rId33"/>
    <p:sldId id="299" r:id="rId34"/>
    <p:sldId id="301" r:id="rId35"/>
  </p:sldIdLst>
  <p:sldSz cx="12188825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136" y="-10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F0D0EA1-186D-42BB-AE6D-92D862308D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821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2588" y="685800"/>
            <a:ext cx="60928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89BEBA-59C9-44F8-B95F-7ABF5350FF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915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F19268-0D2F-41CA-B37C-CE675E3046C9}" type="slidenum">
              <a:rPr lang="en-US"/>
              <a:pPr/>
              <a:t>1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BEBA-59C9-44F8-B95F-7ABF5350FF9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9482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Other:  Rural </a:t>
            </a:r>
            <a:r>
              <a:rPr lang="en-US" dirty="0" err="1" smtClean="0"/>
              <a:t>vs</a:t>
            </a:r>
            <a:r>
              <a:rPr lang="en-US" smtClean="0"/>
              <a:t> Urban FM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BEBA-59C9-44F8-B95F-7ABF5350FF90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780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BEBA-59C9-44F8-B95F-7ABF5350FF9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48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(life expectancy had reached 69.9 for women and 66.9 for men by 1990), by 2010 life expectancy was 76.8 for women and 72.5 for men.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BEBA-59C9-44F8-B95F-7ABF5350FF9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76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BEBA-59C9-44F8-B95F-7ABF5350FF9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5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*in the past 3 year “medical schools” accepted student after completion of middle</a:t>
            </a:r>
            <a:r>
              <a:rPr lang="en-US" baseline="0" dirty="0" smtClean="0"/>
              <a:t> school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BEBA-59C9-44F8-B95F-7ABF5350FF9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612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*some initial skepticism towards residencies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BEBA-59C9-44F8-B95F-7ABF5350FF9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9763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Case study </a:t>
            </a:r>
            <a:r>
              <a:rPr lang="mr-IN" dirty="0" smtClean="0"/>
              <a:t>–</a:t>
            </a:r>
            <a:r>
              <a:rPr lang="en-US" dirty="0" smtClean="0"/>
              <a:t> AAA</a:t>
            </a:r>
          </a:p>
          <a:p>
            <a:r>
              <a:rPr lang="en-US" dirty="0" smtClean="0"/>
              <a:t>Students were bright,</a:t>
            </a:r>
            <a:r>
              <a:rPr lang="en-US" baseline="0" dirty="0" smtClean="0"/>
              <a:t> good communicators, self-motivated</a:t>
            </a:r>
          </a:p>
          <a:p>
            <a:r>
              <a:rPr lang="en-US" baseline="0" dirty="0" smtClean="0"/>
              <a:t>They skipped this rotation to study</a:t>
            </a:r>
          </a:p>
          <a:p>
            <a:r>
              <a:rPr lang="en-US" baseline="0" dirty="0" smtClean="0"/>
              <a:t>Community doctors felt inadequate to teach</a:t>
            </a:r>
          </a:p>
          <a:p>
            <a:r>
              <a:rPr lang="en-US" baseline="0" dirty="0" smtClean="0"/>
              <a:t>Community center leadership was impressive</a:t>
            </a:r>
          </a:p>
          <a:p>
            <a:r>
              <a:rPr lang="en-US" baseline="0" dirty="0" smtClean="0"/>
              <a:t>Community center was still operating in a specialty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BEBA-59C9-44F8-B95F-7ABF5350FF9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8638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 Some may not actually graduate with a bachelor degree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BEBA-59C9-44F8-B95F-7ABF5350FF9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093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BEBA-59C9-44F8-B95F-7ABF5350FF9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687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brand ppt_MA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88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>
            <a:lvl1pPr>
              <a:defRPr sz="43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FontTx/>
              <a:buNone/>
              <a:defRPr sz="2600">
                <a:solidFill>
                  <a:schemeClr val="bg1"/>
                </a:solidFill>
                <a:latin typeface="Garamond" pitchFamily="18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A0E7D5-2386-4BF2-BEDB-F9EEAF3E0F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365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0718" y="274639"/>
            <a:ext cx="281866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721" y="274639"/>
            <a:ext cx="82528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875397B-C1FD-409D-84CA-BDF98B2340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58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721" y="274639"/>
            <a:ext cx="11274663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203147" y="6381750"/>
            <a:ext cx="711015" cy="476250"/>
          </a:xfrm>
        </p:spPr>
        <p:txBody>
          <a:bodyPr/>
          <a:lstStyle>
            <a:lvl1pPr>
              <a:defRPr/>
            </a:lvl1pPr>
          </a:lstStyle>
          <a:p>
            <a:fld id="{543AB522-D0C9-4EC7-8854-1D98DD2637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1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25531C-F3B7-4618-9A07-E14445AD44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0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93742C1-DE04-44DB-9E21-73AB9B4297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591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721" y="1600201"/>
            <a:ext cx="553575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3626" y="1600201"/>
            <a:ext cx="553575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C23272A-A81E-4761-AEE7-A2A50D1A82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21EA65-0E8D-4E87-9D3C-61AC39E0E5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399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5EB041-ED23-4471-A775-3B165D8EC5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670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02E7CB-E5B4-4522-BFE5-D1AB0BA01E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62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085F8A9-A22B-4E52-9689-D1C790C4C3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6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8C07190-35DA-4B4D-80A9-BB848C9A26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27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brand ppt_INTERIO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88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721" y="274638"/>
            <a:ext cx="1127466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721" y="1600201"/>
            <a:ext cx="1127466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3147" y="6381750"/>
            <a:ext cx="71101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40AFF801-4D52-4516-B766-8E24031359A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The Progress of Family Medicine Residency Education in the People’s Republic of </a:t>
            </a:r>
            <a:r>
              <a:rPr lang="en-US" sz="4000" dirty="0" smtClean="0"/>
              <a:t>China: </a:t>
            </a:r>
            <a:br>
              <a:rPr lang="en-US" sz="4000" dirty="0" smtClean="0"/>
            </a:br>
            <a:r>
              <a:rPr lang="en-US" sz="4000" dirty="0" smtClean="0"/>
              <a:t>A </a:t>
            </a:r>
            <a:r>
              <a:rPr lang="en-US" sz="4000" dirty="0"/>
              <a:t>Personal Perspective from </a:t>
            </a:r>
            <a:r>
              <a:rPr lang="en-US" sz="4000" dirty="0" smtClean="0"/>
              <a:t>Central China</a:t>
            </a:r>
            <a:endParaRPr lang="en-US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Cheryl deMena, </a:t>
            </a:r>
            <a:r>
              <a:rPr lang="en-US" dirty="0" smtClean="0"/>
              <a:t>MD</a:t>
            </a:r>
          </a:p>
          <a:p>
            <a:r>
              <a:rPr lang="en-US" dirty="0" smtClean="0"/>
              <a:t>Oct 7, 2017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Medical Centers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Community Centers are improving their facilities</a:t>
            </a:r>
          </a:p>
          <a:p>
            <a:r>
              <a:rPr lang="en-US" dirty="0" smtClean="0"/>
              <a:t>Some records are kept for the patients (required)</a:t>
            </a:r>
          </a:p>
          <a:p>
            <a:r>
              <a:rPr lang="en-US" dirty="0" smtClean="0"/>
              <a:t>Urban community medical centers divide the workload:</a:t>
            </a:r>
          </a:p>
          <a:p>
            <a:pPr lvl="1"/>
            <a:r>
              <a:rPr lang="en-US" dirty="0" smtClean="0"/>
              <a:t>pediatrics (immunization),</a:t>
            </a:r>
          </a:p>
          <a:p>
            <a:pPr lvl="1"/>
            <a:r>
              <a:rPr lang="en-US" dirty="0" smtClean="0"/>
              <a:t>chronic disease (HTN, DM), </a:t>
            </a:r>
          </a:p>
          <a:p>
            <a:pPr lvl="1"/>
            <a:r>
              <a:rPr lang="en-US" dirty="0" smtClean="0"/>
              <a:t>Traditional Chinese Medicine</a:t>
            </a:r>
          </a:p>
          <a:p>
            <a:pPr lvl="1"/>
            <a:r>
              <a:rPr lang="en-US" dirty="0" smtClean="0"/>
              <a:t>sometimes psychiatry (visiting specialist model)</a:t>
            </a:r>
          </a:p>
          <a:p>
            <a:r>
              <a:rPr lang="en-US" dirty="0" smtClean="0"/>
              <a:t>Rural </a:t>
            </a:r>
            <a:r>
              <a:rPr lang="en-US" dirty="0"/>
              <a:t>Centers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smtClean="0"/>
              <a:t>doctors of desks and prescription pads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342900" lvl="1" indent="-342900">
              <a:buFontTx/>
              <a:buChar char="•"/>
            </a:pP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71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Chinese Medicine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TCM has a respected place within the hospitals and community centers</a:t>
            </a:r>
          </a:p>
          <a:p>
            <a:r>
              <a:rPr lang="en-US" dirty="0" smtClean="0"/>
              <a:t>It is mostly utilized for chronic medical problems </a:t>
            </a:r>
          </a:p>
          <a:p>
            <a:r>
              <a:rPr lang="en-US" dirty="0" smtClean="0"/>
              <a:t>But TCM medications are often used along with western medication in the treatment of acute health issues</a:t>
            </a:r>
          </a:p>
          <a:p>
            <a:r>
              <a:rPr lang="en-US" dirty="0" smtClean="0"/>
              <a:t>TCM medicine is serving in a primary care role </a:t>
            </a:r>
            <a:r>
              <a:rPr lang="mr-IN" dirty="0" smtClean="0"/>
              <a:t>–</a:t>
            </a:r>
            <a:r>
              <a:rPr lang="en-US" dirty="0" smtClean="0"/>
              <a:t> a trusted source of help for sub-acute medical problems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211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situation:  </a:t>
            </a:r>
            <a:br>
              <a:rPr lang="en-US" dirty="0"/>
            </a:br>
            <a:r>
              <a:rPr lang="en-US" dirty="0" smtClean="0"/>
              <a:t>B.  FM training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742C1-DE04-44DB-9E21-73AB9B4297C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3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Most medical schools NOW require a high school degree and passing a college entrance exam (score determines options for medical school choices)*</a:t>
            </a:r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3600" dirty="0"/>
              <a:t>P</a:t>
            </a:r>
            <a:r>
              <a:rPr lang="en-US" sz="3600" dirty="0" smtClean="0"/>
              <a:t>ost-high school medical schools vary from 3-8 years</a:t>
            </a:r>
          </a:p>
          <a:p>
            <a:pPr lvl="1"/>
            <a:r>
              <a:rPr lang="en-US" sz="3200" dirty="0" smtClean="0"/>
              <a:t>5 year students </a:t>
            </a:r>
            <a:r>
              <a:rPr lang="mr-IN" sz="3200" dirty="0" smtClean="0"/>
              <a:t>–</a:t>
            </a:r>
            <a:r>
              <a:rPr lang="en-US" sz="3200" dirty="0" smtClean="0"/>
              <a:t> bachelors</a:t>
            </a:r>
          </a:p>
          <a:p>
            <a:pPr lvl="1"/>
            <a:r>
              <a:rPr lang="en-US" sz="3200" dirty="0" smtClean="0"/>
              <a:t>7 year students </a:t>
            </a:r>
            <a:r>
              <a:rPr lang="mr-IN" sz="3200" dirty="0" smtClean="0"/>
              <a:t>–</a:t>
            </a:r>
            <a:r>
              <a:rPr lang="en-US" sz="3200" dirty="0" smtClean="0"/>
              <a:t> masters</a:t>
            </a:r>
          </a:p>
          <a:p>
            <a:pPr lvl="1"/>
            <a:r>
              <a:rPr lang="en-US" sz="3200" dirty="0" smtClean="0"/>
              <a:t>8 year students </a:t>
            </a:r>
            <a:r>
              <a:rPr lang="mr-IN" sz="3200" dirty="0" smtClean="0"/>
              <a:t>–</a:t>
            </a:r>
            <a:r>
              <a:rPr lang="en-US" sz="3200" dirty="0" smtClean="0"/>
              <a:t> PhD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369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Postgraduate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212" y="1371600"/>
            <a:ext cx="11274663" cy="4525963"/>
          </a:xfrm>
        </p:spPr>
        <p:txBody>
          <a:bodyPr/>
          <a:lstStyle/>
          <a:p>
            <a:r>
              <a:rPr lang="en-US" sz="3600" dirty="0" smtClean="0"/>
              <a:t>Status Quo has been:  Students graduate, find a position in a good hospital and begin climbing the ranks</a:t>
            </a:r>
          </a:p>
          <a:p>
            <a:r>
              <a:rPr lang="en-US" sz="3600" dirty="0" smtClean="0"/>
              <a:t>Most 5 year medical school graduates can go on to obtain a masters or PhD while working as junior doctors</a:t>
            </a:r>
          </a:p>
          <a:p>
            <a:r>
              <a:rPr lang="en-US" sz="3600" dirty="0"/>
              <a:t>Residency training (for any specialty) is a recent requirement (2015</a:t>
            </a:r>
            <a:r>
              <a:rPr lang="en-US" sz="3600" dirty="0" smtClean="0"/>
              <a:t>)</a:t>
            </a:r>
            <a:r>
              <a:rPr lang="en-US" sz="3600" dirty="0"/>
              <a:t>*</a:t>
            </a:r>
            <a:endParaRPr lang="en-US" sz="36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29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FM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2008 </a:t>
            </a:r>
            <a:r>
              <a:rPr lang="mr-IN" dirty="0"/>
              <a:t>–</a:t>
            </a:r>
            <a:r>
              <a:rPr lang="en-US" dirty="0"/>
              <a:t> a few established FM residency programs and 21 newly approved </a:t>
            </a:r>
            <a:r>
              <a:rPr lang="en-US" dirty="0" smtClean="0"/>
              <a:t>“model” </a:t>
            </a:r>
            <a:r>
              <a:rPr lang="en-US" dirty="0"/>
              <a:t>training </a:t>
            </a:r>
            <a:r>
              <a:rPr lang="en-US" dirty="0" smtClean="0"/>
              <a:t>sites</a:t>
            </a:r>
          </a:p>
          <a:p>
            <a:r>
              <a:rPr lang="en-US" dirty="0" smtClean="0"/>
              <a:t>2009/10 </a:t>
            </a:r>
            <a:r>
              <a:rPr lang="mr-IN" dirty="0" smtClean="0"/>
              <a:t>–</a:t>
            </a:r>
            <a:r>
              <a:rPr lang="en-US" dirty="0" smtClean="0"/>
              <a:t> University of Chicago Medical School curriculum implemented </a:t>
            </a:r>
            <a:r>
              <a:rPr lang="mr-IN" dirty="0" smtClean="0"/>
              <a:t>–</a:t>
            </a:r>
            <a:r>
              <a:rPr lang="en-US" dirty="0"/>
              <a:t> </a:t>
            </a:r>
            <a:r>
              <a:rPr lang="en-US" dirty="0" smtClean="0"/>
              <a:t>one month FM rotation</a:t>
            </a:r>
          </a:p>
          <a:p>
            <a:pPr lvl="1"/>
            <a:r>
              <a:rPr lang="en-US" dirty="0" smtClean="0"/>
              <a:t>Offered a medical school faculty position </a:t>
            </a:r>
          </a:p>
          <a:p>
            <a:pPr lvl="1"/>
            <a:r>
              <a:rPr lang="en-US" dirty="0" smtClean="0"/>
              <a:t>Volunteered help with med student rotation at the QS Community health Center</a:t>
            </a:r>
          </a:p>
          <a:p>
            <a:pPr lvl="1"/>
            <a:r>
              <a:rPr lang="en-US" dirty="0" smtClean="0"/>
              <a:t>Students had already chosen their specialty!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655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Medicine as a Specialty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Family Medicine has been largely ignored as best students seek positions as specialists in big hospitals </a:t>
            </a:r>
            <a:r>
              <a:rPr lang="mr-IN" dirty="0" smtClean="0"/>
              <a:t>–</a:t>
            </a:r>
            <a:r>
              <a:rPr lang="en-US" dirty="0" smtClean="0"/>
              <a:t> there was no academic career path </a:t>
            </a:r>
            <a:r>
              <a:rPr lang="mr-IN" dirty="0" smtClean="0"/>
              <a:t>–</a:t>
            </a:r>
            <a:r>
              <a:rPr lang="en-US" dirty="0" smtClean="0"/>
              <a:t> no departments of FM in the academic institutions</a:t>
            </a:r>
            <a:endParaRPr lang="en-US" dirty="0"/>
          </a:p>
          <a:p>
            <a:r>
              <a:rPr lang="en-US" dirty="0"/>
              <a:t>Terminology:  </a:t>
            </a:r>
          </a:p>
          <a:p>
            <a:pPr lvl="1"/>
            <a:r>
              <a:rPr lang="en-US" dirty="0"/>
              <a:t>Community medicine </a:t>
            </a:r>
            <a:r>
              <a:rPr lang="mr-IN" dirty="0"/>
              <a:t>–</a:t>
            </a:r>
            <a:r>
              <a:rPr lang="en-US" dirty="0"/>
              <a:t> sounds too “low level”</a:t>
            </a:r>
          </a:p>
          <a:p>
            <a:pPr lvl="1"/>
            <a:r>
              <a:rPr lang="en-US" dirty="0"/>
              <a:t>“</a:t>
            </a:r>
            <a:r>
              <a:rPr lang="zh-CN" altLang="en-US" dirty="0"/>
              <a:t>全科</a:t>
            </a:r>
            <a:r>
              <a:rPr lang="en-US" altLang="zh-CN" dirty="0"/>
              <a:t>-</a:t>
            </a:r>
            <a:r>
              <a:rPr lang="en-US" dirty="0" err="1"/>
              <a:t>Quanke</a:t>
            </a:r>
            <a:r>
              <a:rPr lang="en-US" dirty="0"/>
              <a:t>”</a:t>
            </a:r>
            <a:r>
              <a:rPr lang="en-US" altLang="zh-CN" dirty="0"/>
              <a:t>- “all-department” medicine </a:t>
            </a:r>
            <a:r>
              <a:rPr lang="mr-IN" altLang="zh-CN" dirty="0"/>
              <a:t>–</a:t>
            </a:r>
            <a:r>
              <a:rPr lang="en-US" altLang="zh-CN" dirty="0"/>
              <a:t> I’ll use </a:t>
            </a:r>
            <a:r>
              <a:rPr lang="en-US" altLang="zh-CN" dirty="0" smtClean="0"/>
              <a:t>the English </a:t>
            </a:r>
            <a:r>
              <a:rPr lang="en-US" altLang="zh-CN" dirty="0"/>
              <a:t>term </a:t>
            </a:r>
            <a:r>
              <a:rPr lang="en-US" altLang="zh-CN" dirty="0" smtClean="0"/>
              <a:t>Family Medicine (FM) </a:t>
            </a:r>
            <a:r>
              <a:rPr lang="en-US" altLang="zh-CN" dirty="0"/>
              <a:t>for the post-graduate </a:t>
            </a:r>
            <a:r>
              <a:rPr lang="en-US" altLang="zh-CN" dirty="0" err="1" smtClean="0"/>
              <a:t>speciality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2677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XH FM Residency in Our Province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Started by ENT doc who had studied in Europe and USA</a:t>
            </a:r>
          </a:p>
          <a:p>
            <a:r>
              <a:rPr lang="en-US" dirty="0" smtClean="0"/>
              <a:t>Developed a vision for need for primary care in China</a:t>
            </a:r>
          </a:p>
          <a:p>
            <a:r>
              <a:rPr lang="en-US" dirty="0" smtClean="0"/>
              <a:t>Applied for and obtained “National Model Training Site” status for a GP program </a:t>
            </a:r>
            <a:r>
              <a:rPr lang="mr-IN" dirty="0" smtClean="0"/>
              <a:t>–</a:t>
            </a:r>
            <a:r>
              <a:rPr lang="en-US" dirty="0" err="1" smtClean="0"/>
              <a:t>approx</a:t>
            </a:r>
            <a:r>
              <a:rPr lang="en-US" dirty="0" smtClean="0"/>
              <a:t> 2007 (one of the 21 new programs in 2008)</a:t>
            </a:r>
          </a:p>
          <a:p>
            <a:r>
              <a:rPr lang="en-US" dirty="0" smtClean="0"/>
              <a:t>Main training done on VIP geriatric floor, no community rotation, no FM department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633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XH FM Residency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program is not attracting medical school graduates </a:t>
            </a:r>
          </a:p>
          <a:p>
            <a:r>
              <a:rPr lang="en-US" dirty="0"/>
              <a:t>Currently most residents are community docs doing for 1-2 years of re-</a:t>
            </a:r>
            <a:r>
              <a:rPr lang="en-US" dirty="0" smtClean="0"/>
              <a:t>training</a:t>
            </a:r>
          </a:p>
          <a:p>
            <a:r>
              <a:rPr lang="en-US" dirty="0"/>
              <a:t>Founding doctor is semi-</a:t>
            </a:r>
            <a:r>
              <a:rPr lang="en-US" dirty="0" smtClean="0"/>
              <a:t>retired</a:t>
            </a:r>
          </a:p>
          <a:p>
            <a:r>
              <a:rPr lang="en-US" dirty="0" smtClean="0"/>
              <a:t>Hospital leaders are coordinating FM faculty development for the province</a:t>
            </a:r>
          </a:p>
          <a:p>
            <a:r>
              <a:rPr lang="en-US" dirty="0" smtClean="0"/>
              <a:t>No obvious </a:t>
            </a:r>
            <a:r>
              <a:rPr lang="en-US" dirty="0"/>
              <a:t>vision for </a:t>
            </a:r>
            <a:r>
              <a:rPr lang="en-US" dirty="0" smtClean="0"/>
              <a:t>FM </a:t>
            </a:r>
            <a:r>
              <a:rPr lang="en-US" dirty="0"/>
              <a:t>role or purpose within </a:t>
            </a:r>
            <a:r>
              <a:rPr lang="en-US" dirty="0" smtClean="0"/>
              <a:t>the university </a:t>
            </a:r>
            <a:r>
              <a:rPr lang="en-US" dirty="0"/>
              <a:t>hospital system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9698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 Government policy:  Primary Care and physician training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742C1-DE04-44DB-9E21-73AB9B4297C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026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600" dirty="0"/>
              <a:t>Describe the current state of the Chinese Health Care system as it pertains to the delivery of primary care and the training of general practice doctors</a:t>
            </a:r>
          </a:p>
          <a:p>
            <a:pPr lvl="0"/>
            <a:r>
              <a:rPr lang="en-US" sz="3600" dirty="0"/>
              <a:t>Describe government policy initiatives in the training of general practice doctors</a:t>
            </a:r>
          </a:p>
          <a:p>
            <a:pPr lvl="0"/>
            <a:r>
              <a:rPr lang="en-US" sz="3600" dirty="0"/>
              <a:t>Explain the challenge of accomplishing government goals within the current </a:t>
            </a:r>
            <a:r>
              <a:rPr lang="en-US" sz="3600" dirty="0" smtClean="0"/>
              <a:t>context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947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and Primary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March 2010 -</a:t>
            </a:r>
            <a:r>
              <a:rPr lang="en-US" dirty="0"/>
              <a:t>National Training Program for Family Medicine </a:t>
            </a:r>
            <a:r>
              <a:rPr lang="en-US" dirty="0" smtClean="0"/>
              <a:t>Teachers sponsored by China Medical University in BJ</a:t>
            </a:r>
          </a:p>
          <a:p>
            <a:r>
              <a:rPr lang="en-US" dirty="0" smtClean="0"/>
              <a:t>Impressed that Government officials and the leaders at CMU had done extensive research into the delivery of primary care throughout the world, trying to determine the best fit for China</a:t>
            </a:r>
          </a:p>
          <a:p>
            <a:r>
              <a:rPr lang="en-US" dirty="0"/>
              <a:t>Improvements for Primary Care Policies were funded </a:t>
            </a:r>
            <a:r>
              <a:rPr lang="mr-IN" dirty="0"/>
              <a:t>–</a:t>
            </a:r>
            <a:r>
              <a:rPr lang="en-US" dirty="0"/>
              <a:t> showing that they were considered </a:t>
            </a:r>
            <a:r>
              <a:rPr lang="en-US" dirty="0" smtClean="0"/>
              <a:t>important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 lvl="1"/>
            <a:endParaRPr lang="en-US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513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and Primary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Visible </a:t>
            </a:r>
            <a:r>
              <a:rPr lang="en-US" dirty="0"/>
              <a:t>efforts in GP/FM training at that time included:</a:t>
            </a:r>
          </a:p>
          <a:p>
            <a:pPr lvl="1"/>
            <a:r>
              <a:rPr lang="en-US" sz="3200" dirty="0"/>
              <a:t>Retraining of Community docs in higher level hospitals</a:t>
            </a:r>
          </a:p>
          <a:p>
            <a:pPr lvl="1"/>
            <a:r>
              <a:rPr lang="en-US" sz="3200" dirty="0"/>
              <a:t>Training of Specialists to become FM faculty</a:t>
            </a:r>
          </a:p>
          <a:p>
            <a:pPr marL="342900" lvl="1" indent="-342900">
              <a:buFontTx/>
              <a:buChar char="•"/>
            </a:pPr>
            <a:r>
              <a:rPr lang="en-US" sz="3200" dirty="0"/>
              <a:t>key residency training sites (model) had been established to work out specifics on how to train FM </a:t>
            </a:r>
            <a:r>
              <a:rPr lang="en-US" sz="3200" dirty="0" smtClean="0"/>
              <a:t>docs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The </a:t>
            </a:r>
            <a:r>
              <a:rPr lang="en-US" dirty="0"/>
              <a:t>current government has continued to emphasize and promote these policies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7413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2E7CB-E5B4-4522-BFE5-D1AB0BA01EA6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7300" y="1066800"/>
            <a:ext cx="9652000" cy="47117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012" y="228600"/>
            <a:ext cx="4495800" cy="1909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9217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policies/plans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China Daily article:  2017</a:t>
            </a:r>
            <a:r>
              <a:rPr lang="en-US" dirty="0"/>
              <a:t>-05-</a:t>
            </a:r>
            <a:r>
              <a:rPr lang="en-US" dirty="0" smtClean="0"/>
              <a:t>23</a:t>
            </a:r>
            <a:endParaRPr lang="en-US" dirty="0"/>
          </a:p>
          <a:p>
            <a:r>
              <a:rPr lang="en-US" dirty="0" smtClean="0"/>
              <a:t>China </a:t>
            </a:r>
            <a:r>
              <a:rPr lang="en-US" dirty="0"/>
              <a:t>plans to train more than 150,000 general practitioners by 2020 </a:t>
            </a:r>
            <a:endParaRPr lang="en-US" dirty="0" smtClean="0"/>
          </a:p>
          <a:p>
            <a:r>
              <a:rPr lang="en-US" dirty="0"/>
              <a:t>The goal was part of the 13th Five-Year National Health Personnel Development Plan (2016-20). </a:t>
            </a:r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(http://</a:t>
            </a:r>
            <a:r>
              <a:rPr lang="en-US" sz="2400" dirty="0" err="1" smtClean="0"/>
              <a:t>appen.media.gov.cn</a:t>
            </a:r>
            <a:r>
              <a:rPr lang="en-US" sz="2400" dirty="0" smtClean="0"/>
              <a:t>/</a:t>
            </a:r>
            <a:r>
              <a:rPr lang="en-US" sz="2400" dirty="0" err="1" smtClean="0"/>
              <a:t>engovdata</a:t>
            </a:r>
            <a:r>
              <a:rPr lang="en-US" sz="2400" dirty="0" smtClean="0"/>
              <a:t>/</a:t>
            </a:r>
            <a:r>
              <a:rPr lang="en-US" sz="2400" dirty="0" err="1" smtClean="0"/>
              <a:t>goven</a:t>
            </a:r>
            <a:r>
              <a:rPr lang="en-US" sz="2400" dirty="0" smtClean="0"/>
              <a:t>/201705/23/391466/</a:t>
            </a:r>
            <a:r>
              <a:rPr lang="en-US" sz="2400" dirty="0" err="1" smtClean="0"/>
              <a:t>article.html?from</a:t>
            </a:r>
            <a:r>
              <a:rPr lang="en-US" sz="2400" dirty="0" smtClean="0"/>
              <a:t>=</a:t>
            </a:r>
            <a:r>
              <a:rPr lang="en-US" sz="2400" dirty="0" err="1" smtClean="0"/>
              <a:t>groupmessage&amp;isappinstalled</a:t>
            </a:r>
            <a:r>
              <a:rPr lang="en-US" sz="2400" dirty="0" smtClean="0"/>
              <a:t>=1 )</a:t>
            </a:r>
          </a:p>
          <a:p>
            <a:r>
              <a:rPr lang="en-US" dirty="0"/>
              <a:t>The plan calls for two or three GPs in practice for every 10,000 urban and rural residents.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787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Policies:  Shift to the Provincial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Originally CMU in BJ was the “trainer of trainers”</a:t>
            </a:r>
          </a:p>
          <a:p>
            <a:r>
              <a:rPr lang="en-US" sz="3600" dirty="0"/>
              <a:t>Now each province is responsible for </a:t>
            </a:r>
            <a:r>
              <a:rPr lang="en-US" sz="3600" dirty="0" smtClean="0"/>
              <a:t>training/implementing government policy</a:t>
            </a:r>
          </a:p>
          <a:p>
            <a:r>
              <a:rPr lang="en-US" sz="3600" dirty="0"/>
              <a:t>Efforts in </a:t>
            </a:r>
            <a:r>
              <a:rPr lang="en-US" sz="3600" dirty="0" smtClean="0"/>
              <a:t>training STILL </a:t>
            </a:r>
            <a:r>
              <a:rPr lang="en-US" sz="3600" dirty="0"/>
              <a:t>include</a:t>
            </a:r>
            <a:r>
              <a:rPr lang="en-US" sz="3600" dirty="0" smtClean="0"/>
              <a:t>:</a:t>
            </a:r>
          </a:p>
          <a:p>
            <a:pPr lvl="1"/>
            <a:r>
              <a:rPr lang="en-US" sz="3200" dirty="0" smtClean="0"/>
              <a:t>Training </a:t>
            </a:r>
            <a:r>
              <a:rPr lang="en-US" sz="3200" dirty="0"/>
              <a:t>of Specialists to become FM </a:t>
            </a:r>
            <a:r>
              <a:rPr lang="en-US" sz="3200" dirty="0" smtClean="0"/>
              <a:t>faculty</a:t>
            </a:r>
          </a:p>
          <a:p>
            <a:pPr lvl="1"/>
            <a:r>
              <a:rPr lang="en-US" sz="3200" dirty="0" smtClean="0"/>
              <a:t>Retraining </a:t>
            </a:r>
            <a:r>
              <a:rPr lang="en-US" sz="3200" dirty="0"/>
              <a:t>of Community docs in higher level hospitals</a:t>
            </a:r>
          </a:p>
          <a:p>
            <a:endParaRPr lang="en-US" sz="3600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1943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Plan/policies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Efforts in </a:t>
            </a:r>
            <a:r>
              <a:rPr lang="en-US" sz="3600" dirty="0" smtClean="0"/>
              <a:t>training ALSO </a:t>
            </a:r>
            <a:r>
              <a:rPr lang="en-US" sz="3600" dirty="0"/>
              <a:t>include</a:t>
            </a:r>
            <a:r>
              <a:rPr lang="en-US" sz="3600" dirty="0" smtClean="0"/>
              <a:t>:</a:t>
            </a:r>
          </a:p>
          <a:p>
            <a:pPr lvl="1"/>
            <a:r>
              <a:rPr lang="en-US" sz="3600" dirty="0" smtClean="0"/>
              <a:t>Postgraduate </a:t>
            </a:r>
            <a:r>
              <a:rPr lang="en-US" sz="3600" dirty="0"/>
              <a:t>residency education in an approved hospital  </a:t>
            </a:r>
            <a:r>
              <a:rPr lang="en-US" sz="3600" dirty="0" smtClean="0"/>
              <a:t>(</a:t>
            </a:r>
            <a:r>
              <a:rPr lang="en-US" sz="3600" dirty="0"/>
              <a:t>3 years</a:t>
            </a:r>
            <a:r>
              <a:rPr lang="en-US" sz="3600" dirty="0" smtClean="0"/>
              <a:t>)</a:t>
            </a:r>
          </a:p>
          <a:p>
            <a:pPr lvl="1"/>
            <a:r>
              <a:rPr lang="en-US" sz="3600" dirty="0" smtClean="0"/>
              <a:t>Free </a:t>
            </a:r>
            <a:r>
              <a:rPr lang="en-US" sz="3600" dirty="0"/>
              <a:t>medical school tuition for students who will serve in needy communities </a:t>
            </a:r>
            <a:r>
              <a:rPr lang="en-US" sz="3600" dirty="0" smtClean="0"/>
              <a:t>after graduation (</a:t>
            </a:r>
            <a:r>
              <a:rPr lang="en-US" sz="3600" dirty="0"/>
              <a:t>unclear if these students will be residency trained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Ex:  JH med school challenge</a:t>
            </a:r>
            <a:endParaRPr lang="en-US" sz="3600" dirty="0"/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4208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plan/policies:  FM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All Tertiary Care hospitals will have residencies for all specialties </a:t>
            </a:r>
            <a:r>
              <a:rPr lang="mr-IN" sz="3600" dirty="0" smtClean="0"/>
              <a:t>–</a:t>
            </a:r>
            <a:r>
              <a:rPr lang="en-US" sz="3600" dirty="0" smtClean="0"/>
              <a:t> especially for Family Medicine</a:t>
            </a:r>
          </a:p>
          <a:p>
            <a:r>
              <a:rPr lang="en-US" sz="3600" dirty="0" smtClean="0"/>
              <a:t>All approved training hospitals must have a family medicine department (though many utilize the geriatrics departments for cross specialty training)</a:t>
            </a:r>
          </a:p>
          <a:p>
            <a:r>
              <a:rPr lang="en-US" sz="3600" dirty="0" smtClean="0"/>
              <a:t>Beginning with the larger academic centers and later to be required of smaller ones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9721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Policy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Residency training </a:t>
            </a:r>
            <a:r>
              <a:rPr lang="en-US" sz="3600" dirty="0" smtClean="0"/>
              <a:t>for all specialties is becoming a reality</a:t>
            </a:r>
            <a:endParaRPr lang="en-US" sz="3600" dirty="0"/>
          </a:p>
          <a:p>
            <a:r>
              <a:rPr lang="en-US" sz="3600" dirty="0"/>
              <a:t>Currently</a:t>
            </a:r>
          </a:p>
          <a:p>
            <a:pPr lvl="1"/>
            <a:r>
              <a:rPr lang="en-US" sz="3600" dirty="0"/>
              <a:t>less than 5 mature FM residency </a:t>
            </a:r>
            <a:r>
              <a:rPr lang="en-US" sz="3600" dirty="0" smtClean="0"/>
              <a:t>programs nationwide</a:t>
            </a:r>
            <a:endParaRPr lang="en-US" sz="3600" dirty="0"/>
          </a:p>
          <a:p>
            <a:pPr lvl="1"/>
            <a:r>
              <a:rPr lang="en-US" sz="3600" dirty="0"/>
              <a:t>Over 100 programs most in very early </a:t>
            </a:r>
            <a:r>
              <a:rPr lang="en-US" sz="3600" dirty="0" smtClean="0"/>
              <a:t>phases</a:t>
            </a:r>
          </a:p>
          <a:p>
            <a:pPr marL="0" indent="0">
              <a:buNone/>
            </a:pPr>
            <a:endParaRPr lang="en-US" sz="3600" dirty="0" smtClean="0"/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8559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 Challenges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742C1-DE04-44DB-9E21-73AB9B4297C7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099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Challenges:  Acceptance in Academia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012" y="1295400"/>
            <a:ext cx="11274663" cy="4525963"/>
          </a:xfrm>
        </p:spPr>
        <p:txBody>
          <a:bodyPr/>
          <a:lstStyle/>
          <a:p>
            <a:r>
              <a:rPr lang="en-US" sz="3600" dirty="0" smtClean="0"/>
              <a:t>Ex:  VIP Grand Opening </a:t>
            </a:r>
            <a:r>
              <a:rPr lang="mr-IN" sz="3600" dirty="0" smtClean="0"/>
              <a:t>–</a:t>
            </a:r>
            <a:r>
              <a:rPr lang="en-US" sz="3600" dirty="0" smtClean="0"/>
              <a:t> (</a:t>
            </a:r>
            <a:r>
              <a:rPr lang="en-US" sz="3600" dirty="0" err="1" smtClean="0"/>
              <a:t>otoscope</a:t>
            </a:r>
            <a:r>
              <a:rPr lang="en-US" sz="3600" dirty="0" smtClean="0"/>
              <a:t> example)</a:t>
            </a:r>
          </a:p>
          <a:p>
            <a:r>
              <a:rPr lang="en-US" sz="3600" dirty="0" smtClean="0"/>
              <a:t>The specialists are rightly proud of the standards they have achieved in such a short time</a:t>
            </a:r>
          </a:p>
          <a:p>
            <a:r>
              <a:rPr lang="en-US" sz="3600" dirty="0" smtClean="0"/>
              <a:t>But they’re not aware of the dangers of uncoordinated care or the benefit of a medical home for the patients</a:t>
            </a:r>
          </a:p>
          <a:p>
            <a:r>
              <a:rPr lang="en-US" sz="3600" dirty="0" smtClean="0"/>
              <a:t>Government initiatives are followed without enthusiasm for their value.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64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arrived China in Aug 2000 </a:t>
            </a:r>
            <a:r>
              <a:rPr lang="mr-IN" dirty="0" smtClean="0"/>
              <a:t>–</a:t>
            </a:r>
            <a:r>
              <a:rPr lang="en-US" dirty="0" smtClean="0"/>
              <a:t> pop </a:t>
            </a:r>
            <a:r>
              <a:rPr lang="mr-IN" dirty="0" smtClean="0"/>
              <a:t>–</a:t>
            </a:r>
            <a:r>
              <a:rPr lang="en-US" dirty="0" smtClean="0"/>
              <a:t> 8 million (now 12!)</a:t>
            </a:r>
          </a:p>
          <a:p>
            <a:r>
              <a:rPr lang="en-US" dirty="0" smtClean="0"/>
              <a:t>Studied language for two years</a:t>
            </a:r>
          </a:p>
          <a:p>
            <a:r>
              <a:rPr lang="en-US" dirty="0" smtClean="0"/>
              <a:t>2002-</a:t>
            </a:r>
            <a:r>
              <a:rPr lang="en-US" dirty="0"/>
              <a:t>2008 (no one understood FM!)</a:t>
            </a:r>
            <a:endParaRPr lang="en-US" dirty="0" smtClean="0"/>
          </a:p>
          <a:p>
            <a:pPr lvl="1"/>
            <a:r>
              <a:rPr lang="en-US" dirty="0" smtClean="0"/>
              <a:t>Volunteer </a:t>
            </a:r>
            <a:r>
              <a:rPr lang="en-US" dirty="0"/>
              <a:t>work </a:t>
            </a:r>
            <a:r>
              <a:rPr lang="mr-IN" dirty="0"/>
              <a:t>–</a:t>
            </a:r>
            <a:r>
              <a:rPr lang="en-US" dirty="0"/>
              <a:t> helping other expats through the medical </a:t>
            </a:r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Rounding with local physicians:  pediatrics, internal medicine, geriatrics</a:t>
            </a:r>
          </a:p>
          <a:p>
            <a:pPr lvl="1"/>
            <a:r>
              <a:rPr lang="en-US" dirty="0" smtClean="0"/>
              <a:t>SARS</a:t>
            </a:r>
          </a:p>
          <a:p>
            <a:pPr lvl="1"/>
            <a:r>
              <a:rPr lang="en-US" dirty="0" smtClean="0"/>
              <a:t>LAP village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2681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Challenges:  Place in the hospital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Ex:  Loss of a trainee</a:t>
            </a:r>
            <a:r>
              <a:rPr lang="en-US" sz="3600" dirty="0" smtClean="0"/>
              <a:t>:</a:t>
            </a:r>
          </a:p>
          <a:p>
            <a:pPr lvl="1"/>
            <a:r>
              <a:rPr lang="en-US" sz="3600" dirty="0" smtClean="0"/>
              <a:t>Certified by 3 year residency program, extra training with me, passed exams (twice!)</a:t>
            </a:r>
          </a:p>
          <a:p>
            <a:pPr lvl="1"/>
            <a:r>
              <a:rPr lang="en-US" sz="3600" dirty="0" smtClean="0"/>
              <a:t>No real effort to keep her in our system</a:t>
            </a:r>
            <a:endParaRPr lang="en-US" sz="3600" dirty="0"/>
          </a:p>
          <a:p>
            <a:r>
              <a:rPr lang="en-US" sz="3600" dirty="0"/>
              <a:t>Ex:  Loss of a license</a:t>
            </a:r>
            <a:r>
              <a:rPr lang="en-US" sz="3600" dirty="0" smtClean="0"/>
              <a:t>:</a:t>
            </a:r>
          </a:p>
          <a:p>
            <a:pPr lvl="1"/>
            <a:r>
              <a:rPr lang="en-US" sz="3600" dirty="0" smtClean="0"/>
              <a:t>No FM department</a:t>
            </a:r>
          </a:p>
          <a:p>
            <a:pPr lvl="1"/>
            <a:r>
              <a:rPr lang="en-US" sz="3600" dirty="0" smtClean="0"/>
              <a:t>“easy </a:t>
            </a:r>
            <a:r>
              <a:rPr lang="mr-IN" sz="3600" dirty="0" smtClean="0"/>
              <a:t>–</a:t>
            </a:r>
            <a:r>
              <a:rPr lang="en-US" sz="3600" dirty="0" smtClean="0"/>
              <a:t> just community stuff”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916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Challenges:  Lack of FM trained faculty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FMEI experience:</a:t>
            </a:r>
          </a:p>
          <a:p>
            <a:pPr lvl="1"/>
            <a:r>
              <a:rPr lang="en-US" dirty="0" smtClean="0"/>
              <a:t>Initial attendees (2011) were not doing post-graduate resident education </a:t>
            </a:r>
          </a:p>
          <a:p>
            <a:pPr lvl="1"/>
            <a:r>
              <a:rPr lang="en-US" dirty="0" smtClean="0"/>
              <a:t>Most recent attendees (2016, 2017) were specialists tasked with training family docs </a:t>
            </a:r>
            <a:r>
              <a:rPr lang="mr-IN" dirty="0" smtClean="0"/>
              <a:t>–</a:t>
            </a:r>
            <a:r>
              <a:rPr lang="en-US" dirty="0" smtClean="0"/>
              <a:t> none of them recorded FM or GP as their specialty although some came from “integrative medicine” departments</a:t>
            </a:r>
          </a:p>
          <a:p>
            <a:pPr lvl="1"/>
            <a:r>
              <a:rPr lang="en-US" dirty="0" smtClean="0"/>
              <a:t>While there are other programs and efforts to help, still no FM trained physicians to model FM to the new faculty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774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unwilling to choose FM (unless provided free education to do so)</a:t>
            </a:r>
          </a:p>
          <a:p>
            <a:pPr lvl="1"/>
            <a:r>
              <a:rPr lang="en-US" dirty="0" smtClean="0"/>
              <a:t>Salaries not adequate</a:t>
            </a:r>
          </a:p>
          <a:p>
            <a:pPr lvl="1"/>
            <a:r>
              <a:rPr lang="en-US" dirty="0" smtClean="0"/>
              <a:t>No career advancement in the community centers</a:t>
            </a:r>
          </a:p>
          <a:p>
            <a:r>
              <a:rPr lang="en-US" dirty="0" smtClean="0"/>
              <a:t>Graduates unwilling to stay in FM</a:t>
            </a:r>
          </a:p>
          <a:p>
            <a:pPr lvl="1"/>
            <a:r>
              <a:rPr lang="en-US" dirty="0" smtClean="0"/>
              <a:t>Salaries, prestige, better opportunities</a:t>
            </a:r>
          </a:p>
          <a:p>
            <a:r>
              <a:rPr lang="en-US" dirty="0" smtClean="0"/>
              <a:t>No referral system for coordination of care pre and post hospitalization or for specialist consults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25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212" y="1143000"/>
            <a:ext cx="11274663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Health Care for 1.3 Billion:  An Overview of China’s Health System.  Karen Eggleston, Stanford University Asia Health Policy Program working paper #28, Jan 9, 2012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Family Medicine Training in China.  </a:t>
            </a:r>
            <a:r>
              <a:rPr lang="en-US" sz="2800" dirty="0" err="1" smtClean="0"/>
              <a:t>Honglei</a:t>
            </a:r>
            <a:r>
              <a:rPr lang="en-US" sz="2800" dirty="0" smtClean="0"/>
              <a:t> Dai, MD, MS; </a:t>
            </a:r>
            <a:r>
              <a:rPr lang="en-US" sz="2800" dirty="0" err="1" smtClean="0"/>
              <a:t>Lizheng</a:t>
            </a:r>
            <a:r>
              <a:rPr lang="en-US" sz="2800" dirty="0" smtClean="0"/>
              <a:t> Fang, MD; Rebecca A </a:t>
            </a:r>
            <a:r>
              <a:rPr lang="en-US" sz="2800" dirty="0" err="1" smtClean="0"/>
              <a:t>Malouin</a:t>
            </a:r>
            <a:r>
              <a:rPr lang="en-US" sz="2800" dirty="0" smtClean="0"/>
              <a:t>, PhD, MPH; </a:t>
            </a:r>
            <a:r>
              <a:rPr lang="en-US" sz="2800" dirty="0" err="1" smtClean="0"/>
              <a:t>Lijuan</a:t>
            </a:r>
            <a:r>
              <a:rPr lang="en-US" sz="2800" dirty="0" smtClean="0"/>
              <a:t> Huang, MD, MS; Kenneth E. </a:t>
            </a:r>
            <a:r>
              <a:rPr lang="en-US" sz="2800" dirty="0" err="1" smtClean="0"/>
              <a:t>Yokosawa</a:t>
            </a:r>
            <a:r>
              <a:rPr lang="en-US" sz="2800" dirty="0" smtClean="0"/>
              <a:t>, MD; </a:t>
            </a:r>
            <a:r>
              <a:rPr lang="en-US" sz="2800" dirty="0" err="1" smtClean="0"/>
              <a:t>Guozhen</a:t>
            </a:r>
            <a:r>
              <a:rPr lang="en-US" sz="2800" dirty="0" smtClean="0"/>
              <a:t> Liu, MD; Family Medicine, </a:t>
            </a:r>
            <a:r>
              <a:rPr lang="en-US" sz="2800" dirty="0" err="1" smtClean="0"/>
              <a:t>Vol</a:t>
            </a:r>
            <a:r>
              <a:rPr lang="en-US" sz="2800" dirty="0" smtClean="0"/>
              <a:t> 45, No. 5, May 2013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Standardized Residency Programs in China:  Perspectives on Training Quality. Jonathan </a:t>
            </a:r>
            <a:r>
              <a:rPr lang="en-US" sz="2800" dirty="0" err="1" smtClean="0"/>
              <a:t>Lio</a:t>
            </a:r>
            <a:r>
              <a:rPr lang="en-US" sz="2800" dirty="0" smtClean="0"/>
              <a:t>, </a:t>
            </a:r>
            <a:r>
              <a:rPr lang="en-US" sz="2800" dirty="0" err="1" smtClean="0"/>
              <a:t>Hongmei</a:t>
            </a:r>
            <a:r>
              <a:rPr lang="en-US" sz="2800" dirty="0" smtClean="0"/>
              <a:t> Dong, </a:t>
            </a:r>
            <a:r>
              <a:rPr lang="en-US" sz="2800" dirty="0" err="1" smtClean="0"/>
              <a:t>Yanquing</a:t>
            </a:r>
            <a:r>
              <a:rPr lang="en-US" sz="2800" dirty="0" smtClean="0"/>
              <a:t> ye, Brian Cooper </a:t>
            </a:r>
            <a:r>
              <a:rPr lang="en-US" sz="2800" dirty="0" err="1" smtClean="0"/>
              <a:t>Shalini</a:t>
            </a:r>
            <a:r>
              <a:rPr lang="en-US" sz="2800" dirty="0" smtClean="0"/>
              <a:t> Reddy, </a:t>
            </a:r>
            <a:r>
              <a:rPr lang="en-US" sz="2800" dirty="0" err="1" smtClean="0"/>
              <a:t>Renslow</a:t>
            </a:r>
            <a:r>
              <a:rPr lang="en-US" sz="2800" dirty="0" smtClean="0"/>
              <a:t> </a:t>
            </a:r>
            <a:r>
              <a:rPr lang="en-US" sz="2800" dirty="0" err="1" smtClean="0"/>
              <a:t>Sherer</a:t>
            </a:r>
            <a:r>
              <a:rPr lang="en-US" sz="2800" dirty="0" smtClean="0"/>
              <a:t>; International Journal of Medical Education 2016</a:t>
            </a:r>
            <a:r>
              <a:rPr lang="en-US" sz="2800" dirty="0"/>
              <a:t>;</a:t>
            </a:r>
            <a:r>
              <a:rPr lang="en-US" sz="2800" dirty="0" smtClean="0"/>
              <a:t> 7:220-221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971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/>
              <a:t>General </a:t>
            </a:r>
            <a:r>
              <a:rPr lang="en-US" dirty="0" err="1"/>
              <a:t>Practioners</a:t>
            </a:r>
            <a:r>
              <a:rPr lang="en-US" dirty="0"/>
              <a:t> plan set to meet rising demand in China.  China Daily 2017-05-</a:t>
            </a:r>
            <a:r>
              <a:rPr lang="en-US" dirty="0" smtClean="0"/>
              <a:t>23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 Primary Care Reform in the People’s Republic of China:  Implications for Training Family Physicians for the World’s Largest Country. </a:t>
            </a:r>
            <a:r>
              <a:rPr lang="en-US" dirty="0" err="1" smtClean="0"/>
              <a:t>Jie</a:t>
            </a:r>
            <a:r>
              <a:rPr lang="en-US" dirty="0" smtClean="0"/>
              <a:t> Wang, Kenneth Kushner, John J Frey III, </a:t>
            </a:r>
            <a:r>
              <a:rPr lang="en-US" dirty="0" err="1" smtClean="0"/>
              <a:t>Xue</a:t>
            </a:r>
            <a:r>
              <a:rPr lang="en-US" dirty="0" smtClean="0"/>
              <a:t> Ping, </a:t>
            </a:r>
            <a:r>
              <a:rPr lang="en-US" dirty="0" err="1" smtClean="0"/>
              <a:t>Ning</a:t>
            </a:r>
            <a:r>
              <a:rPr lang="en-US" dirty="0" smtClean="0"/>
              <a:t> </a:t>
            </a:r>
            <a:r>
              <a:rPr lang="en-US" dirty="0" err="1" smtClean="0"/>
              <a:t>Qian</a:t>
            </a:r>
            <a:r>
              <a:rPr lang="en-US" dirty="0" smtClean="0"/>
              <a:t>, </a:t>
            </a:r>
            <a:r>
              <a:rPr lang="en-US" dirty="0" err="1" smtClean="0"/>
              <a:t>Fam</a:t>
            </a:r>
            <a:r>
              <a:rPr lang="en-US" dirty="0" smtClean="0"/>
              <a:t> Med 2007; 39 (9): 639-43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54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Medicine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Curriculum development FM rotation at local medical school</a:t>
            </a:r>
          </a:p>
          <a:p>
            <a:r>
              <a:rPr lang="en-US" dirty="0" smtClean="0"/>
              <a:t>Lectures:</a:t>
            </a:r>
          </a:p>
          <a:p>
            <a:pPr lvl="1"/>
            <a:r>
              <a:rPr lang="en-US" dirty="0" smtClean="0"/>
              <a:t>Shenzhen “champion” </a:t>
            </a:r>
            <a:r>
              <a:rPr lang="en-US" dirty="0" err="1" smtClean="0"/>
              <a:t>fm</a:t>
            </a:r>
            <a:r>
              <a:rPr lang="en-US" dirty="0" smtClean="0"/>
              <a:t> doctor’s training</a:t>
            </a:r>
          </a:p>
          <a:p>
            <a:pPr lvl="1"/>
            <a:r>
              <a:rPr lang="en-US" dirty="0" smtClean="0"/>
              <a:t>Capital </a:t>
            </a:r>
            <a:r>
              <a:rPr lang="en-US" dirty="0"/>
              <a:t>M</a:t>
            </a:r>
            <a:r>
              <a:rPr lang="en-US" dirty="0" smtClean="0"/>
              <a:t>edical University BJ</a:t>
            </a:r>
          </a:p>
          <a:p>
            <a:r>
              <a:rPr lang="en-US" dirty="0" smtClean="0"/>
              <a:t>FMEI team faculty development, annually 2011-2017</a:t>
            </a:r>
          </a:p>
          <a:p>
            <a:r>
              <a:rPr lang="en-US" dirty="0" smtClean="0"/>
              <a:t>International Clinic 2012-present</a:t>
            </a:r>
          </a:p>
          <a:p>
            <a:r>
              <a:rPr lang="en-US" dirty="0" smtClean="0"/>
              <a:t>Training:  med students, residents </a:t>
            </a:r>
            <a:r>
              <a:rPr lang="mr-IN" dirty="0" smtClean="0"/>
              <a:t>–</a:t>
            </a:r>
            <a:r>
              <a:rPr lang="en-US" dirty="0" smtClean="0"/>
              <a:t> mostly in </a:t>
            </a:r>
            <a:r>
              <a:rPr lang="en-US" dirty="0" err="1" smtClean="0"/>
              <a:t>outpt</a:t>
            </a:r>
            <a:r>
              <a:rPr lang="en-US" dirty="0" smtClean="0"/>
              <a:t> clinic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13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situation: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A.  Primary </a:t>
            </a:r>
            <a:r>
              <a:rPr lang="en-US" dirty="0"/>
              <a:t>Care </a:t>
            </a:r>
            <a:r>
              <a:rPr lang="en-US" dirty="0" smtClean="0"/>
              <a:t>delivery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6212" y="2743200"/>
            <a:ext cx="10360501" cy="1500187"/>
          </a:xfrm>
        </p:spPr>
        <p:txBody>
          <a:bodyPr/>
          <a:lstStyle/>
          <a:p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742C1-DE04-44DB-9E21-73AB9B4297C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67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Specialist “Boom”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university hospitals are rapidly expanding with new buildings first for outpatient and then for inpatient treatment</a:t>
            </a:r>
          </a:p>
          <a:p>
            <a:r>
              <a:rPr lang="en-US" dirty="0" smtClean="0"/>
              <a:t>In our city, many specialists at the university hospitals have spent some time studying overseas</a:t>
            </a:r>
          </a:p>
          <a:p>
            <a:r>
              <a:rPr lang="en-US" dirty="0" smtClean="0"/>
              <a:t>Technology is booming</a:t>
            </a:r>
          </a:p>
          <a:p>
            <a:r>
              <a:rPr lang="en-US" dirty="0" smtClean="0"/>
              <a:t>Both the patients and the specialists believe that the best care can only be obtained in a city hospital system.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755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Primary Care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212" y="1295400"/>
            <a:ext cx="11274663" cy="4525963"/>
          </a:xfrm>
        </p:spPr>
        <p:txBody>
          <a:bodyPr/>
          <a:lstStyle/>
          <a:p>
            <a:r>
              <a:rPr lang="en-US" dirty="0"/>
              <a:t>China’s “barefoot doctor” initiative utilized very basically trained health care workers to deliver preventative and primary care.  </a:t>
            </a:r>
          </a:p>
          <a:p>
            <a:r>
              <a:rPr lang="en-US" dirty="0"/>
              <a:t>The program was </a:t>
            </a:r>
            <a:r>
              <a:rPr lang="en-US" dirty="0" smtClean="0"/>
              <a:t>successful:  immunizations, prenatal care, infectious disease</a:t>
            </a:r>
          </a:p>
          <a:p>
            <a:pPr lvl="1"/>
            <a:r>
              <a:rPr lang="en-US" dirty="0" smtClean="0"/>
              <a:t>raising </a:t>
            </a:r>
            <a:r>
              <a:rPr lang="en-US" dirty="0"/>
              <a:t>life </a:t>
            </a:r>
            <a:r>
              <a:rPr lang="en-US" dirty="0" smtClean="0"/>
              <a:t>expectancy</a:t>
            </a:r>
          </a:p>
          <a:p>
            <a:pPr lvl="1"/>
            <a:r>
              <a:rPr lang="en-US" dirty="0"/>
              <a:t>life expectancy at birth from 35~40 in 1949 to 65.5 in 1980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was discontinued in the 1980’s and replaced mostly by fee for service private doctors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05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Care lost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most community centers were staffed with graduates of lower level medical schools, the public lost confidence in the community </a:t>
            </a:r>
            <a:r>
              <a:rPr lang="en-US" dirty="0" smtClean="0"/>
              <a:t>doctor</a:t>
            </a:r>
          </a:p>
          <a:p>
            <a:r>
              <a:rPr lang="en-US" dirty="0" smtClean="0"/>
              <a:t>People began to go to larger hospitals for primary care</a:t>
            </a:r>
          </a:p>
          <a:p>
            <a:pPr lvl="1"/>
            <a:r>
              <a:rPr lang="en-US" dirty="0" smtClean="0"/>
              <a:t>Patients keep their own record booklets </a:t>
            </a:r>
            <a:r>
              <a:rPr lang="mr-IN" dirty="0" smtClean="0"/>
              <a:t>–</a:t>
            </a:r>
            <a:r>
              <a:rPr lang="en-US" dirty="0" smtClean="0"/>
              <a:t> mostly labs and results</a:t>
            </a:r>
          </a:p>
          <a:p>
            <a:pPr lvl="1"/>
            <a:r>
              <a:rPr lang="en-US" dirty="0" smtClean="0"/>
              <a:t>Rarely see the same doc twice</a:t>
            </a:r>
          </a:p>
          <a:p>
            <a:pPr lvl="1"/>
            <a:r>
              <a:rPr lang="en-US" dirty="0" smtClean="0"/>
              <a:t>Docs don’t have time to personalize care or document it due to large number of patients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05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Care in the Tertiary Care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212" y="1371600"/>
            <a:ext cx="11274663" cy="4525963"/>
          </a:xfrm>
        </p:spPr>
        <p:txBody>
          <a:bodyPr/>
          <a:lstStyle/>
          <a:p>
            <a:r>
              <a:rPr lang="en-US" dirty="0" smtClean="0"/>
              <a:t>Patient’s triage themselves-often having little idea which type of specialist they should see</a:t>
            </a:r>
          </a:p>
          <a:p>
            <a:r>
              <a:rPr lang="en-US" dirty="0" smtClean="0"/>
              <a:t>Specialists tend to take one basic approach to each common problem </a:t>
            </a:r>
          </a:p>
          <a:p>
            <a:pPr lvl="1"/>
            <a:r>
              <a:rPr lang="en-US" dirty="0" smtClean="0"/>
              <a:t>over-treating for the level of severity in many</a:t>
            </a:r>
          </a:p>
          <a:p>
            <a:pPr lvl="1"/>
            <a:r>
              <a:rPr lang="en-US" dirty="0" smtClean="0"/>
              <a:t>under-recognizing problems in others</a:t>
            </a:r>
          </a:p>
          <a:p>
            <a:r>
              <a:rPr lang="en-US" dirty="0" smtClean="0"/>
              <a:t>Doctor fees are low:  ($1-3 per visit)</a:t>
            </a:r>
            <a:endParaRPr lang="en-US" dirty="0"/>
          </a:p>
          <a:p>
            <a:r>
              <a:rPr lang="en-US" dirty="0" smtClean="0"/>
              <a:t>Most patients will leave the hospital with 3-7 different medications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10544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">
  <a:themeElements>
    <a:clrScheme name="Champion se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hampion seal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hampion se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mpion se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mpion se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mpion se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mpion se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mpion se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mpion se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mpion se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mpion se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mpion se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mpion se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mpion se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1298</TotalTime>
  <Words>1971</Words>
  <Application>Microsoft Macintosh PowerPoint</Application>
  <PresentationFormat>Custom</PresentationFormat>
  <Paragraphs>236</Paragraphs>
  <Slides>34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PowerPoint</vt:lpstr>
      <vt:lpstr>The Progress of Family Medicine Residency Education in the People’s Republic of China:  A Personal Perspective from Central China</vt:lpstr>
      <vt:lpstr>Goals</vt:lpstr>
      <vt:lpstr>Personal Introduction</vt:lpstr>
      <vt:lpstr>Family Medicine Education</vt:lpstr>
      <vt:lpstr>Current situation:   A.  Primary Care delivery</vt:lpstr>
      <vt:lpstr>Specialist “Boom”</vt:lpstr>
      <vt:lpstr>Good Primary Care History</vt:lpstr>
      <vt:lpstr>Primary Care lost</vt:lpstr>
      <vt:lpstr>Primary Care in the Tertiary Care setting</vt:lpstr>
      <vt:lpstr>Community Medical Centers</vt:lpstr>
      <vt:lpstr>Traditional Chinese Medicine</vt:lpstr>
      <vt:lpstr>Current situation:   B.  FM training</vt:lpstr>
      <vt:lpstr>Medical Training</vt:lpstr>
      <vt:lpstr>Postgraduate training</vt:lpstr>
      <vt:lpstr>FM Training</vt:lpstr>
      <vt:lpstr>Family Medicine as a Specialty</vt:lpstr>
      <vt:lpstr>XH FM Residency in Our Province</vt:lpstr>
      <vt:lpstr>XH FM Residency</vt:lpstr>
      <vt:lpstr>II.  Government policy:  Primary Care and physician training</vt:lpstr>
      <vt:lpstr>Government and Primary Care</vt:lpstr>
      <vt:lpstr>Government and Primary Care</vt:lpstr>
      <vt:lpstr>PowerPoint Presentation</vt:lpstr>
      <vt:lpstr>Government policies/plans</vt:lpstr>
      <vt:lpstr>Government Policies:  Shift to the Provincial level</vt:lpstr>
      <vt:lpstr>Government Plan/policies</vt:lpstr>
      <vt:lpstr>Government plan/policies:  FM training</vt:lpstr>
      <vt:lpstr>Government Policy Implementation</vt:lpstr>
      <vt:lpstr>III.  Challenges</vt:lpstr>
      <vt:lpstr>Challenges:  Acceptance in Academia</vt:lpstr>
      <vt:lpstr>Challenges:  Place in the hospital system</vt:lpstr>
      <vt:lpstr>Challenges:  Lack of FM trained faculty</vt:lpstr>
      <vt:lpstr>Other Challenges</vt:lpstr>
      <vt:lpstr>Reference</vt:lpstr>
      <vt:lpstr>Reference</vt:lpstr>
    </vt:vector>
  </TitlesOfParts>
  <Company>AAFP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Rover</dc:creator>
  <cp:lastModifiedBy>Cheryl deMena</cp:lastModifiedBy>
  <cp:revision>99</cp:revision>
  <dcterms:created xsi:type="dcterms:W3CDTF">2013-05-20T16:20:33Z</dcterms:created>
  <dcterms:modified xsi:type="dcterms:W3CDTF">2017-08-14T16:17:13Z</dcterms:modified>
</cp:coreProperties>
</file>