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79" r:id="rId2"/>
  </p:sldMasterIdLst>
  <p:notesMasterIdLst>
    <p:notesMasterId r:id="rId15"/>
  </p:notesMasterIdLst>
  <p:sldIdLst>
    <p:sldId id="268" r:id="rId3"/>
    <p:sldId id="257" r:id="rId4"/>
    <p:sldId id="282" r:id="rId5"/>
    <p:sldId id="270" r:id="rId6"/>
    <p:sldId id="280" r:id="rId7"/>
    <p:sldId id="281" r:id="rId8"/>
    <p:sldId id="285" r:id="rId9"/>
    <p:sldId id="284" r:id="rId10"/>
    <p:sldId id="289" r:id="rId11"/>
    <p:sldId id="283" r:id="rId12"/>
    <p:sldId id="277" r:id="rId13"/>
    <p:sldId id="266" r:id="rId14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ki" initials="VH" lastIdx="1" clrIdx="0">
    <p:extLst>
      <p:ext uri="{19B8F6BF-5375-455C-9EA6-DF929625EA0E}">
        <p15:presenceInfo xmlns:p15="http://schemas.microsoft.com/office/powerpoint/2012/main" userId="Vic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7E5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0" autoAdjust="0"/>
    <p:restoredTop sz="69262" autoAdjust="0"/>
  </p:normalViewPr>
  <p:slideViewPr>
    <p:cSldViewPr snapToGrid="0" snapToObjects="1" showGuides="1">
      <p:cViewPr varScale="1">
        <p:scale>
          <a:sx n="59" d="100"/>
          <a:sy n="59" d="100"/>
        </p:scale>
        <p:origin x="668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52911-BC67-42BF-8534-9479181DBC2B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A9319-6DD1-4D88-8EC9-4A7227144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50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26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A9319-6DD1-4D88-8EC9-4A72271445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01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79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A9319-6DD1-4D88-8EC9-4A72271445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16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A9319-6DD1-4D88-8EC9-4A72271445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45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A9319-6DD1-4D88-8EC9-4A72271445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70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3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Celeste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A9319-6DD1-4D88-8EC9-4A72271445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96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Suzie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A9319-6DD1-4D88-8EC9-4A72271445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91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A9319-6DD1-4D88-8EC9-4A72271445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95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A9319-6DD1-4D88-8EC9-4A72271445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11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A9319-6DD1-4D88-8EC9-4A72271445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99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E7FA3-28E8-ED4C-8392-D5C6FC965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03EB5B-D26C-C145-B64A-FBD6E5D6B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7693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01EAB-A4C0-A940-96E4-1AA1AFDE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F471D-E2AE-EB4A-85EE-FD6816E1B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52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A787C-7B88-E745-BDB1-3416D3D64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34298-D134-D748-B795-1C13CB651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44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777CB-B911-9044-A40C-76F7F921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0EC69-35A9-6240-AA86-63AC98AFCC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6416" y="1526130"/>
            <a:ext cx="3867150" cy="326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740A08-0A0C-CB4C-9B66-A8F80DAB4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35966" y="1526130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668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F621E-E0F1-A745-B4C2-C546229D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776288"/>
            <a:ext cx="7886700" cy="993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3043E-967A-4A4B-AD52-096523449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76212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50116-C3F4-DB42-9C47-CB7E94CFA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381250"/>
            <a:ext cx="3868737" cy="276225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50D3-7E6B-8E4E-B9E9-53E8FE0EC5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76212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FD7D809-7BB4-9A44-BA2A-BA7F5C9DE71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33525" y="2381250"/>
            <a:ext cx="3868737" cy="276225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52774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3A915-15F7-6D4A-91AD-B99B5F95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387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612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E7FA3-28E8-ED4C-8392-D5C6FC965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03EB5B-D26C-C145-B64A-FBD6E5D6B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696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753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161F68-F226-4A4C-ADF3-B4DC32F1E3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24F03-38C9-CE47-99BF-ADE70E8E2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15" y="683516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6E7D0-588A-CA43-A9EF-18BD28900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415" y="1778891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4589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spc="-150">
          <a:solidFill>
            <a:srgbClr val="C00000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9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9337EF-59E3-1347-8509-DA050F7B66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24F03-38C9-CE47-99BF-ADE70E8E2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15" y="683516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6E7D0-588A-CA43-A9EF-18BD28900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415" y="1778891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76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spc="-150">
          <a:solidFill>
            <a:schemeClr val="bg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90000"/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hyperlink" Target="mailto:hatch@ufl.edu" TargetMode="Externa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eminar@fiu.edu" TargetMode="External"/><Relationship Id="rId11" Type="http://schemas.openxmlformats.org/officeDocument/2006/relationships/image" Target="../media/image6.png"/><Relationship Id="rId5" Type="http://schemas.openxmlformats.org/officeDocument/2006/relationships/hyperlink" Target="mailto:sstumbar@fiu.edu" TargetMode="External"/><Relationship Id="rId10" Type="http://schemas.openxmlformats.org/officeDocument/2006/relationships/image" Target="../media/image5.png"/><Relationship Id="rId4" Type="http://schemas.openxmlformats.org/officeDocument/2006/relationships/hyperlink" Target="mailto:jdrowos@health.fau.edu" TargetMode="External"/><Relationship Id="rId9" Type="http://schemas.openxmlformats.org/officeDocument/2006/relationships/hyperlink" Target="mailto:rubind@ufl.edu" TargetMode="External"/><Relationship Id="rId14" Type="http://schemas.openxmlformats.org/officeDocument/2006/relationships/hyperlink" Target="mailto:celesseau@ufl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8F64B-E0BB-A647-A158-DCA96854F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999" y="843651"/>
            <a:ext cx="7011649" cy="2875594"/>
          </a:xfrm>
        </p:spPr>
        <p:txBody>
          <a:bodyPr>
            <a:noAutofit/>
          </a:bodyPr>
          <a:lstStyle/>
          <a:p>
            <a:r>
              <a:rPr lang="en-US" sz="4800" dirty="0"/>
              <a:t>Bridging the Gap: How to balance differences between faculty and student expectations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6635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D4491-1830-4693-9D60-02915B20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 </a:t>
            </a:r>
            <a:r>
              <a:rPr lang="en-US" dirty="0" err="1"/>
              <a:t>Aways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3FB14-4DAD-43DA-8048-BF4E90A7B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14" y="1561672"/>
            <a:ext cx="8200861" cy="298583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Always another perspective – assume positive intent</a:t>
            </a:r>
          </a:p>
          <a:p>
            <a:r>
              <a:rPr lang="en-US" dirty="0"/>
              <a:t>Are you communicating your expectations clearly?</a:t>
            </a:r>
          </a:p>
          <a:p>
            <a:r>
              <a:rPr lang="en-US" dirty="0"/>
              <a:t>Check the other party’s understanding</a:t>
            </a:r>
          </a:p>
          <a:p>
            <a:r>
              <a:rPr lang="en-US" dirty="0"/>
              <a:t>Rule out unacceptable conditions</a:t>
            </a:r>
          </a:p>
          <a:p>
            <a:r>
              <a:rPr lang="en-US" dirty="0"/>
              <a:t>Pause. Get curious. Don’t Judge. </a:t>
            </a:r>
          </a:p>
          <a:p>
            <a:r>
              <a:rPr lang="en-US" dirty="0"/>
              <a:t>A conversation rather than email</a:t>
            </a:r>
          </a:p>
          <a:p>
            <a:r>
              <a:rPr lang="en-US" dirty="0"/>
              <a:t>Be willing to have a vulnerable conversation</a:t>
            </a:r>
          </a:p>
          <a:p>
            <a:r>
              <a:rPr lang="en-US" dirty="0"/>
              <a:t>Need accountability on faculty and student side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06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6FF06-FA53-3B44-874F-03115B21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E375B-75C3-4836-A33B-99DF716AD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15" y="1545771"/>
            <a:ext cx="7886700" cy="291421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Williams VN, Medina J, Medina A, Clifton S. Bridging the Millennial Generation Expectation Gap: Perspectives and Strategies for Physician and Interprofessional Faculty. Am J Med Sci. 2017;353(2):109-115. </a:t>
            </a:r>
          </a:p>
          <a:p>
            <a:r>
              <a:rPr lang="en-US" dirty="0"/>
              <a:t>Marjorie </a:t>
            </a:r>
            <a:r>
              <a:rPr lang="en-US" dirty="0" err="1"/>
              <a:t>Wenrich</a:t>
            </a:r>
            <a:r>
              <a:rPr lang="en-US" dirty="0"/>
              <a:t>, Molly B. Jackson, Albert J. </a:t>
            </a:r>
            <a:r>
              <a:rPr lang="en-US" dirty="0" err="1"/>
              <a:t>Scherpbier</a:t>
            </a:r>
            <a:r>
              <a:rPr lang="en-US" dirty="0"/>
              <a:t>, </a:t>
            </a:r>
            <a:r>
              <a:rPr lang="en-US" dirty="0" err="1"/>
              <a:t>Ineke</a:t>
            </a:r>
            <a:r>
              <a:rPr lang="en-US" dirty="0"/>
              <a:t> H. </a:t>
            </a:r>
            <a:r>
              <a:rPr lang="en-US" dirty="0" err="1"/>
              <a:t>Wolfhagen</a:t>
            </a:r>
            <a:r>
              <a:rPr lang="en-US" dirty="0"/>
              <a:t>, Paul G. Ramsey &amp; Erika A. Goldstein (2010) Ready or not? Expectations of faculty and medical students for clinical skills preparation for clerkships, Medical Education Online, 15:1, DOI: 10.3402/meo.v15i0.5295</a:t>
            </a:r>
          </a:p>
          <a:p>
            <a:r>
              <a:rPr lang="en-US" dirty="0"/>
              <a:t>Yeager KA, Bauer-Wu S. Cultural humility: Essential foundation for clinical researchers. Appl </a:t>
            </a:r>
            <a:r>
              <a:rPr lang="en-US" dirty="0" err="1"/>
              <a:t>Nurs</a:t>
            </a:r>
            <a:r>
              <a:rPr lang="en-US" dirty="0"/>
              <a:t> Res. 2014; 26(4) https://www.ncbi.nlm.nih.gov/pmc/articles/PMC3834043/#R31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5161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E03E4-8A4B-2145-8B06-971CA0993422}"/>
              </a:ext>
            </a:extLst>
          </p:cNvPr>
          <p:cNvSpPr txBox="1">
            <a:spLocks/>
          </p:cNvSpPr>
          <p:nvPr/>
        </p:nvSpPr>
        <p:spPr>
          <a:xfrm>
            <a:off x="628650" y="792162"/>
            <a:ext cx="7886700" cy="1493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>
                <a:solidFill>
                  <a:srgbClr val="C00000"/>
                </a:solidFill>
              </a:rPr>
              <a:t>Thank you!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96D3"/>
              </a:solidFill>
              <a:effectLst/>
              <a:uLnTx/>
              <a:uFillTx/>
              <a:latin typeface="Trebuchet MS" panose="020B0703020202090204" pitchFamily="34" charset="0"/>
              <a:ea typeface="+mj-ea"/>
              <a:cs typeface="+mj-cs"/>
            </a:endParaRPr>
          </a:p>
          <a:p>
            <a:pPr lvl="0">
              <a:defRPr/>
            </a:pPr>
            <a:endParaRPr lang="en-US" dirty="0">
              <a:solidFill>
                <a:srgbClr val="C00000"/>
              </a:solidFill>
            </a:endParaRPr>
          </a:p>
          <a:p>
            <a:pPr lvl="0">
              <a:defRPr/>
            </a:pPr>
            <a:r>
              <a:rPr lang="en-US" dirty="0">
                <a:solidFill>
                  <a:srgbClr val="C00000"/>
                </a:solidFill>
              </a:rPr>
              <a:t>Evaluation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96D3"/>
              </a:solidFill>
              <a:effectLst/>
              <a:uLnTx/>
              <a:uFillTx/>
              <a:latin typeface="Trebuchet MS" panose="020B070302020209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0E37A-4490-5B43-A05E-D1643B51A44C}"/>
              </a:ext>
            </a:extLst>
          </p:cNvPr>
          <p:cNvSpPr txBox="1">
            <a:spLocks/>
          </p:cNvSpPr>
          <p:nvPr/>
        </p:nvSpPr>
        <p:spPr>
          <a:xfrm>
            <a:off x="628650" y="2571750"/>
            <a:ext cx="7886700" cy="1631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Please be sure to complete an evaluation for this presentation.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3471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2930B7-9522-7042-A949-3FE59A303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69213"/>
            <a:ext cx="6858000" cy="703088"/>
          </a:xfrm>
        </p:spPr>
        <p:txBody>
          <a:bodyPr anchor="t">
            <a:normAutofit fontScale="90000"/>
          </a:bodyPr>
          <a:lstStyle/>
          <a:p>
            <a:r>
              <a:rPr lang="en-US" sz="3200" dirty="0"/>
              <a:t>Disclosures</a:t>
            </a:r>
            <a:br>
              <a:rPr lang="en-US" sz="3200" dirty="0"/>
            </a:br>
            <a:r>
              <a:rPr lang="en-US" sz="3200" dirty="0"/>
              <a:t>None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6014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17E80-7D10-4512-88FD-6D2A6B82D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64" y="304753"/>
            <a:ext cx="6297954" cy="993775"/>
          </a:xfrm>
        </p:spPr>
        <p:txBody>
          <a:bodyPr/>
          <a:lstStyle/>
          <a:p>
            <a:r>
              <a:rPr lang="en-US" dirty="0"/>
              <a:t>Our team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3901B4-7F15-4166-B540-AB9111B94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755" t="1055" r="6433" b="3840"/>
          <a:stretch/>
        </p:blipFill>
        <p:spPr>
          <a:xfrm>
            <a:off x="378964" y="1396805"/>
            <a:ext cx="1247363" cy="151919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007279-1624-5A47-A372-18560CFED06A}"/>
              </a:ext>
            </a:extLst>
          </p:cNvPr>
          <p:cNvSpPr txBox="1"/>
          <p:nvPr/>
        </p:nvSpPr>
        <p:spPr>
          <a:xfrm>
            <a:off x="249802" y="2915412"/>
            <a:ext cx="1615726" cy="1038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   Joanna Drowos</a:t>
            </a:r>
          </a:p>
          <a:p>
            <a:pPr algn="l"/>
            <a:r>
              <a:rPr lang="en-US" sz="1000" dirty="0">
                <a:hlinkClick r:id="rId4"/>
              </a:rPr>
              <a:t>jdrowos@health.fau.edu</a:t>
            </a:r>
            <a:endParaRPr lang="en-US" sz="1000" dirty="0"/>
          </a:p>
          <a:p>
            <a:pPr algn="l"/>
            <a:r>
              <a:rPr lang="en-US" dirty="0"/>
              <a:t> </a:t>
            </a:r>
          </a:p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C1D7A-4314-2E45-B8D8-BF2BC67EE1B7}"/>
              </a:ext>
            </a:extLst>
          </p:cNvPr>
          <p:cNvSpPr txBox="1"/>
          <p:nvPr/>
        </p:nvSpPr>
        <p:spPr>
          <a:xfrm>
            <a:off x="7402552" y="2984910"/>
            <a:ext cx="1584482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Sarah Stumbar</a:t>
            </a:r>
          </a:p>
          <a:p>
            <a:pPr algn="ctr"/>
            <a:r>
              <a:rPr lang="it-IT" sz="900" dirty="0">
                <a:hlinkClick r:id="rId5"/>
              </a:rPr>
              <a:t>sstumbar@fiu.edu</a:t>
            </a:r>
            <a:endParaRPr lang="it-IT" sz="900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606A3E-045B-9B4A-8D38-E6EBDF750614}"/>
              </a:ext>
            </a:extLst>
          </p:cNvPr>
          <p:cNvSpPr txBox="1"/>
          <p:nvPr/>
        </p:nvSpPr>
        <p:spPr>
          <a:xfrm>
            <a:off x="3244044" y="2938534"/>
            <a:ext cx="132795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Suzanne Minor </a:t>
            </a:r>
          </a:p>
          <a:p>
            <a:pPr algn="ctr"/>
            <a:r>
              <a:rPr lang="en-US" sz="900" dirty="0">
                <a:hlinkClick r:id="rId6"/>
              </a:rPr>
              <a:t>seminor@fiu.edu</a:t>
            </a:r>
            <a:endParaRPr lang="en-US" sz="900" dirty="0"/>
          </a:p>
          <a:p>
            <a:pPr algn="l"/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32A2FE-F90C-B14D-95D0-CCB3E0115C8E}"/>
              </a:ext>
            </a:extLst>
          </p:cNvPr>
          <p:cNvSpPr txBox="1"/>
          <p:nvPr/>
        </p:nvSpPr>
        <p:spPr>
          <a:xfrm>
            <a:off x="1741449" y="2937032"/>
            <a:ext cx="1452036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Robert Hatch</a:t>
            </a:r>
          </a:p>
          <a:p>
            <a:pPr algn="ctr"/>
            <a:r>
              <a:rPr lang="en-US" sz="900" dirty="0">
                <a:latin typeface="Calibri" panose="020F0502020204030204" pitchFamily="34" charset="0"/>
                <a:cs typeface="Times New Roman" panose="02020603050405020304" pitchFamily="18" charset="0"/>
                <a:hlinkClick r:id="rId7"/>
              </a:rPr>
              <a:t>hatch</a:t>
            </a: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@ufl.edu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dirty="0"/>
              <a:t>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737943-FFA9-4B0D-95B1-6ED4BDE208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66" t="11979" r="14800" b="24994"/>
          <a:stretch/>
        </p:blipFill>
        <p:spPr>
          <a:xfrm>
            <a:off x="6112360" y="1405482"/>
            <a:ext cx="1203349" cy="15187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8529D9-7F4A-48CA-B26E-184D4ADEAAD4}"/>
              </a:ext>
            </a:extLst>
          </p:cNvPr>
          <p:cNvSpPr/>
          <p:nvPr/>
        </p:nvSpPr>
        <p:spPr>
          <a:xfrm>
            <a:off x="6124547" y="2971182"/>
            <a:ext cx="127800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Daniel Rubin </a:t>
            </a:r>
          </a:p>
          <a:p>
            <a:pPr algn="ctr"/>
            <a:r>
              <a:rPr lang="en-US" sz="900" dirty="0">
                <a:hlinkClick r:id="rId9"/>
              </a:rPr>
              <a:t>rubind@ufl.edu</a:t>
            </a:r>
            <a:endParaRPr lang="en-US" sz="900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8479BD-EDA9-4F28-BFC4-667973B101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795" t="7389" b="20184"/>
          <a:stretch/>
        </p:blipFill>
        <p:spPr>
          <a:xfrm>
            <a:off x="7529858" y="1416986"/>
            <a:ext cx="1288934" cy="1518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B61F36-37E9-4460-9308-7A611C2CFE9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145" t="1500" r="21812" b="37678"/>
          <a:stretch/>
        </p:blipFill>
        <p:spPr>
          <a:xfrm>
            <a:off x="3296831" y="1371600"/>
            <a:ext cx="1352275" cy="15452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2DEE90-5A68-4050-9D10-4AAC6F3F5BE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343" t="7058" r="12766" b="35725"/>
          <a:stretch/>
        </p:blipFill>
        <p:spPr>
          <a:xfrm>
            <a:off x="1875727" y="1391262"/>
            <a:ext cx="1243710" cy="15329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B5627E-C0F3-4105-B367-29D2B1113F32}"/>
              </a:ext>
            </a:extLst>
          </p:cNvPr>
          <p:cNvPicPr/>
          <p:nvPr/>
        </p:nvPicPr>
        <p:blipFill rotWithShape="1">
          <a:blip r:embed="rId13"/>
          <a:srcRect l="20056" t="23983" r="70435" b="32299"/>
          <a:stretch/>
        </p:blipFill>
        <p:spPr bwMode="auto">
          <a:xfrm>
            <a:off x="4796850" y="1405482"/>
            <a:ext cx="1138116" cy="15417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2E890F-C313-4713-B715-EBC5BDDE5A83}"/>
              </a:ext>
            </a:extLst>
          </p:cNvPr>
          <p:cNvSpPr/>
          <p:nvPr/>
        </p:nvSpPr>
        <p:spPr>
          <a:xfrm>
            <a:off x="4571999" y="2883866"/>
            <a:ext cx="155254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Celeste Rousseau</a:t>
            </a:r>
            <a:r>
              <a:rPr lang="en-US" sz="2000" dirty="0"/>
              <a:t> </a:t>
            </a:r>
          </a:p>
          <a:p>
            <a:pPr algn="ctr"/>
            <a:r>
              <a:rPr lang="en-US" sz="900" u="sng" dirty="0">
                <a:hlinkClick r:id="rId14"/>
              </a:rPr>
              <a:t> celesseau@ufl.edu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59907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91A76-5C11-014C-BD4B-D5C7A73C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15" y="240459"/>
            <a:ext cx="7886700" cy="99377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6A88-C0D5-334B-9D17-0088C690B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515" y="1334391"/>
            <a:ext cx="8612433" cy="31079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1. List three examples of educational situations where students and faculty members may have different expectations.  </a:t>
            </a:r>
          </a:p>
          <a:p>
            <a:pPr marL="0" indent="0">
              <a:buNone/>
            </a:pPr>
            <a:r>
              <a:rPr lang="en-US" dirty="0"/>
              <a:t>2. More comfortably engage students in discussions about differences in expectations of  educational settings.  </a:t>
            </a:r>
          </a:p>
          <a:p>
            <a:pPr marL="0" indent="0">
              <a:buNone/>
            </a:pPr>
            <a:r>
              <a:rPr lang="en-US" dirty="0"/>
              <a:t>3. List three approaches that can be used to bring the expectations of students and faculty members into closer alignment.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7A36A6-27B1-4559-9992-DAB98D1B7EF6}"/>
              </a:ext>
            </a:extLst>
          </p:cNvPr>
          <p:cNvCxnSpPr>
            <a:cxnSpLocks/>
          </p:cNvCxnSpPr>
          <p:nvPr/>
        </p:nvCxnSpPr>
        <p:spPr>
          <a:xfrm>
            <a:off x="287638" y="1134076"/>
            <a:ext cx="515276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0566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38AD3-F39C-4910-8A47-D9EDA342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15" y="299406"/>
            <a:ext cx="7886700" cy="712965"/>
          </a:xfrm>
        </p:spPr>
        <p:txBody>
          <a:bodyPr>
            <a:normAutofit/>
          </a:bodyPr>
          <a:lstStyle/>
          <a:p>
            <a:r>
              <a:rPr lang="en-US" sz="3200" dirty="0"/>
              <a:t>The Situation – The Student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9BF5D-826A-44EC-98C4-E7A2BD308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15" y="930730"/>
            <a:ext cx="7886700" cy="3592286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With Step 1 pass/fail, clerkship grades are even more critical for matching</a:t>
            </a:r>
          </a:p>
          <a:p>
            <a:pPr lvl="1"/>
            <a:r>
              <a:rPr lang="en-US" dirty="0"/>
              <a:t>Can I do well enough on the exam?</a:t>
            </a:r>
          </a:p>
          <a:p>
            <a:pPr lvl="1"/>
            <a:r>
              <a:rPr lang="en-US" dirty="0"/>
              <a:t>High weighting of shelf in grade de-emphasizes value of clinic</a:t>
            </a:r>
          </a:p>
          <a:p>
            <a:pPr lvl="1"/>
            <a:r>
              <a:rPr lang="en-US" dirty="0"/>
              <a:t>Few datapoints in determining grade</a:t>
            </a:r>
          </a:p>
          <a:p>
            <a:pPr lvl="0"/>
            <a:r>
              <a:rPr lang="en-US" dirty="0"/>
              <a:t>Quality control measures to standardize grading</a:t>
            </a:r>
          </a:p>
          <a:p>
            <a:pPr lvl="0"/>
            <a:r>
              <a:rPr lang="en-US" dirty="0"/>
              <a:t>Is bias influencing my experience or evaluation? (Gender, Race, Sexual Orientation)</a:t>
            </a:r>
          </a:p>
          <a:p>
            <a:pPr lvl="1"/>
            <a:r>
              <a:rPr lang="en-US" dirty="0"/>
              <a:t>Quality control in evaluators/clinical mentors</a:t>
            </a:r>
          </a:p>
          <a:p>
            <a:pPr lvl="1"/>
            <a:r>
              <a:rPr lang="en-US" dirty="0"/>
              <a:t>Sufficient follow through with students' concerns</a:t>
            </a:r>
          </a:p>
          <a:p>
            <a:pPr lvl="0"/>
            <a:r>
              <a:rPr lang="en-US" dirty="0"/>
              <a:t>Students' role in clinic</a:t>
            </a:r>
          </a:p>
        </p:txBody>
      </p:sp>
    </p:spTree>
    <p:extLst>
      <p:ext uri="{BB962C8B-B14F-4D97-AF65-F5344CB8AC3E}">
        <p14:creationId xmlns:p14="http://schemas.microsoft.com/office/powerpoint/2010/main" val="885825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23A16-DE42-4A35-9A4A-2C3D0E4B4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15" y="102298"/>
            <a:ext cx="7886700" cy="973943"/>
          </a:xfrm>
        </p:spPr>
        <p:txBody>
          <a:bodyPr>
            <a:normAutofit/>
          </a:bodyPr>
          <a:lstStyle/>
          <a:p>
            <a:r>
              <a:rPr lang="en-US" sz="3200" dirty="0"/>
              <a:t>The Situation – Faculty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DF018-6EA5-48BD-9A52-E2B6AE8C5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15" y="906236"/>
            <a:ext cx="8576732" cy="38290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All learning is valuable</a:t>
            </a:r>
          </a:p>
          <a:p>
            <a:r>
              <a:rPr lang="en-US" dirty="0"/>
              <a:t>Training to be a physician</a:t>
            </a:r>
          </a:p>
          <a:p>
            <a:r>
              <a:rPr lang="en-US" dirty="0"/>
              <a:t>Variety of experience is valuable</a:t>
            </a:r>
          </a:p>
          <a:p>
            <a:r>
              <a:rPr lang="en-US" dirty="0"/>
              <a:t>Experiences you don’t enjoy are important learning opportunities</a:t>
            </a:r>
          </a:p>
          <a:p>
            <a:r>
              <a:rPr lang="en-US" dirty="0"/>
              <a:t>Learning doesn’t have to be formal</a:t>
            </a:r>
          </a:p>
          <a:p>
            <a:r>
              <a:rPr lang="en-US" dirty="0"/>
              <a:t>Sites are limited</a:t>
            </a:r>
          </a:p>
          <a:p>
            <a:r>
              <a:rPr lang="en-US" dirty="0"/>
              <a:t>You aren’t given a grade, you earn it.</a:t>
            </a:r>
          </a:p>
        </p:txBody>
      </p:sp>
    </p:spTree>
    <p:extLst>
      <p:ext uri="{BB962C8B-B14F-4D97-AF65-F5344CB8AC3E}">
        <p14:creationId xmlns:p14="http://schemas.microsoft.com/office/powerpoint/2010/main" val="3134711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2BB70-0CDF-4429-A11A-59B3500D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9" y="-53215"/>
            <a:ext cx="7886700" cy="757753"/>
          </a:xfrm>
        </p:spPr>
        <p:txBody>
          <a:bodyPr/>
          <a:lstStyle/>
          <a:p>
            <a:r>
              <a:rPr lang="en-US" dirty="0"/>
              <a:t>Where is the divide?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A00992-3301-43BA-8CC9-8B1F1B17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766763"/>
            <a:ext cx="541020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725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2939-092A-46DA-857B-367F4BEA6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other situations where expectations differ?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804C7-5D10-4C2D-BA40-FD6F00A8B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classroom?</a:t>
            </a:r>
          </a:p>
          <a:p>
            <a:r>
              <a:rPr lang="en-US" dirty="0"/>
              <a:t>At the bedside?</a:t>
            </a:r>
          </a:p>
          <a:p>
            <a:r>
              <a:rPr lang="en-US" dirty="0"/>
              <a:t>Professionalism?</a:t>
            </a:r>
          </a:p>
          <a:p>
            <a:r>
              <a:rPr lang="en-US" dirty="0"/>
              <a:t>Communication?</a:t>
            </a:r>
          </a:p>
        </p:txBody>
      </p:sp>
    </p:spTree>
    <p:extLst>
      <p:ext uri="{BB962C8B-B14F-4D97-AF65-F5344CB8AC3E}">
        <p14:creationId xmlns:p14="http://schemas.microsoft.com/office/powerpoint/2010/main" val="4280235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2939-092A-46DA-857B-367F4BEA6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bridging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EB40D3F-B61B-4C09-BE82-1FF087015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631059"/>
            <a:ext cx="37719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7856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ustom Design">
  <a:themeElements>
    <a:clrScheme name="2020STFM 1">
      <a:dk1>
        <a:srgbClr val="4D4D4F"/>
      </a:dk1>
      <a:lt1>
        <a:srgbClr val="FFFFFF"/>
      </a:lt1>
      <a:dk2>
        <a:srgbClr val="BFCEE3"/>
      </a:dk2>
      <a:lt2>
        <a:srgbClr val="6F69AF"/>
      </a:lt2>
      <a:accent1>
        <a:srgbClr val="0096D3"/>
      </a:accent1>
      <a:accent2>
        <a:srgbClr val="EF8D2B"/>
      </a:accent2>
      <a:accent3>
        <a:srgbClr val="00ABC5"/>
      </a:accent3>
      <a:accent4>
        <a:srgbClr val="1E417B"/>
      </a:accent4>
      <a:accent5>
        <a:srgbClr val="5B9BD5"/>
      </a:accent5>
      <a:accent6>
        <a:srgbClr val="ED116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2020STFM 1">
      <a:dk1>
        <a:srgbClr val="4D4D4F"/>
      </a:dk1>
      <a:lt1>
        <a:srgbClr val="FFFFFF"/>
      </a:lt1>
      <a:dk2>
        <a:srgbClr val="BFCEE3"/>
      </a:dk2>
      <a:lt2>
        <a:srgbClr val="6F69AF"/>
      </a:lt2>
      <a:accent1>
        <a:srgbClr val="0096D3"/>
      </a:accent1>
      <a:accent2>
        <a:srgbClr val="EF8D2B"/>
      </a:accent2>
      <a:accent3>
        <a:srgbClr val="00ABC5"/>
      </a:accent3>
      <a:accent4>
        <a:srgbClr val="1E417B"/>
      </a:accent4>
      <a:accent5>
        <a:srgbClr val="5B9BD5"/>
      </a:accent5>
      <a:accent6>
        <a:srgbClr val="ED116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513</Words>
  <Application>Microsoft Office PowerPoint</Application>
  <PresentationFormat>On-screen Show (16:9)</PresentationFormat>
  <Paragraphs>88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Trebuchet MS</vt:lpstr>
      <vt:lpstr>Custom Design</vt:lpstr>
      <vt:lpstr>1_Custom Design</vt:lpstr>
      <vt:lpstr>Bridging the Gap: How to balance differences between faculty and student expectations</vt:lpstr>
      <vt:lpstr>Disclosures None</vt:lpstr>
      <vt:lpstr>Our team</vt:lpstr>
      <vt:lpstr>Objectives</vt:lpstr>
      <vt:lpstr>The Situation – The Student Perspective</vt:lpstr>
      <vt:lpstr>The Situation – Faculty Perspective</vt:lpstr>
      <vt:lpstr>Where is the divide?</vt:lpstr>
      <vt:lpstr>What are other situations where expectations differ?</vt:lpstr>
      <vt:lpstr>Strategies for bridging</vt:lpstr>
      <vt:lpstr>Key Take Aways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an Effective External Letter of Review for Promotion</dc:title>
  <dc:creator>Hartmark-Hill, Jennifer Rebekah - (jhartmarkhill)</dc:creator>
  <cp:lastModifiedBy>Rousseau,Celeste A</cp:lastModifiedBy>
  <cp:revision>88</cp:revision>
  <dcterms:created xsi:type="dcterms:W3CDTF">2021-11-10T00:25:27Z</dcterms:created>
  <dcterms:modified xsi:type="dcterms:W3CDTF">2022-01-22T20:45:05Z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CA1DF8E1-9383-4611-B40C-FA754973E910</vt:lpwstr>
  </property>
  <property fmtid="{D5CDD505-2E9C-101B-9397-08002B2CF9AE}" pid="3" name="ArticulatePath">
    <vt:lpwstr>External Review for Promotion Letter Seminar STFM 11-8-2021_jhh</vt:lpwstr>
  </property>
</Properties>
</file>