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A2F89D-81A8-4A6B-8FED-BD2DDBE2537A}">
  <a:tblStyle styleId="{08A2F89D-81A8-4A6B-8FED-BD2DDBE253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6"/>
  </p:normalViewPr>
  <p:slideViewPr>
    <p:cSldViewPr snapToGrid="0">
      <p:cViewPr varScale="1">
        <p:scale>
          <a:sx n="136" d="100"/>
          <a:sy n="136" d="100"/>
        </p:scale>
        <p:origin x="9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2690a087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2690a087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2859d597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2859d597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2859d597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2859d597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427e1432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427e1432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2859d597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2859d597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2859d597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2859d597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2859d597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2859d597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Resources that may be discussed: STFM and their pilot of structuring regional learning collaborative networks thru a grant with the ABFM, STFM collaboratives, each state’s AHEC, state AAFP chapters, and established research networks (e.g., I3, WWAMI Practice and Research Network, Primary Care Practice-Based Research Networks).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2f9292e0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52f9292e0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2f9292e0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52f9292e0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2859d597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2859d597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2f9292e0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2f9292e0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2859d597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2859d597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2859d597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2859d597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Kelly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db1d17db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db1d17db4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db1d17d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db1d17d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db1d17d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db1d17d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2859d597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2859d597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2690a087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2690a087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24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Integrating Pharmacists Into Quality-Improvement Efforts Within Residency Programs</a:t>
            </a:r>
            <a:endParaRPr sz="79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089425" y="2834125"/>
            <a:ext cx="2742900" cy="21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Scott Bragg, PharmD</a:t>
            </a:r>
            <a:endParaRPr sz="1800"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Morgan Rhodes, PharmD</a:t>
            </a:r>
            <a:endParaRPr sz="1800"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Mark Humphrey, MD</a:t>
            </a:r>
            <a:endParaRPr sz="1800"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Lori Mor, PharmD</a:t>
            </a:r>
            <a:endParaRPr sz="1800"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Kathryn Rice, PharmD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25" y="3187575"/>
            <a:ext cx="47625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Prisma/USC Columbia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Benefits of a learning collaborative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Provides a forum to discuss issues affecting local area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Allows for collaborative quality improvement projects and clinical services (e.g. continuous glucose monitoring, etc)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Provides a mechanism for collaborative scholarly work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Keys to success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Program support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Shared common goals (curriculum, QI, etc)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Prisma/USC Sumter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81325" y="1431000"/>
            <a:ext cx="8321400" cy="32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Tandem Health Partnership</a:t>
            </a:r>
            <a:endParaRPr sz="20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Federally Qualified Health Center (FQHC)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Located in Sumter County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Provides opportunity for comprehensive healthcare within a medical home regardless of ability to pay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Serve as a site for longitudinal patient care and resident quality projects</a:t>
            </a:r>
            <a:endParaRPr sz="20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675" y="305775"/>
            <a:ext cx="2689613" cy="17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29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Prisma/USC Sumter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50"/>
              <a:t>Quality Improvement</a:t>
            </a:r>
            <a:endParaRPr sz="2550"/>
          </a:p>
          <a:p>
            <a:pPr marL="457200" lvl="0" indent="-3340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143"/>
              <a:t>Create curriculum</a:t>
            </a:r>
            <a:endParaRPr sz="2143"/>
          </a:p>
          <a:p>
            <a:pPr marL="914400" lvl="1" indent="-3340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2143"/>
              <a:t>Earn Basic Certificate in Quality and Safety through IHI</a:t>
            </a:r>
            <a:endParaRPr sz="2143"/>
          </a:p>
          <a:p>
            <a:pPr marL="457200" lvl="0" indent="-3340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43"/>
              <a:t>Teach and enforce quality improvement concepts</a:t>
            </a:r>
            <a:endParaRPr sz="2143"/>
          </a:p>
          <a:p>
            <a:pPr marL="457200" lvl="0" indent="-3340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43"/>
              <a:t>Develop and coordinate project ideas</a:t>
            </a:r>
            <a:endParaRPr sz="2143"/>
          </a:p>
          <a:p>
            <a:pPr marL="457200" lvl="0" indent="-3340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43"/>
              <a:t>Assist abstract submission and publication </a:t>
            </a:r>
            <a:endParaRPr sz="2143"/>
          </a:p>
          <a:p>
            <a:pPr marL="457200" lvl="0" indent="-3340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43"/>
              <a:t>Serve as a mentor</a:t>
            </a:r>
            <a:endParaRPr sz="2143"/>
          </a:p>
          <a:p>
            <a:pPr marL="457200" lvl="0" indent="-3340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43"/>
              <a:t>Submit to ABFM</a:t>
            </a:r>
            <a:endParaRPr sz="214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50"/>
              <a:t>Research</a:t>
            </a:r>
            <a:endParaRPr sz="2550"/>
          </a:p>
          <a:p>
            <a:pPr marL="457200" lvl="0" indent="-34178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300"/>
              <a:t>Expand research curriculum</a:t>
            </a:r>
            <a:endParaRPr sz="2300"/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300"/>
              <a:t>Coordinate IRB efforts</a:t>
            </a:r>
            <a:endParaRPr sz="2300"/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300"/>
              <a:t>Assist abstract submission and publication</a:t>
            </a:r>
            <a:endParaRPr sz="230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250" y="3097925"/>
            <a:ext cx="3108750" cy="20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374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McLeod Regional Medical Center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52600" cy="3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McLeod Family Medicine Residency expanded from its program to the following rural sites:</a:t>
            </a:r>
            <a:endParaRPr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Cheraw, SC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Manning, SC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Pharmacist involvement in extending curriculum to rural residency sites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Dr. Kelly Jones (trained in Family Medicine) teaches outpatient pharmacotherapy at each site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Dr. Kathryn Rice (trained in Internal Medicine) teaches inpatient pharmacotherapy at each site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Group presentations/topics discussions for all sites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300" y="868700"/>
            <a:ext cx="3179650" cy="26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McLeod Regional Medical Center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240750" y="1761800"/>
            <a:ext cx="8520600" cy="3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Evidence Based Medicine curriculum for PGY2 residents</a:t>
            </a:r>
            <a:endParaRPr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Residents taught how to read and analyze studies and clinical guidelines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Curriculum helps residents in understanding the design limitations of a QI project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Practice Based Learning and Improvement (PBLI) pharmacist involvement: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Leadership role in directing PBLI projects in the core program and rural sites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Develop project manual in conjunction with clinical psychologist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Participate in meetings to coach residents in QI design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Facilitate problem solving during project meetings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l="3709" t="37980" r="9424"/>
          <a:stretch/>
        </p:blipFill>
        <p:spPr>
          <a:xfrm>
            <a:off x="5765475" y="0"/>
            <a:ext cx="3378525" cy="160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749200" y="646025"/>
            <a:ext cx="4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Small Group Discussion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513500"/>
            <a:ext cx="85206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Break into groups of 6–8</a:t>
            </a:r>
            <a:endParaRPr sz="20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Discuss these 3 prompts over 10–15 minutes:</a:t>
            </a:r>
            <a:endParaRPr sz="20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Roboto"/>
              <a:buChar char="●"/>
            </a:pPr>
            <a:r>
              <a:rPr lang="en-GB" sz="20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Identify how a pharmacist can help residency practices meet new program requirements from the ACGME</a:t>
            </a:r>
            <a:endParaRPr sz="20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Roboto"/>
              <a:buChar char="●"/>
            </a:pPr>
            <a:r>
              <a:rPr lang="en-GB" sz="20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Develop strategies to build &amp; sustain a regional learning collaborative </a:t>
            </a:r>
            <a:endParaRPr sz="20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444444"/>
              </a:buClr>
              <a:buSzPts val="2000"/>
              <a:buFont typeface="Roboto"/>
              <a:buChar char="●"/>
            </a:pPr>
            <a:r>
              <a:rPr lang="en-GB" sz="20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Highlight opportunities to increase pharmacist engagement with QI efforts at an audience member's respective program</a:t>
            </a:r>
            <a:endParaRPr sz="2000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275" y="-17100"/>
            <a:ext cx="2513725" cy="18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Large Group Debrief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430725"/>
            <a:ext cx="8520600" cy="31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Each group share 1 take home point from small groups</a:t>
            </a:r>
            <a:endParaRPr dirty="0"/>
          </a:p>
          <a:p>
            <a:pPr marL="457200" lvl="0" indent="-342900" algn="l" rtl="0">
              <a:spcBef>
                <a:spcPts val="30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barriers exist to pharmacist and interprofessional QI integration and how are you addressing these barriers?</a:t>
            </a:r>
            <a:endParaRPr dirty="0"/>
          </a:p>
          <a:p>
            <a:pPr marL="457200" lvl="0" indent="-342900" algn="l" rtl="0">
              <a:spcBef>
                <a:spcPts val="3000"/>
              </a:spcBef>
              <a:spcAft>
                <a:spcPts val="3000"/>
              </a:spcAft>
              <a:buSzPts val="1800"/>
              <a:buChar char="●"/>
            </a:pPr>
            <a:r>
              <a:rPr lang="en-GB" dirty="0"/>
              <a:t>What resources are available to create regional learning collaboratives?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Benefits of Including a Pharmacist on Your Team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690850"/>
            <a:ext cx="8520600" cy="33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Collaborate with QI teaching efforts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 QI innovation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Reduce the burden on faculty and residents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Different skill sets (e.g., data analysis, writing support, program admin)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2000"/>
              </a:spcAft>
              <a:buSzPts val="1800"/>
              <a:buChar char="●"/>
            </a:pPr>
            <a:r>
              <a:rPr lang="en-GB"/>
              <a:t>Work in positions where scholarship is expected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843" y="1076850"/>
            <a:ext cx="3295149" cy="21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Keys to Working in a Learning Collaborative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311700" y="1258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Strong local buy-in with each program and champion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Central administration support (e.g., AHEC, STFM)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Consistent funding source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Regular meetings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Similar group goals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2000"/>
              </a:spcAft>
              <a:buSzPts val="1800"/>
              <a:buChar char="●"/>
            </a:pPr>
            <a:r>
              <a:rPr lang="en-GB"/>
              <a:t>Scholarly outputs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t="33579" b="16204"/>
          <a:stretch/>
        </p:blipFill>
        <p:spPr>
          <a:xfrm>
            <a:off x="5541000" y="2672250"/>
            <a:ext cx="3484750" cy="233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Questions</a:t>
            </a:r>
            <a:endParaRPr sz="4400"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5465100" y="3972900"/>
            <a:ext cx="33672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 Bragg, PharmD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Email: braggsc@musc.edu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75" y="3523125"/>
            <a:ext cx="49434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141550"/>
            <a:ext cx="8520600" cy="9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Presenter Introductions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7450" y="3244250"/>
            <a:ext cx="1454674" cy="184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298900" y="3244250"/>
            <a:ext cx="328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Lori Mor, PharmD, BCPS</a:t>
            </a:r>
            <a:endParaRPr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Prisma Health Midlands-Sumter Family Medicine Residency Program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6800"/>
            <a:ext cx="1331851" cy="19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772300" y="1146800"/>
            <a:ext cx="3359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Scott Bragg, PharmD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Medical University of South Carolina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Family Medicine Residency 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15049" r="19744"/>
          <a:stretch/>
        </p:blipFill>
        <p:spPr>
          <a:xfrm>
            <a:off x="7662362" y="1064050"/>
            <a:ext cx="1264850" cy="20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405250" y="2441325"/>
            <a:ext cx="306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Kathryn Rice, PharmD, BCPS</a:t>
            </a:r>
            <a:endParaRPr b="1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McLeod Family Medicine, Florence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4574" y="1902876"/>
            <a:ext cx="1264850" cy="15811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766375" y="3641600"/>
            <a:ext cx="2794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Morgan Rhodes, PharmD, BCACP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Mark Humphrey, MD, MPH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Prisma Health Midlands- Columbia/UofSC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3354238"/>
            <a:ext cx="1454676" cy="162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451800"/>
            <a:ext cx="8520600" cy="31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Describe the roles that pharmacists can fill within quality improvement initiatives</a:t>
            </a:r>
            <a:endParaRPr sz="17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7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2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Discuss the benefits of pharmacists collaborating in regional learning collaboratives</a:t>
            </a:r>
            <a:endParaRPr sz="17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7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2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Identify opportunities to integrate pharmacists and other members of the multidisciplinary team into quality improvement teams</a:t>
            </a:r>
            <a:endParaRPr sz="17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 of the Group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249475" y="1489500"/>
            <a:ext cx="770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Pharmacist faculty often a QI champion within residency programs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Established an online question based curriculum in the early 2000s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Supported local efforts to contribute to the I3 learning collaborative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Provided support to FM residencies and South Carolina AHEC to improve QI projects and training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5625" y="0"/>
            <a:ext cx="1268374" cy="173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2225" y="3551725"/>
            <a:ext cx="1591775" cy="15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Funding and Roles within South Carolina AHEC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Funding/Support: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SC AHEC focuses &gt;50% of their budget on FM residencies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Supports our annual meeting and conference presentations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Provides LMS to host curricula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 sz="1800"/>
              <a:t>Assists with meeting group goals</a:t>
            </a:r>
            <a:endParaRPr sz="18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Pharmacist Roles: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Support other FM pharmacists establishing their practice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Maintain teaching curricula with focus on EBM and teaching QI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Serve as CE speakers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 sz="1800"/>
              <a:t>Judge annual AHEC QI symposium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610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Pharmacist QI Roles at MUSC 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17100" y="1821325"/>
            <a:ext cx="8520600" cy="2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Teach QI skills to residents (e.g., population health, healthcare reimbursement, presenting QI projects/data)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Collaborate with faculty/residents on regional meetings at I3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Coach residents on creating a project and building a team</a:t>
            </a:r>
            <a:endParaRPr/>
          </a:p>
          <a:p>
            <a:pPr marL="457200" lvl="0" indent="-342900" algn="l" rtl="0">
              <a:spcBef>
                <a:spcPts val="2000"/>
              </a:spcBef>
              <a:spcAft>
                <a:spcPts val="2000"/>
              </a:spcAft>
              <a:buSzPts val="1800"/>
              <a:buChar char="●"/>
            </a:pPr>
            <a:r>
              <a:rPr lang="en-GB"/>
              <a:t>Lead efforts to publish QI projects (e.g., starting/refining new curricula, conducting retrospective reviews)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1651" y="0"/>
            <a:ext cx="1722350" cy="21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Maintaining a Pharmacist Learning Collaborative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576225"/>
            <a:ext cx="8520600" cy="2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Establish funding source (e.g., South Carolina AHEC)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 new family medicine teachers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Recognize mutual challenges/opportunities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Identify group goals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663" y="11545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800" y="3434470"/>
            <a:ext cx="4058299" cy="16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Prisma/USC Columbia</a:t>
            </a:r>
            <a:endParaRPr/>
          </a:p>
        </p:txBody>
      </p:sp>
      <p:graphicFrame>
        <p:nvGraphicFramePr>
          <p:cNvPr id="112" name="Google Shape;112;p20"/>
          <p:cNvGraphicFramePr/>
          <p:nvPr/>
        </p:nvGraphicFramePr>
        <p:xfrm>
          <a:off x="475625" y="131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{08A2F89D-81A8-4A6B-8FED-BD2DDBE2537A}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Curriculum component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Physician Role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Pharmacist Role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Intern longitudinal project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Co-lead</a:t>
                      </a:r>
                      <a:endParaRPr sz="1100"/>
                    </a:p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Develop project ideas</a:t>
                      </a:r>
                      <a:endParaRPr sz="1100"/>
                    </a:p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Provide background on IHI Model for Improvement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Scholarly project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Serve as a project mentor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Provide oversight of the scholarly process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Assist with project development and IRB submission (including data acquisition and CITI training)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Schedule regular project updates as well as final presentations for the department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Review posters and presentations for local, state, and national meetings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Quality team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Participate in weekly multidisciplinary quality team meetings for clinic</a:t>
                      </a:r>
                      <a:endParaRPr sz="1100"/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Engage learners in quality metric and aim statement discussions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Prisma/USC Columbia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8" name="Google Shape;118;p21"/>
          <p:cNvGraphicFramePr/>
          <p:nvPr/>
        </p:nvGraphicFramePr>
        <p:xfrm>
          <a:off x="586300" y="201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{08A2F89D-81A8-4A6B-8FED-BD2DDBE2537A}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Curriculum component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Physician Role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Pharmacist Role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Medical student project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Co-lead</a:t>
                      </a:r>
                      <a:endParaRPr sz="1100"/>
                    </a:p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Develop project ideas</a:t>
                      </a:r>
                      <a:endParaRPr sz="1100"/>
                    </a:p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Provide background on IHI Model for Improvement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ABFM QI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Provide instructions to residents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–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Panel management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9999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-GB" sz="1100"/>
                        <a:t>Provide instructions to residents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–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Macintosh PowerPoint</Application>
  <PresentationFormat>On-screen Show (16:9)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Roboto</vt:lpstr>
      <vt:lpstr>Arial</vt:lpstr>
      <vt:lpstr>Simple Light</vt:lpstr>
      <vt:lpstr>Integrating Pharmacists Into Quality-Improvement Efforts Within Residency Programs</vt:lpstr>
      <vt:lpstr>Presenter Introductions</vt:lpstr>
      <vt:lpstr>Objectives</vt:lpstr>
      <vt:lpstr>History of the Group</vt:lpstr>
      <vt:lpstr>Funding and Roles within South Carolina AHEC</vt:lpstr>
      <vt:lpstr>Pharmacist QI Roles at MUSC </vt:lpstr>
      <vt:lpstr>Maintaining a Pharmacist Learning Collaborative</vt:lpstr>
      <vt:lpstr>Prisma/USC Columbia</vt:lpstr>
      <vt:lpstr>Prisma/USC Columbia </vt:lpstr>
      <vt:lpstr>Prisma/USC Columbia </vt:lpstr>
      <vt:lpstr>Prisma/USC Sumter</vt:lpstr>
      <vt:lpstr>Prisma/USC Sumter</vt:lpstr>
      <vt:lpstr>McLeod Regional Medical Center</vt:lpstr>
      <vt:lpstr>McLeod Regional Medical Center</vt:lpstr>
      <vt:lpstr>Small Group Discussion</vt:lpstr>
      <vt:lpstr>Large Group Debrief</vt:lpstr>
      <vt:lpstr>Benefits of Including a Pharmacist on Your Team</vt:lpstr>
      <vt:lpstr>Our Keys to Working in a Learning Collaborative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Pharmacists Into Quality-Improvement Efforts Within Residency Programs</dc:title>
  <cp:lastModifiedBy>Bragg, Scott</cp:lastModifiedBy>
  <cp:revision>2</cp:revision>
  <dcterms:modified xsi:type="dcterms:W3CDTF">2022-09-14T02:06:28Z</dcterms:modified>
</cp:coreProperties>
</file>