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9440"/>
  </p:normalViewPr>
  <p:slideViewPr>
    <p:cSldViewPr snapToGrid="0" snapToObjects="1">
      <p:cViewPr varScale="1">
        <p:scale>
          <a:sx n="85" d="100"/>
          <a:sy n="85" d="100"/>
        </p:scale>
        <p:origin x="-2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keys:Desktop:Premat%20improtnat%20graph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keys:Desktop:Premat%20improtnat%20graph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keys:Desktop:PreMat%20Chart%202.0%20Context%20t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'Charts RecievedObserved'!$B$35</c:f>
              <c:strCache>
                <c:ptCount val="1"/>
                <c:pt idx="0">
                  <c:v>Received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'Charts RecievedObserved'!$A$36:$A$39</c:f>
              <c:strCache>
                <c:ptCount val="4"/>
                <c:pt idx="0">
                  <c:v>Gift</c:v>
                </c:pt>
                <c:pt idx="1">
                  <c:v>Snack</c:v>
                </c:pt>
                <c:pt idx="2">
                  <c:v>Article</c:v>
                </c:pt>
                <c:pt idx="3">
                  <c:v>Sample</c:v>
                </c:pt>
              </c:strCache>
            </c:strRef>
          </c:cat>
          <c:val>
            <c:numRef>
              <c:f>'Charts RecievedObserved'!$B$36:$B$39</c:f>
              <c:numCache>
                <c:formatCode>0%</c:formatCode>
                <c:ptCount val="4"/>
                <c:pt idx="0">
                  <c:v>0.26</c:v>
                </c:pt>
                <c:pt idx="1">
                  <c:v>0.34</c:v>
                </c:pt>
                <c:pt idx="2">
                  <c:v>0.25</c:v>
                </c:pt>
                <c:pt idx="3">
                  <c:v>0.07</c:v>
                </c:pt>
              </c:numCache>
            </c:numRef>
          </c:val>
        </c:ser>
        <c:ser>
          <c:idx val="1"/>
          <c:order val="1"/>
          <c:tx>
            <c:strRef>
              <c:f>'Charts RecievedObserved'!$C$35</c:f>
              <c:strCache>
                <c:ptCount val="1"/>
                <c:pt idx="0">
                  <c:v>Observed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'Charts RecievedObserved'!$A$36:$A$39</c:f>
              <c:strCache>
                <c:ptCount val="4"/>
                <c:pt idx="0">
                  <c:v>Gift</c:v>
                </c:pt>
                <c:pt idx="1">
                  <c:v>Snack</c:v>
                </c:pt>
                <c:pt idx="2">
                  <c:v>Article</c:v>
                </c:pt>
                <c:pt idx="3">
                  <c:v>Sample</c:v>
                </c:pt>
              </c:strCache>
            </c:strRef>
          </c:cat>
          <c:val>
            <c:numRef>
              <c:f>'Charts RecievedObserved'!$C$36:$C$39</c:f>
              <c:numCache>
                <c:formatCode>0%</c:formatCode>
                <c:ptCount val="4"/>
                <c:pt idx="1">
                  <c:v>0.49</c:v>
                </c:pt>
                <c:pt idx="2">
                  <c:v>0.43</c:v>
                </c:pt>
                <c:pt idx="3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781912"/>
        <c:axId val="2118800440"/>
      </c:barChart>
      <c:catAx>
        <c:axId val="2118781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118800440"/>
        <c:crosses val="autoZero"/>
        <c:auto val="1"/>
        <c:lblAlgn val="ctr"/>
        <c:lblOffset val="100"/>
        <c:noMultiLvlLbl val="0"/>
      </c:catAx>
      <c:valAx>
        <c:axId val="21188004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/>
                  <a:t>%</a:t>
                </a:r>
                <a:r>
                  <a:rPr lang="en-US" sz="2400" b="0" baseline="0"/>
                  <a:t> of Student Respondents</a:t>
                </a:r>
                <a:endParaRPr lang="en-US" sz="2400" b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118781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>
                <a:effectLst/>
              </a:rPr>
              <a:t>Number of Exposure Types (N=911)</a:t>
            </a:r>
            <a:endParaRPr lang="en-US" sz="2400">
              <a:effectLst/>
            </a:endParaRPr>
          </a:p>
        </c:rich>
      </c:tx>
      <c:layout>
        <c:manualLayout>
          <c:xMode val="edge"/>
          <c:yMode val="edge"/>
          <c:x val="0.267027148950131"/>
          <c:y val="0.02703920684993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3375300743657"/>
          <c:y val="0.133994291722998"/>
          <c:w val="0.679498031496063"/>
          <c:h val="0.7063747946333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'Responses Yes'!$K$11</c:f>
              <c:strCache>
                <c:ptCount val="1"/>
                <c:pt idx="0">
                  <c:v>Exposure to different types of marketing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is-IS" sz="2000"/>
                      <a:t>265 (29%)</a:t>
                    </a:r>
                    <a:endParaRPr lang="is-I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"/>
                  <c:y val="0.0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is-IS" sz="2000"/>
                      <a:t>646 (71%)</a:t>
                    </a:r>
                    <a:endParaRPr lang="is-I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is-IS" sz="2000"/>
                      <a:t>145 (16%)</a:t>
                    </a:r>
                    <a:endParaRPr lang="is-I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is-IS" sz="2000"/>
                      <a:t>141 (15%)</a:t>
                    </a:r>
                    <a:endParaRPr lang="is-I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is-IS" sz="2000"/>
                      <a:t>116 (13%)</a:t>
                    </a:r>
                    <a:endParaRPr lang="is-I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is-IS" sz="2000"/>
                      <a:t>98 (11%)</a:t>
                    </a:r>
                    <a:endParaRPr lang="is-I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is-IS" sz="2000"/>
                      <a:t>71 (8%)</a:t>
                    </a:r>
                    <a:endParaRPr lang="is-I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is-IS" sz="2000"/>
                      <a:t>54 (6%)</a:t>
                    </a:r>
                    <a:endParaRPr lang="is-I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is-IS" sz="2000"/>
                      <a:t>21 (2%)</a:t>
                    </a:r>
                    <a:endParaRPr lang="is-I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'Responses Yes'!$L$10:$T$10</c:f>
              <c:strCache>
                <c:ptCount val="9"/>
                <c:pt idx="0">
                  <c:v>No exposure</c:v>
                </c:pt>
                <c:pt idx="1">
                  <c:v>At least one exposure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strCache>
            </c:strRef>
          </c:cat>
          <c:val>
            <c:numRef>
              <c:f>'Responses Yes'!$L$11:$T$11</c:f>
              <c:numCache>
                <c:formatCode>General</c:formatCode>
                <c:ptCount val="9"/>
                <c:pt idx="0">
                  <c:v>265.0</c:v>
                </c:pt>
                <c:pt idx="1">
                  <c:v>646.0</c:v>
                </c:pt>
                <c:pt idx="2">
                  <c:v>145.0</c:v>
                </c:pt>
                <c:pt idx="3">
                  <c:v>141.0</c:v>
                </c:pt>
                <c:pt idx="4">
                  <c:v>116.0</c:v>
                </c:pt>
                <c:pt idx="5">
                  <c:v>98.0</c:v>
                </c:pt>
                <c:pt idx="6">
                  <c:v>71.0</c:v>
                </c:pt>
                <c:pt idx="7">
                  <c:v>54.0</c:v>
                </c:pt>
                <c:pt idx="8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884040"/>
        <c:axId val="2118891128"/>
      </c:barChart>
      <c:catAx>
        <c:axId val="21188840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0" i="0" baseline="0" dirty="0">
                    <a:effectLst/>
                  </a:rPr>
                  <a:t>Number of Exposure types: (Observed, </a:t>
                </a:r>
                <a:r>
                  <a:rPr lang="en-US" sz="1600" b="0" i="0" baseline="0" dirty="0" smtClean="0">
                    <a:effectLst/>
                  </a:rPr>
                  <a:t>experienced        </a:t>
                </a:r>
                <a:r>
                  <a:rPr lang="en-US" sz="1600" b="0" i="0" baseline="0" dirty="0">
                    <a:effectLst/>
                  </a:rPr>
                  <a:t>samples articles or snacks, or </a:t>
                </a:r>
                <a:r>
                  <a:rPr lang="en-US" sz="1600" b="0" i="0" baseline="0" dirty="0" smtClean="0">
                    <a:effectLst/>
                  </a:rPr>
                  <a:t>received </a:t>
                </a:r>
                <a:r>
                  <a:rPr lang="en-US" sz="1600" b="0" i="0" baseline="0" dirty="0">
                    <a:effectLst/>
                  </a:rPr>
                  <a:t>a gift) </a:t>
                </a:r>
                <a:r>
                  <a:rPr lang="en-US" sz="1600" b="0" i="0" baseline="0" dirty="0" smtClean="0">
                    <a:effectLst/>
                  </a:rPr>
                  <a:t>              </a:t>
                </a:r>
                <a:endParaRPr lang="en-US" sz="1600" b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0259071805740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18891128"/>
        <c:crosses val="autoZero"/>
        <c:auto val="1"/>
        <c:lblAlgn val="ctr"/>
        <c:lblOffset val="100"/>
        <c:noMultiLvlLbl val="0"/>
      </c:catAx>
      <c:valAx>
        <c:axId val="21188911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Pre-matriculated Student Particpants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8884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Where</a:t>
            </a:r>
            <a:r>
              <a:rPr lang="en-US" sz="2800" baseline="0"/>
              <a:t> Respondants Encountered </a:t>
            </a:r>
          </a:p>
          <a:p>
            <a:pPr>
              <a:defRPr sz="2800"/>
            </a:pPr>
            <a:r>
              <a:rPr lang="en-US" sz="2800" baseline="0"/>
              <a:t>Pharmacutical Marketing </a:t>
            </a:r>
            <a:endParaRPr lang="en-US" sz="28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'all  Results'!$A$17</c:f>
              <c:strCache>
                <c:ptCount val="1"/>
                <c:pt idx="0">
                  <c:v>% Respondants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'all  Results'!$B$16:$H$16</c:f>
              <c:strCache>
                <c:ptCount val="7"/>
                <c:pt idx="0">
                  <c:v>Academic Coursework</c:v>
                </c:pt>
                <c:pt idx="1">
                  <c:v>Vounteering</c:v>
                </c:pt>
                <c:pt idx="2">
                  <c:v>Employment</c:v>
                </c:pt>
                <c:pt idx="3">
                  <c:v>Shadowing</c:v>
                </c:pt>
                <c:pt idx="4">
                  <c:v>Research</c:v>
                </c:pt>
                <c:pt idx="5">
                  <c:v>Conference</c:v>
                </c:pt>
                <c:pt idx="6">
                  <c:v>Other</c:v>
                </c:pt>
              </c:strCache>
            </c:strRef>
          </c:cat>
          <c:val>
            <c:numRef>
              <c:f>'all  Results'!$B$17:$H$17</c:f>
              <c:numCache>
                <c:formatCode>0%</c:formatCode>
                <c:ptCount val="7"/>
                <c:pt idx="0">
                  <c:v>0.03</c:v>
                </c:pt>
                <c:pt idx="1">
                  <c:v>0.22</c:v>
                </c:pt>
                <c:pt idx="2">
                  <c:v>0.5</c:v>
                </c:pt>
                <c:pt idx="3">
                  <c:v>0.54</c:v>
                </c:pt>
                <c:pt idx="4">
                  <c:v>0.15</c:v>
                </c:pt>
                <c:pt idx="5">
                  <c:v>0.24</c:v>
                </c:pt>
                <c:pt idx="6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914936"/>
        <c:axId val="2118918008"/>
      </c:barChart>
      <c:catAx>
        <c:axId val="2118914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118918008"/>
        <c:crosses val="autoZero"/>
        <c:auto val="1"/>
        <c:lblAlgn val="ctr"/>
        <c:lblOffset val="100"/>
        <c:noMultiLvlLbl val="0"/>
      </c:catAx>
      <c:valAx>
        <c:axId val="21189180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Percentage</a:t>
                </a:r>
                <a:r>
                  <a:rPr lang="en-US" sz="2400" baseline="0" dirty="0"/>
                  <a:t> of Student </a:t>
                </a:r>
                <a:r>
                  <a:rPr lang="en-US" sz="2400" baseline="0" dirty="0" smtClean="0"/>
                  <a:t>Respondents</a:t>
                </a:r>
                <a:endParaRPr lang="en-US" sz="240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118914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24CC0-8054-5540-8596-66018F02641B}" type="datetimeFigureOut">
              <a:rPr lang="en-US" smtClean="0"/>
              <a:t>1/17/18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5BFA-DD9B-B941-AB74-426BE564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5BFA-DD9B-B941-AB74-426BE564CC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3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Medical students are frequently exposed to Pharma marketing </a:t>
            </a:r>
          </a:p>
          <a:p>
            <a:r>
              <a:rPr lang="en-US" dirty="0" smtClean="0"/>
              <a:t>Pharma marketing has been demonstrated to influence clinical decision making in ways that deviate from best practices</a:t>
            </a:r>
          </a:p>
          <a:p>
            <a:r>
              <a:rPr lang="en-US" dirty="0" smtClean="0"/>
              <a:t>Little is know about </a:t>
            </a:r>
            <a:r>
              <a:rPr lang="en-US" dirty="0" err="1" smtClean="0"/>
              <a:t>pharmacuetical</a:t>
            </a:r>
            <a:r>
              <a:rPr lang="en-US" dirty="0" smtClean="0"/>
              <a:t> market exposure among pre-matriculated medical students</a:t>
            </a:r>
          </a:p>
          <a:p>
            <a:r>
              <a:rPr lang="en-US" dirty="0" smtClean="0"/>
              <a:t>	- single study 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midwest</a:t>
            </a:r>
            <a:endParaRPr lang="en-US" baseline="0" dirty="0" smtClean="0"/>
          </a:p>
          <a:p>
            <a:r>
              <a:rPr lang="en-US" baseline="0" dirty="0" smtClean="0"/>
              <a:t>	-prelim data from UW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D5BFA-DD9B-B941-AB74-426BE564CC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1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0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9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5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8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5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4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7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EB88-9624-1A4C-8887-DFB463AACCAE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C31F-176F-2646-BE41-1183E085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4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34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Pre-matriculation </a:t>
            </a:r>
            <a:r>
              <a:rPr lang="en-US" b="1" dirty="0" smtClean="0"/>
              <a:t>Exposure </a:t>
            </a:r>
            <a:r>
              <a:rPr lang="en-US" b="1" dirty="0"/>
              <a:t>to </a:t>
            </a:r>
            <a:r>
              <a:rPr lang="en-US" b="1" dirty="0" smtClean="0"/>
              <a:t>Pharmaceutical </a:t>
            </a:r>
            <a:r>
              <a:rPr lang="en-US" b="1" dirty="0"/>
              <a:t>M</a:t>
            </a:r>
            <a:r>
              <a:rPr lang="en-US" b="1" dirty="0" smtClean="0"/>
              <a:t>arketing</a:t>
            </a:r>
            <a:r>
              <a:rPr lang="en-US" b="1" dirty="0"/>
              <a:t>:  Too much, too soon?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Dave Evans, MD</a:t>
            </a:r>
          </a:p>
          <a:p>
            <a:r>
              <a:rPr lang="en-US" dirty="0" smtClean="0"/>
              <a:t>Toby Keys, MPH</a:t>
            </a:r>
          </a:p>
          <a:p>
            <a:r>
              <a:rPr lang="en-US" dirty="0" smtClean="0"/>
              <a:t>Sharon Dobie, MD, MPH</a:t>
            </a:r>
          </a:p>
          <a:p>
            <a:r>
              <a:rPr lang="en-US" dirty="0" smtClean="0"/>
              <a:t>Mark Ryan, MD</a:t>
            </a:r>
          </a:p>
          <a:p>
            <a:r>
              <a:rPr lang="en-US" dirty="0" smtClean="0"/>
              <a:t>David Satin, MD</a:t>
            </a:r>
          </a:p>
          <a:p>
            <a:r>
              <a:rPr lang="en-US" dirty="0" smtClean="0"/>
              <a:t>Jaime Fitch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58800"/>
            <a:ext cx="76825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University of Washington School of Medicine</a:t>
            </a:r>
          </a:p>
          <a:p>
            <a:pPr algn="ctr"/>
            <a:r>
              <a:rPr lang="en-US" sz="3200" dirty="0" smtClean="0"/>
              <a:t>Office of Rural Programs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831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404650"/>
              </p:ext>
            </p:extLst>
          </p:nvPr>
        </p:nvGraphicFramePr>
        <p:xfrm>
          <a:off x="211657" y="589676"/>
          <a:ext cx="8759354" cy="556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24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633750"/>
              </p:ext>
            </p:extLst>
          </p:nvPr>
        </p:nvGraphicFramePr>
        <p:xfrm>
          <a:off x="457200" y="179081"/>
          <a:ext cx="8432404" cy="656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6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50"/>
            <a:ext cx="8229600" cy="4856314"/>
          </a:xfrm>
        </p:spPr>
        <p:txBody>
          <a:bodyPr/>
          <a:lstStyle/>
          <a:p>
            <a:r>
              <a:rPr lang="en-US" dirty="0" smtClean="0"/>
              <a:t>Significant numbers of </a:t>
            </a:r>
            <a:r>
              <a:rPr lang="en-US" dirty="0" smtClean="0"/>
              <a:t>pre-matriculated </a:t>
            </a:r>
            <a:r>
              <a:rPr lang="en-US" dirty="0" smtClean="0"/>
              <a:t>medical students are being exposed to pharmaceutical marketing</a:t>
            </a:r>
          </a:p>
          <a:p>
            <a:r>
              <a:rPr lang="en-US" dirty="0" smtClean="0"/>
              <a:t>The most common exposure (54%) was during shadowing experiences.  </a:t>
            </a:r>
          </a:p>
          <a:p>
            <a:r>
              <a:rPr lang="en-US" dirty="0" smtClean="0"/>
              <a:t>Premedical associations may be one way to educate </a:t>
            </a:r>
            <a:r>
              <a:rPr lang="en-US" dirty="0" smtClean="0"/>
              <a:t>pre-matriculated </a:t>
            </a:r>
            <a:r>
              <a:rPr lang="en-US" dirty="0" smtClean="0"/>
              <a:t>medical students about pharmaceutical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Disclosures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91467" cy="4525963"/>
          </a:xfrm>
        </p:spPr>
        <p:txBody>
          <a:bodyPr/>
          <a:lstStyle/>
          <a:p>
            <a:r>
              <a:rPr lang="en-US" b="1" dirty="0"/>
              <a:t>STFM Foundation Group Project Fund </a:t>
            </a:r>
            <a:endParaRPr lang="en-US" dirty="0"/>
          </a:p>
        </p:txBody>
      </p:sp>
      <p:pic>
        <p:nvPicPr>
          <p:cNvPr id="6" name="Picture 5" descr="Screen Shot 2018-01-12 at 1.2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76" y="1600200"/>
            <a:ext cx="459885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2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665882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of </a:t>
            </a:r>
            <a:r>
              <a:rPr lang="en-US" dirty="0" smtClean="0"/>
              <a:t>current literature </a:t>
            </a:r>
            <a:r>
              <a:rPr lang="en-US" dirty="0"/>
              <a:t>on the physician/pharmaceutical industry relationship to medical education </a:t>
            </a:r>
            <a:endParaRPr lang="en-US" dirty="0" smtClean="0"/>
          </a:p>
          <a:p>
            <a:pPr lvl="0"/>
            <a:r>
              <a:rPr lang="en-US" dirty="0" smtClean="0"/>
              <a:t>Provide preliminary </a:t>
            </a:r>
            <a:r>
              <a:rPr lang="en-US" dirty="0"/>
              <a:t>data on </a:t>
            </a:r>
            <a:r>
              <a:rPr lang="en-US" dirty="0" smtClean="0"/>
              <a:t>marketing exposure of </a:t>
            </a:r>
            <a:r>
              <a:rPr lang="en-US" dirty="0" smtClean="0"/>
              <a:t>pre-matriculated </a:t>
            </a:r>
            <a:r>
              <a:rPr lang="en-US" dirty="0"/>
              <a:t>medical students </a:t>
            </a:r>
            <a:endParaRPr lang="en-US" dirty="0" smtClean="0"/>
          </a:p>
          <a:p>
            <a:pPr lvl="0"/>
            <a:r>
              <a:rPr lang="en-US" dirty="0" smtClean="0"/>
              <a:t>Discuss the context </a:t>
            </a:r>
            <a:r>
              <a:rPr lang="en-US" dirty="0"/>
              <a:t>in which it occurs.</a:t>
            </a:r>
          </a:p>
          <a:p>
            <a:pPr lvl="0"/>
            <a:r>
              <a:rPr lang="en-US" dirty="0"/>
              <a:t>B</a:t>
            </a:r>
            <a:r>
              <a:rPr lang="en-US" dirty="0" smtClean="0"/>
              <a:t>rainstorm </a:t>
            </a:r>
            <a:r>
              <a:rPr lang="en-US" dirty="0"/>
              <a:t>the implications of early exposure </a:t>
            </a:r>
            <a:r>
              <a:rPr lang="en-US" dirty="0" smtClean="0"/>
              <a:t>to </a:t>
            </a:r>
            <a:r>
              <a:rPr lang="en-US" dirty="0"/>
              <a:t>pharmaceutical marketing and how medical educators should mitigate its impact.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8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" y="1297458"/>
            <a:ext cx="9080417" cy="4238372"/>
          </a:xfrm>
        </p:spPr>
      </p:pic>
    </p:spTree>
    <p:extLst>
      <p:ext uri="{BB962C8B-B14F-4D97-AF65-F5344CB8AC3E}">
        <p14:creationId xmlns:p14="http://schemas.microsoft.com/office/powerpoint/2010/main" val="124248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130"/>
            <a:ext cx="3974123" cy="48400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Survey developed based on previous literature</a:t>
            </a:r>
          </a:p>
          <a:p>
            <a:r>
              <a:rPr lang="en-US" dirty="0"/>
              <a:t>Received IRB </a:t>
            </a:r>
            <a:r>
              <a:rPr lang="en-US" dirty="0" smtClean="0"/>
              <a:t>Approval</a:t>
            </a:r>
          </a:p>
          <a:p>
            <a:r>
              <a:rPr lang="en-US" dirty="0" smtClean="0"/>
              <a:t>All public medical schools were contacted and invited to participate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13" y="1470392"/>
            <a:ext cx="4062046" cy="43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130"/>
            <a:ext cx="8229600" cy="4840034"/>
          </a:xfrm>
        </p:spPr>
        <p:txBody>
          <a:bodyPr>
            <a:normAutofit/>
          </a:bodyPr>
          <a:lstStyle/>
          <a:p>
            <a:r>
              <a:rPr lang="en-US" dirty="0"/>
              <a:t>From June to August of 2017 participating institutions sent the online survey to students who accepted admission to their medical school  </a:t>
            </a:r>
          </a:p>
          <a:p>
            <a:r>
              <a:rPr lang="en-US" dirty="0"/>
              <a:t>Participants were surveyed about the types of pharmaceutical marketing they observed or received and where this marketing took place.        </a:t>
            </a:r>
          </a:p>
        </p:txBody>
      </p:sp>
    </p:spTree>
    <p:extLst>
      <p:ext uri="{BB962C8B-B14F-4D97-AF65-F5344CB8AC3E}">
        <p14:creationId xmlns:p14="http://schemas.microsoft.com/office/powerpoint/2010/main" val="124001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Results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 </a:t>
            </a:r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M</a:t>
            </a:r>
            <a:r>
              <a:rPr lang="en-US" dirty="0" smtClean="0"/>
              <a:t>edical Schools</a:t>
            </a:r>
          </a:p>
          <a:p>
            <a:r>
              <a:rPr lang="en-US" dirty="0"/>
              <a:t>911 </a:t>
            </a:r>
            <a:r>
              <a:rPr lang="en-US" dirty="0" smtClean="0"/>
              <a:t>pre-matriculated </a:t>
            </a:r>
            <a:r>
              <a:rPr lang="en-US" dirty="0"/>
              <a:t>students completed the </a:t>
            </a:r>
            <a:r>
              <a:rPr lang="en-US" dirty="0" smtClean="0"/>
              <a:t>survey</a:t>
            </a:r>
          </a:p>
          <a:p>
            <a:r>
              <a:rPr lang="en-US" dirty="0" smtClean="0"/>
              <a:t>43% female; 47% male</a:t>
            </a:r>
          </a:p>
          <a:p>
            <a:r>
              <a:rPr lang="en-US" dirty="0" smtClean="0"/>
              <a:t>Mean age: 24.25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Age range: 21-44 </a:t>
            </a:r>
            <a:r>
              <a:rPr lang="en-US" dirty="0" err="1" smtClean="0"/>
              <a:t>yrs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3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Participating Schools</a:t>
            </a:r>
            <a:endParaRPr lang="en-US" sz="3200" b="1" dirty="0"/>
          </a:p>
        </p:txBody>
      </p:sp>
      <p:pic>
        <p:nvPicPr>
          <p:cNvPr id="6" name="Content Placeholder 5" descr="Screen Shot 2018-01-12 at 12.55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498"/>
          <a:stretch>
            <a:fillRect/>
          </a:stretch>
        </p:blipFill>
        <p:spPr>
          <a:xfrm>
            <a:off x="457200" y="993088"/>
            <a:ext cx="8229600" cy="5133076"/>
          </a:xfrm>
        </p:spPr>
      </p:pic>
    </p:spTree>
    <p:extLst>
      <p:ext uri="{BB962C8B-B14F-4D97-AF65-F5344CB8AC3E}">
        <p14:creationId xmlns:p14="http://schemas.microsoft.com/office/powerpoint/2010/main" val="162619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34739"/>
          </a:xfrm>
        </p:spPr>
        <p:txBody>
          <a:bodyPr>
            <a:noAutofit/>
          </a:bodyPr>
          <a:lstStyle/>
          <a:p>
            <a:r>
              <a:rPr lang="en-US" sz="2400" b="1" dirty="0"/>
              <a:t>Exposure Type by % of Student Respondents Observing Someone Receiving It and Receiving It Themselves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 (N=911)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833931"/>
              </p:ext>
            </p:extLst>
          </p:nvPr>
        </p:nvGraphicFramePr>
        <p:xfrm>
          <a:off x="1320110" y="1809376"/>
          <a:ext cx="665774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233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1757</TotalTime>
  <Words>394</Words>
  <Application>Microsoft Macintosh PowerPoint</Application>
  <PresentationFormat>On-screen Show (4:3)</PresentationFormat>
  <Paragraphs>59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Pre-matriculation Exposure to Pharmaceutical Marketing:  Too much, too soon? </vt:lpstr>
      <vt:lpstr>Disclosures</vt:lpstr>
      <vt:lpstr>Objectives </vt:lpstr>
      <vt:lpstr>PowerPoint Presentation</vt:lpstr>
      <vt:lpstr>Methods</vt:lpstr>
      <vt:lpstr>Methods</vt:lpstr>
      <vt:lpstr>Results  Demographics</vt:lpstr>
      <vt:lpstr>Participating Schools</vt:lpstr>
      <vt:lpstr>Exposure Type by % of Student Respondents Observing Someone Receiving It and Receiving It Themselves  (N=911) </vt:lpstr>
      <vt:lpstr>PowerPoint Presentation</vt:lpstr>
      <vt:lpstr>PowerPoint Presentation</vt:lpstr>
      <vt:lpstr>Discussion</vt:lpstr>
      <vt:lpstr>QUESTIONS 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Pre-matriculation exposure to pharmaceutical marketing:  Too much, too soon? </dc:title>
  <dc:creator>Toby Keys</dc:creator>
  <cp:lastModifiedBy>Toby Keys</cp:lastModifiedBy>
  <cp:revision>13</cp:revision>
  <dcterms:created xsi:type="dcterms:W3CDTF">2018-01-12T20:15:06Z</dcterms:created>
  <dcterms:modified xsi:type="dcterms:W3CDTF">2018-01-17T23:30:05Z</dcterms:modified>
</cp:coreProperties>
</file>