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3" r:id="rId16"/>
    <p:sldId id="284" r:id="rId17"/>
    <p:sldId id="277" r:id="rId18"/>
    <p:sldId id="285" r:id="rId19"/>
    <p:sldId id="278" r:id="rId20"/>
    <p:sldId id="286" r:id="rId21"/>
    <p:sldId id="279" r:id="rId22"/>
    <p:sldId id="280" r:id="rId23"/>
    <p:sldId id="281" r:id="rId24"/>
    <p:sldId id="282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50000" autoAdjust="0"/>
  </p:normalViewPr>
  <p:slideViewPr>
    <p:cSldViewPr snapToGrid="0" snapToObjects="1">
      <p:cViewPr>
        <p:scale>
          <a:sx n="114" d="100"/>
          <a:sy n="114" d="100"/>
        </p:scale>
        <p:origin x="1024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DF9B7-8817-47CD-8B17-EA874F121D38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F81E-E649-4C41-942E-C1A392B6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8E53858-325E-4866-9FF4-D49D596ED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7172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E53858-325E-4866-9FF4-D49D596ED4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90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anose="020B0504020202030204" pitchFamily="34" charset="0"/>
                <a:ea typeface="Arial Narrow"/>
                <a:cs typeface="Arial Narrow"/>
              </a:rPr>
              <a:t>Developing Faculty Educators: Using the STFM Residency Faculty Fundamentals Certificate Program to Empower your Faculty</a:t>
            </a:r>
            <a:endParaRPr lang="en-US" dirty="0">
              <a:latin typeface="Helvetica" panose="020B0504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32959"/>
            <a:ext cx="7381268" cy="10758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STFM Graduate Medical Education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Question: How do you currently educate new faculty?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Formal faculty development fellowship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Institution-based education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Peer mentoring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Advanced degrees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anose="020B0504020202030204" pitchFamily="34" charset="0"/>
              </a:rPr>
              <a:t>On-line/Asynchronous Learning</a:t>
            </a:r>
            <a:endParaRPr lang="en-US" dirty="0">
              <a:latin typeface="Helvetica" panose="020B0504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28466"/>
            <a:ext cx="4038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Helvetica" panose="020B0504020202030204" pitchFamily="34" charset="0"/>
              </a:rPr>
              <a:t>Allows for on-demand learning</a:t>
            </a:r>
          </a:p>
          <a:p>
            <a:r>
              <a:rPr lang="en-US" sz="2200" dirty="0" smtClean="0">
                <a:latin typeface="Helvetica" panose="020B0504020202030204" pitchFamily="34" charset="0"/>
              </a:rPr>
              <a:t>Self-paced</a:t>
            </a:r>
          </a:p>
          <a:p>
            <a:r>
              <a:rPr lang="en-US" sz="2200" dirty="0" smtClean="0">
                <a:latin typeface="Helvetica" panose="020B0504020202030204" pitchFamily="34" charset="0"/>
              </a:rPr>
              <a:t>Can fit into a variety of busy schedules</a:t>
            </a:r>
          </a:p>
          <a:p>
            <a:r>
              <a:rPr lang="en-US" sz="2200" dirty="0" smtClean="0">
                <a:latin typeface="Helvetica" panose="020B0504020202030204" pitchFamily="34" charset="0"/>
              </a:rPr>
              <a:t>Allows opportunities for reviewing/revisiting material</a:t>
            </a:r>
          </a:p>
          <a:p>
            <a:r>
              <a:rPr lang="en-US" sz="2200" dirty="0" smtClean="0">
                <a:latin typeface="Helvetica" panose="020B0504020202030204" pitchFamily="34" charset="0"/>
              </a:rPr>
              <a:t>Does not require time away from the residency program</a:t>
            </a:r>
          </a:p>
          <a:p>
            <a:r>
              <a:rPr lang="en-US" sz="2200" dirty="0" smtClean="0">
                <a:latin typeface="Helvetica" panose="020B0504020202030204" pitchFamily="34" charset="0"/>
              </a:rPr>
              <a:t>Typically less expensive</a:t>
            </a:r>
            <a:endParaRPr lang="en-US" sz="2200" dirty="0">
              <a:latin typeface="Helvetica" panose="020B0504020202030204" pitchFamily="34" charset="0"/>
            </a:endParaRPr>
          </a:p>
        </p:txBody>
      </p:sp>
      <p:pic>
        <p:nvPicPr>
          <p:cNvPr id="7" name="Content Placeholder 6" descr="online learnin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4369" r="-24369"/>
          <a:stretch>
            <a:fillRect/>
          </a:stretch>
        </p:blipFill>
        <p:spPr>
          <a:xfrm>
            <a:off x="4648200" y="2089835"/>
            <a:ext cx="3438787" cy="3853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74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available to address these needs?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Residency Faculty Fundamentals Certificate Program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Developed by STFM under the guidance of the STFM GMEC</a:t>
            </a:r>
          </a:p>
          <a:p>
            <a:r>
              <a:rPr lang="en-US" dirty="0" smtClean="0"/>
              <a:t>Launching in May 2017</a:t>
            </a:r>
          </a:p>
          <a:p>
            <a:r>
              <a:rPr lang="en-US" dirty="0" smtClean="0"/>
              <a:t>Up to 25 CME credits are available</a:t>
            </a:r>
          </a:p>
          <a:p>
            <a:r>
              <a:rPr lang="en-US" dirty="0" smtClean="0"/>
              <a:t>Six months of online training in the fundamental topics pertinent to ALL faculty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 courses on key topics</a:t>
            </a:r>
          </a:p>
          <a:p>
            <a:r>
              <a:rPr lang="en-US" dirty="0" smtClean="0"/>
              <a:t>Individual courses include    </a:t>
            </a:r>
          </a:p>
          <a:p>
            <a:pPr lvl="1"/>
            <a:r>
              <a:rPr lang="en-US" dirty="0" smtClean="0"/>
              <a:t>Interactive learning activities              </a:t>
            </a:r>
          </a:p>
          <a:p>
            <a:pPr lvl="1"/>
            <a:r>
              <a:rPr lang="en-US" dirty="0" smtClean="0"/>
              <a:t>Reading Assignments</a:t>
            </a:r>
          </a:p>
          <a:p>
            <a:pPr lvl="1"/>
            <a:r>
              <a:rPr lang="en-US" dirty="0" smtClean="0"/>
              <a:t> </a:t>
            </a:r>
            <a:r>
              <a:rPr lang="en-US" dirty="0"/>
              <a:t>Videos    </a:t>
            </a:r>
            <a:endParaRPr lang="en-US" dirty="0" smtClean="0"/>
          </a:p>
          <a:p>
            <a:pPr lvl="1"/>
            <a:r>
              <a:rPr lang="en-US" dirty="0" smtClean="0"/>
              <a:t>Assignments        </a:t>
            </a:r>
          </a:p>
          <a:p>
            <a:pPr lvl="1"/>
            <a:r>
              <a:rPr lang="en-US" dirty="0" smtClean="0"/>
              <a:t>Reflective &amp; knowledge assessment quizzes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8583"/>
            <a:ext cx="4038600" cy="3827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ACGME Program Requirements</a:t>
            </a:r>
          </a:p>
          <a:p>
            <a:r>
              <a:rPr lang="en-US" dirty="0" smtClean="0"/>
              <a:t>Competencies</a:t>
            </a:r>
            <a:r>
              <a:rPr lang="en-US" dirty="0"/>
              <a:t>, Milestones, and EPAs</a:t>
            </a:r>
          </a:p>
          <a:p>
            <a:r>
              <a:rPr lang="en-US" dirty="0"/>
              <a:t>Structure and Funding of Residency Programs</a:t>
            </a:r>
          </a:p>
          <a:p>
            <a:r>
              <a:rPr lang="en-US" dirty="0"/>
              <a:t>Billing and Documentation Requirements</a:t>
            </a:r>
          </a:p>
          <a:p>
            <a:r>
              <a:rPr lang="en-US" dirty="0"/>
              <a:t>Recruiting and Interviewing Residents</a:t>
            </a:r>
          </a:p>
          <a:p>
            <a:r>
              <a:rPr lang="en-US" dirty="0"/>
              <a:t>ABFM Rules and Requirements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8582"/>
            <a:ext cx="4038600" cy="3827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Scholarly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Writing </a:t>
            </a:r>
            <a:r>
              <a:rPr lang="en-US" dirty="0"/>
              <a:t>for Academic Publication</a:t>
            </a:r>
          </a:p>
          <a:p>
            <a:r>
              <a:rPr lang="en-US" dirty="0"/>
              <a:t>Curriculum Development</a:t>
            </a:r>
          </a:p>
          <a:p>
            <a:r>
              <a:rPr lang="en-US" dirty="0"/>
              <a:t>Didactic Teaching Skills</a:t>
            </a:r>
          </a:p>
          <a:p>
            <a:r>
              <a:rPr lang="en-US" dirty="0"/>
              <a:t>Clinical Teaching Skills</a:t>
            </a:r>
          </a:p>
          <a:p>
            <a:r>
              <a:rPr lang="en-US" dirty="0"/>
              <a:t>Assessment and Evaluation</a:t>
            </a:r>
          </a:p>
          <a:p>
            <a:r>
              <a:rPr lang="en-US" dirty="0"/>
              <a:t>Giving Feedback</a:t>
            </a:r>
          </a:p>
          <a:p>
            <a:r>
              <a:rPr lang="en-US" dirty="0"/>
              <a:t>Residents in Difficulty: Academic and Behavioral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1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Certificate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Matter Experts</a:t>
            </a:r>
          </a:p>
          <a:p>
            <a:r>
              <a:rPr lang="en-US" dirty="0"/>
              <a:t>Outlines and Scripts</a:t>
            </a:r>
          </a:p>
          <a:p>
            <a:r>
              <a:rPr lang="en-US" dirty="0"/>
              <a:t>Peer Review</a:t>
            </a:r>
          </a:p>
          <a:p>
            <a:r>
              <a:rPr lang="en-US" dirty="0"/>
              <a:t>Instructional Design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Faculty Instructor Feedback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5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06099" y="2421518"/>
            <a:ext cx="6853412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Demonstration</a:t>
            </a:r>
            <a:endParaRPr 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Self-Directed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Clear, concise content</a:t>
            </a:r>
          </a:p>
          <a:p>
            <a:r>
              <a:rPr lang="en-US" dirty="0"/>
              <a:t>Frequent quizzing</a:t>
            </a:r>
          </a:p>
          <a:p>
            <a:r>
              <a:rPr lang="en-US" dirty="0"/>
              <a:t>Stories from experienced faculty</a:t>
            </a:r>
          </a:p>
          <a:p>
            <a:r>
              <a:rPr lang="en-US" dirty="0"/>
              <a:t>Assignments that require interactions with program director and other faculty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3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11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plan to use online faculty development in the future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2" y="3564025"/>
            <a:ext cx="7676613" cy="383615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speakers are members of the STFM Graduate Medical Education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529"/>
            <a:ext cx="8229600" cy="118786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future online courses would be most useful for your program? C</a:t>
            </a:r>
            <a:r>
              <a:rPr lang="en-US" dirty="0" smtClean="0"/>
              <a:t>ourses </a:t>
            </a:r>
            <a:r>
              <a:rPr lang="en-US" dirty="0"/>
              <a:t>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9702"/>
            <a:ext cx="8229600" cy="347918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New educators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Experienced faculty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Community preceptors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an increasing need for family </a:t>
            </a:r>
            <a:r>
              <a:rPr lang="en-US" dirty="0"/>
              <a:t>m</a:t>
            </a:r>
            <a:r>
              <a:rPr lang="en-US" dirty="0" smtClean="0"/>
              <a:t>edicine faculty educators</a:t>
            </a:r>
          </a:p>
          <a:p>
            <a:r>
              <a:rPr lang="en-US" dirty="0" smtClean="0"/>
              <a:t>Programs need to equip faculty with the necessary tools to fulfill the role they are being asked to</a:t>
            </a:r>
          </a:p>
          <a:p>
            <a:r>
              <a:rPr lang="en-US" dirty="0" smtClean="0"/>
              <a:t>Online education such as the STFM Residency Faculty Fundamentals Certificate Program can prepare new faculty members or provide additional training to established ones</a:t>
            </a:r>
          </a:p>
          <a:p>
            <a:r>
              <a:rPr lang="en-US" dirty="0" smtClean="0"/>
              <a:t>Together we can work to develop the family </a:t>
            </a:r>
            <a:r>
              <a:rPr lang="en-US" dirty="0"/>
              <a:t>m</a:t>
            </a:r>
            <a:r>
              <a:rPr lang="en-US" dirty="0" smtClean="0"/>
              <a:t>edicine physicians of the future!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STFM Graduate Medical Education Committee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Russell Maier, MD (Chair)</a:t>
            </a:r>
          </a:p>
          <a:p>
            <a:r>
              <a:rPr lang="en-US" dirty="0" smtClean="0"/>
              <a:t>Wendy Biggs, MD</a:t>
            </a:r>
          </a:p>
          <a:p>
            <a:r>
              <a:rPr lang="en-US" dirty="0" err="1" smtClean="0"/>
              <a:t>Alisahah</a:t>
            </a:r>
            <a:r>
              <a:rPr lang="en-US" dirty="0" smtClean="0"/>
              <a:t> Cole, MD</a:t>
            </a:r>
          </a:p>
          <a:p>
            <a:r>
              <a:rPr lang="en-US" dirty="0" smtClean="0"/>
              <a:t>Timothy Graham, MD</a:t>
            </a:r>
          </a:p>
          <a:p>
            <a:r>
              <a:rPr lang="en-US" dirty="0" smtClean="0"/>
              <a:t>Simon </a:t>
            </a:r>
            <a:r>
              <a:rPr lang="en-US" dirty="0" err="1" smtClean="0"/>
              <a:t>Griesbach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Marcy Lake, DO</a:t>
            </a:r>
          </a:p>
          <a:p>
            <a:r>
              <a:rPr lang="en-US" dirty="0" err="1" smtClean="0"/>
              <a:t>Harald</a:t>
            </a:r>
            <a:r>
              <a:rPr lang="en-US" dirty="0" smtClean="0"/>
              <a:t> </a:t>
            </a:r>
            <a:r>
              <a:rPr lang="en-US" dirty="0" err="1" smtClean="0"/>
              <a:t>Lausen</a:t>
            </a:r>
            <a:r>
              <a:rPr lang="en-US" dirty="0" smtClean="0"/>
              <a:t>, DO</a:t>
            </a:r>
          </a:p>
          <a:p>
            <a:r>
              <a:rPr lang="en-US" dirty="0" smtClean="0"/>
              <a:t>David Lick, </a:t>
            </a:r>
            <a:r>
              <a:rPr lang="en-US" dirty="0" smtClean="0"/>
              <a:t>MD</a:t>
            </a:r>
          </a:p>
          <a:p>
            <a:r>
              <a:rPr lang="en-US" dirty="0" smtClean="0"/>
              <a:t>Amber Robins, MD</a:t>
            </a:r>
            <a:endParaRPr lang="en-US" dirty="0" smtClean="0"/>
          </a:p>
          <a:p>
            <a:r>
              <a:rPr lang="en-US" dirty="0" smtClean="0"/>
              <a:t>Mary </a:t>
            </a:r>
            <a:r>
              <a:rPr lang="en-US" dirty="0" err="1" smtClean="0"/>
              <a:t>Theobald</a:t>
            </a:r>
            <a:endParaRPr lang="en-US" dirty="0" smtClean="0"/>
          </a:p>
          <a:p>
            <a:r>
              <a:rPr lang="en-US" dirty="0" smtClean="0"/>
              <a:t>Emily Walters</a:t>
            </a:r>
          </a:p>
          <a:p>
            <a:r>
              <a:rPr lang="en-US" dirty="0" smtClean="0"/>
              <a:t>** Rob </a:t>
            </a:r>
            <a:r>
              <a:rPr lang="en-US" dirty="0" err="1" smtClean="0"/>
              <a:t>Freelove</a:t>
            </a:r>
            <a:r>
              <a:rPr lang="en-US" dirty="0" smtClean="0"/>
              <a:t>, MD (former member, contributor)**</a:t>
            </a:r>
          </a:p>
          <a:p>
            <a:r>
              <a:rPr lang="en-US" dirty="0" smtClean="0"/>
              <a:t>**Cynthia </a:t>
            </a:r>
            <a:r>
              <a:rPr lang="en-US" dirty="0" err="1" smtClean="0"/>
              <a:t>Passmore</a:t>
            </a:r>
            <a:r>
              <a:rPr lang="en-US" dirty="0" smtClean="0"/>
              <a:t> (former member, contributor)**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466"/>
            <a:ext cx="8229600" cy="39562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panose="020B0504020202030204" pitchFamily="34" charset="0"/>
                <a:ea typeface="Arial Narrow"/>
                <a:cs typeface="Arial Narrow"/>
              </a:rPr>
              <a:t>Endorse the importance of faculty development to provide the proper tools to ensure success as an educator.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 panose="020B0504020202030204" pitchFamily="34" charset="0"/>
                <a:ea typeface="Arial Narrow"/>
                <a:cs typeface="Arial Narrow"/>
              </a:rPr>
              <a:t>Describe an approach to faculty development that utilizes a framework that identifies and emphasizes the fundamental skills that all faculty educators should possess.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 panose="020B0504020202030204" pitchFamily="34" charset="0"/>
                <a:ea typeface="Arial Narrow"/>
                <a:cs typeface="Arial Narrow"/>
              </a:rPr>
              <a:t>Discuss resources for faculty development that include distance-learning to ensure that all faculty can have access to educational opportunities.</a:t>
            </a:r>
            <a:endParaRPr lang="en-US" dirty="0">
              <a:latin typeface="Helvetica" panose="020B0504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national shortage of family medicine faculty</a:t>
            </a:r>
          </a:p>
          <a:p>
            <a:r>
              <a:rPr lang="en-US" dirty="0" smtClean="0"/>
              <a:t>Expected to worsen with increased demand for family </a:t>
            </a:r>
            <a:r>
              <a:rPr lang="en-US" dirty="0"/>
              <a:t>m</a:t>
            </a:r>
            <a:r>
              <a:rPr lang="en-US" dirty="0" smtClean="0"/>
              <a:t>edicine physicians and the need for the training of more physicians to fill this care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a shortage?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Salary gap between primary care and specialty care </a:t>
            </a:r>
          </a:p>
          <a:p>
            <a:r>
              <a:rPr lang="en-US" dirty="0" smtClean="0"/>
              <a:t>Salary gap between private/clinical practice and academic medicine</a:t>
            </a:r>
          </a:p>
          <a:p>
            <a:r>
              <a:rPr lang="en-US" dirty="0" smtClean="0"/>
              <a:t>Physicians feel unprepared to assume academic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504020202030204" pitchFamily="34" charset="0"/>
              </a:rPr>
              <a:t>Why is there a shortage?</a:t>
            </a:r>
            <a:endParaRPr lang="en-US" dirty="0">
              <a:latin typeface="Helvetica" panose="020B0504020202030204" pitchFamily="34" charset="0"/>
            </a:endParaRPr>
          </a:p>
        </p:txBody>
      </p:sp>
      <p:pic>
        <p:nvPicPr>
          <p:cNvPr id="6" name="Content Placeholder 5" descr="doctor under pap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944" b="-13944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10884"/>
            <a:ext cx="4038600" cy="4525963"/>
          </a:xfrm>
        </p:spPr>
        <p:txBody>
          <a:bodyPr/>
          <a:lstStyle/>
          <a:p>
            <a:r>
              <a:rPr lang="en-US" sz="2200" dirty="0">
                <a:latin typeface="Helvetica" panose="020B0504020202030204" pitchFamily="34" charset="0"/>
              </a:rPr>
              <a:t>Faculty role can be less attractive</a:t>
            </a:r>
          </a:p>
          <a:p>
            <a:pPr lvl="1"/>
            <a:r>
              <a:rPr lang="en-US" sz="2200" dirty="0">
                <a:latin typeface="Helvetica" panose="020B0504020202030204" pitchFamily="34" charset="0"/>
              </a:rPr>
              <a:t>Lack of protected time</a:t>
            </a:r>
          </a:p>
          <a:p>
            <a:pPr lvl="1"/>
            <a:r>
              <a:rPr lang="en-US" sz="2200" dirty="0">
                <a:latin typeface="Helvetica" panose="020B0504020202030204" pitchFamily="34" charset="0"/>
              </a:rPr>
              <a:t>Increased demands for scholarship</a:t>
            </a:r>
          </a:p>
          <a:p>
            <a:pPr lvl="1"/>
            <a:r>
              <a:rPr lang="en-US" sz="2200" dirty="0">
                <a:latin typeface="Helvetica" panose="020B0504020202030204" pitchFamily="34" charset="0"/>
              </a:rPr>
              <a:t>Inpatient responsibilities</a:t>
            </a:r>
          </a:p>
          <a:p>
            <a:pPr lvl="1"/>
            <a:r>
              <a:rPr lang="en-US" sz="2200" dirty="0">
                <a:latin typeface="Helvetica" panose="020B0504020202030204" pitchFamily="34" charset="0"/>
              </a:rPr>
              <a:t>Salaries do not reflect demands</a:t>
            </a:r>
          </a:p>
          <a:p>
            <a:pPr lvl="1"/>
            <a:r>
              <a:rPr lang="en-US" sz="2200" dirty="0">
                <a:latin typeface="Helvetica" panose="020B0504020202030204" pitchFamily="34" charset="0"/>
              </a:rPr>
              <a:t>Some programs require OB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92594"/>
            <a:ext cx="8229600" cy="1187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Question: </a:t>
            </a:r>
            <a:br>
              <a:rPr lang="en-US" dirty="0" smtClean="0"/>
            </a:br>
            <a:r>
              <a:rPr lang="en-US" dirty="0" smtClean="0"/>
              <a:t>Are you </a:t>
            </a:r>
            <a:r>
              <a:rPr lang="en-US" dirty="0" smtClean="0"/>
              <a:t>currently recruiting for faculty </a:t>
            </a:r>
            <a:r>
              <a:rPr lang="en-US" dirty="0" smtClean="0"/>
              <a:t>at your program?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85814"/>
            <a:ext cx="7789178" cy="359048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504020202030204" pitchFamily="34" charset="0"/>
              </a:rPr>
              <a:t>Need for Intervention!</a:t>
            </a:r>
            <a:endParaRPr lang="en-US" dirty="0">
              <a:latin typeface="Helvetica" panose="020B0504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28466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" panose="020B0504020202030204" pitchFamily="34" charset="0"/>
              </a:rPr>
              <a:t>Programs need to prepare faculty for success!</a:t>
            </a:r>
          </a:p>
          <a:p>
            <a:r>
              <a:rPr lang="en-US" sz="2400" dirty="0" smtClean="0">
                <a:latin typeface="Helvetica" panose="020B0504020202030204" pitchFamily="34" charset="0"/>
              </a:rPr>
              <a:t>Provide them with the necessary tools to perform the roles that are being requested of them</a:t>
            </a:r>
          </a:p>
          <a:p>
            <a:r>
              <a:rPr lang="en-US" sz="2400" dirty="0" smtClean="0">
                <a:latin typeface="Helvetica" panose="020B0504020202030204" pitchFamily="34" charset="0"/>
              </a:rPr>
              <a:t>Provide role modeling, mentoring and support</a:t>
            </a:r>
            <a:endParaRPr lang="en-US" sz="2400" dirty="0">
              <a:latin typeface="Helvetica" panose="020B0504020202030204" pitchFamily="34" charset="0"/>
            </a:endParaRPr>
          </a:p>
        </p:txBody>
      </p:sp>
      <p:pic>
        <p:nvPicPr>
          <p:cNvPr id="7" name="Content Placeholder 6" descr="Tool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041" b="-340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Strategies and Limitations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Institution-based faculty development</a:t>
            </a:r>
          </a:p>
          <a:p>
            <a:pPr lvl="1"/>
            <a:r>
              <a:rPr lang="en-US" dirty="0" smtClean="0"/>
              <a:t>Tends to be sporadic and generalized</a:t>
            </a:r>
          </a:p>
          <a:p>
            <a:r>
              <a:rPr lang="en-US" dirty="0" smtClean="0"/>
              <a:t>Faculty Development fellowships</a:t>
            </a:r>
          </a:p>
          <a:p>
            <a:pPr lvl="1"/>
            <a:r>
              <a:rPr lang="en-US" dirty="0" smtClean="0"/>
              <a:t>Expense</a:t>
            </a:r>
          </a:p>
          <a:p>
            <a:pPr lvl="1"/>
            <a:r>
              <a:rPr lang="en-US" dirty="0" smtClean="0"/>
              <a:t>Time</a:t>
            </a:r>
          </a:p>
          <a:p>
            <a:r>
              <a:rPr lang="en-US" dirty="0" smtClean="0"/>
              <a:t>Advanced training</a:t>
            </a:r>
          </a:p>
          <a:p>
            <a:pPr lvl="1"/>
            <a:r>
              <a:rPr lang="en-US" dirty="0" smtClean="0"/>
              <a:t>Expense</a:t>
            </a:r>
          </a:p>
          <a:p>
            <a:pPr lvl="1"/>
            <a:r>
              <a:rPr lang="en-US" dirty="0" smtClean="0"/>
              <a:t>Time</a:t>
            </a:r>
          </a:p>
          <a:p>
            <a:r>
              <a:rPr lang="en-US" dirty="0" smtClean="0"/>
              <a:t>Individual mentoring</a:t>
            </a:r>
          </a:p>
          <a:p>
            <a:pPr lvl="1"/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671</Words>
  <Application>Microsoft Macintosh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Narrow</vt:lpstr>
      <vt:lpstr>Calibri</vt:lpstr>
      <vt:lpstr>Helvetica</vt:lpstr>
      <vt:lpstr>Arial</vt:lpstr>
      <vt:lpstr>Office Theme</vt:lpstr>
      <vt:lpstr>Developing Faculty Educators: Using the STFM Residency Faculty Fundamentals Certificate Program to Empower your Faculty</vt:lpstr>
      <vt:lpstr>Disclosures </vt:lpstr>
      <vt:lpstr>Objectives</vt:lpstr>
      <vt:lpstr>The Scope of the Problem</vt:lpstr>
      <vt:lpstr>Why is there a shortage?</vt:lpstr>
      <vt:lpstr>Why is there a shortage?</vt:lpstr>
      <vt:lpstr>Discussion Question:  Are you currently recruiting for faculty at your program?</vt:lpstr>
      <vt:lpstr>Need for Intervention!</vt:lpstr>
      <vt:lpstr>Potential Strategies and Limitations</vt:lpstr>
      <vt:lpstr>Discussion Question: How do you currently educate new faculty?</vt:lpstr>
      <vt:lpstr>On-line/Asynchronous Learning</vt:lpstr>
      <vt:lpstr>What is available to address these needs?</vt:lpstr>
      <vt:lpstr>Residency Faculty Fundamentals Certificate Program</vt:lpstr>
      <vt:lpstr>Certificate Program Content</vt:lpstr>
      <vt:lpstr>Course Topics</vt:lpstr>
      <vt:lpstr>Developing the Certificate Program</vt:lpstr>
      <vt:lpstr>Demonstration</vt:lpstr>
      <vt:lpstr>Self-Directed Learning</vt:lpstr>
      <vt:lpstr>Do you plan to use online faculty development in the future?</vt:lpstr>
      <vt:lpstr>What future online courses would be most useful for your program? Courses for:</vt:lpstr>
      <vt:lpstr>Take Home Points</vt:lpstr>
      <vt:lpstr>Questions?</vt:lpstr>
      <vt:lpstr>Thank you for your attention!</vt:lpstr>
      <vt:lpstr>STFM Graduate Medical Education Committee</vt:lpstr>
      <vt:lpstr>PowerPoint Presentation</vt:lpstr>
    </vt:vector>
  </TitlesOfParts>
  <Company>STFM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Emily</cp:lastModifiedBy>
  <cp:revision>46</cp:revision>
  <dcterms:created xsi:type="dcterms:W3CDTF">2017-04-25T22:23:52Z</dcterms:created>
  <dcterms:modified xsi:type="dcterms:W3CDTF">2017-05-07T17:33:15Z</dcterms:modified>
</cp:coreProperties>
</file>