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2" r:id="rId2"/>
    <p:sldId id="263" r:id="rId3"/>
    <p:sldId id="265" r:id="rId4"/>
    <p:sldId id="272" r:id="rId5"/>
    <p:sldId id="257" r:id="rId6"/>
    <p:sldId id="280" r:id="rId7"/>
    <p:sldId id="281" r:id="rId8"/>
    <p:sldId id="266" r:id="rId9"/>
    <p:sldId id="273" r:id="rId10"/>
    <p:sldId id="271" r:id="rId11"/>
    <p:sldId id="264" r:id="rId12"/>
    <p:sldId id="268" r:id="rId13"/>
    <p:sldId id="274" r:id="rId14"/>
    <p:sldId id="279" r:id="rId15"/>
    <p:sldId id="278" r:id="rId16"/>
    <p:sldId id="283" r:id="rId17"/>
    <p:sldId id="260" r:id="rId18"/>
    <p:sldId id="285" r:id="rId19"/>
    <p:sldId id="286"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43"/>
  </p:normalViewPr>
  <p:slideViewPr>
    <p:cSldViewPr snapToGrid="0" snapToObjects="1">
      <p:cViewPr varScale="1">
        <p:scale>
          <a:sx n="102" d="100"/>
          <a:sy n="102" d="100"/>
        </p:scale>
        <p:origin x="17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E7D4E-D2A1-4233-9342-6636484FC4F5}" type="doc">
      <dgm:prSet loTypeId="urn:microsoft.com/office/officeart/2005/8/layout/radial5" loCatId="relationship" qsTypeId="urn:microsoft.com/office/officeart/2005/8/quickstyle/simple1" qsCatId="simple" csTypeId="urn:microsoft.com/office/officeart/2005/8/colors/colorful3" csCatId="colorful" phldr="1"/>
      <dgm:spPr/>
      <dgm:t>
        <a:bodyPr/>
        <a:lstStyle/>
        <a:p>
          <a:endParaRPr lang="en-US"/>
        </a:p>
      </dgm:t>
    </dgm:pt>
    <dgm:pt modelId="{0850987B-4D63-49F5-86A2-33EE50B00ACC}">
      <dgm:prSet phldrT="[Text]" custT="1"/>
      <dgm:spPr>
        <a:solidFill>
          <a:srgbClr val="6EC8B8"/>
        </a:solidFill>
        <a:ln>
          <a:solidFill>
            <a:srgbClr val="414042"/>
          </a:solidFill>
        </a:ln>
      </dgm:spPr>
      <dgm:t>
        <a:bodyPr/>
        <a:lstStyle/>
        <a:p>
          <a:r>
            <a:rPr lang="en-US" sz="1400" b="1" dirty="0" smtClean="0">
              <a:solidFill>
                <a:schemeClr val="bg1"/>
              </a:solidFill>
            </a:rPr>
            <a:t>Patient &amp; </a:t>
          </a:r>
          <a:r>
            <a:rPr lang="en-US" sz="1200" b="1" dirty="0" smtClean="0">
              <a:solidFill>
                <a:schemeClr val="bg1"/>
              </a:solidFill>
            </a:rPr>
            <a:t>Family Advisors</a:t>
          </a:r>
          <a:endParaRPr lang="en-US" sz="1200" b="1" dirty="0">
            <a:solidFill>
              <a:schemeClr val="bg1"/>
            </a:solidFill>
          </a:endParaRPr>
        </a:p>
      </dgm:t>
    </dgm:pt>
    <dgm:pt modelId="{18FD1AF9-40CE-4E6F-8F99-23010A868932}" type="parTrans" cxnId="{C3CDFD96-BA43-4778-9519-70037A99931D}">
      <dgm:prSet/>
      <dgm:spPr/>
      <dgm:t>
        <a:bodyPr/>
        <a:lstStyle/>
        <a:p>
          <a:endParaRPr lang="en-US"/>
        </a:p>
      </dgm:t>
    </dgm:pt>
    <dgm:pt modelId="{5CD92D5C-18DC-4C6E-A91C-B54462CF13F4}" type="sibTrans" cxnId="{C3CDFD96-BA43-4778-9519-70037A99931D}">
      <dgm:prSet/>
      <dgm:spPr/>
      <dgm:t>
        <a:bodyPr/>
        <a:lstStyle/>
        <a:p>
          <a:endParaRPr lang="en-US"/>
        </a:p>
      </dgm:t>
    </dgm:pt>
    <dgm:pt modelId="{6DCE2D81-4101-4DA5-AD17-1C1B52D2DAB8}">
      <dgm:prSet phldrT="[Text]" custT="1"/>
      <dgm:spPr>
        <a:solidFill>
          <a:srgbClr val="6EC8B8"/>
        </a:solidFill>
        <a:ln>
          <a:solidFill>
            <a:srgbClr val="414042"/>
          </a:solidFill>
        </a:ln>
      </dgm:spPr>
      <dgm:t>
        <a:bodyPr/>
        <a:lstStyle/>
        <a:p>
          <a:r>
            <a:rPr lang="en-US" sz="1400" b="1" dirty="0" smtClean="0">
              <a:solidFill>
                <a:schemeClr val="bg1"/>
              </a:solidFill>
              <a:latin typeface="Arial" pitchFamily="34" charset="0"/>
              <a:cs typeface="Arial" pitchFamily="34" charset="0"/>
            </a:rPr>
            <a:t>Education</a:t>
          </a:r>
          <a:endParaRPr lang="en-US" sz="1400" b="1" dirty="0">
            <a:solidFill>
              <a:schemeClr val="bg1"/>
            </a:solidFill>
            <a:latin typeface="Arial" pitchFamily="34" charset="0"/>
            <a:cs typeface="Arial" pitchFamily="34" charset="0"/>
          </a:endParaRPr>
        </a:p>
      </dgm:t>
    </dgm:pt>
    <dgm:pt modelId="{8DB546F2-C344-482B-A9F0-9C6B95505DBC}" type="parTrans" cxnId="{CAFB5314-8F49-4198-9D19-46AB77E92F10}">
      <dgm:prSet/>
      <dgm:spPr>
        <a:solidFill>
          <a:srgbClr val="BEBDBF"/>
        </a:solidFill>
        <a:ln>
          <a:solidFill>
            <a:srgbClr val="414042"/>
          </a:solidFill>
        </a:ln>
      </dgm:spPr>
      <dgm:t>
        <a:bodyPr/>
        <a:lstStyle/>
        <a:p>
          <a:endParaRPr lang="en-US"/>
        </a:p>
      </dgm:t>
    </dgm:pt>
    <dgm:pt modelId="{C1534BAA-0D85-4D7D-947D-3C9A9925F4C6}" type="sibTrans" cxnId="{CAFB5314-8F49-4198-9D19-46AB77E92F10}">
      <dgm:prSet/>
      <dgm:spPr/>
      <dgm:t>
        <a:bodyPr/>
        <a:lstStyle/>
        <a:p>
          <a:endParaRPr lang="en-US"/>
        </a:p>
      </dgm:t>
    </dgm:pt>
    <dgm:pt modelId="{D46806BF-4055-49FC-8E95-22A640B0B7C4}">
      <dgm:prSet phldrT="[Text]" custT="1"/>
      <dgm:spPr>
        <a:solidFill>
          <a:srgbClr val="6EC8B8"/>
        </a:solidFill>
        <a:ln>
          <a:solidFill>
            <a:srgbClr val="414042"/>
          </a:solidFill>
        </a:ln>
      </dgm:spPr>
      <dgm:t>
        <a:bodyPr/>
        <a:lstStyle/>
        <a:p>
          <a:r>
            <a:rPr lang="en-US" sz="1400" b="1" dirty="0" smtClean="0">
              <a:solidFill>
                <a:schemeClr val="bg1"/>
              </a:solidFill>
              <a:latin typeface="Arial" pitchFamily="34" charset="0"/>
              <a:cs typeface="Arial" pitchFamily="34" charset="0"/>
            </a:rPr>
            <a:t>Safety</a:t>
          </a:r>
          <a:endParaRPr lang="en-US" sz="1400" b="1" dirty="0">
            <a:solidFill>
              <a:schemeClr val="bg1"/>
            </a:solidFill>
            <a:latin typeface="Arial" pitchFamily="34" charset="0"/>
            <a:cs typeface="Arial" pitchFamily="34" charset="0"/>
          </a:endParaRPr>
        </a:p>
      </dgm:t>
    </dgm:pt>
    <dgm:pt modelId="{4CCAD1AE-2C54-40F1-8EE6-03F9244DEEEC}" type="parTrans" cxnId="{929B15D7-8419-4568-9196-04068A9890F7}">
      <dgm:prSet/>
      <dgm:spPr>
        <a:solidFill>
          <a:srgbClr val="BEBDBF"/>
        </a:solidFill>
        <a:ln>
          <a:solidFill>
            <a:srgbClr val="414042"/>
          </a:solidFill>
        </a:ln>
      </dgm:spPr>
      <dgm:t>
        <a:bodyPr/>
        <a:lstStyle/>
        <a:p>
          <a:endParaRPr lang="en-US"/>
        </a:p>
      </dgm:t>
    </dgm:pt>
    <dgm:pt modelId="{3CBBA7FE-D34F-462D-9026-32ADF2AAE53D}" type="sibTrans" cxnId="{929B15D7-8419-4568-9196-04068A9890F7}">
      <dgm:prSet/>
      <dgm:spPr/>
      <dgm:t>
        <a:bodyPr/>
        <a:lstStyle/>
        <a:p>
          <a:endParaRPr lang="en-US"/>
        </a:p>
      </dgm:t>
    </dgm:pt>
    <dgm:pt modelId="{981896B1-CB0B-4FAA-94EB-950769133C37}">
      <dgm:prSet phldrT="[Text]" custT="1"/>
      <dgm:spPr>
        <a:solidFill>
          <a:srgbClr val="6EC8B8"/>
        </a:solidFill>
        <a:ln>
          <a:solidFill>
            <a:schemeClr val="accent3">
              <a:lumMod val="65000"/>
            </a:schemeClr>
          </a:solidFill>
        </a:ln>
      </dgm:spPr>
      <dgm:t>
        <a:bodyPr/>
        <a:lstStyle/>
        <a:p>
          <a:r>
            <a:rPr lang="en-US" sz="1400" b="1" dirty="0" smtClean="0">
              <a:solidFill>
                <a:schemeClr val="bg1"/>
              </a:solidFill>
              <a:latin typeface="Arial" pitchFamily="34" charset="0"/>
              <a:cs typeface="Arial" pitchFamily="34" charset="0"/>
            </a:rPr>
            <a:t>Rounding</a:t>
          </a:r>
          <a:endParaRPr lang="en-US" sz="1400" b="1" dirty="0">
            <a:solidFill>
              <a:schemeClr val="bg1"/>
            </a:solidFill>
            <a:latin typeface="Arial" pitchFamily="34" charset="0"/>
            <a:cs typeface="Arial" pitchFamily="34" charset="0"/>
          </a:endParaRPr>
        </a:p>
      </dgm:t>
    </dgm:pt>
    <dgm:pt modelId="{7D1AF843-9112-4616-8649-482AC5EDBB41}" type="parTrans" cxnId="{6BA1731E-30AD-486D-8F32-5D925C2446BD}">
      <dgm:prSet/>
      <dgm:spPr>
        <a:solidFill>
          <a:srgbClr val="BEBDBF"/>
        </a:solidFill>
        <a:ln>
          <a:solidFill>
            <a:srgbClr val="414042"/>
          </a:solidFill>
        </a:ln>
      </dgm:spPr>
      <dgm:t>
        <a:bodyPr/>
        <a:lstStyle/>
        <a:p>
          <a:endParaRPr lang="en-US"/>
        </a:p>
      </dgm:t>
    </dgm:pt>
    <dgm:pt modelId="{CCB89C2A-B364-482B-80A8-E7D38E398C1E}" type="sibTrans" cxnId="{6BA1731E-30AD-486D-8F32-5D925C2446BD}">
      <dgm:prSet/>
      <dgm:spPr/>
      <dgm:t>
        <a:bodyPr/>
        <a:lstStyle/>
        <a:p>
          <a:endParaRPr lang="en-US"/>
        </a:p>
      </dgm:t>
    </dgm:pt>
    <dgm:pt modelId="{EEAD1B05-9176-4B13-A350-9D245F0BF788}">
      <dgm:prSet phldrT="[Text]" custT="1"/>
      <dgm:spPr>
        <a:solidFill>
          <a:srgbClr val="6EC8B8"/>
        </a:solidFill>
        <a:ln>
          <a:solidFill>
            <a:srgbClr val="414042"/>
          </a:solidFill>
        </a:ln>
      </dgm:spPr>
      <dgm:t>
        <a:bodyPr/>
        <a:lstStyle/>
        <a:p>
          <a:r>
            <a:rPr lang="en-US" sz="1400" b="1" dirty="0" smtClean="0">
              <a:solidFill>
                <a:schemeClr val="bg1"/>
              </a:solidFill>
              <a:latin typeface="Arial" pitchFamily="34" charset="0"/>
              <a:cs typeface="Arial" pitchFamily="34" charset="0"/>
            </a:rPr>
            <a:t>Facility Design</a:t>
          </a:r>
          <a:endParaRPr lang="en-US" sz="1400" b="1" dirty="0">
            <a:solidFill>
              <a:schemeClr val="bg1"/>
            </a:solidFill>
            <a:latin typeface="Arial" pitchFamily="34" charset="0"/>
            <a:cs typeface="Arial" pitchFamily="34" charset="0"/>
          </a:endParaRPr>
        </a:p>
      </dgm:t>
    </dgm:pt>
    <dgm:pt modelId="{42655F38-944D-4E15-8C12-20FFB1BD50AD}" type="parTrans" cxnId="{59A249BE-7A81-4834-BDAA-BEF2E77CA0F9}">
      <dgm:prSet/>
      <dgm:spPr>
        <a:solidFill>
          <a:srgbClr val="BEBDBF"/>
        </a:solidFill>
        <a:ln>
          <a:solidFill>
            <a:srgbClr val="414042"/>
          </a:solidFill>
        </a:ln>
      </dgm:spPr>
      <dgm:t>
        <a:bodyPr/>
        <a:lstStyle/>
        <a:p>
          <a:endParaRPr lang="en-US"/>
        </a:p>
      </dgm:t>
    </dgm:pt>
    <dgm:pt modelId="{FE6BEBB3-5D6F-4AE1-8471-0C377AEE86FC}" type="sibTrans" cxnId="{59A249BE-7A81-4834-BDAA-BEF2E77CA0F9}">
      <dgm:prSet/>
      <dgm:spPr/>
      <dgm:t>
        <a:bodyPr/>
        <a:lstStyle/>
        <a:p>
          <a:endParaRPr lang="en-US"/>
        </a:p>
      </dgm:t>
    </dgm:pt>
    <dgm:pt modelId="{631095AC-3D73-432E-812F-910EACAEDE74}">
      <dgm:prSet phldrT="[Text]" custT="1"/>
      <dgm:spPr>
        <a:solidFill>
          <a:srgbClr val="6EC8B8"/>
        </a:solidFill>
        <a:ln>
          <a:solidFill>
            <a:srgbClr val="414042"/>
          </a:solidFill>
        </a:ln>
      </dgm:spPr>
      <dgm:t>
        <a:bodyPr/>
        <a:lstStyle/>
        <a:p>
          <a:r>
            <a:rPr lang="en-US" sz="1200" b="1" dirty="0" smtClean="0">
              <a:solidFill>
                <a:schemeClr val="bg1"/>
              </a:solidFill>
              <a:latin typeface="Arial" pitchFamily="34" charset="0"/>
              <a:cs typeface="Arial" pitchFamily="34" charset="0"/>
            </a:rPr>
            <a:t> Literature Review</a:t>
          </a:r>
          <a:endParaRPr lang="en-US" sz="1200" b="1" dirty="0">
            <a:solidFill>
              <a:schemeClr val="bg1"/>
            </a:solidFill>
            <a:latin typeface="Arial" pitchFamily="34" charset="0"/>
            <a:cs typeface="Arial" pitchFamily="34" charset="0"/>
          </a:endParaRPr>
        </a:p>
      </dgm:t>
    </dgm:pt>
    <dgm:pt modelId="{77A3F947-9031-4972-99C8-1FB244F8FF74}" type="sibTrans" cxnId="{2AB3DCFA-FAC2-4844-A702-9A646FF4E829}">
      <dgm:prSet/>
      <dgm:spPr/>
      <dgm:t>
        <a:bodyPr/>
        <a:lstStyle/>
        <a:p>
          <a:endParaRPr lang="en-US"/>
        </a:p>
      </dgm:t>
    </dgm:pt>
    <dgm:pt modelId="{519C299C-244F-4057-84D8-FE0A32B02D7F}" type="parTrans" cxnId="{2AB3DCFA-FAC2-4844-A702-9A646FF4E829}">
      <dgm:prSet/>
      <dgm:spPr>
        <a:solidFill>
          <a:srgbClr val="BEBDBF"/>
        </a:solidFill>
        <a:ln>
          <a:solidFill>
            <a:srgbClr val="414042"/>
          </a:solidFill>
        </a:ln>
      </dgm:spPr>
      <dgm:t>
        <a:bodyPr/>
        <a:lstStyle/>
        <a:p>
          <a:endParaRPr lang="en-US" dirty="0"/>
        </a:p>
      </dgm:t>
    </dgm:pt>
    <dgm:pt modelId="{38485758-E63C-45C0-9292-4310ABC7A160}">
      <dgm:prSet phldrT="[Text]" custT="1"/>
      <dgm:spPr>
        <a:solidFill>
          <a:srgbClr val="6EC8B8"/>
        </a:solidFill>
        <a:ln>
          <a:solidFill>
            <a:srgbClr val="414042"/>
          </a:solidFill>
        </a:ln>
      </dgm:spPr>
      <dgm:t>
        <a:bodyPr/>
        <a:lstStyle/>
        <a:p>
          <a:r>
            <a:rPr lang="en-US" sz="1200" b="1" dirty="0" smtClean="0">
              <a:solidFill>
                <a:schemeClr val="bg1"/>
              </a:solidFill>
              <a:latin typeface="Arial" pitchFamily="34" charset="0"/>
              <a:cs typeface="Arial" pitchFamily="34" charset="0"/>
            </a:rPr>
            <a:t>Quality &amp; Performance Improvement Teams</a:t>
          </a:r>
          <a:endParaRPr lang="en-US" sz="1200" b="1" dirty="0">
            <a:solidFill>
              <a:schemeClr val="bg1"/>
            </a:solidFill>
            <a:latin typeface="Arial" pitchFamily="34" charset="0"/>
            <a:cs typeface="Arial" pitchFamily="34" charset="0"/>
          </a:endParaRPr>
        </a:p>
      </dgm:t>
    </dgm:pt>
    <dgm:pt modelId="{2239E351-A0BF-40E3-8605-75916BF1F81A}" type="parTrans" cxnId="{0B943320-EC56-43CD-8C43-5F6067951FB8}">
      <dgm:prSet/>
      <dgm:spPr>
        <a:solidFill>
          <a:srgbClr val="BEBDBF"/>
        </a:solidFill>
        <a:ln>
          <a:solidFill>
            <a:srgbClr val="414042"/>
          </a:solidFill>
        </a:ln>
      </dgm:spPr>
      <dgm:t>
        <a:bodyPr/>
        <a:lstStyle/>
        <a:p>
          <a:endParaRPr lang="en-US"/>
        </a:p>
      </dgm:t>
    </dgm:pt>
    <dgm:pt modelId="{0A968BC8-7838-4203-BA88-E48291E0D333}" type="sibTrans" cxnId="{0B943320-EC56-43CD-8C43-5F6067951FB8}">
      <dgm:prSet/>
      <dgm:spPr/>
      <dgm:t>
        <a:bodyPr/>
        <a:lstStyle/>
        <a:p>
          <a:endParaRPr lang="en-US"/>
        </a:p>
      </dgm:t>
    </dgm:pt>
    <dgm:pt modelId="{9CD5B897-4707-48D8-B7B3-93CF6E7C5435}">
      <dgm:prSet phldrT="[Text]" custT="1"/>
      <dgm:spPr>
        <a:solidFill>
          <a:srgbClr val="6EC8B8"/>
        </a:solidFill>
        <a:ln>
          <a:solidFill>
            <a:srgbClr val="414042"/>
          </a:solidFill>
        </a:ln>
      </dgm:spPr>
      <dgm:t>
        <a:bodyPr/>
        <a:lstStyle/>
        <a:p>
          <a:r>
            <a:rPr lang="en-US" sz="1400" b="1" dirty="0" smtClean="0">
              <a:solidFill>
                <a:schemeClr val="bg1"/>
              </a:solidFill>
              <a:latin typeface="Arial" pitchFamily="34" charset="0"/>
              <a:cs typeface="Arial" pitchFamily="34" charset="0"/>
            </a:rPr>
            <a:t>System Input</a:t>
          </a:r>
          <a:endParaRPr lang="en-US" sz="1400" b="1" dirty="0">
            <a:solidFill>
              <a:schemeClr val="bg1"/>
            </a:solidFill>
            <a:latin typeface="Arial" pitchFamily="34" charset="0"/>
            <a:cs typeface="Arial" pitchFamily="34" charset="0"/>
          </a:endParaRPr>
        </a:p>
      </dgm:t>
    </dgm:pt>
    <dgm:pt modelId="{BD29F2A3-35D4-444F-B069-F4FE84A77AAA}" type="parTrans" cxnId="{89B96B3D-E46D-41B7-B26E-00D4075C6E9C}">
      <dgm:prSet/>
      <dgm:spPr>
        <a:solidFill>
          <a:srgbClr val="BEBDBF"/>
        </a:solidFill>
        <a:ln>
          <a:solidFill>
            <a:srgbClr val="414042"/>
          </a:solidFill>
        </a:ln>
      </dgm:spPr>
      <dgm:t>
        <a:bodyPr/>
        <a:lstStyle/>
        <a:p>
          <a:endParaRPr lang="en-US"/>
        </a:p>
      </dgm:t>
    </dgm:pt>
    <dgm:pt modelId="{3E335CA7-2352-4EBD-8B16-113192397855}" type="sibTrans" cxnId="{89B96B3D-E46D-41B7-B26E-00D4075C6E9C}">
      <dgm:prSet/>
      <dgm:spPr/>
      <dgm:t>
        <a:bodyPr/>
        <a:lstStyle/>
        <a:p>
          <a:endParaRPr lang="en-US"/>
        </a:p>
      </dgm:t>
    </dgm:pt>
    <dgm:pt modelId="{E00896DD-FBA2-4E2E-9512-3AE14BA0E764}">
      <dgm:prSet phldrT="[Text]" custT="1"/>
      <dgm:spPr>
        <a:solidFill>
          <a:srgbClr val="6EC8B8"/>
        </a:solidFill>
        <a:ln>
          <a:solidFill>
            <a:srgbClr val="414042"/>
          </a:solidFill>
        </a:ln>
      </dgm:spPr>
      <dgm:t>
        <a:bodyPr/>
        <a:lstStyle/>
        <a:p>
          <a:r>
            <a:rPr lang="en-US" sz="1200" b="1" dirty="0" smtClean="0">
              <a:solidFill>
                <a:schemeClr val="bg1"/>
              </a:solidFill>
              <a:latin typeface="Arial" pitchFamily="34" charset="0"/>
              <a:cs typeface="Arial" pitchFamily="34" charset="0"/>
            </a:rPr>
            <a:t>Patient  Information, Communication </a:t>
          </a:r>
          <a:r>
            <a:rPr lang="en-US" sz="1200" b="1" dirty="0" smtClean="0">
              <a:solidFill>
                <a:schemeClr val="bg1"/>
              </a:solidFill>
              <a:latin typeface="Arial" pitchFamily="34" charset="0"/>
              <a:cs typeface="Arial" pitchFamily="34" charset="0"/>
            </a:rPr>
            <a:t>&amp; </a:t>
          </a:r>
          <a:r>
            <a:rPr lang="en-US" sz="1200" b="1" dirty="0" smtClean="0">
              <a:solidFill>
                <a:schemeClr val="bg1"/>
              </a:solidFill>
              <a:latin typeface="Arial" pitchFamily="34" charset="0"/>
              <a:cs typeface="Arial" pitchFamily="34" charset="0"/>
            </a:rPr>
            <a:t>Transparency </a:t>
          </a:r>
          <a:endParaRPr lang="en-US" sz="1200" b="1" dirty="0">
            <a:solidFill>
              <a:schemeClr val="bg1"/>
            </a:solidFill>
            <a:latin typeface="Arial" pitchFamily="34" charset="0"/>
            <a:cs typeface="Arial" pitchFamily="34" charset="0"/>
          </a:endParaRPr>
        </a:p>
      </dgm:t>
    </dgm:pt>
    <dgm:pt modelId="{64FF1800-7EF4-415F-BBC8-A0ED264B9285}" type="parTrans" cxnId="{43F6CB7A-84C1-4FD2-BD6B-85BCE068C073}">
      <dgm:prSet/>
      <dgm:spPr>
        <a:solidFill>
          <a:srgbClr val="BEBDBF"/>
        </a:solidFill>
        <a:ln>
          <a:solidFill>
            <a:srgbClr val="414042"/>
          </a:solidFill>
        </a:ln>
      </dgm:spPr>
      <dgm:t>
        <a:bodyPr/>
        <a:lstStyle/>
        <a:p>
          <a:endParaRPr lang="en-US" dirty="0"/>
        </a:p>
      </dgm:t>
    </dgm:pt>
    <dgm:pt modelId="{6D926BDA-0027-4193-B104-398D2C1461DC}" type="sibTrans" cxnId="{43F6CB7A-84C1-4FD2-BD6B-85BCE068C073}">
      <dgm:prSet/>
      <dgm:spPr/>
      <dgm:t>
        <a:bodyPr/>
        <a:lstStyle/>
        <a:p>
          <a:endParaRPr lang="en-US"/>
        </a:p>
      </dgm:t>
    </dgm:pt>
    <dgm:pt modelId="{385E81F1-72AE-4547-B6FE-DAE108046DFD}">
      <dgm:prSet phldrT="[Text]" custT="1"/>
      <dgm:spPr>
        <a:solidFill>
          <a:srgbClr val="6EC8B8"/>
        </a:solidFill>
        <a:ln>
          <a:solidFill>
            <a:srgbClr val="414042"/>
          </a:solidFill>
        </a:ln>
      </dgm:spPr>
      <dgm:t>
        <a:bodyPr/>
        <a:lstStyle/>
        <a:p>
          <a:r>
            <a:rPr lang="en-US" sz="1400" b="1" dirty="0" smtClean="0">
              <a:solidFill>
                <a:schemeClr val="bg1"/>
              </a:solidFill>
              <a:latin typeface="Arial" pitchFamily="34" charset="0"/>
              <a:cs typeface="Arial" pitchFamily="34" charset="0"/>
            </a:rPr>
            <a:t>Storytelling</a:t>
          </a:r>
          <a:endParaRPr lang="en-US" sz="1400" b="1" dirty="0">
            <a:solidFill>
              <a:schemeClr val="bg1"/>
            </a:solidFill>
            <a:latin typeface="Arial" pitchFamily="34" charset="0"/>
            <a:cs typeface="Arial" pitchFamily="34" charset="0"/>
          </a:endParaRPr>
        </a:p>
      </dgm:t>
    </dgm:pt>
    <dgm:pt modelId="{503DEDB3-7218-42C2-BBAC-13B3AA5B17F0}" type="parTrans" cxnId="{60E0150C-E6BC-4845-8AAB-AA06100C0105}">
      <dgm:prSet/>
      <dgm:spPr>
        <a:solidFill>
          <a:srgbClr val="BEBDBF"/>
        </a:solidFill>
        <a:ln>
          <a:solidFill>
            <a:srgbClr val="414042"/>
          </a:solidFill>
        </a:ln>
      </dgm:spPr>
      <dgm:t>
        <a:bodyPr/>
        <a:lstStyle/>
        <a:p>
          <a:endParaRPr lang="en-US"/>
        </a:p>
      </dgm:t>
    </dgm:pt>
    <dgm:pt modelId="{2E12676B-A910-40B9-BF3F-F308E215E732}" type="sibTrans" cxnId="{60E0150C-E6BC-4845-8AAB-AA06100C0105}">
      <dgm:prSet/>
      <dgm:spPr/>
      <dgm:t>
        <a:bodyPr/>
        <a:lstStyle/>
        <a:p>
          <a:endParaRPr lang="en-US"/>
        </a:p>
      </dgm:t>
    </dgm:pt>
    <dgm:pt modelId="{FA0300F1-C0FA-47B5-9189-81EA95401C40}" type="pres">
      <dgm:prSet presAssocID="{F83E7D4E-D2A1-4233-9342-6636484FC4F5}" presName="Name0" presStyleCnt="0">
        <dgm:presLayoutVars>
          <dgm:chMax val="1"/>
          <dgm:dir/>
          <dgm:animLvl val="ctr"/>
          <dgm:resizeHandles val="exact"/>
        </dgm:presLayoutVars>
      </dgm:prSet>
      <dgm:spPr/>
      <dgm:t>
        <a:bodyPr/>
        <a:lstStyle/>
        <a:p>
          <a:endParaRPr lang="en-US"/>
        </a:p>
      </dgm:t>
    </dgm:pt>
    <dgm:pt modelId="{200E8C22-F5AA-4A08-AA14-43F75E686E1A}" type="pres">
      <dgm:prSet presAssocID="{0850987B-4D63-49F5-86A2-33EE50B00ACC}" presName="centerShape" presStyleLbl="node0" presStyleIdx="0" presStyleCnt="1" custScaleX="111703" custScaleY="108984" custLinFactNeighborX="-1131" custLinFactNeighborY="3830"/>
      <dgm:spPr/>
      <dgm:t>
        <a:bodyPr/>
        <a:lstStyle/>
        <a:p>
          <a:endParaRPr lang="en-US"/>
        </a:p>
      </dgm:t>
    </dgm:pt>
    <dgm:pt modelId="{777F2470-A59D-48B5-82A6-1175CF0F6850}" type="pres">
      <dgm:prSet presAssocID="{8DB546F2-C344-482B-A9F0-9C6B95505DBC}" presName="parTrans" presStyleLbl="sibTrans2D1" presStyleIdx="0" presStyleCnt="9" custLinFactNeighborX="-21336" custLinFactNeighborY="-5046"/>
      <dgm:spPr/>
      <dgm:t>
        <a:bodyPr/>
        <a:lstStyle/>
        <a:p>
          <a:endParaRPr lang="en-US"/>
        </a:p>
      </dgm:t>
    </dgm:pt>
    <dgm:pt modelId="{C7C9A6AE-39AC-4853-9803-3B2BDB73A763}" type="pres">
      <dgm:prSet presAssocID="{8DB546F2-C344-482B-A9F0-9C6B95505DBC}" presName="connectorText" presStyleLbl="sibTrans2D1" presStyleIdx="0" presStyleCnt="9"/>
      <dgm:spPr/>
      <dgm:t>
        <a:bodyPr/>
        <a:lstStyle/>
        <a:p>
          <a:endParaRPr lang="en-US"/>
        </a:p>
      </dgm:t>
    </dgm:pt>
    <dgm:pt modelId="{B5D90220-A189-4D7D-A919-4DFA9D143CF5}" type="pres">
      <dgm:prSet presAssocID="{6DCE2D81-4101-4DA5-AD17-1C1B52D2DAB8}" presName="node" presStyleLbl="node1" presStyleIdx="0" presStyleCnt="9" custScaleX="145292" custScaleY="128958" custRadScaleRad="76051" custRadScaleInc="234730">
        <dgm:presLayoutVars>
          <dgm:bulletEnabled val="1"/>
        </dgm:presLayoutVars>
      </dgm:prSet>
      <dgm:spPr/>
      <dgm:t>
        <a:bodyPr/>
        <a:lstStyle/>
        <a:p>
          <a:endParaRPr lang="en-US"/>
        </a:p>
      </dgm:t>
    </dgm:pt>
    <dgm:pt modelId="{B8936829-ECD4-44C1-AC19-2EE2E18C83B9}" type="pres">
      <dgm:prSet presAssocID="{519C299C-244F-4057-84D8-FE0A32B02D7F}" presName="parTrans" presStyleLbl="sibTrans2D1" presStyleIdx="1" presStyleCnt="9" custScaleX="143140" custLinFactNeighborX="18674" custLinFactNeighborY="-2924"/>
      <dgm:spPr/>
      <dgm:t>
        <a:bodyPr/>
        <a:lstStyle/>
        <a:p>
          <a:endParaRPr lang="en-US"/>
        </a:p>
      </dgm:t>
    </dgm:pt>
    <dgm:pt modelId="{8C6C9F44-4450-4045-A1E1-AF933E429B4D}" type="pres">
      <dgm:prSet presAssocID="{519C299C-244F-4057-84D8-FE0A32B02D7F}" presName="connectorText" presStyleLbl="sibTrans2D1" presStyleIdx="1" presStyleCnt="9"/>
      <dgm:spPr/>
      <dgm:t>
        <a:bodyPr/>
        <a:lstStyle/>
        <a:p>
          <a:endParaRPr lang="en-US"/>
        </a:p>
      </dgm:t>
    </dgm:pt>
    <dgm:pt modelId="{CB6988BA-4837-4CC8-B2A4-AB85E107683F}" type="pres">
      <dgm:prSet presAssocID="{631095AC-3D73-432E-812F-910EACAEDE74}" presName="node" presStyleLbl="node1" presStyleIdx="1" presStyleCnt="9" custScaleX="133132" custScaleY="123429" custRadScaleRad="71965" custRadScaleInc="-210436">
        <dgm:presLayoutVars>
          <dgm:bulletEnabled val="1"/>
        </dgm:presLayoutVars>
      </dgm:prSet>
      <dgm:spPr/>
      <dgm:t>
        <a:bodyPr/>
        <a:lstStyle/>
        <a:p>
          <a:endParaRPr lang="en-US"/>
        </a:p>
      </dgm:t>
    </dgm:pt>
    <dgm:pt modelId="{528E5389-06BE-44C2-B7B4-3D8F7C3D5499}" type="pres">
      <dgm:prSet presAssocID="{4CCAD1AE-2C54-40F1-8EE6-03F9244DEEEC}" presName="parTrans" presStyleLbl="sibTrans2D1" presStyleIdx="2" presStyleCnt="9" custLinFactNeighborX="-12473" custLinFactNeighborY="5087"/>
      <dgm:spPr/>
      <dgm:t>
        <a:bodyPr/>
        <a:lstStyle/>
        <a:p>
          <a:endParaRPr lang="en-US"/>
        </a:p>
      </dgm:t>
    </dgm:pt>
    <dgm:pt modelId="{3539A7AD-A411-47C4-B379-1982E1F4A320}" type="pres">
      <dgm:prSet presAssocID="{4CCAD1AE-2C54-40F1-8EE6-03F9244DEEEC}" presName="connectorText" presStyleLbl="sibTrans2D1" presStyleIdx="2" presStyleCnt="9"/>
      <dgm:spPr/>
      <dgm:t>
        <a:bodyPr/>
        <a:lstStyle/>
        <a:p>
          <a:endParaRPr lang="en-US"/>
        </a:p>
      </dgm:t>
    </dgm:pt>
    <dgm:pt modelId="{56E4F0D5-1839-41E9-87C4-690C9A5516E8}" type="pres">
      <dgm:prSet presAssocID="{D46806BF-4055-49FC-8E95-22A640B0B7C4}" presName="node" presStyleLbl="node1" presStyleIdx="2" presStyleCnt="9" custScaleX="138720" custScaleY="136245" custRadScaleRad="92994" custRadScaleInc="17375">
        <dgm:presLayoutVars>
          <dgm:bulletEnabled val="1"/>
        </dgm:presLayoutVars>
      </dgm:prSet>
      <dgm:spPr/>
      <dgm:t>
        <a:bodyPr/>
        <a:lstStyle/>
        <a:p>
          <a:endParaRPr lang="en-US"/>
        </a:p>
      </dgm:t>
    </dgm:pt>
    <dgm:pt modelId="{5C33960F-7DAD-4D63-864B-6D89FDE55CE0}" type="pres">
      <dgm:prSet presAssocID="{7D1AF843-9112-4616-8649-482AC5EDBB41}" presName="parTrans" presStyleLbl="sibTrans2D1" presStyleIdx="3" presStyleCnt="9" custLinFactNeighborX="10612" custLinFactNeighborY="1832"/>
      <dgm:spPr/>
      <dgm:t>
        <a:bodyPr/>
        <a:lstStyle/>
        <a:p>
          <a:endParaRPr lang="en-US"/>
        </a:p>
      </dgm:t>
    </dgm:pt>
    <dgm:pt modelId="{1761757D-FDF1-4D32-A1D9-0317EDAC1B61}" type="pres">
      <dgm:prSet presAssocID="{7D1AF843-9112-4616-8649-482AC5EDBB41}" presName="connectorText" presStyleLbl="sibTrans2D1" presStyleIdx="3" presStyleCnt="9"/>
      <dgm:spPr/>
      <dgm:t>
        <a:bodyPr/>
        <a:lstStyle/>
        <a:p>
          <a:endParaRPr lang="en-US"/>
        </a:p>
      </dgm:t>
    </dgm:pt>
    <dgm:pt modelId="{F2D24D74-E00B-4CF2-BAA0-381EEE6333A8}" type="pres">
      <dgm:prSet presAssocID="{981896B1-CB0B-4FAA-94EB-950769133C37}" presName="node" presStyleLbl="node1" presStyleIdx="3" presStyleCnt="9" custScaleX="146647" custScaleY="118835" custRadScaleRad="93925" custRadScaleInc="-31473">
        <dgm:presLayoutVars>
          <dgm:bulletEnabled val="1"/>
        </dgm:presLayoutVars>
      </dgm:prSet>
      <dgm:spPr/>
      <dgm:t>
        <a:bodyPr/>
        <a:lstStyle/>
        <a:p>
          <a:endParaRPr lang="en-US"/>
        </a:p>
      </dgm:t>
    </dgm:pt>
    <dgm:pt modelId="{F8ED799D-2EC6-4AE6-8A35-B0B000D800F6}" type="pres">
      <dgm:prSet presAssocID="{42655F38-944D-4E15-8C12-20FFB1BD50AD}" presName="parTrans" presStyleLbl="sibTrans2D1" presStyleIdx="4" presStyleCnt="9" custScaleX="112186" custLinFactNeighborX="18651" custLinFactNeighborY="14032"/>
      <dgm:spPr/>
      <dgm:t>
        <a:bodyPr/>
        <a:lstStyle/>
        <a:p>
          <a:endParaRPr lang="en-US"/>
        </a:p>
      </dgm:t>
    </dgm:pt>
    <dgm:pt modelId="{E73C5309-76A8-47F8-9DED-CAF804C89D71}" type="pres">
      <dgm:prSet presAssocID="{42655F38-944D-4E15-8C12-20FFB1BD50AD}" presName="connectorText" presStyleLbl="sibTrans2D1" presStyleIdx="4" presStyleCnt="9"/>
      <dgm:spPr/>
      <dgm:t>
        <a:bodyPr/>
        <a:lstStyle/>
        <a:p>
          <a:endParaRPr lang="en-US"/>
        </a:p>
      </dgm:t>
    </dgm:pt>
    <dgm:pt modelId="{0AA4684C-2169-41F4-8D82-D3CB642EED2F}" type="pres">
      <dgm:prSet presAssocID="{EEAD1B05-9176-4B13-A350-9D245F0BF788}" presName="node" presStyleLbl="node1" presStyleIdx="4" presStyleCnt="9" custScaleX="149123" custScaleY="129888" custRadScaleRad="86964" custRadScaleInc="-50581">
        <dgm:presLayoutVars>
          <dgm:bulletEnabled val="1"/>
        </dgm:presLayoutVars>
      </dgm:prSet>
      <dgm:spPr/>
      <dgm:t>
        <a:bodyPr/>
        <a:lstStyle/>
        <a:p>
          <a:endParaRPr lang="en-US"/>
        </a:p>
      </dgm:t>
    </dgm:pt>
    <dgm:pt modelId="{7C1150FD-7B19-49D9-80A3-E8BC923B7314}" type="pres">
      <dgm:prSet presAssocID="{2239E351-A0BF-40E3-8605-75916BF1F81A}" presName="parTrans" presStyleLbl="sibTrans2D1" presStyleIdx="5" presStyleCnt="9"/>
      <dgm:spPr/>
      <dgm:t>
        <a:bodyPr/>
        <a:lstStyle/>
        <a:p>
          <a:endParaRPr lang="en-US"/>
        </a:p>
      </dgm:t>
    </dgm:pt>
    <dgm:pt modelId="{F7DC255B-ACDD-4FCC-8CE5-025A87EA3524}" type="pres">
      <dgm:prSet presAssocID="{2239E351-A0BF-40E3-8605-75916BF1F81A}" presName="connectorText" presStyleLbl="sibTrans2D1" presStyleIdx="5" presStyleCnt="9"/>
      <dgm:spPr/>
      <dgm:t>
        <a:bodyPr/>
        <a:lstStyle/>
        <a:p>
          <a:endParaRPr lang="en-US"/>
        </a:p>
      </dgm:t>
    </dgm:pt>
    <dgm:pt modelId="{D1F7B1A5-9201-4DBF-BF1E-5B9A694FC509}" type="pres">
      <dgm:prSet presAssocID="{38485758-E63C-45C0-9292-4310ABC7A160}" presName="node" presStyleLbl="node1" presStyleIdx="5" presStyleCnt="9" custScaleX="161399" custScaleY="143093" custRadScaleRad="99612" custRadScaleInc="141301">
        <dgm:presLayoutVars>
          <dgm:bulletEnabled val="1"/>
        </dgm:presLayoutVars>
      </dgm:prSet>
      <dgm:spPr/>
      <dgm:t>
        <a:bodyPr/>
        <a:lstStyle/>
        <a:p>
          <a:endParaRPr lang="en-US"/>
        </a:p>
      </dgm:t>
    </dgm:pt>
    <dgm:pt modelId="{382F75F5-7987-4783-A298-88DD0CF4B5DE}" type="pres">
      <dgm:prSet presAssocID="{BD29F2A3-35D4-444F-B069-F4FE84A77AAA}" presName="parTrans" presStyleLbl="sibTrans2D1" presStyleIdx="6" presStyleCnt="9" custLinFactNeighborX="-11374" custLinFactNeighborY="815"/>
      <dgm:spPr/>
      <dgm:t>
        <a:bodyPr/>
        <a:lstStyle/>
        <a:p>
          <a:endParaRPr lang="en-US"/>
        </a:p>
      </dgm:t>
    </dgm:pt>
    <dgm:pt modelId="{9784DE05-B6E1-41EC-9E45-6B18B475CE3E}" type="pres">
      <dgm:prSet presAssocID="{BD29F2A3-35D4-444F-B069-F4FE84A77AAA}" presName="connectorText" presStyleLbl="sibTrans2D1" presStyleIdx="6" presStyleCnt="9"/>
      <dgm:spPr/>
      <dgm:t>
        <a:bodyPr/>
        <a:lstStyle/>
        <a:p>
          <a:endParaRPr lang="en-US"/>
        </a:p>
      </dgm:t>
    </dgm:pt>
    <dgm:pt modelId="{D335A88A-A168-4A3E-8A50-244419110E2A}" type="pres">
      <dgm:prSet presAssocID="{9CD5B897-4707-48D8-B7B3-93CF6E7C5435}" presName="node" presStyleLbl="node1" presStyleIdx="6" presStyleCnt="9" custScaleX="126139" custScaleY="125426" custRadScaleRad="94167" custRadScaleInc="-260129">
        <dgm:presLayoutVars>
          <dgm:bulletEnabled val="1"/>
        </dgm:presLayoutVars>
      </dgm:prSet>
      <dgm:spPr/>
      <dgm:t>
        <a:bodyPr/>
        <a:lstStyle/>
        <a:p>
          <a:endParaRPr lang="en-US"/>
        </a:p>
      </dgm:t>
    </dgm:pt>
    <dgm:pt modelId="{B0BBC765-AF35-4D56-8AA8-AEA67EEB0BC3}" type="pres">
      <dgm:prSet presAssocID="{64FF1800-7EF4-415F-BBC8-A0ED264B9285}" presName="parTrans" presStyleLbl="sibTrans2D1" presStyleIdx="7" presStyleCnt="9" custLinFactNeighborX="-15439" custLinFactNeighborY="177"/>
      <dgm:spPr/>
      <dgm:t>
        <a:bodyPr/>
        <a:lstStyle/>
        <a:p>
          <a:endParaRPr lang="en-US"/>
        </a:p>
      </dgm:t>
    </dgm:pt>
    <dgm:pt modelId="{EDB26737-F25E-421E-A80F-B5D85FE323BF}" type="pres">
      <dgm:prSet presAssocID="{64FF1800-7EF4-415F-BBC8-A0ED264B9285}" presName="connectorText" presStyleLbl="sibTrans2D1" presStyleIdx="7" presStyleCnt="9"/>
      <dgm:spPr/>
      <dgm:t>
        <a:bodyPr/>
        <a:lstStyle/>
        <a:p>
          <a:endParaRPr lang="en-US"/>
        </a:p>
      </dgm:t>
    </dgm:pt>
    <dgm:pt modelId="{0B80C346-1681-4705-B4D2-EC3BE2EE9B33}" type="pres">
      <dgm:prSet presAssocID="{E00896DD-FBA2-4E2E-9512-3AE14BA0E764}" presName="node" presStyleLbl="node1" presStyleIdx="7" presStyleCnt="9" custScaleX="185421" custScaleY="161217" custRadScaleRad="90975" custRadScaleInc="-59521">
        <dgm:presLayoutVars>
          <dgm:bulletEnabled val="1"/>
        </dgm:presLayoutVars>
      </dgm:prSet>
      <dgm:spPr/>
      <dgm:t>
        <a:bodyPr/>
        <a:lstStyle/>
        <a:p>
          <a:endParaRPr lang="en-US"/>
        </a:p>
      </dgm:t>
    </dgm:pt>
    <dgm:pt modelId="{3AD73F3A-FAF3-4858-9872-EF33287A2319}" type="pres">
      <dgm:prSet presAssocID="{503DEDB3-7218-42C2-BBAC-13B3AA5B17F0}" presName="parTrans" presStyleLbl="sibTrans2D1" presStyleIdx="8" presStyleCnt="9" custLinFactNeighborX="11389" custLinFactNeighborY="-959"/>
      <dgm:spPr/>
      <dgm:t>
        <a:bodyPr/>
        <a:lstStyle/>
        <a:p>
          <a:endParaRPr lang="en-US"/>
        </a:p>
      </dgm:t>
    </dgm:pt>
    <dgm:pt modelId="{FACCCFCF-2E59-4540-9A8F-40449B15D6F0}" type="pres">
      <dgm:prSet presAssocID="{503DEDB3-7218-42C2-BBAC-13B3AA5B17F0}" presName="connectorText" presStyleLbl="sibTrans2D1" presStyleIdx="8" presStyleCnt="9"/>
      <dgm:spPr/>
      <dgm:t>
        <a:bodyPr/>
        <a:lstStyle/>
        <a:p>
          <a:endParaRPr lang="en-US"/>
        </a:p>
      </dgm:t>
    </dgm:pt>
    <dgm:pt modelId="{F84AF523-AF61-43A4-89C2-69DB3E0DE7B4}" type="pres">
      <dgm:prSet presAssocID="{385E81F1-72AE-4547-B6FE-DAE108046DFD}" presName="node" presStyleLbl="node1" presStyleIdx="8" presStyleCnt="9" custScaleX="170212" custScaleY="133006" custRadScaleRad="94029" custRadScaleInc="-61096">
        <dgm:presLayoutVars>
          <dgm:bulletEnabled val="1"/>
        </dgm:presLayoutVars>
      </dgm:prSet>
      <dgm:spPr/>
      <dgm:t>
        <a:bodyPr/>
        <a:lstStyle/>
        <a:p>
          <a:endParaRPr lang="en-US"/>
        </a:p>
      </dgm:t>
    </dgm:pt>
  </dgm:ptLst>
  <dgm:cxnLst>
    <dgm:cxn modelId="{0241DABA-F714-BA42-A728-2E331D5B7008}" type="presOf" srcId="{7D1AF843-9112-4616-8649-482AC5EDBB41}" destId="{1761757D-FDF1-4D32-A1D9-0317EDAC1B61}" srcOrd="1" destOrd="0" presId="urn:microsoft.com/office/officeart/2005/8/layout/radial5"/>
    <dgm:cxn modelId="{1AE4D7D1-6500-BF47-B71E-245AFA7DF4BC}" type="presOf" srcId="{BD29F2A3-35D4-444F-B069-F4FE84A77AAA}" destId="{382F75F5-7987-4783-A298-88DD0CF4B5DE}" srcOrd="0" destOrd="0" presId="urn:microsoft.com/office/officeart/2005/8/layout/radial5"/>
    <dgm:cxn modelId="{050EAA64-749B-2145-BC8B-109A0786F92A}" type="presOf" srcId="{42655F38-944D-4E15-8C12-20FFB1BD50AD}" destId="{E73C5309-76A8-47F8-9DED-CAF804C89D71}" srcOrd="1" destOrd="0" presId="urn:microsoft.com/office/officeart/2005/8/layout/radial5"/>
    <dgm:cxn modelId="{9AFFD2A3-E4CF-3E44-A8B3-FC20ADBCD172}" type="presOf" srcId="{6DCE2D81-4101-4DA5-AD17-1C1B52D2DAB8}" destId="{B5D90220-A189-4D7D-A919-4DFA9D143CF5}" srcOrd="0" destOrd="0" presId="urn:microsoft.com/office/officeart/2005/8/layout/radial5"/>
    <dgm:cxn modelId="{1EEB9447-C46B-AC44-812A-863EB669E648}" type="presOf" srcId="{981896B1-CB0B-4FAA-94EB-950769133C37}" destId="{F2D24D74-E00B-4CF2-BAA0-381EEE6333A8}" srcOrd="0" destOrd="0" presId="urn:microsoft.com/office/officeart/2005/8/layout/radial5"/>
    <dgm:cxn modelId="{AD4C2BB3-D021-3841-A789-096A6AA3B819}" type="presOf" srcId="{519C299C-244F-4057-84D8-FE0A32B02D7F}" destId="{B8936829-ECD4-44C1-AC19-2EE2E18C83B9}" srcOrd="0" destOrd="0" presId="urn:microsoft.com/office/officeart/2005/8/layout/radial5"/>
    <dgm:cxn modelId="{35B9EB2F-0DD7-3841-9061-B63421074B46}" type="presOf" srcId="{503DEDB3-7218-42C2-BBAC-13B3AA5B17F0}" destId="{FACCCFCF-2E59-4540-9A8F-40449B15D6F0}" srcOrd="1" destOrd="0" presId="urn:microsoft.com/office/officeart/2005/8/layout/radial5"/>
    <dgm:cxn modelId="{FD07630D-DD20-AE4D-A8A1-5D195970171C}" type="presOf" srcId="{64FF1800-7EF4-415F-BBC8-A0ED264B9285}" destId="{EDB26737-F25E-421E-A80F-B5D85FE323BF}" srcOrd="1" destOrd="0" presId="urn:microsoft.com/office/officeart/2005/8/layout/radial5"/>
    <dgm:cxn modelId="{AF5A0062-DB80-494C-B5E0-EAA86CE4E948}" type="presOf" srcId="{631095AC-3D73-432E-812F-910EACAEDE74}" destId="{CB6988BA-4837-4CC8-B2A4-AB85E107683F}" srcOrd="0" destOrd="0" presId="urn:microsoft.com/office/officeart/2005/8/layout/radial5"/>
    <dgm:cxn modelId="{B8ABD3C8-ACC8-304D-90C1-871780B02CB8}" type="presOf" srcId="{385E81F1-72AE-4547-B6FE-DAE108046DFD}" destId="{F84AF523-AF61-43A4-89C2-69DB3E0DE7B4}" srcOrd="0" destOrd="0" presId="urn:microsoft.com/office/officeart/2005/8/layout/radial5"/>
    <dgm:cxn modelId="{CAFB5314-8F49-4198-9D19-46AB77E92F10}" srcId="{0850987B-4D63-49F5-86A2-33EE50B00ACC}" destId="{6DCE2D81-4101-4DA5-AD17-1C1B52D2DAB8}" srcOrd="0" destOrd="0" parTransId="{8DB546F2-C344-482B-A9F0-9C6B95505DBC}" sibTransId="{C1534BAA-0D85-4D7D-947D-3C9A9925F4C6}"/>
    <dgm:cxn modelId="{6BA1731E-30AD-486D-8F32-5D925C2446BD}" srcId="{0850987B-4D63-49F5-86A2-33EE50B00ACC}" destId="{981896B1-CB0B-4FAA-94EB-950769133C37}" srcOrd="3" destOrd="0" parTransId="{7D1AF843-9112-4616-8649-482AC5EDBB41}" sibTransId="{CCB89C2A-B364-482B-80A8-E7D38E398C1E}"/>
    <dgm:cxn modelId="{C3CDFD96-BA43-4778-9519-70037A99931D}" srcId="{F83E7D4E-D2A1-4233-9342-6636484FC4F5}" destId="{0850987B-4D63-49F5-86A2-33EE50B00ACC}" srcOrd="0" destOrd="0" parTransId="{18FD1AF9-40CE-4E6F-8F99-23010A868932}" sibTransId="{5CD92D5C-18DC-4C6E-A91C-B54462CF13F4}"/>
    <dgm:cxn modelId="{8144743B-4E83-994E-B46D-A7DF78E62E31}" type="presOf" srcId="{7D1AF843-9112-4616-8649-482AC5EDBB41}" destId="{5C33960F-7DAD-4D63-864B-6D89FDE55CE0}" srcOrd="0" destOrd="0" presId="urn:microsoft.com/office/officeart/2005/8/layout/radial5"/>
    <dgm:cxn modelId="{1C33B10A-606E-7E4C-B231-F4E2D4F931BF}" type="presOf" srcId="{0850987B-4D63-49F5-86A2-33EE50B00ACC}" destId="{200E8C22-F5AA-4A08-AA14-43F75E686E1A}" srcOrd="0" destOrd="0" presId="urn:microsoft.com/office/officeart/2005/8/layout/radial5"/>
    <dgm:cxn modelId="{89B96B3D-E46D-41B7-B26E-00D4075C6E9C}" srcId="{0850987B-4D63-49F5-86A2-33EE50B00ACC}" destId="{9CD5B897-4707-48D8-B7B3-93CF6E7C5435}" srcOrd="6" destOrd="0" parTransId="{BD29F2A3-35D4-444F-B069-F4FE84A77AAA}" sibTransId="{3E335CA7-2352-4EBD-8B16-113192397855}"/>
    <dgm:cxn modelId="{F45A4641-5088-C440-8D75-730FBA3EAC29}" type="presOf" srcId="{8DB546F2-C344-482B-A9F0-9C6B95505DBC}" destId="{777F2470-A59D-48B5-82A6-1175CF0F6850}" srcOrd="0" destOrd="0" presId="urn:microsoft.com/office/officeart/2005/8/layout/radial5"/>
    <dgm:cxn modelId="{59A249BE-7A81-4834-BDAA-BEF2E77CA0F9}" srcId="{0850987B-4D63-49F5-86A2-33EE50B00ACC}" destId="{EEAD1B05-9176-4B13-A350-9D245F0BF788}" srcOrd="4" destOrd="0" parTransId="{42655F38-944D-4E15-8C12-20FFB1BD50AD}" sibTransId="{FE6BEBB3-5D6F-4AE1-8471-0C377AEE86FC}"/>
    <dgm:cxn modelId="{92F4A77E-89AF-4743-8120-43AE8020A6BA}" type="presOf" srcId="{4CCAD1AE-2C54-40F1-8EE6-03F9244DEEEC}" destId="{3539A7AD-A411-47C4-B379-1982E1F4A320}" srcOrd="1" destOrd="0" presId="urn:microsoft.com/office/officeart/2005/8/layout/radial5"/>
    <dgm:cxn modelId="{368508D0-78DB-1B4D-86F5-BB581D42FF6F}" type="presOf" srcId="{42655F38-944D-4E15-8C12-20FFB1BD50AD}" destId="{F8ED799D-2EC6-4AE6-8A35-B0B000D800F6}" srcOrd="0" destOrd="0" presId="urn:microsoft.com/office/officeart/2005/8/layout/radial5"/>
    <dgm:cxn modelId="{42BB606E-B34F-5E41-8C36-F611C65B520B}" type="presOf" srcId="{2239E351-A0BF-40E3-8605-75916BF1F81A}" destId="{F7DC255B-ACDD-4FCC-8CE5-025A87EA3524}" srcOrd="1" destOrd="0" presId="urn:microsoft.com/office/officeart/2005/8/layout/radial5"/>
    <dgm:cxn modelId="{3BFAA53B-B188-A04C-AE3A-16D21FE7D366}" type="presOf" srcId="{D46806BF-4055-49FC-8E95-22A640B0B7C4}" destId="{56E4F0D5-1839-41E9-87C4-690C9A5516E8}" srcOrd="0" destOrd="0" presId="urn:microsoft.com/office/officeart/2005/8/layout/radial5"/>
    <dgm:cxn modelId="{40E850D6-1C53-CA49-B188-A375414EF0D2}" type="presOf" srcId="{8DB546F2-C344-482B-A9F0-9C6B95505DBC}" destId="{C7C9A6AE-39AC-4853-9803-3B2BDB73A763}" srcOrd="1" destOrd="0" presId="urn:microsoft.com/office/officeart/2005/8/layout/radial5"/>
    <dgm:cxn modelId="{12F86202-6B8C-DF4D-B68B-2B10A64218F3}" type="presOf" srcId="{4CCAD1AE-2C54-40F1-8EE6-03F9244DEEEC}" destId="{528E5389-06BE-44C2-B7B4-3D8F7C3D5499}" srcOrd="0" destOrd="0" presId="urn:microsoft.com/office/officeart/2005/8/layout/radial5"/>
    <dgm:cxn modelId="{929B15D7-8419-4568-9196-04068A9890F7}" srcId="{0850987B-4D63-49F5-86A2-33EE50B00ACC}" destId="{D46806BF-4055-49FC-8E95-22A640B0B7C4}" srcOrd="2" destOrd="0" parTransId="{4CCAD1AE-2C54-40F1-8EE6-03F9244DEEEC}" sibTransId="{3CBBA7FE-D34F-462D-9026-32ADF2AAE53D}"/>
    <dgm:cxn modelId="{0B943320-EC56-43CD-8C43-5F6067951FB8}" srcId="{0850987B-4D63-49F5-86A2-33EE50B00ACC}" destId="{38485758-E63C-45C0-9292-4310ABC7A160}" srcOrd="5" destOrd="0" parTransId="{2239E351-A0BF-40E3-8605-75916BF1F81A}" sibTransId="{0A968BC8-7838-4203-BA88-E48291E0D333}"/>
    <dgm:cxn modelId="{D7844BD3-C10A-E04F-BFB6-2D73F48DD434}" type="presOf" srcId="{38485758-E63C-45C0-9292-4310ABC7A160}" destId="{D1F7B1A5-9201-4DBF-BF1E-5B9A694FC509}" srcOrd="0" destOrd="0" presId="urn:microsoft.com/office/officeart/2005/8/layout/radial5"/>
    <dgm:cxn modelId="{CE628EE2-B8A8-BB4D-A9DD-940CCDC40C95}" type="presOf" srcId="{503DEDB3-7218-42C2-BBAC-13B3AA5B17F0}" destId="{3AD73F3A-FAF3-4858-9872-EF33287A2319}" srcOrd="0" destOrd="0" presId="urn:microsoft.com/office/officeart/2005/8/layout/radial5"/>
    <dgm:cxn modelId="{2AB3DCFA-FAC2-4844-A702-9A646FF4E829}" srcId="{0850987B-4D63-49F5-86A2-33EE50B00ACC}" destId="{631095AC-3D73-432E-812F-910EACAEDE74}" srcOrd="1" destOrd="0" parTransId="{519C299C-244F-4057-84D8-FE0A32B02D7F}" sibTransId="{77A3F947-9031-4972-99C8-1FB244F8FF74}"/>
    <dgm:cxn modelId="{B0756E18-1FC2-B44D-96FA-E942381B1AE8}" type="presOf" srcId="{BD29F2A3-35D4-444F-B069-F4FE84A77AAA}" destId="{9784DE05-B6E1-41EC-9E45-6B18B475CE3E}" srcOrd="1" destOrd="0" presId="urn:microsoft.com/office/officeart/2005/8/layout/radial5"/>
    <dgm:cxn modelId="{6C2EA194-0AE0-9947-BF9F-192954D2BD0F}" type="presOf" srcId="{E00896DD-FBA2-4E2E-9512-3AE14BA0E764}" destId="{0B80C346-1681-4705-B4D2-EC3BE2EE9B33}" srcOrd="0" destOrd="0" presId="urn:microsoft.com/office/officeart/2005/8/layout/radial5"/>
    <dgm:cxn modelId="{60E0150C-E6BC-4845-8AAB-AA06100C0105}" srcId="{0850987B-4D63-49F5-86A2-33EE50B00ACC}" destId="{385E81F1-72AE-4547-B6FE-DAE108046DFD}" srcOrd="8" destOrd="0" parTransId="{503DEDB3-7218-42C2-BBAC-13B3AA5B17F0}" sibTransId="{2E12676B-A910-40B9-BF3F-F308E215E732}"/>
    <dgm:cxn modelId="{43F6CB7A-84C1-4FD2-BD6B-85BCE068C073}" srcId="{0850987B-4D63-49F5-86A2-33EE50B00ACC}" destId="{E00896DD-FBA2-4E2E-9512-3AE14BA0E764}" srcOrd="7" destOrd="0" parTransId="{64FF1800-7EF4-415F-BBC8-A0ED264B9285}" sibTransId="{6D926BDA-0027-4193-B104-398D2C1461DC}"/>
    <dgm:cxn modelId="{8CFFB8E6-5F79-064C-92EA-76C9353B7176}" type="presOf" srcId="{9CD5B897-4707-48D8-B7B3-93CF6E7C5435}" destId="{D335A88A-A168-4A3E-8A50-244419110E2A}" srcOrd="0" destOrd="0" presId="urn:microsoft.com/office/officeart/2005/8/layout/radial5"/>
    <dgm:cxn modelId="{EA2DF63A-1541-524C-803E-1C5A860EF122}" type="presOf" srcId="{64FF1800-7EF4-415F-BBC8-A0ED264B9285}" destId="{B0BBC765-AF35-4D56-8AA8-AEA67EEB0BC3}" srcOrd="0" destOrd="0" presId="urn:microsoft.com/office/officeart/2005/8/layout/radial5"/>
    <dgm:cxn modelId="{C1F35DBC-1CEB-7B49-AA8D-91D88192219C}" type="presOf" srcId="{519C299C-244F-4057-84D8-FE0A32B02D7F}" destId="{8C6C9F44-4450-4045-A1E1-AF933E429B4D}" srcOrd="1" destOrd="0" presId="urn:microsoft.com/office/officeart/2005/8/layout/radial5"/>
    <dgm:cxn modelId="{36D06C74-D338-7E4C-9472-08721E195A3B}" type="presOf" srcId="{F83E7D4E-D2A1-4233-9342-6636484FC4F5}" destId="{FA0300F1-C0FA-47B5-9189-81EA95401C40}" srcOrd="0" destOrd="0" presId="urn:microsoft.com/office/officeart/2005/8/layout/radial5"/>
    <dgm:cxn modelId="{96B7982D-1A19-4746-BEC1-50AC8EAEED37}" type="presOf" srcId="{EEAD1B05-9176-4B13-A350-9D245F0BF788}" destId="{0AA4684C-2169-41F4-8D82-D3CB642EED2F}" srcOrd="0" destOrd="0" presId="urn:microsoft.com/office/officeart/2005/8/layout/radial5"/>
    <dgm:cxn modelId="{DC8581F8-4221-A249-8E62-B4997B05A51B}" type="presOf" srcId="{2239E351-A0BF-40E3-8605-75916BF1F81A}" destId="{7C1150FD-7B19-49D9-80A3-E8BC923B7314}" srcOrd="0" destOrd="0" presId="urn:microsoft.com/office/officeart/2005/8/layout/radial5"/>
    <dgm:cxn modelId="{B5A4060A-560E-234F-941E-30CDBB6D57F4}" type="presParOf" srcId="{FA0300F1-C0FA-47B5-9189-81EA95401C40}" destId="{200E8C22-F5AA-4A08-AA14-43F75E686E1A}" srcOrd="0" destOrd="0" presId="urn:microsoft.com/office/officeart/2005/8/layout/radial5"/>
    <dgm:cxn modelId="{396A771A-2417-834E-BD56-F6BA66D6A514}" type="presParOf" srcId="{FA0300F1-C0FA-47B5-9189-81EA95401C40}" destId="{777F2470-A59D-48B5-82A6-1175CF0F6850}" srcOrd="1" destOrd="0" presId="urn:microsoft.com/office/officeart/2005/8/layout/radial5"/>
    <dgm:cxn modelId="{8C61844B-D03E-B348-8E0F-BF3A8F515300}" type="presParOf" srcId="{777F2470-A59D-48B5-82A6-1175CF0F6850}" destId="{C7C9A6AE-39AC-4853-9803-3B2BDB73A763}" srcOrd="0" destOrd="0" presId="urn:microsoft.com/office/officeart/2005/8/layout/radial5"/>
    <dgm:cxn modelId="{5ACA41EA-7449-E14B-AFE0-B6A2F6EAE8C2}" type="presParOf" srcId="{FA0300F1-C0FA-47B5-9189-81EA95401C40}" destId="{B5D90220-A189-4D7D-A919-4DFA9D143CF5}" srcOrd="2" destOrd="0" presId="urn:microsoft.com/office/officeart/2005/8/layout/radial5"/>
    <dgm:cxn modelId="{0F9C190E-5FF7-F641-A9BC-C5A92D22CFB8}" type="presParOf" srcId="{FA0300F1-C0FA-47B5-9189-81EA95401C40}" destId="{B8936829-ECD4-44C1-AC19-2EE2E18C83B9}" srcOrd="3" destOrd="0" presId="urn:microsoft.com/office/officeart/2005/8/layout/radial5"/>
    <dgm:cxn modelId="{CE535240-24B1-3E41-8C56-1E52A6101952}" type="presParOf" srcId="{B8936829-ECD4-44C1-AC19-2EE2E18C83B9}" destId="{8C6C9F44-4450-4045-A1E1-AF933E429B4D}" srcOrd="0" destOrd="0" presId="urn:microsoft.com/office/officeart/2005/8/layout/radial5"/>
    <dgm:cxn modelId="{9BC82611-B763-CE40-9A69-C1D9F17CBE4F}" type="presParOf" srcId="{FA0300F1-C0FA-47B5-9189-81EA95401C40}" destId="{CB6988BA-4837-4CC8-B2A4-AB85E107683F}" srcOrd="4" destOrd="0" presId="urn:microsoft.com/office/officeart/2005/8/layout/radial5"/>
    <dgm:cxn modelId="{D8626C08-1EC1-8944-87F2-028533363E8E}" type="presParOf" srcId="{FA0300F1-C0FA-47B5-9189-81EA95401C40}" destId="{528E5389-06BE-44C2-B7B4-3D8F7C3D5499}" srcOrd="5" destOrd="0" presId="urn:microsoft.com/office/officeart/2005/8/layout/radial5"/>
    <dgm:cxn modelId="{BF710EC7-94D3-DC45-BAF9-A813E30E5314}" type="presParOf" srcId="{528E5389-06BE-44C2-B7B4-3D8F7C3D5499}" destId="{3539A7AD-A411-47C4-B379-1982E1F4A320}" srcOrd="0" destOrd="0" presId="urn:microsoft.com/office/officeart/2005/8/layout/radial5"/>
    <dgm:cxn modelId="{2A9D63F2-7A41-694F-8FD1-960545843316}" type="presParOf" srcId="{FA0300F1-C0FA-47B5-9189-81EA95401C40}" destId="{56E4F0D5-1839-41E9-87C4-690C9A5516E8}" srcOrd="6" destOrd="0" presId="urn:microsoft.com/office/officeart/2005/8/layout/radial5"/>
    <dgm:cxn modelId="{FA52DDB7-2F36-0B4A-A7AD-3918BE157AFF}" type="presParOf" srcId="{FA0300F1-C0FA-47B5-9189-81EA95401C40}" destId="{5C33960F-7DAD-4D63-864B-6D89FDE55CE0}" srcOrd="7" destOrd="0" presId="urn:microsoft.com/office/officeart/2005/8/layout/radial5"/>
    <dgm:cxn modelId="{36A17CBE-64ED-8A44-9C5C-94E5B939410A}" type="presParOf" srcId="{5C33960F-7DAD-4D63-864B-6D89FDE55CE0}" destId="{1761757D-FDF1-4D32-A1D9-0317EDAC1B61}" srcOrd="0" destOrd="0" presId="urn:microsoft.com/office/officeart/2005/8/layout/radial5"/>
    <dgm:cxn modelId="{29CAAC1F-E996-8C44-A2D7-D264D4153267}" type="presParOf" srcId="{FA0300F1-C0FA-47B5-9189-81EA95401C40}" destId="{F2D24D74-E00B-4CF2-BAA0-381EEE6333A8}" srcOrd="8" destOrd="0" presId="urn:microsoft.com/office/officeart/2005/8/layout/radial5"/>
    <dgm:cxn modelId="{AC6B4B7F-0C72-8449-B442-F93818FB294A}" type="presParOf" srcId="{FA0300F1-C0FA-47B5-9189-81EA95401C40}" destId="{F8ED799D-2EC6-4AE6-8A35-B0B000D800F6}" srcOrd="9" destOrd="0" presId="urn:microsoft.com/office/officeart/2005/8/layout/radial5"/>
    <dgm:cxn modelId="{3721EE20-F365-1F4B-BBE0-5897CF535B9E}" type="presParOf" srcId="{F8ED799D-2EC6-4AE6-8A35-B0B000D800F6}" destId="{E73C5309-76A8-47F8-9DED-CAF804C89D71}" srcOrd="0" destOrd="0" presId="urn:microsoft.com/office/officeart/2005/8/layout/radial5"/>
    <dgm:cxn modelId="{30A18895-CD7B-FF45-9826-CAF485A4B4F8}" type="presParOf" srcId="{FA0300F1-C0FA-47B5-9189-81EA95401C40}" destId="{0AA4684C-2169-41F4-8D82-D3CB642EED2F}" srcOrd="10" destOrd="0" presId="urn:microsoft.com/office/officeart/2005/8/layout/radial5"/>
    <dgm:cxn modelId="{C920B2F0-D203-2A43-8559-1E44DF948C78}" type="presParOf" srcId="{FA0300F1-C0FA-47B5-9189-81EA95401C40}" destId="{7C1150FD-7B19-49D9-80A3-E8BC923B7314}" srcOrd="11" destOrd="0" presId="urn:microsoft.com/office/officeart/2005/8/layout/radial5"/>
    <dgm:cxn modelId="{DF9D7FCC-F354-BB44-BDA6-95AE8974B66A}" type="presParOf" srcId="{7C1150FD-7B19-49D9-80A3-E8BC923B7314}" destId="{F7DC255B-ACDD-4FCC-8CE5-025A87EA3524}" srcOrd="0" destOrd="0" presId="urn:microsoft.com/office/officeart/2005/8/layout/radial5"/>
    <dgm:cxn modelId="{65C742F5-320E-8549-B787-9187188566AB}" type="presParOf" srcId="{FA0300F1-C0FA-47B5-9189-81EA95401C40}" destId="{D1F7B1A5-9201-4DBF-BF1E-5B9A694FC509}" srcOrd="12" destOrd="0" presId="urn:microsoft.com/office/officeart/2005/8/layout/radial5"/>
    <dgm:cxn modelId="{A4FCD02C-083B-784E-A6A5-9655524E1A95}" type="presParOf" srcId="{FA0300F1-C0FA-47B5-9189-81EA95401C40}" destId="{382F75F5-7987-4783-A298-88DD0CF4B5DE}" srcOrd="13" destOrd="0" presId="urn:microsoft.com/office/officeart/2005/8/layout/radial5"/>
    <dgm:cxn modelId="{09B72C86-C812-DB41-800B-1C481EA59F89}" type="presParOf" srcId="{382F75F5-7987-4783-A298-88DD0CF4B5DE}" destId="{9784DE05-B6E1-41EC-9E45-6B18B475CE3E}" srcOrd="0" destOrd="0" presId="urn:microsoft.com/office/officeart/2005/8/layout/radial5"/>
    <dgm:cxn modelId="{AC5839EB-C97A-8E41-B0A7-4C3534C46A57}" type="presParOf" srcId="{FA0300F1-C0FA-47B5-9189-81EA95401C40}" destId="{D335A88A-A168-4A3E-8A50-244419110E2A}" srcOrd="14" destOrd="0" presId="urn:microsoft.com/office/officeart/2005/8/layout/radial5"/>
    <dgm:cxn modelId="{A334C1E2-8B02-864C-B8BB-E42072830E15}" type="presParOf" srcId="{FA0300F1-C0FA-47B5-9189-81EA95401C40}" destId="{B0BBC765-AF35-4D56-8AA8-AEA67EEB0BC3}" srcOrd="15" destOrd="0" presId="urn:microsoft.com/office/officeart/2005/8/layout/radial5"/>
    <dgm:cxn modelId="{0844F43B-C957-C949-9508-8BCB4CCE6392}" type="presParOf" srcId="{B0BBC765-AF35-4D56-8AA8-AEA67EEB0BC3}" destId="{EDB26737-F25E-421E-A80F-B5D85FE323BF}" srcOrd="0" destOrd="0" presId="urn:microsoft.com/office/officeart/2005/8/layout/radial5"/>
    <dgm:cxn modelId="{082336ED-6809-C344-AE3A-7240D4E223FB}" type="presParOf" srcId="{FA0300F1-C0FA-47B5-9189-81EA95401C40}" destId="{0B80C346-1681-4705-B4D2-EC3BE2EE9B33}" srcOrd="16" destOrd="0" presId="urn:microsoft.com/office/officeart/2005/8/layout/radial5"/>
    <dgm:cxn modelId="{6EFE2F86-33B6-EE40-9042-944A0E2226E5}" type="presParOf" srcId="{FA0300F1-C0FA-47B5-9189-81EA95401C40}" destId="{3AD73F3A-FAF3-4858-9872-EF33287A2319}" srcOrd="17" destOrd="0" presId="urn:microsoft.com/office/officeart/2005/8/layout/radial5"/>
    <dgm:cxn modelId="{6E4BAB1B-ABCC-E945-97A4-96D4552E0101}" type="presParOf" srcId="{3AD73F3A-FAF3-4858-9872-EF33287A2319}" destId="{FACCCFCF-2E59-4540-9A8F-40449B15D6F0}" srcOrd="0" destOrd="0" presId="urn:microsoft.com/office/officeart/2005/8/layout/radial5"/>
    <dgm:cxn modelId="{5ECCD5C7-129F-F347-90CF-E97B73904FAC}" type="presParOf" srcId="{FA0300F1-C0FA-47B5-9189-81EA95401C40}" destId="{F84AF523-AF61-43A4-89C2-69DB3E0DE7B4}"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E8C22-F5AA-4A08-AA14-43F75E686E1A}">
      <dsp:nvSpPr>
        <dsp:cNvPr id="0" name=""/>
        <dsp:cNvSpPr/>
      </dsp:nvSpPr>
      <dsp:spPr>
        <a:xfrm>
          <a:off x="2774321" y="1826670"/>
          <a:ext cx="1280582" cy="1249411"/>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rPr>
            <a:t>Patient &amp; </a:t>
          </a:r>
          <a:r>
            <a:rPr lang="en-US" sz="1200" b="1" kern="1200" dirty="0" smtClean="0">
              <a:solidFill>
                <a:schemeClr val="bg1"/>
              </a:solidFill>
            </a:rPr>
            <a:t>Family Advisors</a:t>
          </a:r>
          <a:endParaRPr lang="en-US" sz="1200" b="1" kern="1200" dirty="0">
            <a:solidFill>
              <a:schemeClr val="bg1"/>
            </a:solidFill>
          </a:endParaRPr>
        </a:p>
      </dsp:txBody>
      <dsp:txXfrm>
        <a:off x="2961858" y="2009642"/>
        <a:ext cx="905508" cy="883467"/>
      </dsp:txXfrm>
    </dsp:sp>
    <dsp:sp modelId="{777F2470-A59D-48B5-82A6-1175CF0F6850}">
      <dsp:nvSpPr>
        <dsp:cNvPr id="0" name=""/>
        <dsp:cNvSpPr/>
      </dsp:nvSpPr>
      <dsp:spPr>
        <a:xfrm rot="18848889">
          <a:off x="3845290" y="1688343"/>
          <a:ext cx="126426"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851045" y="1784224"/>
        <a:ext cx="88498" cy="246824"/>
      </dsp:txXfrm>
    </dsp:sp>
    <dsp:sp modelId="{B5D90220-A189-4D7D-A919-4DFA9D143CF5}">
      <dsp:nvSpPr>
        <dsp:cNvPr id="0" name=""/>
        <dsp:cNvSpPr/>
      </dsp:nvSpPr>
      <dsp:spPr>
        <a:xfrm>
          <a:off x="3776850" y="729696"/>
          <a:ext cx="1406332" cy="1248230"/>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Education</a:t>
          </a:r>
          <a:endParaRPr lang="en-US" sz="1400" b="1" kern="1200" dirty="0">
            <a:solidFill>
              <a:schemeClr val="bg1"/>
            </a:solidFill>
            <a:latin typeface="Arial" pitchFamily="34" charset="0"/>
            <a:cs typeface="Arial" pitchFamily="34" charset="0"/>
          </a:endParaRPr>
        </a:p>
      </dsp:txBody>
      <dsp:txXfrm>
        <a:off x="3982803" y="912495"/>
        <a:ext cx="994426" cy="882632"/>
      </dsp:txXfrm>
    </dsp:sp>
    <dsp:sp modelId="{B8936829-ECD4-44C1-AC19-2EE2E18C83B9}">
      <dsp:nvSpPr>
        <dsp:cNvPr id="0" name=""/>
        <dsp:cNvSpPr/>
      </dsp:nvSpPr>
      <dsp:spPr>
        <a:xfrm rot="16184491">
          <a:off x="3342877" y="1490660"/>
          <a:ext cx="185050"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370760" y="1600691"/>
        <a:ext cx="129535" cy="246824"/>
      </dsp:txXfrm>
    </dsp:sp>
    <dsp:sp modelId="{CB6988BA-4837-4CC8-B2A4-AB85E107683F}">
      <dsp:nvSpPr>
        <dsp:cNvPr id="0" name=""/>
        <dsp:cNvSpPr/>
      </dsp:nvSpPr>
      <dsp:spPr>
        <a:xfrm>
          <a:off x="2763683" y="388048"/>
          <a:ext cx="1288631" cy="1194713"/>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Arial" pitchFamily="34" charset="0"/>
              <a:cs typeface="Arial" pitchFamily="34" charset="0"/>
            </a:rPr>
            <a:t> Literature Review</a:t>
          </a:r>
          <a:endParaRPr lang="en-US" sz="1200" b="1" kern="1200" dirty="0">
            <a:solidFill>
              <a:schemeClr val="bg1"/>
            </a:solidFill>
            <a:latin typeface="Arial" pitchFamily="34" charset="0"/>
            <a:cs typeface="Arial" pitchFamily="34" charset="0"/>
          </a:endParaRPr>
        </a:p>
      </dsp:txBody>
      <dsp:txXfrm>
        <a:off x="2952399" y="563010"/>
        <a:ext cx="911199" cy="844789"/>
      </dsp:txXfrm>
    </dsp:sp>
    <dsp:sp modelId="{528E5389-06BE-44C2-B7B4-3D8F7C3D5499}">
      <dsp:nvSpPr>
        <dsp:cNvPr id="0" name=""/>
        <dsp:cNvSpPr/>
      </dsp:nvSpPr>
      <dsp:spPr>
        <a:xfrm rot="20945996">
          <a:off x="4110292" y="2102992"/>
          <a:ext cx="246508"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110959" y="2192258"/>
        <a:ext cx="172556" cy="246824"/>
      </dsp:txXfrm>
    </dsp:sp>
    <dsp:sp modelId="{56E4F0D5-1839-41E9-87C4-690C9A5516E8}">
      <dsp:nvSpPr>
        <dsp:cNvPr id="0" name=""/>
        <dsp:cNvSpPr/>
      </dsp:nvSpPr>
      <dsp:spPr>
        <a:xfrm>
          <a:off x="4486960" y="1456206"/>
          <a:ext cx="1342720" cy="1318763"/>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Safety</a:t>
          </a:r>
          <a:endParaRPr lang="en-US" sz="1400" b="1" kern="1200" dirty="0">
            <a:solidFill>
              <a:schemeClr val="bg1"/>
            </a:solidFill>
            <a:latin typeface="Arial" pitchFamily="34" charset="0"/>
            <a:cs typeface="Arial" pitchFamily="34" charset="0"/>
          </a:endParaRPr>
        </a:p>
      </dsp:txBody>
      <dsp:txXfrm>
        <a:off x="4683597" y="1649334"/>
        <a:ext cx="949446" cy="932507"/>
      </dsp:txXfrm>
    </dsp:sp>
    <dsp:sp modelId="{5C33960F-7DAD-4D63-864B-6D89FDE55CE0}">
      <dsp:nvSpPr>
        <dsp:cNvPr id="0" name=""/>
        <dsp:cNvSpPr/>
      </dsp:nvSpPr>
      <dsp:spPr>
        <a:xfrm rot="1129891">
          <a:off x="4116191" y="2520128"/>
          <a:ext cx="205724"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117843" y="2592441"/>
        <a:ext cx="144007" cy="246824"/>
      </dsp:txXfrm>
    </dsp:sp>
    <dsp:sp modelId="{F2D24D74-E00B-4CF2-BAA0-381EEE6333A8}">
      <dsp:nvSpPr>
        <dsp:cNvPr id="0" name=""/>
        <dsp:cNvSpPr/>
      </dsp:nvSpPr>
      <dsp:spPr>
        <a:xfrm>
          <a:off x="4330851" y="2430774"/>
          <a:ext cx="1419448" cy="1150246"/>
        </a:xfrm>
        <a:prstGeom prst="ellipse">
          <a:avLst/>
        </a:prstGeom>
        <a:solidFill>
          <a:srgbClr val="6EC8B8"/>
        </a:solidFill>
        <a:ln w="25400" cap="flat" cmpd="sng" algn="ctr">
          <a:solidFill>
            <a:schemeClr val="accent3">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Rounding</a:t>
          </a:r>
          <a:endParaRPr lang="en-US" sz="1400" b="1" kern="1200" dirty="0">
            <a:solidFill>
              <a:schemeClr val="bg1"/>
            </a:solidFill>
            <a:latin typeface="Arial" pitchFamily="34" charset="0"/>
            <a:cs typeface="Arial" pitchFamily="34" charset="0"/>
          </a:endParaRPr>
        </a:p>
      </dsp:txBody>
      <dsp:txXfrm>
        <a:off x="4538724" y="2599224"/>
        <a:ext cx="1003702" cy="813346"/>
      </dsp:txXfrm>
    </dsp:sp>
    <dsp:sp modelId="{F8ED799D-2EC6-4AE6-8A35-B0B000D800F6}">
      <dsp:nvSpPr>
        <dsp:cNvPr id="0" name=""/>
        <dsp:cNvSpPr/>
      </dsp:nvSpPr>
      <dsp:spPr>
        <a:xfrm rot="3348706">
          <a:off x="3784724" y="2912863"/>
          <a:ext cx="131499"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793365" y="2978821"/>
        <a:ext cx="92049" cy="246824"/>
      </dsp:txXfrm>
    </dsp:sp>
    <dsp:sp modelId="{0AA4684C-2169-41F4-8D82-D3CB642EED2F}">
      <dsp:nvSpPr>
        <dsp:cNvPr id="0" name=""/>
        <dsp:cNvSpPr/>
      </dsp:nvSpPr>
      <dsp:spPr>
        <a:xfrm>
          <a:off x="3538413" y="3067436"/>
          <a:ext cx="1443414" cy="1257232"/>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Facility Design</a:t>
          </a:r>
          <a:endParaRPr lang="en-US" sz="1400" b="1" kern="1200" dirty="0">
            <a:solidFill>
              <a:schemeClr val="bg1"/>
            </a:solidFill>
            <a:latin typeface="Arial" pitchFamily="34" charset="0"/>
            <a:cs typeface="Arial" pitchFamily="34" charset="0"/>
          </a:endParaRPr>
        </a:p>
      </dsp:txBody>
      <dsp:txXfrm>
        <a:off x="3749796" y="3251553"/>
        <a:ext cx="1020648" cy="888998"/>
      </dsp:txXfrm>
    </dsp:sp>
    <dsp:sp modelId="{7C1150FD-7B19-49D9-80A3-E8BC923B7314}">
      <dsp:nvSpPr>
        <dsp:cNvPr id="0" name=""/>
        <dsp:cNvSpPr/>
      </dsp:nvSpPr>
      <dsp:spPr>
        <a:xfrm rot="8451414">
          <a:off x="2707573" y="2748715"/>
          <a:ext cx="178034"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754990" y="2814131"/>
        <a:ext cx="124624" cy="246824"/>
      </dsp:txXfrm>
    </dsp:sp>
    <dsp:sp modelId="{D1F7B1A5-9201-4DBF-BF1E-5B9A694FC509}">
      <dsp:nvSpPr>
        <dsp:cNvPr id="0" name=""/>
        <dsp:cNvSpPr/>
      </dsp:nvSpPr>
      <dsp:spPr>
        <a:xfrm>
          <a:off x="1305893" y="2839423"/>
          <a:ext cx="1562238" cy="1385047"/>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Arial" pitchFamily="34" charset="0"/>
              <a:cs typeface="Arial" pitchFamily="34" charset="0"/>
            </a:rPr>
            <a:t>Quality &amp; Performance Improvement Teams</a:t>
          </a:r>
          <a:endParaRPr lang="en-US" sz="1200" b="1" kern="1200" dirty="0">
            <a:solidFill>
              <a:schemeClr val="bg1"/>
            </a:solidFill>
            <a:latin typeface="Arial" pitchFamily="34" charset="0"/>
            <a:cs typeface="Arial" pitchFamily="34" charset="0"/>
          </a:endParaRPr>
        </a:p>
      </dsp:txBody>
      <dsp:txXfrm>
        <a:off x="1534677" y="3042258"/>
        <a:ext cx="1104670" cy="979377"/>
      </dsp:txXfrm>
    </dsp:sp>
    <dsp:sp modelId="{382F75F5-7987-4783-A298-88DD0CF4B5DE}">
      <dsp:nvSpPr>
        <dsp:cNvPr id="0" name=""/>
        <dsp:cNvSpPr/>
      </dsp:nvSpPr>
      <dsp:spPr>
        <a:xfrm rot="5847659">
          <a:off x="3216837" y="3013159"/>
          <a:ext cx="159199"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3243818" y="3071755"/>
        <a:ext cx="111439" cy="246824"/>
      </dsp:txXfrm>
    </dsp:sp>
    <dsp:sp modelId="{D335A88A-A168-4A3E-8A50-244419110E2A}">
      <dsp:nvSpPr>
        <dsp:cNvPr id="0" name=""/>
        <dsp:cNvSpPr/>
      </dsp:nvSpPr>
      <dsp:spPr>
        <a:xfrm>
          <a:off x="2605155" y="3363795"/>
          <a:ext cx="1220944" cy="1214042"/>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System Input</a:t>
          </a:r>
          <a:endParaRPr lang="en-US" sz="1400" b="1" kern="1200" dirty="0">
            <a:solidFill>
              <a:schemeClr val="bg1"/>
            </a:solidFill>
            <a:latin typeface="Arial" pitchFamily="34" charset="0"/>
            <a:cs typeface="Arial" pitchFamily="34" charset="0"/>
          </a:endParaRPr>
        </a:p>
      </dsp:txBody>
      <dsp:txXfrm>
        <a:off x="2783958" y="3541587"/>
        <a:ext cx="863338" cy="858458"/>
      </dsp:txXfrm>
    </dsp:sp>
    <dsp:sp modelId="{B0BBC765-AF35-4D56-8AA8-AEA67EEB0BC3}">
      <dsp:nvSpPr>
        <dsp:cNvPr id="0" name=""/>
        <dsp:cNvSpPr/>
      </dsp:nvSpPr>
      <dsp:spPr>
        <a:xfrm rot="10979630">
          <a:off x="2693497" y="2210487"/>
          <a:ext cx="52123"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709123" y="2293169"/>
        <a:ext cx="36486" cy="246824"/>
      </dsp:txXfrm>
    </dsp:sp>
    <dsp:sp modelId="{0B80C346-1681-4705-B4D2-EC3BE2EE9B33}">
      <dsp:nvSpPr>
        <dsp:cNvPr id="0" name=""/>
        <dsp:cNvSpPr/>
      </dsp:nvSpPr>
      <dsp:spPr>
        <a:xfrm>
          <a:off x="883890" y="1585714"/>
          <a:ext cx="1794755" cy="1560476"/>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Arial" pitchFamily="34" charset="0"/>
              <a:cs typeface="Arial" pitchFamily="34" charset="0"/>
            </a:rPr>
            <a:t>Patient  Information, Communication </a:t>
          </a:r>
          <a:r>
            <a:rPr lang="en-US" sz="1200" b="1" kern="1200" dirty="0" smtClean="0">
              <a:solidFill>
                <a:schemeClr val="bg1"/>
              </a:solidFill>
              <a:latin typeface="Arial" pitchFamily="34" charset="0"/>
              <a:cs typeface="Arial" pitchFamily="34" charset="0"/>
            </a:rPr>
            <a:t>&amp; </a:t>
          </a:r>
          <a:r>
            <a:rPr lang="en-US" sz="1200" b="1" kern="1200" dirty="0" smtClean="0">
              <a:solidFill>
                <a:schemeClr val="bg1"/>
              </a:solidFill>
              <a:latin typeface="Arial" pitchFamily="34" charset="0"/>
              <a:cs typeface="Arial" pitchFamily="34" charset="0"/>
            </a:rPr>
            <a:t>Transparency </a:t>
          </a:r>
          <a:endParaRPr lang="en-US" sz="1200" b="1" kern="1200" dirty="0">
            <a:solidFill>
              <a:schemeClr val="bg1"/>
            </a:solidFill>
            <a:latin typeface="Arial" pitchFamily="34" charset="0"/>
            <a:cs typeface="Arial" pitchFamily="34" charset="0"/>
          </a:endParaRPr>
        </a:p>
      </dsp:txBody>
      <dsp:txXfrm>
        <a:off x="1146726" y="1814240"/>
        <a:ext cx="1269083" cy="1103424"/>
      </dsp:txXfrm>
    </dsp:sp>
    <dsp:sp modelId="{3AD73F3A-FAF3-4858-9872-EF33287A2319}">
      <dsp:nvSpPr>
        <dsp:cNvPr id="0" name=""/>
        <dsp:cNvSpPr/>
      </dsp:nvSpPr>
      <dsp:spPr>
        <a:xfrm rot="13330188">
          <a:off x="2701774" y="1676108"/>
          <a:ext cx="228867" cy="411372"/>
        </a:xfrm>
        <a:prstGeom prst="rightArrow">
          <a:avLst>
            <a:gd name="adj1" fmla="val 60000"/>
            <a:gd name="adj2" fmla="val 50000"/>
          </a:avLst>
        </a:prstGeom>
        <a:solidFill>
          <a:srgbClr val="BEBDBF"/>
        </a:solidFill>
        <a:ln>
          <a:solidFill>
            <a:srgbClr val="41404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761548" y="1781429"/>
        <a:ext cx="160207" cy="246824"/>
      </dsp:txXfrm>
    </dsp:sp>
    <dsp:sp modelId="{F84AF523-AF61-43A4-89C2-69DB3E0DE7B4}">
      <dsp:nvSpPr>
        <dsp:cNvPr id="0" name=""/>
        <dsp:cNvSpPr/>
      </dsp:nvSpPr>
      <dsp:spPr>
        <a:xfrm>
          <a:off x="1263448" y="605337"/>
          <a:ext cx="1647542" cy="1287412"/>
        </a:xfrm>
        <a:prstGeom prst="ellipse">
          <a:avLst/>
        </a:prstGeom>
        <a:solidFill>
          <a:srgbClr val="6EC8B8"/>
        </a:solidFill>
        <a:ln w="25400" cap="flat" cmpd="sng" algn="ctr">
          <a:solidFill>
            <a:srgbClr val="4140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Storytelling</a:t>
          </a:r>
          <a:endParaRPr lang="en-US" sz="1400" b="1" kern="1200" dirty="0">
            <a:solidFill>
              <a:schemeClr val="bg1"/>
            </a:solidFill>
            <a:latin typeface="Arial" pitchFamily="34" charset="0"/>
            <a:cs typeface="Arial" pitchFamily="34" charset="0"/>
          </a:endParaRPr>
        </a:p>
      </dsp:txBody>
      <dsp:txXfrm>
        <a:off x="1504725" y="793874"/>
        <a:ext cx="1164988" cy="91033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28C1B-A45A-DD49-9742-DDD02D365764}" type="datetimeFigureOut">
              <a:rPr lang="en-US" smtClean="0"/>
              <a:t>12/1/17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1418B-F527-E745-8371-C2E9ACD112B1}" type="slidenum">
              <a:rPr lang="en-US" smtClean="0"/>
              <a:t>‹#›</a:t>
            </a:fld>
            <a:endParaRPr lang="en-US"/>
          </a:p>
        </p:txBody>
      </p:sp>
    </p:spTree>
    <p:extLst>
      <p:ext uri="{BB962C8B-B14F-4D97-AF65-F5344CB8AC3E}">
        <p14:creationId xmlns:p14="http://schemas.microsoft.com/office/powerpoint/2010/main" val="136192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NIGHTMARES</a:t>
            </a:r>
            <a:r>
              <a:rPr lang="en-US" baseline="0" dirty="0" smtClean="0"/>
              <a:t> .... ……. JOINED PATIENT ADVISORY COUNCIL</a:t>
            </a:r>
            <a:endParaRPr lang="en-US" dirty="0"/>
          </a:p>
        </p:txBody>
      </p:sp>
      <p:sp>
        <p:nvSpPr>
          <p:cNvPr id="4" name="Slide Number Placeholder 3"/>
          <p:cNvSpPr>
            <a:spLocks noGrp="1"/>
          </p:cNvSpPr>
          <p:nvPr>
            <p:ph type="sldNum" sz="quarter" idx="10"/>
          </p:nvPr>
        </p:nvSpPr>
        <p:spPr/>
        <p:txBody>
          <a:bodyPr/>
          <a:lstStyle/>
          <a:p>
            <a:fld id="{0C9D3A55-845F-4425-BFD0-F0E54C7D6A97}" type="slidenum">
              <a:rPr lang="en-US" smtClean="0"/>
              <a:pPr/>
              <a:t>3</a:t>
            </a:fld>
            <a:endParaRPr lang="en-US"/>
          </a:p>
        </p:txBody>
      </p:sp>
    </p:spTree>
    <p:extLst>
      <p:ext uri="{BB962C8B-B14F-4D97-AF65-F5344CB8AC3E}">
        <p14:creationId xmlns:p14="http://schemas.microsoft.com/office/powerpoint/2010/main" val="6907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0C9D3A55-845F-4425-BFD0-F0E54C7D6A97}" type="slidenum">
              <a:rPr lang="en-US" smtClean="0"/>
              <a:pPr/>
              <a:t>4</a:t>
            </a:fld>
            <a:endParaRPr lang="en-US"/>
          </a:p>
        </p:txBody>
      </p:sp>
    </p:spTree>
    <p:extLst>
      <p:ext uri="{BB962C8B-B14F-4D97-AF65-F5344CB8AC3E}">
        <p14:creationId xmlns:p14="http://schemas.microsoft.com/office/powerpoint/2010/main" val="199777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that Medicine is where Science meets Humanity. </a:t>
            </a:r>
            <a:endParaRPr lang="en-US" dirty="0"/>
          </a:p>
        </p:txBody>
      </p:sp>
      <p:sp>
        <p:nvSpPr>
          <p:cNvPr id="4" name="Slide Number Placeholder 3"/>
          <p:cNvSpPr>
            <a:spLocks noGrp="1"/>
          </p:cNvSpPr>
          <p:nvPr>
            <p:ph type="sldNum" sz="quarter" idx="10"/>
          </p:nvPr>
        </p:nvSpPr>
        <p:spPr/>
        <p:txBody>
          <a:bodyPr/>
          <a:lstStyle/>
          <a:p>
            <a:fld id="{96F1418B-F527-E745-8371-C2E9ACD112B1}" type="slidenum">
              <a:rPr lang="en-US" smtClean="0"/>
              <a:t>7</a:t>
            </a:fld>
            <a:endParaRPr lang="en-US"/>
          </a:p>
        </p:txBody>
      </p:sp>
    </p:spTree>
    <p:extLst>
      <p:ext uri="{BB962C8B-B14F-4D97-AF65-F5344CB8AC3E}">
        <p14:creationId xmlns:p14="http://schemas.microsoft.com/office/powerpoint/2010/main" val="77623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Lots of PE work has been done in hospitals around the country. Few places have made significant advances in outpatient settings however. The Next Frontier = Ambulatory Care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fld id="{23A68CCF-2EE2-1846-8156-36E725233681}" type="slidenum">
              <a:rPr lang="en-US" altLang="en-US"/>
              <a:pPr/>
              <a:t>15</a:t>
            </a:fld>
            <a:endParaRPr lang="en-US" altLang="en-US"/>
          </a:p>
        </p:txBody>
      </p:sp>
    </p:spTree>
    <p:extLst>
      <p:ext uri="{BB962C8B-B14F-4D97-AF65-F5344CB8AC3E}">
        <p14:creationId xmlns:p14="http://schemas.microsoft.com/office/powerpoint/2010/main" val="103770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1971573"/>
            <a:ext cx="6853412" cy="1102519"/>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3439660"/>
            <a:ext cx="6079746" cy="131445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81088"/>
            <a:ext cx="8229600" cy="85725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1975260"/>
            <a:ext cx="8229600" cy="296015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22362A0-1B1F-F141-9055-29476FA5A6D1}" type="datetimeFigureOut">
              <a:rPr lang="en-US" smtClean="0"/>
              <a:t>12/1/17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2A4589B-4013-2345-8BCB-CFCED2ED981B}" type="slidenum">
              <a:rPr lang="en-US" smtClean="0"/>
              <a:t>‹#›</a:t>
            </a:fld>
            <a:endParaRPr lang="en-US"/>
          </a:p>
        </p:txBody>
      </p:sp>
    </p:spTree>
    <p:extLst>
      <p:ext uri="{BB962C8B-B14F-4D97-AF65-F5344CB8AC3E}">
        <p14:creationId xmlns:p14="http://schemas.microsoft.com/office/powerpoint/2010/main" val="162473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22362A0-1B1F-F141-9055-29476FA5A6D1}" type="datetimeFigureOut">
              <a:rPr lang="en-US" smtClean="0"/>
              <a:t>12/1/17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82A4589B-4013-2345-8BCB-CFCED2ED981B}" type="slidenum">
              <a:rPr lang="en-US" smtClean="0"/>
              <a:t>‹#›</a:t>
            </a:fld>
            <a:endParaRPr lang="en-US"/>
          </a:p>
        </p:txBody>
      </p:sp>
    </p:spTree>
    <p:extLst>
      <p:ext uri="{BB962C8B-B14F-4D97-AF65-F5344CB8AC3E}">
        <p14:creationId xmlns:p14="http://schemas.microsoft.com/office/powerpoint/2010/main" val="15167281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0754"/>
            <a:ext cx="8229600" cy="890899"/>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3" name="Text Placeholder 2"/>
          <p:cNvSpPr>
            <a:spLocks noGrp="1"/>
          </p:cNvSpPr>
          <p:nvPr>
            <p:ph type="body" idx="1"/>
          </p:nvPr>
        </p:nvSpPr>
        <p:spPr>
          <a:xfrm>
            <a:off x="457200" y="2014927"/>
            <a:ext cx="8229600" cy="29671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20.jpeg"/><Relationship Id="rId13" Type="http://schemas.openxmlformats.org/officeDocument/2006/relationships/image" Target="../media/image21.JPG"/><Relationship Id="rId14" Type="http://schemas.openxmlformats.org/officeDocument/2006/relationships/image" Target="../media/image22.JPG"/><Relationship Id="rId15" Type="http://schemas.openxmlformats.org/officeDocument/2006/relationships/image" Target="../media/image23.JPG"/><Relationship Id="rId16" Type="http://schemas.openxmlformats.org/officeDocument/2006/relationships/image" Target="../media/image24.JPG"/><Relationship Id="rId17" Type="http://schemas.openxmlformats.org/officeDocument/2006/relationships/image" Target="../media/image25.jpeg"/><Relationship Id="rId18" Type="http://schemas.openxmlformats.org/officeDocument/2006/relationships/image" Target="../media/image26.jpeg"/><Relationship Id="rId1" Type="http://schemas.openxmlformats.org/officeDocument/2006/relationships/slideLayout" Target="../slideLayouts/slideLayout3.xml"/><Relationship Id="rId2" Type="http://schemas.openxmlformats.org/officeDocument/2006/relationships/image" Target="../media/image10.JP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G"/><Relationship Id="rId9" Type="http://schemas.openxmlformats.org/officeDocument/2006/relationships/image" Target="../media/image17.JPG"/><Relationship Id="rId10"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melissataylorthomason@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6099" y="1611250"/>
            <a:ext cx="6853412" cy="1102519"/>
          </a:xfrm>
        </p:spPr>
        <p:txBody>
          <a:bodyPr>
            <a:normAutofit fontScale="90000"/>
          </a:bodyPr>
          <a:lstStyle/>
          <a:p>
            <a:r>
              <a:rPr lang="en-US" dirty="0"/>
              <a:t>Technician to Teacher: </a:t>
            </a:r>
            <a:r>
              <a:rPr lang="en-US" dirty="0" smtClean="0"/>
              <a:t/>
            </a:r>
            <a:br>
              <a:rPr lang="en-US" dirty="0" smtClean="0"/>
            </a:br>
            <a:r>
              <a:rPr lang="en-US" dirty="0" smtClean="0"/>
              <a:t>Bridging </a:t>
            </a:r>
            <a:r>
              <a:rPr lang="en-US" dirty="0"/>
              <a:t>the Gap between “Health” and “Care” </a:t>
            </a:r>
            <a:r>
              <a:rPr lang="en-US" dirty="0" smtClean="0"/>
              <a:t/>
            </a:r>
            <a:br>
              <a:rPr lang="en-US" dirty="0" smtClean="0"/>
            </a:br>
            <a:r>
              <a:rPr lang="en-US" dirty="0"/>
              <a:t/>
            </a:r>
            <a:br>
              <a:rPr lang="en-US" dirty="0"/>
            </a:br>
            <a:endParaRPr lang="en-US" dirty="0"/>
          </a:p>
        </p:txBody>
      </p:sp>
      <p:sp>
        <p:nvSpPr>
          <p:cNvPr id="3" name="Subtitle 2"/>
          <p:cNvSpPr>
            <a:spLocks noGrp="1"/>
          </p:cNvSpPr>
          <p:nvPr>
            <p:ph type="subTitle" idx="1"/>
          </p:nvPr>
        </p:nvSpPr>
        <p:spPr>
          <a:xfrm>
            <a:off x="1322810" y="2713769"/>
            <a:ext cx="6079746" cy="1314450"/>
          </a:xfrm>
        </p:spPr>
        <p:txBody>
          <a:bodyPr>
            <a:normAutofit fontScale="92500" lnSpcReduction="10000"/>
          </a:bodyPr>
          <a:lstStyle/>
          <a:p>
            <a:r>
              <a:rPr lang="en-US"/>
              <a:t/>
            </a:r>
            <a:br>
              <a:rPr lang="en-US"/>
            </a:br>
            <a:r>
              <a:rPr lang="en-US"/>
              <a:t>A Patient’s Perspective</a:t>
            </a:r>
            <a:r>
              <a:rPr lang="en-US" dirty="0"/>
              <a:t/>
            </a:r>
            <a:br>
              <a:rPr lang="en-US" dirty="0"/>
            </a:br>
            <a:endParaRPr lang="en-US" dirty="0"/>
          </a:p>
        </p:txBody>
      </p:sp>
    </p:spTree>
    <p:extLst>
      <p:ext uri="{BB962C8B-B14F-4D97-AF65-F5344CB8AC3E}">
        <p14:creationId xmlns:p14="http://schemas.microsoft.com/office/powerpoint/2010/main" val="4093645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093"/>
            <a:ext cx="8229600" cy="857250"/>
          </a:xfrm>
        </p:spPr>
        <p:txBody>
          <a:bodyPr>
            <a:normAutofit/>
          </a:bodyPr>
          <a:lstStyle/>
          <a:p>
            <a:r>
              <a:rPr lang="en-US" dirty="0" smtClean="0"/>
              <a:t>Build a Culture of Engagement</a:t>
            </a:r>
            <a:endParaRPr lang="en-US" dirty="0"/>
          </a:p>
        </p:txBody>
      </p:sp>
      <p:sp>
        <p:nvSpPr>
          <p:cNvPr id="3" name="Content Placeholder 2"/>
          <p:cNvSpPr>
            <a:spLocks noGrp="1"/>
          </p:cNvSpPr>
          <p:nvPr>
            <p:ph idx="1"/>
          </p:nvPr>
        </p:nvSpPr>
        <p:spPr>
          <a:xfrm>
            <a:off x="457200" y="1600343"/>
            <a:ext cx="8229600" cy="2960159"/>
          </a:xfrm>
        </p:spPr>
        <p:txBody>
          <a:bodyPr>
            <a:normAutofit/>
          </a:bodyPr>
          <a:lstStyle/>
          <a:p>
            <a:pPr marL="457200" indent="-457200">
              <a:buAutoNum type="arabicPeriod"/>
              <a:defRPr/>
            </a:pPr>
            <a:r>
              <a:rPr lang="en-US" sz="2400" dirty="0" smtClean="0">
                <a:latin typeface="Helvetica" charset="0"/>
                <a:ea typeface="Helvetica" charset="0"/>
                <a:cs typeface="Helvetica" charset="0"/>
              </a:rPr>
              <a:t>Cultivate Compassion</a:t>
            </a:r>
          </a:p>
          <a:p>
            <a:pPr marL="0" indent="0">
              <a:buNone/>
              <a:defRPr/>
            </a:pPr>
            <a:endParaRPr lang="en-US" sz="2600" dirty="0">
              <a:latin typeface="Helvetica" charset="0"/>
              <a:ea typeface="Helvetica" charset="0"/>
              <a:cs typeface="Helvetica" charset="0"/>
            </a:endParaRPr>
          </a:p>
          <a:p>
            <a:pPr marL="0" indent="0">
              <a:buNone/>
              <a:defRPr/>
            </a:pPr>
            <a:endParaRPr lang="en-US" sz="2600" dirty="0">
              <a:latin typeface="Helvetica" charset="0"/>
              <a:ea typeface="Helvetica" charset="0"/>
              <a:cs typeface="Helvetica" charset="0"/>
            </a:endParaRPr>
          </a:p>
        </p:txBody>
      </p:sp>
      <p:sp>
        <p:nvSpPr>
          <p:cNvPr id="4" name="Content Placeholder 2"/>
          <p:cNvSpPr txBox="1">
            <a:spLocks/>
          </p:cNvSpPr>
          <p:nvPr/>
        </p:nvSpPr>
        <p:spPr>
          <a:xfrm>
            <a:off x="1215024" y="2260535"/>
            <a:ext cx="6951945" cy="1656422"/>
          </a:xfrm>
          <a:prstGeom prst="rect">
            <a:avLst/>
          </a:prstGeom>
          <a:ln>
            <a:solidFill>
              <a:schemeClr val="accent1">
                <a:shade val="50000"/>
              </a:schemeClr>
            </a:solidFill>
          </a:ln>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sz="6400" dirty="0" smtClean="0">
                <a:latin typeface="Helvetica" charset="0"/>
                <a:ea typeface="Helvetica" charset="0"/>
                <a:cs typeface="Helvetica" charset="0"/>
              </a:rPr>
              <a:t>	</a:t>
            </a:r>
            <a:endParaRPr lang="en-US" sz="4800" dirty="0" smtClean="0">
              <a:latin typeface="Helvetica" charset="0"/>
              <a:ea typeface="Helvetica" charset="0"/>
              <a:cs typeface="Helvetica" charset="0"/>
            </a:endParaRPr>
          </a:p>
          <a:p>
            <a:pPr marL="0" indent="0" algn="ctr">
              <a:buFont typeface="Arial"/>
              <a:buNone/>
              <a:defRPr/>
            </a:pPr>
            <a:r>
              <a:rPr lang="en-US" sz="8000" dirty="0" smtClean="0">
                <a:latin typeface="Helvetica" charset="0"/>
                <a:ea typeface="Helvetica" charset="0"/>
                <a:cs typeface="Helvetica" charset="0"/>
              </a:rPr>
              <a:t>”Empathy is the gateway to compassion. It’s understanding how someone feels and trying to imagine how that might feel for you – it’s a mode of relating. Compassion takes it further. It’s feeling what that person is feeling, holding it, accepting it and taking some kind of action.” </a:t>
            </a:r>
          </a:p>
          <a:p>
            <a:pPr marL="0" indent="0" algn="ctr">
              <a:buFont typeface="Arial"/>
              <a:buNone/>
              <a:defRPr/>
            </a:pPr>
            <a:endParaRPr lang="en-US" sz="7200" dirty="0" smtClean="0">
              <a:latin typeface="Helvetica" charset="0"/>
              <a:ea typeface="Helvetica" charset="0"/>
              <a:cs typeface="Helvetica" charset="0"/>
            </a:endParaRPr>
          </a:p>
          <a:p>
            <a:pPr marL="0" indent="0" algn="ctr">
              <a:buFont typeface="Arial"/>
              <a:buNone/>
              <a:defRPr/>
            </a:pPr>
            <a:r>
              <a:rPr lang="en-US" sz="7200" dirty="0" smtClean="0">
                <a:latin typeface="Helvetica" charset="0"/>
                <a:ea typeface="Helvetica" charset="0"/>
                <a:cs typeface="Helvetica" charset="0"/>
              </a:rPr>
              <a:t>            								Lori Chandler</a:t>
            </a:r>
          </a:p>
          <a:p>
            <a:pPr marL="0" indent="0" algn="ctr">
              <a:buFont typeface="Arial"/>
              <a:buNone/>
              <a:defRPr/>
            </a:pPr>
            <a:r>
              <a:rPr lang="en-US" sz="7200" dirty="0">
                <a:latin typeface="Helvetica" charset="0"/>
                <a:ea typeface="Helvetica" charset="0"/>
                <a:cs typeface="Helvetica" charset="0"/>
              </a:rPr>
              <a:t>	</a:t>
            </a:r>
            <a:r>
              <a:rPr lang="en-US" sz="7200" dirty="0" smtClean="0">
                <a:latin typeface="Helvetica" charset="0"/>
                <a:ea typeface="Helvetica" charset="0"/>
                <a:cs typeface="Helvetica" charset="0"/>
              </a:rPr>
              <a:t>									“the big think”		</a:t>
            </a:r>
            <a:r>
              <a:rPr lang="en-US" sz="4800" dirty="0" smtClean="0">
                <a:latin typeface="Helvetica" charset="0"/>
                <a:ea typeface="Helvetica" charset="0"/>
                <a:cs typeface="Helvetica" charset="0"/>
              </a:rPr>
              <a:t>	</a:t>
            </a:r>
          </a:p>
          <a:p>
            <a:pPr marL="0" indent="0">
              <a:buFont typeface="Arial"/>
              <a:buNone/>
              <a:defRPr/>
            </a:pPr>
            <a:r>
              <a:rPr lang="en-US" sz="4800" dirty="0" smtClean="0">
                <a:latin typeface="Helvetica" charset="0"/>
                <a:ea typeface="Helvetica" charset="0"/>
                <a:cs typeface="Helvetica" charset="0"/>
              </a:rPr>
              <a:t>	</a:t>
            </a:r>
          </a:p>
          <a:p>
            <a:pPr marL="0" indent="0">
              <a:buFont typeface="Arial"/>
              <a:buNone/>
              <a:defRPr/>
            </a:pPr>
            <a:endParaRPr lang="en-US" sz="4800" dirty="0" smtClean="0">
              <a:latin typeface="Helvetica" charset="0"/>
              <a:ea typeface="Helvetica" charset="0"/>
              <a:cs typeface="Helvetica" charset="0"/>
            </a:endParaRPr>
          </a:p>
        </p:txBody>
      </p:sp>
      <p:sp>
        <p:nvSpPr>
          <p:cNvPr id="5" name="TextBox 4"/>
          <p:cNvSpPr txBox="1"/>
          <p:nvPr/>
        </p:nvSpPr>
        <p:spPr>
          <a:xfrm>
            <a:off x="7114784" y="456050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0505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0672"/>
            <a:ext cx="8229600" cy="857250"/>
          </a:xfrm>
        </p:spPr>
        <p:txBody>
          <a:bodyPr>
            <a:normAutofit/>
          </a:bodyPr>
          <a:lstStyle/>
          <a:p>
            <a:r>
              <a:rPr lang="en-US" dirty="0" smtClean="0"/>
              <a:t>Build a Culture of Engagement</a:t>
            </a:r>
            <a:endParaRPr lang="en-US" dirty="0"/>
          </a:p>
        </p:txBody>
      </p:sp>
      <p:sp>
        <p:nvSpPr>
          <p:cNvPr id="3" name="Content Placeholder 2"/>
          <p:cNvSpPr>
            <a:spLocks noGrp="1"/>
          </p:cNvSpPr>
          <p:nvPr>
            <p:ph idx="1"/>
          </p:nvPr>
        </p:nvSpPr>
        <p:spPr>
          <a:xfrm>
            <a:off x="457200" y="1741118"/>
            <a:ext cx="8229600" cy="3219353"/>
          </a:xfrm>
        </p:spPr>
        <p:txBody>
          <a:bodyPr/>
          <a:lstStyle/>
          <a:p>
            <a:pPr marL="0" indent="0">
              <a:buNone/>
              <a:defRPr/>
            </a:pPr>
            <a:r>
              <a:rPr lang="en-US" sz="2400" dirty="0" smtClean="0">
                <a:latin typeface="Helvetica" charset="0"/>
                <a:ea typeface="Helvetica" charset="0"/>
                <a:cs typeface="Helvetica" charset="0"/>
              </a:rPr>
              <a:t>		</a:t>
            </a:r>
            <a:r>
              <a:rPr lang="en-US" sz="1800" dirty="0" smtClean="0">
                <a:latin typeface="Helvetica" charset="0"/>
                <a:ea typeface="Helvetica" charset="0"/>
                <a:cs typeface="Helvetica" charset="0"/>
              </a:rPr>
              <a:t>Empathy </a:t>
            </a:r>
            <a:r>
              <a:rPr lang="en-US" sz="1800" dirty="0">
                <a:latin typeface="Helvetica" charset="0"/>
                <a:ea typeface="Helvetica" charset="0"/>
                <a:cs typeface="Helvetica" charset="0"/>
              </a:rPr>
              <a:t>is a MINDFUL </a:t>
            </a:r>
            <a:r>
              <a:rPr lang="en-US" sz="1800" dirty="0" smtClean="0">
                <a:latin typeface="Helvetica" charset="0"/>
                <a:ea typeface="Helvetica" charset="0"/>
                <a:cs typeface="Helvetica" charset="0"/>
              </a:rPr>
              <a:t>emotion.</a:t>
            </a:r>
          </a:p>
          <a:p>
            <a:pPr marL="0" indent="0">
              <a:buNone/>
              <a:defRPr/>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Compassion </a:t>
            </a:r>
            <a:r>
              <a:rPr lang="en-US" sz="1800" dirty="0">
                <a:latin typeface="Helvetica" charset="0"/>
                <a:ea typeface="Helvetica" charset="0"/>
                <a:cs typeface="Helvetica" charset="0"/>
              </a:rPr>
              <a:t>is NOT a binary concept</a:t>
            </a:r>
            <a:r>
              <a:rPr lang="en-US" sz="1800" dirty="0" smtClean="0">
                <a:latin typeface="Helvetica" charset="0"/>
                <a:ea typeface="Helvetica" charset="0"/>
                <a:cs typeface="Helvetica" charset="0"/>
              </a:rPr>
              <a:t>.</a:t>
            </a:r>
          </a:p>
          <a:p>
            <a:pPr marL="0" indent="0">
              <a:buNone/>
              <a:defRPr/>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Compassion is CONTAGIOUS.</a:t>
            </a:r>
          </a:p>
          <a:p>
            <a:pPr marL="0" indent="0">
              <a:buNone/>
              <a:defRPr/>
            </a:pPr>
            <a:endParaRPr lang="en-US" sz="1400" dirty="0">
              <a:solidFill>
                <a:prstClr val="black"/>
              </a:solidFill>
              <a:latin typeface="Helvetica" charset="0"/>
              <a:ea typeface="Helvetica" charset="0"/>
              <a:cs typeface="Helvetica" charset="0"/>
            </a:endParaRPr>
          </a:p>
          <a:p>
            <a:pPr marL="0" lvl="0" indent="0">
              <a:buNone/>
              <a:defRPr/>
            </a:pPr>
            <a:r>
              <a:rPr lang="en-US" sz="2200" dirty="0" smtClean="0">
                <a:solidFill>
                  <a:prstClr val="black"/>
                </a:solidFill>
                <a:latin typeface="Helvetica" charset="0"/>
                <a:ea typeface="Helvetica" charset="0"/>
                <a:cs typeface="Helvetica" charset="0"/>
              </a:rPr>
              <a:t>2</a:t>
            </a:r>
            <a:r>
              <a:rPr lang="en-US" sz="2200" dirty="0">
                <a:solidFill>
                  <a:prstClr val="black"/>
                </a:solidFill>
                <a:latin typeface="Helvetica" charset="0"/>
                <a:ea typeface="Helvetica" charset="0"/>
                <a:cs typeface="Helvetica" charset="0"/>
              </a:rPr>
              <a:t>. </a:t>
            </a:r>
            <a:r>
              <a:rPr lang="en-US" sz="2200" dirty="0" smtClean="0">
                <a:solidFill>
                  <a:prstClr val="black"/>
                </a:solidFill>
                <a:latin typeface="Helvetica" charset="0"/>
                <a:ea typeface="Helvetica" charset="0"/>
                <a:cs typeface="Helvetica" charset="0"/>
              </a:rPr>
              <a:t>Communicate </a:t>
            </a:r>
            <a:endParaRPr lang="en-US" sz="2200" dirty="0">
              <a:solidFill>
                <a:prstClr val="black"/>
              </a:solidFill>
              <a:latin typeface="Helvetica" charset="0"/>
              <a:ea typeface="Helvetica" charset="0"/>
              <a:cs typeface="Helvetica" charset="0"/>
            </a:endParaRPr>
          </a:p>
          <a:p>
            <a:pPr marL="0" lvl="0" indent="0">
              <a:buNone/>
              <a:defRPr/>
            </a:pPr>
            <a:r>
              <a:rPr lang="en-US" sz="2200" dirty="0">
                <a:solidFill>
                  <a:prstClr val="black"/>
                </a:solidFill>
                <a:latin typeface="Helvetica" charset="0"/>
                <a:ea typeface="Helvetica" charset="0"/>
                <a:cs typeface="Helvetica" charset="0"/>
              </a:rPr>
              <a:t>	</a:t>
            </a:r>
            <a:r>
              <a:rPr lang="en-US" sz="2200" dirty="0" smtClean="0">
                <a:solidFill>
                  <a:prstClr val="black"/>
                </a:solidFill>
                <a:latin typeface="Helvetica" charset="0"/>
                <a:ea typeface="Helvetica" charset="0"/>
                <a:cs typeface="Helvetica" charset="0"/>
              </a:rPr>
              <a:t>	</a:t>
            </a:r>
            <a:r>
              <a:rPr lang="en-US" sz="1800" dirty="0" smtClean="0">
                <a:solidFill>
                  <a:prstClr val="black"/>
                </a:solidFill>
                <a:latin typeface="Helvetica" charset="0"/>
                <a:ea typeface="Helvetica" charset="0"/>
                <a:cs typeface="Helvetica" charset="0"/>
              </a:rPr>
              <a:t>LISTEN: without </a:t>
            </a:r>
            <a:r>
              <a:rPr lang="en-US" sz="1800" dirty="0">
                <a:solidFill>
                  <a:prstClr val="black"/>
                </a:solidFill>
                <a:latin typeface="Helvetica" charset="0"/>
                <a:ea typeface="Helvetica" charset="0"/>
                <a:cs typeface="Helvetica" charset="0"/>
              </a:rPr>
              <a:t>interrupting </a:t>
            </a:r>
            <a:r>
              <a:rPr lang="en-US" sz="1800" dirty="0" smtClean="0">
                <a:solidFill>
                  <a:prstClr val="black"/>
                </a:solidFill>
                <a:latin typeface="Helvetica" charset="0"/>
                <a:ea typeface="Helvetica" charset="0"/>
                <a:cs typeface="Helvetica" charset="0"/>
              </a:rPr>
              <a:t>and </a:t>
            </a:r>
            <a:r>
              <a:rPr lang="en-US" sz="1800" dirty="0">
                <a:solidFill>
                  <a:prstClr val="black"/>
                </a:solidFill>
                <a:latin typeface="Helvetica" charset="0"/>
                <a:ea typeface="Helvetica" charset="0"/>
                <a:cs typeface="Helvetica" charset="0"/>
              </a:rPr>
              <a:t>without technological </a:t>
            </a:r>
            <a:r>
              <a:rPr lang="en-US" sz="1800" dirty="0" smtClean="0">
                <a:solidFill>
                  <a:prstClr val="black"/>
                </a:solidFill>
                <a:latin typeface="Helvetica" charset="0"/>
                <a:ea typeface="Helvetica" charset="0"/>
                <a:cs typeface="Helvetica" charset="0"/>
              </a:rPr>
              <a:t>barriers.</a:t>
            </a:r>
            <a:endParaRPr lang="en-US" sz="1800" dirty="0">
              <a:solidFill>
                <a:prstClr val="black"/>
              </a:solidFill>
              <a:latin typeface="Helvetica" charset="0"/>
              <a:ea typeface="Helvetica" charset="0"/>
              <a:cs typeface="Helvetica" charset="0"/>
            </a:endParaRPr>
          </a:p>
          <a:p>
            <a:pPr marL="0" lvl="0" indent="0">
              <a:buNone/>
              <a:defRPr/>
            </a:pPr>
            <a:r>
              <a:rPr lang="en-US" sz="1800" dirty="0">
                <a:solidFill>
                  <a:prstClr val="black"/>
                </a:solidFill>
                <a:latin typeface="Helvetica" charset="0"/>
                <a:ea typeface="Helvetica" charset="0"/>
                <a:cs typeface="Helvetica" charset="0"/>
              </a:rPr>
              <a:t>	</a:t>
            </a:r>
            <a:r>
              <a:rPr lang="en-US" sz="1800" dirty="0" smtClean="0">
                <a:solidFill>
                  <a:prstClr val="black"/>
                </a:solidFill>
                <a:latin typeface="Helvetica" charset="0"/>
                <a:ea typeface="Helvetica" charset="0"/>
                <a:cs typeface="Helvetica" charset="0"/>
              </a:rPr>
              <a:t>	Be </a:t>
            </a:r>
            <a:r>
              <a:rPr lang="en-US" sz="1800" dirty="0">
                <a:solidFill>
                  <a:prstClr val="black"/>
                </a:solidFill>
                <a:latin typeface="Helvetica" charset="0"/>
                <a:ea typeface="Helvetica" charset="0"/>
                <a:cs typeface="Helvetica" charset="0"/>
              </a:rPr>
              <a:t>mindful of non-verbal </a:t>
            </a:r>
            <a:r>
              <a:rPr lang="en-US" sz="1800" dirty="0" smtClean="0">
                <a:solidFill>
                  <a:prstClr val="black"/>
                </a:solidFill>
                <a:latin typeface="Helvetica" charset="0"/>
                <a:ea typeface="Helvetica" charset="0"/>
                <a:cs typeface="Helvetica" charset="0"/>
              </a:rPr>
              <a:t>cues.</a:t>
            </a:r>
            <a:endParaRPr lang="en-US" dirty="0"/>
          </a:p>
          <a:p>
            <a:pPr marL="0" lvl="0" indent="0">
              <a:buNone/>
              <a:defRPr/>
            </a:pPr>
            <a:r>
              <a:rPr lang="en-US" sz="1800" dirty="0">
                <a:solidFill>
                  <a:prstClr val="black"/>
                </a:solidFill>
                <a:latin typeface="Helvetica" charset="0"/>
                <a:ea typeface="Helvetica" charset="0"/>
                <a:cs typeface="Helvetica" charset="0"/>
              </a:rPr>
              <a:t>	</a:t>
            </a:r>
            <a:r>
              <a:rPr lang="en-US" sz="1800" dirty="0" smtClean="0">
                <a:solidFill>
                  <a:prstClr val="black"/>
                </a:solidFill>
                <a:latin typeface="Helvetica" charset="0"/>
                <a:ea typeface="Helvetica" charset="0"/>
                <a:cs typeface="Helvetica" charset="0"/>
              </a:rPr>
              <a:t>	Speak like you care </a:t>
            </a:r>
            <a:r>
              <a:rPr lang="is-IS" sz="1800" dirty="0" smtClean="0">
                <a:solidFill>
                  <a:prstClr val="black"/>
                </a:solidFill>
                <a:latin typeface="Helvetica" charset="0"/>
                <a:ea typeface="Helvetica" charset="0"/>
                <a:cs typeface="Helvetica" charset="0"/>
              </a:rPr>
              <a:t>…. </a:t>
            </a:r>
            <a:r>
              <a:rPr lang="en-US" sz="1800" dirty="0" smtClean="0">
                <a:solidFill>
                  <a:prstClr val="black"/>
                </a:solidFill>
                <a:latin typeface="Helvetica" charset="0"/>
                <a:ea typeface="Helvetica" charset="0"/>
                <a:cs typeface="Helvetica" charset="0"/>
              </a:rPr>
              <a:t>BECAUSE you care. </a:t>
            </a:r>
          </a:p>
        </p:txBody>
      </p:sp>
    </p:spTree>
    <p:extLst>
      <p:ext uri="{BB962C8B-B14F-4D97-AF65-F5344CB8AC3E}">
        <p14:creationId xmlns:p14="http://schemas.microsoft.com/office/powerpoint/2010/main" val="1020097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038" y="1637058"/>
            <a:ext cx="8229600" cy="3811764"/>
          </a:xfrm>
        </p:spPr>
        <p:txBody>
          <a:bodyPr>
            <a:noAutofit/>
          </a:bodyPr>
          <a:lstStyle/>
          <a:p>
            <a:pPr marL="0" indent="0">
              <a:buNone/>
              <a:defRPr/>
            </a:pPr>
            <a:r>
              <a:rPr lang="en-US" sz="2200" dirty="0">
                <a:latin typeface="Helvetica" charset="0"/>
                <a:ea typeface="Helvetica" charset="0"/>
                <a:cs typeface="Helvetica" charset="0"/>
              </a:rPr>
              <a:t>3. </a:t>
            </a:r>
            <a:r>
              <a:rPr lang="en-US" sz="2200" dirty="0" smtClean="0">
                <a:latin typeface="Helvetica" charset="0"/>
                <a:ea typeface="Helvetica" charset="0"/>
                <a:cs typeface="Helvetica" charset="0"/>
              </a:rPr>
              <a:t>Collaborate</a:t>
            </a:r>
            <a:endParaRPr lang="en-US" sz="1400" dirty="0">
              <a:latin typeface="Helvetica" charset="0"/>
              <a:ea typeface="Helvetica" charset="0"/>
              <a:cs typeface="Helvetica" charset="0"/>
            </a:endParaRPr>
          </a:p>
          <a:p>
            <a:pPr marL="0" indent="0">
              <a:buNone/>
              <a:defRPr/>
            </a:pPr>
            <a:r>
              <a:rPr lang="en-US" sz="1800" dirty="0" smtClean="0">
                <a:latin typeface="Helvetica" charset="0"/>
                <a:ea typeface="Helvetica" charset="0"/>
                <a:cs typeface="Helvetica" charset="0"/>
              </a:rPr>
              <a:t>	Inter-professional Teams and Appointments </a:t>
            </a:r>
            <a:r>
              <a:rPr lang="en-US" sz="1800" dirty="0">
                <a:latin typeface="Helvetica" charset="0"/>
                <a:ea typeface="Helvetica" charset="0"/>
                <a:cs typeface="Helvetica" charset="0"/>
              </a:rPr>
              <a:t>	</a:t>
            </a:r>
            <a:endParaRPr lang="en-US" sz="1800" dirty="0" smtClean="0">
              <a:latin typeface="Helvetica" charset="0"/>
              <a:ea typeface="Helvetica" charset="0"/>
              <a:cs typeface="Helvetica" charset="0"/>
            </a:endParaRPr>
          </a:p>
          <a:p>
            <a:pPr marL="0" indent="0">
              <a:buNone/>
              <a:defRPr/>
            </a:pPr>
            <a:r>
              <a:rPr lang="en-US" sz="1800" dirty="0" smtClean="0">
                <a:latin typeface="Helvetica" charset="0"/>
                <a:ea typeface="Helvetica" charset="0"/>
                <a:cs typeface="Helvetica" charset="0"/>
              </a:rPr>
              <a:t>	Shared </a:t>
            </a:r>
            <a:r>
              <a:rPr lang="en-US" sz="1800" dirty="0">
                <a:latin typeface="Helvetica" charset="0"/>
                <a:ea typeface="Helvetica" charset="0"/>
                <a:cs typeface="Helvetica" charset="0"/>
              </a:rPr>
              <a:t>Decision Making	</a:t>
            </a:r>
          </a:p>
          <a:p>
            <a:pPr marL="0" indent="0">
              <a:buNone/>
              <a:defRPr/>
            </a:pPr>
            <a:r>
              <a:rPr lang="en-US" sz="1800" dirty="0">
                <a:latin typeface="Helvetica" charset="0"/>
                <a:ea typeface="Helvetica" charset="0"/>
                <a:cs typeface="Helvetica" charset="0"/>
              </a:rPr>
              <a:t>	Family Presence </a:t>
            </a:r>
            <a:endParaRPr lang="en-US" sz="1800" dirty="0" smtClean="0">
              <a:latin typeface="Helvetica" charset="0"/>
              <a:ea typeface="Helvetica" charset="0"/>
              <a:cs typeface="Helvetica" charset="0"/>
            </a:endParaRPr>
          </a:p>
          <a:p>
            <a:pPr marL="0" indent="0">
              <a:buNone/>
              <a:defRPr/>
            </a:pPr>
            <a:endParaRPr lang="en-US" sz="1400" dirty="0">
              <a:latin typeface="Helvetica" charset="0"/>
              <a:ea typeface="Helvetica" charset="0"/>
              <a:cs typeface="Helvetica" charset="0"/>
            </a:endParaRPr>
          </a:p>
          <a:p>
            <a:pPr marL="0" indent="0">
              <a:buNone/>
              <a:defRPr/>
            </a:pPr>
            <a:r>
              <a:rPr lang="en-US" sz="2200" dirty="0" smtClean="0">
                <a:latin typeface="Helvetica" charset="0"/>
                <a:ea typeface="Helvetica" charset="0"/>
                <a:cs typeface="Helvetica" charset="0"/>
              </a:rPr>
              <a:t>4. Coordinate (and Navigate)</a:t>
            </a:r>
            <a:endParaRPr lang="en-US" sz="1400" dirty="0" smtClean="0">
              <a:latin typeface="Helvetica" charset="0"/>
              <a:ea typeface="Helvetica" charset="0"/>
              <a:cs typeface="Helvetica" charset="0"/>
            </a:endParaRPr>
          </a:p>
          <a:p>
            <a:pPr marL="0" indent="0">
              <a:buNone/>
              <a:defRPr/>
            </a:pPr>
            <a:r>
              <a:rPr lang="en-US" sz="1800" dirty="0">
                <a:latin typeface="Helvetica" charset="0"/>
                <a:ea typeface="Helvetica" charset="0"/>
                <a:cs typeface="Helvetica" charset="0"/>
              </a:rPr>
              <a:t>	Take off your “Healthcare Hat.” </a:t>
            </a:r>
          </a:p>
          <a:p>
            <a:pPr marL="0" indent="0">
              <a:buNone/>
              <a:defRPr/>
            </a:pPr>
            <a:r>
              <a:rPr lang="en-US" sz="1800" dirty="0">
                <a:latin typeface="Helvetica" charset="0"/>
                <a:ea typeface="Helvetica" charset="0"/>
                <a:cs typeface="Helvetica" charset="0"/>
              </a:rPr>
              <a:t>	Embrace the Darkness.</a:t>
            </a:r>
          </a:p>
          <a:p>
            <a:pPr marL="0" indent="0">
              <a:buNone/>
              <a:defRPr/>
            </a:pPr>
            <a:r>
              <a:rPr lang="en-US" sz="1800" dirty="0">
                <a:latin typeface="Helvetica" charset="0"/>
                <a:ea typeface="Helvetica" charset="0"/>
                <a:cs typeface="Helvetica" charset="0"/>
              </a:rPr>
              <a:t>	Guide patients through the land mines. </a:t>
            </a:r>
          </a:p>
          <a:p>
            <a:pPr marL="0" indent="0">
              <a:buNone/>
              <a:defRPr/>
            </a:pPr>
            <a:endParaRPr lang="en-US" sz="2200" dirty="0" smtClean="0">
              <a:latin typeface="Helvetica" charset="0"/>
              <a:ea typeface="Helvetica" charset="0"/>
              <a:cs typeface="Helvetica" charset="0"/>
            </a:endParaRPr>
          </a:p>
          <a:p>
            <a:pPr marL="0" indent="0">
              <a:buNone/>
              <a:defRPr/>
            </a:pPr>
            <a:r>
              <a:rPr lang="en-US" sz="2200" dirty="0" smtClean="0">
                <a:latin typeface="Helvetica" charset="0"/>
                <a:ea typeface="Helvetica" charset="0"/>
                <a:cs typeface="Helvetica" charset="0"/>
              </a:rPr>
              <a:t>                                                                        </a:t>
            </a:r>
            <a:endParaRPr lang="en-US" sz="2200" dirty="0">
              <a:latin typeface="Helvetica" charset="0"/>
              <a:ea typeface="Helvetica" charset="0"/>
              <a:cs typeface="Helvetica" charset="0"/>
            </a:endParaRPr>
          </a:p>
          <a:p>
            <a:pPr marL="0" indent="0">
              <a:buNone/>
            </a:pPr>
            <a:endParaRPr lang="en-US" sz="2200" dirty="0">
              <a:latin typeface="Helvetica" charset="0"/>
              <a:ea typeface="Helvetica" charset="0"/>
              <a:cs typeface="Helvetica" charset="0"/>
            </a:endParaRPr>
          </a:p>
        </p:txBody>
      </p:sp>
      <p:sp>
        <p:nvSpPr>
          <p:cNvPr id="5" name="Title 1"/>
          <p:cNvSpPr>
            <a:spLocks noGrp="1"/>
          </p:cNvSpPr>
          <p:nvPr>
            <p:ph type="title"/>
          </p:nvPr>
        </p:nvSpPr>
        <p:spPr>
          <a:xfrm>
            <a:off x="457200" y="779808"/>
            <a:ext cx="8229600" cy="857250"/>
          </a:xfrm>
        </p:spPr>
        <p:txBody>
          <a:bodyPr>
            <a:normAutofit/>
          </a:bodyPr>
          <a:lstStyle/>
          <a:p>
            <a:r>
              <a:rPr lang="en-US" dirty="0" smtClean="0"/>
              <a:t>Build a Culture of Engagement</a:t>
            </a:r>
            <a:endParaRPr lang="en-US" dirty="0"/>
          </a:p>
        </p:txBody>
      </p:sp>
    </p:spTree>
    <p:extLst>
      <p:ext uri="{BB962C8B-B14F-4D97-AF65-F5344CB8AC3E}">
        <p14:creationId xmlns:p14="http://schemas.microsoft.com/office/powerpoint/2010/main" val="184338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559496" y="1824948"/>
            <a:ext cx="8229600" cy="3496342"/>
          </a:xfrm>
          <a:prstGeom prst="rect">
            <a:avLst/>
          </a:prstGeom>
          <a:noFill/>
        </p:spPr>
        <p:txBody>
          <a:bodyPr>
            <a:spAutoFit/>
          </a:bodyPr>
          <a:lstStyle/>
          <a:p>
            <a:pPr marL="0" indent="0">
              <a:buNone/>
              <a:defRPr/>
            </a:pPr>
            <a:r>
              <a:rPr lang="en-US" sz="2200" dirty="0" smtClean="0">
                <a:latin typeface="Helvetica" charset="0"/>
                <a:ea typeface="Helvetica" charset="0"/>
                <a:cs typeface="Helvetica" charset="0"/>
              </a:rPr>
              <a:t>5. </a:t>
            </a:r>
            <a:r>
              <a:rPr lang="en-US" sz="2200" dirty="0" smtClean="0">
                <a:latin typeface="Helvetica" charset="0"/>
                <a:ea typeface="Helvetica" charset="0"/>
                <a:cs typeface="Helvetica" charset="0"/>
              </a:rPr>
              <a:t>Educate</a:t>
            </a:r>
            <a:endParaRPr lang="en-US" sz="2200" dirty="0" smtClean="0">
              <a:latin typeface="Helvetica" charset="0"/>
              <a:ea typeface="Helvetica" charset="0"/>
              <a:cs typeface="Helvetica" charset="0"/>
            </a:endParaRPr>
          </a:p>
          <a:p>
            <a:pPr marL="0" indent="0">
              <a:buNone/>
            </a:pPr>
            <a:r>
              <a:rPr lang="en-US" sz="2200" dirty="0" smtClean="0">
                <a:latin typeface="Helvetica" charset="0"/>
                <a:ea typeface="Helvetica" charset="0"/>
                <a:cs typeface="Helvetica" charset="0"/>
              </a:rPr>
              <a:t>	</a:t>
            </a:r>
            <a:r>
              <a:rPr lang="en-US" sz="2200" dirty="0">
                <a:latin typeface="Helvetica" charset="0"/>
                <a:ea typeface="Helvetica" charset="0"/>
                <a:cs typeface="Helvetica" charset="0"/>
              </a:rPr>
              <a:t>	</a:t>
            </a:r>
            <a:r>
              <a:rPr lang="en-US" sz="1800" dirty="0" smtClean="0">
                <a:latin typeface="Helvetica" charset="0"/>
                <a:ea typeface="Helvetica" charset="0"/>
                <a:cs typeface="Helvetica" charset="0"/>
              </a:rPr>
              <a:t>Embrace your Apple!</a:t>
            </a:r>
            <a:endParaRPr lang="en-US" sz="1800" dirty="0">
              <a:latin typeface="Helvetica" charset="0"/>
              <a:ea typeface="Helvetica" charset="0"/>
              <a:cs typeface="Helvetica" charset="0"/>
            </a:endParaRPr>
          </a:p>
          <a:p>
            <a:pPr marL="0" indent="0">
              <a:buNone/>
            </a:pPr>
            <a:r>
              <a:rPr lang="en-US" sz="1800" dirty="0" smtClean="0">
                <a:latin typeface="Helvetica" charset="0"/>
                <a:ea typeface="Helvetica" charset="0"/>
                <a:cs typeface="Helvetica" charset="0"/>
              </a:rPr>
              <a:t>		Include caretakers and </a:t>
            </a:r>
            <a:r>
              <a:rPr lang="en-US" sz="1800" dirty="0">
                <a:latin typeface="Helvetica" charset="0"/>
                <a:ea typeface="Helvetica" charset="0"/>
                <a:cs typeface="Helvetica" charset="0"/>
              </a:rPr>
              <a:t>k</a:t>
            </a:r>
            <a:r>
              <a:rPr lang="en-US" sz="1800" dirty="0" smtClean="0">
                <a:latin typeface="Helvetica" charset="0"/>
                <a:ea typeface="Helvetica" charset="0"/>
                <a:cs typeface="Helvetica" charset="0"/>
              </a:rPr>
              <a:t>ey </a:t>
            </a:r>
            <a:r>
              <a:rPr lang="en-US" sz="1800" dirty="0">
                <a:latin typeface="Helvetica" charset="0"/>
                <a:ea typeface="Helvetica" charset="0"/>
                <a:cs typeface="Helvetica" charset="0"/>
              </a:rPr>
              <a:t>l</a:t>
            </a:r>
            <a:r>
              <a:rPr lang="en-US" sz="1800" dirty="0" smtClean="0">
                <a:latin typeface="Helvetica" charset="0"/>
                <a:ea typeface="Helvetica" charset="0"/>
                <a:cs typeface="Helvetica" charset="0"/>
              </a:rPr>
              <a:t>earners.</a:t>
            </a:r>
          </a:p>
          <a:p>
            <a:pPr marL="0" indent="0">
              <a:buNone/>
            </a:pPr>
            <a:r>
              <a:rPr lang="en-US" sz="1800" dirty="0" smtClean="0">
                <a:latin typeface="Helvetica" charset="0"/>
                <a:ea typeface="Helvetica" charset="0"/>
                <a:cs typeface="Helvetica" charset="0"/>
              </a:rPr>
              <a:t> </a:t>
            </a:r>
            <a:r>
              <a:rPr lang="en-US" sz="1800" dirty="0" smtClean="0">
                <a:latin typeface="Helvetica" charset="0"/>
                <a:ea typeface="Helvetica" charset="0"/>
                <a:cs typeface="Helvetica" charset="0"/>
              </a:rPr>
              <a:t>	</a:t>
            </a:r>
            <a:r>
              <a:rPr lang="en-US" sz="1800" dirty="0" smtClean="0">
                <a:latin typeface="Helvetica" charset="0"/>
                <a:ea typeface="Helvetica" charset="0"/>
                <a:cs typeface="Helvetica" charset="0"/>
              </a:rPr>
              <a:t>	Empower patients to ENGAGE. </a:t>
            </a:r>
            <a:endParaRPr lang="en-US" sz="1800" dirty="0" smtClean="0">
              <a:latin typeface="Helvetica" charset="0"/>
              <a:ea typeface="Helvetica" charset="0"/>
              <a:cs typeface="Helvetica" charset="0"/>
            </a:endParaRPr>
          </a:p>
          <a:p>
            <a:pPr marL="0" indent="0">
              <a:buNone/>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a:t>
            </a:r>
            <a:r>
              <a:rPr lang="en-US" sz="1800" dirty="0" smtClean="0">
                <a:latin typeface="Helvetica" charset="0"/>
                <a:ea typeface="Helvetica" charset="0"/>
                <a:cs typeface="Helvetica" charset="0"/>
              </a:rPr>
              <a:t>Make LEARNING a part of your culture at EVERY level. </a:t>
            </a:r>
            <a:endParaRPr lang="en-US" sz="1800" dirty="0" smtClean="0">
              <a:latin typeface="Helvetica" charset="0"/>
              <a:ea typeface="Helvetica" charset="0"/>
              <a:cs typeface="Helvetica" charset="0"/>
            </a:endParaRPr>
          </a:p>
          <a:p>
            <a:pPr marL="0" indent="0">
              <a:buNone/>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LEARN while you listen. </a:t>
            </a:r>
          </a:p>
          <a:p>
            <a:pPr marL="0" indent="0">
              <a:buNone/>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TEACH while you talk. </a:t>
            </a:r>
          </a:p>
          <a:p>
            <a:pPr marL="0" indent="0">
              <a:buNone/>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Whatever it takes! (Health Educators, Navigators </a:t>
            </a:r>
            <a:r>
              <a:rPr lang="is-IS" sz="1800" dirty="0" smtClean="0">
                <a:latin typeface="Helvetica" charset="0"/>
                <a:ea typeface="Helvetica" charset="0"/>
                <a:cs typeface="Helvetica" charset="0"/>
              </a:rPr>
              <a:t>…. )</a:t>
            </a:r>
            <a:endParaRPr lang="en-US" sz="1800" dirty="0" smtClean="0">
              <a:latin typeface="Helvetica" charset="0"/>
              <a:ea typeface="Helvetica" charset="0"/>
              <a:cs typeface="Helvetica" charset="0"/>
            </a:endParaRPr>
          </a:p>
          <a:p>
            <a:pPr marL="0" indent="0">
              <a:buNone/>
            </a:pPr>
            <a:endParaRPr lang="en-US" sz="1800" dirty="0" smtClean="0">
              <a:latin typeface="Helvetica" charset="0"/>
              <a:ea typeface="Helvetica" charset="0"/>
              <a:cs typeface="Helvetica" charset="0"/>
            </a:endParaRPr>
          </a:p>
          <a:p>
            <a:pPr marL="0" indent="0">
              <a:buNone/>
            </a:pPr>
            <a:r>
              <a:rPr lang="en-US" sz="1800" dirty="0">
                <a:latin typeface="Helvetica" charset="0"/>
                <a:ea typeface="Helvetica" charset="0"/>
                <a:cs typeface="Helvetica" charset="0"/>
              </a:rPr>
              <a:t>	</a:t>
            </a:r>
            <a:r>
              <a:rPr lang="en-US" sz="1800" dirty="0" smtClean="0">
                <a:latin typeface="Helvetica" charset="0"/>
                <a:ea typeface="Helvetica" charset="0"/>
                <a:cs typeface="Helvetica" charset="0"/>
              </a:rPr>
              <a:t>	</a:t>
            </a:r>
            <a:endParaRPr lang="en-US" sz="1800" dirty="0">
              <a:latin typeface="Helvetica" charset="0"/>
              <a:ea typeface="Helvetica" charset="0"/>
              <a:cs typeface="Helvetica" charset="0"/>
            </a:endParaRPr>
          </a:p>
        </p:txBody>
      </p:sp>
      <p:sp>
        <p:nvSpPr>
          <p:cNvPr id="6" name="Title 1"/>
          <p:cNvSpPr txBox="1">
            <a:spLocks/>
          </p:cNvSpPr>
          <p:nvPr/>
        </p:nvSpPr>
        <p:spPr>
          <a:xfrm>
            <a:off x="559496" y="813534"/>
            <a:ext cx="8229600"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i="0" kern="1200">
                <a:solidFill>
                  <a:schemeClr val="tx1"/>
                </a:solidFill>
                <a:latin typeface="Helvetica"/>
                <a:ea typeface="+mj-ea"/>
                <a:cs typeface="Helvetica"/>
              </a:defRPr>
            </a:lvl1pPr>
          </a:lstStyle>
          <a:p>
            <a:r>
              <a:rPr lang="en-US" dirty="0" smtClean="0"/>
              <a:t>Build a Culture of Engagement</a:t>
            </a:r>
            <a:endParaRPr lang="en-US" dirty="0"/>
          </a:p>
        </p:txBody>
      </p:sp>
    </p:spTree>
    <p:extLst>
      <p:ext uri="{BB962C8B-B14F-4D97-AF65-F5344CB8AC3E}">
        <p14:creationId xmlns:p14="http://schemas.microsoft.com/office/powerpoint/2010/main" val="115469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82" y="1018666"/>
            <a:ext cx="8229600" cy="857250"/>
          </a:xfrm>
        </p:spPr>
        <p:txBody>
          <a:bodyPr>
            <a:normAutofit fontScale="90000"/>
          </a:bodyPr>
          <a:lstStyle/>
          <a:p>
            <a:r>
              <a:rPr lang="en-US" dirty="0" smtClean="0"/>
              <a:t>Build a System of Engagement </a:t>
            </a:r>
            <a:br>
              <a:rPr lang="en-US" dirty="0" smtClean="0"/>
            </a:br>
            <a:r>
              <a:rPr lang="en-US" dirty="0" smtClean="0"/>
              <a:t>WITH Patients</a:t>
            </a:r>
            <a:endParaRPr lang="en-US" dirty="0"/>
          </a:p>
        </p:txBody>
      </p:sp>
      <p:sp>
        <p:nvSpPr>
          <p:cNvPr id="3" name="Content Placeholder 2"/>
          <p:cNvSpPr>
            <a:spLocks noGrp="1"/>
          </p:cNvSpPr>
          <p:nvPr>
            <p:ph idx="1"/>
          </p:nvPr>
        </p:nvSpPr>
        <p:spPr>
          <a:xfrm>
            <a:off x="457200" y="2175678"/>
            <a:ext cx="8229600" cy="2784630"/>
          </a:xfrm>
        </p:spPr>
        <p:txBody>
          <a:bodyPr/>
          <a:lstStyle/>
          <a:p>
            <a:pPr marL="0" indent="0">
              <a:buNone/>
            </a:pPr>
            <a:r>
              <a:rPr lang="en-US" dirty="0" smtClean="0"/>
              <a:t>1. Organizational Design and Governance</a:t>
            </a:r>
          </a:p>
          <a:p>
            <a:pPr marL="0" indent="0">
              <a:buNone/>
            </a:pPr>
            <a:r>
              <a:rPr lang="en-US" dirty="0" smtClean="0"/>
              <a:t>2. Measures and Research</a:t>
            </a:r>
          </a:p>
          <a:p>
            <a:pPr marL="0" indent="0">
              <a:buNone/>
            </a:pPr>
            <a:r>
              <a:rPr lang="en-US" dirty="0" smtClean="0"/>
              <a:t>3. Policy</a:t>
            </a:r>
            <a:endParaRPr lang="en-US" dirty="0"/>
          </a:p>
        </p:txBody>
      </p:sp>
    </p:spTree>
    <p:extLst>
      <p:ext uri="{BB962C8B-B14F-4D97-AF65-F5344CB8AC3E}">
        <p14:creationId xmlns:p14="http://schemas.microsoft.com/office/powerpoint/2010/main" val="736194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58312114"/>
              </p:ext>
            </p:extLst>
          </p:nvPr>
        </p:nvGraphicFramePr>
        <p:xfrm>
          <a:off x="967098" y="288352"/>
          <a:ext cx="6686549" cy="457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0" name="TextBox 5"/>
          <p:cNvSpPr txBox="1">
            <a:spLocks noChangeArrowheads="1"/>
          </p:cNvSpPr>
          <p:nvPr/>
        </p:nvSpPr>
        <p:spPr bwMode="auto">
          <a:xfrm>
            <a:off x="6639937" y="2798893"/>
            <a:ext cx="1842493"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Unit </a:t>
            </a:r>
            <a:r>
              <a:rPr lang="en-US" altLang="en-US" sz="1050" b="1" dirty="0">
                <a:solidFill>
                  <a:srgbClr val="097156"/>
                </a:solidFill>
                <a:latin typeface="Arial" charset="0"/>
              </a:rPr>
              <a:t>Rounds</a:t>
            </a:r>
          </a:p>
          <a:p>
            <a:pPr algn="ctr" eaLnBrk="1" hangingPunct="1"/>
            <a:r>
              <a:rPr lang="en-US" altLang="en-US" sz="1050" b="1" dirty="0">
                <a:solidFill>
                  <a:srgbClr val="097156"/>
                </a:solidFill>
                <a:latin typeface="Arial" charset="0"/>
              </a:rPr>
              <a:t>HCAHPS Focused Rounds</a:t>
            </a:r>
            <a:endParaRPr lang="en-US" altLang="en-US" sz="1050" b="1" dirty="0">
              <a:solidFill>
                <a:srgbClr val="097156"/>
              </a:solidFill>
              <a:latin typeface="Arial" charset="0"/>
            </a:endParaRPr>
          </a:p>
          <a:p>
            <a:pPr algn="ctr" eaLnBrk="1" hangingPunct="1"/>
            <a:r>
              <a:rPr lang="en-US" altLang="en-US" sz="1050" b="1" dirty="0">
                <a:solidFill>
                  <a:srgbClr val="097156"/>
                </a:solidFill>
                <a:latin typeface="Arial" charset="0"/>
              </a:rPr>
              <a:t>Leadership Rounds</a:t>
            </a:r>
          </a:p>
          <a:p>
            <a:pPr algn="ctr" eaLnBrk="1" hangingPunct="1"/>
            <a:r>
              <a:rPr lang="en-US" altLang="en-US" sz="1050" b="1" dirty="0">
                <a:solidFill>
                  <a:srgbClr val="097156"/>
                </a:solidFill>
                <a:latin typeface="Arial" charset="0"/>
              </a:rPr>
              <a:t>Strategic Drill Downs</a:t>
            </a:r>
            <a:endParaRPr lang="en-US" altLang="en-US" sz="1050" b="1" dirty="0">
              <a:solidFill>
                <a:srgbClr val="097156"/>
              </a:solidFill>
              <a:latin typeface="Arial" charset="0"/>
            </a:endParaRPr>
          </a:p>
        </p:txBody>
      </p:sp>
      <p:sp>
        <p:nvSpPr>
          <p:cNvPr id="19461" name="TextBox 8"/>
          <p:cNvSpPr txBox="1">
            <a:spLocks noChangeArrowheads="1"/>
          </p:cNvSpPr>
          <p:nvPr/>
        </p:nvSpPr>
        <p:spPr bwMode="auto">
          <a:xfrm>
            <a:off x="6641234" y="1658636"/>
            <a:ext cx="2024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Safety Rounds</a:t>
            </a:r>
          </a:p>
          <a:p>
            <a:pPr algn="ctr" eaLnBrk="1" hangingPunct="1"/>
            <a:r>
              <a:rPr lang="en-US" altLang="en-US" sz="1050" b="1" dirty="0">
                <a:solidFill>
                  <a:srgbClr val="097156"/>
                </a:solidFill>
                <a:latin typeface="Arial" charset="0"/>
              </a:rPr>
              <a:t>Safety </a:t>
            </a:r>
            <a:r>
              <a:rPr lang="en-US" altLang="en-US" sz="1050" b="1" dirty="0">
                <a:solidFill>
                  <a:srgbClr val="097156"/>
                </a:solidFill>
                <a:latin typeface="Arial" charset="0"/>
              </a:rPr>
              <a:t>Coaches</a:t>
            </a:r>
          </a:p>
          <a:p>
            <a:pPr algn="ctr" eaLnBrk="1" hangingPunct="1"/>
            <a:r>
              <a:rPr lang="en-US" altLang="en-US" sz="1050" b="1" dirty="0">
                <a:solidFill>
                  <a:srgbClr val="097156"/>
                </a:solidFill>
                <a:latin typeface="Arial" charset="0"/>
              </a:rPr>
              <a:t>Safety Event Analysis</a:t>
            </a:r>
          </a:p>
          <a:p>
            <a:pPr algn="ctr" eaLnBrk="1" hangingPunct="1"/>
            <a:endParaRPr lang="en-US" altLang="en-US" sz="1050" b="1" dirty="0">
              <a:solidFill>
                <a:srgbClr val="097156"/>
              </a:solidFill>
              <a:latin typeface="Arial" charset="0"/>
            </a:endParaRPr>
          </a:p>
        </p:txBody>
      </p:sp>
      <p:sp>
        <p:nvSpPr>
          <p:cNvPr id="19462" name="TextBox 9"/>
          <p:cNvSpPr txBox="1">
            <a:spLocks noChangeArrowheads="1"/>
          </p:cNvSpPr>
          <p:nvPr/>
        </p:nvSpPr>
        <p:spPr bwMode="auto">
          <a:xfrm>
            <a:off x="88454" y="3258918"/>
            <a:ext cx="220342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Unit Based Work Groups</a:t>
            </a:r>
          </a:p>
          <a:p>
            <a:pPr algn="ctr" eaLnBrk="1" hangingPunct="1"/>
            <a:r>
              <a:rPr lang="en-US" altLang="en-US" sz="1050" b="1" dirty="0">
                <a:solidFill>
                  <a:srgbClr val="097156"/>
                </a:solidFill>
                <a:latin typeface="Arial" charset="0"/>
              </a:rPr>
              <a:t>HCAHPS Drill Downs </a:t>
            </a:r>
          </a:p>
          <a:p>
            <a:pPr algn="ctr" eaLnBrk="1" hangingPunct="1"/>
            <a:r>
              <a:rPr lang="en-US" altLang="en-US" sz="1050" b="1" dirty="0">
                <a:solidFill>
                  <a:srgbClr val="097156"/>
                </a:solidFill>
                <a:latin typeface="Arial" charset="0"/>
              </a:rPr>
              <a:t>HAI Groups (CLABSI, Falls </a:t>
            </a:r>
            <a:r>
              <a:rPr lang="is-IS" altLang="en-US" sz="1050" b="1" dirty="0">
                <a:solidFill>
                  <a:srgbClr val="097156"/>
                </a:solidFill>
                <a:latin typeface="Arial" charset="0"/>
              </a:rPr>
              <a:t>…)</a:t>
            </a:r>
            <a:endParaRPr lang="en-US" altLang="en-US" sz="1050" b="1" dirty="0">
              <a:solidFill>
                <a:srgbClr val="097156"/>
              </a:solidFill>
              <a:latin typeface="Arial" charset="0"/>
            </a:endParaRPr>
          </a:p>
        </p:txBody>
      </p:sp>
      <p:sp>
        <p:nvSpPr>
          <p:cNvPr id="19463" name="TextBox 10"/>
          <p:cNvSpPr txBox="1">
            <a:spLocks noChangeArrowheads="1"/>
          </p:cNvSpPr>
          <p:nvPr/>
        </p:nvSpPr>
        <p:spPr bwMode="auto">
          <a:xfrm>
            <a:off x="88454" y="2406751"/>
            <a:ext cx="19568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Patient </a:t>
            </a:r>
            <a:r>
              <a:rPr lang="en-US" altLang="en-US" sz="1050" b="1" dirty="0">
                <a:solidFill>
                  <a:srgbClr val="097156"/>
                </a:solidFill>
                <a:latin typeface="Arial" charset="0"/>
              </a:rPr>
              <a:t>Portal </a:t>
            </a:r>
          </a:p>
          <a:p>
            <a:pPr algn="ctr" eaLnBrk="1" hangingPunct="1"/>
            <a:r>
              <a:rPr lang="en-US" altLang="en-US" sz="1050" b="1" dirty="0">
                <a:solidFill>
                  <a:srgbClr val="097156"/>
                </a:solidFill>
                <a:latin typeface="Arial" charset="0"/>
              </a:rPr>
              <a:t>Software &amp; Platform </a:t>
            </a:r>
            <a:endParaRPr lang="en-US" altLang="en-US" sz="1050" b="1" dirty="0" smtClean="0">
              <a:solidFill>
                <a:srgbClr val="097156"/>
              </a:solidFill>
              <a:latin typeface="Arial" charset="0"/>
            </a:endParaRPr>
          </a:p>
          <a:p>
            <a:pPr algn="ctr" eaLnBrk="1" hangingPunct="1"/>
            <a:r>
              <a:rPr lang="en-US" altLang="en-US" sz="1050" b="1" dirty="0" smtClean="0">
                <a:solidFill>
                  <a:srgbClr val="097156"/>
                </a:solidFill>
                <a:latin typeface="Arial" charset="0"/>
              </a:rPr>
              <a:t>Design</a:t>
            </a:r>
            <a:r>
              <a:rPr lang="en-US" altLang="en-US" sz="1050" b="1" dirty="0">
                <a:solidFill>
                  <a:srgbClr val="097156"/>
                </a:solidFill>
                <a:latin typeface="Arial" charset="0"/>
              </a:rPr>
              <a:t> </a:t>
            </a:r>
            <a:r>
              <a:rPr lang="en-US" altLang="en-US" sz="1050" b="1" dirty="0" smtClean="0">
                <a:solidFill>
                  <a:srgbClr val="097156"/>
                </a:solidFill>
                <a:latin typeface="Arial" charset="0"/>
              </a:rPr>
              <a:t>Public </a:t>
            </a:r>
            <a:r>
              <a:rPr lang="en-US" altLang="en-US" sz="1050" b="1" dirty="0">
                <a:solidFill>
                  <a:srgbClr val="097156"/>
                </a:solidFill>
                <a:latin typeface="Arial" charset="0"/>
              </a:rPr>
              <a:t>Transparency </a:t>
            </a:r>
          </a:p>
        </p:txBody>
      </p:sp>
      <p:sp>
        <p:nvSpPr>
          <p:cNvPr id="19464" name="TextBox 12"/>
          <p:cNvSpPr txBox="1">
            <a:spLocks noChangeArrowheads="1"/>
          </p:cNvSpPr>
          <p:nvPr/>
        </p:nvSpPr>
        <p:spPr bwMode="auto">
          <a:xfrm>
            <a:off x="508756" y="893883"/>
            <a:ext cx="1600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Huddles</a:t>
            </a:r>
            <a:endParaRPr lang="en-US" altLang="en-US" sz="1050" b="1" dirty="0">
              <a:solidFill>
                <a:srgbClr val="097156"/>
              </a:solidFill>
              <a:latin typeface="Arial" charset="0"/>
            </a:endParaRPr>
          </a:p>
          <a:p>
            <a:pPr algn="ctr"/>
            <a:r>
              <a:rPr lang="en-US" altLang="en-US" sz="1050" b="1" dirty="0">
                <a:solidFill>
                  <a:srgbClr val="097156"/>
                </a:solidFill>
                <a:latin typeface="Arial" charset="0"/>
              </a:rPr>
              <a:t>Board Presentations</a:t>
            </a:r>
          </a:p>
          <a:p>
            <a:pPr algn="ctr"/>
            <a:r>
              <a:rPr lang="en-US" altLang="en-US" sz="1050" b="1" dirty="0">
                <a:solidFill>
                  <a:srgbClr val="097156"/>
                </a:solidFill>
                <a:latin typeface="Arial" charset="0"/>
              </a:rPr>
              <a:t>Employee </a:t>
            </a:r>
            <a:r>
              <a:rPr lang="en-US" altLang="en-US" sz="1050" b="1" dirty="0">
                <a:solidFill>
                  <a:srgbClr val="097156"/>
                </a:solidFill>
                <a:latin typeface="Arial" charset="0"/>
              </a:rPr>
              <a:t>Orientations</a:t>
            </a:r>
            <a:endParaRPr lang="en-US" altLang="en-US" sz="1050" b="1" dirty="0">
              <a:solidFill>
                <a:srgbClr val="097156"/>
              </a:solidFill>
              <a:latin typeface="Arial" charset="0"/>
            </a:endParaRPr>
          </a:p>
          <a:p>
            <a:pPr algn="ctr"/>
            <a:r>
              <a:rPr lang="en-US" altLang="en-US" sz="1050" b="1" dirty="0">
                <a:solidFill>
                  <a:srgbClr val="097156"/>
                </a:solidFill>
                <a:latin typeface="Arial" charset="0"/>
              </a:rPr>
              <a:t>Videos </a:t>
            </a:r>
            <a:endParaRPr lang="en-US" altLang="en-US" sz="1050" b="1" dirty="0">
              <a:solidFill>
                <a:srgbClr val="097156"/>
              </a:solidFill>
              <a:latin typeface="Arial" charset="0"/>
            </a:endParaRPr>
          </a:p>
          <a:p>
            <a:pPr algn="ctr"/>
            <a:r>
              <a:rPr lang="en-US" altLang="en-US" sz="1050" b="1" dirty="0">
                <a:solidFill>
                  <a:srgbClr val="097156"/>
                </a:solidFill>
                <a:latin typeface="Arial" charset="0"/>
              </a:rPr>
              <a:t>Conferences</a:t>
            </a:r>
            <a:endParaRPr lang="en-US" altLang="en-US" sz="1050" b="1" dirty="0">
              <a:solidFill>
                <a:srgbClr val="097156"/>
              </a:solidFill>
              <a:latin typeface="Arial" charset="0"/>
            </a:endParaRPr>
          </a:p>
          <a:p>
            <a:pPr algn="ctr"/>
            <a:r>
              <a:rPr lang="en-US" altLang="en-US" sz="1050" b="1" dirty="0">
                <a:solidFill>
                  <a:srgbClr val="097156"/>
                </a:solidFill>
                <a:latin typeface="Arial" charset="0"/>
              </a:rPr>
              <a:t>Staff Meetings</a:t>
            </a:r>
          </a:p>
          <a:p>
            <a:pPr algn="ctr"/>
            <a:r>
              <a:rPr lang="en-US" altLang="en-US" sz="1050" b="1" dirty="0">
                <a:solidFill>
                  <a:srgbClr val="097156"/>
                </a:solidFill>
                <a:latin typeface="Arial" charset="0"/>
              </a:rPr>
              <a:t>Community Groups</a:t>
            </a:r>
          </a:p>
        </p:txBody>
      </p:sp>
      <p:sp>
        <p:nvSpPr>
          <p:cNvPr id="19" name="TextBox 18"/>
          <p:cNvSpPr txBox="1"/>
          <p:nvPr/>
        </p:nvSpPr>
        <p:spPr>
          <a:xfrm>
            <a:off x="5847930" y="256265"/>
            <a:ext cx="1978479" cy="1246495"/>
          </a:xfrm>
          <a:prstGeom prst="rect">
            <a:avLst/>
          </a:prstGeom>
          <a:noFill/>
        </p:spPr>
        <p:txBody>
          <a:bodyPr wrap="square">
            <a:spAutoFit/>
          </a:bodyPr>
          <a:lstStyle/>
          <a:p>
            <a:pPr algn="ctr" eaLnBrk="1" hangingPunct="1">
              <a:defRPr/>
            </a:pPr>
            <a:r>
              <a:rPr lang="en-US" sz="1050" b="1" dirty="0">
                <a:solidFill>
                  <a:srgbClr val="3F8F7B"/>
                </a:solidFill>
                <a:latin typeface="Arial" charset="0"/>
                <a:ea typeface="Arial" charset="0"/>
                <a:cs typeface="Arial" charset="0"/>
              </a:rPr>
              <a:t>Medical Education </a:t>
            </a:r>
          </a:p>
          <a:p>
            <a:pPr algn="ctr" eaLnBrk="1" hangingPunct="1">
              <a:defRPr/>
            </a:pPr>
            <a:r>
              <a:rPr lang="en-US" sz="1050" b="1" dirty="0">
                <a:solidFill>
                  <a:srgbClr val="3F8F7B"/>
                </a:solidFill>
                <a:latin typeface="Arial" charset="0"/>
                <a:ea typeface="Arial" charset="0"/>
                <a:cs typeface="Arial" charset="0"/>
              </a:rPr>
              <a:t>Provider Training: Role - Play, Shadowing</a:t>
            </a:r>
          </a:p>
          <a:p>
            <a:pPr algn="ctr">
              <a:defRPr/>
            </a:pPr>
            <a:r>
              <a:rPr lang="en-US" sz="1050" b="1" dirty="0">
                <a:solidFill>
                  <a:srgbClr val="3F8F7B"/>
                </a:solidFill>
                <a:latin typeface="Arial" charset="0"/>
                <a:ea typeface="Arial" charset="0"/>
                <a:cs typeface="Arial" charset="0"/>
              </a:rPr>
              <a:t> Staff Education</a:t>
            </a:r>
          </a:p>
          <a:p>
            <a:pPr algn="ctr" eaLnBrk="1" hangingPunct="1">
              <a:defRPr/>
            </a:pPr>
            <a:r>
              <a:rPr lang="en-US" sz="1050" b="1" dirty="0">
                <a:solidFill>
                  <a:srgbClr val="3F8F7B"/>
                </a:solidFill>
                <a:latin typeface="Arial" charset="0"/>
                <a:ea typeface="Arial" charset="0"/>
                <a:cs typeface="Arial" charset="0"/>
              </a:rPr>
              <a:t>Peer Educators  </a:t>
            </a:r>
            <a:endParaRPr lang="en-US" sz="1050" b="1" dirty="0">
              <a:solidFill>
                <a:srgbClr val="3F8F7B"/>
              </a:solidFill>
              <a:latin typeface="Arial" charset="0"/>
              <a:ea typeface="Arial" charset="0"/>
              <a:cs typeface="Arial" charset="0"/>
            </a:endParaRPr>
          </a:p>
          <a:p>
            <a:pPr algn="ctr" eaLnBrk="1" hangingPunct="1">
              <a:defRPr/>
            </a:pPr>
            <a:r>
              <a:rPr lang="en-US" sz="1050" b="1" dirty="0">
                <a:solidFill>
                  <a:srgbClr val="3F8F7B"/>
                </a:solidFill>
                <a:latin typeface="Arial" charset="0"/>
                <a:ea typeface="Arial" charset="0"/>
                <a:cs typeface="Arial" charset="0"/>
              </a:rPr>
              <a:t>Community Educators </a:t>
            </a:r>
            <a:endParaRPr lang="en-US" sz="1050" b="1" dirty="0">
              <a:solidFill>
                <a:srgbClr val="3F8F7B"/>
              </a:solidFill>
              <a:latin typeface="Arial" charset="0"/>
              <a:ea typeface="Arial" charset="0"/>
              <a:cs typeface="Arial" charset="0"/>
            </a:endParaRPr>
          </a:p>
          <a:p>
            <a:pPr eaLnBrk="1" hangingPunct="1">
              <a:defRPr/>
            </a:pPr>
            <a:endParaRPr lang="en-US" sz="1200" dirty="0">
              <a:latin typeface="Calibri" panose="020F0502020204030204" pitchFamily="34" charset="0"/>
              <a:cs typeface="Arial" panose="020B0604020202020204" pitchFamily="34" charset="0"/>
            </a:endParaRPr>
          </a:p>
        </p:txBody>
      </p:sp>
      <p:sp>
        <p:nvSpPr>
          <p:cNvPr id="19466" name="TextBox 23"/>
          <p:cNvSpPr txBox="1">
            <a:spLocks noChangeArrowheads="1"/>
          </p:cNvSpPr>
          <p:nvPr/>
        </p:nvSpPr>
        <p:spPr bwMode="auto">
          <a:xfrm>
            <a:off x="765690" y="4091745"/>
            <a:ext cx="16573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Board of Directors</a:t>
            </a:r>
          </a:p>
          <a:p>
            <a:pPr algn="ctr" eaLnBrk="1" hangingPunct="1"/>
            <a:r>
              <a:rPr lang="en-US" altLang="en-US" sz="1050" b="1" dirty="0">
                <a:solidFill>
                  <a:srgbClr val="097156"/>
                </a:solidFill>
                <a:latin typeface="Arial" charset="0"/>
              </a:rPr>
              <a:t>Hiring </a:t>
            </a:r>
            <a:r>
              <a:rPr lang="en-US" altLang="en-US" sz="1050" b="1" dirty="0">
                <a:solidFill>
                  <a:srgbClr val="097156"/>
                </a:solidFill>
                <a:latin typeface="Arial" charset="0"/>
              </a:rPr>
              <a:t>Committees</a:t>
            </a:r>
          </a:p>
          <a:p>
            <a:pPr algn="ctr" eaLnBrk="1" hangingPunct="1"/>
            <a:r>
              <a:rPr lang="en-US" altLang="en-US" sz="1050" b="1" dirty="0">
                <a:solidFill>
                  <a:srgbClr val="097156"/>
                </a:solidFill>
                <a:latin typeface="Arial" charset="0"/>
              </a:rPr>
              <a:t>Strategic Planning</a:t>
            </a:r>
          </a:p>
          <a:p>
            <a:pPr algn="ctr" eaLnBrk="1" hangingPunct="1"/>
            <a:r>
              <a:rPr lang="en-US" altLang="en-US" sz="1050" b="1" dirty="0">
                <a:solidFill>
                  <a:srgbClr val="097156"/>
                </a:solidFill>
                <a:latin typeface="Arial" charset="0"/>
              </a:rPr>
              <a:t>Vendor </a:t>
            </a:r>
            <a:r>
              <a:rPr lang="en-US" altLang="en-US" sz="1050" b="1" dirty="0">
                <a:solidFill>
                  <a:srgbClr val="097156"/>
                </a:solidFill>
                <a:latin typeface="Arial" charset="0"/>
              </a:rPr>
              <a:t>Selection</a:t>
            </a:r>
          </a:p>
        </p:txBody>
      </p:sp>
      <p:sp>
        <p:nvSpPr>
          <p:cNvPr id="11" name="TextBox 5"/>
          <p:cNvSpPr txBox="1">
            <a:spLocks noChangeArrowheads="1"/>
          </p:cNvSpPr>
          <p:nvPr/>
        </p:nvSpPr>
        <p:spPr bwMode="auto">
          <a:xfrm>
            <a:off x="5887452" y="4100732"/>
            <a:ext cx="1842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altLang="en-US" sz="1050" b="1" dirty="0">
                <a:solidFill>
                  <a:srgbClr val="097156"/>
                </a:solidFill>
                <a:latin typeface="Arial" charset="0"/>
              </a:rPr>
              <a:t>Patient Rooms</a:t>
            </a:r>
          </a:p>
          <a:p>
            <a:pPr algn="ctr" eaLnBrk="1" hangingPunct="1"/>
            <a:r>
              <a:rPr lang="en-US" altLang="en-US" sz="1050" b="1" dirty="0">
                <a:solidFill>
                  <a:srgbClr val="097156"/>
                </a:solidFill>
                <a:latin typeface="Arial" charset="0"/>
              </a:rPr>
              <a:t>Exam Rooms</a:t>
            </a:r>
            <a:endParaRPr lang="en-US" altLang="en-US" sz="1050" b="1" dirty="0">
              <a:solidFill>
                <a:srgbClr val="097156"/>
              </a:solidFill>
              <a:latin typeface="Arial" charset="0"/>
            </a:endParaRPr>
          </a:p>
          <a:p>
            <a:pPr algn="ctr" eaLnBrk="1" hangingPunct="1"/>
            <a:r>
              <a:rPr lang="en-US" altLang="en-US" sz="1050" b="1" dirty="0">
                <a:solidFill>
                  <a:srgbClr val="097156"/>
                </a:solidFill>
                <a:latin typeface="Arial" charset="0"/>
              </a:rPr>
              <a:t>Waiting Rooms</a:t>
            </a:r>
          </a:p>
          <a:p>
            <a:pPr algn="ctr" eaLnBrk="1" hangingPunct="1"/>
            <a:r>
              <a:rPr lang="en-US" altLang="en-US" sz="1050" b="1" dirty="0">
                <a:solidFill>
                  <a:srgbClr val="097156"/>
                </a:solidFill>
                <a:latin typeface="Arial" charset="0"/>
              </a:rPr>
              <a:t>Family Facilities</a:t>
            </a:r>
          </a:p>
        </p:txBody>
      </p:sp>
    </p:spTree>
    <p:extLst>
      <p:ext uri="{BB962C8B-B14F-4D97-AF65-F5344CB8AC3E}">
        <p14:creationId xmlns:p14="http://schemas.microsoft.com/office/powerpoint/2010/main" val="6420387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82" y="1018666"/>
            <a:ext cx="8229600" cy="857250"/>
          </a:xfrm>
        </p:spPr>
        <p:txBody>
          <a:bodyPr>
            <a:normAutofit fontScale="90000"/>
          </a:bodyPr>
          <a:lstStyle/>
          <a:p>
            <a:r>
              <a:rPr lang="en-US" dirty="0" smtClean="0"/>
              <a:t>Build a SYSTEM of Engagement</a:t>
            </a:r>
            <a:br>
              <a:rPr lang="en-US" dirty="0" smtClean="0"/>
            </a:br>
            <a:r>
              <a:rPr lang="en-US" dirty="0" smtClean="0"/>
              <a:t>WITH Patients</a:t>
            </a:r>
            <a:endParaRPr lang="en-US" dirty="0"/>
          </a:p>
        </p:txBody>
      </p:sp>
      <p:sp>
        <p:nvSpPr>
          <p:cNvPr id="3" name="Content Placeholder 2"/>
          <p:cNvSpPr>
            <a:spLocks noGrp="1"/>
          </p:cNvSpPr>
          <p:nvPr>
            <p:ph idx="1"/>
          </p:nvPr>
        </p:nvSpPr>
        <p:spPr>
          <a:xfrm>
            <a:off x="457200" y="2125574"/>
            <a:ext cx="8229600" cy="2784630"/>
          </a:xfrm>
        </p:spPr>
        <p:txBody>
          <a:bodyPr/>
          <a:lstStyle/>
          <a:p>
            <a:pPr marL="0" indent="0">
              <a:buNone/>
            </a:pPr>
            <a:r>
              <a:rPr lang="en-US" dirty="0" smtClean="0"/>
              <a:t>2. Measures and Research</a:t>
            </a:r>
          </a:p>
          <a:p>
            <a:pPr marL="0" indent="0">
              <a:buNone/>
            </a:pPr>
            <a:r>
              <a:rPr lang="en-US" dirty="0" smtClean="0"/>
              <a:t>3. Policy</a:t>
            </a:r>
          </a:p>
          <a:p>
            <a:pPr marL="0" indent="0">
              <a:buNone/>
            </a:pPr>
            <a:r>
              <a:rPr lang="en-US" sz="1800" dirty="0"/>
              <a:t>	</a:t>
            </a:r>
            <a:r>
              <a:rPr lang="en-US" sz="1800" dirty="0" smtClean="0"/>
              <a:t>	Are our lawmakers “patient” enough?</a:t>
            </a:r>
          </a:p>
          <a:p>
            <a:pPr marL="0" indent="0">
              <a:buNone/>
            </a:pPr>
            <a:r>
              <a:rPr lang="en-US" sz="1800" dirty="0"/>
              <a:t>	</a:t>
            </a:r>
            <a:r>
              <a:rPr lang="en-US" sz="1800" dirty="0" smtClean="0"/>
              <a:t>	Set a place for patients while you set the table.</a:t>
            </a:r>
          </a:p>
          <a:p>
            <a:pPr marL="0" indent="0">
              <a:buNone/>
            </a:pPr>
            <a:r>
              <a:rPr lang="en-US" sz="1800" dirty="0"/>
              <a:t>	</a:t>
            </a:r>
            <a:r>
              <a:rPr lang="en-US" sz="1800" dirty="0" smtClean="0"/>
              <a:t>	Caretakers for </a:t>
            </a:r>
            <a:r>
              <a:rPr lang="is-IS" sz="1800" dirty="0" smtClean="0"/>
              <a:t>Congress! </a:t>
            </a:r>
            <a:endParaRPr lang="en-US" sz="1800" dirty="0"/>
          </a:p>
        </p:txBody>
      </p:sp>
    </p:spTree>
    <p:extLst>
      <p:ext uri="{BB962C8B-B14F-4D97-AF65-F5344CB8AC3E}">
        <p14:creationId xmlns:p14="http://schemas.microsoft.com/office/powerpoint/2010/main" val="197546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Placeholder 10" descr="Leslie Pics 061.JPG"/>
          <p:cNvPicPr>
            <a:picLocks noGrp="1" noChangeAspect="1"/>
          </p:cNvPicPr>
          <p:nvPr>
            <p:ph sz="quarter" idx="1"/>
          </p:nvPr>
        </p:nvPicPr>
        <p:blipFill>
          <a:blip r:embed="rId3" cstate="print"/>
          <a:stretch>
            <a:fillRect/>
          </a:stretch>
        </p:blipFill>
        <p:spPr>
          <a:xfrm>
            <a:off x="826717" y="1538289"/>
            <a:ext cx="4283902" cy="3108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5473874" y="1938530"/>
            <a:ext cx="3215014" cy="2308324"/>
          </a:xfrm>
          <a:prstGeom prst="rect">
            <a:avLst/>
          </a:prstGeom>
          <a:noFill/>
        </p:spPr>
        <p:txBody>
          <a:bodyPr wrap="square" rtlCol="0">
            <a:spAutoFit/>
          </a:bodyPr>
          <a:lstStyle/>
          <a:p>
            <a:r>
              <a:rPr lang="en-US" i="1" dirty="0" smtClean="0">
                <a:latin typeface="Helvetica" charset="0"/>
                <a:ea typeface="Helvetica" charset="0"/>
                <a:cs typeface="Helvetica" charset="0"/>
              </a:rPr>
              <a:t>“It’s like they were mechanics, and you were a machine. I couldn’t make them see that you were more than that. … You were my wife. </a:t>
            </a:r>
            <a:endParaRPr lang="en-US" dirty="0" smtClean="0"/>
          </a:p>
          <a:p>
            <a:r>
              <a:rPr lang="en-US" dirty="0" smtClean="0"/>
              <a:t>	</a:t>
            </a:r>
            <a:r>
              <a:rPr lang="en-US" dirty="0" smtClean="0"/>
              <a:t>								</a:t>
            </a:r>
            <a:r>
              <a:rPr lang="en-US" dirty="0" smtClean="0">
                <a:latin typeface="Helvetica" charset="0"/>
                <a:ea typeface="Helvetica" charset="0"/>
                <a:cs typeface="Helvetica" charset="0"/>
              </a:rPr>
              <a:t>My </a:t>
            </a:r>
            <a:r>
              <a:rPr lang="en-US" dirty="0" smtClean="0">
                <a:latin typeface="Helvetica" charset="0"/>
                <a:ea typeface="Helvetica" charset="0"/>
                <a:cs typeface="Helvetica" charset="0"/>
              </a:rPr>
              <a:t>Husband</a:t>
            </a:r>
            <a:endParaRPr lang="en-US" dirty="0">
              <a:latin typeface="Helvetica" charset="0"/>
              <a:ea typeface="Helvetica" charset="0"/>
              <a:cs typeface="Helvetica" charset="0"/>
            </a:endParaRPr>
          </a:p>
        </p:txBody>
      </p:sp>
      <p:sp>
        <p:nvSpPr>
          <p:cNvPr id="7" name="Title 1"/>
          <p:cNvSpPr>
            <a:spLocks noGrp="1"/>
          </p:cNvSpPr>
          <p:nvPr>
            <p:ph type="title"/>
          </p:nvPr>
        </p:nvSpPr>
        <p:spPr>
          <a:xfrm>
            <a:off x="572022" y="633346"/>
            <a:ext cx="8229600" cy="857250"/>
          </a:xfrm>
        </p:spPr>
        <p:txBody>
          <a:bodyPr>
            <a:normAutofit fontScale="90000"/>
          </a:bodyPr>
          <a:lstStyle/>
          <a:p>
            <a:r>
              <a:rPr lang="en-US" dirty="0" smtClean="0"/>
              <a:t>Are YOU a Technician or a Teacher?</a:t>
            </a:r>
            <a:endParaRPr lang="en-US" dirty="0"/>
          </a:p>
        </p:txBody>
      </p:sp>
    </p:spTree>
    <p:extLst>
      <p:ext uri="{BB962C8B-B14F-4D97-AF65-F5344CB8AC3E}">
        <p14:creationId xmlns:p14="http://schemas.microsoft.com/office/powerpoint/2010/main" val="2147900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430" y="2268087"/>
            <a:ext cx="1262265" cy="1281699"/>
          </a:xfrm>
          <a:prstGeom prst="rect">
            <a:avLst/>
          </a:prstGeom>
        </p:spPr>
      </p:pic>
      <p:pic>
        <p:nvPicPr>
          <p:cNvPr id="27656" name="Picture 21" descr="100_83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39" y="3464573"/>
            <a:ext cx="1636844" cy="131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descr="100_3186.JPG"/>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3533558" y="3464889"/>
            <a:ext cx="1799121" cy="133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2" descr="100_834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2602" y="1965722"/>
            <a:ext cx="1771650" cy="11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AutoShape 2" descr="http://mail.centurylink.net/service/home/~/?auth=co&amp;id=7941&amp;part=2"/>
          <p:cNvSpPr>
            <a:spLocks noChangeAspect="1" noChangeArrowheads="1"/>
          </p:cNvSpPr>
          <p:nvPr/>
        </p:nvSpPr>
        <p:spPr bwMode="auto">
          <a:xfrm>
            <a:off x="1190625"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endParaRPr lang="en-US" altLang="en-US" sz="1350"/>
          </a:p>
        </p:txBody>
      </p:sp>
      <p:sp>
        <p:nvSpPr>
          <p:cNvPr id="27660" name="AutoShape 4" descr="http://mail.centurylink.net/service/home/~/?auth=co&amp;id=7941&amp;part=2"/>
          <p:cNvSpPr>
            <a:spLocks noChangeAspect="1" noChangeArrowheads="1"/>
          </p:cNvSpPr>
          <p:nvPr/>
        </p:nvSpPr>
        <p:spPr bwMode="auto">
          <a:xfrm>
            <a:off x="1190625"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endParaRPr lang="en-US" altLang="en-US" sz="1350"/>
          </a:p>
        </p:txBody>
      </p:sp>
      <p:sp>
        <p:nvSpPr>
          <p:cNvPr id="27661" name="AutoShape 7" descr="http://mail.centurylink.net/service/home/~/photo.JPG?auth=co&amp;loc=en_US&amp;id=7940&amp;part=2"/>
          <p:cNvSpPr>
            <a:spLocks noChangeAspect="1" noChangeArrowheads="1"/>
          </p:cNvSpPr>
          <p:nvPr/>
        </p:nvSpPr>
        <p:spPr bwMode="auto">
          <a:xfrm>
            <a:off x="1190625" y="-102394"/>
            <a:ext cx="9144000"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endParaRPr lang="en-US" altLang="en-US" sz="1350"/>
          </a:p>
        </p:txBody>
      </p:sp>
      <p:pic>
        <p:nvPicPr>
          <p:cNvPr id="27662" name="Picture 8" descr="C:\Users\Melissa\AppData\Local\Microsoft\Windows\Temporary Internet Files\Content.IE5\PM6R2DD6\pho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9036" y="1055541"/>
            <a:ext cx="1603772" cy="12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9" descr="C:\Users\Melissa\AppData\Local\Microsoft\Windows\Temporary Internet Files\Content.IE5\5Z5Z9FF7\photo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093" y="1062250"/>
            <a:ext cx="1829441" cy="120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805510" y="1222576"/>
            <a:ext cx="1307892" cy="937686"/>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0407" y="3415095"/>
            <a:ext cx="1232268" cy="138904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03983" y="1307672"/>
            <a:ext cx="1802589" cy="1351942"/>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5002" y="1045629"/>
            <a:ext cx="1482548" cy="1234741"/>
          </a:xfrm>
          <a:prstGeom prst="rect">
            <a:avLst/>
          </a:prstGeom>
        </p:spPr>
      </p:pic>
      <p:pic>
        <p:nvPicPr>
          <p:cNvPr id="27654" name="Picture 1" descr="100_5251.JPG"/>
          <p:cNvPicPr>
            <a:picLocks noGrp="1" noChangeAspect="1"/>
          </p:cNvPicPr>
          <p:nvPr isPhoto="1"/>
        </p:nvPicPr>
        <p:blipFill>
          <a:blip r:embed="rId12">
            <a:extLst>
              <a:ext uri="{28A0092B-C50C-407E-A947-70E740481C1C}">
                <a14:useLocalDpi xmlns:a14="http://schemas.microsoft.com/office/drawing/2010/main" val="0"/>
              </a:ext>
            </a:extLst>
          </a:blip>
          <a:srcRect/>
          <a:stretch>
            <a:fillRect/>
          </a:stretch>
        </p:blipFill>
        <p:spPr bwMode="auto">
          <a:xfrm>
            <a:off x="7345483" y="2293198"/>
            <a:ext cx="1600200" cy="11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249438" y="3177525"/>
            <a:ext cx="1919197" cy="1334024"/>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5090" y="1037473"/>
            <a:ext cx="1533337" cy="1828062"/>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7745043" y="3636882"/>
            <a:ext cx="1375476" cy="1031607"/>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7656" y="2283949"/>
            <a:ext cx="1068974" cy="1220964"/>
          </a:xfrm>
          <a:prstGeom prst="rect">
            <a:avLst/>
          </a:prstGeom>
        </p:spPr>
      </p:pic>
      <p:pic>
        <p:nvPicPr>
          <p:cNvPr id="26" name="Picture 22" descr="100_834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92327" y="2312275"/>
            <a:ext cx="1771650" cy="11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descr="100_6868.JPG"/>
          <p:cNvPicPr>
            <a:picLocks noGrp="1" noChangeAspect="1"/>
          </p:cNvPicPr>
          <p:nvPr isPhoto="1"/>
        </p:nvPicPr>
        <p:blipFill>
          <a:blip r:embed="rId17">
            <a:extLst>
              <a:ext uri="{28A0092B-C50C-407E-A947-70E740481C1C}">
                <a14:useLocalDpi xmlns:a14="http://schemas.microsoft.com/office/drawing/2010/main" val="0"/>
              </a:ext>
            </a:extLst>
          </a:blip>
          <a:srcRect/>
          <a:stretch>
            <a:fillRect/>
          </a:stretch>
        </p:blipFill>
        <p:spPr bwMode="auto">
          <a:xfrm>
            <a:off x="4198098" y="2283577"/>
            <a:ext cx="1433251" cy="120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 descr="100_9998.JPG"/>
          <p:cNvPicPr>
            <a:picLocks noGrp="1" noChangeAspect="1"/>
          </p:cNvPicPr>
          <p:nvPr isPhoto="1"/>
        </p:nvPicPr>
        <p:blipFill>
          <a:blip r:embed="rId18">
            <a:extLst>
              <a:ext uri="{28A0092B-C50C-407E-A947-70E740481C1C}">
                <a14:useLocalDpi xmlns:a14="http://schemas.microsoft.com/office/drawing/2010/main" val="0"/>
              </a:ext>
            </a:extLst>
          </a:blip>
          <a:srcRect/>
          <a:stretch>
            <a:fillRect/>
          </a:stretch>
        </p:blipFill>
        <p:spPr bwMode="auto">
          <a:xfrm>
            <a:off x="1877528" y="3415096"/>
            <a:ext cx="1652429" cy="138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300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a:xfrm>
            <a:off x="457200" y="2215344"/>
            <a:ext cx="8229600" cy="2557073"/>
          </a:xfrm>
        </p:spPr>
        <p:txBody>
          <a:bodyPr/>
          <a:lstStyle/>
          <a:p>
            <a:pPr marL="0" indent="0">
              <a:buNone/>
            </a:pPr>
            <a:r>
              <a:rPr lang="en-US" dirty="0" smtClean="0"/>
              <a:t>Melissa Thomason</a:t>
            </a:r>
          </a:p>
          <a:p>
            <a:pPr marL="0" indent="0">
              <a:buNone/>
            </a:pPr>
            <a:r>
              <a:rPr lang="en-US" dirty="0" smtClean="0"/>
              <a:t>Patient and Family Advisor</a:t>
            </a:r>
          </a:p>
          <a:p>
            <a:pPr marL="0" indent="0">
              <a:buNone/>
            </a:pPr>
            <a:r>
              <a:rPr lang="en-US" dirty="0" smtClean="0">
                <a:hlinkClick r:id="rId2"/>
              </a:rPr>
              <a:t>melissataylorthomason@gmail.com</a:t>
            </a:r>
            <a:endParaRPr lang="en-US" dirty="0" smtClean="0"/>
          </a:p>
          <a:p>
            <a:pPr marL="0" indent="0">
              <a:buNone/>
            </a:pPr>
            <a:endParaRPr lang="en-US" dirty="0" smtClean="0"/>
          </a:p>
        </p:txBody>
      </p:sp>
    </p:spTree>
    <p:extLst>
      <p:ext uri="{BB962C8B-B14F-4D97-AF65-F5344CB8AC3E}">
        <p14:creationId xmlns:p14="http://schemas.microsoft.com/office/powerpoint/2010/main" val="68805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3" y="2225097"/>
            <a:ext cx="8229600" cy="857250"/>
          </a:xfrm>
        </p:spPr>
        <p:txBody>
          <a:bodyPr/>
          <a:lstStyle/>
          <a:p>
            <a:r>
              <a:rPr lang="en-US" dirty="0" smtClean="0"/>
              <a:t>Disclosures</a:t>
            </a:r>
            <a:endParaRPr lang="en-US" dirty="0"/>
          </a:p>
        </p:txBody>
      </p:sp>
    </p:spTree>
    <p:extLst>
      <p:ext uri="{BB962C8B-B14F-4D97-AF65-F5344CB8AC3E}">
        <p14:creationId xmlns:p14="http://schemas.microsoft.com/office/powerpoint/2010/main" val="1943235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2522293" y="1071401"/>
            <a:ext cx="1980509" cy="962025"/>
          </a:xfrm>
          <a:prstGeom prst="flowChartProcess">
            <a:avLst/>
          </a:prstGeom>
          <a:solidFill>
            <a:schemeClr val="bg1"/>
          </a:solidFill>
          <a:ln>
            <a:solidFill>
              <a:schemeClr val="tx2">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solidFill>
              </a:rPr>
              <a:t>October 2008</a:t>
            </a:r>
          </a:p>
          <a:p>
            <a:pPr algn="ctr"/>
            <a:r>
              <a:rPr lang="en-US" sz="1050" dirty="0">
                <a:solidFill>
                  <a:schemeClr val="tx1"/>
                </a:solidFill>
              </a:rPr>
              <a:t>aortic dissection, C – section, CT Scan, airlifted to </a:t>
            </a:r>
            <a:r>
              <a:rPr lang="en-US" sz="1050" dirty="0" err="1">
                <a:solidFill>
                  <a:schemeClr val="tx1"/>
                </a:solidFill>
              </a:rPr>
              <a:t>Vidant</a:t>
            </a:r>
            <a:r>
              <a:rPr lang="en-US" sz="1050" dirty="0">
                <a:solidFill>
                  <a:schemeClr val="tx1"/>
                </a:solidFill>
              </a:rPr>
              <a:t>, open -heart surgery</a:t>
            </a:r>
          </a:p>
        </p:txBody>
      </p:sp>
      <p:sp>
        <p:nvSpPr>
          <p:cNvPr id="8" name="Flowchart: Process 7"/>
          <p:cNvSpPr/>
          <p:nvPr/>
        </p:nvSpPr>
        <p:spPr>
          <a:xfrm>
            <a:off x="6946150" y="1067990"/>
            <a:ext cx="2006396" cy="974742"/>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t>June 2009</a:t>
            </a:r>
          </a:p>
          <a:p>
            <a:pPr algn="ctr"/>
            <a:r>
              <a:rPr lang="en-US" sz="1050" dirty="0"/>
              <a:t>CT scan reveals 6.2 cm aneurysm near top of descending aorta</a:t>
            </a:r>
          </a:p>
        </p:txBody>
      </p:sp>
      <p:sp>
        <p:nvSpPr>
          <p:cNvPr id="9" name="Flowchart: Process 8"/>
          <p:cNvSpPr/>
          <p:nvPr/>
        </p:nvSpPr>
        <p:spPr>
          <a:xfrm>
            <a:off x="6946150" y="2205036"/>
            <a:ext cx="2033375" cy="911908"/>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t>July 2009</a:t>
            </a:r>
          </a:p>
          <a:p>
            <a:pPr algn="ctr"/>
            <a:r>
              <a:rPr lang="en-US" sz="1050" dirty="0"/>
              <a:t>descending aortic replacement via </a:t>
            </a:r>
            <a:r>
              <a:rPr lang="en-US" sz="1050" dirty="0" err="1"/>
              <a:t>thoracoabdominal</a:t>
            </a:r>
            <a:r>
              <a:rPr lang="en-US" sz="1050" dirty="0"/>
              <a:t> incision</a:t>
            </a:r>
          </a:p>
        </p:txBody>
      </p:sp>
      <p:sp>
        <p:nvSpPr>
          <p:cNvPr id="10" name="Flowchart: Process 9"/>
          <p:cNvSpPr/>
          <p:nvPr/>
        </p:nvSpPr>
        <p:spPr>
          <a:xfrm>
            <a:off x="4710064" y="2205036"/>
            <a:ext cx="2028824" cy="911908"/>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solidFill>
              </a:rPr>
              <a:t>October 2009</a:t>
            </a:r>
          </a:p>
          <a:p>
            <a:pPr algn="ctr"/>
            <a:r>
              <a:rPr lang="en-US" sz="1050" dirty="0">
                <a:solidFill>
                  <a:schemeClr val="tx1"/>
                </a:solidFill>
              </a:rPr>
              <a:t>valve – sparing aortic root replacement via 3</a:t>
            </a:r>
            <a:r>
              <a:rPr lang="en-US" sz="1050" baseline="30000" dirty="0">
                <a:solidFill>
                  <a:schemeClr val="tx1"/>
                </a:solidFill>
              </a:rPr>
              <a:t>rd</a:t>
            </a:r>
            <a:r>
              <a:rPr lang="en-US" sz="1050" dirty="0">
                <a:solidFill>
                  <a:schemeClr val="tx1"/>
                </a:solidFill>
              </a:rPr>
              <a:t> open – heart surgery</a:t>
            </a:r>
          </a:p>
        </p:txBody>
      </p:sp>
      <p:sp>
        <p:nvSpPr>
          <p:cNvPr id="11" name="Flowchart: Process 10"/>
          <p:cNvSpPr/>
          <p:nvPr/>
        </p:nvSpPr>
        <p:spPr>
          <a:xfrm>
            <a:off x="2543199" y="2207073"/>
            <a:ext cx="1940838" cy="914348"/>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solidFill>
              </a:rPr>
              <a:t>March 2010</a:t>
            </a:r>
          </a:p>
          <a:p>
            <a:pPr algn="ctr"/>
            <a:r>
              <a:rPr lang="en-US" sz="1050" dirty="0">
                <a:solidFill>
                  <a:schemeClr val="tx1"/>
                </a:solidFill>
              </a:rPr>
              <a:t>aortic stent placed in arch</a:t>
            </a:r>
          </a:p>
        </p:txBody>
      </p:sp>
      <p:sp>
        <p:nvSpPr>
          <p:cNvPr id="12" name="Flowchart: Process 11"/>
          <p:cNvSpPr/>
          <p:nvPr/>
        </p:nvSpPr>
        <p:spPr>
          <a:xfrm>
            <a:off x="2544765" y="3317618"/>
            <a:ext cx="1974824" cy="914348"/>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solidFill>
              </a:rPr>
              <a:t>April 2010</a:t>
            </a:r>
          </a:p>
          <a:p>
            <a:pPr algn="ctr"/>
            <a:r>
              <a:rPr lang="en-US" sz="1050" dirty="0">
                <a:solidFill>
                  <a:schemeClr val="tx1"/>
                </a:solidFill>
              </a:rPr>
              <a:t>voice implant to repair severed vocal cord</a:t>
            </a:r>
          </a:p>
        </p:txBody>
      </p:sp>
      <p:sp>
        <p:nvSpPr>
          <p:cNvPr id="7" name="Flowchart: Process 6"/>
          <p:cNvSpPr/>
          <p:nvPr/>
        </p:nvSpPr>
        <p:spPr>
          <a:xfrm>
            <a:off x="4710064" y="1067990"/>
            <a:ext cx="2028824" cy="954584"/>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t>April 2009</a:t>
            </a:r>
          </a:p>
          <a:p>
            <a:pPr algn="ctr"/>
            <a:r>
              <a:rPr lang="en-US" sz="1050" dirty="0"/>
              <a:t>diagnosed with </a:t>
            </a:r>
            <a:r>
              <a:rPr lang="en-US" sz="1050" dirty="0" err="1"/>
              <a:t>Loeys</a:t>
            </a:r>
            <a:r>
              <a:rPr lang="en-US" sz="1050" dirty="0"/>
              <a:t> – Dietz Syndrome</a:t>
            </a:r>
            <a:endParaRPr lang="en-US" sz="1200" dirty="0"/>
          </a:p>
        </p:txBody>
      </p:sp>
      <p:sp>
        <p:nvSpPr>
          <p:cNvPr id="35" name="Right Arrow 34"/>
          <p:cNvSpPr/>
          <p:nvPr/>
        </p:nvSpPr>
        <p:spPr>
          <a:xfrm>
            <a:off x="4484036" y="1327960"/>
            <a:ext cx="40005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Down Arrow 35"/>
          <p:cNvSpPr/>
          <p:nvPr/>
        </p:nvSpPr>
        <p:spPr>
          <a:xfrm>
            <a:off x="8412305" y="1885323"/>
            <a:ext cx="342900"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Left Arrow 43"/>
          <p:cNvSpPr/>
          <p:nvPr/>
        </p:nvSpPr>
        <p:spPr>
          <a:xfrm>
            <a:off x="4296427" y="2289985"/>
            <a:ext cx="454987" cy="3472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p:cNvSpPr/>
          <p:nvPr/>
        </p:nvSpPr>
        <p:spPr>
          <a:xfrm>
            <a:off x="6631280" y="1282630"/>
            <a:ext cx="40005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Left Arrow 19"/>
          <p:cNvSpPr/>
          <p:nvPr/>
        </p:nvSpPr>
        <p:spPr>
          <a:xfrm>
            <a:off x="6551454" y="2294306"/>
            <a:ext cx="4572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lowchart: Process 24"/>
          <p:cNvSpPr/>
          <p:nvPr/>
        </p:nvSpPr>
        <p:spPr>
          <a:xfrm>
            <a:off x="6946150" y="3279417"/>
            <a:ext cx="2033375" cy="940948"/>
          </a:xfrm>
          <a:prstGeom prst="flowChartProcess">
            <a:avLst/>
          </a:prstGeom>
          <a:solidFill>
            <a:schemeClr val="accent5">
              <a:lumMod val="20000"/>
              <a:lumOff val="80000"/>
            </a:schemeClr>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t> Patient &amp; Family Advisor</a:t>
            </a:r>
          </a:p>
        </p:txBody>
      </p:sp>
      <p:sp>
        <p:nvSpPr>
          <p:cNvPr id="26" name="Flowchart: Process 25"/>
          <p:cNvSpPr/>
          <p:nvPr/>
        </p:nvSpPr>
        <p:spPr>
          <a:xfrm>
            <a:off x="4759730" y="3306997"/>
            <a:ext cx="1987129" cy="944544"/>
          </a:xfrm>
          <a:prstGeom prst="flowChartProcess">
            <a:avLst/>
          </a:prstGeom>
          <a:solidFill>
            <a:schemeClr val="bg1"/>
          </a:solidFill>
          <a:ln>
            <a:solidFill>
              <a:schemeClr val="tx2">
                <a:lumMod val="75000"/>
              </a:schemeClr>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t>The Aftermath</a:t>
            </a:r>
          </a:p>
        </p:txBody>
      </p:sp>
      <p:sp>
        <p:nvSpPr>
          <p:cNvPr id="22" name="Down Arrow 21"/>
          <p:cNvSpPr/>
          <p:nvPr/>
        </p:nvSpPr>
        <p:spPr>
          <a:xfrm>
            <a:off x="2725469" y="3066468"/>
            <a:ext cx="40005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26"/>
          <p:cNvSpPr/>
          <p:nvPr/>
        </p:nvSpPr>
        <p:spPr>
          <a:xfrm>
            <a:off x="6631280" y="3574767"/>
            <a:ext cx="40005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Content Placeholder 3" descr="Melissa and Nate - Duke Heart Center Report Pic.jpg"/>
          <p:cNvPicPr>
            <a:picLocks noGrp="1" noChangeAspect="1"/>
          </p:cNvPicPr>
          <p:nvPr>
            <p:ph sz="quarter" idx="1"/>
          </p:nvPr>
        </p:nvPicPr>
        <p:blipFill>
          <a:blip r:embed="rId3" cstate="print"/>
          <a:stretch>
            <a:fillRect/>
          </a:stretch>
        </p:blipFill>
        <p:spPr>
          <a:xfrm>
            <a:off x="335395" y="1067991"/>
            <a:ext cx="2024638" cy="313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693718" y="1735282"/>
            <a:ext cx="184731" cy="300082"/>
          </a:xfrm>
          <a:prstGeom prst="rect">
            <a:avLst/>
          </a:prstGeom>
          <a:noFill/>
        </p:spPr>
        <p:txBody>
          <a:bodyPr wrap="none" rtlCol="0">
            <a:spAutoFit/>
          </a:bodyPr>
          <a:lstStyle/>
          <a:p>
            <a:endParaRPr lang="en-US" sz="1350"/>
          </a:p>
        </p:txBody>
      </p:sp>
      <p:sp>
        <p:nvSpPr>
          <p:cNvPr id="24" name="Right Arrow 23"/>
          <p:cNvSpPr/>
          <p:nvPr/>
        </p:nvSpPr>
        <p:spPr>
          <a:xfrm>
            <a:off x="4439635" y="3559015"/>
            <a:ext cx="40005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83046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7" y="795955"/>
            <a:ext cx="9144001" cy="994172"/>
          </a:xfrm>
        </p:spPr>
        <p:txBody>
          <a:bodyPr>
            <a:noAutofit/>
          </a:bodyPr>
          <a:lstStyle/>
          <a:p>
            <a:r>
              <a:rPr lang="en-US" sz="3600" dirty="0"/>
              <a:t>What is a Patient and Family Advisor?</a:t>
            </a:r>
            <a:endParaRPr lang="en-US" sz="3600" dirty="0"/>
          </a:p>
        </p:txBody>
      </p:sp>
      <p:pic>
        <p:nvPicPr>
          <p:cNvPr id="4" name="Picture 4"/>
          <p:cNvPicPr>
            <a:picLocks noChangeAspect="1" noChangeArrowheads="1"/>
          </p:cNvPicPr>
          <p:nvPr/>
        </p:nvPicPr>
        <p:blipFill>
          <a:blip r:embed="rId3" cstate="print"/>
          <a:srcRect/>
          <a:stretch>
            <a:fillRect/>
          </a:stretch>
        </p:blipFill>
        <p:spPr bwMode="auto">
          <a:xfrm>
            <a:off x="709318" y="1846024"/>
            <a:ext cx="1828800" cy="1485899"/>
          </a:xfrm>
          <a:prstGeom prst="rect">
            <a:avLst/>
          </a:prstGeom>
          <a:noFill/>
          <a:ln w="9525">
            <a:solidFill>
              <a:schemeClr val="accent1">
                <a:lumMod val="50000"/>
              </a:schemeClr>
            </a:solidFill>
            <a:miter lim="800000"/>
            <a:headEnd/>
            <a:tailEnd/>
          </a:ln>
        </p:spPr>
      </p:pic>
      <p:pic>
        <p:nvPicPr>
          <p:cNvPr id="5" name="Picture 4" descr="IMG_0285"/>
          <p:cNvPicPr>
            <a:picLocks noChangeAspect="1" noChangeArrowheads="1"/>
          </p:cNvPicPr>
          <p:nvPr/>
        </p:nvPicPr>
        <p:blipFill>
          <a:blip r:embed="rId4" cstate="print"/>
          <a:srcRect/>
          <a:stretch>
            <a:fillRect/>
          </a:stretch>
        </p:blipFill>
        <p:spPr bwMode="auto">
          <a:xfrm>
            <a:off x="6742134" y="1846023"/>
            <a:ext cx="1657349" cy="1485900"/>
          </a:xfrm>
          <a:prstGeom prst="rect">
            <a:avLst/>
          </a:prstGeom>
          <a:noFill/>
          <a:ln w="9525">
            <a:solidFill>
              <a:schemeClr val="accent1">
                <a:lumMod val="50000"/>
              </a:schemeClr>
            </a:solidFill>
            <a:miter lim="800000"/>
            <a:headEnd/>
            <a:tailEnd/>
          </a:ln>
        </p:spPr>
      </p:pic>
      <p:pic>
        <p:nvPicPr>
          <p:cNvPr id="1026" name="Picture 2" descr="C:\users\melissa\desktop\desktop pics\picture for premiere hen article\Melissa &amp; Nate on Nate's bed.jpg"/>
          <p:cNvPicPr>
            <a:picLocks noGrp="1" noChangeAspect="1" noChangeArrowheads="1"/>
          </p:cNvPicPr>
          <p:nvPr>
            <p:ph sz="quarter" idx="1"/>
          </p:nvPr>
        </p:nvPicPr>
        <p:blipFill>
          <a:blip r:embed="rId5" cstate="print"/>
          <a:srcRect/>
          <a:stretch>
            <a:fillRect/>
          </a:stretch>
        </p:blipFill>
        <p:spPr bwMode="auto">
          <a:xfrm>
            <a:off x="2843408" y="1846024"/>
            <a:ext cx="1651901" cy="1485899"/>
          </a:xfrm>
          <a:prstGeom prst="rect">
            <a:avLst/>
          </a:prstGeom>
          <a:noFill/>
          <a:ln>
            <a:solidFill>
              <a:schemeClr val="accent1">
                <a:lumMod val="50000"/>
              </a:schemeClr>
            </a:solidFill>
          </a:ln>
        </p:spPr>
      </p:pic>
      <p:sp>
        <p:nvSpPr>
          <p:cNvPr id="10" name="Rectangle 20"/>
          <p:cNvSpPr>
            <a:spLocks noChangeArrowheads="1"/>
          </p:cNvSpPr>
          <p:nvPr/>
        </p:nvSpPr>
        <p:spPr bwMode="auto">
          <a:xfrm>
            <a:off x="4800599" y="1846023"/>
            <a:ext cx="1657350" cy="1485900"/>
          </a:xfrm>
          <a:prstGeom prst="rect">
            <a:avLst/>
          </a:prstGeom>
          <a:blipFill dpi="0" rotWithShape="1">
            <a:blip r:embed="rId6" cstate="print"/>
            <a:srcRect/>
            <a:stretch>
              <a:fillRect/>
            </a:stretch>
          </a:blipFill>
          <a:ln w="9525" algn="ctr">
            <a:solidFill>
              <a:schemeClr val="accent1">
                <a:lumMod val="50000"/>
              </a:schemeClr>
            </a:solidFill>
            <a:round/>
            <a:headEnd/>
            <a:tailEnd/>
          </a:ln>
        </p:spPr>
        <p:txBody>
          <a:bodyPr/>
          <a:lstStyle/>
          <a:p>
            <a:endParaRPr lang="en-US" sz="1350"/>
          </a:p>
        </p:txBody>
      </p:sp>
      <p:sp>
        <p:nvSpPr>
          <p:cNvPr id="11" name="Rectangle 10"/>
          <p:cNvSpPr/>
          <p:nvPr/>
        </p:nvSpPr>
        <p:spPr>
          <a:xfrm>
            <a:off x="1324627" y="3435340"/>
            <a:ext cx="6341364" cy="1708160"/>
          </a:xfrm>
          <a:prstGeom prst="rect">
            <a:avLst/>
          </a:prstGeom>
        </p:spPr>
        <p:txBody>
          <a:bodyPr wrap="square">
            <a:spAutoFit/>
          </a:bodyPr>
          <a:lstStyle/>
          <a:p>
            <a:pPr algn="ctr"/>
            <a:r>
              <a:rPr lang="en-US" sz="2100" b="1" i="1" dirty="0">
                <a:latin typeface="Helvetica" charset="0"/>
                <a:ea typeface="Helvetica" charset="0"/>
                <a:cs typeface="Helvetica" charset="0"/>
              </a:rPr>
              <a:t>Former patients and families of patients who partner with healthcare                                                                                                                                                                                                                                                                                                                                                                                                                                                                                                                                                                                      </a:t>
            </a:r>
          </a:p>
          <a:p>
            <a:pPr algn="ctr"/>
            <a:r>
              <a:rPr lang="en-US" sz="2100" b="1" i="1" dirty="0">
                <a:latin typeface="Helvetica" charset="0"/>
                <a:ea typeface="Helvetica" charset="0"/>
                <a:cs typeface="Helvetica" charset="0"/>
              </a:rPr>
              <a:t>providers to improve care </a:t>
            </a:r>
          </a:p>
          <a:p>
            <a:pPr algn="ctr"/>
            <a:r>
              <a:rPr lang="en-US" sz="2100" b="1" i="1" dirty="0">
                <a:latin typeface="Helvetica" charset="0"/>
                <a:ea typeface="Helvetica" charset="0"/>
                <a:cs typeface="Helvetica" charset="0"/>
              </a:rPr>
              <a:t>“from the bedside to the boardroom!” </a:t>
            </a:r>
          </a:p>
          <a:p>
            <a:pPr algn="ctr"/>
            <a:r>
              <a:rPr lang="en-US" sz="2100" b="1" i="1" dirty="0">
                <a:latin typeface="Arial" pitchFamily="34" charset="0"/>
                <a:ea typeface="ＭＳ Ｐゴシック" pitchFamily="34" charset="-128"/>
                <a:cs typeface="Arial" pitchFamily="34" charset="0"/>
              </a:rPr>
              <a:t> </a:t>
            </a:r>
          </a:p>
        </p:txBody>
      </p:sp>
    </p:spTree>
    <p:extLst>
      <p:ext uri="{BB962C8B-B14F-4D97-AF65-F5344CB8AC3E}">
        <p14:creationId xmlns:p14="http://schemas.microsoft.com/office/powerpoint/2010/main" val="277386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1. How do we bridge the gap between </a:t>
            </a:r>
            <a:r>
              <a:rPr lang="en-US" i="1" dirty="0"/>
              <a:t>technicians</a:t>
            </a:r>
            <a:r>
              <a:rPr lang="en-US" dirty="0"/>
              <a:t> and </a:t>
            </a:r>
            <a:r>
              <a:rPr lang="en-US" i="1" dirty="0"/>
              <a:t>teachers</a:t>
            </a:r>
            <a:r>
              <a:rPr lang="en-US" dirty="0"/>
              <a:t> in the world of healthcare?</a:t>
            </a:r>
          </a:p>
          <a:p>
            <a:r>
              <a:rPr lang="en-US" dirty="0"/>
              <a:t>2. How can we build a “culture of </a:t>
            </a:r>
            <a:r>
              <a:rPr lang="en-US" dirty="0" smtClean="0"/>
              <a:t>engagement” </a:t>
            </a:r>
            <a:r>
              <a:rPr lang="en-US" dirty="0"/>
              <a:t>and leverage it to improve quality?</a:t>
            </a:r>
          </a:p>
          <a:p>
            <a:r>
              <a:rPr lang="en-US" dirty="0"/>
              <a:t>3. Why should we care about the work of patient collaboration now more than ever?</a:t>
            </a:r>
          </a:p>
        </p:txBody>
      </p:sp>
    </p:spTree>
    <p:extLst>
      <p:ext uri="{BB962C8B-B14F-4D97-AF65-F5344CB8AC3E}">
        <p14:creationId xmlns:p14="http://schemas.microsoft.com/office/powerpoint/2010/main" val="3967726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43" y="2045466"/>
            <a:ext cx="8229600" cy="890899"/>
          </a:xfrm>
        </p:spPr>
        <p:txBody>
          <a:bodyPr>
            <a:noAutofit/>
          </a:bodyPr>
          <a:lstStyle/>
          <a:p>
            <a:r>
              <a:rPr lang="en-US" sz="4800" dirty="0" smtClean="0"/>
              <a:t>Are YOU </a:t>
            </a:r>
            <a:br>
              <a:rPr lang="en-US" sz="4800" dirty="0" smtClean="0"/>
            </a:br>
            <a:r>
              <a:rPr lang="en-US" sz="4800" dirty="0" smtClean="0"/>
              <a:t>a Technician </a:t>
            </a:r>
            <a:br>
              <a:rPr lang="en-US" sz="4800" dirty="0" smtClean="0"/>
            </a:br>
            <a:r>
              <a:rPr lang="en-US" sz="4800" dirty="0" smtClean="0"/>
              <a:t>or a Teacher?</a:t>
            </a:r>
            <a:endParaRPr lang="en-US" sz="4800" dirty="0"/>
          </a:p>
        </p:txBody>
      </p:sp>
    </p:spTree>
    <p:extLst>
      <p:ext uri="{BB962C8B-B14F-4D97-AF65-F5344CB8AC3E}">
        <p14:creationId xmlns:p14="http://schemas.microsoft.com/office/powerpoint/2010/main" val="1217294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622" y="1225789"/>
            <a:ext cx="8229600" cy="2970430"/>
          </a:xfrm>
          <a:ln>
            <a:solidFill>
              <a:schemeClr val="accent1">
                <a:shade val="50000"/>
              </a:schemeClr>
            </a:solidFill>
          </a:ln>
        </p:spPr>
        <p:txBody>
          <a:bodyPr>
            <a:normAutofit fontScale="40000" lnSpcReduction="20000"/>
          </a:bodyPr>
          <a:lstStyle/>
          <a:p>
            <a:pPr marL="0" indent="0" fontAlgn="base">
              <a:buNone/>
            </a:pPr>
            <a:endParaRPr lang="en-US" dirty="0" smtClean="0"/>
          </a:p>
          <a:p>
            <a:pPr marL="0" indent="0" fontAlgn="base">
              <a:buNone/>
            </a:pPr>
            <a:r>
              <a:rPr lang="en-US" dirty="0" smtClean="0"/>
              <a:t>“As </a:t>
            </a:r>
            <a:r>
              <a:rPr lang="en-US" dirty="0"/>
              <a:t>I look at the entering classes below me, my peers and even those residents and young attendings ahead of me, I find fewer and fewer people who exemplify the characteristics of both a successful physician and a true student</a:t>
            </a:r>
            <a:r>
              <a:rPr lang="en-US" b="1" dirty="0"/>
              <a:t> </a:t>
            </a:r>
            <a:r>
              <a:rPr lang="en-US" dirty="0"/>
              <a:t>of the human condition. We have virtually unlimited access to the most intimate and pivotal moments in the lives of essentially complete strangers. We get to witness the beginnings and ends of lives, the receipt of life-changing news, and the long-term trajectories of both slow recovery and rapid decline. We should, perhaps even more so than sociologists, psychologists and anthropologists, be the ultimate scholars of humanity. Yet, doctors, and residents in particular, are so overworked that they rarely stop to observe the world they exist in, to reflect on it and to share their reflections with others or even just with themselves</a:t>
            </a:r>
            <a:r>
              <a:rPr lang="en-US" dirty="0" smtClean="0"/>
              <a:t>.” </a:t>
            </a:r>
          </a:p>
          <a:p>
            <a:pPr marL="0" indent="0" fontAlgn="base">
              <a:buNone/>
            </a:pPr>
            <a:endParaRPr lang="en-US" dirty="0" smtClean="0"/>
          </a:p>
          <a:p>
            <a:pPr marL="0" indent="0" fontAlgn="base">
              <a:buNone/>
            </a:pPr>
            <a:r>
              <a:rPr lang="en-US" dirty="0"/>
              <a:t>	</a:t>
            </a:r>
            <a:r>
              <a:rPr lang="en-US" dirty="0" smtClean="0"/>
              <a:t>				</a:t>
            </a:r>
            <a:r>
              <a:rPr lang="en-US" dirty="0"/>
              <a:t>	</a:t>
            </a:r>
            <a:r>
              <a:rPr lang="en-US" dirty="0" smtClean="0"/>
              <a:t>		Amanda King, Yale School of Medicine</a:t>
            </a:r>
          </a:p>
          <a:p>
            <a:pPr marL="0" indent="0" fontAlgn="base">
              <a:buNone/>
            </a:pPr>
            <a:r>
              <a:rPr lang="en-US" dirty="0" smtClean="0"/>
              <a:t>								“The Dangerous Devolution of Physicians into Technicians”</a:t>
            </a:r>
          </a:p>
          <a:p>
            <a:pPr marL="0" indent="0" fontAlgn="base">
              <a:buNone/>
            </a:pPr>
            <a:endParaRPr lang="en-US" dirty="0"/>
          </a:p>
          <a:p>
            <a:pPr marL="0" indent="0" algn="ctr" fontAlgn="base">
              <a:buNone/>
            </a:pPr>
            <a:endParaRPr lang="en-US" dirty="0" smtClean="0"/>
          </a:p>
          <a:p>
            <a:pPr marL="0" indent="0" algn="ctr" fontAlgn="base">
              <a:buNone/>
            </a:pPr>
            <a:endParaRPr lang="en-US" dirty="0"/>
          </a:p>
          <a:p>
            <a:pPr marL="0" indent="0" algn="ctr" fontAlgn="base">
              <a:buNone/>
            </a:pPr>
            <a:r>
              <a:rPr lang="en-US" dirty="0" smtClean="0"/>
              <a:t>http</a:t>
            </a:r>
            <a:r>
              <a:rPr lang="en-US" dirty="0"/>
              <a:t>://in-</a:t>
            </a:r>
            <a:r>
              <a:rPr lang="en-US" dirty="0" err="1"/>
              <a:t>training.org</a:t>
            </a:r>
            <a:r>
              <a:rPr lang="en-US" dirty="0"/>
              <a:t>/dangerous-devolution-physicians-technicians-10730</a:t>
            </a:r>
          </a:p>
        </p:txBody>
      </p:sp>
    </p:spTree>
    <p:extLst>
      <p:ext uri="{BB962C8B-B14F-4D97-AF65-F5344CB8AC3E}">
        <p14:creationId xmlns:p14="http://schemas.microsoft.com/office/powerpoint/2010/main" val="502034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Arial" charset="0"/>
                <a:cs typeface="Arial" charset="0"/>
              </a:rPr>
              <a:t>What is Patient and Family Engagement?</a:t>
            </a:r>
          </a:p>
        </p:txBody>
      </p:sp>
      <p:sp>
        <p:nvSpPr>
          <p:cNvPr id="3" name="Content Placeholder 2"/>
          <p:cNvSpPr>
            <a:spLocks noGrp="1"/>
          </p:cNvSpPr>
          <p:nvPr>
            <p:ph idx="1"/>
          </p:nvPr>
        </p:nvSpPr>
        <p:spPr/>
        <p:txBody>
          <a:bodyPr/>
          <a:lstStyle/>
          <a:p>
            <a:pPr marL="0" indent="0" algn="ctr">
              <a:buNone/>
            </a:pPr>
            <a:r>
              <a:rPr lang="en-US" dirty="0">
                <a:latin typeface="MendozaRoman" charset="0"/>
              </a:rPr>
              <a:t>“Patients, families, their representatives, and health professionals working in </a:t>
            </a:r>
            <a:r>
              <a:rPr lang="en-US" b="1" dirty="0">
                <a:latin typeface="MendozaRoman" charset="0"/>
              </a:rPr>
              <a:t>ACTIVE</a:t>
            </a:r>
            <a:r>
              <a:rPr lang="en-US" dirty="0">
                <a:latin typeface="MendozaRoman" charset="0"/>
              </a:rPr>
              <a:t> partnership at various levels across the health care system to improve health and health care.”</a:t>
            </a:r>
            <a:endParaRPr lang="en-US" dirty="0"/>
          </a:p>
        </p:txBody>
      </p:sp>
    </p:spTree>
    <p:extLst>
      <p:ext uri="{BB962C8B-B14F-4D97-AF65-F5344CB8AC3E}">
        <p14:creationId xmlns:p14="http://schemas.microsoft.com/office/powerpoint/2010/main" val="77821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846" y="87682"/>
            <a:ext cx="4737841" cy="5055818"/>
          </a:xfrm>
          <a:prstGeom prst="rect">
            <a:avLst/>
          </a:prstGeom>
        </p:spPr>
      </p:pic>
      <p:sp>
        <p:nvSpPr>
          <p:cNvPr id="6" name="TextBox 5"/>
          <p:cNvSpPr txBox="1"/>
          <p:nvPr/>
        </p:nvSpPr>
        <p:spPr>
          <a:xfrm>
            <a:off x="648350" y="3544865"/>
            <a:ext cx="3607496" cy="1061829"/>
          </a:xfrm>
          <a:prstGeom prst="rect">
            <a:avLst/>
          </a:prstGeom>
          <a:noFill/>
        </p:spPr>
        <p:txBody>
          <a:bodyPr wrap="square" rtlCol="0">
            <a:spAutoFit/>
          </a:bodyPr>
          <a:lstStyle/>
          <a:p>
            <a:r>
              <a:rPr lang="en-US" sz="1050" dirty="0"/>
              <a:t>Source: Kristin </a:t>
            </a:r>
            <a:r>
              <a:rPr lang="en-US" sz="1050" dirty="0"/>
              <a:t>L. Carman, Pam </a:t>
            </a:r>
            <a:r>
              <a:rPr lang="en-US" sz="1050" dirty="0" err="1"/>
              <a:t>Dardess</a:t>
            </a:r>
            <a:r>
              <a:rPr lang="en-US" sz="1050" dirty="0"/>
              <a:t>, Maureen Maurer, Shoshanna </a:t>
            </a:r>
            <a:r>
              <a:rPr lang="en-US" sz="1050" dirty="0" err="1"/>
              <a:t>Sofaer</a:t>
            </a:r>
            <a:r>
              <a:rPr lang="en-US" sz="1050" dirty="0"/>
              <a:t>, </a:t>
            </a:r>
            <a:r>
              <a:rPr lang="en-US" sz="1050" dirty="0" smtClean="0"/>
              <a:t>Karen Adams</a:t>
            </a:r>
            <a:r>
              <a:rPr lang="en-US" sz="1050" dirty="0"/>
              <a:t>, Christine Bechtel and Jennifer </a:t>
            </a:r>
            <a:r>
              <a:rPr lang="en-US" sz="1050" dirty="0" smtClean="0"/>
              <a:t>Sweeney Patient </a:t>
            </a:r>
            <a:r>
              <a:rPr lang="en-US" sz="1050" dirty="0"/>
              <a:t>And Family Engagement: A Framework For Understanding The Elements And </a:t>
            </a:r>
            <a:r>
              <a:rPr lang="en-US" sz="1050" dirty="0" smtClean="0"/>
              <a:t>Developing </a:t>
            </a:r>
            <a:r>
              <a:rPr lang="en-US" sz="1050" dirty="0"/>
              <a:t>Interventions And Policies </a:t>
            </a:r>
            <a:r>
              <a:rPr lang="en-US" sz="1050" i="1" dirty="0"/>
              <a:t>Health Affairs</a:t>
            </a:r>
            <a:r>
              <a:rPr lang="en-US" sz="1050" dirty="0"/>
              <a:t>, </a:t>
            </a:r>
            <a:r>
              <a:rPr lang="en-US" sz="1050" dirty="0" smtClean="0"/>
              <a:t>32</a:t>
            </a:r>
            <a:r>
              <a:rPr lang="en-US" sz="1050" dirty="0"/>
              <a:t>, no.2 (2013):223-231 </a:t>
            </a:r>
            <a:r>
              <a:rPr lang="en-US" sz="1050" dirty="0" err="1" smtClean="0"/>
              <a:t>doi</a:t>
            </a:r>
            <a:r>
              <a:rPr lang="en-US" sz="1050" dirty="0"/>
              <a:t>: 10.1377/hlthaff.2012.1133 </a:t>
            </a:r>
          </a:p>
        </p:txBody>
      </p:sp>
      <p:sp>
        <p:nvSpPr>
          <p:cNvPr id="7" name="Rectangle 6"/>
          <p:cNvSpPr/>
          <p:nvPr/>
        </p:nvSpPr>
        <p:spPr>
          <a:xfrm>
            <a:off x="272571" y="970280"/>
            <a:ext cx="3858015" cy="2985433"/>
          </a:xfrm>
          <a:prstGeom prst="rect">
            <a:avLst/>
          </a:prstGeom>
        </p:spPr>
        <p:txBody>
          <a:bodyPr wrap="square">
            <a:spAutoFit/>
          </a:bodyPr>
          <a:lstStyle/>
          <a:p>
            <a:endParaRPr lang="en-US" sz="2000" dirty="0" smtClean="0"/>
          </a:p>
          <a:p>
            <a:pPr algn="ctr"/>
            <a:r>
              <a:rPr lang="en-US" sz="2400" b="1" dirty="0" smtClean="0">
                <a:effectLst/>
                <a:latin typeface="Syntax" charset="0"/>
              </a:rPr>
              <a:t>“A </a:t>
            </a:r>
            <a:r>
              <a:rPr lang="en-US" sz="2400" b="1" dirty="0" smtClean="0">
                <a:effectLst/>
                <a:latin typeface="Syntax" charset="0"/>
              </a:rPr>
              <a:t>Multidimensional Framework for Patient and Family Engagement in Health and Health </a:t>
            </a:r>
            <a:r>
              <a:rPr lang="en-US" sz="2400" b="1" dirty="0" smtClean="0">
                <a:effectLst/>
                <a:latin typeface="Syntax" charset="0"/>
              </a:rPr>
              <a:t>Care”</a:t>
            </a:r>
            <a:endParaRPr lang="en-US" sz="2400" b="1" dirty="0" smtClean="0">
              <a:effectLst/>
              <a:latin typeface="Syntax" charset="0"/>
            </a:endParaRPr>
          </a:p>
          <a:p>
            <a:endParaRPr lang="en-US" b="1" dirty="0">
              <a:latin typeface="Syntax" charset="0"/>
            </a:endParaRPr>
          </a:p>
          <a:p>
            <a:endParaRPr lang="en-US" b="1" dirty="0" smtClean="0">
              <a:effectLst/>
              <a:latin typeface="Syntax" charset="0"/>
            </a:endParaRPr>
          </a:p>
          <a:p>
            <a:endParaRPr lang="en-US" dirty="0" smtClean="0"/>
          </a:p>
          <a:p>
            <a:r>
              <a:rPr lang="en-US" b="1" dirty="0" smtClean="0">
                <a:effectLst/>
                <a:latin typeface="Syntax" charset="0"/>
              </a:rPr>
              <a:t>  </a:t>
            </a:r>
            <a:endParaRPr lang="en-US" dirty="0"/>
          </a:p>
        </p:txBody>
      </p:sp>
    </p:spTree>
    <p:extLst>
      <p:ext uri="{BB962C8B-B14F-4D97-AF65-F5344CB8AC3E}">
        <p14:creationId xmlns:p14="http://schemas.microsoft.com/office/powerpoint/2010/main" val="1019917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588</Words>
  <Application>Microsoft Macintosh PowerPoint</Application>
  <PresentationFormat>On-screen Show (16:9)</PresentationFormat>
  <Paragraphs>154</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Helvetica</vt:lpstr>
      <vt:lpstr>MendozaRoman</vt:lpstr>
      <vt:lpstr>ＭＳ Ｐゴシック</vt:lpstr>
      <vt:lpstr>Syntax</vt:lpstr>
      <vt:lpstr>Arial</vt:lpstr>
      <vt:lpstr>Office Theme</vt:lpstr>
      <vt:lpstr>Technician to Teacher:  Bridging the Gap between “Health” and “Care”   </vt:lpstr>
      <vt:lpstr>Disclosures</vt:lpstr>
      <vt:lpstr>PowerPoint Presentation</vt:lpstr>
      <vt:lpstr>What is a Patient and Family Advisor?</vt:lpstr>
      <vt:lpstr>Objectives:</vt:lpstr>
      <vt:lpstr>Are YOU  a Technician  or a Teacher?</vt:lpstr>
      <vt:lpstr>PowerPoint Presentation</vt:lpstr>
      <vt:lpstr>What is Patient and Family Engagement?</vt:lpstr>
      <vt:lpstr>PowerPoint Presentation</vt:lpstr>
      <vt:lpstr>Build a Culture of Engagement</vt:lpstr>
      <vt:lpstr>Build a Culture of Engagement</vt:lpstr>
      <vt:lpstr>Build a Culture of Engagement</vt:lpstr>
      <vt:lpstr>PowerPoint Presentation</vt:lpstr>
      <vt:lpstr>Build a System of Engagement  WITH Patients</vt:lpstr>
      <vt:lpstr>PowerPoint Presentation</vt:lpstr>
      <vt:lpstr>Build a SYSTEM of Engagement WITH Patients</vt:lpstr>
      <vt:lpstr>Are YOU a Technician or a Teacher?</vt:lpstr>
      <vt:lpstr>PowerPoint Presentation</vt:lpstr>
      <vt:lpstr>Thank You!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Melissa Thomason</cp:lastModifiedBy>
  <cp:revision>31</cp:revision>
  <dcterms:modified xsi:type="dcterms:W3CDTF">2017-12-02T06:33:55Z</dcterms:modified>
</cp:coreProperties>
</file>