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1" r:id="rId2"/>
    <p:sldId id="257" r:id="rId3"/>
    <p:sldId id="262" r:id="rId4"/>
    <p:sldId id="263" r:id="rId5"/>
    <p:sldId id="265" r:id="rId6"/>
    <p:sldId id="266" r:id="rId7"/>
    <p:sldId id="268" r:id="rId8"/>
    <p:sldId id="269" r:id="rId9"/>
    <p:sldId id="284" r:id="rId10"/>
    <p:sldId id="285" r:id="rId11"/>
    <p:sldId id="289" r:id="rId12"/>
    <p:sldId id="288" r:id="rId13"/>
    <p:sldId id="286" r:id="rId14"/>
    <p:sldId id="270" r:id="rId15"/>
    <p:sldId id="274" r:id="rId16"/>
    <p:sldId id="290" r:id="rId17"/>
    <p:sldId id="287" r:id="rId18"/>
    <p:sldId id="275" r:id="rId19"/>
    <p:sldId id="276" r:id="rId20"/>
    <p:sldId id="292" r:id="rId21"/>
    <p:sldId id="293" r:id="rId22"/>
    <p:sldId id="295" r:id="rId23"/>
    <p:sldId id="273" r:id="rId24"/>
    <p:sldId id="271" r:id="rId25"/>
    <p:sldId id="264" r:id="rId26"/>
    <p:sldId id="259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56b5f743ac8b856/Documents/OB%20Reference%20Cards%20Pre%20and%20Post-Survey_January%2010%5eJ%202017_09.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 Confidence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2017_09.14.xlsx]Sheet1'!$F$2:$F$6</c:f>
              <c:strCache>
                <c:ptCount val="5"/>
                <c:pt idx="0">
                  <c:v>Anemia</c:v>
                </c:pt>
                <c:pt idx="1">
                  <c:v>GDM</c:v>
                </c:pt>
                <c:pt idx="2">
                  <c:v>Thyroid*</c:v>
                </c:pt>
                <c:pt idx="3">
                  <c:v>HSV</c:v>
                </c:pt>
                <c:pt idx="4">
                  <c:v>HTN</c:v>
                </c:pt>
              </c:strCache>
            </c:strRef>
          </c:cat>
          <c:val>
            <c:numRef>
              <c:f>'[OB Reference Cards Pre and Post-Survey_January 10^J 2017_09.14.xlsx]Sheet1'!$G$2:$G$6</c:f>
              <c:numCache>
                <c:formatCode>General</c:formatCode>
                <c:ptCount val="5"/>
                <c:pt idx="0">
                  <c:v>3.18</c:v>
                </c:pt>
                <c:pt idx="1">
                  <c:v>3.09</c:v>
                </c:pt>
                <c:pt idx="2">
                  <c:v>2.91</c:v>
                </c:pt>
                <c:pt idx="3">
                  <c:v>3.82</c:v>
                </c:pt>
                <c:pt idx="4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F-4592-8A6E-2DA9EE472AAE}"/>
            </c:ext>
          </c:extLst>
        </c:ser>
        <c:ser>
          <c:idx val="1"/>
          <c:order val="1"/>
          <c:tx>
            <c:v>Post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2017_09.14.xlsx]Sheet1'!$F$2:$F$6</c:f>
              <c:strCache>
                <c:ptCount val="5"/>
                <c:pt idx="0">
                  <c:v>Anemia</c:v>
                </c:pt>
                <c:pt idx="1">
                  <c:v>GDM</c:v>
                </c:pt>
                <c:pt idx="2">
                  <c:v>Thyroid*</c:v>
                </c:pt>
                <c:pt idx="3">
                  <c:v>HSV</c:v>
                </c:pt>
                <c:pt idx="4">
                  <c:v>HTN</c:v>
                </c:pt>
              </c:strCache>
            </c:strRef>
          </c:cat>
          <c:val>
            <c:numRef>
              <c:f>'[OB Reference Cards Pre and Post-Survey_January 10^J 2017_09.14.xlsx]Sheet1'!$I$2:$I$6</c:f>
              <c:numCache>
                <c:formatCode>General</c:formatCode>
                <c:ptCount val="5"/>
                <c:pt idx="0">
                  <c:v>3.36</c:v>
                </c:pt>
                <c:pt idx="1">
                  <c:v>3.18</c:v>
                </c:pt>
                <c:pt idx="2">
                  <c:v>3.82</c:v>
                </c:pt>
                <c:pt idx="3">
                  <c:v>4.18</c:v>
                </c:pt>
                <c:pt idx="4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F-4592-8A6E-2DA9EE472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816760"/>
        <c:axId val="2098823144"/>
      </c:barChart>
      <c:catAx>
        <c:axId val="2098816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OB Topic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823144"/>
        <c:crosses val="autoZero"/>
        <c:auto val="1"/>
        <c:lblAlgn val="ctr"/>
        <c:lblOffset val="100"/>
        <c:noMultiLvlLbl val="0"/>
      </c:catAx>
      <c:valAx>
        <c:axId val="209882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Likert Scale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8167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  <a:ln>
      <a:solidFill>
        <a:sysClr val="windowText" lastClr="000000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Correct Responses on Pre- and Post-survey Questions for each OB Topic</a:t>
            </a:r>
          </a:p>
        </c:rich>
      </c:tx>
      <c:layout>
        <c:manualLayout>
          <c:xMode val="edge"/>
          <c:yMode val="edge"/>
          <c:x val="0.14283683927473001"/>
          <c:y val="1.7531878338624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2017_09.14.xlsx]Both'!$I$113:$M$113</c:f>
              <c:strCache>
                <c:ptCount val="5"/>
                <c:pt idx="0">
                  <c:v>Anemia*</c:v>
                </c:pt>
                <c:pt idx="1">
                  <c:v>Gestational Diabetes Mellitus</c:v>
                </c:pt>
                <c:pt idx="2">
                  <c:v>Thyroid Disease</c:v>
                </c:pt>
                <c:pt idx="3">
                  <c:v>HSV</c:v>
                </c:pt>
                <c:pt idx="4">
                  <c:v>Gestational Hypertension</c:v>
                </c:pt>
              </c:strCache>
            </c:strRef>
          </c:cat>
          <c:val>
            <c:numRef>
              <c:f>'[OB Reference Cards Pre and Post-Survey_January 10^J 2017_09.14.xlsx]Both'!$I$93:$M$93</c:f>
              <c:numCache>
                <c:formatCode>0%</c:formatCode>
                <c:ptCount val="5"/>
                <c:pt idx="0">
                  <c:v>0.36363636363636398</c:v>
                </c:pt>
                <c:pt idx="1">
                  <c:v>0.90909090909090895</c:v>
                </c:pt>
                <c:pt idx="2">
                  <c:v>0.81818181818181801</c:v>
                </c:pt>
                <c:pt idx="3">
                  <c:v>0.81818181818181801</c:v>
                </c:pt>
                <c:pt idx="4">
                  <c:v>0.54545454545454497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6-4A2A-AE93-B9EE194692C4}"/>
            </c:ext>
          </c:extLst>
        </c:ser>
        <c:ser>
          <c:idx val="1"/>
          <c:order val="1"/>
          <c:tx>
            <c:v>Post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2017_09.14.xlsx]Both'!$I$113:$M$113</c:f>
              <c:strCache>
                <c:ptCount val="5"/>
                <c:pt idx="0">
                  <c:v>Anemia*</c:v>
                </c:pt>
                <c:pt idx="1">
                  <c:v>Gestational Diabetes Mellitus</c:v>
                </c:pt>
                <c:pt idx="2">
                  <c:v>Thyroid Disease</c:v>
                </c:pt>
                <c:pt idx="3">
                  <c:v>HSV</c:v>
                </c:pt>
                <c:pt idx="4">
                  <c:v>Gestational Hypertension</c:v>
                </c:pt>
              </c:strCache>
            </c:strRef>
          </c:cat>
          <c:val>
            <c:numRef>
              <c:f>'[OB Reference Cards Pre and Post-Survey_January 10^J 2017_09.14.xlsx]Both'!$I$110:$M$110</c:f>
              <c:numCache>
                <c:formatCode>0%</c:formatCode>
                <c:ptCount val="5"/>
                <c:pt idx="0">
                  <c:v>0.72727272727272696</c:v>
                </c:pt>
                <c:pt idx="1">
                  <c:v>0.90909090909090895</c:v>
                </c:pt>
                <c:pt idx="2">
                  <c:v>1</c:v>
                </c:pt>
                <c:pt idx="3">
                  <c:v>0.90909090909090895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6-4A2A-AE93-B9EE19469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5128856"/>
        <c:axId val="-2124807496"/>
      </c:barChart>
      <c:catAx>
        <c:axId val="-2105128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OB Topic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807496"/>
        <c:crosses val="autoZero"/>
        <c:auto val="0"/>
        <c:lblAlgn val="ctr"/>
        <c:lblOffset val="100"/>
        <c:noMultiLvlLbl val="0"/>
      </c:catAx>
      <c:valAx>
        <c:axId val="-2124807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128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  <a:ln>
      <a:solidFill>
        <a:sysClr val="windowText" lastClr="000000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Gestational Hypertension: when should induction of labor be scheduled for pregnant women with uncomplicated gestational HTN?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2017_09.14.xlsx]Pre'!$C$57:$C$65</c:f>
              <c:strCache>
                <c:ptCount val="9"/>
                <c:pt idx="0">
                  <c:v>All Respondents</c:v>
                </c:pt>
                <c:pt idx="1">
                  <c:v>OB Faculty </c:v>
                </c:pt>
                <c:pt idx="2">
                  <c:v>Non-OB Faculty </c:v>
                </c:pt>
                <c:pt idx="3">
                  <c:v>OB Fellows </c:v>
                </c:pt>
                <c:pt idx="4">
                  <c:v>Non-OB Fellows </c:v>
                </c:pt>
                <c:pt idx="5">
                  <c:v>PGY-1 </c:v>
                </c:pt>
                <c:pt idx="6">
                  <c:v>PGY-2 </c:v>
                </c:pt>
                <c:pt idx="7">
                  <c:v>PGY-3 </c:v>
                </c:pt>
                <c:pt idx="8">
                  <c:v>APPs </c:v>
                </c:pt>
              </c:strCache>
            </c:strRef>
          </c:cat>
          <c:val>
            <c:numRef>
              <c:f>'[OB Reference Cards Pre and Post-Survey_January 10^J 2017_09.14.xlsx]Pre'!$M$57:$M$65</c:f>
              <c:numCache>
                <c:formatCode>0%</c:formatCode>
                <c:ptCount val="9"/>
                <c:pt idx="0">
                  <c:v>0.51111111111111096</c:v>
                </c:pt>
                <c:pt idx="1">
                  <c:v>0.58333333333333304</c:v>
                </c:pt>
                <c:pt idx="2">
                  <c:v>0.16666666666666699</c:v>
                </c:pt>
                <c:pt idx="3">
                  <c:v>1</c:v>
                </c:pt>
                <c:pt idx="4">
                  <c:v>0</c:v>
                </c:pt>
                <c:pt idx="5">
                  <c:v>0.6</c:v>
                </c:pt>
                <c:pt idx="6">
                  <c:v>0.5</c:v>
                </c:pt>
                <c:pt idx="7">
                  <c:v>0.7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7-4B5D-8B85-EF40FDFA22B1}"/>
            </c:ext>
          </c:extLst>
        </c:ser>
        <c:ser>
          <c:idx val="1"/>
          <c:order val="1"/>
          <c:tx>
            <c:v>Post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'[OB Reference Cards Pre and Post-Survey_January 10^J 2017_09.14.xlsx]Pre'!$M$67:$M$74</c:f>
              <c:numCache>
                <c:formatCode>0%</c:formatCode>
                <c:ptCount val="8"/>
                <c:pt idx="0">
                  <c:v>0.8</c:v>
                </c:pt>
                <c:pt idx="1">
                  <c:v>0.85714285714285698</c:v>
                </c:pt>
                <c:pt idx="2">
                  <c:v>0.5</c:v>
                </c:pt>
                <c:pt idx="3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7-4B5D-8B85-EF40FDFA2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5833112"/>
        <c:axId val="-2115793464"/>
      </c:barChart>
      <c:catAx>
        <c:axId val="-211583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793464"/>
        <c:crosses val="autoZero"/>
        <c:auto val="1"/>
        <c:lblAlgn val="ctr"/>
        <c:lblOffset val="100"/>
        <c:noMultiLvlLbl val="0"/>
      </c:catAx>
      <c:valAx>
        <c:axId val="-2115793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8331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  <a:ln>
      <a:solidFill>
        <a:sysClr val="windowText" lastClr="000000"/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In 6 months, how frequently have you used the OB Reference Algorithms? </a:t>
            </a:r>
          </a:p>
        </c:rich>
      </c:tx>
      <c:layout>
        <c:manualLayout>
          <c:xMode val="edge"/>
          <c:yMode val="edge"/>
          <c:x val="0.158235294117647"/>
          <c:y val="1.515151515151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'[OB Reference Cards Pre and Post-Survey_January 10^J 2017_09.14.xlsx]Post'!$T$37:$T$41</c:f>
              <c:strCache>
                <c:ptCount val="5"/>
                <c:pt idx="0">
                  <c:v>Never</c:v>
                </c:pt>
                <c:pt idx="1">
                  <c:v>1-2 times</c:v>
                </c:pt>
                <c:pt idx="2">
                  <c:v>3-5 times</c:v>
                </c:pt>
                <c:pt idx="3">
                  <c:v>6-10 times</c:v>
                </c:pt>
                <c:pt idx="4">
                  <c:v>Greater than 10 times</c:v>
                </c:pt>
              </c:strCache>
            </c:strRef>
          </c:cat>
          <c:val>
            <c:numRef>
              <c:f>'[OB Reference Cards Pre and Post-Survey_January 10^J 2017_09.14.xlsx]Post'!$U$37:$U$41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0-4DF1-935A-371D39680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0913224"/>
        <c:axId val="-2115008216"/>
      </c:barChart>
      <c:catAx>
        <c:axId val="-2120913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(N=15)</a:t>
                </a:r>
              </a:p>
            </c:rich>
          </c:tx>
          <c:layout>
            <c:manualLayout>
              <c:xMode val="edge"/>
              <c:yMode val="edge"/>
              <c:x val="1.7623127991354098E-2"/>
              <c:y val="0.90915394098464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008216"/>
        <c:crosses val="autoZero"/>
        <c:auto val="1"/>
        <c:lblAlgn val="ctr"/>
        <c:lblOffset val="100"/>
        <c:noMultiLvlLbl val="0"/>
      </c:catAx>
      <c:valAx>
        <c:axId val="-211500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 of times</a:t>
                </a:r>
              </a:p>
            </c:rich>
          </c:tx>
          <c:layout>
            <c:manualLayout>
              <c:xMode val="edge"/>
              <c:yMode val="edge"/>
              <c:x val="0"/>
              <c:y val="0.50345985725734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91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00">
        <a:alpha val="18000"/>
      </a:srgbClr>
    </a:solidFill>
    <a:ln w="15875"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0.87084</cdr:x>
      <cdr:y>0.66805</cdr:y>
    </cdr:from>
    <cdr:to>
      <cdr:x>1</cdr:x>
      <cdr:y>0.84481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549" y="3359753"/>
          <a:ext cx="1003851" cy="888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*p&lt;0.05</a:t>
          </a:r>
        </a:p>
        <a:p xmlns:a="http://schemas.openxmlformats.org/drawingml/2006/main">
          <a:endParaRPr lang="en-US" sz="1600" dirty="0"/>
        </a:p>
        <a:p xmlns:a="http://schemas.openxmlformats.org/drawingml/2006/main">
          <a:r>
            <a:rPr lang="en-US" sz="1600" dirty="0"/>
            <a:t>(N=11)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27T03:10:16.133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</inkml:trace>
  <inkml:trace contextRef="#ctx0" brushRef="#br1" timeOffset="16028">-51 26,'0'-5,"4"-5,7-1,0-4,3 2,4 2,3 0,2 0,6 3,3 3,-1 2,0 1,-1 2,-11 0,-12 0,-12 5,-10 1,-6 0,-4-1,-2-2,3 4,6 4,2 1,-1-2,-2-3,6-2,11-2,9-2,8-1,6 0,4 0,1-1,-7 1,-12-1,-11 5,-9 2,-7 0,4-2,9-1,11-1,0-1,-6 0,-6 3,-6 2,-9-1,2-1,11-1,11-1,9-1,-1-1,-7 0,1 0,5 0,4 0,6 0,-1 4,-8 2,-9-1,-10-1,-7 0,0 2,10 1,12-1,0-2,-5-1,-6-1,-12-1,-7-1,6 0,9 0,12-1,14 1,8 0,1 8,-9 4,-11-1,-7 2,-7-5,-2-9,1-8,1-7,4-10,1-4,-6 2,-2 3,1 0,2 0,3 0,3 0,-3 0,-1 0,6 4,12 6,7 5,7 4,10 4,5 1,4 2,-1 0,-8 5,-10 5,-13 5,-14 0,-6 2,-6-2,-5-5,-4-3,-2-3,3-7,6-8,5-6,4-5,4 6,2 9,-3 11,-1 8,-4 2,0 3,-3 3,0 2,3 2,2 0,3 1,2 0,1 5,1 1,4-5,7-7,5-7,5-5,2-5,3-2,5-2,6 0,-4-5,3-1,-2 1,-6-4,-4 1,-1 1,-9 3,-12 1,-14 2,-5-3,-9-1,-4-3,-2-10,1-5,1-4,2 4,0 6,1 5,1 6,1 3,-1 3,1 1,4-3,5-2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765F-59FC-4768-A09D-BA791600C2E5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34F28-6ED5-4FD7-BF25-E2A151F0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 and Post-test means/standard deviations compared with one sample paired t-test and </a:t>
            </a:r>
            <a:r>
              <a:rPr lang="en-US" dirty="0" err="1"/>
              <a:t>McNemar’s</a:t>
            </a:r>
            <a:r>
              <a:rPr lang="en-US" dirty="0"/>
              <a:t> test for paired dichotomous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1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Statistics based on the 11 people who completed both pre- and post-surveys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multiple choice questions respondents were asked to answer.  Correct answer in bold.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2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based on the 11 people who responded to both pre- and post-surveys.  </a:t>
            </a:r>
          </a:p>
          <a:p>
            <a:r>
              <a:rPr lang="en-US" dirty="0"/>
              <a:t>Talking points: the majority of respondents were OB-practicing faculty, and even among faculty there is a significant number who are not following guidelines for the questions we asked (e.g. when to start iron supplementation or induce for gestational HTN)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following chart reflects all 45 pre-survey respondents and 15 post-survey respondents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Reflects all 45 pre-survey respondents and all 15 post-survey respondents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4F28-6ED5-4FD7-BF25-E2A151F04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9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920" y="1515132"/>
            <a:ext cx="6853412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Improving Resident </a:t>
            </a:r>
            <a:r>
              <a:rPr lang="en-US" dirty="0" err="1"/>
              <a:t>Precepting</a:t>
            </a:r>
            <a:r>
              <a:rPr lang="en-US" dirty="0"/>
              <a:t> with OB Reference Algorithms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277" y="4282676"/>
            <a:ext cx="7075055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900" i="0" dirty="0"/>
              <a:t>Patrick </a:t>
            </a:r>
            <a:r>
              <a:rPr lang="en-US" sz="3900" i="0" dirty="0" err="1"/>
              <a:t>Huffer</a:t>
            </a:r>
            <a:r>
              <a:rPr lang="en-US" sz="3900" i="0" dirty="0"/>
              <a:t> MD</a:t>
            </a:r>
          </a:p>
          <a:p>
            <a:r>
              <a:rPr lang="en-US" sz="3900" i="0" dirty="0"/>
              <a:t>Ronni Hayon MD</a:t>
            </a:r>
          </a:p>
          <a:p>
            <a:r>
              <a:rPr lang="en-US" sz="2800" i="0" dirty="0"/>
              <a:t>Univ. of WI Madison </a:t>
            </a:r>
          </a:p>
          <a:p>
            <a:r>
              <a:rPr lang="en-US" sz="2800" i="0" dirty="0"/>
              <a:t>Dept. of Family Medicine and Community Health</a:t>
            </a:r>
          </a:p>
          <a:p>
            <a:endParaRPr lang="en-US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67" y="2985157"/>
            <a:ext cx="3371273" cy="10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4082888"/>
          </a:xfrm>
        </p:spPr>
        <p:txBody>
          <a:bodyPr>
            <a:normAutofit/>
          </a:bodyPr>
          <a:lstStyle/>
          <a:p>
            <a:r>
              <a:rPr lang="en-US" sz="2800" dirty="0"/>
              <a:t>11 respondents completed both Pre- and Post-surveys</a:t>
            </a:r>
          </a:p>
          <a:p>
            <a:pPr lvl="1"/>
            <a:r>
              <a:rPr lang="en-US" sz="2400" dirty="0"/>
              <a:t>7 OB faculty</a:t>
            </a:r>
          </a:p>
          <a:p>
            <a:pPr lvl="1"/>
            <a:r>
              <a:rPr lang="en-US" sz="2400" dirty="0"/>
              <a:t>1 Non-OB faculty</a:t>
            </a:r>
          </a:p>
          <a:p>
            <a:pPr lvl="1"/>
            <a:r>
              <a:rPr lang="en-US" sz="2400" dirty="0"/>
              <a:t>1 Fellow practicing OB</a:t>
            </a:r>
          </a:p>
          <a:p>
            <a:pPr lvl="1"/>
            <a:r>
              <a:rPr lang="en-US" sz="2400" dirty="0"/>
              <a:t>1 PGY-2</a:t>
            </a:r>
          </a:p>
          <a:p>
            <a:pPr lvl="1"/>
            <a:r>
              <a:rPr lang="en-US" sz="2400" dirty="0"/>
              <a:t>1 PGY-3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44047"/>
            <a:ext cx="8229600" cy="82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Survey Responses</a:t>
            </a:r>
          </a:p>
        </p:txBody>
      </p:sp>
    </p:spTree>
    <p:extLst>
      <p:ext uri="{BB962C8B-B14F-4D97-AF65-F5344CB8AC3E}">
        <p14:creationId xmlns:p14="http://schemas.microsoft.com/office/powerpoint/2010/main" val="107860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1948501"/>
            <a:ext cx="8229600" cy="4322989"/>
          </a:xfrm>
        </p:spPr>
        <p:txBody>
          <a:bodyPr>
            <a:normAutofit fontScale="92500" lnSpcReduction="10000"/>
          </a:bodyPr>
          <a:lstStyle/>
          <a:p>
            <a:pPr fontAlgn="b"/>
            <a:r>
              <a:rPr lang="en-US" sz="2000" dirty="0"/>
              <a:t>Anemia: for each trimester, I know at what threshold </a:t>
            </a:r>
            <a:r>
              <a:rPr lang="en-US" sz="2000" dirty="0" err="1"/>
              <a:t>Hgb</a:t>
            </a:r>
            <a:r>
              <a:rPr lang="en-US" sz="2000" dirty="0"/>
              <a:t>/</a:t>
            </a:r>
            <a:r>
              <a:rPr lang="en-US" sz="2000" dirty="0" err="1"/>
              <a:t>Hct</a:t>
            </a:r>
            <a:r>
              <a:rPr lang="en-US" sz="2000" dirty="0"/>
              <a:t> I should initiate iron supplementation or further workup for cause of anemia. </a:t>
            </a:r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Gestational Diabetes: I know when it is appropriate to initiate pharmacotherapy (insulin or oral agents). </a:t>
            </a:r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Thyroid Disease: in pregnant women with preexisting hypothyroidism, I know how to adjust their levothyroxine dose at the onset of pregnancy. </a:t>
            </a:r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Herpes Simplex: I know at what gestational age to initiate prophylactic antiviral therapy for genital HSV suppression during pregnancy. </a:t>
            </a:r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Gestational Hypertension: I know when to schedule induction for women with uncomplicated gestational hypertension.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28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Likert scale: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5=completely confident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4=very confident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3=slightly confident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2=slightly unconfident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1=very unconfident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0=no confidence at all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question: </a:t>
            </a:r>
          </a:p>
        </p:txBody>
      </p:sp>
    </p:spTree>
    <p:extLst>
      <p:ext uri="{BB962C8B-B14F-4D97-AF65-F5344CB8AC3E}">
        <p14:creationId xmlns:p14="http://schemas.microsoft.com/office/powerpoint/2010/main" val="13377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AE3056-8131-461A-A625-6885A8C1A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167314"/>
              </p:ext>
            </p:extLst>
          </p:nvPr>
        </p:nvGraphicFramePr>
        <p:xfrm>
          <a:off x="685800" y="109912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07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291983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/>
              <a:t>Anemia</a:t>
            </a:r>
            <a:r>
              <a:rPr lang="en-US" dirty="0"/>
              <a:t>: for pregnant patients during the 1st trimester,  iron supplementation should be started at what Hemoglobin threshold? </a:t>
            </a:r>
            <a:r>
              <a:rPr lang="en-US" b="1" dirty="0" err="1"/>
              <a:t>Hgb</a:t>
            </a:r>
            <a:r>
              <a:rPr lang="en-US" b="1" dirty="0"/>
              <a:t>&lt;11,&lt;10.2 g/</a:t>
            </a:r>
            <a:r>
              <a:rPr lang="en-US" b="1" dirty="0" err="1"/>
              <a:t>dL</a:t>
            </a:r>
            <a:r>
              <a:rPr lang="en-US" b="1" dirty="0"/>
              <a:t> in African-American/Black patients</a:t>
            </a:r>
          </a:p>
          <a:p>
            <a:endParaRPr lang="en-US" b="1" dirty="0"/>
          </a:p>
          <a:p>
            <a:r>
              <a:rPr lang="en-US" u="sng" dirty="0"/>
              <a:t>Gestational Diabetes</a:t>
            </a:r>
            <a:r>
              <a:rPr lang="en-US" dirty="0"/>
              <a:t>: in patients with GDM, when is it appropriate to initiate pharmacotherapy (insulin or oral agents)? </a:t>
            </a:r>
            <a:r>
              <a:rPr lang="en-US" b="1" dirty="0"/>
              <a:t>After a trial of diet and exercise therapy has failed</a:t>
            </a:r>
          </a:p>
          <a:p>
            <a:endParaRPr lang="en-US" b="1" dirty="0"/>
          </a:p>
          <a:p>
            <a:r>
              <a:rPr lang="en-US" u="sng" dirty="0"/>
              <a:t>Thyroid Disease</a:t>
            </a:r>
            <a:r>
              <a:rPr lang="en-US" dirty="0"/>
              <a:t>: which of the following statements is correct for pregnant women with preexisting hypothyroidism? </a:t>
            </a:r>
            <a:r>
              <a:rPr lang="en-US" b="1" dirty="0"/>
              <a:t>Levothyroxine dose should be increased by 25% at diagnosis of pregnancy</a:t>
            </a:r>
          </a:p>
          <a:p>
            <a:endParaRPr lang="en-US" b="1" dirty="0"/>
          </a:p>
          <a:p>
            <a:r>
              <a:rPr lang="en-US" u="sng" dirty="0"/>
              <a:t>Herpes Simplex</a:t>
            </a:r>
            <a:r>
              <a:rPr lang="en-US" dirty="0"/>
              <a:t>: in pregnant women with genital herpes, when should antiviral therapy be started for suppression of outbreaks? </a:t>
            </a:r>
            <a:r>
              <a:rPr lang="en-US" b="1" dirty="0"/>
              <a:t>At 36 weeks GA</a:t>
            </a:r>
          </a:p>
          <a:p>
            <a:endParaRPr lang="en-US" b="1" dirty="0"/>
          </a:p>
          <a:p>
            <a:r>
              <a:rPr lang="en-US" u="sng" dirty="0"/>
              <a:t>Gestational Hypertension</a:t>
            </a:r>
            <a:r>
              <a:rPr lang="en-US" dirty="0"/>
              <a:t>: when should induction of labor be scheduled for pregnant women with uncomplicated gestational HTN? </a:t>
            </a:r>
            <a:r>
              <a:rPr lang="en-US" b="1" dirty="0"/>
              <a:t>At 37 weeks GA</a:t>
            </a:r>
          </a:p>
        </p:txBody>
      </p:sp>
    </p:spTree>
    <p:extLst>
      <p:ext uri="{BB962C8B-B14F-4D97-AF65-F5344CB8AC3E}">
        <p14:creationId xmlns:p14="http://schemas.microsoft.com/office/powerpoint/2010/main" val="386541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E03D3D-B1B8-48DD-8D28-527F83D13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927501"/>
              </p:ext>
            </p:extLst>
          </p:nvPr>
        </p:nvGraphicFramePr>
        <p:xfrm>
          <a:off x="685800" y="1126828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9236" y="4254833"/>
            <a:ext cx="840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*p&lt;0.05</a:t>
            </a:r>
          </a:p>
          <a:p>
            <a:endParaRPr lang="en-US" sz="1400" dirty="0"/>
          </a:p>
          <a:p>
            <a:r>
              <a:rPr lang="en-US" sz="1400" dirty="0"/>
              <a:t>(N=11)</a:t>
            </a:r>
          </a:p>
        </p:txBody>
      </p:sp>
    </p:spTree>
    <p:extLst>
      <p:ext uri="{BB962C8B-B14F-4D97-AF65-F5344CB8AC3E}">
        <p14:creationId xmlns:p14="http://schemas.microsoft.com/office/powerpoint/2010/main" val="40609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diversity in % correct responses by training level</a:t>
            </a:r>
          </a:p>
          <a:p>
            <a:r>
              <a:rPr lang="en-US" dirty="0"/>
              <a:t>Example: Hypertension</a:t>
            </a:r>
          </a:p>
        </p:txBody>
      </p:sp>
    </p:spTree>
    <p:extLst>
      <p:ext uri="{BB962C8B-B14F-4D97-AF65-F5344CB8AC3E}">
        <p14:creationId xmlns:p14="http://schemas.microsoft.com/office/powerpoint/2010/main" val="229538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5F2B81-B07F-4F54-BE47-FCCEF9A4F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07035"/>
              </p:ext>
            </p:extLst>
          </p:nvPr>
        </p:nvGraphicFramePr>
        <p:xfrm>
          <a:off x="685800" y="109912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262C9A-1929-4CC1-8C24-D959F5263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52249"/>
              </p:ext>
            </p:extLst>
          </p:nvPr>
        </p:nvGraphicFramePr>
        <p:xfrm>
          <a:off x="685800" y="1136072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68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helpful are the OB Reference Algorithms?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" y="3749964"/>
            <a:ext cx="8229600" cy="133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4799" y="2101110"/>
            <a:ext cx="1529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Avg</a:t>
            </a:r>
            <a:r>
              <a:rPr lang="en-US" sz="2800" dirty="0"/>
              <a:t>: 2.92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3636" y="5259097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1=not helpful at all; does not contain information I need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6036" y="5238844"/>
            <a:ext cx="2466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2=slightly helpful; some information is there, but I still need to look up details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3091" y="5216729"/>
            <a:ext cx="2392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3=very helpful; most of the information I need is there, and I rarely need to turn to other sources</a:t>
            </a:r>
          </a:p>
          <a:p>
            <a:endParaRPr lang="en-US" dirty="0"/>
          </a:p>
        </p:txBody>
      </p:sp>
      <p:sp>
        <p:nvSpPr>
          <p:cNvPr id="9" name="Arrow: Down 8"/>
          <p:cNvSpPr/>
          <p:nvPr/>
        </p:nvSpPr>
        <p:spPr>
          <a:xfrm>
            <a:off x="8257309" y="2705619"/>
            <a:ext cx="350982" cy="98335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660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no financial or relevant conflicts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efficient are the OB Reference Algorithms?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" y="3749964"/>
            <a:ext cx="8229600" cy="133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4799" y="2101110"/>
            <a:ext cx="1529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Avg</a:t>
            </a:r>
            <a:r>
              <a:rPr lang="en-US" sz="2800" dirty="0"/>
              <a:t>: 2.92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3636" y="525909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1=not efficient at all; they slow me down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6036" y="5238844"/>
            <a:ext cx="246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2=slightly efficient; faster to use them than another source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3091" y="5216729"/>
            <a:ext cx="239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3=very efficient; they dramatically save me time</a:t>
            </a:r>
          </a:p>
          <a:p>
            <a:endParaRPr lang="en-US" dirty="0"/>
          </a:p>
        </p:txBody>
      </p:sp>
      <p:sp>
        <p:nvSpPr>
          <p:cNvPr id="9" name="Arrow: Down 8"/>
          <p:cNvSpPr/>
          <p:nvPr/>
        </p:nvSpPr>
        <p:spPr>
          <a:xfrm>
            <a:off x="8257309" y="2705619"/>
            <a:ext cx="350982" cy="98335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381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Length/Detail of the OB Reference Algorithms?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" y="3749964"/>
            <a:ext cx="8229600" cy="133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5643" y="2163363"/>
            <a:ext cx="1346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Avg</a:t>
            </a:r>
            <a:r>
              <a:rPr lang="en-US" sz="2800" dirty="0"/>
              <a:t>: 2.0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55800" y="525909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1=too long/too detailed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59097"/>
            <a:ext cx="1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2=just right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9564" y="521672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3=too short/not enough information</a:t>
            </a:r>
          </a:p>
          <a:p>
            <a:endParaRPr lang="en-US" dirty="0"/>
          </a:p>
        </p:txBody>
      </p:sp>
      <p:sp>
        <p:nvSpPr>
          <p:cNvPr id="9" name="Arrow: Down 8"/>
          <p:cNvSpPr/>
          <p:nvPr/>
        </p:nvSpPr>
        <p:spPr>
          <a:xfrm>
            <a:off x="5758873" y="2766605"/>
            <a:ext cx="350982" cy="98335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998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do the OB Reference Algorithms perform as a tool for effective medical </a:t>
            </a:r>
            <a:r>
              <a:rPr lang="en-US" sz="2400" dirty="0" err="1"/>
              <a:t>precepting</a:t>
            </a:r>
            <a:r>
              <a:rPr lang="en-US" sz="2400" dirty="0"/>
              <a:t> and teaching?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" y="3749964"/>
            <a:ext cx="8229600" cy="133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2157718"/>
            <a:ext cx="1529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Avg</a:t>
            </a:r>
            <a:r>
              <a:rPr lang="en-US" sz="2800" dirty="0"/>
              <a:t>: 2.83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55800" y="525909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1=not an effective teaching tool at all	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7636" y="5216729"/>
            <a:ext cx="144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2=slightly effective teaching tool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259097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3=very effective teaching tool</a:t>
            </a:r>
          </a:p>
          <a:p>
            <a:endParaRPr lang="en-US" dirty="0"/>
          </a:p>
        </p:txBody>
      </p:sp>
      <p:sp>
        <p:nvSpPr>
          <p:cNvPr id="9" name="Arrow: Down 8"/>
          <p:cNvSpPr/>
          <p:nvPr/>
        </p:nvSpPr>
        <p:spPr>
          <a:xfrm>
            <a:off x="8174182" y="2766605"/>
            <a:ext cx="350982" cy="98335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781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“Excellent resources.  I have found that residents are not consistently aware that they exist.”</a:t>
            </a:r>
          </a:p>
          <a:p>
            <a:r>
              <a:rPr lang="en-US" dirty="0"/>
              <a:t>“I have seen them and they are great. I just haven't used them during clinic. I'm not sure where they are at our clinic. It may help to make them a vibrant color (like neon green or orange so they are easy to find).”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8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“This information is SUPER helpful for me as an R1 - I've completed my inpatient OB experience but haven't started seeing OB patients in clinic yet. I know this will come in handy when I have questions that need to be answered quickly in clinic.” </a:t>
            </a:r>
          </a:p>
        </p:txBody>
      </p:sp>
    </p:spTree>
    <p:extLst>
      <p:ext uri="{BB962C8B-B14F-4D97-AF65-F5344CB8AC3E}">
        <p14:creationId xmlns:p14="http://schemas.microsoft.com/office/powerpoint/2010/main" val="43567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list of topics</a:t>
            </a:r>
          </a:p>
          <a:p>
            <a:r>
              <a:rPr lang="en-US" sz="2800" dirty="0"/>
              <a:t>Development of an App for ease of use</a:t>
            </a:r>
          </a:p>
          <a:p>
            <a:r>
              <a:rPr lang="en-US" sz="2800" dirty="0"/>
              <a:t>Challenges: </a:t>
            </a:r>
          </a:p>
          <a:p>
            <a:pPr lvl="1"/>
            <a:r>
              <a:rPr lang="en-US" dirty="0"/>
              <a:t>keeping topics up to date</a:t>
            </a:r>
          </a:p>
          <a:p>
            <a:pPr lvl="1"/>
            <a:r>
              <a:rPr lang="en-US" dirty="0"/>
              <a:t>National guidelines vs. local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9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1. ACOG Practice Bulletin No. 95: Anemia in pregnancy.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Obstet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Gynecol. 2008 Jul;112(1):201-7.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2. ACOG Practice Bulletin No. 137: Gestational diabetes mellitus.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Obstet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Gynecol. 2013 Aug;122(2 Pt 1):406-16. 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3. ACOG Practice Bulletin No. 82: Management of herpes in pregnancy.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Obstet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Gynecol. 2007 Jun;109(6):1489-98. 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4. ACOG Practice Bulletin No. 148: Thyroid disease in pregnancy.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Obstet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Gynecol. 2015 Apr;125(4):996-1005. 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5. ACOG Task Force on Hypertension in Pregnancy. Hypertension in pregnancy. Report of the American College of Obstetricians and Gynecologists’ Task Force on Hypertension in Pregnancy.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Obstet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Gynecol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2013; 122:1122.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6. Fuller PD, et al. Residency preceptor development and evaluation: a new approach. Am J Health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Syst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Pharm. 2013 Sep 15;70(18):1605-8</a:t>
            </a: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Introduce our Obstetrical Reference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Demonstrate how the algorithms can be used in clinic, especially by preceptors no longer practicing 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data on efficacy of this tool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Family medicine educators often asked to precept residents on topics with which they are unfamiliar	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sz="2800" dirty="0"/>
              <a:t>OMT</a:t>
            </a:r>
          </a:p>
          <a:p>
            <a:pPr lvl="2"/>
            <a:r>
              <a:rPr lang="en-US" sz="2800" dirty="0"/>
              <a:t>Procedures</a:t>
            </a:r>
          </a:p>
          <a:p>
            <a:pPr lvl="2"/>
            <a:r>
              <a:rPr lang="en-US" sz="2800" dirty="0"/>
              <a:t>OB</a:t>
            </a:r>
          </a:p>
          <a:p>
            <a:r>
              <a:rPr lang="en-US" sz="2800" dirty="0"/>
              <a:t>Standards of care and patient safety must be ensured</a:t>
            </a:r>
          </a:p>
        </p:txBody>
      </p:sp>
    </p:spTree>
    <p:extLst>
      <p:ext uri="{BB962C8B-B14F-4D97-AF65-F5344CB8AC3E}">
        <p14:creationId xmlns:p14="http://schemas.microsoft.com/office/powerpoint/2010/main" val="366332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are the OB Reference Algorithms?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Designed to be used like ASCCP Pap Smear guidelines</a:t>
            </a:r>
          </a:p>
          <a:p>
            <a:endParaRPr lang="en-US" sz="2800" dirty="0"/>
          </a:p>
          <a:p>
            <a:r>
              <a:rPr lang="en-US" sz="2800" dirty="0"/>
              <a:t>Distill major recommendations of ACOG OB Practice Bulletins and Committee Opinions</a:t>
            </a:r>
          </a:p>
          <a:p>
            <a:endParaRPr lang="en-US" sz="2800" dirty="0"/>
          </a:p>
          <a:p>
            <a:r>
              <a:rPr lang="en-US" sz="2800" dirty="0"/>
              <a:t>Easily-referenced, quick answers for commonly-encountered topics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2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Cards reviewed by OB colleagues for accuracy and input</a:t>
            </a:r>
          </a:p>
          <a:p>
            <a:r>
              <a:rPr lang="en-US" dirty="0"/>
              <a:t>5 pilot topics introduced to our 4 residency clinics:</a:t>
            </a:r>
            <a:endParaRPr lang="en-US" sz="2800" dirty="0"/>
          </a:p>
          <a:p>
            <a:pPr lvl="1"/>
            <a:r>
              <a:rPr lang="en-US" sz="2400" dirty="0"/>
              <a:t>Anemia</a:t>
            </a:r>
          </a:p>
          <a:p>
            <a:pPr lvl="1"/>
            <a:r>
              <a:rPr lang="en-US" sz="2400" dirty="0"/>
              <a:t>Thyroid Disease</a:t>
            </a:r>
          </a:p>
          <a:p>
            <a:pPr lvl="1"/>
            <a:r>
              <a:rPr lang="en-US" sz="2400" dirty="0"/>
              <a:t>Hypertensive disorders of pregnancy</a:t>
            </a:r>
          </a:p>
          <a:p>
            <a:pPr lvl="1"/>
            <a:r>
              <a:rPr lang="en-US" sz="2400" dirty="0"/>
              <a:t>Gestational Diabetes</a:t>
            </a:r>
          </a:p>
          <a:p>
            <a:pPr lvl="1"/>
            <a:r>
              <a:rPr lang="en-US" sz="2400" dirty="0"/>
              <a:t>Herpes Simplex Virus</a:t>
            </a:r>
          </a:p>
        </p:txBody>
      </p:sp>
    </p:spTree>
    <p:extLst>
      <p:ext uri="{BB962C8B-B14F-4D97-AF65-F5344CB8AC3E}">
        <p14:creationId xmlns:p14="http://schemas.microsoft.com/office/powerpoint/2010/main" val="28061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387" y="606134"/>
            <a:ext cx="7897592" cy="609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36062" y="4006629"/>
              <a:ext cx="158040" cy="13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7062" y="3997629"/>
                <a:ext cx="17568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39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Efficacy studied with Pre- and Post-implementation survey (Qualtrics)</a:t>
            </a:r>
          </a:p>
          <a:p>
            <a:endParaRPr lang="en-US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294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829335"/>
          </a:xfrm>
        </p:spPr>
        <p:txBody>
          <a:bodyPr>
            <a:normAutofit/>
          </a:bodyPr>
          <a:lstStyle/>
          <a:p>
            <a:r>
              <a:rPr lang="en-US" dirty="0"/>
              <a:t>Survey Responses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388888"/>
              </p:ext>
            </p:extLst>
          </p:nvPr>
        </p:nvGraphicFramePr>
        <p:xfrm>
          <a:off x="457200" y="177110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905160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31330715"/>
                    </a:ext>
                  </a:extLst>
                </a:gridCol>
              </a:tblGrid>
              <a:tr h="4638928">
                <a:tc>
                  <a:txBody>
                    <a:bodyPr/>
                    <a:lstStyle/>
                    <a:p>
                      <a:r>
                        <a:rPr lang="en-US" sz="3600" b="0" u="sng" dirty="0">
                          <a:solidFill>
                            <a:schemeClr val="tx1"/>
                          </a:solidFill>
                        </a:rPr>
                        <a:t>Pre-survey</a:t>
                      </a:r>
                    </a:p>
                    <a:p>
                      <a:pPr lvl="0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45 Respondents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 OB Faculty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 Non-OB Faculty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Fellow practicing OB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Fellow not practicing OB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 PGY-1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 PGY-2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 PGY-3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APPs</a:t>
                      </a:r>
                    </a:p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u="sng" dirty="0">
                          <a:solidFill>
                            <a:schemeClr val="tx1"/>
                          </a:solidFill>
                        </a:rPr>
                        <a:t>Post-survey</a:t>
                      </a:r>
                    </a:p>
                    <a:p>
                      <a:pPr lvl="0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 Respondents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 OB Faculty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Non-OB Faculty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Fellow practicing OB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 Fellows not practicing OB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PGY-1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PGY-2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PGY-3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 APPs</a:t>
                      </a:r>
                    </a:p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06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3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1130</Words>
  <Application>Microsoft Office PowerPoint</Application>
  <PresentationFormat>On-screen Show (4:3)</PresentationFormat>
  <Paragraphs>162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</vt:lpstr>
      <vt:lpstr>Office Theme</vt:lpstr>
      <vt:lpstr> Improving Resident Precepting with OB Reference Algorithms </vt:lpstr>
      <vt:lpstr>Disclosures</vt:lpstr>
      <vt:lpstr>Objectives</vt:lpstr>
      <vt:lpstr>Background</vt:lpstr>
      <vt:lpstr>What are the OB Reference Algorithms?</vt:lpstr>
      <vt:lpstr>Implementation</vt:lpstr>
      <vt:lpstr>PowerPoint Presentation</vt:lpstr>
      <vt:lpstr>Analysis</vt:lpstr>
      <vt:lpstr>Survey Responses</vt:lpstr>
      <vt:lpstr>PowerPoint Presentation</vt:lpstr>
      <vt:lpstr>Confidence Levels</vt:lpstr>
      <vt:lpstr>For each question: </vt:lpstr>
      <vt:lpstr>PowerPoint Presentation</vt:lpstr>
      <vt:lpstr>Results</vt:lpstr>
      <vt:lpstr>PowerPoint Presentation</vt:lpstr>
      <vt:lpstr>Subgroup analysis</vt:lpstr>
      <vt:lpstr>PowerPoint Presentation</vt:lpstr>
      <vt:lpstr>PowerPoint Presentation</vt:lpstr>
      <vt:lpstr>How helpful are the OB Reference Algorithms? </vt:lpstr>
      <vt:lpstr>How efficient are the OB Reference Algorithms? </vt:lpstr>
      <vt:lpstr>Length/Detail of the OB Reference Algorithms? </vt:lpstr>
      <vt:lpstr>How do the OB Reference Algorithms perform as a tool for effective medical precepting and teaching?</vt:lpstr>
      <vt:lpstr>Qualitative Feedback</vt:lpstr>
      <vt:lpstr>Qualitative Feedback</vt:lpstr>
      <vt:lpstr>Future Directions</vt:lpstr>
      <vt:lpstr>References 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Patrick Huffer</cp:lastModifiedBy>
  <cp:revision>47</cp:revision>
  <dcterms:created xsi:type="dcterms:W3CDTF">2013-07-17T19:19:39Z</dcterms:created>
  <dcterms:modified xsi:type="dcterms:W3CDTF">2017-05-01T00:45:59Z</dcterms:modified>
</cp:coreProperties>
</file>