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84" r:id="rId4"/>
    <p:sldId id="264" r:id="rId5"/>
    <p:sldId id="282" r:id="rId6"/>
    <p:sldId id="261" r:id="rId7"/>
    <p:sldId id="262" r:id="rId8"/>
    <p:sldId id="263" r:id="rId9"/>
    <p:sldId id="265" r:id="rId10"/>
    <p:sldId id="270" r:id="rId11"/>
    <p:sldId id="271" r:id="rId12"/>
    <p:sldId id="269" r:id="rId13"/>
    <p:sldId id="267" r:id="rId14"/>
    <p:sldId id="268" r:id="rId15"/>
    <p:sldId id="272" r:id="rId16"/>
    <p:sldId id="274" r:id="rId17"/>
    <p:sldId id="273" r:id="rId18"/>
    <p:sldId id="275" r:id="rId19"/>
    <p:sldId id="277" r:id="rId20"/>
    <p:sldId id="276" r:id="rId21"/>
    <p:sldId id="278" r:id="rId22"/>
    <p:sldId id="279" r:id="rId23"/>
    <p:sldId id="280" r:id="rId24"/>
    <p:sldId id="283" r:id="rId25"/>
    <p:sldId id="281" r:id="rId26"/>
    <p:sldId id="260" r:id="rId27"/>
    <p:sldId id="258" r:id="rId28"/>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72" d="100"/>
          <a:sy n="72" d="100"/>
        </p:scale>
        <p:origin x="509"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pps.who.int/iris/bitstream/10665/163468/1/9789241564946_eng.pdf?ua=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1111220" y="4150769"/>
            <a:ext cx="12461537" cy="3539430"/>
          </a:xfrm>
          <a:prstGeom prst="rect">
            <a:avLst/>
          </a:prstGeom>
          <a:noFill/>
        </p:spPr>
        <p:txBody>
          <a:bodyPr wrap="square" rtlCol="0">
            <a:spAutoFit/>
          </a:bodyPr>
          <a:lstStyle/>
          <a:p>
            <a:pPr algn="ctr"/>
            <a:r>
              <a:rPr lang="en-US" sz="2800" b="1" dirty="0"/>
              <a:t>Evaluation of Antimicrobial Prescribing Patterns at a Referral Hospital in Rural Tanzania</a:t>
            </a:r>
          </a:p>
          <a:p>
            <a:pPr algn="ctr"/>
            <a:endParaRPr lang="en-US" sz="2800" b="1" dirty="0"/>
          </a:p>
          <a:p>
            <a:pPr algn="ctr"/>
            <a:r>
              <a:rPr lang="en-US" sz="2000" dirty="0"/>
              <a:t>Presenter:  Matthew S. </a:t>
            </a:r>
            <a:r>
              <a:rPr lang="en-US" sz="2000" dirty="0" err="1"/>
              <a:t>Haldeman</a:t>
            </a:r>
            <a:r>
              <a:rPr lang="en-US" sz="2000" dirty="0"/>
              <a:t>, MD</a:t>
            </a:r>
          </a:p>
          <a:p>
            <a:pPr algn="ctr"/>
            <a:endParaRPr lang="en-US" sz="2000" dirty="0"/>
          </a:p>
          <a:p>
            <a:pPr algn="ctr"/>
            <a:r>
              <a:rPr lang="en-US" sz="2000" dirty="0"/>
              <a:t>Authors: Megan </a:t>
            </a:r>
            <a:r>
              <a:rPr lang="en-US" sz="2000" dirty="0" err="1"/>
              <a:t>Seddon</a:t>
            </a:r>
            <a:r>
              <a:rPr lang="en-US" sz="2000" dirty="0"/>
              <a:t>, </a:t>
            </a:r>
            <a:r>
              <a:rPr lang="en-US" sz="2000" dirty="0" err="1"/>
              <a:t>PharmD</a:t>
            </a:r>
            <a:r>
              <a:rPr lang="en-US" sz="2000" dirty="0"/>
              <a:t>; Anthony </a:t>
            </a:r>
            <a:r>
              <a:rPr lang="en-US" sz="2000" dirty="0" err="1"/>
              <a:t>Sangare</a:t>
            </a:r>
            <a:r>
              <a:rPr lang="en-US" sz="2000" dirty="0"/>
              <a:t>, MD; Peter </a:t>
            </a:r>
            <a:r>
              <a:rPr lang="en-US" sz="2000" dirty="0" err="1"/>
              <a:t>Kishimbo</a:t>
            </a:r>
            <a:r>
              <a:rPr lang="en-US" sz="2000" dirty="0"/>
              <a:t>, MD</a:t>
            </a:r>
          </a:p>
          <a:p>
            <a:pPr algn="ctr"/>
            <a:r>
              <a:rPr lang="en-US" sz="2000" dirty="0" err="1"/>
              <a:t>Davance</a:t>
            </a:r>
            <a:r>
              <a:rPr lang="en-US" sz="2000" dirty="0"/>
              <a:t> </a:t>
            </a:r>
            <a:r>
              <a:rPr lang="en-US" sz="2000" dirty="0" err="1"/>
              <a:t>Mwosomola</a:t>
            </a:r>
            <a:r>
              <a:rPr lang="en-US" sz="2000" dirty="0"/>
              <a:t>, </a:t>
            </a:r>
            <a:r>
              <a:rPr lang="en-US" sz="2000" dirty="0" err="1"/>
              <a:t>B.Pharm</a:t>
            </a:r>
            <a:r>
              <a:rPr lang="en-US" sz="2000" dirty="0"/>
              <a:t>; Jeff Hall, MD; Mark Shaffer, MD; </a:t>
            </a:r>
          </a:p>
          <a:p>
            <a:pPr algn="ctr"/>
            <a:r>
              <a:rPr lang="en-US" sz="2000" dirty="0"/>
              <a:t>P. Brandon </a:t>
            </a:r>
            <a:r>
              <a:rPr lang="en-US" sz="2000" dirty="0" err="1"/>
              <a:t>Bookstaver</a:t>
            </a:r>
            <a:r>
              <a:rPr lang="en-US" sz="2000" dirty="0"/>
              <a:t>, </a:t>
            </a:r>
            <a:r>
              <a:rPr lang="en-US" sz="2000" dirty="0" err="1"/>
              <a:t>PharmD</a:t>
            </a:r>
            <a:r>
              <a:rPr lang="en-US" sz="2000" dirty="0"/>
              <a:t>; Antony </a:t>
            </a:r>
            <a:r>
              <a:rPr lang="en-US" sz="2000" dirty="0" err="1"/>
              <a:t>Nsojo</a:t>
            </a:r>
            <a:r>
              <a:rPr lang="en-US" sz="2000" dirty="0"/>
              <a:t>, MD</a:t>
            </a:r>
          </a:p>
          <a:p>
            <a:pPr algn="ctr"/>
            <a:endParaRPr lang="en-US" sz="2000" dirty="0"/>
          </a:p>
          <a:p>
            <a:pPr algn="ctr"/>
            <a:r>
              <a:rPr lang="en-US" sz="2000" dirty="0"/>
              <a:t>September 13, 2018</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2"/>
            <a:ext cx="12618720" cy="847786"/>
          </a:xfrm>
        </p:spPr>
        <p:txBody>
          <a:bodyPr/>
          <a:lstStyle/>
          <a:p>
            <a:r>
              <a:rPr lang="en-US" dirty="0"/>
              <a:t>Methods:  Chart Review</a:t>
            </a:r>
          </a:p>
        </p:txBody>
      </p:sp>
      <p:sp>
        <p:nvSpPr>
          <p:cNvPr id="3" name="Content Placeholder 2"/>
          <p:cNvSpPr>
            <a:spLocks noGrp="1"/>
          </p:cNvSpPr>
          <p:nvPr>
            <p:ph idx="1"/>
          </p:nvPr>
        </p:nvSpPr>
        <p:spPr>
          <a:xfrm>
            <a:off x="1005840" y="1428819"/>
            <a:ext cx="12618720" cy="5966656"/>
          </a:xfrm>
        </p:spPr>
        <p:txBody>
          <a:bodyPr/>
          <a:lstStyle/>
          <a:p>
            <a:r>
              <a:rPr lang="en-US" dirty="0"/>
              <a:t>2 main components:  Chart Review and Clinician Survey</a:t>
            </a:r>
          </a:p>
          <a:p>
            <a:r>
              <a:rPr lang="en-US" dirty="0"/>
              <a:t>Chart review</a:t>
            </a:r>
          </a:p>
          <a:p>
            <a:pPr lvl="1"/>
            <a:r>
              <a:rPr lang="en-US" dirty="0"/>
              <a:t>Starting January 1</a:t>
            </a:r>
            <a:r>
              <a:rPr lang="en-US" baseline="30000" dirty="0"/>
              <a:t>st</a:t>
            </a:r>
            <a:r>
              <a:rPr lang="en-US" dirty="0"/>
              <a:t>, 2018:  charts reviewed chronologically by date of admission</a:t>
            </a:r>
          </a:p>
          <a:p>
            <a:pPr lvl="1"/>
            <a:r>
              <a:rPr lang="en-US" dirty="0"/>
              <a:t>If insufficient data:  assigned study number and omitted</a:t>
            </a:r>
          </a:p>
          <a:p>
            <a:pPr lvl="1"/>
            <a:r>
              <a:rPr lang="en-US" dirty="0"/>
              <a:t>If sufficient data:</a:t>
            </a:r>
          </a:p>
          <a:p>
            <a:pPr lvl="2"/>
            <a:r>
              <a:rPr lang="en-US" dirty="0"/>
              <a:t>If antibiotics used:  “Full Review”</a:t>
            </a:r>
          </a:p>
          <a:p>
            <a:pPr lvl="2"/>
            <a:r>
              <a:rPr lang="en-US" dirty="0"/>
              <a:t>If no antibiotics used:  “Partial Review”</a:t>
            </a:r>
          </a:p>
          <a:p>
            <a:pPr lvl="1"/>
            <a:r>
              <a:rPr lang="en-US" dirty="0"/>
              <a:t>Process continued until 100 Full Reviews completed</a:t>
            </a:r>
          </a:p>
          <a:p>
            <a:pPr lvl="1"/>
            <a:r>
              <a:rPr lang="en-US" dirty="0"/>
              <a:t>Data compiled in Microsoft Excel, and descriptive statistics used </a:t>
            </a:r>
          </a:p>
          <a:p>
            <a:pPr marL="370333" lvl="1" indent="0">
              <a:buNone/>
            </a:pPr>
            <a:endParaRPr lang="en-US" dirty="0"/>
          </a:p>
          <a:p>
            <a:r>
              <a:rPr lang="en-US" dirty="0"/>
              <a:t>Clinician Survey</a:t>
            </a:r>
          </a:p>
          <a:p>
            <a:pPr lvl="1"/>
            <a:r>
              <a:rPr lang="en-US" dirty="0"/>
              <a:t>16 questions, 13 using a 5-point </a:t>
            </a:r>
            <a:r>
              <a:rPr lang="en-US" dirty="0" err="1"/>
              <a:t>Likert</a:t>
            </a:r>
            <a:r>
              <a:rPr lang="en-US" dirty="0"/>
              <a:t> Scale</a:t>
            </a:r>
          </a:p>
          <a:p>
            <a:pPr lvl="1"/>
            <a:r>
              <a:rPr lang="en-US" dirty="0"/>
              <a:t>Goal:  to assess clinicians’ familiarity with the problem of AMR and their confidence in antibiotic choice</a:t>
            </a:r>
          </a:p>
          <a:p>
            <a:pPr lvl="1"/>
            <a:r>
              <a:rPr lang="en-US" dirty="0"/>
              <a:t>Who: all clinicians (attending physicians, interns, registrars, nurses)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116445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1"/>
            <a:ext cx="12618720" cy="943041"/>
          </a:xfrm>
        </p:spPr>
        <p:txBody>
          <a:bodyPr/>
          <a:lstStyle/>
          <a:p>
            <a:r>
              <a:rPr lang="en-US" dirty="0"/>
              <a:t>Methods:  Chart Review</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3224061" y="1504041"/>
            <a:ext cx="7809970" cy="5648282"/>
          </a:xfrm>
          <a:prstGeom prst="rect">
            <a:avLst/>
          </a:prstGeom>
        </p:spPr>
      </p:pic>
    </p:spTree>
    <p:extLst>
      <p:ext uri="{BB962C8B-B14F-4D97-AF65-F5344CB8AC3E}">
        <p14:creationId xmlns:p14="http://schemas.microsoft.com/office/powerpoint/2010/main" val="267819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2"/>
            <a:ext cx="12618720" cy="990668"/>
          </a:xfrm>
        </p:spPr>
        <p:txBody>
          <a:bodyPr/>
          <a:lstStyle/>
          <a:p>
            <a:r>
              <a:rPr lang="en-US" dirty="0"/>
              <a:t>Methods:  Chart Review</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12</a:t>
            </a:fld>
            <a:endParaRPr lang="en-US" dirty="0"/>
          </a:p>
        </p:txBody>
      </p:sp>
      <p:pic>
        <p:nvPicPr>
          <p:cNvPr id="8" name="Picture 7" descr="Screen Shot 2018-09-05 at 11.46.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475" y="1146380"/>
            <a:ext cx="4454467" cy="5959686"/>
          </a:xfrm>
          <a:prstGeom prst="rect">
            <a:avLst/>
          </a:prstGeom>
        </p:spPr>
      </p:pic>
      <p:pic>
        <p:nvPicPr>
          <p:cNvPr id="9" name="Picture 8" descr="Screen Shot 2018-09-05 at 11.46.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148" y="1409918"/>
            <a:ext cx="4140857" cy="5670673"/>
          </a:xfrm>
          <a:prstGeom prst="rect">
            <a:avLst/>
          </a:prstGeom>
        </p:spPr>
      </p:pic>
    </p:spTree>
    <p:extLst>
      <p:ext uri="{BB962C8B-B14F-4D97-AF65-F5344CB8AC3E}">
        <p14:creationId xmlns:p14="http://schemas.microsoft.com/office/powerpoint/2010/main" val="3563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Clinician Survey</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13</a:t>
            </a:fld>
            <a:endParaRPr lang="en-US" dirty="0"/>
          </a:p>
        </p:txBody>
      </p:sp>
      <p:pic>
        <p:nvPicPr>
          <p:cNvPr id="5" name="Picture 4" descr="Screen Shot 2018-09-05 at 11.42.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578" y="1495415"/>
            <a:ext cx="7950200" cy="6527800"/>
          </a:xfrm>
          <a:prstGeom prst="rect">
            <a:avLst/>
          </a:prstGeom>
        </p:spPr>
      </p:pic>
    </p:spTree>
    <p:extLst>
      <p:ext uri="{BB962C8B-B14F-4D97-AF65-F5344CB8AC3E}">
        <p14:creationId xmlns:p14="http://schemas.microsoft.com/office/powerpoint/2010/main" val="161568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11146"/>
            <a:ext cx="12618720" cy="831910"/>
          </a:xfrm>
        </p:spPr>
        <p:txBody>
          <a:bodyPr/>
          <a:lstStyle/>
          <a:p>
            <a:r>
              <a:rPr lang="en-US" dirty="0"/>
              <a:t>Results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14</a:t>
            </a:fld>
            <a:endParaRPr lang="en-US" dirty="0"/>
          </a:p>
        </p:txBody>
      </p:sp>
      <p:pic>
        <p:nvPicPr>
          <p:cNvPr id="5" name="Picture 4" descr="Screen Shot 2018-09-05 at 11.39.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54" y="1079552"/>
            <a:ext cx="8461913" cy="6067593"/>
          </a:xfrm>
          <a:prstGeom prst="rect">
            <a:avLst/>
          </a:prstGeom>
        </p:spPr>
      </p:pic>
    </p:spTree>
    <p:extLst>
      <p:ext uri="{BB962C8B-B14F-4D97-AF65-F5344CB8AC3E}">
        <p14:creationId xmlns:p14="http://schemas.microsoft.com/office/powerpoint/2010/main" val="62593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52389"/>
            <a:ext cx="12618720" cy="847786"/>
          </a:xfrm>
        </p:spPr>
        <p:txBody>
          <a:bodyPr/>
          <a:lstStyle/>
          <a:p>
            <a:r>
              <a:rPr lang="en-US" dirty="0"/>
              <a:t>Results:  Patient Demographics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15</a:t>
            </a:fld>
            <a:endParaRPr lang="en-US" dirty="0"/>
          </a:p>
        </p:txBody>
      </p:sp>
      <p:sp>
        <p:nvSpPr>
          <p:cNvPr id="7" name="Text Box 1"/>
          <p:cNvSpPr txBox="1"/>
          <p:nvPr/>
        </p:nvSpPr>
        <p:spPr>
          <a:xfrm>
            <a:off x="4686300" y="984270"/>
            <a:ext cx="5257800" cy="7086600"/>
          </a:xfrm>
          <a:prstGeom prst="rect">
            <a:avLst/>
          </a:prstGeom>
          <a:ln/>
          <a:extLst>
            <a:ext uri="{C572A759-6A51-4108-AA02-DFA0A04FC94B}">
              <ma14:wrappingTextBoxFlag xmlns:ma14="http://schemas.microsoft.com/office/mac/drawingml/2011/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lgn="ctr">
              <a:spcBef>
                <a:spcPts val="0"/>
              </a:spcBef>
              <a:spcAft>
                <a:spcPts val="0"/>
              </a:spcAft>
            </a:pPr>
            <a:r>
              <a:rPr lang="en-US" sz="1200" b="1" dirty="0">
                <a:solidFill>
                  <a:srgbClr val="365F91"/>
                </a:solidFill>
                <a:effectLst/>
                <a:ea typeface="ＭＳ 明朝"/>
                <a:cs typeface="Times New Roman"/>
              </a:rPr>
              <a:t>Demographics</a:t>
            </a:r>
            <a:endParaRPr lang="en-US" sz="1200" dirty="0">
              <a:effectLst/>
              <a:ea typeface="ＭＳ 明朝"/>
              <a:cs typeface="Times New Roman"/>
            </a:endParaRPr>
          </a:p>
          <a:p>
            <a:pPr marL="0" marR="0" algn="ctr">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Gender (n=155 total, n=100 full reviews)</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Males 85 (54.8%) total; 50 (50%) of full reviews</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Females 70 (45.1%) total; 50 (50%) of full reviews</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Age (n=155)</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r>
              <a:rPr lang="en-US" sz="1200" dirty="0" err="1">
                <a:solidFill>
                  <a:srgbClr val="365F91"/>
                </a:solidFill>
                <a:effectLst/>
                <a:ea typeface="ＭＳ 明朝"/>
                <a:cs typeface="Times New Roman"/>
              </a:rPr>
              <a:t>Avg</a:t>
            </a:r>
            <a:r>
              <a:rPr lang="en-US" sz="1200" dirty="0">
                <a:solidFill>
                  <a:srgbClr val="365F91"/>
                </a:solidFill>
                <a:effectLst/>
                <a:ea typeface="ＭＳ 明朝"/>
                <a:cs typeface="Times New Roman"/>
              </a:rPr>
              <a:t> Total 44 years  	</a:t>
            </a:r>
            <a:endParaRPr lang="en-US" sz="1200" dirty="0">
              <a:effectLst/>
              <a:ea typeface="ＭＳ 明朝"/>
              <a:cs typeface="Times New Roman"/>
            </a:endParaRPr>
          </a:p>
          <a:p>
            <a:pPr marL="457200" marR="0" indent="457200">
              <a:spcBef>
                <a:spcPts val="0"/>
              </a:spcBef>
              <a:spcAft>
                <a:spcPts val="0"/>
              </a:spcAft>
            </a:pPr>
            <a:r>
              <a:rPr lang="en-US" sz="1200" dirty="0" err="1">
                <a:solidFill>
                  <a:srgbClr val="365F91"/>
                </a:solidFill>
                <a:effectLst/>
                <a:ea typeface="ＭＳ 明朝"/>
                <a:cs typeface="Times New Roman"/>
              </a:rPr>
              <a:t>Avg</a:t>
            </a:r>
            <a:r>
              <a:rPr lang="en-US" sz="1200" dirty="0">
                <a:solidFill>
                  <a:srgbClr val="365F91"/>
                </a:solidFill>
                <a:effectLst/>
                <a:ea typeface="ＭＳ 明朝"/>
                <a:cs typeface="Times New Roman"/>
              </a:rPr>
              <a:t> Male 46 years	</a:t>
            </a:r>
            <a:endParaRPr lang="en-US" sz="1200" dirty="0">
              <a:effectLst/>
              <a:ea typeface="ＭＳ 明朝"/>
              <a:cs typeface="Times New Roman"/>
            </a:endParaRPr>
          </a:p>
          <a:p>
            <a:pPr marL="457200" marR="0" indent="457200">
              <a:spcBef>
                <a:spcPts val="0"/>
              </a:spcBef>
              <a:spcAft>
                <a:spcPts val="0"/>
              </a:spcAft>
            </a:pPr>
            <a:r>
              <a:rPr lang="en-US" sz="1200" dirty="0" err="1">
                <a:solidFill>
                  <a:srgbClr val="365F91"/>
                </a:solidFill>
                <a:effectLst/>
                <a:ea typeface="ＭＳ 明朝"/>
                <a:cs typeface="Times New Roman"/>
              </a:rPr>
              <a:t>Avg</a:t>
            </a:r>
            <a:r>
              <a:rPr lang="en-US" sz="1200" dirty="0">
                <a:solidFill>
                  <a:srgbClr val="365F91"/>
                </a:solidFill>
                <a:effectLst/>
                <a:ea typeface="ＭＳ 明朝"/>
                <a:cs typeface="Times New Roman"/>
              </a:rPr>
              <a:t> Female 41 years</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Pertinent Comorbidities</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HIV/AIDS 47 (30.3%)</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Diabetes mellitus 16 (10.3%)</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Active cancer 7 (4.5%)</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Liver cirrhosis 4 (2.6%)</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CKD-DD 6 (3.9%)</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CKD-NDD 6 (3.9%)</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Admission Diagnoses (n=154)</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Bacterial Pneumonia 36 (23.4%)</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HIV/AIDS 36 (23.4%)</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Tuberculosis 28 (18.1%)</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Kaposi sarcoma 16 (10.3%)</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r>
              <a:rPr lang="en-US" sz="1200" dirty="0" err="1">
                <a:solidFill>
                  <a:srgbClr val="365F91"/>
                </a:solidFill>
                <a:effectLst/>
                <a:ea typeface="ＭＳ 明朝"/>
                <a:cs typeface="Times New Roman"/>
              </a:rPr>
              <a:t>Cardiorenal</a:t>
            </a:r>
            <a:r>
              <a:rPr lang="en-US" sz="1200" dirty="0">
                <a:solidFill>
                  <a:srgbClr val="365F91"/>
                </a:solidFill>
                <a:effectLst/>
                <a:ea typeface="ＭＳ 明朝"/>
                <a:cs typeface="Times New Roman"/>
              </a:rPr>
              <a:t> syndrome 15 (9.7%)</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Discharge Diagnoses (n=130)</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HIV/AIDS 31 (23.8%)</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Mod/severe anemia 29 (22.3%)</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Upper GI bleed 24 (18.5%)</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Bacterial pneumonia 24 (18.5%)</a:t>
            </a:r>
            <a:endParaRPr lang="en-US" sz="1200" dirty="0">
              <a:effectLst/>
              <a:ea typeface="ＭＳ 明朝"/>
              <a:cs typeface="Times New Roman"/>
            </a:endParaRPr>
          </a:p>
          <a:p>
            <a:pPr marL="0" marR="0" indent="457200">
              <a:spcBef>
                <a:spcPts val="0"/>
              </a:spcBef>
              <a:spcAft>
                <a:spcPts val="0"/>
              </a:spcAft>
            </a:pPr>
            <a:r>
              <a:rPr lang="en-US" sz="1200" dirty="0">
                <a:solidFill>
                  <a:srgbClr val="365F91"/>
                </a:solidFill>
                <a:effectLst/>
                <a:ea typeface="ＭＳ 明朝"/>
                <a:cs typeface="Times New Roman"/>
              </a:rPr>
              <a:t>Tuberculosis 15 (11.5%)</a:t>
            </a:r>
            <a:endParaRPr lang="en-US" sz="1200" dirty="0">
              <a:effectLst/>
              <a:ea typeface="ＭＳ 明朝"/>
              <a:cs typeface="Times New Roman"/>
            </a:endParaRPr>
          </a:p>
          <a:p>
            <a:pPr marL="0" marR="0" indent="457200">
              <a:spcBef>
                <a:spcPts val="0"/>
              </a:spcBef>
              <a:spcAft>
                <a:spcPts val="0"/>
              </a:spcAft>
            </a:pPr>
            <a:r>
              <a:rPr lang="en-US" sz="1200" dirty="0" err="1">
                <a:solidFill>
                  <a:srgbClr val="365F91"/>
                </a:solidFill>
                <a:effectLst/>
                <a:ea typeface="ＭＳ 明朝"/>
                <a:cs typeface="Times New Roman"/>
              </a:rPr>
              <a:t>Peptuc</a:t>
            </a:r>
            <a:r>
              <a:rPr lang="en-US" sz="1200" dirty="0">
                <a:solidFill>
                  <a:srgbClr val="365F91"/>
                </a:solidFill>
                <a:effectLst/>
                <a:ea typeface="ＭＳ 明朝"/>
                <a:cs typeface="Times New Roman"/>
              </a:rPr>
              <a:t> ulcer disease 14 (10.8%)</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Payer Source (n=154)</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Insured 57 (37%)</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Cash 97 (63%)</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solidFill>
                  <a:srgbClr val="365F91"/>
                </a:solidFill>
                <a:effectLst/>
                <a:ea typeface="ＭＳ 明朝"/>
                <a:cs typeface="Times New Roman"/>
              </a:rPr>
              <a:t>	</a:t>
            </a:r>
            <a:endParaRPr lang="en-US" sz="1200" dirty="0">
              <a:effectLst/>
              <a:ea typeface="ＭＳ 明朝"/>
              <a:cs typeface="Times New Roman"/>
            </a:endParaRPr>
          </a:p>
        </p:txBody>
      </p:sp>
    </p:spTree>
    <p:extLst>
      <p:ext uri="{BB962C8B-B14F-4D97-AF65-F5344CB8AC3E}">
        <p14:creationId xmlns:p14="http://schemas.microsoft.com/office/powerpoint/2010/main" val="414568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65" y="120636"/>
            <a:ext cx="12618720" cy="1590675"/>
          </a:xfrm>
        </p:spPr>
        <p:txBody>
          <a:bodyPr/>
          <a:lstStyle/>
          <a:p>
            <a:r>
              <a:rPr lang="en-US" dirty="0"/>
              <a:t>Results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21942218"/>
              </p:ext>
            </p:extLst>
          </p:nvPr>
        </p:nvGraphicFramePr>
        <p:xfrm>
          <a:off x="4146558" y="904850"/>
          <a:ext cx="6552902" cy="6242967"/>
        </p:xfrm>
        <a:graphic>
          <a:graphicData uri="http://schemas.openxmlformats.org/presentationml/2006/ole">
            <mc:AlternateContent xmlns:mc="http://schemas.openxmlformats.org/markup-compatibility/2006">
              <mc:Choice xmlns:v="urn:schemas-microsoft-com:vml" Requires="v">
                <p:oleObj spid="_x0000_s2081" name="Document" r:id="rId3" imgW="5638800" imgH="5372100" progId="Word.Document.12">
                  <p:embed/>
                </p:oleObj>
              </mc:Choice>
              <mc:Fallback>
                <p:oleObj name="Document" r:id="rId3" imgW="5638800" imgH="5372100" progId="Word.Document.12">
                  <p:embed/>
                  <p:pic>
                    <p:nvPicPr>
                      <p:cNvPr id="0" name=""/>
                      <p:cNvPicPr/>
                      <p:nvPr/>
                    </p:nvPicPr>
                    <p:blipFill>
                      <a:blip r:embed="rId4"/>
                      <a:stretch>
                        <a:fillRect/>
                      </a:stretch>
                    </p:blipFill>
                    <p:spPr>
                      <a:xfrm>
                        <a:off x="4146558" y="904850"/>
                        <a:ext cx="6552902" cy="6242967"/>
                      </a:xfrm>
                      <a:prstGeom prst="rect">
                        <a:avLst/>
                      </a:prstGeom>
                    </p:spPr>
                  </p:pic>
                </p:oleObj>
              </mc:Fallback>
            </mc:AlternateContent>
          </a:graphicData>
        </a:graphic>
      </p:graphicFrame>
    </p:spTree>
    <p:extLst>
      <p:ext uri="{BB962C8B-B14F-4D97-AF65-F5344CB8AC3E}">
        <p14:creationId xmlns:p14="http://schemas.microsoft.com/office/powerpoint/2010/main" val="259526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20636"/>
            <a:ext cx="12618720" cy="1590675"/>
          </a:xfrm>
        </p:spPr>
        <p:txBody>
          <a:bodyPr/>
          <a:lstStyle/>
          <a:p>
            <a:r>
              <a:rPr lang="en-US" dirty="0"/>
              <a:t>Results    </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17</a:t>
            </a:fld>
            <a:endParaRPr lang="en-US" dirty="0"/>
          </a:p>
        </p:txBody>
      </p:sp>
      <p:pic>
        <p:nvPicPr>
          <p:cNvPr id="3" name="Picture 2" descr="Screen Shot 2018-09-05 at 6.15.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760" y="889821"/>
            <a:ext cx="7827080" cy="6350272"/>
          </a:xfrm>
          <a:prstGeom prst="rect">
            <a:avLst/>
          </a:prstGeom>
        </p:spPr>
      </p:pic>
    </p:spTree>
    <p:extLst>
      <p:ext uri="{BB962C8B-B14F-4D97-AF65-F5344CB8AC3E}">
        <p14:creationId xmlns:p14="http://schemas.microsoft.com/office/powerpoint/2010/main" val="58734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7905589"/>
              </p:ext>
            </p:extLst>
          </p:nvPr>
        </p:nvGraphicFramePr>
        <p:xfrm>
          <a:off x="3062893" y="1651080"/>
          <a:ext cx="8446169" cy="4430468"/>
        </p:xfrm>
        <a:graphic>
          <a:graphicData uri="http://schemas.openxmlformats.org/presentationml/2006/ole">
            <mc:AlternateContent xmlns:mc="http://schemas.openxmlformats.org/markup-compatibility/2006">
              <mc:Choice xmlns:v="urn:schemas-microsoft-com:vml" Requires="v">
                <p:oleObj spid="_x0000_s3104" name="Document" r:id="rId3" imgW="5689600" imgH="2984500" progId="Word.Document.12">
                  <p:embed/>
                </p:oleObj>
              </mc:Choice>
              <mc:Fallback>
                <p:oleObj name="Document" r:id="rId3" imgW="5689600" imgH="2984500" progId="Word.Document.12">
                  <p:embed/>
                  <p:pic>
                    <p:nvPicPr>
                      <p:cNvPr id="0" name=""/>
                      <p:cNvPicPr/>
                      <p:nvPr/>
                    </p:nvPicPr>
                    <p:blipFill>
                      <a:blip r:embed="rId4"/>
                      <a:stretch>
                        <a:fillRect/>
                      </a:stretch>
                    </p:blipFill>
                    <p:spPr>
                      <a:xfrm>
                        <a:off x="3062893" y="1651080"/>
                        <a:ext cx="8446169" cy="4430468"/>
                      </a:xfrm>
                      <a:prstGeom prst="rect">
                        <a:avLst/>
                      </a:prstGeom>
                    </p:spPr>
                  </p:pic>
                </p:oleObj>
              </mc:Fallback>
            </mc:AlternateContent>
          </a:graphicData>
        </a:graphic>
      </p:graphicFrame>
    </p:spTree>
    <p:extLst>
      <p:ext uri="{BB962C8B-B14F-4D97-AF65-F5344CB8AC3E}">
        <p14:creationId xmlns:p14="http://schemas.microsoft.com/office/powerpoint/2010/main" val="178475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Clinician Survey</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19</a:t>
            </a:fld>
            <a:endParaRPr lang="en-US" dirty="0"/>
          </a:p>
        </p:txBody>
      </p:sp>
      <p:sp>
        <p:nvSpPr>
          <p:cNvPr id="5" name="Text Box 2"/>
          <p:cNvSpPr txBox="1"/>
          <p:nvPr/>
        </p:nvSpPr>
        <p:spPr>
          <a:xfrm>
            <a:off x="3889270" y="1762210"/>
            <a:ext cx="6743793" cy="3975019"/>
          </a:xfrm>
          <a:prstGeom prst="rect">
            <a:avLst/>
          </a:prstGeom>
          <a:ln/>
          <a:extLst>
            <a:ext uri="{C572A759-6A51-4108-AA02-DFA0A04FC94B}">
              <ma14:wrappingTextBoxFlag xmlns:ma14="http://schemas.microsoft.com/office/mac/drawingml/2011/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solidFill>
                  <a:srgbClr val="365F91"/>
                </a:solidFill>
                <a:effectLst/>
                <a:ea typeface="ＭＳ 明朝"/>
                <a:cs typeface="Times New Roman"/>
              </a:rPr>
              <a:t>Clinician Survey:  Other Results</a:t>
            </a:r>
            <a:endParaRPr lang="en-US" sz="1600" dirty="0">
              <a:effectLst/>
              <a:ea typeface="ＭＳ 明朝"/>
              <a:cs typeface="Times New Roman"/>
            </a:endParaRPr>
          </a:p>
          <a:p>
            <a:pPr marL="0" marR="0" algn="ctr">
              <a:spcBef>
                <a:spcPts val="0"/>
              </a:spcBef>
              <a:spcAft>
                <a:spcPts val="0"/>
              </a:spcAft>
            </a:pPr>
            <a:r>
              <a:rPr lang="en-US" sz="1600" b="1" dirty="0">
                <a:solidFill>
                  <a:srgbClr val="365F91"/>
                </a:solidFill>
                <a:effectLst/>
                <a:ea typeface="ＭＳ 明朝"/>
                <a:cs typeface="Times New Roman"/>
              </a:rPr>
              <a:t> </a:t>
            </a:r>
            <a:endParaRPr lang="en-US" sz="1600" dirty="0">
              <a:effectLst/>
              <a:ea typeface="ＭＳ 明朝"/>
              <a:cs typeface="Times New Roman"/>
            </a:endParaRPr>
          </a:p>
          <a:p>
            <a:pPr marL="0" marR="0">
              <a:spcBef>
                <a:spcPts val="0"/>
              </a:spcBef>
              <a:spcAft>
                <a:spcPts val="0"/>
              </a:spcAft>
            </a:pPr>
            <a:r>
              <a:rPr lang="en-US" sz="1600" dirty="0">
                <a:solidFill>
                  <a:srgbClr val="365F91"/>
                </a:solidFill>
                <a:effectLst/>
                <a:ea typeface="ＭＳ 明朝"/>
                <a:cs typeface="Times New Roman"/>
              </a:rPr>
              <a:t>Q3:  Please identify resources used for decision making for empirical antibiotic regimens (may choose more than one response)</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Published guidelines:  38</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Peer reviewed literature:  3</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Textbooks:  7</a:t>
            </a:r>
            <a:endParaRPr lang="en-US" sz="1600" dirty="0">
              <a:effectLst/>
              <a:ea typeface="ＭＳ 明朝"/>
              <a:cs typeface="Times New Roman"/>
            </a:endParaRPr>
          </a:p>
          <a:p>
            <a:pPr marL="0" marR="0">
              <a:spcBef>
                <a:spcPts val="0"/>
              </a:spcBef>
              <a:spcAft>
                <a:spcPts val="0"/>
              </a:spcAft>
            </a:pPr>
            <a:r>
              <a:rPr lang="en-US" sz="1600" dirty="0">
                <a:solidFill>
                  <a:srgbClr val="365F91"/>
                </a:solidFill>
                <a:effectLst/>
                <a:ea typeface="ＭＳ 明朝"/>
                <a:cs typeface="Times New Roman"/>
              </a:rPr>
              <a:t> </a:t>
            </a:r>
            <a:endParaRPr lang="en-US" sz="1600" dirty="0">
              <a:effectLst/>
              <a:ea typeface="ＭＳ 明朝"/>
              <a:cs typeface="Times New Roman"/>
            </a:endParaRPr>
          </a:p>
          <a:p>
            <a:pPr marL="0" marR="0">
              <a:spcBef>
                <a:spcPts val="0"/>
              </a:spcBef>
              <a:spcAft>
                <a:spcPts val="0"/>
              </a:spcAft>
            </a:pPr>
            <a:r>
              <a:rPr lang="en-US" sz="1600" dirty="0">
                <a:solidFill>
                  <a:srgbClr val="365F91"/>
                </a:solidFill>
                <a:effectLst/>
                <a:ea typeface="ＭＳ 明朝"/>
                <a:cs typeface="Times New Roman"/>
              </a:rPr>
              <a:t>Q16:  What is your designation?</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5 physicians</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6 registrars</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29 interns</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1 nurse</a:t>
            </a:r>
            <a:endParaRPr lang="en-US" sz="1600" dirty="0">
              <a:effectLst/>
              <a:ea typeface="ＭＳ 明朝"/>
              <a:cs typeface="Times New Roman"/>
            </a:endParaRPr>
          </a:p>
          <a:p>
            <a:pPr marL="342900" marR="0" lvl="0" indent="-342900">
              <a:spcBef>
                <a:spcPts val="0"/>
              </a:spcBef>
              <a:spcAft>
                <a:spcPts val="0"/>
              </a:spcAft>
              <a:buFont typeface="Symbol"/>
              <a:buChar char=""/>
            </a:pPr>
            <a:r>
              <a:rPr lang="en-US" sz="1600" dirty="0">
                <a:solidFill>
                  <a:srgbClr val="365F91"/>
                </a:solidFill>
                <a:effectLst/>
                <a:ea typeface="ＭＳ 明朝"/>
                <a:cs typeface="Times New Roman"/>
              </a:rPr>
              <a:t>2 intern nurses</a:t>
            </a:r>
            <a:endParaRPr lang="en-US" sz="1600" dirty="0">
              <a:effectLst/>
              <a:ea typeface="ＭＳ 明朝"/>
              <a:cs typeface="Times New Roman"/>
            </a:endParaRPr>
          </a:p>
        </p:txBody>
      </p:sp>
    </p:spTree>
    <p:extLst>
      <p:ext uri="{BB962C8B-B14F-4D97-AF65-F5344CB8AC3E}">
        <p14:creationId xmlns:p14="http://schemas.microsoft.com/office/powerpoint/2010/main" val="5380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latin typeface="Arial" panose="020B0604020202020204" pitchFamily="34" charset="0"/>
                <a:cs typeface="Arial" panose="020B0604020202020204" pitchFamily="34" charset="0"/>
              </a:rPr>
              <a:t>Learning Objectives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marL="514350" lvl="0" indent="-514350">
              <a:buFont typeface="+mj-lt"/>
              <a:buAutoNum type="arabicPeriod"/>
            </a:pPr>
            <a:r>
              <a:rPr lang="en-US" dirty="0"/>
              <a:t>The participants will be able to describe current antibiotic utilization patterns in the inpatient setting in Tanzania, and how they may be contributing to the development of antibiotic resistance </a:t>
            </a:r>
          </a:p>
          <a:p>
            <a:pPr marL="514350" lvl="0" indent="-514350">
              <a:buFont typeface="+mj-lt"/>
              <a:buAutoNum type="arabicPeriod"/>
            </a:pPr>
            <a:r>
              <a:rPr lang="en-US" dirty="0"/>
              <a:t>The participants will be able to characterize current barriers to optimal inpatient antibiotic utilization in Tanzania</a:t>
            </a:r>
          </a:p>
          <a:p>
            <a:pPr marL="514350" lvl="0" indent="-514350">
              <a:buFont typeface="+mj-lt"/>
              <a:buAutoNum type="arabicPeriod"/>
            </a:pPr>
            <a:r>
              <a:rPr lang="en-US" dirty="0"/>
              <a:t>The participants will be able to recognize potential areas of improvement and discuss possible future interventions to optimize inpatient antibiotic use in Tanzania</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t>2</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66" y="168264"/>
            <a:ext cx="12618720" cy="1006544"/>
          </a:xfrm>
        </p:spPr>
        <p:txBody>
          <a:bodyPr/>
          <a:lstStyle/>
          <a:p>
            <a:r>
              <a:rPr lang="en-US" dirty="0"/>
              <a:t>Results:  Clinician Survey</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20</a:t>
            </a:fld>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525179869"/>
              </p:ext>
            </p:extLst>
          </p:nvPr>
        </p:nvGraphicFramePr>
        <p:xfrm>
          <a:off x="7433495" y="1666955"/>
          <a:ext cx="6755291" cy="4779972"/>
        </p:xfrm>
        <a:graphic>
          <a:graphicData uri="http://schemas.openxmlformats.org/presentationml/2006/ole">
            <mc:AlternateContent xmlns:mc="http://schemas.openxmlformats.org/markup-compatibility/2006">
              <mc:Choice xmlns:v="urn:schemas-microsoft-com:vml" Requires="v">
                <p:oleObj spid="_x0000_s4153" name="Document" r:id="rId3" imgW="5689600" imgH="4025900" progId="Word.Document.12">
                  <p:embed/>
                </p:oleObj>
              </mc:Choice>
              <mc:Fallback>
                <p:oleObj name="Document" r:id="rId3" imgW="5689600" imgH="4025900" progId="Word.Document.12">
                  <p:embed/>
                  <p:pic>
                    <p:nvPicPr>
                      <p:cNvPr id="0" name=""/>
                      <p:cNvPicPr/>
                      <p:nvPr/>
                    </p:nvPicPr>
                    <p:blipFill>
                      <a:blip r:embed="rId4"/>
                      <a:stretch>
                        <a:fillRect/>
                      </a:stretch>
                    </p:blipFill>
                    <p:spPr>
                      <a:xfrm>
                        <a:off x="7433495" y="1666955"/>
                        <a:ext cx="6755291" cy="4779972"/>
                      </a:xfrm>
                      <a:prstGeom prst="rect">
                        <a:avLst/>
                      </a:prstGeom>
                    </p:spPr>
                  </p:pic>
                </p:oleObj>
              </mc:Fallback>
            </mc:AlternateContent>
          </a:graphicData>
        </a:graphic>
      </p:graphicFrame>
      <p:sp>
        <p:nvSpPr>
          <p:cNvPr id="11" name="Oval 10"/>
          <p:cNvSpPr/>
          <p:nvPr/>
        </p:nvSpPr>
        <p:spPr>
          <a:xfrm>
            <a:off x="12062315" y="4787905"/>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3" name="Oval 12"/>
          <p:cNvSpPr/>
          <p:nvPr/>
        </p:nvSpPr>
        <p:spPr>
          <a:xfrm>
            <a:off x="12087717" y="4176650"/>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4" name="Oval 13"/>
          <p:cNvSpPr/>
          <p:nvPr/>
        </p:nvSpPr>
        <p:spPr>
          <a:xfrm>
            <a:off x="12088126" y="3699165"/>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5" name="Oval 14"/>
          <p:cNvSpPr/>
          <p:nvPr/>
        </p:nvSpPr>
        <p:spPr>
          <a:xfrm>
            <a:off x="5274667" y="3808677"/>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6" name="Oval 15"/>
          <p:cNvSpPr/>
          <p:nvPr/>
        </p:nvSpPr>
        <p:spPr>
          <a:xfrm>
            <a:off x="5267505" y="3197827"/>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2" name="Oval 11"/>
          <p:cNvSpPr/>
          <p:nvPr/>
        </p:nvSpPr>
        <p:spPr>
          <a:xfrm>
            <a:off x="12093978" y="5284216"/>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6" name="TextBox 5"/>
          <p:cNvSpPr txBox="1"/>
          <p:nvPr/>
        </p:nvSpPr>
        <p:spPr>
          <a:xfrm>
            <a:off x="4152201" y="2490858"/>
            <a:ext cx="298780" cy="338554"/>
          </a:xfrm>
          <a:prstGeom prst="rect">
            <a:avLst/>
          </a:prstGeom>
          <a:noFill/>
        </p:spPr>
        <p:txBody>
          <a:bodyPr wrap="none" rtlCol="0">
            <a:spAutoFit/>
          </a:bodyPr>
          <a:lstStyle/>
          <a:p>
            <a:r>
              <a:rPr lang="en-US" sz="1600" dirty="0"/>
              <a:t>1</a:t>
            </a:r>
          </a:p>
        </p:txBody>
      </p:sp>
      <p:pic>
        <p:nvPicPr>
          <p:cNvPr id="8" name="Picture 7"/>
          <p:cNvPicPr>
            <a:picLocks noChangeAspect="1"/>
          </p:cNvPicPr>
          <p:nvPr/>
        </p:nvPicPr>
        <p:blipFill>
          <a:blip r:embed="rId5"/>
          <a:stretch>
            <a:fillRect/>
          </a:stretch>
        </p:blipFill>
        <p:spPr>
          <a:xfrm>
            <a:off x="637657" y="1530330"/>
            <a:ext cx="6698193" cy="4672470"/>
          </a:xfrm>
          <a:prstGeom prst="rect">
            <a:avLst/>
          </a:prstGeom>
        </p:spPr>
      </p:pic>
      <p:sp>
        <p:nvSpPr>
          <p:cNvPr id="17" name="Oval 16"/>
          <p:cNvSpPr/>
          <p:nvPr/>
        </p:nvSpPr>
        <p:spPr>
          <a:xfrm>
            <a:off x="5336475" y="3167800"/>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8" name="Oval 17"/>
          <p:cNvSpPr/>
          <p:nvPr/>
        </p:nvSpPr>
        <p:spPr>
          <a:xfrm>
            <a:off x="5326044" y="3792324"/>
            <a:ext cx="681348" cy="38102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a:lstStyle/>
          <a:p>
            <a:endParaRPr lang="en-US"/>
          </a:p>
        </p:txBody>
      </p:sp>
    </p:spTree>
    <p:extLst>
      <p:ext uri="{BB962C8B-B14F-4D97-AF65-F5344CB8AC3E}">
        <p14:creationId xmlns:p14="http://schemas.microsoft.com/office/powerpoint/2010/main" val="161693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Are current antibiotic prescribing habits possibly contributing to local antibiotic resistance at MZRH?</a:t>
            </a:r>
          </a:p>
          <a:p>
            <a:pPr marL="0" indent="0">
              <a:buNone/>
            </a:pPr>
            <a:endParaRPr lang="en-US" sz="2800" dirty="0"/>
          </a:p>
          <a:p>
            <a:pPr lvl="1"/>
            <a:r>
              <a:rPr lang="en-US" sz="2800" dirty="0"/>
              <a:t>Overuse of some antibiotics</a:t>
            </a:r>
          </a:p>
          <a:p>
            <a:pPr lvl="2"/>
            <a:r>
              <a:rPr lang="en-US" sz="2691" dirty="0"/>
              <a:t>Ceftriaxone</a:t>
            </a:r>
          </a:p>
          <a:p>
            <a:pPr lvl="3"/>
            <a:r>
              <a:rPr lang="en-US" sz="2475" dirty="0"/>
              <a:t>OK for CAP</a:t>
            </a:r>
            <a:r>
              <a:rPr lang="en-US" sz="2475" baseline="30000" dirty="0"/>
              <a:t>7</a:t>
            </a:r>
            <a:r>
              <a:rPr lang="en-US" sz="2475" dirty="0"/>
              <a:t>, meningitis</a:t>
            </a:r>
          </a:p>
          <a:p>
            <a:pPr lvl="3"/>
            <a:r>
              <a:rPr lang="en-US" sz="2475" dirty="0"/>
              <a:t>?Avoid for UTI, colitis, SSTIs (MRSA rates in Tanzania:  16-44%</a:t>
            </a:r>
            <a:r>
              <a:rPr lang="en-US" sz="2475" baseline="30000" dirty="0"/>
              <a:t>8,9</a:t>
            </a:r>
            <a:r>
              <a:rPr lang="en-US" sz="2475" dirty="0"/>
              <a:t>)</a:t>
            </a:r>
          </a:p>
          <a:p>
            <a:pPr lvl="2"/>
            <a:r>
              <a:rPr lang="en-US" sz="2691" dirty="0"/>
              <a:t>Metronidazole:  not needed in UTI, meningitis</a:t>
            </a:r>
          </a:p>
          <a:p>
            <a:pPr lvl="1"/>
            <a:r>
              <a:rPr lang="en-US" sz="2800" dirty="0"/>
              <a:t>Partial antibiotic courses administered (56.2% of courses incomplete)</a:t>
            </a:r>
          </a:p>
          <a:p>
            <a:pPr lvl="1"/>
            <a:r>
              <a:rPr lang="en-US" sz="2800" dirty="0"/>
              <a:t>Antibiotic course exceeding the prescribed course duration (6.4%)</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21</a:t>
            </a:fld>
            <a:endParaRPr lang="en-US" dirty="0"/>
          </a:p>
        </p:txBody>
      </p:sp>
    </p:spTree>
    <p:extLst>
      <p:ext uri="{BB962C8B-B14F-4D97-AF65-F5344CB8AC3E}">
        <p14:creationId xmlns:p14="http://schemas.microsoft.com/office/powerpoint/2010/main" val="101708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What are the barriers to optimal antibiotic use at MZRH?</a:t>
            </a:r>
          </a:p>
          <a:p>
            <a:pPr lvl="1"/>
            <a:r>
              <a:rPr lang="en-US" dirty="0"/>
              <a:t>Patients’ inability to pay for necessary antibiotics and supplies</a:t>
            </a:r>
          </a:p>
          <a:p>
            <a:pPr lvl="2"/>
            <a:r>
              <a:rPr lang="en-US" dirty="0"/>
              <a:t>Ex:  Patients with an infectious diagnosis who received no antibiotic (12/15 = cash pay)</a:t>
            </a:r>
          </a:p>
          <a:p>
            <a:pPr lvl="2"/>
            <a:r>
              <a:rPr lang="en-US" dirty="0"/>
              <a:t>Ex:  Difference in mortality trend based on payment method (30/41 = cash pay)</a:t>
            </a:r>
          </a:p>
          <a:p>
            <a:pPr lvl="1"/>
            <a:r>
              <a:rPr lang="en-US" dirty="0"/>
              <a:t>Insufficient use of diagnostics</a:t>
            </a:r>
          </a:p>
          <a:p>
            <a:pPr lvl="2"/>
            <a:r>
              <a:rPr lang="en-US" dirty="0"/>
              <a:t>Cost of cultures, CXRs, etc.</a:t>
            </a:r>
          </a:p>
          <a:p>
            <a:pPr lvl="2"/>
            <a:r>
              <a:rPr lang="en-US" dirty="0"/>
              <a:t>Unavailability of necessary laboratory services at all times</a:t>
            </a:r>
          </a:p>
          <a:p>
            <a:pPr lvl="1"/>
            <a:r>
              <a:rPr lang="en-US" dirty="0"/>
              <a:t>Insufficient clinician awareness of local resistance patterns</a:t>
            </a:r>
          </a:p>
          <a:p>
            <a:pPr lvl="2"/>
            <a:r>
              <a:rPr lang="en-US" dirty="0"/>
              <a:t>Clinician survey:  Less confident with AMR patterns locally and nationally</a:t>
            </a:r>
          </a:p>
          <a:p>
            <a:pPr lvl="1"/>
            <a:r>
              <a:rPr lang="en-US" dirty="0"/>
              <a:t>Insufficient communication between clinicians and patients/families</a:t>
            </a:r>
          </a:p>
          <a:p>
            <a:pPr lvl="2"/>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22</a:t>
            </a:fld>
            <a:endParaRPr lang="en-US" dirty="0"/>
          </a:p>
        </p:txBody>
      </p:sp>
    </p:spTree>
    <p:extLst>
      <p:ext uri="{BB962C8B-B14F-4D97-AF65-F5344CB8AC3E}">
        <p14:creationId xmlns:p14="http://schemas.microsoft.com/office/powerpoint/2010/main" val="395902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Potential future interventions to optimize antibiotic use at MZRH</a:t>
            </a:r>
          </a:p>
          <a:p>
            <a:pPr lvl="1"/>
            <a:r>
              <a:rPr lang="en-US" dirty="0"/>
              <a:t>Develop </a:t>
            </a:r>
            <a:r>
              <a:rPr lang="en-US" dirty="0" err="1"/>
              <a:t>antibiogram</a:t>
            </a:r>
            <a:r>
              <a:rPr lang="en-US" dirty="0"/>
              <a:t> from local culture data</a:t>
            </a:r>
          </a:p>
          <a:p>
            <a:pPr lvl="1"/>
            <a:r>
              <a:rPr lang="en-US" dirty="0"/>
              <a:t>Develop antibiotic prescribing guidebook for clinicians to reference	</a:t>
            </a:r>
          </a:p>
          <a:p>
            <a:pPr lvl="1"/>
            <a:r>
              <a:rPr lang="en-US" dirty="0"/>
              <a:t>Train clinicians on appropriate communication with patients/families</a:t>
            </a:r>
          </a:p>
          <a:p>
            <a:pPr lvl="1"/>
            <a:r>
              <a:rPr lang="en-US" dirty="0"/>
              <a:t>Ensure the rounding team reviews the patient’s MAR everyday</a:t>
            </a:r>
          </a:p>
          <a:p>
            <a:pPr lvl="1"/>
            <a:r>
              <a:rPr lang="en-US" dirty="0"/>
              <a:t>Develop an improved social work program</a:t>
            </a:r>
          </a:p>
          <a:p>
            <a:pPr lvl="2"/>
            <a:r>
              <a:rPr lang="en-US" dirty="0"/>
              <a:t>Discount or waive the cost of diagnostics for qualifying patients</a:t>
            </a:r>
          </a:p>
          <a:p>
            <a:pPr lvl="2"/>
            <a:r>
              <a:rPr lang="en-US" dirty="0"/>
              <a:t>Reduce costs of antibiotics at the MZRH pharmacy for qualifying patients</a:t>
            </a:r>
          </a:p>
          <a:p>
            <a:pPr lvl="2"/>
            <a:r>
              <a:rPr lang="en-US" dirty="0"/>
              <a:t>Form a patient assistant fund to make funds available for such patients </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23</a:t>
            </a:fld>
            <a:endParaRPr lang="en-US" dirty="0"/>
          </a:p>
        </p:txBody>
      </p:sp>
    </p:spTree>
    <p:extLst>
      <p:ext uri="{BB962C8B-B14F-4D97-AF65-F5344CB8AC3E}">
        <p14:creationId xmlns:p14="http://schemas.microsoft.com/office/powerpoint/2010/main" val="111235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0"/>
            <a:ext cx="12618720" cy="1590675"/>
          </a:xfrm>
        </p:spPr>
        <p:txBody>
          <a:bodyPr/>
          <a:lstStyle/>
          <a:p>
            <a:r>
              <a:rPr lang="en-US" dirty="0"/>
              <a:t>References</a:t>
            </a:r>
          </a:p>
        </p:txBody>
      </p:sp>
      <p:sp>
        <p:nvSpPr>
          <p:cNvPr id="3" name="Content Placeholder 2"/>
          <p:cNvSpPr>
            <a:spLocks noGrp="1"/>
          </p:cNvSpPr>
          <p:nvPr>
            <p:ph idx="1"/>
          </p:nvPr>
        </p:nvSpPr>
        <p:spPr>
          <a:xfrm>
            <a:off x="1005840" y="871459"/>
            <a:ext cx="12618720" cy="5221606"/>
          </a:xfrm>
        </p:spPr>
        <p:txBody>
          <a:bodyPr/>
          <a:lstStyle/>
          <a:p>
            <a:pPr marL="342900" lvl="0" indent="-342900">
              <a:buFont typeface="+mj-lt"/>
              <a:buAutoNum type="arabicPeriod"/>
            </a:pPr>
            <a:r>
              <a:rPr lang="da-DK" sz="1800" dirty="0" err="1"/>
              <a:t>Harbath</a:t>
            </a:r>
            <a:r>
              <a:rPr lang="da-DK" sz="1800" dirty="0"/>
              <a:t>, S., </a:t>
            </a:r>
            <a:r>
              <a:rPr lang="da-DK" sz="1800" dirty="0" err="1"/>
              <a:t>Balkhy</a:t>
            </a:r>
            <a:r>
              <a:rPr lang="da-DK" sz="1800" dirty="0"/>
              <a:t>, H., et al. </a:t>
            </a:r>
            <a:r>
              <a:rPr lang="en-US" sz="1800" dirty="0"/>
              <a:t>Antimicrobial resistance:  One World, One Fight! Antimicrobial Resistance and Infection Control 2015; 4;49.  </a:t>
            </a:r>
          </a:p>
          <a:p>
            <a:pPr marL="342900" lvl="0" indent="-342900">
              <a:buFont typeface="+mj-lt"/>
              <a:buAutoNum type="arabicPeriod"/>
            </a:pPr>
            <a:r>
              <a:rPr lang="en-US" sz="1800" dirty="0"/>
              <a:t>World Health Organization.  </a:t>
            </a:r>
            <a:r>
              <a:rPr lang="en-US" sz="1800" i="1" dirty="0"/>
              <a:t>Worldwide country situation analysis:  response to antimicrobial resistance. </a:t>
            </a:r>
            <a:r>
              <a:rPr lang="en-US" sz="1800" dirty="0" err="1"/>
              <a:t>who.int</a:t>
            </a:r>
            <a:r>
              <a:rPr lang="en-US" sz="1800" dirty="0"/>
              <a:t>.</a:t>
            </a:r>
            <a:r>
              <a:rPr lang="en-US" sz="1800" i="1" dirty="0"/>
              <a:t> </a:t>
            </a:r>
            <a:r>
              <a:rPr lang="en-US" sz="1800" u="sng" dirty="0">
                <a:hlinkClick r:id="rId2"/>
              </a:rPr>
              <a:t>http://apps.who.int/iris/bitstream/10665/163468/1/9789241564946_eng.pdf?ua=1</a:t>
            </a:r>
            <a:r>
              <a:rPr lang="en-US" sz="1800" dirty="0"/>
              <a:t>.  Published April 2015.  Accessed August 15, 2017.</a:t>
            </a:r>
          </a:p>
          <a:p>
            <a:pPr marL="342900" lvl="0" indent="-342900">
              <a:buFont typeface="+mj-lt"/>
              <a:buAutoNum type="arabicPeriod"/>
            </a:pPr>
            <a:r>
              <a:rPr lang="en-US" sz="1800" dirty="0"/>
              <a:t>Global Antibiotic Resistance Partnership—Tanzania Working Group.  2015.  </a:t>
            </a:r>
            <a:r>
              <a:rPr lang="en-US" sz="1800" i="1" dirty="0"/>
              <a:t>Situation Analysis and Recommendations:  Antibiotic Use and Resistance in Tanzania</a:t>
            </a:r>
            <a:r>
              <a:rPr lang="en-US" sz="1800" dirty="0"/>
              <a:t>.  Washington, D.C. and New Delhi:  Center for Disease Dynamics, Economics, and Policy.</a:t>
            </a:r>
          </a:p>
          <a:p>
            <a:pPr marL="342900" lvl="0" indent="-342900">
              <a:buFont typeface="+mj-lt"/>
              <a:buAutoNum type="arabicPeriod"/>
            </a:pPr>
            <a:r>
              <a:rPr lang="it-IT" sz="1800" dirty="0" err="1"/>
              <a:t>Moremi</a:t>
            </a:r>
            <a:r>
              <a:rPr lang="it-IT" sz="1800" dirty="0"/>
              <a:t>, N., Claus, H., </a:t>
            </a:r>
            <a:r>
              <a:rPr lang="it-IT" sz="1800" dirty="0" err="1"/>
              <a:t>Mshana</a:t>
            </a:r>
            <a:r>
              <a:rPr lang="it-IT" sz="1800" dirty="0"/>
              <a:t>, S.  </a:t>
            </a:r>
            <a:r>
              <a:rPr lang="en-US" sz="1800" dirty="0"/>
              <a:t>Antimicrobial resistance pattern:  a report of microbiological cultures at a tertiary hospital in Tanzania.  BMC Infectious Diseases 2016; 16:756.</a:t>
            </a:r>
          </a:p>
          <a:p>
            <a:pPr marL="342900" lvl="0" indent="-342900">
              <a:buFont typeface="+mj-lt"/>
              <a:buAutoNum type="arabicPeriod"/>
            </a:pPr>
            <a:r>
              <a:rPr lang="en-US" sz="1800" dirty="0" err="1"/>
              <a:t>Mshana</a:t>
            </a:r>
            <a:r>
              <a:rPr lang="en-US" sz="1800" dirty="0"/>
              <a:t>, S., </a:t>
            </a:r>
            <a:r>
              <a:rPr lang="en-US" sz="1800" dirty="0" err="1"/>
              <a:t>Matee</a:t>
            </a:r>
            <a:r>
              <a:rPr lang="en-US" sz="1800" dirty="0"/>
              <a:t>, M., </a:t>
            </a:r>
            <a:r>
              <a:rPr lang="en-US" sz="1800" dirty="0" err="1"/>
              <a:t>Rweyemamu</a:t>
            </a:r>
            <a:r>
              <a:rPr lang="en-US" sz="1800" dirty="0"/>
              <a:t>, M.  Antimicrobial resistance in human and animal pathogens in Zambia, Democratic Republic of Congo, Mozambique, and Tanzania:  an urgent need of a sustainable surveillance system.  Annals of Clinical Microbiology and Antimicrobials 2013; 12:28.</a:t>
            </a:r>
          </a:p>
          <a:p>
            <a:pPr marL="342900" lvl="0" indent="-342900">
              <a:buFont typeface="+mj-lt"/>
              <a:buAutoNum type="arabicPeriod"/>
            </a:pPr>
            <a:r>
              <a:rPr lang="en-US" sz="1800" dirty="0" err="1"/>
              <a:t>Kumburu</a:t>
            </a:r>
            <a:r>
              <a:rPr lang="en-US" sz="1800" dirty="0"/>
              <a:t>, HH, </a:t>
            </a:r>
            <a:r>
              <a:rPr lang="en-US" sz="1800" dirty="0" err="1"/>
              <a:t>Sonda</a:t>
            </a:r>
            <a:r>
              <a:rPr lang="en-US" sz="1800" dirty="0"/>
              <a:t>, T., </a:t>
            </a:r>
            <a:r>
              <a:rPr lang="en-US" sz="1800" dirty="0" err="1"/>
              <a:t>Mmbaga</a:t>
            </a:r>
            <a:r>
              <a:rPr lang="en-US" sz="1800" dirty="0"/>
              <a:t>, BT., et al.  Patterns of infections, </a:t>
            </a:r>
            <a:r>
              <a:rPr lang="en-US" sz="1800" dirty="0" err="1"/>
              <a:t>aetological</a:t>
            </a:r>
            <a:r>
              <a:rPr lang="en-US" sz="1800" dirty="0"/>
              <a:t> agents and antimicrobial resistance at a tertiary care hospital in northern Tanzania.  Tropical Medicine and International Health 2017; 22:4.</a:t>
            </a:r>
          </a:p>
          <a:p>
            <a:pPr marL="342900" lvl="0" indent="-342900">
              <a:buFont typeface="+mj-lt"/>
              <a:buAutoNum type="arabicPeriod"/>
            </a:pPr>
            <a:r>
              <a:rPr lang="en-US" sz="1800" dirty="0" err="1"/>
              <a:t>Moyo</a:t>
            </a:r>
            <a:r>
              <a:rPr lang="en-US" sz="1800" dirty="0"/>
              <a:t>, SJ., </a:t>
            </a:r>
            <a:r>
              <a:rPr lang="en-US" sz="1800" dirty="0" err="1"/>
              <a:t>Steinbakk</a:t>
            </a:r>
            <a:r>
              <a:rPr lang="en-US" sz="1800" dirty="0"/>
              <a:t>, M., </a:t>
            </a:r>
            <a:r>
              <a:rPr lang="en-US" sz="1800" dirty="0" err="1"/>
              <a:t>Aboud</a:t>
            </a:r>
            <a:r>
              <a:rPr lang="en-US" sz="1800" dirty="0"/>
              <a:t>, S., </a:t>
            </a:r>
            <a:r>
              <a:rPr lang="en-US" sz="1800" dirty="0" err="1"/>
              <a:t>Mkopi</a:t>
            </a:r>
            <a:r>
              <a:rPr lang="en-US" sz="1800" dirty="0"/>
              <a:t>, N., </a:t>
            </a:r>
            <a:r>
              <a:rPr lang="en-US" sz="1800" dirty="0" err="1"/>
              <a:t>Kasubi</a:t>
            </a:r>
            <a:r>
              <a:rPr lang="en-US" sz="1800" dirty="0"/>
              <a:t>, M., </a:t>
            </a:r>
            <a:r>
              <a:rPr lang="en-US" sz="1800" dirty="0" err="1"/>
              <a:t>Blomberg</a:t>
            </a:r>
            <a:r>
              <a:rPr lang="en-US" sz="1800" dirty="0"/>
              <a:t>, B., </a:t>
            </a:r>
            <a:r>
              <a:rPr lang="en-US" sz="1800" dirty="0" err="1"/>
              <a:t>Manji</a:t>
            </a:r>
            <a:r>
              <a:rPr lang="en-US" sz="1800" dirty="0"/>
              <a:t>, K., </a:t>
            </a:r>
            <a:r>
              <a:rPr lang="en-US" sz="1800" dirty="0" err="1"/>
              <a:t>Lyamuya</a:t>
            </a:r>
            <a:r>
              <a:rPr lang="en-US" sz="1800" dirty="0"/>
              <a:t>, EF., </a:t>
            </a:r>
            <a:r>
              <a:rPr lang="en-US" sz="1800" dirty="0" err="1"/>
              <a:t>Maselle</a:t>
            </a:r>
            <a:r>
              <a:rPr lang="en-US" sz="1800" dirty="0"/>
              <a:t>, SY., </a:t>
            </a:r>
            <a:r>
              <a:rPr lang="en-US" sz="1800" dirty="0" err="1"/>
              <a:t>Langeland</a:t>
            </a:r>
            <a:r>
              <a:rPr lang="en-US" sz="1800" dirty="0"/>
              <a:t>, N.  Penicillin resistance and serotype distribution of </a:t>
            </a:r>
            <a:r>
              <a:rPr lang="en-US" sz="1800" i="1" dirty="0"/>
              <a:t>Streptococcus </a:t>
            </a:r>
            <a:r>
              <a:rPr lang="en-US" sz="1800" i="1" dirty="0" err="1"/>
              <a:t>pneumoniae</a:t>
            </a:r>
            <a:r>
              <a:rPr lang="en-US" sz="1800" dirty="0"/>
              <a:t> in nasopharyngeal carrier children under 5 years of age in Dar </a:t>
            </a:r>
            <a:r>
              <a:rPr lang="en-US" sz="1800" dirty="0" err="1"/>
              <a:t>es</a:t>
            </a:r>
            <a:r>
              <a:rPr lang="en-US" sz="1800" dirty="0"/>
              <a:t> Salaam, Tanzania.  Journal of Medical Microbiology 2012; 61: 952-959.</a:t>
            </a:r>
          </a:p>
          <a:p>
            <a:pPr marL="342900" lvl="0" indent="-342900">
              <a:buFont typeface="+mj-lt"/>
              <a:buAutoNum type="arabicPeriod"/>
            </a:pPr>
            <a:r>
              <a:rPr lang="en-US" sz="1800" dirty="0" err="1"/>
              <a:t>Mshana</a:t>
            </a:r>
            <a:r>
              <a:rPr lang="en-US" sz="1800" dirty="0"/>
              <a:t>, SE, </a:t>
            </a:r>
            <a:r>
              <a:rPr lang="en-US" sz="1800" dirty="0" err="1"/>
              <a:t>Kamugisha</a:t>
            </a:r>
            <a:r>
              <a:rPr lang="en-US" sz="1800" dirty="0"/>
              <a:t>, E., </a:t>
            </a:r>
            <a:r>
              <a:rPr lang="en-US" sz="1800" dirty="0" err="1"/>
              <a:t>Mirambo</a:t>
            </a:r>
            <a:r>
              <a:rPr lang="en-US" sz="1800" dirty="0"/>
              <a:t>, M., </a:t>
            </a:r>
            <a:r>
              <a:rPr lang="en-US" sz="1800" dirty="0" err="1"/>
              <a:t>Chalya</a:t>
            </a:r>
            <a:r>
              <a:rPr lang="en-US" sz="1800" dirty="0"/>
              <a:t>, P., </a:t>
            </a:r>
            <a:r>
              <a:rPr lang="en-US" sz="1800" dirty="0" err="1"/>
              <a:t>Rambau</a:t>
            </a:r>
            <a:r>
              <a:rPr lang="en-US" sz="1800" dirty="0"/>
              <a:t>, P., </a:t>
            </a:r>
            <a:r>
              <a:rPr lang="en-US" sz="1800" dirty="0" err="1"/>
              <a:t>Mahalu</a:t>
            </a:r>
            <a:r>
              <a:rPr lang="en-US" sz="1800" dirty="0"/>
              <a:t>, W., </a:t>
            </a:r>
            <a:r>
              <a:rPr lang="en-US" sz="1800" dirty="0" err="1"/>
              <a:t>Lyamuya</a:t>
            </a:r>
            <a:r>
              <a:rPr lang="en-US" sz="1800" dirty="0"/>
              <a:t>, E.  Prevalence of clindamycin inducible resistance among methicillin-resistant </a:t>
            </a:r>
            <a:r>
              <a:rPr lang="en-US" sz="1800" i="1" dirty="0"/>
              <a:t>Staphylococcus </a:t>
            </a:r>
            <a:r>
              <a:rPr lang="en-US" sz="1800" i="1" dirty="0" err="1"/>
              <a:t>aureus</a:t>
            </a:r>
            <a:r>
              <a:rPr lang="en-US" sz="1800" dirty="0"/>
              <a:t> at </a:t>
            </a:r>
            <a:r>
              <a:rPr lang="en-US" sz="1800" dirty="0" err="1"/>
              <a:t>Bugando</a:t>
            </a:r>
            <a:r>
              <a:rPr lang="en-US" sz="1800" dirty="0"/>
              <a:t> Medical Center, </a:t>
            </a:r>
            <a:r>
              <a:rPr lang="en-US" sz="1800" dirty="0" err="1"/>
              <a:t>Mwanza</a:t>
            </a:r>
            <a:r>
              <a:rPr lang="en-US" sz="1800" dirty="0"/>
              <a:t>, Tanzania.  Tanzania Journal of Health Research 2009; 11(2): 59-64.</a:t>
            </a:r>
          </a:p>
          <a:p>
            <a:pPr marL="342900" lvl="0" indent="-342900">
              <a:buFont typeface="+mj-lt"/>
              <a:buAutoNum type="arabicPeriod"/>
            </a:pPr>
            <a:r>
              <a:rPr lang="en-US" sz="1800" dirty="0" err="1"/>
              <a:t>Manyahi</a:t>
            </a:r>
            <a:r>
              <a:rPr lang="en-US" sz="1800" dirty="0"/>
              <a:t> J. Bacteriological Spectrum of Post-Operative Wound Infections and their </a:t>
            </a:r>
            <a:r>
              <a:rPr lang="en-US" sz="1800" dirty="0" err="1"/>
              <a:t>Antibiogram</a:t>
            </a:r>
            <a:r>
              <a:rPr lang="en-US" sz="1800" dirty="0"/>
              <a:t> in a Tertiary Hospital, Dar </a:t>
            </a:r>
            <a:r>
              <a:rPr lang="en-US" sz="1800" dirty="0" err="1"/>
              <a:t>es</a:t>
            </a:r>
            <a:r>
              <a:rPr lang="en-US" sz="1800" dirty="0"/>
              <a:t> Salaam, Tanzania. 2012.  </a:t>
            </a:r>
          </a:p>
          <a:p>
            <a:pPr marL="342900" indent="-342900">
              <a:buFont typeface="+mj-lt"/>
              <a:buAutoNum type="arabicPeriod"/>
            </a:pPr>
            <a:endParaRPr lang="en-US" sz="18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24</a:t>
            </a:fld>
            <a:endParaRPr lang="en-US" dirty="0"/>
          </a:p>
        </p:txBody>
      </p:sp>
    </p:spTree>
    <p:extLst>
      <p:ext uri="{BB962C8B-B14F-4D97-AF65-F5344CB8AC3E}">
        <p14:creationId xmlns:p14="http://schemas.microsoft.com/office/powerpoint/2010/main" val="420072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217" y="3105280"/>
            <a:ext cx="12618720" cy="1590675"/>
          </a:xfrm>
        </p:spPr>
        <p:txBody>
          <a:bodyPr/>
          <a:lstStyle/>
          <a:p>
            <a:r>
              <a:rPr lang="en-US" dirty="0"/>
              <a:t>Questions???</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25</a:t>
            </a:fld>
            <a:endParaRPr lang="en-US" dirty="0"/>
          </a:p>
        </p:txBody>
      </p:sp>
    </p:spTree>
    <p:extLst>
      <p:ext uri="{BB962C8B-B14F-4D97-AF65-F5344CB8AC3E}">
        <p14:creationId xmlns:p14="http://schemas.microsoft.com/office/powerpoint/2010/main" val="152673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26</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Disclosures</a:t>
            </a:r>
          </a:p>
        </p:txBody>
      </p:sp>
      <p:sp>
        <p:nvSpPr>
          <p:cNvPr id="3" name="Content Placeholder 2"/>
          <p:cNvSpPr>
            <a:spLocks noGrp="1"/>
          </p:cNvSpPr>
          <p:nvPr>
            <p:ph idx="1"/>
          </p:nvPr>
        </p:nvSpPr>
        <p:spPr/>
        <p:txBody>
          <a:bodyPr/>
          <a:lstStyle/>
          <a:p>
            <a:r>
              <a:rPr lang="en-US" dirty="0"/>
              <a:t>None to report</a:t>
            </a:r>
          </a:p>
        </p:txBody>
      </p:sp>
      <p:sp>
        <p:nvSpPr>
          <p:cNvPr id="4" name="Slide Number Placeholder 3"/>
          <p:cNvSpPr>
            <a:spLocks noGrp="1"/>
          </p:cNvSpPr>
          <p:nvPr>
            <p:ph type="sldNum" sz="quarter" idx="10"/>
          </p:nvPr>
        </p:nvSpPr>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189194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0"/>
            <a:ext cx="12618720" cy="1070047"/>
          </a:xfrm>
        </p:spPr>
        <p:txBody>
          <a:bodyPr/>
          <a:lstStyle/>
          <a:p>
            <a:r>
              <a:rPr lang="en-US" dirty="0"/>
              <a:t>Background:  The Problem</a:t>
            </a:r>
          </a:p>
        </p:txBody>
      </p:sp>
      <p:sp>
        <p:nvSpPr>
          <p:cNvPr id="4" name="Slide Number Placeholder 3"/>
          <p:cNvSpPr>
            <a:spLocks noGrp="1"/>
          </p:cNvSpPr>
          <p:nvPr>
            <p:ph type="sldNum" sz="quarter" idx="10"/>
          </p:nvPr>
        </p:nvSpPr>
        <p:spPr/>
        <p:txBody>
          <a:bodyPr/>
          <a:lstStyle/>
          <a:p>
            <a:fld id="{B2B613A9-0196-4103-A730-64D9B0C7CDAE}" type="slidenum">
              <a:rPr lang="en-US" smtClean="0"/>
              <a:pPr/>
              <a:t>4</a:t>
            </a:fld>
            <a:endParaRPr lang="en-US" dirty="0"/>
          </a:p>
        </p:txBody>
      </p:sp>
      <p:pic>
        <p:nvPicPr>
          <p:cNvPr id="6" name="Picture 5" descr="Screen Shot 2018-09-05 at 11.00.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000" y="4618123"/>
            <a:ext cx="4906442" cy="2873773"/>
          </a:xfrm>
          <a:prstGeom prst="rect">
            <a:avLst/>
          </a:prstGeom>
        </p:spPr>
      </p:pic>
      <p:pic>
        <p:nvPicPr>
          <p:cNvPr id="7" name="Picture 6" descr="Screen Shot 2018-09-05 at 11.33.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154" y="766183"/>
            <a:ext cx="3240345" cy="4445725"/>
          </a:xfrm>
          <a:prstGeom prst="rect">
            <a:avLst/>
          </a:prstGeom>
        </p:spPr>
      </p:pic>
      <p:pic>
        <p:nvPicPr>
          <p:cNvPr id="8" name="Picture 7" descr="Screen Shot 2018-09-05 at 11.32.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315" y="4713405"/>
            <a:ext cx="5604680" cy="2840653"/>
          </a:xfrm>
          <a:prstGeom prst="rect">
            <a:avLst/>
          </a:prstGeom>
        </p:spPr>
      </p:pic>
      <p:pic>
        <p:nvPicPr>
          <p:cNvPr id="9" name="Picture 8" descr="Screen Shot 2018-09-05 at 11.31.1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21944"/>
            <a:ext cx="8487699" cy="4094652"/>
          </a:xfrm>
          <a:prstGeom prst="rect">
            <a:avLst/>
          </a:prstGeom>
        </p:spPr>
      </p:pic>
    </p:spTree>
    <p:extLst>
      <p:ext uri="{BB962C8B-B14F-4D97-AF65-F5344CB8AC3E}">
        <p14:creationId xmlns:p14="http://schemas.microsoft.com/office/powerpoint/2010/main" val="774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7" y="0"/>
            <a:ext cx="12618720" cy="1590675"/>
          </a:xfrm>
        </p:spPr>
        <p:txBody>
          <a:bodyPr/>
          <a:lstStyle/>
          <a:p>
            <a:r>
              <a:rPr lang="en-US" dirty="0"/>
              <a:t>Background:  AMR in Tanzania</a:t>
            </a:r>
          </a:p>
        </p:txBody>
      </p:sp>
      <p:sp>
        <p:nvSpPr>
          <p:cNvPr id="3" name="Content Placeholder 2"/>
          <p:cNvSpPr>
            <a:spLocks noGrp="1"/>
          </p:cNvSpPr>
          <p:nvPr>
            <p:ph idx="1"/>
          </p:nvPr>
        </p:nvSpPr>
        <p:spPr>
          <a:xfrm>
            <a:off x="891858" y="920300"/>
            <a:ext cx="13209340" cy="5221606"/>
          </a:xfrm>
        </p:spPr>
        <p:txBody>
          <a:bodyPr/>
          <a:lstStyle/>
          <a:p>
            <a:r>
              <a:rPr lang="en-US" dirty="0"/>
              <a:t>LMICs:  May bear a greater burden of AMR</a:t>
            </a:r>
            <a:r>
              <a:rPr lang="en-US" baseline="30000" dirty="0"/>
              <a:t>1</a:t>
            </a:r>
          </a:p>
          <a:p>
            <a:r>
              <a:rPr lang="en-US" dirty="0"/>
              <a:t>Sub-Saharan Africa:  AMR is a growing threat, but stewardship efforts are minimal</a:t>
            </a:r>
            <a:r>
              <a:rPr lang="en-US" baseline="30000" dirty="0"/>
              <a:t>2</a:t>
            </a:r>
          </a:p>
          <a:p>
            <a:r>
              <a:rPr lang="en-US" dirty="0"/>
              <a:t>Tanzania:</a:t>
            </a:r>
          </a:p>
          <a:p>
            <a:pPr lvl="1"/>
            <a:r>
              <a:rPr lang="en-US" dirty="0"/>
              <a:t>High rates of resistance in </a:t>
            </a:r>
            <a:r>
              <a:rPr lang="en-US" i="1" dirty="0"/>
              <a:t>E. coli </a:t>
            </a:r>
            <a:r>
              <a:rPr lang="en-US" dirty="0"/>
              <a:t>and </a:t>
            </a:r>
            <a:r>
              <a:rPr lang="en-US" dirty="0" err="1"/>
              <a:t>Klebsiella</a:t>
            </a:r>
            <a:r>
              <a:rPr lang="en-US" dirty="0"/>
              <a:t> and high rates of ESBL-producing bacteria</a:t>
            </a:r>
            <a:r>
              <a:rPr lang="en-US" baseline="30000" dirty="0"/>
              <a:t>3</a:t>
            </a:r>
            <a:endParaRPr lang="en-US" dirty="0"/>
          </a:p>
          <a:p>
            <a:pPr lvl="1"/>
            <a:r>
              <a:rPr lang="en-US" dirty="0"/>
              <a:t>Rising rates of resistance of gram-negatives to 3</a:t>
            </a:r>
            <a:r>
              <a:rPr lang="en-US" baseline="30000" dirty="0"/>
              <a:t>rd</a:t>
            </a:r>
            <a:r>
              <a:rPr lang="en-US" dirty="0"/>
              <a:t>-generation cephalosporins</a:t>
            </a:r>
            <a:r>
              <a:rPr lang="en-US" baseline="30000" dirty="0"/>
              <a:t>4</a:t>
            </a:r>
          </a:p>
          <a:p>
            <a:pPr lvl="1"/>
            <a:r>
              <a:rPr lang="en-US" dirty="0"/>
              <a:t>Increasing resistance of gram-negatives to TMP/SMX</a:t>
            </a:r>
            <a:r>
              <a:rPr lang="en-US" baseline="30000" dirty="0"/>
              <a:t>5,6</a:t>
            </a:r>
          </a:p>
          <a:p>
            <a:endParaRPr lang="en-US" dirty="0"/>
          </a:p>
          <a:p>
            <a:r>
              <a:rPr lang="en-US" dirty="0"/>
              <a:t>But:  empiric antibiotic recommendations for LMICs are often based on data from high-income countries, which have differing patterns of resistance</a:t>
            </a:r>
            <a:r>
              <a:rPr lang="en-US" baseline="30000" dirty="0"/>
              <a:t>6</a:t>
            </a:r>
            <a:endParaRPr lang="en-US" dirty="0"/>
          </a:p>
          <a:p>
            <a:r>
              <a:rPr lang="en-US" dirty="0"/>
              <a:t>Thus:  AMR surveillance and antibiotic stewardship efforts needed to develop local recommendations in LMICs</a:t>
            </a:r>
          </a:p>
          <a:p>
            <a:pPr lvl="1"/>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174623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15890"/>
            <a:ext cx="12618720" cy="1590675"/>
          </a:xfrm>
        </p:spPr>
        <p:txBody>
          <a:bodyPr/>
          <a:lstStyle/>
          <a:p>
            <a:r>
              <a:rPr lang="en-US" dirty="0"/>
              <a:t>Background:  Study Site</a:t>
            </a:r>
          </a:p>
        </p:txBody>
      </p:sp>
      <p:sp>
        <p:nvSpPr>
          <p:cNvPr id="4" name="Slide Number Placeholder 3"/>
          <p:cNvSpPr>
            <a:spLocks noGrp="1"/>
          </p:cNvSpPr>
          <p:nvPr>
            <p:ph type="sldNum" sz="quarter" idx="10"/>
          </p:nvPr>
        </p:nvSpPr>
        <p:spPr/>
        <p:txBody>
          <a:bodyPr/>
          <a:lstStyle/>
          <a:p>
            <a:fld id="{B2B613A9-0196-4103-A730-64D9B0C7CDAE}" type="slidenum">
              <a:rPr lang="en-US" smtClean="0"/>
              <a:pPr/>
              <a:t>6</a:t>
            </a:fld>
            <a:endParaRPr lang="en-US" dirty="0"/>
          </a:p>
        </p:txBody>
      </p:sp>
      <p:pic>
        <p:nvPicPr>
          <p:cNvPr id="7" name="Picture 6" descr="Screen Shot 2018-09-05 at 10.48.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81" y="1095426"/>
            <a:ext cx="7013212" cy="6921835"/>
          </a:xfrm>
          <a:prstGeom prst="rect">
            <a:avLst/>
          </a:prstGeom>
        </p:spPr>
      </p:pic>
      <p:pic>
        <p:nvPicPr>
          <p:cNvPr id="8" name="Picture 7"/>
          <p:cNvPicPr>
            <a:picLocks noChangeAspect="1"/>
          </p:cNvPicPr>
          <p:nvPr/>
        </p:nvPicPr>
        <p:blipFill>
          <a:blip r:embed="rId3"/>
          <a:stretch>
            <a:fillRect/>
          </a:stretch>
        </p:blipFill>
        <p:spPr>
          <a:xfrm>
            <a:off x="1283430" y="2651252"/>
            <a:ext cx="3666535" cy="3006559"/>
          </a:xfrm>
          <a:prstGeom prst="rect">
            <a:avLst/>
          </a:prstGeom>
        </p:spPr>
      </p:pic>
    </p:spTree>
    <p:extLst>
      <p:ext uri="{BB962C8B-B14F-4D97-AF65-F5344CB8AC3E}">
        <p14:creationId xmlns:p14="http://schemas.microsoft.com/office/powerpoint/2010/main" val="114406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Study Site</a:t>
            </a:r>
            <a:br>
              <a:rPr lang="en-US" dirty="0"/>
            </a:br>
            <a:r>
              <a:rPr lang="en-US" sz="3200" dirty="0" err="1"/>
              <a:t>Mbeya</a:t>
            </a:r>
            <a:r>
              <a:rPr lang="en-US" sz="3200" dirty="0"/>
              <a:t> Zonal Referral Hospital (MZRH)</a:t>
            </a:r>
          </a:p>
        </p:txBody>
      </p:sp>
      <p:sp>
        <p:nvSpPr>
          <p:cNvPr id="4" name="Slide Number Placeholder 3"/>
          <p:cNvSpPr>
            <a:spLocks noGrp="1"/>
          </p:cNvSpPr>
          <p:nvPr>
            <p:ph type="sldNum" sz="quarter" idx="10"/>
          </p:nvPr>
        </p:nvSpPr>
        <p:spPr/>
        <p:txBody>
          <a:bodyPr/>
          <a:lstStyle/>
          <a:p>
            <a:fld id="{B2B613A9-0196-4103-A730-64D9B0C7CDAE}" type="slidenum">
              <a:rPr lang="en-US" smtClean="0"/>
              <a:pPr/>
              <a:t>7</a:t>
            </a:fld>
            <a:endParaRPr lang="en-US" dirty="0"/>
          </a:p>
        </p:txBody>
      </p:sp>
      <p:pic>
        <p:nvPicPr>
          <p:cNvPr id="7" name="Content Placeholder 3" descr="IMG-0585.JPG"/>
          <p:cNvPicPr>
            <a:picLocks noGrp="1" noChangeAspect="1"/>
          </p:cNvPicPr>
          <p:nvPr>
            <p:ph idx="1"/>
          </p:nvPr>
        </p:nvPicPr>
        <p:blipFill>
          <a:blip r:embed="rId2" cstate="screen">
            <a:extLst>
              <a:ext uri="{28A0092B-C50C-407E-A947-70E740481C1C}">
                <a14:useLocalDpi xmlns:a14="http://schemas.microsoft.com/office/drawing/2010/main"/>
              </a:ext>
            </a:extLst>
          </a:blip>
          <a:srcRect t="29389" b="29389"/>
          <a:stretch>
            <a:fillRect/>
          </a:stretch>
        </p:blipFill>
        <p:spPr>
          <a:xfrm>
            <a:off x="598300" y="2362304"/>
            <a:ext cx="6227763" cy="3425030"/>
          </a:xfrm>
          <a:prstGeom prst="rect">
            <a:avLst/>
          </a:prstGeom>
        </p:spPr>
      </p:pic>
      <p:pic>
        <p:nvPicPr>
          <p:cNvPr id="8" name="Picture 7"/>
          <p:cNvPicPr>
            <a:picLocks noChangeAspect="1"/>
          </p:cNvPicPr>
          <p:nvPr/>
        </p:nvPicPr>
        <p:blipFill>
          <a:blip r:embed="rId3"/>
          <a:stretch>
            <a:fillRect/>
          </a:stretch>
        </p:blipFill>
        <p:spPr>
          <a:xfrm>
            <a:off x="7588045" y="1767550"/>
            <a:ext cx="6477140" cy="4585586"/>
          </a:xfrm>
          <a:prstGeom prst="rect">
            <a:avLst/>
          </a:prstGeom>
        </p:spPr>
      </p:pic>
    </p:spTree>
    <p:extLst>
      <p:ext uri="{BB962C8B-B14F-4D97-AF65-F5344CB8AC3E}">
        <p14:creationId xmlns:p14="http://schemas.microsoft.com/office/powerpoint/2010/main" val="328712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t>Background:  Study Site</a:t>
            </a:r>
            <a:br>
              <a:rPr lang="en-US" sz="5300" dirty="0"/>
            </a:br>
            <a:r>
              <a:rPr lang="en-US" sz="3600" dirty="0"/>
              <a:t>University of Dar </a:t>
            </a:r>
            <a:r>
              <a:rPr lang="en-US" sz="3600" dirty="0" err="1"/>
              <a:t>es</a:t>
            </a:r>
            <a:r>
              <a:rPr lang="en-US" sz="3600" dirty="0"/>
              <a:t> Salaam College of Allied Health Sciences  </a:t>
            </a:r>
          </a:p>
        </p:txBody>
      </p:sp>
      <p:sp>
        <p:nvSpPr>
          <p:cNvPr id="4" name="Slide Number Placeholder 3"/>
          <p:cNvSpPr>
            <a:spLocks noGrp="1"/>
          </p:cNvSpPr>
          <p:nvPr>
            <p:ph type="sldNum" sz="quarter" idx="10"/>
          </p:nvPr>
        </p:nvSpPr>
        <p:spPr/>
        <p:txBody>
          <a:bodyPr/>
          <a:lstStyle/>
          <a:p>
            <a:fld id="{B2B613A9-0196-4103-A730-64D9B0C7CDAE}"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873101" y="2883200"/>
            <a:ext cx="5206859" cy="2930267"/>
          </a:xfrm>
          <a:prstGeom prst="rect">
            <a:avLst/>
          </a:prstGeom>
        </p:spPr>
      </p:pic>
      <p:pic>
        <p:nvPicPr>
          <p:cNvPr id="6" name="Picture 5" descr="IMG-06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063" y="2434971"/>
            <a:ext cx="5984711" cy="4488534"/>
          </a:xfrm>
          <a:prstGeom prst="rect">
            <a:avLst/>
          </a:prstGeom>
        </p:spPr>
      </p:pic>
    </p:spTree>
    <p:extLst>
      <p:ext uri="{BB962C8B-B14F-4D97-AF65-F5344CB8AC3E}">
        <p14:creationId xmlns:p14="http://schemas.microsoft.com/office/powerpoint/2010/main" val="1307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Study</a:t>
            </a:r>
          </a:p>
        </p:txBody>
      </p:sp>
      <p:sp>
        <p:nvSpPr>
          <p:cNvPr id="3" name="Content Placeholder 2"/>
          <p:cNvSpPr>
            <a:spLocks noGrp="1"/>
          </p:cNvSpPr>
          <p:nvPr>
            <p:ph idx="1"/>
          </p:nvPr>
        </p:nvSpPr>
        <p:spPr/>
        <p:txBody>
          <a:bodyPr/>
          <a:lstStyle/>
          <a:p>
            <a:pPr marL="185166" lvl="2" indent="-185166" defTabSz="740664">
              <a:lnSpc>
                <a:spcPct val="100000"/>
              </a:lnSpc>
              <a:spcBef>
                <a:spcPts val="0"/>
              </a:spcBef>
            </a:pPr>
            <a:r>
              <a:rPr lang="en-US" sz="3200" dirty="0"/>
              <a:t>The purpose of our study was to evaluate current inpatient antibiotic prescribing habits at MZRH, analyze their potential contribution to local antimicrobial resistance, and assess barriers to optimal antibiotic therapy, which may be used to enhance stewardship efforts in the future.</a:t>
            </a:r>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9</a:t>
            </a:fld>
            <a:endParaRPr lang="en-US" dirty="0"/>
          </a:p>
        </p:txBody>
      </p:sp>
    </p:spTree>
    <p:extLst>
      <p:ext uri="{BB962C8B-B14F-4D97-AF65-F5344CB8AC3E}">
        <p14:creationId xmlns:p14="http://schemas.microsoft.com/office/powerpoint/2010/main" val="1695321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293</TotalTime>
  <Words>1154</Words>
  <Application>Microsoft Office PowerPoint</Application>
  <PresentationFormat>Custom</PresentationFormat>
  <Paragraphs>187</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ＭＳ 明朝</vt:lpstr>
      <vt:lpstr>Arial</vt:lpstr>
      <vt:lpstr>Calibri</vt:lpstr>
      <vt:lpstr>Symbol</vt:lpstr>
      <vt:lpstr>Times New Roman</vt:lpstr>
      <vt:lpstr>Office Theme</vt:lpstr>
      <vt:lpstr>Document</vt:lpstr>
      <vt:lpstr>PowerPoint Presentation</vt:lpstr>
      <vt:lpstr>Learning Objectives</vt:lpstr>
      <vt:lpstr>Financial Disclosures</vt:lpstr>
      <vt:lpstr>Background:  The Problem</vt:lpstr>
      <vt:lpstr>Background:  AMR in Tanzania</vt:lpstr>
      <vt:lpstr>Background:  Study Site</vt:lpstr>
      <vt:lpstr>Background:  Study Site Mbeya Zonal Referral Hospital (MZRH)</vt:lpstr>
      <vt:lpstr>Background:  Study Site University of Dar es Salaam College of Allied Health Sciences  </vt:lpstr>
      <vt:lpstr>Purpose of the Study</vt:lpstr>
      <vt:lpstr>Methods:  Chart Review</vt:lpstr>
      <vt:lpstr>Methods:  Chart Review</vt:lpstr>
      <vt:lpstr>Methods:  Chart Review</vt:lpstr>
      <vt:lpstr>Methods:  Clinician Survey</vt:lpstr>
      <vt:lpstr>Results</vt:lpstr>
      <vt:lpstr>Results:  Patient Demographics</vt:lpstr>
      <vt:lpstr>Results</vt:lpstr>
      <vt:lpstr>Results    </vt:lpstr>
      <vt:lpstr>Results</vt:lpstr>
      <vt:lpstr>Results:  Clinician Survey</vt:lpstr>
      <vt:lpstr>Results:  Clinician Survey</vt:lpstr>
      <vt:lpstr>Discussion</vt:lpstr>
      <vt:lpstr>Discussion</vt:lpstr>
      <vt:lpstr>Discussion</vt:lpstr>
      <vt:lpstr>References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44</cp:revision>
  <dcterms:created xsi:type="dcterms:W3CDTF">2018-07-03T14:17:43Z</dcterms:created>
  <dcterms:modified xsi:type="dcterms:W3CDTF">2018-09-10T15:21:38Z</dcterms:modified>
</cp:coreProperties>
</file>