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2" r:id="rId2"/>
    <p:sldId id="263" r:id="rId3"/>
    <p:sldId id="285" r:id="rId4"/>
    <p:sldId id="264" r:id="rId5"/>
    <p:sldId id="265" r:id="rId6"/>
    <p:sldId id="266" r:id="rId7"/>
    <p:sldId id="267" r:id="rId8"/>
    <p:sldId id="268" r:id="rId9"/>
    <p:sldId id="269" r:id="rId10"/>
    <p:sldId id="287" r:id="rId11"/>
    <p:sldId id="270" r:id="rId12"/>
    <p:sldId id="271" r:id="rId13"/>
    <p:sldId id="272" r:id="rId14"/>
    <p:sldId id="273" r:id="rId15"/>
    <p:sldId id="274" r:id="rId16"/>
    <p:sldId id="275" r:id="rId17"/>
    <p:sldId id="276" r:id="rId18"/>
    <p:sldId id="277" r:id="rId19"/>
    <p:sldId id="278" r:id="rId20"/>
    <p:sldId id="279" r:id="rId21"/>
    <p:sldId id="280" r:id="rId22"/>
    <p:sldId id="288" r:id="rId23"/>
    <p:sldId id="289" r:id="rId24"/>
    <p:sldId id="281" r:id="rId25"/>
    <p:sldId id="282" r:id="rId26"/>
    <p:sldId id="283" r:id="rId27"/>
    <p:sldId id="284"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Huffman" initials="M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snapToObjects="1">
      <p:cViewPr varScale="1">
        <p:scale>
          <a:sx n="75" d="100"/>
          <a:sy n="75"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3T16:15:59.805" idx="1">
    <p:pos x="10" y="10"/>
    <p:text>Combine these 4 slides hitting on high points, add references at the end</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E5B84-CD3E-1E4D-AF0D-BEB57FBB574A}" type="datetimeFigureOut">
              <a:rPr lang="en-US" smtClean="0"/>
              <a:t>5/8/2017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46E39-A9BE-4246-8034-FBB4D5CB6D9B}" type="slidenum">
              <a:rPr lang="en-US" smtClean="0"/>
              <a:t>‹#›</a:t>
            </a:fld>
            <a:endParaRPr lang="en-US"/>
          </a:p>
        </p:txBody>
      </p:sp>
    </p:spTree>
    <p:extLst>
      <p:ext uri="{BB962C8B-B14F-4D97-AF65-F5344CB8AC3E}">
        <p14:creationId xmlns:p14="http://schemas.microsoft.com/office/powerpoint/2010/main" val="95930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8</a:t>
            </a:fld>
            <a:endParaRPr lang="en-US"/>
          </a:p>
        </p:txBody>
      </p:sp>
    </p:spTree>
    <p:extLst>
      <p:ext uri="{BB962C8B-B14F-4D97-AF65-F5344CB8AC3E}">
        <p14:creationId xmlns:p14="http://schemas.microsoft.com/office/powerpoint/2010/main" val="181939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maintaining</a:t>
            </a:r>
            <a:r>
              <a:rPr lang="en-US" baseline="0" dirty="0" smtClean="0"/>
              <a:t> meaning through reflection…</a:t>
            </a:r>
            <a:endParaRPr lang="en-US" dirty="0" smtClean="0"/>
          </a:p>
          <a:p>
            <a:r>
              <a:rPr lang="en-US" dirty="0" smtClean="0"/>
              <a:t>Rachael</a:t>
            </a:r>
            <a:r>
              <a:rPr lang="en-US" baseline="0" dirty="0" smtClean="0"/>
              <a:t> Naomi </a:t>
            </a:r>
            <a:r>
              <a:rPr lang="en-US" baseline="0" dirty="0" err="1" smtClean="0"/>
              <a:t>Remen</a:t>
            </a:r>
            <a:r>
              <a:rPr lang="en-US" baseline="0" dirty="0" smtClean="0"/>
              <a:t> MD- developer of Finding Meaning in Medicine groups- </a:t>
            </a:r>
            <a:r>
              <a:rPr lang="en-US" baseline="0" dirty="0" err="1" smtClean="0"/>
              <a:t>Remen</a:t>
            </a:r>
            <a:r>
              <a:rPr lang="en-US" baseline="0" dirty="0" smtClean="0"/>
              <a:t> Institute for </a:t>
            </a:r>
            <a:r>
              <a:rPr lang="en-US" baseline="0" smtClean="0"/>
              <a:t>the Study of Health and Illness </a:t>
            </a:r>
            <a:r>
              <a:rPr lang="en-US" baseline="0" dirty="0" smtClean="0"/>
              <a:t>at Wright State University</a:t>
            </a:r>
          </a:p>
          <a:p>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24</a:t>
            </a:fld>
            <a:endParaRPr lang="en-US"/>
          </a:p>
        </p:txBody>
      </p:sp>
    </p:spTree>
    <p:extLst>
      <p:ext uri="{BB962C8B-B14F-4D97-AF65-F5344CB8AC3E}">
        <p14:creationId xmlns:p14="http://schemas.microsoft.com/office/powerpoint/2010/main" val="156584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Dike Drummond </a:t>
            </a:r>
            <a:r>
              <a:rPr lang="mr-IN" dirty="0" smtClean="0"/>
              <a:t>–</a:t>
            </a:r>
            <a:r>
              <a:rPr lang="en-US" dirty="0" smtClean="0"/>
              <a:t> add in his FPM articles</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25</a:t>
            </a:fld>
            <a:endParaRPr lang="en-US"/>
          </a:p>
        </p:txBody>
      </p:sp>
    </p:spTree>
    <p:extLst>
      <p:ext uri="{BB962C8B-B14F-4D97-AF65-F5344CB8AC3E}">
        <p14:creationId xmlns:p14="http://schemas.microsoft.com/office/powerpoint/2010/main" val="17937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Leoni Dawson</a:t>
            </a:r>
          </a:p>
          <a:p>
            <a:r>
              <a:rPr lang="en-US" dirty="0" smtClean="0"/>
              <a:t>Verses</a:t>
            </a:r>
            <a:r>
              <a:rPr lang="en-US" baseline="0" dirty="0" smtClean="0"/>
              <a:t> a SMART statement for an action item for them to take home. </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26</a:t>
            </a:fld>
            <a:endParaRPr lang="en-US"/>
          </a:p>
        </p:txBody>
      </p:sp>
    </p:spTree>
    <p:extLst>
      <p:ext uri="{BB962C8B-B14F-4D97-AF65-F5344CB8AC3E}">
        <p14:creationId xmlns:p14="http://schemas.microsoft.com/office/powerpoint/2010/main" val="45853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combine</a:t>
            </a:r>
            <a:r>
              <a:rPr lang="en-US" baseline="0" dirty="0" smtClean="0"/>
              <a:t> these into one slide just describing the benefits of meaning/purpose in work to improve satisfaction, protect </a:t>
            </a:r>
            <a:r>
              <a:rPr lang="en-US" baseline="0" smtClean="0"/>
              <a:t>against burnout and attrition, etc. </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12</a:t>
            </a:fld>
            <a:endParaRPr lang="en-US"/>
          </a:p>
        </p:txBody>
      </p:sp>
    </p:spTree>
    <p:extLst>
      <p:ext uri="{BB962C8B-B14F-4D97-AF65-F5344CB8AC3E}">
        <p14:creationId xmlns:p14="http://schemas.microsoft.com/office/powerpoint/2010/main" val="151750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a:t>
            </a:r>
            <a:r>
              <a:rPr lang="en-US" baseline="0" dirty="0" smtClean="0"/>
              <a:t> what are some potential pitfalls for you that are prohibiting you from discovering and pursuing your passion? </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13</a:t>
            </a:fld>
            <a:endParaRPr lang="en-US"/>
          </a:p>
        </p:txBody>
      </p:sp>
    </p:spTree>
    <p:extLst>
      <p:ext uri="{BB962C8B-B14F-4D97-AF65-F5344CB8AC3E}">
        <p14:creationId xmlns:p14="http://schemas.microsoft.com/office/powerpoint/2010/main" val="130643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hard to create space</a:t>
            </a:r>
            <a:r>
              <a:rPr lang="en-US" baseline="0" dirty="0" smtClean="0"/>
              <a:t> for something new when you’re not removing something else. Reducing wasted time, doing things that don’t do not need done or that someone else can do. </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14</a:t>
            </a:fld>
            <a:endParaRPr lang="en-US"/>
          </a:p>
        </p:txBody>
      </p:sp>
    </p:spTree>
    <p:extLst>
      <p:ext uri="{BB962C8B-B14F-4D97-AF65-F5344CB8AC3E}">
        <p14:creationId xmlns:p14="http://schemas.microsoft.com/office/powerpoint/2010/main" val="110149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vocation</a:t>
            </a:r>
            <a:r>
              <a:rPr lang="en-US" baseline="0" dirty="0" smtClean="0"/>
              <a:t> is rooted in the Latin for “voice”</a:t>
            </a:r>
          </a:p>
          <a:p>
            <a:r>
              <a:rPr lang="en-US" baseline="0" dirty="0" smtClean="0"/>
              <a:t>We must be deliberate in listening to ourselves, our actions and reactions, intuitions and instincts, and feelings.</a:t>
            </a:r>
          </a:p>
          <a:p>
            <a:endParaRPr lang="en-US" baseline="0" dirty="0" smtClean="0"/>
          </a:p>
          <a:p>
            <a:r>
              <a:rPr lang="en-US" baseline="0" dirty="0" smtClean="0"/>
              <a:t>From “Let Your Life Speak: Listening to the Voice of Vocation”</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15</a:t>
            </a:fld>
            <a:endParaRPr lang="en-US"/>
          </a:p>
        </p:txBody>
      </p:sp>
    </p:spTree>
    <p:extLst>
      <p:ext uri="{BB962C8B-B14F-4D97-AF65-F5344CB8AC3E}">
        <p14:creationId xmlns:p14="http://schemas.microsoft.com/office/powerpoint/2010/main" val="73871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personal antidotes here</a:t>
            </a:r>
          </a:p>
          <a:p>
            <a:endParaRPr lang="en-US" baseline="0" dirty="0" smtClean="0"/>
          </a:p>
          <a:p>
            <a:r>
              <a:rPr lang="en-US" baseline="0" dirty="0" smtClean="0"/>
              <a:t>Include comment that this may change over time</a:t>
            </a:r>
          </a:p>
          <a:p>
            <a:endParaRPr lang="en-US" baseline="0" dirty="0" smtClean="0"/>
          </a:p>
          <a:p>
            <a:r>
              <a:rPr lang="en-US" baseline="0" dirty="0" smtClean="0"/>
              <a:t>Include recognition that this is a process more than a destination</a:t>
            </a:r>
          </a:p>
          <a:p>
            <a:endParaRPr lang="en-US" baseline="0" dirty="0" smtClean="0"/>
          </a:p>
          <a:p>
            <a:r>
              <a:rPr lang="en-US" baseline="0" dirty="0" smtClean="0"/>
              <a:t>Develop strategies to saying no to things that aren’t at the center of the Venn diagram</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18</a:t>
            </a:fld>
            <a:endParaRPr lang="en-US"/>
          </a:p>
        </p:txBody>
      </p:sp>
    </p:spTree>
    <p:extLst>
      <p:ext uri="{BB962C8B-B14F-4D97-AF65-F5344CB8AC3E}">
        <p14:creationId xmlns:p14="http://schemas.microsoft.com/office/powerpoint/2010/main" val="203656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Verses the other Venn???? Should we even</a:t>
            </a:r>
            <a:r>
              <a:rPr lang="en-US" baseline="0" dirty="0" smtClean="0"/>
              <a:t> use this one???</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19</a:t>
            </a:fld>
            <a:endParaRPr lang="en-US"/>
          </a:p>
        </p:txBody>
      </p:sp>
    </p:spTree>
    <p:extLst>
      <p:ext uri="{BB962C8B-B14F-4D97-AF65-F5344CB8AC3E}">
        <p14:creationId xmlns:p14="http://schemas.microsoft.com/office/powerpoint/2010/main" val="190893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20</a:t>
            </a:fld>
            <a:endParaRPr lang="en-US"/>
          </a:p>
        </p:txBody>
      </p:sp>
    </p:spTree>
    <p:extLst>
      <p:ext uri="{BB962C8B-B14F-4D97-AF65-F5344CB8AC3E}">
        <p14:creationId xmlns:p14="http://schemas.microsoft.com/office/powerpoint/2010/main" val="11500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break in to 2’s,</a:t>
            </a:r>
            <a:r>
              <a:rPr lang="en-US" baseline="0" dirty="0" smtClean="0"/>
              <a:t> spend 10 minutes interviewing each other.</a:t>
            </a:r>
          </a:p>
          <a:p>
            <a:r>
              <a:rPr lang="en-US" baseline="0" dirty="0" smtClean="0"/>
              <a:t>Come back and discuss if anyone discovered anything new.</a:t>
            </a:r>
          </a:p>
          <a:p>
            <a:r>
              <a:rPr lang="en-US" baseline="0" dirty="0" smtClean="0"/>
              <a:t>Fill out their own Venn diagram </a:t>
            </a:r>
            <a:endParaRPr lang="en-US" dirty="0"/>
          </a:p>
        </p:txBody>
      </p:sp>
      <p:sp>
        <p:nvSpPr>
          <p:cNvPr id="4" name="Slide Number Placeholder 3"/>
          <p:cNvSpPr>
            <a:spLocks noGrp="1"/>
          </p:cNvSpPr>
          <p:nvPr>
            <p:ph type="sldNum" sz="quarter" idx="10"/>
          </p:nvPr>
        </p:nvSpPr>
        <p:spPr/>
        <p:txBody>
          <a:bodyPr/>
          <a:lstStyle/>
          <a:p>
            <a:fld id="{80DD5CD4-C22C-46F0-92E8-6099AB0D8EB1}" type="slidenum">
              <a:rPr lang="en-US" smtClean="0"/>
              <a:t>21</a:t>
            </a:fld>
            <a:endParaRPr lang="en-US"/>
          </a:p>
        </p:txBody>
      </p:sp>
    </p:spTree>
    <p:extLst>
      <p:ext uri="{BB962C8B-B14F-4D97-AF65-F5344CB8AC3E}">
        <p14:creationId xmlns:p14="http://schemas.microsoft.com/office/powerpoint/2010/main" val="64922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07D41E3-AFE9-4B6C-9322-85554E33BF23}" type="datetimeFigureOut">
              <a:rPr lang="en-US" smtClean="0"/>
              <a:t>5/8/2017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E98D833-680F-40FD-AB62-126AA1793C30}" type="slidenum">
              <a:rPr lang="en-US" smtClean="0"/>
              <a:t>‹#›</a:t>
            </a:fld>
            <a:endParaRPr lang="en-US"/>
          </a:p>
        </p:txBody>
      </p:sp>
    </p:spTree>
    <p:extLst>
      <p:ext uri="{BB962C8B-B14F-4D97-AF65-F5344CB8AC3E}">
        <p14:creationId xmlns:p14="http://schemas.microsoft.com/office/powerpoint/2010/main" val="223182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Brandy.deffenbacher@ucdenver.edu" TargetMode="External"/><Relationship Id="rId2" Type="http://schemas.openxmlformats.org/officeDocument/2006/relationships/hyperlink" Target="mailto:Stephanie.benson@lpnt.net" TargetMode="External"/><Relationship Id="rId1" Type="http://schemas.openxmlformats.org/officeDocument/2006/relationships/slideLayout" Target="../slideLayouts/slideLayout3.xml"/><Relationship Id="rId4" Type="http://schemas.openxmlformats.org/officeDocument/2006/relationships/hyperlink" Target="mailto:HuffmanMM@umkc.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rishiprograms.org/programs/all-healthcare-professionals/is-your-fmm-group-counte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75" dirty="0"/>
              <a:t>How to Determine What to be </a:t>
            </a:r>
            <a:br>
              <a:rPr lang="en-US" sz="3675" dirty="0"/>
            </a:br>
            <a:r>
              <a:rPr lang="en-US" sz="3675" dirty="0"/>
              <a:t>When you Grow Up: </a:t>
            </a:r>
            <a:br>
              <a:rPr lang="en-US" sz="3675" dirty="0"/>
            </a:br>
            <a:r>
              <a:rPr lang="en-US" sz="3675" dirty="0"/>
              <a:t>Discovering your Passion</a:t>
            </a:r>
            <a:endParaRPr lang="en-US" dirty="0"/>
          </a:p>
        </p:txBody>
      </p:sp>
      <p:sp>
        <p:nvSpPr>
          <p:cNvPr id="3" name="Subtitle 2"/>
          <p:cNvSpPr>
            <a:spLocks noGrp="1"/>
          </p:cNvSpPr>
          <p:nvPr>
            <p:ph type="subTitle" idx="1"/>
          </p:nvPr>
        </p:nvSpPr>
        <p:spPr/>
        <p:txBody>
          <a:bodyPr/>
          <a:lstStyle/>
          <a:p>
            <a:r>
              <a:rPr lang="en-US" dirty="0" smtClean="0"/>
              <a:t>Stephanie Benson, MD, FAAFP</a:t>
            </a:r>
          </a:p>
          <a:p>
            <a:r>
              <a:rPr lang="en-US" dirty="0" smtClean="0"/>
              <a:t>Brandy Deffenbacher, MD</a:t>
            </a:r>
          </a:p>
          <a:p>
            <a:r>
              <a:rPr lang="en-US" dirty="0" smtClean="0"/>
              <a:t>Miranda Huffman, MD, MEd</a:t>
            </a:r>
          </a:p>
          <a:p>
            <a:endParaRPr lang="en-US" dirty="0" smtClean="0"/>
          </a:p>
          <a:p>
            <a:endParaRPr lang="en-US" dirty="0"/>
          </a:p>
        </p:txBody>
      </p:sp>
    </p:spTree>
    <p:extLst>
      <p:ext uri="{BB962C8B-B14F-4D97-AF65-F5344CB8AC3E}">
        <p14:creationId xmlns:p14="http://schemas.microsoft.com/office/powerpoint/2010/main" val="201563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a:buChar char="•"/>
            </a:pPr>
            <a:r>
              <a:rPr lang="en-US" dirty="0" err="1"/>
              <a:t>Jager</a:t>
            </a:r>
            <a:r>
              <a:rPr lang="en-US" dirty="0"/>
              <a:t>, et al. </a:t>
            </a:r>
            <a:r>
              <a:rPr lang="en-US" dirty="0" smtClean="0"/>
              <a:t>2017</a:t>
            </a:r>
          </a:p>
          <a:p>
            <a:pPr marL="342900" lvl="1" indent="-342900"/>
            <a:r>
              <a:rPr lang="en-US" dirty="0" smtClean="0"/>
              <a:t>Burnout </a:t>
            </a:r>
            <a:r>
              <a:rPr lang="en-US" dirty="0"/>
              <a:t>associated with lower odds of enjoying talking about their work to others choosing their work life again or continuing with their current work even if they were no longer paid if they were financially stable</a:t>
            </a:r>
          </a:p>
          <a:p>
            <a:endParaRPr lang="en-US" dirty="0"/>
          </a:p>
        </p:txBody>
      </p:sp>
    </p:spTree>
    <p:extLst>
      <p:ext uri="{BB962C8B-B14F-4D97-AF65-F5344CB8AC3E}">
        <p14:creationId xmlns:p14="http://schemas.microsoft.com/office/powerpoint/2010/main" val="263561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Meaning</a:t>
            </a:r>
          </a:p>
        </p:txBody>
      </p:sp>
      <p:sp>
        <p:nvSpPr>
          <p:cNvPr id="3" name="Content Placeholder 2"/>
          <p:cNvSpPr>
            <a:spLocks noGrp="1"/>
          </p:cNvSpPr>
          <p:nvPr>
            <p:ph idx="1"/>
          </p:nvPr>
        </p:nvSpPr>
        <p:spPr/>
        <p:txBody>
          <a:bodyPr/>
          <a:lstStyle/>
          <a:p>
            <a:r>
              <a:rPr lang="en-US" dirty="0" err="1"/>
              <a:t>Rabatin</a:t>
            </a:r>
            <a:r>
              <a:rPr lang="en-US" dirty="0"/>
              <a:t> </a:t>
            </a:r>
            <a:r>
              <a:rPr lang="en-US" dirty="0" smtClean="0"/>
              <a:t>et al. 2016</a:t>
            </a:r>
          </a:p>
          <a:p>
            <a:pPr lvl="1"/>
            <a:r>
              <a:rPr lang="en-US" dirty="0" smtClean="0"/>
              <a:t>Burnout associated with lower rates of career satisfaction and higher intent to leave their practice</a:t>
            </a:r>
          </a:p>
          <a:p>
            <a:r>
              <a:rPr lang="en-US" dirty="0" err="1" smtClean="0"/>
              <a:t>Pololi</a:t>
            </a:r>
            <a:r>
              <a:rPr lang="en-US" dirty="0" smtClean="0"/>
              <a:t> et al. 2012</a:t>
            </a:r>
          </a:p>
          <a:p>
            <a:pPr lvl="1"/>
            <a:r>
              <a:rPr lang="en-US" dirty="0" smtClean="0"/>
              <a:t>Dissatisfaction related to attrition of faculty in U.S. </a:t>
            </a:r>
            <a:r>
              <a:rPr lang="en-US" dirty="0"/>
              <a:t>m</a:t>
            </a:r>
            <a:r>
              <a:rPr lang="en-US" dirty="0" smtClean="0"/>
              <a:t>edical schools</a:t>
            </a:r>
          </a:p>
          <a:p>
            <a:pPr lvl="1"/>
            <a:endParaRPr lang="en-US" dirty="0"/>
          </a:p>
        </p:txBody>
      </p:sp>
    </p:spTree>
    <p:extLst>
      <p:ext uri="{BB962C8B-B14F-4D97-AF65-F5344CB8AC3E}">
        <p14:creationId xmlns:p14="http://schemas.microsoft.com/office/powerpoint/2010/main" val="20896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Meaning</a:t>
            </a:r>
          </a:p>
        </p:txBody>
      </p:sp>
      <p:sp>
        <p:nvSpPr>
          <p:cNvPr id="3" name="Content Placeholder 2"/>
          <p:cNvSpPr>
            <a:spLocks noGrp="1"/>
          </p:cNvSpPr>
          <p:nvPr>
            <p:ph idx="1"/>
          </p:nvPr>
        </p:nvSpPr>
        <p:spPr/>
        <p:txBody>
          <a:bodyPr/>
          <a:lstStyle/>
          <a:p>
            <a:r>
              <a:rPr lang="en-US" dirty="0" err="1"/>
              <a:t>Shanafelt</a:t>
            </a:r>
            <a:r>
              <a:rPr lang="en-US" dirty="0"/>
              <a:t>, et al. </a:t>
            </a:r>
            <a:r>
              <a:rPr lang="en-US" dirty="0" smtClean="0"/>
              <a:t>2009</a:t>
            </a:r>
          </a:p>
          <a:p>
            <a:pPr lvl="1"/>
            <a:r>
              <a:rPr lang="en-US" dirty="0"/>
              <a:t>E</a:t>
            </a:r>
            <a:r>
              <a:rPr lang="en-US" dirty="0" smtClean="0"/>
              <a:t>xtent </a:t>
            </a:r>
            <a:r>
              <a:rPr lang="en-US" dirty="0"/>
              <a:t>to which faculty physicians are able to focus on the aspect of work that is most meaningful to them has a strong inverse relationship to their risk of burnout.</a:t>
            </a:r>
          </a:p>
        </p:txBody>
      </p:sp>
    </p:spTree>
    <p:extLst>
      <p:ext uri="{BB962C8B-B14F-4D97-AF65-F5344CB8AC3E}">
        <p14:creationId xmlns:p14="http://schemas.microsoft.com/office/powerpoint/2010/main" val="91021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oconstructionguide.com/wp-content/uploads/2016/03/Pitfall-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128" y="1990915"/>
            <a:ext cx="5493544" cy="256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7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Pitfalls</a:t>
            </a:r>
            <a:endParaRPr lang="en-US" dirty="0"/>
          </a:p>
        </p:txBody>
      </p:sp>
      <p:sp>
        <p:nvSpPr>
          <p:cNvPr id="3" name="Content Placeholder 2"/>
          <p:cNvSpPr>
            <a:spLocks noGrp="1"/>
          </p:cNvSpPr>
          <p:nvPr>
            <p:ph idx="1"/>
          </p:nvPr>
        </p:nvSpPr>
        <p:spPr/>
        <p:txBody>
          <a:bodyPr>
            <a:normAutofit lnSpcReduction="10000"/>
          </a:bodyPr>
          <a:lstStyle/>
          <a:p>
            <a:r>
              <a:rPr lang="en-US" dirty="0" smtClean="0"/>
              <a:t>Time</a:t>
            </a:r>
          </a:p>
          <a:p>
            <a:r>
              <a:rPr lang="en-US" dirty="0" smtClean="0"/>
              <a:t>The opinions of others, well meaning or not</a:t>
            </a:r>
          </a:p>
          <a:p>
            <a:r>
              <a:rPr lang="en-US" dirty="0" smtClean="0"/>
              <a:t>Structural/organizational limitations</a:t>
            </a:r>
          </a:p>
          <a:p>
            <a:r>
              <a:rPr lang="en-US" dirty="0" smtClean="0"/>
              <a:t>Competing interests/demands</a:t>
            </a:r>
          </a:p>
          <a:p>
            <a:r>
              <a:rPr lang="en-US" dirty="0" smtClean="0"/>
              <a:t>Fear of failure</a:t>
            </a:r>
          </a:p>
          <a:p>
            <a:r>
              <a:rPr lang="en-US" dirty="0" smtClean="0"/>
              <a:t>Financial demands, fear of loss of income</a:t>
            </a:r>
          </a:p>
          <a:p>
            <a:endParaRPr lang="en-US" dirty="0" smtClean="0"/>
          </a:p>
          <a:p>
            <a:endParaRPr lang="en-US" dirty="0"/>
          </a:p>
        </p:txBody>
      </p:sp>
    </p:spTree>
    <p:extLst>
      <p:ext uri="{BB962C8B-B14F-4D97-AF65-F5344CB8AC3E}">
        <p14:creationId xmlns:p14="http://schemas.microsoft.com/office/powerpoint/2010/main" val="143521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“Before I can tell my life what I want to do with it, I must listen to my life telling me who I am</a:t>
            </a:r>
            <a:r>
              <a:rPr lang="en-US" dirty="0" smtClean="0"/>
              <a:t>.”- Parker Palmer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37" y="3838449"/>
            <a:ext cx="1857375" cy="2533650"/>
          </a:xfrm>
          <a:prstGeom prst="rect">
            <a:avLst/>
          </a:prstGeom>
        </p:spPr>
      </p:pic>
    </p:spTree>
    <p:extLst>
      <p:ext uri="{BB962C8B-B14F-4D97-AF65-F5344CB8AC3E}">
        <p14:creationId xmlns:p14="http://schemas.microsoft.com/office/powerpoint/2010/main" val="1475057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108" y="1104339"/>
            <a:ext cx="8229600" cy="3956218"/>
          </a:xfrm>
        </p:spPr>
        <p:txBody>
          <a:bodyPr/>
          <a:lstStyle/>
          <a:p>
            <a:r>
              <a:rPr lang="en-US" dirty="0" smtClean="0"/>
              <a:t>“When </a:t>
            </a:r>
            <a:r>
              <a:rPr lang="en-US" dirty="0"/>
              <a:t>people have found their calling, they’ve made tough decisions and sacrifices in order to do the work they were meant to do.” </a:t>
            </a:r>
            <a:endParaRPr lang="en-US" dirty="0" smtClean="0"/>
          </a:p>
          <a:p>
            <a:r>
              <a:rPr lang="en-US" dirty="0" smtClean="0"/>
              <a:t> “You don’t </a:t>
            </a:r>
            <a:r>
              <a:rPr lang="en-US" dirty="0"/>
              <a:t>just </a:t>
            </a:r>
            <a:r>
              <a:rPr lang="en-US" dirty="0" smtClean="0"/>
              <a:t>’find’ </a:t>
            </a:r>
            <a:r>
              <a:rPr lang="en-US" dirty="0"/>
              <a:t>your calling — you have to fight for it. And it’s worth the fight</a:t>
            </a:r>
            <a:r>
              <a:rPr lang="en-US" dirty="0" smtClean="0"/>
              <a:t>.”</a:t>
            </a:r>
            <a:endParaRPr lang="en-US" dirty="0"/>
          </a:p>
          <a:p>
            <a:pPr lvl="1"/>
            <a:r>
              <a:rPr lang="en-US" dirty="0"/>
              <a:t>David </a:t>
            </a:r>
            <a:r>
              <a:rPr lang="en-US" dirty="0" err="1"/>
              <a:t>Isay</a:t>
            </a:r>
            <a:r>
              <a:rPr lang="en-US" dirty="0"/>
              <a:t>, developer of Story Corps </a:t>
            </a:r>
          </a:p>
          <a:p>
            <a:pPr marL="0" indent="0">
              <a:buNone/>
            </a:pPr>
            <a:endParaRPr lang="en-US" dirty="0"/>
          </a:p>
          <a:p>
            <a:pPr marL="0" indent="0">
              <a:buNone/>
            </a:pPr>
            <a:endParaRPr lang="en-US" dirty="0"/>
          </a:p>
        </p:txBody>
      </p:sp>
      <p:pic>
        <p:nvPicPr>
          <p:cNvPr id="5122" name="Picture 2" descr="https://www.epl.org/wp-content/uploads/2017/01/StoryCorps_LogoV1_cmy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471" y="4934510"/>
            <a:ext cx="2413781" cy="151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9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Your Calling</a:t>
            </a:r>
            <a:endParaRPr lang="en-US" dirty="0"/>
          </a:p>
        </p:txBody>
      </p:sp>
      <p:sp>
        <p:nvSpPr>
          <p:cNvPr id="3" name="Content Placeholder 2"/>
          <p:cNvSpPr>
            <a:spLocks noGrp="1"/>
          </p:cNvSpPr>
          <p:nvPr>
            <p:ph idx="1"/>
          </p:nvPr>
        </p:nvSpPr>
        <p:spPr/>
        <p:txBody>
          <a:bodyPr/>
          <a:lstStyle/>
          <a:p>
            <a:r>
              <a:rPr lang="en-US" dirty="0" smtClean="0"/>
              <a:t>Your calling is at the intersection of a Venn diagram of three things:</a:t>
            </a:r>
          </a:p>
          <a:p>
            <a:pPr lvl="1"/>
            <a:r>
              <a:rPr lang="en-US" dirty="0" smtClean="0"/>
              <a:t>Doing something you’re good at</a:t>
            </a:r>
          </a:p>
          <a:p>
            <a:pPr lvl="1"/>
            <a:r>
              <a:rPr lang="en-US" dirty="0"/>
              <a:t>F</a:t>
            </a:r>
            <a:r>
              <a:rPr lang="en-US" dirty="0" smtClean="0"/>
              <a:t>eeling appreciated</a:t>
            </a:r>
          </a:p>
          <a:p>
            <a:pPr lvl="1"/>
            <a:r>
              <a:rPr lang="en-US" dirty="0"/>
              <a:t>B</a:t>
            </a:r>
            <a:r>
              <a:rPr lang="en-US" dirty="0" smtClean="0"/>
              <a:t>elieving your work is making people’s lives better</a:t>
            </a:r>
            <a:endParaRPr lang="en-US" dirty="0"/>
          </a:p>
          <a:p>
            <a:endParaRPr lang="en-US" dirty="0"/>
          </a:p>
        </p:txBody>
      </p:sp>
    </p:spTree>
    <p:extLst>
      <p:ext uri="{BB962C8B-B14F-4D97-AF65-F5344CB8AC3E}">
        <p14:creationId xmlns:p14="http://schemas.microsoft.com/office/powerpoint/2010/main" val="173095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edideas.files.wordpress.com/2016/04/dave_isay_calling_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1" y="923926"/>
            <a:ext cx="8461374" cy="507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5979" y="1223010"/>
            <a:ext cx="5013558" cy="5029226"/>
          </a:xfrm>
        </p:spPr>
      </p:pic>
    </p:spTree>
    <p:extLst>
      <p:ext uri="{BB962C8B-B14F-4D97-AF65-F5344CB8AC3E}">
        <p14:creationId xmlns:p14="http://schemas.microsoft.com/office/powerpoint/2010/main" val="201369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Stephanie Benson</a:t>
            </a:r>
          </a:p>
          <a:p>
            <a:pPr lvl="1"/>
            <a:r>
              <a:rPr lang="en-US" dirty="0" smtClean="0"/>
              <a:t>Southern New Mexico Family Medicine Residency</a:t>
            </a:r>
          </a:p>
          <a:p>
            <a:pPr lvl="1"/>
            <a:r>
              <a:rPr lang="en-US" dirty="0" smtClean="0">
                <a:hlinkClick r:id="rId2"/>
              </a:rPr>
              <a:t>Stephanie.benson@lpnt.net</a:t>
            </a:r>
            <a:endParaRPr lang="en-US" dirty="0" smtClean="0"/>
          </a:p>
          <a:p>
            <a:r>
              <a:rPr lang="en-US" dirty="0" smtClean="0"/>
              <a:t>Brandy Deffenbacher</a:t>
            </a:r>
          </a:p>
          <a:p>
            <a:pPr lvl="1"/>
            <a:r>
              <a:rPr lang="en-US" dirty="0" smtClean="0"/>
              <a:t>University of Colorado Department of Family Medicine</a:t>
            </a:r>
          </a:p>
          <a:p>
            <a:pPr lvl="1"/>
            <a:r>
              <a:rPr lang="en-US" dirty="0" smtClean="0">
                <a:hlinkClick r:id="rId3"/>
              </a:rPr>
              <a:t>Brandy.deffenbacher@ucdenver.edu</a:t>
            </a:r>
            <a:endParaRPr lang="en-US" dirty="0" smtClean="0"/>
          </a:p>
          <a:p>
            <a:r>
              <a:rPr lang="en-US" dirty="0" smtClean="0"/>
              <a:t>Miranda Huffman</a:t>
            </a:r>
          </a:p>
          <a:p>
            <a:pPr lvl="1"/>
            <a:r>
              <a:rPr lang="en-US" dirty="0" smtClean="0"/>
              <a:t>University of Missouri – Kansas City Department of Community and Family Medicine</a:t>
            </a:r>
          </a:p>
          <a:p>
            <a:pPr lvl="1"/>
            <a:r>
              <a:rPr lang="en-US" dirty="0" smtClean="0">
                <a:hlinkClick r:id="rId4"/>
              </a:rPr>
              <a:t>HuffmanMM@umkc.edu</a:t>
            </a:r>
            <a:r>
              <a:rPr lang="en-US" dirty="0" smtClean="0"/>
              <a:t> </a:t>
            </a:r>
            <a:endParaRPr lang="en-US" dirty="0"/>
          </a:p>
        </p:txBody>
      </p:sp>
    </p:spTree>
    <p:extLst>
      <p:ext uri="{BB962C8B-B14F-4D97-AF65-F5344CB8AC3E}">
        <p14:creationId xmlns:p14="http://schemas.microsoft.com/office/powerpoint/2010/main" val="152161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8" y="972874"/>
            <a:ext cx="8493162" cy="1187865"/>
          </a:xfrm>
        </p:spPr>
        <p:txBody>
          <a:bodyPr>
            <a:normAutofit fontScale="90000"/>
          </a:bodyPr>
          <a:lstStyle/>
          <a:p>
            <a:pPr algn="ctr"/>
            <a:r>
              <a:rPr lang="en-US" dirty="0" smtClean="0"/>
              <a:t>Six (more) Ideas </a:t>
            </a:r>
            <a:r>
              <a:rPr lang="en-US" dirty="0"/>
              <a:t>f</a:t>
            </a:r>
            <a:r>
              <a:rPr lang="en-US" dirty="0" smtClean="0"/>
              <a:t>or Finding the Work </a:t>
            </a:r>
            <a:br>
              <a:rPr lang="en-US" dirty="0" smtClean="0"/>
            </a:br>
            <a:r>
              <a:rPr lang="en-US" dirty="0" smtClean="0"/>
              <a:t>You </a:t>
            </a:r>
            <a:r>
              <a:rPr lang="en-US" dirty="0"/>
              <a:t>w</a:t>
            </a:r>
            <a:r>
              <a:rPr lang="en-US" dirty="0" smtClean="0"/>
              <a:t>ere Meant to Do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Your </a:t>
            </a:r>
            <a:r>
              <a:rPr lang="en-US" dirty="0"/>
              <a:t>calling often comes out of difficult experiences</a:t>
            </a:r>
            <a:r>
              <a:rPr lang="en-US" dirty="0" smtClean="0"/>
              <a:t>.</a:t>
            </a:r>
          </a:p>
          <a:p>
            <a:r>
              <a:rPr lang="en-US" dirty="0"/>
              <a:t>Calling often takes courage and ruffles feathers.</a:t>
            </a:r>
          </a:p>
          <a:p>
            <a:r>
              <a:rPr lang="en-US" dirty="0" smtClean="0"/>
              <a:t>Other </a:t>
            </a:r>
            <a:r>
              <a:rPr lang="en-US" dirty="0"/>
              <a:t>people often nudge you toward your </a:t>
            </a:r>
            <a:r>
              <a:rPr lang="en-US" dirty="0" smtClean="0"/>
              <a:t>calling.</a:t>
            </a:r>
          </a:p>
          <a:p>
            <a:r>
              <a:rPr lang="en-US" dirty="0"/>
              <a:t>What comes </a:t>
            </a:r>
            <a:r>
              <a:rPr lang="en-US" i="1" dirty="0"/>
              <a:t>after</a:t>
            </a:r>
            <a:r>
              <a:rPr lang="en-US" dirty="0"/>
              <a:t> identifying your calling is what really matters</a:t>
            </a:r>
            <a:r>
              <a:rPr lang="en-US" dirty="0" smtClean="0"/>
              <a:t>.</a:t>
            </a:r>
          </a:p>
          <a:p>
            <a:r>
              <a:rPr lang="en-US" dirty="0"/>
              <a:t>Age is irrelevant</a:t>
            </a:r>
            <a:r>
              <a:rPr lang="en-US" dirty="0" smtClean="0"/>
              <a:t>.</a:t>
            </a:r>
          </a:p>
          <a:p>
            <a:r>
              <a:rPr lang="en-US" dirty="0"/>
              <a:t>Calling often doesn’t come with a big </a:t>
            </a:r>
            <a:r>
              <a:rPr lang="en-US" dirty="0" smtClean="0"/>
              <a:t>paycheck.</a:t>
            </a:r>
            <a:endParaRPr lang="en-US" dirty="0"/>
          </a:p>
          <a:p>
            <a:endParaRPr lang="en-US" b="1" dirty="0" smtClean="0"/>
          </a:p>
          <a:p>
            <a:endParaRPr lang="en-US" dirty="0"/>
          </a:p>
          <a:p>
            <a:endParaRPr lang="en-US" b="1" dirty="0" smtClean="0"/>
          </a:p>
          <a:p>
            <a:endParaRPr lang="en-US" dirty="0"/>
          </a:p>
        </p:txBody>
      </p:sp>
    </p:spTree>
    <p:extLst>
      <p:ext uri="{BB962C8B-B14F-4D97-AF65-F5344CB8AC3E}">
        <p14:creationId xmlns:p14="http://schemas.microsoft.com/office/powerpoint/2010/main" val="8753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 Small group exercise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0432" y="2226469"/>
            <a:ext cx="3123137" cy="3263504"/>
          </a:xfrm>
        </p:spPr>
      </p:pic>
    </p:spTree>
    <p:extLst>
      <p:ext uri="{BB962C8B-B14F-4D97-AF65-F5344CB8AC3E}">
        <p14:creationId xmlns:p14="http://schemas.microsoft.com/office/powerpoint/2010/main" val="7721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123" y="1206500"/>
            <a:ext cx="5397753" cy="5016500"/>
          </a:xfrm>
        </p:spPr>
      </p:pic>
    </p:spTree>
    <p:extLst>
      <p:ext uri="{BB962C8B-B14F-4D97-AF65-F5344CB8AC3E}">
        <p14:creationId xmlns:p14="http://schemas.microsoft.com/office/powerpoint/2010/main" val="109718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2811" y="1192642"/>
            <a:ext cx="5458378" cy="5072843"/>
          </a:xfrm>
        </p:spPr>
      </p:pic>
    </p:spTree>
    <p:extLst>
      <p:ext uri="{BB962C8B-B14F-4D97-AF65-F5344CB8AC3E}">
        <p14:creationId xmlns:p14="http://schemas.microsoft.com/office/powerpoint/2010/main" val="135372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Journal</a:t>
            </a:r>
            <a:endParaRPr lang="en-US" dirty="0"/>
          </a:p>
        </p:txBody>
      </p:sp>
      <p:sp>
        <p:nvSpPr>
          <p:cNvPr id="3" name="Content Placeholder 2"/>
          <p:cNvSpPr>
            <a:spLocks noGrp="1"/>
          </p:cNvSpPr>
          <p:nvPr>
            <p:ph idx="1"/>
          </p:nvPr>
        </p:nvSpPr>
        <p:spPr/>
        <p:txBody>
          <a:bodyPr/>
          <a:lstStyle/>
          <a:p>
            <a:r>
              <a:rPr lang="en-US" dirty="0" smtClean="0"/>
              <a:t>What surprised me today?</a:t>
            </a:r>
          </a:p>
          <a:p>
            <a:r>
              <a:rPr lang="en-US" dirty="0" smtClean="0"/>
              <a:t>What touched my heart today?</a:t>
            </a:r>
          </a:p>
          <a:p>
            <a:r>
              <a:rPr lang="en-US" dirty="0" smtClean="0"/>
              <a:t>What inspired me today?</a:t>
            </a:r>
          </a:p>
          <a:p>
            <a:endParaRPr lang="en-US" dirty="0"/>
          </a:p>
          <a:p>
            <a:r>
              <a:rPr lang="en-US" dirty="0">
                <a:hlinkClick r:id="rId3"/>
              </a:rPr>
              <a:t>http://www.rishiprograms.org/programs/all-healthcare-professionals/is-your-fmm-group-counted</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1253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hehappymd.com/hs-fs/hub/263814/file-49905839-png/images/happiest-doctors-venn-diagram-physician-happiness.png?t=14883489769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582" y="1577440"/>
            <a:ext cx="4874419" cy="39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5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8159" y="986312"/>
            <a:ext cx="5021397" cy="4666946"/>
          </a:xfrm>
        </p:spPr>
      </p:pic>
      <p:sp>
        <p:nvSpPr>
          <p:cNvPr id="5" name="Title 4"/>
          <p:cNvSpPr>
            <a:spLocks noGrp="1"/>
          </p:cNvSpPr>
          <p:nvPr>
            <p:ph type="title"/>
          </p:nvPr>
        </p:nvSpPr>
        <p:spPr/>
        <p:txBody>
          <a:bodyPr/>
          <a:lstStyle/>
          <a:p>
            <a:endParaRPr lang="en-US"/>
          </a:p>
        </p:txBody>
      </p:sp>
      <p:sp>
        <p:nvSpPr>
          <p:cNvPr id="7" name="Rectangle 6"/>
          <p:cNvSpPr/>
          <p:nvPr/>
        </p:nvSpPr>
        <p:spPr>
          <a:xfrm>
            <a:off x="4430486" y="5363935"/>
            <a:ext cx="1785257" cy="43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3559628" y="5483275"/>
            <a:ext cx="5340986" cy="300082"/>
          </a:xfrm>
          <a:prstGeom prst="rect">
            <a:avLst/>
          </a:prstGeom>
        </p:spPr>
        <p:txBody>
          <a:bodyPr wrap="square">
            <a:spAutoFit/>
          </a:bodyPr>
          <a:lstStyle/>
          <a:p>
            <a:r>
              <a:rPr lang="en-US" sz="1350" dirty="0"/>
              <a:t>http://</a:t>
            </a:r>
            <a:r>
              <a:rPr lang="en-US" sz="1350" dirty="0" err="1"/>
              <a:t>leoniedawson.com</a:t>
            </a:r>
            <a:r>
              <a:rPr lang="en-US" sz="1350" dirty="0"/>
              <a:t>/the-g-o-a-l-system-for-goal-achieving-success/</a:t>
            </a:r>
          </a:p>
        </p:txBody>
      </p:sp>
    </p:spTree>
    <p:extLst>
      <p:ext uri="{BB962C8B-B14F-4D97-AF65-F5344CB8AC3E}">
        <p14:creationId xmlns:p14="http://schemas.microsoft.com/office/powerpoint/2010/main" val="1817983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Finding your passion and meaning in your work can improve </a:t>
            </a:r>
            <a:r>
              <a:rPr lang="en-US" dirty="0"/>
              <a:t>career </a:t>
            </a:r>
            <a:r>
              <a:rPr lang="en-US" dirty="0" smtClean="0"/>
              <a:t>satisfaction</a:t>
            </a:r>
            <a:r>
              <a:rPr lang="en-US" dirty="0"/>
              <a:t> </a:t>
            </a:r>
            <a:r>
              <a:rPr lang="en-US" dirty="0" smtClean="0"/>
              <a:t>and protect against burnout. </a:t>
            </a:r>
            <a:endParaRPr lang="en-US" dirty="0"/>
          </a:p>
          <a:p>
            <a:r>
              <a:rPr lang="en-US" dirty="0" smtClean="0"/>
              <a:t>Using methods such as start-stop-keep, journaling and reflection, and Venn diagrams can help direct you towards your passion.</a:t>
            </a:r>
          </a:p>
          <a:p>
            <a:r>
              <a:rPr lang="en-US" dirty="0" smtClean="0"/>
              <a:t>Writing </a:t>
            </a:r>
            <a:r>
              <a:rPr lang="en-US" dirty="0"/>
              <a:t>step wise goals </a:t>
            </a:r>
            <a:r>
              <a:rPr lang="en-US" dirty="0" smtClean="0"/>
              <a:t>that are motivating, observable, and actionable can help develop a plan to incorporate your passions into </a:t>
            </a:r>
            <a:r>
              <a:rPr lang="en-US" dirty="0"/>
              <a:t>the work place. </a:t>
            </a:r>
          </a:p>
          <a:p>
            <a:endParaRPr lang="en-US" dirty="0"/>
          </a:p>
        </p:txBody>
      </p:sp>
    </p:spTree>
    <p:extLst>
      <p:ext uri="{BB962C8B-B14F-4D97-AF65-F5344CB8AC3E}">
        <p14:creationId xmlns:p14="http://schemas.microsoft.com/office/powerpoint/2010/main" val="136882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val="27878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a:t>Describe the importance of a personal/career passion and how it can improve career satisfaction. </a:t>
            </a:r>
            <a:endParaRPr lang="en-US" dirty="0" smtClean="0"/>
          </a:p>
          <a:p>
            <a:r>
              <a:rPr lang="en-US" dirty="0"/>
              <a:t>Identify methods </a:t>
            </a:r>
            <a:r>
              <a:rPr lang="en-US" dirty="0" smtClean="0"/>
              <a:t>and </a:t>
            </a:r>
            <a:r>
              <a:rPr lang="en-US" dirty="0"/>
              <a:t>questions that can be used to find and develop one’s personal and career passions.</a:t>
            </a:r>
          </a:p>
          <a:p>
            <a:r>
              <a:rPr lang="en-US" dirty="0"/>
              <a:t>Write </a:t>
            </a:r>
            <a:r>
              <a:rPr lang="en-US" dirty="0" smtClean="0"/>
              <a:t>step-wise </a:t>
            </a:r>
            <a:r>
              <a:rPr lang="en-US" dirty="0"/>
              <a:t>goals for the incorporation of these passions in the work place. </a:t>
            </a:r>
          </a:p>
          <a:p>
            <a:endParaRPr lang="en-US" dirty="0"/>
          </a:p>
        </p:txBody>
      </p:sp>
    </p:spTree>
    <p:extLst>
      <p:ext uri="{BB962C8B-B14F-4D97-AF65-F5344CB8AC3E}">
        <p14:creationId xmlns:p14="http://schemas.microsoft.com/office/powerpoint/2010/main" val="148664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mpr/mpr/p/8/000/29d/1b5/2df1d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432" y="1571625"/>
            <a:ext cx="3250406" cy="387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2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licdn.com/mpr/mpr/p/5/000/29d/1ad/33aae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207" y="1663303"/>
            <a:ext cx="3250406" cy="386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dia.licdn.com/mpr/mpr/p/6/000/29d/1b7/20b8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532" y="1460897"/>
            <a:ext cx="3250406" cy="43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0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Meaning</a:t>
            </a:r>
          </a:p>
        </p:txBody>
      </p:sp>
      <p:sp>
        <p:nvSpPr>
          <p:cNvPr id="3" name="Content Placeholder 2"/>
          <p:cNvSpPr>
            <a:spLocks noGrp="1"/>
          </p:cNvSpPr>
          <p:nvPr>
            <p:ph idx="1"/>
          </p:nvPr>
        </p:nvSpPr>
        <p:spPr/>
        <p:txBody>
          <a:bodyPr>
            <a:normAutofit lnSpcReduction="10000"/>
          </a:bodyPr>
          <a:lstStyle/>
          <a:p>
            <a:r>
              <a:rPr lang="en-US" dirty="0" err="1"/>
              <a:t>Shanafelt</a:t>
            </a:r>
            <a:r>
              <a:rPr lang="en-US" dirty="0" smtClean="0"/>
              <a:t>, et al.  2015</a:t>
            </a:r>
          </a:p>
          <a:p>
            <a:pPr lvl="1"/>
            <a:r>
              <a:rPr lang="en-US" dirty="0" smtClean="0"/>
              <a:t>Increased rates of burnout compared to 2011, 54% vs 45%</a:t>
            </a:r>
          </a:p>
          <a:p>
            <a:pPr lvl="1"/>
            <a:r>
              <a:rPr lang="en-US" dirty="0" smtClean="0"/>
              <a:t>Declined satisfaction in work-life balance</a:t>
            </a:r>
          </a:p>
          <a:p>
            <a:pPr lvl="1"/>
            <a:r>
              <a:rPr lang="en-US" dirty="0" smtClean="0"/>
              <a:t>Disparity in burnout and satisfaction in work-life among physicians compared to the general working population</a:t>
            </a:r>
          </a:p>
          <a:p>
            <a:pPr lvl="1"/>
            <a:r>
              <a:rPr lang="en-US" dirty="0"/>
              <a:t>M</a:t>
            </a:r>
            <a:r>
              <a:rPr lang="en-US" dirty="0" smtClean="0"/>
              <a:t>id-career </a:t>
            </a:r>
            <a:r>
              <a:rPr lang="en-US" dirty="0"/>
              <a:t>Family Medicine physicians having some of the highest rates</a:t>
            </a:r>
            <a:endParaRPr lang="en-US" b="1" dirty="0" smtClean="0"/>
          </a:p>
          <a:p>
            <a:pPr lvl="1"/>
            <a:endParaRPr lang="en-US" dirty="0" smtClean="0"/>
          </a:p>
          <a:p>
            <a:pPr lvl="1"/>
            <a:endParaRPr lang="en-US" dirty="0"/>
          </a:p>
        </p:txBody>
      </p:sp>
    </p:spTree>
    <p:extLst>
      <p:ext uri="{BB962C8B-B14F-4D97-AF65-F5344CB8AC3E}">
        <p14:creationId xmlns:p14="http://schemas.microsoft.com/office/powerpoint/2010/main" val="162392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Meaning</a:t>
            </a:r>
          </a:p>
        </p:txBody>
      </p:sp>
      <p:sp>
        <p:nvSpPr>
          <p:cNvPr id="3" name="Content Placeholder 2"/>
          <p:cNvSpPr>
            <a:spLocks noGrp="1"/>
          </p:cNvSpPr>
          <p:nvPr>
            <p:ph idx="1"/>
          </p:nvPr>
        </p:nvSpPr>
        <p:spPr/>
        <p:txBody>
          <a:bodyPr>
            <a:normAutofit/>
          </a:bodyPr>
          <a:lstStyle/>
          <a:p>
            <a:r>
              <a:rPr lang="en-US" dirty="0" err="1" smtClean="0"/>
              <a:t>Jager</a:t>
            </a:r>
            <a:r>
              <a:rPr lang="en-US" dirty="0" smtClean="0"/>
              <a:t>, et al. 2017</a:t>
            </a:r>
          </a:p>
          <a:p>
            <a:pPr lvl="1"/>
            <a:r>
              <a:rPr lang="en-US" dirty="0"/>
              <a:t>B</a:t>
            </a:r>
            <a:r>
              <a:rPr lang="en-US" dirty="0" smtClean="0"/>
              <a:t>urned </a:t>
            </a:r>
            <a:r>
              <a:rPr lang="en-US" dirty="0"/>
              <a:t>out </a:t>
            </a:r>
            <a:r>
              <a:rPr lang="en-US" dirty="0" smtClean="0"/>
              <a:t>physicians had </a:t>
            </a:r>
            <a:r>
              <a:rPr lang="en-US" dirty="0"/>
              <a:t>lower odds of finding their work </a:t>
            </a:r>
            <a:r>
              <a:rPr lang="en-US" dirty="0" smtClean="0"/>
              <a:t>rewarding, seeing </a:t>
            </a:r>
            <a:r>
              <a:rPr lang="en-US" dirty="0"/>
              <a:t>their work as one of the most important things in their </a:t>
            </a:r>
            <a:r>
              <a:rPr lang="en-US" dirty="0" smtClean="0"/>
              <a:t>lives, or </a:t>
            </a:r>
            <a:r>
              <a:rPr lang="en-US" dirty="0"/>
              <a:t>thinking their work makes the world a better place</a:t>
            </a:r>
            <a:r>
              <a:rPr lang="en-US" dirty="0" smtClean="0"/>
              <a:t> </a:t>
            </a:r>
          </a:p>
        </p:txBody>
      </p:sp>
    </p:spTree>
    <p:extLst>
      <p:ext uri="{BB962C8B-B14F-4D97-AF65-F5344CB8AC3E}">
        <p14:creationId xmlns:p14="http://schemas.microsoft.com/office/powerpoint/2010/main" val="568603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1357</TotalTime>
  <Words>911</Words>
  <Application>Microsoft Office PowerPoint</Application>
  <PresentationFormat>On-screen Show (4:3)</PresentationFormat>
  <Paragraphs>112</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Helvetica</vt:lpstr>
      <vt:lpstr>Mangal</vt:lpstr>
      <vt:lpstr>Office Theme</vt:lpstr>
      <vt:lpstr>How to Determine What to be  When you Grow Up:  Discovering your Passion</vt:lpstr>
      <vt:lpstr>Who We Are</vt:lpstr>
      <vt:lpstr>Disclosures</vt:lpstr>
      <vt:lpstr>Objectives</vt:lpstr>
      <vt:lpstr>PowerPoint Presentation</vt:lpstr>
      <vt:lpstr>PowerPoint Presentation</vt:lpstr>
      <vt:lpstr>PowerPoint Presentation</vt:lpstr>
      <vt:lpstr>The Importance of Meaning</vt:lpstr>
      <vt:lpstr>The Importance of Meaning</vt:lpstr>
      <vt:lpstr>PowerPoint Presentation</vt:lpstr>
      <vt:lpstr>The Importance of Meaning</vt:lpstr>
      <vt:lpstr>The Importance of Meaning</vt:lpstr>
      <vt:lpstr>PowerPoint Presentation</vt:lpstr>
      <vt:lpstr>Potential Pitfalls</vt:lpstr>
      <vt:lpstr>PowerPoint Presentation</vt:lpstr>
      <vt:lpstr>PowerPoint Presentation</vt:lpstr>
      <vt:lpstr>Finding Your Calling</vt:lpstr>
      <vt:lpstr>PowerPoint Presentation</vt:lpstr>
      <vt:lpstr>PowerPoint Presentation</vt:lpstr>
      <vt:lpstr>Six (more) Ideas for Finding the Work  You were Meant to Do</vt:lpstr>
      <vt:lpstr>Interview - Small group exercise</vt:lpstr>
      <vt:lpstr>PowerPoint Presentation</vt:lpstr>
      <vt:lpstr>PowerPoint Presentation</vt:lpstr>
      <vt:lpstr>The Meaning Journal</vt:lpstr>
      <vt:lpstr>PowerPoint Presentation</vt:lpstr>
      <vt:lpstr>PowerPoint Presentation</vt:lpstr>
      <vt:lpstr>Conclusions</vt:lpstr>
      <vt:lpstr>PowerPoint Presentation</vt:lpstr>
    </vt:vector>
  </TitlesOfParts>
  <Company>STFM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Benson Stephanie</cp:lastModifiedBy>
  <cp:revision>38</cp:revision>
  <dcterms:created xsi:type="dcterms:W3CDTF">2013-07-17T19:19:39Z</dcterms:created>
  <dcterms:modified xsi:type="dcterms:W3CDTF">2017-05-08T22:55:11Z</dcterms:modified>
</cp:coreProperties>
</file>