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68" r:id="rId5"/>
    <p:sldId id="259" r:id="rId6"/>
    <p:sldId id="261" r:id="rId7"/>
    <p:sldId id="266" r:id="rId8"/>
    <p:sldId id="267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33"/>
    <p:restoredTop sz="94696"/>
  </p:normalViewPr>
  <p:slideViewPr>
    <p:cSldViewPr snapToGrid="0" snapToObjects="1">
      <p:cViewPr varScale="1">
        <p:scale>
          <a:sx n="84" d="100"/>
          <a:sy n="84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CE6D-10BB-A242-9115-1893AE423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Taking Care of Ourselves, Taking Care of Each Other: Resilience Promotion for Behavioral Scientists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1E879-AC82-0B4B-9792-2DE38E085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177307"/>
            <a:ext cx="8915399" cy="726355"/>
          </a:xfrm>
        </p:spPr>
        <p:txBody>
          <a:bodyPr/>
          <a:lstStyle/>
          <a:p>
            <a:pPr algn="ctr"/>
            <a:r>
              <a:rPr lang="en-US" dirty="0"/>
              <a:t>Valerie Ross &amp; Jennifer Ayres</a:t>
            </a:r>
          </a:p>
        </p:txBody>
      </p:sp>
    </p:spTree>
    <p:extLst>
      <p:ext uri="{BB962C8B-B14F-4D97-AF65-F5344CB8AC3E}">
        <p14:creationId xmlns:p14="http://schemas.microsoft.com/office/powerpoint/2010/main" val="425951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60EB2-36C4-3B49-BC2E-E9170D4E4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group discussion: Idea sharing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002536-A6FE-704D-A611-711630B19E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8456" y="2170922"/>
            <a:ext cx="3835982" cy="3778250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05933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3590-89D2-FE44-8F1B-D6DDAEE60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to act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A232175-32CD-1040-A3B6-7DBAF659D3E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6706" y="2133600"/>
            <a:ext cx="3778250" cy="3778250"/>
          </a:xfrm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564A97-68BE-A349-943D-DCC5CFB5F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743200"/>
            <a:ext cx="4313864" cy="3160644"/>
          </a:xfrm>
        </p:spPr>
        <p:txBody>
          <a:bodyPr>
            <a:normAutofit/>
          </a:bodyPr>
          <a:lstStyle/>
          <a:p>
            <a:r>
              <a:rPr lang="en-US" sz="2000" dirty="0"/>
              <a:t>What resonated with you today?</a:t>
            </a:r>
          </a:p>
          <a:p>
            <a:r>
              <a:rPr lang="en-US" sz="2000" dirty="0"/>
              <a:t>What are two things you will carry from today?</a:t>
            </a:r>
          </a:p>
        </p:txBody>
      </p:sp>
    </p:spTree>
    <p:extLst>
      <p:ext uri="{BB962C8B-B14F-4D97-AF65-F5344CB8AC3E}">
        <p14:creationId xmlns:p14="http://schemas.microsoft.com/office/powerpoint/2010/main" val="243952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C16D6F-AEC5-9549-935B-0A717513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407920"/>
            <a:ext cx="8915399" cy="1119630"/>
          </a:xfrm>
        </p:spPr>
        <p:txBody>
          <a:bodyPr>
            <a:normAutofit fontScale="90000"/>
          </a:bodyPr>
          <a:lstStyle/>
          <a:p>
            <a:r>
              <a:rPr lang="en-US" dirty="0"/>
              <a:t>No disclosures. No disturbing content.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B548C-64D8-2045-8A0F-962A849229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7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CC036-1CB6-E74D-962F-E23E55089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19A65-322F-CB40-A73A-8610A7A68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91000"/>
          </a:xfrm>
        </p:spPr>
        <p:txBody>
          <a:bodyPr/>
          <a:lstStyle/>
          <a:p>
            <a:r>
              <a:rPr lang="en-US" sz="2000" dirty="0"/>
              <a:t>Identifying areas of burnout </a:t>
            </a:r>
          </a:p>
          <a:p>
            <a:r>
              <a:rPr lang="en-US" sz="2000" dirty="0"/>
              <a:t>Resilience promotion during times of stress &amp; struggle</a:t>
            </a:r>
          </a:p>
          <a:p>
            <a:r>
              <a:rPr lang="en-US" sz="2000" dirty="0"/>
              <a:t>Addressing domains of burnout via resilience promotion</a:t>
            </a:r>
          </a:p>
          <a:p>
            <a:r>
              <a:rPr lang="en-US" sz="2000" dirty="0"/>
              <a:t>Large group discussion &amp; idea sharing</a:t>
            </a:r>
          </a:p>
          <a:p>
            <a:r>
              <a:rPr lang="en-US" sz="2000" dirty="0"/>
              <a:t>Commitment to act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9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6EC2A-6CB7-DF4A-B286-FAB3396FE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A4087-ECC6-1F4D-A235-5561AD26F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We hope this workshop will normalize discussion of burnout and resilience promotion for behavioral scientists working in medicine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Participants will:</a:t>
            </a:r>
          </a:p>
          <a:p>
            <a:r>
              <a:rPr lang="en-US" sz="2000" dirty="0"/>
              <a:t>Increase awareness of signs and symptoms of burnout</a:t>
            </a:r>
          </a:p>
          <a:p>
            <a:r>
              <a:rPr lang="en-US" sz="2000" dirty="0"/>
              <a:t>Share strategies for resilience promotion</a:t>
            </a:r>
          </a:p>
          <a:p>
            <a:r>
              <a:rPr lang="en-US" sz="2000" dirty="0"/>
              <a:t>Receive a list of burnout prevention strategies developed by the group to utilize when they return home</a:t>
            </a:r>
          </a:p>
        </p:txBody>
      </p:sp>
    </p:spTree>
    <p:extLst>
      <p:ext uri="{BB962C8B-B14F-4D97-AF65-F5344CB8AC3E}">
        <p14:creationId xmlns:p14="http://schemas.microsoft.com/office/powerpoint/2010/main" val="232391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51F37-D112-4246-B6E0-9EC46C54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areas of burnout </a:t>
            </a:r>
            <a:r>
              <a:rPr lang="en-US" sz="2400" dirty="0"/>
              <a:t>(Maslach, 2001)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4BAA4-877F-1247-8B37-33B509137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68434" y="1606731"/>
            <a:ext cx="4734642" cy="5003075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Emotional exhaustion</a:t>
            </a:r>
          </a:p>
          <a:p>
            <a:r>
              <a:rPr lang="en-US" sz="2000" dirty="0"/>
              <a:t>Cynicism/depersonalization</a:t>
            </a:r>
          </a:p>
          <a:p>
            <a:r>
              <a:rPr lang="en-US" sz="2000" dirty="0"/>
              <a:t>Decreased personal accomplishment &amp; efficacy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experiences do you have with burnout? How does it manifest?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Cognitively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Emotionally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Behaviorally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v"/>
            </a:pPr>
            <a:r>
              <a:rPr lang="en-US" sz="2000" dirty="0"/>
              <a:t>What factors increase your vulnerability to burnout?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031505F-7DF7-CB47-B1EC-F082EEEBA8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57294" y="2133599"/>
            <a:ext cx="3581400" cy="3431177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62592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589BCB-9246-AB49-A464-C85116D2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Review, reflect &amp; discuss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E39A8A2-D031-A948-A84A-1F8D2D3949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7788" y="2133600"/>
            <a:ext cx="3778250" cy="3778250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036356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BECEAF-2FD6-4942-A0FB-A98DC479F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32" y="78921"/>
            <a:ext cx="12045786" cy="4311608"/>
          </a:xfrm>
        </p:spPr>
        <p:txBody>
          <a:bodyPr/>
          <a:lstStyle/>
          <a:p>
            <a:pPr algn="ctr"/>
            <a:r>
              <a:rPr lang="en-US" dirty="0"/>
              <a:t>Now…let’s talk about resilience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2807F-B96A-7E4A-99B8-E58A3B4A30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6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6D5B1A-8D08-1540-97DB-D540342CA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FE2B358-5E44-6F41-93E4-EC641F16B2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0350" y="837801"/>
            <a:ext cx="7162800" cy="5372101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69958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9A340-3F02-2840-A9A1-066B233E3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Reflection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59C727-CE3B-CC42-B7FF-E3D259F5B5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24260" y="2126222"/>
            <a:ext cx="2887065" cy="3778250"/>
          </a:xfrm>
          <a:ln>
            <a:solidFill>
              <a:srgbClr val="C00000"/>
            </a:solidFill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A3513-4413-0941-A3C1-87DE89784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7611" y="2126222"/>
            <a:ext cx="6147000" cy="3777622"/>
          </a:xfrm>
        </p:spPr>
        <p:txBody>
          <a:bodyPr>
            <a:normAutofit/>
          </a:bodyPr>
          <a:lstStyle/>
          <a:p>
            <a:r>
              <a:rPr lang="en-US" sz="2400" dirty="0"/>
              <a:t>Taking care of ourselves…</a:t>
            </a:r>
          </a:p>
          <a:p>
            <a:pPr lvl="1"/>
            <a:r>
              <a:rPr lang="en-US" sz="2200" dirty="0"/>
              <a:t>What is resilience to you? </a:t>
            </a:r>
          </a:p>
          <a:p>
            <a:pPr lvl="1"/>
            <a:r>
              <a:rPr lang="en-US" sz="2000" dirty="0"/>
              <a:t>When have you felt resilient? Describe the moment.</a:t>
            </a:r>
            <a:endParaRPr lang="en-US" sz="2200" dirty="0"/>
          </a:p>
          <a:p>
            <a:r>
              <a:rPr lang="en-US" sz="2400" dirty="0"/>
              <a:t>Taking care of each other…</a:t>
            </a:r>
          </a:p>
          <a:p>
            <a:pPr lvl="1"/>
            <a:r>
              <a:rPr lang="en-US" sz="2200" dirty="0"/>
              <a:t>How could we take care of each other?</a:t>
            </a:r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852104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1712</TotalTime>
  <Words>227</Words>
  <Application>Microsoft Macintosh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Wisp</vt:lpstr>
      <vt:lpstr>Taking Care of Ourselves, Taking Care of Each Other: Resilience Promotion for Behavioral Scientists</vt:lpstr>
      <vt:lpstr>No disclosures. No disturbing content.</vt:lpstr>
      <vt:lpstr>Agenda</vt:lpstr>
      <vt:lpstr>Goals and Objectives</vt:lpstr>
      <vt:lpstr>Identifying areas of burnout (Maslach, 2001)</vt:lpstr>
      <vt:lpstr>Review, reflect &amp; discuss</vt:lpstr>
      <vt:lpstr>Now…let’s talk about resilience</vt:lpstr>
      <vt:lpstr>PowerPoint Presentation</vt:lpstr>
      <vt:lpstr>Reflection</vt:lpstr>
      <vt:lpstr>Large group discussion: Idea sharing</vt:lpstr>
      <vt:lpstr>Commitment to act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Care of Ourselves, Taking Care of Each Other: Resilience Promotion for Behavioral Scientists</dc:title>
  <dc:creator>jennifer ayres</dc:creator>
  <cp:lastModifiedBy>jennifer ayres</cp:lastModifiedBy>
  <cp:revision>27</cp:revision>
  <dcterms:created xsi:type="dcterms:W3CDTF">2018-10-06T21:48:31Z</dcterms:created>
  <dcterms:modified xsi:type="dcterms:W3CDTF">2018-10-12T22:08:08Z</dcterms:modified>
</cp:coreProperties>
</file>