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9" r:id="rId4"/>
    <p:sldId id="262" r:id="rId5"/>
    <p:sldId id="260" r:id="rId6"/>
    <p:sldId id="261" r:id="rId7"/>
    <p:sldId id="263" r:id="rId8"/>
    <p:sldId id="264" r:id="rId9"/>
    <p:sldId id="265" r:id="rId10"/>
    <p:sldId id="266" r:id="rId11"/>
    <p:sldId id="273" r:id="rId12"/>
    <p:sldId id="271" r:id="rId13"/>
    <p:sldId id="272" r:id="rId14"/>
    <p:sldId id="274" r:id="rId15"/>
    <p:sldId id="275" r:id="rId16"/>
    <p:sldId id="267" r:id="rId17"/>
    <p:sldId id="268" r:id="rId18"/>
    <p:sldId id="277"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87FCF0-BA8F-4083-BE0A-254D4110419D}" v="49" dt="2021-08-03T12:16:19.537"/>
    <p1510:client id="{F2E7C456-DE7B-476A-95C2-25D566317B20}" v="34" dt="2021-08-03T11:53:41.7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171" autoAdjust="0"/>
  </p:normalViewPr>
  <p:slideViewPr>
    <p:cSldViewPr snapToGrid="0">
      <p:cViewPr varScale="1">
        <p:scale>
          <a:sx n="80" d="100"/>
          <a:sy n="80" d="100"/>
        </p:scale>
        <p:origin x="17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u Ying Joanna Choi" clId="Web-{EC87FCF0-BA8F-4083-BE0A-254D4110419D}"/>
    <pc:docChg chg="modSld">
      <pc:chgData name="Hiu Ying Joanna Choi" userId="" providerId="" clId="Web-{EC87FCF0-BA8F-4083-BE0A-254D4110419D}" dt="2021-08-03T12:16:19.287" v="26" actId="20577"/>
      <pc:docMkLst>
        <pc:docMk/>
      </pc:docMkLst>
      <pc:sldChg chg="modSp">
        <pc:chgData name="Hiu Ying Joanna Choi" userId="" providerId="" clId="Web-{EC87FCF0-BA8F-4083-BE0A-254D4110419D}" dt="2021-08-03T12:16:19.287" v="26" actId="20577"/>
        <pc:sldMkLst>
          <pc:docMk/>
          <pc:sldMk cId="2095116207" sldId="272"/>
        </pc:sldMkLst>
        <pc:spChg chg="mod">
          <ac:chgData name="Hiu Ying Joanna Choi" userId="" providerId="" clId="Web-{EC87FCF0-BA8F-4083-BE0A-254D4110419D}" dt="2021-08-03T12:16:19.287" v="26" actId="20577"/>
          <ac:spMkLst>
            <pc:docMk/>
            <pc:sldMk cId="2095116207" sldId="272"/>
            <ac:spMk id="3" creationId="{9B02B3D5-FF4D-4487-B459-692E5B3FAF20}"/>
          </ac:spMkLst>
        </pc:spChg>
      </pc:sldChg>
      <pc:sldChg chg="modSp">
        <pc:chgData name="Hiu Ying Joanna Choi" userId="" providerId="" clId="Web-{EC87FCF0-BA8F-4083-BE0A-254D4110419D}" dt="2021-08-03T12:12:43.512" v="18" actId="20577"/>
        <pc:sldMkLst>
          <pc:docMk/>
          <pc:sldMk cId="2404387789" sldId="273"/>
        </pc:sldMkLst>
        <pc:spChg chg="mod">
          <ac:chgData name="Hiu Ying Joanna Choi" userId="" providerId="" clId="Web-{EC87FCF0-BA8F-4083-BE0A-254D4110419D}" dt="2021-08-03T12:12:40.262" v="14" actId="20577"/>
          <ac:spMkLst>
            <pc:docMk/>
            <pc:sldMk cId="2404387789" sldId="273"/>
            <ac:spMk id="3" creationId="{EC9240C0-9165-4426-9DD2-6504F74F15AE}"/>
          </ac:spMkLst>
        </pc:spChg>
        <pc:spChg chg="mod">
          <ac:chgData name="Hiu Ying Joanna Choi" userId="" providerId="" clId="Web-{EC87FCF0-BA8F-4083-BE0A-254D4110419D}" dt="2021-08-03T12:12:43.512" v="18" actId="20577"/>
          <ac:spMkLst>
            <pc:docMk/>
            <pc:sldMk cId="2404387789" sldId="273"/>
            <ac:spMk id="4" creationId="{9C08E40D-CB32-4ECD-86CB-DA02799CD970}"/>
          </ac:spMkLst>
        </pc:spChg>
      </pc:sldChg>
    </pc:docChg>
  </pc:docChgLst>
  <pc:docChgLst>
    <pc:chgData name="Hiu Ying Joanna Choi" clId="Web-{F2E7C456-DE7B-476A-95C2-25D566317B20}"/>
    <pc:docChg chg="modSld">
      <pc:chgData name="Hiu Ying Joanna Choi" userId="" providerId="" clId="Web-{F2E7C456-DE7B-476A-95C2-25D566317B20}" dt="2021-08-03T11:55:25.304" v="33"/>
      <pc:docMkLst>
        <pc:docMk/>
      </pc:docMkLst>
      <pc:sldChg chg="modSp addAnim delAnim">
        <pc:chgData name="Hiu Ying Joanna Choi" userId="" providerId="" clId="Web-{F2E7C456-DE7B-476A-95C2-25D566317B20}" dt="2021-08-03T11:53:15.895" v="17" actId="20577"/>
        <pc:sldMkLst>
          <pc:docMk/>
          <pc:sldMk cId="2000631468" sldId="260"/>
        </pc:sldMkLst>
        <pc:spChg chg="mod">
          <ac:chgData name="Hiu Ying Joanna Choi" userId="" providerId="" clId="Web-{F2E7C456-DE7B-476A-95C2-25D566317B20}" dt="2021-08-03T11:53:15.895" v="17" actId="20577"/>
          <ac:spMkLst>
            <pc:docMk/>
            <pc:sldMk cId="2000631468" sldId="260"/>
            <ac:spMk id="3" creationId="{9EBC04F8-FE50-4658-97BC-80D5F0AE53BA}"/>
          </ac:spMkLst>
        </pc:spChg>
      </pc:sldChg>
      <pc:sldChg chg="modSp modNotes">
        <pc:chgData name="Hiu Ying Joanna Choi" userId="" providerId="" clId="Web-{F2E7C456-DE7B-476A-95C2-25D566317B20}" dt="2021-08-03T11:55:25.304" v="33"/>
        <pc:sldMkLst>
          <pc:docMk/>
          <pc:sldMk cId="412809403" sldId="261"/>
        </pc:sldMkLst>
        <pc:spChg chg="mod">
          <ac:chgData name="Hiu Ying Joanna Choi" userId="" providerId="" clId="Web-{F2E7C456-DE7B-476A-95C2-25D566317B20}" dt="2021-08-03T11:53:38.161" v="27" actId="20577"/>
          <ac:spMkLst>
            <pc:docMk/>
            <pc:sldMk cId="412809403" sldId="261"/>
            <ac:spMk id="4" creationId="{FEB11E73-56D6-4D6C-9AA2-4C24F778191A}"/>
          </ac:spMkLst>
        </pc:spChg>
      </pc:sldChg>
      <pc:sldChg chg="modNotes">
        <pc:chgData name="Hiu Ying Joanna Choi" userId="" providerId="" clId="Web-{F2E7C456-DE7B-476A-95C2-25D566317B20}" dt="2021-08-03T11:50:34.047" v="2"/>
        <pc:sldMkLst>
          <pc:docMk/>
          <pc:sldMk cId="3190497546"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78218-3225-4EBF-93FD-C7F41584B11B}" type="datetimeFigureOut">
              <a:rPr lang="en-US" smtClean="0"/>
              <a:t>7/7/2022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44057-207B-4DA7-8333-B3E5B64CE00D}" type="slidenum">
              <a:rPr lang="en-US" smtClean="0"/>
              <a:t>‹#›</a:t>
            </a:fld>
            <a:endParaRPr lang="en-US"/>
          </a:p>
        </p:txBody>
      </p:sp>
    </p:spTree>
    <p:extLst>
      <p:ext uri="{BB962C8B-B14F-4D97-AF65-F5344CB8AC3E}">
        <p14:creationId xmlns:p14="http://schemas.microsoft.com/office/powerpoint/2010/main" val="959460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644057-207B-4DA7-8333-B3E5B64CE00D}" type="slidenum">
              <a:rPr lang="en-US" smtClean="0"/>
              <a:t>3</a:t>
            </a:fld>
            <a:endParaRPr lang="en-US"/>
          </a:p>
        </p:txBody>
      </p:sp>
    </p:spTree>
    <p:extLst>
      <p:ext uri="{BB962C8B-B14F-4D97-AF65-F5344CB8AC3E}">
        <p14:creationId xmlns:p14="http://schemas.microsoft.com/office/powerpoint/2010/main" val="2791331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Access for patients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Continuity of care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follow </a:t>
            </a:r>
            <a:r>
              <a:rPr lang="en-US" dirty="0" err="1"/>
              <a:t>pt</a:t>
            </a:r>
            <a:r>
              <a:rPr lang="en-US" dirty="0"/>
              <a:t> more frequently (</a:t>
            </a:r>
            <a:r>
              <a:rPr lang="en-US" dirty="0" err="1"/>
              <a:t>esp</a:t>
            </a:r>
            <a:r>
              <a:rPr lang="en-US" dirty="0"/>
              <a:t> if can’t come into office as often as required e.g. weekly/monthly)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Reduce unnecessary use of healthcare resources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-less likely for patients to go to urgent care/ER if able to address problem by telemedicine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Formalize and get reimbursement for patient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-e.g. </a:t>
            </a:r>
            <a:r>
              <a:rPr lang="en-US" sz="1800" dirty="0">
                <a:effectLst/>
                <a:latin typeface="Calibri" panose="020F0502020204030204" pitchFamily="34" charset="0"/>
                <a:ea typeface="Calibri" panose="020F0502020204030204" pitchFamily="34" charset="0"/>
                <a:cs typeface="Times New Roman" panose="02020603050405020304" pitchFamily="18" charset="0"/>
              </a:rPr>
              <a:t>patient calling in about something that requires more time, discussing test results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Patient unable to come into the office</a:t>
            </a:r>
          </a:p>
          <a:p>
            <a:r>
              <a:rPr lang="en-US" dirty="0"/>
              <a:t>-Rural</a:t>
            </a:r>
          </a:p>
          <a:p>
            <a:r>
              <a:rPr lang="en-US" dirty="0"/>
              <a:t>-transportation and mobility barriers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Triaging need to come in for in-office evaluation/management – e.g. </a:t>
            </a:r>
            <a:r>
              <a:rPr lang="en-US" sz="1800" dirty="0">
                <a:effectLst/>
                <a:latin typeface="Calibri" panose="020F0502020204030204" pitchFamily="34" charset="0"/>
                <a:ea typeface="Calibri" panose="020F0502020204030204" pitchFamily="34" charset="0"/>
                <a:cs typeface="Times New Roman" panose="02020603050405020304" pitchFamily="18" charset="0"/>
              </a:rPr>
              <a:t>assessing a laceration for need for suture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t>Medication/chronic condition management not requiring physical exam, especially one that requires frequent monitoring – e.g. </a:t>
            </a:r>
            <a:r>
              <a:rPr lang="en-US" sz="1800" dirty="0">
                <a:effectLst/>
                <a:latin typeface="Calibri" panose="020F0502020204030204" pitchFamily="34" charset="0"/>
                <a:ea typeface="Calibri" panose="020F0502020204030204" pitchFamily="34" charset="0"/>
                <a:cs typeface="Times New Roman" panose="02020603050405020304" pitchFamily="18" charset="0"/>
              </a:rPr>
              <a:t>adjust insulin regimen in pts with DM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a:cs typeface="Calibri"/>
              </a:rPr>
              <a:t>-good for med rec!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1644057-207B-4DA7-8333-B3E5B64CE00D}" type="slidenum">
              <a:rPr lang="en-US" smtClean="0"/>
              <a:t>4</a:t>
            </a:fld>
            <a:endParaRPr lang="en-US"/>
          </a:p>
        </p:txBody>
      </p:sp>
    </p:spTree>
    <p:extLst>
      <p:ext uri="{BB962C8B-B14F-4D97-AF65-F5344CB8AC3E}">
        <p14:creationId xmlns:p14="http://schemas.microsoft.com/office/powerpoint/2010/main" val="1425841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Workspace</a:t>
            </a:r>
          </a:p>
          <a:p>
            <a:r>
              <a:rPr lang="en-US" dirty="0"/>
              <a:t>-quiet, interruption-free</a:t>
            </a:r>
          </a:p>
          <a:p>
            <a:r>
              <a:rPr lang="en-US" dirty="0"/>
              <a:t>-private (HIPAA)</a:t>
            </a:r>
          </a:p>
          <a:p>
            <a:endParaRPr lang="en-US" dirty="0"/>
          </a:p>
          <a:p>
            <a:r>
              <a:rPr lang="en-US" dirty="0"/>
              <a:t>Background</a:t>
            </a:r>
          </a:p>
          <a:p>
            <a:r>
              <a:rPr lang="en-US" dirty="0"/>
              <a:t>-free of distractions (things on wall, clutter on desk)</a:t>
            </a:r>
          </a:p>
          <a:p>
            <a:r>
              <a:rPr lang="en-US" dirty="0"/>
              <a:t>-use virtual background, blurred background</a:t>
            </a:r>
          </a:p>
          <a:p>
            <a:endParaRPr lang="en-US" dirty="0"/>
          </a:p>
          <a:p>
            <a:r>
              <a:rPr lang="en-US" dirty="0"/>
              <a:t>Internet connection – make sure it is working well before visit</a:t>
            </a:r>
          </a:p>
          <a:p>
            <a:r>
              <a:rPr lang="en-US" dirty="0"/>
              <a:t>Monitor/Screen – helpful to use dual monitor or split screen</a:t>
            </a:r>
          </a:p>
          <a:p>
            <a:r>
              <a:rPr lang="en-US" dirty="0"/>
              <a:t>Audio – make sure speaker/headphones and mic are working before visit</a:t>
            </a:r>
          </a:p>
          <a:p>
            <a:r>
              <a:rPr lang="en-US" dirty="0"/>
              <a:t>Video – camera at eye level, showing head and shoulders</a:t>
            </a:r>
          </a:p>
          <a:p>
            <a:r>
              <a:rPr lang="en-US" dirty="0"/>
              <a:t>Do not record visit due to HIPAA</a:t>
            </a:r>
          </a:p>
          <a:p>
            <a:endParaRPr lang="en-US" dirty="0"/>
          </a:p>
          <a:p>
            <a:r>
              <a:rPr lang="en-US" dirty="0"/>
              <a:t>Minimize distractions</a:t>
            </a:r>
          </a:p>
          <a:p>
            <a:r>
              <a:rPr lang="en-US" dirty="0"/>
              <a:t>-turn off notifications on phone and computer</a:t>
            </a:r>
            <a:endParaRPr lang="en-US" dirty="0">
              <a:cs typeface="Calibri"/>
            </a:endParaRPr>
          </a:p>
          <a:p>
            <a:endParaRPr lang="en-US" dirty="0"/>
          </a:p>
          <a:p>
            <a:r>
              <a:rPr lang="en-US" dirty="0"/>
              <a:t>Chart review – helpful for any encounter, can help with decision-making especially with limited physical exam</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1644057-207B-4DA7-8333-B3E5B64CE00D}" type="slidenum">
              <a:rPr lang="en-US" smtClean="0"/>
              <a:t>6</a:t>
            </a:fld>
            <a:endParaRPr lang="en-US"/>
          </a:p>
        </p:txBody>
      </p:sp>
    </p:spTree>
    <p:extLst>
      <p:ext uri="{BB962C8B-B14F-4D97-AF65-F5344CB8AC3E}">
        <p14:creationId xmlns:p14="http://schemas.microsoft.com/office/powerpoint/2010/main" val="327921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Check patient’s technology – check that it is working, check they can hear and see you, and that you can hear and see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Consider communicating what will happen if video/call disconnects – e.g. you will call them back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Check patient’s environment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-where are they? Who else is in the room/nearby?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-determine if are they in private setting where they can discuss sensitive issues if it comes up. if not, can they get to somewhere that is private if sensitive issues need to be discussed? If not, should alter how you communicate with the patient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Establish agenda/goals – ask </a:t>
            </a:r>
            <a:r>
              <a:rPr lang="en-US" dirty="0" err="1"/>
              <a:t>pt’s</a:t>
            </a:r>
            <a:r>
              <a:rPr lang="en-US" dirty="0"/>
              <a:t> priorities/expectations, share your goals for visit</a:t>
            </a:r>
          </a:p>
        </p:txBody>
      </p:sp>
      <p:sp>
        <p:nvSpPr>
          <p:cNvPr id="4" name="Slide Number Placeholder 3"/>
          <p:cNvSpPr>
            <a:spLocks noGrp="1"/>
          </p:cNvSpPr>
          <p:nvPr>
            <p:ph type="sldNum" sz="quarter" idx="5"/>
          </p:nvPr>
        </p:nvSpPr>
        <p:spPr/>
        <p:txBody>
          <a:bodyPr/>
          <a:lstStyle/>
          <a:p>
            <a:fld id="{01644057-207B-4DA7-8333-B3E5B64CE00D}" type="slidenum">
              <a:rPr lang="en-US" smtClean="0"/>
              <a:t>7</a:t>
            </a:fld>
            <a:endParaRPr lang="en-US"/>
          </a:p>
        </p:txBody>
      </p:sp>
    </p:spTree>
    <p:extLst>
      <p:ext uri="{BB962C8B-B14F-4D97-AF65-F5344CB8AC3E}">
        <p14:creationId xmlns:p14="http://schemas.microsoft.com/office/powerpoint/2010/main" val="1762776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Symbol" panose="05050102010706020507" pitchFamily="18" charset="2"/>
              <a:buNone/>
            </a:pPr>
            <a:r>
              <a:rPr lang="en-US" sz="1100" dirty="0">
                <a:effectLst/>
                <a:latin typeface="Calibri" panose="020F0502020204030204" pitchFamily="34" charset="0"/>
                <a:ea typeface="Calibri" panose="020F0502020204030204" pitchFamily="34" charset="0"/>
                <a:cs typeface="Times New Roman" panose="02020603050405020304" pitchFamily="18" charset="0"/>
              </a:rPr>
              <a:t>Non-verbal cues</a:t>
            </a:r>
          </a:p>
          <a:p>
            <a:pPr marL="171450" marR="0" lvl="0"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Eye contact</a:t>
            </a:r>
          </a:p>
          <a:p>
            <a:pPr marL="628650" marR="0" lvl="1"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Try to look at camera (perceived as eye contact)</a:t>
            </a:r>
          </a:p>
          <a:p>
            <a:pPr marL="628650" marR="0" lvl="1"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Position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pt’s</a:t>
            </a:r>
            <a:r>
              <a:rPr lang="en-US" sz="1100" dirty="0">
                <a:effectLst/>
                <a:latin typeface="Calibri" panose="020F0502020204030204" pitchFamily="34" charset="0"/>
                <a:ea typeface="Calibri" panose="020F0502020204030204" pitchFamily="34" charset="0"/>
                <a:cs typeface="Times New Roman" panose="02020603050405020304" pitchFamily="18" charset="0"/>
              </a:rPr>
              <a:t> video right under camera</a:t>
            </a:r>
          </a:p>
          <a:p>
            <a:pPr marL="171450" marR="0" lvl="0"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Use warm tone of voice</a:t>
            </a:r>
          </a:p>
          <a:p>
            <a:pPr marL="171450" marR="0" lvl="0"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Posture</a:t>
            </a:r>
          </a:p>
          <a:p>
            <a:pPr marL="628650" marR="0" lvl="1"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Sit up, lean forward, stay in video frame</a:t>
            </a:r>
          </a:p>
          <a:p>
            <a:pPr marL="171450" marR="0" lvl="0" indent="-171450">
              <a:lnSpc>
                <a:spcPct val="107000"/>
              </a:lnSpc>
              <a:spcBef>
                <a:spcPts val="0"/>
              </a:spcBef>
              <a:spcAft>
                <a:spcPts val="80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Facial expressions – smile</a:t>
            </a:r>
          </a:p>
          <a:p>
            <a:pPr marL="0" marR="0" lvl="0" indent="0">
              <a:lnSpc>
                <a:spcPct val="107000"/>
              </a:lnSpc>
              <a:spcBef>
                <a:spcPts val="0"/>
              </a:spcBef>
              <a:spcAft>
                <a:spcPts val="800"/>
              </a:spcAft>
              <a:buFont typeface="Courier New" panose="02070309020205020404" pitchFamily="49" charset="0"/>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Courier New" panose="02070309020205020404" pitchFamily="49" charset="0"/>
              <a:buNone/>
            </a:pPr>
            <a:r>
              <a:rPr lang="en-US" sz="1100" dirty="0">
                <a:effectLst/>
                <a:latin typeface="Calibri" panose="020F0502020204030204" pitchFamily="34" charset="0"/>
                <a:ea typeface="Calibri" panose="020F0502020204030204" pitchFamily="34" charset="0"/>
                <a:cs typeface="Times New Roman" panose="02020603050405020304" pitchFamily="18" charset="0"/>
              </a:rPr>
              <a:t>Clear communication</a:t>
            </a:r>
          </a:p>
          <a:p>
            <a:pPr marL="285750" marR="0" lvl="0"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Speak clearly and deliberately</a:t>
            </a:r>
          </a:p>
          <a:p>
            <a:pPr marL="285750" marR="0" lvl="0"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Listen intently</a:t>
            </a:r>
          </a:p>
          <a:p>
            <a:pPr marL="685800" marR="0" lvl="1" indent="-228600">
              <a:lnSpc>
                <a:spcPct val="107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Provide cues e.g. nodding your head, “I see”, repeating what they’re saying</a:t>
            </a:r>
          </a:p>
          <a:p>
            <a:pPr marL="285750" marR="0" lvl="0" indent="-285750">
              <a:lnSpc>
                <a:spcPct val="107000"/>
              </a:lnSpc>
              <a:spcBef>
                <a:spcPts val="0"/>
              </a:spcBef>
              <a:spcAft>
                <a:spcPts val="80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Allow time for patient to respond (allow for lag). Don’t talk when patient is talking.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Arial" panose="020B0604020202020204" pitchFamily="34" charset="0"/>
              <a:buNone/>
            </a:pPr>
            <a:r>
              <a:rPr lang="en-US" sz="1100" dirty="0">
                <a:effectLst/>
                <a:latin typeface="Calibri" panose="020F0502020204030204" pitchFamily="34" charset="0"/>
                <a:ea typeface="Calibri" panose="020F0502020204030204" pitchFamily="34" charset="0"/>
                <a:cs typeface="Times New Roman" panose="02020603050405020304" pitchFamily="18" charset="0"/>
              </a:rPr>
              <a:t>Expressing empathy and sentiments</a:t>
            </a:r>
          </a:p>
          <a:p>
            <a:pPr marL="171450" marR="0" lvl="0"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Look for and validate emotional cues. Ask them how they are feeling</a:t>
            </a:r>
          </a:p>
          <a:p>
            <a:pPr marL="171450" marR="0" lvl="0"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Harder for pts to pick up nonverbal cues, so important to verbalize.</a:t>
            </a:r>
          </a:p>
          <a:p>
            <a:pPr marL="628650" marR="0" lvl="1"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Use empathetic statements. “That sounds tough/difficult.” “I hear concern in your voice.”  </a:t>
            </a:r>
          </a:p>
          <a:p>
            <a:pPr marL="628650" marR="0" lvl="1"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Show appreciation – “Thank you for telling me…”</a:t>
            </a:r>
          </a:p>
          <a:p>
            <a:pPr marL="628650" marR="0" lvl="1" indent="-171450">
              <a:lnSpc>
                <a:spcPct val="107000"/>
              </a:lnSpc>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Offer support – “I am here to support you…”, “You can always contact 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Privacy/Confidentiality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-e.g. abuser in room, discussing sensitive topic but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pt</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public area/someone who does not know about the diagnosis is nearby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-if not in a setting where they can discuss the sensitive issue at hand, limit questions to yes/no (they can answer yes/no, nod/shake head), ask questions in a way that patient will understand without outwardly stating the sensitive issue, lower volume of voice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Check for engagement</a:t>
            </a:r>
          </a:p>
          <a:p>
            <a:pPr marL="285750" marR="0" lvl="0"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Check in frequently to elicit reaction and confirm understanding</a:t>
            </a:r>
          </a:p>
          <a:p>
            <a:pPr marL="285750" marR="0" lvl="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“Do you understand?”, “What do you understand?”, “What do you think?”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Narrate your actions</a:t>
            </a:r>
          </a:p>
          <a:p>
            <a:pPr marL="285750" marR="0" lvl="0"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They can’t see what you’re doing offscreen. Patient may feel you are being inattentive</a:t>
            </a:r>
          </a:p>
          <a:p>
            <a:pPr marL="285750" marR="0" lvl="0"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“I’m just typing some notes while we talk.”</a:t>
            </a:r>
          </a:p>
          <a:p>
            <a:pPr marL="285750" marR="0" lvl="0"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“I’m looking through your chart.”</a:t>
            </a:r>
          </a:p>
          <a:p>
            <a:endParaRPr lang="en-US" dirty="0"/>
          </a:p>
          <a:p>
            <a:pPr marL="0" marR="0" lvl="0" indent="0">
              <a:lnSpc>
                <a:spcPct val="107000"/>
              </a:lnSpc>
              <a:spcBef>
                <a:spcPts val="0"/>
              </a:spcBef>
              <a:spcAft>
                <a:spcPts val="0"/>
              </a:spcAft>
              <a:buFont typeface="Symbol" panose="05050102010706020507" pitchFamily="18" charset="2"/>
              <a:buNone/>
            </a:pPr>
            <a:r>
              <a:rPr lang="en-US" sz="1100" dirty="0">
                <a:effectLst/>
                <a:latin typeface="Calibri" panose="020F0502020204030204" pitchFamily="34" charset="0"/>
                <a:ea typeface="Calibri" panose="020F0502020204030204" pitchFamily="34" charset="0"/>
                <a:cs typeface="Times New Roman" panose="02020603050405020304" pitchFamily="18" charset="0"/>
              </a:rPr>
              <a:t>Avoid movements that can be distracting or appear uncaring</a:t>
            </a:r>
          </a:p>
          <a:p>
            <a:pPr marL="285750" marR="0" lvl="0"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Fidgeting, excess hand motions</a:t>
            </a:r>
          </a:p>
          <a:p>
            <a:pPr marL="285750" marR="0" lvl="0"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Looking away to type</a:t>
            </a:r>
          </a:p>
          <a:p>
            <a:pPr marL="285750" marR="0" lvl="0" indent="-285750">
              <a:lnSpc>
                <a:spcPct val="107000"/>
              </a:lnSpc>
              <a:spcBef>
                <a:spcPts val="0"/>
              </a:spcBef>
              <a:spcAft>
                <a:spcPts val="80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Crossing arms</a:t>
            </a:r>
          </a:p>
          <a:p>
            <a:endParaRPr lang="en-US" dirty="0"/>
          </a:p>
        </p:txBody>
      </p:sp>
      <p:sp>
        <p:nvSpPr>
          <p:cNvPr id="4" name="Slide Number Placeholder 3"/>
          <p:cNvSpPr>
            <a:spLocks noGrp="1"/>
          </p:cNvSpPr>
          <p:nvPr>
            <p:ph type="sldNum" sz="quarter" idx="5"/>
          </p:nvPr>
        </p:nvSpPr>
        <p:spPr/>
        <p:txBody>
          <a:bodyPr/>
          <a:lstStyle/>
          <a:p>
            <a:fld id="{01644057-207B-4DA7-8333-B3E5B64CE00D}" type="slidenum">
              <a:rPr lang="en-US" smtClean="0"/>
              <a:t>8</a:t>
            </a:fld>
            <a:endParaRPr lang="en-US"/>
          </a:p>
        </p:txBody>
      </p:sp>
    </p:spTree>
    <p:extLst>
      <p:ext uri="{BB962C8B-B14F-4D97-AF65-F5344CB8AC3E}">
        <p14:creationId xmlns:p14="http://schemas.microsoft.com/office/powerpoint/2010/main" val="3901939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Directed physical exam = you directing patient how to do physical exam</a:t>
            </a:r>
          </a:p>
        </p:txBody>
      </p:sp>
      <p:sp>
        <p:nvSpPr>
          <p:cNvPr id="4" name="Slide Number Placeholder 3"/>
          <p:cNvSpPr>
            <a:spLocks noGrp="1"/>
          </p:cNvSpPr>
          <p:nvPr>
            <p:ph type="sldNum" sz="quarter" idx="5"/>
          </p:nvPr>
        </p:nvSpPr>
        <p:spPr/>
        <p:txBody>
          <a:bodyPr/>
          <a:lstStyle/>
          <a:p>
            <a:fld id="{01644057-207B-4DA7-8333-B3E5B64CE00D}" type="slidenum">
              <a:rPr lang="en-US" smtClean="0"/>
              <a:t>10</a:t>
            </a:fld>
            <a:endParaRPr lang="en-US"/>
          </a:p>
        </p:txBody>
      </p:sp>
    </p:spTree>
    <p:extLst>
      <p:ext uri="{BB962C8B-B14F-4D97-AF65-F5344CB8AC3E}">
        <p14:creationId xmlns:p14="http://schemas.microsoft.com/office/powerpoint/2010/main" val="1101003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Adjusted management plans</a:t>
            </a:r>
          </a:p>
          <a:p>
            <a:r>
              <a:rPr lang="en-US" dirty="0"/>
              <a:t>-consider empirically treating</a:t>
            </a:r>
          </a:p>
          <a:p>
            <a:r>
              <a:rPr lang="en-US" dirty="0"/>
              <a:t>-need to figure out logistics if require labs or diagnostics; if known what is needed, can have patient get them done before visit</a:t>
            </a:r>
          </a:p>
          <a:p>
            <a:r>
              <a:rPr lang="en-US" dirty="0"/>
              <a:t>-may need to have patient come in to office for evaluation/management</a:t>
            </a:r>
          </a:p>
          <a:p>
            <a:endParaRPr lang="en-US" dirty="0"/>
          </a:p>
          <a:p>
            <a:r>
              <a:rPr lang="en-US" dirty="0"/>
              <a:t>Follow-up</a:t>
            </a:r>
          </a:p>
          <a:p>
            <a:r>
              <a:rPr lang="en-US" dirty="0"/>
              <a:t>-time frame – short follow-up time earlier if unable to evaluate during telemedicine visit (requires physical exam, BP check, </a:t>
            </a:r>
            <a:r>
              <a:rPr lang="en-US" dirty="0" err="1"/>
              <a:t>etc</a:t>
            </a:r>
            <a:r>
              <a:rPr lang="en-US" dirty="0"/>
              <a:t>)</a:t>
            </a:r>
          </a:p>
          <a:p>
            <a:r>
              <a:rPr lang="en-US" dirty="0"/>
              <a:t>-logistics: how is it going to be arranged? Are you going to arrange the appointment (ideal if needs short follow-up time)? Does the patient need to call to make appointment?</a:t>
            </a:r>
          </a:p>
          <a:p>
            <a:endParaRPr lang="en-US" dirty="0"/>
          </a:p>
          <a:p>
            <a:r>
              <a:rPr lang="en-US" dirty="0"/>
              <a:t>Escalation of care</a:t>
            </a:r>
          </a:p>
          <a:p>
            <a:r>
              <a:rPr lang="en-US" dirty="0"/>
              <a:t>-for acutely ill patient, emergencies</a:t>
            </a:r>
          </a:p>
          <a:p>
            <a:r>
              <a:rPr lang="en-US" dirty="0"/>
              <a:t>-requiring emergent imaging lab, procedure, prolonged monitoring, admission</a:t>
            </a:r>
          </a:p>
        </p:txBody>
      </p:sp>
      <p:sp>
        <p:nvSpPr>
          <p:cNvPr id="4" name="Slide Number Placeholder 3"/>
          <p:cNvSpPr>
            <a:spLocks noGrp="1"/>
          </p:cNvSpPr>
          <p:nvPr>
            <p:ph type="sldNum" sz="quarter" idx="5"/>
          </p:nvPr>
        </p:nvSpPr>
        <p:spPr/>
        <p:txBody>
          <a:bodyPr/>
          <a:lstStyle/>
          <a:p>
            <a:fld id="{01644057-207B-4DA7-8333-B3E5B64CE00D}" type="slidenum">
              <a:rPr lang="en-US" smtClean="0"/>
              <a:t>16</a:t>
            </a:fld>
            <a:endParaRPr lang="en-US"/>
          </a:p>
        </p:txBody>
      </p:sp>
    </p:spTree>
    <p:extLst>
      <p:ext uri="{BB962C8B-B14F-4D97-AF65-F5344CB8AC3E}">
        <p14:creationId xmlns:p14="http://schemas.microsoft.com/office/powerpoint/2010/main" val="1775686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Transition</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“We have a few minutes to wrap up”</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Summarize</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Answer questions, address concerns</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Next steps</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Collaboratively determine next steps (follow-up appointment, tests, prescriptions)</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Discuss logistics</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Follow-up</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Return precautions</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Patient instructions and resources</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If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pt</a:t>
            </a:r>
            <a:r>
              <a:rPr lang="en-US" sz="1100" dirty="0">
                <a:effectLst/>
                <a:latin typeface="Calibri" panose="020F0502020204030204" pitchFamily="34" charset="0"/>
                <a:ea typeface="Calibri" panose="020F0502020204030204" pitchFamily="34" charset="0"/>
                <a:cs typeface="Times New Roman" panose="02020603050405020304" pitchFamily="18" charset="0"/>
              </a:rPr>
              <a:t> prefers, type instructions, send links to resources to chat window or to patient portal</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Closing statements</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Express gratitude for their engagement in the visit </a:t>
            </a:r>
          </a:p>
          <a:p>
            <a:pPr marL="742950" marR="0" lvl="1" indent="-285750">
              <a:lnSpc>
                <a:spcPct val="107000"/>
              </a:lnSpc>
              <a:spcBef>
                <a:spcPts val="0"/>
              </a:spcBef>
              <a:spcAft>
                <a:spcPts val="80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“I’m so glad we had a chance to connect today. Please keep me posted of any changes.”</a:t>
            </a:r>
          </a:p>
          <a:p>
            <a:endParaRPr lang="en-US" dirty="0"/>
          </a:p>
        </p:txBody>
      </p:sp>
      <p:sp>
        <p:nvSpPr>
          <p:cNvPr id="4" name="Slide Number Placeholder 3"/>
          <p:cNvSpPr>
            <a:spLocks noGrp="1"/>
          </p:cNvSpPr>
          <p:nvPr>
            <p:ph type="sldNum" sz="quarter" idx="5"/>
          </p:nvPr>
        </p:nvSpPr>
        <p:spPr/>
        <p:txBody>
          <a:bodyPr/>
          <a:lstStyle/>
          <a:p>
            <a:fld id="{01644057-207B-4DA7-8333-B3E5B64CE00D}" type="slidenum">
              <a:rPr lang="en-US" smtClean="0"/>
              <a:t>17</a:t>
            </a:fld>
            <a:endParaRPr lang="en-US"/>
          </a:p>
        </p:txBody>
      </p:sp>
    </p:spTree>
    <p:extLst>
      <p:ext uri="{BB962C8B-B14F-4D97-AF65-F5344CB8AC3E}">
        <p14:creationId xmlns:p14="http://schemas.microsoft.com/office/powerpoint/2010/main" val="2946989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92DAB-7691-44D9-9BDB-C06DC6C384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3E43C9-5F39-4AB2-8137-7DF55EEA7E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4A3CC7-4C97-44B9-9A5F-1BBFEDCD8F70}"/>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5" name="Footer Placeholder 4">
            <a:extLst>
              <a:ext uri="{FF2B5EF4-FFF2-40B4-BE49-F238E27FC236}">
                <a16:creationId xmlns:a16="http://schemas.microsoft.com/office/drawing/2014/main" id="{277D9E23-AAA8-4E4B-8E5C-6FA00BBF68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BBB08-E786-4799-9824-DA95EF8E6A71}"/>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3713755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4A4DF-8113-43BE-BB3F-43EF66A802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3AA738-A639-4202-822F-9743D2E5F1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D654C8-7304-40CC-8EC6-5C61EA5EB993}"/>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5" name="Footer Placeholder 4">
            <a:extLst>
              <a:ext uri="{FF2B5EF4-FFF2-40B4-BE49-F238E27FC236}">
                <a16:creationId xmlns:a16="http://schemas.microsoft.com/office/drawing/2014/main" id="{FC148BDE-0ACE-4144-BAD8-58E4D4A05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C40ECF-26E0-4C68-9581-30B0848D604F}"/>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2297293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FE7432-4220-4397-A561-82A8D6F66B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D486C4-F67C-4911-9E9B-62851882D0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DAB291-7BEA-4426-A154-86BB805FA4F2}"/>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5" name="Footer Placeholder 4">
            <a:extLst>
              <a:ext uri="{FF2B5EF4-FFF2-40B4-BE49-F238E27FC236}">
                <a16:creationId xmlns:a16="http://schemas.microsoft.com/office/drawing/2014/main" id="{A85325FF-3D72-4F3F-8DBC-01F24FA763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A0F7AE-F063-404B-9E6E-CACCD3B512D3}"/>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4080887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D342F-0C7B-429A-AC96-A8E2CD9E5D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2392EF-B447-4154-A5DD-BC36993B4A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F8CB84-A7CC-4BDC-859C-9E03B93CA7B3}"/>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5" name="Footer Placeholder 4">
            <a:extLst>
              <a:ext uri="{FF2B5EF4-FFF2-40B4-BE49-F238E27FC236}">
                <a16:creationId xmlns:a16="http://schemas.microsoft.com/office/drawing/2014/main" id="{F9603558-4AF3-4945-81BF-40245719D1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EEAD1C-198B-4770-9DC0-C5DE6F4A7F78}"/>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32286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9F77-1449-4D9D-8A8D-A7E1461B50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3D870E-16B7-472C-9783-BA683E5024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C1CAD1-7CEC-42B1-9D2D-A42FAED6990C}"/>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5" name="Footer Placeholder 4">
            <a:extLst>
              <a:ext uri="{FF2B5EF4-FFF2-40B4-BE49-F238E27FC236}">
                <a16:creationId xmlns:a16="http://schemas.microsoft.com/office/drawing/2014/main" id="{AEC75637-3303-4412-97DA-1549726BA7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430EC9-B5A7-4617-B4C6-F5BD2724BE63}"/>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133755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18118-7795-4FC2-81C1-F3883E5E2C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14BA91-4754-4156-B27F-14BDB07E80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E8DA65-8711-4D76-9C3A-09A8B21D16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E5F844-B1A5-4934-A454-5B50E8DC7D1F}"/>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6" name="Footer Placeholder 5">
            <a:extLst>
              <a:ext uri="{FF2B5EF4-FFF2-40B4-BE49-F238E27FC236}">
                <a16:creationId xmlns:a16="http://schemas.microsoft.com/office/drawing/2014/main" id="{AB8FF354-F318-421F-8D49-F0824057ED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EA0422-DA45-47C4-A089-51D42266B4D2}"/>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94162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8E8D-8645-46A0-AF53-E6F024A951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1A0AE2-47FF-4C19-9C40-2AC4212CB8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0C08D4-E851-4D79-B53B-F4DF9D81F1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3B95AD-B049-467D-9E6B-E520B63C12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BA2FB0-8736-4A91-8690-0D93C9747E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F6049D-B2A6-4D7C-8F4D-582D4F877DBD}"/>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8" name="Footer Placeholder 7">
            <a:extLst>
              <a:ext uri="{FF2B5EF4-FFF2-40B4-BE49-F238E27FC236}">
                <a16:creationId xmlns:a16="http://schemas.microsoft.com/office/drawing/2014/main" id="{D567DAD3-9373-481A-9ECB-0FF827D593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0D2438-2237-4BB7-BFB6-B52269A7A524}"/>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153850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5A37-F5CB-466A-A473-D8CC6D2C5F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DBE288-D7EE-4198-B369-5E92AFFD09D9}"/>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4" name="Footer Placeholder 3">
            <a:extLst>
              <a:ext uri="{FF2B5EF4-FFF2-40B4-BE49-F238E27FC236}">
                <a16:creationId xmlns:a16="http://schemas.microsoft.com/office/drawing/2014/main" id="{6EE77EA2-1CC0-499A-9CAE-A409313C19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2829A8-2097-4EA1-9538-77322AC7FC53}"/>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168986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F33B9-5439-4D18-BF0A-923CAD973A7B}"/>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3" name="Footer Placeholder 2">
            <a:extLst>
              <a:ext uri="{FF2B5EF4-FFF2-40B4-BE49-F238E27FC236}">
                <a16:creationId xmlns:a16="http://schemas.microsoft.com/office/drawing/2014/main" id="{6B8A9BF3-6326-4D88-96B5-F7C12976B5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B3D20-1A63-456F-BB6C-593E681A46AE}"/>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297105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406B-FA35-4901-A215-36F874DFC2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2838A7-FC4E-45BE-A570-B7870AB80F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F2DC3F-5B3A-4558-A2D3-F9514F5E18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3E211-723B-4035-B59D-E5AF84EDEED0}"/>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6" name="Footer Placeholder 5">
            <a:extLst>
              <a:ext uri="{FF2B5EF4-FFF2-40B4-BE49-F238E27FC236}">
                <a16:creationId xmlns:a16="http://schemas.microsoft.com/office/drawing/2014/main" id="{2DD9F8F5-BFA4-4F8C-9B2F-332BA7AD6F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164E7F-AC8F-4D23-A32F-771F5745F5D4}"/>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123028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D6AE9-1A23-4571-B9CF-E8BE81995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9BC531-571C-47D5-A31C-810A8F17D1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BA9472-4C9E-4759-949A-4D088579D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529B83-6465-4536-A7CA-A985E09412D5}"/>
              </a:ext>
            </a:extLst>
          </p:cNvPr>
          <p:cNvSpPr>
            <a:spLocks noGrp="1"/>
          </p:cNvSpPr>
          <p:nvPr>
            <p:ph type="dt" sz="half" idx="10"/>
          </p:nvPr>
        </p:nvSpPr>
        <p:spPr/>
        <p:txBody>
          <a:bodyPr/>
          <a:lstStyle/>
          <a:p>
            <a:fld id="{EED9CCDE-0DA5-4E43-B6F7-EA17FC01FD2E}" type="datetimeFigureOut">
              <a:rPr lang="en-US" smtClean="0"/>
              <a:t>7/7/2022</a:t>
            </a:fld>
            <a:endParaRPr lang="en-US"/>
          </a:p>
        </p:txBody>
      </p:sp>
      <p:sp>
        <p:nvSpPr>
          <p:cNvPr id="6" name="Footer Placeholder 5">
            <a:extLst>
              <a:ext uri="{FF2B5EF4-FFF2-40B4-BE49-F238E27FC236}">
                <a16:creationId xmlns:a16="http://schemas.microsoft.com/office/drawing/2014/main" id="{7F1869E8-F38B-4A55-B3DD-577B61BB36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4D972-6E8F-4650-B1EE-C04D84A82093}"/>
              </a:ext>
            </a:extLst>
          </p:cNvPr>
          <p:cNvSpPr>
            <a:spLocks noGrp="1"/>
          </p:cNvSpPr>
          <p:nvPr>
            <p:ph type="sldNum" sz="quarter" idx="12"/>
          </p:nvPr>
        </p:nvSpPr>
        <p:spPr/>
        <p:txBody>
          <a:bodyPr/>
          <a:lstStyle/>
          <a:p>
            <a:fld id="{E1031743-E5A4-4EE6-9A2B-965DA5388519}" type="slidenum">
              <a:rPr lang="en-US" smtClean="0"/>
              <a:t>‹#›</a:t>
            </a:fld>
            <a:endParaRPr lang="en-US"/>
          </a:p>
        </p:txBody>
      </p:sp>
    </p:spTree>
    <p:extLst>
      <p:ext uri="{BB962C8B-B14F-4D97-AF65-F5344CB8AC3E}">
        <p14:creationId xmlns:p14="http://schemas.microsoft.com/office/powerpoint/2010/main" val="900469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28BFCD-0FC6-4A18-8B90-686C3D0E6C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DF277B-DD81-4492-8326-96379CE86B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5C298-BA0A-40FF-8A64-B4E22A51A5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9CCDE-0DA5-4E43-B6F7-EA17FC01FD2E}" type="datetimeFigureOut">
              <a:rPr lang="en-US" smtClean="0"/>
              <a:t>7/7/2022</a:t>
            </a:fld>
            <a:endParaRPr lang="en-US"/>
          </a:p>
        </p:txBody>
      </p:sp>
      <p:sp>
        <p:nvSpPr>
          <p:cNvPr id="5" name="Footer Placeholder 4">
            <a:extLst>
              <a:ext uri="{FF2B5EF4-FFF2-40B4-BE49-F238E27FC236}">
                <a16:creationId xmlns:a16="http://schemas.microsoft.com/office/drawing/2014/main" id="{31C3803C-DED1-4E1B-BEF9-221C863C58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F9C539-F850-47F9-A53A-C8DF7F868B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31743-E5A4-4EE6-9A2B-965DA5388519}" type="slidenum">
              <a:rPr lang="en-US" smtClean="0"/>
              <a:t>‹#›</a:t>
            </a:fld>
            <a:endParaRPr lang="en-US"/>
          </a:p>
        </p:txBody>
      </p:sp>
    </p:spTree>
    <p:extLst>
      <p:ext uri="{BB962C8B-B14F-4D97-AF65-F5344CB8AC3E}">
        <p14:creationId xmlns:p14="http://schemas.microsoft.com/office/powerpoint/2010/main" val="3682226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fordmedicine.app.box.com/v/videovisitPEhandout" TargetMode="External"/><Relationship Id="rId2" Type="http://schemas.openxmlformats.org/officeDocument/2006/relationships/hyperlink" Target="https://www.stfm.org/media/3113/stfmtaskforcestanforddidactic.pdf" TargetMode="External"/><Relationship Id="rId1" Type="http://schemas.openxmlformats.org/officeDocument/2006/relationships/slideLayout" Target="../slideLayouts/slideLayout2.xml"/><Relationship Id="rId6" Type="http://schemas.openxmlformats.org/officeDocument/2006/relationships/hyperlink" Target="https://www.aafp.org/dam/AAFP/documents/practice_management/telehealth/2020-AAFP-Telehealth-Toolkit.pdf" TargetMode="External"/><Relationship Id="rId5" Type="http://schemas.openxmlformats.org/officeDocument/2006/relationships/hyperlink" Target="https://www.stfm.org/media/3114/empathetictelehealthvisitsfinal.pdf" TargetMode="External"/><Relationship Id="rId4" Type="http://schemas.openxmlformats.org/officeDocument/2006/relationships/hyperlink" Target="https://drive.google.com/file/d/1EtAV1YxjlvT7rYonc_IV7z7pxzeH8eJK/vie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20F6A-BAC1-4077-9B6A-43C752DDB7C5}"/>
              </a:ext>
            </a:extLst>
          </p:cNvPr>
          <p:cNvSpPr>
            <a:spLocks noGrp="1"/>
          </p:cNvSpPr>
          <p:nvPr>
            <p:ph type="ctrTitle"/>
          </p:nvPr>
        </p:nvSpPr>
        <p:spPr/>
        <p:txBody>
          <a:bodyPr/>
          <a:lstStyle/>
          <a:p>
            <a:r>
              <a:rPr lang="en-US" dirty="0"/>
              <a:t>Telemedicine for MS3 Family Medicine Clerkship Students</a:t>
            </a:r>
          </a:p>
        </p:txBody>
      </p:sp>
      <p:sp>
        <p:nvSpPr>
          <p:cNvPr id="3" name="Subtitle 2">
            <a:extLst>
              <a:ext uri="{FF2B5EF4-FFF2-40B4-BE49-F238E27FC236}">
                <a16:creationId xmlns:a16="http://schemas.microsoft.com/office/drawing/2014/main" id="{BEC5EBC4-B9A7-4FE5-8667-A29B34FB3CC9}"/>
              </a:ext>
            </a:extLst>
          </p:cNvPr>
          <p:cNvSpPr>
            <a:spLocks noGrp="1"/>
          </p:cNvSpPr>
          <p:nvPr>
            <p:ph type="subTitle" idx="1"/>
          </p:nvPr>
        </p:nvSpPr>
        <p:spPr/>
        <p:txBody>
          <a:bodyPr>
            <a:normAutofit lnSpcReduction="10000"/>
          </a:bodyPr>
          <a:lstStyle/>
          <a:p>
            <a:r>
              <a:rPr lang="en-US" dirty="0"/>
              <a:t>Date: August 6, 2021</a:t>
            </a:r>
          </a:p>
          <a:p>
            <a:r>
              <a:rPr lang="en-US" dirty="0" err="1"/>
              <a:t>Hiu</a:t>
            </a:r>
            <a:r>
              <a:rPr lang="en-US" dirty="0"/>
              <a:t> Ying Joanna Choi, MD</a:t>
            </a:r>
          </a:p>
          <a:p>
            <a:r>
              <a:rPr lang="en-US" dirty="0"/>
              <a:t>Assistant Professor, Family &amp; Community Medicine</a:t>
            </a:r>
          </a:p>
          <a:p>
            <a:r>
              <a:rPr lang="en-US" dirty="0"/>
              <a:t>Lewis Katz School of Medicine at Temple University</a:t>
            </a:r>
          </a:p>
        </p:txBody>
      </p:sp>
    </p:spTree>
    <p:extLst>
      <p:ext uri="{BB962C8B-B14F-4D97-AF65-F5344CB8AC3E}">
        <p14:creationId xmlns:p14="http://schemas.microsoft.com/office/powerpoint/2010/main" val="601690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8F93F-3C3B-4A4D-9E87-AD25953B74A1}"/>
              </a:ext>
            </a:extLst>
          </p:cNvPr>
          <p:cNvSpPr>
            <a:spLocks noGrp="1"/>
          </p:cNvSpPr>
          <p:nvPr>
            <p:ph type="title"/>
          </p:nvPr>
        </p:nvSpPr>
        <p:spPr/>
        <p:txBody>
          <a:bodyPr/>
          <a:lstStyle/>
          <a:p>
            <a:r>
              <a:rPr lang="en-US" dirty="0"/>
              <a:t>Physical Exam</a:t>
            </a:r>
          </a:p>
        </p:txBody>
      </p:sp>
      <p:sp>
        <p:nvSpPr>
          <p:cNvPr id="3" name="Content Placeholder 2">
            <a:extLst>
              <a:ext uri="{FF2B5EF4-FFF2-40B4-BE49-F238E27FC236}">
                <a16:creationId xmlns:a16="http://schemas.microsoft.com/office/drawing/2014/main" id="{AAB500A0-15F0-4159-9675-A72DE00737FA}"/>
              </a:ext>
            </a:extLst>
          </p:cNvPr>
          <p:cNvSpPr>
            <a:spLocks noGrp="1"/>
          </p:cNvSpPr>
          <p:nvPr>
            <p:ph idx="1"/>
          </p:nvPr>
        </p:nvSpPr>
        <p:spPr/>
        <p:txBody>
          <a:bodyPr>
            <a:normAutofit fontScale="85000" lnSpcReduction="20000"/>
          </a:bodyPr>
          <a:lstStyle/>
          <a:p>
            <a:r>
              <a:rPr lang="en-US" dirty="0"/>
              <a:t>Mostly based on </a:t>
            </a:r>
            <a:r>
              <a:rPr lang="en-US" dirty="0">
                <a:solidFill>
                  <a:srgbClr val="0070C0"/>
                </a:solidFill>
              </a:rPr>
              <a:t>observation</a:t>
            </a:r>
            <a:r>
              <a:rPr lang="en-US" dirty="0"/>
              <a:t> and </a:t>
            </a:r>
            <a:r>
              <a:rPr lang="en-US" dirty="0">
                <a:solidFill>
                  <a:srgbClr val="FF0000"/>
                </a:solidFill>
              </a:rPr>
              <a:t>directed physical exam</a:t>
            </a:r>
          </a:p>
          <a:p>
            <a:pPr lvl="1"/>
            <a:r>
              <a:rPr lang="en-US" dirty="0"/>
              <a:t>May use patient’s resources (other people, tools, objects at home)</a:t>
            </a:r>
          </a:p>
          <a:p>
            <a:r>
              <a:rPr lang="en-US" dirty="0"/>
              <a:t>Vital Signs</a:t>
            </a:r>
          </a:p>
          <a:p>
            <a:pPr lvl="1"/>
            <a:r>
              <a:rPr lang="en-US" dirty="0"/>
              <a:t>HR</a:t>
            </a:r>
          </a:p>
          <a:p>
            <a:pPr lvl="2"/>
            <a:r>
              <a:rPr lang="en-US" dirty="0">
                <a:solidFill>
                  <a:srgbClr val="FF0000"/>
                </a:solidFill>
              </a:rPr>
              <a:t>teach patient how to palpate pulse (radial, carotid)</a:t>
            </a:r>
          </a:p>
          <a:p>
            <a:pPr lvl="2"/>
            <a:r>
              <a:rPr lang="en-US" dirty="0">
                <a:solidFill>
                  <a:srgbClr val="FF0000"/>
                </a:solidFill>
              </a:rPr>
              <a:t>count number of beats in 30 seconds (you or patient can time), multiple by 2</a:t>
            </a:r>
          </a:p>
          <a:p>
            <a:pPr lvl="1"/>
            <a:r>
              <a:rPr lang="en-US" dirty="0"/>
              <a:t>BP </a:t>
            </a:r>
          </a:p>
          <a:p>
            <a:pPr lvl="2"/>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if have BP cuff at home, instruct on how to use it</a:t>
            </a:r>
            <a:endParaRPr lang="en-US" dirty="0">
              <a:solidFill>
                <a:srgbClr val="FF0000"/>
              </a:solidFill>
            </a:endParaRPr>
          </a:p>
          <a:p>
            <a:pPr lvl="1"/>
            <a:r>
              <a:rPr lang="en-US" dirty="0"/>
              <a:t>RR</a:t>
            </a:r>
          </a:p>
          <a:p>
            <a:pPr lvl="2"/>
            <a:r>
              <a:rPr lang="en-US" dirty="0">
                <a:solidFill>
                  <a:srgbClr val="0070C0"/>
                </a:solidFill>
              </a:rPr>
              <a:t>Observe patient</a:t>
            </a:r>
          </a:p>
          <a:p>
            <a:pPr lvl="1"/>
            <a:r>
              <a:rPr lang="en-US" dirty="0"/>
              <a:t>Temp</a:t>
            </a:r>
          </a:p>
          <a:p>
            <a:pPr lvl="2"/>
            <a:r>
              <a:rPr lang="en-US" dirty="0">
                <a:solidFill>
                  <a:srgbClr val="FF0000"/>
                </a:solidFill>
              </a:rPr>
              <a:t>If </a:t>
            </a:r>
            <a:r>
              <a:rPr lang="en-US">
                <a:solidFill>
                  <a:srgbClr val="FF0000"/>
                </a:solidFill>
              </a:rPr>
              <a:t>have thermometer </a:t>
            </a:r>
            <a:r>
              <a:rPr lang="en-US" dirty="0">
                <a:solidFill>
                  <a:srgbClr val="FF0000"/>
                </a:solidFill>
              </a:rPr>
              <a:t>at home</a:t>
            </a:r>
          </a:p>
          <a:p>
            <a:r>
              <a:rPr lang="en-US" dirty="0"/>
              <a:t>General</a:t>
            </a:r>
          </a:p>
          <a:p>
            <a:pPr lvl="1"/>
            <a:r>
              <a:rPr lang="en-US" dirty="0">
                <a:solidFill>
                  <a:srgbClr val="0070C0"/>
                </a:solidFill>
              </a:rPr>
              <a:t>body habitus, alertness, distress (pain, resp), pallor, cyanosis, fatigue, disheveled/unkept</a:t>
            </a:r>
          </a:p>
          <a:p>
            <a:endParaRPr lang="en-US" dirty="0"/>
          </a:p>
          <a:p>
            <a:endParaRPr lang="en-US" dirty="0">
              <a:solidFill>
                <a:srgbClr val="FF0000"/>
              </a:solidFill>
            </a:endParaRPr>
          </a:p>
          <a:p>
            <a:endParaRPr lang="en-US" dirty="0"/>
          </a:p>
          <a:p>
            <a:endParaRPr lang="en-US" dirty="0"/>
          </a:p>
        </p:txBody>
      </p:sp>
    </p:spTree>
    <p:extLst>
      <p:ext uri="{BB962C8B-B14F-4D97-AF65-F5344CB8AC3E}">
        <p14:creationId xmlns:p14="http://schemas.microsoft.com/office/powerpoint/2010/main" val="34779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D6165-23F6-4D38-8DC3-689CB8A38AC1}"/>
              </a:ext>
            </a:extLst>
          </p:cNvPr>
          <p:cNvSpPr>
            <a:spLocks noGrp="1"/>
          </p:cNvSpPr>
          <p:nvPr>
            <p:ph type="title"/>
          </p:nvPr>
        </p:nvSpPr>
        <p:spPr/>
        <p:txBody>
          <a:bodyPr/>
          <a:lstStyle/>
          <a:p>
            <a:r>
              <a:rPr lang="en-US" dirty="0"/>
              <a:t>Physical Exam</a:t>
            </a:r>
          </a:p>
        </p:txBody>
      </p:sp>
      <p:sp>
        <p:nvSpPr>
          <p:cNvPr id="3" name="Content Placeholder 2">
            <a:extLst>
              <a:ext uri="{FF2B5EF4-FFF2-40B4-BE49-F238E27FC236}">
                <a16:creationId xmlns:a16="http://schemas.microsoft.com/office/drawing/2014/main" id="{EC9240C0-9165-4426-9DD2-6504F74F15AE}"/>
              </a:ext>
            </a:extLst>
          </p:cNvPr>
          <p:cNvSpPr>
            <a:spLocks noGrp="1"/>
          </p:cNvSpPr>
          <p:nvPr>
            <p:ph sz="half" idx="1"/>
          </p:nvPr>
        </p:nvSpPr>
        <p:spPr/>
        <p:txBody>
          <a:bodyPr>
            <a:normAutofit fontScale="92500" lnSpcReduction="20000"/>
          </a:bodyPr>
          <a:lstStyle/>
          <a:p>
            <a:r>
              <a:rPr lang="en-US" dirty="0"/>
              <a:t>Face</a:t>
            </a:r>
          </a:p>
          <a:p>
            <a:pPr lvl="1"/>
            <a:r>
              <a:rPr lang="en-US" dirty="0">
                <a:solidFill>
                  <a:srgbClr val="0070C0"/>
                </a:solidFill>
              </a:rPr>
              <a:t>rash, lesions</a:t>
            </a:r>
          </a:p>
          <a:p>
            <a:r>
              <a:rPr lang="en-US" dirty="0"/>
              <a:t>Eyes</a:t>
            </a:r>
          </a:p>
          <a:p>
            <a:pPr lvl="1"/>
            <a:r>
              <a:rPr lang="en-US" dirty="0">
                <a:solidFill>
                  <a:srgbClr val="0070C0"/>
                </a:solidFill>
              </a:rPr>
              <a:t>periorbital swelling, eyelid lesions, erythema, crusting, conjunctival injection, pallor, jaundice, pupil shape and size</a:t>
            </a:r>
          </a:p>
          <a:p>
            <a:r>
              <a:rPr lang="en-US" dirty="0"/>
              <a:t>Ears</a:t>
            </a:r>
          </a:p>
          <a:p>
            <a:pPr lvl="1"/>
            <a:r>
              <a:rPr lang="en-US" dirty="0">
                <a:solidFill>
                  <a:srgbClr val="0070C0"/>
                </a:solidFill>
              </a:rPr>
              <a:t>external ear (erythema, edema), general ability to hear</a:t>
            </a:r>
          </a:p>
          <a:p>
            <a:pPr lvl="1"/>
            <a:r>
              <a:rPr lang="en-US" dirty="0">
                <a:solidFill>
                  <a:srgbClr val="FF0000"/>
                </a:solidFill>
              </a:rPr>
              <a:t>tenderness</a:t>
            </a:r>
          </a:p>
          <a:p>
            <a:pPr lvl="1"/>
            <a:endParaRPr lang="en-US" dirty="0"/>
          </a:p>
          <a:p>
            <a:endParaRPr lang="en-US" dirty="0"/>
          </a:p>
        </p:txBody>
      </p:sp>
      <p:sp>
        <p:nvSpPr>
          <p:cNvPr id="4" name="Content Placeholder 3">
            <a:extLst>
              <a:ext uri="{FF2B5EF4-FFF2-40B4-BE49-F238E27FC236}">
                <a16:creationId xmlns:a16="http://schemas.microsoft.com/office/drawing/2014/main" id="{9C08E40D-CB32-4ECD-86CB-DA02799CD970}"/>
              </a:ext>
            </a:extLst>
          </p:cNvPr>
          <p:cNvSpPr>
            <a:spLocks noGrp="1"/>
          </p:cNvSpPr>
          <p:nvPr>
            <p:ph sz="half" idx="2"/>
          </p:nvPr>
        </p:nvSpPr>
        <p:spPr/>
        <p:txBody>
          <a:bodyPr vert="horz" lIns="91440" tIns="45720" rIns="91440" bIns="45720" rtlCol="0" anchor="t">
            <a:normAutofit fontScale="92500" lnSpcReduction="20000"/>
          </a:bodyPr>
          <a:lstStyle/>
          <a:p>
            <a:r>
              <a:rPr lang="en-US" dirty="0"/>
              <a:t>Nose</a:t>
            </a:r>
          </a:p>
          <a:p>
            <a:pPr lvl="1"/>
            <a:r>
              <a:rPr lang="en-US" dirty="0">
                <a:solidFill>
                  <a:srgbClr val="0070C0"/>
                </a:solidFill>
              </a:rPr>
              <a:t>active nasal discharge/drainage; sneezing, sniffing</a:t>
            </a:r>
            <a:endParaRPr lang="en-US" dirty="0">
              <a:solidFill>
                <a:srgbClr val="0070C0"/>
              </a:solidFill>
              <a:cs typeface="Calibri"/>
            </a:endParaRPr>
          </a:p>
          <a:p>
            <a:pPr lvl="1"/>
            <a:r>
              <a:rPr lang="en-US" dirty="0">
                <a:solidFill>
                  <a:srgbClr val="FF0000"/>
                </a:solidFill>
                <a:ea typeface="+mn-lt"/>
                <a:cs typeface="+mn-lt"/>
              </a:rPr>
              <a:t>can ask patient to blow nose into tissue and show you drainage; </a:t>
            </a:r>
            <a:r>
              <a:rPr lang="en-US" dirty="0">
                <a:solidFill>
                  <a:srgbClr val="FF0000"/>
                </a:solidFill>
              </a:rPr>
              <a:t>breathe in and out of one nostril (cover the other) to determine congestion; palpate/tap on sinuses</a:t>
            </a:r>
            <a:endParaRPr lang="en-US"/>
          </a:p>
          <a:p>
            <a:r>
              <a:rPr lang="en-US" dirty="0"/>
              <a:t>Mouth/Throat</a:t>
            </a:r>
          </a:p>
          <a:p>
            <a:pPr lvl="1"/>
            <a:r>
              <a:rPr lang="en-US" dirty="0">
                <a:solidFill>
                  <a:srgbClr val="0070C0"/>
                </a:solidFill>
              </a:rPr>
              <a:t>lips and mucous membranes moist/dry, lip/tongue lesions, bleeding gums</a:t>
            </a:r>
          </a:p>
          <a:p>
            <a:pPr lvl="1"/>
            <a:r>
              <a:rPr lang="en-US" dirty="0">
                <a:solidFill>
                  <a:srgbClr val="FF0000"/>
                </a:solidFill>
              </a:rPr>
              <a:t>palpate gums for tenderness, bring camera close to mouth, observe tonsils (erythema, exudates)</a:t>
            </a:r>
          </a:p>
          <a:p>
            <a:pPr lvl="2"/>
            <a:endParaRPr lang="en-US" dirty="0"/>
          </a:p>
          <a:p>
            <a:endParaRPr lang="en-US" dirty="0"/>
          </a:p>
        </p:txBody>
      </p:sp>
    </p:spTree>
    <p:extLst>
      <p:ext uri="{BB962C8B-B14F-4D97-AF65-F5344CB8AC3E}">
        <p14:creationId xmlns:p14="http://schemas.microsoft.com/office/powerpoint/2010/main" val="240438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7C20D-81D9-45F8-B3A7-B4B74C7843CD}"/>
              </a:ext>
            </a:extLst>
          </p:cNvPr>
          <p:cNvSpPr>
            <a:spLocks noGrp="1"/>
          </p:cNvSpPr>
          <p:nvPr>
            <p:ph type="title"/>
          </p:nvPr>
        </p:nvSpPr>
        <p:spPr/>
        <p:txBody>
          <a:bodyPr/>
          <a:lstStyle/>
          <a:p>
            <a:r>
              <a:rPr lang="en-US" dirty="0"/>
              <a:t>Physical Exam</a:t>
            </a:r>
          </a:p>
        </p:txBody>
      </p:sp>
      <p:sp>
        <p:nvSpPr>
          <p:cNvPr id="3" name="Content Placeholder 2">
            <a:extLst>
              <a:ext uri="{FF2B5EF4-FFF2-40B4-BE49-F238E27FC236}">
                <a16:creationId xmlns:a16="http://schemas.microsoft.com/office/drawing/2014/main" id="{BA9ECD98-CF17-4473-8241-7186B48430BC}"/>
              </a:ext>
            </a:extLst>
          </p:cNvPr>
          <p:cNvSpPr>
            <a:spLocks noGrp="1"/>
          </p:cNvSpPr>
          <p:nvPr>
            <p:ph sz="half" idx="1"/>
          </p:nvPr>
        </p:nvSpPr>
        <p:spPr/>
        <p:txBody>
          <a:bodyPr>
            <a:normAutofit fontScale="92500" lnSpcReduction="10000"/>
          </a:bodyPr>
          <a:lstStyle/>
          <a:p>
            <a:r>
              <a:rPr lang="en-US" dirty="0"/>
              <a:t>Neck</a:t>
            </a:r>
          </a:p>
          <a:p>
            <a:pPr lvl="1"/>
            <a:r>
              <a:rPr lang="en-US" dirty="0">
                <a:solidFill>
                  <a:srgbClr val="0070C0"/>
                </a:solidFill>
              </a:rPr>
              <a:t>tracheal symmetry, JVD(?)</a:t>
            </a:r>
          </a:p>
          <a:p>
            <a:pPr lvl="1"/>
            <a:r>
              <a:rPr lang="en-US" dirty="0">
                <a:solidFill>
                  <a:srgbClr val="FF0000"/>
                </a:solidFill>
              </a:rPr>
              <a:t>ROM (include checking for neck rigidity), palpate for muscular/bony tenderness, lymphadenopathy</a:t>
            </a:r>
            <a:endParaRPr lang="en-US" dirty="0"/>
          </a:p>
          <a:p>
            <a:r>
              <a:rPr lang="en-US" dirty="0"/>
              <a:t>Cardiovascular</a:t>
            </a:r>
          </a:p>
          <a:p>
            <a:pPr lvl="1"/>
            <a:r>
              <a:rPr lang="en-US" dirty="0">
                <a:solidFill>
                  <a:srgbClr val="FF0000"/>
                </a:solidFill>
              </a:rPr>
              <a:t>capillary refill, pitting edema (press on ankle for a few seconds, see if it is pitting, keep going up)</a:t>
            </a:r>
          </a:p>
          <a:p>
            <a:endParaRPr lang="en-US" dirty="0"/>
          </a:p>
        </p:txBody>
      </p:sp>
      <p:sp>
        <p:nvSpPr>
          <p:cNvPr id="4" name="Content Placeholder 3">
            <a:extLst>
              <a:ext uri="{FF2B5EF4-FFF2-40B4-BE49-F238E27FC236}">
                <a16:creationId xmlns:a16="http://schemas.microsoft.com/office/drawing/2014/main" id="{6D81A784-8B2D-4BE3-A432-0BBD13A5A16F}"/>
              </a:ext>
            </a:extLst>
          </p:cNvPr>
          <p:cNvSpPr>
            <a:spLocks noGrp="1"/>
          </p:cNvSpPr>
          <p:nvPr>
            <p:ph sz="half" idx="2"/>
          </p:nvPr>
        </p:nvSpPr>
        <p:spPr/>
        <p:txBody>
          <a:bodyPr>
            <a:normAutofit fontScale="92500" lnSpcReduction="10000"/>
          </a:bodyPr>
          <a:lstStyle/>
          <a:p>
            <a:r>
              <a:rPr lang="en-US" dirty="0"/>
              <a:t>Respiratory</a:t>
            </a:r>
          </a:p>
          <a:p>
            <a:pPr lvl="1"/>
            <a:r>
              <a:rPr lang="en-US" dirty="0">
                <a:solidFill>
                  <a:srgbClr val="0070C0"/>
                </a:solidFill>
              </a:rPr>
              <a:t>respiratory effort (able to speak in full sentences, tachypnea), coughing (wet, dry), audible wheezing, retractions (ask </a:t>
            </a:r>
            <a:r>
              <a:rPr lang="en-US" dirty="0" err="1">
                <a:solidFill>
                  <a:srgbClr val="0070C0"/>
                </a:solidFill>
              </a:rPr>
              <a:t>pt</a:t>
            </a:r>
            <a:r>
              <a:rPr lang="en-US" dirty="0">
                <a:solidFill>
                  <a:srgbClr val="0070C0"/>
                </a:solidFill>
              </a:rPr>
              <a:t> to lift shirt)</a:t>
            </a:r>
          </a:p>
          <a:p>
            <a:r>
              <a:rPr lang="en-US" dirty="0"/>
              <a:t>Abdomen</a:t>
            </a:r>
          </a:p>
          <a:p>
            <a:pPr lvl="1"/>
            <a:r>
              <a:rPr lang="en-US" dirty="0">
                <a:solidFill>
                  <a:srgbClr val="FF0000"/>
                </a:solidFill>
              </a:rPr>
              <a:t>Have patient expose abdomen</a:t>
            </a:r>
          </a:p>
          <a:p>
            <a:pPr lvl="1"/>
            <a:r>
              <a:rPr lang="en-US" dirty="0">
                <a:solidFill>
                  <a:srgbClr val="0070C0"/>
                </a:solidFill>
              </a:rPr>
              <a:t>scars, distension</a:t>
            </a:r>
          </a:p>
          <a:p>
            <a:pPr lvl="1"/>
            <a:r>
              <a:rPr lang="en-US" dirty="0">
                <a:solidFill>
                  <a:srgbClr val="FF0000"/>
                </a:solidFill>
              </a:rPr>
              <a:t>point to location of pain, instruct palpation (ask </a:t>
            </a:r>
            <a:r>
              <a:rPr lang="en-US" dirty="0" err="1">
                <a:solidFill>
                  <a:srgbClr val="FF0000"/>
                </a:solidFill>
              </a:rPr>
              <a:t>pt</a:t>
            </a:r>
            <a:r>
              <a:rPr lang="en-US" dirty="0">
                <a:solidFill>
                  <a:srgbClr val="FF0000"/>
                </a:solidFill>
              </a:rPr>
              <a:t> to tell about tenderness and watch facial expression, also check for rebound, </a:t>
            </a:r>
            <a:r>
              <a:rPr lang="en-US" dirty="0" err="1">
                <a:solidFill>
                  <a:srgbClr val="FF0000"/>
                </a:solidFill>
              </a:rPr>
              <a:t>Rovsing’s</a:t>
            </a:r>
            <a:r>
              <a:rPr lang="en-US" dirty="0">
                <a:solidFill>
                  <a:srgbClr val="FF0000"/>
                </a:solidFill>
              </a:rPr>
              <a:t>, Murphy’s), instruct to percuss and you listen</a:t>
            </a:r>
          </a:p>
          <a:p>
            <a:pPr lvl="1"/>
            <a:endParaRPr lang="en-US" dirty="0"/>
          </a:p>
          <a:p>
            <a:endParaRPr lang="en-US" dirty="0"/>
          </a:p>
        </p:txBody>
      </p:sp>
    </p:spTree>
    <p:extLst>
      <p:ext uri="{BB962C8B-B14F-4D97-AF65-F5344CB8AC3E}">
        <p14:creationId xmlns:p14="http://schemas.microsoft.com/office/powerpoint/2010/main" val="12766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ADEB3-4385-4FD5-ADE9-42C0DC9B510F}"/>
              </a:ext>
            </a:extLst>
          </p:cNvPr>
          <p:cNvSpPr>
            <a:spLocks noGrp="1"/>
          </p:cNvSpPr>
          <p:nvPr>
            <p:ph type="title"/>
          </p:nvPr>
        </p:nvSpPr>
        <p:spPr/>
        <p:txBody>
          <a:bodyPr/>
          <a:lstStyle/>
          <a:p>
            <a:r>
              <a:rPr lang="en-US" dirty="0"/>
              <a:t>Physical Exam</a:t>
            </a:r>
          </a:p>
        </p:txBody>
      </p:sp>
      <p:sp>
        <p:nvSpPr>
          <p:cNvPr id="3" name="Content Placeholder 2">
            <a:extLst>
              <a:ext uri="{FF2B5EF4-FFF2-40B4-BE49-F238E27FC236}">
                <a16:creationId xmlns:a16="http://schemas.microsoft.com/office/drawing/2014/main" id="{9B02B3D5-FF4D-4487-B459-692E5B3FAF20}"/>
              </a:ext>
            </a:extLst>
          </p:cNvPr>
          <p:cNvSpPr>
            <a:spLocks noGrp="1"/>
          </p:cNvSpPr>
          <p:nvPr>
            <p:ph idx="1"/>
          </p:nvPr>
        </p:nvSpPr>
        <p:spPr/>
        <p:txBody>
          <a:bodyPr vert="horz" lIns="91440" tIns="45720" rIns="91440" bIns="45720" rtlCol="0" anchor="t">
            <a:normAutofit lnSpcReduction="10000"/>
          </a:bodyPr>
          <a:lstStyle/>
          <a:p>
            <a:r>
              <a:rPr lang="en-US" dirty="0"/>
              <a:t>MSK</a:t>
            </a:r>
          </a:p>
          <a:p>
            <a:pPr lvl="1"/>
            <a:r>
              <a:rPr lang="en-US" dirty="0">
                <a:solidFill>
                  <a:srgbClr val="FF0000"/>
                </a:solidFill>
              </a:rPr>
              <a:t>may need patient to direct camera and zoom in</a:t>
            </a:r>
          </a:p>
          <a:p>
            <a:pPr lvl="1"/>
            <a:r>
              <a:rPr lang="en-US" dirty="0">
                <a:solidFill>
                  <a:srgbClr val="0070C0"/>
                </a:solidFill>
              </a:rPr>
              <a:t>erythema, swelling, bruises, obvious deformity, contractures</a:t>
            </a:r>
          </a:p>
          <a:p>
            <a:pPr lvl="1"/>
            <a:r>
              <a:rPr lang="en-US" dirty="0">
                <a:solidFill>
                  <a:srgbClr val="FF0000"/>
                </a:solidFill>
              </a:rPr>
              <a:t>point to location of pain; palpate; ROM; strength; tone; gait</a:t>
            </a:r>
            <a:endParaRPr lang="en-US" dirty="0"/>
          </a:p>
          <a:p>
            <a:r>
              <a:rPr lang="en-US" dirty="0"/>
              <a:t>Skin</a:t>
            </a:r>
          </a:p>
          <a:p>
            <a:pPr lvl="1"/>
            <a:r>
              <a:rPr lang="en-US" dirty="0">
                <a:solidFill>
                  <a:srgbClr val="FF0000"/>
                </a:solidFill>
              </a:rPr>
              <a:t>Have patient direct camera and zoom in on rash/lesion</a:t>
            </a:r>
          </a:p>
          <a:p>
            <a:pPr lvl="1"/>
            <a:r>
              <a:rPr lang="en-US" dirty="0">
                <a:solidFill>
                  <a:srgbClr val="0070C0"/>
                </a:solidFill>
              </a:rPr>
              <a:t>pallor, cyanosis, mottling, sweat, petechiae; cracks, fissures; rashes/lesions (easy to see larger rashes, smaller lesions may be hard)</a:t>
            </a:r>
            <a:endParaRPr lang="en-US" dirty="0">
              <a:solidFill>
                <a:srgbClr val="0070C0"/>
              </a:solidFill>
              <a:cs typeface="Calibri"/>
            </a:endParaRPr>
          </a:p>
          <a:p>
            <a:pPr lvl="1"/>
            <a:r>
              <a:rPr lang="en-US" dirty="0">
                <a:solidFill>
                  <a:srgbClr val="FF0000"/>
                </a:solidFill>
                <a:ea typeface="+mn-lt"/>
                <a:cs typeface="+mn-lt"/>
              </a:rPr>
              <a:t>Can have patient send a picture which may be clearer</a:t>
            </a:r>
            <a:endParaRPr lang="en-US" dirty="0">
              <a:solidFill>
                <a:srgbClr val="FF0000"/>
              </a:solidFill>
            </a:endParaRPr>
          </a:p>
          <a:p>
            <a:pPr lvl="1"/>
            <a:r>
              <a:rPr lang="en-US" dirty="0">
                <a:solidFill>
                  <a:srgbClr val="FF0000"/>
                </a:solidFill>
              </a:rPr>
              <a:t>Palpate; bumpy, dry; pus, blood; can ask patient to mark area of erythema; turgor</a:t>
            </a:r>
          </a:p>
          <a:p>
            <a:endParaRPr lang="en-US" dirty="0"/>
          </a:p>
        </p:txBody>
      </p:sp>
    </p:spTree>
    <p:extLst>
      <p:ext uri="{BB962C8B-B14F-4D97-AF65-F5344CB8AC3E}">
        <p14:creationId xmlns:p14="http://schemas.microsoft.com/office/powerpoint/2010/main" val="209511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93FAD-9F4D-4743-B525-7CCCEC04D262}"/>
              </a:ext>
            </a:extLst>
          </p:cNvPr>
          <p:cNvSpPr>
            <a:spLocks noGrp="1"/>
          </p:cNvSpPr>
          <p:nvPr>
            <p:ph type="title"/>
          </p:nvPr>
        </p:nvSpPr>
        <p:spPr/>
        <p:txBody>
          <a:bodyPr/>
          <a:lstStyle/>
          <a:p>
            <a:r>
              <a:rPr lang="en-US" dirty="0"/>
              <a:t>Physical Exam - Neuro</a:t>
            </a:r>
          </a:p>
        </p:txBody>
      </p:sp>
      <p:sp>
        <p:nvSpPr>
          <p:cNvPr id="3" name="Content Placeholder 2">
            <a:extLst>
              <a:ext uri="{FF2B5EF4-FFF2-40B4-BE49-F238E27FC236}">
                <a16:creationId xmlns:a16="http://schemas.microsoft.com/office/drawing/2014/main" id="{BBFEFCDD-32EF-4D61-A678-F3501A192D0D}"/>
              </a:ext>
            </a:extLst>
          </p:cNvPr>
          <p:cNvSpPr>
            <a:spLocks noGrp="1"/>
          </p:cNvSpPr>
          <p:nvPr>
            <p:ph sz="half" idx="1"/>
          </p:nvPr>
        </p:nvSpPr>
        <p:spPr/>
        <p:txBody>
          <a:bodyPr>
            <a:normAutofit fontScale="70000" lnSpcReduction="20000"/>
          </a:bodyPr>
          <a:lstStyle/>
          <a:p>
            <a:r>
              <a:rPr lang="en-US" dirty="0"/>
              <a:t>Orientation</a:t>
            </a:r>
          </a:p>
          <a:p>
            <a:r>
              <a:rPr lang="en-US" dirty="0"/>
              <a:t>Cranial Nerves – direct patient</a:t>
            </a:r>
          </a:p>
          <a:p>
            <a:pPr lvl="1"/>
            <a:r>
              <a:rPr lang="en-US" dirty="0">
                <a:solidFill>
                  <a:srgbClr val="FF0000"/>
                </a:solidFill>
              </a:rPr>
              <a:t>I: smell something (occlude one nostril at a time)</a:t>
            </a:r>
          </a:p>
          <a:p>
            <a:pPr lvl="1"/>
            <a:r>
              <a:rPr lang="en-US" dirty="0">
                <a:solidFill>
                  <a:srgbClr val="FF0000"/>
                </a:solidFill>
              </a:rPr>
              <a:t>II: cover one eye, check visual acuity, pupillary reflex (have them move light from lateral aspect of eye to center of eye, and then back out again)</a:t>
            </a:r>
          </a:p>
          <a:p>
            <a:pPr lvl="1"/>
            <a:r>
              <a:rPr lang="en-US" dirty="0">
                <a:solidFill>
                  <a:srgbClr val="FF0000"/>
                </a:solidFill>
              </a:rPr>
              <a:t>III, IV, VI: EOM, nystagmus</a:t>
            </a:r>
          </a:p>
          <a:p>
            <a:pPr lvl="1"/>
            <a:r>
              <a:rPr lang="en-US" dirty="0">
                <a:solidFill>
                  <a:srgbClr val="FF0000"/>
                </a:solidFill>
              </a:rPr>
              <a:t>V: instruct patient to gently touch parts of face</a:t>
            </a:r>
          </a:p>
          <a:p>
            <a:pPr lvl="1"/>
            <a:r>
              <a:rPr lang="en-US" dirty="0">
                <a:solidFill>
                  <a:srgbClr val="FF0000"/>
                </a:solidFill>
              </a:rPr>
              <a:t>VII: facial symmetry, raise eyebrows, smile, eyelid droop, puff out cheeks and try to poke it</a:t>
            </a:r>
          </a:p>
          <a:p>
            <a:pPr lvl="1"/>
            <a:r>
              <a:rPr lang="en-US" dirty="0">
                <a:solidFill>
                  <a:srgbClr val="FF0000"/>
                </a:solidFill>
              </a:rPr>
              <a:t>VIII: ask </a:t>
            </a:r>
            <a:r>
              <a:rPr lang="en-US" dirty="0" err="1">
                <a:solidFill>
                  <a:srgbClr val="FF0000"/>
                </a:solidFill>
              </a:rPr>
              <a:t>pt</a:t>
            </a:r>
            <a:r>
              <a:rPr lang="en-US" dirty="0">
                <a:solidFill>
                  <a:srgbClr val="FF0000"/>
                </a:solidFill>
              </a:rPr>
              <a:t> to rub their fingers a few inches away from their ears</a:t>
            </a:r>
          </a:p>
          <a:p>
            <a:pPr lvl="1"/>
            <a:r>
              <a:rPr lang="en-US" dirty="0">
                <a:solidFill>
                  <a:srgbClr val="FF0000"/>
                </a:solidFill>
              </a:rPr>
              <a:t>IX: open mouth and say “ahh”, check uvula rising</a:t>
            </a:r>
          </a:p>
          <a:p>
            <a:pPr lvl="1"/>
            <a:r>
              <a:rPr lang="en-US" dirty="0">
                <a:solidFill>
                  <a:srgbClr val="FF0000"/>
                </a:solidFill>
              </a:rPr>
              <a:t>XI: turn head, shrug shoulders</a:t>
            </a:r>
          </a:p>
          <a:p>
            <a:pPr lvl="1"/>
            <a:r>
              <a:rPr lang="en-US" dirty="0">
                <a:solidFill>
                  <a:srgbClr val="FF0000"/>
                </a:solidFill>
              </a:rPr>
              <a:t>XII: tongue midline, normal tongue movement</a:t>
            </a:r>
          </a:p>
          <a:p>
            <a:endParaRPr lang="en-US" dirty="0"/>
          </a:p>
        </p:txBody>
      </p:sp>
      <p:sp>
        <p:nvSpPr>
          <p:cNvPr id="4" name="Content Placeholder 3">
            <a:extLst>
              <a:ext uri="{FF2B5EF4-FFF2-40B4-BE49-F238E27FC236}">
                <a16:creationId xmlns:a16="http://schemas.microsoft.com/office/drawing/2014/main" id="{1D2CB557-5CBE-489D-9646-8FFBEC8C9673}"/>
              </a:ext>
            </a:extLst>
          </p:cNvPr>
          <p:cNvSpPr>
            <a:spLocks noGrp="1"/>
          </p:cNvSpPr>
          <p:nvPr>
            <p:ph sz="half" idx="2"/>
          </p:nvPr>
        </p:nvSpPr>
        <p:spPr/>
        <p:txBody>
          <a:bodyPr>
            <a:normAutofit fontScale="70000" lnSpcReduction="20000"/>
          </a:bodyPr>
          <a:lstStyle/>
          <a:p>
            <a:r>
              <a:rPr lang="en-US" dirty="0"/>
              <a:t>Strength, Tone</a:t>
            </a:r>
          </a:p>
          <a:p>
            <a:pPr lvl="1"/>
            <a:r>
              <a:rPr lang="en-US" dirty="0">
                <a:solidFill>
                  <a:srgbClr val="0070C0"/>
                </a:solidFill>
              </a:rPr>
              <a:t>tone, tremor</a:t>
            </a:r>
          </a:p>
          <a:p>
            <a:pPr lvl="1"/>
            <a:r>
              <a:rPr lang="en-US" dirty="0">
                <a:solidFill>
                  <a:srgbClr val="FF0000"/>
                </a:solidFill>
              </a:rPr>
              <a:t>can have patient lift/push/pull objects in home</a:t>
            </a:r>
          </a:p>
          <a:p>
            <a:r>
              <a:rPr lang="en-US" dirty="0"/>
              <a:t>Sensation</a:t>
            </a:r>
          </a:p>
          <a:p>
            <a:pPr lvl="1"/>
            <a:r>
              <a:rPr lang="en-US" dirty="0"/>
              <a:t>direct patient to touch parts of body with light touch</a:t>
            </a:r>
          </a:p>
          <a:p>
            <a:r>
              <a:rPr lang="en-US" dirty="0"/>
              <a:t>Cerebellar</a:t>
            </a:r>
          </a:p>
          <a:p>
            <a:pPr lvl="1"/>
            <a:r>
              <a:rPr lang="en-US" dirty="0">
                <a:solidFill>
                  <a:srgbClr val="FF0000"/>
                </a:solidFill>
              </a:rPr>
              <a:t>rapid alternating motions, </a:t>
            </a:r>
            <a:r>
              <a:rPr lang="en-US" dirty="0" err="1">
                <a:solidFill>
                  <a:srgbClr val="FF0000"/>
                </a:solidFill>
              </a:rPr>
              <a:t>etc</a:t>
            </a:r>
            <a:endParaRPr lang="en-US" dirty="0">
              <a:solidFill>
                <a:srgbClr val="FF0000"/>
              </a:solidFill>
            </a:endParaRPr>
          </a:p>
          <a:p>
            <a:r>
              <a:rPr lang="en-US" dirty="0"/>
              <a:t>Gait</a:t>
            </a:r>
          </a:p>
          <a:p>
            <a:r>
              <a:rPr lang="en-US" dirty="0"/>
              <a:t>Romberg (only if not at risk of falling)</a:t>
            </a:r>
          </a:p>
          <a:p>
            <a:r>
              <a:rPr lang="en-US" dirty="0"/>
              <a:t>Mental status exam</a:t>
            </a:r>
          </a:p>
          <a:p>
            <a:endParaRPr lang="en-US" dirty="0"/>
          </a:p>
        </p:txBody>
      </p:sp>
    </p:spTree>
    <p:extLst>
      <p:ext uri="{BB962C8B-B14F-4D97-AF65-F5344CB8AC3E}">
        <p14:creationId xmlns:p14="http://schemas.microsoft.com/office/powerpoint/2010/main" val="161842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
                                            <p:txEl>
                                              <p:pRg st="5" end="5"/>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4805D-7573-4D0F-AC0D-741D815D0596}"/>
              </a:ext>
            </a:extLst>
          </p:cNvPr>
          <p:cNvSpPr>
            <a:spLocks noGrp="1"/>
          </p:cNvSpPr>
          <p:nvPr>
            <p:ph type="title"/>
          </p:nvPr>
        </p:nvSpPr>
        <p:spPr/>
        <p:txBody>
          <a:bodyPr/>
          <a:lstStyle/>
          <a:p>
            <a:r>
              <a:rPr lang="en-US" dirty="0"/>
              <a:t>Physical Exam</a:t>
            </a:r>
          </a:p>
        </p:txBody>
      </p:sp>
      <p:sp>
        <p:nvSpPr>
          <p:cNvPr id="5" name="Content Placeholder 4">
            <a:extLst>
              <a:ext uri="{FF2B5EF4-FFF2-40B4-BE49-F238E27FC236}">
                <a16:creationId xmlns:a16="http://schemas.microsoft.com/office/drawing/2014/main" id="{C687F4FC-DFFF-4CA9-9652-09975A811059}"/>
              </a:ext>
            </a:extLst>
          </p:cNvPr>
          <p:cNvSpPr>
            <a:spLocks noGrp="1"/>
          </p:cNvSpPr>
          <p:nvPr>
            <p:ph idx="1"/>
          </p:nvPr>
        </p:nvSpPr>
        <p:spPr/>
        <p:txBody>
          <a:bodyPr/>
          <a:lstStyle/>
          <a:p>
            <a:r>
              <a:rPr lang="en-US" dirty="0"/>
              <a:t>Psych:</a:t>
            </a:r>
          </a:p>
          <a:p>
            <a:pPr lvl="1"/>
            <a:r>
              <a:rPr lang="en-US" dirty="0"/>
              <a:t>mood, affect, speech, thought process, general behavior, hallucinations, judgement, insight</a:t>
            </a:r>
          </a:p>
          <a:p>
            <a:r>
              <a:rPr lang="en-US" dirty="0"/>
              <a:t>Environment:</a:t>
            </a:r>
          </a:p>
          <a:p>
            <a:pPr lvl="1"/>
            <a:r>
              <a:rPr lang="en-US" dirty="0"/>
              <a:t>Anything that may have contributed to cc</a:t>
            </a:r>
          </a:p>
          <a:p>
            <a:pPr lvl="1"/>
            <a:r>
              <a:rPr lang="en-US" dirty="0"/>
              <a:t>Who is at home</a:t>
            </a:r>
          </a:p>
          <a:p>
            <a:endParaRPr lang="en-US" dirty="0"/>
          </a:p>
        </p:txBody>
      </p:sp>
    </p:spTree>
    <p:extLst>
      <p:ext uri="{BB962C8B-B14F-4D97-AF65-F5344CB8AC3E}">
        <p14:creationId xmlns:p14="http://schemas.microsoft.com/office/powerpoint/2010/main" val="95626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42C07-FBBE-4F68-AB44-263E949B3628}"/>
              </a:ext>
            </a:extLst>
          </p:cNvPr>
          <p:cNvSpPr>
            <a:spLocks noGrp="1"/>
          </p:cNvSpPr>
          <p:nvPr>
            <p:ph type="title"/>
          </p:nvPr>
        </p:nvSpPr>
        <p:spPr/>
        <p:txBody>
          <a:bodyPr/>
          <a:lstStyle/>
          <a:p>
            <a:r>
              <a:rPr lang="en-US" dirty="0"/>
              <a:t>Clinical Decision-Making</a:t>
            </a:r>
          </a:p>
        </p:txBody>
      </p:sp>
      <p:sp>
        <p:nvSpPr>
          <p:cNvPr id="3" name="Content Placeholder 2">
            <a:extLst>
              <a:ext uri="{FF2B5EF4-FFF2-40B4-BE49-F238E27FC236}">
                <a16:creationId xmlns:a16="http://schemas.microsoft.com/office/drawing/2014/main" id="{2B669A41-C5CB-4243-B8F6-1BD97F1D8BB9}"/>
              </a:ext>
            </a:extLst>
          </p:cNvPr>
          <p:cNvSpPr>
            <a:spLocks noGrp="1"/>
          </p:cNvSpPr>
          <p:nvPr>
            <p:ph idx="1"/>
          </p:nvPr>
        </p:nvSpPr>
        <p:spPr/>
        <p:txBody>
          <a:bodyPr/>
          <a:lstStyle/>
          <a:p>
            <a:r>
              <a:rPr lang="en-US" dirty="0"/>
              <a:t>May need to be based mostly on history, especially if unable to get a good physical exam</a:t>
            </a:r>
          </a:p>
          <a:p>
            <a:r>
              <a:rPr lang="en-US" dirty="0"/>
              <a:t>Adjusted management plans</a:t>
            </a:r>
          </a:p>
          <a:p>
            <a:r>
              <a:rPr lang="en-US" dirty="0"/>
              <a:t>Follow-up</a:t>
            </a:r>
          </a:p>
          <a:p>
            <a:pPr lvl="1"/>
            <a:r>
              <a:rPr lang="en-US" dirty="0"/>
              <a:t>Timeframe</a:t>
            </a:r>
          </a:p>
          <a:p>
            <a:pPr lvl="1"/>
            <a:r>
              <a:rPr lang="en-US" dirty="0"/>
              <a:t>Go over logistics</a:t>
            </a:r>
          </a:p>
          <a:p>
            <a:r>
              <a:rPr lang="en-US" dirty="0"/>
              <a:t>Escalation of care</a:t>
            </a:r>
          </a:p>
          <a:p>
            <a:pPr lvl="1"/>
            <a:r>
              <a:rPr lang="en-US" dirty="0"/>
              <a:t>Acutely ill patient, emergencies</a:t>
            </a:r>
          </a:p>
          <a:p>
            <a:pPr lvl="1"/>
            <a:endParaRPr lang="en-US" dirty="0"/>
          </a:p>
        </p:txBody>
      </p:sp>
    </p:spTree>
    <p:extLst>
      <p:ext uri="{BB962C8B-B14F-4D97-AF65-F5344CB8AC3E}">
        <p14:creationId xmlns:p14="http://schemas.microsoft.com/office/powerpoint/2010/main" val="3551235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D0EA-7979-49F4-BD1F-877A3D0683BA}"/>
              </a:ext>
            </a:extLst>
          </p:cNvPr>
          <p:cNvSpPr>
            <a:spLocks noGrp="1"/>
          </p:cNvSpPr>
          <p:nvPr>
            <p:ph type="title"/>
          </p:nvPr>
        </p:nvSpPr>
        <p:spPr/>
        <p:txBody>
          <a:bodyPr/>
          <a:lstStyle/>
          <a:p>
            <a:r>
              <a:rPr lang="en-US" dirty="0"/>
              <a:t>Closing the Visit</a:t>
            </a:r>
          </a:p>
        </p:txBody>
      </p:sp>
      <p:sp>
        <p:nvSpPr>
          <p:cNvPr id="3" name="Content Placeholder 2">
            <a:extLst>
              <a:ext uri="{FF2B5EF4-FFF2-40B4-BE49-F238E27FC236}">
                <a16:creationId xmlns:a16="http://schemas.microsoft.com/office/drawing/2014/main" id="{E686CC1C-4733-4536-8211-ED66F4B33ECB}"/>
              </a:ext>
            </a:extLst>
          </p:cNvPr>
          <p:cNvSpPr>
            <a:spLocks noGrp="1"/>
          </p:cNvSpPr>
          <p:nvPr>
            <p:ph idx="1"/>
          </p:nvPr>
        </p:nvSpPr>
        <p:spPr/>
        <p:txBody>
          <a:bodyPr/>
          <a:lstStyle/>
          <a:p>
            <a:r>
              <a:rPr lang="en-US" dirty="0"/>
              <a:t>Transition</a:t>
            </a:r>
          </a:p>
          <a:p>
            <a:r>
              <a:rPr lang="en-US" dirty="0"/>
              <a:t>Summarize</a:t>
            </a:r>
          </a:p>
          <a:p>
            <a:r>
              <a:rPr lang="en-US" dirty="0"/>
              <a:t>Answer questions, address concerns</a:t>
            </a:r>
          </a:p>
          <a:p>
            <a:r>
              <a:rPr lang="en-US" dirty="0"/>
              <a:t>Next steps (follow-up)</a:t>
            </a:r>
          </a:p>
          <a:p>
            <a:r>
              <a:rPr lang="en-US" dirty="0"/>
              <a:t>Return precautions</a:t>
            </a:r>
          </a:p>
          <a:p>
            <a:r>
              <a:rPr lang="en-US" dirty="0"/>
              <a:t>Patient instructions and resources</a:t>
            </a:r>
          </a:p>
          <a:p>
            <a:r>
              <a:rPr lang="en-US" dirty="0"/>
              <a:t>Closing statements</a:t>
            </a:r>
          </a:p>
        </p:txBody>
      </p:sp>
    </p:spTree>
    <p:extLst>
      <p:ext uri="{BB962C8B-B14F-4D97-AF65-F5344CB8AC3E}">
        <p14:creationId xmlns:p14="http://schemas.microsoft.com/office/powerpoint/2010/main" val="506767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53D1-7107-4A8F-9E18-F256E54C9211}"/>
              </a:ext>
            </a:extLst>
          </p:cNvPr>
          <p:cNvSpPr>
            <a:spLocks noGrp="1"/>
          </p:cNvSpPr>
          <p:nvPr>
            <p:ph type="title"/>
          </p:nvPr>
        </p:nvSpPr>
        <p:spPr/>
        <p:txBody>
          <a:bodyPr/>
          <a:lstStyle/>
          <a:p>
            <a:r>
              <a:rPr lang="en-US" dirty="0"/>
              <a:t>Instructions for Simulation Sessions:</a:t>
            </a:r>
          </a:p>
        </p:txBody>
      </p:sp>
      <p:sp>
        <p:nvSpPr>
          <p:cNvPr id="3" name="Content Placeholder 2">
            <a:extLst>
              <a:ext uri="{FF2B5EF4-FFF2-40B4-BE49-F238E27FC236}">
                <a16:creationId xmlns:a16="http://schemas.microsoft.com/office/drawing/2014/main" id="{88B3CA47-B219-4E58-9B9F-9D53D170283A}"/>
              </a:ext>
            </a:extLst>
          </p:cNvPr>
          <p:cNvSpPr>
            <a:spLocks noGrp="1"/>
          </p:cNvSpPr>
          <p:nvPr>
            <p:ph idx="1"/>
          </p:nvPr>
        </p:nvSpPr>
        <p:spPr/>
        <p:txBody>
          <a:bodyPr>
            <a:normAutofit fontScale="92500" lnSpcReduction="10000"/>
          </a:bodyPr>
          <a:lstStyle/>
          <a:p>
            <a:r>
              <a:rPr lang="en-US" dirty="0"/>
              <a:t>Review the patients’ last progress notes in preparation for the encounters.</a:t>
            </a:r>
          </a:p>
          <a:p>
            <a:r>
              <a:rPr lang="en-US" dirty="0"/>
              <a:t>Log onto </a:t>
            </a:r>
            <a:r>
              <a:rPr lang="en-US" dirty="0" err="1"/>
              <a:t>SimIQ</a:t>
            </a:r>
            <a:r>
              <a:rPr lang="en-US" dirty="0"/>
              <a:t> for the simulation sessions. You will have to click on a new link for each encounter.</a:t>
            </a:r>
          </a:p>
          <a:p>
            <a:r>
              <a:rPr lang="en-US" dirty="0"/>
              <a:t>Each encounter starts on the half-hour (:00, :30).</a:t>
            </a:r>
          </a:p>
          <a:p>
            <a:r>
              <a:rPr lang="en-US" dirty="0"/>
              <a:t>You have 20 minutes max for each encounter, with 10 minute break. You can finish early. At 20 minutes, you will be cut off. </a:t>
            </a:r>
          </a:p>
          <a:p>
            <a:r>
              <a:rPr lang="en-US" dirty="0"/>
              <a:t>Pretend you are the attending. Manage the visit and make recommendations as if you are an independent provider.</a:t>
            </a:r>
          </a:p>
          <a:p>
            <a:r>
              <a:rPr lang="en-US" dirty="0"/>
              <a:t>If there is anything you wish to see, ask the SP for it. They may be able to show you.</a:t>
            </a:r>
          </a:p>
          <a:p>
            <a:r>
              <a:rPr lang="en-US" dirty="0"/>
              <a:t>You are not being graded/evaluated on these sessions and debrief.</a:t>
            </a:r>
          </a:p>
        </p:txBody>
      </p:sp>
    </p:spTree>
    <p:extLst>
      <p:ext uri="{BB962C8B-B14F-4D97-AF65-F5344CB8AC3E}">
        <p14:creationId xmlns:p14="http://schemas.microsoft.com/office/powerpoint/2010/main" val="72959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D03AB-FD64-42B9-8940-7EA6A4A1173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DD719CF-7C96-4FA7-B442-A532276F5D54}"/>
              </a:ext>
            </a:extLst>
          </p:cNvPr>
          <p:cNvSpPr>
            <a:spLocks noGrp="1"/>
          </p:cNvSpPr>
          <p:nvPr>
            <p:ph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https://www.stfm.org/media/3113/stfmtaskforcestanforddidactic.pdf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https://stanfordmedicine.app.box.com/v/videovisitPEhandout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https://drive.google.com/file/d/1EtAV1YxjlvT7rYonc_IV7z7pxzeH8eJK/view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https://www.stfm.org/media/3114/empathetictelehealthvisitsfinal.pdf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https://www.aafp.org/dam/AAFP/documents/practice_management/telehealth/2020-AAFP-Telehealth-Toolkit.pdf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4824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FD1B-DAA6-4ABF-AD06-A24D252F66A0}"/>
              </a:ext>
            </a:extLst>
          </p:cNvPr>
          <p:cNvSpPr>
            <a:spLocks noGrp="1"/>
          </p:cNvSpPr>
          <p:nvPr>
            <p:ph type="title"/>
          </p:nvPr>
        </p:nvSpPr>
        <p:spPr/>
        <p:txBody>
          <a:bodyPr/>
          <a:lstStyle/>
          <a:p>
            <a:r>
              <a:rPr lang="en-US" dirty="0"/>
              <a:t>Outline &amp; Objectives</a:t>
            </a:r>
          </a:p>
        </p:txBody>
      </p:sp>
      <p:sp>
        <p:nvSpPr>
          <p:cNvPr id="3" name="Content Placeholder 2">
            <a:extLst>
              <a:ext uri="{FF2B5EF4-FFF2-40B4-BE49-F238E27FC236}">
                <a16:creationId xmlns:a16="http://schemas.microsoft.com/office/drawing/2014/main" id="{787E46BD-EBE8-44BC-83D8-DE2C4A525896}"/>
              </a:ext>
            </a:extLst>
          </p:cNvPr>
          <p:cNvSpPr>
            <a:spLocks noGrp="1"/>
          </p:cNvSpPr>
          <p:nvPr>
            <p:ph idx="1"/>
          </p:nvPr>
        </p:nvSpPr>
        <p:spPr/>
        <p:txBody>
          <a:bodyPr/>
          <a:lstStyle/>
          <a:p>
            <a:r>
              <a:rPr lang="en-US" dirty="0"/>
              <a:t>After this lecture, students should be able to:</a:t>
            </a:r>
          </a:p>
          <a:p>
            <a:pPr lvl="1"/>
            <a:r>
              <a:rPr lang="en-US" dirty="0"/>
              <a:t>Demonstrate knowledge of the benefits, uses and limitations of telemedicine</a:t>
            </a:r>
          </a:p>
          <a:p>
            <a:pPr lvl="1"/>
            <a:r>
              <a:rPr lang="en-US" dirty="0"/>
              <a:t>Set up and conduct a telemedicine visit.</a:t>
            </a:r>
          </a:p>
          <a:p>
            <a:pPr lvl="1"/>
            <a:r>
              <a:rPr lang="en-US" dirty="0"/>
              <a:t>Establish rapport with a patient in a telemedicine visit.</a:t>
            </a:r>
          </a:p>
          <a:p>
            <a:pPr lvl="1"/>
            <a:r>
              <a:rPr lang="en-US" dirty="0"/>
              <a:t>Conduct an adjusted physical exam via telemedicine.</a:t>
            </a:r>
          </a:p>
          <a:p>
            <a:pPr lvl="1"/>
            <a:r>
              <a:rPr lang="en-US" dirty="0"/>
              <a:t>Apply medical-decision making to a telemedicine encounter.</a:t>
            </a:r>
          </a:p>
          <a:p>
            <a:pPr lvl="1"/>
            <a:endParaRPr lang="en-US" dirty="0"/>
          </a:p>
        </p:txBody>
      </p:sp>
    </p:spTree>
    <p:extLst>
      <p:ext uri="{BB962C8B-B14F-4D97-AF65-F5344CB8AC3E}">
        <p14:creationId xmlns:p14="http://schemas.microsoft.com/office/powerpoint/2010/main" val="457680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8AA32-E655-4469-BF30-8C628BD62E0F}"/>
              </a:ext>
            </a:extLst>
          </p:cNvPr>
          <p:cNvSpPr>
            <a:spLocks noGrp="1"/>
          </p:cNvSpPr>
          <p:nvPr>
            <p:ph type="title"/>
          </p:nvPr>
        </p:nvSpPr>
        <p:spPr/>
        <p:txBody>
          <a:bodyPr/>
          <a:lstStyle/>
          <a:p>
            <a:r>
              <a:rPr lang="en-US" dirty="0"/>
              <a:t>What is Telemedicine?</a:t>
            </a:r>
          </a:p>
        </p:txBody>
      </p:sp>
      <p:sp>
        <p:nvSpPr>
          <p:cNvPr id="3" name="Content Placeholder 2">
            <a:extLst>
              <a:ext uri="{FF2B5EF4-FFF2-40B4-BE49-F238E27FC236}">
                <a16:creationId xmlns:a16="http://schemas.microsoft.com/office/drawing/2014/main" id="{6CA9E85F-0581-4DE8-BE60-C9D9C1955814}"/>
              </a:ext>
            </a:extLst>
          </p:cNvPr>
          <p:cNvSpPr>
            <a:spLocks noGrp="1"/>
          </p:cNvSpPr>
          <p:nvPr>
            <p:ph idx="1"/>
          </p:nvPr>
        </p:nvSpPr>
        <p:spPr/>
        <p:txBody>
          <a:bodyPr/>
          <a:lstStyle/>
          <a:p>
            <a:r>
              <a:rPr lang="en-US" dirty="0"/>
              <a:t>Visit conducted by audio and video telecommunications system that permits real-time communication between the provider and the patient</a:t>
            </a:r>
          </a:p>
        </p:txBody>
      </p:sp>
    </p:spTree>
    <p:extLst>
      <p:ext uri="{BB962C8B-B14F-4D97-AF65-F5344CB8AC3E}">
        <p14:creationId xmlns:p14="http://schemas.microsoft.com/office/powerpoint/2010/main" val="3023141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B07B-1F1A-46DA-AD8B-2F464909969B}"/>
              </a:ext>
            </a:extLst>
          </p:cNvPr>
          <p:cNvSpPr>
            <a:spLocks noGrp="1"/>
          </p:cNvSpPr>
          <p:nvPr>
            <p:ph type="title"/>
          </p:nvPr>
        </p:nvSpPr>
        <p:spPr/>
        <p:txBody>
          <a:bodyPr/>
          <a:lstStyle/>
          <a:p>
            <a:r>
              <a:rPr lang="en-US" dirty="0"/>
              <a:t>Benefits and Uses of Telemedicine</a:t>
            </a:r>
          </a:p>
        </p:txBody>
      </p:sp>
      <p:sp>
        <p:nvSpPr>
          <p:cNvPr id="3" name="Content Placeholder 2">
            <a:extLst>
              <a:ext uri="{FF2B5EF4-FFF2-40B4-BE49-F238E27FC236}">
                <a16:creationId xmlns:a16="http://schemas.microsoft.com/office/drawing/2014/main" id="{7354B47B-16C2-464C-9116-2AAAD943C8B6}"/>
              </a:ext>
            </a:extLst>
          </p:cNvPr>
          <p:cNvSpPr>
            <a:spLocks noGrp="1"/>
          </p:cNvSpPr>
          <p:nvPr>
            <p:ph sz="half" idx="1"/>
          </p:nvPr>
        </p:nvSpPr>
        <p:spPr/>
        <p:txBody>
          <a:bodyPr>
            <a:normAutofit fontScale="92500" lnSpcReduction="20000"/>
          </a:bodyPr>
          <a:lstStyle/>
          <a:p>
            <a:r>
              <a:rPr lang="en-US" dirty="0"/>
              <a:t>Benefits:</a:t>
            </a:r>
          </a:p>
          <a:p>
            <a:pPr lvl="1"/>
            <a:r>
              <a:rPr lang="en-US" dirty="0"/>
              <a:t>Access for patients</a:t>
            </a:r>
          </a:p>
          <a:p>
            <a:pPr lvl="1"/>
            <a:r>
              <a:rPr lang="en-US" dirty="0"/>
              <a:t>Continuity of care</a:t>
            </a:r>
          </a:p>
          <a:p>
            <a:pPr lvl="1"/>
            <a:r>
              <a:rPr lang="en-US" dirty="0"/>
              <a:t>Reduce unnecessary use of healthcare resources</a:t>
            </a:r>
          </a:p>
          <a:p>
            <a:pPr lvl="1"/>
            <a:r>
              <a:rPr lang="en-US" dirty="0"/>
              <a:t>Ability to see </a:t>
            </a:r>
            <a:r>
              <a:rPr lang="en-US"/>
              <a:t>patient’s environment</a:t>
            </a:r>
            <a:endParaRPr lang="en-US" dirty="0"/>
          </a:p>
          <a:p>
            <a:pPr lvl="1"/>
            <a:r>
              <a:rPr lang="en-US" dirty="0"/>
              <a:t>Formalize and get reimbursement for patient communication</a:t>
            </a:r>
          </a:p>
          <a:p>
            <a:r>
              <a:rPr lang="en-US" dirty="0"/>
              <a:t>Uses:</a:t>
            </a:r>
          </a:p>
          <a:p>
            <a:pPr lvl="1"/>
            <a:r>
              <a:rPr lang="en-US" dirty="0"/>
              <a:t>Patient unable to come into the office</a:t>
            </a:r>
          </a:p>
          <a:p>
            <a:pPr lvl="1"/>
            <a:r>
              <a:rPr lang="en-US" dirty="0"/>
              <a:t>Reduce spreading contagious disease (e.g. COVID-19)</a:t>
            </a:r>
          </a:p>
        </p:txBody>
      </p:sp>
      <p:sp>
        <p:nvSpPr>
          <p:cNvPr id="4" name="Content Placeholder 3">
            <a:extLst>
              <a:ext uri="{FF2B5EF4-FFF2-40B4-BE49-F238E27FC236}">
                <a16:creationId xmlns:a16="http://schemas.microsoft.com/office/drawing/2014/main" id="{8ECA0AEB-FCB9-456E-B6A2-165A58A015B9}"/>
              </a:ext>
            </a:extLst>
          </p:cNvPr>
          <p:cNvSpPr>
            <a:spLocks noGrp="1"/>
          </p:cNvSpPr>
          <p:nvPr>
            <p:ph sz="half" idx="2"/>
          </p:nvPr>
        </p:nvSpPr>
        <p:spPr/>
        <p:txBody>
          <a:bodyPr>
            <a:normAutofit fontScale="92500" lnSpcReduction="20000"/>
          </a:bodyPr>
          <a:lstStyle/>
          <a:p>
            <a:r>
              <a:rPr lang="en-US" dirty="0"/>
              <a:t>Commonly used for:</a:t>
            </a:r>
          </a:p>
          <a:p>
            <a:pPr lvl="1"/>
            <a:r>
              <a:rPr lang="en-US" dirty="0"/>
              <a:t>Psychiatric/behavioral health disorders (anxiety, depression, ADHD)</a:t>
            </a:r>
          </a:p>
          <a:p>
            <a:pPr lvl="1"/>
            <a:r>
              <a:rPr lang="en-US" dirty="0"/>
              <a:t>Dermatologic conditions (acne, eczema follow-up)</a:t>
            </a:r>
          </a:p>
          <a:p>
            <a:pPr lvl="1"/>
            <a:r>
              <a:rPr lang="en-US" dirty="0"/>
              <a:t>Triaging need to come in for in-office evaluation/management</a:t>
            </a:r>
          </a:p>
          <a:p>
            <a:pPr lvl="1"/>
            <a:r>
              <a:rPr lang="en-US" dirty="0"/>
              <a:t>Medication/chronic condition management not requiring physical exam, especially one that requires frequent monitoring</a:t>
            </a:r>
          </a:p>
          <a:p>
            <a:pPr lvl="1"/>
            <a:r>
              <a:rPr lang="en-US" dirty="0"/>
              <a:t>Discuss test results of tests (labs, imaging)</a:t>
            </a:r>
          </a:p>
          <a:p>
            <a:pPr lvl="1"/>
            <a:r>
              <a:rPr lang="en-US" dirty="0"/>
              <a:t>Medication reconciliation</a:t>
            </a:r>
          </a:p>
          <a:p>
            <a:pPr lvl="1"/>
            <a:r>
              <a:rPr lang="en-US" dirty="0"/>
              <a:t>Counseling</a:t>
            </a:r>
          </a:p>
          <a:p>
            <a:pPr lvl="1"/>
            <a:endParaRPr lang="en-US" dirty="0"/>
          </a:p>
        </p:txBody>
      </p:sp>
    </p:spTree>
    <p:extLst>
      <p:ext uri="{BB962C8B-B14F-4D97-AF65-F5344CB8AC3E}">
        <p14:creationId xmlns:p14="http://schemas.microsoft.com/office/powerpoint/2010/main" val="319049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9DD36-F2F0-40F2-8259-C62ED794A8ED}"/>
              </a:ext>
            </a:extLst>
          </p:cNvPr>
          <p:cNvSpPr>
            <a:spLocks noGrp="1"/>
          </p:cNvSpPr>
          <p:nvPr>
            <p:ph type="title"/>
          </p:nvPr>
        </p:nvSpPr>
        <p:spPr/>
        <p:txBody>
          <a:bodyPr/>
          <a:lstStyle/>
          <a:p>
            <a:r>
              <a:rPr lang="en-US" dirty="0"/>
              <a:t>Limitations of Telemedicine</a:t>
            </a:r>
          </a:p>
        </p:txBody>
      </p:sp>
      <p:sp>
        <p:nvSpPr>
          <p:cNvPr id="3" name="Content Placeholder 2">
            <a:extLst>
              <a:ext uri="{FF2B5EF4-FFF2-40B4-BE49-F238E27FC236}">
                <a16:creationId xmlns:a16="http://schemas.microsoft.com/office/drawing/2014/main" id="{9EBC04F8-FE50-4658-97BC-80D5F0AE53BA}"/>
              </a:ext>
            </a:extLst>
          </p:cNvPr>
          <p:cNvSpPr>
            <a:spLocks noGrp="1"/>
          </p:cNvSpPr>
          <p:nvPr>
            <p:ph idx="1"/>
          </p:nvPr>
        </p:nvSpPr>
        <p:spPr/>
        <p:txBody>
          <a:bodyPr vert="horz" lIns="91440" tIns="45720" rIns="91440" bIns="45720" rtlCol="0" anchor="t">
            <a:normAutofit/>
          </a:bodyPr>
          <a:lstStyle/>
          <a:p>
            <a:r>
              <a:rPr lang="en-US" dirty="0"/>
              <a:t>Patient-related limitation</a:t>
            </a:r>
          </a:p>
          <a:p>
            <a:pPr lvl="1"/>
            <a:r>
              <a:rPr lang="en-US" dirty="0"/>
              <a:t>No access to smart phone or computer</a:t>
            </a:r>
            <a:endParaRPr lang="en-US" dirty="0">
              <a:cs typeface="Calibri"/>
            </a:endParaRPr>
          </a:p>
          <a:p>
            <a:pPr lvl="1"/>
            <a:r>
              <a:rPr lang="en-US" dirty="0"/>
              <a:t>Limited cell phone plan (minutes, data)</a:t>
            </a:r>
          </a:p>
          <a:p>
            <a:pPr lvl="1"/>
            <a:r>
              <a:rPr lang="en-US" dirty="0"/>
              <a:t>Poor technology literacy</a:t>
            </a:r>
          </a:p>
          <a:p>
            <a:r>
              <a:rPr lang="en-US" dirty="0"/>
              <a:t>Medical Problem-related limitation</a:t>
            </a:r>
          </a:p>
          <a:p>
            <a:pPr lvl="1"/>
            <a:r>
              <a:rPr lang="en-US" dirty="0"/>
              <a:t>Problem requiring a physical exam</a:t>
            </a:r>
          </a:p>
        </p:txBody>
      </p:sp>
    </p:spTree>
    <p:extLst>
      <p:ext uri="{BB962C8B-B14F-4D97-AF65-F5344CB8AC3E}">
        <p14:creationId xmlns:p14="http://schemas.microsoft.com/office/powerpoint/2010/main" val="200063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B130-328E-4931-AE1C-BE551592BA2C}"/>
              </a:ext>
            </a:extLst>
          </p:cNvPr>
          <p:cNvSpPr>
            <a:spLocks noGrp="1"/>
          </p:cNvSpPr>
          <p:nvPr>
            <p:ph type="title"/>
          </p:nvPr>
        </p:nvSpPr>
        <p:spPr/>
        <p:txBody>
          <a:bodyPr/>
          <a:lstStyle/>
          <a:p>
            <a:r>
              <a:rPr lang="en-US" dirty="0"/>
              <a:t>Setting up for a Telemedicine Visit</a:t>
            </a:r>
          </a:p>
        </p:txBody>
      </p:sp>
      <p:sp>
        <p:nvSpPr>
          <p:cNvPr id="3" name="Content Placeholder 2">
            <a:extLst>
              <a:ext uri="{FF2B5EF4-FFF2-40B4-BE49-F238E27FC236}">
                <a16:creationId xmlns:a16="http://schemas.microsoft.com/office/drawing/2014/main" id="{12954782-EF9A-47C2-A574-72C6442C6CD2}"/>
              </a:ext>
            </a:extLst>
          </p:cNvPr>
          <p:cNvSpPr>
            <a:spLocks noGrp="1"/>
          </p:cNvSpPr>
          <p:nvPr>
            <p:ph sz="half" idx="1"/>
          </p:nvPr>
        </p:nvSpPr>
        <p:spPr/>
        <p:txBody>
          <a:bodyPr>
            <a:normAutofit/>
          </a:bodyPr>
          <a:lstStyle/>
          <a:p>
            <a:r>
              <a:rPr lang="en-US" dirty="0"/>
              <a:t>Workspace</a:t>
            </a:r>
          </a:p>
          <a:p>
            <a:r>
              <a:rPr lang="en-US" dirty="0"/>
              <a:t>Background</a:t>
            </a:r>
          </a:p>
          <a:p>
            <a:r>
              <a:rPr lang="en-US" dirty="0"/>
              <a:t>Lighting</a:t>
            </a:r>
          </a:p>
          <a:p>
            <a:r>
              <a:rPr lang="en-US" dirty="0"/>
              <a:t>Professional attire (with ID badge)</a:t>
            </a:r>
          </a:p>
          <a:p>
            <a:endParaRPr lang="en-US" dirty="0"/>
          </a:p>
        </p:txBody>
      </p:sp>
      <p:sp>
        <p:nvSpPr>
          <p:cNvPr id="4" name="Content Placeholder 3">
            <a:extLst>
              <a:ext uri="{FF2B5EF4-FFF2-40B4-BE49-F238E27FC236}">
                <a16:creationId xmlns:a16="http://schemas.microsoft.com/office/drawing/2014/main" id="{FEB11E73-56D6-4D6C-9AA2-4C24F778191A}"/>
              </a:ext>
            </a:extLst>
          </p:cNvPr>
          <p:cNvSpPr>
            <a:spLocks noGrp="1"/>
          </p:cNvSpPr>
          <p:nvPr>
            <p:ph sz="half" idx="2"/>
          </p:nvPr>
        </p:nvSpPr>
        <p:spPr/>
        <p:txBody>
          <a:bodyPr vert="horz" lIns="91440" tIns="45720" rIns="91440" bIns="45720" rtlCol="0" anchor="t">
            <a:normAutofit/>
          </a:bodyPr>
          <a:lstStyle/>
          <a:p>
            <a:r>
              <a:rPr lang="en-US" dirty="0"/>
              <a:t>Technology</a:t>
            </a:r>
          </a:p>
          <a:p>
            <a:pPr lvl="1"/>
            <a:r>
              <a:rPr lang="en-US" dirty="0"/>
              <a:t>Internet connection</a:t>
            </a:r>
          </a:p>
          <a:p>
            <a:pPr lvl="1"/>
            <a:r>
              <a:rPr lang="en-US" dirty="0"/>
              <a:t>Monitor/screen</a:t>
            </a:r>
          </a:p>
          <a:p>
            <a:pPr lvl="1"/>
            <a:r>
              <a:rPr lang="en-US" dirty="0"/>
              <a:t>Audio</a:t>
            </a:r>
          </a:p>
          <a:p>
            <a:pPr lvl="1"/>
            <a:r>
              <a:rPr lang="en-US" dirty="0"/>
              <a:t>Video</a:t>
            </a:r>
          </a:p>
          <a:p>
            <a:pPr lvl="1"/>
            <a:r>
              <a:rPr lang="en-US" dirty="0"/>
              <a:t>Do not record visit!</a:t>
            </a:r>
          </a:p>
          <a:p>
            <a:r>
              <a:rPr lang="en-US" dirty="0"/>
              <a:t>Minimize distractions</a:t>
            </a:r>
          </a:p>
          <a:p>
            <a:r>
              <a:rPr lang="en-US" dirty="0">
                <a:cs typeface="Calibri"/>
              </a:rPr>
              <a:t>Chart review</a:t>
            </a:r>
          </a:p>
        </p:txBody>
      </p:sp>
    </p:spTree>
    <p:extLst>
      <p:ext uri="{BB962C8B-B14F-4D97-AF65-F5344CB8AC3E}">
        <p14:creationId xmlns:p14="http://schemas.microsoft.com/office/powerpoint/2010/main" val="41280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4EB8-713D-461D-80EB-01A2CA8FF3A8}"/>
              </a:ext>
            </a:extLst>
          </p:cNvPr>
          <p:cNvSpPr>
            <a:spLocks noGrp="1"/>
          </p:cNvSpPr>
          <p:nvPr>
            <p:ph type="title"/>
          </p:nvPr>
        </p:nvSpPr>
        <p:spPr/>
        <p:txBody>
          <a:bodyPr/>
          <a:lstStyle/>
          <a:p>
            <a:r>
              <a:rPr lang="en-US" dirty="0"/>
              <a:t>Starting the Visit</a:t>
            </a:r>
          </a:p>
        </p:txBody>
      </p:sp>
      <p:sp>
        <p:nvSpPr>
          <p:cNvPr id="3" name="Content Placeholder 2">
            <a:extLst>
              <a:ext uri="{FF2B5EF4-FFF2-40B4-BE49-F238E27FC236}">
                <a16:creationId xmlns:a16="http://schemas.microsoft.com/office/drawing/2014/main" id="{3AA44629-0122-47D7-8949-C82FCB9CF5BD}"/>
              </a:ext>
            </a:extLst>
          </p:cNvPr>
          <p:cNvSpPr>
            <a:spLocks noGrp="1"/>
          </p:cNvSpPr>
          <p:nvPr>
            <p:ph idx="1"/>
          </p:nvPr>
        </p:nvSpPr>
        <p:spPr/>
        <p:txBody>
          <a:bodyPr/>
          <a:lstStyle/>
          <a:p>
            <a:r>
              <a:rPr lang="en-US" dirty="0"/>
              <a:t>Introduction</a:t>
            </a:r>
          </a:p>
          <a:p>
            <a:r>
              <a:rPr lang="en-US" dirty="0"/>
              <a:t>Verify patient</a:t>
            </a:r>
          </a:p>
          <a:p>
            <a:r>
              <a:rPr lang="en-US" dirty="0"/>
              <a:t>Obtain consent</a:t>
            </a:r>
          </a:p>
          <a:p>
            <a:r>
              <a:rPr lang="en-US" dirty="0"/>
              <a:t>Check patient’s technology</a:t>
            </a:r>
          </a:p>
          <a:p>
            <a:pPr lvl="1"/>
            <a:r>
              <a:rPr lang="en-US" dirty="0"/>
              <a:t>Consider communicating what will happen if video/call disconnects</a:t>
            </a:r>
          </a:p>
          <a:p>
            <a:r>
              <a:rPr lang="en-US" dirty="0"/>
              <a:t>Check patient’s environment</a:t>
            </a:r>
          </a:p>
          <a:p>
            <a:r>
              <a:rPr lang="en-US" dirty="0"/>
              <a:t>Establish agenda/goals</a:t>
            </a:r>
          </a:p>
        </p:txBody>
      </p:sp>
    </p:spTree>
    <p:extLst>
      <p:ext uri="{BB962C8B-B14F-4D97-AF65-F5344CB8AC3E}">
        <p14:creationId xmlns:p14="http://schemas.microsoft.com/office/powerpoint/2010/main" val="151947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B36F-D6B2-44AC-825C-3835B07A873A}"/>
              </a:ext>
            </a:extLst>
          </p:cNvPr>
          <p:cNvSpPr>
            <a:spLocks noGrp="1"/>
          </p:cNvSpPr>
          <p:nvPr>
            <p:ph type="title"/>
          </p:nvPr>
        </p:nvSpPr>
        <p:spPr/>
        <p:txBody>
          <a:bodyPr/>
          <a:lstStyle/>
          <a:p>
            <a:r>
              <a:rPr lang="en-US" dirty="0"/>
              <a:t>“</a:t>
            </a:r>
            <a:r>
              <a:rPr lang="en-US" dirty="0" err="1"/>
              <a:t>Webside</a:t>
            </a:r>
            <a:r>
              <a:rPr lang="en-US" dirty="0"/>
              <a:t> Manner”: Establishing Rapport</a:t>
            </a:r>
          </a:p>
        </p:txBody>
      </p:sp>
      <p:sp>
        <p:nvSpPr>
          <p:cNvPr id="3" name="Content Placeholder 2">
            <a:extLst>
              <a:ext uri="{FF2B5EF4-FFF2-40B4-BE49-F238E27FC236}">
                <a16:creationId xmlns:a16="http://schemas.microsoft.com/office/drawing/2014/main" id="{4AA3556E-C44F-4AB4-9540-29DD929B739B}"/>
              </a:ext>
            </a:extLst>
          </p:cNvPr>
          <p:cNvSpPr>
            <a:spLocks noGrp="1"/>
          </p:cNvSpPr>
          <p:nvPr>
            <p:ph idx="1"/>
          </p:nvPr>
        </p:nvSpPr>
        <p:spPr/>
        <p:txBody>
          <a:bodyPr>
            <a:normAutofit fontScale="92500" lnSpcReduction="20000"/>
          </a:bodyPr>
          <a:lstStyle/>
          <a:p>
            <a:r>
              <a:rPr lang="en-US" dirty="0"/>
              <a:t>Non-verbal cues</a:t>
            </a:r>
          </a:p>
          <a:p>
            <a:pPr lvl="1"/>
            <a:r>
              <a:rPr lang="en-US" dirty="0"/>
              <a:t>Eye contact</a:t>
            </a:r>
          </a:p>
          <a:p>
            <a:pPr lvl="1"/>
            <a:r>
              <a:rPr lang="en-US" dirty="0"/>
              <a:t>Tone of voice</a:t>
            </a:r>
          </a:p>
          <a:p>
            <a:pPr lvl="1"/>
            <a:r>
              <a:rPr lang="en-US" dirty="0"/>
              <a:t>Posture</a:t>
            </a:r>
          </a:p>
          <a:p>
            <a:pPr lvl="1"/>
            <a:r>
              <a:rPr lang="en-US" dirty="0"/>
              <a:t>Facial expressions</a:t>
            </a:r>
          </a:p>
          <a:p>
            <a:r>
              <a:rPr lang="en-US" dirty="0"/>
              <a:t>Clear communication</a:t>
            </a:r>
          </a:p>
          <a:p>
            <a:r>
              <a:rPr lang="en-US" dirty="0"/>
              <a:t>Expressing empathy and sentiments</a:t>
            </a:r>
          </a:p>
          <a:p>
            <a:r>
              <a:rPr lang="en-US" dirty="0"/>
              <a:t>Privacy/confidentiality</a:t>
            </a:r>
          </a:p>
          <a:p>
            <a:r>
              <a:rPr lang="en-US" dirty="0"/>
              <a:t>Check for engagement</a:t>
            </a:r>
          </a:p>
          <a:p>
            <a:r>
              <a:rPr lang="en-US" dirty="0"/>
              <a:t>Narrate your actions</a:t>
            </a:r>
          </a:p>
          <a:p>
            <a:r>
              <a:rPr lang="en-US" dirty="0"/>
              <a:t>Avoid movements that can be distracting or appear uncaring</a:t>
            </a:r>
          </a:p>
        </p:txBody>
      </p:sp>
    </p:spTree>
    <p:extLst>
      <p:ext uri="{BB962C8B-B14F-4D97-AF65-F5344CB8AC3E}">
        <p14:creationId xmlns:p14="http://schemas.microsoft.com/office/powerpoint/2010/main" val="363970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C04D3-8A02-44E3-B67B-C7D04494454A}"/>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F5B7E742-4B8C-4F74-B165-7BA6D6FFFF39}"/>
              </a:ext>
            </a:extLst>
          </p:cNvPr>
          <p:cNvSpPr>
            <a:spLocks noGrp="1"/>
          </p:cNvSpPr>
          <p:nvPr>
            <p:ph idx="1"/>
          </p:nvPr>
        </p:nvSpPr>
        <p:spPr/>
        <p:txBody>
          <a:bodyPr/>
          <a:lstStyle/>
          <a:p>
            <a:r>
              <a:rPr lang="en-US" dirty="0"/>
              <a:t>Same as in-person office visit, but much more vital in telemedicine</a:t>
            </a:r>
          </a:p>
          <a:p>
            <a:r>
              <a:rPr lang="en-US" dirty="0"/>
              <a:t>Good chart review can be helpful</a:t>
            </a:r>
          </a:p>
        </p:txBody>
      </p:sp>
    </p:spTree>
    <p:extLst>
      <p:ext uri="{BB962C8B-B14F-4D97-AF65-F5344CB8AC3E}">
        <p14:creationId xmlns:p14="http://schemas.microsoft.com/office/powerpoint/2010/main" val="1329110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5222</TotalTime>
  <Words>2296</Words>
  <Application>Microsoft Office PowerPoint</Application>
  <PresentationFormat>Widescreen</PresentationFormat>
  <Paragraphs>307</Paragraphs>
  <Slides>19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Courier New</vt:lpstr>
      <vt:lpstr>Symbol</vt:lpstr>
      <vt:lpstr>Wingdings</vt:lpstr>
      <vt:lpstr>Office Theme</vt:lpstr>
      <vt:lpstr>Telemedicine for MS3 Family Medicine Clerkship Students</vt:lpstr>
      <vt:lpstr>Outline &amp; Objectives</vt:lpstr>
      <vt:lpstr>What is Telemedicine?</vt:lpstr>
      <vt:lpstr>Benefits and Uses of Telemedicine</vt:lpstr>
      <vt:lpstr>Limitations of Telemedicine</vt:lpstr>
      <vt:lpstr>Setting up for a Telemedicine Visit</vt:lpstr>
      <vt:lpstr>Starting the Visit</vt:lpstr>
      <vt:lpstr>“Webside Manner”: Establishing Rapport</vt:lpstr>
      <vt:lpstr>History</vt:lpstr>
      <vt:lpstr>Physical Exam</vt:lpstr>
      <vt:lpstr>Physical Exam</vt:lpstr>
      <vt:lpstr>Physical Exam</vt:lpstr>
      <vt:lpstr>Physical Exam</vt:lpstr>
      <vt:lpstr>Physical Exam - Neuro</vt:lpstr>
      <vt:lpstr>Physical Exam</vt:lpstr>
      <vt:lpstr>Clinical Decision-Making</vt:lpstr>
      <vt:lpstr>Closing the Visit</vt:lpstr>
      <vt:lpstr>Instructions for Simulation Sessions: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Telemedicine</dc:title>
  <dc:creator>Joanna Choi</dc:creator>
  <cp:lastModifiedBy>Joanna Choi</cp:lastModifiedBy>
  <cp:revision>235</cp:revision>
  <dcterms:created xsi:type="dcterms:W3CDTF">2021-06-15T22:38:50Z</dcterms:created>
  <dcterms:modified xsi:type="dcterms:W3CDTF">2022-07-07T23:27:07Z</dcterms:modified>
</cp:coreProperties>
</file>