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
  </p:notesMasterIdLst>
  <p:sldIdLst>
    <p:sldId id="256" r:id="rId2"/>
  </p:sldIdLst>
  <p:sldSz cx="27432000" cy="19202400"/>
  <p:notesSz cx="7010400" cy="9296400"/>
  <p:defaultTextStyle>
    <a:defPPr>
      <a:defRPr lang="en-US"/>
    </a:defPPr>
    <a:lvl1pPr algn="l" rtl="0" fontAlgn="base">
      <a:spcBef>
        <a:spcPct val="0"/>
      </a:spcBef>
      <a:spcAft>
        <a:spcPct val="0"/>
      </a:spcAft>
      <a:defRPr sz="5200" kern="1200">
        <a:solidFill>
          <a:schemeClr val="tx1"/>
        </a:solidFill>
        <a:latin typeface="Arial" charset="0"/>
        <a:ea typeface="ＭＳ Ｐゴシック" charset="0"/>
        <a:cs typeface="+mn-cs"/>
      </a:defRPr>
    </a:lvl1pPr>
    <a:lvl2pPr marL="457200" algn="l" rtl="0" fontAlgn="base">
      <a:spcBef>
        <a:spcPct val="0"/>
      </a:spcBef>
      <a:spcAft>
        <a:spcPct val="0"/>
      </a:spcAft>
      <a:defRPr sz="5200" kern="1200">
        <a:solidFill>
          <a:schemeClr val="tx1"/>
        </a:solidFill>
        <a:latin typeface="Arial" charset="0"/>
        <a:ea typeface="ＭＳ Ｐゴシック" charset="0"/>
        <a:cs typeface="+mn-cs"/>
      </a:defRPr>
    </a:lvl2pPr>
    <a:lvl3pPr marL="914400" algn="l" rtl="0" fontAlgn="base">
      <a:spcBef>
        <a:spcPct val="0"/>
      </a:spcBef>
      <a:spcAft>
        <a:spcPct val="0"/>
      </a:spcAft>
      <a:defRPr sz="5200" kern="1200">
        <a:solidFill>
          <a:schemeClr val="tx1"/>
        </a:solidFill>
        <a:latin typeface="Arial" charset="0"/>
        <a:ea typeface="ＭＳ Ｐゴシック" charset="0"/>
        <a:cs typeface="+mn-cs"/>
      </a:defRPr>
    </a:lvl3pPr>
    <a:lvl4pPr marL="1371600" algn="l" rtl="0" fontAlgn="base">
      <a:spcBef>
        <a:spcPct val="0"/>
      </a:spcBef>
      <a:spcAft>
        <a:spcPct val="0"/>
      </a:spcAft>
      <a:defRPr sz="5200" kern="1200">
        <a:solidFill>
          <a:schemeClr val="tx1"/>
        </a:solidFill>
        <a:latin typeface="Arial" charset="0"/>
        <a:ea typeface="ＭＳ Ｐゴシック" charset="0"/>
        <a:cs typeface="+mn-cs"/>
      </a:defRPr>
    </a:lvl4pPr>
    <a:lvl5pPr marL="1828800" algn="l" rtl="0" fontAlgn="base">
      <a:spcBef>
        <a:spcPct val="0"/>
      </a:spcBef>
      <a:spcAft>
        <a:spcPct val="0"/>
      </a:spcAft>
      <a:defRPr sz="5200" kern="1200">
        <a:solidFill>
          <a:schemeClr val="tx1"/>
        </a:solidFill>
        <a:latin typeface="Arial" charset="0"/>
        <a:ea typeface="ＭＳ Ｐゴシック" charset="0"/>
        <a:cs typeface="+mn-cs"/>
      </a:defRPr>
    </a:lvl5pPr>
    <a:lvl6pPr marL="2286000" algn="l" defTabSz="457200" rtl="0" eaLnBrk="1" latinLnBrk="0" hangingPunct="1">
      <a:defRPr sz="5200" kern="1200">
        <a:solidFill>
          <a:schemeClr val="tx1"/>
        </a:solidFill>
        <a:latin typeface="Arial" charset="0"/>
        <a:ea typeface="ＭＳ Ｐゴシック" charset="0"/>
        <a:cs typeface="+mn-cs"/>
      </a:defRPr>
    </a:lvl6pPr>
    <a:lvl7pPr marL="2743200" algn="l" defTabSz="457200" rtl="0" eaLnBrk="1" latinLnBrk="0" hangingPunct="1">
      <a:defRPr sz="5200" kern="1200">
        <a:solidFill>
          <a:schemeClr val="tx1"/>
        </a:solidFill>
        <a:latin typeface="Arial" charset="0"/>
        <a:ea typeface="ＭＳ Ｐゴシック" charset="0"/>
        <a:cs typeface="+mn-cs"/>
      </a:defRPr>
    </a:lvl7pPr>
    <a:lvl8pPr marL="3200400" algn="l" defTabSz="457200" rtl="0" eaLnBrk="1" latinLnBrk="0" hangingPunct="1">
      <a:defRPr sz="5200" kern="1200">
        <a:solidFill>
          <a:schemeClr val="tx1"/>
        </a:solidFill>
        <a:latin typeface="Arial" charset="0"/>
        <a:ea typeface="ＭＳ Ｐゴシック" charset="0"/>
        <a:cs typeface="+mn-cs"/>
      </a:defRPr>
    </a:lvl8pPr>
    <a:lvl9pPr marL="3657600" algn="l" defTabSz="457200" rtl="0" eaLnBrk="1" latinLnBrk="0" hangingPunct="1">
      <a:defRPr sz="52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xmlns="">
        <p15:guide id="1" orient="horz" pos="2821">
          <p15:clr>
            <a:srgbClr val="A4A3A4"/>
          </p15:clr>
        </p15:guide>
        <p15:guide id="2" orient="horz" pos="11781">
          <p15:clr>
            <a:srgbClr val="A4A3A4"/>
          </p15:clr>
        </p15:guide>
        <p15:guide id="3" orient="horz" pos="1253">
          <p15:clr>
            <a:srgbClr val="A4A3A4"/>
          </p15:clr>
        </p15:guide>
        <p15:guide id="4"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son, Courtney" initials="HC"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273D"/>
    <a:srgbClr val="75A59D"/>
    <a:srgbClr val="6290CC"/>
    <a:srgbClr val="000099"/>
    <a:srgbClr val="FF99CC"/>
    <a:srgbClr val="FF6600"/>
    <a:srgbClr val="FF0000"/>
    <a:srgbClr val="FFFFCC"/>
    <a:srgbClr val="FF99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snapToGrid="0">
      <p:cViewPr>
        <p:scale>
          <a:sx n="40" d="100"/>
          <a:sy n="40" d="100"/>
        </p:scale>
        <p:origin x="-1314" y="282"/>
      </p:cViewPr>
      <p:guideLst>
        <p:guide orient="horz" pos="2821"/>
        <p:guide orient="horz" pos="11781"/>
        <p:guide orient="horz" pos="1253"/>
        <p:guide pos="86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58840848062093"/>
          <c:y val="0.134796487458442"/>
          <c:w val="0.77697953223112204"/>
          <c:h val="0.63946955234197"/>
        </c:manualLayout>
      </c:layout>
      <c:barChart>
        <c:barDir val="bar"/>
        <c:grouping val="percentStacked"/>
        <c:varyColors val="0"/>
        <c:ser>
          <c:idx val="0"/>
          <c:order val="0"/>
          <c:tx>
            <c:strRef>
              <c:f>Sheet1!$B$1</c:f>
              <c:strCache>
                <c:ptCount val="1"/>
                <c:pt idx="0">
                  <c:v>No Interventions</c:v>
                </c:pt>
              </c:strCache>
            </c:strRef>
          </c:tx>
          <c:spPr>
            <a:solidFill>
              <a:srgbClr val="8D273D"/>
            </a:solidFill>
            <a:ln>
              <a:noFill/>
            </a:ln>
            <a:effectLst/>
          </c:spPr>
          <c:invertIfNegative val="0"/>
          <c:cat>
            <c:strRef>
              <c:f>Sheet1!$A$2:$A$3</c:f>
              <c:strCache>
                <c:ptCount val="2"/>
                <c:pt idx="0">
                  <c:v>A1C ≥ 6.5%</c:v>
                </c:pt>
                <c:pt idx="1">
                  <c:v>A1C 5.7% - 6.4%</c:v>
                </c:pt>
              </c:strCache>
            </c:strRef>
          </c:cat>
          <c:val>
            <c:numRef>
              <c:f>Sheet1!$B$2:$B$3</c:f>
              <c:numCache>
                <c:formatCode>General</c:formatCode>
                <c:ptCount val="2"/>
                <c:pt idx="0">
                  <c:v>4</c:v>
                </c:pt>
                <c:pt idx="1">
                  <c:v>64</c:v>
                </c:pt>
              </c:numCache>
            </c:numRef>
          </c:val>
        </c:ser>
        <c:ser>
          <c:idx val="1"/>
          <c:order val="1"/>
          <c:tx>
            <c:strRef>
              <c:f>Sheet1!$C$1</c:f>
              <c:strCache>
                <c:ptCount val="1"/>
                <c:pt idx="0">
                  <c:v>Lifestyle Modifications</c:v>
                </c:pt>
              </c:strCache>
            </c:strRef>
          </c:tx>
          <c:spPr>
            <a:solidFill>
              <a:srgbClr val="75A59D"/>
            </a:solidFill>
            <a:ln>
              <a:noFill/>
            </a:ln>
            <a:effectLst/>
          </c:spPr>
          <c:invertIfNegative val="0"/>
          <c:cat>
            <c:strRef>
              <c:f>Sheet1!$A$2:$A$3</c:f>
              <c:strCache>
                <c:ptCount val="2"/>
                <c:pt idx="0">
                  <c:v>A1C ≥ 6.5%</c:v>
                </c:pt>
                <c:pt idx="1">
                  <c:v>A1C 5.7% - 6.4%</c:v>
                </c:pt>
              </c:strCache>
            </c:strRef>
          </c:cat>
          <c:val>
            <c:numRef>
              <c:f>Sheet1!$C$2:$C$3</c:f>
              <c:numCache>
                <c:formatCode>General</c:formatCode>
                <c:ptCount val="2"/>
                <c:pt idx="0">
                  <c:v>1</c:v>
                </c:pt>
                <c:pt idx="1">
                  <c:v>26</c:v>
                </c:pt>
              </c:numCache>
            </c:numRef>
          </c:val>
        </c:ser>
        <c:ser>
          <c:idx val="2"/>
          <c:order val="2"/>
          <c:tx>
            <c:strRef>
              <c:f>Sheet1!$D$1</c:f>
              <c:strCache>
                <c:ptCount val="1"/>
                <c:pt idx="0">
                  <c:v>Medications Prescribed</c:v>
                </c:pt>
              </c:strCache>
            </c:strRef>
          </c:tx>
          <c:spPr>
            <a:solidFill>
              <a:srgbClr val="000099"/>
            </a:solidFill>
            <a:ln>
              <a:noFill/>
            </a:ln>
            <a:effectLst/>
          </c:spPr>
          <c:invertIfNegative val="0"/>
          <c:cat>
            <c:strRef>
              <c:f>Sheet1!$A$2:$A$3</c:f>
              <c:strCache>
                <c:ptCount val="2"/>
                <c:pt idx="0">
                  <c:v>A1C ≥ 6.5%</c:v>
                </c:pt>
                <c:pt idx="1">
                  <c:v>A1C 5.7% - 6.4%</c:v>
                </c:pt>
              </c:strCache>
            </c:strRef>
          </c:cat>
          <c:val>
            <c:numRef>
              <c:f>Sheet1!$D$2:$D$3</c:f>
              <c:numCache>
                <c:formatCode>General</c:formatCode>
                <c:ptCount val="2"/>
                <c:pt idx="0">
                  <c:v>1</c:v>
                </c:pt>
                <c:pt idx="1">
                  <c:v>0</c:v>
                </c:pt>
              </c:numCache>
            </c:numRef>
          </c:val>
        </c:ser>
        <c:ser>
          <c:idx val="3"/>
          <c:order val="3"/>
          <c:tx>
            <c:strRef>
              <c:f>Sheet1!$E$1</c:f>
              <c:strCache>
                <c:ptCount val="1"/>
                <c:pt idx="0">
                  <c:v>Both Lifestyle &amp; Rx</c:v>
                </c:pt>
              </c:strCache>
            </c:strRef>
          </c:tx>
          <c:spPr>
            <a:solidFill>
              <a:srgbClr val="6290CC"/>
            </a:solidFill>
            <a:ln>
              <a:noFill/>
            </a:ln>
            <a:effectLst/>
          </c:spPr>
          <c:invertIfNegative val="0"/>
          <c:cat>
            <c:strRef>
              <c:f>Sheet1!$A$2:$A$3</c:f>
              <c:strCache>
                <c:ptCount val="2"/>
                <c:pt idx="0">
                  <c:v>A1C ≥ 6.5%</c:v>
                </c:pt>
                <c:pt idx="1">
                  <c:v>A1C 5.7% - 6.4%</c:v>
                </c:pt>
              </c:strCache>
            </c:strRef>
          </c:cat>
          <c:val>
            <c:numRef>
              <c:f>Sheet1!$E$2:$E$3</c:f>
              <c:numCache>
                <c:formatCode>General</c:formatCode>
                <c:ptCount val="2"/>
                <c:pt idx="0">
                  <c:v>16</c:v>
                </c:pt>
                <c:pt idx="1">
                  <c:v>9</c:v>
                </c:pt>
              </c:numCache>
            </c:numRef>
          </c:val>
        </c:ser>
        <c:dLbls>
          <c:showLegendKey val="0"/>
          <c:showVal val="0"/>
          <c:showCatName val="0"/>
          <c:showSerName val="0"/>
          <c:showPercent val="0"/>
          <c:showBubbleSize val="0"/>
        </c:dLbls>
        <c:gapWidth val="75"/>
        <c:overlap val="100"/>
        <c:axId val="74686464"/>
        <c:axId val="74689152"/>
      </c:barChart>
      <c:catAx>
        <c:axId val="74686464"/>
        <c:scaling>
          <c:orientation val="minMax"/>
        </c:scaling>
        <c:delete val="0"/>
        <c:axPos val="l"/>
        <c:numFmt formatCode="General" sourceLinked="0"/>
        <c:majorTickMark val="none"/>
        <c:minorTickMark val="none"/>
        <c:tickLblPos val="nextTo"/>
        <c:spPr>
          <a:noFill/>
          <a:ln w="12700"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4689152"/>
        <c:crosses val="autoZero"/>
        <c:auto val="1"/>
        <c:lblAlgn val="ctr"/>
        <c:lblOffset val="100"/>
        <c:noMultiLvlLbl val="0"/>
      </c:catAx>
      <c:valAx>
        <c:axId val="74689152"/>
        <c:scaling>
          <c:orientation val="minMax"/>
        </c:scaling>
        <c:delete val="0"/>
        <c:axPos val="b"/>
        <c:numFmt formatCode="0%" sourceLinked="1"/>
        <c:majorTickMark val="none"/>
        <c:minorTickMark val="none"/>
        <c:tickLblPos val="nextTo"/>
        <c:spPr>
          <a:noFill/>
          <a:ln w="12700" cap="flat" cmpd="sng" algn="ctr">
            <a:no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4686464"/>
        <c:crosses val="autoZero"/>
        <c:crossBetween val="between"/>
      </c:valAx>
      <c:spPr>
        <a:noFill/>
        <a:ln>
          <a:noFill/>
        </a:ln>
        <a:effectLst/>
      </c:spPr>
    </c:plotArea>
    <c:legend>
      <c:legendPos val="b"/>
      <c:layout>
        <c:manualLayout>
          <c:xMode val="edge"/>
          <c:yMode val="edge"/>
          <c:x val="0.12617096758162799"/>
          <c:y val="0.856571927905038"/>
          <c:w val="0.82491470445109205"/>
          <c:h val="6.420108458197329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12700" cap="flat" cmpd="sng" algn="ctr">
      <a:noFill/>
      <a:prstDash val="solid"/>
    </a:ln>
    <a:effectLst/>
  </c:spPr>
  <c:txPr>
    <a:bodyPr/>
    <a:lstStyle/>
    <a:p>
      <a:pPr>
        <a:defRPr sz="1200" baseline="0">
          <a:latin typeface="Arial" panose="020B0604020202020204" pitchFamily="34" charset="0"/>
          <a:cs typeface="Arial" panose="020B060402020202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1" cy="464821"/>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lvl1pPr algn="l">
              <a:defRPr sz="1200">
                <a:ea typeface="+mn-ea"/>
              </a:defRPr>
            </a:lvl1pPr>
          </a:lstStyle>
          <a:p>
            <a:pPr>
              <a:defRPr/>
            </a:pPr>
            <a:endParaRPr lang="en-US"/>
          </a:p>
        </p:txBody>
      </p:sp>
      <p:sp>
        <p:nvSpPr>
          <p:cNvPr id="3075" name="Rectangle 3"/>
          <p:cNvSpPr>
            <a:spLocks noGrp="1" noChangeArrowheads="1"/>
          </p:cNvSpPr>
          <p:nvPr>
            <p:ph type="dt" idx="1"/>
          </p:nvPr>
        </p:nvSpPr>
        <p:spPr bwMode="auto">
          <a:xfrm>
            <a:off x="3970902" y="0"/>
            <a:ext cx="3037841" cy="464821"/>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lvl1pPr algn="r">
              <a:defRPr sz="1200">
                <a:ea typeface="+mn-ea"/>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016000" y="696913"/>
            <a:ext cx="49799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701041" y="4416589"/>
            <a:ext cx="5608320" cy="4183379"/>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983"/>
            <a:ext cx="3037841" cy="464821"/>
          </a:xfrm>
          <a:prstGeom prst="rect">
            <a:avLst/>
          </a:prstGeom>
          <a:noFill/>
          <a:ln w="9525">
            <a:noFill/>
            <a:miter lim="800000"/>
            <a:headEnd/>
            <a:tailEnd/>
          </a:ln>
          <a:effectLst/>
        </p:spPr>
        <p:txBody>
          <a:bodyPr vert="horz" wrap="square" lIns="93452" tIns="46726" rIns="93452" bIns="46726" numCol="1" anchor="b" anchorCtr="0" compatLnSpc="1">
            <a:prstTxWarp prst="textNoShape">
              <a:avLst/>
            </a:prstTxWarp>
          </a:bodyPr>
          <a:lstStyle>
            <a:lvl1pPr algn="l">
              <a:defRPr sz="1200">
                <a:ea typeface="+mn-ea"/>
              </a:defRPr>
            </a:lvl1pPr>
          </a:lstStyle>
          <a:p>
            <a:pPr>
              <a:defRPr/>
            </a:pPr>
            <a:endParaRPr lang="en-US"/>
          </a:p>
        </p:txBody>
      </p:sp>
      <p:sp>
        <p:nvSpPr>
          <p:cNvPr id="3079" name="Rectangle 7"/>
          <p:cNvSpPr>
            <a:spLocks noGrp="1" noChangeArrowheads="1"/>
          </p:cNvSpPr>
          <p:nvPr>
            <p:ph type="sldNum" sz="quarter" idx="5"/>
          </p:nvPr>
        </p:nvSpPr>
        <p:spPr bwMode="auto">
          <a:xfrm>
            <a:off x="3970902" y="8829983"/>
            <a:ext cx="3037841" cy="464821"/>
          </a:xfrm>
          <a:prstGeom prst="rect">
            <a:avLst/>
          </a:prstGeom>
          <a:noFill/>
          <a:ln w="9525">
            <a:noFill/>
            <a:miter lim="800000"/>
            <a:headEnd/>
            <a:tailEnd/>
          </a:ln>
          <a:effectLst/>
        </p:spPr>
        <p:txBody>
          <a:bodyPr vert="horz" wrap="square" lIns="93452" tIns="46726" rIns="93452" bIns="46726" numCol="1" anchor="b" anchorCtr="0" compatLnSpc="1">
            <a:prstTxWarp prst="textNoShape">
              <a:avLst/>
            </a:prstTxWarp>
          </a:bodyPr>
          <a:lstStyle>
            <a:lvl1pPr algn="r">
              <a:defRPr sz="1200"/>
            </a:lvl1pPr>
          </a:lstStyle>
          <a:p>
            <a:fld id="{BB606337-BE44-F047-AC5D-A1666644D8EB}" type="slidenum">
              <a:rPr lang="en-US"/>
              <a:pPr/>
              <a:t>‹#›</a:t>
            </a:fld>
            <a:endParaRPr lang="en-US"/>
          </a:p>
        </p:txBody>
      </p:sp>
    </p:spTree>
    <p:extLst>
      <p:ext uri="{BB962C8B-B14F-4D97-AF65-F5344CB8AC3E}">
        <p14:creationId xmlns:p14="http://schemas.microsoft.com/office/powerpoint/2010/main" val="3498656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5300">
                <a:solidFill>
                  <a:schemeClr val="tx1"/>
                </a:solidFill>
                <a:latin typeface="Arial" charset="0"/>
                <a:ea typeface="ＭＳ Ｐゴシック" charset="0"/>
              </a:defRPr>
            </a:lvl1pPr>
            <a:lvl2pPr marL="759295" indent="-292037" eaLnBrk="0" hangingPunct="0">
              <a:defRPr sz="5300">
                <a:solidFill>
                  <a:schemeClr val="tx1"/>
                </a:solidFill>
                <a:latin typeface="Arial" charset="0"/>
                <a:ea typeface="ＭＳ Ｐゴシック" charset="0"/>
              </a:defRPr>
            </a:lvl2pPr>
            <a:lvl3pPr marL="1168146" indent="-233629" eaLnBrk="0" hangingPunct="0">
              <a:defRPr sz="5300">
                <a:solidFill>
                  <a:schemeClr val="tx1"/>
                </a:solidFill>
                <a:latin typeface="Arial" charset="0"/>
                <a:ea typeface="ＭＳ Ｐゴシック" charset="0"/>
              </a:defRPr>
            </a:lvl3pPr>
            <a:lvl4pPr marL="1635404" indent="-233629" eaLnBrk="0" hangingPunct="0">
              <a:defRPr sz="5300">
                <a:solidFill>
                  <a:schemeClr val="tx1"/>
                </a:solidFill>
                <a:latin typeface="Arial" charset="0"/>
                <a:ea typeface="ＭＳ Ｐゴシック" charset="0"/>
              </a:defRPr>
            </a:lvl4pPr>
            <a:lvl5pPr marL="2102663" indent="-233629" eaLnBrk="0" hangingPunct="0">
              <a:defRPr sz="5300">
                <a:solidFill>
                  <a:schemeClr val="tx1"/>
                </a:solidFill>
                <a:latin typeface="Arial" charset="0"/>
                <a:ea typeface="ＭＳ Ｐゴシック" charset="0"/>
              </a:defRPr>
            </a:lvl5pPr>
            <a:lvl6pPr marL="2569921" indent="-233629" eaLnBrk="0" fontAlgn="base" hangingPunct="0">
              <a:spcBef>
                <a:spcPct val="0"/>
              </a:spcBef>
              <a:spcAft>
                <a:spcPct val="0"/>
              </a:spcAft>
              <a:defRPr sz="5300">
                <a:solidFill>
                  <a:schemeClr val="tx1"/>
                </a:solidFill>
                <a:latin typeface="Arial" charset="0"/>
                <a:ea typeface="ＭＳ Ｐゴシック" charset="0"/>
              </a:defRPr>
            </a:lvl6pPr>
            <a:lvl7pPr marL="3037180" indent="-233629" eaLnBrk="0" fontAlgn="base" hangingPunct="0">
              <a:spcBef>
                <a:spcPct val="0"/>
              </a:spcBef>
              <a:spcAft>
                <a:spcPct val="0"/>
              </a:spcAft>
              <a:defRPr sz="5300">
                <a:solidFill>
                  <a:schemeClr val="tx1"/>
                </a:solidFill>
                <a:latin typeface="Arial" charset="0"/>
                <a:ea typeface="ＭＳ Ｐゴシック" charset="0"/>
              </a:defRPr>
            </a:lvl7pPr>
            <a:lvl8pPr marL="3504438" indent="-233629" eaLnBrk="0" fontAlgn="base" hangingPunct="0">
              <a:spcBef>
                <a:spcPct val="0"/>
              </a:spcBef>
              <a:spcAft>
                <a:spcPct val="0"/>
              </a:spcAft>
              <a:defRPr sz="5300">
                <a:solidFill>
                  <a:schemeClr val="tx1"/>
                </a:solidFill>
                <a:latin typeface="Arial" charset="0"/>
                <a:ea typeface="ＭＳ Ｐゴシック" charset="0"/>
              </a:defRPr>
            </a:lvl8pPr>
            <a:lvl9pPr marL="3971696" indent="-233629" eaLnBrk="0" fontAlgn="base" hangingPunct="0">
              <a:spcBef>
                <a:spcPct val="0"/>
              </a:spcBef>
              <a:spcAft>
                <a:spcPct val="0"/>
              </a:spcAft>
              <a:defRPr sz="5300">
                <a:solidFill>
                  <a:schemeClr val="tx1"/>
                </a:solidFill>
                <a:latin typeface="Arial" charset="0"/>
                <a:ea typeface="ＭＳ Ｐゴシック" charset="0"/>
              </a:defRPr>
            </a:lvl9pPr>
          </a:lstStyle>
          <a:p>
            <a:pPr eaLnBrk="1" hangingPunct="1"/>
            <a:fld id="{D87C689A-D8BA-844A-8C4D-E408EDEB39BF}" type="slidenum">
              <a:rPr lang="en-US" sz="1200"/>
              <a:pPr eaLnBrk="1" hangingPunct="1"/>
              <a:t>1</a:t>
            </a:fld>
            <a:endParaRPr 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112419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334001"/>
            <a:ext cx="22631400" cy="7263130"/>
          </a:xfrm>
        </p:spPr>
        <p:txBody>
          <a:bodyPr anchor="b"/>
          <a:lstStyle>
            <a:lvl1pPr>
              <a:defRPr sz="192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57400" y="12801600"/>
            <a:ext cx="19385280" cy="2987040"/>
          </a:xfrm>
        </p:spPr>
        <p:txBody>
          <a:bodyPr anchor="t">
            <a:normAutofit/>
          </a:bodyPr>
          <a:lstStyle>
            <a:lvl1pPr marL="0" indent="0" algn="l">
              <a:buNone/>
              <a:defRPr sz="5800">
                <a:solidFill>
                  <a:schemeClr val="tx1">
                    <a:tint val="75000"/>
                  </a:schemeClr>
                </a:solidFill>
              </a:defRPr>
            </a:lvl1pPr>
            <a:lvl2pPr marL="1332372" indent="0" algn="ctr">
              <a:buNone/>
              <a:defRPr>
                <a:solidFill>
                  <a:schemeClr val="tx1">
                    <a:tint val="75000"/>
                  </a:schemeClr>
                </a:solidFill>
              </a:defRPr>
            </a:lvl2pPr>
            <a:lvl3pPr marL="2664744" indent="0" algn="ctr">
              <a:buNone/>
              <a:defRPr>
                <a:solidFill>
                  <a:schemeClr val="tx1">
                    <a:tint val="75000"/>
                  </a:schemeClr>
                </a:solidFill>
              </a:defRPr>
            </a:lvl3pPr>
            <a:lvl4pPr marL="3997117" indent="0" algn="ctr">
              <a:buNone/>
              <a:defRPr>
                <a:solidFill>
                  <a:schemeClr val="tx1">
                    <a:tint val="75000"/>
                  </a:schemeClr>
                </a:solidFill>
              </a:defRPr>
            </a:lvl4pPr>
            <a:lvl5pPr marL="5329489" indent="0" algn="ctr">
              <a:buNone/>
              <a:defRPr>
                <a:solidFill>
                  <a:schemeClr val="tx1">
                    <a:tint val="75000"/>
                  </a:schemeClr>
                </a:solidFill>
              </a:defRPr>
            </a:lvl5pPr>
            <a:lvl6pPr marL="6661861" indent="0" algn="ctr">
              <a:buNone/>
              <a:defRPr>
                <a:solidFill>
                  <a:schemeClr val="tx1">
                    <a:tint val="75000"/>
                  </a:schemeClr>
                </a:solidFill>
              </a:defRPr>
            </a:lvl6pPr>
            <a:lvl7pPr marL="7994233" indent="0" algn="ctr">
              <a:buNone/>
              <a:defRPr>
                <a:solidFill>
                  <a:schemeClr val="tx1">
                    <a:tint val="75000"/>
                  </a:schemeClr>
                </a:solidFill>
              </a:defRPr>
            </a:lvl7pPr>
            <a:lvl8pPr marL="9326606" indent="0" algn="ctr">
              <a:buNone/>
              <a:defRPr>
                <a:solidFill>
                  <a:schemeClr val="tx1">
                    <a:tint val="75000"/>
                  </a:schemeClr>
                </a:solidFill>
              </a:defRPr>
            </a:lvl8pPr>
            <a:lvl9pPr marL="106589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April 28,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April 28,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768988"/>
            <a:ext cx="5257800" cy="1638427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768988"/>
            <a:ext cx="18059400" cy="163842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April 28,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4087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BB8AF-C16A-4836-A92D-61834B5F0BA5}" type="datetime4">
              <a:rPr lang="en-US" smtClean="0"/>
              <a:pPr/>
              <a:t>April 28,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1" y="15361920"/>
            <a:ext cx="22979061" cy="3271520"/>
          </a:xfrm>
        </p:spPr>
        <p:txBody>
          <a:bodyPr anchor="t"/>
          <a:lstStyle>
            <a:lvl1pPr algn="l">
              <a:defRPr sz="105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2166941" y="10788017"/>
            <a:ext cx="18407061" cy="4573906"/>
          </a:xfrm>
        </p:spPr>
        <p:txBody>
          <a:bodyPr anchor="b"/>
          <a:lstStyle>
            <a:lvl1pPr marL="0" indent="0">
              <a:buNone/>
              <a:defRPr sz="5800">
                <a:solidFill>
                  <a:schemeClr val="tx1">
                    <a:tint val="75000"/>
                  </a:schemeClr>
                </a:solidFill>
              </a:defRPr>
            </a:lvl1pPr>
            <a:lvl2pPr marL="1332372" indent="0">
              <a:buNone/>
              <a:defRPr sz="5200">
                <a:solidFill>
                  <a:schemeClr val="tx1">
                    <a:tint val="75000"/>
                  </a:schemeClr>
                </a:solidFill>
              </a:defRPr>
            </a:lvl2pPr>
            <a:lvl3pPr marL="2664744" indent="0">
              <a:buNone/>
              <a:defRPr sz="4700">
                <a:solidFill>
                  <a:schemeClr val="tx1">
                    <a:tint val="75000"/>
                  </a:schemeClr>
                </a:solidFill>
              </a:defRPr>
            </a:lvl3pPr>
            <a:lvl4pPr marL="3997117" indent="0">
              <a:buNone/>
              <a:defRPr sz="4100">
                <a:solidFill>
                  <a:schemeClr val="tx1">
                    <a:tint val="75000"/>
                  </a:schemeClr>
                </a:solidFill>
              </a:defRPr>
            </a:lvl4pPr>
            <a:lvl5pPr marL="5329489" indent="0">
              <a:buNone/>
              <a:defRPr sz="4100">
                <a:solidFill>
                  <a:schemeClr val="tx1">
                    <a:tint val="75000"/>
                  </a:schemeClr>
                </a:solidFill>
              </a:defRPr>
            </a:lvl5pPr>
            <a:lvl6pPr marL="6661861" indent="0">
              <a:buNone/>
              <a:defRPr sz="4100">
                <a:solidFill>
                  <a:schemeClr val="tx1">
                    <a:tint val="75000"/>
                  </a:schemeClr>
                </a:solidFill>
              </a:defRPr>
            </a:lvl6pPr>
            <a:lvl7pPr marL="7994233" indent="0">
              <a:buNone/>
              <a:defRPr sz="4100">
                <a:solidFill>
                  <a:schemeClr val="tx1">
                    <a:tint val="75000"/>
                  </a:schemeClr>
                </a:solidFill>
              </a:defRPr>
            </a:lvl7pPr>
            <a:lvl8pPr marL="9326606" indent="0">
              <a:buNone/>
              <a:defRPr sz="4100">
                <a:solidFill>
                  <a:schemeClr val="tx1">
                    <a:tint val="75000"/>
                  </a:schemeClr>
                </a:solidFill>
              </a:defRPr>
            </a:lvl8pPr>
            <a:lvl9pPr marL="10658978" indent="0">
              <a:buNone/>
              <a:defRPr sz="4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April 28,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4301338"/>
            <a:ext cx="10972800" cy="12852806"/>
          </a:xfrm>
        </p:spPr>
        <p:txBody>
          <a:bodyPr/>
          <a:lstStyle>
            <a:lvl1pPr>
              <a:defRPr sz="8200"/>
            </a:lvl1pPr>
            <a:lvl2pPr>
              <a:defRPr sz="70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3258800" y="4301338"/>
            <a:ext cx="10972800" cy="12852806"/>
          </a:xfrm>
        </p:spPr>
        <p:txBody>
          <a:bodyPr/>
          <a:lstStyle>
            <a:lvl1pPr>
              <a:defRPr sz="8200"/>
            </a:lvl1pPr>
            <a:lvl2pPr>
              <a:defRPr sz="70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April 28,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4298316"/>
            <a:ext cx="10972800" cy="1791334"/>
          </a:xfrm>
        </p:spPr>
        <p:txBody>
          <a:bodyPr anchor="b">
            <a:noAutofit/>
          </a:bodyPr>
          <a:lstStyle>
            <a:lvl1pPr marL="0" indent="0" algn="ctr">
              <a:buNone/>
              <a:defRPr sz="5800" b="1">
                <a:solidFill>
                  <a:schemeClr val="tx2"/>
                </a:solidFill>
              </a:defRPr>
            </a:lvl1pPr>
            <a:lvl2pPr marL="1332372" indent="0">
              <a:buNone/>
              <a:defRPr sz="5800" b="1"/>
            </a:lvl2pPr>
            <a:lvl3pPr marL="2664744" indent="0">
              <a:buNone/>
              <a:defRPr sz="5200" b="1"/>
            </a:lvl3pPr>
            <a:lvl4pPr marL="3997117" indent="0">
              <a:buNone/>
              <a:defRPr sz="4700" b="1"/>
            </a:lvl4pPr>
            <a:lvl5pPr marL="5329489" indent="0">
              <a:buNone/>
              <a:defRPr sz="4700" b="1"/>
            </a:lvl5pPr>
            <a:lvl6pPr marL="6661861" indent="0">
              <a:buNone/>
              <a:defRPr sz="4700" b="1"/>
            </a:lvl6pPr>
            <a:lvl7pPr marL="7994233" indent="0">
              <a:buNone/>
              <a:defRPr sz="4700" b="1"/>
            </a:lvl7pPr>
            <a:lvl8pPr marL="9326606" indent="0">
              <a:buNone/>
              <a:defRPr sz="4700" b="1"/>
            </a:lvl8pPr>
            <a:lvl9pPr marL="10658978" indent="0">
              <a:buNone/>
              <a:defRPr sz="4700" b="1"/>
            </a:lvl9pPr>
          </a:lstStyle>
          <a:p>
            <a:pPr lvl="0"/>
            <a:r>
              <a:rPr lang="en-US" smtClean="0"/>
              <a:t>Click to edit Master text styles</a:t>
            </a:r>
          </a:p>
        </p:txBody>
      </p:sp>
      <p:sp>
        <p:nvSpPr>
          <p:cNvPr id="4" name="Content Placeholder 3"/>
          <p:cNvSpPr>
            <a:spLocks noGrp="1"/>
          </p:cNvSpPr>
          <p:nvPr>
            <p:ph sz="half" idx="2"/>
          </p:nvPr>
        </p:nvSpPr>
        <p:spPr>
          <a:xfrm>
            <a:off x="1371600" y="6089650"/>
            <a:ext cx="10972800" cy="11063606"/>
          </a:xfrm>
        </p:spPr>
        <p:txBody>
          <a:bodyPr/>
          <a:lstStyle>
            <a:lvl1pPr>
              <a:defRPr sz="7000"/>
            </a:lvl1pPr>
            <a:lvl2pPr>
              <a:defRPr sz="5800"/>
            </a:lvl2pPr>
            <a:lvl3pPr>
              <a:defRPr sz="52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3258800" y="4298316"/>
            <a:ext cx="10972800" cy="1791334"/>
          </a:xfrm>
        </p:spPr>
        <p:txBody>
          <a:bodyPr anchor="b">
            <a:noAutofit/>
          </a:bodyPr>
          <a:lstStyle>
            <a:lvl1pPr marL="0" indent="0" algn="ctr">
              <a:buNone/>
              <a:defRPr sz="5800" b="1">
                <a:solidFill>
                  <a:schemeClr val="tx2"/>
                </a:solidFill>
              </a:defRPr>
            </a:lvl1pPr>
            <a:lvl2pPr marL="1332372" indent="0">
              <a:buNone/>
              <a:defRPr sz="5800" b="1"/>
            </a:lvl2pPr>
            <a:lvl3pPr marL="2664744" indent="0">
              <a:buNone/>
              <a:defRPr sz="5200" b="1"/>
            </a:lvl3pPr>
            <a:lvl4pPr marL="3997117" indent="0">
              <a:buNone/>
              <a:defRPr sz="4700" b="1"/>
            </a:lvl4pPr>
            <a:lvl5pPr marL="5329489" indent="0">
              <a:buNone/>
              <a:defRPr sz="4700" b="1"/>
            </a:lvl5pPr>
            <a:lvl6pPr marL="6661861" indent="0">
              <a:buNone/>
              <a:defRPr sz="4700" b="1"/>
            </a:lvl6pPr>
            <a:lvl7pPr marL="7994233" indent="0">
              <a:buNone/>
              <a:defRPr sz="4700" b="1"/>
            </a:lvl7pPr>
            <a:lvl8pPr marL="9326606" indent="0">
              <a:buNone/>
              <a:defRPr sz="4700" b="1"/>
            </a:lvl8pPr>
            <a:lvl9pPr marL="10658978" indent="0">
              <a:buNone/>
              <a:defRPr sz="4700" b="1"/>
            </a:lvl9pPr>
          </a:lstStyle>
          <a:p>
            <a:pPr lvl="0"/>
            <a:r>
              <a:rPr lang="en-US" smtClean="0"/>
              <a:t>Click to edit Master text styles</a:t>
            </a:r>
          </a:p>
        </p:txBody>
      </p:sp>
      <p:sp>
        <p:nvSpPr>
          <p:cNvPr id="6" name="Content Placeholder 5"/>
          <p:cNvSpPr>
            <a:spLocks noGrp="1"/>
          </p:cNvSpPr>
          <p:nvPr>
            <p:ph sz="quarter" idx="4"/>
          </p:nvPr>
        </p:nvSpPr>
        <p:spPr>
          <a:xfrm>
            <a:off x="13258800" y="6089650"/>
            <a:ext cx="10972800" cy="11063606"/>
          </a:xfrm>
        </p:spPr>
        <p:txBody>
          <a:bodyPr/>
          <a:lstStyle>
            <a:lvl1pPr>
              <a:defRPr sz="7000"/>
            </a:lvl1pPr>
            <a:lvl2pPr>
              <a:defRPr sz="5800"/>
            </a:lvl2pPr>
            <a:lvl3pPr>
              <a:defRPr sz="5200"/>
            </a:lvl3pPr>
            <a:lvl4pPr>
              <a:defRPr sz="4700"/>
            </a:lvl4pPr>
            <a:lvl5pPr>
              <a:defRPr sz="4700"/>
            </a:lvl5pPr>
            <a:lvl6pPr>
              <a:defRPr sz="4700"/>
            </a:lvl6pPr>
            <a:lvl7pPr>
              <a:defRPr sz="4700"/>
            </a:lvl7pPr>
            <a:lvl8pPr>
              <a:defRPr sz="4700"/>
            </a:lvl8pPr>
            <a:lvl9pPr>
              <a:defRPr sz="4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7543A-E259-478F-9E0D-57BA40E442B7}" type="datetime4">
              <a:rPr lang="en-US" smtClean="0"/>
              <a:pPr/>
              <a:t>April 28,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April 28,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April 28,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3" y="15387523"/>
            <a:ext cx="23317200" cy="1664208"/>
          </a:xfrm>
        </p:spPr>
        <p:txBody>
          <a:bodyPr anchor="b"/>
          <a:lstStyle>
            <a:lvl1pPr algn="ctr">
              <a:defRPr sz="64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914399" y="17068800"/>
            <a:ext cx="23317203" cy="1706880"/>
          </a:xfrm>
        </p:spPr>
        <p:txBody>
          <a:bodyPr>
            <a:normAutofit/>
          </a:bodyPr>
          <a:lstStyle>
            <a:lvl1pPr marL="0" indent="0" algn="ctr">
              <a:buNone/>
              <a:defRPr sz="4700"/>
            </a:lvl1pPr>
            <a:lvl2pPr marL="1332372" indent="0">
              <a:buNone/>
              <a:defRPr sz="3500"/>
            </a:lvl2pPr>
            <a:lvl3pPr marL="2664744" indent="0">
              <a:buNone/>
              <a:defRPr sz="2900"/>
            </a:lvl3pPr>
            <a:lvl4pPr marL="3997117" indent="0">
              <a:buNone/>
              <a:defRPr sz="2600"/>
            </a:lvl4pPr>
            <a:lvl5pPr marL="5329489" indent="0">
              <a:buNone/>
              <a:defRPr sz="2600"/>
            </a:lvl5pPr>
            <a:lvl6pPr marL="6661861" indent="0">
              <a:buNone/>
              <a:defRPr sz="2600"/>
            </a:lvl6pPr>
            <a:lvl7pPr marL="7994233" indent="0">
              <a:buNone/>
              <a:defRPr sz="2600"/>
            </a:lvl7pPr>
            <a:lvl8pPr marL="9326606" indent="0">
              <a:buNone/>
              <a:defRPr sz="2600"/>
            </a:lvl8pPr>
            <a:lvl9pPr marL="10658978" indent="0">
              <a:buNone/>
              <a:defRPr sz="2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April 28, 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914400" y="1066800"/>
            <a:ext cx="23317200" cy="13839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5256" y="15386778"/>
            <a:ext cx="23317200" cy="1664953"/>
          </a:xfrm>
        </p:spPr>
        <p:txBody>
          <a:bodyPr anchor="b"/>
          <a:lstStyle>
            <a:lvl1pPr algn="ctr">
              <a:defRPr sz="64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25374600" cy="15361920"/>
          </a:xfrm>
        </p:spPr>
        <p:txBody>
          <a:bodyPr/>
          <a:lstStyle>
            <a:lvl1pPr marL="0" indent="0">
              <a:buNone/>
              <a:defRPr sz="9300"/>
            </a:lvl1pPr>
            <a:lvl2pPr marL="1332372" indent="0">
              <a:buNone/>
              <a:defRPr sz="8200"/>
            </a:lvl2pPr>
            <a:lvl3pPr marL="2664744" indent="0">
              <a:buNone/>
              <a:defRPr sz="7000"/>
            </a:lvl3pPr>
            <a:lvl4pPr marL="3997117" indent="0">
              <a:buNone/>
              <a:defRPr sz="5800"/>
            </a:lvl4pPr>
            <a:lvl5pPr marL="5329489" indent="0">
              <a:buNone/>
              <a:defRPr sz="5800"/>
            </a:lvl5pPr>
            <a:lvl6pPr marL="6661861" indent="0">
              <a:buNone/>
              <a:defRPr sz="5800"/>
            </a:lvl6pPr>
            <a:lvl7pPr marL="7994233" indent="0">
              <a:buNone/>
              <a:defRPr sz="5800"/>
            </a:lvl7pPr>
            <a:lvl8pPr marL="9326606" indent="0">
              <a:buNone/>
              <a:defRPr sz="5800"/>
            </a:lvl8pPr>
            <a:lvl9pPr marL="10658978" indent="0">
              <a:buNone/>
              <a:defRPr sz="5800"/>
            </a:lvl9pPr>
          </a:lstStyle>
          <a:p>
            <a:r>
              <a:rPr lang="en-US" smtClean="0"/>
              <a:t>Click icon to add picture</a:t>
            </a:r>
            <a:endParaRPr lang="en-US" dirty="0"/>
          </a:p>
        </p:txBody>
      </p:sp>
      <p:sp>
        <p:nvSpPr>
          <p:cNvPr id="4" name="Text Placeholder 3"/>
          <p:cNvSpPr>
            <a:spLocks noGrp="1"/>
          </p:cNvSpPr>
          <p:nvPr>
            <p:ph type="body" sz="half" idx="2"/>
          </p:nvPr>
        </p:nvSpPr>
        <p:spPr>
          <a:xfrm>
            <a:off x="905256" y="17068800"/>
            <a:ext cx="23317200" cy="1715414"/>
          </a:xfrm>
        </p:spPr>
        <p:txBody>
          <a:bodyPr>
            <a:normAutofit/>
          </a:bodyPr>
          <a:lstStyle>
            <a:lvl1pPr marL="0" indent="0" algn="ctr">
              <a:buNone/>
              <a:defRPr sz="4700"/>
            </a:lvl1pPr>
            <a:lvl2pPr marL="1332372" indent="0">
              <a:buNone/>
              <a:defRPr sz="3500"/>
            </a:lvl2pPr>
            <a:lvl3pPr marL="2664744" indent="0">
              <a:buNone/>
              <a:defRPr sz="2900"/>
            </a:lvl3pPr>
            <a:lvl4pPr marL="3997117" indent="0">
              <a:buNone/>
              <a:defRPr sz="2600"/>
            </a:lvl4pPr>
            <a:lvl5pPr marL="5329489" indent="0">
              <a:buNone/>
              <a:defRPr sz="2600"/>
            </a:lvl5pPr>
            <a:lvl6pPr marL="6661861" indent="0">
              <a:buNone/>
              <a:defRPr sz="2600"/>
            </a:lvl6pPr>
            <a:lvl7pPr marL="7994233" indent="0">
              <a:buNone/>
              <a:defRPr sz="2600"/>
            </a:lvl7pPr>
            <a:lvl8pPr marL="9326606" indent="0">
              <a:buNone/>
              <a:defRPr sz="2600"/>
            </a:lvl8pPr>
            <a:lvl9pPr marL="10658978" indent="0">
              <a:buNone/>
              <a:defRPr sz="26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3416D63-31BF-4B94-B6C5-E20B2C63F515}" type="datetime4">
              <a:rPr lang="en-US" smtClean="0"/>
              <a:pPr/>
              <a:t>April 28, 2017</a:t>
            </a:fld>
            <a:endParaRPr lang="en-US"/>
          </a:p>
        </p:txBody>
      </p:sp>
      <p:sp>
        <p:nvSpPr>
          <p:cNvPr id="9" name="Slide Number Placeholder 8"/>
          <p:cNvSpPr>
            <a:spLocks noGrp="1"/>
          </p:cNvSpPr>
          <p:nvPr>
            <p:ph type="sldNum" sz="quarter" idx="11"/>
          </p:nvPr>
        </p:nvSpPr>
        <p:spPr/>
        <p:txBody>
          <a:bodyPr/>
          <a:lstStyle/>
          <a:p>
            <a:fld id="{2754ED01-E2A0-4C1E-8E21-014B9904157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egaprin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768986"/>
            <a:ext cx="22860000" cy="3200400"/>
          </a:xfrm>
          <a:prstGeom prst="rect">
            <a:avLst/>
          </a:prstGeom>
        </p:spPr>
        <p:txBody>
          <a:bodyPr vert="horz" lIns="266474" tIns="133237" rIns="266474" bIns="133237"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4480560"/>
            <a:ext cx="22860000" cy="13441680"/>
          </a:xfrm>
          <a:prstGeom prst="rect">
            <a:avLst/>
          </a:prstGeom>
        </p:spPr>
        <p:txBody>
          <a:bodyPr vert="horz" lIns="266474" tIns="133237" rIns="266474" bIns="1332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25374600" y="0"/>
            <a:ext cx="2057400" cy="19202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66474" tIns="133237" rIns="266474" bIns="133237" rtlCol="0" anchor="ctr"/>
          <a:lstStyle/>
          <a:p>
            <a:pPr algn="ctr"/>
            <a:endParaRPr lang="en-US"/>
          </a:p>
        </p:txBody>
      </p:sp>
      <p:sp>
        <p:nvSpPr>
          <p:cNvPr id="8" name="Rectangle 7"/>
          <p:cNvSpPr/>
          <p:nvPr/>
        </p:nvSpPr>
        <p:spPr>
          <a:xfrm>
            <a:off x="25374600" y="15361920"/>
            <a:ext cx="2057400" cy="1920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66474" tIns="133237" rIns="266474" bIns="133237" rtlCol="0" anchor="ctr"/>
          <a:lstStyle/>
          <a:p>
            <a:pPr algn="ctr"/>
            <a:endParaRPr lang="en-US"/>
          </a:p>
        </p:txBody>
      </p:sp>
      <p:sp>
        <p:nvSpPr>
          <p:cNvPr id="6" name="Slide Number Placeholder 5"/>
          <p:cNvSpPr>
            <a:spLocks noGrp="1"/>
          </p:cNvSpPr>
          <p:nvPr>
            <p:ph type="sldNum" sz="quarter" idx="4"/>
          </p:nvPr>
        </p:nvSpPr>
        <p:spPr>
          <a:xfrm>
            <a:off x="25595364" y="15817088"/>
            <a:ext cx="1645920" cy="1109472"/>
          </a:xfrm>
          <a:prstGeom prst="bracketPair">
            <a:avLst>
              <a:gd name="adj" fmla="val 17949"/>
            </a:avLst>
          </a:prstGeom>
          <a:ln w="19050">
            <a:solidFill>
              <a:srgbClr val="FFFFFF"/>
            </a:solidFill>
          </a:ln>
        </p:spPr>
        <p:txBody>
          <a:bodyPr vert="horz" lIns="0" tIns="0" rIns="0" bIns="0" rtlCol="0" anchor="ctr"/>
          <a:lstStyle>
            <a:lvl1pPr algn="ctr">
              <a:defRPr sz="5200">
                <a:solidFill>
                  <a:srgbClr val="FFFFFF"/>
                </a:solidFill>
              </a:defRPr>
            </a:lvl1pPr>
          </a:lstStyle>
          <a:p>
            <a:fld id="{2754ED01-E2A0-4C1E-8E21-014B99041579}" type="slidenum">
              <a:rPr lang="en-US" smtClean="0"/>
              <a:pPr/>
              <a:t>‹#›</a:t>
            </a:fld>
            <a:endParaRPr lang="en-US" dirty="0"/>
          </a:p>
        </p:txBody>
      </p:sp>
      <p:sp>
        <p:nvSpPr>
          <p:cNvPr id="5" name="Footer Placeholder 4"/>
          <p:cNvSpPr>
            <a:spLocks noGrp="1"/>
          </p:cNvSpPr>
          <p:nvPr>
            <p:ph type="ftr" sz="quarter" idx="3"/>
          </p:nvPr>
        </p:nvSpPr>
        <p:spPr>
          <a:xfrm rot="16200000">
            <a:off x="22997460" y="11299952"/>
            <a:ext cx="6628387" cy="1097280"/>
          </a:xfrm>
          <a:prstGeom prst="rect">
            <a:avLst/>
          </a:prstGeom>
        </p:spPr>
        <p:txBody>
          <a:bodyPr vert="horz" lIns="266474" tIns="133237" rIns="266474" bIns="133237" rtlCol="0" anchor="ctr"/>
          <a:lstStyle>
            <a:lvl1pPr algn="r">
              <a:defRPr sz="3500">
                <a:solidFill>
                  <a:schemeClr val="bg2"/>
                </a:solidFill>
              </a:defRPr>
            </a:lvl1pPr>
          </a:lstStyle>
          <a:p>
            <a:endParaRPr lang="en-US" dirty="0"/>
          </a:p>
        </p:txBody>
      </p:sp>
      <p:sp>
        <p:nvSpPr>
          <p:cNvPr id="4" name="Date Placeholder 3"/>
          <p:cNvSpPr>
            <a:spLocks noGrp="1"/>
          </p:cNvSpPr>
          <p:nvPr>
            <p:ph type="dt" sz="half" idx="2"/>
          </p:nvPr>
        </p:nvSpPr>
        <p:spPr>
          <a:xfrm rot="16200000">
            <a:off x="22897895" y="4572000"/>
            <a:ext cx="6827517" cy="1097280"/>
          </a:xfrm>
          <a:prstGeom prst="rect">
            <a:avLst/>
          </a:prstGeom>
        </p:spPr>
        <p:txBody>
          <a:bodyPr vert="horz" lIns="266474" tIns="133237" rIns="266474" bIns="133237" rtlCol="0" anchor="ctr"/>
          <a:lstStyle>
            <a:lvl1pPr algn="l">
              <a:defRPr sz="3500">
                <a:solidFill>
                  <a:schemeClr val="bg2"/>
                </a:solidFill>
              </a:defRPr>
            </a:lvl1pPr>
          </a:lstStyle>
          <a:p>
            <a:fld id="{62B1B13E-D5AF-485E-81A1-82A140076526}" type="datetime4">
              <a:rPr lang="en-US" smtClean="0"/>
              <a:pPr/>
              <a:t>April 28, 2017</a:t>
            </a:fld>
            <a:endParaRPr lang="en-US" dirty="0"/>
          </a:p>
        </p:txBody>
      </p:sp>
      <p:pic>
        <p:nvPicPr>
          <p:cNvPr id="9" name="Picture 4">
            <a:hlinkClick r:id="rId14"/>
          </p:cNvPr>
          <p:cNvPicPr>
            <a:picLocks noChangeAspect="1" noChangeArrowheads="1"/>
          </p:cNvPicPr>
          <p:nvPr userDrawn="1"/>
        </p:nvPicPr>
        <p:blipFill>
          <a:blip r:embed="rId15" cstate="email">
            <a:extLst>
              <a:ext uri="{28A0092B-C50C-407E-A947-70E740481C1C}">
                <a14:useLocalDpi xmlns:a14="http://schemas.microsoft.com/office/drawing/2010/main" val="0"/>
              </a:ext>
            </a:extLst>
          </a:blip>
          <a:srcRect r="38727"/>
          <a:stretch>
            <a:fillRect/>
          </a:stretch>
        </p:blipFill>
        <p:spPr bwMode="auto">
          <a:xfrm>
            <a:off x="21897975" y="18867438"/>
            <a:ext cx="3022600"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
          <p:cNvSpPr txBox="1"/>
          <p:nvPr userDrawn="1"/>
        </p:nvSpPr>
        <p:spPr>
          <a:xfrm>
            <a:off x="24918988" y="18794413"/>
            <a:ext cx="1830387" cy="277812"/>
          </a:xfrm>
          <a:prstGeom prst="rect">
            <a:avLst/>
          </a:prstGeom>
          <a:noFill/>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z="1200" smtClean="0">
                <a:solidFill>
                  <a:schemeClr val="bg1"/>
                </a:solidFill>
              </a:rPr>
              <a:t>www.postersession.com</a:t>
            </a:r>
            <a:endParaRPr lang="en-US" sz="1200">
              <a:solidFill>
                <a:schemeClr val="bg1"/>
              </a:solidFill>
            </a:endParaRP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2664744" rtl="0" eaLnBrk="1" latinLnBrk="0" hangingPunct="1">
        <a:spcBef>
          <a:spcPct val="0"/>
        </a:spcBef>
        <a:buNone/>
        <a:defRPr sz="13400" kern="1200" cap="none" spc="-291" baseline="0">
          <a:ln>
            <a:noFill/>
          </a:ln>
          <a:solidFill>
            <a:schemeClr val="tx2"/>
          </a:solidFill>
          <a:effectLst/>
          <a:latin typeface="+mj-lt"/>
          <a:ea typeface="+mj-ea"/>
          <a:cs typeface="+mj-cs"/>
        </a:defRPr>
      </a:lvl1pPr>
    </p:titleStyle>
    <p:bodyStyle>
      <a:lvl1pPr marL="999279" indent="-666186" algn="l" defTabSz="2664744" rtl="0" eaLnBrk="1" latinLnBrk="0" hangingPunct="1">
        <a:spcBef>
          <a:spcPct val="20000"/>
        </a:spcBef>
        <a:buClr>
          <a:schemeClr val="accent1"/>
        </a:buClr>
        <a:buFont typeface="Arial" pitchFamily="34" charset="0"/>
        <a:buChar char="•"/>
        <a:defRPr sz="6400" kern="1200">
          <a:solidFill>
            <a:schemeClr val="tx1"/>
          </a:solidFill>
          <a:latin typeface="+mn-lt"/>
          <a:ea typeface="+mn-ea"/>
          <a:cs typeface="+mn-cs"/>
        </a:defRPr>
      </a:lvl1pPr>
      <a:lvl2pPr marL="1865321" indent="-666186" algn="l" defTabSz="2664744" rtl="0" eaLnBrk="1" latinLnBrk="0" hangingPunct="1">
        <a:spcBef>
          <a:spcPct val="20000"/>
        </a:spcBef>
        <a:buClr>
          <a:schemeClr val="accent2"/>
        </a:buClr>
        <a:buFont typeface="Arial" pitchFamily="34" charset="0"/>
        <a:buChar char="•"/>
        <a:defRPr sz="5800" kern="1200">
          <a:solidFill>
            <a:schemeClr val="tx1"/>
          </a:solidFill>
          <a:latin typeface="+mn-lt"/>
          <a:ea typeface="+mn-ea"/>
          <a:cs typeface="+mn-cs"/>
        </a:defRPr>
      </a:lvl2pPr>
      <a:lvl3pPr marL="2931219" indent="-666186" algn="l" defTabSz="2664744" rtl="0" eaLnBrk="1" latinLnBrk="0" hangingPunct="1">
        <a:spcBef>
          <a:spcPct val="20000"/>
        </a:spcBef>
        <a:buClr>
          <a:schemeClr val="accent3"/>
        </a:buClr>
        <a:buFont typeface="Arial" pitchFamily="34" charset="0"/>
        <a:buChar char="•"/>
        <a:defRPr sz="5200" kern="1200">
          <a:solidFill>
            <a:schemeClr val="tx1"/>
          </a:solidFill>
          <a:latin typeface="+mn-lt"/>
          <a:ea typeface="+mn-ea"/>
          <a:cs typeface="+mn-cs"/>
        </a:defRPr>
      </a:lvl3pPr>
      <a:lvl4pPr marL="3730642" indent="-666186" algn="l" defTabSz="2664744" rtl="0" eaLnBrk="1" latinLnBrk="0" hangingPunct="1">
        <a:spcBef>
          <a:spcPct val="20000"/>
        </a:spcBef>
        <a:buClr>
          <a:schemeClr val="accent4"/>
        </a:buClr>
        <a:buFont typeface="Arial" pitchFamily="34" charset="0"/>
        <a:buChar char="•"/>
        <a:defRPr sz="4700" kern="1200">
          <a:solidFill>
            <a:schemeClr val="tx1"/>
          </a:solidFill>
          <a:latin typeface="+mn-lt"/>
          <a:ea typeface="+mn-ea"/>
          <a:cs typeface="+mn-cs"/>
        </a:defRPr>
      </a:lvl4pPr>
      <a:lvl5pPr marL="4530066" indent="-666186" algn="l" defTabSz="2664744" rtl="0" eaLnBrk="1" latinLnBrk="0" hangingPunct="1">
        <a:spcBef>
          <a:spcPct val="20000"/>
        </a:spcBef>
        <a:buClr>
          <a:schemeClr val="accent5"/>
        </a:buClr>
        <a:buFont typeface="Arial" pitchFamily="34" charset="0"/>
        <a:buChar char="•"/>
        <a:defRPr sz="4100" kern="1200" baseline="0">
          <a:solidFill>
            <a:schemeClr val="tx1"/>
          </a:solidFill>
          <a:latin typeface="+mn-lt"/>
          <a:ea typeface="+mn-ea"/>
          <a:cs typeface="+mn-cs"/>
        </a:defRPr>
      </a:lvl5pPr>
      <a:lvl6pPr marL="5063015" indent="-532949" algn="l" defTabSz="2664744" rtl="0" eaLnBrk="1" latinLnBrk="0" hangingPunct="1">
        <a:spcBef>
          <a:spcPct val="20000"/>
        </a:spcBef>
        <a:buClr>
          <a:schemeClr val="accent1"/>
        </a:buClr>
        <a:buFont typeface="Arial" pitchFamily="34" charset="0"/>
        <a:buChar char="•"/>
        <a:defRPr sz="4100" kern="1200" baseline="0">
          <a:solidFill>
            <a:schemeClr val="tx1"/>
          </a:solidFill>
          <a:latin typeface="+mn-lt"/>
          <a:ea typeface="+mn-ea"/>
          <a:cs typeface="+mn-cs"/>
        </a:defRPr>
      </a:lvl6pPr>
      <a:lvl7pPr marL="5595963" indent="-532949" algn="l" defTabSz="2664744" rtl="0" eaLnBrk="1" latinLnBrk="0" hangingPunct="1">
        <a:spcBef>
          <a:spcPct val="20000"/>
        </a:spcBef>
        <a:buClr>
          <a:schemeClr val="accent2"/>
        </a:buClr>
        <a:buFont typeface="Arial" pitchFamily="34" charset="0"/>
        <a:buChar char="•"/>
        <a:defRPr sz="4100" kern="1200">
          <a:solidFill>
            <a:schemeClr val="tx1"/>
          </a:solidFill>
          <a:latin typeface="+mn-lt"/>
          <a:ea typeface="+mn-ea"/>
          <a:cs typeface="+mn-cs"/>
        </a:defRPr>
      </a:lvl7pPr>
      <a:lvl8pPr marL="6128912" indent="-532949" algn="l" defTabSz="2664744" rtl="0" eaLnBrk="1" latinLnBrk="0" hangingPunct="1">
        <a:spcBef>
          <a:spcPct val="20000"/>
        </a:spcBef>
        <a:buClr>
          <a:schemeClr val="accent3"/>
        </a:buClr>
        <a:buFont typeface="Arial" pitchFamily="34" charset="0"/>
        <a:buChar char="•"/>
        <a:defRPr sz="4100" kern="1200">
          <a:solidFill>
            <a:schemeClr val="tx1"/>
          </a:solidFill>
          <a:latin typeface="+mn-lt"/>
          <a:ea typeface="+mn-ea"/>
          <a:cs typeface="+mn-cs"/>
        </a:defRPr>
      </a:lvl8pPr>
      <a:lvl9pPr marL="6661861" indent="-532949" algn="l" defTabSz="2664744" rtl="0" eaLnBrk="1" latinLnBrk="0" hangingPunct="1">
        <a:spcBef>
          <a:spcPct val="20000"/>
        </a:spcBef>
        <a:buClr>
          <a:schemeClr val="accent4"/>
        </a:buClr>
        <a:buFont typeface="Arial" pitchFamily="34" charset="0"/>
        <a:buChar char="•"/>
        <a:defRPr sz="4100" kern="1200">
          <a:solidFill>
            <a:schemeClr val="tx1"/>
          </a:solidFill>
          <a:latin typeface="+mn-lt"/>
          <a:ea typeface="+mn-ea"/>
          <a:cs typeface="+mn-cs"/>
        </a:defRPr>
      </a:lvl9pPr>
    </p:bodyStyle>
    <p:otherStyle>
      <a:defPPr>
        <a:defRPr lang="en-US"/>
      </a:defPPr>
      <a:lvl1pPr marL="0" algn="l" defTabSz="2664744" rtl="0" eaLnBrk="1" latinLnBrk="0" hangingPunct="1">
        <a:defRPr sz="5200" kern="1200">
          <a:solidFill>
            <a:schemeClr val="tx1"/>
          </a:solidFill>
          <a:latin typeface="+mn-lt"/>
          <a:ea typeface="+mn-ea"/>
          <a:cs typeface="+mn-cs"/>
        </a:defRPr>
      </a:lvl1pPr>
      <a:lvl2pPr marL="1332372" algn="l" defTabSz="2664744" rtl="0" eaLnBrk="1" latinLnBrk="0" hangingPunct="1">
        <a:defRPr sz="5200" kern="1200">
          <a:solidFill>
            <a:schemeClr val="tx1"/>
          </a:solidFill>
          <a:latin typeface="+mn-lt"/>
          <a:ea typeface="+mn-ea"/>
          <a:cs typeface="+mn-cs"/>
        </a:defRPr>
      </a:lvl2pPr>
      <a:lvl3pPr marL="2664744" algn="l" defTabSz="2664744" rtl="0" eaLnBrk="1" latinLnBrk="0" hangingPunct="1">
        <a:defRPr sz="5200" kern="1200">
          <a:solidFill>
            <a:schemeClr val="tx1"/>
          </a:solidFill>
          <a:latin typeface="+mn-lt"/>
          <a:ea typeface="+mn-ea"/>
          <a:cs typeface="+mn-cs"/>
        </a:defRPr>
      </a:lvl3pPr>
      <a:lvl4pPr marL="3997117" algn="l" defTabSz="2664744" rtl="0" eaLnBrk="1" latinLnBrk="0" hangingPunct="1">
        <a:defRPr sz="5200" kern="1200">
          <a:solidFill>
            <a:schemeClr val="tx1"/>
          </a:solidFill>
          <a:latin typeface="+mn-lt"/>
          <a:ea typeface="+mn-ea"/>
          <a:cs typeface="+mn-cs"/>
        </a:defRPr>
      </a:lvl4pPr>
      <a:lvl5pPr marL="5329489" algn="l" defTabSz="2664744" rtl="0" eaLnBrk="1" latinLnBrk="0" hangingPunct="1">
        <a:defRPr sz="5200" kern="1200">
          <a:solidFill>
            <a:schemeClr val="tx1"/>
          </a:solidFill>
          <a:latin typeface="+mn-lt"/>
          <a:ea typeface="+mn-ea"/>
          <a:cs typeface="+mn-cs"/>
        </a:defRPr>
      </a:lvl5pPr>
      <a:lvl6pPr marL="6661861" algn="l" defTabSz="2664744" rtl="0" eaLnBrk="1" latinLnBrk="0" hangingPunct="1">
        <a:defRPr sz="5200" kern="1200">
          <a:solidFill>
            <a:schemeClr val="tx1"/>
          </a:solidFill>
          <a:latin typeface="+mn-lt"/>
          <a:ea typeface="+mn-ea"/>
          <a:cs typeface="+mn-cs"/>
        </a:defRPr>
      </a:lvl6pPr>
      <a:lvl7pPr marL="7994233" algn="l" defTabSz="2664744" rtl="0" eaLnBrk="1" latinLnBrk="0" hangingPunct="1">
        <a:defRPr sz="5200" kern="1200">
          <a:solidFill>
            <a:schemeClr val="tx1"/>
          </a:solidFill>
          <a:latin typeface="+mn-lt"/>
          <a:ea typeface="+mn-ea"/>
          <a:cs typeface="+mn-cs"/>
        </a:defRPr>
      </a:lvl7pPr>
      <a:lvl8pPr marL="9326606" algn="l" defTabSz="2664744" rtl="0" eaLnBrk="1" latinLnBrk="0" hangingPunct="1">
        <a:defRPr sz="5200" kern="1200">
          <a:solidFill>
            <a:schemeClr val="tx1"/>
          </a:solidFill>
          <a:latin typeface="+mn-lt"/>
          <a:ea typeface="+mn-ea"/>
          <a:cs typeface="+mn-cs"/>
        </a:defRPr>
      </a:lvl8pPr>
      <a:lvl9pPr marL="10658978" algn="l" defTabSz="2664744"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chart" Target="../charts/char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5" name="AutoShape 13"/>
          <p:cNvSpPr>
            <a:spLocks noChangeArrowheads="1"/>
          </p:cNvSpPr>
          <p:nvPr/>
        </p:nvSpPr>
        <p:spPr bwMode="auto">
          <a:xfrm>
            <a:off x="977461" y="526721"/>
            <a:ext cx="25849701" cy="2895599"/>
          </a:xfrm>
          <a:prstGeom prst="rect">
            <a:avLst/>
          </a:prstGeom>
          <a:solidFill>
            <a:schemeClr val="bg1"/>
          </a:solidFill>
          <a:ln w="9525">
            <a:solidFill>
              <a:schemeClr val="tx1"/>
            </a:solidFill>
            <a:round/>
            <a:headEnd/>
            <a:tailEnd/>
          </a:ln>
        </p:spPr>
        <p:txBody>
          <a:bodyPr wrap="none" lIns="55513" tIns="27757" rIns="55513" bIns="27757" anchor="ctr"/>
          <a:lstStyle/>
          <a:p>
            <a:pPr algn="ctr" defTabSz="2665413"/>
            <a:endParaRPr lang="en-US">
              <a:solidFill>
                <a:schemeClr val="bg1"/>
              </a:solidFill>
            </a:endParaRPr>
          </a:p>
        </p:txBody>
      </p:sp>
      <p:pic>
        <p:nvPicPr>
          <p:cNvPr id="3" name="Picture 2"/>
          <p:cNvPicPr>
            <a:picLocks noChangeAspect="1"/>
          </p:cNvPicPr>
          <p:nvPr/>
        </p:nvPicPr>
        <p:blipFill>
          <a:blip r:embed="rId3"/>
          <a:stretch>
            <a:fillRect/>
          </a:stretch>
        </p:blipFill>
        <p:spPr>
          <a:xfrm>
            <a:off x="22544690" y="677863"/>
            <a:ext cx="4106260" cy="2666895"/>
          </a:xfrm>
          <a:prstGeom prst="rect">
            <a:avLst/>
          </a:prstGeom>
        </p:spPr>
      </p:pic>
      <p:sp>
        <p:nvSpPr>
          <p:cNvPr id="2056" name="Text Box 14"/>
          <p:cNvSpPr txBox="1">
            <a:spLocks noChangeArrowheads="1"/>
          </p:cNvSpPr>
          <p:nvPr/>
        </p:nvSpPr>
        <p:spPr bwMode="auto">
          <a:xfrm>
            <a:off x="889001" y="438388"/>
            <a:ext cx="25908000" cy="2856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5513" tIns="27757" rIns="55513" bIns="27757">
            <a:spAutoFit/>
          </a:bodyPr>
          <a:lstStyle>
            <a:lvl1pPr defTabSz="2665413" eaLnBrk="0" hangingPunct="0">
              <a:defRPr sz="5200">
                <a:solidFill>
                  <a:schemeClr val="tx1"/>
                </a:solidFill>
                <a:latin typeface="Arial" charset="0"/>
                <a:ea typeface="ＭＳ Ｐゴシック" charset="0"/>
              </a:defRPr>
            </a:lvl1pPr>
            <a:lvl2pPr marL="742950" indent="-285750" defTabSz="2665413" eaLnBrk="0" hangingPunct="0">
              <a:defRPr sz="5200">
                <a:solidFill>
                  <a:schemeClr val="tx1"/>
                </a:solidFill>
                <a:latin typeface="Arial" charset="0"/>
                <a:ea typeface="ＭＳ Ｐゴシック" charset="0"/>
              </a:defRPr>
            </a:lvl2pPr>
            <a:lvl3pPr marL="1143000" indent="-228600" defTabSz="2665413" eaLnBrk="0" hangingPunct="0">
              <a:defRPr sz="5200">
                <a:solidFill>
                  <a:schemeClr val="tx1"/>
                </a:solidFill>
                <a:latin typeface="Arial" charset="0"/>
                <a:ea typeface="ＭＳ Ｐゴシック" charset="0"/>
              </a:defRPr>
            </a:lvl3pPr>
            <a:lvl4pPr marL="1600200" indent="-228600" defTabSz="2665413" eaLnBrk="0" hangingPunct="0">
              <a:defRPr sz="5200">
                <a:solidFill>
                  <a:schemeClr val="tx1"/>
                </a:solidFill>
                <a:latin typeface="Arial" charset="0"/>
                <a:ea typeface="ＭＳ Ｐゴシック" charset="0"/>
              </a:defRPr>
            </a:lvl4pPr>
            <a:lvl5pPr marL="2057400" indent="-228600" defTabSz="2665413" eaLnBrk="0" hangingPunct="0">
              <a:defRPr sz="5200">
                <a:solidFill>
                  <a:schemeClr val="tx1"/>
                </a:solidFill>
                <a:latin typeface="Arial" charset="0"/>
                <a:ea typeface="ＭＳ Ｐゴシック" charset="0"/>
              </a:defRPr>
            </a:lvl5pPr>
            <a:lvl6pPr marL="2514600" indent="-228600" defTabSz="2665413" eaLnBrk="0" fontAlgn="base" hangingPunct="0">
              <a:spcBef>
                <a:spcPct val="0"/>
              </a:spcBef>
              <a:spcAft>
                <a:spcPct val="0"/>
              </a:spcAft>
              <a:defRPr sz="5200">
                <a:solidFill>
                  <a:schemeClr val="tx1"/>
                </a:solidFill>
                <a:latin typeface="Arial" charset="0"/>
                <a:ea typeface="ＭＳ Ｐゴシック" charset="0"/>
              </a:defRPr>
            </a:lvl6pPr>
            <a:lvl7pPr marL="2971800" indent="-228600" defTabSz="2665413" eaLnBrk="0" fontAlgn="base" hangingPunct="0">
              <a:spcBef>
                <a:spcPct val="0"/>
              </a:spcBef>
              <a:spcAft>
                <a:spcPct val="0"/>
              </a:spcAft>
              <a:defRPr sz="5200">
                <a:solidFill>
                  <a:schemeClr val="tx1"/>
                </a:solidFill>
                <a:latin typeface="Arial" charset="0"/>
                <a:ea typeface="ＭＳ Ｐゴシック" charset="0"/>
              </a:defRPr>
            </a:lvl7pPr>
            <a:lvl8pPr marL="3429000" indent="-228600" defTabSz="2665413" eaLnBrk="0" fontAlgn="base" hangingPunct="0">
              <a:spcBef>
                <a:spcPct val="0"/>
              </a:spcBef>
              <a:spcAft>
                <a:spcPct val="0"/>
              </a:spcAft>
              <a:defRPr sz="5200">
                <a:solidFill>
                  <a:schemeClr val="tx1"/>
                </a:solidFill>
                <a:latin typeface="Arial" charset="0"/>
                <a:ea typeface="ＭＳ Ｐゴシック" charset="0"/>
              </a:defRPr>
            </a:lvl8pPr>
            <a:lvl9pPr marL="3886200" indent="-228600" defTabSz="2665413" eaLnBrk="0" fontAlgn="base" hangingPunct="0">
              <a:spcBef>
                <a:spcPct val="0"/>
              </a:spcBef>
              <a:spcAft>
                <a:spcPct val="0"/>
              </a:spcAft>
              <a:defRPr sz="5200">
                <a:solidFill>
                  <a:schemeClr val="tx1"/>
                </a:solidFill>
                <a:latin typeface="Arial" charset="0"/>
                <a:ea typeface="ＭＳ Ｐゴシック" charset="0"/>
              </a:defRPr>
            </a:lvl9pPr>
          </a:lstStyle>
          <a:p>
            <a:pPr algn="ctr" eaLnBrk="1" hangingPunct="1"/>
            <a:r>
              <a:rPr lang="en-US" sz="4400" dirty="0"/>
              <a:t>Actions Outcomes Resulting from Positive Hemoglobin A1C Screenings </a:t>
            </a:r>
            <a:endParaRPr lang="en-US" sz="4400" dirty="0" smtClean="0"/>
          </a:p>
          <a:p>
            <a:pPr algn="ctr" eaLnBrk="1" hangingPunct="1"/>
            <a:r>
              <a:rPr lang="en-US" sz="4400" dirty="0" smtClean="0"/>
              <a:t>Conducted </a:t>
            </a:r>
            <a:r>
              <a:rPr lang="en-US" sz="4400" dirty="0"/>
              <a:t>in a Family Medicine </a:t>
            </a:r>
            <a:r>
              <a:rPr lang="en-US" sz="4400" dirty="0" smtClean="0"/>
              <a:t>Clinic</a:t>
            </a:r>
            <a:endParaRPr lang="en-US" sz="4800" i="1" dirty="0" smtClean="0">
              <a:latin typeface="Gill Sans MT" charset="0"/>
            </a:endParaRPr>
          </a:p>
          <a:p>
            <a:pPr algn="ctr"/>
            <a:r>
              <a:rPr lang="en-US" sz="3600" i="1" dirty="0" smtClean="0"/>
              <a:t>                </a:t>
            </a:r>
            <a:r>
              <a:rPr lang="en-US" sz="3200" i="1" dirty="0" smtClean="0"/>
              <a:t> </a:t>
            </a:r>
            <a:r>
              <a:rPr lang="en-US" sz="3400" i="1" dirty="0" smtClean="0"/>
              <a:t>Kavita Tripathi, MD</a:t>
            </a:r>
            <a:r>
              <a:rPr lang="en-US" sz="3400" i="1" baseline="30000" dirty="0" smtClean="0"/>
              <a:t>1</a:t>
            </a:r>
            <a:r>
              <a:rPr lang="en-US" sz="3400" i="1" dirty="0"/>
              <a:t>;</a:t>
            </a:r>
            <a:r>
              <a:rPr lang="en-US" sz="3400" i="1" dirty="0" smtClean="0"/>
              <a:t>  </a:t>
            </a:r>
            <a:r>
              <a:rPr lang="en-US" sz="3400" i="1" dirty="0" err="1"/>
              <a:t>Ksenia</a:t>
            </a:r>
            <a:r>
              <a:rPr lang="en-US" sz="3400" i="1" dirty="0"/>
              <a:t> </a:t>
            </a:r>
            <a:r>
              <a:rPr lang="en-US" sz="3400" i="1" dirty="0" err="1" smtClean="0"/>
              <a:t>Blinnikova</a:t>
            </a:r>
            <a:r>
              <a:rPr lang="en-US" sz="3400" i="1" dirty="0" smtClean="0"/>
              <a:t>, </a:t>
            </a:r>
            <a:r>
              <a:rPr lang="en-US" sz="3400" i="1" dirty="0"/>
              <a:t>MPH,</a:t>
            </a:r>
            <a:r>
              <a:rPr lang="en-US" sz="3400" i="1" dirty="0" smtClean="0"/>
              <a:t>MD</a:t>
            </a:r>
            <a:r>
              <a:rPr lang="en-US" sz="3400" i="1" baseline="30000" dirty="0" smtClean="0"/>
              <a:t>1</a:t>
            </a:r>
            <a:r>
              <a:rPr lang="en-US" sz="3400" i="1" dirty="0"/>
              <a:t>;</a:t>
            </a:r>
            <a:r>
              <a:rPr lang="en-US" sz="3400" i="1" dirty="0" smtClean="0"/>
              <a:t> </a:t>
            </a:r>
            <a:r>
              <a:rPr lang="en-US" sz="3400" i="1" dirty="0"/>
              <a:t>Angela </a:t>
            </a:r>
            <a:r>
              <a:rPr lang="en-US" sz="3400" i="1" dirty="0" err="1"/>
              <a:t>Stallworth</a:t>
            </a:r>
            <a:r>
              <a:rPr lang="en-US" sz="3400" i="1" dirty="0"/>
              <a:t> </a:t>
            </a:r>
            <a:r>
              <a:rPr lang="en-US" sz="3400" i="1" dirty="0" smtClean="0"/>
              <a:t>MD</a:t>
            </a:r>
            <a:r>
              <a:rPr lang="en-US" sz="3400" i="1" baseline="30000" dirty="0" smtClean="0"/>
              <a:t>1</a:t>
            </a:r>
            <a:r>
              <a:rPr lang="en-US" sz="3400" i="1" dirty="0"/>
              <a:t>;</a:t>
            </a:r>
          </a:p>
          <a:p>
            <a:pPr algn="ctr"/>
            <a:r>
              <a:rPr lang="en-US" sz="3400" i="1" dirty="0" smtClean="0"/>
              <a:t>                             Courtney  Hanson</a:t>
            </a:r>
            <a:r>
              <a:rPr lang="en-US" sz="3400" i="1" baseline="30000" dirty="0" smtClean="0"/>
              <a:t>2</a:t>
            </a:r>
            <a:r>
              <a:rPr lang="en-US" sz="3400" i="1" dirty="0"/>
              <a:t>;</a:t>
            </a:r>
            <a:r>
              <a:rPr lang="en-US" sz="3400" i="1" dirty="0" smtClean="0"/>
              <a:t> </a:t>
            </a:r>
            <a:r>
              <a:rPr lang="en-US" sz="3400" i="1" dirty="0"/>
              <a:t>Heather </a:t>
            </a:r>
            <a:r>
              <a:rPr lang="en-US" sz="3400" i="1" dirty="0" smtClean="0"/>
              <a:t>Whitley </a:t>
            </a:r>
            <a:r>
              <a:rPr lang="en-US" sz="3400" i="1" dirty="0" err="1" smtClean="0"/>
              <a:t>PharmD</a:t>
            </a:r>
            <a:r>
              <a:rPr lang="en-US" sz="3400" i="1" dirty="0"/>
              <a:t>, BCPS, </a:t>
            </a:r>
            <a:r>
              <a:rPr lang="en-US" sz="3400" i="1" dirty="0" smtClean="0"/>
              <a:t>CDE</a:t>
            </a:r>
            <a:r>
              <a:rPr lang="en-US" sz="3400" i="1" baseline="30000" dirty="0" smtClean="0"/>
              <a:t>1,3</a:t>
            </a:r>
            <a:endParaRPr lang="en-US" sz="3400" dirty="0"/>
          </a:p>
          <a:p>
            <a:pPr algn="ctr" eaLnBrk="1" hangingPunct="1"/>
            <a:r>
              <a:rPr lang="en-US" sz="2400" b="1" i="1" baseline="30000" dirty="0" smtClean="0">
                <a:solidFill>
                  <a:srgbClr val="7E0000"/>
                </a:solidFill>
              </a:rPr>
              <a:t>1</a:t>
            </a:r>
            <a:r>
              <a:rPr lang="en-US" sz="2400" b="1" dirty="0" smtClean="0">
                <a:solidFill>
                  <a:srgbClr val="7E0000"/>
                </a:solidFill>
                <a:latin typeface="Arial" pitchFamily="34" charset="0"/>
                <a:cs typeface="Arial" pitchFamily="34" charset="0"/>
              </a:rPr>
              <a:t>Montgomery Family Medicine Residency Program; </a:t>
            </a:r>
            <a:r>
              <a:rPr lang="en-US" sz="2400" b="1" i="1" baseline="30000" dirty="0" smtClean="0">
                <a:solidFill>
                  <a:srgbClr val="7E0000"/>
                </a:solidFill>
              </a:rPr>
              <a:t>2</a:t>
            </a:r>
            <a:r>
              <a:rPr lang="en-US" sz="2400" b="1" dirty="0">
                <a:solidFill>
                  <a:srgbClr val="7E0000"/>
                </a:solidFill>
              </a:rPr>
              <a:t> </a:t>
            </a:r>
            <a:r>
              <a:rPr lang="en-US" sz="2400" b="1" dirty="0" smtClean="0">
                <a:solidFill>
                  <a:srgbClr val="7E0000"/>
                </a:solidFill>
              </a:rPr>
              <a:t>University of Alabama; </a:t>
            </a:r>
            <a:r>
              <a:rPr lang="en-US" sz="2400" b="1" i="1" baseline="30000" dirty="0" smtClean="0">
                <a:solidFill>
                  <a:srgbClr val="7E0000"/>
                </a:solidFill>
              </a:rPr>
              <a:t>3</a:t>
            </a:r>
            <a:r>
              <a:rPr lang="en-US" sz="2400" b="1" dirty="0" smtClean="0">
                <a:solidFill>
                  <a:srgbClr val="7E0000"/>
                </a:solidFill>
              </a:rPr>
              <a:t>Auburn </a:t>
            </a:r>
            <a:r>
              <a:rPr lang="en-US" sz="2400" b="1" dirty="0">
                <a:solidFill>
                  <a:srgbClr val="7E0000"/>
                </a:solidFill>
              </a:rPr>
              <a:t>University Harrison School of Pharmacy</a:t>
            </a:r>
            <a:endParaRPr lang="en-US" sz="2400" b="1" dirty="0">
              <a:solidFill>
                <a:srgbClr val="7E0000"/>
              </a:solidFill>
              <a:latin typeface="Arial" pitchFamily="34" charset="0"/>
              <a:cs typeface="Arial" pitchFamily="34" charset="0"/>
            </a:endParaRPr>
          </a:p>
        </p:txBody>
      </p:sp>
      <p:pic>
        <p:nvPicPr>
          <p:cNvPr id="4" name="Picture 3"/>
          <p:cNvPicPr>
            <a:picLocks noChangeAspect="1"/>
          </p:cNvPicPr>
          <p:nvPr/>
        </p:nvPicPr>
        <p:blipFill>
          <a:blip r:embed="rId4"/>
          <a:stretch>
            <a:fillRect/>
          </a:stretch>
        </p:blipFill>
        <p:spPr>
          <a:xfrm>
            <a:off x="1079487" y="526721"/>
            <a:ext cx="3124200" cy="2895600"/>
          </a:xfrm>
          <a:prstGeom prst="rect">
            <a:avLst/>
          </a:prstGeom>
          <a:ln>
            <a:noFill/>
          </a:ln>
          <a:effectLst>
            <a:softEdge rad="112500"/>
          </a:effectLst>
        </p:spPr>
      </p:pic>
      <p:sp>
        <p:nvSpPr>
          <p:cNvPr id="9" name="TextBox 8"/>
          <p:cNvSpPr txBox="1"/>
          <p:nvPr/>
        </p:nvSpPr>
        <p:spPr>
          <a:xfrm>
            <a:off x="16614212" y="3591280"/>
            <a:ext cx="10474888" cy="16896933"/>
          </a:xfrm>
          <a:prstGeom prst="rect">
            <a:avLst/>
          </a:prstGeom>
          <a:noFill/>
        </p:spPr>
        <p:txBody>
          <a:bodyPr wrap="square" rtlCol="0">
            <a:spAutoFit/>
          </a:bodyPr>
          <a:lstStyle/>
          <a:p>
            <a:pPr algn="ctr"/>
            <a:r>
              <a:rPr lang="en-US" sz="2800" dirty="0"/>
              <a:t> </a:t>
            </a:r>
            <a:r>
              <a:rPr lang="en-US" sz="2800" u="sng" dirty="0" smtClean="0"/>
              <a:t>Diagnostic Actions Based on A1C Outcome</a:t>
            </a:r>
          </a:p>
          <a:p>
            <a:endParaRPr lang="en-US" sz="2800" b="1" u="sng" dirty="0"/>
          </a:p>
          <a:p>
            <a:endParaRPr lang="en-US" sz="2800" b="1" u="sng" dirty="0" smtClean="0"/>
          </a:p>
          <a:p>
            <a:endParaRPr lang="en-US" sz="2800" b="1" u="sng" dirty="0"/>
          </a:p>
          <a:p>
            <a:endParaRPr lang="en-US" sz="2800" b="1" u="sng" dirty="0" smtClean="0"/>
          </a:p>
          <a:p>
            <a:endParaRPr lang="en-US" sz="2800" b="1" u="sng" dirty="0"/>
          </a:p>
          <a:p>
            <a:endParaRPr lang="en-US" sz="2800" b="1" u="sng" dirty="0" smtClean="0"/>
          </a:p>
          <a:p>
            <a:pPr algn="ctr"/>
            <a:endParaRPr lang="en-US" sz="2800" b="1" u="sng" dirty="0"/>
          </a:p>
          <a:p>
            <a:pPr algn="ctr"/>
            <a:r>
              <a:rPr lang="en-US" sz="2800" u="sng" dirty="0" smtClean="0"/>
              <a:t>Therapeutic Interventions Based on Diagnosis:</a:t>
            </a:r>
            <a:endParaRPr lang="en-US" sz="2800" u="sng" dirty="0"/>
          </a:p>
          <a:p>
            <a:endParaRPr lang="en-US" sz="2800" b="1" u="sng" dirty="0"/>
          </a:p>
          <a:p>
            <a:endParaRPr lang="en-US" sz="2800" b="1" u="sng" dirty="0" smtClean="0"/>
          </a:p>
          <a:p>
            <a:endParaRPr lang="en-US" sz="2800" b="1" u="sng" dirty="0"/>
          </a:p>
          <a:p>
            <a:endParaRPr lang="en-US" sz="2800" b="1" u="sng" dirty="0" smtClean="0"/>
          </a:p>
          <a:p>
            <a:endParaRPr lang="en-US" sz="2800" b="1" u="sng" dirty="0"/>
          </a:p>
          <a:p>
            <a:endParaRPr lang="en-US" sz="2800" b="1" u="sng" dirty="0" smtClean="0"/>
          </a:p>
          <a:p>
            <a:endParaRPr lang="en-US" sz="2800" b="1" u="sng" dirty="0"/>
          </a:p>
          <a:p>
            <a:r>
              <a:rPr lang="en-US" sz="2800" b="1" u="sng" dirty="0" smtClean="0"/>
              <a:t>Discussion</a:t>
            </a:r>
            <a:r>
              <a:rPr lang="en-US" sz="2800" b="1" u="sng" dirty="0"/>
              <a:t>:</a:t>
            </a:r>
          </a:p>
          <a:p>
            <a:r>
              <a:rPr lang="en-US" sz="2800" dirty="0" smtClean="0"/>
              <a:t>Per POC A1C outcomes, 45</a:t>
            </a:r>
            <a:r>
              <a:rPr lang="en-US" sz="2800" dirty="0"/>
              <a:t>% of those screened were </a:t>
            </a:r>
            <a:r>
              <a:rPr lang="en-US" sz="2800" dirty="0" smtClean="0"/>
              <a:t>unknowingly </a:t>
            </a:r>
            <a:r>
              <a:rPr lang="en-US" sz="2800" dirty="0"/>
              <a:t>living in chronic </a:t>
            </a:r>
            <a:r>
              <a:rPr lang="en-US" sz="2800" dirty="0" smtClean="0"/>
              <a:t>hyperglycemia.  </a:t>
            </a:r>
          </a:p>
          <a:p>
            <a:r>
              <a:rPr lang="en-US" sz="2800" u="sng" dirty="0" smtClean="0"/>
              <a:t>A1C outcome 5.7-6.4%: </a:t>
            </a:r>
            <a:r>
              <a:rPr lang="en-US" sz="2800" dirty="0" smtClean="0"/>
              <a:t>Provider interventions were made only 35% of the time, leaving 65%</a:t>
            </a:r>
            <a:r>
              <a:rPr lang="en-US" sz="2800" dirty="0" smtClean="0">
                <a:solidFill>
                  <a:srgbClr val="FF0000"/>
                </a:solidFill>
              </a:rPr>
              <a:t> </a:t>
            </a:r>
            <a:r>
              <a:rPr lang="en-US" sz="2800" dirty="0" smtClean="0"/>
              <a:t>without recommendations for even lifestyle interventions</a:t>
            </a:r>
            <a:r>
              <a:rPr lang="en-US" sz="2800" dirty="0"/>
              <a:t>.</a:t>
            </a:r>
            <a:r>
              <a:rPr lang="en-US" sz="2800" dirty="0" smtClean="0"/>
              <a:t> </a:t>
            </a:r>
          </a:p>
          <a:p>
            <a:r>
              <a:rPr lang="en-US" sz="2800" u="sng" dirty="0" smtClean="0"/>
              <a:t>A1C </a:t>
            </a:r>
            <a:r>
              <a:rPr lang="en-US" sz="2800" u="sng" dirty="0"/>
              <a:t>outcome ≥</a:t>
            </a:r>
            <a:r>
              <a:rPr lang="en-US" sz="2800" u="sng" dirty="0" smtClean="0"/>
              <a:t>6.5%:</a:t>
            </a:r>
            <a:r>
              <a:rPr lang="en-US" sz="2800" dirty="0"/>
              <a:t> </a:t>
            </a:r>
            <a:r>
              <a:rPr lang="en-US" sz="2800" dirty="0" smtClean="0"/>
              <a:t>Most were provided therapeutic interventions of either lifestyle modifications, medications, or both, leaving 18% patients without therapeutic action despite an elevated A1C outcome.  </a:t>
            </a:r>
          </a:p>
          <a:p>
            <a:endParaRPr lang="en-US" sz="2800" dirty="0" smtClean="0"/>
          </a:p>
          <a:p>
            <a:r>
              <a:rPr lang="en-US" sz="2800" b="1" u="sng" dirty="0" smtClean="0"/>
              <a:t>Conclusion</a:t>
            </a:r>
            <a:r>
              <a:rPr lang="en-US" sz="2800" b="1" u="sng" dirty="0"/>
              <a:t>:</a:t>
            </a:r>
          </a:p>
          <a:p>
            <a:r>
              <a:rPr lang="en-US" sz="2800" dirty="0"/>
              <a:t>Though 45% of those screened were identified as unknowingly living in chronic hyperglycemia, the overall implementation of lifestyle modification and medication administration was not as robust as was expected. It is important to reinforce family physicians’ knowledge about actively screening for hyperglycemia, utility of repeat test confirmation, and importance of lifestyle modifications as the therapeutic cornerstone.</a:t>
            </a:r>
          </a:p>
          <a:p>
            <a:r>
              <a:rPr lang="en-US" sz="2800" dirty="0" smtClean="0"/>
              <a:t>  </a:t>
            </a:r>
          </a:p>
          <a:p>
            <a:endParaRPr lang="en-US" sz="2800" dirty="0"/>
          </a:p>
          <a:p>
            <a:endParaRPr lang="en-US" sz="2800" dirty="0"/>
          </a:p>
        </p:txBody>
      </p:sp>
      <p:sp>
        <p:nvSpPr>
          <p:cNvPr id="11" name="TextBox 10"/>
          <p:cNvSpPr txBox="1"/>
          <p:nvPr/>
        </p:nvSpPr>
        <p:spPr>
          <a:xfrm>
            <a:off x="7287734" y="3591280"/>
            <a:ext cx="9464590" cy="29392662"/>
          </a:xfrm>
          <a:prstGeom prst="rect">
            <a:avLst/>
          </a:prstGeom>
          <a:noFill/>
        </p:spPr>
        <p:txBody>
          <a:bodyPr wrap="square" rtlCol="0">
            <a:spAutoFit/>
          </a:bodyPr>
          <a:lstStyle/>
          <a:p>
            <a:r>
              <a:rPr lang="en-US" sz="2800" dirty="0" smtClean="0"/>
              <a:t>Prior </a:t>
            </a:r>
            <a:r>
              <a:rPr lang="en-US" sz="2800" dirty="0"/>
              <a:t>to the </a:t>
            </a:r>
            <a:r>
              <a:rPr lang="en-US" sz="2800" dirty="0" smtClean="0"/>
              <a:t>study, </a:t>
            </a:r>
            <a:r>
              <a:rPr lang="en-US" sz="2800" dirty="0"/>
              <a:t>a Certified Diabetes Educator </a:t>
            </a:r>
            <a:r>
              <a:rPr lang="en-US" sz="2800" dirty="0" smtClean="0"/>
              <a:t>educated the physicians about current </a:t>
            </a:r>
            <a:r>
              <a:rPr lang="en-US" sz="2800" dirty="0"/>
              <a:t>American Diabetes Association (ADA) screening guidelines, diagnostic methods, and glycemic thresholds.</a:t>
            </a:r>
          </a:p>
          <a:p>
            <a:r>
              <a:rPr lang="en-US" sz="2800" dirty="0" smtClean="0"/>
              <a:t>Clinic physicians </a:t>
            </a:r>
            <a:r>
              <a:rPr lang="en-US" sz="2800" dirty="0"/>
              <a:t>(n=26</a:t>
            </a:r>
            <a:r>
              <a:rPr lang="en-US" sz="2800" dirty="0" smtClean="0"/>
              <a:t>) self-identified patients without a PMH of diabetes to screen based on patients’ pre</a:t>
            </a:r>
            <a:r>
              <a:rPr lang="en-US" sz="2800" dirty="0"/>
              <a:t>-existing risk factors. </a:t>
            </a:r>
            <a:r>
              <a:rPr lang="en-US" sz="2800" dirty="0" smtClean="0"/>
              <a:t>A1C outcomes were documented in the electronic </a:t>
            </a:r>
            <a:r>
              <a:rPr lang="en-US" sz="2800" dirty="0"/>
              <a:t>medical </a:t>
            </a:r>
            <a:r>
              <a:rPr lang="en-US" sz="2800" dirty="0" smtClean="0"/>
              <a:t>records (EMR). Patient’s EMR with A1C </a:t>
            </a:r>
            <a:r>
              <a:rPr lang="en-US" sz="2800" dirty="0"/>
              <a:t>outcomes ≥ 5.7% were retrospectively reviewed for actions taken by the physician such as verification by a secondary screen, addition of diabetes or prediabetes specific ICD-10 code, lifestyle and/or pharmacological interventions</a:t>
            </a:r>
            <a:r>
              <a:rPr lang="en-US" sz="2800" dirty="0" smtClean="0"/>
              <a:t>.</a:t>
            </a:r>
          </a:p>
          <a:p>
            <a:endParaRPr lang="en-US" sz="2800" dirty="0" smtClean="0"/>
          </a:p>
          <a:p>
            <a:r>
              <a:rPr lang="en-US" sz="2800" b="1" u="sng" dirty="0"/>
              <a:t>Results:</a:t>
            </a:r>
          </a:p>
          <a:p>
            <a:r>
              <a:rPr lang="en-US" sz="2800" dirty="0"/>
              <a:t>During the study interval, </a:t>
            </a:r>
            <a:r>
              <a:rPr lang="en-US" sz="2800" dirty="0" smtClean="0"/>
              <a:t>333 </a:t>
            </a:r>
            <a:r>
              <a:rPr lang="en-US" sz="2800" dirty="0"/>
              <a:t>patients were screened </a:t>
            </a:r>
            <a:r>
              <a:rPr lang="en-US" sz="2800" dirty="0" smtClean="0"/>
              <a:t>and 265 were analyzed </a:t>
            </a:r>
            <a:r>
              <a:rPr lang="en-US" sz="2800" dirty="0"/>
              <a:t>after removing </a:t>
            </a:r>
            <a:r>
              <a:rPr lang="en-US" sz="2800" dirty="0" smtClean="0"/>
              <a:t>68 patients </a:t>
            </a:r>
            <a:r>
              <a:rPr lang="en-US" sz="2800" dirty="0"/>
              <a:t>due to a preexisting diabetes diagnosis or recent prediabetes </a:t>
            </a:r>
            <a:r>
              <a:rPr lang="en-US" sz="2800" dirty="0" smtClean="0"/>
              <a:t>result. </a:t>
            </a:r>
            <a:r>
              <a:rPr lang="en-US" sz="2800" dirty="0"/>
              <a:t>The </a:t>
            </a:r>
            <a:r>
              <a:rPr lang="en-US" sz="2800" dirty="0" smtClean="0"/>
              <a:t>121 </a:t>
            </a:r>
            <a:r>
              <a:rPr lang="en-US" sz="2800" dirty="0"/>
              <a:t>A1C outcomes were elevated, either in the prediabetes range (5.7-6.4%) or diabetes range (≥6.5</a:t>
            </a:r>
            <a:r>
              <a:rPr lang="en-US" sz="2800" dirty="0" smtClean="0"/>
              <a:t>%).  </a:t>
            </a:r>
            <a:r>
              <a:rPr lang="en-US" sz="2800" dirty="0"/>
              <a:t>These EMRs were reviewed for physician action</a:t>
            </a:r>
            <a:r>
              <a:rPr lang="en-US" sz="2800" dirty="0" smtClean="0"/>
              <a:t>.</a:t>
            </a:r>
          </a:p>
          <a:p>
            <a:endParaRPr lang="en-US" sz="2800" dirty="0"/>
          </a:p>
          <a:p>
            <a:pPr algn="ctr"/>
            <a:r>
              <a:rPr lang="en-US" sz="2800" u="sng" dirty="0" smtClean="0"/>
              <a:t>A1C Screening Outcomes of POC test</a:t>
            </a:r>
            <a:endParaRPr lang="en-US" sz="2800" dirty="0"/>
          </a:p>
          <a:p>
            <a:r>
              <a:rPr lang="en-US" sz="2800" dirty="0" smtClean="0"/>
              <a:t> </a:t>
            </a:r>
          </a:p>
          <a:p>
            <a:endParaRPr lang="en-US" sz="2800" dirty="0"/>
          </a:p>
          <a:p>
            <a:endParaRPr lang="en-US" sz="2800" b="1" u="sng" dirty="0" smtClean="0"/>
          </a:p>
          <a:p>
            <a:endParaRPr lang="en-US" sz="2800" b="1" u="sng" dirty="0"/>
          </a:p>
          <a:p>
            <a:endParaRPr lang="en-US" sz="2800" b="1" u="sng" dirty="0" smtClean="0"/>
          </a:p>
          <a:p>
            <a:endParaRPr lang="en-US" sz="2800" b="1" u="sng" dirty="0"/>
          </a:p>
          <a:p>
            <a:endParaRPr lang="en-US" sz="2800" b="1" u="sng" dirty="0" smtClean="0"/>
          </a:p>
          <a:p>
            <a:endParaRPr lang="en-US" sz="2800" b="1" u="sng" dirty="0"/>
          </a:p>
          <a:p>
            <a:endParaRPr lang="en-US" sz="2800" b="1" u="sng" dirty="0" smtClean="0"/>
          </a:p>
          <a:p>
            <a:endParaRPr lang="en-US" sz="2800" b="1" u="sng" dirty="0"/>
          </a:p>
          <a:p>
            <a:endParaRPr lang="en-US" sz="2800" b="1" u="sng" dirty="0"/>
          </a:p>
          <a:p>
            <a:endParaRPr lang="en-US" sz="2800" b="1" u="sng" dirty="0" smtClean="0"/>
          </a:p>
          <a:p>
            <a:endParaRPr lang="en-US" sz="2800" b="1" u="sng" dirty="0"/>
          </a:p>
          <a:p>
            <a:endParaRPr lang="en-US" sz="2800" b="1" u="sng" dirty="0" smtClean="0"/>
          </a:p>
          <a:p>
            <a:endParaRPr lang="en-US" sz="2800" b="1" u="sng" dirty="0"/>
          </a:p>
          <a:p>
            <a:endParaRPr lang="en-US" sz="2800" b="1" u="sng" dirty="0" smtClean="0"/>
          </a:p>
          <a:p>
            <a:endParaRPr lang="en-US" sz="2800" b="1" u="sng" dirty="0" smtClean="0"/>
          </a:p>
          <a:p>
            <a:endParaRPr lang="en-US" sz="2800" b="1" u="sng" dirty="0"/>
          </a:p>
          <a:p>
            <a:endParaRPr lang="en-US" sz="2800" b="1" u="sng" dirty="0" smtClean="0"/>
          </a:p>
          <a:p>
            <a:endParaRPr lang="en-US" sz="2800" b="1" u="sng" dirty="0"/>
          </a:p>
          <a:p>
            <a:endParaRPr lang="en-US" sz="2800" b="1" u="sng" dirty="0"/>
          </a:p>
          <a:p>
            <a:endParaRPr lang="en-US" sz="2800" b="1" u="sng" dirty="0" smtClean="0"/>
          </a:p>
          <a:p>
            <a:endParaRPr lang="en-US" sz="2800" b="1" u="sng" dirty="0"/>
          </a:p>
          <a:p>
            <a:endParaRPr lang="en-US" sz="2800" b="1" u="sng" dirty="0" smtClean="0"/>
          </a:p>
          <a:p>
            <a:endParaRPr lang="en-US" sz="2800" b="1" u="sng" dirty="0"/>
          </a:p>
          <a:p>
            <a:endParaRPr lang="en-US" sz="2800" b="1" u="sng" dirty="0" smtClean="0"/>
          </a:p>
          <a:p>
            <a:endParaRPr lang="en-US" sz="2800" b="1" u="sng" dirty="0"/>
          </a:p>
          <a:p>
            <a:endParaRPr lang="en-US" sz="2800" b="1" u="sng" dirty="0" smtClean="0"/>
          </a:p>
          <a:p>
            <a:endParaRPr lang="en-US" sz="2800" b="1" u="sng" dirty="0" smtClean="0"/>
          </a:p>
          <a:p>
            <a:r>
              <a:rPr lang="en-US" sz="2800" b="1" u="sng" dirty="0" smtClean="0"/>
              <a:t> </a:t>
            </a:r>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a:p>
        </p:txBody>
      </p:sp>
      <p:sp>
        <p:nvSpPr>
          <p:cNvPr id="12" name="TextBox 11"/>
          <p:cNvSpPr txBox="1"/>
          <p:nvPr/>
        </p:nvSpPr>
        <p:spPr>
          <a:xfrm>
            <a:off x="889001" y="3510654"/>
            <a:ext cx="6398733" cy="15604272"/>
          </a:xfrm>
          <a:prstGeom prst="rect">
            <a:avLst/>
          </a:prstGeom>
          <a:noFill/>
        </p:spPr>
        <p:txBody>
          <a:bodyPr wrap="square" rtlCol="0">
            <a:spAutoFit/>
          </a:bodyPr>
          <a:lstStyle/>
          <a:p>
            <a:r>
              <a:rPr lang="en-US" sz="2800" b="1" u="sng" dirty="0" smtClean="0"/>
              <a:t>Background: </a:t>
            </a:r>
          </a:p>
          <a:p>
            <a:r>
              <a:rPr lang="en-US" sz="2800" dirty="0" smtClean="0"/>
              <a:t>Approximately </a:t>
            </a:r>
            <a:r>
              <a:rPr lang="en-US" sz="2800" dirty="0"/>
              <a:t>29.1 million people in the </a:t>
            </a:r>
            <a:r>
              <a:rPr lang="en-US" sz="2800" dirty="0" smtClean="0"/>
              <a:t>US have diabetes mellitus, which cost the economy $</a:t>
            </a:r>
            <a:r>
              <a:rPr lang="en-US" sz="2800" dirty="0"/>
              <a:t>245 billion in </a:t>
            </a:r>
            <a:r>
              <a:rPr lang="en-US" sz="2800" dirty="0" smtClean="0"/>
              <a:t>2012.  It is also the country’s 7th leading cause of death and is associated with high consequences of both microvascular and </a:t>
            </a:r>
            <a:r>
              <a:rPr lang="en-US" sz="2800" dirty="0" smtClean="0"/>
              <a:t>macro vascular </a:t>
            </a:r>
            <a:r>
              <a:rPr lang="en-US" sz="2800" dirty="0" smtClean="0"/>
              <a:t>complication, particularly when chronically uncontrolled. Guidelines recommend screening for diabetes in both adults and children as age increases and when combined with various risk factors. However, screening for diabetes alone does not lower the risk of developing long term </a:t>
            </a:r>
            <a:r>
              <a:rPr lang="en-US" sz="2800" dirty="0" smtClean="0"/>
              <a:t>complications. Rather</a:t>
            </a:r>
            <a:r>
              <a:rPr lang="en-US" sz="2800" dirty="0" smtClean="0"/>
              <a:t>, there must be action taken in response to positive screening outcomes in efforts to decrease the likelihood of developing these long-term complications and improve quality of life</a:t>
            </a:r>
            <a:r>
              <a:rPr lang="en-US" sz="2800" dirty="0" smtClean="0">
                <a:solidFill>
                  <a:srgbClr val="FF0000"/>
                </a:solidFill>
              </a:rPr>
              <a:t>. </a:t>
            </a:r>
            <a:endParaRPr lang="en-US" sz="2800" dirty="0" smtClean="0"/>
          </a:p>
          <a:p>
            <a:endParaRPr lang="en-US" sz="2800" dirty="0"/>
          </a:p>
          <a:p>
            <a:r>
              <a:rPr lang="en-US" sz="2800" b="1" u="sng" dirty="0" smtClean="0"/>
              <a:t>Purpose:</a:t>
            </a:r>
          </a:p>
          <a:p>
            <a:r>
              <a:rPr lang="en-US" sz="2800" dirty="0" smtClean="0"/>
              <a:t>To assess frequency and type of timely interventions made by physicians in response to elevated point-of-care (POC) A1C screening results. </a:t>
            </a:r>
          </a:p>
          <a:p>
            <a:endParaRPr lang="en-US" sz="2800" dirty="0"/>
          </a:p>
          <a:p>
            <a:r>
              <a:rPr lang="en-US" sz="2800" b="1" u="sng" dirty="0"/>
              <a:t>Methods:</a:t>
            </a:r>
          </a:p>
          <a:p>
            <a:r>
              <a:rPr lang="en-US" sz="2800" dirty="0"/>
              <a:t>Observational retrospective cohort study used grant-funded POC A1C tests to screen patients at a family medicine clinic between August 2015 and 2016. </a:t>
            </a:r>
          </a:p>
        </p:txBody>
      </p:sp>
      <p:sp>
        <p:nvSpPr>
          <p:cNvPr id="15" name="TextBox 14"/>
          <p:cNvSpPr txBox="1"/>
          <p:nvPr/>
        </p:nvSpPr>
        <p:spPr>
          <a:xfrm>
            <a:off x="17044416" y="18909792"/>
            <a:ext cx="184731" cy="892552"/>
          </a:xfrm>
          <a:prstGeom prst="rect">
            <a:avLst/>
          </a:prstGeom>
          <a:noFill/>
        </p:spPr>
        <p:txBody>
          <a:bodyPr wrap="none" rtlCol="0">
            <a:spAutoFit/>
          </a:bodyPr>
          <a:lstStyle/>
          <a:p>
            <a:endParaRPr lang="en-US" dirty="0"/>
          </a:p>
        </p:txBody>
      </p:sp>
      <p:graphicFrame>
        <p:nvGraphicFramePr>
          <p:cNvPr id="13" name="Chart 12"/>
          <p:cNvGraphicFramePr/>
          <p:nvPr>
            <p:extLst>
              <p:ext uri="{D42A27DB-BD31-4B8C-83A1-F6EECF244321}">
                <p14:modId xmlns:p14="http://schemas.microsoft.com/office/powerpoint/2010/main" val="2333865793"/>
              </p:ext>
            </p:extLst>
          </p:nvPr>
        </p:nvGraphicFramePr>
        <p:xfrm>
          <a:off x="17044416" y="6904037"/>
          <a:ext cx="8852748" cy="36226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072881932"/>
              </p:ext>
            </p:extLst>
          </p:nvPr>
        </p:nvGraphicFramePr>
        <p:xfrm>
          <a:off x="16752325" y="4151789"/>
          <a:ext cx="10336775" cy="2630079"/>
        </p:xfrm>
        <a:graphic>
          <a:graphicData uri="http://schemas.openxmlformats.org/drawingml/2006/table">
            <a:tbl>
              <a:tblPr firstRow="1" firstCol="1" bandRow="1">
                <a:tableStyleId>{7E9639D4-E3E2-4D34-9284-5A2195B3D0D7}</a:tableStyleId>
              </a:tblPr>
              <a:tblGrid>
                <a:gridCol w="1181720"/>
                <a:gridCol w="1094184"/>
                <a:gridCol w="1001157"/>
                <a:gridCol w="960430"/>
                <a:gridCol w="1148100"/>
                <a:gridCol w="1302652"/>
                <a:gridCol w="1081864"/>
                <a:gridCol w="1291614"/>
                <a:gridCol w="1275054"/>
              </a:tblGrid>
              <a:tr h="749349">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Patient’s HbA1c Outcome</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Avg. HbA1C </a:t>
                      </a:r>
                    </a:p>
                    <a:p>
                      <a:pPr marL="0" marR="0" algn="ctr">
                        <a:lnSpc>
                          <a:spcPct val="115000"/>
                        </a:lnSpc>
                        <a:spcBef>
                          <a:spcPts val="0"/>
                        </a:spcBef>
                        <a:spcAft>
                          <a:spcPts val="0"/>
                        </a:spcAft>
                      </a:pPr>
                      <a:r>
                        <a:rPr lang="en-US" sz="1400" dirty="0" smtClean="0">
                          <a:effectLst/>
                          <a:latin typeface="Calibri"/>
                          <a:ea typeface="Calibri"/>
                          <a:cs typeface="Times New Roman"/>
                        </a:rPr>
                        <a:t>± St. Dev</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Total Patients</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a:effectLst/>
                        </a:rPr>
                        <a:t>Diagnosis ICD 10 </a:t>
                      </a:r>
                      <a:r>
                        <a:rPr lang="en-US" sz="1400" dirty="0" smtClean="0">
                          <a:effectLst/>
                        </a:rPr>
                        <a:t>code </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a:effectLst/>
                        </a:rPr>
                        <a:t>A1C </a:t>
                      </a:r>
                      <a:r>
                        <a:rPr lang="en-US" sz="1400" dirty="0" smtClean="0">
                          <a:effectLst/>
                        </a:rPr>
                        <a:t>Test</a:t>
                      </a:r>
                      <a:r>
                        <a:rPr lang="en-US" sz="1400" baseline="0" dirty="0" smtClean="0">
                          <a:effectLst/>
                        </a:rPr>
                        <a:t> Repeated Later</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smtClean="0">
                          <a:effectLst/>
                        </a:rPr>
                        <a:t>Lifestyle Modifications</a:t>
                      </a:r>
                    </a:p>
                    <a:p>
                      <a:pPr marL="0" marR="0" algn="ctr">
                        <a:lnSpc>
                          <a:spcPct val="115000"/>
                        </a:lnSpc>
                        <a:spcBef>
                          <a:spcPts val="0"/>
                        </a:spcBef>
                        <a:spcAft>
                          <a:spcPts val="0"/>
                        </a:spcAft>
                      </a:pPr>
                      <a:r>
                        <a:rPr lang="en-US" sz="1400" dirty="0" smtClean="0">
                          <a:effectLst/>
                          <a:latin typeface="Calibri"/>
                          <a:ea typeface="Calibri"/>
                          <a:cs typeface="Times New Roman"/>
                        </a:rPr>
                        <a:t>Prescribed</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smtClean="0">
                          <a:effectLst/>
                        </a:rPr>
                        <a:t>Medications Prescribed</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a:effectLst/>
                        </a:rPr>
                        <a:t>Both </a:t>
                      </a:r>
                      <a:r>
                        <a:rPr lang="en-US" sz="1400" dirty="0" smtClean="0">
                          <a:effectLst/>
                        </a:rPr>
                        <a:t>interventions (Lifestyle</a:t>
                      </a:r>
                      <a:r>
                        <a:rPr lang="en-US" sz="1400" baseline="0" dirty="0" smtClean="0">
                          <a:effectLst/>
                        </a:rPr>
                        <a:t> &amp; Rx)</a:t>
                      </a:r>
                      <a:endParaRPr lang="en-US" sz="1400" dirty="0">
                        <a:effectLst/>
                        <a:latin typeface="Calibri"/>
                        <a:ea typeface="Calibri"/>
                        <a:cs typeface="Times New Roman"/>
                      </a:endParaRPr>
                    </a:p>
                  </a:txBody>
                  <a:tcPr marL="68580" marR="68580" marT="0" marB="0" anchor="ctr">
                    <a:solidFill>
                      <a:srgbClr val="953747"/>
                    </a:solidFill>
                  </a:tcPr>
                </a:tc>
                <a:tc>
                  <a:txBody>
                    <a:bodyPr/>
                    <a:lstStyle/>
                    <a:p>
                      <a:pPr marL="0" marR="0" algn="ctr">
                        <a:lnSpc>
                          <a:spcPct val="115000"/>
                        </a:lnSpc>
                        <a:spcBef>
                          <a:spcPts val="0"/>
                        </a:spcBef>
                        <a:spcAft>
                          <a:spcPts val="0"/>
                        </a:spcAft>
                      </a:pPr>
                      <a:r>
                        <a:rPr lang="en-US" sz="1400" dirty="0">
                          <a:effectLst/>
                        </a:rPr>
                        <a:t>No </a:t>
                      </a:r>
                      <a:r>
                        <a:rPr lang="en-US" sz="1400" dirty="0" smtClean="0">
                          <a:effectLst/>
                        </a:rPr>
                        <a:t>interventions given</a:t>
                      </a:r>
                      <a:endParaRPr lang="en-US" sz="1400" dirty="0">
                        <a:effectLst/>
                        <a:latin typeface="Calibri"/>
                        <a:ea typeface="Calibri"/>
                        <a:cs typeface="Times New Roman"/>
                      </a:endParaRPr>
                    </a:p>
                  </a:txBody>
                  <a:tcPr marL="68580" marR="68580" marT="0" marB="0" anchor="ctr">
                    <a:solidFill>
                      <a:srgbClr val="953747"/>
                    </a:solidFill>
                  </a:tcPr>
                </a:tc>
              </a:tr>
              <a:tr h="626910">
                <a:tc>
                  <a:txBody>
                    <a:bodyPr/>
                    <a:lstStyle/>
                    <a:p>
                      <a:pPr marL="0" marR="0" algn="ctr">
                        <a:lnSpc>
                          <a:spcPct val="115000"/>
                        </a:lnSpc>
                        <a:spcBef>
                          <a:spcPts val="0"/>
                        </a:spcBef>
                        <a:spcAft>
                          <a:spcPts val="0"/>
                        </a:spcAft>
                      </a:pPr>
                      <a:r>
                        <a:rPr lang="en-US" sz="1400" dirty="0">
                          <a:effectLst/>
                        </a:rPr>
                        <a:t>A1C 5.7-6.4%</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latin typeface="+mn-lt"/>
                          <a:ea typeface="Calibri"/>
                          <a:cs typeface="Times New Roman"/>
                        </a:rPr>
                        <a:t>5.9 ± 0.19</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aseline="0" dirty="0" smtClean="0">
                          <a:effectLst/>
                        </a:rPr>
                        <a:t>99</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28 (</a:t>
                      </a:r>
                      <a:r>
                        <a:rPr lang="en-US" sz="1400" dirty="0" smtClean="0">
                          <a:effectLst/>
                        </a:rPr>
                        <a:t>28%)</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(20%)</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26(26%)</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 0(0%)</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aseline="0" dirty="0" smtClean="0">
                          <a:effectLst/>
                        </a:rPr>
                        <a:t>9 </a:t>
                      </a:r>
                      <a:r>
                        <a:rPr lang="en-US" sz="1400" dirty="0" smtClean="0">
                          <a:effectLst/>
                        </a:rPr>
                        <a:t>(9%)</a:t>
                      </a:r>
                      <a:endParaRPr lang="en-US" sz="14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effectLst/>
                        </a:rPr>
                        <a:t>64(65%)</a:t>
                      </a:r>
                      <a:endParaRPr lang="en-US" sz="1400" dirty="0">
                        <a:effectLst/>
                        <a:latin typeface="Calibri"/>
                        <a:ea typeface="Calibri"/>
                        <a:cs typeface="Times New Roman"/>
                      </a:endParaRPr>
                    </a:p>
                  </a:txBody>
                  <a:tcPr marL="68580" marR="68580" marT="0" marB="0" anchor="ctr"/>
                </a:tc>
              </a:tr>
              <a:tr h="626910">
                <a:tc>
                  <a:txBody>
                    <a:bodyPr/>
                    <a:lstStyle/>
                    <a:p>
                      <a:pPr marL="0" marR="0" algn="ctr">
                        <a:lnSpc>
                          <a:spcPct val="115000"/>
                        </a:lnSpc>
                        <a:spcBef>
                          <a:spcPts val="0"/>
                        </a:spcBef>
                        <a:spcAft>
                          <a:spcPts val="0"/>
                        </a:spcAft>
                      </a:pPr>
                      <a:r>
                        <a:rPr lang="en-US" sz="1400" dirty="0" smtClean="0">
                          <a:effectLst/>
                        </a:rPr>
                        <a:t>A1C &gt; 6.5</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7.9 </a:t>
                      </a:r>
                      <a:r>
                        <a:rPr lang="en-US" sz="1400" dirty="0" smtClean="0">
                          <a:effectLst/>
                          <a:latin typeface="+mn-lt"/>
                          <a:ea typeface="Calibri"/>
                          <a:cs typeface="Times New Roman"/>
                        </a:rPr>
                        <a:t>± 1.96</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effectLst/>
                        </a:rPr>
                        <a:t>22</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20 </a:t>
                      </a:r>
                      <a:r>
                        <a:rPr lang="en-US" sz="1400" dirty="0" smtClean="0">
                          <a:effectLst/>
                        </a:rPr>
                        <a:t>(91%)</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17 (77%)</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rPr>
                        <a:t>1 </a:t>
                      </a:r>
                      <a:r>
                        <a:rPr lang="en-US" sz="1400" dirty="0" smtClean="0">
                          <a:effectLst/>
                        </a:rPr>
                        <a:t>(5%)</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effectLst/>
                        </a:rPr>
                        <a:t>1(5%)</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effectLst/>
                        </a:rPr>
                        <a:t>16 (73%)</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aseline="0" dirty="0" smtClean="0">
                          <a:effectLst/>
                        </a:rPr>
                        <a:t>4 </a:t>
                      </a:r>
                      <a:r>
                        <a:rPr lang="en-US" sz="1400" dirty="0" smtClean="0">
                          <a:effectLst/>
                        </a:rPr>
                        <a:t>(18%)</a:t>
                      </a:r>
                      <a:endParaRPr lang="en-US" sz="1400" dirty="0">
                        <a:effectLst/>
                        <a:latin typeface="Calibri"/>
                        <a:ea typeface="Calibri"/>
                        <a:cs typeface="Times New Roman"/>
                      </a:endParaRPr>
                    </a:p>
                  </a:txBody>
                  <a:tcPr marL="68580" marR="68580" marT="0" marB="0" anchor="ctr">
                    <a:lnB w="12700" cap="flat" cmpd="sng" algn="ctr">
                      <a:solidFill>
                        <a:schemeClr val="tx1"/>
                      </a:solidFill>
                      <a:prstDash val="solid"/>
                      <a:round/>
                      <a:headEnd type="none" w="med" len="med"/>
                      <a:tailEnd type="none" w="med" len="med"/>
                    </a:lnB>
                  </a:tcPr>
                </a:tc>
              </a:tr>
              <a:tr h="626910">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Total</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6.3 </a:t>
                      </a:r>
                      <a:r>
                        <a:rPr lang="en-US" sz="1400" dirty="0" smtClean="0">
                          <a:effectLst/>
                          <a:latin typeface="+mn-lt"/>
                          <a:ea typeface="Calibri"/>
                          <a:cs typeface="Times New Roman"/>
                        </a:rPr>
                        <a:t>± 1.14</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121 (100%)</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48 (40%)</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37 (31%)</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27 (22%)</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1 (1%)</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35 (29%)</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00" dirty="0" smtClean="0">
                          <a:effectLst/>
                          <a:latin typeface="Calibri"/>
                          <a:ea typeface="Calibri"/>
                          <a:cs typeface="Times New Roman"/>
                        </a:rPr>
                        <a:t>67 (55%)</a:t>
                      </a:r>
                      <a:endParaRPr lang="en-US" sz="1400" dirty="0">
                        <a:effectLst/>
                        <a:latin typeface="Calibri"/>
                        <a:ea typeface="Calibri"/>
                        <a:cs typeface="Times New Roman"/>
                      </a:endParaRPr>
                    </a:p>
                  </a:txBody>
                  <a:tcPr marL="68580" marR="68580" marT="0" marB="0" anchor="ctr">
                    <a:lnT w="12700" cap="flat" cmpd="sng" algn="ctr">
                      <a:solidFill>
                        <a:schemeClr val="tx1"/>
                      </a:solidFill>
                      <a:prstDash val="solid"/>
                      <a:round/>
                      <a:headEnd type="none" w="med" len="med"/>
                      <a:tailEnd type="none" w="med" len="med"/>
                    </a:lnT>
                  </a:tcPr>
                </a:tc>
              </a:tr>
            </a:tbl>
          </a:graphicData>
        </a:graphic>
      </p:graphicFrame>
      <p:sp>
        <p:nvSpPr>
          <p:cNvPr id="5" name="Rectangle 1"/>
          <p:cNvSpPr>
            <a:spLocks noChangeArrowheads="1"/>
          </p:cNvSpPr>
          <p:nvPr/>
        </p:nvSpPr>
        <p:spPr bwMode="auto">
          <a:xfrm>
            <a:off x="9761538" y="10526713"/>
            <a:ext cx="2743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5"/>
          <p:cNvPicPr>
            <a:picLocks noChangeAspect="1"/>
          </p:cNvPicPr>
          <p:nvPr/>
        </p:nvPicPr>
        <p:blipFill>
          <a:blip r:embed="rId6"/>
          <a:stretch>
            <a:fillRect/>
          </a:stretch>
        </p:blipFill>
        <p:spPr>
          <a:xfrm>
            <a:off x="6995642" y="13754181"/>
            <a:ext cx="9258677" cy="490175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4593</TotalTime>
  <Words>677</Words>
  <Application>Microsoft Office PowerPoint</Application>
  <PresentationFormat>Custom</PresentationFormat>
  <Paragraphs>125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Adjacency</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42x60 Horizontal Poster</dc:title>
  <dc:creator>Vikas Gupta</dc:creator>
  <dc:description>©MegaPrint Inc. 2009</dc:description>
  <cp:lastModifiedBy>Ryan Hensley</cp:lastModifiedBy>
  <cp:revision>434</cp:revision>
  <cp:lastPrinted>2017-02-21T17:52:15Z</cp:lastPrinted>
  <dcterms:created xsi:type="dcterms:W3CDTF">2008-12-04T00:20:37Z</dcterms:created>
  <dcterms:modified xsi:type="dcterms:W3CDTF">2017-04-28T21:15:26Z</dcterms:modified>
  <cp:category>Research Poster</cp:category>
</cp:coreProperties>
</file>