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314" r:id="rId4"/>
    <p:sldId id="315" r:id="rId5"/>
    <p:sldId id="316" r:id="rId6"/>
    <p:sldId id="259" r:id="rId7"/>
    <p:sldId id="261" r:id="rId8"/>
    <p:sldId id="304" r:id="rId9"/>
    <p:sldId id="321" r:id="rId10"/>
    <p:sldId id="293" r:id="rId11"/>
    <p:sldId id="294" r:id="rId12"/>
    <p:sldId id="319" r:id="rId13"/>
    <p:sldId id="295" r:id="rId14"/>
    <p:sldId id="322" r:id="rId15"/>
    <p:sldId id="317" r:id="rId16"/>
    <p:sldId id="263" r:id="rId17"/>
    <p:sldId id="264" r:id="rId18"/>
    <p:sldId id="268" r:id="rId19"/>
    <p:sldId id="303" r:id="rId20"/>
    <p:sldId id="312" r:id="rId21"/>
    <p:sldId id="267" r:id="rId22"/>
    <p:sldId id="296" r:id="rId23"/>
    <p:sldId id="302" r:id="rId24"/>
    <p:sldId id="305" r:id="rId25"/>
    <p:sldId id="306" r:id="rId26"/>
    <p:sldId id="307" r:id="rId27"/>
    <p:sldId id="301" r:id="rId28"/>
    <p:sldId id="262" r:id="rId29"/>
    <p:sldId id="290" r:id="rId30"/>
    <p:sldId id="313" r:id="rId31"/>
    <p:sldId id="269" r:id="rId32"/>
    <p:sldId id="274" r:id="rId33"/>
    <p:sldId id="311" r:id="rId34"/>
    <p:sldId id="300" r:id="rId35"/>
    <p:sldId id="297" r:id="rId36"/>
    <p:sldId id="323" r:id="rId37"/>
    <p:sldId id="273" r:id="rId38"/>
    <p:sldId id="318" r:id="rId39"/>
    <p:sldId id="275" r:id="rId40"/>
    <p:sldId id="276" r:id="rId41"/>
  </p:sldIdLst>
  <p:sldSz cx="14630400" cy="8229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14117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1pPr>
    <a:lvl2pPr marL="0" marR="0" indent="570586" algn="l" defTabSz="114117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2pPr>
    <a:lvl3pPr marL="0" marR="0" indent="1141171" algn="l" defTabSz="114117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3pPr>
    <a:lvl4pPr marL="0" marR="0" indent="1711756" algn="l" defTabSz="114117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4pPr>
    <a:lvl5pPr marL="0" marR="0" indent="2282342" algn="l" defTabSz="114117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5pPr>
    <a:lvl6pPr marL="0" marR="0" indent="2852927" algn="l" defTabSz="114117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6pPr>
    <a:lvl7pPr marL="0" marR="0" indent="3423513" algn="l" defTabSz="114117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7pPr>
    <a:lvl8pPr marL="0" marR="0" indent="3994098" algn="l" defTabSz="114117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8pPr>
    <a:lvl9pPr marL="0" marR="0" indent="4564684" algn="l" defTabSz="114117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77835" autoAdjust="0"/>
  </p:normalViewPr>
  <p:slideViewPr>
    <p:cSldViewPr snapToGrid="0">
      <p:cViewPr varScale="1">
        <p:scale>
          <a:sx n="56" d="100"/>
          <a:sy n="56" d="100"/>
        </p:scale>
        <p:origin x="1051" y="34"/>
      </p:cViewPr>
      <p:guideLst/>
    </p:cSldViewPr>
  </p:slideViewPr>
  <p:notesTextViewPr>
    <p:cViewPr>
      <p:scale>
        <a:sx n="1" d="1"/>
        <a:sy n="1" d="1"/>
      </p:scale>
      <p:origin x="0" y="0"/>
    </p:cViewPr>
  </p:notesTextViewPr>
  <p:sorterViewPr>
    <p:cViewPr>
      <p:scale>
        <a:sx n="42" d="100"/>
        <a:sy n="42" d="100"/>
      </p:scale>
      <p:origin x="0" y="-17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06603996218413"/>
          <c:y val="0.11861301298746028"/>
          <c:w val="0.87186888120472961"/>
          <c:h val="0.65944637417783736"/>
        </c:manualLayout>
      </c:layout>
      <c:lineChart>
        <c:grouping val="standard"/>
        <c:varyColors val="0"/>
        <c:ser>
          <c:idx val="0"/>
          <c:order val="0"/>
          <c:tx>
            <c:strRef>
              <c:f>Sheet1!$B$1</c:f>
              <c:strCache>
                <c:ptCount val="1"/>
                <c:pt idx="0">
                  <c:v>Total TB cases</c:v>
                </c:pt>
              </c:strCache>
            </c:strRef>
          </c:tx>
          <c:spPr>
            <a:ln w="19050">
              <a:solidFill>
                <a:srgbClr val="9A4E9E"/>
              </a:solidFill>
            </a:ln>
          </c:spPr>
          <c:marker>
            <c:symbol val="square"/>
            <c:size val="5"/>
            <c:spPr>
              <a:solidFill>
                <a:srgbClr val="9A4E9E"/>
              </a:solidFill>
              <a:ln>
                <a:solidFill>
                  <a:srgbClr val="9A4E9E"/>
                </a:solidFill>
              </a:ln>
            </c:spPr>
          </c:marke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General</c:formatCode>
                <c:ptCount val="24"/>
                <c:pt idx="0">
                  <c:v>25102</c:v>
                </c:pt>
                <c:pt idx="1">
                  <c:v>24206</c:v>
                </c:pt>
                <c:pt idx="2">
                  <c:v>22726</c:v>
                </c:pt>
                <c:pt idx="3">
                  <c:v>21210</c:v>
                </c:pt>
                <c:pt idx="4">
                  <c:v>19751</c:v>
                </c:pt>
                <c:pt idx="5">
                  <c:v>18286</c:v>
                </c:pt>
                <c:pt idx="6">
                  <c:v>17499</c:v>
                </c:pt>
                <c:pt idx="7">
                  <c:v>16308</c:v>
                </c:pt>
                <c:pt idx="8">
                  <c:v>15945</c:v>
                </c:pt>
                <c:pt idx="9">
                  <c:v>15055</c:v>
                </c:pt>
                <c:pt idx="10">
                  <c:v>14835</c:v>
                </c:pt>
                <c:pt idx="11">
                  <c:v>14499</c:v>
                </c:pt>
                <c:pt idx="12">
                  <c:v>14065</c:v>
                </c:pt>
                <c:pt idx="13">
                  <c:v>13728</c:v>
                </c:pt>
                <c:pt idx="14">
                  <c:v>13281</c:v>
                </c:pt>
                <c:pt idx="15">
                  <c:v>12890</c:v>
                </c:pt>
                <c:pt idx="16">
                  <c:v>11517</c:v>
                </c:pt>
                <c:pt idx="17">
                  <c:v>11157</c:v>
                </c:pt>
                <c:pt idx="18">
                  <c:v>10509</c:v>
                </c:pt>
                <c:pt idx="19">
                  <c:v>9940</c:v>
                </c:pt>
                <c:pt idx="20">
                  <c:v>9561</c:v>
                </c:pt>
                <c:pt idx="21">
                  <c:v>9398</c:v>
                </c:pt>
                <c:pt idx="22">
                  <c:v>9547</c:v>
                </c:pt>
                <c:pt idx="23">
                  <c:v>9272</c:v>
                </c:pt>
              </c:numCache>
            </c:numRef>
          </c:val>
          <c:smooth val="0"/>
          <c:extLst>
            <c:ext xmlns:c16="http://schemas.microsoft.com/office/drawing/2014/chart" uri="{C3380CC4-5D6E-409C-BE32-E72D297353CC}">
              <c16:uniqueId val="{00000000-2AA0-496D-8B2A-8AE31F727CB8}"/>
            </c:ext>
          </c:extLst>
        </c:ser>
        <c:ser>
          <c:idx val="1"/>
          <c:order val="1"/>
          <c:tx>
            <c:strRef>
              <c:f>Sheet1!$C$1</c:f>
              <c:strCache>
                <c:ptCount val="1"/>
                <c:pt idx="0">
                  <c:v>TB cases among non-U.S.–born</c:v>
                </c:pt>
              </c:strCache>
            </c:strRef>
          </c:tx>
          <c:spPr>
            <a:ln w="19050">
              <a:solidFill>
                <a:srgbClr val="0070C0"/>
              </a:solidFill>
            </a:ln>
          </c:spPr>
          <c:marker>
            <c:symbol val="circle"/>
            <c:size val="5"/>
            <c:spPr>
              <a:solidFill>
                <a:srgbClr val="0070C0"/>
              </a:solidFill>
              <a:ln>
                <a:solidFill>
                  <a:srgbClr val="0070C0"/>
                </a:solidFill>
              </a:ln>
            </c:spPr>
          </c:marke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General</c:formatCode>
                <c:ptCount val="24"/>
                <c:pt idx="0">
                  <c:v>7403</c:v>
                </c:pt>
                <c:pt idx="1">
                  <c:v>7762</c:v>
                </c:pt>
                <c:pt idx="2">
                  <c:v>8010</c:v>
                </c:pt>
                <c:pt idx="3">
                  <c:v>7752</c:v>
                </c:pt>
                <c:pt idx="4">
                  <c:v>7753</c:v>
                </c:pt>
                <c:pt idx="5">
                  <c:v>7623</c:v>
                </c:pt>
                <c:pt idx="6">
                  <c:v>7624</c:v>
                </c:pt>
                <c:pt idx="7">
                  <c:v>7634</c:v>
                </c:pt>
                <c:pt idx="8">
                  <c:v>8034</c:v>
                </c:pt>
                <c:pt idx="9">
                  <c:v>7737</c:v>
                </c:pt>
                <c:pt idx="10">
                  <c:v>7947</c:v>
                </c:pt>
                <c:pt idx="11">
                  <c:v>7875</c:v>
                </c:pt>
                <c:pt idx="12">
                  <c:v>7745</c:v>
                </c:pt>
                <c:pt idx="13">
                  <c:v>7845</c:v>
                </c:pt>
                <c:pt idx="14">
                  <c:v>7780</c:v>
                </c:pt>
                <c:pt idx="15">
                  <c:v>7644</c:v>
                </c:pt>
                <c:pt idx="16">
                  <c:v>6999</c:v>
                </c:pt>
                <c:pt idx="17">
                  <c:v>6817</c:v>
                </c:pt>
                <c:pt idx="18">
                  <c:v>6563</c:v>
                </c:pt>
                <c:pt idx="19">
                  <c:v>6309</c:v>
                </c:pt>
                <c:pt idx="20">
                  <c:v>6222</c:v>
                </c:pt>
                <c:pt idx="21">
                  <c:v>6264</c:v>
                </c:pt>
                <c:pt idx="22">
                  <c:v>6406</c:v>
                </c:pt>
                <c:pt idx="23">
                  <c:v>6351</c:v>
                </c:pt>
              </c:numCache>
            </c:numRef>
          </c:val>
          <c:smooth val="0"/>
          <c:extLst>
            <c:ext xmlns:c16="http://schemas.microsoft.com/office/drawing/2014/chart" uri="{C3380CC4-5D6E-409C-BE32-E72D297353CC}">
              <c16:uniqueId val="{00000001-2AA0-496D-8B2A-8AE31F727CB8}"/>
            </c:ext>
          </c:extLst>
        </c:ser>
        <c:dLbls>
          <c:showLegendKey val="0"/>
          <c:showVal val="0"/>
          <c:showCatName val="0"/>
          <c:showSerName val="0"/>
          <c:showPercent val="0"/>
          <c:showBubbleSize val="0"/>
        </c:dLbls>
        <c:marker val="1"/>
        <c:smooth val="0"/>
        <c:axId val="306919008"/>
        <c:axId val="306919568"/>
      </c:lineChart>
      <c:catAx>
        <c:axId val="306919008"/>
        <c:scaling>
          <c:orientation val="minMax"/>
        </c:scaling>
        <c:delete val="0"/>
        <c:axPos val="b"/>
        <c:title>
          <c:tx>
            <c:rich>
              <a:bodyPr/>
              <a:lstStyle/>
              <a:p>
                <a:pPr>
                  <a:defRPr/>
                </a:pPr>
                <a:r>
                  <a:rPr lang="en-US" sz="1600" b="0" dirty="0">
                    <a:solidFill>
                      <a:schemeClr val="accent4">
                        <a:lumMod val="50000"/>
                      </a:schemeClr>
                    </a:solidFill>
                    <a:latin typeface="Calibri" panose="020F0502020204030204" pitchFamily="34" charset="0"/>
                  </a:rPr>
                  <a:t>Year</a:t>
                </a:r>
              </a:p>
            </c:rich>
          </c:tx>
          <c:layout>
            <c:manualLayout>
              <c:xMode val="edge"/>
              <c:yMode val="edge"/>
              <c:x val="0.51679111718372128"/>
              <c:y val="0.86241634997405581"/>
            </c:manualLayout>
          </c:layout>
          <c:overlay val="0"/>
        </c:title>
        <c:numFmt formatCode="General" sourceLinked="1"/>
        <c:majorTickMark val="out"/>
        <c:minorTickMark val="none"/>
        <c:tickLblPos val="nextTo"/>
        <c:spPr>
          <a:ln>
            <a:solidFill>
              <a:schemeClr val="accent4">
                <a:lumMod val="50000"/>
              </a:schemeClr>
            </a:solidFill>
          </a:ln>
        </c:spPr>
        <c:txPr>
          <a:bodyPr/>
          <a:lstStyle/>
          <a:p>
            <a:pPr>
              <a:defRPr sz="1400">
                <a:solidFill>
                  <a:schemeClr val="accent4">
                    <a:lumMod val="50000"/>
                  </a:schemeClr>
                </a:solidFill>
                <a:latin typeface="Calibri" panose="020F0502020204030204" pitchFamily="34" charset="0"/>
              </a:defRPr>
            </a:pPr>
            <a:endParaRPr lang="en-US"/>
          </a:p>
        </c:txPr>
        <c:crossAx val="306919568"/>
        <c:crosses val="autoZero"/>
        <c:auto val="1"/>
        <c:lblAlgn val="ctr"/>
        <c:lblOffset val="100"/>
        <c:tickLblSkip val="2"/>
        <c:noMultiLvlLbl val="0"/>
      </c:catAx>
      <c:valAx>
        <c:axId val="306919568"/>
        <c:scaling>
          <c:orientation val="minMax"/>
        </c:scaling>
        <c:delete val="0"/>
        <c:axPos val="l"/>
        <c:title>
          <c:tx>
            <c:rich>
              <a:bodyPr/>
              <a:lstStyle/>
              <a:p>
                <a:pPr>
                  <a:defRPr sz="1600" b="0">
                    <a:solidFill>
                      <a:schemeClr val="accent4">
                        <a:lumMod val="50000"/>
                      </a:schemeClr>
                    </a:solidFill>
                    <a:latin typeface="Calibri" panose="020F0502020204030204" pitchFamily="34" charset="0"/>
                  </a:defRPr>
                </a:pPr>
                <a:r>
                  <a:rPr lang="en-US" sz="1600" b="0" dirty="0">
                    <a:solidFill>
                      <a:schemeClr val="accent4">
                        <a:lumMod val="50000"/>
                      </a:schemeClr>
                    </a:solidFill>
                    <a:latin typeface="Calibri" panose="020F0502020204030204" pitchFamily="34" charset="0"/>
                  </a:rPr>
                  <a:t>Number of cases</a:t>
                </a:r>
              </a:p>
            </c:rich>
          </c:tx>
          <c:layout>
            <c:manualLayout>
              <c:xMode val="edge"/>
              <c:yMode val="edge"/>
              <c:x val="3.4378481768820805E-3"/>
              <c:y val="0.26689301780926128"/>
            </c:manualLayout>
          </c:layout>
          <c:overlay val="0"/>
        </c:title>
        <c:numFmt formatCode="#,##0" sourceLinked="0"/>
        <c:majorTickMark val="out"/>
        <c:minorTickMark val="none"/>
        <c:tickLblPos val="nextTo"/>
        <c:spPr>
          <a:ln>
            <a:solidFill>
              <a:schemeClr val="accent4">
                <a:lumMod val="50000"/>
              </a:schemeClr>
            </a:solidFill>
          </a:ln>
        </c:spPr>
        <c:txPr>
          <a:bodyPr/>
          <a:lstStyle/>
          <a:p>
            <a:pPr>
              <a:defRPr sz="1400">
                <a:solidFill>
                  <a:schemeClr val="accent4">
                    <a:lumMod val="50000"/>
                  </a:schemeClr>
                </a:solidFill>
                <a:latin typeface="Calibri" panose="020F0502020204030204" pitchFamily="34" charset="0"/>
              </a:defRPr>
            </a:pPr>
            <a:endParaRPr lang="en-US"/>
          </a:p>
        </c:txPr>
        <c:crossAx val="3069190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136317419781967E-2"/>
          <c:y val="0.12958861693083615"/>
          <c:w val="0.81975739519046609"/>
          <c:h val="0.66001935460816685"/>
        </c:manualLayout>
      </c:layout>
      <c:barChart>
        <c:barDir val="col"/>
        <c:grouping val="clustered"/>
        <c:varyColors val="0"/>
        <c:ser>
          <c:idx val="0"/>
          <c:order val="0"/>
          <c:tx>
            <c:strRef>
              <c:f>Sheet1!$B$1</c:f>
              <c:strCache>
                <c:ptCount val="1"/>
                <c:pt idx="0">
                  <c:v>Number of cases</c:v>
                </c:pt>
              </c:strCache>
            </c:strRef>
          </c:tx>
          <c:spPr>
            <a:solidFill>
              <a:srgbClr val="0070C0"/>
            </a:solidFill>
            <a:ln>
              <a:solidFill>
                <a:schemeClr val="accent6"/>
              </a:solidFill>
            </a:ln>
            <a:effectLst/>
          </c:spPr>
          <c:invertIfNegative val="0"/>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Sheet1!$B$2:$B$25</c:f>
              <c:numCache>
                <c:formatCode>#,##0</c:formatCode>
                <c:ptCount val="24"/>
                <c:pt idx="0">
                  <c:v>7403</c:v>
                </c:pt>
                <c:pt idx="1">
                  <c:v>7762</c:v>
                </c:pt>
                <c:pt idx="2">
                  <c:v>8010</c:v>
                </c:pt>
                <c:pt idx="3">
                  <c:v>7752</c:v>
                </c:pt>
                <c:pt idx="4">
                  <c:v>7753</c:v>
                </c:pt>
                <c:pt idx="5">
                  <c:v>7623</c:v>
                </c:pt>
                <c:pt idx="6">
                  <c:v>7624</c:v>
                </c:pt>
                <c:pt idx="7">
                  <c:v>7634</c:v>
                </c:pt>
                <c:pt idx="8">
                  <c:v>8034</c:v>
                </c:pt>
                <c:pt idx="9">
                  <c:v>7737</c:v>
                </c:pt>
                <c:pt idx="10">
                  <c:v>7947</c:v>
                </c:pt>
                <c:pt idx="11">
                  <c:v>7875</c:v>
                </c:pt>
                <c:pt idx="12">
                  <c:v>7745</c:v>
                </c:pt>
                <c:pt idx="13">
                  <c:v>7845</c:v>
                </c:pt>
                <c:pt idx="14">
                  <c:v>7780</c:v>
                </c:pt>
                <c:pt idx="15">
                  <c:v>7644</c:v>
                </c:pt>
                <c:pt idx="16">
                  <c:v>6999</c:v>
                </c:pt>
                <c:pt idx="17">
                  <c:v>6817</c:v>
                </c:pt>
                <c:pt idx="18">
                  <c:v>6563</c:v>
                </c:pt>
                <c:pt idx="19">
                  <c:v>6309</c:v>
                </c:pt>
                <c:pt idx="20">
                  <c:v>6222</c:v>
                </c:pt>
                <c:pt idx="21">
                  <c:v>6264</c:v>
                </c:pt>
                <c:pt idx="22">
                  <c:v>6406</c:v>
                </c:pt>
                <c:pt idx="23" formatCode="General">
                  <c:v>6351</c:v>
                </c:pt>
              </c:numCache>
            </c:numRef>
          </c:val>
          <c:extLst>
            <c:ext xmlns:c16="http://schemas.microsoft.com/office/drawing/2014/chart" uri="{C3380CC4-5D6E-409C-BE32-E72D297353CC}">
              <c16:uniqueId val="{00000000-1ECB-4939-BD11-518BF089697B}"/>
            </c:ext>
          </c:extLst>
        </c:ser>
        <c:dLbls>
          <c:showLegendKey val="0"/>
          <c:showVal val="0"/>
          <c:showCatName val="0"/>
          <c:showSerName val="0"/>
          <c:showPercent val="0"/>
          <c:showBubbleSize val="0"/>
        </c:dLbls>
        <c:gapWidth val="150"/>
        <c:axId val="306924048"/>
        <c:axId val="306921808"/>
      </c:barChart>
      <c:lineChart>
        <c:grouping val="standard"/>
        <c:varyColors val="0"/>
        <c:ser>
          <c:idx val="1"/>
          <c:order val="1"/>
          <c:tx>
            <c:strRef>
              <c:f>Sheet1!$C$1</c:f>
              <c:strCache>
                <c:ptCount val="1"/>
                <c:pt idx="0">
                  <c:v>Percentage of total cases</c:v>
                </c:pt>
              </c:strCache>
            </c:strRef>
          </c:tx>
          <c:spPr>
            <a:ln w="19050" cap="rnd" cmpd="sng" algn="ctr">
              <a:solidFill>
                <a:srgbClr val="BF311A"/>
              </a:solidFill>
              <a:prstDash val="solid"/>
              <a:round/>
            </a:ln>
            <a:effectLst/>
          </c:spPr>
          <c:marker>
            <c:symbol val="circle"/>
            <c:size val="5"/>
            <c:spPr>
              <a:solidFill>
                <a:srgbClr val="BF311A"/>
              </a:solidFill>
              <a:ln w="38100" cap="flat" cmpd="sng" algn="ctr">
                <a:solidFill>
                  <a:srgbClr val="BF311A"/>
                </a:solidFill>
                <a:prstDash val="solid"/>
                <a:round/>
              </a:ln>
              <a:effectLst/>
            </c:spPr>
          </c:marker>
          <c:cat>
            <c:numRef>
              <c:f>Sheet1!$A$2:$A$25</c:f>
              <c:numCache>
                <c:formatCode>General</c:formatCode>
                <c:ptCount val="24"/>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numCache>
            </c:numRef>
          </c:cat>
          <c:val>
            <c:numRef>
              <c:f>Sheet1!$C$2:$C$25</c:f>
              <c:numCache>
                <c:formatCode>\(0.0\)</c:formatCode>
                <c:ptCount val="24"/>
                <c:pt idx="0">
                  <c:v>29.5</c:v>
                </c:pt>
                <c:pt idx="1">
                  <c:v>32.1</c:v>
                </c:pt>
                <c:pt idx="2">
                  <c:v>35.200000000000003</c:v>
                </c:pt>
                <c:pt idx="3">
                  <c:v>36.5</c:v>
                </c:pt>
                <c:pt idx="4">
                  <c:v>39.299999999999997</c:v>
                </c:pt>
                <c:pt idx="5">
                  <c:v>41.7</c:v>
                </c:pt>
                <c:pt idx="6">
                  <c:v>43.6</c:v>
                </c:pt>
                <c:pt idx="7">
                  <c:v>46.8</c:v>
                </c:pt>
                <c:pt idx="8">
                  <c:v>50.4</c:v>
                </c:pt>
                <c:pt idx="9">
                  <c:v>51.4</c:v>
                </c:pt>
                <c:pt idx="10">
                  <c:v>53.6</c:v>
                </c:pt>
                <c:pt idx="11">
                  <c:v>54.3</c:v>
                </c:pt>
                <c:pt idx="12">
                  <c:v>55.1</c:v>
                </c:pt>
                <c:pt idx="13">
                  <c:v>57.1</c:v>
                </c:pt>
                <c:pt idx="14">
                  <c:v>58.6</c:v>
                </c:pt>
                <c:pt idx="15">
                  <c:v>59.3</c:v>
                </c:pt>
                <c:pt idx="16">
                  <c:v>60.8</c:v>
                </c:pt>
                <c:pt idx="17">
                  <c:v>61.1</c:v>
                </c:pt>
                <c:pt idx="18">
                  <c:v>62.5</c:v>
                </c:pt>
                <c:pt idx="19">
                  <c:v>63.5</c:v>
                </c:pt>
                <c:pt idx="20">
                  <c:v>65.099999999999994</c:v>
                </c:pt>
                <c:pt idx="21">
                  <c:v>66.7</c:v>
                </c:pt>
                <c:pt idx="22">
                  <c:v>67.099999999999994</c:v>
                </c:pt>
                <c:pt idx="23">
                  <c:v>68.5</c:v>
                </c:pt>
              </c:numCache>
            </c:numRef>
          </c:val>
          <c:smooth val="0"/>
          <c:extLst>
            <c:ext xmlns:c16="http://schemas.microsoft.com/office/drawing/2014/chart" uri="{C3380CC4-5D6E-409C-BE32-E72D297353CC}">
              <c16:uniqueId val="{00000001-1ECB-4939-BD11-518BF089697B}"/>
            </c:ext>
          </c:extLst>
        </c:ser>
        <c:dLbls>
          <c:showLegendKey val="0"/>
          <c:showVal val="0"/>
          <c:showCatName val="0"/>
          <c:showSerName val="0"/>
          <c:showPercent val="0"/>
          <c:showBubbleSize val="0"/>
        </c:dLbls>
        <c:marker val="1"/>
        <c:smooth val="0"/>
        <c:axId val="306926288"/>
        <c:axId val="306925728"/>
      </c:lineChart>
      <c:catAx>
        <c:axId val="306924048"/>
        <c:scaling>
          <c:orientation val="minMax"/>
        </c:scaling>
        <c:delete val="0"/>
        <c:axPos val="b"/>
        <c:title>
          <c:tx>
            <c:rich>
              <a:bodyPr rot="0" spcFirstLastPara="1" vertOverflow="ellipsis" vert="horz" wrap="square" anchor="ctr" anchorCtr="1"/>
              <a:lstStyle/>
              <a:p>
                <a:pPr>
                  <a:defRPr sz="1800" b="1" i="0" u="none" strike="noStrike" kern="1200" baseline="0">
                    <a:solidFill>
                      <a:srgbClr val="080808"/>
                    </a:solidFill>
                    <a:latin typeface="+mn-lt"/>
                    <a:ea typeface="+mn-ea"/>
                    <a:cs typeface="+mn-cs"/>
                  </a:defRPr>
                </a:pPr>
                <a:r>
                  <a:rPr lang="en-US" sz="1600" b="0" baseline="0" dirty="0">
                    <a:solidFill>
                      <a:srgbClr val="080808"/>
                    </a:solidFill>
                    <a:latin typeface="Calibri" panose="020F0502020204030204" pitchFamily="34" charset="0"/>
                  </a:rPr>
                  <a:t>Year</a:t>
                </a:r>
              </a:p>
            </c:rich>
          </c:tx>
          <c:layout>
            <c:manualLayout>
              <c:xMode val="edge"/>
              <c:yMode val="edge"/>
              <c:x val="0.47267070977711267"/>
              <c:y val="0.8667312596683594"/>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080808"/>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accent4">
                <a:lumMod val="50000"/>
              </a:schemeClr>
            </a:solidFill>
            <a:prstDash val="solid"/>
            <a:round/>
          </a:ln>
          <a:effectLst/>
        </c:spPr>
        <c:txPr>
          <a:bodyPr rot="0" spcFirstLastPara="1" vertOverflow="ellipsis" wrap="square" anchor="ctr" anchorCtr="1"/>
          <a:lstStyle/>
          <a:p>
            <a:pPr>
              <a:defRPr sz="1400" b="0" i="0" u="none" strike="noStrike" kern="1200" baseline="0">
                <a:solidFill>
                  <a:srgbClr val="080808"/>
                </a:solidFill>
                <a:latin typeface="Calibri" panose="020F0502020204030204" pitchFamily="34" charset="0"/>
                <a:ea typeface="+mn-ea"/>
                <a:cs typeface="+mn-cs"/>
              </a:defRPr>
            </a:pPr>
            <a:endParaRPr lang="en-US"/>
          </a:p>
        </c:txPr>
        <c:crossAx val="306921808"/>
        <c:crossesAt val="0"/>
        <c:auto val="1"/>
        <c:lblAlgn val="ctr"/>
        <c:lblOffset val="100"/>
        <c:tickLblSkip val="2"/>
        <c:noMultiLvlLbl val="0"/>
      </c:catAx>
      <c:valAx>
        <c:axId val="306921808"/>
        <c:scaling>
          <c:orientation val="minMax"/>
        </c:scaling>
        <c:delete val="0"/>
        <c:axPos val="l"/>
        <c:numFmt formatCode="#,##0" sourceLinked="0"/>
        <c:majorTickMark val="out"/>
        <c:minorTickMark val="none"/>
        <c:tickLblPos val="nextTo"/>
        <c:spPr>
          <a:noFill/>
          <a:ln w="9525" cap="flat" cmpd="sng" algn="ctr">
            <a:solidFill>
              <a:schemeClr val="accent4">
                <a:lumMod val="50000"/>
              </a:schemeClr>
            </a:solidFill>
            <a:prstDash val="solid"/>
            <a:round/>
          </a:ln>
          <a:effectLst/>
        </c:spPr>
        <c:txPr>
          <a:bodyPr rot="-60000000" spcFirstLastPara="1" vertOverflow="ellipsis" vert="horz" wrap="square" anchor="ctr" anchorCtr="1"/>
          <a:lstStyle/>
          <a:p>
            <a:pPr>
              <a:defRPr sz="1400" b="0" i="0" u="none" strike="noStrike" kern="1200" baseline="0">
                <a:solidFill>
                  <a:srgbClr val="080808"/>
                </a:solidFill>
                <a:latin typeface="Calibri" panose="020F0502020204030204" pitchFamily="34" charset="0"/>
                <a:ea typeface="+mn-ea"/>
                <a:cs typeface="+mn-cs"/>
              </a:defRPr>
            </a:pPr>
            <a:endParaRPr lang="en-US"/>
          </a:p>
        </c:txPr>
        <c:crossAx val="306924048"/>
        <c:crosses val="autoZero"/>
        <c:crossBetween val="between"/>
      </c:valAx>
      <c:valAx>
        <c:axId val="306925728"/>
        <c:scaling>
          <c:orientation val="minMax"/>
        </c:scaling>
        <c:delete val="0"/>
        <c:axPos val="r"/>
        <c:numFmt formatCode="General" sourceLinked="0"/>
        <c:majorTickMark val="out"/>
        <c:minorTickMark val="none"/>
        <c:tickLblPos val="nextTo"/>
        <c:spPr>
          <a:noFill/>
          <a:ln w="9525" cap="flat" cmpd="sng" algn="ctr">
            <a:solidFill>
              <a:schemeClr val="accent4">
                <a:lumMod val="50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306926288"/>
        <c:crosses val="max"/>
        <c:crossBetween val="between"/>
      </c:valAx>
      <c:catAx>
        <c:axId val="306926288"/>
        <c:scaling>
          <c:orientation val="minMax"/>
        </c:scaling>
        <c:delete val="1"/>
        <c:axPos val="b"/>
        <c:numFmt formatCode="General" sourceLinked="1"/>
        <c:majorTickMark val="out"/>
        <c:minorTickMark val="none"/>
        <c:tickLblPos val="nextTo"/>
        <c:crossAx val="306925728"/>
        <c:crosses val="autoZero"/>
        <c:auto val="1"/>
        <c:lblAlgn val="ctr"/>
        <c:lblOffset val="100"/>
        <c:noMultiLvlLbl val="0"/>
      </c:catAx>
      <c:spPr>
        <a:noFill/>
        <a:ln w="25400">
          <a:noFill/>
        </a:ln>
        <a:effectLst/>
      </c:spPr>
    </c:plotArea>
    <c:legend>
      <c:legendPos val="b"/>
      <c:layout>
        <c:manualLayout>
          <c:xMode val="edge"/>
          <c:yMode val="edge"/>
          <c:x val="0.17821786713910651"/>
          <c:y val="4.4162844248502357E-2"/>
          <c:w val="0.65580798014573038"/>
          <c:h val="0.1231779557163558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4">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39911491629847"/>
          <c:y val="4.8197655750483182E-2"/>
          <c:w val="0.86751904962026383"/>
          <c:h val="0.7653607070069155"/>
        </c:manualLayout>
      </c:layout>
      <c:barChart>
        <c:barDir val="col"/>
        <c:grouping val="clustered"/>
        <c:varyColors val="0"/>
        <c:ser>
          <c:idx val="0"/>
          <c:order val="0"/>
          <c:tx>
            <c:strRef>
              <c:f>Sheet1!$B$1</c:f>
              <c:strCache>
                <c:ptCount val="1"/>
                <c:pt idx="0">
                  <c:v>Non-U.S.–Born </c:v>
                </c:pt>
              </c:strCache>
            </c:strRef>
          </c:tx>
          <c:spPr>
            <a:solidFill>
              <a:srgbClr val="0070C0"/>
            </a:solidFill>
            <a:ln w="12700">
              <a:solidFill>
                <a:schemeClr val="accent6"/>
              </a:solidFill>
            </a:ln>
            <a:effectLst/>
          </c:spPr>
          <c:invertIfNegative val="0"/>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General</c:formatCode>
                <c:ptCount val="6"/>
                <c:pt idx="0">
                  <c:v>7.8</c:v>
                </c:pt>
                <c:pt idx="1">
                  <c:v>7.7</c:v>
                </c:pt>
                <c:pt idx="2">
                  <c:v>7.3</c:v>
                </c:pt>
                <c:pt idx="3">
                  <c:v>8.4</c:v>
                </c:pt>
                <c:pt idx="4">
                  <c:v>8.3000000000000007</c:v>
                </c:pt>
                <c:pt idx="5">
                  <c:v>7.9</c:v>
                </c:pt>
              </c:numCache>
            </c:numRef>
          </c:val>
          <c:extLst>
            <c:ext xmlns:c16="http://schemas.microsoft.com/office/drawing/2014/chart" uri="{C3380CC4-5D6E-409C-BE32-E72D297353CC}">
              <c16:uniqueId val="{00000000-9951-43B8-8916-A8919A162F3F}"/>
            </c:ext>
          </c:extLst>
        </c:ser>
        <c:ser>
          <c:idx val="1"/>
          <c:order val="1"/>
          <c:tx>
            <c:strRef>
              <c:f>Sheet1!$C$1</c:f>
              <c:strCache>
                <c:ptCount val="1"/>
                <c:pt idx="0">
                  <c:v>U.S.-Born</c:v>
                </c:pt>
              </c:strCache>
            </c:strRef>
          </c:tx>
          <c:spPr>
            <a:solidFill>
              <a:srgbClr val="86B2D8"/>
            </a:solidFill>
            <a:ln w="12700">
              <a:solidFill>
                <a:schemeClr val="accent6"/>
              </a:solidFill>
            </a:ln>
            <a:effectLst/>
          </c:spPr>
          <c:invertIfNegative val="0"/>
          <c:cat>
            <c:numRef>
              <c:f>Sheet1!$A$2:$A$7</c:f>
              <c:numCache>
                <c:formatCode>General</c:formatCode>
                <c:ptCount val="6"/>
                <c:pt idx="0">
                  <c:v>2011</c:v>
                </c:pt>
                <c:pt idx="1">
                  <c:v>2012</c:v>
                </c:pt>
                <c:pt idx="2">
                  <c:v>2013</c:v>
                </c:pt>
                <c:pt idx="3">
                  <c:v>2014</c:v>
                </c:pt>
                <c:pt idx="4">
                  <c:v>2015</c:v>
                </c:pt>
                <c:pt idx="5">
                  <c:v>2016</c:v>
                </c:pt>
              </c:numCache>
            </c:numRef>
          </c:cat>
          <c:val>
            <c:numRef>
              <c:f>Sheet1!$C$2:$C$7</c:f>
              <c:numCache>
                <c:formatCode>0.0</c:formatCode>
                <c:ptCount val="6"/>
                <c:pt idx="0">
                  <c:v>25.6</c:v>
                </c:pt>
                <c:pt idx="1">
                  <c:v>27.1</c:v>
                </c:pt>
                <c:pt idx="2">
                  <c:v>27.1</c:v>
                </c:pt>
                <c:pt idx="3">
                  <c:v>28</c:v>
                </c:pt>
                <c:pt idx="4">
                  <c:v>26.8</c:v>
                </c:pt>
                <c:pt idx="5">
                  <c:v>25.5</c:v>
                </c:pt>
              </c:numCache>
            </c:numRef>
          </c:val>
          <c:extLst>
            <c:ext xmlns:c16="http://schemas.microsoft.com/office/drawing/2014/chart" uri="{C3380CC4-5D6E-409C-BE32-E72D297353CC}">
              <c16:uniqueId val="{00000001-9951-43B8-8916-A8919A162F3F}"/>
            </c:ext>
          </c:extLst>
        </c:ser>
        <c:dLbls>
          <c:showLegendKey val="0"/>
          <c:showVal val="0"/>
          <c:showCatName val="0"/>
          <c:showSerName val="0"/>
          <c:showPercent val="0"/>
          <c:showBubbleSize val="0"/>
        </c:dLbls>
        <c:gapWidth val="219"/>
        <c:overlap val="-27"/>
        <c:axId val="314050112"/>
        <c:axId val="314050672"/>
      </c:barChart>
      <c:catAx>
        <c:axId val="314050112"/>
        <c:scaling>
          <c:orientation val="minMax"/>
        </c:scaling>
        <c:delete val="0"/>
        <c:axPos val="b"/>
        <c:numFmt formatCode="General" sourceLinked="1"/>
        <c:majorTickMark val="none"/>
        <c:minorTickMark val="none"/>
        <c:tickLblPos val="nextTo"/>
        <c:spPr>
          <a:noFill/>
          <a:ln w="9525" cap="flat" cmpd="sng" algn="ctr">
            <a:solidFill>
              <a:schemeClr val="accent4">
                <a:lumMod val="50000"/>
              </a:schemeClr>
            </a:solidFill>
            <a:round/>
          </a:ln>
          <a:effectLst/>
        </c:spPr>
        <c:txPr>
          <a:bodyPr rot="-60000000" spcFirstLastPara="1" vertOverflow="ellipsis" vert="horz" wrap="square" anchor="ctr" anchorCtr="1"/>
          <a:lstStyle/>
          <a:p>
            <a:pPr>
              <a:defRPr sz="14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314050672"/>
        <c:crosses val="autoZero"/>
        <c:auto val="1"/>
        <c:lblAlgn val="ctr"/>
        <c:lblOffset val="100"/>
        <c:noMultiLvlLbl val="0"/>
      </c:catAx>
      <c:valAx>
        <c:axId val="31405067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rgbClr val="080808"/>
                    </a:solidFill>
                    <a:latin typeface="Calibri" panose="020F0502020204030204" pitchFamily="34" charset="0"/>
                    <a:ea typeface="+mn-ea"/>
                    <a:cs typeface="Calibri" panose="020F0502020204030204" pitchFamily="34" charset="0"/>
                  </a:defRPr>
                </a:pPr>
                <a:r>
                  <a:rPr lang="en-US" sz="1400" dirty="0">
                    <a:solidFill>
                      <a:srgbClr val="080808"/>
                    </a:solidFill>
                    <a:latin typeface="Calibri" panose="020F0502020204030204" pitchFamily="34" charset="0"/>
                    <a:cs typeface="Calibri" panose="020F0502020204030204" pitchFamily="34" charset="0"/>
                  </a:rPr>
                  <a:t>Percentage of TB cases attributed to recent transmission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80808"/>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solidFill>
              <a:schemeClr val="accent4">
                <a:lumMod val="50000"/>
              </a:schemeClr>
            </a:solidFill>
          </a:ln>
          <a:effectLst/>
        </c:spPr>
        <c:txPr>
          <a:bodyPr rot="-60000000" spcFirstLastPara="1" vertOverflow="ellipsis" vert="horz" wrap="square" anchor="ctr" anchorCtr="1"/>
          <a:lstStyle/>
          <a:p>
            <a:pPr>
              <a:defRPr sz="1400" b="0" i="0" u="none" strike="noStrike" kern="1200" baseline="0">
                <a:solidFill>
                  <a:schemeClr val="accent4">
                    <a:lumMod val="50000"/>
                  </a:schemeClr>
                </a:solidFill>
                <a:latin typeface="Calibri" panose="020F0502020204030204" pitchFamily="34" charset="0"/>
                <a:ea typeface="+mn-ea"/>
                <a:cs typeface="+mn-cs"/>
              </a:defRPr>
            </a:pPr>
            <a:endParaRPr lang="en-US"/>
          </a:p>
        </c:txPr>
        <c:crossAx val="314050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accent4">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0.86661</cdr:x>
      <cdr:y>0</cdr:y>
    </cdr:from>
    <cdr:to>
      <cdr:x>1</cdr:x>
      <cdr:y>0.09302</cdr:y>
    </cdr:to>
    <cdr:sp macro="" textlink="">
      <cdr:nvSpPr>
        <cdr:cNvPr id="2" name="TextBox 1"/>
        <cdr:cNvSpPr txBox="1"/>
      </cdr:nvSpPr>
      <cdr:spPr>
        <a:xfrm xmlns:a="http://schemas.openxmlformats.org/drawingml/2006/main">
          <a:off x="7566886" y="0"/>
          <a:ext cx="1164737"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dirty="0">
              <a:solidFill>
                <a:srgbClr val="000000"/>
              </a:solidFill>
              <a:latin typeface="Calibri" panose="020F0502020204030204" pitchFamily="34" charset="0"/>
            </a:rPr>
            <a:t>Percentage</a:t>
          </a:r>
        </a:p>
      </cdr:txBody>
    </cdr:sp>
  </cdr:relSizeAnchor>
  <cdr:relSizeAnchor xmlns:cdr="http://schemas.openxmlformats.org/drawingml/2006/chartDrawing">
    <cdr:from>
      <cdr:x>0</cdr:x>
      <cdr:y>0</cdr:y>
    </cdr:from>
    <cdr:to>
      <cdr:x>0.20431</cdr:x>
      <cdr:y>0.09302</cdr:y>
    </cdr:to>
    <cdr:sp macro="" textlink="">
      <cdr:nvSpPr>
        <cdr:cNvPr id="3" name="TextBox 1"/>
        <cdr:cNvSpPr txBox="1"/>
      </cdr:nvSpPr>
      <cdr:spPr>
        <a:xfrm xmlns:a="http://schemas.openxmlformats.org/drawingml/2006/main">
          <a:off x="0" y="0"/>
          <a:ext cx="178397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000000"/>
              </a:solidFill>
              <a:latin typeface="Calibri" panose="020F0502020204030204" pitchFamily="34" charset="0"/>
            </a:rPr>
            <a:t>Number of cases</a:t>
          </a:r>
        </a:p>
      </cdr:txBody>
    </cdr:sp>
  </cdr:relSizeAnchor>
</c:userShapes>
</file>

<file path=ppt/drawings/drawing2.xml><?xml version="1.0" encoding="utf-8"?>
<c:userShapes xmlns:c="http://schemas.openxmlformats.org/drawingml/2006/chart">
  <cdr:relSizeAnchor xmlns:cdr="http://schemas.openxmlformats.org/drawingml/2006/chartDrawing">
    <cdr:from>
      <cdr:x>0.59427</cdr:x>
      <cdr:y>0.74635</cdr:y>
    </cdr:from>
    <cdr:to>
      <cdr:x>0.61553</cdr:x>
      <cdr:y>0.81892</cdr:y>
    </cdr:to>
    <cdr:sp macro="" textlink="">
      <cdr:nvSpPr>
        <cdr:cNvPr id="2" name="TextBox 1"/>
        <cdr:cNvSpPr txBox="1"/>
      </cdr:nvSpPr>
      <cdr:spPr>
        <a:xfrm xmlns:a="http://schemas.openxmlformats.org/drawingml/2006/main">
          <a:off x="5162266" y="2690532"/>
          <a:ext cx="184731" cy="261610"/>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endParaRPr lang="en-US" sz="1100" dirty="0">
            <a:solidFill>
              <a:srgbClr val="000000"/>
            </a:solidFill>
            <a:latin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40497771"/>
      </p:ext>
    </p:extLst>
  </p:cSld>
  <p:clrMap bg1="lt1" tx1="dk1" bg2="lt2" tx2="dk2" accent1="accent1" accent2="accent2" accent3="accent3" accent4="accent4" accent5="accent5" accent6="accent6" hlink="hlink" folHlink="folHlink"/>
  <p:notesStyle>
    <a:lvl1pPr defTabSz="1141171" latinLnBrk="0">
      <a:defRPr sz="1400">
        <a:latin typeface="+mj-lt"/>
        <a:ea typeface="+mj-ea"/>
        <a:cs typeface="+mj-cs"/>
        <a:sym typeface="Calibri"/>
      </a:defRPr>
    </a:lvl1pPr>
    <a:lvl2pPr indent="228600" defTabSz="1141171" latinLnBrk="0">
      <a:defRPr sz="1400">
        <a:latin typeface="+mj-lt"/>
        <a:ea typeface="+mj-ea"/>
        <a:cs typeface="+mj-cs"/>
        <a:sym typeface="Calibri"/>
      </a:defRPr>
    </a:lvl2pPr>
    <a:lvl3pPr indent="457200" defTabSz="1141171" latinLnBrk="0">
      <a:defRPr sz="1400">
        <a:latin typeface="+mj-lt"/>
        <a:ea typeface="+mj-ea"/>
        <a:cs typeface="+mj-cs"/>
        <a:sym typeface="Calibri"/>
      </a:defRPr>
    </a:lvl3pPr>
    <a:lvl4pPr indent="685800" defTabSz="1141171" latinLnBrk="0">
      <a:defRPr sz="1400">
        <a:latin typeface="+mj-lt"/>
        <a:ea typeface="+mj-ea"/>
        <a:cs typeface="+mj-cs"/>
        <a:sym typeface="Calibri"/>
      </a:defRPr>
    </a:lvl4pPr>
    <a:lvl5pPr indent="914400" defTabSz="1141171" latinLnBrk="0">
      <a:defRPr sz="1400">
        <a:latin typeface="+mj-lt"/>
        <a:ea typeface="+mj-ea"/>
        <a:cs typeface="+mj-cs"/>
        <a:sym typeface="Calibri"/>
      </a:defRPr>
    </a:lvl5pPr>
    <a:lvl6pPr indent="1143000" defTabSz="1141171" latinLnBrk="0">
      <a:defRPr sz="1400">
        <a:latin typeface="+mj-lt"/>
        <a:ea typeface="+mj-ea"/>
        <a:cs typeface="+mj-cs"/>
        <a:sym typeface="Calibri"/>
      </a:defRPr>
    </a:lvl6pPr>
    <a:lvl7pPr indent="1371600" defTabSz="1141171" latinLnBrk="0">
      <a:defRPr sz="1400">
        <a:latin typeface="+mj-lt"/>
        <a:ea typeface="+mj-ea"/>
        <a:cs typeface="+mj-cs"/>
        <a:sym typeface="Calibri"/>
      </a:defRPr>
    </a:lvl7pPr>
    <a:lvl8pPr indent="1600200" defTabSz="1141171" latinLnBrk="0">
      <a:defRPr sz="1400">
        <a:latin typeface="+mj-lt"/>
        <a:ea typeface="+mj-ea"/>
        <a:cs typeface="+mj-cs"/>
        <a:sym typeface="Calibri"/>
      </a:defRPr>
    </a:lvl8pPr>
    <a:lvl9pPr indent="1828800" defTabSz="1141171" latinLnBrk="0">
      <a:defRPr sz="1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General use graphics to be customized according to your poll’s instructions</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677DEA6-0EE8-48B6-BE40-4D00AFC2DD91}"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85999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1453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57200">
              <a:buSzTx/>
              <a:defRPr sz="2666">
                <a:solidFill>
                  <a:srgbClr val="FFFFFF"/>
                </a:solidFill>
                <a:latin typeface="Times"/>
                <a:ea typeface="Times"/>
                <a:cs typeface="Times"/>
                <a:sym typeface="Times"/>
              </a:defRPr>
            </a:pPr>
            <a:endParaRPr lang="en-US" sz="2800" dirty="0">
              <a:solidFill>
                <a:schemeClr val="tx1"/>
              </a:solidFill>
            </a:endParaRPr>
          </a:p>
          <a:p>
            <a:endParaRPr lang="en-US" dirty="0"/>
          </a:p>
        </p:txBody>
      </p:sp>
    </p:spTree>
    <p:extLst>
      <p:ext uri="{BB962C8B-B14F-4D97-AF65-F5344CB8AC3E}">
        <p14:creationId xmlns:p14="http://schemas.microsoft.com/office/powerpoint/2010/main" val="97976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141171" eaLnBrk="1" fontAlgn="auto" latinLnBrk="0" hangingPunct="1">
              <a:lnSpc>
                <a:spcPct val="100000"/>
              </a:lnSpc>
              <a:spcBef>
                <a:spcPts val="0"/>
              </a:spcBef>
              <a:spcAft>
                <a:spcPts val="0"/>
              </a:spcAft>
              <a:buClrTx/>
              <a:buSzTx/>
              <a:buFontTx/>
              <a:buNone/>
              <a:tabLst/>
              <a:defRPr/>
            </a:pPr>
            <a:endParaRPr lang="en-US" sz="9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770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671567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8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1932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620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762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688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 instruction slide for SMS with Presenter Session (our default)</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9E0B20A-2F50-4DBF-89E4-28756A961A1E}"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213157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Example instruction slide for using web voting</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35A3FA8-B5F1-4B51-8297-2A02E825C63D}"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11465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381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616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119935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103824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141171"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24137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4123E-4967-4B8B-A95A-ECFF68C87A8E}" type="slidenum">
              <a:rPr lang="en-US" smtClean="0"/>
              <a:pPr/>
              <a:t>13</a:t>
            </a:fld>
            <a:endParaRPr lang="en-US" dirty="0"/>
          </a:p>
        </p:txBody>
      </p:sp>
    </p:spTree>
    <p:extLst>
      <p:ext uri="{BB962C8B-B14F-4D97-AF65-F5344CB8AC3E}">
        <p14:creationId xmlns:p14="http://schemas.microsoft.com/office/powerpoint/2010/main" val="263075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828800" y="1346835"/>
            <a:ext cx="10972800" cy="2865121"/>
          </a:xfrm>
          <a:prstGeom prst="rect">
            <a:avLst/>
          </a:prstGeom>
        </p:spPr>
        <p:txBody>
          <a:bodyPr anchor="b"/>
          <a:lstStyle>
            <a:lvl1pPr>
              <a:defRPr sz="6400"/>
            </a:lvl1pPr>
          </a:lstStyle>
          <a:p>
            <a:r>
              <a:t>Title Text</a:t>
            </a:r>
          </a:p>
        </p:txBody>
      </p:sp>
      <p:sp>
        <p:nvSpPr>
          <p:cNvPr id="12" name="Body Level One…"/>
          <p:cNvSpPr txBox="1">
            <a:spLocks noGrp="1"/>
          </p:cNvSpPr>
          <p:nvPr>
            <p:ph type="body" sz="quarter" idx="1"/>
          </p:nvPr>
        </p:nvSpPr>
        <p:spPr>
          <a:xfrm>
            <a:off x="1828800" y="4322445"/>
            <a:ext cx="10972800" cy="1986916"/>
          </a:xfrm>
          <a:prstGeom prst="rect">
            <a:avLst/>
          </a:prstGeom>
        </p:spPr>
        <p:txBody>
          <a:bodyPr/>
          <a:lstStyle>
            <a:lvl1pPr marL="0" indent="0" algn="ctr">
              <a:lnSpc>
                <a:spcPct val="90000"/>
              </a:lnSpc>
              <a:spcBef>
                <a:spcPts val="800"/>
              </a:spcBef>
              <a:buSzTx/>
              <a:buFontTx/>
              <a:buNone/>
              <a:defRPr sz="2500">
                <a:solidFill>
                  <a:srgbClr val="444444"/>
                </a:solidFill>
              </a:defRPr>
            </a:lvl1pPr>
            <a:lvl2pPr marL="0" indent="493776" algn="ctr">
              <a:lnSpc>
                <a:spcPct val="90000"/>
              </a:lnSpc>
              <a:spcBef>
                <a:spcPts val="800"/>
              </a:spcBef>
              <a:buSzTx/>
              <a:buFontTx/>
              <a:buNone/>
              <a:defRPr sz="2500">
                <a:solidFill>
                  <a:srgbClr val="444444"/>
                </a:solidFill>
              </a:defRPr>
            </a:lvl2pPr>
            <a:lvl3pPr marL="0" indent="987552" algn="ctr">
              <a:lnSpc>
                <a:spcPct val="90000"/>
              </a:lnSpc>
              <a:spcBef>
                <a:spcPts val="800"/>
              </a:spcBef>
              <a:buSzTx/>
              <a:buFontTx/>
              <a:buNone/>
              <a:defRPr sz="2500">
                <a:solidFill>
                  <a:srgbClr val="444444"/>
                </a:solidFill>
              </a:defRPr>
            </a:lvl3pPr>
            <a:lvl4pPr marL="0" indent="1481327" algn="ctr">
              <a:lnSpc>
                <a:spcPct val="90000"/>
              </a:lnSpc>
              <a:spcBef>
                <a:spcPts val="800"/>
              </a:spcBef>
              <a:buSzTx/>
              <a:buFontTx/>
              <a:buNone/>
              <a:defRPr sz="2500">
                <a:solidFill>
                  <a:srgbClr val="444444"/>
                </a:solidFill>
              </a:defRPr>
            </a:lvl4pPr>
            <a:lvl5pPr marL="0" indent="1975104" algn="ctr">
              <a:lnSpc>
                <a:spcPct val="90000"/>
              </a:lnSpc>
              <a:spcBef>
                <a:spcPts val="800"/>
              </a:spcBef>
              <a:buSzTx/>
              <a:buFontTx/>
              <a:buNone/>
              <a:defRPr sz="2500">
                <a:solidFill>
                  <a:srgbClr val="444444"/>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xfrm>
            <a:off x="1005839" y="2190750"/>
            <a:ext cx="12618721" cy="5221608"/>
          </a:xfrm>
          <a:prstGeom prst="rect">
            <a:avLst/>
          </a:prstGeom>
        </p:spPr>
        <p:txBody>
          <a:bodyPr/>
          <a:lstStyle>
            <a:lvl1pPr marL="185166" indent="-185166">
              <a:lnSpc>
                <a:spcPct val="90000"/>
              </a:lnSpc>
              <a:spcBef>
                <a:spcPts val="800"/>
              </a:spcBef>
              <a:defRPr sz="2200">
                <a:solidFill>
                  <a:srgbClr val="444444"/>
                </a:solidFill>
              </a:defRPr>
            </a:lvl1pPr>
            <a:lvl2pPr marL="584735" indent="-214402">
              <a:lnSpc>
                <a:spcPct val="90000"/>
              </a:lnSpc>
              <a:spcBef>
                <a:spcPts val="800"/>
              </a:spcBef>
              <a:buChar char="•"/>
              <a:defRPr sz="2200">
                <a:solidFill>
                  <a:srgbClr val="444444"/>
                </a:solidFill>
              </a:defRPr>
            </a:lvl2pPr>
            <a:lvl3pPr marL="1246196" indent="-258644">
              <a:lnSpc>
                <a:spcPct val="90000"/>
              </a:lnSpc>
              <a:spcBef>
                <a:spcPts val="800"/>
              </a:spcBef>
              <a:defRPr sz="2200">
                <a:solidFill>
                  <a:srgbClr val="444444"/>
                </a:solidFill>
              </a:defRPr>
            </a:lvl3pPr>
            <a:lvl4pPr marL="1767198" indent="-285870">
              <a:lnSpc>
                <a:spcPct val="90000"/>
              </a:lnSpc>
              <a:spcBef>
                <a:spcPts val="800"/>
              </a:spcBef>
              <a:defRPr sz="2200">
                <a:solidFill>
                  <a:srgbClr val="444444"/>
                </a:solidFill>
              </a:defRPr>
            </a:lvl4pPr>
            <a:lvl5pPr marL="2260974" indent="-285870">
              <a:lnSpc>
                <a:spcPct val="90000"/>
              </a:lnSpc>
              <a:spcBef>
                <a:spcPts val="800"/>
              </a:spcBef>
              <a:defRPr sz="2200">
                <a:solidFill>
                  <a:srgbClr val="444444"/>
                </a:solidFill>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10469881" y="438150"/>
            <a:ext cx="3154681" cy="6974206"/>
          </a:xfrm>
          <a:prstGeom prst="rect">
            <a:avLst/>
          </a:prstGeom>
        </p:spPr>
        <p:txBody>
          <a:bodyPr/>
          <a:lstStyle/>
          <a:p>
            <a:r>
              <a:t>Title Text</a:t>
            </a:r>
          </a:p>
        </p:txBody>
      </p:sp>
      <p:sp>
        <p:nvSpPr>
          <p:cNvPr id="102" name="Body Level One…"/>
          <p:cNvSpPr txBox="1">
            <a:spLocks noGrp="1"/>
          </p:cNvSpPr>
          <p:nvPr>
            <p:ph type="body" idx="1"/>
          </p:nvPr>
        </p:nvSpPr>
        <p:spPr>
          <a:xfrm>
            <a:off x="1005841" y="438150"/>
            <a:ext cx="9281161" cy="6974206"/>
          </a:xfrm>
          <a:prstGeom prst="rect">
            <a:avLst/>
          </a:prstGeom>
        </p:spPr>
        <p:txBody>
          <a:bodyPr/>
          <a:lstStyle>
            <a:lvl1pPr marL="185166" indent="-185166">
              <a:lnSpc>
                <a:spcPct val="90000"/>
              </a:lnSpc>
              <a:spcBef>
                <a:spcPts val="800"/>
              </a:spcBef>
              <a:defRPr sz="2200">
                <a:solidFill>
                  <a:srgbClr val="444444"/>
                </a:solidFill>
              </a:defRPr>
            </a:lvl1pPr>
            <a:lvl2pPr marL="584735" indent="-214402">
              <a:lnSpc>
                <a:spcPct val="90000"/>
              </a:lnSpc>
              <a:spcBef>
                <a:spcPts val="800"/>
              </a:spcBef>
              <a:buChar char="•"/>
              <a:defRPr sz="2200">
                <a:solidFill>
                  <a:srgbClr val="444444"/>
                </a:solidFill>
              </a:defRPr>
            </a:lvl2pPr>
            <a:lvl3pPr marL="1246196" indent="-258644">
              <a:lnSpc>
                <a:spcPct val="90000"/>
              </a:lnSpc>
              <a:spcBef>
                <a:spcPts val="800"/>
              </a:spcBef>
              <a:defRPr sz="2200">
                <a:solidFill>
                  <a:srgbClr val="444444"/>
                </a:solidFill>
              </a:defRPr>
            </a:lvl3pPr>
            <a:lvl4pPr marL="1767198" indent="-285870">
              <a:lnSpc>
                <a:spcPct val="90000"/>
              </a:lnSpc>
              <a:spcBef>
                <a:spcPts val="800"/>
              </a:spcBef>
              <a:defRPr sz="2200">
                <a:solidFill>
                  <a:srgbClr val="444444"/>
                </a:solidFill>
              </a:defRPr>
            </a:lvl4pPr>
            <a:lvl5pPr marL="2260974" indent="-285870">
              <a:lnSpc>
                <a:spcPct val="90000"/>
              </a:lnSpc>
              <a:spcBef>
                <a:spcPts val="800"/>
              </a:spcBef>
              <a:defRPr sz="2200">
                <a:solidFill>
                  <a:srgbClr val="444444"/>
                </a:solidFill>
              </a:defRPr>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329566"/>
            <a:ext cx="13167360" cy="1371600"/>
          </a:xfrm>
          <a:prstGeom prst="rect">
            <a:avLst/>
          </a:prstGeom>
        </p:spPr>
        <p:txBody>
          <a:bodyPr anchor="b" anchorCtr="0"/>
          <a:lstStyle>
            <a:lvl1pPr>
              <a:lnSpc>
                <a:spcPts val="3600"/>
              </a:lnSpc>
              <a:defRPr sz="336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731520" y="1920241"/>
            <a:ext cx="13167360" cy="5029200"/>
          </a:xfrm>
          <a:prstGeom prst="rect">
            <a:avLst/>
          </a:prstGeom>
        </p:spPr>
        <p:txBody>
          <a:bodyPr/>
          <a:lstStyle>
            <a:lvl1pPr>
              <a:buClr>
                <a:schemeClr val="accent1">
                  <a:lumMod val="20000"/>
                  <a:lumOff val="80000"/>
                </a:schemeClr>
              </a:buClr>
              <a:buSzPct val="70000"/>
              <a:buFont typeface="Wingdings" pitchFamily="2" charset="2"/>
              <a:buChar char="q"/>
              <a:defRPr sz="2880" b="1" baseline="0">
                <a:solidFill>
                  <a:schemeClr val="tx1"/>
                </a:solidFill>
              </a:defRPr>
            </a:lvl1pPr>
            <a:lvl2pPr>
              <a:buClr>
                <a:schemeClr val="accent1">
                  <a:lumMod val="20000"/>
                  <a:lumOff val="80000"/>
                </a:schemeClr>
              </a:buClr>
              <a:buSzPct val="100000"/>
              <a:buFont typeface="Wingdings" pitchFamily="2" charset="2"/>
              <a:buChar char="§"/>
              <a:defRPr sz="2880">
                <a:solidFill>
                  <a:schemeClr val="tx1"/>
                </a:solidFill>
              </a:defRPr>
            </a:lvl2pPr>
            <a:lvl3pPr>
              <a:buClr>
                <a:schemeClr val="accent1">
                  <a:lumMod val="20000"/>
                  <a:lumOff val="80000"/>
                </a:schemeClr>
              </a:buClr>
              <a:buSzPct val="100000"/>
              <a:buFont typeface="Arial" pitchFamily="34" charset="0"/>
              <a:buChar char="•"/>
              <a:defRPr sz="2880">
                <a:solidFill>
                  <a:schemeClr val="tx1"/>
                </a:solidFill>
              </a:defRPr>
            </a:lvl3pPr>
            <a:lvl4pPr>
              <a:buClr>
                <a:schemeClr val="accent1">
                  <a:lumMod val="20000"/>
                  <a:lumOff val="80000"/>
                </a:schemeClr>
              </a:buClr>
              <a:buSzPct val="70000"/>
              <a:buFont typeface="Courier New" pitchFamily="49" charset="0"/>
              <a:buChar char="o"/>
              <a:defRPr sz="2160" baseline="0">
                <a:solidFill>
                  <a:schemeClr val="tx1"/>
                </a:solidFill>
              </a:defRPr>
            </a:lvl4pPr>
            <a:lvl5pPr>
              <a:buClr>
                <a:schemeClr val="accent1">
                  <a:lumMod val="20000"/>
                  <a:lumOff val="80000"/>
                </a:schemeClr>
              </a:buClr>
              <a:buSzPct val="70000"/>
              <a:buFont typeface="Arial" pitchFamily="34" charset="0"/>
              <a:buChar char="•"/>
              <a:defRPr sz="2160">
                <a:solidFill>
                  <a:schemeClr val="tx1"/>
                </a:solidFill>
              </a:defRPr>
            </a:lvl5pPr>
          </a:lstStyle>
          <a:p>
            <a:pPr lvl="0"/>
            <a:r>
              <a:rPr lang="en-US" dirty="0"/>
              <a:t>First level – Myriad Pro, Bold, 24pt</a:t>
            </a:r>
          </a:p>
          <a:p>
            <a:pPr lvl="1"/>
            <a:r>
              <a:rPr lang="en-US" dirty="0"/>
              <a:t>Second level – Myriad Pro, 24pt</a:t>
            </a:r>
          </a:p>
          <a:p>
            <a:pPr lvl="2"/>
            <a:r>
              <a:rPr lang="en-US" dirty="0"/>
              <a:t>Third level – Myriad Pro, 24pt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731520" y="6949440"/>
            <a:ext cx="13167360" cy="731520"/>
          </a:xfrm>
          <a:prstGeom prst="rect">
            <a:avLst/>
          </a:prstGeom>
        </p:spPr>
        <p:txBody>
          <a:bodyPr anchor="b" anchorCtr="0"/>
          <a:lstStyle>
            <a:lvl1pPr algn="l">
              <a:lnSpc>
                <a:spcPts val="1320"/>
              </a:lnSpc>
              <a:buNone/>
              <a:defRPr sz="132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9096102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329566"/>
            <a:ext cx="13167360" cy="1371600"/>
          </a:xfrm>
          <a:prstGeom prst="rect">
            <a:avLst/>
          </a:prstGeom>
        </p:spPr>
        <p:txBody>
          <a:bodyPr anchor="b" anchorCtr="0"/>
          <a:lstStyle>
            <a:lvl1pPr algn="l">
              <a:lnSpc>
                <a:spcPts val="4800"/>
              </a:lnSpc>
              <a:defRPr sz="448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8024903"/>
            <a:ext cx="14630400" cy="214998"/>
          </a:xfrm>
          <a:prstGeom prst="rect">
            <a:avLst/>
          </a:prstGeom>
        </p:spPr>
      </p:pic>
      <p:sp>
        <p:nvSpPr>
          <p:cNvPr id="6" name="Text Placeholder 7"/>
          <p:cNvSpPr>
            <a:spLocks noGrp="1"/>
          </p:cNvSpPr>
          <p:nvPr>
            <p:ph type="body" sz="quarter" idx="10"/>
          </p:nvPr>
        </p:nvSpPr>
        <p:spPr>
          <a:xfrm>
            <a:off x="731520" y="1854200"/>
            <a:ext cx="13167360" cy="5346701"/>
          </a:xfrm>
        </p:spPr>
        <p:txBody>
          <a:bodyPr/>
          <a:lstStyle>
            <a:lvl1pPr marL="548640" indent="-548640">
              <a:buClr>
                <a:srgbClr val="00788A"/>
              </a:buClr>
              <a:buFont typeface="Wingdings" panose="05000000000000000000" pitchFamily="2" charset="2"/>
              <a:buChar char="§"/>
              <a:defRPr sz="3840" b="1">
                <a:solidFill>
                  <a:srgbClr val="00788A"/>
                </a:solidFill>
              </a:defRPr>
            </a:lvl1pPr>
            <a:lvl2pPr>
              <a:buClr>
                <a:srgbClr val="9A4E9E"/>
              </a:buClr>
              <a:defRPr sz="3200">
                <a:solidFill>
                  <a:schemeClr val="accent4">
                    <a:lumMod val="75000"/>
                  </a:schemeClr>
                </a:solidFill>
              </a:defRPr>
            </a:lvl2pPr>
            <a:lvl3pPr>
              <a:buClr>
                <a:srgbClr val="C00000"/>
              </a:buClr>
              <a:defRPr sz="3200">
                <a:solidFill>
                  <a:schemeClr val="accent4">
                    <a:lumMod val="75000"/>
                  </a:schemeClr>
                </a:solidFill>
              </a:defRPr>
            </a:lvl3pPr>
            <a:lvl4pPr>
              <a:defRPr sz="3200">
                <a:solidFill>
                  <a:schemeClr val="accent4">
                    <a:lumMod val="75000"/>
                  </a:schemeClr>
                </a:solidFill>
              </a:defRPr>
            </a:lvl4pPr>
            <a:lvl5pPr>
              <a:defRPr sz="32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773046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172052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998221" y="2051686"/>
            <a:ext cx="12618720" cy="3423286"/>
          </a:xfrm>
          <a:prstGeom prst="rect">
            <a:avLst/>
          </a:prstGeom>
        </p:spPr>
        <p:txBody>
          <a:bodyPr anchor="b"/>
          <a:lstStyle>
            <a:lvl1pPr>
              <a:defRPr sz="6400"/>
            </a:lvl1pPr>
          </a:lstStyle>
          <a:p>
            <a:r>
              <a:t>Title Text</a:t>
            </a:r>
          </a:p>
        </p:txBody>
      </p:sp>
      <p:sp>
        <p:nvSpPr>
          <p:cNvPr id="30" name="Body Level One…"/>
          <p:cNvSpPr txBox="1">
            <a:spLocks noGrp="1"/>
          </p:cNvSpPr>
          <p:nvPr>
            <p:ph type="body" sz="quarter" idx="1"/>
          </p:nvPr>
        </p:nvSpPr>
        <p:spPr>
          <a:xfrm>
            <a:off x="998221" y="5507356"/>
            <a:ext cx="12618720" cy="1800225"/>
          </a:xfrm>
          <a:prstGeom prst="rect">
            <a:avLst/>
          </a:prstGeom>
        </p:spPr>
        <p:txBody>
          <a:bodyPr/>
          <a:lstStyle>
            <a:lvl1pPr marL="0" indent="0">
              <a:lnSpc>
                <a:spcPct val="90000"/>
              </a:lnSpc>
              <a:spcBef>
                <a:spcPts val="800"/>
              </a:spcBef>
              <a:buSzTx/>
              <a:buFontTx/>
              <a:buNone/>
              <a:defRPr sz="2500">
                <a:solidFill>
                  <a:srgbClr val="888888"/>
                </a:solidFill>
              </a:defRPr>
            </a:lvl1pPr>
            <a:lvl2pPr marL="0" indent="493776">
              <a:lnSpc>
                <a:spcPct val="90000"/>
              </a:lnSpc>
              <a:spcBef>
                <a:spcPts val="800"/>
              </a:spcBef>
              <a:buSzTx/>
              <a:buFontTx/>
              <a:buNone/>
              <a:defRPr sz="2500">
                <a:solidFill>
                  <a:srgbClr val="888888"/>
                </a:solidFill>
              </a:defRPr>
            </a:lvl2pPr>
            <a:lvl3pPr marL="0" indent="987552">
              <a:lnSpc>
                <a:spcPct val="90000"/>
              </a:lnSpc>
              <a:spcBef>
                <a:spcPts val="800"/>
              </a:spcBef>
              <a:buSzTx/>
              <a:buFontTx/>
              <a:buNone/>
              <a:defRPr sz="2500">
                <a:solidFill>
                  <a:srgbClr val="888888"/>
                </a:solidFill>
              </a:defRPr>
            </a:lvl3pPr>
            <a:lvl4pPr marL="0" indent="1481327">
              <a:lnSpc>
                <a:spcPct val="90000"/>
              </a:lnSpc>
              <a:spcBef>
                <a:spcPts val="800"/>
              </a:spcBef>
              <a:buSzTx/>
              <a:buFontTx/>
              <a:buNone/>
              <a:defRPr sz="2500">
                <a:solidFill>
                  <a:srgbClr val="888888"/>
                </a:solidFill>
              </a:defRPr>
            </a:lvl4pPr>
            <a:lvl5pPr marL="0" indent="1975104">
              <a:lnSpc>
                <a:spcPct val="90000"/>
              </a:lnSpc>
              <a:spcBef>
                <a:spcPts val="800"/>
              </a:spcBef>
              <a:buSzTx/>
              <a:buFontTx/>
              <a:buNone/>
              <a:defRPr sz="25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005839" y="2190750"/>
            <a:ext cx="6217922" cy="5221608"/>
          </a:xfrm>
          <a:prstGeom prst="rect">
            <a:avLst/>
          </a:prstGeom>
        </p:spPr>
        <p:txBody>
          <a:bodyPr/>
          <a:lstStyle>
            <a:lvl1pPr marL="185166" indent="-185166">
              <a:lnSpc>
                <a:spcPct val="90000"/>
              </a:lnSpc>
              <a:spcBef>
                <a:spcPts val="800"/>
              </a:spcBef>
              <a:defRPr sz="2200">
                <a:solidFill>
                  <a:srgbClr val="444444"/>
                </a:solidFill>
              </a:defRPr>
            </a:lvl1pPr>
            <a:lvl2pPr marL="584735" indent="-214402">
              <a:lnSpc>
                <a:spcPct val="90000"/>
              </a:lnSpc>
              <a:spcBef>
                <a:spcPts val="800"/>
              </a:spcBef>
              <a:buChar char="•"/>
              <a:defRPr sz="2200">
                <a:solidFill>
                  <a:srgbClr val="444444"/>
                </a:solidFill>
              </a:defRPr>
            </a:lvl2pPr>
            <a:lvl3pPr marL="1246196" indent="-258644">
              <a:lnSpc>
                <a:spcPct val="90000"/>
              </a:lnSpc>
              <a:spcBef>
                <a:spcPts val="800"/>
              </a:spcBef>
              <a:defRPr sz="2200">
                <a:solidFill>
                  <a:srgbClr val="444444"/>
                </a:solidFill>
              </a:defRPr>
            </a:lvl3pPr>
            <a:lvl4pPr marL="1767198" indent="-285870">
              <a:lnSpc>
                <a:spcPct val="90000"/>
              </a:lnSpc>
              <a:spcBef>
                <a:spcPts val="800"/>
              </a:spcBef>
              <a:defRPr sz="2200">
                <a:solidFill>
                  <a:srgbClr val="444444"/>
                </a:solidFill>
              </a:defRPr>
            </a:lvl4pPr>
            <a:lvl5pPr marL="2260974" indent="-285870">
              <a:lnSpc>
                <a:spcPct val="90000"/>
              </a:lnSpc>
              <a:spcBef>
                <a:spcPts val="800"/>
              </a:spcBef>
              <a:defRPr sz="2200">
                <a:solidFill>
                  <a:srgbClr val="444444"/>
                </a:solidFill>
              </a:defRPr>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1007746" y="438151"/>
            <a:ext cx="12618720" cy="1590676"/>
          </a:xfrm>
          <a:prstGeom prst="rect">
            <a:avLst/>
          </a:prstGeom>
        </p:spPr>
        <p:txBody>
          <a:bodyPr/>
          <a:lstStyle/>
          <a:p>
            <a:r>
              <a:t>Title Text</a:t>
            </a:r>
          </a:p>
        </p:txBody>
      </p:sp>
      <p:sp>
        <p:nvSpPr>
          <p:cNvPr id="48" name="Body Level One…"/>
          <p:cNvSpPr txBox="1">
            <a:spLocks noGrp="1"/>
          </p:cNvSpPr>
          <p:nvPr>
            <p:ph type="body" sz="quarter" idx="1"/>
          </p:nvPr>
        </p:nvSpPr>
        <p:spPr>
          <a:xfrm>
            <a:off x="1007747" y="2017395"/>
            <a:ext cx="6189344" cy="988695"/>
          </a:xfrm>
          <a:prstGeom prst="rect">
            <a:avLst/>
          </a:prstGeom>
        </p:spPr>
        <p:txBody>
          <a:bodyPr anchor="b"/>
          <a:lstStyle>
            <a:lvl1pPr marL="0" indent="0">
              <a:lnSpc>
                <a:spcPct val="90000"/>
              </a:lnSpc>
              <a:spcBef>
                <a:spcPts val="800"/>
              </a:spcBef>
              <a:buSzTx/>
              <a:buFontTx/>
              <a:buNone/>
              <a:defRPr sz="2500" b="1">
                <a:solidFill>
                  <a:srgbClr val="444444"/>
                </a:solidFill>
              </a:defRPr>
            </a:lvl1pPr>
            <a:lvl2pPr marL="0" indent="493776">
              <a:lnSpc>
                <a:spcPct val="90000"/>
              </a:lnSpc>
              <a:spcBef>
                <a:spcPts val="800"/>
              </a:spcBef>
              <a:buSzTx/>
              <a:buFontTx/>
              <a:buNone/>
              <a:defRPr sz="2500" b="1">
                <a:solidFill>
                  <a:srgbClr val="444444"/>
                </a:solidFill>
              </a:defRPr>
            </a:lvl2pPr>
            <a:lvl3pPr marL="0" indent="987552">
              <a:lnSpc>
                <a:spcPct val="90000"/>
              </a:lnSpc>
              <a:spcBef>
                <a:spcPts val="800"/>
              </a:spcBef>
              <a:buSzTx/>
              <a:buFontTx/>
              <a:buNone/>
              <a:defRPr sz="2500" b="1">
                <a:solidFill>
                  <a:srgbClr val="444444"/>
                </a:solidFill>
              </a:defRPr>
            </a:lvl3pPr>
            <a:lvl4pPr marL="0" indent="1481327">
              <a:lnSpc>
                <a:spcPct val="90000"/>
              </a:lnSpc>
              <a:spcBef>
                <a:spcPts val="800"/>
              </a:spcBef>
              <a:buSzTx/>
              <a:buFontTx/>
              <a:buNone/>
              <a:defRPr sz="2500" b="1">
                <a:solidFill>
                  <a:srgbClr val="444444"/>
                </a:solidFill>
              </a:defRPr>
            </a:lvl4pPr>
            <a:lvl5pPr marL="0" indent="1975104">
              <a:lnSpc>
                <a:spcPct val="90000"/>
              </a:lnSpc>
              <a:spcBef>
                <a:spcPts val="800"/>
              </a:spcBef>
              <a:buSzTx/>
              <a:buFontTx/>
              <a:buNone/>
              <a:defRPr sz="2500" b="1">
                <a:solidFill>
                  <a:srgbClr val="444444"/>
                </a:solidFill>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7406641" y="2017395"/>
            <a:ext cx="6219827" cy="988695"/>
          </a:xfrm>
          <a:prstGeom prst="rect">
            <a:avLst/>
          </a:prstGeom>
        </p:spPr>
        <p:txBody>
          <a:bodyPr anchor="b"/>
          <a:lstStyle/>
          <a:p>
            <a:pPr marL="0" indent="0">
              <a:lnSpc>
                <a:spcPct val="90000"/>
              </a:lnSpc>
              <a:spcBef>
                <a:spcPts val="800"/>
              </a:spcBef>
              <a:buSzTx/>
              <a:buFontTx/>
              <a:buNone/>
              <a:defRPr sz="2500" b="1">
                <a:solidFill>
                  <a:srgbClr val="444444"/>
                </a:solidFill>
              </a:defRPr>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007746" y="548640"/>
            <a:ext cx="4718685" cy="1920240"/>
          </a:xfrm>
          <a:prstGeom prst="rect">
            <a:avLst/>
          </a:prstGeom>
        </p:spPr>
        <p:txBody>
          <a:bodyPr anchor="b"/>
          <a:lstStyle/>
          <a:p>
            <a:r>
              <a:t>Title Text</a:t>
            </a:r>
          </a:p>
        </p:txBody>
      </p:sp>
      <p:sp>
        <p:nvSpPr>
          <p:cNvPr id="73" name="Body Level One…"/>
          <p:cNvSpPr txBox="1">
            <a:spLocks noGrp="1"/>
          </p:cNvSpPr>
          <p:nvPr>
            <p:ph type="body" sz="half" idx="1"/>
          </p:nvPr>
        </p:nvSpPr>
        <p:spPr>
          <a:xfrm>
            <a:off x="6219826" y="1184911"/>
            <a:ext cx="7406641" cy="5848351"/>
          </a:xfrm>
          <a:prstGeom prst="rect">
            <a:avLst/>
          </a:prstGeom>
        </p:spPr>
        <p:txBody>
          <a:bodyPr/>
          <a:lstStyle>
            <a:lvl1pPr>
              <a:lnSpc>
                <a:spcPct val="90000"/>
              </a:lnSpc>
              <a:spcBef>
                <a:spcPts val="800"/>
              </a:spcBef>
              <a:defRPr sz="3400">
                <a:solidFill>
                  <a:srgbClr val="444444"/>
                </a:solidFill>
              </a:defRPr>
            </a:lvl1pPr>
            <a:lvl2pPr marL="580187" indent="-209854">
              <a:lnSpc>
                <a:spcPct val="90000"/>
              </a:lnSpc>
              <a:spcBef>
                <a:spcPts val="800"/>
              </a:spcBef>
              <a:buChar char="•"/>
              <a:defRPr sz="3400">
                <a:solidFill>
                  <a:srgbClr val="444444"/>
                </a:solidFill>
              </a:defRPr>
            </a:lvl2pPr>
            <a:lvl3pPr marL="1323319" indent="-335767">
              <a:lnSpc>
                <a:spcPct val="90000"/>
              </a:lnSpc>
              <a:spcBef>
                <a:spcPts val="800"/>
              </a:spcBef>
              <a:defRPr sz="3400">
                <a:solidFill>
                  <a:srgbClr val="444444"/>
                </a:solidFill>
              </a:defRPr>
            </a:lvl3pPr>
            <a:lvl4pPr marL="1881051" indent="-399723">
              <a:lnSpc>
                <a:spcPct val="90000"/>
              </a:lnSpc>
              <a:spcBef>
                <a:spcPts val="800"/>
              </a:spcBef>
              <a:defRPr sz="3400">
                <a:solidFill>
                  <a:srgbClr val="444444"/>
                </a:solidFill>
              </a:defRPr>
            </a:lvl4pPr>
            <a:lvl5pPr marL="2374827" indent="-399723">
              <a:lnSpc>
                <a:spcPct val="90000"/>
              </a:lnSpc>
              <a:spcBef>
                <a:spcPts val="800"/>
              </a:spcBef>
              <a:defRPr sz="3400">
                <a:solidFill>
                  <a:srgbClr val="444444"/>
                </a:solidFill>
              </a:defRPr>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1007746" y="2468881"/>
            <a:ext cx="4718685" cy="4573907"/>
          </a:xfrm>
          <a:prstGeom prst="rect">
            <a:avLst/>
          </a:prstGeom>
        </p:spPr>
        <p:txBody>
          <a:bodyPr/>
          <a:lstStyle/>
          <a:p>
            <a:pPr marL="0" indent="0">
              <a:lnSpc>
                <a:spcPct val="90000"/>
              </a:lnSpc>
              <a:spcBef>
                <a:spcPts val="800"/>
              </a:spcBef>
              <a:buSzTx/>
              <a:buFontTx/>
              <a:buNone/>
              <a:defRPr sz="1700">
                <a:solidFill>
                  <a:srgbClr val="444444"/>
                </a:solidFill>
              </a:defRPr>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007746" y="548640"/>
            <a:ext cx="4718685" cy="1920240"/>
          </a:xfrm>
          <a:prstGeom prst="rect">
            <a:avLst/>
          </a:prstGeom>
        </p:spPr>
        <p:txBody>
          <a:bodyPr anchor="b"/>
          <a:lstStyle/>
          <a:p>
            <a:r>
              <a:t>Title Text</a:t>
            </a:r>
          </a:p>
        </p:txBody>
      </p:sp>
      <p:sp>
        <p:nvSpPr>
          <p:cNvPr id="83" name="Picture Placeholder 2"/>
          <p:cNvSpPr>
            <a:spLocks noGrp="1"/>
          </p:cNvSpPr>
          <p:nvPr>
            <p:ph type="pic" sz="half" idx="13"/>
          </p:nvPr>
        </p:nvSpPr>
        <p:spPr>
          <a:xfrm>
            <a:off x="6219826" y="1184911"/>
            <a:ext cx="7406641" cy="5848351"/>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007746" y="2468881"/>
            <a:ext cx="4718685" cy="4573907"/>
          </a:xfrm>
          <a:prstGeom prst="rect">
            <a:avLst/>
          </a:prstGeom>
        </p:spPr>
        <p:txBody>
          <a:bodyPr/>
          <a:lstStyle>
            <a:lvl1pPr marL="0" indent="0">
              <a:lnSpc>
                <a:spcPct val="90000"/>
              </a:lnSpc>
              <a:spcBef>
                <a:spcPts val="800"/>
              </a:spcBef>
              <a:buSzTx/>
              <a:buFontTx/>
              <a:buNone/>
              <a:defRPr sz="1700">
                <a:solidFill>
                  <a:srgbClr val="444444"/>
                </a:solidFill>
              </a:defRPr>
            </a:lvl1pPr>
            <a:lvl2pPr marL="0" indent="493776">
              <a:lnSpc>
                <a:spcPct val="90000"/>
              </a:lnSpc>
              <a:spcBef>
                <a:spcPts val="800"/>
              </a:spcBef>
              <a:buSzTx/>
              <a:buFontTx/>
              <a:buNone/>
              <a:defRPr sz="1700">
                <a:solidFill>
                  <a:srgbClr val="444444"/>
                </a:solidFill>
              </a:defRPr>
            </a:lvl2pPr>
            <a:lvl3pPr marL="0" indent="987552">
              <a:lnSpc>
                <a:spcPct val="90000"/>
              </a:lnSpc>
              <a:spcBef>
                <a:spcPts val="800"/>
              </a:spcBef>
              <a:buSzTx/>
              <a:buFontTx/>
              <a:buNone/>
              <a:defRPr sz="1700">
                <a:solidFill>
                  <a:srgbClr val="444444"/>
                </a:solidFill>
              </a:defRPr>
            </a:lvl3pPr>
            <a:lvl4pPr marL="0" indent="1481327">
              <a:lnSpc>
                <a:spcPct val="90000"/>
              </a:lnSpc>
              <a:spcBef>
                <a:spcPts val="800"/>
              </a:spcBef>
              <a:buSzTx/>
              <a:buFontTx/>
              <a:buNone/>
              <a:defRPr sz="1700">
                <a:solidFill>
                  <a:srgbClr val="444444"/>
                </a:solidFill>
              </a:defRPr>
            </a:lvl4pPr>
            <a:lvl5pPr marL="0" indent="1975104">
              <a:lnSpc>
                <a:spcPct val="90000"/>
              </a:lnSpc>
              <a:spcBef>
                <a:spcPts val="800"/>
              </a:spcBef>
              <a:buSzTx/>
              <a:buFontTx/>
              <a:buNone/>
              <a:defRPr sz="1700">
                <a:solidFill>
                  <a:srgbClr val="444444"/>
                </a:solidFill>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05839" y="438151"/>
            <a:ext cx="12618721" cy="1590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Title Text</a:t>
            </a:r>
          </a:p>
        </p:txBody>
      </p:sp>
      <p:sp>
        <p:nvSpPr>
          <p:cNvPr id="3" name="Body Level One…"/>
          <p:cNvSpPr txBox="1">
            <a:spLocks noGrp="1"/>
          </p:cNvSpPr>
          <p:nvPr>
            <p:ph type="body" idx="1"/>
          </p:nvPr>
        </p:nvSpPr>
        <p:spPr>
          <a:xfrm>
            <a:off x="1005839" y="2173869"/>
            <a:ext cx="12618721" cy="5221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49404" y="7636660"/>
            <a:ext cx="330162" cy="313394"/>
          </a:xfrm>
          <a:prstGeom prst="rect">
            <a:avLst/>
          </a:prstGeom>
          <a:ln w="12700">
            <a:miter lim="400000"/>
          </a:ln>
        </p:spPr>
        <p:txBody>
          <a:bodyPr wrap="none" lIns="45719" rIns="45719" anchor="ctr">
            <a:spAutoFit/>
          </a:bodyPr>
          <a:lstStyle>
            <a:lvl1pPr algn="r">
              <a:defRPr sz="16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ransition spd="med"/>
  <p:txStyles>
    <p:titleStyle>
      <a:lvl1pPr marL="0" marR="0" indent="0" algn="ctr" defTabSz="987552" rtl="0" latinLnBrk="0">
        <a:lnSpc>
          <a:spcPct val="100000"/>
        </a:lnSpc>
        <a:spcBef>
          <a:spcPts val="0"/>
        </a:spcBef>
        <a:spcAft>
          <a:spcPts val="0"/>
        </a:spcAft>
        <a:buClrTx/>
        <a:buSzTx/>
        <a:buFontTx/>
        <a:buNone/>
        <a:tabLst/>
        <a:defRPr sz="3400" b="0" i="0" u="none" strike="noStrike" cap="none" spc="0" baseline="0">
          <a:ln>
            <a:noFill/>
          </a:ln>
          <a:solidFill>
            <a:srgbClr val="444444"/>
          </a:solidFill>
          <a:uFillTx/>
          <a:latin typeface="Arial"/>
          <a:ea typeface="Arial"/>
          <a:cs typeface="Arial"/>
          <a:sym typeface="Arial"/>
        </a:defRPr>
      </a:lvl1pPr>
      <a:lvl2pPr marL="0" marR="0" indent="0" algn="ctr" defTabSz="987552" rtl="0" latinLnBrk="0">
        <a:lnSpc>
          <a:spcPct val="100000"/>
        </a:lnSpc>
        <a:spcBef>
          <a:spcPts val="0"/>
        </a:spcBef>
        <a:spcAft>
          <a:spcPts val="0"/>
        </a:spcAft>
        <a:buClrTx/>
        <a:buSzTx/>
        <a:buFontTx/>
        <a:buNone/>
        <a:tabLst/>
        <a:defRPr sz="3400" b="0" i="0" u="none" strike="noStrike" cap="none" spc="0" baseline="0">
          <a:ln>
            <a:noFill/>
          </a:ln>
          <a:solidFill>
            <a:srgbClr val="444444"/>
          </a:solidFill>
          <a:uFillTx/>
          <a:latin typeface="Arial"/>
          <a:ea typeface="Arial"/>
          <a:cs typeface="Arial"/>
          <a:sym typeface="Arial"/>
        </a:defRPr>
      </a:lvl2pPr>
      <a:lvl3pPr marL="0" marR="0" indent="0" algn="ctr" defTabSz="987552" rtl="0" latinLnBrk="0">
        <a:lnSpc>
          <a:spcPct val="100000"/>
        </a:lnSpc>
        <a:spcBef>
          <a:spcPts val="0"/>
        </a:spcBef>
        <a:spcAft>
          <a:spcPts val="0"/>
        </a:spcAft>
        <a:buClrTx/>
        <a:buSzTx/>
        <a:buFontTx/>
        <a:buNone/>
        <a:tabLst/>
        <a:defRPr sz="3400" b="0" i="0" u="none" strike="noStrike" cap="none" spc="0" baseline="0">
          <a:ln>
            <a:noFill/>
          </a:ln>
          <a:solidFill>
            <a:srgbClr val="444444"/>
          </a:solidFill>
          <a:uFillTx/>
          <a:latin typeface="Arial"/>
          <a:ea typeface="Arial"/>
          <a:cs typeface="Arial"/>
          <a:sym typeface="Arial"/>
        </a:defRPr>
      </a:lvl3pPr>
      <a:lvl4pPr marL="0" marR="0" indent="0" algn="ctr" defTabSz="987552" rtl="0" latinLnBrk="0">
        <a:lnSpc>
          <a:spcPct val="100000"/>
        </a:lnSpc>
        <a:spcBef>
          <a:spcPts val="0"/>
        </a:spcBef>
        <a:spcAft>
          <a:spcPts val="0"/>
        </a:spcAft>
        <a:buClrTx/>
        <a:buSzTx/>
        <a:buFontTx/>
        <a:buNone/>
        <a:tabLst/>
        <a:defRPr sz="3400" b="0" i="0" u="none" strike="noStrike" cap="none" spc="0" baseline="0">
          <a:ln>
            <a:noFill/>
          </a:ln>
          <a:solidFill>
            <a:srgbClr val="444444"/>
          </a:solidFill>
          <a:uFillTx/>
          <a:latin typeface="Arial"/>
          <a:ea typeface="Arial"/>
          <a:cs typeface="Arial"/>
          <a:sym typeface="Arial"/>
        </a:defRPr>
      </a:lvl4pPr>
      <a:lvl5pPr marL="0" marR="0" indent="0" algn="ctr" defTabSz="987552" rtl="0" latinLnBrk="0">
        <a:lnSpc>
          <a:spcPct val="100000"/>
        </a:lnSpc>
        <a:spcBef>
          <a:spcPts val="0"/>
        </a:spcBef>
        <a:spcAft>
          <a:spcPts val="0"/>
        </a:spcAft>
        <a:buClrTx/>
        <a:buSzTx/>
        <a:buFontTx/>
        <a:buNone/>
        <a:tabLst/>
        <a:defRPr sz="3400" b="0" i="0" u="none" strike="noStrike" cap="none" spc="0" baseline="0">
          <a:ln>
            <a:noFill/>
          </a:ln>
          <a:solidFill>
            <a:srgbClr val="444444"/>
          </a:solidFill>
          <a:uFillTx/>
          <a:latin typeface="Arial"/>
          <a:ea typeface="Arial"/>
          <a:cs typeface="Arial"/>
          <a:sym typeface="Arial"/>
        </a:defRPr>
      </a:lvl5pPr>
      <a:lvl6pPr marL="0" marR="0" indent="0" algn="ctr" defTabSz="987552" rtl="0" latinLnBrk="0">
        <a:lnSpc>
          <a:spcPct val="100000"/>
        </a:lnSpc>
        <a:spcBef>
          <a:spcPts val="0"/>
        </a:spcBef>
        <a:spcAft>
          <a:spcPts val="0"/>
        </a:spcAft>
        <a:buClrTx/>
        <a:buSzTx/>
        <a:buFontTx/>
        <a:buNone/>
        <a:tabLst/>
        <a:defRPr sz="3400" b="0" i="0" u="none" strike="noStrike" cap="none" spc="0" baseline="0">
          <a:ln>
            <a:noFill/>
          </a:ln>
          <a:solidFill>
            <a:srgbClr val="444444"/>
          </a:solidFill>
          <a:uFillTx/>
          <a:latin typeface="Arial"/>
          <a:ea typeface="Arial"/>
          <a:cs typeface="Arial"/>
          <a:sym typeface="Arial"/>
        </a:defRPr>
      </a:lvl6pPr>
      <a:lvl7pPr marL="0" marR="0" indent="0" algn="ctr" defTabSz="987552" rtl="0" latinLnBrk="0">
        <a:lnSpc>
          <a:spcPct val="100000"/>
        </a:lnSpc>
        <a:spcBef>
          <a:spcPts val="0"/>
        </a:spcBef>
        <a:spcAft>
          <a:spcPts val="0"/>
        </a:spcAft>
        <a:buClrTx/>
        <a:buSzTx/>
        <a:buFontTx/>
        <a:buNone/>
        <a:tabLst/>
        <a:defRPr sz="3400" b="0" i="0" u="none" strike="noStrike" cap="none" spc="0" baseline="0">
          <a:ln>
            <a:noFill/>
          </a:ln>
          <a:solidFill>
            <a:srgbClr val="444444"/>
          </a:solidFill>
          <a:uFillTx/>
          <a:latin typeface="Arial"/>
          <a:ea typeface="Arial"/>
          <a:cs typeface="Arial"/>
          <a:sym typeface="Arial"/>
        </a:defRPr>
      </a:lvl7pPr>
      <a:lvl8pPr marL="0" marR="0" indent="0" algn="ctr" defTabSz="987552" rtl="0" latinLnBrk="0">
        <a:lnSpc>
          <a:spcPct val="100000"/>
        </a:lnSpc>
        <a:spcBef>
          <a:spcPts val="0"/>
        </a:spcBef>
        <a:spcAft>
          <a:spcPts val="0"/>
        </a:spcAft>
        <a:buClrTx/>
        <a:buSzTx/>
        <a:buFontTx/>
        <a:buNone/>
        <a:tabLst/>
        <a:defRPr sz="3400" b="0" i="0" u="none" strike="noStrike" cap="none" spc="0" baseline="0">
          <a:ln>
            <a:noFill/>
          </a:ln>
          <a:solidFill>
            <a:srgbClr val="444444"/>
          </a:solidFill>
          <a:uFillTx/>
          <a:latin typeface="Arial"/>
          <a:ea typeface="Arial"/>
          <a:cs typeface="Arial"/>
          <a:sym typeface="Arial"/>
        </a:defRPr>
      </a:lvl8pPr>
      <a:lvl9pPr marL="0" marR="0" indent="0" algn="ctr" defTabSz="987552" rtl="0" latinLnBrk="0">
        <a:lnSpc>
          <a:spcPct val="100000"/>
        </a:lnSpc>
        <a:spcBef>
          <a:spcPts val="0"/>
        </a:spcBef>
        <a:spcAft>
          <a:spcPts val="0"/>
        </a:spcAft>
        <a:buClrTx/>
        <a:buSzTx/>
        <a:buFontTx/>
        <a:buNone/>
        <a:tabLst/>
        <a:defRPr sz="3400" b="0" i="0" u="none" strike="noStrike" cap="none" spc="0" baseline="0">
          <a:ln>
            <a:noFill/>
          </a:ln>
          <a:solidFill>
            <a:srgbClr val="444444"/>
          </a:solidFill>
          <a:uFillTx/>
          <a:latin typeface="Arial"/>
          <a:ea typeface="Arial"/>
          <a:cs typeface="Arial"/>
          <a:sym typeface="Arial"/>
        </a:defRPr>
      </a:lvl9pPr>
    </p:titleStyle>
    <p:bodyStyle>
      <a:lvl1pPr marL="185165" marR="0" indent="-185165" algn="l"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1pPr>
      <a:lvl2pPr marL="639665" marR="0" indent="-269332" algn="l"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2pPr>
      <a:lvl3pPr marL="1363762" marR="0" indent="-376210" algn="l"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3pPr>
      <a:lvl4pPr marL="1897139" marR="0" indent="-415811" algn="l"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4pPr>
      <a:lvl5pPr marL="2390915" marR="0" indent="-415811" algn="l"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5pPr>
      <a:lvl6pPr marL="2884691" marR="0" indent="-415811" algn="l"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6pPr>
      <a:lvl7pPr marL="3378467" marR="0" indent="-415811" algn="l"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7pPr>
      <a:lvl8pPr marL="3872243" marR="0" indent="-415811" algn="l"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8pPr>
      <a:lvl9pPr marL="4366019" marR="0" indent="-415811" algn="l"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114117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1pPr>
      <a:lvl2pPr marL="0" marR="0" indent="570586" algn="r" defTabSz="114117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2pPr>
      <a:lvl3pPr marL="0" marR="0" indent="1141171" algn="r" defTabSz="114117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1711756" algn="r" defTabSz="114117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4pPr>
      <a:lvl5pPr marL="0" marR="0" indent="2282342" algn="r" defTabSz="114117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5pPr>
      <a:lvl6pPr marL="0" marR="0" indent="2852927" algn="r" defTabSz="114117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6pPr>
      <a:lvl7pPr marL="0" marR="0" indent="3423513" algn="r" defTabSz="114117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7pPr>
      <a:lvl8pPr marL="0" marR="0" indent="3994098" algn="r" defTabSz="114117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8pPr>
      <a:lvl9pPr marL="0" marR="0" indent="4564684" algn="r" defTabSz="1141171"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mmwr/preview/mmwrhtml/rr5417a1.htm?s_cid=rr5417a1_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heartlandntbc.org/assets/products/clinicians_lab_guid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aidsinfo.nih.gov/guidelines/html/1/adult-and-adolescent-arv/367/overview"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dx.doi.org/10.15585/mmwr.mm6725a5"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tb/publications/ltbi/ltbiresources.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cdc.gov/tb/education/FAQforProviders.htm" TargetMode="External"/><Relationship Id="rId5" Type="http://schemas.openxmlformats.org/officeDocument/2006/relationships/hyperlink" Target="https://www.cdc.gov/tb/publications/ltbi/" TargetMode="External"/><Relationship Id="rId4" Type="http://schemas.openxmlformats.org/officeDocument/2006/relationships/hyperlink" Target="http://www.who.int/tb/publications/global_report/en/"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findtbresources.cdc.gov/" TargetMode="External"/><Relationship Id="rId3" Type="http://schemas.openxmlformats.org/officeDocument/2006/relationships/hyperlink" Target="https://www.cdc.gov/tb/education/tb_coe/west.htm" TargetMode="External"/><Relationship Id="rId7" Type="http://schemas.openxmlformats.org/officeDocument/2006/relationships/hyperlink" Target="https://sntc.medicine.ufl.edu/rtmccproducts.aspx" TargetMode="External"/><Relationship Id="rId2" Type="http://schemas.openxmlformats.org/officeDocument/2006/relationships/hyperlink" Target="https://www.cdc.gov/tb/education/tb_coe/default.htm" TargetMode="External"/><Relationship Id="rId1" Type="http://schemas.openxmlformats.org/officeDocument/2006/relationships/slideLayout" Target="../slideLayouts/slideLayout2.xml"/><Relationship Id="rId6" Type="http://schemas.openxmlformats.org/officeDocument/2006/relationships/hyperlink" Target="https://www.cdc.gov/tb/education/tb_coe/southeast.htm" TargetMode="External"/><Relationship Id="rId5" Type="http://schemas.openxmlformats.org/officeDocument/2006/relationships/hyperlink" Target="https://www.cdc.gov/tb/education/tb_coe/midwest.htm" TargetMode="External"/><Relationship Id="rId4" Type="http://schemas.openxmlformats.org/officeDocument/2006/relationships/hyperlink" Target="https://www.cdc.gov/tb/education/tb_coe/northeast.htm" TargetMode="External"/><Relationship Id="rId9" Type="http://schemas.openxmlformats.org/officeDocument/2006/relationships/hyperlink" Target="https://www.cdc.gov/tb/links/tboffices.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 name="Picture 13" descr="Picture 13"/>
          <p:cNvPicPr>
            <a:picLocks noChangeAspect="1"/>
          </p:cNvPicPr>
          <p:nvPr/>
        </p:nvPicPr>
        <p:blipFill>
          <a:blip r:embed="rId2">
            <a:extLst/>
          </a:blip>
          <a:stretch>
            <a:fillRect/>
          </a:stretch>
        </p:blipFill>
        <p:spPr>
          <a:xfrm>
            <a:off x="840149" y="468206"/>
            <a:ext cx="12890794" cy="3383280"/>
          </a:xfrm>
          <a:prstGeom prst="rect">
            <a:avLst/>
          </a:prstGeom>
          <a:ln w="12700">
            <a:miter lim="400000"/>
          </a:ln>
        </p:spPr>
      </p:pic>
      <p:sp>
        <p:nvSpPr>
          <p:cNvPr id="113" name="TextBox 2"/>
          <p:cNvSpPr txBox="1"/>
          <p:nvPr/>
        </p:nvSpPr>
        <p:spPr>
          <a:xfrm>
            <a:off x="1076242" y="4436533"/>
            <a:ext cx="12453642" cy="3785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b="1"/>
            </a:pPr>
            <a:r>
              <a:rPr sz="4000" dirty="0"/>
              <a:t>The Family Physician’s Role in Eliminating Tuberculosis- A Global Scourge</a:t>
            </a:r>
          </a:p>
          <a:p>
            <a:pPr algn="ctr">
              <a:defRPr b="1"/>
            </a:pPr>
            <a:endParaRPr sz="4000" dirty="0"/>
          </a:p>
          <a:p>
            <a:pPr algn="ctr">
              <a:defRPr b="1"/>
            </a:pPr>
            <a:r>
              <a:rPr sz="4000" dirty="0"/>
              <a:t>Marissa J. Levine MD MPH</a:t>
            </a:r>
            <a:endParaRPr lang="en-US" sz="4000" dirty="0"/>
          </a:p>
          <a:p>
            <a:pPr algn="ctr">
              <a:defRPr b="1"/>
            </a:pPr>
            <a:r>
              <a:rPr lang="en-US" sz="4000" dirty="0"/>
              <a:t>Professor, USF College of Public Health</a:t>
            </a:r>
          </a:p>
          <a:p>
            <a:pPr algn="ctr">
              <a:defRPr b="1"/>
            </a:pPr>
            <a:r>
              <a:rPr lang="en-US" sz="4000" dirty="0"/>
              <a:t>Tampa, </a:t>
            </a:r>
            <a:r>
              <a:rPr lang="en-US" sz="4000" dirty="0" err="1"/>
              <a:t>Fl</a:t>
            </a:r>
            <a:endParaRPr sz="4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60469" y="182493"/>
            <a:ext cx="13424211" cy="1371600"/>
          </a:xfrm>
        </p:spPr>
        <p:txBody>
          <a:bodyPr/>
          <a:lstStyle/>
          <a:p>
            <a:pPr algn="ctr"/>
            <a:r>
              <a:rPr lang="en-US" dirty="0">
                <a:solidFill>
                  <a:srgbClr val="006166"/>
                </a:solidFill>
              </a:rPr>
              <a:t>Reported TB Cases Among Non-U.S.–Born Persons Compared with All TB Cases, United States, 1993–2016</a:t>
            </a:r>
          </a:p>
        </p:txBody>
      </p:sp>
      <p:graphicFrame>
        <p:nvGraphicFramePr>
          <p:cNvPr id="4" name="Chart 3"/>
          <p:cNvGraphicFramePr/>
          <p:nvPr>
            <p:extLst>
              <p:ext uri="{D42A27DB-BD31-4B8C-83A1-F6EECF244321}">
                <p14:modId xmlns:p14="http://schemas.microsoft.com/office/powerpoint/2010/main" val="1898446442"/>
              </p:ext>
            </p:extLst>
          </p:nvPr>
        </p:nvGraphicFramePr>
        <p:xfrm>
          <a:off x="660469" y="1331532"/>
          <a:ext cx="13424211" cy="65428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230355" y="4469209"/>
            <a:ext cx="2630186" cy="437043"/>
          </a:xfrm>
          <a:prstGeom prst="rect">
            <a:avLst/>
          </a:prstGeom>
          <a:noFill/>
        </p:spPr>
        <p:txBody>
          <a:bodyPr wrap="square" rtlCol="0">
            <a:spAutoFit/>
          </a:bodyPr>
          <a:lstStyle/>
          <a:p>
            <a:r>
              <a:rPr lang="en-US" sz="2240" dirty="0">
                <a:latin typeface="Calibri" panose="020F0502020204030204" pitchFamily="34" charset="0"/>
              </a:rPr>
              <a:t>U.S. overall</a:t>
            </a:r>
          </a:p>
        </p:txBody>
      </p:sp>
      <p:sp>
        <p:nvSpPr>
          <p:cNvPr id="7" name="TextBox 6"/>
          <p:cNvSpPr txBox="1"/>
          <p:nvPr/>
        </p:nvSpPr>
        <p:spPr>
          <a:xfrm>
            <a:off x="11842425" y="5646491"/>
            <a:ext cx="2630186" cy="437043"/>
          </a:xfrm>
          <a:prstGeom prst="rect">
            <a:avLst/>
          </a:prstGeom>
          <a:noFill/>
        </p:spPr>
        <p:txBody>
          <a:bodyPr wrap="square" rtlCol="0">
            <a:spAutoFit/>
          </a:bodyPr>
          <a:lstStyle/>
          <a:p>
            <a:r>
              <a:rPr lang="en-US" sz="2240" dirty="0">
                <a:latin typeface="Calibri" panose="020F0502020204030204" pitchFamily="34" charset="0"/>
              </a:rPr>
              <a:t>Non-U.S.–born </a:t>
            </a:r>
          </a:p>
        </p:txBody>
      </p:sp>
    </p:spTree>
    <p:extLst>
      <p:ext uri="{BB962C8B-B14F-4D97-AF65-F5344CB8AC3E}">
        <p14:creationId xmlns:p14="http://schemas.microsoft.com/office/powerpoint/2010/main" val="23534080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2426" y="220526"/>
            <a:ext cx="13167360" cy="1371600"/>
          </a:xfrm>
        </p:spPr>
        <p:txBody>
          <a:bodyPr/>
          <a:lstStyle/>
          <a:p>
            <a:pPr algn="ctr"/>
            <a:r>
              <a:rPr lang="en-US" dirty="0">
                <a:solidFill>
                  <a:srgbClr val="006166"/>
                </a:solidFill>
              </a:rPr>
              <a:t>Number and Percentage of TB Cases Among</a:t>
            </a:r>
            <a:br>
              <a:rPr lang="en-US" dirty="0">
                <a:solidFill>
                  <a:srgbClr val="006166"/>
                </a:solidFill>
              </a:rPr>
            </a:br>
            <a:r>
              <a:rPr lang="en-US" dirty="0">
                <a:solidFill>
                  <a:srgbClr val="006166"/>
                </a:solidFill>
              </a:rPr>
              <a:t>Non-U.S.–Born Persons, United States, 1993–2016</a:t>
            </a:r>
          </a:p>
        </p:txBody>
      </p:sp>
      <p:graphicFrame>
        <p:nvGraphicFramePr>
          <p:cNvPr id="6" name="Chart 5"/>
          <p:cNvGraphicFramePr/>
          <p:nvPr>
            <p:extLst>
              <p:ext uri="{D42A27DB-BD31-4B8C-83A1-F6EECF244321}">
                <p14:modId xmlns:p14="http://schemas.microsoft.com/office/powerpoint/2010/main" val="726495573"/>
              </p:ext>
            </p:extLst>
          </p:nvPr>
        </p:nvGraphicFramePr>
        <p:xfrm>
          <a:off x="372930" y="1749911"/>
          <a:ext cx="13970597" cy="60099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82190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5839" y="438151"/>
            <a:ext cx="12618721" cy="1142437"/>
          </a:xfrm>
        </p:spPr>
        <p:txBody>
          <a:bodyPr/>
          <a:lstStyle/>
          <a:p>
            <a:r>
              <a:rPr lang="en-US" b="1" dirty="0">
                <a:solidFill>
                  <a:schemeClr val="tx1"/>
                </a:solidFill>
              </a:rPr>
              <a:t>Percentage of Non-U.S.–Born Persons Among</a:t>
            </a:r>
            <a:br>
              <a:rPr lang="en-US" b="1" dirty="0">
                <a:solidFill>
                  <a:schemeClr val="tx1"/>
                </a:solidFill>
              </a:rPr>
            </a:br>
            <a:r>
              <a:rPr lang="en-US" b="1" dirty="0">
                <a:solidFill>
                  <a:schemeClr val="tx1"/>
                </a:solidFill>
              </a:rPr>
              <a:t>All TB Cases, by Reporting Area, 1993 and 2016</a:t>
            </a:r>
          </a:p>
        </p:txBody>
      </p:sp>
      <p:sp>
        <p:nvSpPr>
          <p:cNvPr id="153" name="Text Box 159"/>
          <p:cNvSpPr txBox="1">
            <a:spLocks noChangeAspect="1" noChangeArrowheads="1"/>
          </p:cNvSpPr>
          <p:nvPr/>
        </p:nvSpPr>
        <p:spPr bwMode="auto">
          <a:xfrm>
            <a:off x="7286958" y="3693697"/>
            <a:ext cx="577493" cy="330273"/>
          </a:xfrm>
          <a:prstGeom prst="rect">
            <a:avLst/>
          </a:prstGeom>
          <a:noFill/>
          <a:ln w="9525">
            <a:noFill/>
            <a:miter lim="800000"/>
            <a:headEnd/>
            <a:tailEnd/>
          </a:ln>
          <a:effectLst/>
        </p:spPr>
        <p:txBody>
          <a:bodyPr>
            <a:spAutoFit/>
          </a:bodyPr>
          <a:lstStyle/>
          <a:p>
            <a:pPr algn="l"/>
            <a:r>
              <a:rPr lang="en-US" sz="1400" dirty="0">
                <a:solidFill>
                  <a:schemeClr val="accent4">
                    <a:lumMod val="50000"/>
                  </a:schemeClr>
                </a:solidFill>
              </a:rPr>
              <a:t>DC</a:t>
            </a:r>
          </a:p>
        </p:txBody>
      </p:sp>
      <p:sp>
        <p:nvSpPr>
          <p:cNvPr id="154" name="Text Box 159"/>
          <p:cNvSpPr txBox="1">
            <a:spLocks noChangeAspect="1" noChangeArrowheads="1"/>
          </p:cNvSpPr>
          <p:nvPr/>
        </p:nvSpPr>
        <p:spPr bwMode="auto">
          <a:xfrm>
            <a:off x="13630142" y="3887369"/>
            <a:ext cx="577493" cy="330273"/>
          </a:xfrm>
          <a:prstGeom prst="rect">
            <a:avLst/>
          </a:prstGeom>
          <a:noFill/>
          <a:ln w="9525">
            <a:noFill/>
            <a:miter lim="800000"/>
            <a:headEnd/>
            <a:tailEnd/>
          </a:ln>
          <a:effectLst/>
        </p:spPr>
        <p:txBody>
          <a:bodyPr>
            <a:spAutoFit/>
          </a:bodyPr>
          <a:lstStyle/>
          <a:p>
            <a:pPr algn="l"/>
            <a:r>
              <a:rPr lang="en-US" sz="1400" dirty="0">
                <a:solidFill>
                  <a:schemeClr val="accent4">
                    <a:lumMod val="50000"/>
                  </a:schemeClr>
                </a:solidFill>
              </a:rPr>
              <a:t>DC</a:t>
            </a:r>
          </a:p>
        </p:txBody>
      </p:sp>
      <p:grpSp>
        <p:nvGrpSpPr>
          <p:cNvPr id="155" name="Group 154"/>
          <p:cNvGrpSpPr/>
          <p:nvPr/>
        </p:nvGrpSpPr>
        <p:grpSpPr>
          <a:xfrm>
            <a:off x="8014174" y="2305574"/>
            <a:ext cx="5645501" cy="3605488"/>
            <a:chOff x="4724401" y="2514600"/>
            <a:chExt cx="4029128" cy="2640013"/>
          </a:xfrm>
        </p:grpSpPr>
        <p:sp>
          <p:nvSpPr>
            <p:cNvPr id="235" name="Freeform 78"/>
            <p:cNvSpPr>
              <a:spLocks noChangeAspect="1"/>
            </p:cNvSpPr>
            <p:nvPr/>
          </p:nvSpPr>
          <p:spPr bwMode="auto">
            <a:xfrm>
              <a:off x="4918613" y="2514600"/>
              <a:ext cx="516357" cy="398345"/>
            </a:xfrm>
            <a:custGeom>
              <a:avLst/>
              <a:gdLst/>
              <a:ahLst/>
              <a:cxnLst>
                <a:cxn ang="0">
                  <a:pos x="33" y="202"/>
                </a:cxn>
                <a:cxn ang="0">
                  <a:pos x="26" y="313"/>
                </a:cxn>
                <a:cxn ang="0">
                  <a:pos x="41" y="327"/>
                </a:cxn>
                <a:cxn ang="0">
                  <a:pos x="22" y="362"/>
                </a:cxn>
                <a:cxn ang="0">
                  <a:pos x="30" y="379"/>
                </a:cxn>
                <a:cxn ang="0">
                  <a:pos x="13" y="425"/>
                </a:cxn>
                <a:cxn ang="0">
                  <a:pos x="0" y="434"/>
                </a:cxn>
                <a:cxn ang="0">
                  <a:pos x="72" y="493"/>
                </a:cxn>
                <a:cxn ang="0">
                  <a:pos x="118" y="594"/>
                </a:cxn>
                <a:cxn ang="0">
                  <a:pos x="347" y="673"/>
                </a:cxn>
                <a:cxn ang="0">
                  <a:pos x="855" y="735"/>
                </a:cxn>
                <a:cxn ang="0">
                  <a:pos x="296" y="0"/>
                </a:cxn>
                <a:cxn ang="0">
                  <a:pos x="287" y="16"/>
                </a:cxn>
                <a:cxn ang="0">
                  <a:pos x="294" y="50"/>
                </a:cxn>
                <a:cxn ang="0">
                  <a:pos x="312" y="72"/>
                </a:cxn>
                <a:cxn ang="0">
                  <a:pos x="284" y="91"/>
                </a:cxn>
                <a:cxn ang="0">
                  <a:pos x="291" y="110"/>
                </a:cxn>
                <a:cxn ang="0">
                  <a:pos x="302" y="189"/>
                </a:cxn>
                <a:cxn ang="0">
                  <a:pos x="297" y="202"/>
                </a:cxn>
                <a:cxn ang="0">
                  <a:pos x="275" y="248"/>
                </a:cxn>
                <a:cxn ang="0">
                  <a:pos x="267" y="267"/>
                </a:cxn>
                <a:cxn ang="0">
                  <a:pos x="249" y="327"/>
                </a:cxn>
                <a:cxn ang="0">
                  <a:pos x="209" y="347"/>
                </a:cxn>
                <a:cxn ang="0">
                  <a:pos x="192" y="337"/>
                </a:cxn>
                <a:cxn ang="0">
                  <a:pos x="178" y="347"/>
                </a:cxn>
                <a:cxn ang="0">
                  <a:pos x="180" y="325"/>
                </a:cxn>
                <a:cxn ang="0">
                  <a:pos x="165" y="314"/>
                </a:cxn>
                <a:cxn ang="0">
                  <a:pos x="189" y="299"/>
                </a:cxn>
                <a:cxn ang="0">
                  <a:pos x="203" y="328"/>
                </a:cxn>
                <a:cxn ang="0">
                  <a:pos x="221" y="310"/>
                </a:cxn>
                <a:cxn ang="0">
                  <a:pos x="239" y="295"/>
                </a:cxn>
                <a:cxn ang="0">
                  <a:pos x="229" y="267"/>
                </a:cxn>
                <a:cxn ang="0">
                  <a:pos x="244" y="232"/>
                </a:cxn>
                <a:cxn ang="0">
                  <a:pos x="259" y="191"/>
                </a:cxn>
                <a:cxn ang="0">
                  <a:pos x="237" y="221"/>
                </a:cxn>
                <a:cxn ang="0">
                  <a:pos x="192" y="256"/>
                </a:cxn>
                <a:cxn ang="0">
                  <a:pos x="178" y="286"/>
                </a:cxn>
                <a:cxn ang="0">
                  <a:pos x="211" y="232"/>
                </a:cxn>
                <a:cxn ang="0">
                  <a:pos x="247" y="207"/>
                </a:cxn>
                <a:cxn ang="0">
                  <a:pos x="250" y="175"/>
                </a:cxn>
                <a:cxn ang="0">
                  <a:pos x="240" y="152"/>
                </a:cxn>
                <a:cxn ang="0">
                  <a:pos x="231" y="158"/>
                </a:cxn>
                <a:cxn ang="0">
                  <a:pos x="209" y="137"/>
                </a:cxn>
                <a:cxn ang="0">
                  <a:pos x="40" y="33"/>
                </a:cxn>
              </a:cxnLst>
              <a:rect l="0" t="0" r="r" b="b"/>
              <a:pathLst>
                <a:path w="966" h="735">
                  <a:moveTo>
                    <a:pt x="22" y="124"/>
                  </a:moveTo>
                  <a:lnTo>
                    <a:pt x="35" y="159"/>
                  </a:lnTo>
                  <a:lnTo>
                    <a:pt x="33" y="202"/>
                  </a:lnTo>
                  <a:lnTo>
                    <a:pt x="30" y="241"/>
                  </a:lnTo>
                  <a:lnTo>
                    <a:pt x="35" y="257"/>
                  </a:lnTo>
                  <a:lnTo>
                    <a:pt x="26" y="313"/>
                  </a:lnTo>
                  <a:lnTo>
                    <a:pt x="43" y="299"/>
                  </a:lnTo>
                  <a:lnTo>
                    <a:pt x="68" y="323"/>
                  </a:lnTo>
                  <a:lnTo>
                    <a:pt x="41" y="327"/>
                  </a:lnTo>
                  <a:lnTo>
                    <a:pt x="24" y="323"/>
                  </a:lnTo>
                  <a:lnTo>
                    <a:pt x="23" y="347"/>
                  </a:lnTo>
                  <a:lnTo>
                    <a:pt x="22" y="362"/>
                  </a:lnTo>
                  <a:lnTo>
                    <a:pt x="44" y="362"/>
                  </a:lnTo>
                  <a:lnTo>
                    <a:pt x="48" y="371"/>
                  </a:lnTo>
                  <a:lnTo>
                    <a:pt x="30" y="379"/>
                  </a:lnTo>
                  <a:lnTo>
                    <a:pt x="33" y="403"/>
                  </a:lnTo>
                  <a:lnTo>
                    <a:pt x="20" y="427"/>
                  </a:lnTo>
                  <a:lnTo>
                    <a:pt x="13" y="425"/>
                  </a:lnTo>
                  <a:lnTo>
                    <a:pt x="22" y="388"/>
                  </a:lnTo>
                  <a:lnTo>
                    <a:pt x="15" y="378"/>
                  </a:lnTo>
                  <a:lnTo>
                    <a:pt x="0" y="434"/>
                  </a:lnTo>
                  <a:lnTo>
                    <a:pt x="24" y="452"/>
                  </a:lnTo>
                  <a:lnTo>
                    <a:pt x="68" y="474"/>
                  </a:lnTo>
                  <a:lnTo>
                    <a:pt x="72" y="493"/>
                  </a:lnTo>
                  <a:lnTo>
                    <a:pt x="90" y="493"/>
                  </a:lnTo>
                  <a:lnTo>
                    <a:pt x="127" y="568"/>
                  </a:lnTo>
                  <a:lnTo>
                    <a:pt x="118" y="594"/>
                  </a:lnTo>
                  <a:lnTo>
                    <a:pt x="177" y="642"/>
                  </a:lnTo>
                  <a:lnTo>
                    <a:pt x="275" y="640"/>
                  </a:lnTo>
                  <a:lnTo>
                    <a:pt x="347" y="673"/>
                  </a:lnTo>
                  <a:lnTo>
                    <a:pt x="382" y="665"/>
                  </a:lnTo>
                  <a:lnTo>
                    <a:pt x="604" y="673"/>
                  </a:lnTo>
                  <a:lnTo>
                    <a:pt x="855" y="735"/>
                  </a:lnTo>
                  <a:lnTo>
                    <a:pt x="860" y="654"/>
                  </a:lnTo>
                  <a:lnTo>
                    <a:pt x="966" y="181"/>
                  </a:lnTo>
                  <a:lnTo>
                    <a:pt x="296" y="0"/>
                  </a:lnTo>
                  <a:lnTo>
                    <a:pt x="289" y="3"/>
                  </a:lnTo>
                  <a:lnTo>
                    <a:pt x="294" y="12"/>
                  </a:lnTo>
                  <a:lnTo>
                    <a:pt x="287" y="16"/>
                  </a:lnTo>
                  <a:lnTo>
                    <a:pt x="294" y="26"/>
                  </a:lnTo>
                  <a:lnTo>
                    <a:pt x="292" y="38"/>
                  </a:lnTo>
                  <a:lnTo>
                    <a:pt x="294" y="50"/>
                  </a:lnTo>
                  <a:lnTo>
                    <a:pt x="302" y="44"/>
                  </a:lnTo>
                  <a:lnTo>
                    <a:pt x="316" y="51"/>
                  </a:lnTo>
                  <a:lnTo>
                    <a:pt x="312" y="72"/>
                  </a:lnTo>
                  <a:lnTo>
                    <a:pt x="314" y="81"/>
                  </a:lnTo>
                  <a:lnTo>
                    <a:pt x="300" y="110"/>
                  </a:lnTo>
                  <a:lnTo>
                    <a:pt x="284" y="91"/>
                  </a:lnTo>
                  <a:lnTo>
                    <a:pt x="279" y="92"/>
                  </a:lnTo>
                  <a:lnTo>
                    <a:pt x="279" y="105"/>
                  </a:lnTo>
                  <a:lnTo>
                    <a:pt x="291" y="110"/>
                  </a:lnTo>
                  <a:lnTo>
                    <a:pt x="303" y="139"/>
                  </a:lnTo>
                  <a:lnTo>
                    <a:pt x="297" y="176"/>
                  </a:lnTo>
                  <a:lnTo>
                    <a:pt x="302" y="189"/>
                  </a:lnTo>
                  <a:lnTo>
                    <a:pt x="314" y="191"/>
                  </a:lnTo>
                  <a:lnTo>
                    <a:pt x="308" y="199"/>
                  </a:lnTo>
                  <a:lnTo>
                    <a:pt x="297" y="202"/>
                  </a:lnTo>
                  <a:lnTo>
                    <a:pt x="279" y="227"/>
                  </a:lnTo>
                  <a:lnTo>
                    <a:pt x="279" y="236"/>
                  </a:lnTo>
                  <a:lnTo>
                    <a:pt x="275" y="248"/>
                  </a:lnTo>
                  <a:lnTo>
                    <a:pt x="268" y="251"/>
                  </a:lnTo>
                  <a:lnTo>
                    <a:pt x="275" y="263"/>
                  </a:lnTo>
                  <a:lnTo>
                    <a:pt x="267" y="267"/>
                  </a:lnTo>
                  <a:lnTo>
                    <a:pt x="266" y="308"/>
                  </a:lnTo>
                  <a:lnTo>
                    <a:pt x="249" y="315"/>
                  </a:lnTo>
                  <a:lnTo>
                    <a:pt x="249" y="327"/>
                  </a:lnTo>
                  <a:lnTo>
                    <a:pt x="237" y="313"/>
                  </a:lnTo>
                  <a:lnTo>
                    <a:pt x="237" y="319"/>
                  </a:lnTo>
                  <a:lnTo>
                    <a:pt x="209" y="347"/>
                  </a:lnTo>
                  <a:lnTo>
                    <a:pt x="200" y="342"/>
                  </a:lnTo>
                  <a:lnTo>
                    <a:pt x="194" y="329"/>
                  </a:lnTo>
                  <a:lnTo>
                    <a:pt x="192" y="337"/>
                  </a:lnTo>
                  <a:lnTo>
                    <a:pt x="185" y="331"/>
                  </a:lnTo>
                  <a:lnTo>
                    <a:pt x="180" y="350"/>
                  </a:lnTo>
                  <a:lnTo>
                    <a:pt x="178" y="347"/>
                  </a:lnTo>
                  <a:lnTo>
                    <a:pt x="178" y="334"/>
                  </a:lnTo>
                  <a:lnTo>
                    <a:pt x="170" y="336"/>
                  </a:lnTo>
                  <a:lnTo>
                    <a:pt x="180" y="325"/>
                  </a:lnTo>
                  <a:lnTo>
                    <a:pt x="166" y="323"/>
                  </a:lnTo>
                  <a:lnTo>
                    <a:pt x="178" y="317"/>
                  </a:lnTo>
                  <a:lnTo>
                    <a:pt x="165" y="314"/>
                  </a:lnTo>
                  <a:lnTo>
                    <a:pt x="171" y="305"/>
                  </a:lnTo>
                  <a:lnTo>
                    <a:pt x="183" y="314"/>
                  </a:lnTo>
                  <a:lnTo>
                    <a:pt x="189" y="299"/>
                  </a:lnTo>
                  <a:lnTo>
                    <a:pt x="209" y="289"/>
                  </a:lnTo>
                  <a:lnTo>
                    <a:pt x="199" y="317"/>
                  </a:lnTo>
                  <a:lnTo>
                    <a:pt x="203" y="328"/>
                  </a:lnTo>
                  <a:lnTo>
                    <a:pt x="211" y="305"/>
                  </a:lnTo>
                  <a:lnTo>
                    <a:pt x="229" y="293"/>
                  </a:lnTo>
                  <a:lnTo>
                    <a:pt x="221" y="310"/>
                  </a:lnTo>
                  <a:lnTo>
                    <a:pt x="229" y="319"/>
                  </a:lnTo>
                  <a:lnTo>
                    <a:pt x="229" y="306"/>
                  </a:lnTo>
                  <a:lnTo>
                    <a:pt x="239" y="295"/>
                  </a:lnTo>
                  <a:lnTo>
                    <a:pt x="250" y="278"/>
                  </a:lnTo>
                  <a:lnTo>
                    <a:pt x="247" y="266"/>
                  </a:lnTo>
                  <a:lnTo>
                    <a:pt x="229" y="267"/>
                  </a:lnTo>
                  <a:lnTo>
                    <a:pt x="233" y="248"/>
                  </a:lnTo>
                  <a:lnTo>
                    <a:pt x="242" y="258"/>
                  </a:lnTo>
                  <a:lnTo>
                    <a:pt x="244" y="232"/>
                  </a:lnTo>
                  <a:lnTo>
                    <a:pt x="267" y="233"/>
                  </a:lnTo>
                  <a:lnTo>
                    <a:pt x="268" y="207"/>
                  </a:lnTo>
                  <a:lnTo>
                    <a:pt x="259" y="191"/>
                  </a:lnTo>
                  <a:lnTo>
                    <a:pt x="259" y="217"/>
                  </a:lnTo>
                  <a:lnTo>
                    <a:pt x="252" y="211"/>
                  </a:lnTo>
                  <a:lnTo>
                    <a:pt x="237" y="221"/>
                  </a:lnTo>
                  <a:lnTo>
                    <a:pt x="228" y="239"/>
                  </a:lnTo>
                  <a:lnTo>
                    <a:pt x="215" y="241"/>
                  </a:lnTo>
                  <a:lnTo>
                    <a:pt x="192" y="256"/>
                  </a:lnTo>
                  <a:lnTo>
                    <a:pt x="173" y="278"/>
                  </a:lnTo>
                  <a:lnTo>
                    <a:pt x="205" y="278"/>
                  </a:lnTo>
                  <a:lnTo>
                    <a:pt x="178" y="286"/>
                  </a:lnTo>
                  <a:lnTo>
                    <a:pt x="165" y="280"/>
                  </a:lnTo>
                  <a:lnTo>
                    <a:pt x="192" y="241"/>
                  </a:lnTo>
                  <a:lnTo>
                    <a:pt x="211" y="232"/>
                  </a:lnTo>
                  <a:lnTo>
                    <a:pt x="231" y="205"/>
                  </a:lnTo>
                  <a:lnTo>
                    <a:pt x="234" y="218"/>
                  </a:lnTo>
                  <a:lnTo>
                    <a:pt x="247" y="207"/>
                  </a:lnTo>
                  <a:lnTo>
                    <a:pt x="259" y="179"/>
                  </a:lnTo>
                  <a:lnTo>
                    <a:pt x="254" y="161"/>
                  </a:lnTo>
                  <a:lnTo>
                    <a:pt x="250" y="175"/>
                  </a:lnTo>
                  <a:lnTo>
                    <a:pt x="244" y="172"/>
                  </a:lnTo>
                  <a:lnTo>
                    <a:pt x="250" y="152"/>
                  </a:lnTo>
                  <a:lnTo>
                    <a:pt x="240" y="152"/>
                  </a:lnTo>
                  <a:lnTo>
                    <a:pt x="239" y="170"/>
                  </a:lnTo>
                  <a:lnTo>
                    <a:pt x="232" y="176"/>
                  </a:lnTo>
                  <a:lnTo>
                    <a:pt x="231" y="158"/>
                  </a:lnTo>
                  <a:lnTo>
                    <a:pt x="224" y="152"/>
                  </a:lnTo>
                  <a:lnTo>
                    <a:pt x="218" y="161"/>
                  </a:lnTo>
                  <a:lnTo>
                    <a:pt x="209" y="137"/>
                  </a:lnTo>
                  <a:lnTo>
                    <a:pt x="185" y="134"/>
                  </a:lnTo>
                  <a:lnTo>
                    <a:pt x="100" y="91"/>
                  </a:lnTo>
                  <a:lnTo>
                    <a:pt x="40" y="33"/>
                  </a:lnTo>
                  <a:lnTo>
                    <a:pt x="23" y="75"/>
                  </a:lnTo>
                  <a:lnTo>
                    <a:pt x="22" y="124"/>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6" name="Freeform 79"/>
            <p:cNvSpPr>
              <a:spLocks noChangeAspect="1"/>
            </p:cNvSpPr>
            <p:nvPr/>
          </p:nvSpPr>
          <p:spPr bwMode="auto">
            <a:xfrm>
              <a:off x="4724401" y="3170698"/>
              <a:ext cx="613463" cy="1112242"/>
            </a:xfrm>
            <a:custGeom>
              <a:avLst/>
              <a:gdLst/>
              <a:ahLst/>
              <a:cxnLst>
                <a:cxn ang="0">
                  <a:pos x="26" y="372"/>
                </a:cxn>
                <a:cxn ang="0">
                  <a:pos x="40" y="416"/>
                </a:cxn>
                <a:cxn ang="0">
                  <a:pos x="8" y="578"/>
                </a:cxn>
                <a:cxn ang="0">
                  <a:pos x="30" y="624"/>
                </a:cxn>
                <a:cxn ang="0">
                  <a:pos x="119" y="837"/>
                </a:cxn>
                <a:cxn ang="0">
                  <a:pos x="129" y="832"/>
                </a:cxn>
                <a:cxn ang="0">
                  <a:pos x="133" y="786"/>
                </a:cxn>
                <a:cxn ang="0">
                  <a:pos x="147" y="777"/>
                </a:cxn>
                <a:cxn ang="0">
                  <a:pos x="164" y="790"/>
                </a:cxn>
                <a:cxn ang="0">
                  <a:pos x="136" y="816"/>
                </a:cxn>
                <a:cxn ang="0">
                  <a:pos x="147" y="835"/>
                </a:cxn>
                <a:cxn ang="0">
                  <a:pos x="172" y="924"/>
                </a:cxn>
                <a:cxn ang="0">
                  <a:pos x="157" y="919"/>
                </a:cxn>
                <a:cxn ang="0">
                  <a:pos x="125" y="884"/>
                </a:cxn>
                <a:cxn ang="0">
                  <a:pos x="133" y="849"/>
                </a:cxn>
                <a:cxn ang="0">
                  <a:pos x="119" y="850"/>
                </a:cxn>
                <a:cxn ang="0">
                  <a:pos x="98" y="888"/>
                </a:cxn>
                <a:cxn ang="0">
                  <a:pos x="107" y="972"/>
                </a:cxn>
                <a:cxn ang="0">
                  <a:pos x="125" y="1009"/>
                </a:cxn>
                <a:cxn ang="0">
                  <a:pos x="167" y="1041"/>
                </a:cxn>
                <a:cxn ang="0">
                  <a:pos x="152" y="1083"/>
                </a:cxn>
                <a:cxn ang="0">
                  <a:pos x="129" y="1090"/>
                </a:cxn>
                <a:cxn ang="0">
                  <a:pos x="125" y="1142"/>
                </a:cxn>
                <a:cxn ang="0">
                  <a:pos x="180" y="1267"/>
                </a:cxn>
                <a:cxn ang="0">
                  <a:pos x="225" y="1341"/>
                </a:cxn>
                <a:cxn ang="0">
                  <a:pos x="219" y="1388"/>
                </a:cxn>
                <a:cxn ang="0">
                  <a:pos x="246" y="1417"/>
                </a:cxn>
                <a:cxn ang="0">
                  <a:pos x="234" y="1446"/>
                </a:cxn>
                <a:cxn ang="0">
                  <a:pos x="218" y="1517"/>
                </a:cxn>
                <a:cxn ang="0">
                  <a:pos x="239" y="1544"/>
                </a:cxn>
                <a:cxn ang="0">
                  <a:pos x="378" y="1595"/>
                </a:cxn>
                <a:cxn ang="0">
                  <a:pos x="436" y="1676"/>
                </a:cxn>
                <a:cxn ang="0">
                  <a:pos x="502" y="1704"/>
                </a:cxn>
                <a:cxn ang="0">
                  <a:pos x="503" y="1751"/>
                </a:cxn>
                <a:cxn ang="0">
                  <a:pos x="547" y="1763"/>
                </a:cxn>
                <a:cxn ang="0">
                  <a:pos x="606" y="1846"/>
                </a:cxn>
                <a:cxn ang="0">
                  <a:pos x="639" y="1918"/>
                </a:cxn>
                <a:cxn ang="0">
                  <a:pos x="641" y="2030"/>
                </a:cxn>
                <a:cxn ang="0">
                  <a:pos x="1047" y="2057"/>
                </a:cxn>
                <a:cxn ang="0">
                  <a:pos x="1022" y="2009"/>
                </a:cxn>
                <a:cxn ang="0">
                  <a:pos x="1035" y="1945"/>
                </a:cxn>
                <a:cxn ang="0">
                  <a:pos x="1101" y="1832"/>
                </a:cxn>
                <a:cxn ang="0">
                  <a:pos x="1147" y="1801"/>
                </a:cxn>
                <a:cxn ang="0">
                  <a:pos x="1119" y="1760"/>
                </a:cxn>
                <a:cxn ang="0">
                  <a:pos x="1102" y="1648"/>
                </a:cxn>
                <a:cxn ang="0">
                  <a:pos x="558" y="794"/>
                </a:cxn>
                <a:cxn ang="0">
                  <a:pos x="516" y="706"/>
                </a:cxn>
                <a:cxn ang="0">
                  <a:pos x="652" y="160"/>
                </a:cxn>
                <a:cxn ang="0">
                  <a:pos x="110" y="0"/>
                </a:cxn>
                <a:cxn ang="0">
                  <a:pos x="95" y="32"/>
                </a:cxn>
                <a:cxn ang="0">
                  <a:pos x="98" y="103"/>
                </a:cxn>
                <a:cxn ang="0">
                  <a:pos x="0" y="275"/>
                </a:cxn>
                <a:cxn ang="0">
                  <a:pos x="26" y="372"/>
                </a:cxn>
              </a:cxnLst>
              <a:rect l="0" t="0" r="r" b="b"/>
              <a:pathLst>
                <a:path w="1147" h="2057">
                  <a:moveTo>
                    <a:pt x="26" y="372"/>
                  </a:moveTo>
                  <a:lnTo>
                    <a:pt x="40" y="416"/>
                  </a:lnTo>
                  <a:lnTo>
                    <a:pt x="8" y="578"/>
                  </a:lnTo>
                  <a:lnTo>
                    <a:pt x="30" y="624"/>
                  </a:lnTo>
                  <a:lnTo>
                    <a:pt x="119" y="837"/>
                  </a:lnTo>
                  <a:lnTo>
                    <a:pt x="129" y="832"/>
                  </a:lnTo>
                  <a:lnTo>
                    <a:pt x="133" y="786"/>
                  </a:lnTo>
                  <a:lnTo>
                    <a:pt x="147" y="777"/>
                  </a:lnTo>
                  <a:lnTo>
                    <a:pt x="164" y="790"/>
                  </a:lnTo>
                  <a:lnTo>
                    <a:pt x="136" y="816"/>
                  </a:lnTo>
                  <a:lnTo>
                    <a:pt x="147" y="835"/>
                  </a:lnTo>
                  <a:lnTo>
                    <a:pt x="172" y="924"/>
                  </a:lnTo>
                  <a:lnTo>
                    <a:pt x="157" y="919"/>
                  </a:lnTo>
                  <a:lnTo>
                    <a:pt x="125" y="884"/>
                  </a:lnTo>
                  <a:lnTo>
                    <a:pt x="133" y="849"/>
                  </a:lnTo>
                  <a:lnTo>
                    <a:pt x="119" y="850"/>
                  </a:lnTo>
                  <a:lnTo>
                    <a:pt x="98" y="888"/>
                  </a:lnTo>
                  <a:lnTo>
                    <a:pt x="107" y="972"/>
                  </a:lnTo>
                  <a:lnTo>
                    <a:pt x="125" y="1009"/>
                  </a:lnTo>
                  <a:lnTo>
                    <a:pt x="167" y="1041"/>
                  </a:lnTo>
                  <a:lnTo>
                    <a:pt x="152" y="1083"/>
                  </a:lnTo>
                  <a:lnTo>
                    <a:pt x="129" y="1090"/>
                  </a:lnTo>
                  <a:lnTo>
                    <a:pt x="125" y="1142"/>
                  </a:lnTo>
                  <a:lnTo>
                    <a:pt x="180" y="1267"/>
                  </a:lnTo>
                  <a:lnTo>
                    <a:pt x="225" y="1341"/>
                  </a:lnTo>
                  <a:lnTo>
                    <a:pt x="219" y="1388"/>
                  </a:lnTo>
                  <a:lnTo>
                    <a:pt x="246" y="1417"/>
                  </a:lnTo>
                  <a:lnTo>
                    <a:pt x="234" y="1446"/>
                  </a:lnTo>
                  <a:lnTo>
                    <a:pt x="218" y="1517"/>
                  </a:lnTo>
                  <a:lnTo>
                    <a:pt x="239" y="1544"/>
                  </a:lnTo>
                  <a:lnTo>
                    <a:pt x="378" y="1595"/>
                  </a:lnTo>
                  <a:lnTo>
                    <a:pt x="436" y="1676"/>
                  </a:lnTo>
                  <a:lnTo>
                    <a:pt x="502" y="1704"/>
                  </a:lnTo>
                  <a:lnTo>
                    <a:pt x="503" y="1751"/>
                  </a:lnTo>
                  <a:lnTo>
                    <a:pt x="547" y="1763"/>
                  </a:lnTo>
                  <a:lnTo>
                    <a:pt x="606" y="1846"/>
                  </a:lnTo>
                  <a:lnTo>
                    <a:pt x="639" y="1918"/>
                  </a:lnTo>
                  <a:lnTo>
                    <a:pt x="641" y="2030"/>
                  </a:lnTo>
                  <a:lnTo>
                    <a:pt x="1047" y="2057"/>
                  </a:lnTo>
                  <a:lnTo>
                    <a:pt x="1022" y="2009"/>
                  </a:lnTo>
                  <a:lnTo>
                    <a:pt x="1035" y="1945"/>
                  </a:lnTo>
                  <a:lnTo>
                    <a:pt x="1101" y="1832"/>
                  </a:lnTo>
                  <a:lnTo>
                    <a:pt x="1147" y="1801"/>
                  </a:lnTo>
                  <a:lnTo>
                    <a:pt x="1119" y="1760"/>
                  </a:lnTo>
                  <a:lnTo>
                    <a:pt x="1102" y="1648"/>
                  </a:lnTo>
                  <a:lnTo>
                    <a:pt x="558" y="794"/>
                  </a:lnTo>
                  <a:lnTo>
                    <a:pt x="516" y="706"/>
                  </a:lnTo>
                  <a:lnTo>
                    <a:pt x="652" y="160"/>
                  </a:lnTo>
                  <a:lnTo>
                    <a:pt x="110" y="0"/>
                  </a:lnTo>
                  <a:lnTo>
                    <a:pt x="95" y="32"/>
                  </a:lnTo>
                  <a:lnTo>
                    <a:pt x="98" y="103"/>
                  </a:lnTo>
                  <a:lnTo>
                    <a:pt x="0" y="275"/>
                  </a:lnTo>
                  <a:lnTo>
                    <a:pt x="26" y="37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7" name="Freeform 80"/>
            <p:cNvSpPr>
              <a:spLocks noChangeAspect="1"/>
            </p:cNvSpPr>
            <p:nvPr/>
          </p:nvSpPr>
          <p:spPr bwMode="auto">
            <a:xfrm>
              <a:off x="5282375" y="2613015"/>
              <a:ext cx="459327" cy="787317"/>
            </a:xfrm>
            <a:custGeom>
              <a:avLst/>
              <a:gdLst/>
              <a:ahLst/>
              <a:cxnLst>
                <a:cxn ang="0">
                  <a:pos x="0" y="1297"/>
                </a:cxn>
                <a:cxn ang="0">
                  <a:pos x="69" y="983"/>
                </a:cxn>
                <a:cxn ang="0">
                  <a:pos x="104" y="901"/>
                </a:cxn>
                <a:cxn ang="0">
                  <a:pos x="74" y="861"/>
                </a:cxn>
                <a:cxn ang="0">
                  <a:pos x="81" y="824"/>
                </a:cxn>
                <a:cxn ang="0">
                  <a:pos x="135" y="771"/>
                </a:cxn>
                <a:cxn ang="0">
                  <a:pos x="180" y="698"/>
                </a:cxn>
                <a:cxn ang="0">
                  <a:pos x="219" y="636"/>
                </a:cxn>
                <a:cxn ang="0">
                  <a:pos x="190" y="586"/>
                </a:cxn>
                <a:cxn ang="0">
                  <a:pos x="176" y="554"/>
                </a:cxn>
                <a:cxn ang="0">
                  <a:pos x="181" y="473"/>
                </a:cxn>
                <a:cxn ang="0">
                  <a:pos x="287" y="0"/>
                </a:cxn>
                <a:cxn ang="0">
                  <a:pos x="403" y="28"/>
                </a:cxn>
                <a:cxn ang="0">
                  <a:pos x="365" y="213"/>
                </a:cxn>
                <a:cxn ang="0">
                  <a:pos x="390" y="276"/>
                </a:cxn>
                <a:cxn ang="0">
                  <a:pos x="391" y="319"/>
                </a:cxn>
                <a:cxn ang="0">
                  <a:pos x="378" y="325"/>
                </a:cxn>
                <a:cxn ang="0">
                  <a:pos x="423" y="370"/>
                </a:cxn>
                <a:cxn ang="0">
                  <a:pos x="470" y="487"/>
                </a:cxn>
                <a:cxn ang="0">
                  <a:pos x="484" y="481"/>
                </a:cxn>
                <a:cxn ang="0">
                  <a:pos x="486" y="498"/>
                </a:cxn>
                <a:cxn ang="0">
                  <a:pos x="508" y="506"/>
                </a:cxn>
                <a:cxn ang="0">
                  <a:pos x="525" y="508"/>
                </a:cxn>
                <a:cxn ang="0">
                  <a:pos x="484" y="593"/>
                </a:cxn>
                <a:cxn ang="0">
                  <a:pos x="489" y="650"/>
                </a:cxn>
                <a:cxn ang="0">
                  <a:pos x="459" y="704"/>
                </a:cxn>
                <a:cxn ang="0">
                  <a:pos x="479" y="729"/>
                </a:cxn>
                <a:cxn ang="0">
                  <a:pos x="538" y="694"/>
                </a:cxn>
                <a:cxn ang="0">
                  <a:pos x="582" y="881"/>
                </a:cxn>
                <a:cxn ang="0">
                  <a:pos x="607" y="888"/>
                </a:cxn>
                <a:cxn ang="0">
                  <a:pos x="613" y="946"/>
                </a:cxn>
                <a:cxn ang="0">
                  <a:pos x="636" y="970"/>
                </a:cxn>
                <a:cxn ang="0">
                  <a:pos x="653" y="947"/>
                </a:cxn>
                <a:cxn ang="0">
                  <a:pos x="692" y="966"/>
                </a:cxn>
                <a:cxn ang="0">
                  <a:pos x="714" y="946"/>
                </a:cxn>
                <a:cxn ang="0">
                  <a:pos x="796" y="965"/>
                </a:cxn>
                <a:cxn ang="0">
                  <a:pos x="814" y="968"/>
                </a:cxn>
                <a:cxn ang="0">
                  <a:pos x="832" y="931"/>
                </a:cxn>
                <a:cxn ang="0">
                  <a:pos x="865" y="989"/>
                </a:cxn>
                <a:cxn ang="0">
                  <a:pos x="790" y="1459"/>
                </a:cxn>
                <a:cxn ang="0">
                  <a:pos x="393" y="1386"/>
                </a:cxn>
                <a:cxn ang="0">
                  <a:pos x="0" y="1297"/>
                </a:cxn>
              </a:cxnLst>
              <a:rect l="0" t="0" r="r" b="b"/>
              <a:pathLst>
                <a:path w="865" h="1459">
                  <a:moveTo>
                    <a:pt x="0" y="1297"/>
                  </a:moveTo>
                  <a:lnTo>
                    <a:pt x="69" y="983"/>
                  </a:lnTo>
                  <a:lnTo>
                    <a:pt x="104" y="901"/>
                  </a:lnTo>
                  <a:lnTo>
                    <a:pt x="74" y="861"/>
                  </a:lnTo>
                  <a:lnTo>
                    <a:pt x="81" y="824"/>
                  </a:lnTo>
                  <a:lnTo>
                    <a:pt x="135" y="771"/>
                  </a:lnTo>
                  <a:lnTo>
                    <a:pt x="180" y="698"/>
                  </a:lnTo>
                  <a:lnTo>
                    <a:pt x="219" y="636"/>
                  </a:lnTo>
                  <a:lnTo>
                    <a:pt x="190" y="586"/>
                  </a:lnTo>
                  <a:lnTo>
                    <a:pt x="176" y="554"/>
                  </a:lnTo>
                  <a:lnTo>
                    <a:pt x="181" y="473"/>
                  </a:lnTo>
                  <a:lnTo>
                    <a:pt x="287" y="0"/>
                  </a:lnTo>
                  <a:lnTo>
                    <a:pt x="403" y="28"/>
                  </a:lnTo>
                  <a:lnTo>
                    <a:pt x="365" y="213"/>
                  </a:lnTo>
                  <a:lnTo>
                    <a:pt x="390" y="276"/>
                  </a:lnTo>
                  <a:lnTo>
                    <a:pt x="391" y="319"/>
                  </a:lnTo>
                  <a:lnTo>
                    <a:pt x="378" y="325"/>
                  </a:lnTo>
                  <a:lnTo>
                    <a:pt x="423" y="370"/>
                  </a:lnTo>
                  <a:lnTo>
                    <a:pt x="470" y="487"/>
                  </a:lnTo>
                  <a:lnTo>
                    <a:pt x="484" y="481"/>
                  </a:lnTo>
                  <a:lnTo>
                    <a:pt x="486" y="498"/>
                  </a:lnTo>
                  <a:lnTo>
                    <a:pt x="508" y="506"/>
                  </a:lnTo>
                  <a:lnTo>
                    <a:pt x="525" y="508"/>
                  </a:lnTo>
                  <a:lnTo>
                    <a:pt x="484" y="593"/>
                  </a:lnTo>
                  <a:lnTo>
                    <a:pt x="489" y="650"/>
                  </a:lnTo>
                  <a:lnTo>
                    <a:pt x="459" y="704"/>
                  </a:lnTo>
                  <a:lnTo>
                    <a:pt x="479" y="729"/>
                  </a:lnTo>
                  <a:lnTo>
                    <a:pt x="538" y="694"/>
                  </a:lnTo>
                  <a:lnTo>
                    <a:pt x="582" y="881"/>
                  </a:lnTo>
                  <a:lnTo>
                    <a:pt x="607" y="888"/>
                  </a:lnTo>
                  <a:lnTo>
                    <a:pt x="613" y="946"/>
                  </a:lnTo>
                  <a:lnTo>
                    <a:pt x="636" y="970"/>
                  </a:lnTo>
                  <a:lnTo>
                    <a:pt x="653" y="947"/>
                  </a:lnTo>
                  <a:lnTo>
                    <a:pt x="692" y="966"/>
                  </a:lnTo>
                  <a:lnTo>
                    <a:pt x="714" y="946"/>
                  </a:lnTo>
                  <a:lnTo>
                    <a:pt x="796" y="965"/>
                  </a:lnTo>
                  <a:lnTo>
                    <a:pt x="814" y="968"/>
                  </a:lnTo>
                  <a:lnTo>
                    <a:pt x="832" y="931"/>
                  </a:lnTo>
                  <a:lnTo>
                    <a:pt x="865" y="989"/>
                  </a:lnTo>
                  <a:lnTo>
                    <a:pt x="790" y="1459"/>
                  </a:lnTo>
                  <a:lnTo>
                    <a:pt x="393" y="1386"/>
                  </a:lnTo>
                  <a:lnTo>
                    <a:pt x="0" y="1297"/>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8" name="Freeform 81"/>
            <p:cNvSpPr>
              <a:spLocks noChangeAspect="1"/>
            </p:cNvSpPr>
            <p:nvPr/>
          </p:nvSpPr>
          <p:spPr bwMode="auto">
            <a:xfrm>
              <a:off x="5476587" y="2628636"/>
              <a:ext cx="786096" cy="531127"/>
            </a:xfrm>
            <a:custGeom>
              <a:avLst/>
              <a:gdLst/>
              <a:ahLst/>
              <a:cxnLst>
                <a:cxn ang="0">
                  <a:pos x="0" y="185"/>
                </a:cxn>
                <a:cxn ang="0">
                  <a:pos x="25" y="248"/>
                </a:cxn>
                <a:cxn ang="0">
                  <a:pos x="26" y="291"/>
                </a:cxn>
                <a:cxn ang="0">
                  <a:pos x="13" y="297"/>
                </a:cxn>
                <a:cxn ang="0">
                  <a:pos x="58" y="342"/>
                </a:cxn>
                <a:cxn ang="0">
                  <a:pos x="105" y="459"/>
                </a:cxn>
                <a:cxn ang="0">
                  <a:pos x="119" y="453"/>
                </a:cxn>
                <a:cxn ang="0">
                  <a:pos x="121" y="470"/>
                </a:cxn>
                <a:cxn ang="0">
                  <a:pos x="143" y="478"/>
                </a:cxn>
                <a:cxn ang="0">
                  <a:pos x="160" y="480"/>
                </a:cxn>
                <a:cxn ang="0">
                  <a:pos x="119" y="565"/>
                </a:cxn>
                <a:cxn ang="0">
                  <a:pos x="124" y="622"/>
                </a:cxn>
                <a:cxn ang="0">
                  <a:pos x="94" y="676"/>
                </a:cxn>
                <a:cxn ang="0">
                  <a:pos x="114" y="701"/>
                </a:cxn>
                <a:cxn ang="0">
                  <a:pos x="173" y="666"/>
                </a:cxn>
                <a:cxn ang="0">
                  <a:pos x="217" y="853"/>
                </a:cxn>
                <a:cxn ang="0">
                  <a:pos x="242" y="860"/>
                </a:cxn>
                <a:cxn ang="0">
                  <a:pos x="248" y="918"/>
                </a:cxn>
                <a:cxn ang="0">
                  <a:pos x="271" y="942"/>
                </a:cxn>
                <a:cxn ang="0">
                  <a:pos x="288" y="919"/>
                </a:cxn>
                <a:cxn ang="0">
                  <a:pos x="327" y="938"/>
                </a:cxn>
                <a:cxn ang="0">
                  <a:pos x="349" y="918"/>
                </a:cxn>
                <a:cxn ang="0">
                  <a:pos x="431" y="937"/>
                </a:cxn>
                <a:cxn ang="0">
                  <a:pos x="449" y="940"/>
                </a:cxn>
                <a:cxn ang="0">
                  <a:pos x="467" y="903"/>
                </a:cxn>
                <a:cxn ang="0">
                  <a:pos x="500" y="961"/>
                </a:cxn>
                <a:cxn ang="0">
                  <a:pos x="516" y="868"/>
                </a:cxn>
                <a:cxn ang="0">
                  <a:pos x="917" y="931"/>
                </a:cxn>
                <a:cxn ang="0">
                  <a:pos x="1414" y="984"/>
                </a:cxn>
                <a:cxn ang="0">
                  <a:pos x="1427" y="806"/>
                </a:cxn>
                <a:cxn ang="0">
                  <a:pos x="1478" y="230"/>
                </a:cxn>
                <a:cxn ang="0">
                  <a:pos x="824" y="149"/>
                </a:cxn>
                <a:cxn ang="0">
                  <a:pos x="497" y="93"/>
                </a:cxn>
                <a:cxn ang="0">
                  <a:pos x="38" y="0"/>
                </a:cxn>
                <a:cxn ang="0">
                  <a:pos x="0" y="185"/>
                </a:cxn>
              </a:cxnLst>
              <a:rect l="0" t="0" r="r" b="b"/>
              <a:pathLst>
                <a:path w="1478" h="984">
                  <a:moveTo>
                    <a:pt x="0" y="185"/>
                  </a:moveTo>
                  <a:lnTo>
                    <a:pt x="25" y="248"/>
                  </a:lnTo>
                  <a:lnTo>
                    <a:pt x="26" y="291"/>
                  </a:lnTo>
                  <a:lnTo>
                    <a:pt x="13" y="297"/>
                  </a:lnTo>
                  <a:lnTo>
                    <a:pt x="58" y="342"/>
                  </a:lnTo>
                  <a:lnTo>
                    <a:pt x="105" y="459"/>
                  </a:lnTo>
                  <a:lnTo>
                    <a:pt x="119" y="453"/>
                  </a:lnTo>
                  <a:lnTo>
                    <a:pt x="121" y="470"/>
                  </a:lnTo>
                  <a:lnTo>
                    <a:pt x="143" y="478"/>
                  </a:lnTo>
                  <a:lnTo>
                    <a:pt x="160" y="480"/>
                  </a:lnTo>
                  <a:lnTo>
                    <a:pt x="119" y="565"/>
                  </a:lnTo>
                  <a:lnTo>
                    <a:pt x="124" y="622"/>
                  </a:lnTo>
                  <a:lnTo>
                    <a:pt x="94" y="676"/>
                  </a:lnTo>
                  <a:lnTo>
                    <a:pt x="114" y="701"/>
                  </a:lnTo>
                  <a:lnTo>
                    <a:pt x="173" y="666"/>
                  </a:lnTo>
                  <a:lnTo>
                    <a:pt x="217" y="853"/>
                  </a:lnTo>
                  <a:lnTo>
                    <a:pt x="242" y="860"/>
                  </a:lnTo>
                  <a:lnTo>
                    <a:pt x="248" y="918"/>
                  </a:lnTo>
                  <a:lnTo>
                    <a:pt x="271" y="942"/>
                  </a:lnTo>
                  <a:lnTo>
                    <a:pt x="288" y="919"/>
                  </a:lnTo>
                  <a:lnTo>
                    <a:pt x="327" y="938"/>
                  </a:lnTo>
                  <a:lnTo>
                    <a:pt x="349" y="918"/>
                  </a:lnTo>
                  <a:lnTo>
                    <a:pt x="431" y="937"/>
                  </a:lnTo>
                  <a:lnTo>
                    <a:pt x="449" y="940"/>
                  </a:lnTo>
                  <a:lnTo>
                    <a:pt x="467" y="903"/>
                  </a:lnTo>
                  <a:lnTo>
                    <a:pt x="500" y="961"/>
                  </a:lnTo>
                  <a:lnTo>
                    <a:pt x="516" y="868"/>
                  </a:lnTo>
                  <a:lnTo>
                    <a:pt x="917" y="931"/>
                  </a:lnTo>
                  <a:lnTo>
                    <a:pt x="1414" y="984"/>
                  </a:lnTo>
                  <a:lnTo>
                    <a:pt x="1427" y="806"/>
                  </a:lnTo>
                  <a:lnTo>
                    <a:pt x="1478" y="230"/>
                  </a:lnTo>
                  <a:lnTo>
                    <a:pt x="824" y="149"/>
                  </a:lnTo>
                  <a:lnTo>
                    <a:pt x="497" y="93"/>
                  </a:lnTo>
                  <a:lnTo>
                    <a:pt x="38" y="0"/>
                  </a:lnTo>
                  <a:lnTo>
                    <a:pt x="0" y="185"/>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9" name="Freeform 83"/>
            <p:cNvSpPr>
              <a:spLocks noChangeAspect="1"/>
            </p:cNvSpPr>
            <p:nvPr/>
          </p:nvSpPr>
          <p:spPr bwMode="auto">
            <a:xfrm>
              <a:off x="5054253" y="2575523"/>
              <a:ext cx="16955" cy="42178"/>
            </a:xfrm>
            <a:custGeom>
              <a:avLst/>
              <a:gdLst/>
              <a:ahLst/>
              <a:cxnLst>
                <a:cxn ang="0">
                  <a:pos x="0" y="21"/>
                </a:cxn>
                <a:cxn ang="0">
                  <a:pos x="21" y="0"/>
                </a:cxn>
                <a:cxn ang="0">
                  <a:pos x="32" y="11"/>
                </a:cxn>
                <a:cxn ang="0">
                  <a:pos x="25" y="78"/>
                </a:cxn>
                <a:cxn ang="0">
                  <a:pos x="0" y="21"/>
                </a:cxn>
              </a:cxnLst>
              <a:rect l="0" t="0" r="r" b="b"/>
              <a:pathLst>
                <a:path w="32" h="78">
                  <a:moveTo>
                    <a:pt x="0" y="21"/>
                  </a:moveTo>
                  <a:lnTo>
                    <a:pt x="21" y="0"/>
                  </a:lnTo>
                  <a:lnTo>
                    <a:pt x="32" y="11"/>
                  </a:lnTo>
                  <a:lnTo>
                    <a:pt x="25" y="78"/>
                  </a:lnTo>
                  <a:lnTo>
                    <a:pt x="0" y="21"/>
                  </a:lnTo>
                  <a:close/>
                </a:path>
              </a:pathLst>
            </a:custGeom>
            <a:solidFill>
              <a:srgbClr val="FF00FF"/>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0" name="Freeform 84"/>
            <p:cNvSpPr>
              <a:spLocks noChangeAspect="1"/>
            </p:cNvSpPr>
            <p:nvPr/>
          </p:nvSpPr>
          <p:spPr bwMode="auto">
            <a:xfrm>
              <a:off x="8473001" y="2670814"/>
              <a:ext cx="280528" cy="473328"/>
            </a:xfrm>
            <a:custGeom>
              <a:avLst/>
              <a:gdLst/>
              <a:ahLst/>
              <a:cxnLst>
                <a:cxn ang="0">
                  <a:pos x="0" y="477"/>
                </a:cxn>
                <a:cxn ang="0">
                  <a:pos x="30" y="478"/>
                </a:cxn>
                <a:cxn ang="0">
                  <a:pos x="33" y="422"/>
                </a:cxn>
                <a:cxn ang="0">
                  <a:pos x="70" y="343"/>
                </a:cxn>
                <a:cxn ang="0">
                  <a:pos x="54" y="287"/>
                </a:cxn>
                <a:cxn ang="0">
                  <a:pos x="68" y="213"/>
                </a:cxn>
                <a:cxn ang="0">
                  <a:pos x="67" y="184"/>
                </a:cxn>
                <a:cxn ang="0">
                  <a:pos x="128" y="16"/>
                </a:cxn>
                <a:cxn ang="0">
                  <a:pos x="144" y="16"/>
                </a:cxn>
                <a:cxn ang="0">
                  <a:pos x="153" y="47"/>
                </a:cxn>
                <a:cxn ang="0">
                  <a:pos x="227" y="18"/>
                </a:cxn>
                <a:cxn ang="0">
                  <a:pos x="230" y="7"/>
                </a:cxn>
                <a:cxn ang="0">
                  <a:pos x="250" y="0"/>
                </a:cxn>
                <a:cxn ang="0">
                  <a:pos x="291" y="21"/>
                </a:cxn>
                <a:cxn ang="0">
                  <a:pos x="319" y="47"/>
                </a:cxn>
                <a:cxn ang="0">
                  <a:pos x="387" y="291"/>
                </a:cxn>
                <a:cxn ang="0">
                  <a:pos x="433" y="292"/>
                </a:cxn>
                <a:cxn ang="0">
                  <a:pos x="442" y="305"/>
                </a:cxn>
                <a:cxn ang="0">
                  <a:pos x="435" y="314"/>
                </a:cxn>
                <a:cxn ang="0">
                  <a:pos x="469" y="371"/>
                </a:cxn>
                <a:cxn ang="0">
                  <a:pos x="477" y="358"/>
                </a:cxn>
                <a:cxn ang="0">
                  <a:pos x="515" y="395"/>
                </a:cxn>
                <a:cxn ang="0">
                  <a:pos x="501" y="404"/>
                </a:cxn>
                <a:cxn ang="0">
                  <a:pos x="503" y="414"/>
                </a:cxn>
                <a:cxn ang="0">
                  <a:pos x="528" y="414"/>
                </a:cxn>
                <a:cxn ang="0">
                  <a:pos x="510" y="460"/>
                </a:cxn>
                <a:cxn ang="0">
                  <a:pos x="488" y="455"/>
                </a:cxn>
                <a:cxn ang="0">
                  <a:pos x="469" y="472"/>
                </a:cxn>
                <a:cxn ang="0">
                  <a:pos x="471" y="491"/>
                </a:cxn>
                <a:cxn ang="0">
                  <a:pos x="456" y="503"/>
                </a:cxn>
                <a:cxn ang="0">
                  <a:pos x="439" y="497"/>
                </a:cxn>
                <a:cxn ang="0">
                  <a:pos x="440" y="527"/>
                </a:cxn>
                <a:cxn ang="0">
                  <a:pos x="424" y="515"/>
                </a:cxn>
                <a:cxn ang="0">
                  <a:pos x="419" y="548"/>
                </a:cxn>
                <a:cxn ang="0">
                  <a:pos x="396" y="519"/>
                </a:cxn>
                <a:cxn ang="0">
                  <a:pos x="375" y="546"/>
                </a:cxn>
                <a:cxn ang="0">
                  <a:pos x="355" y="556"/>
                </a:cxn>
                <a:cxn ang="0">
                  <a:pos x="351" y="585"/>
                </a:cxn>
                <a:cxn ang="0">
                  <a:pos x="326" y="578"/>
                </a:cxn>
                <a:cxn ang="0">
                  <a:pos x="336" y="556"/>
                </a:cxn>
                <a:cxn ang="0">
                  <a:pos x="319" y="534"/>
                </a:cxn>
                <a:cxn ang="0">
                  <a:pos x="301" y="568"/>
                </a:cxn>
                <a:cxn ang="0">
                  <a:pos x="309" y="637"/>
                </a:cxn>
                <a:cxn ang="0">
                  <a:pos x="297" y="656"/>
                </a:cxn>
                <a:cxn ang="0">
                  <a:pos x="283" y="658"/>
                </a:cxn>
                <a:cxn ang="0">
                  <a:pos x="270" y="655"/>
                </a:cxn>
                <a:cxn ang="0">
                  <a:pos x="252" y="695"/>
                </a:cxn>
                <a:cxn ang="0">
                  <a:pos x="230" y="695"/>
                </a:cxn>
                <a:cxn ang="0">
                  <a:pos x="233" y="731"/>
                </a:cxn>
                <a:cxn ang="0">
                  <a:pos x="215" y="703"/>
                </a:cxn>
                <a:cxn ang="0">
                  <a:pos x="183" y="733"/>
                </a:cxn>
                <a:cxn ang="0">
                  <a:pos x="176" y="756"/>
                </a:cxn>
                <a:cxn ang="0">
                  <a:pos x="189" y="772"/>
                </a:cxn>
                <a:cxn ang="0">
                  <a:pos x="171" y="778"/>
                </a:cxn>
                <a:cxn ang="0">
                  <a:pos x="176" y="805"/>
                </a:cxn>
                <a:cxn ang="0">
                  <a:pos x="160" y="823"/>
                </a:cxn>
                <a:cxn ang="0">
                  <a:pos x="156" y="876"/>
                </a:cxn>
                <a:cxn ang="0">
                  <a:pos x="147" y="876"/>
                </a:cxn>
                <a:cxn ang="0">
                  <a:pos x="99" y="806"/>
                </a:cxn>
                <a:cxn ang="0">
                  <a:pos x="0" y="477"/>
                </a:cxn>
              </a:cxnLst>
              <a:rect l="0" t="0" r="r" b="b"/>
              <a:pathLst>
                <a:path w="528" h="876">
                  <a:moveTo>
                    <a:pt x="0" y="477"/>
                  </a:moveTo>
                  <a:lnTo>
                    <a:pt x="30" y="478"/>
                  </a:lnTo>
                  <a:lnTo>
                    <a:pt x="33" y="422"/>
                  </a:lnTo>
                  <a:lnTo>
                    <a:pt x="70" y="343"/>
                  </a:lnTo>
                  <a:lnTo>
                    <a:pt x="54" y="287"/>
                  </a:lnTo>
                  <a:lnTo>
                    <a:pt x="68" y="213"/>
                  </a:lnTo>
                  <a:lnTo>
                    <a:pt x="67" y="184"/>
                  </a:lnTo>
                  <a:lnTo>
                    <a:pt x="128" y="16"/>
                  </a:lnTo>
                  <a:lnTo>
                    <a:pt x="144" y="16"/>
                  </a:lnTo>
                  <a:lnTo>
                    <a:pt x="153" y="47"/>
                  </a:lnTo>
                  <a:lnTo>
                    <a:pt x="227" y="18"/>
                  </a:lnTo>
                  <a:lnTo>
                    <a:pt x="230" y="7"/>
                  </a:lnTo>
                  <a:lnTo>
                    <a:pt x="250" y="0"/>
                  </a:lnTo>
                  <a:lnTo>
                    <a:pt x="291" y="21"/>
                  </a:lnTo>
                  <a:lnTo>
                    <a:pt x="319" y="47"/>
                  </a:lnTo>
                  <a:lnTo>
                    <a:pt x="387" y="291"/>
                  </a:lnTo>
                  <a:lnTo>
                    <a:pt x="433" y="292"/>
                  </a:lnTo>
                  <a:lnTo>
                    <a:pt x="442" y="305"/>
                  </a:lnTo>
                  <a:lnTo>
                    <a:pt x="435" y="314"/>
                  </a:lnTo>
                  <a:lnTo>
                    <a:pt x="469" y="371"/>
                  </a:lnTo>
                  <a:lnTo>
                    <a:pt x="477" y="358"/>
                  </a:lnTo>
                  <a:lnTo>
                    <a:pt x="515" y="395"/>
                  </a:lnTo>
                  <a:lnTo>
                    <a:pt x="501" y="404"/>
                  </a:lnTo>
                  <a:lnTo>
                    <a:pt x="503" y="414"/>
                  </a:lnTo>
                  <a:lnTo>
                    <a:pt x="528" y="414"/>
                  </a:lnTo>
                  <a:lnTo>
                    <a:pt x="510" y="460"/>
                  </a:lnTo>
                  <a:lnTo>
                    <a:pt x="488" y="455"/>
                  </a:lnTo>
                  <a:lnTo>
                    <a:pt x="469" y="472"/>
                  </a:lnTo>
                  <a:lnTo>
                    <a:pt x="471" y="491"/>
                  </a:lnTo>
                  <a:lnTo>
                    <a:pt x="456" y="503"/>
                  </a:lnTo>
                  <a:lnTo>
                    <a:pt x="439" y="497"/>
                  </a:lnTo>
                  <a:lnTo>
                    <a:pt x="440" y="527"/>
                  </a:lnTo>
                  <a:lnTo>
                    <a:pt x="424" y="515"/>
                  </a:lnTo>
                  <a:lnTo>
                    <a:pt x="419" y="548"/>
                  </a:lnTo>
                  <a:lnTo>
                    <a:pt x="396" y="519"/>
                  </a:lnTo>
                  <a:lnTo>
                    <a:pt x="375" y="546"/>
                  </a:lnTo>
                  <a:lnTo>
                    <a:pt x="355" y="556"/>
                  </a:lnTo>
                  <a:lnTo>
                    <a:pt x="351" y="585"/>
                  </a:lnTo>
                  <a:lnTo>
                    <a:pt x="326" y="578"/>
                  </a:lnTo>
                  <a:lnTo>
                    <a:pt x="336" y="556"/>
                  </a:lnTo>
                  <a:lnTo>
                    <a:pt x="319" y="534"/>
                  </a:lnTo>
                  <a:lnTo>
                    <a:pt x="301" y="568"/>
                  </a:lnTo>
                  <a:lnTo>
                    <a:pt x="309" y="637"/>
                  </a:lnTo>
                  <a:lnTo>
                    <a:pt x="297" y="656"/>
                  </a:lnTo>
                  <a:lnTo>
                    <a:pt x="283" y="658"/>
                  </a:lnTo>
                  <a:lnTo>
                    <a:pt x="270" y="655"/>
                  </a:lnTo>
                  <a:lnTo>
                    <a:pt x="252" y="695"/>
                  </a:lnTo>
                  <a:lnTo>
                    <a:pt x="230" y="695"/>
                  </a:lnTo>
                  <a:lnTo>
                    <a:pt x="233" y="731"/>
                  </a:lnTo>
                  <a:lnTo>
                    <a:pt x="215" y="703"/>
                  </a:lnTo>
                  <a:lnTo>
                    <a:pt x="183" y="733"/>
                  </a:lnTo>
                  <a:lnTo>
                    <a:pt x="176" y="756"/>
                  </a:lnTo>
                  <a:lnTo>
                    <a:pt x="189" y="772"/>
                  </a:lnTo>
                  <a:lnTo>
                    <a:pt x="171" y="778"/>
                  </a:lnTo>
                  <a:lnTo>
                    <a:pt x="176" y="805"/>
                  </a:lnTo>
                  <a:lnTo>
                    <a:pt x="160" y="823"/>
                  </a:lnTo>
                  <a:lnTo>
                    <a:pt x="156" y="876"/>
                  </a:lnTo>
                  <a:lnTo>
                    <a:pt x="147" y="876"/>
                  </a:lnTo>
                  <a:lnTo>
                    <a:pt x="99" y="806"/>
                  </a:lnTo>
                  <a:lnTo>
                    <a:pt x="0" y="477"/>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1" name="Freeform 85"/>
            <p:cNvSpPr>
              <a:spLocks noChangeAspect="1"/>
            </p:cNvSpPr>
            <p:nvPr/>
          </p:nvSpPr>
          <p:spPr bwMode="auto">
            <a:xfrm>
              <a:off x="5900462" y="4047057"/>
              <a:ext cx="1077414" cy="1107556"/>
            </a:xfrm>
            <a:custGeom>
              <a:avLst/>
              <a:gdLst/>
              <a:ahLst/>
              <a:cxnLst>
                <a:cxn ang="0">
                  <a:pos x="40" y="803"/>
                </a:cxn>
                <a:cxn ang="0">
                  <a:pos x="1060" y="26"/>
                </a:cxn>
                <a:cxn ang="0">
                  <a:pos x="1132" y="435"/>
                </a:cxn>
                <a:cxn ang="0">
                  <a:pos x="1161" y="467"/>
                </a:cxn>
                <a:cxn ang="0">
                  <a:pos x="1252" y="479"/>
                </a:cxn>
                <a:cxn ang="0">
                  <a:pos x="1323" y="485"/>
                </a:cxn>
                <a:cxn ang="0">
                  <a:pos x="1386" y="519"/>
                </a:cxn>
                <a:cxn ang="0">
                  <a:pos x="1471" y="573"/>
                </a:cxn>
                <a:cxn ang="0">
                  <a:pos x="1511" y="548"/>
                </a:cxn>
                <a:cxn ang="0">
                  <a:pos x="1664" y="544"/>
                </a:cxn>
                <a:cxn ang="0">
                  <a:pos x="1830" y="569"/>
                </a:cxn>
                <a:cxn ang="0">
                  <a:pos x="1936" y="600"/>
                </a:cxn>
                <a:cxn ang="0">
                  <a:pos x="1971" y="928"/>
                </a:cxn>
                <a:cxn ang="0">
                  <a:pos x="2020" y="1112"/>
                </a:cxn>
                <a:cxn ang="0">
                  <a:pos x="2004" y="1236"/>
                </a:cxn>
                <a:cxn ang="0">
                  <a:pos x="1966" y="1315"/>
                </a:cxn>
                <a:cxn ang="0">
                  <a:pos x="1834" y="1398"/>
                </a:cxn>
                <a:cxn ang="0">
                  <a:pos x="1842" y="1314"/>
                </a:cxn>
                <a:cxn ang="0">
                  <a:pos x="1793" y="1368"/>
                </a:cxn>
                <a:cxn ang="0">
                  <a:pos x="1786" y="1431"/>
                </a:cxn>
                <a:cxn ang="0">
                  <a:pos x="1577" y="1586"/>
                </a:cxn>
                <a:cxn ang="0">
                  <a:pos x="1598" y="1552"/>
                </a:cxn>
                <a:cxn ang="0">
                  <a:pos x="1567" y="1525"/>
                </a:cxn>
                <a:cxn ang="0">
                  <a:pos x="1531" y="1551"/>
                </a:cxn>
                <a:cxn ang="0">
                  <a:pos x="1509" y="1566"/>
                </a:cxn>
                <a:cxn ang="0">
                  <a:pos x="1440" y="1628"/>
                </a:cxn>
                <a:cxn ang="0">
                  <a:pos x="1384" y="1686"/>
                </a:cxn>
                <a:cxn ang="0">
                  <a:pos x="1423" y="1721"/>
                </a:cxn>
                <a:cxn ang="0">
                  <a:pos x="1389" y="1770"/>
                </a:cxn>
                <a:cxn ang="0">
                  <a:pos x="1348" y="1797"/>
                </a:cxn>
                <a:cxn ang="0">
                  <a:pos x="1394" y="1958"/>
                </a:cxn>
                <a:cxn ang="0">
                  <a:pos x="1325" y="2025"/>
                </a:cxn>
                <a:cxn ang="0">
                  <a:pos x="1125" y="1952"/>
                </a:cxn>
                <a:cxn ang="0">
                  <a:pos x="1069" y="1833"/>
                </a:cxn>
                <a:cxn ang="0">
                  <a:pos x="1059" y="1728"/>
                </a:cxn>
                <a:cxn ang="0">
                  <a:pos x="870" y="1403"/>
                </a:cxn>
                <a:cxn ang="0">
                  <a:pos x="726" y="1296"/>
                </a:cxn>
                <a:cxn ang="0">
                  <a:pos x="625" y="1288"/>
                </a:cxn>
                <a:cxn ang="0">
                  <a:pos x="496" y="1428"/>
                </a:cxn>
                <a:cxn ang="0">
                  <a:pos x="362" y="1356"/>
                </a:cxn>
                <a:cxn ang="0">
                  <a:pos x="268" y="1171"/>
                </a:cxn>
                <a:cxn ang="0">
                  <a:pos x="86" y="928"/>
                </a:cxn>
                <a:cxn ang="0">
                  <a:pos x="11" y="841"/>
                </a:cxn>
              </a:cxnLst>
              <a:rect l="0" t="0" r="r" b="b"/>
              <a:pathLst>
                <a:path w="2021" h="2048">
                  <a:moveTo>
                    <a:pt x="11" y="841"/>
                  </a:moveTo>
                  <a:lnTo>
                    <a:pt x="0" y="802"/>
                  </a:lnTo>
                  <a:lnTo>
                    <a:pt x="40" y="803"/>
                  </a:lnTo>
                  <a:lnTo>
                    <a:pt x="549" y="856"/>
                  </a:lnTo>
                  <a:lnTo>
                    <a:pt x="626" y="0"/>
                  </a:lnTo>
                  <a:lnTo>
                    <a:pt x="1060" y="26"/>
                  </a:lnTo>
                  <a:lnTo>
                    <a:pt x="1048" y="396"/>
                  </a:lnTo>
                  <a:lnTo>
                    <a:pt x="1089" y="433"/>
                  </a:lnTo>
                  <a:lnTo>
                    <a:pt x="1132" y="435"/>
                  </a:lnTo>
                  <a:lnTo>
                    <a:pt x="1142" y="419"/>
                  </a:lnTo>
                  <a:lnTo>
                    <a:pt x="1163" y="443"/>
                  </a:lnTo>
                  <a:lnTo>
                    <a:pt x="1161" y="467"/>
                  </a:lnTo>
                  <a:lnTo>
                    <a:pt x="1201" y="472"/>
                  </a:lnTo>
                  <a:lnTo>
                    <a:pt x="1229" y="486"/>
                  </a:lnTo>
                  <a:lnTo>
                    <a:pt x="1252" y="479"/>
                  </a:lnTo>
                  <a:lnTo>
                    <a:pt x="1276" y="495"/>
                  </a:lnTo>
                  <a:lnTo>
                    <a:pt x="1283" y="482"/>
                  </a:lnTo>
                  <a:lnTo>
                    <a:pt x="1323" y="485"/>
                  </a:lnTo>
                  <a:lnTo>
                    <a:pt x="1346" y="533"/>
                  </a:lnTo>
                  <a:lnTo>
                    <a:pt x="1362" y="547"/>
                  </a:lnTo>
                  <a:lnTo>
                    <a:pt x="1386" y="519"/>
                  </a:lnTo>
                  <a:lnTo>
                    <a:pt x="1431" y="557"/>
                  </a:lnTo>
                  <a:lnTo>
                    <a:pt x="1460" y="536"/>
                  </a:lnTo>
                  <a:lnTo>
                    <a:pt x="1471" y="573"/>
                  </a:lnTo>
                  <a:lnTo>
                    <a:pt x="1474" y="547"/>
                  </a:lnTo>
                  <a:lnTo>
                    <a:pt x="1504" y="525"/>
                  </a:lnTo>
                  <a:lnTo>
                    <a:pt x="1511" y="548"/>
                  </a:lnTo>
                  <a:lnTo>
                    <a:pt x="1553" y="541"/>
                  </a:lnTo>
                  <a:lnTo>
                    <a:pt x="1582" y="572"/>
                  </a:lnTo>
                  <a:lnTo>
                    <a:pt x="1664" y="544"/>
                  </a:lnTo>
                  <a:lnTo>
                    <a:pt x="1743" y="536"/>
                  </a:lnTo>
                  <a:lnTo>
                    <a:pt x="1768" y="525"/>
                  </a:lnTo>
                  <a:lnTo>
                    <a:pt x="1830" y="569"/>
                  </a:lnTo>
                  <a:lnTo>
                    <a:pt x="1870" y="583"/>
                  </a:lnTo>
                  <a:lnTo>
                    <a:pt x="1884" y="602"/>
                  </a:lnTo>
                  <a:lnTo>
                    <a:pt x="1936" y="600"/>
                  </a:lnTo>
                  <a:lnTo>
                    <a:pt x="1938" y="703"/>
                  </a:lnTo>
                  <a:lnTo>
                    <a:pt x="1946" y="904"/>
                  </a:lnTo>
                  <a:lnTo>
                    <a:pt x="1971" y="928"/>
                  </a:lnTo>
                  <a:lnTo>
                    <a:pt x="1977" y="979"/>
                  </a:lnTo>
                  <a:lnTo>
                    <a:pt x="2021" y="1051"/>
                  </a:lnTo>
                  <a:lnTo>
                    <a:pt x="2020" y="1112"/>
                  </a:lnTo>
                  <a:lnTo>
                    <a:pt x="1995" y="1170"/>
                  </a:lnTo>
                  <a:lnTo>
                    <a:pt x="1995" y="1202"/>
                  </a:lnTo>
                  <a:lnTo>
                    <a:pt x="2004" y="1236"/>
                  </a:lnTo>
                  <a:lnTo>
                    <a:pt x="2000" y="1269"/>
                  </a:lnTo>
                  <a:lnTo>
                    <a:pt x="1985" y="1288"/>
                  </a:lnTo>
                  <a:lnTo>
                    <a:pt x="1966" y="1315"/>
                  </a:lnTo>
                  <a:lnTo>
                    <a:pt x="1979" y="1331"/>
                  </a:lnTo>
                  <a:lnTo>
                    <a:pt x="1897" y="1359"/>
                  </a:lnTo>
                  <a:lnTo>
                    <a:pt x="1834" y="1398"/>
                  </a:lnTo>
                  <a:lnTo>
                    <a:pt x="1873" y="1365"/>
                  </a:lnTo>
                  <a:lnTo>
                    <a:pt x="1830" y="1365"/>
                  </a:lnTo>
                  <a:lnTo>
                    <a:pt x="1842" y="1314"/>
                  </a:lnTo>
                  <a:lnTo>
                    <a:pt x="1807" y="1343"/>
                  </a:lnTo>
                  <a:lnTo>
                    <a:pt x="1791" y="1334"/>
                  </a:lnTo>
                  <a:lnTo>
                    <a:pt x="1793" y="1368"/>
                  </a:lnTo>
                  <a:lnTo>
                    <a:pt x="1806" y="1374"/>
                  </a:lnTo>
                  <a:lnTo>
                    <a:pt x="1808" y="1407"/>
                  </a:lnTo>
                  <a:lnTo>
                    <a:pt x="1786" y="1431"/>
                  </a:lnTo>
                  <a:lnTo>
                    <a:pt x="1768" y="1430"/>
                  </a:lnTo>
                  <a:lnTo>
                    <a:pt x="1765" y="1467"/>
                  </a:lnTo>
                  <a:lnTo>
                    <a:pt x="1577" y="1586"/>
                  </a:lnTo>
                  <a:lnTo>
                    <a:pt x="1579" y="1574"/>
                  </a:lnTo>
                  <a:lnTo>
                    <a:pt x="1666" y="1515"/>
                  </a:lnTo>
                  <a:lnTo>
                    <a:pt x="1598" y="1552"/>
                  </a:lnTo>
                  <a:lnTo>
                    <a:pt x="1605" y="1518"/>
                  </a:lnTo>
                  <a:lnTo>
                    <a:pt x="1584" y="1537"/>
                  </a:lnTo>
                  <a:lnTo>
                    <a:pt x="1567" y="1525"/>
                  </a:lnTo>
                  <a:lnTo>
                    <a:pt x="1558" y="1552"/>
                  </a:lnTo>
                  <a:lnTo>
                    <a:pt x="1528" y="1525"/>
                  </a:lnTo>
                  <a:lnTo>
                    <a:pt x="1531" y="1551"/>
                  </a:lnTo>
                  <a:lnTo>
                    <a:pt x="1567" y="1574"/>
                  </a:lnTo>
                  <a:lnTo>
                    <a:pt x="1526" y="1596"/>
                  </a:lnTo>
                  <a:lnTo>
                    <a:pt x="1509" y="1566"/>
                  </a:lnTo>
                  <a:lnTo>
                    <a:pt x="1494" y="1646"/>
                  </a:lnTo>
                  <a:lnTo>
                    <a:pt x="1478" y="1615"/>
                  </a:lnTo>
                  <a:lnTo>
                    <a:pt x="1440" y="1628"/>
                  </a:lnTo>
                  <a:lnTo>
                    <a:pt x="1434" y="1647"/>
                  </a:lnTo>
                  <a:lnTo>
                    <a:pt x="1451" y="1682"/>
                  </a:lnTo>
                  <a:lnTo>
                    <a:pt x="1384" y="1686"/>
                  </a:lnTo>
                  <a:lnTo>
                    <a:pt x="1408" y="1693"/>
                  </a:lnTo>
                  <a:lnTo>
                    <a:pt x="1410" y="1728"/>
                  </a:lnTo>
                  <a:lnTo>
                    <a:pt x="1423" y="1721"/>
                  </a:lnTo>
                  <a:lnTo>
                    <a:pt x="1416" y="1743"/>
                  </a:lnTo>
                  <a:lnTo>
                    <a:pt x="1388" y="1796"/>
                  </a:lnTo>
                  <a:lnTo>
                    <a:pt x="1389" y="1770"/>
                  </a:lnTo>
                  <a:lnTo>
                    <a:pt x="1369" y="1792"/>
                  </a:lnTo>
                  <a:lnTo>
                    <a:pt x="1342" y="1760"/>
                  </a:lnTo>
                  <a:lnTo>
                    <a:pt x="1348" y="1797"/>
                  </a:lnTo>
                  <a:lnTo>
                    <a:pt x="1398" y="1802"/>
                  </a:lnTo>
                  <a:lnTo>
                    <a:pt x="1377" y="1855"/>
                  </a:lnTo>
                  <a:lnTo>
                    <a:pt x="1394" y="1958"/>
                  </a:lnTo>
                  <a:lnTo>
                    <a:pt x="1439" y="2046"/>
                  </a:lnTo>
                  <a:lnTo>
                    <a:pt x="1383" y="2048"/>
                  </a:lnTo>
                  <a:lnTo>
                    <a:pt x="1325" y="2025"/>
                  </a:lnTo>
                  <a:lnTo>
                    <a:pt x="1275" y="2026"/>
                  </a:lnTo>
                  <a:lnTo>
                    <a:pt x="1207" y="1985"/>
                  </a:lnTo>
                  <a:lnTo>
                    <a:pt x="1125" y="1952"/>
                  </a:lnTo>
                  <a:lnTo>
                    <a:pt x="1114" y="1919"/>
                  </a:lnTo>
                  <a:lnTo>
                    <a:pt x="1097" y="1868"/>
                  </a:lnTo>
                  <a:lnTo>
                    <a:pt x="1069" y="1833"/>
                  </a:lnTo>
                  <a:lnTo>
                    <a:pt x="1072" y="1796"/>
                  </a:lnTo>
                  <a:lnTo>
                    <a:pt x="1057" y="1781"/>
                  </a:lnTo>
                  <a:lnTo>
                    <a:pt x="1059" y="1728"/>
                  </a:lnTo>
                  <a:lnTo>
                    <a:pt x="1010" y="1686"/>
                  </a:lnTo>
                  <a:lnTo>
                    <a:pt x="958" y="1607"/>
                  </a:lnTo>
                  <a:lnTo>
                    <a:pt x="870" y="1403"/>
                  </a:lnTo>
                  <a:lnTo>
                    <a:pt x="805" y="1350"/>
                  </a:lnTo>
                  <a:lnTo>
                    <a:pt x="784" y="1302"/>
                  </a:lnTo>
                  <a:lnTo>
                    <a:pt x="726" y="1296"/>
                  </a:lnTo>
                  <a:lnTo>
                    <a:pt x="679" y="1288"/>
                  </a:lnTo>
                  <a:lnTo>
                    <a:pt x="636" y="1270"/>
                  </a:lnTo>
                  <a:lnTo>
                    <a:pt x="625" y="1288"/>
                  </a:lnTo>
                  <a:lnTo>
                    <a:pt x="579" y="1288"/>
                  </a:lnTo>
                  <a:lnTo>
                    <a:pt x="539" y="1387"/>
                  </a:lnTo>
                  <a:lnTo>
                    <a:pt x="496" y="1428"/>
                  </a:lnTo>
                  <a:lnTo>
                    <a:pt x="472" y="1428"/>
                  </a:lnTo>
                  <a:lnTo>
                    <a:pt x="395" y="1363"/>
                  </a:lnTo>
                  <a:lnTo>
                    <a:pt x="362" y="1356"/>
                  </a:lnTo>
                  <a:lnTo>
                    <a:pt x="286" y="1284"/>
                  </a:lnTo>
                  <a:lnTo>
                    <a:pt x="268" y="1230"/>
                  </a:lnTo>
                  <a:lnTo>
                    <a:pt x="268" y="1171"/>
                  </a:lnTo>
                  <a:lnTo>
                    <a:pt x="232" y="1090"/>
                  </a:lnTo>
                  <a:lnTo>
                    <a:pt x="171" y="1038"/>
                  </a:lnTo>
                  <a:lnTo>
                    <a:pt x="86" y="928"/>
                  </a:lnTo>
                  <a:lnTo>
                    <a:pt x="56" y="908"/>
                  </a:lnTo>
                  <a:lnTo>
                    <a:pt x="37" y="850"/>
                  </a:lnTo>
                  <a:lnTo>
                    <a:pt x="11" y="84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2" name="Freeform 86"/>
            <p:cNvSpPr>
              <a:spLocks noChangeAspect="1"/>
            </p:cNvSpPr>
            <p:nvPr/>
          </p:nvSpPr>
          <p:spPr bwMode="auto">
            <a:xfrm>
              <a:off x="4870831" y="5132743"/>
              <a:ext cx="38534" cy="20308"/>
            </a:xfrm>
            <a:custGeom>
              <a:avLst/>
              <a:gdLst/>
              <a:ahLst/>
              <a:cxnLst>
                <a:cxn ang="0">
                  <a:pos x="0" y="36"/>
                </a:cxn>
                <a:cxn ang="0">
                  <a:pos x="18" y="19"/>
                </a:cxn>
                <a:cxn ang="0">
                  <a:pos x="69" y="0"/>
                </a:cxn>
                <a:cxn ang="0">
                  <a:pos x="72" y="6"/>
                </a:cxn>
                <a:cxn ang="0">
                  <a:pos x="0" y="36"/>
                </a:cxn>
              </a:cxnLst>
              <a:rect l="0" t="0" r="r" b="b"/>
              <a:pathLst>
                <a:path w="72" h="36">
                  <a:moveTo>
                    <a:pt x="0" y="36"/>
                  </a:moveTo>
                  <a:lnTo>
                    <a:pt x="18" y="19"/>
                  </a:lnTo>
                  <a:lnTo>
                    <a:pt x="69" y="0"/>
                  </a:lnTo>
                  <a:lnTo>
                    <a:pt x="72" y="6"/>
                  </a:lnTo>
                  <a:lnTo>
                    <a:pt x="0" y="36"/>
                  </a:lnTo>
                  <a:close/>
                </a:path>
              </a:pathLst>
            </a:custGeom>
            <a:solidFill>
              <a:srgbClr val="FFFFFF"/>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3" name="Freeform 87"/>
            <p:cNvSpPr>
              <a:spLocks noChangeAspect="1"/>
            </p:cNvSpPr>
            <p:nvPr/>
          </p:nvSpPr>
          <p:spPr bwMode="auto">
            <a:xfrm>
              <a:off x="7700777" y="3901778"/>
              <a:ext cx="658163" cy="312428"/>
            </a:xfrm>
            <a:custGeom>
              <a:avLst/>
              <a:gdLst/>
              <a:ahLst/>
              <a:cxnLst>
                <a:cxn ang="0">
                  <a:pos x="1" y="496"/>
                </a:cxn>
                <a:cxn ang="0">
                  <a:pos x="285" y="418"/>
                </a:cxn>
                <a:cxn ang="0">
                  <a:pos x="564" y="449"/>
                </a:cxn>
                <a:cxn ang="0">
                  <a:pos x="885" y="577"/>
                </a:cxn>
                <a:cxn ang="0">
                  <a:pos x="960" y="557"/>
                </a:cxn>
                <a:cxn ang="0">
                  <a:pos x="979" y="538"/>
                </a:cxn>
                <a:cxn ang="0">
                  <a:pos x="1018" y="437"/>
                </a:cxn>
                <a:cxn ang="0">
                  <a:pos x="1029" y="410"/>
                </a:cxn>
                <a:cxn ang="0">
                  <a:pos x="1022" y="379"/>
                </a:cxn>
                <a:cxn ang="0">
                  <a:pos x="1035" y="403"/>
                </a:cxn>
                <a:cxn ang="0">
                  <a:pos x="1062" y="394"/>
                </a:cxn>
                <a:cxn ang="0">
                  <a:pos x="1062" y="365"/>
                </a:cxn>
                <a:cxn ang="0">
                  <a:pos x="1078" y="380"/>
                </a:cxn>
                <a:cxn ang="0">
                  <a:pos x="1159" y="358"/>
                </a:cxn>
                <a:cxn ang="0">
                  <a:pos x="1172" y="295"/>
                </a:cxn>
                <a:cxn ang="0">
                  <a:pos x="1154" y="290"/>
                </a:cxn>
                <a:cxn ang="0">
                  <a:pos x="1145" y="320"/>
                </a:cxn>
                <a:cxn ang="0">
                  <a:pos x="1128" y="328"/>
                </a:cxn>
                <a:cxn ang="0">
                  <a:pos x="1062" y="302"/>
                </a:cxn>
                <a:cxn ang="0">
                  <a:pos x="1106" y="319"/>
                </a:cxn>
                <a:cxn ang="0">
                  <a:pos x="1121" y="276"/>
                </a:cxn>
                <a:cxn ang="0">
                  <a:pos x="1120" y="252"/>
                </a:cxn>
                <a:cxn ang="0">
                  <a:pos x="1087" y="221"/>
                </a:cxn>
                <a:cxn ang="0">
                  <a:pos x="1120" y="225"/>
                </a:cxn>
                <a:cxn ang="0">
                  <a:pos x="1118" y="207"/>
                </a:cxn>
                <a:cxn ang="0">
                  <a:pos x="1126" y="213"/>
                </a:cxn>
                <a:cxn ang="0">
                  <a:pos x="1148" y="216"/>
                </a:cxn>
                <a:cxn ang="0">
                  <a:pos x="1170" y="233"/>
                </a:cxn>
                <a:cxn ang="0">
                  <a:pos x="1205" y="207"/>
                </a:cxn>
                <a:cxn ang="0">
                  <a:pos x="1237" y="167"/>
                </a:cxn>
                <a:cxn ang="0">
                  <a:pos x="1222" y="116"/>
                </a:cxn>
                <a:cxn ang="0">
                  <a:pos x="1186" y="167"/>
                </a:cxn>
                <a:cxn ang="0">
                  <a:pos x="1172" y="105"/>
                </a:cxn>
                <a:cxn ang="0">
                  <a:pos x="1082" y="137"/>
                </a:cxn>
                <a:cxn ang="0">
                  <a:pos x="1115" y="98"/>
                </a:cxn>
                <a:cxn ang="0">
                  <a:pos x="1150" y="50"/>
                </a:cxn>
                <a:cxn ang="0">
                  <a:pos x="1175" y="44"/>
                </a:cxn>
                <a:cxn ang="0">
                  <a:pos x="1182" y="21"/>
                </a:cxn>
                <a:cxn ang="0">
                  <a:pos x="716" y="87"/>
                </a:cxn>
                <a:cxn ang="0">
                  <a:pos x="347" y="181"/>
                </a:cxn>
                <a:cxn ang="0">
                  <a:pos x="302" y="242"/>
                </a:cxn>
                <a:cxn ang="0">
                  <a:pos x="261" y="251"/>
                </a:cxn>
                <a:cxn ang="0">
                  <a:pos x="224" y="260"/>
                </a:cxn>
                <a:cxn ang="0">
                  <a:pos x="187" y="314"/>
                </a:cxn>
                <a:cxn ang="0">
                  <a:pos x="38" y="434"/>
                </a:cxn>
              </a:cxnLst>
              <a:rect l="0" t="0" r="r" b="b"/>
              <a:pathLst>
                <a:path w="1237" h="577">
                  <a:moveTo>
                    <a:pt x="0" y="452"/>
                  </a:moveTo>
                  <a:lnTo>
                    <a:pt x="1" y="496"/>
                  </a:lnTo>
                  <a:lnTo>
                    <a:pt x="180" y="475"/>
                  </a:lnTo>
                  <a:lnTo>
                    <a:pt x="285" y="418"/>
                  </a:lnTo>
                  <a:lnTo>
                    <a:pt x="483" y="395"/>
                  </a:lnTo>
                  <a:lnTo>
                    <a:pt x="564" y="449"/>
                  </a:lnTo>
                  <a:lnTo>
                    <a:pt x="692" y="431"/>
                  </a:lnTo>
                  <a:lnTo>
                    <a:pt x="885" y="577"/>
                  </a:lnTo>
                  <a:lnTo>
                    <a:pt x="911" y="560"/>
                  </a:lnTo>
                  <a:lnTo>
                    <a:pt x="960" y="557"/>
                  </a:lnTo>
                  <a:lnTo>
                    <a:pt x="971" y="520"/>
                  </a:lnTo>
                  <a:lnTo>
                    <a:pt x="979" y="538"/>
                  </a:lnTo>
                  <a:lnTo>
                    <a:pt x="993" y="472"/>
                  </a:lnTo>
                  <a:lnTo>
                    <a:pt x="1018" y="437"/>
                  </a:lnTo>
                  <a:lnTo>
                    <a:pt x="1042" y="418"/>
                  </a:lnTo>
                  <a:lnTo>
                    <a:pt x="1029" y="410"/>
                  </a:lnTo>
                  <a:lnTo>
                    <a:pt x="1032" y="395"/>
                  </a:lnTo>
                  <a:lnTo>
                    <a:pt x="1022" y="379"/>
                  </a:lnTo>
                  <a:lnTo>
                    <a:pt x="1039" y="397"/>
                  </a:lnTo>
                  <a:lnTo>
                    <a:pt x="1035" y="403"/>
                  </a:lnTo>
                  <a:lnTo>
                    <a:pt x="1048" y="410"/>
                  </a:lnTo>
                  <a:lnTo>
                    <a:pt x="1062" y="394"/>
                  </a:lnTo>
                  <a:lnTo>
                    <a:pt x="1070" y="392"/>
                  </a:lnTo>
                  <a:lnTo>
                    <a:pt x="1062" y="365"/>
                  </a:lnTo>
                  <a:lnTo>
                    <a:pt x="1070" y="364"/>
                  </a:lnTo>
                  <a:lnTo>
                    <a:pt x="1078" y="380"/>
                  </a:lnTo>
                  <a:lnTo>
                    <a:pt x="1121" y="358"/>
                  </a:lnTo>
                  <a:lnTo>
                    <a:pt x="1159" y="358"/>
                  </a:lnTo>
                  <a:lnTo>
                    <a:pt x="1182" y="308"/>
                  </a:lnTo>
                  <a:lnTo>
                    <a:pt x="1172" y="295"/>
                  </a:lnTo>
                  <a:lnTo>
                    <a:pt x="1159" y="312"/>
                  </a:lnTo>
                  <a:lnTo>
                    <a:pt x="1154" y="290"/>
                  </a:lnTo>
                  <a:lnTo>
                    <a:pt x="1137" y="305"/>
                  </a:lnTo>
                  <a:lnTo>
                    <a:pt x="1145" y="320"/>
                  </a:lnTo>
                  <a:lnTo>
                    <a:pt x="1130" y="311"/>
                  </a:lnTo>
                  <a:lnTo>
                    <a:pt x="1128" y="328"/>
                  </a:lnTo>
                  <a:lnTo>
                    <a:pt x="1088" y="324"/>
                  </a:lnTo>
                  <a:lnTo>
                    <a:pt x="1062" y="302"/>
                  </a:lnTo>
                  <a:lnTo>
                    <a:pt x="1062" y="292"/>
                  </a:lnTo>
                  <a:lnTo>
                    <a:pt x="1106" y="319"/>
                  </a:lnTo>
                  <a:lnTo>
                    <a:pt x="1137" y="278"/>
                  </a:lnTo>
                  <a:lnTo>
                    <a:pt x="1121" y="276"/>
                  </a:lnTo>
                  <a:lnTo>
                    <a:pt x="1139" y="246"/>
                  </a:lnTo>
                  <a:lnTo>
                    <a:pt x="1120" y="252"/>
                  </a:lnTo>
                  <a:lnTo>
                    <a:pt x="1054" y="226"/>
                  </a:lnTo>
                  <a:lnTo>
                    <a:pt x="1087" y="221"/>
                  </a:lnTo>
                  <a:lnTo>
                    <a:pt x="1118" y="234"/>
                  </a:lnTo>
                  <a:lnTo>
                    <a:pt x="1120" y="225"/>
                  </a:lnTo>
                  <a:lnTo>
                    <a:pt x="1106" y="207"/>
                  </a:lnTo>
                  <a:lnTo>
                    <a:pt x="1118" y="207"/>
                  </a:lnTo>
                  <a:lnTo>
                    <a:pt x="1136" y="198"/>
                  </a:lnTo>
                  <a:lnTo>
                    <a:pt x="1126" y="213"/>
                  </a:lnTo>
                  <a:lnTo>
                    <a:pt x="1132" y="233"/>
                  </a:lnTo>
                  <a:lnTo>
                    <a:pt x="1148" y="216"/>
                  </a:lnTo>
                  <a:lnTo>
                    <a:pt x="1158" y="234"/>
                  </a:lnTo>
                  <a:lnTo>
                    <a:pt x="1170" y="233"/>
                  </a:lnTo>
                  <a:lnTo>
                    <a:pt x="1188" y="230"/>
                  </a:lnTo>
                  <a:lnTo>
                    <a:pt x="1205" y="207"/>
                  </a:lnTo>
                  <a:lnTo>
                    <a:pt x="1218" y="171"/>
                  </a:lnTo>
                  <a:lnTo>
                    <a:pt x="1237" y="167"/>
                  </a:lnTo>
                  <a:lnTo>
                    <a:pt x="1237" y="147"/>
                  </a:lnTo>
                  <a:lnTo>
                    <a:pt x="1222" y="116"/>
                  </a:lnTo>
                  <a:lnTo>
                    <a:pt x="1204" y="116"/>
                  </a:lnTo>
                  <a:lnTo>
                    <a:pt x="1186" y="167"/>
                  </a:lnTo>
                  <a:lnTo>
                    <a:pt x="1176" y="140"/>
                  </a:lnTo>
                  <a:lnTo>
                    <a:pt x="1172" y="105"/>
                  </a:lnTo>
                  <a:lnTo>
                    <a:pt x="1133" y="126"/>
                  </a:lnTo>
                  <a:lnTo>
                    <a:pt x="1082" y="137"/>
                  </a:lnTo>
                  <a:lnTo>
                    <a:pt x="1088" y="114"/>
                  </a:lnTo>
                  <a:lnTo>
                    <a:pt x="1115" y="98"/>
                  </a:lnTo>
                  <a:lnTo>
                    <a:pt x="1169" y="77"/>
                  </a:lnTo>
                  <a:lnTo>
                    <a:pt x="1150" y="50"/>
                  </a:lnTo>
                  <a:lnTo>
                    <a:pt x="1188" y="66"/>
                  </a:lnTo>
                  <a:lnTo>
                    <a:pt x="1175" y="44"/>
                  </a:lnTo>
                  <a:lnTo>
                    <a:pt x="1210" y="77"/>
                  </a:lnTo>
                  <a:lnTo>
                    <a:pt x="1182" y="21"/>
                  </a:lnTo>
                  <a:lnTo>
                    <a:pt x="1159" y="0"/>
                  </a:lnTo>
                  <a:lnTo>
                    <a:pt x="716" y="87"/>
                  </a:lnTo>
                  <a:lnTo>
                    <a:pt x="353" y="137"/>
                  </a:lnTo>
                  <a:lnTo>
                    <a:pt x="347" y="181"/>
                  </a:lnTo>
                  <a:lnTo>
                    <a:pt x="329" y="195"/>
                  </a:lnTo>
                  <a:lnTo>
                    <a:pt x="302" y="242"/>
                  </a:lnTo>
                  <a:lnTo>
                    <a:pt x="282" y="238"/>
                  </a:lnTo>
                  <a:lnTo>
                    <a:pt x="261" y="251"/>
                  </a:lnTo>
                  <a:lnTo>
                    <a:pt x="244" y="275"/>
                  </a:lnTo>
                  <a:lnTo>
                    <a:pt x="224" y="260"/>
                  </a:lnTo>
                  <a:lnTo>
                    <a:pt x="191" y="290"/>
                  </a:lnTo>
                  <a:lnTo>
                    <a:pt x="187" y="314"/>
                  </a:lnTo>
                  <a:lnTo>
                    <a:pt x="47" y="401"/>
                  </a:lnTo>
                  <a:lnTo>
                    <a:pt x="38" y="434"/>
                  </a:lnTo>
                  <a:lnTo>
                    <a:pt x="0" y="45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4" name="Freeform 88"/>
            <p:cNvSpPr>
              <a:spLocks noChangeAspect="1"/>
            </p:cNvSpPr>
            <p:nvPr/>
          </p:nvSpPr>
          <p:spPr bwMode="auto">
            <a:xfrm>
              <a:off x="7773221" y="4111105"/>
              <a:ext cx="391507" cy="317114"/>
            </a:xfrm>
            <a:custGeom>
              <a:avLst/>
              <a:gdLst/>
              <a:ahLst/>
              <a:cxnLst>
                <a:cxn ang="0">
                  <a:pos x="0" y="140"/>
                </a:cxn>
                <a:cxn ang="0">
                  <a:pos x="30" y="80"/>
                </a:cxn>
                <a:cxn ang="0">
                  <a:pos x="137" y="23"/>
                </a:cxn>
                <a:cxn ang="0">
                  <a:pos x="333" y="0"/>
                </a:cxn>
                <a:cxn ang="0">
                  <a:pos x="414" y="54"/>
                </a:cxn>
                <a:cxn ang="0">
                  <a:pos x="543" y="35"/>
                </a:cxn>
                <a:cxn ang="0">
                  <a:pos x="735" y="182"/>
                </a:cxn>
                <a:cxn ang="0">
                  <a:pos x="680" y="250"/>
                </a:cxn>
                <a:cxn ang="0">
                  <a:pos x="649" y="293"/>
                </a:cxn>
                <a:cxn ang="0">
                  <a:pos x="654" y="342"/>
                </a:cxn>
                <a:cxn ang="0">
                  <a:pos x="604" y="385"/>
                </a:cxn>
                <a:cxn ang="0">
                  <a:pos x="564" y="451"/>
                </a:cxn>
                <a:cxn ang="0">
                  <a:pos x="508" y="487"/>
                </a:cxn>
                <a:cxn ang="0">
                  <a:pos x="482" y="492"/>
                </a:cxn>
                <a:cxn ang="0">
                  <a:pos x="471" y="532"/>
                </a:cxn>
                <a:cxn ang="0">
                  <a:pos x="439" y="510"/>
                </a:cxn>
                <a:cxn ang="0">
                  <a:pos x="468" y="549"/>
                </a:cxn>
                <a:cxn ang="0">
                  <a:pos x="440" y="587"/>
                </a:cxn>
                <a:cxn ang="0">
                  <a:pos x="416" y="583"/>
                </a:cxn>
                <a:cxn ang="0">
                  <a:pos x="396" y="559"/>
                </a:cxn>
                <a:cxn ang="0">
                  <a:pos x="367" y="501"/>
                </a:cxn>
                <a:cxn ang="0">
                  <a:pos x="348" y="493"/>
                </a:cxn>
                <a:cxn ang="0">
                  <a:pos x="313" y="416"/>
                </a:cxn>
                <a:cxn ang="0">
                  <a:pos x="262" y="384"/>
                </a:cxn>
                <a:cxn ang="0">
                  <a:pos x="227" y="330"/>
                </a:cxn>
                <a:cxn ang="0">
                  <a:pos x="140" y="262"/>
                </a:cxn>
                <a:cxn ang="0">
                  <a:pos x="95" y="203"/>
                </a:cxn>
                <a:cxn ang="0">
                  <a:pos x="0" y="140"/>
                </a:cxn>
              </a:cxnLst>
              <a:rect l="0" t="0" r="r" b="b"/>
              <a:pathLst>
                <a:path w="735" h="587">
                  <a:moveTo>
                    <a:pt x="0" y="140"/>
                  </a:moveTo>
                  <a:lnTo>
                    <a:pt x="30" y="80"/>
                  </a:lnTo>
                  <a:lnTo>
                    <a:pt x="137" y="23"/>
                  </a:lnTo>
                  <a:lnTo>
                    <a:pt x="333" y="0"/>
                  </a:lnTo>
                  <a:lnTo>
                    <a:pt x="414" y="54"/>
                  </a:lnTo>
                  <a:lnTo>
                    <a:pt x="543" y="35"/>
                  </a:lnTo>
                  <a:lnTo>
                    <a:pt x="735" y="182"/>
                  </a:lnTo>
                  <a:lnTo>
                    <a:pt x="680" y="250"/>
                  </a:lnTo>
                  <a:lnTo>
                    <a:pt x="649" y="293"/>
                  </a:lnTo>
                  <a:lnTo>
                    <a:pt x="654" y="342"/>
                  </a:lnTo>
                  <a:lnTo>
                    <a:pt x="604" y="385"/>
                  </a:lnTo>
                  <a:lnTo>
                    <a:pt x="564" y="451"/>
                  </a:lnTo>
                  <a:lnTo>
                    <a:pt x="508" y="487"/>
                  </a:lnTo>
                  <a:lnTo>
                    <a:pt x="482" y="492"/>
                  </a:lnTo>
                  <a:lnTo>
                    <a:pt x="471" y="532"/>
                  </a:lnTo>
                  <a:lnTo>
                    <a:pt x="439" y="510"/>
                  </a:lnTo>
                  <a:lnTo>
                    <a:pt x="468" y="549"/>
                  </a:lnTo>
                  <a:lnTo>
                    <a:pt x="440" y="587"/>
                  </a:lnTo>
                  <a:lnTo>
                    <a:pt x="416" y="583"/>
                  </a:lnTo>
                  <a:lnTo>
                    <a:pt x="396" y="559"/>
                  </a:lnTo>
                  <a:lnTo>
                    <a:pt x="367" y="501"/>
                  </a:lnTo>
                  <a:lnTo>
                    <a:pt x="348" y="493"/>
                  </a:lnTo>
                  <a:lnTo>
                    <a:pt x="313" y="416"/>
                  </a:lnTo>
                  <a:lnTo>
                    <a:pt x="262" y="384"/>
                  </a:lnTo>
                  <a:lnTo>
                    <a:pt x="227" y="330"/>
                  </a:lnTo>
                  <a:lnTo>
                    <a:pt x="140" y="262"/>
                  </a:lnTo>
                  <a:lnTo>
                    <a:pt x="95" y="203"/>
                  </a:lnTo>
                  <a:lnTo>
                    <a:pt x="0" y="140"/>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5" name="Freeform 89"/>
            <p:cNvSpPr>
              <a:spLocks noChangeAspect="1"/>
            </p:cNvSpPr>
            <p:nvPr/>
          </p:nvSpPr>
          <p:spPr bwMode="auto">
            <a:xfrm>
              <a:off x="6797537" y="3636215"/>
              <a:ext cx="511733" cy="473328"/>
            </a:xfrm>
            <a:custGeom>
              <a:avLst/>
              <a:gdLst/>
              <a:ahLst/>
              <a:cxnLst>
                <a:cxn ang="0">
                  <a:pos x="0" y="11"/>
                </a:cxn>
                <a:cxn ang="0">
                  <a:pos x="58" y="125"/>
                </a:cxn>
                <a:cxn ang="0">
                  <a:pos x="86" y="151"/>
                </a:cxn>
                <a:cxn ang="0">
                  <a:pos x="105" y="147"/>
                </a:cxn>
                <a:cxn ang="0">
                  <a:pos x="120" y="161"/>
                </a:cxn>
                <a:cxn ang="0">
                  <a:pos x="121" y="177"/>
                </a:cxn>
                <a:cxn ang="0">
                  <a:pos x="108" y="177"/>
                </a:cxn>
                <a:cxn ang="0">
                  <a:pos x="89" y="217"/>
                </a:cxn>
                <a:cxn ang="0">
                  <a:pos x="132" y="278"/>
                </a:cxn>
                <a:cxn ang="0">
                  <a:pos x="164" y="291"/>
                </a:cxn>
                <a:cxn ang="0">
                  <a:pos x="159" y="699"/>
                </a:cxn>
                <a:cxn ang="0">
                  <a:pos x="163" y="800"/>
                </a:cxn>
                <a:cxn ang="0">
                  <a:pos x="801" y="778"/>
                </a:cxn>
                <a:cxn ang="0">
                  <a:pos x="812" y="836"/>
                </a:cxn>
                <a:cxn ang="0">
                  <a:pos x="784" y="875"/>
                </a:cxn>
                <a:cxn ang="0">
                  <a:pos x="883" y="869"/>
                </a:cxn>
                <a:cxn ang="0">
                  <a:pos x="896" y="836"/>
                </a:cxn>
                <a:cxn ang="0">
                  <a:pos x="901" y="800"/>
                </a:cxn>
                <a:cxn ang="0">
                  <a:pos x="923" y="770"/>
                </a:cxn>
                <a:cxn ang="0">
                  <a:pos x="933" y="744"/>
                </a:cxn>
                <a:cxn ang="0">
                  <a:pos x="954" y="740"/>
                </a:cxn>
                <a:cxn ang="0">
                  <a:pos x="961" y="679"/>
                </a:cxn>
                <a:cxn ang="0">
                  <a:pos x="949" y="673"/>
                </a:cxn>
                <a:cxn ang="0">
                  <a:pos x="927" y="673"/>
                </a:cxn>
                <a:cxn ang="0">
                  <a:pos x="904" y="627"/>
                </a:cxn>
                <a:cxn ang="0">
                  <a:pos x="893" y="566"/>
                </a:cxn>
                <a:cxn ang="0">
                  <a:pos x="867" y="525"/>
                </a:cxn>
                <a:cxn ang="0">
                  <a:pos x="829" y="507"/>
                </a:cxn>
                <a:cxn ang="0">
                  <a:pos x="783" y="468"/>
                </a:cxn>
                <a:cxn ang="0">
                  <a:pos x="767" y="414"/>
                </a:cxn>
                <a:cxn ang="0">
                  <a:pos x="793" y="331"/>
                </a:cxn>
                <a:cxn ang="0">
                  <a:pos x="769" y="315"/>
                </a:cxn>
                <a:cxn ang="0">
                  <a:pos x="714" y="315"/>
                </a:cxn>
                <a:cxn ang="0">
                  <a:pos x="704" y="262"/>
                </a:cxn>
                <a:cxn ang="0">
                  <a:pos x="611" y="161"/>
                </a:cxn>
                <a:cxn ang="0">
                  <a:pos x="588" y="76"/>
                </a:cxn>
                <a:cxn ang="0">
                  <a:pos x="599" y="44"/>
                </a:cxn>
                <a:cxn ang="0">
                  <a:pos x="558" y="0"/>
                </a:cxn>
                <a:cxn ang="0">
                  <a:pos x="0" y="11"/>
                </a:cxn>
              </a:cxnLst>
              <a:rect l="0" t="0" r="r" b="b"/>
              <a:pathLst>
                <a:path w="961" h="875">
                  <a:moveTo>
                    <a:pt x="0" y="11"/>
                  </a:moveTo>
                  <a:lnTo>
                    <a:pt x="58" y="125"/>
                  </a:lnTo>
                  <a:lnTo>
                    <a:pt x="86" y="151"/>
                  </a:lnTo>
                  <a:lnTo>
                    <a:pt x="105" y="147"/>
                  </a:lnTo>
                  <a:lnTo>
                    <a:pt x="120" y="161"/>
                  </a:lnTo>
                  <a:lnTo>
                    <a:pt x="121" y="177"/>
                  </a:lnTo>
                  <a:lnTo>
                    <a:pt x="108" y="177"/>
                  </a:lnTo>
                  <a:lnTo>
                    <a:pt x="89" y="217"/>
                  </a:lnTo>
                  <a:lnTo>
                    <a:pt x="132" y="278"/>
                  </a:lnTo>
                  <a:lnTo>
                    <a:pt x="164" y="291"/>
                  </a:lnTo>
                  <a:lnTo>
                    <a:pt x="159" y="699"/>
                  </a:lnTo>
                  <a:lnTo>
                    <a:pt x="163" y="800"/>
                  </a:lnTo>
                  <a:lnTo>
                    <a:pt x="801" y="778"/>
                  </a:lnTo>
                  <a:lnTo>
                    <a:pt x="812" y="836"/>
                  </a:lnTo>
                  <a:lnTo>
                    <a:pt x="784" y="875"/>
                  </a:lnTo>
                  <a:lnTo>
                    <a:pt x="883" y="869"/>
                  </a:lnTo>
                  <a:lnTo>
                    <a:pt x="896" y="836"/>
                  </a:lnTo>
                  <a:lnTo>
                    <a:pt x="901" y="800"/>
                  </a:lnTo>
                  <a:lnTo>
                    <a:pt x="923" y="770"/>
                  </a:lnTo>
                  <a:lnTo>
                    <a:pt x="933" y="744"/>
                  </a:lnTo>
                  <a:lnTo>
                    <a:pt x="954" y="740"/>
                  </a:lnTo>
                  <a:lnTo>
                    <a:pt x="961" y="679"/>
                  </a:lnTo>
                  <a:lnTo>
                    <a:pt x="949" y="673"/>
                  </a:lnTo>
                  <a:lnTo>
                    <a:pt x="927" y="673"/>
                  </a:lnTo>
                  <a:lnTo>
                    <a:pt x="904" y="627"/>
                  </a:lnTo>
                  <a:lnTo>
                    <a:pt x="893" y="566"/>
                  </a:lnTo>
                  <a:lnTo>
                    <a:pt x="867" y="525"/>
                  </a:lnTo>
                  <a:lnTo>
                    <a:pt x="829" y="507"/>
                  </a:lnTo>
                  <a:lnTo>
                    <a:pt x="783" y="468"/>
                  </a:lnTo>
                  <a:lnTo>
                    <a:pt x="767" y="414"/>
                  </a:lnTo>
                  <a:lnTo>
                    <a:pt x="793" y="331"/>
                  </a:lnTo>
                  <a:lnTo>
                    <a:pt x="769" y="315"/>
                  </a:lnTo>
                  <a:lnTo>
                    <a:pt x="714" y="315"/>
                  </a:lnTo>
                  <a:lnTo>
                    <a:pt x="704" y="262"/>
                  </a:lnTo>
                  <a:lnTo>
                    <a:pt x="611" y="161"/>
                  </a:lnTo>
                  <a:lnTo>
                    <a:pt x="588" y="76"/>
                  </a:lnTo>
                  <a:lnTo>
                    <a:pt x="599" y="44"/>
                  </a:lnTo>
                  <a:lnTo>
                    <a:pt x="558" y="0"/>
                  </a:lnTo>
                  <a:lnTo>
                    <a:pt x="0" y="1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6" name="Freeform 90"/>
            <p:cNvSpPr>
              <a:spLocks noChangeAspect="1"/>
            </p:cNvSpPr>
            <p:nvPr/>
          </p:nvSpPr>
          <p:spPr bwMode="auto">
            <a:xfrm>
              <a:off x="7394045" y="4182963"/>
              <a:ext cx="294401" cy="507695"/>
            </a:xfrm>
            <a:custGeom>
              <a:avLst/>
              <a:gdLst/>
              <a:ahLst/>
              <a:cxnLst>
                <a:cxn ang="0">
                  <a:pos x="0" y="35"/>
                </a:cxn>
                <a:cxn ang="0">
                  <a:pos x="13" y="50"/>
                </a:cxn>
                <a:cxn ang="0">
                  <a:pos x="0" y="631"/>
                </a:cxn>
                <a:cxn ang="0">
                  <a:pos x="35" y="911"/>
                </a:cxn>
                <a:cxn ang="0">
                  <a:pos x="74" y="920"/>
                </a:cxn>
                <a:cxn ang="0">
                  <a:pos x="88" y="832"/>
                </a:cxn>
                <a:cxn ang="0">
                  <a:pos x="103" y="856"/>
                </a:cxn>
                <a:cxn ang="0">
                  <a:pos x="106" y="899"/>
                </a:cxn>
                <a:cxn ang="0">
                  <a:pos x="128" y="919"/>
                </a:cxn>
                <a:cxn ang="0">
                  <a:pos x="95" y="938"/>
                </a:cxn>
                <a:cxn ang="0">
                  <a:pos x="174" y="916"/>
                </a:cxn>
                <a:cxn ang="0">
                  <a:pos x="188" y="889"/>
                </a:cxn>
                <a:cxn ang="0">
                  <a:pos x="177" y="874"/>
                </a:cxn>
                <a:cxn ang="0">
                  <a:pos x="184" y="851"/>
                </a:cxn>
                <a:cxn ang="0">
                  <a:pos x="145" y="813"/>
                </a:cxn>
                <a:cxn ang="0">
                  <a:pos x="148" y="786"/>
                </a:cxn>
                <a:cxn ang="0">
                  <a:pos x="552" y="748"/>
                </a:cxn>
                <a:cxn ang="0">
                  <a:pos x="516" y="600"/>
                </a:cxn>
                <a:cxn ang="0">
                  <a:pos x="523" y="547"/>
                </a:cxn>
                <a:cxn ang="0">
                  <a:pos x="538" y="512"/>
                </a:cxn>
                <a:cxn ang="0">
                  <a:pos x="524" y="461"/>
                </a:cxn>
                <a:cxn ang="0">
                  <a:pos x="486" y="397"/>
                </a:cxn>
                <a:cxn ang="0">
                  <a:pos x="383" y="0"/>
                </a:cxn>
                <a:cxn ang="0">
                  <a:pos x="0" y="35"/>
                </a:cxn>
              </a:cxnLst>
              <a:rect l="0" t="0" r="r" b="b"/>
              <a:pathLst>
                <a:path w="552" h="938">
                  <a:moveTo>
                    <a:pt x="0" y="35"/>
                  </a:moveTo>
                  <a:lnTo>
                    <a:pt x="13" y="50"/>
                  </a:lnTo>
                  <a:lnTo>
                    <a:pt x="0" y="631"/>
                  </a:lnTo>
                  <a:lnTo>
                    <a:pt x="35" y="911"/>
                  </a:lnTo>
                  <a:lnTo>
                    <a:pt x="74" y="920"/>
                  </a:lnTo>
                  <a:lnTo>
                    <a:pt x="88" y="832"/>
                  </a:lnTo>
                  <a:lnTo>
                    <a:pt x="103" y="856"/>
                  </a:lnTo>
                  <a:lnTo>
                    <a:pt x="106" y="899"/>
                  </a:lnTo>
                  <a:lnTo>
                    <a:pt x="128" y="919"/>
                  </a:lnTo>
                  <a:lnTo>
                    <a:pt x="95" y="938"/>
                  </a:lnTo>
                  <a:lnTo>
                    <a:pt x="174" y="916"/>
                  </a:lnTo>
                  <a:lnTo>
                    <a:pt x="188" y="889"/>
                  </a:lnTo>
                  <a:lnTo>
                    <a:pt x="177" y="874"/>
                  </a:lnTo>
                  <a:lnTo>
                    <a:pt x="184" y="851"/>
                  </a:lnTo>
                  <a:lnTo>
                    <a:pt x="145" y="813"/>
                  </a:lnTo>
                  <a:lnTo>
                    <a:pt x="148" y="786"/>
                  </a:lnTo>
                  <a:lnTo>
                    <a:pt x="552" y="748"/>
                  </a:lnTo>
                  <a:lnTo>
                    <a:pt x="516" y="600"/>
                  </a:lnTo>
                  <a:lnTo>
                    <a:pt x="523" y="547"/>
                  </a:lnTo>
                  <a:lnTo>
                    <a:pt x="538" y="512"/>
                  </a:lnTo>
                  <a:lnTo>
                    <a:pt x="524" y="461"/>
                  </a:lnTo>
                  <a:lnTo>
                    <a:pt x="486" y="397"/>
                  </a:lnTo>
                  <a:lnTo>
                    <a:pt x="383" y="0"/>
                  </a:lnTo>
                  <a:lnTo>
                    <a:pt x="0" y="35"/>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7" name="Freeform 91"/>
            <p:cNvSpPr>
              <a:spLocks noChangeAspect="1"/>
            </p:cNvSpPr>
            <p:nvPr/>
          </p:nvSpPr>
          <p:spPr bwMode="auto">
            <a:xfrm>
              <a:off x="5242300" y="3864287"/>
              <a:ext cx="527147" cy="648287"/>
            </a:xfrm>
            <a:custGeom>
              <a:avLst/>
              <a:gdLst/>
              <a:ahLst/>
              <a:cxnLst>
                <a:cxn ang="0">
                  <a:pos x="0" y="818"/>
                </a:cxn>
                <a:cxn ang="0">
                  <a:pos x="62" y="762"/>
                </a:cxn>
                <a:cxn ang="0">
                  <a:pos x="37" y="714"/>
                </a:cxn>
                <a:cxn ang="0">
                  <a:pos x="50" y="650"/>
                </a:cxn>
                <a:cxn ang="0">
                  <a:pos x="116" y="537"/>
                </a:cxn>
                <a:cxn ang="0">
                  <a:pos x="162" y="506"/>
                </a:cxn>
                <a:cxn ang="0">
                  <a:pos x="134" y="465"/>
                </a:cxn>
                <a:cxn ang="0">
                  <a:pos x="117" y="353"/>
                </a:cxn>
                <a:cxn ang="0">
                  <a:pos x="136" y="154"/>
                </a:cxn>
                <a:cxn ang="0">
                  <a:pos x="171" y="144"/>
                </a:cxn>
                <a:cxn ang="0">
                  <a:pos x="227" y="176"/>
                </a:cxn>
                <a:cxn ang="0">
                  <a:pos x="273" y="0"/>
                </a:cxn>
                <a:cxn ang="0">
                  <a:pos x="986" y="126"/>
                </a:cxn>
                <a:cxn ang="0">
                  <a:pos x="837" y="1198"/>
                </a:cxn>
                <a:cxn ang="0">
                  <a:pos x="618" y="1162"/>
                </a:cxn>
                <a:cxn ang="0">
                  <a:pos x="482" y="1123"/>
                </a:cxn>
                <a:cxn ang="0">
                  <a:pos x="201" y="949"/>
                </a:cxn>
                <a:cxn ang="0">
                  <a:pos x="0" y="818"/>
                </a:cxn>
              </a:cxnLst>
              <a:rect l="0" t="0" r="r" b="b"/>
              <a:pathLst>
                <a:path w="986" h="1198">
                  <a:moveTo>
                    <a:pt x="0" y="818"/>
                  </a:moveTo>
                  <a:lnTo>
                    <a:pt x="62" y="762"/>
                  </a:lnTo>
                  <a:lnTo>
                    <a:pt x="37" y="714"/>
                  </a:lnTo>
                  <a:lnTo>
                    <a:pt x="50" y="650"/>
                  </a:lnTo>
                  <a:lnTo>
                    <a:pt x="116" y="537"/>
                  </a:lnTo>
                  <a:lnTo>
                    <a:pt x="162" y="506"/>
                  </a:lnTo>
                  <a:lnTo>
                    <a:pt x="134" y="465"/>
                  </a:lnTo>
                  <a:lnTo>
                    <a:pt x="117" y="353"/>
                  </a:lnTo>
                  <a:lnTo>
                    <a:pt x="136" y="154"/>
                  </a:lnTo>
                  <a:lnTo>
                    <a:pt x="171" y="144"/>
                  </a:lnTo>
                  <a:lnTo>
                    <a:pt x="227" y="176"/>
                  </a:lnTo>
                  <a:lnTo>
                    <a:pt x="273" y="0"/>
                  </a:lnTo>
                  <a:lnTo>
                    <a:pt x="986" y="126"/>
                  </a:lnTo>
                  <a:lnTo>
                    <a:pt x="837" y="1198"/>
                  </a:lnTo>
                  <a:lnTo>
                    <a:pt x="618" y="1162"/>
                  </a:lnTo>
                  <a:lnTo>
                    <a:pt x="482" y="1123"/>
                  </a:lnTo>
                  <a:lnTo>
                    <a:pt x="201" y="949"/>
                  </a:lnTo>
                  <a:lnTo>
                    <a:pt x="0" y="81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8" name="Freeform 92"/>
            <p:cNvSpPr>
              <a:spLocks noChangeAspect="1"/>
            </p:cNvSpPr>
            <p:nvPr/>
          </p:nvSpPr>
          <p:spPr bwMode="auto">
            <a:xfrm>
              <a:off x="6883853" y="4056430"/>
              <a:ext cx="389965" cy="371789"/>
            </a:xfrm>
            <a:custGeom>
              <a:avLst/>
              <a:gdLst/>
              <a:ahLst/>
              <a:cxnLst>
                <a:cxn ang="0">
                  <a:pos x="0" y="22"/>
                </a:cxn>
                <a:cxn ang="0">
                  <a:pos x="30" y="234"/>
                </a:cxn>
                <a:cxn ang="0">
                  <a:pos x="25" y="566"/>
                </a:cxn>
                <a:cxn ang="0">
                  <a:pos x="39" y="585"/>
                </a:cxn>
                <a:cxn ang="0">
                  <a:pos x="91" y="583"/>
                </a:cxn>
                <a:cxn ang="0">
                  <a:pos x="93" y="686"/>
                </a:cxn>
                <a:cxn ang="0">
                  <a:pos x="527" y="680"/>
                </a:cxn>
                <a:cxn ang="0">
                  <a:pos x="518" y="576"/>
                </a:cxn>
                <a:cxn ang="0">
                  <a:pos x="556" y="463"/>
                </a:cxn>
                <a:cxn ang="0">
                  <a:pos x="608" y="382"/>
                </a:cxn>
                <a:cxn ang="0">
                  <a:pos x="606" y="361"/>
                </a:cxn>
                <a:cxn ang="0">
                  <a:pos x="648" y="289"/>
                </a:cxn>
                <a:cxn ang="0">
                  <a:pos x="667" y="211"/>
                </a:cxn>
                <a:cxn ang="0">
                  <a:pos x="660" y="205"/>
                </a:cxn>
                <a:cxn ang="0">
                  <a:pos x="695" y="175"/>
                </a:cxn>
                <a:cxn ang="0">
                  <a:pos x="730" y="106"/>
                </a:cxn>
                <a:cxn ang="0">
                  <a:pos x="720" y="91"/>
                </a:cxn>
                <a:cxn ang="0">
                  <a:pos x="621" y="97"/>
                </a:cxn>
                <a:cxn ang="0">
                  <a:pos x="649" y="58"/>
                </a:cxn>
                <a:cxn ang="0">
                  <a:pos x="638" y="0"/>
                </a:cxn>
                <a:cxn ang="0">
                  <a:pos x="0" y="22"/>
                </a:cxn>
              </a:cxnLst>
              <a:rect l="0" t="0" r="r" b="b"/>
              <a:pathLst>
                <a:path w="730" h="686">
                  <a:moveTo>
                    <a:pt x="0" y="22"/>
                  </a:moveTo>
                  <a:lnTo>
                    <a:pt x="30" y="234"/>
                  </a:lnTo>
                  <a:lnTo>
                    <a:pt x="25" y="566"/>
                  </a:lnTo>
                  <a:lnTo>
                    <a:pt x="39" y="585"/>
                  </a:lnTo>
                  <a:lnTo>
                    <a:pt x="91" y="583"/>
                  </a:lnTo>
                  <a:lnTo>
                    <a:pt x="93" y="686"/>
                  </a:lnTo>
                  <a:lnTo>
                    <a:pt x="527" y="680"/>
                  </a:lnTo>
                  <a:lnTo>
                    <a:pt x="518" y="576"/>
                  </a:lnTo>
                  <a:lnTo>
                    <a:pt x="556" y="463"/>
                  </a:lnTo>
                  <a:lnTo>
                    <a:pt x="608" y="382"/>
                  </a:lnTo>
                  <a:lnTo>
                    <a:pt x="606" y="361"/>
                  </a:lnTo>
                  <a:lnTo>
                    <a:pt x="648" y="289"/>
                  </a:lnTo>
                  <a:lnTo>
                    <a:pt x="667" y="211"/>
                  </a:lnTo>
                  <a:lnTo>
                    <a:pt x="660" y="205"/>
                  </a:lnTo>
                  <a:lnTo>
                    <a:pt x="695" y="175"/>
                  </a:lnTo>
                  <a:lnTo>
                    <a:pt x="730" y="106"/>
                  </a:lnTo>
                  <a:lnTo>
                    <a:pt x="720" y="91"/>
                  </a:lnTo>
                  <a:lnTo>
                    <a:pt x="621" y="97"/>
                  </a:lnTo>
                  <a:lnTo>
                    <a:pt x="649" y="58"/>
                  </a:lnTo>
                  <a:lnTo>
                    <a:pt x="638" y="0"/>
                  </a:lnTo>
                  <a:lnTo>
                    <a:pt x="0" y="2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9" name="Freeform 93"/>
            <p:cNvSpPr>
              <a:spLocks noChangeAspect="1"/>
            </p:cNvSpPr>
            <p:nvPr/>
          </p:nvSpPr>
          <p:spPr bwMode="auto">
            <a:xfrm>
              <a:off x="5775612" y="3528427"/>
              <a:ext cx="561057" cy="470203"/>
            </a:xfrm>
            <a:custGeom>
              <a:avLst/>
              <a:gdLst/>
              <a:ahLst/>
              <a:cxnLst>
                <a:cxn ang="0">
                  <a:pos x="0" y="761"/>
                </a:cxn>
                <a:cxn ang="0">
                  <a:pos x="103" y="0"/>
                </a:cxn>
                <a:cxn ang="0">
                  <a:pos x="781" y="81"/>
                </a:cxn>
                <a:cxn ang="0">
                  <a:pos x="1054" y="107"/>
                </a:cxn>
                <a:cxn ang="0">
                  <a:pos x="1043" y="297"/>
                </a:cxn>
                <a:cxn ang="0">
                  <a:pos x="1006" y="871"/>
                </a:cxn>
                <a:cxn ang="0">
                  <a:pos x="868" y="861"/>
                </a:cxn>
                <a:cxn ang="0">
                  <a:pos x="435" y="822"/>
                </a:cxn>
                <a:cxn ang="0">
                  <a:pos x="0" y="761"/>
                </a:cxn>
              </a:cxnLst>
              <a:rect l="0" t="0" r="r" b="b"/>
              <a:pathLst>
                <a:path w="1054" h="871">
                  <a:moveTo>
                    <a:pt x="0" y="761"/>
                  </a:moveTo>
                  <a:lnTo>
                    <a:pt x="103" y="0"/>
                  </a:lnTo>
                  <a:lnTo>
                    <a:pt x="781" y="81"/>
                  </a:lnTo>
                  <a:lnTo>
                    <a:pt x="1054" y="107"/>
                  </a:lnTo>
                  <a:lnTo>
                    <a:pt x="1043" y="297"/>
                  </a:lnTo>
                  <a:lnTo>
                    <a:pt x="1006" y="871"/>
                  </a:lnTo>
                  <a:lnTo>
                    <a:pt x="868" y="861"/>
                  </a:lnTo>
                  <a:lnTo>
                    <a:pt x="435" y="822"/>
                  </a:lnTo>
                  <a:lnTo>
                    <a:pt x="0" y="76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0" name="Freeform 94"/>
            <p:cNvSpPr>
              <a:spLocks noChangeAspect="1"/>
            </p:cNvSpPr>
            <p:nvPr/>
          </p:nvSpPr>
          <p:spPr bwMode="auto">
            <a:xfrm>
              <a:off x="8383601" y="3273799"/>
              <a:ext cx="132557" cy="132782"/>
            </a:xfrm>
            <a:custGeom>
              <a:avLst/>
              <a:gdLst/>
              <a:ahLst/>
              <a:cxnLst>
                <a:cxn ang="0">
                  <a:pos x="0" y="50"/>
                </a:cxn>
                <a:cxn ang="0">
                  <a:pos x="20" y="179"/>
                </a:cxn>
                <a:cxn ang="0">
                  <a:pos x="19" y="247"/>
                </a:cxn>
                <a:cxn ang="0">
                  <a:pos x="40" y="241"/>
                </a:cxn>
                <a:cxn ang="0">
                  <a:pos x="52" y="223"/>
                </a:cxn>
                <a:cxn ang="0">
                  <a:pos x="87" y="206"/>
                </a:cxn>
                <a:cxn ang="0">
                  <a:pos x="104" y="173"/>
                </a:cxn>
                <a:cxn ang="0">
                  <a:pos x="113" y="179"/>
                </a:cxn>
                <a:cxn ang="0">
                  <a:pos x="141" y="167"/>
                </a:cxn>
                <a:cxn ang="0">
                  <a:pos x="179" y="160"/>
                </a:cxn>
                <a:cxn ang="0">
                  <a:pos x="179" y="146"/>
                </a:cxn>
                <a:cxn ang="0">
                  <a:pos x="191" y="155"/>
                </a:cxn>
                <a:cxn ang="0">
                  <a:pos x="204" y="143"/>
                </a:cxn>
                <a:cxn ang="0">
                  <a:pos x="223" y="137"/>
                </a:cxn>
                <a:cxn ang="0">
                  <a:pos x="248" y="128"/>
                </a:cxn>
                <a:cxn ang="0">
                  <a:pos x="225" y="0"/>
                </a:cxn>
                <a:cxn ang="0">
                  <a:pos x="0" y="50"/>
                </a:cxn>
              </a:cxnLst>
              <a:rect l="0" t="0" r="r" b="b"/>
              <a:pathLst>
                <a:path w="248" h="247">
                  <a:moveTo>
                    <a:pt x="0" y="50"/>
                  </a:moveTo>
                  <a:lnTo>
                    <a:pt x="20" y="179"/>
                  </a:lnTo>
                  <a:lnTo>
                    <a:pt x="19" y="247"/>
                  </a:lnTo>
                  <a:lnTo>
                    <a:pt x="40" y="241"/>
                  </a:lnTo>
                  <a:lnTo>
                    <a:pt x="52" y="223"/>
                  </a:lnTo>
                  <a:lnTo>
                    <a:pt x="87" y="206"/>
                  </a:lnTo>
                  <a:lnTo>
                    <a:pt x="104" y="173"/>
                  </a:lnTo>
                  <a:lnTo>
                    <a:pt x="113" y="179"/>
                  </a:lnTo>
                  <a:lnTo>
                    <a:pt x="141" y="167"/>
                  </a:lnTo>
                  <a:lnTo>
                    <a:pt x="179" y="160"/>
                  </a:lnTo>
                  <a:lnTo>
                    <a:pt x="179" y="146"/>
                  </a:lnTo>
                  <a:lnTo>
                    <a:pt x="191" y="155"/>
                  </a:lnTo>
                  <a:lnTo>
                    <a:pt x="204" y="143"/>
                  </a:lnTo>
                  <a:lnTo>
                    <a:pt x="223" y="137"/>
                  </a:lnTo>
                  <a:lnTo>
                    <a:pt x="248" y="128"/>
                  </a:lnTo>
                  <a:lnTo>
                    <a:pt x="225" y="0"/>
                  </a:lnTo>
                  <a:lnTo>
                    <a:pt x="0" y="5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1" name="Freeform 95"/>
            <p:cNvSpPr>
              <a:spLocks noChangeAspect="1"/>
            </p:cNvSpPr>
            <p:nvPr/>
          </p:nvSpPr>
          <p:spPr bwMode="auto">
            <a:xfrm>
              <a:off x="8267999" y="3558108"/>
              <a:ext cx="83234" cy="143717"/>
            </a:xfrm>
            <a:custGeom>
              <a:avLst/>
              <a:gdLst/>
              <a:ahLst/>
              <a:cxnLst>
                <a:cxn ang="0">
                  <a:pos x="0" y="27"/>
                </a:cxn>
                <a:cxn ang="0">
                  <a:pos x="20" y="0"/>
                </a:cxn>
                <a:cxn ang="0">
                  <a:pos x="50" y="0"/>
                </a:cxn>
                <a:cxn ang="0">
                  <a:pos x="41" y="29"/>
                </a:cxn>
                <a:cxn ang="0">
                  <a:pos x="31" y="39"/>
                </a:cxn>
                <a:cxn ang="0">
                  <a:pos x="38" y="68"/>
                </a:cxn>
                <a:cxn ang="0">
                  <a:pos x="54" y="87"/>
                </a:cxn>
                <a:cxn ang="0">
                  <a:pos x="74" y="107"/>
                </a:cxn>
                <a:cxn ang="0">
                  <a:pos x="82" y="137"/>
                </a:cxn>
                <a:cxn ang="0">
                  <a:pos x="97" y="162"/>
                </a:cxn>
                <a:cxn ang="0">
                  <a:pos x="112" y="176"/>
                </a:cxn>
                <a:cxn ang="0">
                  <a:pos x="135" y="185"/>
                </a:cxn>
                <a:cxn ang="0">
                  <a:pos x="147" y="207"/>
                </a:cxn>
                <a:cxn ang="0">
                  <a:pos x="126" y="230"/>
                </a:cxn>
                <a:cxn ang="0">
                  <a:pos x="147" y="224"/>
                </a:cxn>
                <a:cxn ang="0">
                  <a:pos x="152" y="244"/>
                </a:cxn>
                <a:cxn ang="0">
                  <a:pos x="112" y="254"/>
                </a:cxn>
                <a:cxn ang="0">
                  <a:pos x="62" y="263"/>
                </a:cxn>
                <a:cxn ang="0">
                  <a:pos x="58" y="245"/>
                </a:cxn>
                <a:cxn ang="0">
                  <a:pos x="0" y="27"/>
                </a:cxn>
              </a:cxnLst>
              <a:rect l="0" t="0" r="r" b="b"/>
              <a:pathLst>
                <a:path w="152" h="263">
                  <a:moveTo>
                    <a:pt x="0" y="27"/>
                  </a:moveTo>
                  <a:lnTo>
                    <a:pt x="20" y="0"/>
                  </a:lnTo>
                  <a:lnTo>
                    <a:pt x="50" y="0"/>
                  </a:lnTo>
                  <a:lnTo>
                    <a:pt x="41" y="29"/>
                  </a:lnTo>
                  <a:lnTo>
                    <a:pt x="31" y="39"/>
                  </a:lnTo>
                  <a:lnTo>
                    <a:pt x="38" y="68"/>
                  </a:lnTo>
                  <a:lnTo>
                    <a:pt x="54" y="87"/>
                  </a:lnTo>
                  <a:lnTo>
                    <a:pt x="74" y="107"/>
                  </a:lnTo>
                  <a:lnTo>
                    <a:pt x="82" y="137"/>
                  </a:lnTo>
                  <a:lnTo>
                    <a:pt x="97" y="162"/>
                  </a:lnTo>
                  <a:lnTo>
                    <a:pt x="112" y="176"/>
                  </a:lnTo>
                  <a:lnTo>
                    <a:pt x="135" y="185"/>
                  </a:lnTo>
                  <a:lnTo>
                    <a:pt x="147" y="207"/>
                  </a:lnTo>
                  <a:lnTo>
                    <a:pt x="126" y="230"/>
                  </a:lnTo>
                  <a:lnTo>
                    <a:pt x="147" y="224"/>
                  </a:lnTo>
                  <a:lnTo>
                    <a:pt x="152" y="244"/>
                  </a:lnTo>
                  <a:lnTo>
                    <a:pt x="112" y="254"/>
                  </a:lnTo>
                  <a:lnTo>
                    <a:pt x="62" y="263"/>
                  </a:lnTo>
                  <a:lnTo>
                    <a:pt x="58" y="245"/>
                  </a:lnTo>
                  <a:lnTo>
                    <a:pt x="0" y="27"/>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2" name="Freeform 96"/>
            <p:cNvSpPr>
              <a:spLocks noChangeAspect="1"/>
            </p:cNvSpPr>
            <p:nvPr/>
          </p:nvSpPr>
          <p:spPr bwMode="auto">
            <a:xfrm>
              <a:off x="8187848" y="3670582"/>
              <a:ext cx="10790" cy="17184"/>
            </a:xfrm>
            <a:custGeom>
              <a:avLst/>
              <a:gdLst/>
              <a:ahLst/>
              <a:cxnLst>
                <a:cxn ang="0">
                  <a:pos x="0" y="10"/>
                </a:cxn>
                <a:cxn ang="0">
                  <a:pos x="16" y="0"/>
                </a:cxn>
                <a:cxn ang="0">
                  <a:pos x="24" y="19"/>
                </a:cxn>
                <a:cxn ang="0">
                  <a:pos x="17" y="34"/>
                </a:cxn>
                <a:cxn ang="0">
                  <a:pos x="0" y="10"/>
                </a:cxn>
              </a:cxnLst>
              <a:rect l="0" t="0" r="r" b="b"/>
              <a:pathLst>
                <a:path w="24" h="34">
                  <a:moveTo>
                    <a:pt x="0" y="10"/>
                  </a:moveTo>
                  <a:lnTo>
                    <a:pt x="16" y="0"/>
                  </a:lnTo>
                  <a:lnTo>
                    <a:pt x="24" y="19"/>
                  </a:lnTo>
                  <a:lnTo>
                    <a:pt x="17" y="34"/>
                  </a:lnTo>
                  <a:lnTo>
                    <a:pt x="0" y="10"/>
                  </a:lnTo>
                  <a:close/>
                </a:path>
              </a:pathLst>
            </a:custGeom>
            <a:pattFill prst="ltDnDiag">
              <a:fgClr>
                <a:srgbClr val="000000"/>
              </a:fgClr>
              <a:bgClr>
                <a:srgbClr val="FFFFFF"/>
              </a:bgClr>
            </a:patt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3" name="Freeform 97"/>
            <p:cNvSpPr>
              <a:spLocks noChangeAspect="1"/>
            </p:cNvSpPr>
            <p:nvPr/>
          </p:nvSpPr>
          <p:spPr bwMode="auto">
            <a:xfrm>
              <a:off x="7461865" y="4539131"/>
              <a:ext cx="698238" cy="560807"/>
            </a:xfrm>
            <a:custGeom>
              <a:avLst/>
              <a:gdLst/>
              <a:ahLst/>
              <a:cxnLst>
                <a:cxn ang="0">
                  <a:pos x="0" y="96"/>
                </a:cxn>
                <a:cxn ang="0">
                  <a:pos x="32" y="157"/>
                </a:cxn>
                <a:cxn ang="0">
                  <a:pos x="29" y="199"/>
                </a:cxn>
                <a:cxn ang="0">
                  <a:pos x="73" y="168"/>
                </a:cxn>
                <a:cxn ang="0">
                  <a:pos x="87" y="160"/>
                </a:cxn>
                <a:cxn ang="0">
                  <a:pos x="109" y="157"/>
                </a:cxn>
                <a:cxn ang="0">
                  <a:pos x="164" y="162"/>
                </a:cxn>
                <a:cxn ang="0">
                  <a:pos x="193" y="151"/>
                </a:cxn>
                <a:cxn ang="0">
                  <a:pos x="241" y="154"/>
                </a:cxn>
                <a:cxn ang="0">
                  <a:pos x="201" y="165"/>
                </a:cxn>
                <a:cxn ang="0">
                  <a:pos x="306" y="204"/>
                </a:cxn>
                <a:cxn ang="0">
                  <a:pos x="314" y="196"/>
                </a:cxn>
                <a:cxn ang="0">
                  <a:pos x="318" y="210"/>
                </a:cxn>
                <a:cxn ang="0">
                  <a:pos x="379" y="255"/>
                </a:cxn>
                <a:cxn ang="0">
                  <a:pos x="361" y="249"/>
                </a:cxn>
                <a:cxn ang="0">
                  <a:pos x="407" y="271"/>
                </a:cxn>
                <a:cxn ang="0">
                  <a:pos x="445" y="252"/>
                </a:cxn>
                <a:cxn ang="0">
                  <a:pos x="499" y="226"/>
                </a:cxn>
                <a:cxn ang="0">
                  <a:pos x="519" y="213"/>
                </a:cxn>
                <a:cxn ang="0">
                  <a:pos x="585" y="182"/>
                </a:cxn>
                <a:cxn ang="0">
                  <a:pos x="663" y="243"/>
                </a:cxn>
                <a:cxn ang="0">
                  <a:pos x="690" y="277"/>
                </a:cxn>
                <a:cxn ang="0">
                  <a:pos x="734" y="313"/>
                </a:cxn>
                <a:cxn ang="0">
                  <a:pos x="792" y="330"/>
                </a:cxn>
                <a:cxn ang="0">
                  <a:pos x="830" y="418"/>
                </a:cxn>
                <a:cxn ang="0">
                  <a:pos x="822" y="582"/>
                </a:cxn>
                <a:cxn ang="0">
                  <a:pos x="852" y="570"/>
                </a:cxn>
                <a:cxn ang="0">
                  <a:pos x="839" y="542"/>
                </a:cxn>
                <a:cxn ang="0">
                  <a:pos x="863" y="552"/>
                </a:cxn>
                <a:cxn ang="0">
                  <a:pos x="881" y="551"/>
                </a:cxn>
                <a:cxn ang="0">
                  <a:pos x="857" y="636"/>
                </a:cxn>
                <a:cxn ang="0">
                  <a:pos x="877" y="660"/>
                </a:cxn>
                <a:cxn ang="0">
                  <a:pos x="922" y="740"/>
                </a:cxn>
                <a:cxn ang="0">
                  <a:pos x="953" y="759"/>
                </a:cxn>
                <a:cxn ang="0">
                  <a:pos x="949" y="734"/>
                </a:cxn>
                <a:cxn ang="0">
                  <a:pos x="961" y="740"/>
                </a:cxn>
                <a:cxn ang="0">
                  <a:pos x="978" y="803"/>
                </a:cxn>
                <a:cxn ang="0">
                  <a:pos x="1017" y="842"/>
                </a:cxn>
                <a:cxn ang="0">
                  <a:pos x="1080" y="913"/>
                </a:cxn>
                <a:cxn ang="0">
                  <a:pos x="1157" y="997"/>
                </a:cxn>
                <a:cxn ang="0">
                  <a:pos x="1198" y="1019"/>
                </a:cxn>
                <a:cxn ang="0">
                  <a:pos x="1157" y="1011"/>
                </a:cxn>
                <a:cxn ang="0">
                  <a:pos x="1204" y="1030"/>
                </a:cxn>
                <a:cxn ang="0">
                  <a:pos x="1251" y="1011"/>
                </a:cxn>
                <a:cxn ang="0">
                  <a:pos x="1295" y="980"/>
                </a:cxn>
                <a:cxn ang="0">
                  <a:pos x="1302" y="891"/>
                </a:cxn>
                <a:cxn ang="0">
                  <a:pos x="1302" y="728"/>
                </a:cxn>
                <a:cxn ang="0">
                  <a:pos x="1147" y="436"/>
                </a:cxn>
                <a:cxn ang="0">
                  <a:pos x="1127" y="358"/>
                </a:cxn>
                <a:cxn ang="0">
                  <a:pos x="971" y="43"/>
                </a:cxn>
                <a:cxn ang="0">
                  <a:pos x="949" y="10"/>
                </a:cxn>
                <a:cxn ang="0">
                  <a:pos x="871" y="20"/>
                </a:cxn>
                <a:cxn ang="0">
                  <a:pos x="857" y="88"/>
                </a:cxn>
                <a:cxn ang="0">
                  <a:pos x="435" y="82"/>
                </a:cxn>
                <a:cxn ang="0">
                  <a:pos x="3" y="69"/>
                </a:cxn>
              </a:cxnLst>
              <a:rect l="0" t="0" r="r" b="b"/>
              <a:pathLst>
                <a:path w="1314" h="1040">
                  <a:moveTo>
                    <a:pt x="3" y="69"/>
                  </a:moveTo>
                  <a:lnTo>
                    <a:pt x="0" y="96"/>
                  </a:lnTo>
                  <a:lnTo>
                    <a:pt x="39" y="134"/>
                  </a:lnTo>
                  <a:lnTo>
                    <a:pt x="32" y="157"/>
                  </a:lnTo>
                  <a:lnTo>
                    <a:pt x="43" y="172"/>
                  </a:lnTo>
                  <a:lnTo>
                    <a:pt x="29" y="199"/>
                  </a:lnTo>
                  <a:lnTo>
                    <a:pt x="58" y="187"/>
                  </a:lnTo>
                  <a:lnTo>
                    <a:pt x="73" y="168"/>
                  </a:lnTo>
                  <a:lnTo>
                    <a:pt x="73" y="148"/>
                  </a:lnTo>
                  <a:lnTo>
                    <a:pt x="87" y="160"/>
                  </a:lnTo>
                  <a:lnTo>
                    <a:pt x="98" y="143"/>
                  </a:lnTo>
                  <a:lnTo>
                    <a:pt x="109" y="157"/>
                  </a:lnTo>
                  <a:lnTo>
                    <a:pt x="80" y="184"/>
                  </a:lnTo>
                  <a:lnTo>
                    <a:pt x="164" y="162"/>
                  </a:lnTo>
                  <a:lnTo>
                    <a:pt x="182" y="143"/>
                  </a:lnTo>
                  <a:lnTo>
                    <a:pt x="193" y="151"/>
                  </a:lnTo>
                  <a:lnTo>
                    <a:pt x="227" y="143"/>
                  </a:lnTo>
                  <a:lnTo>
                    <a:pt x="241" y="154"/>
                  </a:lnTo>
                  <a:lnTo>
                    <a:pt x="183" y="160"/>
                  </a:lnTo>
                  <a:lnTo>
                    <a:pt x="201" y="165"/>
                  </a:lnTo>
                  <a:lnTo>
                    <a:pt x="267" y="182"/>
                  </a:lnTo>
                  <a:lnTo>
                    <a:pt x="306" y="204"/>
                  </a:lnTo>
                  <a:lnTo>
                    <a:pt x="295" y="172"/>
                  </a:lnTo>
                  <a:lnTo>
                    <a:pt x="314" y="196"/>
                  </a:lnTo>
                  <a:lnTo>
                    <a:pt x="342" y="201"/>
                  </a:lnTo>
                  <a:lnTo>
                    <a:pt x="318" y="210"/>
                  </a:lnTo>
                  <a:lnTo>
                    <a:pt x="363" y="234"/>
                  </a:lnTo>
                  <a:lnTo>
                    <a:pt x="379" y="255"/>
                  </a:lnTo>
                  <a:lnTo>
                    <a:pt x="378" y="277"/>
                  </a:lnTo>
                  <a:lnTo>
                    <a:pt x="361" y="249"/>
                  </a:lnTo>
                  <a:lnTo>
                    <a:pt x="371" y="285"/>
                  </a:lnTo>
                  <a:lnTo>
                    <a:pt x="407" y="271"/>
                  </a:lnTo>
                  <a:lnTo>
                    <a:pt x="428" y="270"/>
                  </a:lnTo>
                  <a:lnTo>
                    <a:pt x="445" y="252"/>
                  </a:lnTo>
                  <a:lnTo>
                    <a:pt x="451" y="264"/>
                  </a:lnTo>
                  <a:lnTo>
                    <a:pt x="499" y="226"/>
                  </a:lnTo>
                  <a:lnTo>
                    <a:pt x="529" y="225"/>
                  </a:lnTo>
                  <a:lnTo>
                    <a:pt x="519" y="213"/>
                  </a:lnTo>
                  <a:lnTo>
                    <a:pt x="540" y="184"/>
                  </a:lnTo>
                  <a:lnTo>
                    <a:pt x="585" y="182"/>
                  </a:lnTo>
                  <a:lnTo>
                    <a:pt x="633" y="206"/>
                  </a:lnTo>
                  <a:lnTo>
                    <a:pt x="663" y="243"/>
                  </a:lnTo>
                  <a:lnTo>
                    <a:pt x="686" y="250"/>
                  </a:lnTo>
                  <a:lnTo>
                    <a:pt x="690" y="277"/>
                  </a:lnTo>
                  <a:lnTo>
                    <a:pt x="723" y="293"/>
                  </a:lnTo>
                  <a:lnTo>
                    <a:pt x="734" y="313"/>
                  </a:lnTo>
                  <a:lnTo>
                    <a:pt x="752" y="330"/>
                  </a:lnTo>
                  <a:lnTo>
                    <a:pt x="792" y="330"/>
                  </a:lnTo>
                  <a:lnTo>
                    <a:pt x="809" y="360"/>
                  </a:lnTo>
                  <a:lnTo>
                    <a:pt x="830" y="418"/>
                  </a:lnTo>
                  <a:lnTo>
                    <a:pt x="818" y="518"/>
                  </a:lnTo>
                  <a:lnTo>
                    <a:pt x="822" y="582"/>
                  </a:lnTo>
                  <a:lnTo>
                    <a:pt x="847" y="602"/>
                  </a:lnTo>
                  <a:lnTo>
                    <a:pt x="852" y="570"/>
                  </a:lnTo>
                  <a:lnTo>
                    <a:pt x="835" y="561"/>
                  </a:lnTo>
                  <a:lnTo>
                    <a:pt x="839" y="542"/>
                  </a:lnTo>
                  <a:lnTo>
                    <a:pt x="845" y="546"/>
                  </a:lnTo>
                  <a:lnTo>
                    <a:pt x="863" y="552"/>
                  </a:lnTo>
                  <a:lnTo>
                    <a:pt x="869" y="573"/>
                  </a:lnTo>
                  <a:lnTo>
                    <a:pt x="881" y="551"/>
                  </a:lnTo>
                  <a:lnTo>
                    <a:pt x="891" y="570"/>
                  </a:lnTo>
                  <a:lnTo>
                    <a:pt x="857" y="636"/>
                  </a:lnTo>
                  <a:lnTo>
                    <a:pt x="855" y="648"/>
                  </a:lnTo>
                  <a:lnTo>
                    <a:pt x="877" y="660"/>
                  </a:lnTo>
                  <a:lnTo>
                    <a:pt x="895" y="713"/>
                  </a:lnTo>
                  <a:lnTo>
                    <a:pt x="922" y="740"/>
                  </a:lnTo>
                  <a:lnTo>
                    <a:pt x="935" y="759"/>
                  </a:lnTo>
                  <a:lnTo>
                    <a:pt x="953" y="759"/>
                  </a:lnTo>
                  <a:lnTo>
                    <a:pt x="934" y="728"/>
                  </a:lnTo>
                  <a:lnTo>
                    <a:pt x="949" y="734"/>
                  </a:lnTo>
                  <a:lnTo>
                    <a:pt x="971" y="727"/>
                  </a:lnTo>
                  <a:lnTo>
                    <a:pt x="961" y="740"/>
                  </a:lnTo>
                  <a:lnTo>
                    <a:pt x="969" y="767"/>
                  </a:lnTo>
                  <a:lnTo>
                    <a:pt x="978" y="803"/>
                  </a:lnTo>
                  <a:lnTo>
                    <a:pt x="1009" y="819"/>
                  </a:lnTo>
                  <a:lnTo>
                    <a:pt x="1017" y="842"/>
                  </a:lnTo>
                  <a:lnTo>
                    <a:pt x="1044" y="913"/>
                  </a:lnTo>
                  <a:lnTo>
                    <a:pt x="1080" y="913"/>
                  </a:lnTo>
                  <a:lnTo>
                    <a:pt x="1108" y="928"/>
                  </a:lnTo>
                  <a:lnTo>
                    <a:pt x="1157" y="997"/>
                  </a:lnTo>
                  <a:lnTo>
                    <a:pt x="1197" y="1004"/>
                  </a:lnTo>
                  <a:lnTo>
                    <a:pt x="1198" y="1019"/>
                  </a:lnTo>
                  <a:lnTo>
                    <a:pt x="1188" y="1026"/>
                  </a:lnTo>
                  <a:lnTo>
                    <a:pt x="1157" y="1011"/>
                  </a:lnTo>
                  <a:lnTo>
                    <a:pt x="1168" y="1040"/>
                  </a:lnTo>
                  <a:lnTo>
                    <a:pt x="1204" y="1030"/>
                  </a:lnTo>
                  <a:lnTo>
                    <a:pt x="1237" y="1030"/>
                  </a:lnTo>
                  <a:lnTo>
                    <a:pt x="1251" y="1011"/>
                  </a:lnTo>
                  <a:lnTo>
                    <a:pt x="1280" y="1010"/>
                  </a:lnTo>
                  <a:lnTo>
                    <a:pt x="1295" y="980"/>
                  </a:lnTo>
                  <a:lnTo>
                    <a:pt x="1287" y="938"/>
                  </a:lnTo>
                  <a:lnTo>
                    <a:pt x="1302" y="891"/>
                  </a:lnTo>
                  <a:lnTo>
                    <a:pt x="1314" y="896"/>
                  </a:lnTo>
                  <a:lnTo>
                    <a:pt x="1302" y="728"/>
                  </a:lnTo>
                  <a:lnTo>
                    <a:pt x="1287" y="678"/>
                  </a:lnTo>
                  <a:lnTo>
                    <a:pt x="1147" y="436"/>
                  </a:lnTo>
                  <a:lnTo>
                    <a:pt x="1111" y="358"/>
                  </a:lnTo>
                  <a:lnTo>
                    <a:pt x="1127" y="358"/>
                  </a:lnTo>
                  <a:lnTo>
                    <a:pt x="1034" y="204"/>
                  </a:lnTo>
                  <a:lnTo>
                    <a:pt x="971" y="43"/>
                  </a:lnTo>
                  <a:lnTo>
                    <a:pt x="968" y="15"/>
                  </a:lnTo>
                  <a:lnTo>
                    <a:pt x="949" y="10"/>
                  </a:lnTo>
                  <a:lnTo>
                    <a:pt x="889" y="0"/>
                  </a:lnTo>
                  <a:lnTo>
                    <a:pt x="871" y="20"/>
                  </a:lnTo>
                  <a:lnTo>
                    <a:pt x="883" y="90"/>
                  </a:lnTo>
                  <a:lnTo>
                    <a:pt x="857" y="88"/>
                  </a:lnTo>
                  <a:lnTo>
                    <a:pt x="851" y="56"/>
                  </a:lnTo>
                  <a:lnTo>
                    <a:pt x="435" y="82"/>
                  </a:lnTo>
                  <a:lnTo>
                    <a:pt x="407" y="31"/>
                  </a:lnTo>
                  <a:lnTo>
                    <a:pt x="3" y="69"/>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4" name="Freeform 98"/>
            <p:cNvSpPr>
              <a:spLocks noChangeAspect="1"/>
            </p:cNvSpPr>
            <p:nvPr/>
          </p:nvSpPr>
          <p:spPr bwMode="auto">
            <a:xfrm>
              <a:off x="7599047" y="4157969"/>
              <a:ext cx="419251" cy="462393"/>
            </a:xfrm>
            <a:custGeom>
              <a:avLst/>
              <a:gdLst/>
              <a:ahLst/>
              <a:cxnLst>
                <a:cxn ang="0">
                  <a:pos x="0" y="46"/>
                </a:cxn>
                <a:cxn ang="0">
                  <a:pos x="103" y="443"/>
                </a:cxn>
                <a:cxn ang="0">
                  <a:pos x="141" y="507"/>
                </a:cxn>
                <a:cxn ang="0">
                  <a:pos x="155" y="558"/>
                </a:cxn>
                <a:cxn ang="0">
                  <a:pos x="140" y="593"/>
                </a:cxn>
                <a:cxn ang="0">
                  <a:pos x="133" y="646"/>
                </a:cxn>
                <a:cxn ang="0">
                  <a:pos x="169" y="794"/>
                </a:cxn>
                <a:cxn ang="0">
                  <a:pos x="197" y="845"/>
                </a:cxn>
                <a:cxn ang="0">
                  <a:pos x="613" y="819"/>
                </a:cxn>
                <a:cxn ang="0">
                  <a:pos x="619" y="851"/>
                </a:cxn>
                <a:cxn ang="0">
                  <a:pos x="645" y="853"/>
                </a:cxn>
                <a:cxn ang="0">
                  <a:pos x="633" y="783"/>
                </a:cxn>
                <a:cxn ang="0">
                  <a:pos x="651" y="763"/>
                </a:cxn>
                <a:cxn ang="0">
                  <a:pos x="711" y="773"/>
                </a:cxn>
                <a:cxn ang="0">
                  <a:pos x="722" y="725"/>
                </a:cxn>
                <a:cxn ang="0">
                  <a:pos x="711" y="722"/>
                </a:cxn>
                <a:cxn ang="0">
                  <a:pos x="726" y="710"/>
                </a:cxn>
                <a:cxn ang="0">
                  <a:pos x="704" y="697"/>
                </a:cxn>
                <a:cxn ang="0">
                  <a:pos x="715" y="680"/>
                </a:cxn>
                <a:cxn ang="0">
                  <a:pos x="711" y="658"/>
                </a:cxn>
                <a:cxn ang="0">
                  <a:pos x="740" y="638"/>
                </a:cxn>
                <a:cxn ang="0">
                  <a:pos x="731" y="612"/>
                </a:cxn>
                <a:cxn ang="0">
                  <a:pos x="744" y="604"/>
                </a:cxn>
                <a:cxn ang="0">
                  <a:pos x="751" y="582"/>
                </a:cxn>
                <a:cxn ang="0">
                  <a:pos x="740" y="574"/>
                </a:cxn>
                <a:cxn ang="0">
                  <a:pos x="760" y="558"/>
                </a:cxn>
                <a:cxn ang="0">
                  <a:pos x="749" y="540"/>
                </a:cxn>
                <a:cxn ang="0">
                  <a:pos x="766" y="540"/>
                </a:cxn>
                <a:cxn ang="0">
                  <a:pos x="787" y="516"/>
                </a:cxn>
                <a:cxn ang="0">
                  <a:pos x="778" y="507"/>
                </a:cxn>
                <a:cxn ang="0">
                  <a:pos x="751" y="503"/>
                </a:cxn>
                <a:cxn ang="0">
                  <a:pos x="734" y="479"/>
                </a:cxn>
                <a:cxn ang="0">
                  <a:pos x="702" y="420"/>
                </a:cxn>
                <a:cxn ang="0">
                  <a:pos x="685" y="413"/>
                </a:cxn>
                <a:cxn ang="0">
                  <a:pos x="648" y="336"/>
                </a:cxn>
                <a:cxn ang="0">
                  <a:pos x="600" y="303"/>
                </a:cxn>
                <a:cxn ang="0">
                  <a:pos x="564" y="250"/>
                </a:cxn>
                <a:cxn ang="0">
                  <a:pos x="476" y="183"/>
                </a:cxn>
                <a:cxn ang="0">
                  <a:pos x="432" y="123"/>
                </a:cxn>
                <a:cxn ang="0">
                  <a:pos x="338" y="58"/>
                </a:cxn>
                <a:cxn ang="0">
                  <a:pos x="367" y="0"/>
                </a:cxn>
                <a:cxn ang="0">
                  <a:pos x="189" y="21"/>
                </a:cxn>
                <a:cxn ang="0">
                  <a:pos x="0" y="46"/>
                </a:cxn>
              </a:cxnLst>
              <a:rect l="0" t="0" r="r" b="b"/>
              <a:pathLst>
                <a:path w="787" h="853">
                  <a:moveTo>
                    <a:pt x="0" y="46"/>
                  </a:moveTo>
                  <a:lnTo>
                    <a:pt x="103" y="443"/>
                  </a:lnTo>
                  <a:lnTo>
                    <a:pt x="141" y="507"/>
                  </a:lnTo>
                  <a:lnTo>
                    <a:pt x="155" y="558"/>
                  </a:lnTo>
                  <a:lnTo>
                    <a:pt x="140" y="593"/>
                  </a:lnTo>
                  <a:lnTo>
                    <a:pt x="133" y="646"/>
                  </a:lnTo>
                  <a:lnTo>
                    <a:pt x="169" y="794"/>
                  </a:lnTo>
                  <a:lnTo>
                    <a:pt x="197" y="845"/>
                  </a:lnTo>
                  <a:lnTo>
                    <a:pt x="613" y="819"/>
                  </a:lnTo>
                  <a:lnTo>
                    <a:pt x="619" y="851"/>
                  </a:lnTo>
                  <a:lnTo>
                    <a:pt x="645" y="853"/>
                  </a:lnTo>
                  <a:lnTo>
                    <a:pt x="633" y="783"/>
                  </a:lnTo>
                  <a:lnTo>
                    <a:pt x="651" y="763"/>
                  </a:lnTo>
                  <a:lnTo>
                    <a:pt x="711" y="773"/>
                  </a:lnTo>
                  <a:lnTo>
                    <a:pt x="722" y="725"/>
                  </a:lnTo>
                  <a:lnTo>
                    <a:pt x="711" y="722"/>
                  </a:lnTo>
                  <a:lnTo>
                    <a:pt x="726" y="710"/>
                  </a:lnTo>
                  <a:lnTo>
                    <a:pt x="704" y="697"/>
                  </a:lnTo>
                  <a:lnTo>
                    <a:pt x="715" y="680"/>
                  </a:lnTo>
                  <a:lnTo>
                    <a:pt x="711" y="658"/>
                  </a:lnTo>
                  <a:lnTo>
                    <a:pt x="740" y="638"/>
                  </a:lnTo>
                  <a:lnTo>
                    <a:pt x="731" y="612"/>
                  </a:lnTo>
                  <a:lnTo>
                    <a:pt x="744" y="604"/>
                  </a:lnTo>
                  <a:lnTo>
                    <a:pt x="751" y="582"/>
                  </a:lnTo>
                  <a:lnTo>
                    <a:pt x="740" y="574"/>
                  </a:lnTo>
                  <a:lnTo>
                    <a:pt x="760" y="558"/>
                  </a:lnTo>
                  <a:lnTo>
                    <a:pt x="749" y="540"/>
                  </a:lnTo>
                  <a:lnTo>
                    <a:pt x="766" y="540"/>
                  </a:lnTo>
                  <a:lnTo>
                    <a:pt x="787" y="516"/>
                  </a:lnTo>
                  <a:lnTo>
                    <a:pt x="778" y="507"/>
                  </a:lnTo>
                  <a:lnTo>
                    <a:pt x="751" y="503"/>
                  </a:lnTo>
                  <a:lnTo>
                    <a:pt x="734" y="479"/>
                  </a:lnTo>
                  <a:lnTo>
                    <a:pt x="702" y="420"/>
                  </a:lnTo>
                  <a:lnTo>
                    <a:pt x="685" y="413"/>
                  </a:lnTo>
                  <a:lnTo>
                    <a:pt x="648" y="336"/>
                  </a:lnTo>
                  <a:lnTo>
                    <a:pt x="600" y="303"/>
                  </a:lnTo>
                  <a:lnTo>
                    <a:pt x="564" y="250"/>
                  </a:lnTo>
                  <a:lnTo>
                    <a:pt x="476" y="183"/>
                  </a:lnTo>
                  <a:lnTo>
                    <a:pt x="432" y="123"/>
                  </a:lnTo>
                  <a:lnTo>
                    <a:pt x="338" y="58"/>
                  </a:lnTo>
                  <a:lnTo>
                    <a:pt x="367" y="0"/>
                  </a:lnTo>
                  <a:lnTo>
                    <a:pt x="189" y="21"/>
                  </a:lnTo>
                  <a:lnTo>
                    <a:pt x="0" y="4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55" name="Group 99"/>
            <p:cNvGrpSpPr>
              <a:grpSpLocks/>
            </p:cNvGrpSpPr>
            <p:nvPr/>
          </p:nvGrpSpPr>
          <p:grpSpPr bwMode="auto">
            <a:xfrm>
              <a:off x="5723205" y="4782824"/>
              <a:ext cx="451620" cy="335860"/>
              <a:chOff x="4008" y="3132"/>
              <a:chExt cx="293" cy="215"/>
            </a:xfrm>
          </p:grpSpPr>
          <p:sp>
            <p:nvSpPr>
              <p:cNvPr id="297" name="Freeform 100"/>
              <p:cNvSpPr>
                <a:spLocks noChangeAspect="1"/>
              </p:cNvSpPr>
              <p:nvPr/>
            </p:nvSpPr>
            <p:spPr bwMode="auto">
              <a:xfrm>
                <a:off x="4008" y="3132"/>
                <a:ext cx="29" cy="26"/>
              </a:xfrm>
              <a:custGeom>
                <a:avLst/>
                <a:gdLst/>
                <a:ahLst/>
                <a:cxnLst>
                  <a:cxn ang="0">
                    <a:pos x="0" y="43"/>
                  </a:cxn>
                  <a:cxn ang="0">
                    <a:pos x="32" y="73"/>
                  </a:cxn>
                  <a:cxn ang="0">
                    <a:pos x="49" y="72"/>
                  </a:cxn>
                  <a:cxn ang="0">
                    <a:pos x="77" y="54"/>
                  </a:cxn>
                  <a:cxn ang="0">
                    <a:pos x="85" y="15"/>
                  </a:cxn>
                  <a:cxn ang="0">
                    <a:pos x="67" y="0"/>
                  </a:cxn>
                  <a:cxn ang="0">
                    <a:pos x="42" y="3"/>
                  </a:cxn>
                  <a:cxn ang="0">
                    <a:pos x="0" y="43"/>
                  </a:cxn>
                </a:cxnLst>
                <a:rect l="0" t="0" r="r" b="b"/>
                <a:pathLst>
                  <a:path w="85" h="73">
                    <a:moveTo>
                      <a:pt x="0" y="43"/>
                    </a:moveTo>
                    <a:lnTo>
                      <a:pt x="32" y="73"/>
                    </a:lnTo>
                    <a:lnTo>
                      <a:pt x="49" y="72"/>
                    </a:lnTo>
                    <a:lnTo>
                      <a:pt x="77" y="54"/>
                    </a:lnTo>
                    <a:lnTo>
                      <a:pt x="85" y="15"/>
                    </a:lnTo>
                    <a:lnTo>
                      <a:pt x="67" y="0"/>
                    </a:lnTo>
                    <a:lnTo>
                      <a:pt x="42" y="3"/>
                    </a:lnTo>
                    <a:lnTo>
                      <a:pt x="0" y="43"/>
                    </a:lnTo>
                    <a:close/>
                  </a:path>
                </a:pathLst>
              </a:custGeom>
              <a:solidFill>
                <a:schemeClr val="accent2">
                  <a:lumMod val="5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8" name="Freeform 101"/>
              <p:cNvSpPr>
                <a:spLocks noChangeAspect="1"/>
              </p:cNvSpPr>
              <p:nvPr/>
            </p:nvSpPr>
            <p:spPr bwMode="auto">
              <a:xfrm>
                <a:off x="4097" y="3169"/>
                <a:ext cx="35" cy="30"/>
              </a:xfrm>
              <a:custGeom>
                <a:avLst/>
                <a:gdLst/>
                <a:ahLst/>
                <a:cxnLst>
                  <a:cxn ang="0">
                    <a:pos x="0" y="21"/>
                  </a:cxn>
                  <a:cxn ang="0">
                    <a:pos x="25" y="72"/>
                  </a:cxn>
                  <a:cxn ang="0">
                    <a:pos x="47" y="71"/>
                  </a:cxn>
                  <a:cxn ang="0">
                    <a:pos x="48" y="58"/>
                  </a:cxn>
                  <a:cxn ang="0">
                    <a:pos x="77" y="88"/>
                  </a:cxn>
                  <a:cxn ang="0">
                    <a:pos x="101" y="83"/>
                  </a:cxn>
                  <a:cxn ang="0">
                    <a:pos x="94" y="53"/>
                  </a:cxn>
                  <a:cxn ang="0">
                    <a:pos x="73" y="46"/>
                  </a:cxn>
                  <a:cxn ang="0">
                    <a:pos x="54" y="0"/>
                  </a:cxn>
                  <a:cxn ang="0">
                    <a:pos x="0" y="21"/>
                  </a:cxn>
                </a:cxnLst>
                <a:rect l="0" t="0" r="r" b="b"/>
                <a:pathLst>
                  <a:path w="101" h="88">
                    <a:moveTo>
                      <a:pt x="0" y="21"/>
                    </a:moveTo>
                    <a:lnTo>
                      <a:pt x="25" y="72"/>
                    </a:lnTo>
                    <a:lnTo>
                      <a:pt x="47" y="71"/>
                    </a:lnTo>
                    <a:lnTo>
                      <a:pt x="48" y="58"/>
                    </a:lnTo>
                    <a:lnTo>
                      <a:pt x="77" y="88"/>
                    </a:lnTo>
                    <a:lnTo>
                      <a:pt x="101" y="83"/>
                    </a:lnTo>
                    <a:lnTo>
                      <a:pt x="94" y="53"/>
                    </a:lnTo>
                    <a:lnTo>
                      <a:pt x="73" y="46"/>
                    </a:lnTo>
                    <a:lnTo>
                      <a:pt x="54" y="0"/>
                    </a:lnTo>
                    <a:lnTo>
                      <a:pt x="0" y="21"/>
                    </a:lnTo>
                    <a:close/>
                  </a:path>
                </a:pathLst>
              </a:custGeom>
              <a:solidFill>
                <a:schemeClr val="accent2">
                  <a:lumMod val="5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9" name="Freeform 102"/>
              <p:cNvSpPr>
                <a:spLocks noChangeAspect="1"/>
              </p:cNvSpPr>
              <p:nvPr/>
            </p:nvSpPr>
            <p:spPr bwMode="auto">
              <a:xfrm>
                <a:off x="4152" y="3201"/>
                <a:ext cx="35" cy="9"/>
              </a:xfrm>
              <a:custGeom>
                <a:avLst/>
                <a:gdLst/>
                <a:ahLst/>
                <a:cxnLst>
                  <a:cxn ang="0">
                    <a:pos x="0" y="22"/>
                  </a:cxn>
                  <a:cxn ang="0">
                    <a:pos x="11" y="0"/>
                  </a:cxn>
                  <a:cxn ang="0">
                    <a:pos x="101" y="9"/>
                  </a:cxn>
                  <a:cxn ang="0">
                    <a:pos x="82" y="28"/>
                  </a:cxn>
                  <a:cxn ang="0">
                    <a:pos x="0" y="22"/>
                  </a:cxn>
                </a:cxnLst>
                <a:rect l="0" t="0" r="r" b="b"/>
                <a:pathLst>
                  <a:path w="101" h="28">
                    <a:moveTo>
                      <a:pt x="0" y="22"/>
                    </a:moveTo>
                    <a:lnTo>
                      <a:pt x="11" y="0"/>
                    </a:lnTo>
                    <a:lnTo>
                      <a:pt x="101" y="9"/>
                    </a:lnTo>
                    <a:lnTo>
                      <a:pt x="82" y="28"/>
                    </a:lnTo>
                    <a:lnTo>
                      <a:pt x="0" y="22"/>
                    </a:lnTo>
                    <a:close/>
                  </a:path>
                </a:pathLst>
              </a:custGeom>
              <a:solidFill>
                <a:schemeClr val="accent2">
                  <a:lumMod val="50000"/>
                </a:schemeClr>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0" name="Freeform 103"/>
              <p:cNvSpPr>
                <a:spLocks noChangeAspect="1"/>
              </p:cNvSpPr>
              <p:nvPr/>
            </p:nvSpPr>
            <p:spPr bwMode="auto">
              <a:xfrm>
                <a:off x="4168" y="3221"/>
                <a:ext cx="14" cy="10"/>
              </a:xfrm>
              <a:custGeom>
                <a:avLst/>
                <a:gdLst/>
                <a:ahLst/>
                <a:cxnLst>
                  <a:cxn ang="0">
                    <a:pos x="0" y="0"/>
                  </a:cxn>
                  <a:cxn ang="0">
                    <a:pos x="13" y="31"/>
                  </a:cxn>
                  <a:cxn ang="0">
                    <a:pos x="40" y="19"/>
                  </a:cxn>
                  <a:cxn ang="0">
                    <a:pos x="27" y="0"/>
                  </a:cxn>
                  <a:cxn ang="0">
                    <a:pos x="0" y="0"/>
                  </a:cxn>
                </a:cxnLst>
                <a:rect l="0" t="0" r="r" b="b"/>
                <a:pathLst>
                  <a:path w="40" h="31">
                    <a:moveTo>
                      <a:pt x="0" y="0"/>
                    </a:moveTo>
                    <a:lnTo>
                      <a:pt x="13" y="31"/>
                    </a:lnTo>
                    <a:lnTo>
                      <a:pt x="40" y="19"/>
                    </a:lnTo>
                    <a:lnTo>
                      <a:pt x="27" y="0"/>
                    </a:lnTo>
                    <a:lnTo>
                      <a:pt x="0" y="0"/>
                    </a:lnTo>
                    <a:close/>
                  </a:path>
                </a:pathLst>
              </a:custGeom>
              <a:solidFill>
                <a:srgbClr val="00C6D7">
                  <a:lumMod val="5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1" name="Freeform 104"/>
              <p:cNvSpPr>
                <a:spLocks noChangeAspect="1"/>
              </p:cNvSpPr>
              <p:nvPr/>
            </p:nvSpPr>
            <p:spPr bwMode="auto">
              <a:xfrm>
                <a:off x="4189" y="3211"/>
                <a:ext cx="43" cy="28"/>
              </a:xfrm>
              <a:custGeom>
                <a:avLst/>
                <a:gdLst/>
                <a:ahLst/>
                <a:cxnLst>
                  <a:cxn ang="0">
                    <a:pos x="0" y="21"/>
                  </a:cxn>
                  <a:cxn ang="0">
                    <a:pos x="16" y="0"/>
                  </a:cxn>
                  <a:cxn ang="0">
                    <a:pos x="35" y="21"/>
                  </a:cxn>
                  <a:cxn ang="0">
                    <a:pos x="77" y="17"/>
                  </a:cxn>
                  <a:cxn ang="0">
                    <a:pos x="127" y="53"/>
                  </a:cxn>
                  <a:cxn ang="0">
                    <a:pos x="108" y="67"/>
                  </a:cxn>
                  <a:cxn ang="0">
                    <a:pos x="51" y="80"/>
                  </a:cxn>
                  <a:cxn ang="0">
                    <a:pos x="38" y="44"/>
                  </a:cxn>
                  <a:cxn ang="0">
                    <a:pos x="16" y="44"/>
                  </a:cxn>
                  <a:cxn ang="0">
                    <a:pos x="0" y="21"/>
                  </a:cxn>
                </a:cxnLst>
                <a:rect l="0" t="0" r="r" b="b"/>
                <a:pathLst>
                  <a:path w="127" h="80">
                    <a:moveTo>
                      <a:pt x="0" y="21"/>
                    </a:moveTo>
                    <a:lnTo>
                      <a:pt x="16" y="0"/>
                    </a:lnTo>
                    <a:lnTo>
                      <a:pt x="35" y="21"/>
                    </a:lnTo>
                    <a:lnTo>
                      <a:pt x="77" y="17"/>
                    </a:lnTo>
                    <a:lnTo>
                      <a:pt x="127" y="53"/>
                    </a:lnTo>
                    <a:lnTo>
                      <a:pt x="108" y="67"/>
                    </a:lnTo>
                    <a:lnTo>
                      <a:pt x="51" y="80"/>
                    </a:lnTo>
                    <a:lnTo>
                      <a:pt x="38" y="44"/>
                    </a:lnTo>
                    <a:lnTo>
                      <a:pt x="16" y="44"/>
                    </a:lnTo>
                    <a:lnTo>
                      <a:pt x="0" y="21"/>
                    </a:lnTo>
                    <a:close/>
                  </a:path>
                </a:pathLst>
              </a:custGeom>
              <a:solidFill>
                <a:srgbClr val="00C6D7">
                  <a:lumMod val="50000"/>
                </a:srgb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2" name="Freeform 105"/>
              <p:cNvSpPr>
                <a:spLocks noChangeAspect="1"/>
              </p:cNvSpPr>
              <p:nvPr/>
            </p:nvSpPr>
            <p:spPr bwMode="auto">
              <a:xfrm>
                <a:off x="4227" y="3261"/>
                <a:ext cx="74" cy="86"/>
              </a:xfrm>
              <a:custGeom>
                <a:avLst/>
                <a:gdLst/>
                <a:ahLst/>
                <a:cxnLst>
                  <a:cxn ang="0">
                    <a:pos x="0" y="98"/>
                  </a:cxn>
                  <a:cxn ang="0">
                    <a:pos x="27" y="168"/>
                  </a:cxn>
                  <a:cxn ang="0">
                    <a:pos x="23" y="224"/>
                  </a:cxn>
                  <a:cxn ang="0">
                    <a:pos x="66" y="249"/>
                  </a:cxn>
                  <a:cxn ang="0">
                    <a:pos x="92" y="208"/>
                  </a:cxn>
                  <a:cxn ang="0">
                    <a:pos x="182" y="169"/>
                  </a:cxn>
                  <a:cxn ang="0">
                    <a:pos x="211" y="138"/>
                  </a:cxn>
                  <a:cxn ang="0">
                    <a:pos x="137" y="51"/>
                  </a:cxn>
                  <a:cxn ang="0">
                    <a:pos x="32" y="0"/>
                  </a:cxn>
                  <a:cxn ang="0">
                    <a:pos x="23" y="15"/>
                  </a:cxn>
                  <a:cxn ang="0">
                    <a:pos x="37" y="52"/>
                  </a:cxn>
                  <a:cxn ang="0">
                    <a:pos x="0" y="98"/>
                  </a:cxn>
                </a:cxnLst>
                <a:rect l="0" t="0" r="r" b="b"/>
                <a:pathLst>
                  <a:path w="211" h="249">
                    <a:moveTo>
                      <a:pt x="0" y="98"/>
                    </a:moveTo>
                    <a:lnTo>
                      <a:pt x="27" y="168"/>
                    </a:lnTo>
                    <a:lnTo>
                      <a:pt x="23" y="224"/>
                    </a:lnTo>
                    <a:lnTo>
                      <a:pt x="66" y="249"/>
                    </a:lnTo>
                    <a:lnTo>
                      <a:pt x="92" y="208"/>
                    </a:lnTo>
                    <a:lnTo>
                      <a:pt x="182" y="169"/>
                    </a:lnTo>
                    <a:lnTo>
                      <a:pt x="211" y="138"/>
                    </a:lnTo>
                    <a:lnTo>
                      <a:pt x="137" y="51"/>
                    </a:lnTo>
                    <a:lnTo>
                      <a:pt x="32" y="0"/>
                    </a:lnTo>
                    <a:lnTo>
                      <a:pt x="23" y="15"/>
                    </a:lnTo>
                    <a:lnTo>
                      <a:pt x="37" y="52"/>
                    </a:lnTo>
                    <a:lnTo>
                      <a:pt x="0" y="98"/>
                    </a:lnTo>
                    <a:close/>
                  </a:path>
                </a:pathLst>
              </a:custGeom>
              <a:solidFill>
                <a:schemeClr val="accent2">
                  <a:lumMod val="5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56" name="Freeform 106"/>
            <p:cNvSpPr>
              <a:spLocks noChangeAspect="1"/>
            </p:cNvSpPr>
            <p:nvPr/>
          </p:nvSpPr>
          <p:spPr bwMode="auto">
            <a:xfrm>
              <a:off x="7110434" y="3422202"/>
              <a:ext cx="303649" cy="577991"/>
            </a:xfrm>
            <a:custGeom>
              <a:avLst/>
              <a:gdLst/>
              <a:ahLst/>
              <a:cxnLst>
                <a:cxn ang="0">
                  <a:pos x="0" y="472"/>
                </a:cxn>
                <a:cxn ang="0">
                  <a:pos x="11" y="440"/>
                </a:cxn>
                <a:cxn ang="0">
                  <a:pos x="49" y="375"/>
                </a:cxn>
                <a:cxn ang="0">
                  <a:pos x="71" y="303"/>
                </a:cxn>
                <a:cxn ang="0">
                  <a:pos x="50" y="253"/>
                </a:cxn>
                <a:cxn ang="0">
                  <a:pos x="148" y="175"/>
                </a:cxn>
                <a:cxn ang="0">
                  <a:pos x="168" y="133"/>
                </a:cxn>
                <a:cxn ang="0">
                  <a:pos x="168" y="113"/>
                </a:cxn>
                <a:cxn ang="0">
                  <a:pos x="98" y="28"/>
                </a:cxn>
                <a:cxn ang="0">
                  <a:pos x="477" y="0"/>
                </a:cxn>
                <a:cxn ang="0">
                  <a:pos x="487" y="67"/>
                </a:cxn>
                <a:cxn ang="0">
                  <a:pos x="525" y="145"/>
                </a:cxn>
                <a:cxn ang="0">
                  <a:pos x="559" y="552"/>
                </a:cxn>
                <a:cxn ang="0">
                  <a:pos x="550" y="635"/>
                </a:cxn>
                <a:cxn ang="0">
                  <a:pos x="569" y="685"/>
                </a:cxn>
                <a:cxn ang="0">
                  <a:pos x="548" y="777"/>
                </a:cxn>
                <a:cxn ang="0">
                  <a:pos x="518" y="820"/>
                </a:cxn>
                <a:cxn ang="0">
                  <a:pos x="503" y="885"/>
                </a:cxn>
                <a:cxn ang="0">
                  <a:pos x="516" y="903"/>
                </a:cxn>
                <a:cxn ang="0">
                  <a:pos x="504" y="945"/>
                </a:cxn>
                <a:cxn ang="0">
                  <a:pos x="512" y="960"/>
                </a:cxn>
                <a:cxn ang="0">
                  <a:pos x="467" y="978"/>
                </a:cxn>
                <a:cxn ang="0">
                  <a:pos x="457" y="1047"/>
                </a:cxn>
                <a:cxn ang="0">
                  <a:pos x="394" y="1022"/>
                </a:cxn>
                <a:cxn ang="0">
                  <a:pos x="358" y="1056"/>
                </a:cxn>
                <a:cxn ang="0">
                  <a:pos x="361" y="1069"/>
                </a:cxn>
                <a:cxn ang="0">
                  <a:pos x="339" y="1069"/>
                </a:cxn>
                <a:cxn ang="0">
                  <a:pos x="316" y="1023"/>
                </a:cxn>
                <a:cxn ang="0">
                  <a:pos x="305" y="962"/>
                </a:cxn>
                <a:cxn ang="0">
                  <a:pos x="279" y="921"/>
                </a:cxn>
                <a:cxn ang="0">
                  <a:pos x="241" y="903"/>
                </a:cxn>
                <a:cxn ang="0">
                  <a:pos x="195" y="864"/>
                </a:cxn>
                <a:cxn ang="0">
                  <a:pos x="179" y="810"/>
                </a:cxn>
                <a:cxn ang="0">
                  <a:pos x="205" y="727"/>
                </a:cxn>
                <a:cxn ang="0">
                  <a:pos x="181" y="711"/>
                </a:cxn>
                <a:cxn ang="0">
                  <a:pos x="126" y="711"/>
                </a:cxn>
                <a:cxn ang="0">
                  <a:pos x="116" y="658"/>
                </a:cxn>
                <a:cxn ang="0">
                  <a:pos x="23" y="557"/>
                </a:cxn>
                <a:cxn ang="0">
                  <a:pos x="0" y="472"/>
                </a:cxn>
              </a:cxnLst>
              <a:rect l="0" t="0" r="r" b="b"/>
              <a:pathLst>
                <a:path w="569" h="1069">
                  <a:moveTo>
                    <a:pt x="0" y="472"/>
                  </a:moveTo>
                  <a:lnTo>
                    <a:pt x="11" y="440"/>
                  </a:lnTo>
                  <a:lnTo>
                    <a:pt x="49" y="375"/>
                  </a:lnTo>
                  <a:lnTo>
                    <a:pt x="71" y="303"/>
                  </a:lnTo>
                  <a:lnTo>
                    <a:pt x="50" y="253"/>
                  </a:lnTo>
                  <a:lnTo>
                    <a:pt x="148" y="175"/>
                  </a:lnTo>
                  <a:lnTo>
                    <a:pt x="168" y="133"/>
                  </a:lnTo>
                  <a:lnTo>
                    <a:pt x="168" y="113"/>
                  </a:lnTo>
                  <a:lnTo>
                    <a:pt x="98" y="28"/>
                  </a:lnTo>
                  <a:lnTo>
                    <a:pt x="477" y="0"/>
                  </a:lnTo>
                  <a:lnTo>
                    <a:pt x="487" y="67"/>
                  </a:lnTo>
                  <a:lnTo>
                    <a:pt x="525" y="145"/>
                  </a:lnTo>
                  <a:lnTo>
                    <a:pt x="559" y="552"/>
                  </a:lnTo>
                  <a:lnTo>
                    <a:pt x="550" y="635"/>
                  </a:lnTo>
                  <a:lnTo>
                    <a:pt x="569" y="685"/>
                  </a:lnTo>
                  <a:lnTo>
                    <a:pt x="548" y="777"/>
                  </a:lnTo>
                  <a:lnTo>
                    <a:pt x="518" y="820"/>
                  </a:lnTo>
                  <a:lnTo>
                    <a:pt x="503" y="885"/>
                  </a:lnTo>
                  <a:lnTo>
                    <a:pt x="516" y="903"/>
                  </a:lnTo>
                  <a:lnTo>
                    <a:pt x="504" y="945"/>
                  </a:lnTo>
                  <a:lnTo>
                    <a:pt x="512" y="960"/>
                  </a:lnTo>
                  <a:lnTo>
                    <a:pt x="467" y="978"/>
                  </a:lnTo>
                  <a:lnTo>
                    <a:pt x="457" y="1047"/>
                  </a:lnTo>
                  <a:lnTo>
                    <a:pt x="394" y="1022"/>
                  </a:lnTo>
                  <a:lnTo>
                    <a:pt x="358" y="1056"/>
                  </a:lnTo>
                  <a:lnTo>
                    <a:pt x="361" y="1069"/>
                  </a:lnTo>
                  <a:lnTo>
                    <a:pt x="339" y="1069"/>
                  </a:lnTo>
                  <a:lnTo>
                    <a:pt x="316" y="1023"/>
                  </a:lnTo>
                  <a:lnTo>
                    <a:pt x="305" y="962"/>
                  </a:lnTo>
                  <a:lnTo>
                    <a:pt x="279" y="921"/>
                  </a:lnTo>
                  <a:lnTo>
                    <a:pt x="241" y="903"/>
                  </a:lnTo>
                  <a:lnTo>
                    <a:pt x="195" y="864"/>
                  </a:lnTo>
                  <a:lnTo>
                    <a:pt x="179" y="810"/>
                  </a:lnTo>
                  <a:lnTo>
                    <a:pt x="205" y="727"/>
                  </a:lnTo>
                  <a:lnTo>
                    <a:pt x="181" y="711"/>
                  </a:lnTo>
                  <a:lnTo>
                    <a:pt x="126" y="711"/>
                  </a:lnTo>
                  <a:lnTo>
                    <a:pt x="116" y="658"/>
                  </a:lnTo>
                  <a:lnTo>
                    <a:pt x="23" y="557"/>
                  </a:lnTo>
                  <a:lnTo>
                    <a:pt x="0" y="472"/>
                  </a:lnTo>
                  <a:close/>
                </a:path>
              </a:pathLst>
            </a:custGeom>
            <a:solidFill>
              <a:schemeClr val="accent2">
                <a:lumMod val="75000"/>
              </a:schemeClr>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7" name="Freeform 107"/>
            <p:cNvSpPr>
              <a:spLocks noChangeAspect="1"/>
            </p:cNvSpPr>
            <p:nvPr/>
          </p:nvSpPr>
          <p:spPr bwMode="auto">
            <a:xfrm>
              <a:off x="7378631" y="3473753"/>
              <a:ext cx="238912" cy="437399"/>
            </a:xfrm>
            <a:custGeom>
              <a:avLst/>
              <a:gdLst/>
              <a:ahLst/>
              <a:cxnLst>
                <a:cxn ang="0">
                  <a:pos x="0" y="788"/>
                </a:cxn>
                <a:cxn ang="0">
                  <a:pos x="13" y="806"/>
                </a:cxn>
                <a:cxn ang="0">
                  <a:pos x="27" y="787"/>
                </a:cxn>
                <a:cxn ang="0">
                  <a:pos x="92" y="773"/>
                </a:cxn>
                <a:cxn ang="0">
                  <a:pos x="113" y="778"/>
                </a:cxn>
                <a:cxn ang="0">
                  <a:pos x="184" y="754"/>
                </a:cxn>
                <a:cxn ang="0">
                  <a:pos x="209" y="776"/>
                </a:cxn>
                <a:cxn ang="0">
                  <a:pos x="231" y="723"/>
                </a:cxn>
                <a:cxn ang="0">
                  <a:pos x="253" y="708"/>
                </a:cxn>
                <a:cxn ang="0">
                  <a:pos x="303" y="739"/>
                </a:cxn>
                <a:cxn ang="0">
                  <a:pos x="311" y="706"/>
                </a:cxn>
                <a:cxn ang="0">
                  <a:pos x="365" y="633"/>
                </a:cxn>
                <a:cxn ang="0">
                  <a:pos x="377" y="590"/>
                </a:cxn>
                <a:cxn ang="0">
                  <a:pos x="397" y="597"/>
                </a:cxn>
                <a:cxn ang="0">
                  <a:pos x="447" y="559"/>
                </a:cxn>
                <a:cxn ang="0">
                  <a:pos x="434" y="528"/>
                </a:cxn>
                <a:cxn ang="0">
                  <a:pos x="441" y="509"/>
                </a:cxn>
                <a:cxn ang="0">
                  <a:pos x="390" y="13"/>
                </a:cxn>
                <a:cxn ang="0">
                  <a:pos x="385" y="0"/>
                </a:cxn>
                <a:cxn ang="0">
                  <a:pos x="118" y="33"/>
                </a:cxn>
                <a:cxn ang="0">
                  <a:pos x="66" y="62"/>
                </a:cxn>
                <a:cxn ang="0">
                  <a:pos x="22" y="48"/>
                </a:cxn>
                <a:cxn ang="0">
                  <a:pos x="56" y="455"/>
                </a:cxn>
                <a:cxn ang="0">
                  <a:pos x="47" y="538"/>
                </a:cxn>
                <a:cxn ang="0">
                  <a:pos x="66" y="588"/>
                </a:cxn>
                <a:cxn ang="0">
                  <a:pos x="45" y="680"/>
                </a:cxn>
                <a:cxn ang="0">
                  <a:pos x="15" y="723"/>
                </a:cxn>
                <a:cxn ang="0">
                  <a:pos x="0" y="788"/>
                </a:cxn>
              </a:cxnLst>
              <a:rect l="0" t="0" r="r" b="b"/>
              <a:pathLst>
                <a:path w="447" h="806">
                  <a:moveTo>
                    <a:pt x="0" y="788"/>
                  </a:moveTo>
                  <a:lnTo>
                    <a:pt x="13" y="806"/>
                  </a:lnTo>
                  <a:lnTo>
                    <a:pt x="27" y="787"/>
                  </a:lnTo>
                  <a:lnTo>
                    <a:pt x="92" y="773"/>
                  </a:lnTo>
                  <a:lnTo>
                    <a:pt x="113" y="778"/>
                  </a:lnTo>
                  <a:lnTo>
                    <a:pt x="184" y="754"/>
                  </a:lnTo>
                  <a:lnTo>
                    <a:pt x="209" y="776"/>
                  </a:lnTo>
                  <a:lnTo>
                    <a:pt x="231" y="723"/>
                  </a:lnTo>
                  <a:lnTo>
                    <a:pt x="253" y="708"/>
                  </a:lnTo>
                  <a:lnTo>
                    <a:pt x="303" y="739"/>
                  </a:lnTo>
                  <a:lnTo>
                    <a:pt x="311" y="706"/>
                  </a:lnTo>
                  <a:lnTo>
                    <a:pt x="365" y="633"/>
                  </a:lnTo>
                  <a:lnTo>
                    <a:pt x="377" y="590"/>
                  </a:lnTo>
                  <a:lnTo>
                    <a:pt x="397" y="597"/>
                  </a:lnTo>
                  <a:lnTo>
                    <a:pt x="447" y="559"/>
                  </a:lnTo>
                  <a:lnTo>
                    <a:pt x="434" y="528"/>
                  </a:lnTo>
                  <a:lnTo>
                    <a:pt x="441" y="509"/>
                  </a:lnTo>
                  <a:lnTo>
                    <a:pt x="390" y="13"/>
                  </a:lnTo>
                  <a:lnTo>
                    <a:pt x="385" y="0"/>
                  </a:lnTo>
                  <a:lnTo>
                    <a:pt x="118" y="33"/>
                  </a:lnTo>
                  <a:lnTo>
                    <a:pt x="66" y="62"/>
                  </a:lnTo>
                  <a:lnTo>
                    <a:pt x="22" y="48"/>
                  </a:lnTo>
                  <a:lnTo>
                    <a:pt x="56" y="455"/>
                  </a:lnTo>
                  <a:lnTo>
                    <a:pt x="47" y="538"/>
                  </a:lnTo>
                  <a:lnTo>
                    <a:pt x="66" y="588"/>
                  </a:lnTo>
                  <a:lnTo>
                    <a:pt x="45" y="680"/>
                  </a:lnTo>
                  <a:lnTo>
                    <a:pt x="15" y="723"/>
                  </a:lnTo>
                  <a:lnTo>
                    <a:pt x="0" y="78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8" name="Freeform 108"/>
            <p:cNvSpPr>
              <a:spLocks noChangeAspect="1"/>
            </p:cNvSpPr>
            <p:nvPr/>
          </p:nvSpPr>
          <p:spPr bwMode="auto">
            <a:xfrm>
              <a:off x="6740506" y="3336285"/>
              <a:ext cx="459327" cy="323363"/>
            </a:xfrm>
            <a:custGeom>
              <a:avLst/>
              <a:gdLst/>
              <a:ahLst/>
              <a:cxnLst>
                <a:cxn ang="0">
                  <a:pos x="0" y="13"/>
                </a:cxn>
                <a:cxn ang="0">
                  <a:pos x="1" y="59"/>
                </a:cxn>
                <a:cxn ang="0">
                  <a:pos x="17" y="94"/>
                </a:cxn>
                <a:cxn ang="0">
                  <a:pos x="6" y="127"/>
                </a:cxn>
                <a:cxn ang="0">
                  <a:pos x="16" y="211"/>
                </a:cxn>
                <a:cxn ang="0">
                  <a:pos x="57" y="327"/>
                </a:cxn>
                <a:cxn ang="0">
                  <a:pos x="58" y="365"/>
                </a:cxn>
                <a:cxn ang="0">
                  <a:pos x="86" y="421"/>
                </a:cxn>
                <a:cxn ang="0">
                  <a:pos x="97" y="511"/>
                </a:cxn>
                <a:cxn ang="0">
                  <a:pos x="91" y="538"/>
                </a:cxn>
                <a:cxn ang="0">
                  <a:pos x="107" y="568"/>
                </a:cxn>
                <a:cxn ang="0">
                  <a:pos x="665" y="557"/>
                </a:cxn>
                <a:cxn ang="0">
                  <a:pos x="706" y="601"/>
                </a:cxn>
                <a:cxn ang="0">
                  <a:pos x="744" y="536"/>
                </a:cxn>
                <a:cxn ang="0">
                  <a:pos x="766" y="464"/>
                </a:cxn>
                <a:cxn ang="0">
                  <a:pos x="745" y="414"/>
                </a:cxn>
                <a:cxn ang="0">
                  <a:pos x="843" y="336"/>
                </a:cxn>
                <a:cxn ang="0">
                  <a:pos x="863" y="294"/>
                </a:cxn>
                <a:cxn ang="0">
                  <a:pos x="863" y="274"/>
                </a:cxn>
                <a:cxn ang="0">
                  <a:pos x="793" y="189"/>
                </a:cxn>
                <a:cxn ang="0">
                  <a:pos x="721" y="98"/>
                </a:cxn>
                <a:cxn ang="0">
                  <a:pos x="706" y="0"/>
                </a:cxn>
                <a:cxn ang="0">
                  <a:pos x="18" y="16"/>
                </a:cxn>
                <a:cxn ang="0">
                  <a:pos x="0" y="13"/>
                </a:cxn>
              </a:cxnLst>
              <a:rect l="0" t="0" r="r" b="b"/>
              <a:pathLst>
                <a:path w="863" h="601">
                  <a:moveTo>
                    <a:pt x="0" y="13"/>
                  </a:moveTo>
                  <a:lnTo>
                    <a:pt x="1" y="59"/>
                  </a:lnTo>
                  <a:lnTo>
                    <a:pt x="17" y="94"/>
                  </a:lnTo>
                  <a:lnTo>
                    <a:pt x="6" y="127"/>
                  </a:lnTo>
                  <a:lnTo>
                    <a:pt x="16" y="211"/>
                  </a:lnTo>
                  <a:lnTo>
                    <a:pt x="57" y="327"/>
                  </a:lnTo>
                  <a:lnTo>
                    <a:pt x="58" y="365"/>
                  </a:lnTo>
                  <a:lnTo>
                    <a:pt x="86" y="421"/>
                  </a:lnTo>
                  <a:lnTo>
                    <a:pt x="97" y="511"/>
                  </a:lnTo>
                  <a:lnTo>
                    <a:pt x="91" y="538"/>
                  </a:lnTo>
                  <a:lnTo>
                    <a:pt x="107" y="568"/>
                  </a:lnTo>
                  <a:lnTo>
                    <a:pt x="665" y="557"/>
                  </a:lnTo>
                  <a:lnTo>
                    <a:pt x="706" y="601"/>
                  </a:lnTo>
                  <a:lnTo>
                    <a:pt x="744" y="536"/>
                  </a:lnTo>
                  <a:lnTo>
                    <a:pt x="766" y="464"/>
                  </a:lnTo>
                  <a:lnTo>
                    <a:pt x="745" y="414"/>
                  </a:lnTo>
                  <a:lnTo>
                    <a:pt x="843" y="336"/>
                  </a:lnTo>
                  <a:lnTo>
                    <a:pt x="863" y="294"/>
                  </a:lnTo>
                  <a:lnTo>
                    <a:pt x="863" y="274"/>
                  </a:lnTo>
                  <a:lnTo>
                    <a:pt x="793" y="189"/>
                  </a:lnTo>
                  <a:lnTo>
                    <a:pt x="721" y="98"/>
                  </a:lnTo>
                  <a:lnTo>
                    <a:pt x="706" y="0"/>
                  </a:lnTo>
                  <a:lnTo>
                    <a:pt x="18" y="16"/>
                  </a:lnTo>
                  <a:lnTo>
                    <a:pt x="0" y="1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9" name="Freeform 109"/>
            <p:cNvSpPr>
              <a:spLocks noChangeAspect="1"/>
            </p:cNvSpPr>
            <p:nvPr/>
          </p:nvSpPr>
          <p:spPr bwMode="auto">
            <a:xfrm>
              <a:off x="6312007" y="3687766"/>
              <a:ext cx="573388" cy="329611"/>
            </a:xfrm>
            <a:custGeom>
              <a:avLst/>
              <a:gdLst/>
              <a:ahLst/>
              <a:cxnLst>
                <a:cxn ang="0">
                  <a:pos x="0" y="574"/>
                </a:cxn>
                <a:cxn ang="0">
                  <a:pos x="37" y="0"/>
                </a:cxn>
                <a:cxn ang="0">
                  <a:pos x="439" y="21"/>
                </a:cxn>
                <a:cxn ang="0">
                  <a:pos x="970" y="29"/>
                </a:cxn>
                <a:cxn ang="0">
                  <a:pos x="998" y="55"/>
                </a:cxn>
                <a:cxn ang="0">
                  <a:pos x="1017" y="51"/>
                </a:cxn>
                <a:cxn ang="0">
                  <a:pos x="1032" y="65"/>
                </a:cxn>
                <a:cxn ang="0">
                  <a:pos x="1033" y="81"/>
                </a:cxn>
                <a:cxn ang="0">
                  <a:pos x="1020" y="81"/>
                </a:cxn>
                <a:cxn ang="0">
                  <a:pos x="1001" y="121"/>
                </a:cxn>
                <a:cxn ang="0">
                  <a:pos x="1044" y="182"/>
                </a:cxn>
                <a:cxn ang="0">
                  <a:pos x="1076" y="195"/>
                </a:cxn>
                <a:cxn ang="0">
                  <a:pos x="1071" y="603"/>
                </a:cxn>
                <a:cxn ang="0">
                  <a:pos x="614" y="607"/>
                </a:cxn>
                <a:cxn ang="0">
                  <a:pos x="0" y="574"/>
                </a:cxn>
              </a:cxnLst>
              <a:rect l="0" t="0" r="r" b="b"/>
              <a:pathLst>
                <a:path w="1076" h="607">
                  <a:moveTo>
                    <a:pt x="0" y="574"/>
                  </a:moveTo>
                  <a:lnTo>
                    <a:pt x="37" y="0"/>
                  </a:lnTo>
                  <a:lnTo>
                    <a:pt x="439" y="21"/>
                  </a:lnTo>
                  <a:lnTo>
                    <a:pt x="970" y="29"/>
                  </a:lnTo>
                  <a:lnTo>
                    <a:pt x="998" y="55"/>
                  </a:lnTo>
                  <a:lnTo>
                    <a:pt x="1017" y="51"/>
                  </a:lnTo>
                  <a:lnTo>
                    <a:pt x="1032" y="65"/>
                  </a:lnTo>
                  <a:lnTo>
                    <a:pt x="1033" y="81"/>
                  </a:lnTo>
                  <a:lnTo>
                    <a:pt x="1020" y="81"/>
                  </a:lnTo>
                  <a:lnTo>
                    <a:pt x="1001" y="121"/>
                  </a:lnTo>
                  <a:lnTo>
                    <a:pt x="1044" y="182"/>
                  </a:lnTo>
                  <a:lnTo>
                    <a:pt x="1076" y="195"/>
                  </a:lnTo>
                  <a:lnTo>
                    <a:pt x="1071" y="603"/>
                  </a:lnTo>
                  <a:lnTo>
                    <a:pt x="614" y="607"/>
                  </a:lnTo>
                  <a:lnTo>
                    <a:pt x="0" y="574"/>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0" name="Freeform 110"/>
            <p:cNvSpPr>
              <a:spLocks noChangeAspect="1"/>
            </p:cNvSpPr>
            <p:nvPr/>
          </p:nvSpPr>
          <p:spPr bwMode="auto">
            <a:xfrm>
              <a:off x="7289232" y="3748689"/>
              <a:ext cx="559515" cy="304617"/>
            </a:xfrm>
            <a:custGeom>
              <a:avLst/>
              <a:gdLst/>
              <a:ahLst/>
              <a:cxnLst>
                <a:cxn ang="0">
                  <a:pos x="0" y="562"/>
                </a:cxn>
                <a:cxn ang="0">
                  <a:pos x="10" y="536"/>
                </a:cxn>
                <a:cxn ang="0">
                  <a:pos x="31" y="532"/>
                </a:cxn>
                <a:cxn ang="0">
                  <a:pos x="38" y="471"/>
                </a:cxn>
                <a:cxn ang="0">
                  <a:pos x="26" y="465"/>
                </a:cxn>
                <a:cxn ang="0">
                  <a:pos x="23" y="452"/>
                </a:cxn>
                <a:cxn ang="0">
                  <a:pos x="59" y="418"/>
                </a:cxn>
                <a:cxn ang="0">
                  <a:pos x="122" y="443"/>
                </a:cxn>
                <a:cxn ang="0">
                  <a:pos x="132" y="374"/>
                </a:cxn>
                <a:cxn ang="0">
                  <a:pos x="177" y="356"/>
                </a:cxn>
                <a:cxn ang="0">
                  <a:pos x="169" y="341"/>
                </a:cxn>
                <a:cxn ang="0">
                  <a:pos x="181" y="299"/>
                </a:cxn>
                <a:cxn ang="0">
                  <a:pos x="195" y="280"/>
                </a:cxn>
                <a:cxn ang="0">
                  <a:pos x="260" y="266"/>
                </a:cxn>
                <a:cxn ang="0">
                  <a:pos x="281" y="271"/>
                </a:cxn>
                <a:cxn ang="0">
                  <a:pos x="352" y="247"/>
                </a:cxn>
                <a:cxn ang="0">
                  <a:pos x="377" y="269"/>
                </a:cxn>
                <a:cxn ang="0">
                  <a:pos x="399" y="216"/>
                </a:cxn>
                <a:cxn ang="0">
                  <a:pos x="421" y="201"/>
                </a:cxn>
                <a:cxn ang="0">
                  <a:pos x="471" y="232"/>
                </a:cxn>
                <a:cxn ang="0">
                  <a:pos x="479" y="199"/>
                </a:cxn>
                <a:cxn ang="0">
                  <a:pos x="533" y="126"/>
                </a:cxn>
                <a:cxn ang="0">
                  <a:pos x="545" y="83"/>
                </a:cxn>
                <a:cxn ang="0">
                  <a:pos x="565" y="90"/>
                </a:cxn>
                <a:cxn ang="0">
                  <a:pos x="615" y="52"/>
                </a:cxn>
                <a:cxn ang="0">
                  <a:pos x="602" y="21"/>
                </a:cxn>
                <a:cxn ang="0">
                  <a:pos x="609" y="2"/>
                </a:cxn>
                <a:cxn ang="0">
                  <a:pos x="655" y="0"/>
                </a:cxn>
                <a:cxn ang="0">
                  <a:pos x="683" y="11"/>
                </a:cxn>
                <a:cxn ang="0">
                  <a:pos x="699" y="45"/>
                </a:cxn>
                <a:cxn ang="0">
                  <a:pos x="747" y="53"/>
                </a:cxn>
                <a:cxn ang="0">
                  <a:pos x="774" y="69"/>
                </a:cxn>
                <a:cxn ang="0">
                  <a:pos x="841" y="66"/>
                </a:cxn>
                <a:cxn ang="0">
                  <a:pos x="870" y="45"/>
                </a:cxn>
                <a:cxn ang="0">
                  <a:pos x="941" y="92"/>
                </a:cxn>
                <a:cxn ang="0">
                  <a:pos x="967" y="185"/>
                </a:cxn>
                <a:cxn ang="0">
                  <a:pos x="995" y="217"/>
                </a:cxn>
                <a:cxn ang="0">
                  <a:pos x="1049" y="251"/>
                </a:cxn>
                <a:cxn ang="0">
                  <a:pos x="1010" y="299"/>
                </a:cxn>
                <a:cxn ang="0">
                  <a:pos x="973" y="326"/>
                </a:cxn>
                <a:cxn ang="0">
                  <a:pos x="938" y="374"/>
                </a:cxn>
                <a:cxn ang="0">
                  <a:pos x="936" y="389"/>
                </a:cxn>
                <a:cxn ang="0">
                  <a:pos x="832" y="461"/>
                </a:cxn>
                <a:cxn ang="0">
                  <a:pos x="251" y="518"/>
                </a:cxn>
                <a:cxn ang="0">
                  <a:pos x="192" y="517"/>
                </a:cxn>
                <a:cxn ang="0">
                  <a:pos x="193" y="549"/>
                </a:cxn>
                <a:cxn ang="0">
                  <a:pos x="0" y="562"/>
                </a:cxn>
              </a:cxnLst>
              <a:rect l="0" t="0" r="r" b="b"/>
              <a:pathLst>
                <a:path w="1049" h="562">
                  <a:moveTo>
                    <a:pt x="0" y="562"/>
                  </a:moveTo>
                  <a:lnTo>
                    <a:pt x="10" y="536"/>
                  </a:lnTo>
                  <a:lnTo>
                    <a:pt x="31" y="532"/>
                  </a:lnTo>
                  <a:lnTo>
                    <a:pt x="38" y="471"/>
                  </a:lnTo>
                  <a:lnTo>
                    <a:pt x="26" y="465"/>
                  </a:lnTo>
                  <a:lnTo>
                    <a:pt x="23" y="452"/>
                  </a:lnTo>
                  <a:lnTo>
                    <a:pt x="59" y="418"/>
                  </a:lnTo>
                  <a:lnTo>
                    <a:pt x="122" y="443"/>
                  </a:lnTo>
                  <a:lnTo>
                    <a:pt x="132" y="374"/>
                  </a:lnTo>
                  <a:lnTo>
                    <a:pt x="177" y="356"/>
                  </a:lnTo>
                  <a:lnTo>
                    <a:pt x="169" y="341"/>
                  </a:lnTo>
                  <a:lnTo>
                    <a:pt x="181" y="299"/>
                  </a:lnTo>
                  <a:lnTo>
                    <a:pt x="195" y="280"/>
                  </a:lnTo>
                  <a:lnTo>
                    <a:pt x="260" y="266"/>
                  </a:lnTo>
                  <a:lnTo>
                    <a:pt x="281" y="271"/>
                  </a:lnTo>
                  <a:lnTo>
                    <a:pt x="352" y="247"/>
                  </a:lnTo>
                  <a:lnTo>
                    <a:pt x="377" y="269"/>
                  </a:lnTo>
                  <a:lnTo>
                    <a:pt x="399" y="216"/>
                  </a:lnTo>
                  <a:lnTo>
                    <a:pt x="421" y="201"/>
                  </a:lnTo>
                  <a:lnTo>
                    <a:pt x="471" y="232"/>
                  </a:lnTo>
                  <a:lnTo>
                    <a:pt x="479" y="199"/>
                  </a:lnTo>
                  <a:lnTo>
                    <a:pt x="533" y="126"/>
                  </a:lnTo>
                  <a:lnTo>
                    <a:pt x="545" y="83"/>
                  </a:lnTo>
                  <a:lnTo>
                    <a:pt x="565" y="90"/>
                  </a:lnTo>
                  <a:lnTo>
                    <a:pt x="615" y="52"/>
                  </a:lnTo>
                  <a:lnTo>
                    <a:pt x="602" y="21"/>
                  </a:lnTo>
                  <a:lnTo>
                    <a:pt x="609" y="2"/>
                  </a:lnTo>
                  <a:lnTo>
                    <a:pt x="655" y="0"/>
                  </a:lnTo>
                  <a:lnTo>
                    <a:pt x="683" y="11"/>
                  </a:lnTo>
                  <a:lnTo>
                    <a:pt x="699" y="45"/>
                  </a:lnTo>
                  <a:lnTo>
                    <a:pt x="747" y="53"/>
                  </a:lnTo>
                  <a:lnTo>
                    <a:pt x="774" y="69"/>
                  </a:lnTo>
                  <a:lnTo>
                    <a:pt x="841" y="66"/>
                  </a:lnTo>
                  <a:lnTo>
                    <a:pt x="870" y="45"/>
                  </a:lnTo>
                  <a:lnTo>
                    <a:pt x="941" y="92"/>
                  </a:lnTo>
                  <a:lnTo>
                    <a:pt x="967" y="185"/>
                  </a:lnTo>
                  <a:lnTo>
                    <a:pt x="995" y="217"/>
                  </a:lnTo>
                  <a:lnTo>
                    <a:pt x="1049" y="251"/>
                  </a:lnTo>
                  <a:lnTo>
                    <a:pt x="1010" y="299"/>
                  </a:lnTo>
                  <a:lnTo>
                    <a:pt x="973" y="326"/>
                  </a:lnTo>
                  <a:lnTo>
                    <a:pt x="938" y="374"/>
                  </a:lnTo>
                  <a:lnTo>
                    <a:pt x="936" y="389"/>
                  </a:lnTo>
                  <a:lnTo>
                    <a:pt x="832" y="461"/>
                  </a:lnTo>
                  <a:lnTo>
                    <a:pt x="251" y="518"/>
                  </a:lnTo>
                  <a:lnTo>
                    <a:pt x="192" y="517"/>
                  </a:lnTo>
                  <a:lnTo>
                    <a:pt x="193" y="549"/>
                  </a:lnTo>
                  <a:lnTo>
                    <a:pt x="0" y="56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1" name="Freeform 111"/>
            <p:cNvSpPr>
              <a:spLocks noChangeAspect="1"/>
            </p:cNvSpPr>
            <p:nvPr/>
          </p:nvSpPr>
          <p:spPr bwMode="auto">
            <a:xfrm>
              <a:off x="6934718" y="4425095"/>
              <a:ext cx="431582" cy="404594"/>
            </a:xfrm>
            <a:custGeom>
              <a:avLst/>
              <a:gdLst/>
              <a:ahLst/>
              <a:cxnLst>
                <a:cxn ang="0">
                  <a:pos x="8" y="207"/>
                </a:cxn>
                <a:cxn ang="0">
                  <a:pos x="39" y="282"/>
                </a:cxn>
                <a:cxn ang="0">
                  <a:pos x="82" y="415"/>
                </a:cxn>
                <a:cxn ang="0">
                  <a:pos x="57" y="505"/>
                </a:cxn>
                <a:cxn ang="0">
                  <a:pos x="62" y="572"/>
                </a:cxn>
                <a:cxn ang="0">
                  <a:pos x="28" y="618"/>
                </a:cxn>
                <a:cxn ang="0">
                  <a:pos x="151" y="620"/>
                </a:cxn>
                <a:cxn ang="0">
                  <a:pos x="322" y="653"/>
                </a:cxn>
                <a:cxn ang="0">
                  <a:pos x="340" y="604"/>
                </a:cxn>
                <a:cxn ang="0">
                  <a:pos x="408" y="662"/>
                </a:cxn>
                <a:cxn ang="0">
                  <a:pos x="448" y="666"/>
                </a:cxn>
                <a:cxn ang="0">
                  <a:pos x="479" y="718"/>
                </a:cxn>
                <a:cxn ang="0">
                  <a:pos x="528" y="738"/>
                </a:cxn>
                <a:cxn ang="0">
                  <a:pos x="566" y="710"/>
                </a:cxn>
                <a:cxn ang="0">
                  <a:pos x="589" y="715"/>
                </a:cxn>
                <a:cxn ang="0">
                  <a:pos x="618" y="734"/>
                </a:cxn>
                <a:cxn ang="0">
                  <a:pos x="654" y="704"/>
                </a:cxn>
                <a:cxn ang="0">
                  <a:pos x="646" y="660"/>
                </a:cxn>
                <a:cxn ang="0">
                  <a:pos x="678" y="662"/>
                </a:cxn>
                <a:cxn ang="0">
                  <a:pos x="710" y="683"/>
                </a:cxn>
                <a:cxn ang="0">
                  <a:pos x="736" y="695"/>
                </a:cxn>
                <a:cxn ang="0">
                  <a:pos x="764" y="722"/>
                </a:cxn>
                <a:cxn ang="0">
                  <a:pos x="777" y="722"/>
                </a:cxn>
                <a:cxn ang="0">
                  <a:pos x="792" y="721"/>
                </a:cxn>
                <a:cxn ang="0">
                  <a:pos x="811" y="701"/>
                </a:cxn>
                <a:cxn ang="0">
                  <a:pos x="780" y="685"/>
                </a:cxn>
                <a:cxn ang="0">
                  <a:pos x="753" y="668"/>
                </a:cxn>
                <a:cxn ang="0">
                  <a:pos x="713" y="630"/>
                </a:cxn>
                <a:cxn ang="0">
                  <a:pos x="741" y="612"/>
                </a:cxn>
                <a:cxn ang="0">
                  <a:pos x="758" y="590"/>
                </a:cxn>
                <a:cxn ang="0">
                  <a:pos x="772" y="561"/>
                </a:cxn>
                <a:cxn ang="0">
                  <a:pos x="749" y="542"/>
                </a:cxn>
                <a:cxn ang="0">
                  <a:pos x="705" y="579"/>
                </a:cxn>
                <a:cxn ang="0">
                  <a:pos x="678" y="548"/>
                </a:cxn>
                <a:cxn ang="0">
                  <a:pos x="693" y="548"/>
                </a:cxn>
                <a:cxn ang="0">
                  <a:pos x="689" y="535"/>
                </a:cxn>
                <a:cxn ang="0">
                  <a:pos x="680" y="536"/>
                </a:cxn>
                <a:cxn ang="0">
                  <a:pos x="649" y="548"/>
                </a:cxn>
                <a:cxn ang="0">
                  <a:pos x="580" y="543"/>
                </a:cxn>
                <a:cxn ang="0">
                  <a:pos x="605" y="488"/>
                </a:cxn>
                <a:cxn ang="0">
                  <a:pos x="649" y="507"/>
                </a:cxn>
                <a:cxn ang="0">
                  <a:pos x="668" y="431"/>
                </a:cxn>
                <a:cxn ang="0">
                  <a:pos x="384" y="380"/>
                </a:cxn>
                <a:cxn ang="0">
                  <a:pos x="419" y="238"/>
                </a:cxn>
                <a:cxn ang="0">
                  <a:pos x="454" y="148"/>
                </a:cxn>
                <a:cxn ang="0">
                  <a:pos x="434" y="0"/>
                </a:cxn>
              </a:cxnLst>
              <a:rect l="0" t="0" r="r" b="b"/>
              <a:pathLst>
                <a:path w="811" h="750">
                  <a:moveTo>
                    <a:pt x="0" y="6"/>
                  </a:moveTo>
                  <a:lnTo>
                    <a:pt x="8" y="207"/>
                  </a:lnTo>
                  <a:lnTo>
                    <a:pt x="33" y="231"/>
                  </a:lnTo>
                  <a:lnTo>
                    <a:pt x="39" y="282"/>
                  </a:lnTo>
                  <a:lnTo>
                    <a:pt x="83" y="354"/>
                  </a:lnTo>
                  <a:lnTo>
                    <a:pt x="82" y="415"/>
                  </a:lnTo>
                  <a:lnTo>
                    <a:pt x="57" y="473"/>
                  </a:lnTo>
                  <a:lnTo>
                    <a:pt x="57" y="505"/>
                  </a:lnTo>
                  <a:lnTo>
                    <a:pt x="66" y="539"/>
                  </a:lnTo>
                  <a:lnTo>
                    <a:pt x="62" y="572"/>
                  </a:lnTo>
                  <a:lnTo>
                    <a:pt x="47" y="591"/>
                  </a:lnTo>
                  <a:lnTo>
                    <a:pt x="28" y="618"/>
                  </a:lnTo>
                  <a:lnTo>
                    <a:pt x="41" y="634"/>
                  </a:lnTo>
                  <a:lnTo>
                    <a:pt x="151" y="620"/>
                  </a:lnTo>
                  <a:lnTo>
                    <a:pt x="237" y="659"/>
                  </a:lnTo>
                  <a:lnTo>
                    <a:pt x="322" y="653"/>
                  </a:lnTo>
                  <a:lnTo>
                    <a:pt x="311" y="627"/>
                  </a:lnTo>
                  <a:lnTo>
                    <a:pt x="340" y="604"/>
                  </a:lnTo>
                  <a:lnTo>
                    <a:pt x="398" y="618"/>
                  </a:lnTo>
                  <a:lnTo>
                    <a:pt x="408" y="662"/>
                  </a:lnTo>
                  <a:lnTo>
                    <a:pt x="424" y="656"/>
                  </a:lnTo>
                  <a:lnTo>
                    <a:pt x="448" y="666"/>
                  </a:lnTo>
                  <a:lnTo>
                    <a:pt x="474" y="693"/>
                  </a:lnTo>
                  <a:lnTo>
                    <a:pt x="479" y="718"/>
                  </a:lnTo>
                  <a:lnTo>
                    <a:pt x="506" y="721"/>
                  </a:lnTo>
                  <a:lnTo>
                    <a:pt x="528" y="738"/>
                  </a:lnTo>
                  <a:lnTo>
                    <a:pt x="547" y="731"/>
                  </a:lnTo>
                  <a:lnTo>
                    <a:pt x="566" y="710"/>
                  </a:lnTo>
                  <a:lnTo>
                    <a:pt x="563" y="693"/>
                  </a:lnTo>
                  <a:lnTo>
                    <a:pt x="589" y="715"/>
                  </a:lnTo>
                  <a:lnTo>
                    <a:pt x="600" y="696"/>
                  </a:lnTo>
                  <a:lnTo>
                    <a:pt x="618" y="734"/>
                  </a:lnTo>
                  <a:lnTo>
                    <a:pt x="645" y="715"/>
                  </a:lnTo>
                  <a:lnTo>
                    <a:pt x="654" y="704"/>
                  </a:lnTo>
                  <a:lnTo>
                    <a:pt x="645" y="693"/>
                  </a:lnTo>
                  <a:lnTo>
                    <a:pt x="646" y="660"/>
                  </a:lnTo>
                  <a:lnTo>
                    <a:pt x="654" y="660"/>
                  </a:lnTo>
                  <a:lnTo>
                    <a:pt x="678" y="662"/>
                  </a:lnTo>
                  <a:lnTo>
                    <a:pt x="683" y="685"/>
                  </a:lnTo>
                  <a:lnTo>
                    <a:pt x="710" y="683"/>
                  </a:lnTo>
                  <a:lnTo>
                    <a:pt x="732" y="699"/>
                  </a:lnTo>
                  <a:lnTo>
                    <a:pt x="736" y="695"/>
                  </a:lnTo>
                  <a:lnTo>
                    <a:pt x="744" y="712"/>
                  </a:lnTo>
                  <a:lnTo>
                    <a:pt x="764" y="722"/>
                  </a:lnTo>
                  <a:lnTo>
                    <a:pt x="754" y="750"/>
                  </a:lnTo>
                  <a:lnTo>
                    <a:pt x="777" y="722"/>
                  </a:lnTo>
                  <a:lnTo>
                    <a:pt x="792" y="740"/>
                  </a:lnTo>
                  <a:lnTo>
                    <a:pt x="792" y="721"/>
                  </a:lnTo>
                  <a:lnTo>
                    <a:pt x="811" y="715"/>
                  </a:lnTo>
                  <a:lnTo>
                    <a:pt x="811" y="701"/>
                  </a:lnTo>
                  <a:lnTo>
                    <a:pt x="791" y="699"/>
                  </a:lnTo>
                  <a:lnTo>
                    <a:pt x="780" y="685"/>
                  </a:lnTo>
                  <a:lnTo>
                    <a:pt x="761" y="689"/>
                  </a:lnTo>
                  <a:lnTo>
                    <a:pt x="753" y="668"/>
                  </a:lnTo>
                  <a:lnTo>
                    <a:pt x="732" y="668"/>
                  </a:lnTo>
                  <a:lnTo>
                    <a:pt x="713" y="630"/>
                  </a:lnTo>
                  <a:lnTo>
                    <a:pt x="724" y="623"/>
                  </a:lnTo>
                  <a:lnTo>
                    <a:pt x="741" y="612"/>
                  </a:lnTo>
                  <a:lnTo>
                    <a:pt x="743" y="591"/>
                  </a:lnTo>
                  <a:lnTo>
                    <a:pt x="758" y="590"/>
                  </a:lnTo>
                  <a:lnTo>
                    <a:pt x="780" y="569"/>
                  </a:lnTo>
                  <a:lnTo>
                    <a:pt x="772" y="561"/>
                  </a:lnTo>
                  <a:lnTo>
                    <a:pt x="772" y="522"/>
                  </a:lnTo>
                  <a:lnTo>
                    <a:pt x="749" y="542"/>
                  </a:lnTo>
                  <a:lnTo>
                    <a:pt x="726" y="546"/>
                  </a:lnTo>
                  <a:lnTo>
                    <a:pt x="705" y="579"/>
                  </a:lnTo>
                  <a:lnTo>
                    <a:pt x="672" y="561"/>
                  </a:lnTo>
                  <a:lnTo>
                    <a:pt x="678" y="548"/>
                  </a:lnTo>
                  <a:lnTo>
                    <a:pt x="692" y="543"/>
                  </a:lnTo>
                  <a:lnTo>
                    <a:pt x="693" y="548"/>
                  </a:lnTo>
                  <a:lnTo>
                    <a:pt x="701" y="527"/>
                  </a:lnTo>
                  <a:lnTo>
                    <a:pt x="689" y="535"/>
                  </a:lnTo>
                  <a:lnTo>
                    <a:pt x="683" y="526"/>
                  </a:lnTo>
                  <a:lnTo>
                    <a:pt x="680" y="536"/>
                  </a:lnTo>
                  <a:lnTo>
                    <a:pt x="664" y="527"/>
                  </a:lnTo>
                  <a:lnTo>
                    <a:pt x="649" y="548"/>
                  </a:lnTo>
                  <a:lnTo>
                    <a:pt x="627" y="554"/>
                  </a:lnTo>
                  <a:lnTo>
                    <a:pt x="580" y="543"/>
                  </a:lnTo>
                  <a:lnTo>
                    <a:pt x="578" y="531"/>
                  </a:lnTo>
                  <a:lnTo>
                    <a:pt x="605" y="488"/>
                  </a:lnTo>
                  <a:lnTo>
                    <a:pt x="632" y="491"/>
                  </a:lnTo>
                  <a:lnTo>
                    <a:pt x="649" y="507"/>
                  </a:lnTo>
                  <a:lnTo>
                    <a:pt x="718" y="521"/>
                  </a:lnTo>
                  <a:lnTo>
                    <a:pt x="668" y="431"/>
                  </a:lnTo>
                  <a:lnTo>
                    <a:pt x="677" y="367"/>
                  </a:lnTo>
                  <a:lnTo>
                    <a:pt x="384" y="380"/>
                  </a:lnTo>
                  <a:lnTo>
                    <a:pt x="386" y="345"/>
                  </a:lnTo>
                  <a:lnTo>
                    <a:pt x="419" y="238"/>
                  </a:lnTo>
                  <a:lnTo>
                    <a:pt x="470" y="168"/>
                  </a:lnTo>
                  <a:lnTo>
                    <a:pt x="454" y="148"/>
                  </a:lnTo>
                  <a:lnTo>
                    <a:pt x="459" y="79"/>
                  </a:lnTo>
                  <a:lnTo>
                    <a:pt x="434" y="0"/>
                  </a:lnTo>
                  <a:lnTo>
                    <a:pt x="0" y="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2" name="Freeform 112"/>
            <p:cNvSpPr>
              <a:spLocks noChangeAspect="1"/>
            </p:cNvSpPr>
            <p:nvPr/>
          </p:nvSpPr>
          <p:spPr bwMode="auto">
            <a:xfrm>
              <a:off x="8001343" y="3573729"/>
              <a:ext cx="349890" cy="184332"/>
            </a:xfrm>
            <a:custGeom>
              <a:avLst/>
              <a:gdLst/>
              <a:ahLst/>
              <a:cxnLst>
                <a:cxn ang="0">
                  <a:pos x="15" y="199"/>
                </a:cxn>
                <a:cxn ang="0">
                  <a:pos x="145" y="116"/>
                </a:cxn>
                <a:cxn ang="0">
                  <a:pos x="202" y="85"/>
                </a:cxn>
                <a:cxn ang="0">
                  <a:pos x="258" y="131"/>
                </a:cxn>
                <a:cxn ang="0">
                  <a:pos x="316" y="173"/>
                </a:cxn>
                <a:cxn ang="0">
                  <a:pos x="366" y="178"/>
                </a:cxn>
                <a:cxn ang="0">
                  <a:pos x="367" y="212"/>
                </a:cxn>
                <a:cxn ang="0">
                  <a:pos x="342" y="275"/>
                </a:cxn>
                <a:cxn ang="0">
                  <a:pos x="379" y="293"/>
                </a:cxn>
                <a:cxn ang="0">
                  <a:pos x="403" y="306"/>
                </a:cxn>
                <a:cxn ang="0">
                  <a:pos x="424" y="314"/>
                </a:cxn>
                <a:cxn ang="0">
                  <a:pos x="458" y="315"/>
                </a:cxn>
                <a:cxn ang="0">
                  <a:pos x="494" y="333"/>
                </a:cxn>
                <a:cxn ang="0">
                  <a:pos x="429" y="261"/>
                </a:cxn>
                <a:cxn ang="0">
                  <a:pos x="446" y="247"/>
                </a:cxn>
                <a:cxn ang="0">
                  <a:pos x="443" y="139"/>
                </a:cxn>
                <a:cxn ang="0">
                  <a:pos x="471" y="71"/>
                </a:cxn>
                <a:cxn ang="0">
                  <a:pos x="503" y="42"/>
                </a:cxn>
                <a:cxn ang="0">
                  <a:pos x="475" y="80"/>
                </a:cxn>
                <a:cxn ang="0">
                  <a:pos x="471" y="138"/>
                </a:cxn>
                <a:cxn ang="0">
                  <a:pos x="476" y="158"/>
                </a:cxn>
                <a:cxn ang="0">
                  <a:pos x="485" y="189"/>
                </a:cxn>
                <a:cxn ang="0">
                  <a:pos x="468" y="204"/>
                </a:cxn>
                <a:cxn ang="0">
                  <a:pos x="497" y="213"/>
                </a:cxn>
                <a:cxn ang="0">
                  <a:pos x="481" y="225"/>
                </a:cxn>
                <a:cxn ang="0">
                  <a:pos x="525" y="290"/>
                </a:cxn>
                <a:cxn ang="0">
                  <a:pos x="546" y="305"/>
                </a:cxn>
                <a:cxn ang="0">
                  <a:pos x="557" y="315"/>
                </a:cxn>
                <a:cxn ang="0">
                  <a:pos x="559" y="335"/>
                </a:cxn>
                <a:cxn ang="0">
                  <a:pos x="595" y="326"/>
                </a:cxn>
                <a:cxn ang="0">
                  <a:pos x="643" y="263"/>
                </a:cxn>
                <a:cxn ang="0">
                  <a:pos x="643" y="303"/>
                </a:cxn>
                <a:cxn ang="0">
                  <a:pos x="637" y="339"/>
                </a:cxn>
                <a:cxn ang="0">
                  <a:pos x="656" y="217"/>
                </a:cxn>
                <a:cxn ang="0">
                  <a:pos x="566" y="236"/>
                </a:cxn>
                <a:cxn ang="0">
                  <a:pos x="504" y="0"/>
                </a:cxn>
              </a:cxnLst>
              <a:rect l="0" t="0" r="r" b="b"/>
              <a:pathLst>
                <a:path w="656" h="342">
                  <a:moveTo>
                    <a:pt x="0" y="101"/>
                  </a:moveTo>
                  <a:lnTo>
                    <a:pt x="15" y="199"/>
                  </a:lnTo>
                  <a:lnTo>
                    <a:pt x="66" y="139"/>
                  </a:lnTo>
                  <a:lnTo>
                    <a:pt x="145" y="116"/>
                  </a:lnTo>
                  <a:lnTo>
                    <a:pt x="158" y="90"/>
                  </a:lnTo>
                  <a:lnTo>
                    <a:pt x="202" y="85"/>
                  </a:lnTo>
                  <a:lnTo>
                    <a:pt x="238" y="101"/>
                  </a:lnTo>
                  <a:lnTo>
                    <a:pt x="258" y="131"/>
                  </a:lnTo>
                  <a:lnTo>
                    <a:pt x="295" y="140"/>
                  </a:lnTo>
                  <a:lnTo>
                    <a:pt x="316" y="173"/>
                  </a:lnTo>
                  <a:lnTo>
                    <a:pt x="350" y="188"/>
                  </a:lnTo>
                  <a:lnTo>
                    <a:pt x="366" y="178"/>
                  </a:lnTo>
                  <a:lnTo>
                    <a:pt x="374" y="197"/>
                  </a:lnTo>
                  <a:lnTo>
                    <a:pt x="367" y="212"/>
                  </a:lnTo>
                  <a:lnTo>
                    <a:pt x="364" y="231"/>
                  </a:lnTo>
                  <a:lnTo>
                    <a:pt x="342" y="275"/>
                  </a:lnTo>
                  <a:lnTo>
                    <a:pt x="350" y="305"/>
                  </a:lnTo>
                  <a:lnTo>
                    <a:pt x="379" y="293"/>
                  </a:lnTo>
                  <a:lnTo>
                    <a:pt x="380" y="277"/>
                  </a:lnTo>
                  <a:lnTo>
                    <a:pt x="403" y="306"/>
                  </a:lnTo>
                  <a:lnTo>
                    <a:pt x="409" y="293"/>
                  </a:lnTo>
                  <a:lnTo>
                    <a:pt x="424" y="314"/>
                  </a:lnTo>
                  <a:lnTo>
                    <a:pt x="430" y="303"/>
                  </a:lnTo>
                  <a:lnTo>
                    <a:pt x="458" y="315"/>
                  </a:lnTo>
                  <a:lnTo>
                    <a:pt x="471" y="310"/>
                  </a:lnTo>
                  <a:lnTo>
                    <a:pt x="494" y="333"/>
                  </a:lnTo>
                  <a:lnTo>
                    <a:pt x="475" y="296"/>
                  </a:lnTo>
                  <a:lnTo>
                    <a:pt x="429" y="261"/>
                  </a:lnTo>
                  <a:lnTo>
                    <a:pt x="473" y="284"/>
                  </a:lnTo>
                  <a:lnTo>
                    <a:pt x="446" y="247"/>
                  </a:lnTo>
                  <a:lnTo>
                    <a:pt x="440" y="213"/>
                  </a:lnTo>
                  <a:lnTo>
                    <a:pt x="443" y="139"/>
                  </a:lnTo>
                  <a:lnTo>
                    <a:pt x="416" y="121"/>
                  </a:lnTo>
                  <a:lnTo>
                    <a:pt x="471" y="71"/>
                  </a:lnTo>
                  <a:lnTo>
                    <a:pt x="473" y="41"/>
                  </a:lnTo>
                  <a:lnTo>
                    <a:pt x="503" y="42"/>
                  </a:lnTo>
                  <a:lnTo>
                    <a:pt x="496" y="71"/>
                  </a:lnTo>
                  <a:lnTo>
                    <a:pt x="475" y="80"/>
                  </a:lnTo>
                  <a:lnTo>
                    <a:pt x="464" y="110"/>
                  </a:lnTo>
                  <a:lnTo>
                    <a:pt x="471" y="138"/>
                  </a:lnTo>
                  <a:lnTo>
                    <a:pt x="484" y="127"/>
                  </a:lnTo>
                  <a:lnTo>
                    <a:pt x="476" y="158"/>
                  </a:lnTo>
                  <a:lnTo>
                    <a:pt x="483" y="173"/>
                  </a:lnTo>
                  <a:lnTo>
                    <a:pt x="485" y="189"/>
                  </a:lnTo>
                  <a:lnTo>
                    <a:pt x="473" y="180"/>
                  </a:lnTo>
                  <a:lnTo>
                    <a:pt x="468" y="204"/>
                  </a:lnTo>
                  <a:lnTo>
                    <a:pt x="501" y="198"/>
                  </a:lnTo>
                  <a:lnTo>
                    <a:pt x="497" y="213"/>
                  </a:lnTo>
                  <a:lnTo>
                    <a:pt x="513" y="225"/>
                  </a:lnTo>
                  <a:lnTo>
                    <a:pt x="481" y="225"/>
                  </a:lnTo>
                  <a:lnTo>
                    <a:pt x="492" y="272"/>
                  </a:lnTo>
                  <a:lnTo>
                    <a:pt x="525" y="290"/>
                  </a:lnTo>
                  <a:lnTo>
                    <a:pt x="543" y="267"/>
                  </a:lnTo>
                  <a:lnTo>
                    <a:pt x="546" y="305"/>
                  </a:lnTo>
                  <a:lnTo>
                    <a:pt x="568" y="296"/>
                  </a:lnTo>
                  <a:lnTo>
                    <a:pt x="557" y="315"/>
                  </a:lnTo>
                  <a:lnTo>
                    <a:pt x="571" y="315"/>
                  </a:lnTo>
                  <a:lnTo>
                    <a:pt x="559" y="335"/>
                  </a:lnTo>
                  <a:lnTo>
                    <a:pt x="566" y="342"/>
                  </a:lnTo>
                  <a:lnTo>
                    <a:pt x="595" y="326"/>
                  </a:lnTo>
                  <a:lnTo>
                    <a:pt x="630" y="307"/>
                  </a:lnTo>
                  <a:lnTo>
                    <a:pt x="643" y="263"/>
                  </a:lnTo>
                  <a:lnTo>
                    <a:pt x="647" y="288"/>
                  </a:lnTo>
                  <a:lnTo>
                    <a:pt x="643" y="303"/>
                  </a:lnTo>
                  <a:lnTo>
                    <a:pt x="634" y="325"/>
                  </a:lnTo>
                  <a:lnTo>
                    <a:pt x="637" y="339"/>
                  </a:lnTo>
                  <a:lnTo>
                    <a:pt x="651" y="302"/>
                  </a:lnTo>
                  <a:lnTo>
                    <a:pt x="656" y="217"/>
                  </a:lnTo>
                  <a:lnTo>
                    <a:pt x="616" y="227"/>
                  </a:lnTo>
                  <a:lnTo>
                    <a:pt x="566" y="236"/>
                  </a:lnTo>
                  <a:lnTo>
                    <a:pt x="562" y="218"/>
                  </a:lnTo>
                  <a:lnTo>
                    <a:pt x="504" y="0"/>
                  </a:lnTo>
                  <a:lnTo>
                    <a:pt x="0" y="10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3" name="Freeform 113"/>
            <p:cNvSpPr>
              <a:spLocks noChangeAspect="1"/>
            </p:cNvSpPr>
            <p:nvPr/>
          </p:nvSpPr>
          <p:spPr bwMode="auto">
            <a:xfrm>
              <a:off x="8383601" y="3170698"/>
              <a:ext cx="257408" cy="139030"/>
            </a:xfrm>
            <a:custGeom>
              <a:avLst/>
              <a:gdLst/>
              <a:ahLst/>
              <a:cxnLst>
                <a:cxn ang="0">
                  <a:pos x="0" y="101"/>
                </a:cxn>
                <a:cxn ang="0">
                  <a:pos x="0" y="239"/>
                </a:cxn>
                <a:cxn ang="0">
                  <a:pos x="225" y="189"/>
                </a:cxn>
                <a:cxn ang="0">
                  <a:pos x="265" y="176"/>
                </a:cxn>
                <a:cxn ang="0">
                  <a:pos x="280" y="177"/>
                </a:cxn>
                <a:cxn ang="0">
                  <a:pos x="299" y="218"/>
                </a:cxn>
                <a:cxn ang="0">
                  <a:pos x="322" y="221"/>
                </a:cxn>
                <a:cxn ang="0">
                  <a:pos x="336" y="254"/>
                </a:cxn>
                <a:cxn ang="0">
                  <a:pos x="354" y="255"/>
                </a:cxn>
                <a:cxn ang="0">
                  <a:pos x="359" y="232"/>
                </a:cxn>
                <a:cxn ang="0">
                  <a:pos x="371" y="225"/>
                </a:cxn>
                <a:cxn ang="0">
                  <a:pos x="376" y="201"/>
                </a:cxn>
                <a:cxn ang="0">
                  <a:pos x="385" y="199"/>
                </a:cxn>
                <a:cxn ang="0">
                  <a:pos x="396" y="236"/>
                </a:cxn>
                <a:cxn ang="0">
                  <a:pos x="416" y="225"/>
                </a:cxn>
                <a:cxn ang="0">
                  <a:pos x="421" y="211"/>
                </a:cxn>
                <a:cxn ang="0">
                  <a:pos x="452" y="194"/>
                </a:cxn>
                <a:cxn ang="0">
                  <a:pos x="470" y="190"/>
                </a:cxn>
                <a:cxn ang="0">
                  <a:pos x="482" y="203"/>
                </a:cxn>
                <a:cxn ang="0">
                  <a:pos x="478" y="168"/>
                </a:cxn>
                <a:cxn ang="0">
                  <a:pos x="456" y="125"/>
                </a:cxn>
                <a:cxn ang="0">
                  <a:pos x="440" y="118"/>
                </a:cxn>
                <a:cxn ang="0">
                  <a:pos x="425" y="120"/>
                </a:cxn>
                <a:cxn ang="0">
                  <a:pos x="429" y="129"/>
                </a:cxn>
                <a:cxn ang="0">
                  <a:pos x="438" y="129"/>
                </a:cxn>
                <a:cxn ang="0">
                  <a:pos x="449" y="130"/>
                </a:cxn>
                <a:cxn ang="0">
                  <a:pos x="459" y="142"/>
                </a:cxn>
                <a:cxn ang="0">
                  <a:pos x="465" y="160"/>
                </a:cxn>
                <a:cxn ang="0">
                  <a:pos x="458" y="174"/>
                </a:cxn>
                <a:cxn ang="0">
                  <a:pos x="420" y="191"/>
                </a:cxn>
                <a:cxn ang="0">
                  <a:pos x="400" y="182"/>
                </a:cxn>
                <a:cxn ang="0">
                  <a:pos x="390" y="160"/>
                </a:cxn>
                <a:cxn ang="0">
                  <a:pos x="371" y="156"/>
                </a:cxn>
                <a:cxn ang="0">
                  <a:pos x="374" y="142"/>
                </a:cxn>
                <a:cxn ang="0">
                  <a:pos x="355" y="117"/>
                </a:cxn>
                <a:cxn ang="0">
                  <a:pos x="329" y="104"/>
                </a:cxn>
                <a:cxn ang="0">
                  <a:pos x="327" y="118"/>
                </a:cxn>
                <a:cxn ang="0">
                  <a:pos x="313" y="112"/>
                </a:cxn>
                <a:cxn ang="0">
                  <a:pos x="306" y="98"/>
                </a:cxn>
                <a:cxn ang="0">
                  <a:pos x="310" y="83"/>
                </a:cxn>
                <a:cxn ang="0">
                  <a:pos x="325" y="69"/>
                </a:cxn>
                <a:cxn ang="0">
                  <a:pos x="320" y="59"/>
                </a:cxn>
                <a:cxn ang="0">
                  <a:pos x="341" y="42"/>
                </a:cxn>
                <a:cxn ang="0">
                  <a:pos x="320" y="23"/>
                </a:cxn>
                <a:cxn ang="0">
                  <a:pos x="310" y="0"/>
                </a:cxn>
                <a:cxn ang="0">
                  <a:pos x="266" y="34"/>
                </a:cxn>
                <a:cxn ang="0">
                  <a:pos x="104" y="79"/>
                </a:cxn>
                <a:cxn ang="0">
                  <a:pos x="0" y="101"/>
                </a:cxn>
              </a:cxnLst>
              <a:rect l="0" t="0" r="r" b="b"/>
              <a:pathLst>
                <a:path w="482" h="255">
                  <a:moveTo>
                    <a:pt x="0" y="101"/>
                  </a:moveTo>
                  <a:lnTo>
                    <a:pt x="0" y="239"/>
                  </a:lnTo>
                  <a:lnTo>
                    <a:pt x="225" y="189"/>
                  </a:lnTo>
                  <a:lnTo>
                    <a:pt x="265" y="176"/>
                  </a:lnTo>
                  <a:lnTo>
                    <a:pt x="280" y="177"/>
                  </a:lnTo>
                  <a:lnTo>
                    <a:pt x="299" y="218"/>
                  </a:lnTo>
                  <a:lnTo>
                    <a:pt x="322" y="221"/>
                  </a:lnTo>
                  <a:lnTo>
                    <a:pt x="336" y="254"/>
                  </a:lnTo>
                  <a:lnTo>
                    <a:pt x="354" y="255"/>
                  </a:lnTo>
                  <a:lnTo>
                    <a:pt x="359" y="232"/>
                  </a:lnTo>
                  <a:lnTo>
                    <a:pt x="371" y="225"/>
                  </a:lnTo>
                  <a:lnTo>
                    <a:pt x="376" y="201"/>
                  </a:lnTo>
                  <a:lnTo>
                    <a:pt x="385" y="199"/>
                  </a:lnTo>
                  <a:lnTo>
                    <a:pt x="396" y="236"/>
                  </a:lnTo>
                  <a:lnTo>
                    <a:pt x="416" y="225"/>
                  </a:lnTo>
                  <a:lnTo>
                    <a:pt x="421" y="211"/>
                  </a:lnTo>
                  <a:lnTo>
                    <a:pt x="452" y="194"/>
                  </a:lnTo>
                  <a:lnTo>
                    <a:pt x="470" y="190"/>
                  </a:lnTo>
                  <a:lnTo>
                    <a:pt x="482" y="203"/>
                  </a:lnTo>
                  <a:lnTo>
                    <a:pt x="478" y="168"/>
                  </a:lnTo>
                  <a:lnTo>
                    <a:pt x="456" y="125"/>
                  </a:lnTo>
                  <a:lnTo>
                    <a:pt x="440" y="118"/>
                  </a:lnTo>
                  <a:lnTo>
                    <a:pt x="425" y="120"/>
                  </a:lnTo>
                  <a:lnTo>
                    <a:pt x="429" y="129"/>
                  </a:lnTo>
                  <a:lnTo>
                    <a:pt x="438" y="129"/>
                  </a:lnTo>
                  <a:lnTo>
                    <a:pt x="449" y="130"/>
                  </a:lnTo>
                  <a:lnTo>
                    <a:pt x="459" y="142"/>
                  </a:lnTo>
                  <a:lnTo>
                    <a:pt x="465" y="160"/>
                  </a:lnTo>
                  <a:lnTo>
                    <a:pt x="458" y="174"/>
                  </a:lnTo>
                  <a:lnTo>
                    <a:pt x="420" y="191"/>
                  </a:lnTo>
                  <a:lnTo>
                    <a:pt x="400" y="182"/>
                  </a:lnTo>
                  <a:lnTo>
                    <a:pt x="390" y="160"/>
                  </a:lnTo>
                  <a:lnTo>
                    <a:pt x="371" y="156"/>
                  </a:lnTo>
                  <a:lnTo>
                    <a:pt x="374" y="142"/>
                  </a:lnTo>
                  <a:lnTo>
                    <a:pt x="355" y="117"/>
                  </a:lnTo>
                  <a:lnTo>
                    <a:pt x="329" y="104"/>
                  </a:lnTo>
                  <a:lnTo>
                    <a:pt x="327" y="118"/>
                  </a:lnTo>
                  <a:lnTo>
                    <a:pt x="313" y="112"/>
                  </a:lnTo>
                  <a:lnTo>
                    <a:pt x="306" y="98"/>
                  </a:lnTo>
                  <a:lnTo>
                    <a:pt x="310" y="83"/>
                  </a:lnTo>
                  <a:lnTo>
                    <a:pt x="325" y="69"/>
                  </a:lnTo>
                  <a:lnTo>
                    <a:pt x="320" y="59"/>
                  </a:lnTo>
                  <a:lnTo>
                    <a:pt x="341" y="42"/>
                  </a:lnTo>
                  <a:lnTo>
                    <a:pt x="320" y="23"/>
                  </a:lnTo>
                  <a:lnTo>
                    <a:pt x="310" y="0"/>
                  </a:lnTo>
                  <a:lnTo>
                    <a:pt x="266" y="34"/>
                  </a:lnTo>
                  <a:lnTo>
                    <a:pt x="104" y="79"/>
                  </a:lnTo>
                  <a:lnTo>
                    <a:pt x="0" y="10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4" name="Freeform 114"/>
            <p:cNvSpPr>
              <a:spLocks noChangeAspect="1"/>
            </p:cNvSpPr>
            <p:nvPr/>
          </p:nvSpPr>
          <p:spPr bwMode="auto">
            <a:xfrm>
              <a:off x="7156675" y="2912945"/>
              <a:ext cx="443913" cy="242131"/>
            </a:xfrm>
            <a:custGeom>
              <a:avLst/>
              <a:gdLst/>
              <a:ahLst/>
              <a:cxnLst>
                <a:cxn ang="0">
                  <a:pos x="64" y="240"/>
                </a:cxn>
                <a:cxn ang="0">
                  <a:pos x="297" y="293"/>
                </a:cxn>
                <a:cxn ang="0">
                  <a:pos x="338" y="329"/>
                </a:cxn>
                <a:cxn ang="0">
                  <a:pos x="413" y="356"/>
                </a:cxn>
                <a:cxn ang="0">
                  <a:pos x="432" y="323"/>
                </a:cxn>
                <a:cxn ang="0">
                  <a:pos x="445" y="283"/>
                </a:cxn>
                <a:cxn ang="0">
                  <a:pos x="445" y="299"/>
                </a:cxn>
                <a:cxn ang="0">
                  <a:pos x="462" y="318"/>
                </a:cxn>
                <a:cxn ang="0">
                  <a:pos x="488" y="293"/>
                </a:cxn>
                <a:cxn ang="0">
                  <a:pos x="499" y="287"/>
                </a:cxn>
                <a:cxn ang="0">
                  <a:pos x="494" y="334"/>
                </a:cxn>
                <a:cxn ang="0">
                  <a:pos x="525" y="299"/>
                </a:cxn>
                <a:cxn ang="0">
                  <a:pos x="582" y="258"/>
                </a:cxn>
                <a:cxn ang="0">
                  <a:pos x="642" y="229"/>
                </a:cxn>
                <a:cxn ang="0">
                  <a:pos x="730" y="263"/>
                </a:cxn>
                <a:cxn ang="0">
                  <a:pos x="751" y="230"/>
                </a:cxn>
                <a:cxn ang="0">
                  <a:pos x="830" y="224"/>
                </a:cxn>
                <a:cxn ang="0">
                  <a:pos x="774" y="146"/>
                </a:cxn>
                <a:cxn ang="0">
                  <a:pos x="726" y="146"/>
                </a:cxn>
                <a:cxn ang="0">
                  <a:pos x="690" y="149"/>
                </a:cxn>
                <a:cxn ang="0">
                  <a:pos x="675" y="123"/>
                </a:cxn>
                <a:cxn ang="0">
                  <a:pos x="647" y="102"/>
                </a:cxn>
                <a:cxn ang="0">
                  <a:pos x="530" y="132"/>
                </a:cxn>
                <a:cxn ang="0">
                  <a:pos x="466" y="175"/>
                </a:cxn>
                <a:cxn ang="0">
                  <a:pos x="428" y="166"/>
                </a:cxn>
                <a:cxn ang="0">
                  <a:pos x="385" y="177"/>
                </a:cxn>
                <a:cxn ang="0">
                  <a:pos x="295" y="107"/>
                </a:cxn>
                <a:cxn ang="0">
                  <a:pos x="269" y="123"/>
                </a:cxn>
                <a:cxn ang="0">
                  <a:pos x="256" y="119"/>
                </a:cxn>
                <a:cxn ang="0">
                  <a:pos x="247" y="104"/>
                </a:cxn>
                <a:cxn ang="0">
                  <a:pos x="300" y="17"/>
                </a:cxn>
                <a:cxn ang="0">
                  <a:pos x="323" y="0"/>
                </a:cxn>
                <a:cxn ang="0">
                  <a:pos x="244" y="20"/>
                </a:cxn>
                <a:cxn ang="0">
                  <a:pos x="197" y="68"/>
                </a:cxn>
                <a:cxn ang="0">
                  <a:pos x="153" y="104"/>
                </a:cxn>
                <a:cxn ang="0">
                  <a:pos x="125" y="129"/>
                </a:cxn>
                <a:cxn ang="0">
                  <a:pos x="65" y="149"/>
                </a:cxn>
                <a:cxn ang="0">
                  <a:pos x="0" y="192"/>
                </a:cxn>
              </a:cxnLst>
              <a:rect l="0" t="0" r="r" b="b"/>
              <a:pathLst>
                <a:path w="830" h="446">
                  <a:moveTo>
                    <a:pt x="0" y="192"/>
                  </a:moveTo>
                  <a:lnTo>
                    <a:pt x="64" y="240"/>
                  </a:lnTo>
                  <a:lnTo>
                    <a:pt x="225" y="284"/>
                  </a:lnTo>
                  <a:lnTo>
                    <a:pt x="297" y="293"/>
                  </a:lnTo>
                  <a:lnTo>
                    <a:pt x="308" y="320"/>
                  </a:lnTo>
                  <a:lnTo>
                    <a:pt x="338" y="329"/>
                  </a:lnTo>
                  <a:lnTo>
                    <a:pt x="378" y="446"/>
                  </a:lnTo>
                  <a:lnTo>
                    <a:pt x="413" y="356"/>
                  </a:lnTo>
                  <a:lnTo>
                    <a:pt x="422" y="334"/>
                  </a:lnTo>
                  <a:lnTo>
                    <a:pt x="432" y="323"/>
                  </a:lnTo>
                  <a:lnTo>
                    <a:pt x="432" y="307"/>
                  </a:lnTo>
                  <a:lnTo>
                    <a:pt x="445" y="283"/>
                  </a:lnTo>
                  <a:lnTo>
                    <a:pt x="450" y="284"/>
                  </a:lnTo>
                  <a:lnTo>
                    <a:pt x="445" y="299"/>
                  </a:lnTo>
                  <a:lnTo>
                    <a:pt x="448" y="323"/>
                  </a:lnTo>
                  <a:lnTo>
                    <a:pt x="462" y="318"/>
                  </a:lnTo>
                  <a:lnTo>
                    <a:pt x="471" y="290"/>
                  </a:lnTo>
                  <a:lnTo>
                    <a:pt x="488" y="293"/>
                  </a:lnTo>
                  <a:lnTo>
                    <a:pt x="497" y="281"/>
                  </a:lnTo>
                  <a:lnTo>
                    <a:pt x="499" y="287"/>
                  </a:lnTo>
                  <a:lnTo>
                    <a:pt x="481" y="329"/>
                  </a:lnTo>
                  <a:lnTo>
                    <a:pt x="494" y="334"/>
                  </a:lnTo>
                  <a:lnTo>
                    <a:pt x="507" y="308"/>
                  </a:lnTo>
                  <a:lnTo>
                    <a:pt x="525" y="299"/>
                  </a:lnTo>
                  <a:lnTo>
                    <a:pt x="534" y="266"/>
                  </a:lnTo>
                  <a:lnTo>
                    <a:pt x="582" y="258"/>
                  </a:lnTo>
                  <a:lnTo>
                    <a:pt x="606" y="256"/>
                  </a:lnTo>
                  <a:lnTo>
                    <a:pt x="642" y="229"/>
                  </a:lnTo>
                  <a:lnTo>
                    <a:pt x="695" y="239"/>
                  </a:lnTo>
                  <a:lnTo>
                    <a:pt x="730" y="263"/>
                  </a:lnTo>
                  <a:lnTo>
                    <a:pt x="734" y="231"/>
                  </a:lnTo>
                  <a:lnTo>
                    <a:pt x="751" y="230"/>
                  </a:lnTo>
                  <a:lnTo>
                    <a:pt x="795" y="233"/>
                  </a:lnTo>
                  <a:lnTo>
                    <a:pt x="830" y="224"/>
                  </a:lnTo>
                  <a:lnTo>
                    <a:pt x="784" y="194"/>
                  </a:lnTo>
                  <a:lnTo>
                    <a:pt x="774" y="146"/>
                  </a:lnTo>
                  <a:lnTo>
                    <a:pt x="737" y="155"/>
                  </a:lnTo>
                  <a:lnTo>
                    <a:pt x="726" y="146"/>
                  </a:lnTo>
                  <a:lnTo>
                    <a:pt x="712" y="155"/>
                  </a:lnTo>
                  <a:lnTo>
                    <a:pt x="690" y="149"/>
                  </a:lnTo>
                  <a:lnTo>
                    <a:pt x="680" y="148"/>
                  </a:lnTo>
                  <a:lnTo>
                    <a:pt x="675" y="123"/>
                  </a:lnTo>
                  <a:lnTo>
                    <a:pt x="683" y="95"/>
                  </a:lnTo>
                  <a:lnTo>
                    <a:pt x="647" y="102"/>
                  </a:lnTo>
                  <a:lnTo>
                    <a:pt x="615" y="120"/>
                  </a:lnTo>
                  <a:lnTo>
                    <a:pt x="530" y="132"/>
                  </a:lnTo>
                  <a:lnTo>
                    <a:pt x="478" y="185"/>
                  </a:lnTo>
                  <a:lnTo>
                    <a:pt x="466" y="175"/>
                  </a:lnTo>
                  <a:lnTo>
                    <a:pt x="450" y="182"/>
                  </a:lnTo>
                  <a:lnTo>
                    <a:pt x="428" y="166"/>
                  </a:lnTo>
                  <a:lnTo>
                    <a:pt x="415" y="171"/>
                  </a:lnTo>
                  <a:lnTo>
                    <a:pt x="385" y="177"/>
                  </a:lnTo>
                  <a:lnTo>
                    <a:pt x="345" y="117"/>
                  </a:lnTo>
                  <a:lnTo>
                    <a:pt x="295" y="107"/>
                  </a:lnTo>
                  <a:lnTo>
                    <a:pt x="278" y="109"/>
                  </a:lnTo>
                  <a:lnTo>
                    <a:pt x="269" y="123"/>
                  </a:lnTo>
                  <a:lnTo>
                    <a:pt x="277" y="97"/>
                  </a:lnTo>
                  <a:lnTo>
                    <a:pt x="256" y="119"/>
                  </a:lnTo>
                  <a:lnTo>
                    <a:pt x="244" y="137"/>
                  </a:lnTo>
                  <a:lnTo>
                    <a:pt x="247" y="104"/>
                  </a:lnTo>
                  <a:lnTo>
                    <a:pt x="269" y="54"/>
                  </a:lnTo>
                  <a:lnTo>
                    <a:pt x="300" y="17"/>
                  </a:lnTo>
                  <a:lnTo>
                    <a:pt x="327" y="6"/>
                  </a:lnTo>
                  <a:lnTo>
                    <a:pt x="323" y="0"/>
                  </a:lnTo>
                  <a:lnTo>
                    <a:pt x="274" y="3"/>
                  </a:lnTo>
                  <a:lnTo>
                    <a:pt x="244" y="20"/>
                  </a:lnTo>
                  <a:lnTo>
                    <a:pt x="234" y="39"/>
                  </a:lnTo>
                  <a:lnTo>
                    <a:pt x="197" y="68"/>
                  </a:lnTo>
                  <a:lnTo>
                    <a:pt x="180" y="96"/>
                  </a:lnTo>
                  <a:lnTo>
                    <a:pt x="153" y="104"/>
                  </a:lnTo>
                  <a:lnTo>
                    <a:pt x="144" y="120"/>
                  </a:lnTo>
                  <a:lnTo>
                    <a:pt x="125" y="129"/>
                  </a:lnTo>
                  <a:lnTo>
                    <a:pt x="77" y="137"/>
                  </a:lnTo>
                  <a:lnTo>
                    <a:pt x="65" y="149"/>
                  </a:lnTo>
                  <a:lnTo>
                    <a:pt x="43" y="173"/>
                  </a:lnTo>
                  <a:lnTo>
                    <a:pt x="0" y="19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5" name="Freeform 115"/>
            <p:cNvSpPr>
              <a:spLocks noChangeAspect="1"/>
            </p:cNvSpPr>
            <p:nvPr/>
          </p:nvSpPr>
          <p:spPr bwMode="auto">
            <a:xfrm>
              <a:off x="7441827" y="3062910"/>
              <a:ext cx="297483" cy="429588"/>
            </a:xfrm>
            <a:custGeom>
              <a:avLst/>
              <a:gdLst/>
              <a:ahLst/>
              <a:cxnLst>
                <a:cxn ang="0">
                  <a:pos x="0" y="795"/>
                </a:cxn>
                <a:cxn ang="0">
                  <a:pos x="52" y="697"/>
                </a:cxn>
                <a:cxn ang="0">
                  <a:pos x="64" y="663"/>
                </a:cxn>
                <a:cxn ang="0">
                  <a:pos x="67" y="595"/>
                </a:cxn>
                <a:cxn ang="0">
                  <a:pos x="53" y="528"/>
                </a:cxn>
                <a:cxn ang="0">
                  <a:pos x="23" y="466"/>
                </a:cxn>
                <a:cxn ang="0">
                  <a:pos x="8" y="429"/>
                </a:cxn>
                <a:cxn ang="0">
                  <a:pos x="16" y="399"/>
                </a:cxn>
                <a:cxn ang="0">
                  <a:pos x="3" y="358"/>
                </a:cxn>
                <a:cxn ang="0">
                  <a:pos x="18" y="330"/>
                </a:cxn>
                <a:cxn ang="0">
                  <a:pos x="33" y="262"/>
                </a:cxn>
                <a:cxn ang="0">
                  <a:pos x="29" y="229"/>
                </a:cxn>
                <a:cxn ang="0">
                  <a:pos x="48" y="209"/>
                </a:cxn>
                <a:cxn ang="0">
                  <a:pos x="47" y="184"/>
                </a:cxn>
                <a:cxn ang="0">
                  <a:pos x="80" y="170"/>
                </a:cxn>
                <a:cxn ang="0">
                  <a:pos x="109" y="122"/>
                </a:cxn>
                <a:cxn ang="0">
                  <a:pos x="105" y="201"/>
                </a:cxn>
                <a:cxn ang="0">
                  <a:pos x="128" y="184"/>
                </a:cxn>
                <a:cxn ang="0">
                  <a:pos x="128" y="119"/>
                </a:cxn>
                <a:cxn ang="0">
                  <a:pos x="159" y="83"/>
                </a:cxn>
                <a:cxn ang="0">
                  <a:pos x="180" y="77"/>
                </a:cxn>
                <a:cxn ang="0">
                  <a:pos x="163" y="66"/>
                </a:cxn>
                <a:cxn ang="0">
                  <a:pos x="157" y="44"/>
                </a:cxn>
                <a:cxn ang="0">
                  <a:pos x="168" y="9"/>
                </a:cxn>
                <a:cxn ang="0">
                  <a:pos x="197" y="0"/>
                </a:cxn>
                <a:cxn ang="0">
                  <a:pos x="263" y="19"/>
                </a:cxn>
                <a:cxn ang="0">
                  <a:pos x="287" y="47"/>
                </a:cxn>
                <a:cxn ang="0">
                  <a:pos x="362" y="63"/>
                </a:cxn>
                <a:cxn ang="0">
                  <a:pos x="378" y="86"/>
                </a:cxn>
                <a:cxn ang="0">
                  <a:pos x="401" y="115"/>
                </a:cxn>
                <a:cxn ang="0">
                  <a:pos x="379" y="114"/>
                </a:cxn>
                <a:cxn ang="0">
                  <a:pos x="378" y="132"/>
                </a:cxn>
                <a:cxn ang="0">
                  <a:pos x="401" y="164"/>
                </a:cxn>
                <a:cxn ang="0">
                  <a:pos x="408" y="217"/>
                </a:cxn>
                <a:cxn ang="0">
                  <a:pos x="408" y="252"/>
                </a:cxn>
                <a:cxn ang="0">
                  <a:pos x="383" y="290"/>
                </a:cxn>
                <a:cxn ang="0">
                  <a:pos x="379" y="308"/>
                </a:cxn>
                <a:cxn ang="0">
                  <a:pos x="350" y="325"/>
                </a:cxn>
                <a:cxn ang="0">
                  <a:pos x="344" y="342"/>
                </a:cxn>
                <a:cxn ang="0">
                  <a:pos x="349" y="382"/>
                </a:cxn>
                <a:cxn ang="0">
                  <a:pos x="379" y="401"/>
                </a:cxn>
                <a:cxn ang="0">
                  <a:pos x="406" y="370"/>
                </a:cxn>
                <a:cxn ang="0">
                  <a:pos x="424" y="323"/>
                </a:cxn>
                <a:cxn ang="0">
                  <a:pos x="470" y="296"/>
                </a:cxn>
                <a:cxn ang="0">
                  <a:pos x="501" y="312"/>
                </a:cxn>
                <a:cxn ang="0">
                  <a:pos x="520" y="361"/>
                </a:cxn>
                <a:cxn ang="0">
                  <a:pos x="546" y="457"/>
                </a:cxn>
                <a:cxn ang="0">
                  <a:pos x="558" y="489"/>
                </a:cxn>
                <a:cxn ang="0">
                  <a:pos x="550" y="515"/>
                </a:cxn>
                <a:cxn ang="0">
                  <a:pos x="555" y="554"/>
                </a:cxn>
                <a:cxn ang="0">
                  <a:pos x="545" y="575"/>
                </a:cxn>
                <a:cxn ang="0">
                  <a:pos x="531" y="554"/>
                </a:cxn>
                <a:cxn ang="0">
                  <a:pos x="517" y="563"/>
                </a:cxn>
                <a:cxn ang="0">
                  <a:pos x="516" y="601"/>
                </a:cxn>
                <a:cxn ang="0">
                  <a:pos x="510" y="616"/>
                </a:cxn>
                <a:cxn ang="0">
                  <a:pos x="484" y="634"/>
                </a:cxn>
                <a:cxn ang="0">
                  <a:pos x="483" y="684"/>
                </a:cxn>
                <a:cxn ang="0">
                  <a:pos x="468" y="704"/>
                </a:cxn>
                <a:cxn ang="0">
                  <a:pos x="455" y="745"/>
                </a:cxn>
                <a:cxn ang="0">
                  <a:pos x="272" y="775"/>
                </a:cxn>
                <a:cxn ang="0">
                  <a:pos x="267" y="762"/>
                </a:cxn>
                <a:cxn ang="0">
                  <a:pos x="0" y="795"/>
                </a:cxn>
              </a:cxnLst>
              <a:rect l="0" t="0" r="r" b="b"/>
              <a:pathLst>
                <a:path w="558" h="795">
                  <a:moveTo>
                    <a:pt x="0" y="795"/>
                  </a:moveTo>
                  <a:lnTo>
                    <a:pt x="52" y="697"/>
                  </a:lnTo>
                  <a:lnTo>
                    <a:pt x="64" y="663"/>
                  </a:lnTo>
                  <a:lnTo>
                    <a:pt x="67" y="595"/>
                  </a:lnTo>
                  <a:lnTo>
                    <a:pt x="53" y="528"/>
                  </a:lnTo>
                  <a:lnTo>
                    <a:pt x="23" y="466"/>
                  </a:lnTo>
                  <a:lnTo>
                    <a:pt x="8" y="429"/>
                  </a:lnTo>
                  <a:lnTo>
                    <a:pt x="16" y="399"/>
                  </a:lnTo>
                  <a:lnTo>
                    <a:pt x="3" y="358"/>
                  </a:lnTo>
                  <a:lnTo>
                    <a:pt x="18" y="330"/>
                  </a:lnTo>
                  <a:lnTo>
                    <a:pt x="33" y="262"/>
                  </a:lnTo>
                  <a:lnTo>
                    <a:pt x="29" y="229"/>
                  </a:lnTo>
                  <a:lnTo>
                    <a:pt x="48" y="209"/>
                  </a:lnTo>
                  <a:lnTo>
                    <a:pt x="47" y="184"/>
                  </a:lnTo>
                  <a:lnTo>
                    <a:pt x="80" y="170"/>
                  </a:lnTo>
                  <a:lnTo>
                    <a:pt x="109" y="122"/>
                  </a:lnTo>
                  <a:lnTo>
                    <a:pt x="105" y="201"/>
                  </a:lnTo>
                  <a:lnTo>
                    <a:pt x="128" y="184"/>
                  </a:lnTo>
                  <a:lnTo>
                    <a:pt x="128" y="119"/>
                  </a:lnTo>
                  <a:lnTo>
                    <a:pt x="159" y="83"/>
                  </a:lnTo>
                  <a:lnTo>
                    <a:pt x="180" y="77"/>
                  </a:lnTo>
                  <a:lnTo>
                    <a:pt x="163" y="66"/>
                  </a:lnTo>
                  <a:lnTo>
                    <a:pt x="157" y="44"/>
                  </a:lnTo>
                  <a:lnTo>
                    <a:pt x="168" y="9"/>
                  </a:lnTo>
                  <a:lnTo>
                    <a:pt x="197" y="0"/>
                  </a:lnTo>
                  <a:lnTo>
                    <a:pt x="263" y="19"/>
                  </a:lnTo>
                  <a:lnTo>
                    <a:pt x="287" y="47"/>
                  </a:lnTo>
                  <a:lnTo>
                    <a:pt x="362" y="63"/>
                  </a:lnTo>
                  <a:lnTo>
                    <a:pt x="378" y="86"/>
                  </a:lnTo>
                  <a:lnTo>
                    <a:pt x="401" y="115"/>
                  </a:lnTo>
                  <a:lnTo>
                    <a:pt x="379" y="114"/>
                  </a:lnTo>
                  <a:lnTo>
                    <a:pt x="378" y="132"/>
                  </a:lnTo>
                  <a:lnTo>
                    <a:pt x="401" y="164"/>
                  </a:lnTo>
                  <a:lnTo>
                    <a:pt x="408" y="217"/>
                  </a:lnTo>
                  <a:lnTo>
                    <a:pt x="408" y="252"/>
                  </a:lnTo>
                  <a:lnTo>
                    <a:pt x="383" y="290"/>
                  </a:lnTo>
                  <a:lnTo>
                    <a:pt x="379" y="308"/>
                  </a:lnTo>
                  <a:lnTo>
                    <a:pt x="350" y="325"/>
                  </a:lnTo>
                  <a:lnTo>
                    <a:pt x="344" y="342"/>
                  </a:lnTo>
                  <a:lnTo>
                    <a:pt x="349" y="382"/>
                  </a:lnTo>
                  <a:lnTo>
                    <a:pt x="379" y="401"/>
                  </a:lnTo>
                  <a:lnTo>
                    <a:pt x="406" y="370"/>
                  </a:lnTo>
                  <a:lnTo>
                    <a:pt x="424" y="323"/>
                  </a:lnTo>
                  <a:lnTo>
                    <a:pt x="470" y="296"/>
                  </a:lnTo>
                  <a:lnTo>
                    <a:pt x="501" y="312"/>
                  </a:lnTo>
                  <a:lnTo>
                    <a:pt x="520" y="361"/>
                  </a:lnTo>
                  <a:lnTo>
                    <a:pt x="546" y="457"/>
                  </a:lnTo>
                  <a:lnTo>
                    <a:pt x="558" y="489"/>
                  </a:lnTo>
                  <a:lnTo>
                    <a:pt x="550" y="515"/>
                  </a:lnTo>
                  <a:lnTo>
                    <a:pt x="555" y="554"/>
                  </a:lnTo>
                  <a:lnTo>
                    <a:pt x="545" y="575"/>
                  </a:lnTo>
                  <a:lnTo>
                    <a:pt x="531" y="554"/>
                  </a:lnTo>
                  <a:lnTo>
                    <a:pt x="517" y="563"/>
                  </a:lnTo>
                  <a:lnTo>
                    <a:pt x="516" y="601"/>
                  </a:lnTo>
                  <a:lnTo>
                    <a:pt x="510" y="616"/>
                  </a:lnTo>
                  <a:lnTo>
                    <a:pt x="484" y="634"/>
                  </a:lnTo>
                  <a:lnTo>
                    <a:pt x="483" y="684"/>
                  </a:lnTo>
                  <a:lnTo>
                    <a:pt x="468" y="704"/>
                  </a:lnTo>
                  <a:lnTo>
                    <a:pt x="455" y="745"/>
                  </a:lnTo>
                  <a:lnTo>
                    <a:pt x="272" y="775"/>
                  </a:lnTo>
                  <a:lnTo>
                    <a:pt x="267" y="762"/>
                  </a:lnTo>
                  <a:lnTo>
                    <a:pt x="0" y="795"/>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6" name="Freeform 116"/>
            <p:cNvSpPr>
              <a:spLocks noChangeAspect="1"/>
            </p:cNvSpPr>
            <p:nvPr/>
          </p:nvSpPr>
          <p:spPr bwMode="auto">
            <a:xfrm>
              <a:off x="6705055" y="2739548"/>
              <a:ext cx="507109" cy="604547"/>
            </a:xfrm>
            <a:custGeom>
              <a:avLst/>
              <a:gdLst/>
              <a:ahLst/>
              <a:cxnLst>
                <a:cxn ang="0">
                  <a:pos x="0" y="69"/>
                </a:cxn>
                <a:cxn ang="0">
                  <a:pos x="7" y="228"/>
                </a:cxn>
                <a:cxn ang="0">
                  <a:pos x="41" y="354"/>
                </a:cxn>
                <a:cxn ang="0">
                  <a:pos x="48" y="518"/>
                </a:cxn>
                <a:cxn ang="0">
                  <a:pos x="73" y="653"/>
                </a:cxn>
                <a:cxn ang="0">
                  <a:pos x="39" y="719"/>
                </a:cxn>
                <a:cxn ang="0">
                  <a:pos x="87" y="770"/>
                </a:cxn>
                <a:cxn ang="0">
                  <a:pos x="84" y="1120"/>
                </a:cxn>
                <a:cxn ang="0">
                  <a:pos x="772" y="1104"/>
                </a:cxn>
                <a:cxn ang="0">
                  <a:pos x="760" y="1037"/>
                </a:cxn>
                <a:cxn ang="0">
                  <a:pos x="740" y="1013"/>
                </a:cxn>
                <a:cxn ang="0">
                  <a:pos x="687" y="976"/>
                </a:cxn>
                <a:cxn ang="0">
                  <a:pos x="650" y="932"/>
                </a:cxn>
                <a:cxn ang="0">
                  <a:pos x="557" y="871"/>
                </a:cxn>
                <a:cxn ang="0">
                  <a:pos x="560" y="770"/>
                </a:cxn>
                <a:cxn ang="0">
                  <a:pos x="540" y="705"/>
                </a:cxn>
                <a:cxn ang="0">
                  <a:pos x="616" y="606"/>
                </a:cxn>
                <a:cxn ang="0">
                  <a:pos x="611" y="509"/>
                </a:cxn>
                <a:cxn ang="0">
                  <a:pos x="629" y="491"/>
                </a:cxn>
                <a:cxn ang="0">
                  <a:pos x="721" y="411"/>
                </a:cxn>
                <a:cxn ang="0">
                  <a:pos x="769" y="352"/>
                </a:cxn>
                <a:cxn ang="0">
                  <a:pos x="830" y="301"/>
                </a:cxn>
                <a:cxn ang="0">
                  <a:pos x="952" y="235"/>
                </a:cxn>
                <a:cxn ang="0">
                  <a:pos x="905" y="239"/>
                </a:cxn>
                <a:cxn ang="0">
                  <a:pos x="863" y="218"/>
                </a:cxn>
                <a:cxn ang="0">
                  <a:pos x="797" y="225"/>
                </a:cxn>
                <a:cxn ang="0">
                  <a:pos x="781" y="197"/>
                </a:cxn>
                <a:cxn ang="0">
                  <a:pos x="759" y="210"/>
                </a:cxn>
                <a:cxn ang="0">
                  <a:pos x="712" y="239"/>
                </a:cxn>
                <a:cxn ang="0">
                  <a:pos x="680" y="228"/>
                </a:cxn>
                <a:cxn ang="0">
                  <a:pos x="666" y="214"/>
                </a:cxn>
                <a:cxn ang="0">
                  <a:pos x="640" y="207"/>
                </a:cxn>
                <a:cxn ang="0">
                  <a:pos x="630" y="186"/>
                </a:cxn>
                <a:cxn ang="0">
                  <a:pos x="604" y="188"/>
                </a:cxn>
                <a:cxn ang="0">
                  <a:pos x="604" y="208"/>
                </a:cxn>
                <a:cxn ang="0">
                  <a:pos x="594" y="211"/>
                </a:cxn>
                <a:cxn ang="0">
                  <a:pos x="576" y="169"/>
                </a:cxn>
                <a:cxn ang="0">
                  <a:pos x="552" y="169"/>
                </a:cxn>
                <a:cxn ang="0">
                  <a:pos x="560" y="150"/>
                </a:cxn>
                <a:cxn ang="0">
                  <a:pos x="505" y="140"/>
                </a:cxn>
                <a:cxn ang="0">
                  <a:pos x="486" y="137"/>
                </a:cxn>
                <a:cxn ang="0">
                  <a:pos x="420" y="165"/>
                </a:cxn>
                <a:cxn ang="0">
                  <a:pos x="411" y="140"/>
                </a:cxn>
                <a:cxn ang="0">
                  <a:pos x="310" y="117"/>
                </a:cxn>
                <a:cxn ang="0">
                  <a:pos x="292" y="8"/>
                </a:cxn>
                <a:cxn ang="0">
                  <a:pos x="250" y="0"/>
                </a:cxn>
                <a:cxn ang="0">
                  <a:pos x="250" y="69"/>
                </a:cxn>
                <a:cxn ang="0">
                  <a:pos x="0" y="69"/>
                </a:cxn>
              </a:cxnLst>
              <a:rect l="0" t="0" r="r" b="b"/>
              <a:pathLst>
                <a:path w="952" h="1120">
                  <a:moveTo>
                    <a:pt x="0" y="69"/>
                  </a:moveTo>
                  <a:lnTo>
                    <a:pt x="7" y="228"/>
                  </a:lnTo>
                  <a:lnTo>
                    <a:pt x="41" y="354"/>
                  </a:lnTo>
                  <a:lnTo>
                    <a:pt x="48" y="518"/>
                  </a:lnTo>
                  <a:lnTo>
                    <a:pt x="73" y="653"/>
                  </a:lnTo>
                  <a:lnTo>
                    <a:pt x="39" y="719"/>
                  </a:lnTo>
                  <a:lnTo>
                    <a:pt x="87" y="770"/>
                  </a:lnTo>
                  <a:lnTo>
                    <a:pt x="84" y="1120"/>
                  </a:lnTo>
                  <a:lnTo>
                    <a:pt x="772" y="1104"/>
                  </a:lnTo>
                  <a:lnTo>
                    <a:pt x="760" y="1037"/>
                  </a:lnTo>
                  <a:lnTo>
                    <a:pt x="740" y="1013"/>
                  </a:lnTo>
                  <a:lnTo>
                    <a:pt x="687" y="976"/>
                  </a:lnTo>
                  <a:lnTo>
                    <a:pt x="650" y="932"/>
                  </a:lnTo>
                  <a:lnTo>
                    <a:pt x="557" y="871"/>
                  </a:lnTo>
                  <a:lnTo>
                    <a:pt x="560" y="770"/>
                  </a:lnTo>
                  <a:lnTo>
                    <a:pt x="540" y="705"/>
                  </a:lnTo>
                  <a:lnTo>
                    <a:pt x="616" y="606"/>
                  </a:lnTo>
                  <a:lnTo>
                    <a:pt x="611" y="509"/>
                  </a:lnTo>
                  <a:lnTo>
                    <a:pt x="629" y="491"/>
                  </a:lnTo>
                  <a:lnTo>
                    <a:pt x="721" y="411"/>
                  </a:lnTo>
                  <a:lnTo>
                    <a:pt x="769" y="352"/>
                  </a:lnTo>
                  <a:lnTo>
                    <a:pt x="830" y="301"/>
                  </a:lnTo>
                  <a:lnTo>
                    <a:pt x="952" y="235"/>
                  </a:lnTo>
                  <a:lnTo>
                    <a:pt x="905" y="239"/>
                  </a:lnTo>
                  <a:lnTo>
                    <a:pt x="863" y="218"/>
                  </a:lnTo>
                  <a:lnTo>
                    <a:pt x="797" y="225"/>
                  </a:lnTo>
                  <a:lnTo>
                    <a:pt x="781" y="197"/>
                  </a:lnTo>
                  <a:lnTo>
                    <a:pt x="759" y="210"/>
                  </a:lnTo>
                  <a:lnTo>
                    <a:pt x="712" y="239"/>
                  </a:lnTo>
                  <a:lnTo>
                    <a:pt x="680" y="228"/>
                  </a:lnTo>
                  <a:lnTo>
                    <a:pt x="666" y="214"/>
                  </a:lnTo>
                  <a:lnTo>
                    <a:pt x="640" y="207"/>
                  </a:lnTo>
                  <a:lnTo>
                    <a:pt x="630" y="186"/>
                  </a:lnTo>
                  <a:lnTo>
                    <a:pt x="604" y="188"/>
                  </a:lnTo>
                  <a:lnTo>
                    <a:pt x="604" y="208"/>
                  </a:lnTo>
                  <a:lnTo>
                    <a:pt x="594" y="211"/>
                  </a:lnTo>
                  <a:lnTo>
                    <a:pt x="576" y="169"/>
                  </a:lnTo>
                  <a:lnTo>
                    <a:pt x="552" y="169"/>
                  </a:lnTo>
                  <a:lnTo>
                    <a:pt x="560" y="150"/>
                  </a:lnTo>
                  <a:lnTo>
                    <a:pt x="505" y="140"/>
                  </a:lnTo>
                  <a:lnTo>
                    <a:pt x="486" y="137"/>
                  </a:lnTo>
                  <a:lnTo>
                    <a:pt x="420" y="165"/>
                  </a:lnTo>
                  <a:lnTo>
                    <a:pt x="411" y="140"/>
                  </a:lnTo>
                  <a:lnTo>
                    <a:pt x="310" y="117"/>
                  </a:lnTo>
                  <a:lnTo>
                    <a:pt x="292" y="8"/>
                  </a:lnTo>
                  <a:lnTo>
                    <a:pt x="250" y="0"/>
                  </a:lnTo>
                  <a:lnTo>
                    <a:pt x="250" y="69"/>
                  </a:lnTo>
                  <a:lnTo>
                    <a:pt x="0" y="69"/>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7" name="Freeform 117"/>
            <p:cNvSpPr>
              <a:spLocks noChangeAspect="1"/>
            </p:cNvSpPr>
            <p:nvPr/>
          </p:nvSpPr>
          <p:spPr bwMode="auto">
            <a:xfrm>
              <a:off x="6191780" y="3365965"/>
              <a:ext cx="636584" cy="338984"/>
            </a:xfrm>
            <a:custGeom>
              <a:avLst/>
              <a:gdLst/>
              <a:ahLst/>
              <a:cxnLst>
                <a:cxn ang="0">
                  <a:pos x="0" y="381"/>
                </a:cxn>
                <a:cxn ang="0">
                  <a:pos x="34" y="0"/>
                </a:cxn>
                <a:cxn ang="0">
                  <a:pos x="772" y="47"/>
                </a:cxn>
                <a:cxn ang="0">
                  <a:pos x="821" y="86"/>
                </a:cxn>
                <a:cxn ang="0">
                  <a:pos x="908" y="84"/>
                </a:cxn>
                <a:cxn ang="0">
                  <a:pos x="949" y="93"/>
                </a:cxn>
                <a:cxn ang="0">
                  <a:pos x="999" y="114"/>
                </a:cxn>
                <a:cxn ang="0">
                  <a:pos x="1023" y="146"/>
                </a:cxn>
                <a:cxn ang="0">
                  <a:pos x="1046" y="155"/>
                </a:cxn>
                <a:cxn ang="0">
                  <a:pos x="1087" y="271"/>
                </a:cxn>
                <a:cxn ang="0">
                  <a:pos x="1088" y="309"/>
                </a:cxn>
                <a:cxn ang="0">
                  <a:pos x="1116" y="365"/>
                </a:cxn>
                <a:cxn ang="0">
                  <a:pos x="1127" y="455"/>
                </a:cxn>
                <a:cxn ang="0">
                  <a:pos x="1121" y="482"/>
                </a:cxn>
                <a:cxn ang="0">
                  <a:pos x="1137" y="512"/>
                </a:cxn>
                <a:cxn ang="0">
                  <a:pos x="1195" y="626"/>
                </a:cxn>
                <a:cxn ang="0">
                  <a:pos x="664" y="618"/>
                </a:cxn>
                <a:cxn ang="0">
                  <a:pos x="262" y="597"/>
                </a:cxn>
                <a:cxn ang="0">
                  <a:pos x="273" y="407"/>
                </a:cxn>
                <a:cxn ang="0">
                  <a:pos x="0" y="381"/>
                </a:cxn>
              </a:cxnLst>
              <a:rect l="0" t="0" r="r" b="b"/>
              <a:pathLst>
                <a:path w="1195" h="626">
                  <a:moveTo>
                    <a:pt x="0" y="381"/>
                  </a:moveTo>
                  <a:lnTo>
                    <a:pt x="34" y="0"/>
                  </a:lnTo>
                  <a:lnTo>
                    <a:pt x="772" y="47"/>
                  </a:lnTo>
                  <a:lnTo>
                    <a:pt x="821" y="86"/>
                  </a:lnTo>
                  <a:lnTo>
                    <a:pt x="908" y="84"/>
                  </a:lnTo>
                  <a:lnTo>
                    <a:pt x="949" y="93"/>
                  </a:lnTo>
                  <a:lnTo>
                    <a:pt x="999" y="114"/>
                  </a:lnTo>
                  <a:lnTo>
                    <a:pt x="1023" y="146"/>
                  </a:lnTo>
                  <a:lnTo>
                    <a:pt x="1046" y="155"/>
                  </a:lnTo>
                  <a:lnTo>
                    <a:pt x="1087" y="271"/>
                  </a:lnTo>
                  <a:lnTo>
                    <a:pt x="1088" y="309"/>
                  </a:lnTo>
                  <a:lnTo>
                    <a:pt x="1116" y="365"/>
                  </a:lnTo>
                  <a:lnTo>
                    <a:pt x="1127" y="455"/>
                  </a:lnTo>
                  <a:lnTo>
                    <a:pt x="1121" y="482"/>
                  </a:lnTo>
                  <a:lnTo>
                    <a:pt x="1137" y="512"/>
                  </a:lnTo>
                  <a:lnTo>
                    <a:pt x="1195" y="626"/>
                  </a:lnTo>
                  <a:lnTo>
                    <a:pt x="664" y="618"/>
                  </a:lnTo>
                  <a:lnTo>
                    <a:pt x="262" y="597"/>
                  </a:lnTo>
                  <a:lnTo>
                    <a:pt x="273" y="407"/>
                  </a:lnTo>
                  <a:lnTo>
                    <a:pt x="0" y="38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8" name="Freeform 118"/>
            <p:cNvSpPr>
              <a:spLocks noChangeAspect="1"/>
            </p:cNvSpPr>
            <p:nvPr/>
          </p:nvSpPr>
          <p:spPr bwMode="auto">
            <a:xfrm>
              <a:off x="4998764" y="3256615"/>
              <a:ext cx="491695" cy="806063"/>
            </a:xfrm>
            <a:custGeom>
              <a:avLst/>
              <a:gdLst/>
              <a:ahLst/>
              <a:cxnLst>
                <a:cxn ang="0">
                  <a:pos x="0" y="546"/>
                </a:cxn>
                <a:cxn ang="0">
                  <a:pos x="42" y="634"/>
                </a:cxn>
                <a:cxn ang="0">
                  <a:pos x="586" y="1488"/>
                </a:cxn>
                <a:cxn ang="0">
                  <a:pos x="605" y="1289"/>
                </a:cxn>
                <a:cxn ang="0">
                  <a:pos x="640" y="1279"/>
                </a:cxn>
                <a:cxn ang="0">
                  <a:pos x="696" y="1311"/>
                </a:cxn>
                <a:cxn ang="0">
                  <a:pos x="742" y="1135"/>
                </a:cxn>
                <a:cxn ang="0">
                  <a:pos x="920" y="192"/>
                </a:cxn>
                <a:cxn ang="0">
                  <a:pos x="527" y="103"/>
                </a:cxn>
                <a:cxn ang="0">
                  <a:pos x="136" y="0"/>
                </a:cxn>
                <a:cxn ang="0">
                  <a:pos x="0" y="546"/>
                </a:cxn>
              </a:cxnLst>
              <a:rect l="0" t="0" r="r" b="b"/>
              <a:pathLst>
                <a:path w="920" h="1488">
                  <a:moveTo>
                    <a:pt x="0" y="546"/>
                  </a:moveTo>
                  <a:lnTo>
                    <a:pt x="42" y="634"/>
                  </a:lnTo>
                  <a:lnTo>
                    <a:pt x="586" y="1488"/>
                  </a:lnTo>
                  <a:lnTo>
                    <a:pt x="605" y="1289"/>
                  </a:lnTo>
                  <a:lnTo>
                    <a:pt x="640" y="1279"/>
                  </a:lnTo>
                  <a:lnTo>
                    <a:pt x="696" y="1311"/>
                  </a:lnTo>
                  <a:lnTo>
                    <a:pt x="742" y="1135"/>
                  </a:lnTo>
                  <a:lnTo>
                    <a:pt x="920" y="192"/>
                  </a:lnTo>
                  <a:lnTo>
                    <a:pt x="527" y="103"/>
                  </a:lnTo>
                  <a:lnTo>
                    <a:pt x="136" y="0"/>
                  </a:lnTo>
                  <a:lnTo>
                    <a:pt x="0" y="546"/>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9" name="Freeform 119"/>
            <p:cNvSpPr>
              <a:spLocks noChangeAspect="1"/>
            </p:cNvSpPr>
            <p:nvPr/>
          </p:nvSpPr>
          <p:spPr bwMode="auto">
            <a:xfrm>
              <a:off x="8428301" y="2930129"/>
              <a:ext cx="123309" cy="284309"/>
            </a:xfrm>
            <a:custGeom>
              <a:avLst/>
              <a:gdLst/>
              <a:ahLst/>
              <a:cxnLst>
                <a:cxn ang="0">
                  <a:pos x="0" y="361"/>
                </a:cxn>
                <a:cxn ang="0">
                  <a:pos x="12" y="245"/>
                </a:cxn>
                <a:cxn ang="0">
                  <a:pos x="38" y="191"/>
                </a:cxn>
                <a:cxn ang="0">
                  <a:pos x="41" y="69"/>
                </a:cxn>
                <a:cxn ang="0">
                  <a:pos x="40" y="26"/>
                </a:cxn>
                <a:cxn ang="0">
                  <a:pos x="82" y="0"/>
                </a:cxn>
                <a:cxn ang="0">
                  <a:pos x="181" y="329"/>
                </a:cxn>
                <a:cxn ang="0">
                  <a:pos x="229" y="399"/>
                </a:cxn>
                <a:cxn ang="0">
                  <a:pos x="232" y="415"/>
                </a:cxn>
                <a:cxn ang="0">
                  <a:pos x="226" y="448"/>
                </a:cxn>
                <a:cxn ang="0">
                  <a:pos x="182" y="482"/>
                </a:cxn>
                <a:cxn ang="0">
                  <a:pos x="20" y="527"/>
                </a:cxn>
                <a:cxn ang="0">
                  <a:pos x="0" y="361"/>
                </a:cxn>
              </a:cxnLst>
              <a:rect l="0" t="0" r="r" b="b"/>
              <a:pathLst>
                <a:path w="232" h="527">
                  <a:moveTo>
                    <a:pt x="0" y="361"/>
                  </a:moveTo>
                  <a:lnTo>
                    <a:pt x="12" y="245"/>
                  </a:lnTo>
                  <a:lnTo>
                    <a:pt x="38" y="191"/>
                  </a:lnTo>
                  <a:lnTo>
                    <a:pt x="41" y="69"/>
                  </a:lnTo>
                  <a:lnTo>
                    <a:pt x="40" y="26"/>
                  </a:lnTo>
                  <a:lnTo>
                    <a:pt x="82" y="0"/>
                  </a:lnTo>
                  <a:lnTo>
                    <a:pt x="181" y="329"/>
                  </a:lnTo>
                  <a:lnTo>
                    <a:pt x="229" y="399"/>
                  </a:lnTo>
                  <a:lnTo>
                    <a:pt x="232" y="415"/>
                  </a:lnTo>
                  <a:lnTo>
                    <a:pt x="226" y="448"/>
                  </a:lnTo>
                  <a:lnTo>
                    <a:pt x="182" y="482"/>
                  </a:lnTo>
                  <a:lnTo>
                    <a:pt x="20" y="527"/>
                  </a:lnTo>
                  <a:lnTo>
                    <a:pt x="0" y="36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0" name="Freeform 120"/>
            <p:cNvSpPr>
              <a:spLocks noChangeAspect="1"/>
            </p:cNvSpPr>
            <p:nvPr/>
          </p:nvSpPr>
          <p:spPr bwMode="auto">
            <a:xfrm>
              <a:off x="8292661" y="3389397"/>
              <a:ext cx="100189" cy="249942"/>
            </a:xfrm>
            <a:custGeom>
              <a:avLst/>
              <a:gdLst/>
              <a:ahLst/>
              <a:cxnLst>
                <a:cxn ang="0">
                  <a:pos x="0" y="342"/>
                </a:cxn>
                <a:cxn ang="0">
                  <a:pos x="9" y="313"/>
                </a:cxn>
                <a:cxn ang="0">
                  <a:pos x="43" y="290"/>
                </a:cxn>
                <a:cxn ang="0">
                  <a:pos x="60" y="253"/>
                </a:cxn>
                <a:cxn ang="0">
                  <a:pos x="88" y="226"/>
                </a:cxn>
                <a:cxn ang="0">
                  <a:pos x="7" y="156"/>
                </a:cxn>
                <a:cxn ang="0">
                  <a:pos x="3" y="88"/>
                </a:cxn>
                <a:cxn ang="0">
                  <a:pos x="41" y="0"/>
                </a:cxn>
                <a:cxn ang="0">
                  <a:pos x="166" y="44"/>
                </a:cxn>
                <a:cxn ang="0">
                  <a:pos x="168" y="61"/>
                </a:cxn>
                <a:cxn ang="0">
                  <a:pos x="154" y="113"/>
                </a:cxn>
                <a:cxn ang="0">
                  <a:pos x="139" y="127"/>
                </a:cxn>
                <a:cxn ang="0">
                  <a:pos x="137" y="152"/>
                </a:cxn>
                <a:cxn ang="0">
                  <a:pos x="149" y="157"/>
                </a:cxn>
                <a:cxn ang="0">
                  <a:pos x="164" y="156"/>
                </a:cxn>
                <a:cxn ang="0">
                  <a:pos x="176" y="157"/>
                </a:cxn>
                <a:cxn ang="0">
                  <a:pos x="173" y="147"/>
                </a:cxn>
                <a:cxn ang="0">
                  <a:pos x="179" y="152"/>
                </a:cxn>
                <a:cxn ang="0">
                  <a:pos x="189" y="181"/>
                </a:cxn>
                <a:cxn ang="0">
                  <a:pos x="192" y="278"/>
                </a:cxn>
                <a:cxn ang="0">
                  <a:pos x="188" y="253"/>
                </a:cxn>
                <a:cxn ang="0">
                  <a:pos x="181" y="230"/>
                </a:cxn>
                <a:cxn ang="0">
                  <a:pos x="178" y="244"/>
                </a:cxn>
                <a:cxn ang="0">
                  <a:pos x="182" y="266"/>
                </a:cxn>
                <a:cxn ang="0">
                  <a:pos x="178" y="278"/>
                </a:cxn>
                <a:cxn ang="0">
                  <a:pos x="181" y="303"/>
                </a:cxn>
                <a:cxn ang="0">
                  <a:pos x="172" y="332"/>
                </a:cxn>
                <a:cxn ang="0">
                  <a:pos x="160" y="332"/>
                </a:cxn>
                <a:cxn ang="0">
                  <a:pos x="164" y="354"/>
                </a:cxn>
                <a:cxn ang="0">
                  <a:pos x="143" y="388"/>
                </a:cxn>
                <a:cxn ang="0">
                  <a:pos x="117" y="461"/>
                </a:cxn>
                <a:cxn ang="0">
                  <a:pos x="106" y="461"/>
                </a:cxn>
                <a:cxn ang="0">
                  <a:pos x="110" y="433"/>
                </a:cxn>
                <a:cxn ang="0">
                  <a:pos x="104" y="420"/>
                </a:cxn>
                <a:cxn ang="0">
                  <a:pos x="71" y="420"/>
                </a:cxn>
                <a:cxn ang="0">
                  <a:pos x="23" y="392"/>
                </a:cxn>
                <a:cxn ang="0">
                  <a:pos x="8" y="379"/>
                </a:cxn>
                <a:cxn ang="0">
                  <a:pos x="0" y="342"/>
                </a:cxn>
              </a:cxnLst>
              <a:rect l="0" t="0" r="r" b="b"/>
              <a:pathLst>
                <a:path w="192" h="461">
                  <a:moveTo>
                    <a:pt x="0" y="342"/>
                  </a:moveTo>
                  <a:lnTo>
                    <a:pt x="9" y="313"/>
                  </a:lnTo>
                  <a:lnTo>
                    <a:pt x="43" y="290"/>
                  </a:lnTo>
                  <a:lnTo>
                    <a:pt x="60" y="253"/>
                  </a:lnTo>
                  <a:lnTo>
                    <a:pt x="88" y="226"/>
                  </a:lnTo>
                  <a:lnTo>
                    <a:pt x="7" y="156"/>
                  </a:lnTo>
                  <a:lnTo>
                    <a:pt x="3" y="88"/>
                  </a:lnTo>
                  <a:lnTo>
                    <a:pt x="41" y="0"/>
                  </a:lnTo>
                  <a:lnTo>
                    <a:pt x="166" y="44"/>
                  </a:lnTo>
                  <a:lnTo>
                    <a:pt x="168" y="61"/>
                  </a:lnTo>
                  <a:lnTo>
                    <a:pt x="154" y="113"/>
                  </a:lnTo>
                  <a:lnTo>
                    <a:pt x="139" y="127"/>
                  </a:lnTo>
                  <a:lnTo>
                    <a:pt x="137" y="152"/>
                  </a:lnTo>
                  <a:lnTo>
                    <a:pt x="149" y="157"/>
                  </a:lnTo>
                  <a:lnTo>
                    <a:pt x="164" y="156"/>
                  </a:lnTo>
                  <a:lnTo>
                    <a:pt x="176" y="157"/>
                  </a:lnTo>
                  <a:lnTo>
                    <a:pt x="173" y="147"/>
                  </a:lnTo>
                  <a:lnTo>
                    <a:pt x="179" y="152"/>
                  </a:lnTo>
                  <a:lnTo>
                    <a:pt x="189" y="181"/>
                  </a:lnTo>
                  <a:lnTo>
                    <a:pt x="192" y="278"/>
                  </a:lnTo>
                  <a:lnTo>
                    <a:pt x="188" y="253"/>
                  </a:lnTo>
                  <a:lnTo>
                    <a:pt x="181" y="230"/>
                  </a:lnTo>
                  <a:lnTo>
                    <a:pt x="178" y="244"/>
                  </a:lnTo>
                  <a:lnTo>
                    <a:pt x="182" y="266"/>
                  </a:lnTo>
                  <a:lnTo>
                    <a:pt x="178" y="278"/>
                  </a:lnTo>
                  <a:lnTo>
                    <a:pt x="181" y="303"/>
                  </a:lnTo>
                  <a:lnTo>
                    <a:pt x="172" y="332"/>
                  </a:lnTo>
                  <a:lnTo>
                    <a:pt x="160" y="332"/>
                  </a:lnTo>
                  <a:lnTo>
                    <a:pt x="164" y="354"/>
                  </a:lnTo>
                  <a:lnTo>
                    <a:pt x="143" y="388"/>
                  </a:lnTo>
                  <a:lnTo>
                    <a:pt x="117" y="461"/>
                  </a:lnTo>
                  <a:lnTo>
                    <a:pt x="106" y="461"/>
                  </a:lnTo>
                  <a:lnTo>
                    <a:pt x="110" y="433"/>
                  </a:lnTo>
                  <a:lnTo>
                    <a:pt x="104" y="420"/>
                  </a:lnTo>
                  <a:lnTo>
                    <a:pt x="71" y="420"/>
                  </a:lnTo>
                  <a:lnTo>
                    <a:pt x="23" y="392"/>
                  </a:lnTo>
                  <a:lnTo>
                    <a:pt x="8" y="379"/>
                  </a:lnTo>
                  <a:lnTo>
                    <a:pt x="0" y="34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1" name="Freeform 121"/>
            <p:cNvSpPr>
              <a:spLocks noChangeAspect="1"/>
            </p:cNvSpPr>
            <p:nvPr/>
          </p:nvSpPr>
          <p:spPr bwMode="auto">
            <a:xfrm>
              <a:off x="5695461" y="3939270"/>
              <a:ext cx="544102" cy="588926"/>
            </a:xfrm>
            <a:custGeom>
              <a:avLst/>
              <a:gdLst/>
              <a:ahLst/>
              <a:cxnLst>
                <a:cxn ang="0">
                  <a:pos x="0" y="1072"/>
                </a:cxn>
                <a:cxn ang="0">
                  <a:pos x="127" y="1090"/>
                </a:cxn>
                <a:cxn ang="0">
                  <a:pos x="141" y="1007"/>
                </a:cxn>
                <a:cxn ang="0">
                  <a:pos x="396" y="1042"/>
                </a:cxn>
                <a:cxn ang="0">
                  <a:pos x="385" y="1003"/>
                </a:cxn>
                <a:cxn ang="0">
                  <a:pos x="425" y="1004"/>
                </a:cxn>
                <a:cxn ang="0">
                  <a:pos x="934" y="1057"/>
                </a:cxn>
                <a:cxn ang="0">
                  <a:pos x="1011" y="201"/>
                </a:cxn>
                <a:cxn ang="0">
                  <a:pos x="1017" y="100"/>
                </a:cxn>
                <a:cxn ang="0">
                  <a:pos x="584" y="61"/>
                </a:cxn>
                <a:cxn ang="0">
                  <a:pos x="149" y="0"/>
                </a:cxn>
                <a:cxn ang="0">
                  <a:pos x="0" y="1072"/>
                </a:cxn>
              </a:cxnLst>
              <a:rect l="0" t="0" r="r" b="b"/>
              <a:pathLst>
                <a:path w="1017" h="1090">
                  <a:moveTo>
                    <a:pt x="0" y="1072"/>
                  </a:moveTo>
                  <a:lnTo>
                    <a:pt x="127" y="1090"/>
                  </a:lnTo>
                  <a:lnTo>
                    <a:pt x="141" y="1007"/>
                  </a:lnTo>
                  <a:lnTo>
                    <a:pt x="396" y="1042"/>
                  </a:lnTo>
                  <a:lnTo>
                    <a:pt x="385" y="1003"/>
                  </a:lnTo>
                  <a:lnTo>
                    <a:pt x="425" y="1004"/>
                  </a:lnTo>
                  <a:lnTo>
                    <a:pt x="934" y="1057"/>
                  </a:lnTo>
                  <a:lnTo>
                    <a:pt x="1011" y="201"/>
                  </a:lnTo>
                  <a:lnTo>
                    <a:pt x="1017" y="100"/>
                  </a:lnTo>
                  <a:lnTo>
                    <a:pt x="584" y="61"/>
                  </a:lnTo>
                  <a:lnTo>
                    <a:pt x="149" y="0"/>
                  </a:lnTo>
                  <a:lnTo>
                    <a:pt x="0" y="107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2" name="Freeform 122"/>
            <p:cNvSpPr>
              <a:spLocks noChangeAspect="1"/>
            </p:cNvSpPr>
            <p:nvPr/>
          </p:nvSpPr>
          <p:spPr bwMode="auto">
            <a:xfrm>
              <a:off x="8363564" y="3450321"/>
              <a:ext cx="13872" cy="21870"/>
            </a:xfrm>
            <a:custGeom>
              <a:avLst/>
              <a:gdLst/>
              <a:ahLst/>
              <a:cxnLst>
                <a:cxn ang="0">
                  <a:pos x="0" y="39"/>
                </a:cxn>
                <a:cxn ang="0">
                  <a:pos x="2" y="14"/>
                </a:cxn>
                <a:cxn ang="0">
                  <a:pos x="17" y="0"/>
                </a:cxn>
                <a:cxn ang="0">
                  <a:pos x="25" y="6"/>
                </a:cxn>
                <a:cxn ang="0">
                  <a:pos x="10" y="30"/>
                </a:cxn>
                <a:cxn ang="0">
                  <a:pos x="0" y="39"/>
                </a:cxn>
              </a:cxnLst>
              <a:rect l="0" t="0" r="r" b="b"/>
              <a:pathLst>
                <a:path w="25" h="39">
                  <a:moveTo>
                    <a:pt x="0" y="39"/>
                  </a:moveTo>
                  <a:lnTo>
                    <a:pt x="2" y="14"/>
                  </a:lnTo>
                  <a:lnTo>
                    <a:pt x="17" y="0"/>
                  </a:lnTo>
                  <a:lnTo>
                    <a:pt x="25" y="6"/>
                  </a:lnTo>
                  <a:lnTo>
                    <a:pt x="10" y="30"/>
                  </a:lnTo>
                  <a:lnTo>
                    <a:pt x="0" y="39"/>
                  </a:lnTo>
                  <a:close/>
                </a:path>
              </a:pathLst>
            </a:custGeom>
            <a:solidFill>
              <a:srgbClr val="000000"/>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3" name="Freeform 123"/>
            <p:cNvSpPr>
              <a:spLocks noChangeAspect="1"/>
            </p:cNvSpPr>
            <p:nvPr/>
          </p:nvSpPr>
          <p:spPr bwMode="auto">
            <a:xfrm>
              <a:off x="7939688" y="2998863"/>
              <a:ext cx="456244" cy="432712"/>
            </a:xfrm>
            <a:custGeom>
              <a:avLst/>
              <a:gdLst/>
              <a:ahLst/>
              <a:cxnLst>
                <a:cxn ang="0">
                  <a:pos x="0" y="690"/>
                </a:cxn>
                <a:cxn ang="0">
                  <a:pos x="28" y="736"/>
                </a:cxn>
                <a:cxn ang="0">
                  <a:pos x="585" y="624"/>
                </a:cxn>
                <a:cxn ang="0">
                  <a:pos x="625" y="644"/>
                </a:cxn>
                <a:cxn ang="0">
                  <a:pos x="646" y="690"/>
                </a:cxn>
                <a:cxn ang="0">
                  <a:pos x="700" y="723"/>
                </a:cxn>
                <a:cxn ang="0">
                  <a:pos x="825" y="767"/>
                </a:cxn>
                <a:cxn ang="0">
                  <a:pos x="827" y="784"/>
                </a:cxn>
                <a:cxn ang="0">
                  <a:pos x="834" y="802"/>
                </a:cxn>
                <a:cxn ang="0">
                  <a:pos x="842" y="792"/>
                </a:cxn>
                <a:cxn ang="0">
                  <a:pos x="853" y="754"/>
                </a:cxn>
                <a:cxn ang="0">
                  <a:pos x="854" y="686"/>
                </a:cxn>
                <a:cxn ang="0">
                  <a:pos x="834" y="557"/>
                </a:cxn>
                <a:cxn ang="0">
                  <a:pos x="834" y="419"/>
                </a:cxn>
                <a:cxn ang="0">
                  <a:pos x="812" y="313"/>
                </a:cxn>
                <a:cxn ang="0">
                  <a:pos x="772" y="224"/>
                </a:cxn>
                <a:cxn ang="0">
                  <a:pos x="765" y="137"/>
                </a:cxn>
                <a:cxn ang="0">
                  <a:pos x="727" y="0"/>
                </a:cxn>
                <a:cxn ang="0">
                  <a:pos x="557" y="47"/>
                </a:cxn>
                <a:cxn ang="0">
                  <a:pos x="543" y="43"/>
                </a:cxn>
                <a:cxn ang="0">
                  <a:pos x="491" y="88"/>
                </a:cxn>
                <a:cxn ang="0">
                  <a:pos x="444" y="160"/>
                </a:cxn>
                <a:cxn ang="0">
                  <a:pos x="439" y="189"/>
                </a:cxn>
                <a:cxn ang="0">
                  <a:pos x="418" y="221"/>
                </a:cxn>
                <a:cxn ang="0">
                  <a:pos x="380" y="258"/>
                </a:cxn>
                <a:cxn ang="0">
                  <a:pos x="397" y="282"/>
                </a:cxn>
                <a:cxn ang="0">
                  <a:pos x="402" y="263"/>
                </a:cxn>
                <a:cxn ang="0">
                  <a:pos x="412" y="269"/>
                </a:cxn>
                <a:cxn ang="0">
                  <a:pos x="406" y="280"/>
                </a:cxn>
                <a:cxn ang="0">
                  <a:pos x="413" y="282"/>
                </a:cxn>
                <a:cxn ang="0">
                  <a:pos x="407" y="299"/>
                </a:cxn>
                <a:cxn ang="0">
                  <a:pos x="402" y="299"/>
                </a:cxn>
                <a:cxn ang="0">
                  <a:pos x="399" y="306"/>
                </a:cxn>
                <a:cxn ang="0">
                  <a:pos x="418" y="332"/>
                </a:cxn>
                <a:cxn ang="0">
                  <a:pos x="418" y="357"/>
                </a:cxn>
                <a:cxn ang="0">
                  <a:pos x="391" y="370"/>
                </a:cxn>
                <a:cxn ang="0">
                  <a:pos x="364" y="411"/>
                </a:cxn>
                <a:cxn ang="0">
                  <a:pos x="334" y="436"/>
                </a:cxn>
                <a:cxn ang="0">
                  <a:pos x="280" y="439"/>
                </a:cxn>
                <a:cxn ang="0">
                  <a:pos x="261" y="455"/>
                </a:cxn>
                <a:cxn ang="0">
                  <a:pos x="230" y="440"/>
                </a:cxn>
                <a:cxn ang="0">
                  <a:pos x="137" y="450"/>
                </a:cxn>
                <a:cxn ang="0">
                  <a:pos x="66" y="480"/>
                </a:cxn>
                <a:cxn ang="0">
                  <a:pos x="71" y="506"/>
                </a:cxn>
                <a:cxn ang="0">
                  <a:pos x="66" y="518"/>
                </a:cxn>
                <a:cxn ang="0">
                  <a:pos x="71" y="519"/>
                </a:cxn>
                <a:cxn ang="0">
                  <a:pos x="83" y="543"/>
                </a:cxn>
                <a:cxn ang="0">
                  <a:pos x="93" y="542"/>
                </a:cxn>
                <a:cxn ang="0">
                  <a:pos x="101" y="566"/>
                </a:cxn>
                <a:cxn ang="0">
                  <a:pos x="101" y="575"/>
                </a:cxn>
                <a:cxn ang="0">
                  <a:pos x="83" y="587"/>
                </a:cxn>
                <a:cxn ang="0">
                  <a:pos x="73" y="615"/>
                </a:cxn>
                <a:cxn ang="0">
                  <a:pos x="0" y="690"/>
                </a:cxn>
              </a:cxnLst>
              <a:rect l="0" t="0" r="r" b="b"/>
              <a:pathLst>
                <a:path w="854" h="802">
                  <a:moveTo>
                    <a:pt x="0" y="690"/>
                  </a:moveTo>
                  <a:lnTo>
                    <a:pt x="28" y="736"/>
                  </a:lnTo>
                  <a:lnTo>
                    <a:pt x="585" y="624"/>
                  </a:lnTo>
                  <a:lnTo>
                    <a:pt x="625" y="644"/>
                  </a:lnTo>
                  <a:lnTo>
                    <a:pt x="646" y="690"/>
                  </a:lnTo>
                  <a:lnTo>
                    <a:pt x="700" y="723"/>
                  </a:lnTo>
                  <a:lnTo>
                    <a:pt x="825" y="767"/>
                  </a:lnTo>
                  <a:lnTo>
                    <a:pt x="827" y="784"/>
                  </a:lnTo>
                  <a:lnTo>
                    <a:pt x="834" y="802"/>
                  </a:lnTo>
                  <a:lnTo>
                    <a:pt x="842" y="792"/>
                  </a:lnTo>
                  <a:lnTo>
                    <a:pt x="853" y="754"/>
                  </a:lnTo>
                  <a:lnTo>
                    <a:pt x="854" y="686"/>
                  </a:lnTo>
                  <a:lnTo>
                    <a:pt x="834" y="557"/>
                  </a:lnTo>
                  <a:lnTo>
                    <a:pt x="834" y="419"/>
                  </a:lnTo>
                  <a:lnTo>
                    <a:pt x="812" y="313"/>
                  </a:lnTo>
                  <a:lnTo>
                    <a:pt x="772" y="224"/>
                  </a:lnTo>
                  <a:lnTo>
                    <a:pt x="765" y="137"/>
                  </a:lnTo>
                  <a:lnTo>
                    <a:pt x="727" y="0"/>
                  </a:lnTo>
                  <a:lnTo>
                    <a:pt x="557" y="47"/>
                  </a:lnTo>
                  <a:lnTo>
                    <a:pt x="543" y="43"/>
                  </a:lnTo>
                  <a:lnTo>
                    <a:pt x="491" y="88"/>
                  </a:lnTo>
                  <a:lnTo>
                    <a:pt x="444" y="160"/>
                  </a:lnTo>
                  <a:lnTo>
                    <a:pt x="439" y="189"/>
                  </a:lnTo>
                  <a:lnTo>
                    <a:pt x="418" y="221"/>
                  </a:lnTo>
                  <a:lnTo>
                    <a:pt x="380" y="258"/>
                  </a:lnTo>
                  <a:lnTo>
                    <a:pt x="397" y="282"/>
                  </a:lnTo>
                  <a:lnTo>
                    <a:pt x="402" y="263"/>
                  </a:lnTo>
                  <a:lnTo>
                    <a:pt x="412" y="269"/>
                  </a:lnTo>
                  <a:lnTo>
                    <a:pt x="406" y="280"/>
                  </a:lnTo>
                  <a:lnTo>
                    <a:pt x="413" y="282"/>
                  </a:lnTo>
                  <a:lnTo>
                    <a:pt x="407" y="299"/>
                  </a:lnTo>
                  <a:lnTo>
                    <a:pt x="402" y="299"/>
                  </a:lnTo>
                  <a:lnTo>
                    <a:pt x="399" y="306"/>
                  </a:lnTo>
                  <a:lnTo>
                    <a:pt x="418" y="332"/>
                  </a:lnTo>
                  <a:lnTo>
                    <a:pt x="418" y="357"/>
                  </a:lnTo>
                  <a:lnTo>
                    <a:pt x="391" y="370"/>
                  </a:lnTo>
                  <a:lnTo>
                    <a:pt x="364" y="411"/>
                  </a:lnTo>
                  <a:lnTo>
                    <a:pt x="334" y="436"/>
                  </a:lnTo>
                  <a:lnTo>
                    <a:pt x="280" y="439"/>
                  </a:lnTo>
                  <a:lnTo>
                    <a:pt x="261" y="455"/>
                  </a:lnTo>
                  <a:lnTo>
                    <a:pt x="230" y="440"/>
                  </a:lnTo>
                  <a:lnTo>
                    <a:pt x="137" y="450"/>
                  </a:lnTo>
                  <a:lnTo>
                    <a:pt x="66" y="480"/>
                  </a:lnTo>
                  <a:lnTo>
                    <a:pt x="71" y="506"/>
                  </a:lnTo>
                  <a:lnTo>
                    <a:pt x="66" y="518"/>
                  </a:lnTo>
                  <a:lnTo>
                    <a:pt x="71" y="519"/>
                  </a:lnTo>
                  <a:lnTo>
                    <a:pt x="83" y="543"/>
                  </a:lnTo>
                  <a:lnTo>
                    <a:pt x="93" y="542"/>
                  </a:lnTo>
                  <a:lnTo>
                    <a:pt x="101" y="566"/>
                  </a:lnTo>
                  <a:lnTo>
                    <a:pt x="101" y="575"/>
                  </a:lnTo>
                  <a:lnTo>
                    <a:pt x="83" y="587"/>
                  </a:lnTo>
                  <a:lnTo>
                    <a:pt x="73" y="615"/>
                  </a:lnTo>
                  <a:lnTo>
                    <a:pt x="0" y="69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4" name="Freeform 124"/>
            <p:cNvSpPr>
              <a:spLocks noChangeAspect="1"/>
            </p:cNvSpPr>
            <p:nvPr/>
          </p:nvSpPr>
          <p:spPr bwMode="auto">
            <a:xfrm>
              <a:off x="8378977" y="3369089"/>
              <a:ext cx="141806" cy="90604"/>
            </a:xfrm>
            <a:custGeom>
              <a:avLst/>
              <a:gdLst/>
              <a:ahLst/>
              <a:cxnLst>
                <a:cxn ang="0">
                  <a:pos x="0" y="150"/>
                </a:cxn>
                <a:cxn ang="0">
                  <a:pos x="7" y="165"/>
                </a:cxn>
                <a:cxn ang="0">
                  <a:pos x="12" y="165"/>
                </a:cxn>
                <a:cxn ang="0">
                  <a:pos x="22" y="152"/>
                </a:cxn>
                <a:cxn ang="0">
                  <a:pos x="29" y="148"/>
                </a:cxn>
                <a:cxn ang="0">
                  <a:pos x="34" y="153"/>
                </a:cxn>
                <a:cxn ang="0">
                  <a:pos x="18" y="167"/>
                </a:cxn>
                <a:cxn ang="0">
                  <a:pos x="44" y="157"/>
                </a:cxn>
                <a:cxn ang="0">
                  <a:pos x="47" y="150"/>
                </a:cxn>
                <a:cxn ang="0">
                  <a:pos x="82" y="132"/>
                </a:cxn>
                <a:cxn ang="0">
                  <a:pos x="113" y="109"/>
                </a:cxn>
                <a:cxn ang="0">
                  <a:pos x="147" y="96"/>
                </a:cxn>
                <a:cxn ang="0">
                  <a:pos x="177" y="79"/>
                </a:cxn>
                <a:cxn ang="0">
                  <a:pos x="173" y="81"/>
                </a:cxn>
                <a:cxn ang="0">
                  <a:pos x="118" y="125"/>
                </a:cxn>
                <a:cxn ang="0">
                  <a:pos x="110" y="128"/>
                </a:cxn>
                <a:cxn ang="0">
                  <a:pos x="115" y="129"/>
                </a:cxn>
                <a:cxn ang="0">
                  <a:pos x="131" y="122"/>
                </a:cxn>
                <a:cxn ang="0">
                  <a:pos x="215" y="57"/>
                </a:cxn>
                <a:cxn ang="0">
                  <a:pos x="227" y="45"/>
                </a:cxn>
                <a:cxn ang="0">
                  <a:pos x="266" y="10"/>
                </a:cxn>
                <a:cxn ang="0">
                  <a:pos x="268" y="1"/>
                </a:cxn>
                <a:cxn ang="0">
                  <a:pos x="260" y="2"/>
                </a:cxn>
                <a:cxn ang="0">
                  <a:pos x="242" y="20"/>
                </a:cxn>
                <a:cxn ang="0">
                  <a:pos x="231" y="18"/>
                </a:cxn>
                <a:cxn ang="0">
                  <a:pos x="214" y="30"/>
                </a:cxn>
                <a:cxn ang="0">
                  <a:pos x="209" y="26"/>
                </a:cxn>
                <a:cxn ang="0">
                  <a:pos x="194" y="63"/>
                </a:cxn>
                <a:cxn ang="0">
                  <a:pos x="188" y="57"/>
                </a:cxn>
                <a:cxn ang="0">
                  <a:pos x="173" y="57"/>
                </a:cxn>
                <a:cxn ang="0">
                  <a:pos x="199" y="30"/>
                </a:cxn>
                <a:cxn ang="0">
                  <a:pos x="195" y="20"/>
                </a:cxn>
                <a:cxn ang="0">
                  <a:pos x="214" y="0"/>
                </a:cxn>
                <a:cxn ang="0">
                  <a:pos x="206" y="0"/>
                </a:cxn>
                <a:cxn ang="0">
                  <a:pos x="170" y="45"/>
                </a:cxn>
                <a:cxn ang="0">
                  <a:pos x="128" y="59"/>
                </a:cxn>
                <a:cxn ang="0">
                  <a:pos x="105" y="63"/>
                </a:cxn>
                <a:cxn ang="0">
                  <a:pos x="102" y="75"/>
                </a:cxn>
                <a:cxn ang="0">
                  <a:pos x="73" y="83"/>
                </a:cxn>
                <a:cxn ang="0">
                  <a:pos x="63" y="80"/>
                </a:cxn>
                <a:cxn ang="0">
                  <a:pos x="63" y="89"/>
                </a:cxn>
                <a:cxn ang="0">
                  <a:pos x="51" y="89"/>
                </a:cxn>
                <a:cxn ang="0">
                  <a:pos x="44" y="98"/>
                </a:cxn>
                <a:cxn ang="0">
                  <a:pos x="39" y="109"/>
                </a:cxn>
                <a:cxn ang="0">
                  <a:pos x="35" y="105"/>
                </a:cxn>
                <a:cxn ang="0">
                  <a:pos x="29" y="119"/>
                </a:cxn>
                <a:cxn ang="0">
                  <a:pos x="11" y="128"/>
                </a:cxn>
                <a:cxn ang="0">
                  <a:pos x="8" y="137"/>
                </a:cxn>
                <a:cxn ang="0">
                  <a:pos x="0" y="150"/>
                </a:cxn>
              </a:cxnLst>
              <a:rect l="0" t="0" r="r" b="b"/>
              <a:pathLst>
                <a:path w="268" h="167">
                  <a:moveTo>
                    <a:pt x="0" y="150"/>
                  </a:moveTo>
                  <a:lnTo>
                    <a:pt x="7" y="165"/>
                  </a:lnTo>
                  <a:lnTo>
                    <a:pt x="12" y="165"/>
                  </a:lnTo>
                  <a:lnTo>
                    <a:pt x="22" y="152"/>
                  </a:lnTo>
                  <a:lnTo>
                    <a:pt x="29" y="148"/>
                  </a:lnTo>
                  <a:lnTo>
                    <a:pt x="34" y="153"/>
                  </a:lnTo>
                  <a:lnTo>
                    <a:pt x="18" y="167"/>
                  </a:lnTo>
                  <a:lnTo>
                    <a:pt x="44" y="157"/>
                  </a:lnTo>
                  <a:lnTo>
                    <a:pt x="47" y="150"/>
                  </a:lnTo>
                  <a:lnTo>
                    <a:pt x="82" y="132"/>
                  </a:lnTo>
                  <a:lnTo>
                    <a:pt x="113" y="109"/>
                  </a:lnTo>
                  <a:lnTo>
                    <a:pt x="147" y="96"/>
                  </a:lnTo>
                  <a:lnTo>
                    <a:pt x="177" y="79"/>
                  </a:lnTo>
                  <a:lnTo>
                    <a:pt x="173" y="81"/>
                  </a:lnTo>
                  <a:lnTo>
                    <a:pt x="118" y="125"/>
                  </a:lnTo>
                  <a:lnTo>
                    <a:pt x="110" y="128"/>
                  </a:lnTo>
                  <a:lnTo>
                    <a:pt x="115" y="129"/>
                  </a:lnTo>
                  <a:lnTo>
                    <a:pt x="131" y="122"/>
                  </a:lnTo>
                  <a:lnTo>
                    <a:pt x="215" y="57"/>
                  </a:lnTo>
                  <a:lnTo>
                    <a:pt x="227" y="45"/>
                  </a:lnTo>
                  <a:lnTo>
                    <a:pt x="266" y="10"/>
                  </a:lnTo>
                  <a:lnTo>
                    <a:pt x="268" y="1"/>
                  </a:lnTo>
                  <a:lnTo>
                    <a:pt x="260" y="2"/>
                  </a:lnTo>
                  <a:lnTo>
                    <a:pt x="242" y="20"/>
                  </a:lnTo>
                  <a:lnTo>
                    <a:pt x="231" y="18"/>
                  </a:lnTo>
                  <a:lnTo>
                    <a:pt x="214" y="30"/>
                  </a:lnTo>
                  <a:lnTo>
                    <a:pt x="209" y="26"/>
                  </a:lnTo>
                  <a:lnTo>
                    <a:pt x="194" y="63"/>
                  </a:lnTo>
                  <a:lnTo>
                    <a:pt x="188" y="57"/>
                  </a:lnTo>
                  <a:lnTo>
                    <a:pt x="173" y="57"/>
                  </a:lnTo>
                  <a:lnTo>
                    <a:pt x="199" y="30"/>
                  </a:lnTo>
                  <a:lnTo>
                    <a:pt x="195" y="20"/>
                  </a:lnTo>
                  <a:lnTo>
                    <a:pt x="214" y="0"/>
                  </a:lnTo>
                  <a:lnTo>
                    <a:pt x="206" y="0"/>
                  </a:lnTo>
                  <a:lnTo>
                    <a:pt x="170" y="45"/>
                  </a:lnTo>
                  <a:lnTo>
                    <a:pt x="128" y="59"/>
                  </a:lnTo>
                  <a:lnTo>
                    <a:pt x="105" y="63"/>
                  </a:lnTo>
                  <a:lnTo>
                    <a:pt x="102" y="75"/>
                  </a:lnTo>
                  <a:lnTo>
                    <a:pt x="73" y="83"/>
                  </a:lnTo>
                  <a:lnTo>
                    <a:pt x="63" y="80"/>
                  </a:lnTo>
                  <a:lnTo>
                    <a:pt x="63" y="89"/>
                  </a:lnTo>
                  <a:lnTo>
                    <a:pt x="51" y="89"/>
                  </a:lnTo>
                  <a:lnTo>
                    <a:pt x="44" y="98"/>
                  </a:lnTo>
                  <a:lnTo>
                    <a:pt x="39" y="109"/>
                  </a:lnTo>
                  <a:lnTo>
                    <a:pt x="35" y="105"/>
                  </a:lnTo>
                  <a:lnTo>
                    <a:pt x="29" y="119"/>
                  </a:lnTo>
                  <a:lnTo>
                    <a:pt x="11" y="128"/>
                  </a:lnTo>
                  <a:lnTo>
                    <a:pt x="8" y="137"/>
                  </a:lnTo>
                  <a:lnTo>
                    <a:pt x="0" y="150"/>
                  </a:lnTo>
                  <a:close/>
                </a:path>
              </a:pathLst>
            </a:custGeom>
            <a:solidFill>
              <a:schemeClr val="accent2">
                <a:lumMod val="75000"/>
              </a:schemeClr>
            </a:solidFill>
            <a:ln w="635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5" name="Freeform 125"/>
            <p:cNvSpPr>
              <a:spLocks noChangeAspect="1"/>
            </p:cNvSpPr>
            <p:nvPr/>
          </p:nvSpPr>
          <p:spPr bwMode="auto">
            <a:xfrm>
              <a:off x="6236480" y="2752045"/>
              <a:ext cx="508650" cy="338984"/>
            </a:xfrm>
            <a:custGeom>
              <a:avLst/>
              <a:gdLst/>
              <a:ahLst/>
              <a:cxnLst>
                <a:cxn ang="0">
                  <a:pos x="0" y="576"/>
                </a:cxn>
                <a:cxn ang="0">
                  <a:pos x="51" y="0"/>
                </a:cxn>
                <a:cxn ang="0">
                  <a:pos x="521" y="35"/>
                </a:cxn>
                <a:cxn ang="0">
                  <a:pos x="881" y="45"/>
                </a:cxn>
                <a:cxn ang="0">
                  <a:pos x="888" y="204"/>
                </a:cxn>
                <a:cxn ang="0">
                  <a:pos x="922" y="330"/>
                </a:cxn>
                <a:cxn ang="0">
                  <a:pos x="929" y="494"/>
                </a:cxn>
                <a:cxn ang="0">
                  <a:pos x="954" y="629"/>
                </a:cxn>
                <a:cxn ang="0">
                  <a:pos x="454" y="611"/>
                </a:cxn>
                <a:cxn ang="0">
                  <a:pos x="0" y="576"/>
                </a:cxn>
              </a:cxnLst>
              <a:rect l="0" t="0" r="r" b="b"/>
              <a:pathLst>
                <a:path w="954" h="629">
                  <a:moveTo>
                    <a:pt x="0" y="576"/>
                  </a:moveTo>
                  <a:lnTo>
                    <a:pt x="51" y="0"/>
                  </a:lnTo>
                  <a:lnTo>
                    <a:pt x="521" y="35"/>
                  </a:lnTo>
                  <a:lnTo>
                    <a:pt x="881" y="45"/>
                  </a:lnTo>
                  <a:lnTo>
                    <a:pt x="888" y="204"/>
                  </a:lnTo>
                  <a:lnTo>
                    <a:pt x="922" y="330"/>
                  </a:lnTo>
                  <a:lnTo>
                    <a:pt x="929" y="494"/>
                  </a:lnTo>
                  <a:lnTo>
                    <a:pt x="954" y="629"/>
                  </a:lnTo>
                  <a:lnTo>
                    <a:pt x="454" y="611"/>
                  </a:lnTo>
                  <a:lnTo>
                    <a:pt x="0" y="576"/>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6" name="Freeform 126"/>
            <p:cNvSpPr>
              <a:spLocks noChangeAspect="1"/>
            </p:cNvSpPr>
            <p:nvPr/>
          </p:nvSpPr>
          <p:spPr bwMode="auto">
            <a:xfrm>
              <a:off x="7586716" y="3411267"/>
              <a:ext cx="325228" cy="387410"/>
            </a:xfrm>
            <a:custGeom>
              <a:avLst/>
              <a:gdLst/>
              <a:ahLst/>
              <a:cxnLst>
                <a:cxn ang="0">
                  <a:pos x="0" y="130"/>
                </a:cxn>
                <a:cxn ang="0">
                  <a:pos x="51" y="626"/>
                </a:cxn>
                <a:cxn ang="0">
                  <a:pos x="97" y="624"/>
                </a:cxn>
                <a:cxn ang="0">
                  <a:pos x="125" y="635"/>
                </a:cxn>
                <a:cxn ang="0">
                  <a:pos x="141" y="669"/>
                </a:cxn>
                <a:cxn ang="0">
                  <a:pos x="189" y="677"/>
                </a:cxn>
                <a:cxn ang="0">
                  <a:pos x="216" y="693"/>
                </a:cxn>
                <a:cxn ang="0">
                  <a:pos x="283" y="690"/>
                </a:cxn>
                <a:cxn ang="0">
                  <a:pos x="312" y="669"/>
                </a:cxn>
                <a:cxn ang="0">
                  <a:pos x="383" y="716"/>
                </a:cxn>
                <a:cxn ang="0">
                  <a:pos x="427" y="676"/>
                </a:cxn>
                <a:cxn ang="0">
                  <a:pos x="437" y="596"/>
                </a:cxn>
                <a:cxn ang="0">
                  <a:pos x="465" y="615"/>
                </a:cxn>
                <a:cxn ang="0">
                  <a:pos x="480" y="548"/>
                </a:cxn>
                <a:cxn ang="0">
                  <a:pos x="556" y="488"/>
                </a:cxn>
                <a:cxn ang="0">
                  <a:pos x="581" y="455"/>
                </a:cxn>
                <a:cxn ang="0">
                  <a:pos x="600" y="299"/>
                </a:cxn>
                <a:cxn ang="0">
                  <a:pos x="587" y="265"/>
                </a:cxn>
                <a:cxn ang="0">
                  <a:pos x="607" y="250"/>
                </a:cxn>
                <a:cxn ang="0">
                  <a:pos x="567" y="0"/>
                </a:cxn>
                <a:cxn ang="0">
                  <a:pos x="507" y="33"/>
                </a:cxn>
                <a:cxn ang="0">
                  <a:pos x="465" y="57"/>
                </a:cxn>
                <a:cxn ang="0">
                  <a:pos x="448" y="84"/>
                </a:cxn>
                <a:cxn ang="0">
                  <a:pos x="414" y="116"/>
                </a:cxn>
                <a:cxn ang="0">
                  <a:pos x="377" y="118"/>
                </a:cxn>
                <a:cxn ang="0">
                  <a:pos x="337" y="141"/>
                </a:cxn>
                <a:cxn ang="0">
                  <a:pos x="319" y="150"/>
                </a:cxn>
                <a:cxn ang="0">
                  <a:pos x="293" y="136"/>
                </a:cxn>
                <a:cxn ang="0">
                  <a:pos x="258" y="153"/>
                </a:cxn>
                <a:cxn ang="0">
                  <a:pos x="253" y="145"/>
                </a:cxn>
                <a:cxn ang="0">
                  <a:pos x="286" y="126"/>
                </a:cxn>
                <a:cxn ang="0">
                  <a:pos x="284" y="126"/>
                </a:cxn>
                <a:cxn ang="0">
                  <a:pos x="267" y="118"/>
                </a:cxn>
                <a:cxn ang="0">
                  <a:pos x="254" y="132"/>
                </a:cxn>
                <a:cxn ang="0">
                  <a:pos x="200" y="105"/>
                </a:cxn>
                <a:cxn ang="0">
                  <a:pos x="178" y="116"/>
                </a:cxn>
                <a:cxn ang="0">
                  <a:pos x="183" y="100"/>
                </a:cxn>
                <a:cxn ang="0">
                  <a:pos x="0" y="130"/>
                </a:cxn>
              </a:cxnLst>
              <a:rect l="0" t="0" r="r" b="b"/>
              <a:pathLst>
                <a:path w="607" h="716">
                  <a:moveTo>
                    <a:pt x="0" y="130"/>
                  </a:moveTo>
                  <a:lnTo>
                    <a:pt x="51" y="626"/>
                  </a:lnTo>
                  <a:lnTo>
                    <a:pt x="97" y="624"/>
                  </a:lnTo>
                  <a:lnTo>
                    <a:pt x="125" y="635"/>
                  </a:lnTo>
                  <a:lnTo>
                    <a:pt x="141" y="669"/>
                  </a:lnTo>
                  <a:lnTo>
                    <a:pt x="189" y="677"/>
                  </a:lnTo>
                  <a:lnTo>
                    <a:pt x="216" y="693"/>
                  </a:lnTo>
                  <a:lnTo>
                    <a:pt x="283" y="690"/>
                  </a:lnTo>
                  <a:lnTo>
                    <a:pt x="312" y="669"/>
                  </a:lnTo>
                  <a:lnTo>
                    <a:pt x="383" y="716"/>
                  </a:lnTo>
                  <a:lnTo>
                    <a:pt x="427" y="676"/>
                  </a:lnTo>
                  <a:lnTo>
                    <a:pt x="437" y="596"/>
                  </a:lnTo>
                  <a:lnTo>
                    <a:pt x="465" y="615"/>
                  </a:lnTo>
                  <a:lnTo>
                    <a:pt x="480" y="548"/>
                  </a:lnTo>
                  <a:lnTo>
                    <a:pt x="556" y="488"/>
                  </a:lnTo>
                  <a:lnTo>
                    <a:pt x="581" y="455"/>
                  </a:lnTo>
                  <a:lnTo>
                    <a:pt x="600" y="299"/>
                  </a:lnTo>
                  <a:lnTo>
                    <a:pt x="587" y="265"/>
                  </a:lnTo>
                  <a:lnTo>
                    <a:pt x="607" y="250"/>
                  </a:lnTo>
                  <a:lnTo>
                    <a:pt x="567" y="0"/>
                  </a:lnTo>
                  <a:lnTo>
                    <a:pt x="507" y="33"/>
                  </a:lnTo>
                  <a:lnTo>
                    <a:pt x="465" y="57"/>
                  </a:lnTo>
                  <a:lnTo>
                    <a:pt x="448" y="84"/>
                  </a:lnTo>
                  <a:lnTo>
                    <a:pt x="414" y="116"/>
                  </a:lnTo>
                  <a:lnTo>
                    <a:pt x="377" y="118"/>
                  </a:lnTo>
                  <a:lnTo>
                    <a:pt x="337" y="141"/>
                  </a:lnTo>
                  <a:lnTo>
                    <a:pt x="319" y="150"/>
                  </a:lnTo>
                  <a:lnTo>
                    <a:pt x="293" y="136"/>
                  </a:lnTo>
                  <a:lnTo>
                    <a:pt x="258" y="153"/>
                  </a:lnTo>
                  <a:lnTo>
                    <a:pt x="253" y="145"/>
                  </a:lnTo>
                  <a:lnTo>
                    <a:pt x="286" y="126"/>
                  </a:lnTo>
                  <a:lnTo>
                    <a:pt x="284" y="126"/>
                  </a:lnTo>
                  <a:lnTo>
                    <a:pt x="267" y="118"/>
                  </a:lnTo>
                  <a:lnTo>
                    <a:pt x="254" y="132"/>
                  </a:lnTo>
                  <a:lnTo>
                    <a:pt x="200" y="105"/>
                  </a:lnTo>
                  <a:lnTo>
                    <a:pt x="178" y="116"/>
                  </a:lnTo>
                  <a:lnTo>
                    <a:pt x="183" y="100"/>
                  </a:lnTo>
                  <a:lnTo>
                    <a:pt x="0" y="13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7" name="Freeform 127"/>
            <p:cNvSpPr>
              <a:spLocks noChangeAspect="1"/>
            </p:cNvSpPr>
            <p:nvPr/>
          </p:nvSpPr>
          <p:spPr bwMode="auto">
            <a:xfrm>
              <a:off x="6234939" y="3992382"/>
              <a:ext cx="665870" cy="370227"/>
            </a:xfrm>
            <a:custGeom>
              <a:avLst/>
              <a:gdLst/>
              <a:ahLst/>
              <a:cxnLst>
                <a:cxn ang="0">
                  <a:pos x="0" y="101"/>
                </a:cxn>
                <a:cxn ang="0">
                  <a:pos x="6" y="0"/>
                </a:cxn>
                <a:cxn ang="0">
                  <a:pos x="144" y="10"/>
                </a:cxn>
                <a:cxn ang="0">
                  <a:pos x="758" y="43"/>
                </a:cxn>
                <a:cxn ang="0">
                  <a:pos x="1215" y="39"/>
                </a:cxn>
                <a:cxn ang="0">
                  <a:pos x="1219" y="140"/>
                </a:cxn>
                <a:cxn ang="0">
                  <a:pos x="1249" y="352"/>
                </a:cxn>
                <a:cxn ang="0">
                  <a:pos x="1244" y="684"/>
                </a:cxn>
                <a:cxn ang="0">
                  <a:pos x="1204" y="670"/>
                </a:cxn>
                <a:cxn ang="0">
                  <a:pos x="1142" y="626"/>
                </a:cxn>
                <a:cxn ang="0">
                  <a:pos x="1117" y="637"/>
                </a:cxn>
                <a:cxn ang="0">
                  <a:pos x="1038" y="645"/>
                </a:cxn>
                <a:cxn ang="0">
                  <a:pos x="956" y="673"/>
                </a:cxn>
                <a:cxn ang="0">
                  <a:pos x="927" y="642"/>
                </a:cxn>
                <a:cxn ang="0">
                  <a:pos x="885" y="649"/>
                </a:cxn>
                <a:cxn ang="0">
                  <a:pos x="878" y="626"/>
                </a:cxn>
                <a:cxn ang="0">
                  <a:pos x="848" y="648"/>
                </a:cxn>
                <a:cxn ang="0">
                  <a:pos x="845" y="674"/>
                </a:cxn>
                <a:cxn ang="0">
                  <a:pos x="834" y="637"/>
                </a:cxn>
                <a:cxn ang="0">
                  <a:pos x="805" y="658"/>
                </a:cxn>
                <a:cxn ang="0">
                  <a:pos x="760" y="620"/>
                </a:cxn>
                <a:cxn ang="0">
                  <a:pos x="736" y="648"/>
                </a:cxn>
                <a:cxn ang="0">
                  <a:pos x="720" y="634"/>
                </a:cxn>
                <a:cxn ang="0">
                  <a:pos x="697" y="586"/>
                </a:cxn>
                <a:cxn ang="0">
                  <a:pos x="657" y="583"/>
                </a:cxn>
                <a:cxn ang="0">
                  <a:pos x="650" y="596"/>
                </a:cxn>
                <a:cxn ang="0">
                  <a:pos x="626" y="580"/>
                </a:cxn>
                <a:cxn ang="0">
                  <a:pos x="603" y="587"/>
                </a:cxn>
                <a:cxn ang="0">
                  <a:pos x="575" y="573"/>
                </a:cxn>
                <a:cxn ang="0">
                  <a:pos x="535" y="568"/>
                </a:cxn>
                <a:cxn ang="0">
                  <a:pos x="537" y="544"/>
                </a:cxn>
                <a:cxn ang="0">
                  <a:pos x="516" y="520"/>
                </a:cxn>
                <a:cxn ang="0">
                  <a:pos x="506" y="536"/>
                </a:cxn>
                <a:cxn ang="0">
                  <a:pos x="463" y="534"/>
                </a:cxn>
                <a:cxn ang="0">
                  <a:pos x="422" y="497"/>
                </a:cxn>
                <a:cxn ang="0">
                  <a:pos x="434" y="127"/>
                </a:cxn>
                <a:cxn ang="0">
                  <a:pos x="0" y="101"/>
                </a:cxn>
              </a:cxnLst>
              <a:rect l="0" t="0" r="r" b="b"/>
              <a:pathLst>
                <a:path w="1249" h="684">
                  <a:moveTo>
                    <a:pt x="0" y="101"/>
                  </a:moveTo>
                  <a:lnTo>
                    <a:pt x="6" y="0"/>
                  </a:lnTo>
                  <a:lnTo>
                    <a:pt x="144" y="10"/>
                  </a:lnTo>
                  <a:lnTo>
                    <a:pt x="758" y="43"/>
                  </a:lnTo>
                  <a:lnTo>
                    <a:pt x="1215" y="39"/>
                  </a:lnTo>
                  <a:lnTo>
                    <a:pt x="1219" y="140"/>
                  </a:lnTo>
                  <a:lnTo>
                    <a:pt x="1249" y="352"/>
                  </a:lnTo>
                  <a:lnTo>
                    <a:pt x="1244" y="684"/>
                  </a:lnTo>
                  <a:lnTo>
                    <a:pt x="1204" y="670"/>
                  </a:lnTo>
                  <a:lnTo>
                    <a:pt x="1142" y="626"/>
                  </a:lnTo>
                  <a:lnTo>
                    <a:pt x="1117" y="637"/>
                  </a:lnTo>
                  <a:lnTo>
                    <a:pt x="1038" y="645"/>
                  </a:lnTo>
                  <a:lnTo>
                    <a:pt x="956" y="673"/>
                  </a:lnTo>
                  <a:lnTo>
                    <a:pt x="927" y="642"/>
                  </a:lnTo>
                  <a:lnTo>
                    <a:pt x="885" y="649"/>
                  </a:lnTo>
                  <a:lnTo>
                    <a:pt x="878" y="626"/>
                  </a:lnTo>
                  <a:lnTo>
                    <a:pt x="848" y="648"/>
                  </a:lnTo>
                  <a:lnTo>
                    <a:pt x="845" y="674"/>
                  </a:lnTo>
                  <a:lnTo>
                    <a:pt x="834" y="637"/>
                  </a:lnTo>
                  <a:lnTo>
                    <a:pt x="805" y="658"/>
                  </a:lnTo>
                  <a:lnTo>
                    <a:pt x="760" y="620"/>
                  </a:lnTo>
                  <a:lnTo>
                    <a:pt x="736" y="648"/>
                  </a:lnTo>
                  <a:lnTo>
                    <a:pt x="720" y="634"/>
                  </a:lnTo>
                  <a:lnTo>
                    <a:pt x="697" y="586"/>
                  </a:lnTo>
                  <a:lnTo>
                    <a:pt x="657" y="583"/>
                  </a:lnTo>
                  <a:lnTo>
                    <a:pt x="650" y="596"/>
                  </a:lnTo>
                  <a:lnTo>
                    <a:pt x="626" y="580"/>
                  </a:lnTo>
                  <a:lnTo>
                    <a:pt x="603" y="587"/>
                  </a:lnTo>
                  <a:lnTo>
                    <a:pt x="575" y="573"/>
                  </a:lnTo>
                  <a:lnTo>
                    <a:pt x="535" y="568"/>
                  </a:lnTo>
                  <a:lnTo>
                    <a:pt x="537" y="544"/>
                  </a:lnTo>
                  <a:lnTo>
                    <a:pt x="516" y="520"/>
                  </a:lnTo>
                  <a:lnTo>
                    <a:pt x="506" y="536"/>
                  </a:lnTo>
                  <a:lnTo>
                    <a:pt x="463" y="534"/>
                  </a:lnTo>
                  <a:lnTo>
                    <a:pt x="422" y="497"/>
                  </a:lnTo>
                  <a:lnTo>
                    <a:pt x="434" y="127"/>
                  </a:lnTo>
                  <a:lnTo>
                    <a:pt x="0" y="10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8" name="Freeform 128"/>
            <p:cNvSpPr>
              <a:spLocks noChangeAspect="1"/>
            </p:cNvSpPr>
            <p:nvPr/>
          </p:nvSpPr>
          <p:spPr bwMode="auto">
            <a:xfrm>
              <a:off x="4782973" y="2756731"/>
              <a:ext cx="613463" cy="556121"/>
            </a:xfrm>
            <a:custGeom>
              <a:avLst/>
              <a:gdLst/>
              <a:ahLst/>
              <a:cxnLst>
                <a:cxn ang="0">
                  <a:pos x="0" y="768"/>
                </a:cxn>
                <a:cxn ang="0">
                  <a:pos x="19" y="583"/>
                </a:cxn>
                <a:cxn ang="0">
                  <a:pos x="108" y="432"/>
                </a:cxn>
                <a:cxn ang="0">
                  <a:pos x="249" y="0"/>
                </a:cxn>
                <a:cxn ang="0">
                  <a:pos x="322" y="27"/>
                </a:cxn>
                <a:cxn ang="0">
                  <a:pos x="326" y="46"/>
                </a:cxn>
                <a:cxn ang="0">
                  <a:pos x="344" y="46"/>
                </a:cxn>
                <a:cxn ang="0">
                  <a:pos x="381" y="121"/>
                </a:cxn>
                <a:cxn ang="0">
                  <a:pos x="372" y="147"/>
                </a:cxn>
                <a:cxn ang="0">
                  <a:pos x="431" y="195"/>
                </a:cxn>
                <a:cxn ang="0">
                  <a:pos x="529" y="193"/>
                </a:cxn>
                <a:cxn ang="0">
                  <a:pos x="601" y="226"/>
                </a:cxn>
                <a:cxn ang="0">
                  <a:pos x="636" y="218"/>
                </a:cxn>
                <a:cxn ang="0">
                  <a:pos x="858" y="226"/>
                </a:cxn>
                <a:cxn ang="0">
                  <a:pos x="1109" y="288"/>
                </a:cxn>
                <a:cxn ang="0">
                  <a:pos x="1123" y="320"/>
                </a:cxn>
                <a:cxn ang="0">
                  <a:pos x="1152" y="370"/>
                </a:cxn>
                <a:cxn ang="0">
                  <a:pos x="1113" y="432"/>
                </a:cxn>
                <a:cxn ang="0">
                  <a:pos x="1068" y="505"/>
                </a:cxn>
                <a:cxn ang="0">
                  <a:pos x="1014" y="558"/>
                </a:cxn>
                <a:cxn ang="0">
                  <a:pos x="1007" y="595"/>
                </a:cxn>
                <a:cxn ang="0">
                  <a:pos x="1037" y="635"/>
                </a:cxn>
                <a:cxn ang="0">
                  <a:pos x="1002" y="717"/>
                </a:cxn>
                <a:cxn ang="0">
                  <a:pos x="933" y="1031"/>
                </a:cxn>
                <a:cxn ang="0">
                  <a:pos x="542" y="928"/>
                </a:cxn>
                <a:cxn ang="0">
                  <a:pos x="0" y="768"/>
                </a:cxn>
              </a:cxnLst>
              <a:rect l="0" t="0" r="r" b="b"/>
              <a:pathLst>
                <a:path w="1152" h="1031">
                  <a:moveTo>
                    <a:pt x="0" y="768"/>
                  </a:moveTo>
                  <a:lnTo>
                    <a:pt x="19" y="583"/>
                  </a:lnTo>
                  <a:lnTo>
                    <a:pt x="108" y="432"/>
                  </a:lnTo>
                  <a:lnTo>
                    <a:pt x="249" y="0"/>
                  </a:lnTo>
                  <a:lnTo>
                    <a:pt x="322" y="27"/>
                  </a:lnTo>
                  <a:lnTo>
                    <a:pt x="326" y="46"/>
                  </a:lnTo>
                  <a:lnTo>
                    <a:pt x="344" y="46"/>
                  </a:lnTo>
                  <a:lnTo>
                    <a:pt x="381" y="121"/>
                  </a:lnTo>
                  <a:lnTo>
                    <a:pt x="372" y="147"/>
                  </a:lnTo>
                  <a:lnTo>
                    <a:pt x="431" y="195"/>
                  </a:lnTo>
                  <a:lnTo>
                    <a:pt x="529" y="193"/>
                  </a:lnTo>
                  <a:lnTo>
                    <a:pt x="601" y="226"/>
                  </a:lnTo>
                  <a:lnTo>
                    <a:pt x="636" y="218"/>
                  </a:lnTo>
                  <a:lnTo>
                    <a:pt x="858" y="226"/>
                  </a:lnTo>
                  <a:lnTo>
                    <a:pt x="1109" y="288"/>
                  </a:lnTo>
                  <a:lnTo>
                    <a:pt x="1123" y="320"/>
                  </a:lnTo>
                  <a:lnTo>
                    <a:pt x="1152" y="370"/>
                  </a:lnTo>
                  <a:lnTo>
                    <a:pt x="1113" y="432"/>
                  </a:lnTo>
                  <a:lnTo>
                    <a:pt x="1068" y="505"/>
                  </a:lnTo>
                  <a:lnTo>
                    <a:pt x="1014" y="558"/>
                  </a:lnTo>
                  <a:lnTo>
                    <a:pt x="1007" y="595"/>
                  </a:lnTo>
                  <a:lnTo>
                    <a:pt x="1037" y="635"/>
                  </a:lnTo>
                  <a:lnTo>
                    <a:pt x="1002" y="717"/>
                  </a:lnTo>
                  <a:lnTo>
                    <a:pt x="933" y="1031"/>
                  </a:lnTo>
                  <a:lnTo>
                    <a:pt x="542" y="928"/>
                  </a:lnTo>
                  <a:lnTo>
                    <a:pt x="0" y="76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9" name="Freeform 129"/>
            <p:cNvSpPr>
              <a:spLocks noChangeAspect="1"/>
            </p:cNvSpPr>
            <p:nvPr/>
          </p:nvSpPr>
          <p:spPr bwMode="auto">
            <a:xfrm>
              <a:off x="7890365" y="3337847"/>
              <a:ext cx="446996" cy="304617"/>
            </a:xfrm>
            <a:custGeom>
              <a:avLst/>
              <a:gdLst/>
              <a:ahLst/>
              <a:cxnLst>
                <a:cxn ang="0">
                  <a:pos x="0" y="139"/>
                </a:cxn>
                <a:cxn ang="0">
                  <a:pos x="40" y="389"/>
                </a:cxn>
                <a:cxn ang="0">
                  <a:pos x="67" y="566"/>
                </a:cxn>
                <a:cxn ang="0">
                  <a:pos x="208" y="540"/>
                </a:cxn>
                <a:cxn ang="0">
                  <a:pos x="712" y="439"/>
                </a:cxn>
                <a:cxn ang="0">
                  <a:pos x="732" y="412"/>
                </a:cxn>
                <a:cxn ang="0">
                  <a:pos x="762" y="412"/>
                </a:cxn>
                <a:cxn ang="0">
                  <a:pos x="796" y="389"/>
                </a:cxn>
                <a:cxn ang="0">
                  <a:pos x="813" y="352"/>
                </a:cxn>
                <a:cxn ang="0">
                  <a:pos x="841" y="325"/>
                </a:cxn>
                <a:cxn ang="0">
                  <a:pos x="760" y="255"/>
                </a:cxn>
                <a:cxn ang="0">
                  <a:pos x="756" y="187"/>
                </a:cxn>
                <a:cxn ang="0">
                  <a:pos x="794" y="99"/>
                </a:cxn>
                <a:cxn ang="0">
                  <a:pos x="740" y="66"/>
                </a:cxn>
                <a:cxn ang="0">
                  <a:pos x="719" y="20"/>
                </a:cxn>
                <a:cxn ang="0">
                  <a:pos x="679" y="0"/>
                </a:cxn>
                <a:cxn ang="0">
                  <a:pos x="122" y="112"/>
                </a:cxn>
                <a:cxn ang="0">
                  <a:pos x="94" y="66"/>
                </a:cxn>
                <a:cxn ang="0">
                  <a:pos x="0" y="139"/>
                </a:cxn>
              </a:cxnLst>
              <a:rect l="0" t="0" r="r" b="b"/>
              <a:pathLst>
                <a:path w="841" h="566">
                  <a:moveTo>
                    <a:pt x="0" y="139"/>
                  </a:moveTo>
                  <a:lnTo>
                    <a:pt x="40" y="389"/>
                  </a:lnTo>
                  <a:lnTo>
                    <a:pt x="67" y="566"/>
                  </a:lnTo>
                  <a:lnTo>
                    <a:pt x="208" y="540"/>
                  </a:lnTo>
                  <a:lnTo>
                    <a:pt x="712" y="439"/>
                  </a:lnTo>
                  <a:lnTo>
                    <a:pt x="732" y="412"/>
                  </a:lnTo>
                  <a:lnTo>
                    <a:pt x="762" y="412"/>
                  </a:lnTo>
                  <a:lnTo>
                    <a:pt x="796" y="389"/>
                  </a:lnTo>
                  <a:lnTo>
                    <a:pt x="813" y="352"/>
                  </a:lnTo>
                  <a:lnTo>
                    <a:pt x="841" y="325"/>
                  </a:lnTo>
                  <a:lnTo>
                    <a:pt x="760" y="255"/>
                  </a:lnTo>
                  <a:lnTo>
                    <a:pt x="756" y="187"/>
                  </a:lnTo>
                  <a:lnTo>
                    <a:pt x="794" y="99"/>
                  </a:lnTo>
                  <a:lnTo>
                    <a:pt x="740" y="66"/>
                  </a:lnTo>
                  <a:lnTo>
                    <a:pt x="719" y="20"/>
                  </a:lnTo>
                  <a:lnTo>
                    <a:pt x="679" y="0"/>
                  </a:lnTo>
                  <a:lnTo>
                    <a:pt x="122" y="112"/>
                  </a:lnTo>
                  <a:lnTo>
                    <a:pt x="94" y="66"/>
                  </a:lnTo>
                  <a:lnTo>
                    <a:pt x="0" y="139"/>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0" name="Freeform 130"/>
            <p:cNvSpPr>
              <a:spLocks noChangeAspect="1"/>
            </p:cNvSpPr>
            <p:nvPr/>
          </p:nvSpPr>
          <p:spPr bwMode="auto">
            <a:xfrm>
              <a:off x="8503828" y="3267550"/>
              <a:ext cx="60113" cy="78107"/>
            </a:xfrm>
            <a:custGeom>
              <a:avLst/>
              <a:gdLst/>
              <a:ahLst/>
              <a:cxnLst>
                <a:cxn ang="0">
                  <a:pos x="0" y="13"/>
                </a:cxn>
                <a:cxn ang="0">
                  <a:pos x="23" y="141"/>
                </a:cxn>
                <a:cxn ang="0">
                  <a:pos x="29" y="147"/>
                </a:cxn>
                <a:cxn ang="0">
                  <a:pos x="73" y="120"/>
                </a:cxn>
                <a:cxn ang="0">
                  <a:pos x="66" y="82"/>
                </a:cxn>
                <a:cxn ang="0">
                  <a:pos x="74" y="63"/>
                </a:cxn>
                <a:cxn ang="0">
                  <a:pos x="84" y="78"/>
                </a:cxn>
                <a:cxn ang="0">
                  <a:pos x="88" y="103"/>
                </a:cxn>
                <a:cxn ang="0">
                  <a:pos x="97" y="102"/>
                </a:cxn>
                <a:cxn ang="0">
                  <a:pos x="111" y="78"/>
                </a:cxn>
                <a:cxn ang="0">
                  <a:pos x="97" y="45"/>
                </a:cxn>
                <a:cxn ang="0">
                  <a:pos x="74" y="42"/>
                </a:cxn>
                <a:cxn ang="0">
                  <a:pos x="55" y="1"/>
                </a:cxn>
                <a:cxn ang="0">
                  <a:pos x="40" y="0"/>
                </a:cxn>
                <a:cxn ang="0">
                  <a:pos x="0" y="13"/>
                </a:cxn>
              </a:cxnLst>
              <a:rect l="0" t="0" r="r" b="b"/>
              <a:pathLst>
                <a:path w="111" h="147">
                  <a:moveTo>
                    <a:pt x="0" y="13"/>
                  </a:moveTo>
                  <a:lnTo>
                    <a:pt x="23" y="141"/>
                  </a:lnTo>
                  <a:lnTo>
                    <a:pt x="29" y="147"/>
                  </a:lnTo>
                  <a:lnTo>
                    <a:pt x="73" y="120"/>
                  </a:lnTo>
                  <a:lnTo>
                    <a:pt x="66" y="82"/>
                  </a:lnTo>
                  <a:lnTo>
                    <a:pt x="74" y="63"/>
                  </a:lnTo>
                  <a:lnTo>
                    <a:pt x="84" y="78"/>
                  </a:lnTo>
                  <a:lnTo>
                    <a:pt x="88" y="103"/>
                  </a:lnTo>
                  <a:lnTo>
                    <a:pt x="97" y="102"/>
                  </a:lnTo>
                  <a:lnTo>
                    <a:pt x="111" y="78"/>
                  </a:lnTo>
                  <a:lnTo>
                    <a:pt x="97" y="45"/>
                  </a:lnTo>
                  <a:lnTo>
                    <a:pt x="74" y="42"/>
                  </a:lnTo>
                  <a:lnTo>
                    <a:pt x="55" y="1"/>
                  </a:lnTo>
                  <a:lnTo>
                    <a:pt x="40" y="0"/>
                  </a:lnTo>
                  <a:lnTo>
                    <a:pt x="0" y="1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1" name="Freeform 131"/>
            <p:cNvSpPr>
              <a:spLocks noChangeAspect="1"/>
            </p:cNvSpPr>
            <p:nvPr/>
          </p:nvSpPr>
          <p:spPr bwMode="auto">
            <a:xfrm>
              <a:off x="6211818" y="3062910"/>
              <a:ext cx="541019" cy="385848"/>
            </a:xfrm>
            <a:custGeom>
              <a:avLst/>
              <a:gdLst/>
              <a:ahLst/>
              <a:cxnLst>
                <a:cxn ang="0">
                  <a:pos x="0" y="560"/>
                </a:cxn>
                <a:cxn ang="0">
                  <a:pos x="36" y="178"/>
                </a:cxn>
                <a:cxn ang="0">
                  <a:pos x="49" y="0"/>
                </a:cxn>
                <a:cxn ang="0">
                  <a:pos x="503" y="35"/>
                </a:cxn>
                <a:cxn ang="0">
                  <a:pos x="1003" y="53"/>
                </a:cxn>
                <a:cxn ang="0">
                  <a:pos x="969" y="119"/>
                </a:cxn>
                <a:cxn ang="0">
                  <a:pos x="1017" y="170"/>
                </a:cxn>
                <a:cxn ang="0">
                  <a:pos x="1014" y="520"/>
                </a:cxn>
                <a:cxn ang="0">
                  <a:pos x="996" y="517"/>
                </a:cxn>
                <a:cxn ang="0">
                  <a:pos x="997" y="563"/>
                </a:cxn>
                <a:cxn ang="0">
                  <a:pos x="1013" y="598"/>
                </a:cxn>
                <a:cxn ang="0">
                  <a:pos x="1002" y="631"/>
                </a:cxn>
                <a:cxn ang="0">
                  <a:pos x="1012" y="715"/>
                </a:cxn>
                <a:cxn ang="0">
                  <a:pos x="989" y="706"/>
                </a:cxn>
                <a:cxn ang="0">
                  <a:pos x="965" y="674"/>
                </a:cxn>
                <a:cxn ang="0">
                  <a:pos x="915" y="653"/>
                </a:cxn>
                <a:cxn ang="0">
                  <a:pos x="874" y="644"/>
                </a:cxn>
                <a:cxn ang="0">
                  <a:pos x="787" y="646"/>
                </a:cxn>
                <a:cxn ang="0">
                  <a:pos x="738" y="607"/>
                </a:cxn>
                <a:cxn ang="0">
                  <a:pos x="0" y="560"/>
                </a:cxn>
              </a:cxnLst>
              <a:rect l="0" t="0" r="r" b="b"/>
              <a:pathLst>
                <a:path w="1017" h="715">
                  <a:moveTo>
                    <a:pt x="0" y="560"/>
                  </a:moveTo>
                  <a:lnTo>
                    <a:pt x="36" y="178"/>
                  </a:lnTo>
                  <a:lnTo>
                    <a:pt x="49" y="0"/>
                  </a:lnTo>
                  <a:lnTo>
                    <a:pt x="503" y="35"/>
                  </a:lnTo>
                  <a:lnTo>
                    <a:pt x="1003" y="53"/>
                  </a:lnTo>
                  <a:lnTo>
                    <a:pt x="969" y="119"/>
                  </a:lnTo>
                  <a:lnTo>
                    <a:pt x="1017" y="170"/>
                  </a:lnTo>
                  <a:lnTo>
                    <a:pt x="1014" y="520"/>
                  </a:lnTo>
                  <a:lnTo>
                    <a:pt x="996" y="517"/>
                  </a:lnTo>
                  <a:lnTo>
                    <a:pt x="997" y="563"/>
                  </a:lnTo>
                  <a:lnTo>
                    <a:pt x="1013" y="598"/>
                  </a:lnTo>
                  <a:lnTo>
                    <a:pt x="1002" y="631"/>
                  </a:lnTo>
                  <a:lnTo>
                    <a:pt x="1012" y="715"/>
                  </a:lnTo>
                  <a:lnTo>
                    <a:pt x="989" y="706"/>
                  </a:lnTo>
                  <a:lnTo>
                    <a:pt x="965" y="674"/>
                  </a:lnTo>
                  <a:lnTo>
                    <a:pt x="915" y="653"/>
                  </a:lnTo>
                  <a:lnTo>
                    <a:pt x="874" y="644"/>
                  </a:lnTo>
                  <a:lnTo>
                    <a:pt x="787" y="646"/>
                  </a:lnTo>
                  <a:lnTo>
                    <a:pt x="738" y="607"/>
                  </a:lnTo>
                  <a:lnTo>
                    <a:pt x="0" y="560"/>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2" name="Freeform 132"/>
            <p:cNvSpPr>
              <a:spLocks noChangeAspect="1"/>
            </p:cNvSpPr>
            <p:nvPr/>
          </p:nvSpPr>
          <p:spPr bwMode="auto">
            <a:xfrm>
              <a:off x="7230660" y="3976761"/>
              <a:ext cx="656621" cy="237445"/>
            </a:xfrm>
            <a:custGeom>
              <a:avLst/>
              <a:gdLst/>
              <a:ahLst/>
              <a:cxnLst>
                <a:cxn ang="0">
                  <a:pos x="0" y="438"/>
                </a:cxn>
                <a:cxn ang="0">
                  <a:pos x="19" y="360"/>
                </a:cxn>
                <a:cxn ang="0">
                  <a:pos x="12" y="354"/>
                </a:cxn>
                <a:cxn ang="0">
                  <a:pos x="47" y="324"/>
                </a:cxn>
                <a:cxn ang="0">
                  <a:pos x="82" y="255"/>
                </a:cxn>
                <a:cxn ang="0">
                  <a:pos x="72" y="240"/>
                </a:cxn>
                <a:cxn ang="0">
                  <a:pos x="85" y="207"/>
                </a:cxn>
                <a:cxn ang="0">
                  <a:pos x="90" y="171"/>
                </a:cxn>
                <a:cxn ang="0">
                  <a:pos x="112" y="141"/>
                </a:cxn>
                <a:cxn ang="0">
                  <a:pos x="305" y="128"/>
                </a:cxn>
                <a:cxn ang="0">
                  <a:pos x="304" y="96"/>
                </a:cxn>
                <a:cxn ang="0">
                  <a:pos x="363" y="97"/>
                </a:cxn>
                <a:cxn ang="0">
                  <a:pos x="944" y="40"/>
                </a:cxn>
                <a:cxn ang="0">
                  <a:pos x="1232" y="0"/>
                </a:cxn>
                <a:cxn ang="0">
                  <a:pos x="1226" y="44"/>
                </a:cxn>
                <a:cxn ang="0">
                  <a:pos x="1207" y="58"/>
                </a:cxn>
                <a:cxn ang="0">
                  <a:pos x="1181" y="105"/>
                </a:cxn>
                <a:cxn ang="0">
                  <a:pos x="1161" y="101"/>
                </a:cxn>
                <a:cxn ang="0">
                  <a:pos x="1139" y="114"/>
                </a:cxn>
                <a:cxn ang="0">
                  <a:pos x="1123" y="138"/>
                </a:cxn>
                <a:cxn ang="0">
                  <a:pos x="1101" y="123"/>
                </a:cxn>
                <a:cxn ang="0">
                  <a:pos x="1069" y="153"/>
                </a:cxn>
                <a:cxn ang="0">
                  <a:pos x="1064" y="177"/>
                </a:cxn>
                <a:cxn ang="0">
                  <a:pos x="924" y="264"/>
                </a:cxn>
                <a:cxn ang="0">
                  <a:pos x="916" y="297"/>
                </a:cxn>
                <a:cxn ang="0">
                  <a:pos x="879" y="315"/>
                </a:cxn>
                <a:cxn ang="0">
                  <a:pos x="880" y="359"/>
                </a:cxn>
                <a:cxn ang="0">
                  <a:pos x="691" y="384"/>
                </a:cxn>
                <a:cxn ang="0">
                  <a:pos x="308" y="419"/>
                </a:cxn>
                <a:cxn ang="0">
                  <a:pos x="0" y="438"/>
                </a:cxn>
              </a:cxnLst>
              <a:rect l="0" t="0" r="r" b="b"/>
              <a:pathLst>
                <a:path w="1232" h="438">
                  <a:moveTo>
                    <a:pt x="0" y="438"/>
                  </a:moveTo>
                  <a:lnTo>
                    <a:pt x="19" y="360"/>
                  </a:lnTo>
                  <a:lnTo>
                    <a:pt x="12" y="354"/>
                  </a:lnTo>
                  <a:lnTo>
                    <a:pt x="47" y="324"/>
                  </a:lnTo>
                  <a:lnTo>
                    <a:pt x="82" y="255"/>
                  </a:lnTo>
                  <a:lnTo>
                    <a:pt x="72" y="240"/>
                  </a:lnTo>
                  <a:lnTo>
                    <a:pt x="85" y="207"/>
                  </a:lnTo>
                  <a:lnTo>
                    <a:pt x="90" y="171"/>
                  </a:lnTo>
                  <a:lnTo>
                    <a:pt x="112" y="141"/>
                  </a:lnTo>
                  <a:lnTo>
                    <a:pt x="305" y="128"/>
                  </a:lnTo>
                  <a:lnTo>
                    <a:pt x="304" y="96"/>
                  </a:lnTo>
                  <a:lnTo>
                    <a:pt x="363" y="97"/>
                  </a:lnTo>
                  <a:lnTo>
                    <a:pt x="944" y="40"/>
                  </a:lnTo>
                  <a:lnTo>
                    <a:pt x="1232" y="0"/>
                  </a:lnTo>
                  <a:lnTo>
                    <a:pt x="1226" y="44"/>
                  </a:lnTo>
                  <a:lnTo>
                    <a:pt x="1207" y="58"/>
                  </a:lnTo>
                  <a:lnTo>
                    <a:pt x="1181" y="105"/>
                  </a:lnTo>
                  <a:lnTo>
                    <a:pt x="1161" y="101"/>
                  </a:lnTo>
                  <a:lnTo>
                    <a:pt x="1139" y="114"/>
                  </a:lnTo>
                  <a:lnTo>
                    <a:pt x="1123" y="138"/>
                  </a:lnTo>
                  <a:lnTo>
                    <a:pt x="1101" y="123"/>
                  </a:lnTo>
                  <a:lnTo>
                    <a:pt x="1069" y="153"/>
                  </a:lnTo>
                  <a:lnTo>
                    <a:pt x="1064" y="177"/>
                  </a:lnTo>
                  <a:lnTo>
                    <a:pt x="924" y="264"/>
                  </a:lnTo>
                  <a:lnTo>
                    <a:pt x="916" y="297"/>
                  </a:lnTo>
                  <a:lnTo>
                    <a:pt x="879" y="315"/>
                  </a:lnTo>
                  <a:lnTo>
                    <a:pt x="880" y="359"/>
                  </a:lnTo>
                  <a:lnTo>
                    <a:pt x="691" y="384"/>
                  </a:lnTo>
                  <a:lnTo>
                    <a:pt x="308" y="419"/>
                  </a:lnTo>
                  <a:lnTo>
                    <a:pt x="0" y="438"/>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3" name="Freeform 133"/>
            <p:cNvSpPr>
              <a:spLocks noChangeAspect="1"/>
            </p:cNvSpPr>
            <p:nvPr/>
          </p:nvSpPr>
          <p:spPr bwMode="auto">
            <a:xfrm>
              <a:off x="5394895" y="3361279"/>
              <a:ext cx="434665" cy="577991"/>
            </a:xfrm>
            <a:custGeom>
              <a:avLst/>
              <a:gdLst/>
              <a:ahLst/>
              <a:cxnLst>
                <a:cxn ang="0">
                  <a:pos x="0" y="943"/>
                </a:cxn>
                <a:cxn ang="0">
                  <a:pos x="178" y="0"/>
                </a:cxn>
                <a:cxn ang="0">
                  <a:pos x="575" y="73"/>
                </a:cxn>
                <a:cxn ang="0">
                  <a:pos x="546" y="265"/>
                </a:cxn>
                <a:cxn ang="0">
                  <a:pos x="816" y="308"/>
                </a:cxn>
                <a:cxn ang="0">
                  <a:pos x="713" y="1069"/>
                </a:cxn>
                <a:cxn ang="0">
                  <a:pos x="0" y="943"/>
                </a:cxn>
              </a:cxnLst>
              <a:rect l="0" t="0" r="r" b="b"/>
              <a:pathLst>
                <a:path w="816" h="1069">
                  <a:moveTo>
                    <a:pt x="0" y="943"/>
                  </a:moveTo>
                  <a:lnTo>
                    <a:pt x="178" y="0"/>
                  </a:lnTo>
                  <a:lnTo>
                    <a:pt x="575" y="73"/>
                  </a:lnTo>
                  <a:lnTo>
                    <a:pt x="546" y="265"/>
                  </a:lnTo>
                  <a:lnTo>
                    <a:pt x="816" y="308"/>
                  </a:lnTo>
                  <a:lnTo>
                    <a:pt x="713" y="1069"/>
                  </a:lnTo>
                  <a:lnTo>
                    <a:pt x="0" y="94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4" name="Freeform 134"/>
            <p:cNvSpPr>
              <a:spLocks noChangeAspect="1"/>
            </p:cNvSpPr>
            <p:nvPr/>
          </p:nvSpPr>
          <p:spPr bwMode="auto">
            <a:xfrm>
              <a:off x="8326571" y="2966058"/>
              <a:ext cx="124851" cy="259315"/>
            </a:xfrm>
            <a:custGeom>
              <a:avLst/>
              <a:gdLst/>
              <a:ahLst/>
              <a:cxnLst>
                <a:cxn ang="0">
                  <a:pos x="0" y="61"/>
                </a:cxn>
                <a:cxn ang="0">
                  <a:pos x="38" y="198"/>
                </a:cxn>
                <a:cxn ang="0">
                  <a:pos x="45" y="285"/>
                </a:cxn>
                <a:cxn ang="0">
                  <a:pos x="85" y="374"/>
                </a:cxn>
                <a:cxn ang="0">
                  <a:pos x="107" y="480"/>
                </a:cxn>
                <a:cxn ang="0">
                  <a:pos x="211" y="458"/>
                </a:cxn>
                <a:cxn ang="0">
                  <a:pos x="191" y="292"/>
                </a:cxn>
                <a:cxn ang="0">
                  <a:pos x="203" y="176"/>
                </a:cxn>
                <a:cxn ang="0">
                  <a:pos x="229" y="122"/>
                </a:cxn>
                <a:cxn ang="0">
                  <a:pos x="232" y="0"/>
                </a:cxn>
                <a:cxn ang="0">
                  <a:pos x="0" y="61"/>
                </a:cxn>
              </a:cxnLst>
              <a:rect l="0" t="0" r="r" b="b"/>
              <a:pathLst>
                <a:path w="232" h="480">
                  <a:moveTo>
                    <a:pt x="0" y="61"/>
                  </a:moveTo>
                  <a:lnTo>
                    <a:pt x="38" y="198"/>
                  </a:lnTo>
                  <a:lnTo>
                    <a:pt x="45" y="285"/>
                  </a:lnTo>
                  <a:lnTo>
                    <a:pt x="85" y="374"/>
                  </a:lnTo>
                  <a:lnTo>
                    <a:pt x="107" y="480"/>
                  </a:lnTo>
                  <a:lnTo>
                    <a:pt x="211" y="458"/>
                  </a:lnTo>
                  <a:lnTo>
                    <a:pt x="191" y="292"/>
                  </a:lnTo>
                  <a:lnTo>
                    <a:pt x="203" y="176"/>
                  </a:lnTo>
                  <a:lnTo>
                    <a:pt x="229" y="122"/>
                  </a:lnTo>
                  <a:lnTo>
                    <a:pt x="232" y="0"/>
                  </a:lnTo>
                  <a:lnTo>
                    <a:pt x="0" y="6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5" name="Freeform 135"/>
            <p:cNvSpPr>
              <a:spLocks noChangeAspect="1"/>
            </p:cNvSpPr>
            <p:nvPr/>
          </p:nvSpPr>
          <p:spPr bwMode="auto">
            <a:xfrm>
              <a:off x="7733145" y="3639339"/>
              <a:ext cx="596508" cy="359292"/>
            </a:xfrm>
            <a:custGeom>
              <a:avLst/>
              <a:gdLst/>
              <a:ahLst/>
              <a:cxnLst>
                <a:cxn ang="0">
                  <a:pos x="104" y="591"/>
                </a:cxn>
                <a:cxn ang="0">
                  <a:pos x="141" y="528"/>
                </a:cxn>
                <a:cxn ang="0">
                  <a:pos x="217" y="453"/>
                </a:cxn>
                <a:cxn ang="0">
                  <a:pos x="309" y="477"/>
                </a:cxn>
                <a:cxn ang="0">
                  <a:pos x="361" y="477"/>
                </a:cxn>
                <a:cxn ang="0">
                  <a:pos x="437" y="439"/>
                </a:cxn>
                <a:cxn ang="0">
                  <a:pos x="451" y="387"/>
                </a:cxn>
                <a:cxn ang="0">
                  <a:pos x="514" y="197"/>
                </a:cxn>
                <a:cxn ang="0">
                  <a:pos x="591" y="150"/>
                </a:cxn>
                <a:cxn ang="0">
                  <a:pos x="656" y="76"/>
                </a:cxn>
                <a:cxn ang="0">
                  <a:pos x="746" y="48"/>
                </a:cxn>
                <a:cxn ang="0">
                  <a:pos x="796" y="18"/>
                </a:cxn>
                <a:cxn ang="0">
                  <a:pos x="851" y="66"/>
                </a:cxn>
                <a:cxn ang="0">
                  <a:pos x="865" y="109"/>
                </a:cxn>
                <a:cxn ang="0">
                  <a:pos x="851" y="183"/>
                </a:cxn>
                <a:cxn ang="0">
                  <a:pos x="892" y="189"/>
                </a:cxn>
                <a:cxn ang="0">
                  <a:pos x="951" y="204"/>
                </a:cxn>
                <a:cxn ang="0">
                  <a:pos x="1013" y="234"/>
                </a:cxn>
                <a:cxn ang="0">
                  <a:pos x="1005" y="279"/>
                </a:cxn>
                <a:cxn ang="0">
                  <a:pos x="991" y="286"/>
                </a:cxn>
                <a:cxn ang="0">
                  <a:pos x="911" y="232"/>
                </a:cxn>
                <a:cxn ang="0">
                  <a:pos x="1015" y="302"/>
                </a:cxn>
                <a:cxn ang="0">
                  <a:pos x="1031" y="332"/>
                </a:cxn>
                <a:cxn ang="0">
                  <a:pos x="1018" y="335"/>
                </a:cxn>
                <a:cxn ang="0">
                  <a:pos x="1008" y="348"/>
                </a:cxn>
                <a:cxn ang="0">
                  <a:pos x="1004" y="366"/>
                </a:cxn>
                <a:cxn ang="0">
                  <a:pos x="949" y="322"/>
                </a:cxn>
                <a:cxn ang="0">
                  <a:pos x="997" y="371"/>
                </a:cxn>
                <a:cxn ang="0">
                  <a:pos x="1030" y="379"/>
                </a:cxn>
                <a:cxn ang="0">
                  <a:pos x="1038" y="389"/>
                </a:cxn>
                <a:cxn ang="0">
                  <a:pos x="1025" y="411"/>
                </a:cxn>
                <a:cxn ang="0">
                  <a:pos x="986" y="384"/>
                </a:cxn>
                <a:cxn ang="0">
                  <a:pos x="944" y="367"/>
                </a:cxn>
                <a:cxn ang="0">
                  <a:pos x="981" y="396"/>
                </a:cxn>
                <a:cxn ang="0">
                  <a:pos x="1025" y="429"/>
                </a:cxn>
                <a:cxn ang="0">
                  <a:pos x="1043" y="414"/>
                </a:cxn>
                <a:cxn ang="0">
                  <a:pos x="1086" y="416"/>
                </a:cxn>
                <a:cxn ang="0">
                  <a:pos x="1098" y="467"/>
                </a:cxn>
                <a:cxn ang="0">
                  <a:pos x="651" y="573"/>
                </a:cxn>
                <a:cxn ang="0">
                  <a:pos x="0" y="663"/>
                </a:cxn>
              </a:cxnLst>
              <a:rect l="0" t="0" r="r" b="b"/>
              <a:pathLst>
                <a:path w="1118" h="663">
                  <a:moveTo>
                    <a:pt x="0" y="663"/>
                  </a:moveTo>
                  <a:lnTo>
                    <a:pt x="104" y="591"/>
                  </a:lnTo>
                  <a:lnTo>
                    <a:pt x="106" y="576"/>
                  </a:lnTo>
                  <a:lnTo>
                    <a:pt x="141" y="528"/>
                  </a:lnTo>
                  <a:lnTo>
                    <a:pt x="178" y="501"/>
                  </a:lnTo>
                  <a:lnTo>
                    <a:pt x="217" y="453"/>
                  </a:lnTo>
                  <a:lnTo>
                    <a:pt x="257" y="501"/>
                  </a:lnTo>
                  <a:lnTo>
                    <a:pt x="309" y="477"/>
                  </a:lnTo>
                  <a:lnTo>
                    <a:pt x="329" y="492"/>
                  </a:lnTo>
                  <a:lnTo>
                    <a:pt x="361" y="477"/>
                  </a:lnTo>
                  <a:lnTo>
                    <a:pt x="380" y="449"/>
                  </a:lnTo>
                  <a:lnTo>
                    <a:pt x="437" y="439"/>
                  </a:lnTo>
                  <a:lnTo>
                    <a:pt x="465" y="399"/>
                  </a:lnTo>
                  <a:lnTo>
                    <a:pt x="451" y="387"/>
                  </a:lnTo>
                  <a:lnTo>
                    <a:pt x="502" y="261"/>
                  </a:lnTo>
                  <a:lnTo>
                    <a:pt x="514" y="197"/>
                  </a:lnTo>
                  <a:lnTo>
                    <a:pt x="565" y="223"/>
                  </a:lnTo>
                  <a:lnTo>
                    <a:pt x="591" y="150"/>
                  </a:lnTo>
                  <a:lnTo>
                    <a:pt x="617" y="145"/>
                  </a:lnTo>
                  <a:lnTo>
                    <a:pt x="656" y="76"/>
                  </a:lnTo>
                  <a:lnTo>
                    <a:pt x="667" y="0"/>
                  </a:lnTo>
                  <a:lnTo>
                    <a:pt x="746" y="48"/>
                  </a:lnTo>
                  <a:lnTo>
                    <a:pt x="759" y="9"/>
                  </a:lnTo>
                  <a:lnTo>
                    <a:pt x="796" y="18"/>
                  </a:lnTo>
                  <a:lnTo>
                    <a:pt x="817" y="51"/>
                  </a:lnTo>
                  <a:lnTo>
                    <a:pt x="851" y="66"/>
                  </a:lnTo>
                  <a:lnTo>
                    <a:pt x="868" y="90"/>
                  </a:lnTo>
                  <a:lnTo>
                    <a:pt x="865" y="109"/>
                  </a:lnTo>
                  <a:lnTo>
                    <a:pt x="843" y="153"/>
                  </a:lnTo>
                  <a:lnTo>
                    <a:pt x="851" y="183"/>
                  </a:lnTo>
                  <a:lnTo>
                    <a:pt x="880" y="171"/>
                  </a:lnTo>
                  <a:lnTo>
                    <a:pt x="892" y="189"/>
                  </a:lnTo>
                  <a:lnTo>
                    <a:pt x="902" y="201"/>
                  </a:lnTo>
                  <a:lnTo>
                    <a:pt x="951" y="204"/>
                  </a:lnTo>
                  <a:lnTo>
                    <a:pt x="966" y="223"/>
                  </a:lnTo>
                  <a:lnTo>
                    <a:pt x="1013" y="234"/>
                  </a:lnTo>
                  <a:lnTo>
                    <a:pt x="1002" y="250"/>
                  </a:lnTo>
                  <a:lnTo>
                    <a:pt x="1005" y="279"/>
                  </a:lnTo>
                  <a:lnTo>
                    <a:pt x="1009" y="292"/>
                  </a:lnTo>
                  <a:lnTo>
                    <a:pt x="991" y="286"/>
                  </a:lnTo>
                  <a:lnTo>
                    <a:pt x="960" y="268"/>
                  </a:lnTo>
                  <a:lnTo>
                    <a:pt x="911" y="232"/>
                  </a:lnTo>
                  <a:lnTo>
                    <a:pt x="980" y="301"/>
                  </a:lnTo>
                  <a:lnTo>
                    <a:pt x="1015" y="302"/>
                  </a:lnTo>
                  <a:lnTo>
                    <a:pt x="997" y="312"/>
                  </a:lnTo>
                  <a:lnTo>
                    <a:pt x="1031" y="332"/>
                  </a:lnTo>
                  <a:lnTo>
                    <a:pt x="1030" y="347"/>
                  </a:lnTo>
                  <a:lnTo>
                    <a:pt x="1018" y="335"/>
                  </a:lnTo>
                  <a:lnTo>
                    <a:pt x="1004" y="336"/>
                  </a:lnTo>
                  <a:lnTo>
                    <a:pt x="1008" y="348"/>
                  </a:lnTo>
                  <a:lnTo>
                    <a:pt x="1018" y="360"/>
                  </a:lnTo>
                  <a:lnTo>
                    <a:pt x="1004" y="366"/>
                  </a:lnTo>
                  <a:lnTo>
                    <a:pt x="965" y="336"/>
                  </a:lnTo>
                  <a:lnTo>
                    <a:pt x="949" y="322"/>
                  </a:lnTo>
                  <a:lnTo>
                    <a:pt x="959" y="341"/>
                  </a:lnTo>
                  <a:lnTo>
                    <a:pt x="997" y="371"/>
                  </a:lnTo>
                  <a:lnTo>
                    <a:pt x="1013" y="372"/>
                  </a:lnTo>
                  <a:lnTo>
                    <a:pt x="1030" y="379"/>
                  </a:lnTo>
                  <a:lnTo>
                    <a:pt x="1028" y="389"/>
                  </a:lnTo>
                  <a:lnTo>
                    <a:pt x="1038" y="389"/>
                  </a:lnTo>
                  <a:lnTo>
                    <a:pt x="1042" y="400"/>
                  </a:lnTo>
                  <a:lnTo>
                    <a:pt x="1025" y="411"/>
                  </a:lnTo>
                  <a:lnTo>
                    <a:pt x="997" y="400"/>
                  </a:lnTo>
                  <a:lnTo>
                    <a:pt x="986" y="384"/>
                  </a:lnTo>
                  <a:lnTo>
                    <a:pt x="951" y="379"/>
                  </a:lnTo>
                  <a:lnTo>
                    <a:pt x="944" y="367"/>
                  </a:lnTo>
                  <a:lnTo>
                    <a:pt x="931" y="383"/>
                  </a:lnTo>
                  <a:lnTo>
                    <a:pt x="981" y="396"/>
                  </a:lnTo>
                  <a:lnTo>
                    <a:pt x="984" y="409"/>
                  </a:lnTo>
                  <a:lnTo>
                    <a:pt x="1025" y="429"/>
                  </a:lnTo>
                  <a:lnTo>
                    <a:pt x="1040" y="429"/>
                  </a:lnTo>
                  <a:lnTo>
                    <a:pt x="1043" y="414"/>
                  </a:lnTo>
                  <a:lnTo>
                    <a:pt x="1059" y="418"/>
                  </a:lnTo>
                  <a:lnTo>
                    <a:pt x="1086" y="416"/>
                  </a:lnTo>
                  <a:lnTo>
                    <a:pt x="1118" y="477"/>
                  </a:lnTo>
                  <a:lnTo>
                    <a:pt x="1098" y="467"/>
                  </a:lnTo>
                  <a:lnTo>
                    <a:pt x="1091" y="486"/>
                  </a:lnTo>
                  <a:lnTo>
                    <a:pt x="651" y="573"/>
                  </a:lnTo>
                  <a:lnTo>
                    <a:pt x="288" y="623"/>
                  </a:lnTo>
                  <a:lnTo>
                    <a:pt x="0" y="66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6" name="Freeform 136"/>
            <p:cNvSpPr>
              <a:spLocks noChangeAspect="1"/>
            </p:cNvSpPr>
            <p:nvPr/>
          </p:nvSpPr>
          <p:spPr bwMode="auto">
            <a:xfrm>
              <a:off x="8303450" y="3740878"/>
              <a:ext cx="32369" cy="101539"/>
            </a:xfrm>
            <a:custGeom>
              <a:avLst/>
              <a:gdLst/>
              <a:ahLst/>
              <a:cxnLst>
                <a:cxn ang="0">
                  <a:pos x="0" y="107"/>
                </a:cxn>
                <a:cxn ang="0">
                  <a:pos x="0" y="165"/>
                </a:cxn>
                <a:cxn ang="0">
                  <a:pos x="15" y="189"/>
                </a:cxn>
                <a:cxn ang="0">
                  <a:pos x="22" y="120"/>
                </a:cxn>
                <a:cxn ang="0">
                  <a:pos x="45" y="90"/>
                </a:cxn>
                <a:cxn ang="0">
                  <a:pos x="62" y="0"/>
                </a:cxn>
                <a:cxn ang="0">
                  <a:pos x="27" y="19"/>
                </a:cxn>
                <a:cxn ang="0">
                  <a:pos x="0" y="107"/>
                </a:cxn>
              </a:cxnLst>
              <a:rect l="0" t="0" r="r" b="b"/>
              <a:pathLst>
                <a:path w="62" h="189">
                  <a:moveTo>
                    <a:pt x="0" y="107"/>
                  </a:moveTo>
                  <a:lnTo>
                    <a:pt x="0" y="165"/>
                  </a:lnTo>
                  <a:lnTo>
                    <a:pt x="15" y="189"/>
                  </a:lnTo>
                  <a:lnTo>
                    <a:pt x="22" y="120"/>
                  </a:lnTo>
                  <a:lnTo>
                    <a:pt x="45" y="90"/>
                  </a:lnTo>
                  <a:lnTo>
                    <a:pt x="62" y="0"/>
                  </a:lnTo>
                  <a:lnTo>
                    <a:pt x="27" y="19"/>
                  </a:lnTo>
                  <a:lnTo>
                    <a:pt x="0" y="107"/>
                  </a:lnTo>
                  <a:close/>
                </a:path>
              </a:pathLst>
            </a:custGeom>
            <a:solidFill>
              <a:srgbClr val="00C6D7">
                <a:lumMod val="50000"/>
              </a:srgbClr>
            </a:solidFill>
            <a:ln w="9525"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7" name="Freeform 137"/>
            <p:cNvSpPr>
              <a:spLocks noChangeAspect="1"/>
            </p:cNvSpPr>
            <p:nvPr/>
          </p:nvSpPr>
          <p:spPr bwMode="auto">
            <a:xfrm>
              <a:off x="7793259" y="3547173"/>
              <a:ext cx="346807" cy="363978"/>
            </a:xfrm>
            <a:custGeom>
              <a:avLst/>
              <a:gdLst/>
              <a:ahLst/>
              <a:cxnLst>
                <a:cxn ang="0">
                  <a:pos x="0" y="466"/>
                </a:cxn>
                <a:cxn ang="0">
                  <a:pos x="26" y="559"/>
                </a:cxn>
                <a:cxn ang="0">
                  <a:pos x="54" y="591"/>
                </a:cxn>
                <a:cxn ang="0">
                  <a:pos x="108" y="625"/>
                </a:cxn>
                <a:cxn ang="0">
                  <a:pos x="148" y="673"/>
                </a:cxn>
                <a:cxn ang="0">
                  <a:pos x="200" y="649"/>
                </a:cxn>
                <a:cxn ang="0">
                  <a:pos x="220" y="664"/>
                </a:cxn>
                <a:cxn ang="0">
                  <a:pos x="252" y="649"/>
                </a:cxn>
                <a:cxn ang="0">
                  <a:pos x="271" y="621"/>
                </a:cxn>
                <a:cxn ang="0">
                  <a:pos x="328" y="611"/>
                </a:cxn>
                <a:cxn ang="0">
                  <a:pos x="356" y="571"/>
                </a:cxn>
                <a:cxn ang="0">
                  <a:pos x="342" y="559"/>
                </a:cxn>
                <a:cxn ang="0">
                  <a:pos x="393" y="433"/>
                </a:cxn>
                <a:cxn ang="0">
                  <a:pos x="405" y="369"/>
                </a:cxn>
                <a:cxn ang="0">
                  <a:pos x="456" y="395"/>
                </a:cxn>
                <a:cxn ang="0">
                  <a:pos x="482" y="322"/>
                </a:cxn>
                <a:cxn ang="0">
                  <a:pos x="508" y="317"/>
                </a:cxn>
                <a:cxn ang="0">
                  <a:pos x="547" y="248"/>
                </a:cxn>
                <a:cxn ang="0">
                  <a:pos x="558" y="172"/>
                </a:cxn>
                <a:cxn ang="0">
                  <a:pos x="637" y="220"/>
                </a:cxn>
                <a:cxn ang="0">
                  <a:pos x="650" y="181"/>
                </a:cxn>
                <a:cxn ang="0">
                  <a:pos x="630" y="151"/>
                </a:cxn>
                <a:cxn ang="0">
                  <a:pos x="594" y="135"/>
                </a:cxn>
                <a:cxn ang="0">
                  <a:pos x="550" y="140"/>
                </a:cxn>
                <a:cxn ang="0">
                  <a:pos x="537" y="166"/>
                </a:cxn>
                <a:cxn ang="0">
                  <a:pos x="458" y="189"/>
                </a:cxn>
                <a:cxn ang="0">
                  <a:pos x="407" y="249"/>
                </a:cxn>
                <a:cxn ang="0">
                  <a:pos x="392" y="151"/>
                </a:cxn>
                <a:cxn ang="0">
                  <a:pos x="251" y="177"/>
                </a:cxn>
                <a:cxn ang="0">
                  <a:pos x="224" y="0"/>
                </a:cxn>
                <a:cxn ang="0">
                  <a:pos x="204" y="15"/>
                </a:cxn>
                <a:cxn ang="0">
                  <a:pos x="217" y="49"/>
                </a:cxn>
                <a:cxn ang="0">
                  <a:pos x="198" y="205"/>
                </a:cxn>
                <a:cxn ang="0">
                  <a:pos x="173" y="238"/>
                </a:cxn>
                <a:cxn ang="0">
                  <a:pos x="97" y="298"/>
                </a:cxn>
                <a:cxn ang="0">
                  <a:pos x="82" y="365"/>
                </a:cxn>
                <a:cxn ang="0">
                  <a:pos x="54" y="346"/>
                </a:cxn>
                <a:cxn ang="0">
                  <a:pos x="44" y="426"/>
                </a:cxn>
                <a:cxn ang="0">
                  <a:pos x="0" y="466"/>
                </a:cxn>
              </a:cxnLst>
              <a:rect l="0" t="0" r="r" b="b"/>
              <a:pathLst>
                <a:path w="650" h="673">
                  <a:moveTo>
                    <a:pt x="0" y="466"/>
                  </a:moveTo>
                  <a:lnTo>
                    <a:pt x="26" y="559"/>
                  </a:lnTo>
                  <a:lnTo>
                    <a:pt x="54" y="591"/>
                  </a:lnTo>
                  <a:lnTo>
                    <a:pt x="108" y="625"/>
                  </a:lnTo>
                  <a:lnTo>
                    <a:pt x="148" y="673"/>
                  </a:lnTo>
                  <a:lnTo>
                    <a:pt x="200" y="649"/>
                  </a:lnTo>
                  <a:lnTo>
                    <a:pt x="220" y="664"/>
                  </a:lnTo>
                  <a:lnTo>
                    <a:pt x="252" y="649"/>
                  </a:lnTo>
                  <a:lnTo>
                    <a:pt x="271" y="621"/>
                  </a:lnTo>
                  <a:lnTo>
                    <a:pt x="328" y="611"/>
                  </a:lnTo>
                  <a:lnTo>
                    <a:pt x="356" y="571"/>
                  </a:lnTo>
                  <a:lnTo>
                    <a:pt x="342" y="559"/>
                  </a:lnTo>
                  <a:lnTo>
                    <a:pt x="393" y="433"/>
                  </a:lnTo>
                  <a:lnTo>
                    <a:pt x="405" y="369"/>
                  </a:lnTo>
                  <a:lnTo>
                    <a:pt x="456" y="395"/>
                  </a:lnTo>
                  <a:lnTo>
                    <a:pt x="482" y="322"/>
                  </a:lnTo>
                  <a:lnTo>
                    <a:pt x="508" y="317"/>
                  </a:lnTo>
                  <a:lnTo>
                    <a:pt x="547" y="248"/>
                  </a:lnTo>
                  <a:lnTo>
                    <a:pt x="558" y="172"/>
                  </a:lnTo>
                  <a:lnTo>
                    <a:pt x="637" y="220"/>
                  </a:lnTo>
                  <a:lnTo>
                    <a:pt x="650" y="181"/>
                  </a:lnTo>
                  <a:lnTo>
                    <a:pt x="630" y="151"/>
                  </a:lnTo>
                  <a:lnTo>
                    <a:pt x="594" y="135"/>
                  </a:lnTo>
                  <a:lnTo>
                    <a:pt x="550" y="140"/>
                  </a:lnTo>
                  <a:lnTo>
                    <a:pt x="537" y="166"/>
                  </a:lnTo>
                  <a:lnTo>
                    <a:pt x="458" y="189"/>
                  </a:lnTo>
                  <a:lnTo>
                    <a:pt x="407" y="249"/>
                  </a:lnTo>
                  <a:lnTo>
                    <a:pt x="392" y="151"/>
                  </a:lnTo>
                  <a:lnTo>
                    <a:pt x="251" y="177"/>
                  </a:lnTo>
                  <a:lnTo>
                    <a:pt x="224" y="0"/>
                  </a:lnTo>
                  <a:lnTo>
                    <a:pt x="204" y="15"/>
                  </a:lnTo>
                  <a:lnTo>
                    <a:pt x="217" y="49"/>
                  </a:lnTo>
                  <a:lnTo>
                    <a:pt x="198" y="205"/>
                  </a:lnTo>
                  <a:lnTo>
                    <a:pt x="173" y="238"/>
                  </a:lnTo>
                  <a:lnTo>
                    <a:pt x="97" y="298"/>
                  </a:lnTo>
                  <a:lnTo>
                    <a:pt x="82" y="365"/>
                  </a:lnTo>
                  <a:lnTo>
                    <a:pt x="54" y="346"/>
                  </a:lnTo>
                  <a:lnTo>
                    <a:pt x="44" y="426"/>
                  </a:lnTo>
                  <a:lnTo>
                    <a:pt x="0" y="46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8" name="Freeform 138"/>
            <p:cNvSpPr>
              <a:spLocks noChangeAspect="1"/>
            </p:cNvSpPr>
            <p:nvPr/>
          </p:nvSpPr>
          <p:spPr bwMode="auto">
            <a:xfrm>
              <a:off x="6993290" y="2981679"/>
              <a:ext cx="408462" cy="456144"/>
            </a:xfrm>
            <a:custGeom>
              <a:avLst/>
              <a:gdLst/>
              <a:ahLst/>
              <a:cxnLst>
                <a:cxn ang="0">
                  <a:pos x="0" y="256"/>
                </a:cxn>
                <a:cxn ang="0">
                  <a:pos x="20" y="321"/>
                </a:cxn>
                <a:cxn ang="0">
                  <a:pos x="17" y="422"/>
                </a:cxn>
                <a:cxn ang="0">
                  <a:pos x="110" y="483"/>
                </a:cxn>
                <a:cxn ang="0">
                  <a:pos x="147" y="527"/>
                </a:cxn>
                <a:cxn ang="0">
                  <a:pos x="200" y="564"/>
                </a:cxn>
                <a:cxn ang="0">
                  <a:pos x="220" y="588"/>
                </a:cxn>
                <a:cxn ang="0">
                  <a:pos x="232" y="655"/>
                </a:cxn>
                <a:cxn ang="0">
                  <a:pos x="247" y="753"/>
                </a:cxn>
                <a:cxn ang="0">
                  <a:pos x="319" y="844"/>
                </a:cxn>
                <a:cxn ang="0">
                  <a:pos x="698" y="816"/>
                </a:cxn>
                <a:cxn ang="0">
                  <a:pos x="676" y="686"/>
                </a:cxn>
                <a:cxn ang="0">
                  <a:pos x="689" y="551"/>
                </a:cxn>
                <a:cxn ang="0">
                  <a:pos x="713" y="491"/>
                </a:cxn>
                <a:cxn ang="0">
                  <a:pos x="711" y="437"/>
                </a:cxn>
                <a:cxn ang="0">
                  <a:pos x="758" y="315"/>
                </a:cxn>
                <a:cxn ang="0">
                  <a:pos x="765" y="283"/>
                </a:cxn>
                <a:cxn ang="0">
                  <a:pos x="751" y="276"/>
                </a:cxn>
                <a:cxn ang="0">
                  <a:pos x="733" y="302"/>
                </a:cxn>
                <a:cxn ang="0">
                  <a:pos x="717" y="365"/>
                </a:cxn>
                <a:cxn ang="0">
                  <a:pos x="687" y="372"/>
                </a:cxn>
                <a:cxn ang="0">
                  <a:pos x="671" y="408"/>
                </a:cxn>
                <a:cxn ang="0">
                  <a:pos x="638" y="434"/>
                </a:cxn>
                <a:cxn ang="0">
                  <a:pos x="643" y="393"/>
                </a:cxn>
                <a:cxn ang="0">
                  <a:pos x="662" y="351"/>
                </a:cxn>
                <a:cxn ang="0">
                  <a:pos x="684" y="335"/>
                </a:cxn>
                <a:cxn ang="0">
                  <a:pos x="687" y="321"/>
                </a:cxn>
                <a:cxn ang="0">
                  <a:pos x="647" y="204"/>
                </a:cxn>
                <a:cxn ang="0">
                  <a:pos x="617" y="195"/>
                </a:cxn>
                <a:cxn ang="0">
                  <a:pos x="606" y="168"/>
                </a:cxn>
                <a:cxn ang="0">
                  <a:pos x="534" y="159"/>
                </a:cxn>
                <a:cxn ang="0">
                  <a:pos x="373" y="115"/>
                </a:cxn>
                <a:cxn ang="0">
                  <a:pos x="309" y="67"/>
                </a:cxn>
                <a:cxn ang="0">
                  <a:pos x="273" y="51"/>
                </a:cxn>
                <a:cxn ang="0">
                  <a:pos x="252" y="67"/>
                </a:cxn>
                <a:cxn ang="0">
                  <a:pos x="244" y="62"/>
                </a:cxn>
                <a:cxn ang="0">
                  <a:pos x="257" y="51"/>
                </a:cxn>
                <a:cxn ang="0">
                  <a:pos x="257" y="28"/>
                </a:cxn>
                <a:cxn ang="0">
                  <a:pos x="263" y="21"/>
                </a:cxn>
                <a:cxn ang="0">
                  <a:pos x="263" y="6"/>
                </a:cxn>
                <a:cxn ang="0">
                  <a:pos x="254" y="0"/>
                </a:cxn>
                <a:cxn ang="0">
                  <a:pos x="165" y="41"/>
                </a:cxn>
                <a:cxn ang="0">
                  <a:pos x="132" y="54"/>
                </a:cxn>
                <a:cxn ang="0">
                  <a:pos x="118" y="57"/>
                </a:cxn>
                <a:cxn ang="0">
                  <a:pos x="94" y="43"/>
                </a:cxn>
                <a:cxn ang="0">
                  <a:pos x="93" y="54"/>
                </a:cxn>
                <a:cxn ang="0">
                  <a:pos x="89" y="42"/>
                </a:cxn>
                <a:cxn ang="0">
                  <a:pos x="71" y="60"/>
                </a:cxn>
                <a:cxn ang="0">
                  <a:pos x="76" y="157"/>
                </a:cxn>
                <a:cxn ang="0">
                  <a:pos x="0" y="256"/>
                </a:cxn>
              </a:cxnLst>
              <a:rect l="0" t="0" r="r" b="b"/>
              <a:pathLst>
                <a:path w="765" h="844">
                  <a:moveTo>
                    <a:pt x="0" y="256"/>
                  </a:moveTo>
                  <a:lnTo>
                    <a:pt x="20" y="321"/>
                  </a:lnTo>
                  <a:lnTo>
                    <a:pt x="17" y="422"/>
                  </a:lnTo>
                  <a:lnTo>
                    <a:pt x="110" y="483"/>
                  </a:lnTo>
                  <a:lnTo>
                    <a:pt x="147" y="527"/>
                  </a:lnTo>
                  <a:lnTo>
                    <a:pt x="200" y="564"/>
                  </a:lnTo>
                  <a:lnTo>
                    <a:pt x="220" y="588"/>
                  </a:lnTo>
                  <a:lnTo>
                    <a:pt x="232" y="655"/>
                  </a:lnTo>
                  <a:lnTo>
                    <a:pt x="247" y="753"/>
                  </a:lnTo>
                  <a:lnTo>
                    <a:pt x="319" y="844"/>
                  </a:lnTo>
                  <a:lnTo>
                    <a:pt x="698" y="816"/>
                  </a:lnTo>
                  <a:lnTo>
                    <a:pt x="676" y="686"/>
                  </a:lnTo>
                  <a:lnTo>
                    <a:pt x="689" y="551"/>
                  </a:lnTo>
                  <a:lnTo>
                    <a:pt x="713" y="491"/>
                  </a:lnTo>
                  <a:lnTo>
                    <a:pt x="711" y="437"/>
                  </a:lnTo>
                  <a:lnTo>
                    <a:pt x="758" y="315"/>
                  </a:lnTo>
                  <a:lnTo>
                    <a:pt x="765" y="283"/>
                  </a:lnTo>
                  <a:lnTo>
                    <a:pt x="751" y="276"/>
                  </a:lnTo>
                  <a:lnTo>
                    <a:pt x="733" y="302"/>
                  </a:lnTo>
                  <a:lnTo>
                    <a:pt x="717" y="365"/>
                  </a:lnTo>
                  <a:lnTo>
                    <a:pt x="687" y="372"/>
                  </a:lnTo>
                  <a:lnTo>
                    <a:pt x="671" y="408"/>
                  </a:lnTo>
                  <a:lnTo>
                    <a:pt x="638" y="434"/>
                  </a:lnTo>
                  <a:lnTo>
                    <a:pt x="643" y="393"/>
                  </a:lnTo>
                  <a:lnTo>
                    <a:pt x="662" y="351"/>
                  </a:lnTo>
                  <a:lnTo>
                    <a:pt x="684" y="335"/>
                  </a:lnTo>
                  <a:lnTo>
                    <a:pt x="687" y="321"/>
                  </a:lnTo>
                  <a:lnTo>
                    <a:pt x="647" y="204"/>
                  </a:lnTo>
                  <a:lnTo>
                    <a:pt x="617" y="195"/>
                  </a:lnTo>
                  <a:lnTo>
                    <a:pt x="606" y="168"/>
                  </a:lnTo>
                  <a:lnTo>
                    <a:pt x="534" y="159"/>
                  </a:lnTo>
                  <a:lnTo>
                    <a:pt x="373" y="115"/>
                  </a:lnTo>
                  <a:lnTo>
                    <a:pt x="309" y="67"/>
                  </a:lnTo>
                  <a:lnTo>
                    <a:pt x="273" y="51"/>
                  </a:lnTo>
                  <a:lnTo>
                    <a:pt x="252" y="67"/>
                  </a:lnTo>
                  <a:lnTo>
                    <a:pt x="244" y="62"/>
                  </a:lnTo>
                  <a:lnTo>
                    <a:pt x="257" y="51"/>
                  </a:lnTo>
                  <a:lnTo>
                    <a:pt x="257" y="28"/>
                  </a:lnTo>
                  <a:lnTo>
                    <a:pt x="263" y="21"/>
                  </a:lnTo>
                  <a:lnTo>
                    <a:pt x="263" y="6"/>
                  </a:lnTo>
                  <a:lnTo>
                    <a:pt x="254" y="0"/>
                  </a:lnTo>
                  <a:lnTo>
                    <a:pt x="165" y="41"/>
                  </a:lnTo>
                  <a:lnTo>
                    <a:pt x="132" y="54"/>
                  </a:lnTo>
                  <a:lnTo>
                    <a:pt x="118" y="57"/>
                  </a:lnTo>
                  <a:lnTo>
                    <a:pt x="94" y="43"/>
                  </a:lnTo>
                  <a:lnTo>
                    <a:pt x="93" y="54"/>
                  </a:lnTo>
                  <a:lnTo>
                    <a:pt x="89" y="42"/>
                  </a:lnTo>
                  <a:lnTo>
                    <a:pt x="71" y="60"/>
                  </a:lnTo>
                  <a:lnTo>
                    <a:pt x="76" y="157"/>
                  </a:lnTo>
                  <a:lnTo>
                    <a:pt x="0" y="25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9" name="Freeform 139"/>
            <p:cNvSpPr>
              <a:spLocks noChangeAspect="1"/>
            </p:cNvSpPr>
            <p:nvPr/>
          </p:nvSpPr>
          <p:spPr bwMode="auto">
            <a:xfrm>
              <a:off x="5686213" y="3097277"/>
              <a:ext cx="542560" cy="474890"/>
            </a:xfrm>
            <a:custGeom>
              <a:avLst/>
              <a:gdLst/>
              <a:ahLst/>
              <a:cxnLst>
                <a:cxn ang="0">
                  <a:pos x="0" y="755"/>
                </a:cxn>
                <a:cxn ang="0">
                  <a:pos x="29" y="563"/>
                </a:cxn>
                <a:cxn ang="0">
                  <a:pos x="104" y="93"/>
                </a:cxn>
                <a:cxn ang="0">
                  <a:pos x="120" y="0"/>
                </a:cxn>
                <a:cxn ang="0">
                  <a:pos x="521" y="63"/>
                </a:cxn>
                <a:cxn ang="0">
                  <a:pos x="1018" y="116"/>
                </a:cxn>
                <a:cxn ang="0">
                  <a:pos x="982" y="498"/>
                </a:cxn>
                <a:cxn ang="0">
                  <a:pos x="948" y="879"/>
                </a:cxn>
                <a:cxn ang="0">
                  <a:pos x="270" y="798"/>
                </a:cxn>
                <a:cxn ang="0">
                  <a:pos x="0" y="755"/>
                </a:cxn>
              </a:cxnLst>
              <a:rect l="0" t="0" r="r" b="b"/>
              <a:pathLst>
                <a:path w="1018" h="879">
                  <a:moveTo>
                    <a:pt x="0" y="755"/>
                  </a:moveTo>
                  <a:lnTo>
                    <a:pt x="29" y="563"/>
                  </a:lnTo>
                  <a:lnTo>
                    <a:pt x="104" y="93"/>
                  </a:lnTo>
                  <a:lnTo>
                    <a:pt x="120" y="0"/>
                  </a:lnTo>
                  <a:lnTo>
                    <a:pt x="521" y="63"/>
                  </a:lnTo>
                  <a:lnTo>
                    <a:pt x="1018" y="116"/>
                  </a:lnTo>
                  <a:lnTo>
                    <a:pt x="982" y="498"/>
                  </a:lnTo>
                  <a:lnTo>
                    <a:pt x="948" y="879"/>
                  </a:lnTo>
                  <a:lnTo>
                    <a:pt x="270" y="798"/>
                  </a:lnTo>
                  <a:lnTo>
                    <a:pt x="0" y="755"/>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0" name="Freeform 140"/>
            <p:cNvSpPr>
              <a:spLocks noChangeAspect="1"/>
            </p:cNvSpPr>
            <p:nvPr/>
          </p:nvSpPr>
          <p:spPr bwMode="auto">
            <a:xfrm>
              <a:off x="4926320" y="5124932"/>
              <a:ext cx="23120" cy="15621"/>
            </a:xfrm>
            <a:custGeom>
              <a:avLst/>
              <a:gdLst/>
              <a:ahLst/>
              <a:cxnLst>
                <a:cxn ang="0">
                  <a:pos x="0" y="29"/>
                </a:cxn>
                <a:cxn ang="0">
                  <a:pos x="9" y="0"/>
                </a:cxn>
                <a:cxn ang="0">
                  <a:pos x="42" y="6"/>
                </a:cxn>
                <a:cxn ang="0">
                  <a:pos x="38" y="21"/>
                </a:cxn>
                <a:cxn ang="0">
                  <a:pos x="0" y="29"/>
                </a:cxn>
              </a:cxnLst>
              <a:rect l="0" t="0" r="r" b="b"/>
              <a:pathLst>
                <a:path w="42" h="29">
                  <a:moveTo>
                    <a:pt x="0" y="29"/>
                  </a:moveTo>
                  <a:lnTo>
                    <a:pt x="9" y="0"/>
                  </a:lnTo>
                  <a:lnTo>
                    <a:pt x="42" y="6"/>
                  </a:lnTo>
                  <a:lnTo>
                    <a:pt x="38" y="21"/>
                  </a:lnTo>
                  <a:lnTo>
                    <a:pt x="0" y="29"/>
                  </a:lnTo>
                  <a:close/>
                </a:path>
              </a:pathLst>
            </a:custGeom>
            <a:solidFill>
              <a:srgbClr val="0F56DC"/>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1" name="Freeform 141"/>
            <p:cNvSpPr>
              <a:spLocks noChangeAspect="1"/>
            </p:cNvSpPr>
            <p:nvPr/>
          </p:nvSpPr>
          <p:spPr bwMode="auto">
            <a:xfrm>
              <a:off x="4977185" y="5104625"/>
              <a:ext cx="41617" cy="18746"/>
            </a:xfrm>
            <a:custGeom>
              <a:avLst/>
              <a:gdLst/>
              <a:ahLst/>
              <a:cxnLst>
                <a:cxn ang="0">
                  <a:pos x="0" y="33"/>
                </a:cxn>
                <a:cxn ang="0">
                  <a:pos x="18" y="0"/>
                </a:cxn>
                <a:cxn ang="0">
                  <a:pos x="64" y="0"/>
                </a:cxn>
                <a:cxn ang="0">
                  <a:pos x="77" y="32"/>
                </a:cxn>
                <a:cxn ang="0">
                  <a:pos x="26" y="22"/>
                </a:cxn>
                <a:cxn ang="0">
                  <a:pos x="0" y="33"/>
                </a:cxn>
              </a:cxnLst>
              <a:rect l="0" t="0" r="r" b="b"/>
              <a:pathLst>
                <a:path w="77" h="33">
                  <a:moveTo>
                    <a:pt x="0" y="33"/>
                  </a:moveTo>
                  <a:lnTo>
                    <a:pt x="18" y="0"/>
                  </a:lnTo>
                  <a:lnTo>
                    <a:pt x="64" y="0"/>
                  </a:lnTo>
                  <a:lnTo>
                    <a:pt x="77" y="32"/>
                  </a:lnTo>
                  <a:lnTo>
                    <a:pt x="26" y="22"/>
                  </a:lnTo>
                  <a:lnTo>
                    <a:pt x="0" y="33"/>
                  </a:lnTo>
                  <a:close/>
                </a:path>
              </a:pathLst>
            </a:custGeom>
            <a:solidFill>
              <a:srgbClr val="0F56DC"/>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2" name="Freeform 142"/>
            <p:cNvSpPr>
              <a:spLocks noChangeAspect="1"/>
            </p:cNvSpPr>
            <p:nvPr/>
          </p:nvSpPr>
          <p:spPr bwMode="auto">
            <a:xfrm>
              <a:off x="5012636" y="4476645"/>
              <a:ext cx="747562" cy="665471"/>
            </a:xfrm>
            <a:custGeom>
              <a:avLst/>
              <a:gdLst/>
              <a:ahLst/>
              <a:cxnLst>
                <a:cxn ang="0">
                  <a:pos x="115" y="1124"/>
                </a:cxn>
                <a:cxn ang="0">
                  <a:pos x="267" y="1034"/>
                </a:cxn>
                <a:cxn ang="0">
                  <a:pos x="272" y="925"/>
                </a:cxn>
                <a:cxn ang="0">
                  <a:pos x="217" y="918"/>
                </a:cxn>
                <a:cxn ang="0">
                  <a:pos x="109" y="913"/>
                </a:cxn>
                <a:cxn ang="0">
                  <a:pos x="157" y="766"/>
                </a:cxn>
                <a:cxn ang="0">
                  <a:pos x="61" y="764"/>
                </a:cxn>
                <a:cxn ang="0">
                  <a:pos x="70" y="715"/>
                </a:cxn>
                <a:cxn ang="0">
                  <a:pos x="32" y="661"/>
                </a:cxn>
                <a:cxn ang="0">
                  <a:pos x="168" y="572"/>
                </a:cxn>
                <a:cxn ang="0">
                  <a:pos x="245" y="491"/>
                </a:cxn>
                <a:cxn ang="0">
                  <a:pos x="135" y="458"/>
                </a:cxn>
                <a:cxn ang="0">
                  <a:pos x="200" y="308"/>
                </a:cxn>
                <a:cxn ang="0">
                  <a:pos x="294" y="350"/>
                </a:cxn>
                <a:cxn ang="0">
                  <a:pos x="309" y="357"/>
                </a:cxn>
                <a:cxn ang="0">
                  <a:pos x="235" y="276"/>
                </a:cxn>
                <a:cxn ang="0">
                  <a:pos x="211" y="120"/>
                </a:cxn>
                <a:cxn ang="0">
                  <a:pos x="399" y="36"/>
                </a:cxn>
                <a:cxn ang="0">
                  <a:pos x="492" y="0"/>
                </a:cxn>
                <a:cxn ang="0">
                  <a:pos x="554" y="59"/>
                </a:cxn>
                <a:cxn ang="0">
                  <a:pos x="690" y="102"/>
                </a:cxn>
                <a:cxn ang="0">
                  <a:pos x="817" y="128"/>
                </a:cxn>
                <a:cxn ang="0">
                  <a:pos x="1000" y="886"/>
                </a:cxn>
                <a:cxn ang="0">
                  <a:pos x="1113" y="905"/>
                </a:cxn>
                <a:cxn ang="0">
                  <a:pos x="1172" y="928"/>
                </a:cxn>
                <a:cxn ang="0">
                  <a:pos x="1341" y="1116"/>
                </a:cxn>
                <a:cxn ang="0">
                  <a:pos x="1379" y="1232"/>
                </a:cxn>
                <a:cxn ang="0">
                  <a:pos x="1356" y="1187"/>
                </a:cxn>
                <a:cxn ang="0">
                  <a:pos x="1312" y="1173"/>
                </a:cxn>
                <a:cxn ang="0">
                  <a:pos x="1300" y="1143"/>
                </a:cxn>
                <a:cxn ang="0">
                  <a:pos x="1283" y="1112"/>
                </a:cxn>
                <a:cxn ang="0">
                  <a:pos x="1234" y="1075"/>
                </a:cxn>
                <a:cxn ang="0">
                  <a:pos x="1207" y="1011"/>
                </a:cxn>
                <a:cxn ang="0">
                  <a:pos x="1187" y="997"/>
                </a:cxn>
                <a:cxn ang="0">
                  <a:pos x="1147" y="928"/>
                </a:cxn>
                <a:cxn ang="0">
                  <a:pos x="1214" y="1030"/>
                </a:cxn>
                <a:cxn ang="0">
                  <a:pos x="1216" y="1072"/>
                </a:cxn>
                <a:cxn ang="0">
                  <a:pos x="1200" y="1094"/>
                </a:cxn>
                <a:cxn ang="0">
                  <a:pos x="1154" y="1000"/>
                </a:cxn>
                <a:cxn ang="0">
                  <a:pos x="1118" y="965"/>
                </a:cxn>
                <a:cxn ang="0">
                  <a:pos x="1105" y="1004"/>
                </a:cxn>
                <a:cxn ang="0">
                  <a:pos x="984" y="898"/>
                </a:cxn>
                <a:cxn ang="0">
                  <a:pos x="934" y="913"/>
                </a:cxn>
                <a:cxn ang="0">
                  <a:pos x="765" y="875"/>
                </a:cxn>
                <a:cxn ang="0">
                  <a:pos x="728" y="841"/>
                </a:cxn>
                <a:cxn ang="0">
                  <a:pos x="671" y="822"/>
                </a:cxn>
                <a:cxn ang="0">
                  <a:pos x="668" y="835"/>
                </a:cxn>
                <a:cxn ang="0">
                  <a:pos x="710" y="910"/>
                </a:cxn>
                <a:cxn ang="0">
                  <a:pos x="631" y="889"/>
                </a:cxn>
                <a:cxn ang="0">
                  <a:pos x="611" y="916"/>
                </a:cxn>
                <a:cxn ang="0">
                  <a:pos x="541" y="942"/>
                </a:cxn>
                <a:cxn ang="0">
                  <a:pos x="549" y="913"/>
                </a:cxn>
                <a:cxn ang="0">
                  <a:pos x="630" y="776"/>
                </a:cxn>
                <a:cxn ang="0">
                  <a:pos x="501" y="859"/>
                </a:cxn>
                <a:cxn ang="0">
                  <a:pos x="449" y="973"/>
                </a:cxn>
                <a:cxn ang="0">
                  <a:pos x="162" y="1146"/>
                </a:cxn>
                <a:cxn ang="0">
                  <a:pos x="36" y="1180"/>
                </a:cxn>
              </a:cxnLst>
              <a:rect l="0" t="0" r="r" b="b"/>
              <a:pathLst>
                <a:path w="1399" h="1232">
                  <a:moveTo>
                    <a:pt x="0" y="1176"/>
                  </a:moveTo>
                  <a:lnTo>
                    <a:pt x="13" y="1156"/>
                  </a:lnTo>
                  <a:lnTo>
                    <a:pt x="22" y="1158"/>
                  </a:lnTo>
                  <a:lnTo>
                    <a:pt x="80" y="1116"/>
                  </a:lnTo>
                  <a:lnTo>
                    <a:pt x="115" y="1124"/>
                  </a:lnTo>
                  <a:lnTo>
                    <a:pt x="123" y="1140"/>
                  </a:lnTo>
                  <a:lnTo>
                    <a:pt x="126" y="1124"/>
                  </a:lnTo>
                  <a:lnTo>
                    <a:pt x="162" y="1096"/>
                  </a:lnTo>
                  <a:lnTo>
                    <a:pt x="217" y="1075"/>
                  </a:lnTo>
                  <a:lnTo>
                    <a:pt x="267" y="1034"/>
                  </a:lnTo>
                  <a:lnTo>
                    <a:pt x="277" y="1038"/>
                  </a:lnTo>
                  <a:lnTo>
                    <a:pt x="285" y="984"/>
                  </a:lnTo>
                  <a:lnTo>
                    <a:pt x="316" y="942"/>
                  </a:lnTo>
                  <a:lnTo>
                    <a:pt x="265" y="945"/>
                  </a:lnTo>
                  <a:lnTo>
                    <a:pt x="272" y="925"/>
                  </a:lnTo>
                  <a:lnTo>
                    <a:pt x="286" y="925"/>
                  </a:lnTo>
                  <a:lnTo>
                    <a:pt x="272" y="916"/>
                  </a:lnTo>
                  <a:lnTo>
                    <a:pt x="247" y="940"/>
                  </a:lnTo>
                  <a:lnTo>
                    <a:pt x="245" y="958"/>
                  </a:lnTo>
                  <a:lnTo>
                    <a:pt x="217" y="918"/>
                  </a:lnTo>
                  <a:lnTo>
                    <a:pt x="206" y="925"/>
                  </a:lnTo>
                  <a:lnTo>
                    <a:pt x="191" y="904"/>
                  </a:lnTo>
                  <a:lnTo>
                    <a:pt x="152" y="920"/>
                  </a:lnTo>
                  <a:lnTo>
                    <a:pt x="144" y="922"/>
                  </a:lnTo>
                  <a:lnTo>
                    <a:pt x="109" y="913"/>
                  </a:lnTo>
                  <a:lnTo>
                    <a:pt x="144" y="883"/>
                  </a:lnTo>
                  <a:lnTo>
                    <a:pt x="135" y="875"/>
                  </a:lnTo>
                  <a:lnTo>
                    <a:pt x="144" y="856"/>
                  </a:lnTo>
                  <a:lnTo>
                    <a:pt x="140" y="796"/>
                  </a:lnTo>
                  <a:lnTo>
                    <a:pt x="157" y="766"/>
                  </a:lnTo>
                  <a:lnTo>
                    <a:pt x="129" y="788"/>
                  </a:lnTo>
                  <a:lnTo>
                    <a:pt x="130" y="806"/>
                  </a:lnTo>
                  <a:lnTo>
                    <a:pt x="104" y="822"/>
                  </a:lnTo>
                  <a:lnTo>
                    <a:pt x="71" y="811"/>
                  </a:lnTo>
                  <a:lnTo>
                    <a:pt x="61" y="764"/>
                  </a:lnTo>
                  <a:lnTo>
                    <a:pt x="39" y="744"/>
                  </a:lnTo>
                  <a:lnTo>
                    <a:pt x="39" y="730"/>
                  </a:lnTo>
                  <a:lnTo>
                    <a:pt x="54" y="730"/>
                  </a:lnTo>
                  <a:lnTo>
                    <a:pt x="60" y="719"/>
                  </a:lnTo>
                  <a:lnTo>
                    <a:pt x="70" y="715"/>
                  </a:lnTo>
                  <a:lnTo>
                    <a:pt x="60" y="713"/>
                  </a:lnTo>
                  <a:lnTo>
                    <a:pt x="68" y="704"/>
                  </a:lnTo>
                  <a:lnTo>
                    <a:pt x="55" y="689"/>
                  </a:lnTo>
                  <a:lnTo>
                    <a:pt x="50" y="697"/>
                  </a:lnTo>
                  <a:lnTo>
                    <a:pt x="32" y="661"/>
                  </a:lnTo>
                  <a:lnTo>
                    <a:pt x="44" y="635"/>
                  </a:lnTo>
                  <a:lnTo>
                    <a:pt x="108" y="589"/>
                  </a:lnTo>
                  <a:lnTo>
                    <a:pt x="123" y="558"/>
                  </a:lnTo>
                  <a:lnTo>
                    <a:pt x="138" y="554"/>
                  </a:lnTo>
                  <a:lnTo>
                    <a:pt x="168" y="572"/>
                  </a:lnTo>
                  <a:lnTo>
                    <a:pt x="191" y="566"/>
                  </a:lnTo>
                  <a:lnTo>
                    <a:pt x="202" y="551"/>
                  </a:lnTo>
                  <a:lnTo>
                    <a:pt x="248" y="558"/>
                  </a:lnTo>
                  <a:lnTo>
                    <a:pt x="257" y="508"/>
                  </a:lnTo>
                  <a:lnTo>
                    <a:pt x="245" y="491"/>
                  </a:lnTo>
                  <a:lnTo>
                    <a:pt x="275" y="473"/>
                  </a:lnTo>
                  <a:lnTo>
                    <a:pt x="247" y="461"/>
                  </a:lnTo>
                  <a:lnTo>
                    <a:pt x="207" y="488"/>
                  </a:lnTo>
                  <a:lnTo>
                    <a:pt x="203" y="463"/>
                  </a:lnTo>
                  <a:lnTo>
                    <a:pt x="135" y="458"/>
                  </a:lnTo>
                  <a:lnTo>
                    <a:pt x="102" y="430"/>
                  </a:lnTo>
                  <a:lnTo>
                    <a:pt x="98" y="380"/>
                  </a:lnTo>
                  <a:lnTo>
                    <a:pt x="119" y="389"/>
                  </a:lnTo>
                  <a:lnTo>
                    <a:pt x="71" y="338"/>
                  </a:lnTo>
                  <a:lnTo>
                    <a:pt x="200" y="308"/>
                  </a:lnTo>
                  <a:lnTo>
                    <a:pt x="219" y="315"/>
                  </a:lnTo>
                  <a:lnTo>
                    <a:pt x="202" y="338"/>
                  </a:lnTo>
                  <a:lnTo>
                    <a:pt x="267" y="371"/>
                  </a:lnTo>
                  <a:lnTo>
                    <a:pt x="296" y="362"/>
                  </a:lnTo>
                  <a:lnTo>
                    <a:pt x="294" y="350"/>
                  </a:lnTo>
                  <a:lnTo>
                    <a:pt x="270" y="342"/>
                  </a:lnTo>
                  <a:lnTo>
                    <a:pt x="257" y="297"/>
                  </a:lnTo>
                  <a:lnTo>
                    <a:pt x="274" y="311"/>
                  </a:lnTo>
                  <a:lnTo>
                    <a:pt x="280" y="338"/>
                  </a:lnTo>
                  <a:lnTo>
                    <a:pt x="309" y="357"/>
                  </a:lnTo>
                  <a:lnTo>
                    <a:pt x="337" y="353"/>
                  </a:lnTo>
                  <a:lnTo>
                    <a:pt x="330" y="336"/>
                  </a:lnTo>
                  <a:lnTo>
                    <a:pt x="284" y="326"/>
                  </a:lnTo>
                  <a:lnTo>
                    <a:pt x="292" y="297"/>
                  </a:lnTo>
                  <a:lnTo>
                    <a:pt x="235" y="276"/>
                  </a:lnTo>
                  <a:lnTo>
                    <a:pt x="234" y="237"/>
                  </a:lnTo>
                  <a:lnTo>
                    <a:pt x="219" y="210"/>
                  </a:lnTo>
                  <a:lnTo>
                    <a:pt x="176" y="159"/>
                  </a:lnTo>
                  <a:lnTo>
                    <a:pt x="192" y="157"/>
                  </a:lnTo>
                  <a:lnTo>
                    <a:pt x="211" y="120"/>
                  </a:lnTo>
                  <a:lnTo>
                    <a:pt x="258" y="135"/>
                  </a:lnTo>
                  <a:lnTo>
                    <a:pt x="295" y="118"/>
                  </a:lnTo>
                  <a:lnTo>
                    <a:pt x="350" y="49"/>
                  </a:lnTo>
                  <a:lnTo>
                    <a:pt x="363" y="60"/>
                  </a:lnTo>
                  <a:lnTo>
                    <a:pt x="399" y="36"/>
                  </a:lnTo>
                  <a:lnTo>
                    <a:pt x="400" y="57"/>
                  </a:lnTo>
                  <a:lnTo>
                    <a:pt x="417" y="52"/>
                  </a:lnTo>
                  <a:lnTo>
                    <a:pt x="407" y="40"/>
                  </a:lnTo>
                  <a:lnTo>
                    <a:pt x="457" y="33"/>
                  </a:lnTo>
                  <a:lnTo>
                    <a:pt x="492" y="0"/>
                  </a:lnTo>
                  <a:lnTo>
                    <a:pt x="516" y="21"/>
                  </a:lnTo>
                  <a:lnTo>
                    <a:pt x="509" y="49"/>
                  </a:lnTo>
                  <a:lnTo>
                    <a:pt x="526" y="52"/>
                  </a:lnTo>
                  <a:lnTo>
                    <a:pt x="532" y="25"/>
                  </a:lnTo>
                  <a:lnTo>
                    <a:pt x="554" y="59"/>
                  </a:lnTo>
                  <a:lnTo>
                    <a:pt x="595" y="59"/>
                  </a:lnTo>
                  <a:lnTo>
                    <a:pt x="599" y="88"/>
                  </a:lnTo>
                  <a:lnTo>
                    <a:pt x="673" y="96"/>
                  </a:lnTo>
                  <a:lnTo>
                    <a:pt x="671" y="111"/>
                  </a:lnTo>
                  <a:lnTo>
                    <a:pt x="690" y="102"/>
                  </a:lnTo>
                  <a:lnTo>
                    <a:pt x="709" y="125"/>
                  </a:lnTo>
                  <a:lnTo>
                    <a:pt x="746" y="120"/>
                  </a:lnTo>
                  <a:lnTo>
                    <a:pt x="780" y="135"/>
                  </a:lnTo>
                  <a:lnTo>
                    <a:pt x="817" y="120"/>
                  </a:lnTo>
                  <a:lnTo>
                    <a:pt x="817" y="128"/>
                  </a:lnTo>
                  <a:lnTo>
                    <a:pt x="829" y="124"/>
                  </a:lnTo>
                  <a:lnTo>
                    <a:pt x="888" y="154"/>
                  </a:lnTo>
                  <a:lnTo>
                    <a:pt x="934" y="869"/>
                  </a:lnTo>
                  <a:lnTo>
                    <a:pt x="1000" y="865"/>
                  </a:lnTo>
                  <a:lnTo>
                    <a:pt x="1000" y="886"/>
                  </a:lnTo>
                  <a:lnTo>
                    <a:pt x="1021" y="904"/>
                  </a:lnTo>
                  <a:lnTo>
                    <a:pt x="1063" y="938"/>
                  </a:lnTo>
                  <a:lnTo>
                    <a:pt x="1069" y="958"/>
                  </a:lnTo>
                  <a:lnTo>
                    <a:pt x="1103" y="935"/>
                  </a:lnTo>
                  <a:lnTo>
                    <a:pt x="1113" y="905"/>
                  </a:lnTo>
                  <a:lnTo>
                    <a:pt x="1133" y="893"/>
                  </a:lnTo>
                  <a:lnTo>
                    <a:pt x="1137" y="891"/>
                  </a:lnTo>
                  <a:lnTo>
                    <a:pt x="1158" y="905"/>
                  </a:lnTo>
                  <a:lnTo>
                    <a:pt x="1157" y="925"/>
                  </a:lnTo>
                  <a:lnTo>
                    <a:pt x="1172" y="928"/>
                  </a:lnTo>
                  <a:lnTo>
                    <a:pt x="1182" y="935"/>
                  </a:lnTo>
                  <a:lnTo>
                    <a:pt x="1187" y="949"/>
                  </a:lnTo>
                  <a:lnTo>
                    <a:pt x="1211" y="959"/>
                  </a:lnTo>
                  <a:lnTo>
                    <a:pt x="1309" y="1105"/>
                  </a:lnTo>
                  <a:lnTo>
                    <a:pt x="1341" y="1116"/>
                  </a:lnTo>
                  <a:lnTo>
                    <a:pt x="1392" y="1134"/>
                  </a:lnTo>
                  <a:lnTo>
                    <a:pt x="1399" y="1146"/>
                  </a:lnTo>
                  <a:lnTo>
                    <a:pt x="1383" y="1156"/>
                  </a:lnTo>
                  <a:lnTo>
                    <a:pt x="1389" y="1180"/>
                  </a:lnTo>
                  <a:lnTo>
                    <a:pt x="1379" y="1232"/>
                  </a:lnTo>
                  <a:lnTo>
                    <a:pt x="1373" y="1221"/>
                  </a:lnTo>
                  <a:lnTo>
                    <a:pt x="1365" y="1229"/>
                  </a:lnTo>
                  <a:lnTo>
                    <a:pt x="1353" y="1218"/>
                  </a:lnTo>
                  <a:lnTo>
                    <a:pt x="1369" y="1206"/>
                  </a:lnTo>
                  <a:lnTo>
                    <a:pt x="1356" y="1187"/>
                  </a:lnTo>
                  <a:lnTo>
                    <a:pt x="1356" y="1176"/>
                  </a:lnTo>
                  <a:lnTo>
                    <a:pt x="1341" y="1143"/>
                  </a:lnTo>
                  <a:lnTo>
                    <a:pt x="1332" y="1143"/>
                  </a:lnTo>
                  <a:lnTo>
                    <a:pt x="1316" y="1156"/>
                  </a:lnTo>
                  <a:lnTo>
                    <a:pt x="1312" y="1173"/>
                  </a:lnTo>
                  <a:lnTo>
                    <a:pt x="1297" y="1177"/>
                  </a:lnTo>
                  <a:lnTo>
                    <a:pt x="1296" y="1173"/>
                  </a:lnTo>
                  <a:lnTo>
                    <a:pt x="1307" y="1154"/>
                  </a:lnTo>
                  <a:lnTo>
                    <a:pt x="1309" y="1134"/>
                  </a:lnTo>
                  <a:lnTo>
                    <a:pt x="1300" y="1143"/>
                  </a:lnTo>
                  <a:lnTo>
                    <a:pt x="1296" y="1156"/>
                  </a:lnTo>
                  <a:lnTo>
                    <a:pt x="1258" y="1134"/>
                  </a:lnTo>
                  <a:lnTo>
                    <a:pt x="1262" y="1126"/>
                  </a:lnTo>
                  <a:lnTo>
                    <a:pt x="1279" y="1126"/>
                  </a:lnTo>
                  <a:lnTo>
                    <a:pt x="1283" y="1112"/>
                  </a:lnTo>
                  <a:lnTo>
                    <a:pt x="1296" y="1104"/>
                  </a:lnTo>
                  <a:lnTo>
                    <a:pt x="1294" y="1098"/>
                  </a:lnTo>
                  <a:lnTo>
                    <a:pt x="1275" y="1101"/>
                  </a:lnTo>
                  <a:lnTo>
                    <a:pt x="1269" y="1075"/>
                  </a:lnTo>
                  <a:lnTo>
                    <a:pt x="1234" y="1075"/>
                  </a:lnTo>
                  <a:lnTo>
                    <a:pt x="1222" y="1045"/>
                  </a:lnTo>
                  <a:lnTo>
                    <a:pt x="1234" y="1018"/>
                  </a:lnTo>
                  <a:lnTo>
                    <a:pt x="1220" y="1023"/>
                  </a:lnTo>
                  <a:lnTo>
                    <a:pt x="1214" y="1006"/>
                  </a:lnTo>
                  <a:lnTo>
                    <a:pt x="1207" y="1011"/>
                  </a:lnTo>
                  <a:lnTo>
                    <a:pt x="1201" y="1004"/>
                  </a:lnTo>
                  <a:lnTo>
                    <a:pt x="1211" y="981"/>
                  </a:lnTo>
                  <a:lnTo>
                    <a:pt x="1202" y="979"/>
                  </a:lnTo>
                  <a:lnTo>
                    <a:pt x="1200" y="992"/>
                  </a:lnTo>
                  <a:lnTo>
                    <a:pt x="1187" y="997"/>
                  </a:lnTo>
                  <a:lnTo>
                    <a:pt x="1172" y="988"/>
                  </a:lnTo>
                  <a:lnTo>
                    <a:pt x="1169" y="969"/>
                  </a:lnTo>
                  <a:lnTo>
                    <a:pt x="1153" y="945"/>
                  </a:lnTo>
                  <a:lnTo>
                    <a:pt x="1153" y="928"/>
                  </a:lnTo>
                  <a:lnTo>
                    <a:pt x="1147" y="928"/>
                  </a:lnTo>
                  <a:lnTo>
                    <a:pt x="1144" y="910"/>
                  </a:lnTo>
                  <a:lnTo>
                    <a:pt x="1142" y="916"/>
                  </a:lnTo>
                  <a:lnTo>
                    <a:pt x="1149" y="958"/>
                  </a:lnTo>
                  <a:lnTo>
                    <a:pt x="1164" y="988"/>
                  </a:lnTo>
                  <a:lnTo>
                    <a:pt x="1214" y="1030"/>
                  </a:lnTo>
                  <a:lnTo>
                    <a:pt x="1214" y="1038"/>
                  </a:lnTo>
                  <a:lnTo>
                    <a:pt x="1204" y="1036"/>
                  </a:lnTo>
                  <a:lnTo>
                    <a:pt x="1203" y="1045"/>
                  </a:lnTo>
                  <a:lnTo>
                    <a:pt x="1211" y="1042"/>
                  </a:lnTo>
                  <a:lnTo>
                    <a:pt x="1216" y="1072"/>
                  </a:lnTo>
                  <a:lnTo>
                    <a:pt x="1248" y="1087"/>
                  </a:lnTo>
                  <a:lnTo>
                    <a:pt x="1267" y="1116"/>
                  </a:lnTo>
                  <a:lnTo>
                    <a:pt x="1228" y="1125"/>
                  </a:lnTo>
                  <a:lnTo>
                    <a:pt x="1211" y="1176"/>
                  </a:lnTo>
                  <a:lnTo>
                    <a:pt x="1200" y="1094"/>
                  </a:lnTo>
                  <a:lnTo>
                    <a:pt x="1192" y="1086"/>
                  </a:lnTo>
                  <a:lnTo>
                    <a:pt x="1191" y="1070"/>
                  </a:lnTo>
                  <a:lnTo>
                    <a:pt x="1197" y="1065"/>
                  </a:lnTo>
                  <a:lnTo>
                    <a:pt x="1164" y="1003"/>
                  </a:lnTo>
                  <a:lnTo>
                    <a:pt x="1154" y="1000"/>
                  </a:lnTo>
                  <a:lnTo>
                    <a:pt x="1148" y="988"/>
                  </a:lnTo>
                  <a:lnTo>
                    <a:pt x="1137" y="991"/>
                  </a:lnTo>
                  <a:lnTo>
                    <a:pt x="1132" y="984"/>
                  </a:lnTo>
                  <a:lnTo>
                    <a:pt x="1123" y="950"/>
                  </a:lnTo>
                  <a:lnTo>
                    <a:pt x="1118" y="965"/>
                  </a:lnTo>
                  <a:lnTo>
                    <a:pt x="1093" y="955"/>
                  </a:lnTo>
                  <a:lnTo>
                    <a:pt x="1088" y="962"/>
                  </a:lnTo>
                  <a:lnTo>
                    <a:pt x="1119" y="981"/>
                  </a:lnTo>
                  <a:lnTo>
                    <a:pt x="1103" y="988"/>
                  </a:lnTo>
                  <a:lnTo>
                    <a:pt x="1105" y="1004"/>
                  </a:lnTo>
                  <a:lnTo>
                    <a:pt x="1080" y="992"/>
                  </a:lnTo>
                  <a:lnTo>
                    <a:pt x="1047" y="958"/>
                  </a:lnTo>
                  <a:lnTo>
                    <a:pt x="995" y="935"/>
                  </a:lnTo>
                  <a:lnTo>
                    <a:pt x="961" y="932"/>
                  </a:lnTo>
                  <a:lnTo>
                    <a:pt x="984" y="898"/>
                  </a:lnTo>
                  <a:lnTo>
                    <a:pt x="997" y="916"/>
                  </a:lnTo>
                  <a:lnTo>
                    <a:pt x="1000" y="898"/>
                  </a:lnTo>
                  <a:lnTo>
                    <a:pt x="978" y="883"/>
                  </a:lnTo>
                  <a:lnTo>
                    <a:pt x="964" y="911"/>
                  </a:lnTo>
                  <a:lnTo>
                    <a:pt x="934" y="913"/>
                  </a:lnTo>
                  <a:lnTo>
                    <a:pt x="808" y="898"/>
                  </a:lnTo>
                  <a:lnTo>
                    <a:pt x="813" y="878"/>
                  </a:lnTo>
                  <a:lnTo>
                    <a:pt x="800" y="884"/>
                  </a:lnTo>
                  <a:lnTo>
                    <a:pt x="784" y="864"/>
                  </a:lnTo>
                  <a:lnTo>
                    <a:pt x="765" y="875"/>
                  </a:lnTo>
                  <a:lnTo>
                    <a:pt x="757" y="861"/>
                  </a:lnTo>
                  <a:lnTo>
                    <a:pt x="724" y="875"/>
                  </a:lnTo>
                  <a:lnTo>
                    <a:pt x="723" y="864"/>
                  </a:lnTo>
                  <a:lnTo>
                    <a:pt x="736" y="842"/>
                  </a:lnTo>
                  <a:lnTo>
                    <a:pt x="728" y="841"/>
                  </a:lnTo>
                  <a:lnTo>
                    <a:pt x="739" y="833"/>
                  </a:lnTo>
                  <a:lnTo>
                    <a:pt x="701" y="838"/>
                  </a:lnTo>
                  <a:lnTo>
                    <a:pt x="687" y="824"/>
                  </a:lnTo>
                  <a:lnTo>
                    <a:pt x="676" y="833"/>
                  </a:lnTo>
                  <a:lnTo>
                    <a:pt x="671" y="822"/>
                  </a:lnTo>
                  <a:lnTo>
                    <a:pt x="680" y="811"/>
                  </a:lnTo>
                  <a:lnTo>
                    <a:pt x="661" y="818"/>
                  </a:lnTo>
                  <a:lnTo>
                    <a:pt x="663" y="824"/>
                  </a:lnTo>
                  <a:lnTo>
                    <a:pt x="652" y="835"/>
                  </a:lnTo>
                  <a:lnTo>
                    <a:pt x="668" y="835"/>
                  </a:lnTo>
                  <a:lnTo>
                    <a:pt x="661" y="854"/>
                  </a:lnTo>
                  <a:lnTo>
                    <a:pt x="676" y="862"/>
                  </a:lnTo>
                  <a:lnTo>
                    <a:pt x="691" y="874"/>
                  </a:lnTo>
                  <a:lnTo>
                    <a:pt x="714" y="862"/>
                  </a:lnTo>
                  <a:lnTo>
                    <a:pt x="710" y="910"/>
                  </a:lnTo>
                  <a:lnTo>
                    <a:pt x="673" y="911"/>
                  </a:lnTo>
                  <a:lnTo>
                    <a:pt x="673" y="896"/>
                  </a:lnTo>
                  <a:lnTo>
                    <a:pt x="661" y="889"/>
                  </a:lnTo>
                  <a:lnTo>
                    <a:pt x="632" y="901"/>
                  </a:lnTo>
                  <a:lnTo>
                    <a:pt x="631" y="889"/>
                  </a:lnTo>
                  <a:lnTo>
                    <a:pt x="621" y="898"/>
                  </a:lnTo>
                  <a:lnTo>
                    <a:pt x="618" y="886"/>
                  </a:lnTo>
                  <a:lnTo>
                    <a:pt x="595" y="883"/>
                  </a:lnTo>
                  <a:lnTo>
                    <a:pt x="613" y="910"/>
                  </a:lnTo>
                  <a:lnTo>
                    <a:pt x="611" y="916"/>
                  </a:lnTo>
                  <a:lnTo>
                    <a:pt x="599" y="911"/>
                  </a:lnTo>
                  <a:lnTo>
                    <a:pt x="576" y="925"/>
                  </a:lnTo>
                  <a:lnTo>
                    <a:pt x="570" y="920"/>
                  </a:lnTo>
                  <a:lnTo>
                    <a:pt x="549" y="955"/>
                  </a:lnTo>
                  <a:lnTo>
                    <a:pt x="541" y="942"/>
                  </a:lnTo>
                  <a:lnTo>
                    <a:pt x="536" y="950"/>
                  </a:lnTo>
                  <a:lnTo>
                    <a:pt x="516" y="946"/>
                  </a:lnTo>
                  <a:lnTo>
                    <a:pt x="514" y="928"/>
                  </a:lnTo>
                  <a:lnTo>
                    <a:pt x="537" y="928"/>
                  </a:lnTo>
                  <a:lnTo>
                    <a:pt x="549" y="913"/>
                  </a:lnTo>
                  <a:lnTo>
                    <a:pt x="513" y="911"/>
                  </a:lnTo>
                  <a:lnTo>
                    <a:pt x="546" y="830"/>
                  </a:lnTo>
                  <a:lnTo>
                    <a:pt x="601" y="815"/>
                  </a:lnTo>
                  <a:lnTo>
                    <a:pt x="595" y="797"/>
                  </a:lnTo>
                  <a:lnTo>
                    <a:pt x="630" y="776"/>
                  </a:lnTo>
                  <a:lnTo>
                    <a:pt x="582" y="788"/>
                  </a:lnTo>
                  <a:lnTo>
                    <a:pt x="591" y="748"/>
                  </a:lnTo>
                  <a:lnTo>
                    <a:pt x="569" y="797"/>
                  </a:lnTo>
                  <a:lnTo>
                    <a:pt x="537" y="811"/>
                  </a:lnTo>
                  <a:lnTo>
                    <a:pt x="501" y="859"/>
                  </a:lnTo>
                  <a:lnTo>
                    <a:pt x="477" y="859"/>
                  </a:lnTo>
                  <a:lnTo>
                    <a:pt x="489" y="886"/>
                  </a:lnTo>
                  <a:lnTo>
                    <a:pt x="426" y="939"/>
                  </a:lnTo>
                  <a:lnTo>
                    <a:pt x="455" y="950"/>
                  </a:lnTo>
                  <a:lnTo>
                    <a:pt x="449" y="973"/>
                  </a:lnTo>
                  <a:lnTo>
                    <a:pt x="306" y="1086"/>
                  </a:lnTo>
                  <a:lnTo>
                    <a:pt x="204" y="1116"/>
                  </a:lnTo>
                  <a:lnTo>
                    <a:pt x="234" y="1128"/>
                  </a:lnTo>
                  <a:lnTo>
                    <a:pt x="173" y="1163"/>
                  </a:lnTo>
                  <a:lnTo>
                    <a:pt x="162" y="1146"/>
                  </a:lnTo>
                  <a:lnTo>
                    <a:pt x="118" y="1163"/>
                  </a:lnTo>
                  <a:lnTo>
                    <a:pt x="88" y="1164"/>
                  </a:lnTo>
                  <a:lnTo>
                    <a:pt x="88" y="1143"/>
                  </a:lnTo>
                  <a:lnTo>
                    <a:pt x="48" y="1182"/>
                  </a:lnTo>
                  <a:lnTo>
                    <a:pt x="36" y="1180"/>
                  </a:lnTo>
                  <a:lnTo>
                    <a:pt x="36" y="1162"/>
                  </a:lnTo>
                  <a:lnTo>
                    <a:pt x="30" y="1180"/>
                  </a:lnTo>
                  <a:lnTo>
                    <a:pt x="0" y="1176"/>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3" name="Freeform 146"/>
            <p:cNvSpPr>
              <a:spLocks noChangeAspect="1"/>
            </p:cNvSpPr>
            <p:nvPr/>
          </p:nvSpPr>
          <p:spPr bwMode="auto">
            <a:xfrm>
              <a:off x="5686213" y="5064009"/>
              <a:ext cx="13872" cy="26556"/>
            </a:xfrm>
            <a:custGeom>
              <a:avLst/>
              <a:gdLst/>
              <a:ahLst/>
              <a:cxnLst>
                <a:cxn ang="0">
                  <a:pos x="0" y="50"/>
                </a:cxn>
                <a:cxn ang="0">
                  <a:pos x="4" y="0"/>
                </a:cxn>
                <a:cxn ang="0">
                  <a:pos x="23" y="42"/>
                </a:cxn>
                <a:cxn ang="0">
                  <a:pos x="0" y="50"/>
                </a:cxn>
              </a:cxnLst>
              <a:rect l="0" t="0" r="r" b="b"/>
              <a:pathLst>
                <a:path w="23" h="50">
                  <a:moveTo>
                    <a:pt x="0" y="50"/>
                  </a:moveTo>
                  <a:lnTo>
                    <a:pt x="4" y="0"/>
                  </a:lnTo>
                  <a:lnTo>
                    <a:pt x="23" y="42"/>
                  </a:lnTo>
                  <a:lnTo>
                    <a:pt x="0" y="50"/>
                  </a:lnTo>
                  <a:close/>
                </a:path>
              </a:pathLst>
            </a:custGeom>
            <a:solidFill>
              <a:srgbClr val="0F56DC"/>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4" name="Freeform 147"/>
            <p:cNvSpPr>
              <a:spLocks noChangeAspect="1"/>
            </p:cNvSpPr>
            <p:nvPr/>
          </p:nvSpPr>
          <p:spPr bwMode="auto">
            <a:xfrm>
              <a:off x="7141261" y="4214206"/>
              <a:ext cx="154136" cy="418653"/>
            </a:xfrm>
            <a:custGeom>
              <a:avLst/>
              <a:gdLst/>
              <a:ahLst/>
              <a:cxnLst>
                <a:cxn ang="0">
                  <a:pos x="167" y="0"/>
                </a:cxn>
                <a:cxn ang="0">
                  <a:pos x="155" y="23"/>
                </a:cxn>
                <a:cxn ang="0">
                  <a:pos x="151" y="43"/>
                </a:cxn>
                <a:cxn ang="0">
                  <a:pos x="139" y="62"/>
                </a:cxn>
                <a:cxn ang="0">
                  <a:pos x="130" y="73"/>
                </a:cxn>
                <a:cxn ang="0">
                  <a:pos x="130" y="92"/>
                </a:cxn>
                <a:cxn ang="0">
                  <a:pos x="123" y="112"/>
                </a:cxn>
                <a:cxn ang="0">
                  <a:pos x="106" y="129"/>
                </a:cxn>
                <a:cxn ang="0">
                  <a:pos x="90" y="151"/>
                </a:cxn>
                <a:cxn ang="0">
                  <a:pos x="74" y="181"/>
                </a:cxn>
                <a:cxn ang="0">
                  <a:pos x="64" y="202"/>
                </a:cxn>
                <a:cxn ang="0">
                  <a:pos x="60" y="219"/>
                </a:cxn>
                <a:cxn ang="0">
                  <a:pos x="52" y="238"/>
                </a:cxn>
                <a:cxn ang="0">
                  <a:pos x="48" y="267"/>
                </a:cxn>
                <a:cxn ang="0">
                  <a:pos x="40" y="289"/>
                </a:cxn>
                <a:cxn ang="0">
                  <a:pos x="40" y="305"/>
                </a:cxn>
                <a:cxn ang="0">
                  <a:pos x="40" y="336"/>
                </a:cxn>
                <a:cxn ang="0">
                  <a:pos x="45" y="347"/>
                </a:cxn>
                <a:cxn ang="0">
                  <a:pos x="45" y="370"/>
                </a:cxn>
                <a:cxn ang="0">
                  <a:pos x="48" y="387"/>
                </a:cxn>
                <a:cxn ang="0">
                  <a:pos x="60" y="404"/>
                </a:cxn>
                <a:cxn ang="0">
                  <a:pos x="64" y="418"/>
                </a:cxn>
                <a:cxn ang="0">
                  <a:pos x="52" y="404"/>
                </a:cxn>
                <a:cxn ang="0">
                  <a:pos x="60" y="426"/>
                </a:cxn>
                <a:cxn ang="0">
                  <a:pos x="64" y="438"/>
                </a:cxn>
                <a:cxn ang="0">
                  <a:pos x="81" y="452"/>
                </a:cxn>
                <a:cxn ang="0">
                  <a:pos x="74" y="460"/>
                </a:cxn>
                <a:cxn ang="0">
                  <a:pos x="74" y="503"/>
                </a:cxn>
                <a:cxn ang="0">
                  <a:pos x="69" y="534"/>
                </a:cxn>
                <a:cxn ang="0">
                  <a:pos x="90" y="568"/>
                </a:cxn>
                <a:cxn ang="0">
                  <a:pos x="21" y="644"/>
                </a:cxn>
                <a:cxn ang="0">
                  <a:pos x="32" y="628"/>
                </a:cxn>
                <a:cxn ang="0">
                  <a:pos x="7" y="730"/>
                </a:cxn>
                <a:cxn ang="0">
                  <a:pos x="0" y="778"/>
                </a:cxn>
                <a:cxn ang="0">
                  <a:pos x="146" y="759"/>
                </a:cxn>
                <a:cxn ang="0">
                  <a:pos x="135" y="757"/>
                </a:cxn>
                <a:cxn ang="0">
                  <a:pos x="295" y="766"/>
                </a:cxn>
                <a:cxn ang="0">
                  <a:pos x="284" y="757"/>
                </a:cxn>
              </a:cxnLst>
              <a:rect l="0" t="0" r="r" b="b"/>
              <a:pathLst>
                <a:path w="295" h="778">
                  <a:moveTo>
                    <a:pt x="167" y="0"/>
                  </a:moveTo>
                  <a:lnTo>
                    <a:pt x="155" y="23"/>
                  </a:lnTo>
                  <a:lnTo>
                    <a:pt x="151" y="43"/>
                  </a:lnTo>
                  <a:lnTo>
                    <a:pt x="139" y="62"/>
                  </a:lnTo>
                  <a:lnTo>
                    <a:pt x="130" y="73"/>
                  </a:lnTo>
                  <a:lnTo>
                    <a:pt x="130" y="92"/>
                  </a:lnTo>
                  <a:lnTo>
                    <a:pt x="123" y="112"/>
                  </a:lnTo>
                  <a:lnTo>
                    <a:pt x="106" y="129"/>
                  </a:lnTo>
                  <a:lnTo>
                    <a:pt x="90" y="151"/>
                  </a:lnTo>
                  <a:lnTo>
                    <a:pt x="74" y="181"/>
                  </a:lnTo>
                  <a:lnTo>
                    <a:pt x="64" y="202"/>
                  </a:lnTo>
                  <a:lnTo>
                    <a:pt x="60" y="219"/>
                  </a:lnTo>
                  <a:lnTo>
                    <a:pt x="52" y="238"/>
                  </a:lnTo>
                  <a:lnTo>
                    <a:pt x="48" y="267"/>
                  </a:lnTo>
                  <a:lnTo>
                    <a:pt x="40" y="289"/>
                  </a:lnTo>
                  <a:lnTo>
                    <a:pt x="40" y="305"/>
                  </a:lnTo>
                  <a:lnTo>
                    <a:pt x="40" y="336"/>
                  </a:lnTo>
                  <a:lnTo>
                    <a:pt x="45" y="347"/>
                  </a:lnTo>
                  <a:lnTo>
                    <a:pt x="45" y="370"/>
                  </a:lnTo>
                  <a:lnTo>
                    <a:pt x="48" y="387"/>
                  </a:lnTo>
                  <a:lnTo>
                    <a:pt x="60" y="404"/>
                  </a:lnTo>
                  <a:lnTo>
                    <a:pt x="64" y="418"/>
                  </a:lnTo>
                  <a:lnTo>
                    <a:pt x="52" y="404"/>
                  </a:lnTo>
                  <a:lnTo>
                    <a:pt x="60" y="426"/>
                  </a:lnTo>
                  <a:lnTo>
                    <a:pt x="64" y="438"/>
                  </a:lnTo>
                  <a:lnTo>
                    <a:pt x="81" y="452"/>
                  </a:lnTo>
                  <a:lnTo>
                    <a:pt x="74" y="460"/>
                  </a:lnTo>
                  <a:lnTo>
                    <a:pt x="74" y="503"/>
                  </a:lnTo>
                  <a:lnTo>
                    <a:pt x="69" y="534"/>
                  </a:lnTo>
                  <a:lnTo>
                    <a:pt x="90" y="568"/>
                  </a:lnTo>
                  <a:lnTo>
                    <a:pt x="21" y="644"/>
                  </a:lnTo>
                  <a:lnTo>
                    <a:pt x="32" y="628"/>
                  </a:lnTo>
                  <a:lnTo>
                    <a:pt x="7" y="730"/>
                  </a:lnTo>
                  <a:lnTo>
                    <a:pt x="0" y="778"/>
                  </a:lnTo>
                  <a:lnTo>
                    <a:pt x="146" y="759"/>
                  </a:lnTo>
                  <a:lnTo>
                    <a:pt x="135" y="757"/>
                  </a:lnTo>
                  <a:lnTo>
                    <a:pt x="295" y="766"/>
                  </a:lnTo>
                  <a:lnTo>
                    <a:pt x="284" y="757"/>
                  </a:lnTo>
                </a:path>
              </a:pathLst>
            </a:custGeom>
            <a:no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5" name="Freeform 148"/>
            <p:cNvSpPr>
              <a:spLocks noChangeAspect="1"/>
            </p:cNvSpPr>
            <p:nvPr/>
          </p:nvSpPr>
          <p:spPr bwMode="auto">
            <a:xfrm>
              <a:off x="7141261" y="4203271"/>
              <a:ext cx="271280" cy="503008"/>
            </a:xfrm>
            <a:custGeom>
              <a:avLst/>
              <a:gdLst/>
              <a:ahLst/>
              <a:cxnLst>
                <a:cxn ang="0">
                  <a:pos x="0" y="790"/>
                </a:cxn>
                <a:cxn ang="0">
                  <a:pos x="2" y="755"/>
                </a:cxn>
                <a:cxn ang="0">
                  <a:pos x="35" y="648"/>
                </a:cxn>
                <a:cxn ang="0">
                  <a:pos x="86" y="578"/>
                </a:cxn>
                <a:cxn ang="0">
                  <a:pos x="70" y="558"/>
                </a:cxn>
                <a:cxn ang="0">
                  <a:pos x="75" y="489"/>
                </a:cxn>
                <a:cxn ang="0">
                  <a:pos x="50" y="410"/>
                </a:cxn>
                <a:cxn ang="0">
                  <a:pos x="41" y="306"/>
                </a:cxn>
                <a:cxn ang="0">
                  <a:pos x="79" y="193"/>
                </a:cxn>
                <a:cxn ang="0">
                  <a:pos x="131" y="112"/>
                </a:cxn>
                <a:cxn ang="0">
                  <a:pos x="129" y="91"/>
                </a:cxn>
                <a:cxn ang="0">
                  <a:pos x="171" y="19"/>
                </a:cxn>
                <a:cxn ang="0">
                  <a:pos x="479" y="0"/>
                </a:cxn>
                <a:cxn ang="0">
                  <a:pos x="492" y="15"/>
                </a:cxn>
                <a:cxn ang="0">
                  <a:pos x="479" y="596"/>
                </a:cxn>
                <a:cxn ang="0">
                  <a:pos x="514" y="876"/>
                </a:cxn>
                <a:cxn ang="0">
                  <a:pos x="499" y="888"/>
                </a:cxn>
                <a:cxn ang="0">
                  <a:pos x="480" y="876"/>
                </a:cxn>
                <a:cxn ang="0">
                  <a:pos x="457" y="888"/>
                </a:cxn>
                <a:cxn ang="0">
                  <a:pos x="435" y="872"/>
                </a:cxn>
                <a:cxn ang="0">
                  <a:pos x="433" y="881"/>
                </a:cxn>
                <a:cxn ang="0">
                  <a:pos x="408" y="885"/>
                </a:cxn>
                <a:cxn ang="0">
                  <a:pos x="376" y="902"/>
                </a:cxn>
                <a:cxn ang="0">
                  <a:pos x="365" y="893"/>
                </a:cxn>
                <a:cxn ang="0">
                  <a:pos x="349" y="925"/>
                </a:cxn>
                <a:cxn ang="0">
                  <a:pos x="334" y="931"/>
                </a:cxn>
                <a:cxn ang="0">
                  <a:pos x="284" y="841"/>
                </a:cxn>
                <a:cxn ang="0">
                  <a:pos x="293" y="777"/>
                </a:cxn>
                <a:cxn ang="0">
                  <a:pos x="0" y="790"/>
                </a:cxn>
              </a:cxnLst>
              <a:rect l="0" t="0" r="r" b="b"/>
              <a:pathLst>
                <a:path w="514" h="931">
                  <a:moveTo>
                    <a:pt x="0" y="790"/>
                  </a:moveTo>
                  <a:lnTo>
                    <a:pt x="2" y="755"/>
                  </a:lnTo>
                  <a:lnTo>
                    <a:pt x="35" y="648"/>
                  </a:lnTo>
                  <a:lnTo>
                    <a:pt x="86" y="578"/>
                  </a:lnTo>
                  <a:lnTo>
                    <a:pt x="70" y="558"/>
                  </a:lnTo>
                  <a:lnTo>
                    <a:pt x="75" y="489"/>
                  </a:lnTo>
                  <a:lnTo>
                    <a:pt x="50" y="410"/>
                  </a:lnTo>
                  <a:lnTo>
                    <a:pt x="41" y="306"/>
                  </a:lnTo>
                  <a:lnTo>
                    <a:pt x="79" y="193"/>
                  </a:lnTo>
                  <a:lnTo>
                    <a:pt x="131" y="112"/>
                  </a:lnTo>
                  <a:lnTo>
                    <a:pt x="129" y="91"/>
                  </a:lnTo>
                  <a:lnTo>
                    <a:pt x="171" y="19"/>
                  </a:lnTo>
                  <a:lnTo>
                    <a:pt x="479" y="0"/>
                  </a:lnTo>
                  <a:lnTo>
                    <a:pt x="492" y="15"/>
                  </a:lnTo>
                  <a:lnTo>
                    <a:pt x="479" y="596"/>
                  </a:lnTo>
                  <a:lnTo>
                    <a:pt x="514" y="876"/>
                  </a:lnTo>
                  <a:lnTo>
                    <a:pt x="499" y="888"/>
                  </a:lnTo>
                  <a:lnTo>
                    <a:pt x="480" y="876"/>
                  </a:lnTo>
                  <a:lnTo>
                    <a:pt x="457" y="888"/>
                  </a:lnTo>
                  <a:lnTo>
                    <a:pt x="435" y="872"/>
                  </a:lnTo>
                  <a:lnTo>
                    <a:pt x="433" y="881"/>
                  </a:lnTo>
                  <a:lnTo>
                    <a:pt x="408" y="885"/>
                  </a:lnTo>
                  <a:lnTo>
                    <a:pt x="376" y="902"/>
                  </a:lnTo>
                  <a:lnTo>
                    <a:pt x="365" y="893"/>
                  </a:lnTo>
                  <a:lnTo>
                    <a:pt x="349" y="925"/>
                  </a:lnTo>
                  <a:lnTo>
                    <a:pt x="334" y="931"/>
                  </a:lnTo>
                  <a:lnTo>
                    <a:pt x="284" y="841"/>
                  </a:lnTo>
                  <a:lnTo>
                    <a:pt x="293" y="777"/>
                  </a:lnTo>
                  <a:lnTo>
                    <a:pt x="0" y="790"/>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6" name="Oval 160"/>
            <p:cNvSpPr>
              <a:spLocks noChangeArrowheads="1"/>
            </p:cNvSpPr>
            <p:nvPr/>
          </p:nvSpPr>
          <p:spPr bwMode="auto">
            <a:xfrm>
              <a:off x="8513349" y="3714322"/>
              <a:ext cx="147971" cy="149965"/>
            </a:xfrm>
            <a:prstGeom prst="ellipse">
              <a:avLst/>
            </a:prstGeom>
            <a:solidFill>
              <a:schemeClr val="accent2">
                <a:lumMod val="75000"/>
              </a:schemeClr>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56" name="Text Box 8"/>
          <p:cNvSpPr txBox="1">
            <a:spLocks noChangeAspect="1" noChangeArrowheads="1"/>
          </p:cNvSpPr>
          <p:nvPr/>
        </p:nvSpPr>
        <p:spPr bwMode="auto">
          <a:xfrm>
            <a:off x="10292812" y="6086287"/>
            <a:ext cx="939296" cy="410702"/>
          </a:xfrm>
          <a:prstGeom prst="rect">
            <a:avLst/>
          </a:prstGeom>
          <a:noFill/>
          <a:ln w="9525">
            <a:noFill/>
            <a:miter lim="800000"/>
            <a:headEnd/>
            <a:tailEnd/>
          </a:ln>
          <a:effectLst/>
        </p:spPr>
        <p:txBody>
          <a:bodyPr>
            <a:spAutoFit/>
          </a:bodyPr>
          <a:lstStyle/>
          <a:p>
            <a:pPr algn="l"/>
            <a:r>
              <a:rPr lang="en-US" sz="1900" dirty="0">
                <a:solidFill>
                  <a:schemeClr val="accent4">
                    <a:lumMod val="50000"/>
                  </a:schemeClr>
                </a:solidFill>
              </a:rPr>
              <a:t>≥50%</a:t>
            </a:r>
          </a:p>
        </p:txBody>
      </p:sp>
      <p:sp>
        <p:nvSpPr>
          <p:cNvPr id="157" name="Text Box 9"/>
          <p:cNvSpPr txBox="1">
            <a:spLocks noChangeAspect="1" noChangeArrowheads="1"/>
          </p:cNvSpPr>
          <p:nvPr/>
        </p:nvSpPr>
        <p:spPr bwMode="auto">
          <a:xfrm>
            <a:off x="8272824" y="6117197"/>
            <a:ext cx="1340502" cy="414713"/>
          </a:xfrm>
          <a:prstGeom prst="rect">
            <a:avLst/>
          </a:prstGeom>
          <a:noFill/>
          <a:ln w="9525">
            <a:noFill/>
            <a:miter lim="800000"/>
            <a:headEnd/>
            <a:tailEnd/>
          </a:ln>
          <a:effectLst/>
        </p:spPr>
        <p:txBody>
          <a:bodyPr wrap="none">
            <a:spAutoFit/>
          </a:bodyPr>
          <a:lstStyle/>
          <a:p>
            <a:pPr algn="l"/>
            <a:r>
              <a:rPr lang="en-US" sz="1900" dirty="0">
                <a:solidFill>
                  <a:schemeClr val="accent4">
                    <a:lumMod val="50000"/>
                  </a:schemeClr>
                </a:solidFill>
              </a:rPr>
              <a:t>25%–49%</a:t>
            </a:r>
            <a:endParaRPr lang="en-US" sz="3200" b="0" dirty="0">
              <a:solidFill>
                <a:schemeClr val="accent4">
                  <a:lumMod val="50000"/>
                </a:schemeClr>
              </a:solidFill>
            </a:endParaRPr>
          </a:p>
        </p:txBody>
      </p:sp>
      <p:sp>
        <p:nvSpPr>
          <p:cNvPr id="158" name="Rectangle 5"/>
          <p:cNvSpPr>
            <a:spLocks noChangeAspect="1" noChangeArrowheads="1"/>
          </p:cNvSpPr>
          <p:nvPr/>
        </p:nvSpPr>
        <p:spPr bwMode="auto">
          <a:xfrm>
            <a:off x="9697925" y="6181005"/>
            <a:ext cx="534006" cy="232731"/>
          </a:xfrm>
          <a:prstGeom prst="rect">
            <a:avLst/>
          </a:prstGeom>
          <a:solidFill>
            <a:schemeClr val="accent2">
              <a:lumMod val="75000"/>
            </a:schemeClr>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59" name="Group 158"/>
          <p:cNvGrpSpPr/>
          <p:nvPr/>
        </p:nvGrpSpPr>
        <p:grpSpPr>
          <a:xfrm>
            <a:off x="1378749" y="2087247"/>
            <a:ext cx="6049558" cy="3700563"/>
            <a:chOff x="352425" y="2362200"/>
            <a:chExt cx="4143375" cy="2787651"/>
          </a:xfrm>
        </p:grpSpPr>
        <p:sp>
          <p:nvSpPr>
            <p:cNvPr id="169" name="Freeform 11"/>
            <p:cNvSpPr>
              <a:spLocks noChangeAspect="1"/>
            </p:cNvSpPr>
            <p:nvPr/>
          </p:nvSpPr>
          <p:spPr bwMode="auto">
            <a:xfrm>
              <a:off x="352425" y="3054350"/>
              <a:ext cx="628650" cy="1174750"/>
            </a:xfrm>
            <a:custGeom>
              <a:avLst/>
              <a:gdLst/>
              <a:ahLst/>
              <a:cxnLst>
                <a:cxn ang="0">
                  <a:pos x="26" y="372"/>
                </a:cxn>
                <a:cxn ang="0">
                  <a:pos x="40" y="416"/>
                </a:cxn>
                <a:cxn ang="0">
                  <a:pos x="8" y="578"/>
                </a:cxn>
                <a:cxn ang="0">
                  <a:pos x="30" y="624"/>
                </a:cxn>
                <a:cxn ang="0">
                  <a:pos x="119" y="837"/>
                </a:cxn>
                <a:cxn ang="0">
                  <a:pos x="129" y="832"/>
                </a:cxn>
                <a:cxn ang="0">
                  <a:pos x="133" y="786"/>
                </a:cxn>
                <a:cxn ang="0">
                  <a:pos x="147" y="777"/>
                </a:cxn>
                <a:cxn ang="0">
                  <a:pos x="164" y="790"/>
                </a:cxn>
                <a:cxn ang="0">
                  <a:pos x="136" y="816"/>
                </a:cxn>
                <a:cxn ang="0">
                  <a:pos x="147" y="835"/>
                </a:cxn>
                <a:cxn ang="0">
                  <a:pos x="172" y="924"/>
                </a:cxn>
                <a:cxn ang="0">
                  <a:pos x="157" y="919"/>
                </a:cxn>
                <a:cxn ang="0">
                  <a:pos x="125" y="884"/>
                </a:cxn>
                <a:cxn ang="0">
                  <a:pos x="133" y="849"/>
                </a:cxn>
                <a:cxn ang="0">
                  <a:pos x="119" y="850"/>
                </a:cxn>
                <a:cxn ang="0">
                  <a:pos x="98" y="888"/>
                </a:cxn>
                <a:cxn ang="0">
                  <a:pos x="107" y="972"/>
                </a:cxn>
                <a:cxn ang="0">
                  <a:pos x="125" y="1009"/>
                </a:cxn>
                <a:cxn ang="0">
                  <a:pos x="167" y="1041"/>
                </a:cxn>
                <a:cxn ang="0">
                  <a:pos x="152" y="1083"/>
                </a:cxn>
                <a:cxn ang="0">
                  <a:pos x="129" y="1090"/>
                </a:cxn>
                <a:cxn ang="0">
                  <a:pos x="125" y="1142"/>
                </a:cxn>
                <a:cxn ang="0">
                  <a:pos x="180" y="1267"/>
                </a:cxn>
                <a:cxn ang="0">
                  <a:pos x="225" y="1341"/>
                </a:cxn>
                <a:cxn ang="0">
                  <a:pos x="219" y="1388"/>
                </a:cxn>
                <a:cxn ang="0">
                  <a:pos x="246" y="1417"/>
                </a:cxn>
                <a:cxn ang="0">
                  <a:pos x="234" y="1446"/>
                </a:cxn>
                <a:cxn ang="0">
                  <a:pos x="218" y="1517"/>
                </a:cxn>
                <a:cxn ang="0">
                  <a:pos x="239" y="1544"/>
                </a:cxn>
                <a:cxn ang="0">
                  <a:pos x="378" y="1595"/>
                </a:cxn>
                <a:cxn ang="0">
                  <a:pos x="436" y="1676"/>
                </a:cxn>
                <a:cxn ang="0">
                  <a:pos x="502" y="1704"/>
                </a:cxn>
                <a:cxn ang="0">
                  <a:pos x="503" y="1751"/>
                </a:cxn>
                <a:cxn ang="0">
                  <a:pos x="547" y="1763"/>
                </a:cxn>
                <a:cxn ang="0">
                  <a:pos x="606" y="1846"/>
                </a:cxn>
                <a:cxn ang="0">
                  <a:pos x="639" y="1918"/>
                </a:cxn>
                <a:cxn ang="0">
                  <a:pos x="641" y="2030"/>
                </a:cxn>
                <a:cxn ang="0">
                  <a:pos x="1047" y="2057"/>
                </a:cxn>
                <a:cxn ang="0">
                  <a:pos x="1022" y="2009"/>
                </a:cxn>
                <a:cxn ang="0">
                  <a:pos x="1035" y="1945"/>
                </a:cxn>
                <a:cxn ang="0">
                  <a:pos x="1101" y="1832"/>
                </a:cxn>
                <a:cxn ang="0">
                  <a:pos x="1147" y="1801"/>
                </a:cxn>
                <a:cxn ang="0">
                  <a:pos x="1119" y="1760"/>
                </a:cxn>
                <a:cxn ang="0">
                  <a:pos x="1102" y="1648"/>
                </a:cxn>
                <a:cxn ang="0">
                  <a:pos x="558" y="794"/>
                </a:cxn>
                <a:cxn ang="0">
                  <a:pos x="516" y="706"/>
                </a:cxn>
                <a:cxn ang="0">
                  <a:pos x="652" y="160"/>
                </a:cxn>
                <a:cxn ang="0">
                  <a:pos x="110" y="0"/>
                </a:cxn>
                <a:cxn ang="0">
                  <a:pos x="95" y="32"/>
                </a:cxn>
                <a:cxn ang="0">
                  <a:pos x="98" y="103"/>
                </a:cxn>
                <a:cxn ang="0">
                  <a:pos x="0" y="275"/>
                </a:cxn>
                <a:cxn ang="0">
                  <a:pos x="26" y="372"/>
                </a:cxn>
              </a:cxnLst>
              <a:rect l="0" t="0" r="r" b="b"/>
              <a:pathLst>
                <a:path w="1147" h="2057">
                  <a:moveTo>
                    <a:pt x="26" y="372"/>
                  </a:moveTo>
                  <a:lnTo>
                    <a:pt x="40" y="416"/>
                  </a:lnTo>
                  <a:lnTo>
                    <a:pt x="8" y="578"/>
                  </a:lnTo>
                  <a:lnTo>
                    <a:pt x="30" y="624"/>
                  </a:lnTo>
                  <a:lnTo>
                    <a:pt x="119" y="837"/>
                  </a:lnTo>
                  <a:lnTo>
                    <a:pt x="129" y="832"/>
                  </a:lnTo>
                  <a:lnTo>
                    <a:pt x="133" y="786"/>
                  </a:lnTo>
                  <a:lnTo>
                    <a:pt x="147" y="777"/>
                  </a:lnTo>
                  <a:lnTo>
                    <a:pt x="164" y="790"/>
                  </a:lnTo>
                  <a:lnTo>
                    <a:pt x="136" y="816"/>
                  </a:lnTo>
                  <a:lnTo>
                    <a:pt x="147" y="835"/>
                  </a:lnTo>
                  <a:lnTo>
                    <a:pt x="172" y="924"/>
                  </a:lnTo>
                  <a:lnTo>
                    <a:pt x="157" y="919"/>
                  </a:lnTo>
                  <a:lnTo>
                    <a:pt x="125" y="884"/>
                  </a:lnTo>
                  <a:lnTo>
                    <a:pt x="133" y="849"/>
                  </a:lnTo>
                  <a:lnTo>
                    <a:pt x="119" y="850"/>
                  </a:lnTo>
                  <a:lnTo>
                    <a:pt x="98" y="888"/>
                  </a:lnTo>
                  <a:lnTo>
                    <a:pt x="107" y="972"/>
                  </a:lnTo>
                  <a:lnTo>
                    <a:pt x="125" y="1009"/>
                  </a:lnTo>
                  <a:lnTo>
                    <a:pt x="167" y="1041"/>
                  </a:lnTo>
                  <a:lnTo>
                    <a:pt x="152" y="1083"/>
                  </a:lnTo>
                  <a:lnTo>
                    <a:pt x="129" y="1090"/>
                  </a:lnTo>
                  <a:lnTo>
                    <a:pt x="125" y="1142"/>
                  </a:lnTo>
                  <a:lnTo>
                    <a:pt x="180" y="1267"/>
                  </a:lnTo>
                  <a:lnTo>
                    <a:pt x="225" y="1341"/>
                  </a:lnTo>
                  <a:lnTo>
                    <a:pt x="219" y="1388"/>
                  </a:lnTo>
                  <a:lnTo>
                    <a:pt x="246" y="1417"/>
                  </a:lnTo>
                  <a:lnTo>
                    <a:pt x="234" y="1446"/>
                  </a:lnTo>
                  <a:lnTo>
                    <a:pt x="218" y="1517"/>
                  </a:lnTo>
                  <a:lnTo>
                    <a:pt x="239" y="1544"/>
                  </a:lnTo>
                  <a:lnTo>
                    <a:pt x="378" y="1595"/>
                  </a:lnTo>
                  <a:lnTo>
                    <a:pt x="436" y="1676"/>
                  </a:lnTo>
                  <a:lnTo>
                    <a:pt x="502" y="1704"/>
                  </a:lnTo>
                  <a:lnTo>
                    <a:pt x="503" y="1751"/>
                  </a:lnTo>
                  <a:lnTo>
                    <a:pt x="547" y="1763"/>
                  </a:lnTo>
                  <a:lnTo>
                    <a:pt x="606" y="1846"/>
                  </a:lnTo>
                  <a:lnTo>
                    <a:pt x="639" y="1918"/>
                  </a:lnTo>
                  <a:lnTo>
                    <a:pt x="641" y="2030"/>
                  </a:lnTo>
                  <a:lnTo>
                    <a:pt x="1047" y="2057"/>
                  </a:lnTo>
                  <a:lnTo>
                    <a:pt x="1022" y="2009"/>
                  </a:lnTo>
                  <a:lnTo>
                    <a:pt x="1035" y="1945"/>
                  </a:lnTo>
                  <a:lnTo>
                    <a:pt x="1101" y="1832"/>
                  </a:lnTo>
                  <a:lnTo>
                    <a:pt x="1147" y="1801"/>
                  </a:lnTo>
                  <a:lnTo>
                    <a:pt x="1119" y="1760"/>
                  </a:lnTo>
                  <a:lnTo>
                    <a:pt x="1102" y="1648"/>
                  </a:lnTo>
                  <a:lnTo>
                    <a:pt x="558" y="794"/>
                  </a:lnTo>
                  <a:lnTo>
                    <a:pt x="516" y="706"/>
                  </a:lnTo>
                  <a:lnTo>
                    <a:pt x="652" y="160"/>
                  </a:lnTo>
                  <a:lnTo>
                    <a:pt x="110" y="0"/>
                  </a:lnTo>
                  <a:lnTo>
                    <a:pt x="95" y="32"/>
                  </a:lnTo>
                  <a:lnTo>
                    <a:pt x="98" y="103"/>
                  </a:lnTo>
                  <a:lnTo>
                    <a:pt x="0" y="275"/>
                  </a:lnTo>
                  <a:lnTo>
                    <a:pt x="26" y="372"/>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0" name="Freeform 12"/>
            <p:cNvSpPr>
              <a:spLocks noChangeAspect="1"/>
            </p:cNvSpPr>
            <p:nvPr/>
          </p:nvSpPr>
          <p:spPr bwMode="auto">
            <a:xfrm>
              <a:off x="414338" y="2617788"/>
              <a:ext cx="630238" cy="587375"/>
            </a:xfrm>
            <a:custGeom>
              <a:avLst/>
              <a:gdLst/>
              <a:ahLst/>
              <a:cxnLst>
                <a:cxn ang="0">
                  <a:pos x="0" y="768"/>
                </a:cxn>
                <a:cxn ang="0">
                  <a:pos x="19" y="583"/>
                </a:cxn>
                <a:cxn ang="0">
                  <a:pos x="108" y="432"/>
                </a:cxn>
                <a:cxn ang="0">
                  <a:pos x="249" y="0"/>
                </a:cxn>
                <a:cxn ang="0">
                  <a:pos x="322" y="27"/>
                </a:cxn>
                <a:cxn ang="0">
                  <a:pos x="326" y="46"/>
                </a:cxn>
                <a:cxn ang="0">
                  <a:pos x="344" y="46"/>
                </a:cxn>
                <a:cxn ang="0">
                  <a:pos x="381" y="121"/>
                </a:cxn>
                <a:cxn ang="0">
                  <a:pos x="372" y="147"/>
                </a:cxn>
                <a:cxn ang="0">
                  <a:pos x="431" y="195"/>
                </a:cxn>
                <a:cxn ang="0">
                  <a:pos x="529" y="193"/>
                </a:cxn>
                <a:cxn ang="0">
                  <a:pos x="601" y="226"/>
                </a:cxn>
                <a:cxn ang="0">
                  <a:pos x="636" y="218"/>
                </a:cxn>
                <a:cxn ang="0">
                  <a:pos x="858" y="226"/>
                </a:cxn>
                <a:cxn ang="0">
                  <a:pos x="1109" y="288"/>
                </a:cxn>
                <a:cxn ang="0">
                  <a:pos x="1123" y="320"/>
                </a:cxn>
                <a:cxn ang="0">
                  <a:pos x="1152" y="370"/>
                </a:cxn>
                <a:cxn ang="0">
                  <a:pos x="1113" y="432"/>
                </a:cxn>
                <a:cxn ang="0">
                  <a:pos x="1068" y="505"/>
                </a:cxn>
                <a:cxn ang="0">
                  <a:pos x="1014" y="558"/>
                </a:cxn>
                <a:cxn ang="0">
                  <a:pos x="1007" y="595"/>
                </a:cxn>
                <a:cxn ang="0">
                  <a:pos x="1037" y="635"/>
                </a:cxn>
                <a:cxn ang="0">
                  <a:pos x="1002" y="717"/>
                </a:cxn>
                <a:cxn ang="0">
                  <a:pos x="933" y="1031"/>
                </a:cxn>
                <a:cxn ang="0">
                  <a:pos x="542" y="928"/>
                </a:cxn>
                <a:cxn ang="0">
                  <a:pos x="0" y="768"/>
                </a:cxn>
              </a:cxnLst>
              <a:rect l="0" t="0" r="r" b="b"/>
              <a:pathLst>
                <a:path w="1152" h="1031">
                  <a:moveTo>
                    <a:pt x="0" y="768"/>
                  </a:moveTo>
                  <a:lnTo>
                    <a:pt x="19" y="583"/>
                  </a:lnTo>
                  <a:lnTo>
                    <a:pt x="108" y="432"/>
                  </a:lnTo>
                  <a:lnTo>
                    <a:pt x="249" y="0"/>
                  </a:lnTo>
                  <a:lnTo>
                    <a:pt x="322" y="27"/>
                  </a:lnTo>
                  <a:lnTo>
                    <a:pt x="326" y="46"/>
                  </a:lnTo>
                  <a:lnTo>
                    <a:pt x="344" y="46"/>
                  </a:lnTo>
                  <a:lnTo>
                    <a:pt x="381" y="121"/>
                  </a:lnTo>
                  <a:lnTo>
                    <a:pt x="372" y="147"/>
                  </a:lnTo>
                  <a:lnTo>
                    <a:pt x="431" y="195"/>
                  </a:lnTo>
                  <a:lnTo>
                    <a:pt x="529" y="193"/>
                  </a:lnTo>
                  <a:lnTo>
                    <a:pt x="601" y="226"/>
                  </a:lnTo>
                  <a:lnTo>
                    <a:pt x="636" y="218"/>
                  </a:lnTo>
                  <a:lnTo>
                    <a:pt x="858" y="226"/>
                  </a:lnTo>
                  <a:lnTo>
                    <a:pt x="1109" y="288"/>
                  </a:lnTo>
                  <a:lnTo>
                    <a:pt x="1123" y="320"/>
                  </a:lnTo>
                  <a:lnTo>
                    <a:pt x="1152" y="370"/>
                  </a:lnTo>
                  <a:lnTo>
                    <a:pt x="1113" y="432"/>
                  </a:lnTo>
                  <a:lnTo>
                    <a:pt x="1068" y="505"/>
                  </a:lnTo>
                  <a:lnTo>
                    <a:pt x="1014" y="558"/>
                  </a:lnTo>
                  <a:lnTo>
                    <a:pt x="1007" y="595"/>
                  </a:lnTo>
                  <a:lnTo>
                    <a:pt x="1037" y="635"/>
                  </a:lnTo>
                  <a:lnTo>
                    <a:pt x="1002" y="717"/>
                  </a:lnTo>
                  <a:lnTo>
                    <a:pt x="933" y="1031"/>
                  </a:lnTo>
                  <a:lnTo>
                    <a:pt x="542" y="928"/>
                  </a:lnTo>
                  <a:lnTo>
                    <a:pt x="0" y="76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1" name="Freeform 13"/>
            <p:cNvSpPr>
              <a:spLocks noChangeAspect="1"/>
            </p:cNvSpPr>
            <p:nvPr/>
          </p:nvSpPr>
          <p:spPr bwMode="auto">
            <a:xfrm>
              <a:off x="550863" y="2362200"/>
              <a:ext cx="533400" cy="420688"/>
            </a:xfrm>
            <a:custGeom>
              <a:avLst/>
              <a:gdLst/>
              <a:ahLst/>
              <a:cxnLst>
                <a:cxn ang="0">
                  <a:pos x="33" y="202"/>
                </a:cxn>
                <a:cxn ang="0">
                  <a:pos x="26" y="313"/>
                </a:cxn>
                <a:cxn ang="0">
                  <a:pos x="41" y="327"/>
                </a:cxn>
                <a:cxn ang="0">
                  <a:pos x="22" y="362"/>
                </a:cxn>
                <a:cxn ang="0">
                  <a:pos x="30" y="379"/>
                </a:cxn>
                <a:cxn ang="0">
                  <a:pos x="13" y="425"/>
                </a:cxn>
                <a:cxn ang="0">
                  <a:pos x="0" y="434"/>
                </a:cxn>
                <a:cxn ang="0">
                  <a:pos x="72" y="493"/>
                </a:cxn>
                <a:cxn ang="0">
                  <a:pos x="118" y="594"/>
                </a:cxn>
                <a:cxn ang="0">
                  <a:pos x="347" y="673"/>
                </a:cxn>
                <a:cxn ang="0">
                  <a:pos x="855" y="735"/>
                </a:cxn>
                <a:cxn ang="0">
                  <a:pos x="296" y="0"/>
                </a:cxn>
                <a:cxn ang="0">
                  <a:pos x="287" y="16"/>
                </a:cxn>
                <a:cxn ang="0">
                  <a:pos x="294" y="50"/>
                </a:cxn>
                <a:cxn ang="0">
                  <a:pos x="312" y="72"/>
                </a:cxn>
                <a:cxn ang="0">
                  <a:pos x="284" y="91"/>
                </a:cxn>
                <a:cxn ang="0">
                  <a:pos x="291" y="110"/>
                </a:cxn>
                <a:cxn ang="0">
                  <a:pos x="302" y="189"/>
                </a:cxn>
                <a:cxn ang="0">
                  <a:pos x="297" y="202"/>
                </a:cxn>
                <a:cxn ang="0">
                  <a:pos x="275" y="248"/>
                </a:cxn>
                <a:cxn ang="0">
                  <a:pos x="267" y="267"/>
                </a:cxn>
                <a:cxn ang="0">
                  <a:pos x="249" y="327"/>
                </a:cxn>
                <a:cxn ang="0">
                  <a:pos x="209" y="347"/>
                </a:cxn>
                <a:cxn ang="0">
                  <a:pos x="192" y="337"/>
                </a:cxn>
                <a:cxn ang="0">
                  <a:pos x="178" y="347"/>
                </a:cxn>
                <a:cxn ang="0">
                  <a:pos x="180" y="325"/>
                </a:cxn>
                <a:cxn ang="0">
                  <a:pos x="165" y="314"/>
                </a:cxn>
                <a:cxn ang="0">
                  <a:pos x="189" y="299"/>
                </a:cxn>
                <a:cxn ang="0">
                  <a:pos x="203" y="328"/>
                </a:cxn>
                <a:cxn ang="0">
                  <a:pos x="221" y="310"/>
                </a:cxn>
                <a:cxn ang="0">
                  <a:pos x="239" y="295"/>
                </a:cxn>
                <a:cxn ang="0">
                  <a:pos x="229" y="267"/>
                </a:cxn>
                <a:cxn ang="0">
                  <a:pos x="244" y="232"/>
                </a:cxn>
                <a:cxn ang="0">
                  <a:pos x="259" y="191"/>
                </a:cxn>
                <a:cxn ang="0">
                  <a:pos x="237" y="221"/>
                </a:cxn>
                <a:cxn ang="0">
                  <a:pos x="192" y="256"/>
                </a:cxn>
                <a:cxn ang="0">
                  <a:pos x="178" y="286"/>
                </a:cxn>
                <a:cxn ang="0">
                  <a:pos x="211" y="232"/>
                </a:cxn>
                <a:cxn ang="0">
                  <a:pos x="247" y="207"/>
                </a:cxn>
                <a:cxn ang="0">
                  <a:pos x="250" y="175"/>
                </a:cxn>
                <a:cxn ang="0">
                  <a:pos x="240" y="152"/>
                </a:cxn>
                <a:cxn ang="0">
                  <a:pos x="231" y="158"/>
                </a:cxn>
                <a:cxn ang="0">
                  <a:pos x="209" y="137"/>
                </a:cxn>
                <a:cxn ang="0">
                  <a:pos x="40" y="33"/>
                </a:cxn>
              </a:cxnLst>
              <a:rect l="0" t="0" r="r" b="b"/>
              <a:pathLst>
                <a:path w="966" h="735">
                  <a:moveTo>
                    <a:pt x="22" y="124"/>
                  </a:moveTo>
                  <a:lnTo>
                    <a:pt x="35" y="159"/>
                  </a:lnTo>
                  <a:lnTo>
                    <a:pt x="33" y="202"/>
                  </a:lnTo>
                  <a:lnTo>
                    <a:pt x="30" y="241"/>
                  </a:lnTo>
                  <a:lnTo>
                    <a:pt x="35" y="257"/>
                  </a:lnTo>
                  <a:lnTo>
                    <a:pt x="26" y="313"/>
                  </a:lnTo>
                  <a:lnTo>
                    <a:pt x="43" y="299"/>
                  </a:lnTo>
                  <a:lnTo>
                    <a:pt x="68" y="323"/>
                  </a:lnTo>
                  <a:lnTo>
                    <a:pt x="41" y="327"/>
                  </a:lnTo>
                  <a:lnTo>
                    <a:pt x="24" y="323"/>
                  </a:lnTo>
                  <a:lnTo>
                    <a:pt x="23" y="347"/>
                  </a:lnTo>
                  <a:lnTo>
                    <a:pt x="22" y="362"/>
                  </a:lnTo>
                  <a:lnTo>
                    <a:pt x="44" y="362"/>
                  </a:lnTo>
                  <a:lnTo>
                    <a:pt x="48" y="371"/>
                  </a:lnTo>
                  <a:lnTo>
                    <a:pt x="30" y="379"/>
                  </a:lnTo>
                  <a:lnTo>
                    <a:pt x="33" y="403"/>
                  </a:lnTo>
                  <a:lnTo>
                    <a:pt x="20" y="427"/>
                  </a:lnTo>
                  <a:lnTo>
                    <a:pt x="13" y="425"/>
                  </a:lnTo>
                  <a:lnTo>
                    <a:pt x="22" y="388"/>
                  </a:lnTo>
                  <a:lnTo>
                    <a:pt x="15" y="378"/>
                  </a:lnTo>
                  <a:lnTo>
                    <a:pt x="0" y="434"/>
                  </a:lnTo>
                  <a:lnTo>
                    <a:pt x="24" y="452"/>
                  </a:lnTo>
                  <a:lnTo>
                    <a:pt x="68" y="474"/>
                  </a:lnTo>
                  <a:lnTo>
                    <a:pt x="72" y="493"/>
                  </a:lnTo>
                  <a:lnTo>
                    <a:pt x="90" y="493"/>
                  </a:lnTo>
                  <a:lnTo>
                    <a:pt x="127" y="568"/>
                  </a:lnTo>
                  <a:lnTo>
                    <a:pt x="118" y="594"/>
                  </a:lnTo>
                  <a:lnTo>
                    <a:pt x="177" y="642"/>
                  </a:lnTo>
                  <a:lnTo>
                    <a:pt x="275" y="640"/>
                  </a:lnTo>
                  <a:lnTo>
                    <a:pt x="347" y="673"/>
                  </a:lnTo>
                  <a:lnTo>
                    <a:pt x="382" y="665"/>
                  </a:lnTo>
                  <a:lnTo>
                    <a:pt x="604" y="673"/>
                  </a:lnTo>
                  <a:lnTo>
                    <a:pt x="855" y="735"/>
                  </a:lnTo>
                  <a:lnTo>
                    <a:pt x="860" y="654"/>
                  </a:lnTo>
                  <a:lnTo>
                    <a:pt x="966" y="181"/>
                  </a:lnTo>
                  <a:lnTo>
                    <a:pt x="296" y="0"/>
                  </a:lnTo>
                  <a:lnTo>
                    <a:pt x="289" y="3"/>
                  </a:lnTo>
                  <a:lnTo>
                    <a:pt x="294" y="12"/>
                  </a:lnTo>
                  <a:lnTo>
                    <a:pt x="287" y="16"/>
                  </a:lnTo>
                  <a:lnTo>
                    <a:pt x="294" y="26"/>
                  </a:lnTo>
                  <a:lnTo>
                    <a:pt x="292" y="38"/>
                  </a:lnTo>
                  <a:lnTo>
                    <a:pt x="294" y="50"/>
                  </a:lnTo>
                  <a:lnTo>
                    <a:pt x="302" y="44"/>
                  </a:lnTo>
                  <a:lnTo>
                    <a:pt x="316" y="51"/>
                  </a:lnTo>
                  <a:lnTo>
                    <a:pt x="312" y="72"/>
                  </a:lnTo>
                  <a:lnTo>
                    <a:pt x="314" y="81"/>
                  </a:lnTo>
                  <a:lnTo>
                    <a:pt x="300" y="110"/>
                  </a:lnTo>
                  <a:lnTo>
                    <a:pt x="284" y="91"/>
                  </a:lnTo>
                  <a:lnTo>
                    <a:pt x="279" y="92"/>
                  </a:lnTo>
                  <a:lnTo>
                    <a:pt x="279" y="105"/>
                  </a:lnTo>
                  <a:lnTo>
                    <a:pt x="291" y="110"/>
                  </a:lnTo>
                  <a:lnTo>
                    <a:pt x="303" y="139"/>
                  </a:lnTo>
                  <a:lnTo>
                    <a:pt x="297" y="176"/>
                  </a:lnTo>
                  <a:lnTo>
                    <a:pt x="302" y="189"/>
                  </a:lnTo>
                  <a:lnTo>
                    <a:pt x="314" y="191"/>
                  </a:lnTo>
                  <a:lnTo>
                    <a:pt x="308" y="199"/>
                  </a:lnTo>
                  <a:lnTo>
                    <a:pt x="297" y="202"/>
                  </a:lnTo>
                  <a:lnTo>
                    <a:pt x="279" y="227"/>
                  </a:lnTo>
                  <a:lnTo>
                    <a:pt x="279" y="236"/>
                  </a:lnTo>
                  <a:lnTo>
                    <a:pt x="275" y="248"/>
                  </a:lnTo>
                  <a:lnTo>
                    <a:pt x="268" y="251"/>
                  </a:lnTo>
                  <a:lnTo>
                    <a:pt x="275" y="263"/>
                  </a:lnTo>
                  <a:lnTo>
                    <a:pt x="267" y="267"/>
                  </a:lnTo>
                  <a:lnTo>
                    <a:pt x="266" y="308"/>
                  </a:lnTo>
                  <a:lnTo>
                    <a:pt x="249" y="315"/>
                  </a:lnTo>
                  <a:lnTo>
                    <a:pt x="249" y="327"/>
                  </a:lnTo>
                  <a:lnTo>
                    <a:pt x="237" y="313"/>
                  </a:lnTo>
                  <a:lnTo>
                    <a:pt x="237" y="319"/>
                  </a:lnTo>
                  <a:lnTo>
                    <a:pt x="209" y="347"/>
                  </a:lnTo>
                  <a:lnTo>
                    <a:pt x="200" y="342"/>
                  </a:lnTo>
                  <a:lnTo>
                    <a:pt x="194" y="329"/>
                  </a:lnTo>
                  <a:lnTo>
                    <a:pt x="192" y="337"/>
                  </a:lnTo>
                  <a:lnTo>
                    <a:pt x="185" y="331"/>
                  </a:lnTo>
                  <a:lnTo>
                    <a:pt x="180" y="350"/>
                  </a:lnTo>
                  <a:lnTo>
                    <a:pt x="178" y="347"/>
                  </a:lnTo>
                  <a:lnTo>
                    <a:pt x="178" y="334"/>
                  </a:lnTo>
                  <a:lnTo>
                    <a:pt x="170" y="336"/>
                  </a:lnTo>
                  <a:lnTo>
                    <a:pt x="180" y="325"/>
                  </a:lnTo>
                  <a:lnTo>
                    <a:pt x="166" y="323"/>
                  </a:lnTo>
                  <a:lnTo>
                    <a:pt x="178" y="317"/>
                  </a:lnTo>
                  <a:lnTo>
                    <a:pt x="165" y="314"/>
                  </a:lnTo>
                  <a:lnTo>
                    <a:pt x="171" y="305"/>
                  </a:lnTo>
                  <a:lnTo>
                    <a:pt x="183" y="314"/>
                  </a:lnTo>
                  <a:lnTo>
                    <a:pt x="189" y="299"/>
                  </a:lnTo>
                  <a:lnTo>
                    <a:pt x="209" y="289"/>
                  </a:lnTo>
                  <a:lnTo>
                    <a:pt x="199" y="317"/>
                  </a:lnTo>
                  <a:lnTo>
                    <a:pt x="203" y="328"/>
                  </a:lnTo>
                  <a:lnTo>
                    <a:pt x="211" y="305"/>
                  </a:lnTo>
                  <a:lnTo>
                    <a:pt x="229" y="293"/>
                  </a:lnTo>
                  <a:lnTo>
                    <a:pt x="221" y="310"/>
                  </a:lnTo>
                  <a:lnTo>
                    <a:pt x="229" y="319"/>
                  </a:lnTo>
                  <a:lnTo>
                    <a:pt x="229" y="306"/>
                  </a:lnTo>
                  <a:lnTo>
                    <a:pt x="239" y="295"/>
                  </a:lnTo>
                  <a:lnTo>
                    <a:pt x="250" y="278"/>
                  </a:lnTo>
                  <a:lnTo>
                    <a:pt x="247" y="266"/>
                  </a:lnTo>
                  <a:lnTo>
                    <a:pt x="229" y="267"/>
                  </a:lnTo>
                  <a:lnTo>
                    <a:pt x="233" y="248"/>
                  </a:lnTo>
                  <a:lnTo>
                    <a:pt x="242" y="258"/>
                  </a:lnTo>
                  <a:lnTo>
                    <a:pt x="244" y="232"/>
                  </a:lnTo>
                  <a:lnTo>
                    <a:pt x="267" y="233"/>
                  </a:lnTo>
                  <a:lnTo>
                    <a:pt x="268" y="207"/>
                  </a:lnTo>
                  <a:lnTo>
                    <a:pt x="259" y="191"/>
                  </a:lnTo>
                  <a:lnTo>
                    <a:pt x="259" y="217"/>
                  </a:lnTo>
                  <a:lnTo>
                    <a:pt x="252" y="211"/>
                  </a:lnTo>
                  <a:lnTo>
                    <a:pt x="237" y="221"/>
                  </a:lnTo>
                  <a:lnTo>
                    <a:pt x="228" y="239"/>
                  </a:lnTo>
                  <a:lnTo>
                    <a:pt x="215" y="241"/>
                  </a:lnTo>
                  <a:lnTo>
                    <a:pt x="192" y="256"/>
                  </a:lnTo>
                  <a:lnTo>
                    <a:pt x="173" y="278"/>
                  </a:lnTo>
                  <a:lnTo>
                    <a:pt x="205" y="278"/>
                  </a:lnTo>
                  <a:lnTo>
                    <a:pt x="178" y="286"/>
                  </a:lnTo>
                  <a:lnTo>
                    <a:pt x="165" y="280"/>
                  </a:lnTo>
                  <a:lnTo>
                    <a:pt x="192" y="241"/>
                  </a:lnTo>
                  <a:lnTo>
                    <a:pt x="211" y="232"/>
                  </a:lnTo>
                  <a:lnTo>
                    <a:pt x="231" y="205"/>
                  </a:lnTo>
                  <a:lnTo>
                    <a:pt x="234" y="218"/>
                  </a:lnTo>
                  <a:lnTo>
                    <a:pt x="247" y="207"/>
                  </a:lnTo>
                  <a:lnTo>
                    <a:pt x="259" y="179"/>
                  </a:lnTo>
                  <a:lnTo>
                    <a:pt x="254" y="161"/>
                  </a:lnTo>
                  <a:lnTo>
                    <a:pt x="250" y="175"/>
                  </a:lnTo>
                  <a:lnTo>
                    <a:pt x="244" y="172"/>
                  </a:lnTo>
                  <a:lnTo>
                    <a:pt x="250" y="152"/>
                  </a:lnTo>
                  <a:lnTo>
                    <a:pt x="240" y="152"/>
                  </a:lnTo>
                  <a:lnTo>
                    <a:pt x="239" y="170"/>
                  </a:lnTo>
                  <a:lnTo>
                    <a:pt x="232" y="176"/>
                  </a:lnTo>
                  <a:lnTo>
                    <a:pt x="231" y="158"/>
                  </a:lnTo>
                  <a:lnTo>
                    <a:pt x="224" y="152"/>
                  </a:lnTo>
                  <a:lnTo>
                    <a:pt x="218" y="161"/>
                  </a:lnTo>
                  <a:lnTo>
                    <a:pt x="209" y="137"/>
                  </a:lnTo>
                  <a:lnTo>
                    <a:pt x="185" y="134"/>
                  </a:lnTo>
                  <a:lnTo>
                    <a:pt x="100" y="91"/>
                  </a:lnTo>
                  <a:lnTo>
                    <a:pt x="40" y="33"/>
                  </a:lnTo>
                  <a:lnTo>
                    <a:pt x="23" y="75"/>
                  </a:lnTo>
                  <a:lnTo>
                    <a:pt x="22" y="124"/>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2" name="Freeform 15"/>
            <p:cNvSpPr>
              <a:spLocks noChangeAspect="1"/>
            </p:cNvSpPr>
            <p:nvPr/>
          </p:nvSpPr>
          <p:spPr bwMode="auto">
            <a:xfrm>
              <a:off x="923925" y="2466975"/>
              <a:ext cx="474663" cy="830263"/>
            </a:xfrm>
            <a:custGeom>
              <a:avLst/>
              <a:gdLst/>
              <a:ahLst/>
              <a:cxnLst>
                <a:cxn ang="0">
                  <a:pos x="0" y="1297"/>
                </a:cxn>
                <a:cxn ang="0">
                  <a:pos x="69" y="983"/>
                </a:cxn>
                <a:cxn ang="0">
                  <a:pos x="104" y="901"/>
                </a:cxn>
                <a:cxn ang="0">
                  <a:pos x="74" y="861"/>
                </a:cxn>
                <a:cxn ang="0">
                  <a:pos x="81" y="824"/>
                </a:cxn>
                <a:cxn ang="0">
                  <a:pos x="135" y="771"/>
                </a:cxn>
                <a:cxn ang="0">
                  <a:pos x="180" y="698"/>
                </a:cxn>
                <a:cxn ang="0">
                  <a:pos x="219" y="636"/>
                </a:cxn>
                <a:cxn ang="0">
                  <a:pos x="190" y="586"/>
                </a:cxn>
                <a:cxn ang="0">
                  <a:pos x="176" y="554"/>
                </a:cxn>
                <a:cxn ang="0">
                  <a:pos x="181" y="473"/>
                </a:cxn>
                <a:cxn ang="0">
                  <a:pos x="287" y="0"/>
                </a:cxn>
                <a:cxn ang="0">
                  <a:pos x="403" y="28"/>
                </a:cxn>
                <a:cxn ang="0">
                  <a:pos x="365" y="213"/>
                </a:cxn>
                <a:cxn ang="0">
                  <a:pos x="390" y="276"/>
                </a:cxn>
                <a:cxn ang="0">
                  <a:pos x="391" y="319"/>
                </a:cxn>
                <a:cxn ang="0">
                  <a:pos x="378" y="325"/>
                </a:cxn>
                <a:cxn ang="0">
                  <a:pos x="423" y="370"/>
                </a:cxn>
                <a:cxn ang="0">
                  <a:pos x="470" y="487"/>
                </a:cxn>
                <a:cxn ang="0">
                  <a:pos x="484" y="481"/>
                </a:cxn>
                <a:cxn ang="0">
                  <a:pos x="486" y="498"/>
                </a:cxn>
                <a:cxn ang="0">
                  <a:pos x="508" y="506"/>
                </a:cxn>
                <a:cxn ang="0">
                  <a:pos x="525" y="508"/>
                </a:cxn>
                <a:cxn ang="0">
                  <a:pos x="484" y="593"/>
                </a:cxn>
                <a:cxn ang="0">
                  <a:pos x="489" y="650"/>
                </a:cxn>
                <a:cxn ang="0">
                  <a:pos x="459" y="704"/>
                </a:cxn>
                <a:cxn ang="0">
                  <a:pos x="479" y="729"/>
                </a:cxn>
                <a:cxn ang="0">
                  <a:pos x="538" y="694"/>
                </a:cxn>
                <a:cxn ang="0">
                  <a:pos x="582" y="881"/>
                </a:cxn>
                <a:cxn ang="0">
                  <a:pos x="607" y="888"/>
                </a:cxn>
                <a:cxn ang="0">
                  <a:pos x="613" y="946"/>
                </a:cxn>
                <a:cxn ang="0">
                  <a:pos x="636" y="970"/>
                </a:cxn>
                <a:cxn ang="0">
                  <a:pos x="653" y="947"/>
                </a:cxn>
                <a:cxn ang="0">
                  <a:pos x="692" y="966"/>
                </a:cxn>
                <a:cxn ang="0">
                  <a:pos x="714" y="946"/>
                </a:cxn>
                <a:cxn ang="0">
                  <a:pos x="796" y="965"/>
                </a:cxn>
                <a:cxn ang="0">
                  <a:pos x="814" y="968"/>
                </a:cxn>
                <a:cxn ang="0">
                  <a:pos x="832" y="931"/>
                </a:cxn>
                <a:cxn ang="0">
                  <a:pos x="865" y="989"/>
                </a:cxn>
                <a:cxn ang="0">
                  <a:pos x="790" y="1459"/>
                </a:cxn>
                <a:cxn ang="0">
                  <a:pos x="393" y="1386"/>
                </a:cxn>
                <a:cxn ang="0">
                  <a:pos x="0" y="1297"/>
                </a:cxn>
              </a:cxnLst>
              <a:rect l="0" t="0" r="r" b="b"/>
              <a:pathLst>
                <a:path w="865" h="1459">
                  <a:moveTo>
                    <a:pt x="0" y="1297"/>
                  </a:moveTo>
                  <a:lnTo>
                    <a:pt x="69" y="983"/>
                  </a:lnTo>
                  <a:lnTo>
                    <a:pt x="104" y="901"/>
                  </a:lnTo>
                  <a:lnTo>
                    <a:pt x="74" y="861"/>
                  </a:lnTo>
                  <a:lnTo>
                    <a:pt x="81" y="824"/>
                  </a:lnTo>
                  <a:lnTo>
                    <a:pt x="135" y="771"/>
                  </a:lnTo>
                  <a:lnTo>
                    <a:pt x="180" y="698"/>
                  </a:lnTo>
                  <a:lnTo>
                    <a:pt x="219" y="636"/>
                  </a:lnTo>
                  <a:lnTo>
                    <a:pt x="190" y="586"/>
                  </a:lnTo>
                  <a:lnTo>
                    <a:pt x="176" y="554"/>
                  </a:lnTo>
                  <a:lnTo>
                    <a:pt x="181" y="473"/>
                  </a:lnTo>
                  <a:lnTo>
                    <a:pt x="287" y="0"/>
                  </a:lnTo>
                  <a:lnTo>
                    <a:pt x="403" y="28"/>
                  </a:lnTo>
                  <a:lnTo>
                    <a:pt x="365" y="213"/>
                  </a:lnTo>
                  <a:lnTo>
                    <a:pt x="390" y="276"/>
                  </a:lnTo>
                  <a:lnTo>
                    <a:pt x="391" y="319"/>
                  </a:lnTo>
                  <a:lnTo>
                    <a:pt x="378" y="325"/>
                  </a:lnTo>
                  <a:lnTo>
                    <a:pt x="423" y="370"/>
                  </a:lnTo>
                  <a:lnTo>
                    <a:pt x="470" y="487"/>
                  </a:lnTo>
                  <a:lnTo>
                    <a:pt x="484" y="481"/>
                  </a:lnTo>
                  <a:lnTo>
                    <a:pt x="486" y="498"/>
                  </a:lnTo>
                  <a:lnTo>
                    <a:pt x="508" y="506"/>
                  </a:lnTo>
                  <a:lnTo>
                    <a:pt x="525" y="508"/>
                  </a:lnTo>
                  <a:lnTo>
                    <a:pt x="484" y="593"/>
                  </a:lnTo>
                  <a:lnTo>
                    <a:pt x="489" y="650"/>
                  </a:lnTo>
                  <a:lnTo>
                    <a:pt x="459" y="704"/>
                  </a:lnTo>
                  <a:lnTo>
                    <a:pt x="479" y="729"/>
                  </a:lnTo>
                  <a:lnTo>
                    <a:pt x="538" y="694"/>
                  </a:lnTo>
                  <a:lnTo>
                    <a:pt x="582" y="881"/>
                  </a:lnTo>
                  <a:lnTo>
                    <a:pt x="607" y="888"/>
                  </a:lnTo>
                  <a:lnTo>
                    <a:pt x="613" y="946"/>
                  </a:lnTo>
                  <a:lnTo>
                    <a:pt x="636" y="970"/>
                  </a:lnTo>
                  <a:lnTo>
                    <a:pt x="653" y="947"/>
                  </a:lnTo>
                  <a:lnTo>
                    <a:pt x="692" y="966"/>
                  </a:lnTo>
                  <a:lnTo>
                    <a:pt x="714" y="946"/>
                  </a:lnTo>
                  <a:lnTo>
                    <a:pt x="796" y="965"/>
                  </a:lnTo>
                  <a:lnTo>
                    <a:pt x="814" y="968"/>
                  </a:lnTo>
                  <a:lnTo>
                    <a:pt x="832" y="931"/>
                  </a:lnTo>
                  <a:lnTo>
                    <a:pt x="865" y="989"/>
                  </a:lnTo>
                  <a:lnTo>
                    <a:pt x="790" y="1459"/>
                  </a:lnTo>
                  <a:lnTo>
                    <a:pt x="393" y="1386"/>
                  </a:lnTo>
                  <a:lnTo>
                    <a:pt x="0" y="1297"/>
                  </a:lnTo>
                  <a:close/>
                </a:path>
              </a:pathLst>
            </a:custGeom>
            <a:solidFill>
              <a:srgbClr val="18FFB9"/>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3" name="Freeform 16"/>
            <p:cNvSpPr>
              <a:spLocks noChangeAspect="1"/>
            </p:cNvSpPr>
            <p:nvPr/>
          </p:nvSpPr>
          <p:spPr bwMode="auto">
            <a:xfrm>
              <a:off x="1136666" y="2469981"/>
              <a:ext cx="809625" cy="561975"/>
            </a:xfrm>
            <a:custGeom>
              <a:avLst/>
              <a:gdLst/>
              <a:ahLst/>
              <a:cxnLst>
                <a:cxn ang="0">
                  <a:pos x="0" y="185"/>
                </a:cxn>
                <a:cxn ang="0">
                  <a:pos x="25" y="248"/>
                </a:cxn>
                <a:cxn ang="0">
                  <a:pos x="26" y="291"/>
                </a:cxn>
                <a:cxn ang="0">
                  <a:pos x="13" y="297"/>
                </a:cxn>
                <a:cxn ang="0">
                  <a:pos x="58" y="342"/>
                </a:cxn>
                <a:cxn ang="0">
                  <a:pos x="105" y="459"/>
                </a:cxn>
                <a:cxn ang="0">
                  <a:pos x="119" y="453"/>
                </a:cxn>
                <a:cxn ang="0">
                  <a:pos x="121" y="470"/>
                </a:cxn>
                <a:cxn ang="0">
                  <a:pos x="143" y="478"/>
                </a:cxn>
                <a:cxn ang="0">
                  <a:pos x="160" y="480"/>
                </a:cxn>
                <a:cxn ang="0">
                  <a:pos x="119" y="565"/>
                </a:cxn>
                <a:cxn ang="0">
                  <a:pos x="124" y="622"/>
                </a:cxn>
                <a:cxn ang="0">
                  <a:pos x="94" y="676"/>
                </a:cxn>
                <a:cxn ang="0">
                  <a:pos x="114" y="701"/>
                </a:cxn>
                <a:cxn ang="0">
                  <a:pos x="173" y="666"/>
                </a:cxn>
                <a:cxn ang="0">
                  <a:pos x="217" y="853"/>
                </a:cxn>
                <a:cxn ang="0">
                  <a:pos x="242" y="860"/>
                </a:cxn>
                <a:cxn ang="0">
                  <a:pos x="248" y="918"/>
                </a:cxn>
                <a:cxn ang="0">
                  <a:pos x="271" y="942"/>
                </a:cxn>
                <a:cxn ang="0">
                  <a:pos x="288" y="919"/>
                </a:cxn>
                <a:cxn ang="0">
                  <a:pos x="327" y="938"/>
                </a:cxn>
                <a:cxn ang="0">
                  <a:pos x="349" y="918"/>
                </a:cxn>
                <a:cxn ang="0">
                  <a:pos x="431" y="937"/>
                </a:cxn>
                <a:cxn ang="0">
                  <a:pos x="449" y="940"/>
                </a:cxn>
                <a:cxn ang="0">
                  <a:pos x="467" y="903"/>
                </a:cxn>
                <a:cxn ang="0">
                  <a:pos x="500" y="961"/>
                </a:cxn>
                <a:cxn ang="0">
                  <a:pos x="516" y="868"/>
                </a:cxn>
                <a:cxn ang="0">
                  <a:pos x="917" y="931"/>
                </a:cxn>
                <a:cxn ang="0">
                  <a:pos x="1414" y="984"/>
                </a:cxn>
                <a:cxn ang="0">
                  <a:pos x="1427" y="806"/>
                </a:cxn>
                <a:cxn ang="0">
                  <a:pos x="1478" y="230"/>
                </a:cxn>
                <a:cxn ang="0">
                  <a:pos x="824" y="149"/>
                </a:cxn>
                <a:cxn ang="0">
                  <a:pos x="497" y="93"/>
                </a:cxn>
                <a:cxn ang="0">
                  <a:pos x="38" y="0"/>
                </a:cxn>
                <a:cxn ang="0">
                  <a:pos x="0" y="185"/>
                </a:cxn>
              </a:cxnLst>
              <a:rect l="0" t="0" r="r" b="b"/>
              <a:pathLst>
                <a:path w="1478" h="984">
                  <a:moveTo>
                    <a:pt x="0" y="185"/>
                  </a:moveTo>
                  <a:lnTo>
                    <a:pt x="25" y="248"/>
                  </a:lnTo>
                  <a:lnTo>
                    <a:pt x="26" y="291"/>
                  </a:lnTo>
                  <a:lnTo>
                    <a:pt x="13" y="297"/>
                  </a:lnTo>
                  <a:lnTo>
                    <a:pt x="58" y="342"/>
                  </a:lnTo>
                  <a:lnTo>
                    <a:pt x="105" y="459"/>
                  </a:lnTo>
                  <a:lnTo>
                    <a:pt x="119" y="453"/>
                  </a:lnTo>
                  <a:lnTo>
                    <a:pt x="121" y="470"/>
                  </a:lnTo>
                  <a:lnTo>
                    <a:pt x="143" y="478"/>
                  </a:lnTo>
                  <a:lnTo>
                    <a:pt x="160" y="480"/>
                  </a:lnTo>
                  <a:lnTo>
                    <a:pt x="119" y="565"/>
                  </a:lnTo>
                  <a:lnTo>
                    <a:pt x="124" y="622"/>
                  </a:lnTo>
                  <a:lnTo>
                    <a:pt x="94" y="676"/>
                  </a:lnTo>
                  <a:lnTo>
                    <a:pt x="114" y="701"/>
                  </a:lnTo>
                  <a:lnTo>
                    <a:pt x="173" y="666"/>
                  </a:lnTo>
                  <a:lnTo>
                    <a:pt x="217" y="853"/>
                  </a:lnTo>
                  <a:lnTo>
                    <a:pt x="242" y="860"/>
                  </a:lnTo>
                  <a:lnTo>
                    <a:pt x="248" y="918"/>
                  </a:lnTo>
                  <a:lnTo>
                    <a:pt x="271" y="942"/>
                  </a:lnTo>
                  <a:lnTo>
                    <a:pt x="288" y="919"/>
                  </a:lnTo>
                  <a:lnTo>
                    <a:pt x="327" y="938"/>
                  </a:lnTo>
                  <a:lnTo>
                    <a:pt x="349" y="918"/>
                  </a:lnTo>
                  <a:lnTo>
                    <a:pt x="431" y="937"/>
                  </a:lnTo>
                  <a:lnTo>
                    <a:pt x="449" y="940"/>
                  </a:lnTo>
                  <a:lnTo>
                    <a:pt x="467" y="903"/>
                  </a:lnTo>
                  <a:lnTo>
                    <a:pt x="500" y="961"/>
                  </a:lnTo>
                  <a:lnTo>
                    <a:pt x="516" y="868"/>
                  </a:lnTo>
                  <a:lnTo>
                    <a:pt x="917" y="931"/>
                  </a:lnTo>
                  <a:lnTo>
                    <a:pt x="1414" y="984"/>
                  </a:lnTo>
                  <a:lnTo>
                    <a:pt x="1427" y="806"/>
                  </a:lnTo>
                  <a:lnTo>
                    <a:pt x="1478" y="230"/>
                  </a:lnTo>
                  <a:lnTo>
                    <a:pt x="824" y="149"/>
                  </a:lnTo>
                  <a:lnTo>
                    <a:pt x="497" y="93"/>
                  </a:lnTo>
                  <a:lnTo>
                    <a:pt x="38" y="0"/>
                  </a:lnTo>
                  <a:lnTo>
                    <a:pt x="0" y="185"/>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4" name="Freeform 18"/>
            <p:cNvSpPr>
              <a:spLocks noChangeAspect="1"/>
            </p:cNvSpPr>
            <p:nvPr/>
          </p:nvSpPr>
          <p:spPr bwMode="auto">
            <a:xfrm>
              <a:off x="3449435" y="3827463"/>
              <a:ext cx="677863" cy="330200"/>
            </a:xfrm>
            <a:custGeom>
              <a:avLst/>
              <a:gdLst/>
              <a:ahLst/>
              <a:cxnLst>
                <a:cxn ang="0">
                  <a:pos x="1" y="496"/>
                </a:cxn>
                <a:cxn ang="0">
                  <a:pos x="285" y="418"/>
                </a:cxn>
                <a:cxn ang="0">
                  <a:pos x="564" y="449"/>
                </a:cxn>
                <a:cxn ang="0">
                  <a:pos x="885" y="577"/>
                </a:cxn>
                <a:cxn ang="0">
                  <a:pos x="960" y="557"/>
                </a:cxn>
                <a:cxn ang="0">
                  <a:pos x="979" y="538"/>
                </a:cxn>
                <a:cxn ang="0">
                  <a:pos x="1018" y="437"/>
                </a:cxn>
                <a:cxn ang="0">
                  <a:pos x="1029" y="410"/>
                </a:cxn>
                <a:cxn ang="0">
                  <a:pos x="1022" y="379"/>
                </a:cxn>
                <a:cxn ang="0">
                  <a:pos x="1035" y="403"/>
                </a:cxn>
                <a:cxn ang="0">
                  <a:pos x="1062" y="394"/>
                </a:cxn>
                <a:cxn ang="0">
                  <a:pos x="1062" y="365"/>
                </a:cxn>
                <a:cxn ang="0">
                  <a:pos x="1078" y="380"/>
                </a:cxn>
                <a:cxn ang="0">
                  <a:pos x="1159" y="358"/>
                </a:cxn>
                <a:cxn ang="0">
                  <a:pos x="1172" y="295"/>
                </a:cxn>
                <a:cxn ang="0">
                  <a:pos x="1154" y="290"/>
                </a:cxn>
                <a:cxn ang="0">
                  <a:pos x="1145" y="320"/>
                </a:cxn>
                <a:cxn ang="0">
                  <a:pos x="1128" y="328"/>
                </a:cxn>
                <a:cxn ang="0">
                  <a:pos x="1062" y="302"/>
                </a:cxn>
                <a:cxn ang="0">
                  <a:pos x="1106" y="319"/>
                </a:cxn>
                <a:cxn ang="0">
                  <a:pos x="1121" y="276"/>
                </a:cxn>
                <a:cxn ang="0">
                  <a:pos x="1120" y="252"/>
                </a:cxn>
                <a:cxn ang="0">
                  <a:pos x="1087" y="221"/>
                </a:cxn>
                <a:cxn ang="0">
                  <a:pos x="1120" y="225"/>
                </a:cxn>
                <a:cxn ang="0">
                  <a:pos x="1118" y="207"/>
                </a:cxn>
                <a:cxn ang="0">
                  <a:pos x="1126" y="213"/>
                </a:cxn>
                <a:cxn ang="0">
                  <a:pos x="1148" y="216"/>
                </a:cxn>
                <a:cxn ang="0">
                  <a:pos x="1170" y="233"/>
                </a:cxn>
                <a:cxn ang="0">
                  <a:pos x="1205" y="207"/>
                </a:cxn>
                <a:cxn ang="0">
                  <a:pos x="1237" y="167"/>
                </a:cxn>
                <a:cxn ang="0">
                  <a:pos x="1222" y="116"/>
                </a:cxn>
                <a:cxn ang="0">
                  <a:pos x="1186" y="167"/>
                </a:cxn>
                <a:cxn ang="0">
                  <a:pos x="1172" y="105"/>
                </a:cxn>
                <a:cxn ang="0">
                  <a:pos x="1082" y="137"/>
                </a:cxn>
                <a:cxn ang="0">
                  <a:pos x="1115" y="98"/>
                </a:cxn>
                <a:cxn ang="0">
                  <a:pos x="1150" y="50"/>
                </a:cxn>
                <a:cxn ang="0">
                  <a:pos x="1175" y="44"/>
                </a:cxn>
                <a:cxn ang="0">
                  <a:pos x="1182" y="21"/>
                </a:cxn>
                <a:cxn ang="0">
                  <a:pos x="716" y="87"/>
                </a:cxn>
                <a:cxn ang="0">
                  <a:pos x="347" y="181"/>
                </a:cxn>
                <a:cxn ang="0">
                  <a:pos x="302" y="242"/>
                </a:cxn>
                <a:cxn ang="0">
                  <a:pos x="261" y="251"/>
                </a:cxn>
                <a:cxn ang="0">
                  <a:pos x="224" y="260"/>
                </a:cxn>
                <a:cxn ang="0">
                  <a:pos x="187" y="314"/>
                </a:cxn>
                <a:cxn ang="0">
                  <a:pos x="38" y="434"/>
                </a:cxn>
              </a:cxnLst>
              <a:rect l="0" t="0" r="r" b="b"/>
              <a:pathLst>
                <a:path w="1237" h="577">
                  <a:moveTo>
                    <a:pt x="0" y="452"/>
                  </a:moveTo>
                  <a:lnTo>
                    <a:pt x="1" y="496"/>
                  </a:lnTo>
                  <a:lnTo>
                    <a:pt x="180" y="475"/>
                  </a:lnTo>
                  <a:lnTo>
                    <a:pt x="285" y="418"/>
                  </a:lnTo>
                  <a:lnTo>
                    <a:pt x="483" y="395"/>
                  </a:lnTo>
                  <a:lnTo>
                    <a:pt x="564" y="449"/>
                  </a:lnTo>
                  <a:lnTo>
                    <a:pt x="692" y="431"/>
                  </a:lnTo>
                  <a:lnTo>
                    <a:pt x="885" y="577"/>
                  </a:lnTo>
                  <a:lnTo>
                    <a:pt x="911" y="560"/>
                  </a:lnTo>
                  <a:lnTo>
                    <a:pt x="960" y="557"/>
                  </a:lnTo>
                  <a:lnTo>
                    <a:pt x="971" y="520"/>
                  </a:lnTo>
                  <a:lnTo>
                    <a:pt x="979" y="538"/>
                  </a:lnTo>
                  <a:lnTo>
                    <a:pt x="993" y="472"/>
                  </a:lnTo>
                  <a:lnTo>
                    <a:pt x="1018" y="437"/>
                  </a:lnTo>
                  <a:lnTo>
                    <a:pt x="1042" y="418"/>
                  </a:lnTo>
                  <a:lnTo>
                    <a:pt x="1029" y="410"/>
                  </a:lnTo>
                  <a:lnTo>
                    <a:pt x="1032" y="395"/>
                  </a:lnTo>
                  <a:lnTo>
                    <a:pt x="1022" y="379"/>
                  </a:lnTo>
                  <a:lnTo>
                    <a:pt x="1039" y="397"/>
                  </a:lnTo>
                  <a:lnTo>
                    <a:pt x="1035" y="403"/>
                  </a:lnTo>
                  <a:lnTo>
                    <a:pt x="1048" y="410"/>
                  </a:lnTo>
                  <a:lnTo>
                    <a:pt x="1062" y="394"/>
                  </a:lnTo>
                  <a:lnTo>
                    <a:pt x="1070" y="392"/>
                  </a:lnTo>
                  <a:lnTo>
                    <a:pt x="1062" y="365"/>
                  </a:lnTo>
                  <a:lnTo>
                    <a:pt x="1070" y="364"/>
                  </a:lnTo>
                  <a:lnTo>
                    <a:pt x="1078" y="380"/>
                  </a:lnTo>
                  <a:lnTo>
                    <a:pt x="1121" y="358"/>
                  </a:lnTo>
                  <a:lnTo>
                    <a:pt x="1159" y="358"/>
                  </a:lnTo>
                  <a:lnTo>
                    <a:pt x="1182" y="308"/>
                  </a:lnTo>
                  <a:lnTo>
                    <a:pt x="1172" y="295"/>
                  </a:lnTo>
                  <a:lnTo>
                    <a:pt x="1159" y="312"/>
                  </a:lnTo>
                  <a:lnTo>
                    <a:pt x="1154" y="290"/>
                  </a:lnTo>
                  <a:lnTo>
                    <a:pt x="1137" y="305"/>
                  </a:lnTo>
                  <a:lnTo>
                    <a:pt x="1145" y="320"/>
                  </a:lnTo>
                  <a:lnTo>
                    <a:pt x="1130" y="311"/>
                  </a:lnTo>
                  <a:lnTo>
                    <a:pt x="1128" y="328"/>
                  </a:lnTo>
                  <a:lnTo>
                    <a:pt x="1088" y="324"/>
                  </a:lnTo>
                  <a:lnTo>
                    <a:pt x="1062" y="302"/>
                  </a:lnTo>
                  <a:lnTo>
                    <a:pt x="1062" y="292"/>
                  </a:lnTo>
                  <a:lnTo>
                    <a:pt x="1106" y="319"/>
                  </a:lnTo>
                  <a:lnTo>
                    <a:pt x="1137" y="278"/>
                  </a:lnTo>
                  <a:lnTo>
                    <a:pt x="1121" y="276"/>
                  </a:lnTo>
                  <a:lnTo>
                    <a:pt x="1139" y="246"/>
                  </a:lnTo>
                  <a:lnTo>
                    <a:pt x="1120" y="252"/>
                  </a:lnTo>
                  <a:lnTo>
                    <a:pt x="1054" y="226"/>
                  </a:lnTo>
                  <a:lnTo>
                    <a:pt x="1087" y="221"/>
                  </a:lnTo>
                  <a:lnTo>
                    <a:pt x="1118" y="234"/>
                  </a:lnTo>
                  <a:lnTo>
                    <a:pt x="1120" y="225"/>
                  </a:lnTo>
                  <a:lnTo>
                    <a:pt x="1106" y="207"/>
                  </a:lnTo>
                  <a:lnTo>
                    <a:pt x="1118" y="207"/>
                  </a:lnTo>
                  <a:lnTo>
                    <a:pt x="1136" y="198"/>
                  </a:lnTo>
                  <a:lnTo>
                    <a:pt x="1126" y="213"/>
                  </a:lnTo>
                  <a:lnTo>
                    <a:pt x="1132" y="233"/>
                  </a:lnTo>
                  <a:lnTo>
                    <a:pt x="1148" y="216"/>
                  </a:lnTo>
                  <a:lnTo>
                    <a:pt x="1158" y="234"/>
                  </a:lnTo>
                  <a:lnTo>
                    <a:pt x="1170" y="233"/>
                  </a:lnTo>
                  <a:lnTo>
                    <a:pt x="1188" y="230"/>
                  </a:lnTo>
                  <a:lnTo>
                    <a:pt x="1205" y="207"/>
                  </a:lnTo>
                  <a:lnTo>
                    <a:pt x="1218" y="171"/>
                  </a:lnTo>
                  <a:lnTo>
                    <a:pt x="1237" y="167"/>
                  </a:lnTo>
                  <a:lnTo>
                    <a:pt x="1237" y="147"/>
                  </a:lnTo>
                  <a:lnTo>
                    <a:pt x="1222" y="116"/>
                  </a:lnTo>
                  <a:lnTo>
                    <a:pt x="1204" y="116"/>
                  </a:lnTo>
                  <a:lnTo>
                    <a:pt x="1186" y="167"/>
                  </a:lnTo>
                  <a:lnTo>
                    <a:pt x="1176" y="140"/>
                  </a:lnTo>
                  <a:lnTo>
                    <a:pt x="1172" y="105"/>
                  </a:lnTo>
                  <a:lnTo>
                    <a:pt x="1133" y="126"/>
                  </a:lnTo>
                  <a:lnTo>
                    <a:pt x="1082" y="137"/>
                  </a:lnTo>
                  <a:lnTo>
                    <a:pt x="1088" y="114"/>
                  </a:lnTo>
                  <a:lnTo>
                    <a:pt x="1115" y="98"/>
                  </a:lnTo>
                  <a:lnTo>
                    <a:pt x="1169" y="77"/>
                  </a:lnTo>
                  <a:lnTo>
                    <a:pt x="1150" y="50"/>
                  </a:lnTo>
                  <a:lnTo>
                    <a:pt x="1188" y="66"/>
                  </a:lnTo>
                  <a:lnTo>
                    <a:pt x="1175" y="44"/>
                  </a:lnTo>
                  <a:lnTo>
                    <a:pt x="1210" y="77"/>
                  </a:lnTo>
                  <a:lnTo>
                    <a:pt x="1182" y="21"/>
                  </a:lnTo>
                  <a:lnTo>
                    <a:pt x="1159" y="0"/>
                  </a:lnTo>
                  <a:lnTo>
                    <a:pt x="716" y="87"/>
                  </a:lnTo>
                  <a:lnTo>
                    <a:pt x="353" y="137"/>
                  </a:lnTo>
                  <a:lnTo>
                    <a:pt x="347" y="181"/>
                  </a:lnTo>
                  <a:lnTo>
                    <a:pt x="329" y="195"/>
                  </a:lnTo>
                  <a:lnTo>
                    <a:pt x="302" y="242"/>
                  </a:lnTo>
                  <a:lnTo>
                    <a:pt x="282" y="238"/>
                  </a:lnTo>
                  <a:lnTo>
                    <a:pt x="261" y="251"/>
                  </a:lnTo>
                  <a:lnTo>
                    <a:pt x="244" y="275"/>
                  </a:lnTo>
                  <a:lnTo>
                    <a:pt x="224" y="260"/>
                  </a:lnTo>
                  <a:lnTo>
                    <a:pt x="191" y="290"/>
                  </a:lnTo>
                  <a:lnTo>
                    <a:pt x="187" y="314"/>
                  </a:lnTo>
                  <a:lnTo>
                    <a:pt x="47" y="401"/>
                  </a:lnTo>
                  <a:lnTo>
                    <a:pt x="38" y="434"/>
                  </a:lnTo>
                  <a:lnTo>
                    <a:pt x="0" y="452"/>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5" name="Freeform 19"/>
            <p:cNvSpPr>
              <a:spLocks noChangeAspect="1"/>
            </p:cNvSpPr>
            <p:nvPr/>
          </p:nvSpPr>
          <p:spPr bwMode="auto">
            <a:xfrm>
              <a:off x="3487738" y="4048125"/>
              <a:ext cx="401638" cy="334963"/>
            </a:xfrm>
            <a:custGeom>
              <a:avLst/>
              <a:gdLst/>
              <a:ahLst/>
              <a:cxnLst>
                <a:cxn ang="0">
                  <a:pos x="0" y="140"/>
                </a:cxn>
                <a:cxn ang="0">
                  <a:pos x="30" y="80"/>
                </a:cxn>
                <a:cxn ang="0">
                  <a:pos x="137" y="23"/>
                </a:cxn>
                <a:cxn ang="0">
                  <a:pos x="333" y="0"/>
                </a:cxn>
                <a:cxn ang="0">
                  <a:pos x="414" y="54"/>
                </a:cxn>
                <a:cxn ang="0">
                  <a:pos x="543" y="35"/>
                </a:cxn>
                <a:cxn ang="0">
                  <a:pos x="735" y="182"/>
                </a:cxn>
                <a:cxn ang="0">
                  <a:pos x="680" y="250"/>
                </a:cxn>
                <a:cxn ang="0">
                  <a:pos x="649" y="293"/>
                </a:cxn>
                <a:cxn ang="0">
                  <a:pos x="654" y="342"/>
                </a:cxn>
                <a:cxn ang="0">
                  <a:pos x="604" y="385"/>
                </a:cxn>
                <a:cxn ang="0">
                  <a:pos x="564" y="451"/>
                </a:cxn>
                <a:cxn ang="0">
                  <a:pos x="508" y="487"/>
                </a:cxn>
                <a:cxn ang="0">
                  <a:pos x="482" y="492"/>
                </a:cxn>
                <a:cxn ang="0">
                  <a:pos x="471" y="532"/>
                </a:cxn>
                <a:cxn ang="0">
                  <a:pos x="439" y="510"/>
                </a:cxn>
                <a:cxn ang="0">
                  <a:pos x="468" y="549"/>
                </a:cxn>
                <a:cxn ang="0">
                  <a:pos x="440" y="587"/>
                </a:cxn>
                <a:cxn ang="0">
                  <a:pos x="416" y="583"/>
                </a:cxn>
                <a:cxn ang="0">
                  <a:pos x="396" y="559"/>
                </a:cxn>
                <a:cxn ang="0">
                  <a:pos x="367" y="501"/>
                </a:cxn>
                <a:cxn ang="0">
                  <a:pos x="348" y="493"/>
                </a:cxn>
                <a:cxn ang="0">
                  <a:pos x="313" y="416"/>
                </a:cxn>
                <a:cxn ang="0">
                  <a:pos x="262" y="384"/>
                </a:cxn>
                <a:cxn ang="0">
                  <a:pos x="227" y="330"/>
                </a:cxn>
                <a:cxn ang="0">
                  <a:pos x="140" y="262"/>
                </a:cxn>
                <a:cxn ang="0">
                  <a:pos x="95" y="203"/>
                </a:cxn>
                <a:cxn ang="0">
                  <a:pos x="0" y="140"/>
                </a:cxn>
              </a:cxnLst>
              <a:rect l="0" t="0" r="r" b="b"/>
              <a:pathLst>
                <a:path w="735" h="587">
                  <a:moveTo>
                    <a:pt x="0" y="140"/>
                  </a:moveTo>
                  <a:lnTo>
                    <a:pt x="30" y="80"/>
                  </a:lnTo>
                  <a:lnTo>
                    <a:pt x="137" y="23"/>
                  </a:lnTo>
                  <a:lnTo>
                    <a:pt x="333" y="0"/>
                  </a:lnTo>
                  <a:lnTo>
                    <a:pt x="414" y="54"/>
                  </a:lnTo>
                  <a:lnTo>
                    <a:pt x="543" y="35"/>
                  </a:lnTo>
                  <a:lnTo>
                    <a:pt x="735" y="182"/>
                  </a:lnTo>
                  <a:lnTo>
                    <a:pt x="680" y="250"/>
                  </a:lnTo>
                  <a:lnTo>
                    <a:pt x="649" y="293"/>
                  </a:lnTo>
                  <a:lnTo>
                    <a:pt x="654" y="342"/>
                  </a:lnTo>
                  <a:lnTo>
                    <a:pt x="604" y="385"/>
                  </a:lnTo>
                  <a:lnTo>
                    <a:pt x="564" y="451"/>
                  </a:lnTo>
                  <a:lnTo>
                    <a:pt x="508" y="487"/>
                  </a:lnTo>
                  <a:lnTo>
                    <a:pt x="482" y="492"/>
                  </a:lnTo>
                  <a:lnTo>
                    <a:pt x="471" y="532"/>
                  </a:lnTo>
                  <a:lnTo>
                    <a:pt x="439" y="510"/>
                  </a:lnTo>
                  <a:lnTo>
                    <a:pt x="468" y="549"/>
                  </a:lnTo>
                  <a:lnTo>
                    <a:pt x="440" y="587"/>
                  </a:lnTo>
                  <a:lnTo>
                    <a:pt x="416" y="583"/>
                  </a:lnTo>
                  <a:lnTo>
                    <a:pt x="396" y="559"/>
                  </a:lnTo>
                  <a:lnTo>
                    <a:pt x="367" y="501"/>
                  </a:lnTo>
                  <a:lnTo>
                    <a:pt x="348" y="493"/>
                  </a:lnTo>
                  <a:lnTo>
                    <a:pt x="313" y="416"/>
                  </a:lnTo>
                  <a:lnTo>
                    <a:pt x="262" y="384"/>
                  </a:lnTo>
                  <a:lnTo>
                    <a:pt x="227" y="330"/>
                  </a:lnTo>
                  <a:lnTo>
                    <a:pt x="140" y="262"/>
                  </a:lnTo>
                  <a:lnTo>
                    <a:pt x="95" y="203"/>
                  </a:lnTo>
                  <a:lnTo>
                    <a:pt x="0" y="140"/>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6" name="Freeform 20"/>
            <p:cNvSpPr>
              <a:spLocks noChangeAspect="1"/>
            </p:cNvSpPr>
            <p:nvPr/>
          </p:nvSpPr>
          <p:spPr bwMode="auto">
            <a:xfrm>
              <a:off x="2478515" y="3535362"/>
              <a:ext cx="525463" cy="498475"/>
            </a:xfrm>
            <a:custGeom>
              <a:avLst/>
              <a:gdLst/>
              <a:ahLst/>
              <a:cxnLst>
                <a:cxn ang="0">
                  <a:pos x="0" y="11"/>
                </a:cxn>
                <a:cxn ang="0">
                  <a:pos x="58" y="125"/>
                </a:cxn>
                <a:cxn ang="0">
                  <a:pos x="86" y="151"/>
                </a:cxn>
                <a:cxn ang="0">
                  <a:pos x="105" y="147"/>
                </a:cxn>
                <a:cxn ang="0">
                  <a:pos x="120" y="161"/>
                </a:cxn>
                <a:cxn ang="0">
                  <a:pos x="121" y="177"/>
                </a:cxn>
                <a:cxn ang="0">
                  <a:pos x="108" y="177"/>
                </a:cxn>
                <a:cxn ang="0">
                  <a:pos x="89" y="217"/>
                </a:cxn>
                <a:cxn ang="0">
                  <a:pos x="132" y="278"/>
                </a:cxn>
                <a:cxn ang="0">
                  <a:pos x="164" y="291"/>
                </a:cxn>
                <a:cxn ang="0">
                  <a:pos x="159" y="699"/>
                </a:cxn>
                <a:cxn ang="0">
                  <a:pos x="163" y="800"/>
                </a:cxn>
                <a:cxn ang="0">
                  <a:pos x="801" y="778"/>
                </a:cxn>
                <a:cxn ang="0">
                  <a:pos x="812" y="836"/>
                </a:cxn>
                <a:cxn ang="0">
                  <a:pos x="784" y="875"/>
                </a:cxn>
                <a:cxn ang="0">
                  <a:pos x="883" y="869"/>
                </a:cxn>
                <a:cxn ang="0">
                  <a:pos x="896" y="836"/>
                </a:cxn>
                <a:cxn ang="0">
                  <a:pos x="901" y="800"/>
                </a:cxn>
                <a:cxn ang="0">
                  <a:pos x="923" y="770"/>
                </a:cxn>
                <a:cxn ang="0">
                  <a:pos x="933" y="744"/>
                </a:cxn>
                <a:cxn ang="0">
                  <a:pos x="954" y="740"/>
                </a:cxn>
                <a:cxn ang="0">
                  <a:pos x="961" y="679"/>
                </a:cxn>
                <a:cxn ang="0">
                  <a:pos x="949" y="673"/>
                </a:cxn>
                <a:cxn ang="0">
                  <a:pos x="927" y="673"/>
                </a:cxn>
                <a:cxn ang="0">
                  <a:pos x="904" y="627"/>
                </a:cxn>
                <a:cxn ang="0">
                  <a:pos x="893" y="566"/>
                </a:cxn>
                <a:cxn ang="0">
                  <a:pos x="867" y="525"/>
                </a:cxn>
                <a:cxn ang="0">
                  <a:pos x="829" y="507"/>
                </a:cxn>
                <a:cxn ang="0">
                  <a:pos x="783" y="468"/>
                </a:cxn>
                <a:cxn ang="0">
                  <a:pos x="767" y="414"/>
                </a:cxn>
                <a:cxn ang="0">
                  <a:pos x="793" y="331"/>
                </a:cxn>
                <a:cxn ang="0">
                  <a:pos x="769" y="315"/>
                </a:cxn>
                <a:cxn ang="0">
                  <a:pos x="714" y="315"/>
                </a:cxn>
                <a:cxn ang="0">
                  <a:pos x="704" y="262"/>
                </a:cxn>
                <a:cxn ang="0">
                  <a:pos x="611" y="161"/>
                </a:cxn>
                <a:cxn ang="0">
                  <a:pos x="588" y="76"/>
                </a:cxn>
                <a:cxn ang="0">
                  <a:pos x="599" y="44"/>
                </a:cxn>
                <a:cxn ang="0">
                  <a:pos x="558" y="0"/>
                </a:cxn>
                <a:cxn ang="0">
                  <a:pos x="0" y="11"/>
                </a:cxn>
              </a:cxnLst>
              <a:rect l="0" t="0" r="r" b="b"/>
              <a:pathLst>
                <a:path w="961" h="875">
                  <a:moveTo>
                    <a:pt x="0" y="11"/>
                  </a:moveTo>
                  <a:lnTo>
                    <a:pt x="58" y="125"/>
                  </a:lnTo>
                  <a:lnTo>
                    <a:pt x="86" y="151"/>
                  </a:lnTo>
                  <a:lnTo>
                    <a:pt x="105" y="147"/>
                  </a:lnTo>
                  <a:lnTo>
                    <a:pt x="120" y="161"/>
                  </a:lnTo>
                  <a:lnTo>
                    <a:pt x="121" y="177"/>
                  </a:lnTo>
                  <a:lnTo>
                    <a:pt x="108" y="177"/>
                  </a:lnTo>
                  <a:lnTo>
                    <a:pt x="89" y="217"/>
                  </a:lnTo>
                  <a:lnTo>
                    <a:pt x="132" y="278"/>
                  </a:lnTo>
                  <a:lnTo>
                    <a:pt x="164" y="291"/>
                  </a:lnTo>
                  <a:lnTo>
                    <a:pt x="159" y="699"/>
                  </a:lnTo>
                  <a:lnTo>
                    <a:pt x="163" y="800"/>
                  </a:lnTo>
                  <a:lnTo>
                    <a:pt x="801" y="778"/>
                  </a:lnTo>
                  <a:lnTo>
                    <a:pt x="812" y="836"/>
                  </a:lnTo>
                  <a:lnTo>
                    <a:pt x="784" y="875"/>
                  </a:lnTo>
                  <a:lnTo>
                    <a:pt x="883" y="869"/>
                  </a:lnTo>
                  <a:lnTo>
                    <a:pt x="896" y="836"/>
                  </a:lnTo>
                  <a:lnTo>
                    <a:pt x="901" y="800"/>
                  </a:lnTo>
                  <a:lnTo>
                    <a:pt x="923" y="770"/>
                  </a:lnTo>
                  <a:lnTo>
                    <a:pt x="933" y="744"/>
                  </a:lnTo>
                  <a:lnTo>
                    <a:pt x="954" y="740"/>
                  </a:lnTo>
                  <a:lnTo>
                    <a:pt x="961" y="679"/>
                  </a:lnTo>
                  <a:lnTo>
                    <a:pt x="949" y="673"/>
                  </a:lnTo>
                  <a:lnTo>
                    <a:pt x="927" y="673"/>
                  </a:lnTo>
                  <a:lnTo>
                    <a:pt x="904" y="627"/>
                  </a:lnTo>
                  <a:lnTo>
                    <a:pt x="893" y="566"/>
                  </a:lnTo>
                  <a:lnTo>
                    <a:pt x="867" y="525"/>
                  </a:lnTo>
                  <a:lnTo>
                    <a:pt x="829" y="507"/>
                  </a:lnTo>
                  <a:lnTo>
                    <a:pt x="783" y="468"/>
                  </a:lnTo>
                  <a:lnTo>
                    <a:pt x="767" y="414"/>
                  </a:lnTo>
                  <a:lnTo>
                    <a:pt x="793" y="331"/>
                  </a:lnTo>
                  <a:lnTo>
                    <a:pt x="769" y="315"/>
                  </a:lnTo>
                  <a:lnTo>
                    <a:pt x="714" y="315"/>
                  </a:lnTo>
                  <a:lnTo>
                    <a:pt x="704" y="262"/>
                  </a:lnTo>
                  <a:lnTo>
                    <a:pt x="611" y="161"/>
                  </a:lnTo>
                  <a:lnTo>
                    <a:pt x="588" y="76"/>
                  </a:lnTo>
                  <a:lnTo>
                    <a:pt x="599" y="44"/>
                  </a:lnTo>
                  <a:lnTo>
                    <a:pt x="558" y="0"/>
                  </a:lnTo>
                  <a:lnTo>
                    <a:pt x="0" y="11"/>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7" name="Freeform 21"/>
            <p:cNvSpPr>
              <a:spLocks noChangeAspect="1"/>
            </p:cNvSpPr>
            <p:nvPr/>
          </p:nvSpPr>
          <p:spPr bwMode="auto">
            <a:xfrm>
              <a:off x="3118292" y="4125488"/>
              <a:ext cx="301625" cy="534988"/>
            </a:xfrm>
            <a:custGeom>
              <a:avLst/>
              <a:gdLst/>
              <a:ahLst/>
              <a:cxnLst>
                <a:cxn ang="0">
                  <a:pos x="0" y="35"/>
                </a:cxn>
                <a:cxn ang="0">
                  <a:pos x="13" y="50"/>
                </a:cxn>
                <a:cxn ang="0">
                  <a:pos x="0" y="631"/>
                </a:cxn>
                <a:cxn ang="0">
                  <a:pos x="35" y="911"/>
                </a:cxn>
                <a:cxn ang="0">
                  <a:pos x="74" y="920"/>
                </a:cxn>
                <a:cxn ang="0">
                  <a:pos x="88" y="832"/>
                </a:cxn>
                <a:cxn ang="0">
                  <a:pos x="103" y="856"/>
                </a:cxn>
                <a:cxn ang="0">
                  <a:pos x="106" y="899"/>
                </a:cxn>
                <a:cxn ang="0">
                  <a:pos x="128" y="919"/>
                </a:cxn>
                <a:cxn ang="0">
                  <a:pos x="95" y="938"/>
                </a:cxn>
                <a:cxn ang="0">
                  <a:pos x="174" y="916"/>
                </a:cxn>
                <a:cxn ang="0">
                  <a:pos x="188" y="889"/>
                </a:cxn>
                <a:cxn ang="0">
                  <a:pos x="177" y="874"/>
                </a:cxn>
                <a:cxn ang="0">
                  <a:pos x="184" y="851"/>
                </a:cxn>
                <a:cxn ang="0">
                  <a:pos x="145" y="813"/>
                </a:cxn>
                <a:cxn ang="0">
                  <a:pos x="148" y="786"/>
                </a:cxn>
                <a:cxn ang="0">
                  <a:pos x="552" y="748"/>
                </a:cxn>
                <a:cxn ang="0">
                  <a:pos x="516" y="600"/>
                </a:cxn>
                <a:cxn ang="0">
                  <a:pos x="523" y="547"/>
                </a:cxn>
                <a:cxn ang="0">
                  <a:pos x="538" y="512"/>
                </a:cxn>
                <a:cxn ang="0">
                  <a:pos x="524" y="461"/>
                </a:cxn>
                <a:cxn ang="0">
                  <a:pos x="486" y="397"/>
                </a:cxn>
                <a:cxn ang="0">
                  <a:pos x="383" y="0"/>
                </a:cxn>
                <a:cxn ang="0">
                  <a:pos x="0" y="35"/>
                </a:cxn>
              </a:cxnLst>
              <a:rect l="0" t="0" r="r" b="b"/>
              <a:pathLst>
                <a:path w="552" h="938">
                  <a:moveTo>
                    <a:pt x="0" y="35"/>
                  </a:moveTo>
                  <a:lnTo>
                    <a:pt x="13" y="50"/>
                  </a:lnTo>
                  <a:lnTo>
                    <a:pt x="0" y="631"/>
                  </a:lnTo>
                  <a:lnTo>
                    <a:pt x="35" y="911"/>
                  </a:lnTo>
                  <a:lnTo>
                    <a:pt x="74" y="920"/>
                  </a:lnTo>
                  <a:lnTo>
                    <a:pt x="88" y="832"/>
                  </a:lnTo>
                  <a:lnTo>
                    <a:pt x="103" y="856"/>
                  </a:lnTo>
                  <a:lnTo>
                    <a:pt x="106" y="899"/>
                  </a:lnTo>
                  <a:lnTo>
                    <a:pt x="128" y="919"/>
                  </a:lnTo>
                  <a:lnTo>
                    <a:pt x="95" y="938"/>
                  </a:lnTo>
                  <a:lnTo>
                    <a:pt x="174" y="916"/>
                  </a:lnTo>
                  <a:lnTo>
                    <a:pt x="188" y="889"/>
                  </a:lnTo>
                  <a:lnTo>
                    <a:pt x="177" y="874"/>
                  </a:lnTo>
                  <a:lnTo>
                    <a:pt x="184" y="851"/>
                  </a:lnTo>
                  <a:lnTo>
                    <a:pt x="145" y="813"/>
                  </a:lnTo>
                  <a:lnTo>
                    <a:pt x="148" y="786"/>
                  </a:lnTo>
                  <a:lnTo>
                    <a:pt x="552" y="748"/>
                  </a:lnTo>
                  <a:lnTo>
                    <a:pt x="516" y="600"/>
                  </a:lnTo>
                  <a:lnTo>
                    <a:pt x="523" y="547"/>
                  </a:lnTo>
                  <a:lnTo>
                    <a:pt x="538" y="512"/>
                  </a:lnTo>
                  <a:lnTo>
                    <a:pt x="524" y="461"/>
                  </a:lnTo>
                  <a:lnTo>
                    <a:pt x="486" y="397"/>
                  </a:lnTo>
                  <a:lnTo>
                    <a:pt x="383" y="0"/>
                  </a:lnTo>
                  <a:lnTo>
                    <a:pt x="0" y="35"/>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8" name="Freeform 22"/>
            <p:cNvSpPr>
              <a:spLocks noChangeAspect="1"/>
            </p:cNvSpPr>
            <p:nvPr/>
          </p:nvSpPr>
          <p:spPr bwMode="auto">
            <a:xfrm>
              <a:off x="892175" y="3794125"/>
              <a:ext cx="539750" cy="684213"/>
            </a:xfrm>
            <a:custGeom>
              <a:avLst/>
              <a:gdLst/>
              <a:ahLst/>
              <a:cxnLst>
                <a:cxn ang="0">
                  <a:pos x="0" y="818"/>
                </a:cxn>
                <a:cxn ang="0">
                  <a:pos x="62" y="762"/>
                </a:cxn>
                <a:cxn ang="0">
                  <a:pos x="37" y="714"/>
                </a:cxn>
                <a:cxn ang="0">
                  <a:pos x="50" y="650"/>
                </a:cxn>
                <a:cxn ang="0">
                  <a:pos x="116" y="537"/>
                </a:cxn>
                <a:cxn ang="0">
                  <a:pos x="162" y="506"/>
                </a:cxn>
                <a:cxn ang="0">
                  <a:pos x="134" y="465"/>
                </a:cxn>
                <a:cxn ang="0">
                  <a:pos x="117" y="353"/>
                </a:cxn>
                <a:cxn ang="0">
                  <a:pos x="136" y="154"/>
                </a:cxn>
                <a:cxn ang="0">
                  <a:pos x="171" y="144"/>
                </a:cxn>
                <a:cxn ang="0">
                  <a:pos x="227" y="176"/>
                </a:cxn>
                <a:cxn ang="0">
                  <a:pos x="273" y="0"/>
                </a:cxn>
                <a:cxn ang="0">
                  <a:pos x="986" y="126"/>
                </a:cxn>
                <a:cxn ang="0">
                  <a:pos x="837" y="1198"/>
                </a:cxn>
                <a:cxn ang="0">
                  <a:pos x="618" y="1162"/>
                </a:cxn>
                <a:cxn ang="0">
                  <a:pos x="482" y="1123"/>
                </a:cxn>
                <a:cxn ang="0">
                  <a:pos x="201" y="949"/>
                </a:cxn>
                <a:cxn ang="0">
                  <a:pos x="0" y="818"/>
                </a:cxn>
              </a:cxnLst>
              <a:rect l="0" t="0" r="r" b="b"/>
              <a:pathLst>
                <a:path w="986" h="1198">
                  <a:moveTo>
                    <a:pt x="0" y="818"/>
                  </a:moveTo>
                  <a:lnTo>
                    <a:pt x="62" y="762"/>
                  </a:lnTo>
                  <a:lnTo>
                    <a:pt x="37" y="714"/>
                  </a:lnTo>
                  <a:lnTo>
                    <a:pt x="50" y="650"/>
                  </a:lnTo>
                  <a:lnTo>
                    <a:pt x="116" y="537"/>
                  </a:lnTo>
                  <a:lnTo>
                    <a:pt x="162" y="506"/>
                  </a:lnTo>
                  <a:lnTo>
                    <a:pt x="134" y="465"/>
                  </a:lnTo>
                  <a:lnTo>
                    <a:pt x="117" y="353"/>
                  </a:lnTo>
                  <a:lnTo>
                    <a:pt x="136" y="154"/>
                  </a:lnTo>
                  <a:lnTo>
                    <a:pt x="171" y="144"/>
                  </a:lnTo>
                  <a:lnTo>
                    <a:pt x="227" y="176"/>
                  </a:lnTo>
                  <a:lnTo>
                    <a:pt x="273" y="0"/>
                  </a:lnTo>
                  <a:lnTo>
                    <a:pt x="986" y="126"/>
                  </a:lnTo>
                  <a:lnTo>
                    <a:pt x="837" y="1198"/>
                  </a:lnTo>
                  <a:lnTo>
                    <a:pt x="618" y="1162"/>
                  </a:lnTo>
                  <a:lnTo>
                    <a:pt x="482" y="1123"/>
                  </a:lnTo>
                  <a:lnTo>
                    <a:pt x="201" y="949"/>
                  </a:lnTo>
                  <a:lnTo>
                    <a:pt x="0" y="818"/>
                  </a:lnTo>
                  <a:close/>
                </a:path>
              </a:pathLst>
            </a:custGeom>
            <a:solidFill>
              <a:srgbClr val="18FFB9"/>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9" name="Freeform 23"/>
            <p:cNvSpPr>
              <a:spLocks noChangeAspect="1"/>
            </p:cNvSpPr>
            <p:nvPr/>
          </p:nvSpPr>
          <p:spPr bwMode="auto">
            <a:xfrm>
              <a:off x="2571750" y="3990975"/>
              <a:ext cx="401638" cy="390525"/>
            </a:xfrm>
            <a:custGeom>
              <a:avLst/>
              <a:gdLst/>
              <a:ahLst/>
              <a:cxnLst>
                <a:cxn ang="0">
                  <a:pos x="0" y="22"/>
                </a:cxn>
                <a:cxn ang="0">
                  <a:pos x="30" y="234"/>
                </a:cxn>
                <a:cxn ang="0">
                  <a:pos x="25" y="566"/>
                </a:cxn>
                <a:cxn ang="0">
                  <a:pos x="39" y="585"/>
                </a:cxn>
                <a:cxn ang="0">
                  <a:pos x="91" y="583"/>
                </a:cxn>
                <a:cxn ang="0">
                  <a:pos x="93" y="686"/>
                </a:cxn>
                <a:cxn ang="0">
                  <a:pos x="527" y="680"/>
                </a:cxn>
                <a:cxn ang="0">
                  <a:pos x="518" y="576"/>
                </a:cxn>
                <a:cxn ang="0">
                  <a:pos x="556" y="463"/>
                </a:cxn>
                <a:cxn ang="0">
                  <a:pos x="608" y="382"/>
                </a:cxn>
                <a:cxn ang="0">
                  <a:pos x="606" y="361"/>
                </a:cxn>
                <a:cxn ang="0">
                  <a:pos x="648" y="289"/>
                </a:cxn>
                <a:cxn ang="0">
                  <a:pos x="667" y="211"/>
                </a:cxn>
                <a:cxn ang="0">
                  <a:pos x="660" y="205"/>
                </a:cxn>
                <a:cxn ang="0">
                  <a:pos x="695" y="175"/>
                </a:cxn>
                <a:cxn ang="0">
                  <a:pos x="730" y="106"/>
                </a:cxn>
                <a:cxn ang="0">
                  <a:pos x="720" y="91"/>
                </a:cxn>
                <a:cxn ang="0">
                  <a:pos x="621" y="97"/>
                </a:cxn>
                <a:cxn ang="0">
                  <a:pos x="649" y="58"/>
                </a:cxn>
                <a:cxn ang="0">
                  <a:pos x="638" y="0"/>
                </a:cxn>
                <a:cxn ang="0">
                  <a:pos x="0" y="22"/>
                </a:cxn>
              </a:cxnLst>
              <a:rect l="0" t="0" r="r" b="b"/>
              <a:pathLst>
                <a:path w="730" h="686">
                  <a:moveTo>
                    <a:pt x="0" y="22"/>
                  </a:moveTo>
                  <a:lnTo>
                    <a:pt x="30" y="234"/>
                  </a:lnTo>
                  <a:lnTo>
                    <a:pt x="25" y="566"/>
                  </a:lnTo>
                  <a:lnTo>
                    <a:pt x="39" y="585"/>
                  </a:lnTo>
                  <a:lnTo>
                    <a:pt x="91" y="583"/>
                  </a:lnTo>
                  <a:lnTo>
                    <a:pt x="93" y="686"/>
                  </a:lnTo>
                  <a:lnTo>
                    <a:pt x="527" y="680"/>
                  </a:lnTo>
                  <a:lnTo>
                    <a:pt x="518" y="576"/>
                  </a:lnTo>
                  <a:lnTo>
                    <a:pt x="556" y="463"/>
                  </a:lnTo>
                  <a:lnTo>
                    <a:pt x="608" y="382"/>
                  </a:lnTo>
                  <a:lnTo>
                    <a:pt x="606" y="361"/>
                  </a:lnTo>
                  <a:lnTo>
                    <a:pt x="648" y="289"/>
                  </a:lnTo>
                  <a:lnTo>
                    <a:pt x="667" y="211"/>
                  </a:lnTo>
                  <a:lnTo>
                    <a:pt x="660" y="205"/>
                  </a:lnTo>
                  <a:lnTo>
                    <a:pt x="695" y="175"/>
                  </a:lnTo>
                  <a:lnTo>
                    <a:pt x="730" y="106"/>
                  </a:lnTo>
                  <a:lnTo>
                    <a:pt x="720" y="91"/>
                  </a:lnTo>
                  <a:lnTo>
                    <a:pt x="621" y="97"/>
                  </a:lnTo>
                  <a:lnTo>
                    <a:pt x="649" y="58"/>
                  </a:lnTo>
                  <a:lnTo>
                    <a:pt x="638" y="0"/>
                  </a:lnTo>
                  <a:lnTo>
                    <a:pt x="0" y="22"/>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0" name="Freeform 24"/>
            <p:cNvSpPr>
              <a:spLocks noChangeAspect="1"/>
            </p:cNvSpPr>
            <p:nvPr/>
          </p:nvSpPr>
          <p:spPr bwMode="auto">
            <a:xfrm>
              <a:off x="1431925" y="3433763"/>
              <a:ext cx="577850" cy="495300"/>
            </a:xfrm>
            <a:custGeom>
              <a:avLst/>
              <a:gdLst/>
              <a:ahLst/>
              <a:cxnLst>
                <a:cxn ang="0">
                  <a:pos x="0" y="761"/>
                </a:cxn>
                <a:cxn ang="0">
                  <a:pos x="103" y="0"/>
                </a:cxn>
                <a:cxn ang="0">
                  <a:pos x="781" y="81"/>
                </a:cxn>
                <a:cxn ang="0">
                  <a:pos x="1054" y="107"/>
                </a:cxn>
                <a:cxn ang="0">
                  <a:pos x="1043" y="297"/>
                </a:cxn>
                <a:cxn ang="0">
                  <a:pos x="1006" y="871"/>
                </a:cxn>
                <a:cxn ang="0">
                  <a:pos x="868" y="861"/>
                </a:cxn>
                <a:cxn ang="0">
                  <a:pos x="435" y="822"/>
                </a:cxn>
                <a:cxn ang="0">
                  <a:pos x="0" y="761"/>
                </a:cxn>
              </a:cxnLst>
              <a:rect l="0" t="0" r="r" b="b"/>
              <a:pathLst>
                <a:path w="1054" h="871">
                  <a:moveTo>
                    <a:pt x="0" y="761"/>
                  </a:moveTo>
                  <a:lnTo>
                    <a:pt x="103" y="0"/>
                  </a:lnTo>
                  <a:lnTo>
                    <a:pt x="781" y="81"/>
                  </a:lnTo>
                  <a:lnTo>
                    <a:pt x="1054" y="107"/>
                  </a:lnTo>
                  <a:lnTo>
                    <a:pt x="1043" y="297"/>
                  </a:lnTo>
                  <a:lnTo>
                    <a:pt x="1006" y="871"/>
                  </a:lnTo>
                  <a:lnTo>
                    <a:pt x="868" y="861"/>
                  </a:lnTo>
                  <a:lnTo>
                    <a:pt x="435" y="822"/>
                  </a:lnTo>
                  <a:lnTo>
                    <a:pt x="0" y="761"/>
                  </a:lnTo>
                  <a:close/>
                </a:path>
              </a:pathLst>
            </a:custGeom>
            <a:solidFill>
              <a:srgbClr val="18FFB9"/>
            </a:solidFill>
            <a:ln w="12700" cmpd="sng">
              <a:solidFill>
                <a:srgbClr val="0F56DC"/>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1" name="Freeform 25"/>
            <p:cNvSpPr>
              <a:spLocks noChangeAspect="1"/>
            </p:cNvSpPr>
            <p:nvPr/>
          </p:nvSpPr>
          <p:spPr bwMode="auto">
            <a:xfrm>
              <a:off x="4114800" y="3162300"/>
              <a:ext cx="136525" cy="141288"/>
            </a:xfrm>
            <a:custGeom>
              <a:avLst/>
              <a:gdLst/>
              <a:ahLst/>
              <a:cxnLst>
                <a:cxn ang="0">
                  <a:pos x="0" y="50"/>
                </a:cxn>
                <a:cxn ang="0">
                  <a:pos x="20" y="179"/>
                </a:cxn>
                <a:cxn ang="0">
                  <a:pos x="19" y="247"/>
                </a:cxn>
                <a:cxn ang="0">
                  <a:pos x="40" y="241"/>
                </a:cxn>
                <a:cxn ang="0">
                  <a:pos x="52" y="223"/>
                </a:cxn>
                <a:cxn ang="0">
                  <a:pos x="87" y="206"/>
                </a:cxn>
                <a:cxn ang="0">
                  <a:pos x="104" y="173"/>
                </a:cxn>
                <a:cxn ang="0">
                  <a:pos x="113" y="179"/>
                </a:cxn>
                <a:cxn ang="0">
                  <a:pos x="141" y="167"/>
                </a:cxn>
                <a:cxn ang="0">
                  <a:pos x="179" y="160"/>
                </a:cxn>
                <a:cxn ang="0">
                  <a:pos x="179" y="146"/>
                </a:cxn>
                <a:cxn ang="0">
                  <a:pos x="191" y="155"/>
                </a:cxn>
                <a:cxn ang="0">
                  <a:pos x="204" y="143"/>
                </a:cxn>
                <a:cxn ang="0">
                  <a:pos x="223" y="137"/>
                </a:cxn>
                <a:cxn ang="0">
                  <a:pos x="248" y="128"/>
                </a:cxn>
                <a:cxn ang="0">
                  <a:pos x="225" y="0"/>
                </a:cxn>
                <a:cxn ang="0">
                  <a:pos x="0" y="50"/>
                </a:cxn>
              </a:cxnLst>
              <a:rect l="0" t="0" r="r" b="b"/>
              <a:pathLst>
                <a:path w="248" h="247">
                  <a:moveTo>
                    <a:pt x="0" y="50"/>
                  </a:moveTo>
                  <a:lnTo>
                    <a:pt x="20" y="179"/>
                  </a:lnTo>
                  <a:lnTo>
                    <a:pt x="19" y="247"/>
                  </a:lnTo>
                  <a:lnTo>
                    <a:pt x="40" y="241"/>
                  </a:lnTo>
                  <a:lnTo>
                    <a:pt x="52" y="223"/>
                  </a:lnTo>
                  <a:lnTo>
                    <a:pt x="87" y="206"/>
                  </a:lnTo>
                  <a:lnTo>
                    <a:pt x="104" y="173"/>
                  </a:lnTo>
                  <a:lnTo>
                    <a:pt x="113" y="179"/>
                  </a:lnTo>
                  <a:lnTo>
                    <a:pt x="141" y="167"/>
                  </a:lnTo>
                  <a:lnTo>
                    <a:pt x="179" y="160"/>
                  </a:lnTo>
                  <a:lnTo>
                    <a:pt x="179" y="146"/>
                  </a:lnTo>
                  <a:lnTo>
                    <a:pt x="191" y="155"/>
                  </a:lnTo>
                  <a:lnTo>
                    <a:pt x="204" y="143"/>
                  </a:lnTo>
                  <a:lnTo>
                    <a:pt x="223" y="137"/>
                  </a:lnTo>
                  <a:lnTo>
                    <a:pt x="248" y="128"/>
                  </a:lnTo>
                  <a:lnTo>
                    <a:pt x="225" y="0"/>
                  </a:lnTo>
                  <a:lnTo>
                    <a:pt x="0" y="50"/>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2" name="Freeform 26"/>
            <p:cNvSpPr>
              <a:spLocks noChangeAspect="1"/>
            </p:cNvSpPr>
            <p:nvPr/>
          </p:nvSpPr>
          <p:spPr bwMode="auto">
            <a:xfrm>
              <a:off x="4006850" y="3463925"/>
              <a:ext cx="84138" cy="152400"/>
            </a:xfrm>
            <a:custGeom>
              <a:avLst/>
              <a:gdLst/>
              <a:ahLst/>
              <a:cxnLst>
                <a:cxn ang="0">
                  <a:pos x="0" y="27"/>
                </a:cxn>
                <a:cxn ang="0">
                  <a:pos x="20" y="0"/>
                </a:cxn>
                <a:cxn ang="0">
                  <a:pos x="50" y="0"/>
                </a:cxn>
                <a:cxn ang="0">
                  <a:pos x="41" y="29"/>
                </a:cxn>
                <a:cxn ang="0">
                  <a:pos x="31" y="39"/>
                </a:cxn>
                <a:cxn ang="0">
                  <a:pos x="38" y="68"/>
                </a:cxn>
                <a:cxn ang="0">
                  <a:pos x="54" y="87"/>
                </a:cxn>
                <a:cxn ang="0">
                  <a:pos x="74" y="107"/>
                </a:cxn>
                <a:cxn ang="0">
                  <a:pos x="82" y="137"/>
                </a:cxn>
                <a:cxn ang="0">
                  <a:pos x="97" y="162"/>
                </a:cxn>
                <a:cxn ang="0">
                  <a:pos x="112" y="176"/>
                </a:cxn>
                <a:cxn ang="0">
                  <a:pos x="135" y="185"/>
                </a:cxn>
                <a:cxn ang="0">
                  <a:pos x="147" y="207"/>
                </a:cxn>
                <a:cxn ang="0">
                  <a:pos x="126" y="230"/>
                </a:cxn>
                <a:cxn ang="0">
                  <a:pos x="147" y="224"/>
                </a:cxn>
                <a:cxn ang="0">
                  <a:pos x="152" y="244"/>
                </a:cxn>
                <a:cxn ang="0">
                  <a:pos x="112" y="254"/>
                </a:cxn>
                <a:cxn ang="0">
                  <a:pos x="62" y="263"/>
                </a:cxn>
                <a:cxn ang="0">
                  <a:pos x="58" y="245"/>
                </a:cxn>
                <a:cxn ang="0">
                  <a:pos x="0" y="27"/>
                </a:cxn>
              </a:cxnLst>
              <a:rect l="0" t="0" r="r" b="b"/>
              <a:pathLst>
                <a:path w="152" h="263">
                  <a:moveTo>
                    <a:pt x="0" y="27"/>
                  </a:moveTo>
                  <a:lnTo>
                    <a:pt x="20" y="0"/>
                  </a:lnTo>
                  <a:lnTo>
                    <a:pt x="50" y="0"/>
                  </a:lnTo>
                  <a:lnTo>
                    <a:pt x="41" y="29"/>
                  </a:lnTo>
                  <a:lnTo>
                    <a:pt x="31" y="39"/>
                  </a:lnTo>
                  <a:lnTo>
                    <a:pt x="38" y="68"/>
                  </a:lnTo>
                  <a:lnTo>
                    <a:pt x="54" y="87"/>
                  </a:lnTo>
                  <a:lnTo>
                    <a:pt x="74" y="107"/>
                  </a:lnTo>
                  <a:lnTo>
                    <a:pt x="82" y="137"/>
                  </a:lnTo>
                  <a:lnTo>
                    <a:pt x="97" y="162"/>
                  </a:lnTo>
                  <a:lnTo>
                    <a:pt x="112" y="176"/>
                  </a:lnTo>
                  <a:lnTo>
                    <a:pt x="135" y="185"/>
                  </a:lnTo>
                  <a:lnTo>
                    <a:pt x="147" y="207"/>
                  </a:lnTo>
                  <a:lnTo>
                    <a:pt x="126" y="230"/>
                  </a:lnTo>
                  <a:lnTo>
                    <a:pt x="147" y="224"/>
                  </a:lnTo>
                  <a:lnTo>
                    <a:pt x="152" y="244"/>
                  </a:lnTo>
                  <a:lnTo>
                    <a:pt x="112" y="254"/>
                  </a:lnTo>
                  <a:lnTo>
                    <a:pt x="62" y="263"/>
                  </a:lnTo>
                  <a:lnTo>
                    <a:pt x="58" y="245"/>
                  </a:lnTo>
                  <a:lnTo>
                    <a:pt x="0" y="27"/>
                  </a:lnTo>
                  <a:close/>
                </a:path>
              </a:pathLst>
            </a:custGeom>
            <a:solidFill>
              <a:schemeClr val="accent2">
                <a:lumMod val="40000"/>
                <a:lumOff val="6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3" name="Freeform 27"/>
            <p:cNvSpPr>
              <a:spLocks noChangeAspect="1"/>
            </p:cNvSpPr>
            <p:nvPr/>
          </p:nvSpPr>
          <p:spPr bwMode="auto">
            <a:xfrm>
              <a:off x="3913188" y="3581400"/>
              <a:ext cx="12700" cy="19050"/>
            </a:xfrm>
            <a:custGeom>
              <a:avLst/>
              <a:gdLst/>
              <a:ahLst/>
              <a:cxnLst>
                <a:cxn ang="0">
                  <a:pos x="0" y="10"/>
                </a:cxn>
                <a:cxn ang="0">
                  <a:pos x="16" y="0"/>
                </a:cxn>
                <a:cxn ang="0">
                  <a:pos x="24" y="19"/>
                </a:cxn>
                <a:cxn ang="0">
                  <a:pos x="17" y="34"/>
                </a:cxn>
                <a:cxn ang="0">
                  <a:pos x="0" y="10"/>
                </a:cxn>
              </a:cxnLst>
              <a:rect l="0" t="0" r="r" b="b"/>
              <a:pathLst>
                <a:path w="24" h="34">
                  <a:moveTo>
                    <a:pt x="0" y="10"/>
                  </a:moveTo>
                  <a:lnTo>
                    <a:pt x="16" y="0"/>
                  </a:lnTo>
                  <a:lnTo>
                    <a:pt x="24" y="19"/>
                  </a:lnTo>
                  <a:lnTo>
                    <a:pt x="17" y="34"/>
                  </a:lnTo>
                  <a:lnTo>
                    <a:pt x="0" y="10"/>
                  </a:lnTo>
                  <a:close/>
                </a:path>
              </a:pathLst>
            </a:custGeom>
            <a:pattFill prst="ltDnDiag">
              <a:fgClr>
                <a:srgbClr val="000000"/>
              </a:fgClr>
              <a:bgClr>
                <a:srgbClr val="FFFFFF"/>
              </a:bgClr>
            </a:patt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4" name="Freeform 28"/>
            <p:cNvSpPr>
              <a:spLocks noChangeAspect="1"/>
            </p:cNvSpPr>
            <p:nvPr/>
          </p:nvSpPr>
          <p:spPr bwMode="auto">
            <a:xfrm>
              <a:off x="3202586" y="4533900"/>
              <a:ext cx="719138" cy="593725"/>
            </a:xfrm>
            <a:custGeom>
              <a:avLst/>
              <a:gdLst/>
              <a:ahLst/>
              <a:cxnLst>
                <a:cxn ang="0">
                  <a:pos x="0" y="96"/>
                </a:cxn>
                <a:cxn ang="0">
                  <a:pos x="32" y="157"/>
                </a:cxn>
                <a:cxn ang="0">
                  <a:pos x="29" y="199"/>
                </a:cxn>
                <a:cxn ang="0">
                  <a:pos x="73" y="168"/>
                </a:cxn>
                <a:cxn ang="0">
                  <a:pos x="87" y="160"/>
                </a:cxn>
                <a:cxn ang="0">
                  <a:pos x="109" y="157"/>
                </a:cxn>
                <a:cxn ang="0">
                  <a:pos x="164" y="162"/>
                </a:cxn>
                <a:cxn ang="0">
                  <a:pos x="193" y="151"/>
                </a:cxn>
                <a:cxn ang="0">
                  <a:pos x="241" y="154"/>
                </a:cxn>
                <a:cxn ang="0">
                  <a:pos x="201" y="165"/>
                </a:cxn>
                <a:cxn ang="0">
                  <a:pos x="306" y="204"/>
                </a:cxn>
                <a:cxn ang="0">
                  <a:pos x="314" y="196"/>
                </a:cxn>
                <a:cxn ang="0">
                  <a:pos x="318" y="210"/>
                </a:cxn>
                <a:cxn ang="0">
                  <a:pos x="379" y="255"/>
                </a:cxn>
                <a:cxn ang="0">
                  <a:pos x="361" y="249"/>
                </a:cxn>
                <a:cxn ang="0">
                  <a:pos x="407" y="271"/>
                </a:cxn>
                <a:cxn ang="0">
                  <a:pos x="445" y="252"/>
                </a:cxn>
                <a:cxn ang="0">
                  <a:pos x="499" y="226"/>
                </a:cxn>
                <a:cxn ang="0">
                  <a:pos x="519" y="213"/>
                </a:cxn>
                <a:cxn ang="0">
                  <a:pos x="585" y="182"/>
                </a:cxn>
                <a:cxn ang="0">
                  <a:pos x="663" y="243"/>
                </a:cxn>
                <a:cxn ang="0">
                  <a:pos x="690" y="277"/>
                </a:cxn>
                <a:cxn ang="0">
                  <a:pos x="734" y="313"/>
                </a:cxn>
                <a:cxn ang="0">
                  <a:pos x="792" y="330"/>
                </a:cxn>
                <a:cxn ang="0">
                  <a:pos x="830" y="418"/>
                </a:cxn>
                <a:cxn ang="0">
                  <a:pos x="822" y="582"/>
                </a:cxn>
                <a:cxn ang="0">
                  <a:pos x="852" y="570"/>
                </a:cxn>
                <a:cxn ang="0">
                  <a:pos x="839" y="542"/>
                </a:cxn>
                <a:cxn ang="0">
                  <a:pos x="863" y="552"/>
                </a:cxn>
                <a:cxn ang="0">
                  <a:pos x="881" y="551"/>
                </a:cxn>
                <a:cxn ang="0">
                  <a:pos x="857" y="636"/>
                </a:cxn>
                <a:cxn ang="0">
                  <a:pos x="877" y="660"/>
                </a:cxn>
                <a:cxn ang="0">
                  <a:pos x="922" y="740"/>
                </a:cxn>
                <a:cxn ang="0">
                  <a:pos x="953" y="759"/>
                </a:cxn>
                <a:cxn ang="0">
                  <a:pos x="949" y="734"/>
                </a:cxn>
                <a:cxn ang="0">
                  <a:pos x="961" y="740"/>
                </a:cxn>
                <a:cxn ang="0">
                  <a:pos x="978" y="803"/>
                </a:cxn>
                <a:cxn ang="0">
                  <a:pos x="1017" y="842"/>
                </a:cxn>
                <a:cxn ang="0">
                  <a:pos x="1080" y="913"/>
                </a:cxn>
                <a:cxn ang="0">
                  <a:pos x="1157" y="997"/>
                </a:cxn>
                <a:cxn ang="0">
                  <a:pos x="1198" y="1019"/>
                </a:cxn>
                <a:cxn ang="0">
                  <a:pos x="1157" y="1011"/>
                </a:cxn>
                <a:cxn ang="0">
                  <a:pos x="1204" y="1030"/>
                </a:cxn>
                <a:cxn ang="0">
                  <a:pos x="1251" y="1011"/>
                </a:cxn>
                <a:cxn ang="0">
                  <a:pos x="1295" y="980"/>
                </a:cxn>
                <a:cxn ang="0">
                  <a:pos x="1302" y="891"/>
                </a:cxn>
                <a:cxn ang="0">
                  <a:pos x="1302" y="728"/>
                </a:cxn>
                <a:cxn ang="0">
                  <a:pos x="1147" y="436"/>
                </a:cxn>
                <a:cxn ang="0">
                  <a:pos x="1127" y="358"/>
                </a:cxn>
                <a:cxn ang="0">
                  <a:pos x="971" y="43"/>
                </a:cxn>
                <a:cxn ang="0">
                  <a:pos x="949" y="10"/>
                </a:cxn>
                <a:cxn ang="0">
                  <a:pos x="871" y="20"/>
                </a:cxn>
                <a:cxn ang="0">
                  <a:pos x="857" y="88"/>
                </a:cxn>
                <a:cxn ang="0">
                  <a:pos x="435" y="82"/>
                </a:cxn>
                <a:cxn ang="0">
                  <a:pos x="3" y="69"/>
                </a:cxn>
              </a:cxnLst>
              <a:rect l="0" t="0" r="r" b="b"/>
              <a:pathLst>
                <a:path w="1314" h="1040">
                  <a:moveTo>
                    <a:pt x="3" y="69"/>
                  </a:moveTo>
                  <a:lnTo>
                    <a:pt x="0" y="96"/>
                  </a:lnTo>
                  <a:lnTo>
                    <a:pt x="39" y="134"/>
                  </a:lnTo>
                  <a:lnTo>
                    <a:pt x="32" y="157"/>
                  </a:lnTo>
                  <a:lnTo>
                    <a:pt x="43" y="172"/>
                  </a:lnTo>
                  <a:lnTo>
                    <a:pt x="29" y="199"/>
                  </a:lnTo>
                  <a:lnTo>
                    <a:pt x="58" y="187"/>
                  </a:lnTo>
                  <a:lnTo>
                    <a:pt x="73" y="168"/>
                  </a:lnTo>
                  <a:lnTo>
                    <a:pt x="73" y="148"/>
                  </a:lnTo>
                  <a:lnTo>
                    <a:pt x="87" y="160"/>
                  </a:lnTo>
                  <a:lnTo>
                    <a:pt x="98" y="143"/>
                  </a:lnTo>
                  <a:lnTo>
                    <a:pt x="109" y="157"/>
                  </a:lnTo>
                  <a:lnTo>
                    <a:pt x="80" y="184"/>
                  </a:lnTo>
                  <a:lnTo>
                    <a:pt x="164" y="162"/>
                  </a:lnTo>
                  <a:lnTo>
                    <a:pt x="182" y="143"/>
                  </a:lnTo>
                  <a:lnTo>
                    <a:pt x="193" y="151"/>
                  </a:lnTo>
                  <a:lnTo>
                    <a:pt x="227" y="143"/>
                  </a:lnTo>
                  <a:lnTo>
                    <a:pt x="241" y="154"/>
                  </a:lnTo>
                  <a:lnTo>
                    <a:pt x="183" y="160"/>
                  </a:lnTo>
                  <a:lnTo>
                    <a:pt x="201" y="165"/>
                  </a:lnTo>
                  <a:lnTo>
                    <a:pt x="267" y="182"/>
                  </a:lnTo>
                  <a:lnTo>
                    <a:pt x="306" y="204"/>
                  </a:lnTo>
                  <a:lnTo>
                    <a:pt x="295" y="172"/>
                  </a:lnTo>
                  <a:lnTo>
                    <a:pt x="314" y="196"/>
                  </a:lnTo>
                  <a:lnTo>
                    <a:pt x="342" y="201"/>
                  </a:lnTo>
                  <a:lnTo>
                    <a:pt x="318" y="210"/>
                  </a:lnTo>
                  <a:lnTo>
                    <a:pt x="363" y="234"/>
                  </a:lnTo>
                  <a:lnTo>
                    <a:pt x="379" y="255"/>
                  </a:lnTo>
                  <a:lnTo>
                    <a:pt x="378" y="277"/>
                  </a:lnTo>
                  <a:lnTo>
                    <a:pt x="361" y="249"/>
                  </a:lnTo>
                  <a:lnTo>
                    <a:pt x="371" y="285"/>
                  </a:lnTo>
                  <a:lnTo>
                    <a:pt x="407" y="271"/>
                  </a:lnTo>
                  <a:lnTo>
                    <a:pt x="428" y="270"/>
                  </a:lnTo>
                  <a:lnTo>
                    <a:pt x="445" y="252"/>
                  </a:lnTo>
                  <a:lnTo>
                    <a:pt x="451" y="264"/>
                  </a:lnTo>
                  <a:lnTo>
                    <a:pt x="499" y="226"/>
                  </a:lnTo>
                  <a:lnTo>
                    <a:pt x="529" y="225"/>
                  </a:lnTo>
                  <a:lnTo>
                    <a:pt x="519" y="213"/>
                  </a:lnTo>
                  <a:lnTo>
                    <a:pt x="540" y="184"/>
                  </a:lnTo>
                  <a:lnTo>
                    <a:pt x="585" y="182"/>
                  </a:lnTo>
                  <a:lnTo>
                    <a:pt x="633" y="206"/>
                  </a:lnTo>
                  <a:lnTo>
                    <a:pt x="663" y="243"/>
                  </a:lnTo>
                  <a:lnTo>
                    <a:pt x="686" y="250"/>
                  </a:lnTo>
                  <a:lnTo>
                    <a:pt x="690" y="277"/>
                  </a:lnTo>
                  <a:lnTo>
                    <a:pt x="723" y="293"/>
                  </a:lnTo>
                  <a:lnTo>
                    <a:pt x="734" y="313"/>
                  </a:lnTo>
                  <a:lnTo>
                    <a:pt x="752" y="330"/>
                  </a:lnTo>
                  <a:lnTo>
                    <a:pt x="792" y="330"/>
                  </a:lnTo>
                  <a:lnTo>
                    <a:pt x="809" y="360"/>
                  </a:lnTo>
                  <a:lnTo>
                    <a:pt x="830" y="418"/>
                  </a:lnTo>
                  <a:lnTo>
                    <a:pt x="818" y="518"/>
                  </a:lnTo>
                  <a:lnTo>
                    <a:pt x="822" y="582"/>
                  </a:lnTo>
                  <a:lnTo>
                    <a:pt x="847" y="602"/>
                  </a:lnTo>
                  <a:lnTo>
                    <a:pt x="852" y="570"/>
                  </a:lnTo>
                  <a:lnTo>
                    <a:pt x="835" y="561"/>
                  </a:lnTo>
                  <a:lnTo>
                    <a:pt x="839" y="542"/>
                  </a:lnTo>
                  <a:lnTo>
                    <a:pt x="845" y="546"/>
                  </a:lnTo>
                  <a:lnTo>
                    <a:pt x="863" y="552"/>
                  </a:lnTo>
                  <a:lnTo>
                    <a:pt x="869" y="573"/>
                  </a:lnTo>
                  <a:lnTo>
                    <a:pt x="881" y="551"/>
                  </a:lnTo>
                  <a:lnTo>
                    <a:pt x="891" y="570"/>
                  </a:lnTo>
                  <a:lnTo>
                    <a:pt x="857" y="636"/>
                  </a:lnTo>
                  <a:lnTo>
                    <a:pt x="855" y="648"/>
                  </a:lnTo>
                  <a:lnTo>
                    <a:pt x="877" y="660"/>
                  </a:lnTo>
                  <a:lnTo>
                    <a:pt x="895" y="713"/>
                  </a:lnTo>
                  <a:lnTo>
                    <a:pt x="922" y="740"/>
                  </a:lnTo>
                  <a:lnTo>
                    <a:pt x="935" y="759"/>
                  </a:lnTo>
                  <a:lnTo>
                    <a:pt x="953" y="759"/>
                  </a:lnTo>
                  <a:lnTo>
                    <a:pt x="934" y="728"/>
                  </a:lnTo>
                  <a:lnTo>
                    <a:pt x="949" y="734"/>
                  </a:lnTo>
                  <a:lnTo>
                    <a:pt x="971" y="727"/>
                  </a:lnTo>
                  <a:lnTo>
                    <a:pt x="961" y="740"/>
                  </a:lnTo>
                  <a:lnTo>
                    <a:pt x="969" y="767"/>
                  </a:lnTo>
                  <a:lnTo>
                    <a:pt x="978" y="803"/>
                  </a:lnTo>
                  <a:lnTo>
                    <a:pt x="1009" y="819"/>
                  </a:lnTo>
                  <a:lnTo>
                    <a:pt x="1017" y="842"/>
                  </a:lnTo>
                  <a:lnTo>
                    <a:pt x="1044" y="913"/>
                  </a:lnTo>
                  <a:lnTo>
                    <a:pt x="1080" y="913"/>
                  </a:lnTo>
                  <a:lnTo>
                    <a:pt x="1108" y="928"/>
                  </a:lnTo>
                  <a:lnTo>
                    <a:pt x="1157" y="997"/>
                  </a:lnTo>
                  <a:lnTo>
                    <a:pt x="1197" y="1004"/>
                  </a:lnTo>
                  <a:lnTo>
                    <a:pt x="1198" y="1019"/>
                  </a:lnTo>
                  <a:lnTo>
                    <a:pt x="1188" y="1026"/>
                  </a:lnTo>
                  <a:lnTo>
                    <a:pt x="1157" y="1011"/>
                  </a:lnTo>
                  <a:lnTo>
                    <a:pt x="1168" y="1040"/>
                  </a:lnTo>
                  <a:lnTo>
                    <a:pt x="1204" y="1030"/>
                  </a:lnTo>
                  <a:lnTo>
                    <a:pt x="1237" y="1030"/>
                  </a:lnTo>
                  <a:lnTo>
                    <a:pt x="1251" y="1011"/>
                  </a:lnTo>
                  <a:lnTo>
                    <a:pt x="1280" y="1010"/>
                  </a:lnTo>
                  <a:lnTo>
                    <a:pt x="1295" y="980"/>
                  </a:lnTo>
                  <a:lnTo>
                    <a:pt x="1287" y="938"/>
                  </a:lnTo>
                  <a:lnTo>
                    <a:pt x="1302" y="891"/>
                  </a:lnTo>
                  <a:lnTo>
                    <a:pt x="1314" y="896"/>
                  </a:lnTo>
                  <a:lnTo>
                    <a:pt x="1302" y="728"/>
                  </a:lnTo>
                  <a:lnTo>
                    <a:pt x="1287" y="678"/>
                  </a:lnTo>
                  <a:lnTo>
                    <a:pt x="1147" y="436"/>
                  </a:lnTo>
                  <a:lnTo>
                    <a:pt x="1111" y="358"/>
                  </a:lnTo>
                  <a:lnTo>
                    <a:pt x="1127" y="358"/>
                  </a:lnTo>
                  <a:lnTo>
                    <a:pt x="1034" y="204"/>
                  </a:lnTo>
                  <a:lnTo>
                    <a:pt x="971" y="43"/>
                  </a:lnTo>
                  <a:lnTo>
                    <a:pt x="968" y="15"/>
                  </a:lnTo>
                  <a:lnTo>
                    <a:pt x="949" y="10"/>
                  </a:lnTo>
                  <a:lnTo>
                    <a:pt x="889" y="0"/>
                  </a:lnTo>
                  <a:lnTo>
                    <a:pt x="871" y="20"/>
                  </a:lnTo>
                  <a:lnTo>
                    <a:pt x="883" y="90"/>
                  </a:lnTo>
                  <a:lnTo>
                    <a:pt x="857" y="88"/>
                  </a:lnTo>
                  <a:lnTo>
                    <a:pt x="851" y="56"/>
                  </a:lnTo>
                  <a:lnTo>
                    <a:pt x="435" y="82"/>
                  </a:lnTo>
                  <a:lnTo>
                    <a:pt x="407" y="31"/>
                  </a:lnTo>
                  <a:lnTo>
                    <a:pt x="3" y="69"/>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5" name="Freeform 29"/>
            <p:cNvSpPr>
              <a:spLocks noChangeAspect="1"/>
            </p:cNvSpPr>
            <p:nvPr/>
          </p:nvSpPr>
          <p:spPr bwMode="auto">
            <a:xfrm>
              <a:off x="3343073" y="4098925"/>
              <a:ext cx="433388" cy="485775"/>
            </a:xfrm>
            <a:custGeom>
              <a:avLst/>
              <a:gdLst/>
              <a:ahLst/>
              <a:cxnLst>
                <a:cxn ang="0">
                  <a:pos x="0" y="46"/>
                </a:cxn>
                <a:cxn ang="0">
                  <a:pos x="103" y="443"/>
                </a:cxn>
                <a:cxn ang="0">
                  <a:pos x="141" y="507"/>
                </a:cxn>
                <a:cxn ang="0">
                  <a:pos x="155" y="558"/>
                </a:cxn>
                <a:cxn ang="0">
                  <a:pos x="140" y="593"/>
                </a:cxn>
                <a:cxn ang="0">
                  <a:pos x="133" y="646"/>
                </a:cxn>
                <a:cxn ang="0">
                  <a:pos x="169" y="794"/>
                </a:cxn>
                <a:cxn ang="0">
                  <a:pos x="197" y="845"/>
                </a:cxn>
                <a:cxn ang="0">
                  <a:pos x="613" y="819"/>
                </a:cxn>
                <a:cxn ang="0">
                  <a:pos x="619" y="851"/>
                </a:cxn>
                <a:cxn ang="0">
                  <a:pos x="645" y="853"/>
                </a:cxn>
                <a:cxn ang="0">
                  <a:pos x="633" y="783"/>
                </a:cxn>
                <a:cxn ang="0">
                  <a:pos x="651" y="763"/>
                </a:cxn>
                <a:cxn ang="0">
                  <a:pos x="711" y="773"/>
                </a:cxn>
                <a:cxn ang="0">
                  <a:pos x="722" y="725"/>
                </a:cxn>
                <a:cxn ang="0">
                  <a:pos x="711" y="722"/>
                </a:cxn>
                <a:cxn ang="0">
                  <a:pos x="726" y="710"/>
                </a:cxn>
                <a:cxn ang="0">
                  <a:pos x="704" y="697"/>
                </a:cxn>
                <a:cxn ang="0">
                  <a:pos x="715" y="680"/>
                </a:cxn>
                <a:cxn ang="0">
                  <a:pos x="711" y="658"/>
                </a:cxn>
                <a:cxn ang="0">
                  <a:pos x="740" y="638"/>
                </a:cxn>
                <a:cxn ang="0">
                  <a:pos x="731" y="612"/>
                </a:cxn>
                <a:cxn ang="0">
                  <a:pos x="744" y="604"/>
                </a:cxn>
                <a:cxn ang="0">
                  <a:pos x="751" y="582"/>
                </a:cxn>
                <a:cxn ang="0">
                  <a:pos x="740" y="574"/>
                </a:cxn>
                <a:cxn ang="0">
                  <a:pos x="760" y="558"/>
                </a:cxn>
                <a:cxn ang="0">
                  <a:pos x="749" y="540"/>
                </a:cxn>
                <a:cxn ang="0">
                  <a:pos x="766" y="540"/>
                </a:cxn>
                <a:cxn ang="0">
                  <a:pos x="787" y="516"/>
                </a:cxn>
                <a:cxn ang="0">
                  <a:pos x="778" y="507"/>
                </a:cxn>
                <a:cxn ang="0">
                  <a:pos x="751" y="503"/>
                </a:cxn>
                <a:cxn ang="0">
                  <a:pos x="734" y="479"/>
                </a:cxn>
                <a:cxn ang="0">
                  <a:pos x="702" y="420"/>
                </a:cxn>
                <a:cxn ang="0">
                  <a:pos x="685" y="413"/>
                </a:cxn>
                <a:cxn ang="0">
                  <a:pos x="648" y="336"/>
                </a:cxn>
                <a:cxn ang="0">
                  <a:pos x="600" y="303"/>
                </a:cxn>
                <a:cxn ang="0">
                  <a:pos x="564" y="250"/>
                </a:cxn>
                <a:cxn ang="0">
                  <a:pos x="476" y="183"/>
                </a:cxn>
                <a:cxn ang="0">
                  <a:pos x="432" y="123"/>
                </a:cxn>
                <a:cxn ang="0">
                  <a:pos x="338" y="58"/>
                </a:cxn>
                <a:cxn ang="0">
                  <a:pos x="367" y="0"/>
                </a:cxn>
                <a:cxn ang="0">
                  <a:pos x="189" y="21"/>
                </a:cxn>
                <a:cxn ang="0">
                  <a:pos x="0" y="46"/>
                </a:cxn>
              </a:cxnLst>
              <a:rect l="0" t="0" r="r" b="b"/>
              <a:pathLst>
                <a:path w="787" h="853">
                  <a:moveTo>
                    <a:pt x="0" y="46"/>
                  </a:moveTo>
                  <a:lnTo>
                    <a:pt x="103" y="443"/>
                  </a:lnTo>
                  <a:lnTo>
                    <a:pt x="141" y="507"/>
                  </a:lnTo>
                  <a:lnTo>
                    <a:pt x="155" y="558"/>
                  </a:lnTo>
                  <a:lnTo>
                    <a:pt x="140" y="593"/>
                  </a:lnTo>
                  <a:lnTo>
                    <a:pt x="133" y="646"/>
                  </a:lnTo>
                  <a:lnTo>
                    <a:pt x="169" y="794"/>
                  </a:lnTo>
                  <a:lnTo>
                    <a:pt x="197" y="845"/>
                  </a:lnTo>
                  <a:lnTo>
                    <a:pt x="613" y="819"/>
                  </a:lnTo>
                  <a:lnTo>
                    <a:pt x="619" y="851"/>
                  </a:lnTo>
                  <a:lnTo>
                    <a:pt x="645" y="853"/>
                  </a:lnTo>
                  <a:lnTo>
                    <a:pt x="633" y="783"/>
                  </a:lnTo>
                  <a:lnTo>
                    <a:pt x="651" y="763"/>
                  </a:lnTo>
                  <a:lnTo>
                    <a:pt x="711" y="773"/>
                  </a:lnTo>
                  <a:lnTo>
                    <a:pt x="722" y="725"/>
                  </a:lnTo>
                  <a:lnTo>
                    <a:pt x="711" y="722"/>
                  </a:lnTo>
                  <a:lnTo>
                    <a:pt x="726" y="710"/>
                  </a:lnTo>
                  <a:lnTo>
                    <a:pt x="704" y="697"/>
                  </a:lnTo>
                  <a:lnTo>
                    <a:pt x="715" y="680"/>
                  </a:lnTo>
                  <a:lnTo>
                    <a:pt x="711" y="658"/>
                  </a:lnTo>
                  <a:lnTo>
                    <a:pt x="740" y="638"/>
                  </a:lnTo>
                  <a:lnTo>
                    <a:pt x="731" y="612"/>
                  </a:lnTo>
                  <a:lnTo>
                    <a:pt x="744" y="604"/>
                  </a:lnTo>
                  <a:lnTo>
                    <a:pt x="751" y="582"/>
                  </a:lnTo>
                  <a:lnTo>
                    <a:pt x="740" y="574"/>
                  </a:lnTo>
                  <a:lnTo>
                    <a:pt x="760" y="558"/>
                  </a:lnTo>
                  <a:lnTo>
                    <a:pt x="749" y="540"/>
                  </a:lnTo>
                  <a:lnTo>
                    <a:pt x="766" y="540"/>
                  </a:lnTo>
                  <a:lnTo>
                    <a:pt x="787" y="516"/>
                  </a:lnTo>
                  <a:lnTo>
                    <a:pt x="778" y="507"/>
                  </a:lnTo>
                  <a:lnTo>
                    <a:pt x="751" y="503"/>
                  </a:lnTo>
                  <a:lnTo>
                    <a:pt x="734" y="479"/>
                  </a:lnTo>
                  <a:lnTo>
                    <a:pt x="702" y="420"/>
                  </a:lnTo>
                  <a:lnTo>
                    <a:pt x="685" y="413"/>
                  </a:lnTo>
                  <a:lnTo>
                    <a:pt x="648" y="336"/>
                  </a:lnTo>
                  <a:lnTo>
                    <a:pt x="600" y="303"/>
                  </a:lnTo>
                  <a:lnTo>
                    <a:pt x="564" y="250"/>
                  </a:lnTo>
                  <a:lnTo>
                    <a:pt x="476" y="183"/>
                  </a:lnTo>
                  <a:lnTo>
                    <a:pt x="432" y="123"/>
                  </a:lnTo>
                  <a:lnTo>
                    <a:pt x="338" y="58"/>
                  </a:lnTo>
                  <a:lnTo>
                    <a:pt x="367" y="0"/>
                  </a:lnTo>
                  <a:lnTo>
                    <a:pt x="189" y="21"/>
                  </a:lnTo>
                  <a:lnTo>
                    <a:pt x="0" y="46"/>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6" name="Freeform 30"/>
            <p:cNvSpPr>
              <a:spLocks noChangeAspect="1"/>
            </p:cNvSpPr>
            <p:nvPr/>
          </p:nvSpPr>
          <p:spPr bwMode="auto">
            <a:xfrm>
              <a:off x="2818411" y="3295740"/>
              <a:ext cx="311150" cy="609600"/>
            </a:xfrm>
            <a:custGeom>
              <a:avLst/>
              <a:gdLst/>
              <a:ahLst/>
              <a:cxnLst>
                <a:cxn ang="0">
                  <a:pos x="0" y="472"/>
                </a:cxn>
                <a:cxn ang="0">
                  <a:pos x="11" y="440"/>
                </a:cxn>
                <a:cxn ang="0">
                  <a:pos x="49" y="375"/>
                </a:cxn>
                <a:cxn ang="0">
                  <a:pos x="71" y="303"/>
                </a:cxn>
                <a:cxn ang="0">
                  <a:pos x="50" y="253"/>
                </a:cxn>
                <a:cxn ang="0">
                  <a:pos x="148" y="175"/>
                </a:cxn>
                <a:cxn ang="0">
                  <a:pos x="168" y="133"/>
                </a:cxn>
                <a:cxn ang="0">
                  <a:pos x="168" y="113"/>
                </a:cxn>
                <a:cxn ang="0">
                  <a:pos x="98" y="28"/>
                </a:cxn>
                <a:cxn ang="0">
                  <a:pos x="477" y="0"/>
                </a:cxn>
                <a:cxn ang="0">
                  <a:pos x="487" y="67"/>
                </a:cxn>
                <a:cxn ang="0">
                  <a:pos x="525" y="145"/>
                </a:cxn>
                <a:cxn ang="0">
                  <a:pos x="559" y="552"/>
                </a:cxn>
                <a:cxn ang="0">
                  <a:pos x="550" y="635"/>
                </a:cxn>
                <a:cxn ang="0">
                  <a:pos x="569" y="685"/>
                </a:cxn>
                <a:cxn ang="0">
                  <a:pos x="548" y="777"/>
                </a:cxn>
                <a:cxn ang="0">
                  <a:pos x="518" y="820"/>
                </a:cxn>
                <a:cxn ang="0">
                  <a:pos x="503" y="885"/>
                </a:cxn>
                <a:cxn ang="0">
                  <a:pos x="516" y="903"/>
                </a:cxn>
                <a:cxn ang="0">
                  <a:pos x="504" y="945"/>
                </a:cxn>
                <a:cxn ang="0">
                  <a:pos x="512" y="960"/>
                </a:cxn>
                <a:cxn ang="0">
                  <a:pos x="467" y="978"/>
                </a:cxn>
                <a:cxn ang="0">
                  <a:pos x="457" y="1047"/>
                </a:cxn>
                <a:cxn ang="0">
                  <a:pos x="394" y="1022"/>
                </a:cxn>
                <a:cxn ang="0">
                  <a:pos x="358" y="1056"/>
                </a:cxn>
                <a:cxn ang="0">
                  <a:pos x="361" y="1069"/>
                </a:cxn>
                <a:cxn ang="0">
                  <a:pos x="339" y="1069"/>
                </a:cxn>
                <a:cxn ang="0">
                  <a:pos x="316" y="1023"/>
                </a:cxn>
                <a:cxn ang="0">
                  <a:pos x="305" y="962"/>
                </a:cxn>
                <a:cxn ang="0">
                  <a:pos x="279" y="921"/>
                </a:cxn>
                <a:cxn ang="0">
                  <a:pos x="241" y="903"/>
                </a:cxn>
                <a:cxn ang="0">
                  <a:pos x="195" y="864"/>
                </a:cxn>
                <a:cxn ang="0">
                  <a:pos x="179" y="810"/>
                </a:cxn>
                <a:cxn ang="0">
                  <a:pos x="205" y="727"/>
                </a:cxn>
                <a:cxn ang="0">
                  <a:pos x="181" y="711"/>
                </a:cxn>
                <a:cxn ang="0">
                  <a:pos x="126" y="711"/>
                </a:cxn>
                <a:cxn ang="0">
                  <a:pos x="116" y="658"/>
                </a:cxn>
                <a:cxn ang="0">
                  <a:pos x="23" y="557"/>
                </a:cxn>
                <a:cxn ang="0">
                  <a:pos x="0" y="472"/>
                </a:cxn>
              </a:cxnLst>
              <a:rect l="0" t="0" r="r" b="b"/>
              <a:pathLst>
                <a:path w="569" h="1069">
                  <a:moveTo>
                    <a:pt x="0" y="472"/>
                  </a:moveTo>
                  <a:lnTo>
                    <a:pt x="11" y="440"/>
                  </a:lnTo>
                  <a:lnTo>
                    <a:pt x="49" y="375"/>
                  </a:lnTo>
                  <a:lnTo>
                    <a:pt x="71" y="303"/>
                  </a:lnTo>
                  <a:lnTo>
                    <a:pt x="50" y="253"/>
                  </a:lnTo>
                  <a:lnTo>
                    <a:pt x="148" y="175"/>
                  </a:lnTo>
                  <a:lnTo>
                    <a:pt x="168" y="133"/>
                  </a:lnTo>
                  <a:lnTo>
                    <a:pt x="168" y="113"/>
                  </a:lnTo>
                  <a:lnTo>
                    <a:pt x="98" y="28"/>
                  </a:lnTo>
                  <a:lnTo>
                    <a:pt x="477" y="0"/>
                  </a:lnTo>
                  <a:lnTo>
                    <a:pt x="487" y="67"/>
                  </a:lnTo>
                  <a:lnTo>
                    <a:pt x="525" y="145"/>
                  </a:lnTo>
                  <a:lnTo>
                    <a:pt x="559" y="552"/>
                  </a:lnTo>
                  <a:lnTo>
                    <a:pt x="550" y="635"/>
                  </a:lnTo>
                  <a:lnTo>
                    <a:pt x="569" y="685"/>
                  </a:lnTo>
                  <a:lnTo>
                    <a:pt x="548" y="777"/>
                  </a:lnTo>
                  <a:lnTo>
                    <a:pt x="518" y="820"/>
                  </a:lnTo>
                  <a:lnTo>
                    <a:pt x="503" y="885"/>
                  </a:lnTo>
                  <a:lnTo>
                    <a:pt x="516" y="903"/>
                  </a:lnTo>
                  <a:lnTo>
                    <a:pt x="504" y="945"/>
                  </a:lnTo>
                  <a:lnTo>
                    <a:pt x="512" y="960"/>
                  </a:lnTo>
                  <a:lnTo>
                    <a:pt x="467" y="978"/>
                  </a:lnTo>
                  <a:lnTo>
                    <a:pt x="457" y="1047"/>
                  </a:lnTo>
                  <a:lnTo>
                    <a:pt x="394" y="1022"/>
                  </a:lnTo>
                  <a:lnTo>
                    <a:pt x="358" y="1056"/>
                  </a:lnTo>
                  <a:lnTo>
                    <a:pt x="361" y="1069"/>
                  </a:lnTo>
                  <a:lnTo>
                    <a:pt x="339" y="1069"/>
                  </a:lnTo>
                  <a:lnTo>
                    <a:pt x="316" y="1023"/>
                  </a:lnTo>
                  <a:lnTo>
                    <a:pt x="305" y="962"/>
                  </a:lnTo>
                  <a:lnTo>
                    <a:pt x="279" y="921"/>
                  </a:lnTo>
                  <a:lnTo>
                    <a:pt x="241" y="903"/>
                  </a:lnTo>
                  <a:lnTo>
                    <a:pt x="195" y="864"/>
                  </a:lnTo>
                  <a:lnTo>
                    <a:pt x="179" y="810"/>
                  </a:lnTo>
                  <a:lnTo>
                    <a:pt x="205" y="727"/>
                  </a:lnTo>
                  <a:lnTo>
                    <a:pt x="181" y="711"/>
                  </a:lnTo>
                  <a:lnTo>
                    <a:pt x="126" y="711"/>
                  </a:lnTo>
                  <a:lnTo>
                    <a:pt x="116" y="658"/>
                  </a:lnTo>
                  <a:lnTo>
                    <a:pt x="23" y="557"/>
                  </a:lnTo>
                  <a:lnTo>
                    <a:pt x="0" y="472"/>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7" name="Freeform 31"/>
            <p:cNvSpPr>
              <a:spLocks noChangeAspect="1"/>
            </p:cNvSpPr>
            <p:nvPr/>
          </p:nvSpPr>
          <p:spPr bwMode="auto">
            <a:xfrm>
              <a:off x="3118034" y="3376069"/>
              <a:ext cx="244475" cy="458788"/>
            </a:xfrm>
            <a:custGeom>
              <a:avLst/>
              <a:gdLst/>
              <a:ahLst/>
              <a:cxnLst>
                <a:cxn ang="0">
                  <a:pos x="0" y="788"/>
                </a:cxn>
                <a:cxn ang="0">
                  <a:pos x="13" y="806"/>
                </a:cxn>
                <a:cxn ang="0">
                  <a:pos x="27" y="787"/>
                </a:cxn>
                <a:cxn ang="0">
                  <a:pos x="92" y="773"/>
                </a:cxn>
                <a:cxn ang="0">
                  <a:pos x="113" y="778"/>
                </a:cxn>
                <a:cxn ang="0">
                  <a:pos x="184" y="754"/>
                </a:cxn>
                <a:cxn ang="0">
                  <a:pos x="209" y="776"/>
                </a:cxn>
                <a:cxn ang="0">
                  <a:pos x="231" y="723"/>
                </a:cxn>
                <a:cxn ang="0">
                  <a:pos x="253" y="708"/>
                </a:cxn>
                <a:cxn ang="0">
                  <a:pos x="303" y="739"/>
                </a:cxn>
                <a:cxn ang="0">
                  <a:pos x="311" y="706"/>
                </a:cxn>
                <a:cxn ang="0">
                  <a:pos x="365" y="633"/>
                </a:cxn>
                <a:cxn ang="0">
                  <a:pos x="377" y="590"/>
                </a:cxn>
                <a:cxn ang="0">
                  <a:pos x="397" y="597"/>
                </a:cxn>
                <a:cxn ang="0">
                  <a:pos x="447" y="559"/>
                </a:cxn>
                <a:cxn ang="0">
                  <a:pos x="434" y="528"/>
                </a:cxn>
                <a:cxn ang="0">
                  <a:pos x="441" y="509"/>
                </a:cxn>
                <a:cxn ang="0">
                  <a:pos x="390" y="13"/>
                </a:cxn>
                <a:cxn ang="0">
                  <a:pos x="385" y="0"/>
                </a:cxn>
                <a:cxn ang="0">
                  <a:pos x="118" y="33"/>
                </a:cxn>
                <a:cxn ang="0">
                  <a:pos x="66" y="62"/>
                </a:cxn>
                <a:cxn ang="0">
                  <a:pos x="22" y="48"/>
                </a:cxn>
                <a:cxn ang="0">
                  <a:pos x="56" y="455"/>
                </a:cxn>
                <a:cxn ang="0">
                  <a:pos x="47" y="538"/>
                </a:cxn>
                <a:cxn ang="0">
                  <a:pos x="66" y="588"/>
                </a:cxn>
                <a:cxn ang="0">
                  <a:pos x="45" y="680"/>
                </a:cxn>
                <a:cxn ang="0">
                  <a:pos x="15" y="723"/>
                </a:cxn>
                <a:cxn ang="0">
                  <a:pos x="0" y="788"/>
                </a:cxn>
              </a:cxnLst>
              <a:rect l="0" t="0" r="r" b="b"/>
              <a:pathLst>
                <a:path w="447" h="806">
                  <a:moveTo>
                    <a:pt x="0" y="788"/>
                  </a:moveTo>
                  <a:lnTo>
                    <a:pt x="13" y="806"/>
                  </a:lnTo>
                  <a:lnTo>
                    <a:pt x="27" y="787"/>
                  </a:lnTo>
                  <a:lnTo>
                    <a:pt x="92" y="773"/>
                  </a:lnTo>
                  <a:lnTo>
                    <a:pt x="113" y="778"/>
                  </a:lnTo>
                  <a:lnTo>
                    <a:pt x="184" y="754"/>
                  </a:lnTo>
                  <a:lnTo>
                    <a:pt x="209" y="776"/>
                  </a:lnTo>
                  <a:lnTo>
                    <a:pt x="231" y="723"/>
                  </a:lnTo>
                  <a:lnTo>
                    <a:pt x="253" y="708"/>
                  </a:lnTo>
                  <a:lnTo>
                    <a:pt x="303" y="739"/>
                  </a:lnTo>
                  <a:lnTo>
                    <a:pt x="311" y="706"/>
                  </a:lnTo>
                  <a:lnTo>
                    <a:pt x="365" y="633"/>
                  </a:lnTo>
                  <a:lnTo>
                    <a:pt x="377" y="590"/>
                  </a:lnTo>
                  <a:lnTo>
                    <a:pt x="397" y="597"/>
                  </a:lnTo>
                  <a:lnTo>
                    <a:pt x="447" y="559"/>
                  </a:lnTo>
                  <a:lnTo>
                    <a:pt x="434" y="528"/>
                  </a:lnTo>
                  <a:lnTo>
                    <a:pt x="441" y="509"/>
                  </a:lnTo>
                  <a:lnTo>
                    <a:pt x="390" y="13"/>
                  </a:lnTo>
                  <a:lnTo>
                    <a:pt x="385" y="0"/>
                  </a:lnTo>
                  <a:lnTo>
                    <a:pt x="118" y="33"/>
                  </a:lnTo>
                  <a:lnTo>
                    <a:pt x="66" y="62"/>
                  </a:lnTo>
                  <a:lnTo>
                    <a:pt x="22" y="48"/>
                  </a:lnTo>
                  <a:lnTo>
                    <a:pt x="56" y="455"/>
                  </a:lnTo>
                  <a:lnTo>
                    <a:pt x="47" y="538"/>
                  </a:lnTo>
                  <a:lnTo>
                    <a:pt x="66" y="588"/>
                  </a:lnTo>
                  <a:lnTo>
                    <a:pt x="45" y="680"/>
                  </a:lnTo>
                  <a:lnTo>
                    <a:pt x="15" y="723"/>
                  </a:lnTo>
                  <a:lnTo>
                    <a:pt x="0" y="788"/>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8" name="Freeform 32"/>
            <p:cNvSpPr>
              <a:spLocks noChangeAspect="1"/>
            </p:cNvSpPr>
            <p:nvPr/>
          </p:nvSpPr>
          <p:spPr bwMode="auto">
            <a:xfrm>
              <a:off x="2425700" y="3228975"/>
              <a:ext cx="473075" cy="342900"/>
            </a:xfrm>
            <a:custGeom>
              <a:avLst/>
              <a:gdLst/>
              <a:ahLst/>
              <a:cxnLst>
                <a:cxn ang="0">
                  <a:pos x="0" y="13"/>
                </a:cxn>
                <a:cxn ang="0">
                  <a:pos x="1" y="59"/>
                </a:cxn>
                <a:cxn ang="0">
                  <a:pos x="17" y="94"/>
                </a:cxn>
                <a:cxn ang="0">
                  <a:pos x="6" y="127"/>
                </a:cxn>
                <a:cxn ang="0">
                  <a:pos x="16" y="211"/>
                </a:cxn>
                <a:cxn ang="0">
                  <a:pos x="57" y="327"/>
                </a:cxn>
                <a:cxn ang="0">
                  <a:pos x="58" y="365"/>
                </a:cxn>
                <a:cxn ang="0">
                  <a:pos x="86" y="421"/>
                </a:cxn>
                <a:cxn ang="0">
                  <a:pos x="97" y="511"/>
                </a:cxn>
                <a:cxn ang="0">
                  <a:pos x="91" y="538"/>
                </a:cxn>
                <a:cxn ang="0">
                  <a:pos x="107" y="568"/>
                </a:cxn>
                <a:cxn ang="0">
                  <a:pos x="665" y="557"/>
                </a:cxn>
                <a:cxn ang="0">
                  <a:pos x="706" y="601"/>
                </a:cxn>
                <a:cxn ang="0">
                  <a:pos x="744" y="536"/>
                </a:cxn>
                <a:cxn ang="0">
                  <a:pos x="766" y="464"/>
                </a:cxn>
                <a:cxn ang="0">
                  <a:pos x="745" y="414"/>
                </a:cxn>
                <a:cxn ang="0">
                  <a:pos x="843" y="336"/>
                </a:cxn>
                <a:cxn ang="0">
                  <a:pos x="863" y="294"/>
                </a:cxn>
                <a:cxn ang="0">
                  <a:pos x="863" y="274"/>
                </a:cxn>
                <a:cxn ang="0">
                  <a:pos x="793" y="189"/>
                </a:cxn>
                <a:cxn ang="0">
                  <a:pos x="721" y="98"/>
                </a:cxn>
                <a:cxn ang="0">
                  <a:pos x="706" y="0"/>
                </a:cxn>
                <a:cxn ang="0">
                  <a:pos x="18" y="16"/>
                </a:cxn>
                <a:cxn ang="0">
                  <a:pos x="0" y="13"/>
                </a:cxn>
              </a:cxnLst>
              <a:rect l="0" t="0" r="r" b="b"/>
              <a:pathLst>
                <a:path w="863" h="601">
                  <a:moveTo>
                    <a:pt x="0" y="13"/>
                  </a:moveTo>
                  <a:lnTo>
                    <a:pt x="1" y="59"/>
                  </a:lnTo>
                  <a:lnTo>
                    <a:pt x="17" y="94"/>
                  </a:lnTo>
                  <a:lnTo>
                    <a:pt x="6" y="127"/>
                  </a:lnTo>
                  <a:lnTo>
                    <a:pt x="16" y="211"/>
                  </a:lnTo>
                  <a:lnTo>
                    <a:pt x="57" y="327"/>
                  </a:lnTo>
                  <a:lnTo>
                    <a:pt x="58" y="365"/>
                  </a:lnTo>
                  <a:lnTo>
                    <a:pt x="86" y="421"/>
                  </a:lnTo>
                  <a:lnTo>
                    <a:pt x="97" y="511"/>
                  </a:lnTo>
                  <a:lnTo>
                    <a:pt x="91" y="538"/>
                  </a:lnTo>
                  <a:lnTo>
                    <a:pt x="107" y="568"/>
                  </a:lnTo>
                  <a:lnTo>
                    <a:pt x="665" y="557"/>
                  </a:lnTo>
                  <a:lnTo>
                    <a:pt x="706" y="601"/>
                  </a:lnTo>
                  <a:lnTo>
                    <a:pt x="744" y="536"/>
                  </a:lnTo>
                  <a:lnTo>
                    <a:pt x="766" y="464"/>
                  </a:lnTo>
                  <a:lnTo>
                    <a:pt x="745" y="414"/>
                  </a:lnTo>
                  <a:lnTo>
                    <a:pt x="843" y="336"/>
                  </a:lnTo>
                  <a:lnTo>
                    <a:pt x="863" y="294"/>
                  </a:lnTo>
                  <a:lnTo>
                    <a:pt x="863" y="274"/>
                  </a:lnTo>
                  <a:lnTo>
                    <a:pt x="793" y="189"/>
                  </a:lnTo>
                  <a:lnTo>
                    <a:pt x="721" y="98"/>
                  </a:lnTo>
                  <a:lnTo>
                    <a:pt x="706" y="0"/>
                  </a:lnTo>
                  <a:lnTo>
                    <a:pt x="18" y="16"/>
                  </a:lnTo>
                  <a:lnTo>
                    <a:pt x="0" y="13"/>
                  </a:lnTo>
                  <a:close/>
                </a:path>
              </a:pathLst>
            </a:custGeom>
            <a:solidFill>
              <a:srgbClr val="18FFB9"/>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9" name="Freeform 33"/>
            <p:cNvSpPr>
              <a:spLocks noChangeAspect="1"/>
            </p:cNvSpPr>
            <p:nvPr/>
          </p:nvSpPr>
          <p:spPr bwMode="auto">
            <a:xfrm>
              <a:off x="1985963" y="3600450"/>
              <a:ext cx="587375" cy="347663"/>
            </a:xfrm>
            <a:custGeom>
              <a:avLst/>
              <a:gdLst/>
              <a:ahLst/>
              <a:cxnLst>
                <a:cxn ang="0">
                  <a:pos x="0" y="574"/>
                </a:cxn>
                <a:cxn ang="0">
                  <a:pos x="37" y="0"/>
                </a:cxn>
                <a:cxn ang="0">
                  <a:pos x="439" y="21"/>
                </a:cxn>
                <a:cxn ang="0">
                  <a:pos x="970" y="29"/>
                </a:cxn>
                <a:cxn ang="0">
                  <a:pos x="998" y="55"/>
                </a:cxn>
                <a:cxn ang="0">
                  <a:pos x="1017" y="51"/>
                </a:cxn>
                <a:cxn ang="0">
                  <a:pos x="1032" y="65"/>
                </a:cxn>
                <a:cxn ang="0">
                  <a:pos x="1033" y="81"/>
                </a:cxn>
                <a:cxn ang="0">
                  <a:pos x="1020" y="81"/>
                </a:cxn>
                <a:cxn ang="0">
                  <a:pos x="1001" y="121"/>
                </a:cxn>
                <a:cxn ang="0">
                  <a:pos x="1044" y="182"/>
                </a:cxn>
                <a:cxn ang="0">
                  <a:pos x="1076" y="195"/>
                </a:cxn>
                <a:cxn ang="0">
                  <a:pos x="1071" y="603"/>
                </a:cxn>
                <a:cxn ang="0">
                  <a:pos x="614" y="607"/>
                </a:cxn>
                <a:cxn ang="0">
                  <a:pos x="0" y="574"/>
                </a:cxn>
              </a:cxnLst>
              <a:rect l="0" t="0" r="r" b="b"/>
              <a:pathLst>
                <a:path w="1076" h="607">
                  <a:moveTo>
                    <a:pt x="0" y="574"/>
                  </a:moveTo>
                  <a:lnTo>
                    <a:pt x="37" y="0"/>
                  </a:lnTo>
                  <a:lnTo>
                    <a:pt x="439" y="21"/>
                  </a:lnTo>
                  <a:lnTo>
                    <a:pt x="970" y="29"/>
                  </a:lnTo>
                  <a:lnTo>
                    <a:pt x="998" y="55"/>
                  </a:lnTo>
                  <a:lnTo>
                    <a:pt x="1017" y="51"/>
                  </a:lnTo>
                  <a:lnTo>
                    <a:pt x="1032" y="65"/>
                  </a:lnTo>
                  <a:lnTo>
                    <a:pt x="1033" y="81"/>
                  </a:lnTo>
                  <a:lnTo>
                    <a:pt x="1020" y="81"/>
                  </a:lnTo>
                  <a:lnTo>
                    <a:pt x="1001" y="121"/>
                  </a:lnTo>
                  <a:lnTo>
                    <a:pt x="1044" y="182"/>
                  </a:lnTo>
                  <a:lnTo>
                    <a:pt x="1076" y="195"/>
                  </a:lnTo>
                  <a:lnTo>
                    <a:pt x="1071" y="603"/>
                  </a:lnTo>
                  <a:lnTo>
                    <a:pt x="614" y="607"/>
                  </a:lnTo>
                  <a:lnTo>
                    <a:pt x="0" y="574"/>
                  </a:lnTo>
                  <a:close/>
                </a:path>
              </a:pathLst>
            </a:custGeom>
            <a:solidFill>
              <a:srgbClr val="18FFB9"/>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0" name="Freeform 34"/>
            <p:cNvSpPr>
              <a:spLocks noChangeAspect="1"/>
            </p:cNvSpPr>
            <p:nvPr/>
          </p:nvSpPr>
          <p:spPr bwMode="auto">
            <a:xfrm>
              <a:off x="2989263" y="3663950"/>
              <a:ext cx="574675" cy="322263"/>
            </a:xfrm>
            <a:custGeom>
              <a:avLst/>
              <a:gdLst/>
              <a:ahLst/>
              <a:cxnLst>
                <a:cxn ang="0">
                  <a:pos x="0" y="562"/>
                </a:cxn>
                <a:cxn ang="0">
                  <a:pos x="10" y="536"/>
                </a:cxn>
                <a:cxn ang="0">
                  <a:pos x="31" y="532"/>
                </a:cxn>
                <a:cxn ang="0">
                  <a:pos x="38" y="471"/>
                </a:cxn>
                <a:cxn ang="0">
                  <a:pos x="26" y="465"/>
                </a:cxn>
                <a:cxn ang="0">
                  <a:pos x="23" y="452"/>
                </a:cxn>
                <a:cxn ang="0">
                  <a:pos x="59" y="418"/>
                </a:cxn>
                <a:cxn ang="0">
                  <a:pos x="122" y="443"/>
                </a:cxn>
                <a:cxn ang="0">
                  <a:pos x="132" y="374"/>
                </a:cxn>
                <a:cxn ang="0">
                  <a:pos x="177" y="356"/>
                </a:cxn>
                <a:cxn ang="0">
                  <a:pos x="169" y="341"/>
                </a:cxn>
                <a:cxn ang="0">
                  <a:pos x="181" y="299"/>
                </a:cxn>
                <a:cxn ang="0">
                  <a:pos x="195" y="280"/>
                </a:cxn>
                <a:cxn ang="0">
                  <a:pos x="260" y="266"/>
                </a:cxn>
                <a:cxn ang="0">
                  <a:pos x="281" y="271"/>
                </a:cxn>
                <a:cxn ang="0">
                  <a:pos x="352" y="247"/>
                </a:cxn>
                <a:cxn ang="0">
                  <a:pos x="377" y="269"/>
                </a:cxn>
                <a:cxn ang="0">
                  <a:pos x="399" y="216"/>
                </a:cxn>
                <a:cxn ang="0">
                  <a:pos x="421" y="201"/>
                </a:cxn>
                <a:cxn ang="0">
                  <a:pos x="471" y="232"/>
                </a:cxn>
                <a:cxn ang="0">
                  <a:pos x="479" y="199"/>
                </a:cxn>
                <a:cxn ang="0">
                  <a:pos x="533" y="126"/>
                </a:cxn>
                <a:cxn ang="0">
                  <a:pos x="545" y="83"/>
                </a:cxn>
                <a:cxn ang="0">
                  <a:pos x="565" y="90"/>
                </a:cxn>
                <a:cxn ang="0">
                  <a:pos x="615" y="52"/>
                </a:cxn>
                <a:cxn ang="0">
                  <a:pos x="602" y="21"/>
                </a:cxn>
                <a:cxn ang="0">
                  <a:pos x="609" y="2"/>
                </a:cxn>
                <a:cxn ang="0">
                  <a:pos x="655" y="0"/>
                </a:cxn>
                <a:cxn ang="0">
                  <a:pos x="683" y="11"/>
                </a:cxn>
                <a:cxn ang="0">
                  <a:pos x="699" y="45"/>
                </a:cxn>
                <a:cxn ang="0">
                  <a:pos x="747" y="53"/>
                </a:cxn>
                <a:cxn ang="0">
                  <a:pos x="774" y="69"/>
                </a:cxn>
                <a:cxn ang="0">
                  <a:pos x="841" y="66"/>
                </a:cxn>
                <a:cxn ang="0">
                  <a:pos x="870" y="45"/>
                </a:cxn>
                <a:cxn ang="0">
                  <a:pos x="941" y="92"/>
                </a:cxn>
                <a:cxn ang="0">
                  <a:pos x="967" y="185"/>
                </a:cxn>
                <a:cxn ang="0">
                  <a:pos x="995" y="217"/>
                </a:cxn>
                <a:cxn ang="0">
                  <a:pos x="1049" y="251"/>
                </a:cxn>
                <a:cxn ang="0">
                  <a:pos x="1010" y="299"/>
                </a:cxn>
                <a:cxn ang="0">
                  <a:pos x="973" y="326"/>
                </a:cxn>
                <a:cxn ang="0">
                  <a:pos x="938" y="374"/>
                </a:cxn>
                <a:cxn ang="0">
                  <a:pos x="936" y="389"/>
                </a:cxn>
                <a:cxn ang="0">
                  <a:pos x="832" y="461"/>
                </a:cxn>
                <a:cxn ang="0">
                  <a:pos x="251" y="518"/>
                </a:cxn>
                <a:cxn ang="0">
                  <a:pos x="192" y="517"/>
                </a:cxn>
                <a:cxn ang="0">
                  <a:pos x="193" y="549"/>
                </a:cxn>
                <a:cxn ang="0">
                  <a:pos x="0" y="562"/>
                </a:cxn>
              </a:cxnLst>
              <a:rect l="0" t="0" r="r" b="b"/>
              <a:pathLst>
                <a:path w="1049" h="562">
                  <a:moveTo>
                    <a:pt x="0" y="562"/>
                  </a:moveTo>
                  <a:lnTo>
                    <a:pt x="10" y="536"/>
                  </a:lnTo>
                  <a:lnTo>
                    <a:pt x="31" y="532"/>
                  </a:lnTo>
                  <a:lnTo>
                    <a:pt x="38" y="471"/>
                  </a:lnTo>
                  <a:lnTo>
                    <a:pt x="26" y="465"/>
                  </a:lnTo>
                  <a:lnTo>
                    <a:pt x="23" y="452"/>
                  </a:lnTo>
                  <a:lnTo>
                    <a:pt x="59" y="418"/>
                  </a:lnTo>
                  <a:lnTo>
                    <a:pt x="122" y="443"/>
                  </a:lnTo>
                  <a:lnTo>
                    <a:pt x="132" y="374"/>
                  </a:lnTo>
                  <a:lnTo>
                    <a:pt x="177" y="356"/>
                  </a:lnTo>
                  <a:lnTo>
                    <a:pt x="169" y="341"/>
                  </a:lnTo>
                  <a:lnTo>
                    <a:pt x="181" y="299"/>
                  </a:lnTo>
                  <a:lnTo>
                    <a:pt x="195" y="280"/>
                  </a:lnTo>
                  <a:lnTo>
                    <a:pt x="260" y="266"/>
                  </a:lnTo>
                  <a:lnTo>
                    <a:pt x="281" y="271"/>
                  </a:lnTo>
                  <a:lnTo>
                    <a:pt x="352" y="247"/>
                  </a:lnTo>
                  <a:lnTo>
                    <a:pt x="377" y="269"/>
                  </a:lnTo>
                  <a:lnTo>
                    <a:pt x="399" y="216"/>
                  </a:lnTo>
                  <a:lnTo>
                    <a:pt x="421" y="201"/>
                  </a:lnTo>
                  <a:lnTo>
                    <a:pt x="471" y="232"/>
                  </a:lnTo>
                  <a:lnTo>
                    <a:pt x="479" y="199"/>
                  </a:lnTo>
                  <a:lnTo>
                    <a:pt x="533" y="126"/>
                  </a:lnTo>
                  <a:lnTo>
                    <a:pt x="545" y="83"/>
                  </a:lnTo>
                  <a:lnTo>
                    <a:pt x="565" y="90"/>
                  </a:lnTo>
                  <a:lnTo>
                    <a:pt x="615" y="52"/>
                  </a:lnTo>
                  <a:lnTo>
                    <a:pt x="602" y="21"/>
                  </a:lnTo>
                  <a:lnTo>
                    <a:pt x="609" y="2"/>
                  </a:lnTo>
                  <a:lnTo>
                    <a:pt x="655" y="0"/>
                  </a:lnTo>
                  <a:lnTo>
                    <a:pt x="683" y="11"/>
                  </a:lnTo>
                  <a:lnTo>
                    <a:pt x="699" y="45"/>
                  </a:lnTo>
                  <a:lnTo>
                    <a:pt x="747" y="53"/>
                  </a:lnTo>
                  <a:lnTo>
                    <a:pt x="774" y="69"/>
                  </a:lnTo>
                  <a:lnTo>
                    <a:pt x="841" y="66"/>
                  </a:lnTo>
                  <a:lnTo>
                    <a:pt x="870" y="45"/>
                  </a:lnTo>
                  <a:lnTo>
                    <a:pt x="941" y="92"/>
                  </a:lnTo>
                  <a:lnTo>
                    <a:pt x="967" y="185"/>
                  </a:lnTo>
                  <a:lnTo>
                    <a:pt x="995" y="217"/>
                  </a:lnTo>
                  <a:lnTo>
                    <a:pt x="1049" y="251"/>
                  </a:lnTo>
                  <a:lnTo>
                    <a:pt x="1010" y="299"/>
                  </a:lnTo>
                  <a:lnTo>
                    <a:pt x="973" y="326"/>
                  </a:lnTo>
                  <a:lnTo>
                    <a:pt x="938" y="374"/>
                  </a:lnTo>
                  <a:lnTo>
                    <a:pt x="936" y="389"/>
                  </a:lnTo>
                  <a:lnTo>
                    <a:pt x="832" y="461"/>
                  </a:lnTo>
                  <a:lnTo>
                    <a:pt x="251" y="518"/>
                  </a:lnTo>
                  <a:lnTo>
                    <a:pt x="192" y="517"/>
                  </a:lnTo>
                  <a:lnTo>
                    <a:pt x="193" y="549"/>
                  </a:lnTo>
                  <a:lnTo>
                    <a:pt x="0" y="562"/>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1" name="Freeform 35"/>
            <p:cNvSpPr>
              <a:spLocks noChangeAspect="1"/>
            </p:cNvSpPr>
            <p:nvPr/>
          </p:nvSpPr>
          <p:spPr bwMode="auto">
            <a:xfrm>
              <a:off x="2625725" y="4378325"/>
              <a:ext cx="444500" cy="427038"/>
            </a:xfrm>
            <a:custGeom>
              <a:avLst/>
              <a:gdLst/>
              <a:ahLst/>
              <a:cxnLst>
                <a:cxn ang="0">
                  <a:pos x="8" y="207"/>
                </a:cxn>
                <a:cxn ang="0">
                  <a:pos x="39" y="282"/>
                </a:cxn>
                <a:cxn ang="0">
                  <a:pos x="82" y="415"/>
                </a:cxn>
                <a:cxn ang="0">
                  <a:pos x="57" y="505"/>
                </a:cxn>
                <a:cxn ang="0">
                  <a:pos x="62" y="572"/>
                </a:cxn>
                <a:cxn ang="0">
                  <a:pos x="28" y="618"/>
                </a:cxn>
                <a:cxn ang="0">
                  <a:pos x="151" y="620"/>
                </a:cxn>
                <a:cxn ang="0">
                  <a:pos x="322" y="653"/>
                </a:cxn>
                <a:cxn ang="0">
                  <a:pos x="340" y="604"/>
                </a:cxn>
                <a:cxn ang="0">
                  <a:pos x="408" y="662"/>
                </a:cxn>
                <a:cxn ang="0">
                  <a:pos x="448" y="666"/>
                </a:cxn>
                <a:cxn ang="0">
                  <a:pos x="479" y="718"/>
                </a:cxn>
                <a:cxn ang="0">
                  <a:pos x="528" y="738"/>
                </a:cxn>
                <a:cxn ang="0">
                  <a:pos x="566" y="710"/>
                </a:cxn>
                <a:cxn ang="0">
                  <a:pos x="589" y="715"/>
                </a:cxn>
                <a:cxn ang="0">
                  <a:pos x="618" y="734"/>
                </a:cxn>
                <a:cxn ang="0">
                  <a:pos x="654" y="704"/>
                </a:cxn>
                <a:cxn ang="0">
                  <a:pos x="646" y="660"/>
                </a:cxn>
                <a:cxn ang="0">
                  <a:pos x="678" y="662"/>
                </a:cxn>
                <a:cxn ang="0">
                  <a:pos x="710" y="683"/>
                </a:cxn>
                <a:cxn ang="0">
                  <a:pos x="736" y="695"/>
                </a:cxn>
                <a:cxn ang="0">
                  <a:pos x="764" y="722"/>
                </a:cxn>
                <a:cxn ang="0">
                  <a:pos x="777" y="722"/>
                </a:cxn>
                <a:cxn ang="0">
                  <a:pos x="792" y="721"/>
                </a:cxn>
                <a:cxn ang="0">
                  <a:pos x="811" y="701"/>
                </a:cxn>
                <a:cxn ang="0">
                  <a:pos x="780" y="685"/>
                </a:cxn>
                <a:cxn ang="0">
                  <a:pos x="753" y="668"/>
                </a:cxn>
                <a:cxn ang="0">
                  <a:pos x="713" y="630"/>
                </a:cxn>
                <a:cxn ang="0">
                  <a:pos x="741" y="612"/>
                </a:cxn>
                <a:cxn ang="0">
                  <a:pos x="758" y="590"/>
                </a:cxn>
                <a:cxn ang="0">
                  <a:pos x="772" y="561"/>
                </a:cxn>
                <a:cxn ang="0">
                  <a:pos x="749" y="542"/>
                </a:cxn>
                <a:cxn ang="0">
                  <a:pos x="705" y="579"/>
                </a:cxn>
                <a:cxn ang="0">
                  <a:pos x="678" y="548"/>
                </a:cxn>
                <a:cxn ang="0">
                  <a:pos x="693" y="548"/>
                </a:cxn>
                <a:cxn ang="0">
                  <a:pos x="689" y="535"/>
                </a:cxn>
                <a:cxn ang="0">
                  <a:pos x="680" y="536"/>
                </a:cxn>
                <a:cxn ang="0">
                  <a:pos x="649" y="548"/>
                </a:cxn>
                <a:cxn ang="0">
                  <a:pos x="580" y="543"/>
                </a:cxn>
                <a:cxn ang="0">
                  <a:pos x="605" y="488"/>
                </a:cxn>
                <a:cxn ang="0">
                  <a:pos x="649" y="507"/>
                </a:cxn>
                <a:cxn ang="0">
                  <a:pos x="668" y="431"/>
                </a:cxn>
                <a:cxn ang="0">
                  <a:pos x="384" y="380"/>
                </a:cxn>
                <a:cxn ang="0">
                  <a:pos x="419" y="238"/>
                </a:cxn>
                <a:cxn ang="0">
                  <a:pos x="454" y="148"/>
                </a:cxn>
                <a:cxn ang="0">
                  <a:pos x="434" y="0"/>
                </a:cxn>
              </a:cxnLst>
              <a:rect l="0" t="0" r="r" b="b"/>
              <a:pathLst>
                <a:path w="811" h="750">
                  <a:moveTo>
                    <a:pt x="0" y="6"/>
                  </a:moveTo>
                  <a:lnTo>
                    <a:pt x="8" y="207"/>
                  </a:lnTo>
                  <a:lnTo>
                    <a:pt x="33" y="231"/>
                  </a:lnTo>
                  <a:lnTo>
                    <a:pt x="39" y="282"/>
                  </a:lnTo>
                  <a:lnTo>
                    <a:pt x="83" y="354"/>
                  </a:lnTo>
                  <a:lnTo>
                    <a:pt x="82" y="415"/>
                  </a:lnTo>
                  <a:lnTo>
                    <a:pt x="57" y="473"/>
                  </a:lnTo>
                  <a:lnTo>
                    <a:pt x="57" y="505"/>
                  </a:lnTo>
                  <a:lnTo>
                    <a:pt x="66" y="539"/>
                  </a:lnTo>
                  <a:lnTo>
                    <a:pt x="62" y="572"/>
                  </a:lnTo>
                  <a:lnTo>
                    <a:pt x="47" y="591"/>
                  </a:lnTo>
                  <a:lnTo>
                    <a:pt x="28" y="618"/>
                  </a:lnTo>
                  <a:lnTo>
                    <a:pt x="41" y="634"/>
                  </a:lnTo>
                  <a:lnTo>
                    <a:pt x="151" y="620"/>
                  </a:lnTo>
                  <a:lnTo>
                    <a:pt x="237" y="659"/>
                  </a:lnTo>
                  <a:lnTo>
                    <a:pt x="322" y="653"/>
                  </a:lnTo>
                  <a:lnTo>
                    <a:pt x="311" y="627"/>
                  </a:lnTo>
                  <a:lnTo>
                    <a:pt x="340" y="604"/>
                  </a:lnTo>
                  <a:lnTo>
                    <a:pt x="398" y="618"/>
                  </a:lnTo>
                  <a:lnTo>
                    <a:pt x="408" y="662"/>
                  </a:lnTo>
                  <a:lnTo>
                    <a:pt x="424" y="656"/>
                  </a:lnTo>
                  <a:lnTo>
                    <a:pt x="448" y="666"/>
                  </a:lnTo>
                  <a:lnTo>
                    <a:pt x="474" y="693"/>
                  </a:lnTo>
                  <a:lnTo>
                    <a:pt x="479" y="718"/>
                  </a:lnTo>
                  <a:lnTo>
                    <a:pt x="506" y="721"/>
                  </a:lnTo>
                  <a:lnTo>
                    <a:pt x="528" y="738"/>
                  </a:lnTo>
                  <a:lnTo>
                    <a:pt x="547" y="731"/>
                  </a:lnTo>
                  <a:lnTo>
                    <a:pt x="566" y="710"/>
                  </a:lnTo>
                  <a:lnTo>
                    <a:pt x="563" y="693"/>
                  </a:lnTo>
                  <a:lnTo>
                    <a:pt x="589" y="715"/>
                  </a:lnTo>
                  <a:lnTo>
                    <a:pt x="600" y="696"/>
                  </a:lnTo>
                  <a:lnTo>
                    <a:pt x="618" y="734"/>
                  </a:lnTo>
                  <a:lnTo>
                    <a:pt x="645" y="715"/>
                  </a:lnTo>
                  <a:lnTo>
                    <a:pt x="654" y="704"/>
                  </a:lnTo>
                  <a:lnTo>
                    <a:pt x="645" y="693"/>
                  </a:lnTo>
                  <a:lnTo>
                    <a:pt x="646" y="660"/>
                  </a:lnTo>
                  <a:lnTo>
                    <a:pt x="654" y="660"/>
                  </a:lnTo>
                  <a:lnTo>
                    <a:pt x="678" y="662"/>
                  </a:lnTo>
                  <a:lnTo>
                    <a:pt x="683" y="685"/>
                  </a:lnTo>
                  <a:lnTo>
                    <a:pt x="710" y="683"/>
                  </a:lnTo>
                  <a:lnTo>
                    <a:pt x="732" y="699"/>
                  </a:lnTo>
                  <a:lnTo>
                    <a:pt x="736" y="695"/>
                  </a:lnTo>
                  <a:lnTo>
                    <a:pt x="744" y="712"/>
                  </a:lnTo>
                  <a:lnTo>
                    <a:pt x="764" y="722"/>
                  </a:lnTo>
                  <a:lnTo>
                    <a:pt x="754" y="750"/>
                  </a:lnTo>
                  <a:lnTo>
                    <a:pt x="777" y="722"/>
                  </a:lnTo>
                  <a:lnTo>
                    <a:pt x="792" y="740"/>
                  </a:lnTo>
                  <a:lnTo>
                    <a:pt x="792" y="721"/>
                  </a:lnTo>
                  <a:lnTo>
                    <a:pt x="811" y="715"/>
                  </a:lnTo>
                  <a:lnTo>
                    <a:pt x="811" y="701"/>
                  </a:lnTo>
                  <a:lnTo>
                    <a:pt x="791" y="699"/>
                  </a:lnTo>
                  <a:lnTo>
                    <a:pt x="780" y="685"/>
                  </a:lnTo>
                  <a:lnTo>
                    <a:pt x="761" y="689"/>
                  </a:lnTo>
                  <a:lnTo>
                    <a:pt x="753" y="668"/>
                  </a:lnTo>
                  <a:lnTo>
                    <a:pt x="732" y="668"/>
                  </a:lnTo>
                  <a:lnTo>
                    <a:pt x="713" y="630"/>
                  </a:lnTo>
                  <a:lnTo>
                    <a:pt x="724" y="623"/>
                  </a:lnTo>
                  <a:lnTo>
                    <a:pt x="741" y="612"/>
                  </a:lnTo>
                  <a:lnTo>
                    <a:pt x="743" y="591"/>
                  </a:lnTo>
                  <a:lnTo>
                    <a:pt x="758" y="590"/>
                  </a:lnTo>
                  <a:lnTo>
                    <a:pt x="780" y="569"/>
                  </a:lnTo>
                  <a:lnTo>
                    <a:pt x="772" y="561"/>
                  </a:lnTo>
                  <a:lnTo>
                    <a:pt x="772" y="522"/>
                  </a:lnTo>
                  <a:lnTo>
                    <a:pt x="749" y="542"/>
                  </a:lnTo>
                  <a:lnTo>
                    <a:pt x="726" y="546"/>
                  </a:lnTo>
                  <a:lnTo>
                    <a:pt x="705" y="579"/>
                  </a:lnTo>
                  <a:lnTo>
                    <a:pt x="672" y="561"/>
                  </a:lnTo>
                  <a:lnTo>
                    <a:pt x="678" y="548"/>
                  </a:lnTo>
                  <a:lnTo>
                    <a:pt x="692" y="543"/>
                  </a:lnTo>
                  <a:lnTo>
                    <a:pt x="693" y="548"/>
                  </a:lnTo>
                  <a:lnTo>
                    <a:pt x="701" y="527"/>
                  </a:lnTo>
                  <a:lnTo>
                    <a:pt x="689" y="535"/>
                  </a:lnTo>
                  <a:lnTo>
                    <a:pt x="683" y="526"/>
                  </a:lnTo>
                  <a:lnTo>
                    <a:pt x="680" y="536"/>
                  </a:lnTo>
                  <a:lnTo>
                    <a:pt x="664" y="527"/>
                  </a:lnTo>
                  <a:lnTo>
                    <a:pt x="649" y="548"/>
                  </a:lnTo>
                  <a:lnTo>
                    <a:pt x="627" y="554"/>
                  </a:lnTo>
                  <a:lnTo>
                    <a:pt x="580" y="543"/>
                  </a:lnTo>
                  <a:lnTo>
                    <a:pt x="578" y="531"/>
                  </a:lnTo>
                  <a:lnTo>
                    <a:pt x="605" y="488"/>
                  </a:lnTo>
                  <a:lnTo>
                    <a:pt x="632" y="491"/>
                  </a:lnTo>
                  <a:lnTo>
                    <a:pt x="649" y="507"/>
                  </a:lnTo>
                  <a:lnTo>
                    <a:pt x="718" y="521"/>
                  </a:lnTo>
                  <a:lnTo>
                    <a:pt x="668" y="431"/>
                  </a:lnTo>
                  <a:lnTo>
                    <a:pt x="677" y="367"/>
                  </a:lnTo>
                  <a:lnTo>
                    <a:pt x="384" y="380"/>
                  </a:lnTo>
                  <a:lnTo>
                    <a:pt x="386" y="345"/>
                  </a:lnTo>
                  <a:lnTo>
                    <a:pt x="419" y="238"/>
                  </a:lnTo>
                  <a:lnTo>
                    <a:pt x="470" y="168"/>
                  </a:lnTo>
                  <a:lnTo>
                    <a:pt x="454" y="148"/>
                  </a:lnTo>
                  <a:lnTo>
                    <a:pt x="459" y="79"/>
                  </a:lnTo>
                  <a:lnTo>
                    <a:pt x="434" y="0"/>
                  </a:lnTo>
                  <a:lnTo>
                    <a:pt x="0" y="6"/>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2" name="Freeform 36"/>
            <p:cNvSpPr>
              <a:spLocks noChangeAspect="1"/>
            </p:cNvSpPr>
            <p:nvPr/>
          </p:nvSpPr>
          <p:spPr bwMode="auto">
            <a:xfrm>
              <a:off x="4206875" y="2527300"/>
              <a:ext cx="288925" cy="500063"/>
            </a:xfrm>
            <a:custGeom>
              <a:avLst/>
              <a:gdLst/>
              <a:ahLst/>
              <a:cxnLst>
                <a:cxn ang="0">
                  <a:pos x="0" y="477"/>
                </a:cxn>
                <a:cxn ang="0">
                  <a:pos x="30" y="478"/>
                </a:cxn>
                <a:cxn ang="0">
                  <a:pos x="33" y="422"/>
                </a:cxn>
                <a:cxn ang="0">
                  <a:pos x="70" y="343"/>
                </a:cxn>
                <a:cxn ang="0">
                  <a:pos x="54" y="287"/>
                </a:cxn>
                <a:cxn ang="0">
                  <a:pos x="68" y="213"/>
                </a:cxn>
                <a:cxn ang="0">
                  <a:pos x="67" y="184"/>
                </a:cxn>
                <a:cxn ang="0">
                  <a:pos x="128" y="16"/>
                </a:cxn>
                <a:cxn ang="0">
                  <a:pos x="144" y="16"/>
                </a:cxn>
                <a:cxn ang="0">
                  <a:pos x="153" y="47"/>
                </a:cxn>
                <a:cxn ang="0">
                  <a:pos x="227" y="18"/>
                </a:cxn>
                <a:cxn ang="0">
                  <a:pos x="230" y="7"/>
                </a:cxn>
                <a:cxn ang="0">
                  <a:pos x="250" y="0"/>
                </a:cxn>
                <a:cxn ang="0">
                  <a:pos x="291" y="21"/>
                </a:cxn>
                <a:cxn ang="0">
                  <a:pos x="319" y="47"/>
                </a:cxn>
                <a:cxn ang="0">
                  <a:pos x="387" y="291"/>
                </a:cxn>
                <a:cxn ang="0">
                  <a:pos x="433" y="292"/>
                </a:cxn>
                <a:cxn ang="0">
                  <a:pos x="442" y="305"/>
                </a:cxn>
                <a:cxn ang="0">
                  <a:pos x="435" y="314"/>
                </a:cxn>
                <a:cxn ang="0">
                  <a:pos x="469" y="371"/>
                </a:cxn>
                <a:cxn ang="0">
                  <a:pos x="477" y="358"/>
                </a:cxn>
                <a:cxn ang="0">
                  <a:pos x="515" y="395"/>
                </a:cxn>
                <a:cxn ang="0">
                  <a:pos x="501" y="404"/>
                </a:cxn>
                <a:cxn ang="0">
                  <a:pos x="503" y="414"/>
                </a:cxn>
                <a:cxn ang="0">
                  <a:pos x="528" y="414"/>
                </a:cxn>
                <a:cxn ang="0">
                  <a:pos x="510" y="460"/>
                </a:cxn>
                <a:cxn ang="0">
                  <a:pos x="488" y="455"/>
                </a:cxn>
                <a:cxn ang="0">
                  <a:pos x="469" y="472"/>
                </a:cxn>
                <a:cxn ang="0">
                  <a:pos x="471" y="491"/>
                </a:cxn>
                <a:cxn ang="0">
                  <a:pos x="456" y="503"/>
                </a:cxn>
                <a:cxn ang="0">
                  <a:pos x="439" y="497"/>
                </a:cxn>
                <a:cxn ang="0">
                  <a:pos x="440" y="527"/>
                </a:cxn>
                <a:cxn ang="0">
                  <a:pos x="424" y="515"/>
                </a:cxn>
                <a:cxn ang="0">
                  <a:pos x="419" y="548"/>
                </a:cxn>
                <a:cxn ang="0">
                  <a:pos x="396" y="519"/>
                </a:cxn>
                <a:cxn ang="0">
                  <a:pos x="375" y="546"/>
                </a:cxn>
                <a:cxn ang="0">
                  <a:pos x="355" y="556"/>
                </a:cxn>
                <a:cxn ang="0">
                  <a:pos x="351" y="585"/>
                </a:cxn>
                <a:cxn ang="0">
                  <a:pos x="326" y="578"/>
                </a:cxn>
                <a:cxn ang="0">
                  <a:pos x="336" y="556"/>
                </a:cxn>
                <a:cxn ang="0">
                  <a:pos x="319" y="534"/>
                </a:cxn>
                <a:cxn ang="0">
                  <a:pos x="301" y="568"/>
                </a:cxn>
                <a:cxn ang="0">
                  <a:pos x="309" y="637"/>
                </a:cxn>
                <a:cxn ang="0">
                  <a:pos x="297" y="656"/>
                </a:cxn>
                <a:cxn ang="0">
                  <a:pos x="283" y="658"/>
                </a:cxn>
                <a:cxn ang="0">
                  <a:pos x="270" y="655"/>
                </a:cxn>
                <a:cxn ang="0">
                  <a:pos x="252" y="695"/>
                </a:cxn>
                <a:cxn ang="0">
                  <a:pos x="230" y="695"/>
                </a:cxn>
                <a:cxn ang="0">
                  <a:pos x="233" y="731"/>
                </a:cxn>
                <a:cxn ang="0">
                  <a:pos x="215" y="703"/>
                </a:cxn>
                <a:cxn ang="0">
                  <a:pos x="183" y="733"/>
                </a:cxn>
                <a:cxn ang="0">
                  <a:pos x="176" y="756"/>
                </a:cxn>
                <a:cxn ang="0">
                  <a:pos x="189" y="772"/>
                </a:cxn>
                <a:cxn ang="0">
                  <a:pos x="171" y="778"/>
                </a:cxn>
                <a:cxn ang="0">
                  <a:pos x="176" y="805"/>
                </a:cxn>
                <a:cxn ang="0">
                  <a:pos x="160" y="823"/>
                </a:cxn>
                <a:cxn ang="0">
                  <a:pos x="156" y="876"/>
                </a:cxn>
                <a:cxn ang="0">
                  <a:pos x="147" y="876"/>
                </a:cxn>
                <a:cxn ang="0">
                  <a:pos x="99" y="806"/>
                </a:cxn>
                <a:cxn ang="0">
                  <a:pos x="0" y="477"/>
                </a:cxn>
              </a:cxnLst>
              <a:rect l="0" t="0" r="r" b="b"/>
              <a:pathLst>
                <a:path w="528" h="876">
                  <a:moveTo>
                    <a:pt x="0" y="477"/>
                  </a:moveTo>
                  <a:lnTo>
                    <a:pt x="30" y="478"/>
                  </a:lnTo>
                  <a:lnTo>
                    <a:pt x="33" y="422"/>
                  </a:lnTo>
                  <a:lnTo>
                    <a:pt x="70" y="343"/>
                  </a:lnTo>
                  <a:lnTo>
                    <a:pt x="54" y="287"/>
                  </a:lnTo>
                  <a:lnTo>
                    <a:pt x="68" y="213"/>
                  </a:lnTo>
                  <a:lnTo>
                    <a:pt x="67" y="184"/>
                  </a:lnTo>
                  <a:lnTo>
                    <a:pt x="128" y="16"/>
                  </a:lnTo>
                  <a:lnTo>
                    <a:pt x="144" y="16"/>
                  </a:lnTo>
                  <a:lnTo>
                    <a:pt x="153" y="47"/>
                  </a:lnTo>
                  <a:lnTo>
                    <a:pt x="227" y="18"/>
                  </a:lnTo>
                  <a:lnTo>
                    <a:pt x="230" y="7"/>
                  </a:lnTo>
                  <a:lnTo>
                    <a:pt x="250" y="0"/>
                  </a:lnTo>
                  <a:lnTo>
                    <a:pt x="291" y="21"/>
                  </a:lnTo>
                  <a:lnTo>
                    <a:pt x="319" y="47"/>
                  </a:lnTo>
                  <a:lnTo>
                    <a:pt x="387" y="291"/>
                  </a:lnTo>
                  <a:lnTo>
                    <a:pt x="433" y="292"/>
                  </a:lnTo>
                  <a:lnTo>
                    <a:pt x="442" y="305"/>
                  </a:lnTo>
                  <a:lnTo>
                    <a:pt x="435" y="314"/>
                  </a:lnTo>
                  <a:lnTo>
                    <a:pt x="469" y="371"/>
                  </a:lnTo>
                  <a:lnTo>
                    <a:pt x="477" y="358"/>
                  </a:lnTo>
                  <a:lnTo>
                    <a:pt x="515" y="395"/>
                  </a:lnTo>
                  <a:lnTo>
                    <a:pt x="501" y="404"/>
                  </a:lnTo>
                  <a:lnTo>
                    <a:pt x="503" y="414"/>
                  </a:lnTo>
                  <a:lnTo>
                    <a:pt x="528" y="414"/>
                  </a:lnTo>
                  <a:lnTo>
                    <a:pt x="510" y="460"/>
                  </a:lnTo>
                  <a:lnTo>
                    <a:pt x="488" y="455"/>
                  </a:lnTo>
                  <a:lnTo>
                    <a:pt x="469" y="472"/>
                  </a:lnTo>
                  <a:lnTo>
                    <a:pt x="471" y="491"/>
                  </a:lnTo>
                  <a:lnTo>
                    <a:pt x="456" y="503"/>
                  </a:lnTo>
                  <a:lnTo>
                    <a:pt x="439" y="497"/>
                  </a:lnTo>
                  <a:lnTo>
                    <a:pt x="440" y="527"/>
                  </a:lnTo>
                  <a:lnTo>
                    <a:pt x="424" y="515"/>
                  </a:lnTo>
                  <a:lnTo>
                    <a:pt x="419" y="548"/>
                  </a:lnTo>
                  <a:lnTo>
                    <a:pt x="396" y="519"/>
                  </a:lnTo>
                  <a:lnTo>
                    <a:pt x="375" y="546"/>
                  </a:lnTo>
                  <a:lnTo>
                    <a:pt x="355" y="556"/>
                  </a:lnTo>
                  <a:lnTo>
                    <a:pt x="351" y="585"/>
                  </a:lnTo>
                  <a:lnTo>
                    <a:pt x="326" y="578"/>
                  </a:lnTo>
                  <a:lnTo>
                    <a:pt x="336" y="556"/>
                  </a:lnTo>
                  <a:lnTo>
                    <a:pt x="319" y="534"/>
                  </a:lnTo>
                  <a:lnTo>
                    <a:pt x="301" y="568"/>
                  </a:lnTo>
                  <a:lnTo>
                    <a:pt x="309" y="637"/>
                  </a:lnTo>
                  <a:lnTo>
                    <a:pt x="297" y="656"/>
                  </a:lnTo>
                  <a:lnTo>
                    <a:pt x="283" y="658"/>
                  </a:lnTo>
                  <a:lnTo>
                    <a:pt x="270" y="655"/>
                  </a:lnTo>
                  <a:lnTo>
                    <a:pt x="252" y="695"/>
                  </a:lnTo>
                  <a:lnTo>
                    <a:pt x="230" y="695"/>
                  </a:lnTo>
                  <a:lnTo>
                    <a:pt x="233" y="731"/>
                  </a:lnTo>
                  <a:lnTo>
                    <a:pt x="215" y="703"/>
                  </a:lnTo>
                  <a:lnTo>
                    <a:pt x="183" y="733"/>
                  </a:lnTo>
                  <a:lnTo>
                    <a:pt x="176" y="756"/>
                  </a:lnTo>
                  <a:lnTo>
                    <a:pt x="189" y="772"/>
                  </a:lnTo>
                  <a:lnTo>
                    <a:pt x="171" y="778"/>
                  </a:lnTo>
                  <a:lnTo>
                    <a:pt x="176" y="805"/>
                  </a:lnTo>
                  <a:lnTo>
                    <a:pt x="160" y="823"/>
                  </a:lnTo>
                  <a:lnTo>
                    <a:pt x="156" y="876"/>
                  </a:lnTo>
                  <a:lnTo>
                    <a:pt x="147" y="876"/>
                  </a:lnTo>
                  <a:lnTo>
                    <a:pt x="99" y="806"/>
                  </a:lnTo>
                  <a:lnTo>
                    <a:pt x="0" y="477"/>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3" name="Freeform 37"/>
            <p:cNvSpPr>
              <a:spLocks noChangeAspect="1"/>
            </p:cNvSpPr>
            <p:nvPr/>
          </p:nvSpPr>
          <p:spPr bwMode="auto">
            <a:xfrm>
              <a:off x="3715142" y="3492499"/>
              <a:ext cx="358775" cy="196850"/>
            </a:xfrm>
            <a:custGeom>
              <a:avLst/>
              <a:gdLst/>
              <a:ahLst/>
              <a:cxnLst>
                <a:cxn ang="0">
                  <a:pos x="15" y="199"/>
                </a:cxn>
                <a:cxn ang="0">
                  <a:pos x="145" y="116"/>
                </a:cxn>
                <a:cxn ang="0">
                  <a:pos x="202" y="85"/>
                </a:cxn>
                <a:cxn ang="0">
                  <a:pos x="258" y="131"/>
                </a:cxn>
                <a:cxn ang="0">
                  <a:pos x="316" y="173"/>
                </a:cxn>
                <a:cxn ang="0">
                  <a:pos x="366" y="178"/>
                </a:cxn>
                <a:cxn ang="0">
                  <a:pos x="367" y="212"/>
                </a:cxn>
                <a:cxn ang="0">
                  <a:pos x="342" y="275"/>
                </a:cxn>
                <a:cxn ang="0">
                  <a:pos x="379" y="293"/>
                </a:cxn>
                <a:cxn ang="0">
                  <a:pos x="403" y="306"/>
                </a:cxn>
                <a:cxn ang="0">
                  <a:pos x="424" y="314"/>
                </a:cxn>
                <a:cxn ang="0">
                  <a:pos x="458" y="315"/>
                </a:cxn>
                <a:cxn ang="0">
                  <a:pos x="494" y="333"/>
                </a:cxn>
                <a:cxn ang="0">
                  <a:pos x="429" y="261"/>
                </a:cxn>
                <a:cxn ang="0">
                  <a:pos x="446" y="247"/>
                </a:cxn>
                <a:cxn ang="0">
                  <a:pos x="443" y="139"/>
                </a:cxn>
                <a:cxn ang="0">
                  <a:pos x="471" y="71"/>
                </a:cxn>
                <a:cxn ang="0">
                  <a:pos x="503" y="42"/>
                </a:cxn>
                <a:cxn ang="0">
                  <a:pos x="475" y="80"/>
                </a:cxn>
                <a:cxn ang="0">
                  <a:pos x="471" y="138"/>
                </a:cxn>
                <a:cxn ang="0">
                  <a:pos x="476" y="158"/>
                </a:cxn>
                <a:cxn ang="0">
                  <a:pos x="485" y="189"/>
                </a:cxn>
                <a:cxn ang="0">
                  <a:pos x="468" y="204"/>
                </a:cxn>
                <a:cxn ang="0">
                  <a:pos x="497" y="213"/>
                </a:cxn>
                <a:cxn ang="0">
                  <a:pos x="481" y="225"/>
                </a:cxn>
                <a:cxn ang="0">
                  <a:pos x="525" y="290"/>
                </a:cxn>
                <a:cxn ang="0">
                  <a:pos x="546" y="305"/>
                </a:cxn>
                <a:cxn ang="0">
                  <a:pos x="557" y="315"/>
                </a:cxn>
                <a:cxn ang="0">
                  <a:pos x="559" y="335"/>
                </a:cxn>
                <a:cxn ang="0">
                  <a:pos x="595" y="326"/>
                </a:cxn>
                <a:cxn ang="0">
                  <a:pos x="643" y="263"/>
                </a:cxn>
                <a:cxn ang="0">
                  <a:pos x="643" y="303"/>
                </a:cxn>
                <a:cxn ang="0">
                  <a:pos x="637" y="339"/>
                </a:cxn>
                <a:cxn ang="0">
                  <a:pos x="656" y="217"/>
                </a:cxn>
                <a:cxn ang="0">
                  <a:pos x="566" y="236"/>
                </a:cxn>
                <a:cxn ang="0">
                  <a:pos x="504" y="0"/>
                </a:cxn>
              </a:cxnLst>
              <a:rect l="0" t="0" r="r" b="b"/>
              <a:pathLst>
                <a:path w="656" h="342">
                  <a:moveTo>
                    <a:pt x="0" y="101"/>
                  </a:moveTo>
                  <a:lnTo>
                    <a:pt x="15" y="199"/>
                  </a:lnTo>
                  <a:lnTo>
                    <a:pt x="66" y="139"/>
                  </a:lnTo>
                  <a:lnTo>
                    <a:pt x="145" y="116"/>
                  </a:lnTo>
                  <a:lnTo>
                    <a:pt x="158" y="90"/>
                  </a:lnTo>
                  <a:lnTo>
                    <a:pt x="202" y="85"/>
                  </a:lnTo>
                  <a:lnTo>
                    <a:pt x="238" y="101"/>
                  </a:lnTo>
                  <a:lnTo>
                    <a:pt x="258" y="131"/>
                  </a:lnTo>
                  <a:lnTo>
                    <a:pt x="295" y="140"/>
                  </a:lnTo>
                  <a:lnTo>
                    <a:pt x="316" y="173"/>
                  </a:lnTo>
                  <a:lnTo>
                    <a:pt x="350" y="188"/>
                  </a:lnTo>
                  <a:lnTo>
                    <a:pt x="366" y="178"/>
                  </a:lnTo>
                  <a:lnTo>
                    <a:pt x="374" y="197"/>
                  </a:lnTo>
                  <a:lnTo>
                    <a:pt x="367" y="212"/>
                  </a:lnTo>
                  <a:lnTo>
                    <a:pt x="364" y="231"/>
                  </a:lnTo>
                  <a:lnTo>
                    <a:pt x="342" y="275"/>
                  </a:lnTo>
                  <a:lnTo>
                    <a:pt x="350" y="305"/>
                  </a:lnTo>
                  <a:lnTo>
                    <a:pt x="379" y="293"/>
                  </a:lnTo>
                  <a:lnTo>
                    <a:pt x="380" y="277"/>
                  </a:lnTo>
                  <a:lnTo>
                    <a:pt x="403" y="306"/>
                  </a:lnTo>
                  <a:lnTo>
                    <a:pt x="409" y="293"/>
                  </a:lnTo>
                  <a:lnTo>
                    <a:pt x="424" y="314"/>
                  </a:lnTo>
                  <a:lnTo>
                    <a:pt x="430" y="303"/>
                  </a:lnTo>
                  <a:lnTo>
                    <a:pt x="458" y="315"/>
                  </a:lnTo>
                  <a:lnTo>
                    <a:pt x="471" y="310"/>
                  </a:lnTo>
                  <a:lnTo>
                    <a:pt x="494" y="333"/>
                  </a:lnTo>
                  <a:lnTo>
                    <a:pt x="475" y="296"/>
                  </a:lnTo>
                  <a:lnTo>
                    <a:pt x="429" y="261"/>
                  </a:lnTo>
                  <a:lnTo>
                    <a:pt x="473" y="284"/>
                  </a:lnTo>
                  <a:lnTo>
                    <a:pt x="446" y="247"/>
                  </a:lnTo>
                  <a:lnTo>
                    <a:pt x="440" y="213"/>
                  </a:lnTo>
                  <a:lnTo>
                    <a:pt x="443" y="139"/>
                  </a:lnTo>
                  <a:lnTo>
                    <a:pt x="416" y="121"/>
                  </a:lnTo>
                  <a:lnTo>
                    <a:pt x="471" y="71"/>
                  </a:lnTo>
                  <a:lnTo>
                    <a:pt x="473" y="41"/>
                  </a:lnTo>
                  <a:lnTo>
                    <a:pt x="503" y="42"/>
                  </a:lnTo>
                  <a:lnTo>
                    <a:pt x="496" y="71"/>
                  </a:lnTo>
                  <a:lnTo>
                    <a:pt x="475" y="80"/>
                  </a:lnTo>
                  <a:lnTo>
                    <a:pt x="464" y="110"/>
                  </a:lnTo>
                  <a:lnTo>
                    <a:pt x="471" y="138"/>
                  </a:lnTo>
                  <a:lnTo>
                    <a:pt x="484" y="127"/>
                  </a:lnTo>
                  <a:lnTo>
                    <a:pt x="476" y="158"/>
                  </a:lnTo>
                  <a:lnTo>
                    <a:pt x="483" y="173"/>
                  </a:lnTo>
                  <a:lnTo>
                    <a:pt x="485" y="189"/>
                  </a:lnTo>
                  <a:lnTo>
                    <a:pt x="473" y="180"/>
                  </a:lnTo>
                  <a:lnTo>
                    <a:pt x="468" y="204"/>
                  </a:lnTo>
                  <a:lnTo>
                    <a:pt x="501" y="198"/>
                  </a:lnTo>
                  <a:lnTo>
                    <a:pt x="497" y="213"/>
                  </a:lnTo>
                  <a:lnTo>
                    <a:pt x="513" y="225"/>
                  </a:lnTo>
                  <a:lnTo>
                    <a:pt x="481" y="225"/>
                  </a:lnTo>
                  <a:lnTo>
                    <a:pt x="492" y="272"/>
                  </a:lnTo>
                  <a:lnTo>
                    <a:pt x="525" y="290"/>
                  </a:lnTo>
                  <a:lnTo>
                    <a:pt x="543" y="267"/>
                  </a:lnTo>
                  <a:lnTo>
                    <a:pt x="546" y="305"/>
                  </a:lnTo>
                  <a:lnTo>
                    <a:pt x="568" y="296"/>
                  </a:lnTo>
                  <a:lnTo>
                    <a:pt x="557" y="315"/>
                  </a:lnTo>
                  <a:lnTo>
                    <a:pt x="571" y="315"/>
                  </a:lnTo>
                  <a:lnTo>
                    <a:pt x="559" y="335"/>
                  </a:lnTo>
                  <a:lnTo>
                    <a:pt x="566" y="342"/>
                  </a:lnTo>
                  <a:lnTo>
                    <a:pt x="595" y="326"/>
                  </a:lnTo>
                  <a:lnTo>
                    <a:pt x="630" y="307"/>
                  </a:lnTo>
                  <a:lnTo>
                    <a:pt x="643" y="263"/>
                  </a:lnTo>
                  <a:lnTo>
                    <a:pt x="647" y="288"/>
                  </a:lnTo>
                  <a:lnTo>
                    <a:pt x="643" y="303"/>
                  </a:lnTo>
                  <a:lnTo>
                    <a:pt x="634" y="325"/>
                  </a:lnTo>
                  <a:lnTo>
                    <a:pt x="637" y="339"/>
                  </a:lnTo>
                  <a:lnTo>
                    <a:pt x="651" y="302"/>
                  </a:lnTo>
                  <a:lnTo>
                    <a:pt x="656" y="217"/>
                  </a:lnTo>
                  <a:lnTo>
                    <a:pt x="616" y="227"/>
                  </a:lnTo>
                  <a:lnTo>
                    <a:pt x="566" y="236"/>
                  </a:lnTo>
                  <a:lnTo>
                    <a:pt x="562" y="218"/>
                  </a:lnTo>
                  <a:lnTo>
                    <a:pt x="504" y="0"/>
                  </a:lnTo>
                  <a:lnTo>
                    <a:pt x="0" y="101"/>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4" name="Freeform 38"/>
            <p:cNvSpPr>
              <a:spLocks noChangeAspect="1"/>
            </p:cNvSpPr>
            <p:nvPr/>
          </p:nvSpPr>
          <p:spPr bwMode="auto">
            <a:xfrm>
              <a:off x="4110038" y="3067050"/>
              <a:ext cx="265113" cy="144463"/>
            </a:xfrm>
            <a:custGeom>
              <a:avLst/>
              <a:gdLst/>
              <a:ahLst/>
              <a:cxnLst>
                <a:cxn ang="0">
                  <a:pos x="0" y="101"/>
                </a:cxn>
                <a:cxn ang="0">
                  <a:pos x="0" y="239"/>
                </a:cxn>
                <a:cxn ang="0">
                  <a:pos x="225" y="189"/>
                </a:cxn>
                <a:cxn ang="0">
                  <a:pos x="265" y="176"/>
                </a:cxn>
                <a:cxn ang="0">
                  <a:pos x="280" y="177"/>
                </a:cxn>
                <a:cxn ang="0">
                  <a:pos x="299" y="218"/>
                </a:cxn>
                <a:cxn ang="0">
                  <a:pos x="322" y="221"/>
                </a:cxn>
                <a:cxn ang="0">
                  <a:pos x="336" y="254"/>
                </a:cxn>
                <a:cxn ang="0">
                  <a:pos x="354" y="255"/>
                </a:cxn>
                <a:cxn ang="0">
                  <a:pos x="359" y="232"/>
                </a:cxn>
                <a:cxn ang="0">
                  <a:pos x="371" y="225"/>
                </a:cxn>
                <a:cxn ang="0">
                  <a:pos x="376" y="201"/>
                </a:cxn>
                <a:cxn ang="0">
                  <a:pos x="385" y="199"/>
                </a:cxn>
                <a:cxn ang="0">
                  <a:pos x="396" y="236"/>
                </a:cxn>
                <a:cxn ang="0">
                  <a:pos x="416" y="225"/>
                </a:cxn>
                <a:cxn ang="0">
                  <a:pos x="421" y="211"/>
                </a:cxn>
                <a:cxn ang="0">
                  <a:pos x="452" y="194"/>
                </a:cxn>
                <a:cxn ang="0">
                  <a:pos x="470" y="190"/>
                </a:cxn>
                <a:cxn ang="0">
                  <a:pos x="482" y="203"/>
                </a:cxn>
                <a:cxn ang="0">
                  <a:pos x="478" y="168"/>
                </a:cxn>
                <a:cxn ang="0">
                  <a:pos x="456" y="125"/>
                </a:cxn>
                <a:cxn ang="0">
                  <a:pos x="440" y="118"/>
                </a:cxn>
                <a:cxn ang="0">
                  <a:pos x="425" y="120"/>
                </a:cxn>
                <a:cxn ang="0">
                  <a:pos x="429" y="129"/>
                </a:cxn>
                <a:cxn ang="0">
                  <a:pos x="438" y="129"/>
                </a:cxn>
                <a:cxn ang="0">
                  <a:pos x="449" y="130"/>
                </a:cxn>
                <a:cxn ang="0">
                  <a:pos x="459" y="142"/>
                </a:cxn>
                <a:cxn ang="0">
                  <a:pos x="465" y="160"/>
                </a:cxn>
                <a:cxn ang="0">
                  <a:pos x="458" y="174"/>
                </a:cxn>
                <a:cxn ang="0">
                  <a:pos x="420" y="191"/>
                </a:cxn>
                <a:cxn ang="0">
                  <a:pos x="400" y="182"/>
                </a:cxn>
                <a:cxn ang="0">
                  <a:pos x="390" y="160"/>
                </a:cxn>
                <a:cxn ang="0">
                  <a:pos x="371" y="156"/>
                </a:cxn>
                <a:cxn ang="0">
                  <a:pos x="374" y="142"/>
                </a:cxn>
                <a:cxn ang="0">
                  <a:pos x="355" y="117"/>
                </a:cxn>
                <a:cxn ang="0">
                  <a:pos x="329" y="104"/>
                </a:cxn>
                <a:cxn ang="0">
                  <a:pos x="327" y="118"/>
                </a:cxn>
                <a:cxn ang="0">
                  <a:pos x="313" y="112"/>
                </a:cxn>
                <a:cxn ang="0">
                  <a:pos x="306" y="98"/>
                </a:cxn>
                <a:cxn ang="0">
                  <a:pos x="310" y="83"/>
                </a:cxn>
                <a:cxn ang="0">
                  <a:pos x="325" y="69"/>
                </a:cxn>
                <a:cxn ang="0">
                  <a:pos x="320" y="59"/>
                </a:cxn>
                <a:cxn ang="0">
                  <a:pos x="341" y="42"/>
                </a:cxn>
                <a:cxn ang="0">
                  <a:pos x="320" y="23"/>
                </a:cxn>
                <a:cxn ang="0">
                  <a:pos x="310" y="0"/>
                </a:cxn>
                <a:cxn ang="0">
                  <a:pos x="266" y="34"/>
                </a:cxn>
                <a:cxn ang="0">
                  <a:pos x="104" y="79"/>
                </a:cxn>
                <a:cxn ang="0">
                  <a:pos x="0" y="101"/>
                </a:cxn>
              </a:cxnLst>
              <a:rect l="0" t="0" r="r" b="b"/>
              <a:pathLst>
                <a:path w="482" h="255">
                  <a:moveTo>
                    <a:pt x="0" y="101"/>
                  </a:moveTo>
                  <a:lnTo>
                    <a:pt x="0" y="239"/>
                  </a:lnTo>
                  <a:lnTo>
                    <a:pt x="225" y="189"/>
                  </a:lnTo>
                  <a:lnTo>
                    <a:pt x="265" y="176"/>
                  </a:lnTo>
                  <a:lnTo>
                    <a:pt x="280" y="177"/>
                  </a:lnTo>
                  <a:lnTo>
                    <a:pt x="299" y="218"/>
                  </a:lnTo>
                  <a:lnTo>
                    <a:pt x="322" y="221"/>
                  </a:lnTo>
                  <a:lnTo>
                    <a:pt x="336" y="254"/>
                  </a:lnTo>
                  <a:lnTo>
                    <a:pt x="354" y="255"/>
                  </a:lnTo>
                  <a:lnTo>
                    <a:pt x="359" y="232"/>
                  </a:lnTo>
                  <a:lnTo>
                    <a:pt x="371" y="225"/>
                  </a:lnTo>
                  <a:lnTo>
                    <a:pt x="376" y="201"/>
                  </a:lnTo>
                  <a:lnTo>
                    <a:pt x="385" y="199"/>
                  </a:lnTo>
                  <a:lnTo>
                    <a:pt x="396" y="236"/>
                  </a:lnTo>
                  <a:lnTo>
                    <a:pt x="416" y="225"/>
                  </a:lnTo>
                  <a:lnTo>
                    <a:pt x="421" y="211"/>
                  </a:lnTo>
                  <a:lnTo>
                    <a:pt x="452" y="194"/>
                  </a:lnTo>
                  <a:lnTo>
                    <a:pt x="470" y="190"/>
                  </a:lnTo>
                  <a:lnTo>
                    <a:pt x="482" y="203"/>
                  </a:lnTo>
                  <a:lnTo>
                    <a:pt x="478" y="168"/>
                  </a:lnTo>
                  <a:lnTo>
                    <a:pt x="456" y="125"/>
                  </a:lnTo>
                  <a:lnTo>
                    <a:pt x="440" y="118"/>
                  </a:lnTo>
                  <a:lnTo>
                    <a:pt x="425" y="120"/>
                  </a:lnTo>
                  <a:lnTo>
                    <a:pt x="429" y="129"/>
                  </a:lnTo>
                  <a:lnTo>
                    <a:pt x="438" y="129"/>
                  </a:lnTo>
                  <a:lnTo>
                    <a:pt x="449" y="130"/>
                  </a:lnTo>
                  <a:lnTo>
                    <a:pt x="459" y="142"/>
                  </a:lnTo>
                  <a:lnTo>
                    <a:pt x="465" y="160"/>
                  </a:lnTo>
                  <a:lnTo>
                    <a:pt x="458" y="174"/>
                  </a:lnTo>
                  <a:lnTo>
                    <a:pt x="420" y="191"/>
                  </a:lnTo>
                  <a:lnTo>
                    <a:pt x="400" y="182"/>
                  </a:lnTo>
                  <a:lnTo>
                    <a:pt x="390" y="160"/>
                  </a:lnTo>
                  <a:lnTo>
                    <a:pt x="371" y="156"/>
                  </a:lnTo>
                  <a:lnTo>
                    <a:pt x="374" y="142"/>
                  </a:lnTo>
                  <a:lnTo>
                    <a:pt x="355" y="117"/>
                  </a:lnTo>
                  <a:lnTo>
                    <a:pt x="329" y="104"/>
                  </a:lnTo>
                  <a:lnTo>
                    <a:pt x="327" y="118"/>
                  </a:lnTo>
                  <a:lnTo>
                    <a:pt x="313" y="112"/>
                  </a:lnTo>
                  <a:lnTo>
                    <a:pt x="306" y="98"/>
                  </a:lnTo>
                  <a:lnTo>
                    <a:pt x="310" y="83"/>
                  </a:lnTo>
                  <a:lnTo>
                    <a:pt x="325" y="69"/>
                  </a:lnTo>
                  <a:lnTo>
                    <a:pt x="320" y="59"/>
                  </a:lnTo>
                  <a:lnTo>
                    <a:pt x="341" y="42"/>
                  </a:lnTo>
                  <a:lnTo>
                    <a:pt x="320" y="23"/>
                  </a:lnTo>
                  <a:lnTo>
                    <a:pt x="310" y="0"/>
                  </a:lnTo>
                  <a:lnTo>
                    <a:pt x="266" y="34"/>
                  </a:lnTo>
                  <a:lnTo>
                    <a:pt x="104" y="79"/>
                  </a:lnTo>
                  <a:lnTo>
                    <a:pt x="0" y="101"/>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5" name="Freeform 39"/>
            <p:cNvSpPr>
              <a:spLocks noChangeAspect="1"/>
            </p:cNvSpPr>
            <p:nvPr/>
          </p:nvSpPr>
          <p:spPr bwMode="auto">
            <a:xfrm>
              <a:off x="2854325" y="2782888"/>
              <a:ext cx="455613" cy="254000"/>
            </a:xfrm>
            <a:custGeom>
              <a:avLst/>
              <a:gdLst/>
              <a:ahLst/>
              <a:cxnLst>
                <a:cxn ang="0">
                  <a:pos x="64" y="240"/>
                </a:cxn>
                <a:cxn ang="0">
                  <a:pos x="297" y="293"/>
                </a:cxn>
                <a:cxn ang="0">
                  <a:pos x="338" y="329"/>
                </a:cxn>
                <a:cxn ang="0">
                  <a:pos x="413" y="356"/>
                </a:cxn>
                <a:cxn ang="0">
                  <a:pos x="432" y="323"/>
                </a:cxn>
                <a:cxn ang="0">
                  <a:pos x="445" y="283"/>
                </a:cxn>
                <a:cxn ang="0">
                  <a:pos x="445" y="299"/>
                </a:cxn>
                <a:cxn ang="0">
                  <a:pos x="462" y="318"/>
                </a:cxn>
                <a:cxn ang="0">
                  <a:pos x="488" y="293"/>
                </a:cxn>
                <a:cxn ang="0">
                  <a:pos x="499" y="287"/>
                </a:cxn>
                <a:cxn ang="0">
                  <a:pos x="494" y="334"/>
                </a:cxn>
                <a:cxn ang="0">
                  <a:pos x="525" y="299"/>
                </a:cxn>
                <a:cxn ang="0">
                  <a:pos x="582" y="258"/>
                </a:cxn>
                <a:cxn ang="0">
                  <a:pos x="642" y="229"/>
                </a:cxn>
                <a:cxn ang="0">
                  <a:pos x="730" y="263"/>
                </a:cxn>
                <a:cxn ang="0">
                  <a:pos x="751" y="230"/>
                </a:cxn>
                <a:cxn ang="0">
                  <a:pos x="830" y="224"/>
                </a:cxn>
                <a:cxn ang="0">
                  <a:pos x="774" y="146"/>
                </a:cxn>
                <a:cxn ang="0">
                  <a:pos x="726" y="146"/>
                </a:cxn>
                <a:cxn ang="0">
                  <a:pos x="690" y="149"/>
                </a:cxn>
                <a:cxn ang="0">
                  <a:pos x="675" y="123"/>
                </a:cxn>
                <a:cxn ang="0">
                  <a:pos x="647" y="102"/>
                </a:cxn>
                <a:cxn ang="0">
                  <a:pos x="530" y="132"/>
                </a:cxn>
                <a:cxn ang="0">
                  <a:pos x="466" y="175"/>
                </a:cxn>
                <a:cxn ang="0">
                  <a:pos x="428" y="166"/>
                </a:cxn>
                <a:cxn ang="0">
                  <a:pos x="385" y="177"/>
                </a:cxn>
                <a:cxn ang="0">
                  <a:pos x="295" y="107"/>
                </a:cxn>
                <a:cxn ang="0">
                  <a:pos x="269" y="123"/>
                </a:cxn>
                <a:cxn ang="0">
                  <a:pos x="256" y="119"/>
                </a:cxn>
                <a:cxn ang="0">
                  <a:pos x="247" y="104"/>
                </a:cxn>
                <a:cxn ang="0">
                  <a:pos x="300" y="17"/>
                </a:cxn>
                <a:cxn ang="0">
                  <a:pos x="323" y="0"/>
                </a:cxn>
                <a:cxn ang="0">
                  <a:pos x="244" y="20"/>
                </a:cxn>
                <a:cxn ang="0">
                  <a:pos x="197" y="68"/>
                </a:cxn>
                <a:cxn ang="0">
                  <a:pos x="153" y="104"/>
                </a:cxn>
                <a:cxn ang="0">
                  <a:pos x="125" y="129"/>
                </a:cxn>
                <a:cxn ang="0">
                  <a:pos x="65" y="149"/>
                </a:cxn>
                <a:cxn ang="0">
                  <a:pos x="0" y="192"/>
                </a:cxn>
              </a:cxnLst>
              <a:rect l="0" t="0" r="r" b="b"/>
              <a:pathLst>
                <a:path w="830" h="446">
                  <a:moveTo>
                    <a:pt x="0" y="192"/>
                  </a:moveTo>
                  <a:lnTo>
                    <a:pt x="64" y="240"/>
                  </a:lnTo>
                  <a:lnTo>
                    <a:pt x="225" y="284"/>
                  </a:lnTo>
                  <a:lnTo>
                    <a:pt x="297" y="293"/>
                  </a:lnTo>
                  <a:lnTo>
                    <a:pt x="308" y="320"/>
                  </a:lnTo>
                  <a:lnTo>
                    <a:pt x="338" y="329"/>
                  </a:lnTo>
                  <a:lnTo>
                    <a:pt x="378" y="446"/>
                  </a:lnTo>
                  <a:lnTo>
                    <a:pt x="413" y="356"/>
                  </a:lnTo>
                  <a:lnTo>
                    <a:pt x="422" y="334"/>
                  </a:lnTo>
                  <a:lnTo>
                    <a:pt x="432" y="323"/>
                  </a:lnTo>
                  <a:lnTo>
                    <a:pt x="432" y="307"/>
                  </a:lnTo>
                  <a:lnTo>
                    <a:pt x="445" y="283"/>
                  </a:lnTo>
                  <a:lnTo>
                    <a:pt x="450" y="284"/>
                  </a:lnTo>
                  <a:lnTo>
                    <a:pt x="445" y="299"/>
                  </a:lnTo>
                  <a:lnTo>
                    <a:pt x="448" y="323"/>
                  </a:lnTo>
                  <a:lnTo>
                    <a:pt x="462" y="318"/>
                  </a:lnTo>
                  <a:lnTo>
                    <a:pt x="471" y="290"/>
                  </a:lnTo>
                  <a:lnTo>
                    <a:pt x="488" y="293"/>
                  </a:lnTo>
                  <a:lnTo>
                    <a:pt x="497" y="281"/>
                  </a:lnTo>
                  <a:lnTo>
                    <a:pt x="499" y="287"/>
                  </a:lnTo>
                  <a:lnTo>
                    <a:pt x="481" y="329"/>
                  </a:lnTo>
                  <a:lnTo>
                    <a:pt x="494" y="334"/>
                  </a:lnTo>
                  <a:lnTo>
                    <a:pt x="507" y="308"/>
                  </a:lnTo>
                  <a:lnTo>
                    <a:pt x="525" y="299"/>
                  </a:lnTo>
                  <a:lnTo>
                    <a:pt x="534" y="266"/>
                  </a:lnTo>
                  <a:lnTo>
                    <a:pt x="582" y="258"/>
                  </a:lnTo>
                  <a:lnTo>
                    <a:pt x="606" y="256"/>
                  </a:lnTo>
                  <a:lnTo>
                    <a:pt x="642" y="229"/>
                  </a:lnTo>
                  <a:lnTo>
                    <a:pt x="695" y="239"/>
                  </a:lnTo>
                  <a:lnTo>
                    <a:pt x="730" y="263"/>
                  </a:lnTo>
                  <a:lnTo>
                    <a:pt x="734" y="231"/>
                  </a:lnTo>
                  <a:lnTo>
                    <a:pt x="751" y="230"/>
                  </a:lnTo>
                  <a:lnTo>
                    <a:pt x="795" y="233"/>
                  </a:lnTo>
                  <a:lnTo>
                    <a:pt x="830" y="224"/>
                  </a:lnTo>
                  <a:lnTo>
                    <a:pt x="784" y="194"/>
                  </a:lnTo>
                  <a:lnTo>
                    <a:pt x="774" y="146"/>
                  </a:lnTo>
                  <a:lnTo>
                    <a:pt x="737" y="155"/>
                  </a:lnTo>
                  <a:lnTo>
                    <a:pt x="726" y="146"/>
                  </a:lnTo>
                  <a:lnTo>
                    <a:pt x="712" y="155"/>
                  </a:lnTo>
                  <a:lnTo>
                    <a:pt x="690" y="149"/>
                  </a:lnTo>
                  <a:lnTo>
                    <a:pt x="680" y="148"/>
                  </a:lnTo>
                  <a:lnTo>
                    <a:pt x="675" y="123"/>
                  </a:lnTo>
                  <a:lnTo>
                    <a:pt x="683" y="95"/>
                  </a:lnTo>
                  <a:lnTo>
                    <a:pt x="647" y="102"/>
                  </a:lnTo>
                  <a:lnTo>
                    <a:pt x="615" y="120"/>
                  </a:lnTo>
                  <a:lnTo>
                    <a:pt x="530" y="132"/>
                  </a:lnTo>
                  <a:lnTo>
                    <a:pt x="478" y="185"/>
                  </a:lnTo>
                  <a:lnTo>
                    <a:pt x="466" y="175"/>
                  </a:lnTo>
                  <a:lnTo>
                    <a:pt x="450" y="182"/>
                  </a:lnTo>
                  <a:lnTo>
                    <a:pt x="428" y="166"/>
                  </a:lnTo>
                  <a:lnTo>
                    <a:pt x="415" y="171"/>
                  </a:lnTo>
                  <a:lnTo>
                    <a:pt x="385" y="177"/>
                  </a:lnTo>
                  <a:lnTo>
                    <a:pt x="345" y="117"/>
                  </a:lnTo>
                  <a:lnTo>
                    <a:pt x="295" y="107"/>
                  </a:lnTo>
                  <a:lnTo>
                    <a:pt x="278" y="109"/>
                  </a:lnTo>
                  <a:lnTo>
                    <a:pt x="269" y="123"/>
                  </a:lnTo>
                  <a:lnTo>
                    <a:pt x="277" y="97"/>
                  </a:lnTo>
                  <a:lnTo>
                    <a:pt x="256" y="119"/>
                  </a:lnTo>
                  <a:lnTo>
                    <a:pt x="244" y="137"/>
                  </a:lnTo>
                  <a:lnTo>
                    <a:pt x="247" y="104"/>
                  </a:lnTo>
                  <a:lnTo>
                    <a:pt x="269" y="54"/>
                  </a:lnTo>
                  <a:lnTo>
                    <a:pt x="300" y="17"/>
                  </a:lnTo>
                  <a:lnTo>
                    <a:pt x="327" y="6"/>
                  </a:lnTo>
                  <a:lnTo>
                    <a:pt x="323" y="0"/>
                  </a:lnTo>
                  <a:lnTo>
                    <a:pt x="274" y="3"/>
                  </a:lnTo>
                  <a:lnTo>
                    <a:pt x="244" y="20"/>
                  </a:lnTo>
                  <a:lnTo>
                    <a:pt x="234" y="39"/>
                  </a:lnTo>
                  <a:lnTo>
                    <a:pt x="197" y="68"/>
                  </a:lnTo>
                  <a:lnTo>
                    <a:pt x="180" y="96"/>
                  </a:lnTo>
                  <a:lnTo>
                    <a:pt x="153" y="104"/>
                  </a:lnTo>
                  <a:lnTo>
                    <a:pt x="144" y="120"/>
                  </a:lnTo>
                  <a:lnTo>
                    <a:pt x="125" y="129"/>
                  </a:lnTo>
                  <a:lnTo>
                    <a:pt x="77" y="137"/>
                  </a:lnTo>
                  <a:lnTo>
                    <a:pt x="65" y="149"/>
                  </a:lnTo>
                  <a:lnTo>
                    <a:pt x="43" y="173"/>
                  </a:lnTo>
                  <a:lnTo>
                    <a:pt x="0" y="192"/>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6" name="Freeform 40"/>
            <p:cNvSpPr>
              <a:spLocks noChangeAspect="1"/>
            </p:cNvSpPr>
            <p:nvPr/>
          </p:nvSpPr>
          <p:spPr bwMode="auto">
            <a:xfrm>
              <a:off x="3197389" y="2941638"/>
              <a:ext cx="304800" cy="452438"/>
            </a:xfrm>
            <a:custGeom>
              <a:avLst/>
              <a:gdLst/>
              <a:ahLst/>
              <a:cxnLst>
                <a:cxn ang="0">
                  <a:pos x="0" y="795"/>
                </a:cxn>
                <a:cxn ang="0">
                  <a:pos x="52" y="697"/>
                </a:cxn>
                <a:cxn ang="0">
                  <a:pos x="64" y="663"/>
                </a:cxn>
                <a:cxn ang="0">
                  <a:pos x="67" y="595"/>
                </a:cxn>
                <a:cxn ang="0">
                  <a:pos x="53" y="528"/>
                </a:cxn>
                <a:cxn ang="0">
                  <a:pos x="23" y="466"/>
                </a:cxn>
                <a:cxn ang="0">
                  <a:pos x="8" y="429"/>
                </a:cxn>
                <a:cxn ang="0">
                  <a:pos x="16" y="399"/>
                </a:cxn>
                <a:cxn ang="0">
                  <a:pos x="3" y="358"/>
                </a:cxn>
                <a:cxn ang="0">
                  <a:pos x="18" y="330"/>
                </a:cxn>
                <a:cxn ang="0">
                  <a:pos x="33" y="262"/>
                </a:cxn>
                <a:cxn ang="0">
                  <a:pos x="29" y="229"/>
                </a:cxn>
                <a:cxn ang="0">
                  <a:pos x="48" y="209"/>
                </a:cxn>
                <a:cxn ang="0">
                  <a:pos x="47" y="184"/>
                </a:cxn>
                <a:cxn ang="0">
                  <a:pos x="80" y="170"/>
                </a:cxn>
                <a:cxn ang="0">
                  <a:pos x="109" y="122"/>
                </a:cxn>
                <a:cxn ang="0">
                  <a:pos x="105" y="201"/>
                </a:cxn>
                <a:cxn ang="0">
                  <a:pos x="128" y="184"/>
                </a:cxn>
                <a:cxn ang="0">
                  <a:pos x="128" y="119"/>
                </a:cxn>
                <a:cxn ang="0">
                  <a:pos x="159" y="83"/>
                </a:cxn>
                <a:cxn ang="0">
                  <a:pos x="180" y="77"/>
                </a:cxn>
                <a:cxn ang="0">
                  <a:pos x="163" y="66"/>
                </a:cxn>
                <a:cxn ang="0">
                  <a:pos x="157" y="44"/>
                </a:cxn>
                <a:cxn ang="0">
                  <a:pos x="168" y="9"/>
                </a:cxn>
                <a:cxn ang="0">
                  <a:pos x="197" y="0"/>
                </a:cxn>
                <a:cxn ang="0">
                  <a:pos x="263" y="19"/>
                </a:cxn>
                <a:cxn ang="0">
                  <a:pos x="287" y="47"/>
                </a:cxn>
                <a:cxn ang="0">
                  <a:pos x="362" y="63"/>
                </a:cxn>
                <a:cxn ang="0">
                  <a:pos x="378" y="86"/>
                </a:cxn>
                <a:cxn ang="0">
                  <a:pos x="401" y="115"/>
                </a:cxn>
                <a:cxn ang="0">
                  <a:pos x="379" y="114"/>
                </a:cxn>
                <a:cxn ang="0">
                  <a:pos x="378" y="132"/>
                </a:cxn>
                <a:cxn ang="0">
                  <a:pos x="401" y="164"/>
                </a:cxn>
                <a:cxn ang="0">
                  <a:pos x="408" y="217"/>
                </a:cxn>
                <a:cxn ang="0">
                  <a:pos x="408" y="252"/>
                </a:cxn>
                <a:cxn ang="0">
                  <a:pos x="383" y="290"/>
                </a:cxn>
                <a:cxn ang="0">
                  <a:pos x="379" y="308"/>
                </a:cxn>
                <a:cxn ang="0">
                  <a:pos x="350" y="325"/>
                </a:cxn>
                <a:cxn ang="0">
                  <a:pos x="344" y="342"/>
                </a:cxn>
                <a:cxn ang="0">
                  <a:pos x="349" y="382"/>
                </a:cxn>
                <a:cxn ang="0">
                  <a:pos x="379" y="401"/>
                </a:cxn>
                <a:cxn ang="0">
                  <a:pos x="406" y="370"/>
                </a:cxn>
                <a:cxn ang="0">
                  <a:pos x="424" y="323"/>
                </a:cxn>
                <a:cxn ang="0">
                  <a:pos x="470" y="296"/>
                </a:cxn>
                <a:cxn ang="0">
                  <a:pos x="501" y="312"/>
                </a:cxn>
                <a:cxn ang="0">
                  <a:pos x="520" y="361"/>
                </a:cxn>
                <a:cxn ang="0">
                  <a:pos x="546" y="457"/>
                </a:cxn>
                <a:cxn ang="0">
                  <a:pos x="558" y="489"/>
                </a:cxn>
                <a:cxn ang="0">
                  <a:pos x="550" y="515"/>
                </a:cxn>
                <a:cxn ang="0">
                  <a:pos x="555" y="554"/>
                </a:cxn>
                <a:cxn ang="0">
                  <a:pos x="545" y="575"/>
                </a:cxn>
                <a:cxn ang="0">
                  <a:pos x="531" y="554"/>
                </a:cxn>
                <a:cxn ang="0">
                  <a:pos x="517" y="563"/>
                </a:cxn>
                <a:cxn ang="0">
                  <a:pos x="516" y="601"/>
                </a:cxn>
                <a:cxn ang="0">
                  <a:pos x="510" y="616"/>
                </a:cxn>
                <a:cxn ang="0">
                  <a:pos x="484" y="634"/>
                </a:cxn>
                <a:cxn ang="0">
                  <a:pos x="483" y="684"/>
                </a:cxn>
                <a:cxn ang="0">
                  <a:pos x="468" y="704"/>
                </a:cxn>
                <a:cxn ang="0">
                  <a:pos x="455" y="745"/>
                </a:cxn>
                <a:cxn ang="0">
                  <a:pos x="272" y="775"/>
                </a:cxn>
                <a:cxn ang="0">
                  <a:pos x="267" y="762"/>
                </a:cxn>
                <a:cxn ang="0">
                  <a:pos x="0" y="795"/>
                </a:cxn>
              </a:cxnLst>
              <a:rect l="0" t="0" r="r" b="b"/>
              <a:pathLst>
                <a:path w="558" h="795">
                  <a:moveTo>
                    <a:pt x="0" y="795"/>
                  </a:moveTo>
                  <a:lnTo>
                    <a:pt x="52" y="697"/>
                  </a:lnTo>
                  <a:lnTo>
                    <a:pt x="64" y="663"/>
                  </a:lnTo>
                  <a:lnTo>
                    <a:pt x="67" y="595"/>
                  </a:lnTo>
                  <a:lnTo>
                    <a:pt x="53" y="528"/>
                  </a:lnTo>
                  <a:lnTo>
                    <a:pt x="23" y="466"/>
                  </a:lnTo>
                  <a:lnTo>
                    <a:pt x="8" y="429"/>
                  </a:lnTo>
                  <a:lnTo>
                    <a:pt x="16" y="399"/>
                  </a:lnTo>
                  <a:lnTo>
                    <a:pt x="3" y="358"/>
                  </a:lnTo>
                  <a:lnTo>
                    <a:pt x="18" y="330"/>
                  </a:lnTo>
                  <a:lnTo>
                    <a:pt x="33" y="262"/>
                  </a:lnTo>
                  <a:lnTo>
                    <a:pt x="29" y="229"/>
                  </a:lnTo>
                  <a:lnTo>
                    <a:pt x="48" y="209"/>
                  </a:lnTo>
                  <a:lnTo>
                    <a:pt x="47" y="184"/>
                  </a:lnTo>
                  <a:lnTo>
                    <a:pt x="80" y="170"/>
                  </a:lnTo>
                  <a:lnTo>
                    <a:pt x="109" y="122"/>
                  </a:lnTo>
                  <a:lnTo>
                    <a:pt x="105" y="201"/>
                  </a:lnTo>
                  <a:lnTo>
                    <a:pt x="128" y="184"/>
                  </a:lnTo>
                  <a:lnTo>
                    <a:pt x="128" y="119"/>
                  </a:lnTo>
                  <a:lnTo>
                    <a:pt x="159" y="83"/>
                  </a:lnTo>
                  <a:lnTo>
                    <a:pt x="180" y="77"/>
                  </a:lnTo>
                  <a:lnTo>
                    <a:pt x="163" y="66"/>
                  </a:lnTo>
                  <a:lnTo>
                    <a:pt x="157" y="44"/>
                  </a:lnTo>
                  <a:lnTo>
                    <a:pt x="168" y="9"/>
                  </a:lnTo>
                  <a:lnTo>
                    <a:pt x="197" y="0"/>
                  </a:lnTo>
                  <a:lnTo>
                    <a:pt x="263" y="19"/>
                  </a:lnTo>
                  <a:lnTo>
                    <a:pt x="287" y="47"/>
                  </a:lnTo>
                  <a:lnTo>
                    <a:pt x="362" y="63"/>
                  </a:lnTo>
                  <a:lnTo>
                    <a:pt x="378" y="86"/>
                  </a:lnTo>
                  <a:lnTo>
                    <a:pt x="401" y="115"/>
                  </a:lnTo>
                  <a:lnTo>
                    <a:pt x="379" y="114"/>
                  </a:lnTo>
                  <a:lnTo>
                    <a:pt x="378" y="132"/>
                  </a:lnTo>
                  <a:lnTo>
                    <a:pt x="401" y="164"/>
                  </a:lnTo>
                  <a:lnTo>
                    <a:pt x="408" y="217"/>
                  </a:lnTo>
                  <a:lnTo>
                    <a:pt x="408" y="252"/>
                  </a:lnTo>
                  <a:lnTo>
                    <a:pt x="383" y="290"/>
                  </a:lnTo>
                  <a:lnTo>
                    <a:pt x="379" y="308"/>
                  </a:lnTo>
                  <a:lnTo>
                    <a:pt x="350" y="325"/>
                  </a:lnTo>
                  <a:lnTo>
                    <a:pt x="344" y="342"/>
                  </a:lnTo>
                  <a:lnTo>
                    <a:pt x="349" y="382"/>
                  </a:lnTo>
                  <a:lnTo>
                    <a:pt x="379" y="401"/>
                  </a:lnTo>
                  <a:lnTo>
                    <a:pt x="406" y="370"/>
                  </a:lnTo>
                  <a:lnTo>
                    <a:pt x="424" y="323"/>
                  </a:lnTo>
                  <a:lnTo>
                    <a:pt x="470" y="296"/>
                  </a:lnTo>
                  <a:lnTo>
                    <a:pt x="501" y="312"/>
                  </a:lnTo>
                  <a:lnTo>
                    <a:pt x="520" y="361"/>
                  </a:lnTo>
                  <a:lnTo>
                    <a:pt x="546" y="457"/>
                  </a:lnTo>
                  <a:lnTo>
                    <a:pt x="558" y="489"/>
                  </a:lnTo>
                  <a:lnTo>
                    <a:pt x="550" y="515"/>
                  </a:lnTo>
                  <a:lnTo>
                    <a:pt x="555" y="554"/>
                  </a:lnTo>
                  <a:lnTo>
                    <a:pt x="545" y="575"/>
                  </a:lnTo>
                  <a:lnTo>
                    <a:pt x="531" y="554"/>
                  </a:lnTo>
                  <a:lnTo>
                    <a:pt x="517" y="563"/>
                  </a:lnTo>
                  <a:lnTo>
                    <a:pt x="516" y="601"/>
                  </a:lnTo>
                  <a:lnTo>
                    <a:pt x="510" y="616"/>
                  </a:lnTo>
                  <a:lnTo>
                    <a:pt x="484" y="634"/>
                  </a:lnTo>
                  <a:lnTo>
                    <a:pt x="483" y="684"/>
                  </a:lnTo>
                  <a:lnTo>
                    <a:pt x="468" y="704"/>
                  </a:lnTo>
                  <a:lnTo>
                    <a:pt x="455" y="745"/>
                  </a:lnTo>
                  <a:lnTo>
                    <a:pt x="272" y="775"/>
                  </a:lnTo>
                  <a:lnTo>
                    <a:pt x="267" y="762"/>
                  </a:lnTo>
                  <a:lnTo>
                    <a:pt x="0" y="795"/>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7" name="Freeform 41"/>
            <p:cNvSpPr>
              <a:spLocks noChangeAspect="1"/>
            </p:cNvSpPr>
            <p:nvPr/>
          </p:nvSpPr>
          <p:spPr bwMode="auto">
            <a:xfrm>
              <a:off x="2389188" y="2600325"/>
              <a:ext cx="520700" cy="636588"/>
            </a:xfrm>
            <a:custGeom>
              <a:avLst/>
              <a:gdLst/>
              <a:ahLst/>
              <a:cxnLst>
                <a:cxn ang="0">
                  <a:pos x="0" y="69"/>
                </a:cxn>
                <a:cxn ang="0">
                  <a:pos x="7" y="228"/>
                </a:cxn>
                <a:cxn ang="0">
                  <a:pos x="41" y="354"/>
                </a:cxn>
                <a:cxn ang="0">
                  <a:pos x="48" y="518"/>
                </a:cxn>
                <a:cxn ang="0">
                  <a:pos x="73" y="653"/>
                </a:cxn>
                <a:cxn ang="0">
                  <a:pos x="39" y="719"/>
                </a:cxn>
                <a:cxn ang="0">
                  <a:pos x="87" y="770"/>
                </a:cxn>
                <a:cxn ang="0">
                  <a:pos x="84" y="1120"/>
                </a:cxn>
                <a:cxn ang="0">
                  <a:pos x="772" y="1104"/>
                </a:cxn>
                <a:cxn ang="0">
                  <a:pos x="760" y="1037"/>
                </a:cxn>
                <a:cxn ang="0">
                  <a:pos x="740" y="1013"/>
                </a:cxn>
                <a:cxn ang="0">
                  <a:pos x="687" y="976"/>
                </a:cxn>
                <a:cxn ang="0">
                  <a:pos x="650" y="932"/>
                </a:cxn>
                <a:cxn ang="0">
                  <a:pos x="557" y="871"/>
                </a:cxn>
                <a:cxn ang="0">
                  <a:pos x="560" y="770"/>
                </a:cxn>
                <a:cxn ang="0">
                  <a:pos x="540" y="705"/>
                </a:cxn>
                <a:cxn ang="0">
                  <a:pos x="616" y="606"/>
                </a:cxn>
                <a:cxn ang="0">
                  <a:pos x="611" y="509"/>
                </a:cxn>
                <a:cxn ang="0">
                  <a:pos x="629" y="491"/>
                </a:cxn>
                <a:cxn ang="0">
                  <a:pos x="721" y="411"/>
                </a:cxn>
                <a:cxn ang="0">
                  <a:pos x="769" y="352"/>
                </a:cxn>
                <a:cxn ang="0">
                  <a:pos x="830" y="301"/>
                </a:cxn>
                <a:cxn ang="0">
                  <a:pos x="952" y="235"/>
                </a:cxn>
                <a:cxn ang="0">
                  <a:pos x="905" y="239"/>
                </a:cxn>
                <a:cxn ang="0">
                  <a:pos x="863" y="218"/>
                </a:cxn>
                <a:cxn ang="0">
                  <a:pos x="797" y="225"/>
                </a:cxn>
                <a:cxn ang="0">
                  <a:pos x="781" y="197"/>
                </a:cxn>
                <a:cxn ang="0">
                  <a:pos x="759" y="210"/>
                </a:cxn>
                <a:cxn ang="0">
                  <a:pos x="712" y="239"/>
                </a:cxn>
                <a:cxn ang="0">
                  <a:pos x="680" y="228"/>
                </a:cxn>
                <a:cxn ang="0">
                  <a:pos x="666" y="214"/>
                </a:cxn>
                <a:cxn ang="0">
                  <a:pos x="640" y="207"/>
                </a:cxn>
                <a:cxn ang="0">
                  <a:pos x="630" y="186"/>
                </a:cxn>
                <a:cxn ang="0">
                  <a:pos x="604" y="188"/>
                </a:cxn>
                <a:cxn ang="0">
                  <a:pos x="604" y="208"/>
                </a:cxn>
                <a:cxn ang="0">
                  <a:pos x="594" y="211"/>
                </a:cxn>
                <a:cxn ang="0">
                  <a:pos x="576" y="169"/>
                </a:cxn>
                <a:cxn ang="0">
                  <a:pos x="552" y="169"/>
                </a:cxn>
                <a:cxn ang="0">
                  <a:pos x="560" y="150"/>
                </a:cxn>
                <a:cxn ang="0">
                  <a:pos x="505" y="140"/>
                </a:cxn>
                <a:cxn ang="0">
                  <a:pos x="486" y="137"/>
                </a:cxn>
                <a:cxn ang="0">
                  <a:pos x="420" y="165"/>
                </a:cxn>
                <a:cxn ang="0">
                  <a:pos x="411" y="140"/>
                </a:cxn>
                <a:cxn ang="0">
                  <a:pos x="310" y="117"/>
                </a:cxn>
                <a:cxn ang="0">
                  <a:pos x="292" y="8"/>
                </a:cxn>
                <a:cxn ang="0">
                  <a:pos x="250" y="0"/>
                </a:cxn>
                <a:cxn ang="0">
                  <a:pos x="250" y="69"/>
                </a:cxn>
                <a:cxn ang="0">
                  <a:pos x="0" y="69"/>
                </a:cxn>
              </a:cxnLst>
              <a:rect l="0" t="0" r="r" b="b"/>
              <a:pathLst>
                <a:path w="952" h="1120">
                  <a:moveTo>
                    <a:pt x="0" y="69"/>
                  </a:moveTo>
                  <a:lnTo>
                    <a:pt x="7" y="228"/>
                  </a:lnTo>
                  <a:lnTo>
                    <a:pt x="41" y="354"/>
                  </a:lnTo>
                  <a:lnTo>
                    <a:pt x="48" y="518"/>
                  </a:lnTo>
                  <a:lnTo>
                    <a:pt x="73" y="653"/>
                  </a:lnTo>
                  <a:lnTo>
                    <a:pt x="39" y="719"/>
                  </a:lnTo>
                  <a:lnTo>
                    <a:pt x="87" y="770"/>
                  </a:lnTo>
                  <a:lnTo>
                    <a:pt x="84" y="1120"/>
                  </a:lnTo>
                  <a:lnTo>
                    <a:pt x="772" y="1104"/>
                  </a:lnTo>
                  <a:lnTo>
                    <a:pt x="760" y="1037"/>
                  </a:lnTo>
                  <a:lnTo>
                    <a:pt x="740" y="1013"/>
                  </a:lnTo>
                  <a:lnTo>
                    <a:pt x="687" y="976"/>
                  </a:lnTo>
                  <a:lnTo>
                    <a:pt x="650" y="932"/>
                  </a:lnTo>
                  <a:lnTo>
                    <a:pt x="557" y="871"/>
                  </a:lnTo>
                  <a:lnTo>
                    <a:pt x="560" y="770"/>
                  </a:lnTo>
                  <a:lnTo>
                    <a:pt x="540" y="705"/>
                  </a:lnTo>
                  <a:lnTo>
                    <a:pt x="616" y="606"/>
                  </a:lnTo>
                  <a:lnTo>
                    <a:pt x="611" y="509"/>
                  </a:lnTo>
                  <a:lnTo>
                    <a:pt x="629" y="491"/>
                  </a:lnTo>
                  <a:lnTo>
                    <a:pt x="721" y="411"/>
                  </a:lnTo>
                  <a:lnTo>
                    <a:pt x="769" y="352"/>
                  </a:lnTo>
                  <a:lnTo>
                    <a:pt x="830" y="301"/>
                  </a:lnTo>
                  <a:lnTo>
                    <a:pt x="952" y="235"/>
                  </a:lnTo>
                  <a:lnTo>
                    <a:pt x="905" y="239"/>
                  </a:lnTo>
                  <a:lnTo>
                    <a:pt x="863" y="218"/>
                  </a:lnTo>
                  <a:lnTo>
                    <a:pt x="797" y="225"/>
                  </a:lnTo>
                  <a:lnTo>
                    <a:pt x="781" y="197"/>
                  </a:lnTo>
                  <a:lnTo>
                    <a:pt x="759" y="210"/>
                  </a:lnTo>
                  <a:lnTo>
                    <a:pt x="712" y="239"/>
                  </a:lnTo>
                  <a:lnTo>
                    <a:pt x="680" y="228"/>
                  </a:lnTo>
                  <a:lnTo>
                    <a:pt x="666" y="214"/>
                  </a:lnTo>
                  <a:lnTo>
                    <a:pt x="640" y="207"/>
                  </a:lnTo>
                  <a:lnTo>
                    <a:pt x="630" y="186"/>
                  </a:lnTo>
                  <a:lnTo>
                    <a:pt x="604" y="188"/>
                  </a:lnTo>
                  <a:lnTo>
                    <a:pt x="604" y="208"/>
                  </a:lnTo>
                  <a:lnTo>
                    <a:pt x="594" y="211"/>
                  </a:lnTo>
                  <a:lnTo>
                    <a:pt x="576" y="169"/>
                  </a:lnTo>
                  <a:lnTo>
                    <a:pt x="552" y="169"/>
                  </a:lnTo>
                  <a:lnTo>
                    <a:pt x="560" y="150"/>
                  </a:lnTo>
                  <a:lnTo>
                    <a:pt x="505" y="140"/>
                  </a:lnTo>
                  <a:lnTo>
                    <a:pt x="486" y="137"/>
                  </a:lnTo>
                  <a:lnTo>
                    <a:pt x="420" y="165"/>
                  </a:lnTo>
                  <a:lnTo>
                    <a:pt x="411" y="140"/>
                  </a:lnTo>
                  <a:lnTo>
                    <a:pt x="310" y="117"/>
                  </a:lnTo>
                  <a:lnTo>
                    <a:pt x="292" y="8"/>
                  </a:lnTo>
                  <a:lnTo>
                    <a:pt x="250" y="0"/>
                  </a:lnTo>
                  <a:lnTo>
                    <a:pt x="250" y="69"/>
                  </a:lnTo>
                  <a:lnTo>
                    <a:pt x="0" y="69"/>
                  </a:lnTo>
                  <a:close/>
                </a:path>
              </a:pathLst>
            </a:custGeom>
            <a:solidFill>
              <a:srgbClr val="18FFB9"/>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8" name="Freeform 42"/>
            <p:cNvSpPr>
              <a:spLocks noChangeAspect="1"/>
            </p:cNvSpPr>
            <p:nvPr/>
          </p:nvSpPr>
          <p:spPr bwMode="auto">
            <a:xfrm>
              <a:off x="1851371" y="3228976"/>
              <a:ext cx="654050" cy="358775"/>
            </a:xfrm>
            <a:custGeom>
              <a:avLst/>
              <a:gdLst/>
              <a:ahLst/>
              <a:cxnLst>
                <a:cxn ang="0">
                  <a:pos x="0" y="381"/>
                </a:cxn>
                <a:cxn ang="0">
                  <a:pos x="34" y="0"/>
                </a:cxn>
                <a:cxn ang="0">
                  <a:pos x="772" y="47"/>
                </a:cxn>
                <a:cxn ang="0">
                  <a:pos x="821" y="86"/>
                </a:cxn>
                <a:cxn ang="0">
                  <a:pos x="908" y="84"/>
                </a:cxn>
                <a:cxn ang="0">
                  <a:pos x="949" y="93"/>
                </a:cxn>
                <a:cxn ang="0">
                  <a:pos x="999" y="114"/>
                </a:cxn>
                <a:cxn ang="0">
                  <a:pos x="1023" y="146"/>
                </a:cxn>
                <a:cxn ang="0">
                  <a:pos x="1046" y="155"/>
                </a:cxn>
                <a:cxn ang="0">
                  <a:pos x="1087" y="271"/>
                </a:cxn>
                <a:cxn ang="0">
                  <a:pos x="1088" y="309"/>
                </a:cxn>
                <a:cxn ang="0">
                  <a:pos x="1116" y="365"/>
                </a:cxn>
                <a:cxn ang="0">
                  <a:pos x="1127" y="455"/>
                </a:cxn>
                <a:cxn ang="0">
                  <a:pos x="1121" y="482"/>
                </a:cxn>
                <a:cxn ang="0">
                  <a:pos x="1137" y="512"/>
                </a:cxn>
                <a:cxn ang="0">
                  <a:pos x="1195" y="626"/>
                </a:cxn>
                <a:cxn ang="0">
                  <a:pos x="664" y="618"/>
                </a:cxn>
                <a:cxn ang="0">
                  <a:pos x="262" y="597"/>
                </a:cxn>
                <a:cxn ang="0">
                  <a:pos x="273" y="407"/>
                </a:cxn>
                <a:cxn ang="0">
                  <a:pos x="0" y="381"/>
                </a:cxn>
              </a:cxnLst>
              <a:rect l="0" t="0" r="r" b="b"/>
              <a:pathLst>
                <a:path w="1195" h="626">
                  <a:moveTo>
                    <a:pt x="0" y="381"/>
                  </a:moveTo>
                  <a:lnTo>
                    <a:pt x="34" y="0"/>
                  </a:lnTo>
                  <a:lnTo>
                    <a:pt x="772" y="47"/>
                  </a:lnTo>
                  <a:lnTo>
                    <a:pt x="821" y="86"/>
                  </a:lnTo>
                  <a:lnTo>
                    <a:pt x="908" y="84"/>
                  </a:lnTo>
                  <a:lnTo>
                    <a:pt x="949" y="93"/>
                  </a:lnTo>
                  <a:lnTo>
                    <a:pt x="999" y="114"/>
                  </a:lnTo>
                  <a:lnTo>
                    <a:pt x="1023" y="146"/>
                  </a:lnTo>
                  <a:lnTo>
                    <a:pt x="1046" y="155"/>
                  </a:lnTo>
                  <a:lnTo>
                    <a:pt x="1087" y="271"/>
                  </a:lnTo>
                  <a:lnTo>
                    <a:pt x="1088" y="309"/>
                  </a:lnTo>
                  <a:lnTo>
                    <a:pt x="1116" y="365"/>
                  </a:lnTo>
                  <a:lnTo>
                    <a:pt x="1127" y="455"/>
                  </a:lnTo>
                  <a:lnTo>
                    <a:pt x="1121" y="482"/>
                  </a:lnTo>
                  <a:lnTo>
                    <a:pt x="1137" y="512"/>
                  </a:lnTo>
                  <a:lnTo>
                    <a:pt x="1195" y="626"/>
                  </a:lnTo>
                  <a:lnTo>
                    <a:pt x="664" y="618"/>
                  </a:lnTo>
                  <a:lnTo>
                    <a:pt x="262" y="597"/>
                  </a:lnTo>
                  <a:lnTo>
                    <a:pt x="273" y="407"/>
                  </a:lnTo>
                  <a:lnTo>
                    <a:pt x="0" y="381"/>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9" name="Freeform 43"/>
            <p:cNvSpPr>
              <a:spLocks noChangeAspect="1"/>
            </p:cNvSpPr>
            <p:nvPr/>
          </p:nvSpPr>
          <p:spPr bwMode="auto">
            <a:xfrm>
              <a:off x="636588" y="3146425"/>
              <a:ext cx="503238" cy="849313"/>
            </a:xfrm>
            <a:custGeom>
              <a:avLst/>
              <a:gdLst/>
              <a:ahLst/>
              <a:cxnLst>
                <a:cxn ang="0">
                  <a:pos x="0" y="546"/>
                </a:cxn>
                <a:cxn ang="0">
                  <a:pos x="42" y="634"/>
                </a:cxn>
                <a:cxn ang="0">
                  <a:pos x="586" y="1488"/>
                </a:cxn>
                <a:cxn ang="0">
                  <a:pos x="605" y="1289"/>
                </a:cxn>
                <a:cxn ang="0">
                  <a:pos x="640" y="1279"/>
                </a:cxn>
                <a:cxn ang="0">
                  <a:pos x="696" y="1311"/>
                </a:cxn>
                <a:cxn ang="0">
                  <a:pos x="742" y="1135"/>
                </a:cxn>
                <a:cxn ang="0">
                  <a:pos x="920" y="192"/>
                </a:cxn>
                <a:cxn ang="0">
                  <a:pos x="527" y="103"/>
                </a:cxn>
                <a:cxn ang="0">
                  <a:pos x="136" y="0"/>
                </a:cxn>
                <a:cxn ang="0">
                  <a:pos x="0" y="546"/>
                </a:cxn>
              </a:cxnLst>
              <a:rect l="0" t="0" r="r" b="b"/>
              <a:pathLst>
                <a:path w="920" h="1488">
                  <a:moveTo>
                    <a:pt x="0" y="546"/>
                  </a:moveTo>
                  <a:lnTo>
                    <a:pt x="42" y="634"/>
                  </a:lnTo>
                  <a:lnTo>
                    <a:pt x="586" y="1488"/>
                  </a:lnTo>
                  <a:lnTo>
                    <a:pt x="605" y="1289"/>
                  </a:lnTo>
                  <a:lnTo>
                    <a:pt x="640" y="1279"/>
                  </a:lnTo>
                  <a:lnTo>
                    <a:pt x="696" y="1311"/>
                  </a:lnTo>
                  <a:lnTo>
                    <a:pt x="742" y="1135"/>
                  </a:lnTo>
                  <a:lnTo>
                    <a:pt x="920" y="192"/>
                  </a:lnTo>
                  <a:lnTo>
                    <a:pt x="527" y="103"/>
                  </a:lnTo>
                  <a:lnTo>
                    <a:pt x="136" y="0"/>
                  </a:lnTo>
                  <a:lnTo>
                    <a:pt x="0" y="546"/>
                  </a:lnTo>
                  <a:close/>
                </a:path>
              </a:pathLst>
            </a:custGeom>
            <a:solidFill>
              <a:srgbClr val="18FFB9"/>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0" name="Freeform 44"/>
            <p:cNvSpPr>
              <a:spLocks noChangeAspect="1"/>
            </p:cNvSpPr>
            <p:nvPr/>
          </p:nvSpPr>
          <p:spPr bwMode="auto">
            <a:xfrm>
              <a:off x="4160838" y="2804311"/>
              <a:ext cx="127000" cy="300038"/>
            </a:xfrm>
            <a:custGeom>
              <a:avLst/>
              <a:gdLst/>
              <a:ahLst/>
              <a:cxnLst>
                <a:cxn ang="0">
                  <a:pos x="0" y="361"/>
                </a:cxn>
                <a:cxn ang="0">
                  <a:pos x="12" y="245"/>
                </a:cxn>
                <a:cxn ang="0">
                  <a:pos x="38" y="191"/>
                </a:cxn>
                <a:cxn ang="0">
                  <a:pos x="41" y="69"/>
                </a:cxn>
                <a:cxn ang="0">
                  <a:pos x="40" y="26"/>
                </a:cxn>
                <a:cxn ang="0">
                  <a:pos x="82" y="0"/>
                </a:cxn>
                <a:cxn ang="0">
                  <a:pos x="181" y="329"/>
                </a:cxn>
                <a:cxn ang="0">
                  <a:pos x="229" y="399"/>
                </a:cxn>
                <a:cxn ang="0">
                  <a:pos x="232" y="415"/>
                </a:cxn>
                <a:cxn ang="0">
                  <a:pos x="226" y="448"/>
                </a:cxn>
                <a:cxn ang="0">
                  <a:pos x="182" y="482"/>
                </a:cxn>
                <a:cxn ang="0">
                  <a:pos x="20" y="527"/>
                </a:cxn>
                <a:cxn ang="0">
                  <a:pos x="0" y="361"/>
                </a:cxn>
              </a:cxnLst>
              <a:rect l="0" t="0" r="r" b="b"/>
              <a:pathLst>
                <a:path w="232" h="527">
                  <a:moveTo>
                    <a:pt x="0" y="361"/>
                  </a:moveTo>
                  <a:lnTo>
                    <a:pt x="12" y="245"/>
                  </a:lnTo>
                  <a:lnTo>
                    <a:pt x="38" y="191"/>
                  </a:lnTo>
                  <a:lnTo>
                    <a:pt x="41" y="69"/>
                  </a:lnTo>
                  <a:lnTo>
                    <a:pt x="40" y="26"/>
                  </a:lnTo>
                  <a:lnTo>
                    <a:pt x="82" y="0"/>
                  </a:lnTo>
                  <a:lnTo>
                    <a:pt x="181" y="329"/>
                  </a:lnTo>
                  <a:lnTo>
                    <a:pt x="229" y="399"/>
                  </a:lnTo>
                  <a:lnTo>
                    <a:pt x="232" y="415"/>
                  </a:lnTo>
                  <a:lnTo>
                    <a:pt x="226" y="448"/>
                  </a:lnTo>
                  <a:lnTo>
                    <a:pt x="182" y="482"/>
                  </a:lnTo>
                  <a:lnTo>
                    <a:pt x="20" y="527"/>
                  </a:lnTo>
                  <a:lnTo>
                    <a:pt x="0" y="361"/>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1" name="Freeform 45"/>
            <p:cNvSpPr>
              <a:spLocks noChangeAspect="1"/>
            </p:cNvSpPr>
            <p:nvPr/>
          </p:nvSpPr>
          <p:spPr bwMode="auto">
            <a:xfrm>
              <a:off x="4025900" y="3290888"/>
              <a:ext cx="107950" cy="265113"/>
            </a:xfrm>
            <a:custGeom>
              <a:avLst/>
              <a:gdLst/>
              <a:ahLst/>
              <a:cxnLst>
                <a:cxn ang="0">
                  <a:pos x="0" y="342"/>
                </a:cxn>
                <a:cxn ang="0">
                  <a:pos x="9" y="313"/>
                </a:cxn>
                <a:cxn ang="0">
                  <a:pos x="43" y="290"/>
                </a:cxn>
                <a:cxn ang="0">
                  <a:pos x="60" y="253"/>
                </a:cxn>
                <a:cxn ang="0">
                  <a:pos x="88" y="226"/>
                </a:cxn>
                <a:cxn ang="0">
                  <a:pos x="7" y="156"/>
                </a:cxn>
                <a:cxn ang="0">
                  <a:pos x="3" y="88"/>
                </a:cxn>
                <a:cxn ang="0">
                  <a:pos x="41" y="0"/>
                </a:cxn>
                <a:cxn ang="0">
                  <a:pos x="166" y="44"/>
                </a:cxn>
                <a:cxn ang="0">
                  <a:pos x="168" y="61"/>
                </a:cxn>
                <a:cxn ang="0">
                  <a:pos x="154" y="113"/>
                </a:cxn>
                <a:cxn ang="0">
                  <a:pos x="139" y="127"/>
                </a:cxn>
                <a:cxn ang="0">
                  <a:pos x="137" y="152"/>
                </a:cxn>
                <a:cxn ang="0">
                  <a:pos x="149" y="157"/>
                </a:cxn>
                <a:cxn ang="0">
                  <a:pos x="164" y="156"/>
                </a:cxn>
                <a:cxn ang="0">
                  <a:pos x="176" y="157"/>
                </a:cxn>
                <a:cxn ang="0">
                  <a:pos x="173" y="147"/>
                </a:cxn>
                <a:cxn ang="0">
                  <a:pos x="179" y="152"/>
                </a:cxn>
                <a:cxn ang="0">
                  <a:pos x="189" y="181"/>
                </a:cxn>
                <a:cxn ang="0">
                  <a:pos x="192" y="278"/>
                </a:cxn>
                <a:cxn ang="0">
                  <a:pos x="188" y="253"/>
                </a:cxn>
                <a:cxn ang="0">
                  <a:pos x="181" y="230"/>
                </a:cxn>
                <a:cxn ang="0">
                  <a:pos x="178" y="244"/>
                </a:cxn>
                <a:cxn ang="0">
                  <a:pos x="182" y="266"/>
                </a:cxn>
                <a:cxn ang="0">
                  <a:pos x="178" y="278"/>
                </a:cxn>
                <a:cxn ang="0">
                  <a:pos x="181" y="303"/>
                </a:cxn>
                <a:cxn ang="0">
                  <a:pos x="172" y="332"/>
                </a:cxn>
                <a:cxn ang="0">
                  <a:pos x="160" y="332"/>
                </a:cxn>
                <a:cxn ang="0">
                  <a:pos x="164" y="354"/>
                </a:cxn>
                <a:cxn ang="0">
                  <a:pos x="143" y="388"/>
                </a:cxn>
                <a:cxn ang="0">
                  <a:pos x="117" y="461"/>
                </a:cxn>
                <a:cxn ang="0">
                  <a:pos x="106" y="461"/>
                </a:cxn>
                <a:cxn ang="0">
                  <a:pos x="110" y="433"/>
                </a:cxn>
                <a:cxn ang="0">
                  <a:pos x="104" y="420"/>
                </a:cxn>
                <a:cxn ang="0">
                  <a:pos x="71" y="420"/>
                </a:cxn>
                <a:cxn ang="0">
                  <a:pos x="23" y="392"/>
                </a:cxn>
                <a:cxn ang="0">
                  <a:pos x="8" y="379"/>
                </a:cxn>
                <a:cxn ang="0">
                  <a:pos x="0" y="342"/>
                </a:cxn>
              </a:cxnLst>
              <a:rect l="0" t="0" r="r" b="b"/>
              <a:pathLst>
                <a:path w="192" h="461">
                  <a:moveTo>
                    <a:pt x="0" y="342"/>
                  </a:moveTo>
                  <a:lnTo>
                    <a:pt x="9" y="313"/>
                  </a:lnTo>
                  <a:lnTo>
                    <a:pt x="43" y="290"/>
                  </a:lnTo>
                  <a:lnTo>
                    <a:pt x="60" y="253"/>
                  </a:lnTo>
                  <a:lnTo>
                    <a:pt x="88" y="226"/>
                  </a:lnTo>
                  <a:lnTo>
                    <a:pt x="7" y="156"/>
                  </a:lnTo>
                  <a:lnTo>
                    <a:pt x="3" y="88"/>
                  </a:lnTo>
                  <a:lnTo>
                    <a:pt x="41" y="0"/>
                  </a:lnTo>
                  <a:lnTo>
                    <a:pt x="166" y="44"/>
                  </a:lnTo>
                  <a:lnTo>
                    <a:pt x="168" y="61"/>
                  </a:lnTo>
                  <a:lnTo>
                    <a:pt x="154" y="113"/>
                  </a:lnTo>
                  <a:lnTo>
                    <a:pt x="139" y="127"/>
                  </a:lnTo>
                  <a:lnTo>
                    <a:pt x="137" y="152"/>
                  </a:lnTo>
                  <a:lnTo>
                    <a:pt x="149" y="157"/>
                  </a:lnTo>
                  <a:lnTo>
                    <a:pt x="164" y="156"/>
                  </a:lnTo>
                  <a:lnTo>
                    <a:pt x="176" y="157"/>
                  </a:lnTo>
                  <a:lnTo>
                    <a:pt x="173" y="147"/>
                  </a:lnTo>
                  <a:lnTo>
                    <a:pt x="179" y="152"/>
                  </a:lnTo>
                  <a:lnTo>
                    <a:pt x="189" y="181"/>
                  </a:lnTo>
                  <a:lnTo>
                    <a:pt x="192" y="278"/>
                  </a:lnTo>
                  <a:lnTo>
                    <a:pt x="188" y="253"/>
                  </a:lnTo>
                  <a:lnTo>
                    <a:pt x="181" y="230"/>
                  </a:lnTo>
                  <a:lnTo>
                    <a:pt x="178" y="244"/>
                  </a:lnTo>
                  <a:lnTo>
                    <a:pt x="182" y="266"/>
                  </a:lnTo>
                  <a:lnTo>
                    <a:pt x="178" y="278"/>
                  </a:lnTo>
                  <a:lnTo>
                    <a:pt x="181" y="303"/>
                  </a:lnTo>
                  <a:lnTo>
                    <a:pt x="172" y="332"/>
                  </a:lnTo>
                  <a:lnTo>
                    <a:pt x="160" y="332"/>
                  </a:lnTo>
                  <a:lnTo>
                    <a:pt x="164" y="354"/>
                  </a:lnTo>
                  <a:lnTo>
                    <a:pt x="143" y="388"/>
                  </a:lnTo>
                  <a:lnTo>
                    <a:pt x="117" y="461"/>
                  </a:lnTo>
                  <a:lnTo>
                    <a:pt x="106" y="461"/>
                  </a:lnTo>
                  <a:lnTo>
                    <a:pt x="110" y="433"/>
                  </a:lnTo>
                  <a:lnTo>
                    <a:pt x="104" y="420"/>
                  </a:lnTo>
                  <a:lnTo>
                    <a:pt x="71" y="420"/>
                  </a:lnTo>
                  <a:lnTo>
                    <a:pt x="23" y="392"/>
                  </a:lnTo>
                  <a:lnTo>
                    <a:pt x="8" y="379"/>
                  </a:lnTo>
                  <a:lnTo>
                    <a:pt x="0" y="34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2" name="Freeform 46"/>
            <p:cNvSpPr>
              <a:spLocks noChangeAspect="1"/>
            </p:cNvSpPr>
            <p:nvPr/>
          </p:nvSpPr>
          <p:spPr bwMode="auto">
            <a:xfrm>
              <a:off x="1366598" y="3865343"/>
              <a:ext cx="558800" cy="622300"/>
            </a:xfrm>
            <a:custGeom>
              <a:avLst/>
              <a:gdLst/>
              <a:ahLst/>
              <a:cxnLst>
                <a:cxn ang="0">
                  <a:pos x="0" y="1072"/>
                </a:cxn>
                <a:cxn ang="0">
                  <a:pos x="127" y="1090"/>
                </a:cxn>
                <a:cxn ang="0">
                  <a:pos x="141" y="1007"/>
                </a:cxn>
                <a:cxn ang="0">
                  <a:pos x="396" y="1042"/>
                </a:cxn>
                <a:cxn ang="0">
                  <a:pos x="385" y="1003"/>
                </a:cxn>
                <a:cxn ang="0">
                  <a:pos x="425" y="1004"/>
                </a:cxn>
                <a:cxn ang="0">
                  <a:pos x="934" y="1057"/>
                </a:cxn>
                <a:cxn ang="0">
                  <a:pos x="1011" y="201"/>
                </a:cxn>
                <a:cxn ang="0">
                  <a:pos x="1017" y="100"/>
                </a:cxn>
                <a:cxn ang="0">
                  <a:pos x="584" y="61"/>
                </a:cxn>
                <a:cxn ang="0">
                  <a:pos x="149" y="0"/>
                </a:cxn>
                <a:cxn ang="0">
                  <a:pos x="0" y="1072"/>
                </a:cxn>
              </a:cxnLst>
              <a:rect l="0" t="0" r="r" b="b"/>
              <a:pathLst>
                <a:path w="1017" h="1090">
                  <a:moveTo>
                    <a:pt x="0" y="1072"/>
                  </a:moveTo>
                  <a:lnTo>
                    <a:pt x="127" y="1090"/>
                  </a:lnTo>
                  <a:lnTo>
                    <a:pt x="141" y="1007"/>
                  </a:lnTo>
                  <a:lnTo>
                    <a:pt x="396" y="1042"/>
                  </a:lnTo>
                  <a:lnTo>
                    <a:pt x="385" y="1003"/>
                  </a:lnTo>
                  <a:lnTo>
                    <a:pt x="425" y="1004"/>
                  </a:lnTo>
                  <a:lnTo>
                    <a:pt x="934" y="1057"/>
                  </a:lnTo>
                  <a:lnTo>
                    <a:pt x="1011" y="201"/>
                  </a:lnTo>
                  <a:lnTo>
                    <a:pt x="1017" y="100"/>
                  </a:lnTo>
                  <a:lnTo>
                    <a:pt x="584" y="61"/>
                  </a:lnTo>
                  <a:lnTo>
                    <a:pt x="149" y="0"/>
                  </a:lnTo>
                  <a:lnTo>
                    <a:pt x="0" y="1072"/>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3" name="Freeform 47"/>
            <p:cNvSpPr>
              <a:spLocks noChangeAspect="1"/>
            </p:cNvSpPr>
            <p:nvPr/>
          </p:nvSpPr>
          <p:spPr bwMode="auto">
            <a:xfrm>
              <a:off x="4094163" y="3349625"/>
              <a:ext cx="14288" cy="23813"/>
            </a:xfrm>
            <a:custGeom>
              <a:avLst/>
              <a:gdLst/>
              <a:ahLst/>
              <a:cxnLst>
                <a:cxn ang="0">
                  <a:pos x="0" y="39"/>
                </a:cxn>
                <a:cxn ang="0">
                  <a:pos x="2" y="14"/>
                </a:cxn>
                <a:cxn ang="0">
                  <a:pos x="17" y="0"/>
                </a:cxn>
                <a:cxn ang="0">
                  <a:pos x="25" y="6"/>
                </a:cxn>
                <a:cxn ang="0">
                  <a:pos x="10" y="30"/>
                </a:cxn>
                <a:cxn ang="0">
                  <a:pos x="0" y="39"/>
                </a:cxn>
              </a:cxnLst>
              <a:rect l="0" t="0" r="r" b="b"/>
              <a:pathLst>
                <a:path w="25" h="39">
                  <a:moveTo>
                    <a:pt x="0" y="39"/>
                  </a:moveTo>
                  <a:lnTo>
                    <a:pt x="2" y="14"/>
                  </a:lnTo>
                  <a:lnTo>
                    <a:pt x="17" y="0"/>
                  </a:lnTo>
                  <a:lnTo>
                    <a:pt x="25" y="6"/>
                  </a:lnTo>
                  <a:lnTo>
                    <a:pt x="10" y="30"/>
                  </a:lnTo>
                  <a:lnTo>
                    <a:pt x="0" y="39"/>
                  </a:lnTo>
                  <a:close/>
                </a:path>
              </a:pathLst>
            </a:custGeom>
            <a:solidFill>
              <a:srgbClr val="000000"/>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4" name="Freeform 48"/>
            <p:cNvSpPr>
              <a:spLocks noChangeAspect="1"/>
            </p:cNvSpPr>
            <p:nvPr/>
          </p:nvSpPr>
          <p:spPr bwMode="auto">
            <a:xfrm>
              <a:off x="3657600" y="2873375"/>
              <a:ext cx="469900" cy="457200"/>
            </a:xfrm>
            <a:custGeom>
              <a:avLst/>
              <a:gdLst/>
              <a:ahLst/>
              <a:cxnLst>
                <a:cxn ang="0">
                  <a:pos x="0" y="690"/>
                </a:cxn>
                <a:cxn ang="0">
                  <a:pos x="28" y="736"/>
                </a:cxn>
                <a:cxn ang="0">
                  <a:pos x="585" y="624"/>
                </a:cxn>
                <a:cxn ang="0">
                  <a:pos x="625" y="644"/>
                </a:cxn>
                <a:cxn ang="0">
                  <a:pos x="646" y="690"/>
                </a:cxn>
                <a:cxn ang="0">
                  <a:pos x="700" y="723"/>
                </a:cxn>
                <a:cxn ang="0">
                  <a:pos x="825" y="767"/>
                </a:cxn>
                <a:cxn ang="0">
                  <a:pos x="827" y="784"/>
                </a:cxn>
                <a:cxn ang="0">
                  <a:pos x="834" y="802"/>
                </a:cxn>
                <a:cxn ang="0">
                  <a:pos x="842" y="792"/>
                </a:cxn>
                <a:cxn ang="0">
                  <a:pos x="853" y="754"/>
                </a:cxn>
                <a:cxn ang="0">
                  <a:pos x="854" y="686"/>
                </a:cxn>
                <a:cxn ang="0">
                  <a:pos x="834" y="557"/>
                </a:cxn>
                <a:cxn ang="0">
                  <a:pos x="834" y="419"/>
                </a:cxn>
                <a:cxn ang="0">
                  <a:pos x="812" y="313"/>
                </a:cxn>
                <a:cxn ang="0">
                  <a:pos x="772" y="224"/>
                </a:cxn>
                <a:cxn ang="0">
                  <a:pos x="765" y="137"/>
                </a:cxn>
                <a:cxn ang="0">
                  <a:pos x="727" y="0"/>
                </a:cxn>
                <a:cxn ang="0">
                  <a:pos x="557" y="47"/>
                </a:cxn>
                <a:cxn ang="0">
                  <a:pos x="543" y="43"/>
                </a:cxn>
                <a:cxn ang="0">
                  <a:pos x="491" y="88"/>
                </a:cxn>
                <a:cxn ang="0">
                  <a:pos x="444" y="160"/>
                </a:cxn>
                <a:cxn ang="0">
                  <a:pos x="439" y="189"/>
                </a:cxn>
                <a:cxn ang="0">
                  <a:pos x="418" y="221"/>
                </a:cxn>
                <a:cxn ang="0">
                  <a:pos x="380" y="258"/>
                </a:cxn>
                <a:cxn ang="0">
                  <a:pos x="397" y="282"/>
                </a:cxn>
                <a:cxn ang="0">
                  <a:pos x="402" y="263"/>
                </a:cxn>
                <a:cxn ang="0">
                  <a:pos x="412" y="269"/>
                </a:cxn>
                <a:cxn ang="0">
                  <a:pos x="406" y="280"/>
                </a:cxn>
                <a:cxn ang="0">
                  <a:pos x="413" y="282"/>
                </a:cxn>
                <a:cxn ang="0">
                  <a:pos x="407" y="299"/>
                </a:cxn>
                <a:cxn ang="0">
                  <a:pos x="402" y="299"/>
                </a:cxn>
                <a:cxn ang="0">
                  <a:pos x="399" y="306"/>
                </a:cxn>
                <a:cxn ang="0">
                  <a:pos x="418" y="332"/>
                </a:cxn>
                <a:cxn ang="0">
                  <a:pos x="418" y="357"/>
                </a:cxn>
                <a:cxn ang="0">
                  <a:pos x="391" y="370"/>
                </a:cxn>
                <a:cxn ang="0">
                  <a:pos x="364" y="411"/>
                </a:cxn>
                <a:cxn ang="0">
                  <a:pos x="334" y="436"/>
                </a:cxn>
                <a:cxn ang="0">
                  <a:pos x="280" y="439"/>
                </a:cxn>
                <a:cxn ang="0">
                  <a:pos x="261" y="455"/>
                </a:cxn>
                <a:cxn ang="0">
                  <a:pos x="230" y="440"/>
                </a:cxn>
                <a:cxn ang="0">
                  <a:pos x="137" y="450"/>
                </a:cxn>
                <a:cxn ang="0">
                  <a:pos x="66" y="480"/>
                </a:cxn>
                <a:cxn ang="0">
                  <a:pos x="71" y="506"/>
                </a:cxn>
                <a:cxn ang="0">
                  <a:pos x="66" y="518"/>
                </a:cxn>
                <a:cxn ang="0">
                  <a:pos x="71" y="519"/>
                </a:cxn>
                <a:cxn ang="0">
                  <a:pos x="83" y="543"/>
                </a:cxn>
                <a:cxn ang="0">
                  <a:pos x="93" y="542"/>
                </a:cxn>
                <a:cxn ang="0">
                  <a:pos x="101" y="566"/>
                </a:cxn>
                <a:cxn ang="0">
                  <a:pos x="101" y="575"/>
                </a:cxn>
                <a:cxn ang="0">
                  <a:pos x="83" y="587"/>
                </a:cxn>
                <a:cxn ang="0">
                  <a:pos x="73" y="615"/>
                </a:cxn>
                <a:cxn ang="0">
                  <a:pos x="0" y="690"/>
                </a:cxn>
              </a:cxnLst>
              <a:rect l="0" t="0" r="r" b="b"/>
              <a:pathLst>
                <a:path w="854" h="802">
                  <a:moveTo>
                    <a:pt x="0" y="690"/>
                  </a:moveTo>
                  <a:lnTo>
                    <a:pt x="28" y="736"/>
                  </a:lnTo>
                  <a:lnTo>
                    <a:pt x="585" y="624"/>
                  </a:lnTo>
                  <a:lnTo>
                    <a:pt x="625" y="644"/>
                  </a:lnTo>
                  <a:lnTo>
                    <a:pt x="646" y="690"/>
                  </a:lnTo>
                  <a:lnTo>
                    <a:pt x="700" y="723"/>
                  </a:lnTo>
                  <a:lnTo>
                    <a:pt x="825" y="767"/>
                  </a:lnTo>
                  <a:lnTo>
                    <a:pt x="827" y="784"/>
                  </a:lnTo>
                  <a:lnTo>
                    <a:pt x="834" y="802"/>
                  </a:lnTo>
                  <a:lnTo>
                    <a:pt x="842" y="792"/>
                  </a:lnTo>
                  <a:lnTo>
                    <a:pt x="853" y="754"/>
                  </a:lnTo>
                  <a:lnTo>
                    <a:pt x="854" y="686"/>
                  </a:lnTo>
                  <a:lnTo>
                    <a:pt x="834" y="557"/>
                  </a:lnTo>
                  <a:lnTo>
                    <a:pt x="834" y="419"/>
                  </a:lnTo>
                  <a:lnTo>
                    <a:pt x="812" y="313"/>
                  </a:lnTo>
                  <a:lnTo>
                    <a:pt x="772" y="224"/>
                  </a:lnTo>
                  <a:lnTo>
                    <a:pt x="765" y="137"/>
                  </a:lnTo>
                  <a:lnTo>
                    <a:pt x="727" y="0"/>
                  </a:lnTo>
                  <a:lnTo>
                    <a:pt x="557" y="47"/>
                  </a:lnTo>
                  <a:lnTo>
                    <a:pt x="543" y="43"/>
                  </a:lnTo>
                  <a:lnTo>
                    <a:pt x="491" y="88"/>
                  </a:lnTo>
                  <a:lnTo>
                    <a:pt x="444" y="160"/>
                  </a:lnTo>
                  <a:lnTo>
                    <a:pt x="439" y="189"/>
                  </a:lnTo>
                  <a:lnTo>
                    <a:pt x="418" y="221"/>
                  </a:lnTo>
                  <a:lnTo>
                    <a:pt x="380" y="258"/>
                  </a:lnTo>
                  <a:lnTo>
                    <a:pt x="397" y="282"/>
                  </a:lnTo>
                  <a:lnTo>
                    <a:pt x="402" y="263"/>
                  </a:lnTo>
                  <a:lnTo>
                    <a:pt x="412" y="269"/>
                  </a:lnTo>
                  <a:lnTo>
                    <a:pt x="406" y="280"/>
                  </a:lnTo>
                  <a:lnTo>
                    <a:pt x="413" y="282"/>
                  </a:lnTo>
                  <a:lnTo>
                    <a:pt x="407" y="299"/>
                  </a:lnTo>
                  <a:lnTo>
                    <a:pt x="402" y="299"/>
                  </a:lnTo>
                  <a:lnTo>
                    <a:pt x="399" y="306"/>
                  </a:lnTo>
                  <a:lnTo>
                    <a:pt x="418" y="332"/>
                  </a:lnTo>
                  <a:lnTo>
                    <a:pt x="418" y="357"/>
                  </a:lnTo>
                  <a:lnTo>
                    <a:pt x="391" y="370"/>
                  </a:lnTo>
                  <a:lnTo>
                    <a:pt x="364" y="411"/>
                  </a:lnTo>
                  <a:lnTo>
                    <a:pt x="334" y="436"/>
                  </a:lnTo>
                  <a:lnTo>
                    <a:pt x="280" y="439"/>
                  </a:lnTo>
                  <a:lnTo>
                    <a:pt x="261" y="455"/>
                  </a:lnTo>
                  <a:lnTo>
                    <a:pt x="230" y="440"/>
                  </a:lnTo>
                  <a:lnTo>
                    <a:pt x="137" y="450"/>
                  </a:lnTo>
                  <a:lnTo>
                    <a:pt x="66" y="480"/>
                  </a:lnTo>
                  <a:lnTo>
                    <a:pt x="71" y="506"/>
                  </a:lnTo>
                  <a:lnTo>
                    <a:pt x="66" y="518"/>
                  </a:lnTo>
                  <a:lnTo>
                    <a:pt x="71" y="519"/>
                  </a:lnTo>
                  <a:lnTo>
                    <a:pt x="83" y="543"/>
                  </a:lnTo>
                  <a:lnTo>
                    <a:pt x="93" y="542"/>
                  </a:lnTo>
                  <a:lnTo>
                    <a:pt x="101" y="566"/>
                  </a:lnTo>
                  <a:lnTo>
                    <a:pt x="101" y="575"/>
                  </a:lnTo>
                  <a:lnTo>
                    <a:pt x="83" y="587"/>
                  </a:lnTo>
                  <a:lnTo>
                    <a:pt x="73" y="615"/>
                  </a:lnTo>
                  <a:lnTo>
                    <a:pt x="0" y="690"/>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5" name="Freeform 49"/>
            <p:cNvSpPr>
              <a:spLocks noChangeAspect="1"/>
            </p:cNvSpPr>
            <p:nvPr/>
          </p:nvSpPr>
          <p:spPr bwMode="auto">
            <a:xfrm>
              <a:off x="4108450" y="3263900"/>
              <a:ext cx="147638" cy="95250"/>
            </a:xfrm>
            <a:custGeom>
              <a:avLst/>
              <a:gdLst/>
              <a:ahLst/>
              <a:cxnLst>
                <a:cxn ang="0">
                  <a:pos x="0" y="150"/>
                </a:cxn>
                <a:cxn ang="0">
                  <a:pos x="7" y="165"/>
                </a:cxn>
                <a:cxn ang="0">
                  <a:pos x="12" y="165"/>
                </a:cxn>
                <a:cxn ang="0">
                  <a:pos x="22" y="152"/>
                </a:cxn>
                <a:cxn ang="0">
                  <a:pos x="29" y="148"/>
                </a:cxn>
                <a:cxn ang="0">
                  <a:pos x="34" y="153"/>
                </a:cxn>
                <a:cxn ang="0">
                  <a:pos x="18" y="167"/>
                </a:cxn>
                <a:cxn ang="0">
                  <a:pos x="44" y="157"/>
                </a:cxn>
                <a:cxn ang="0">
                  <a:pos x="47" y="150"/>
                </a:cxn>
                <a:cxn ang="0">
                  <a:pos x="82" y="132"/>
                </a:cxn>
                <a:cxn ang="0">
                  <a:pos x="113" y="109"/>
                </a:cxn>
                <a:cxn ang="0">
                  <a:pos x="147" y="96"/>
                </a:cxn>
                <a:cxn ang="0">
                  <a:pos x="177" y="79"/>
                </a:cxn>
                <a:cxn ang="0">
                  <a:pos x="173" y="81"/>
                </a:cxn>
                <a:cxn ang="0">
                  <a:pos x="118" y="125"/>
                </a:cxn>
                <a:cxn ang="0">
                  <a:pos x="110" y="128"/>
                </a:cxn>
                <a:cxn ang="0">
                  <a:pos x="115" y="129"/>
                </a:cxn>
                <a:cxn ang="0">
                  <a:pos x="131" y="122"/>
                </a:cxn>
                <a:cxn ang="0">
                  <a:pos x="215" y="57"/>
                </a:cxn>
                <a:cxn ang="0">
                  <a:pos x="227" y="45"/>
                </a:cxn>
                <a:cxn ang="0">
                  <a:pos x="266" y="10"/>
                </a:cxn>
                <a:cxn ang="0">
                  <a:pos x="268" y="1"/>
                </a:cxn>
                <a:cxn ang="0">
                  <a:pos x="260" y="2"/>
                </a:cxn>
                <a:cxn ang="0">
                  <a:pos x="242" y="20"/>
                </a:cxn>
                <a:cxn ang="0">
                  <a:pos x="231" y="18"/>
                </a:cxn>
                <a:cxn ang="0">
                  <a:pos x="214" y="30"/>
                </a:cxn>
                <a:cxn ang="0">
                  <a:pos x="209" y="26"/>
                </a:cxn>
                <a:cxn ang="0">
                  <a:pos x="194" y="63"/>
                </a:cxn>
                <a:cxn ang="0">
                  <a:pos x="188" y="57"/>
                </a:cxn>
                <a:cxn ang="0">
                  <a:pos x="173" y="57"/>
                </a:cxn>
                <a:cxn ang="0">
                  <a:pos x="199" y="30"/>
                </a:cxn>
                <a:cxn ang="0">
                  <a:pos x="195" y="20"/>
                </a:cxn>
                <a:cxn ang="0">
                  <a:pos x="214" y="0"/>
                </a:cxn>
                <a:cxn ang="0">
                  <a:pos x="206" y="0"/>
                </a:cxn>
                <a:cxn ang="0">
                  <a:pos x="170" y="45"/>
                </a:cxn>
                <a:cxn ang="0">
                  <a:pos x="128" y="59"/>
                </a:cxn>
                <a:cxn ang="0">
                  <a:pos x="105" y="63"/>
                </a:cxn>
                <a:cxn ang="0">
                  <a:pos x="102" y="75"/>
                </a:cxn>
                <a:cxn ang="0">
                  <a:pos x="73" y="83"/>
                </a:cxn>
                <a:cxn ang="0">
                  <a:pos x="63" y="80"/>
                </a:cxn>
                <a:cxn ang="0">
                  <a:pos x="63" y="89"/>
                </a:cxn>
                <a:cxn ang="0">
                  <a:pos x="51" y="89"/>
                </a:cxn>
                <a:cxn ang="0">
                  <a:pos x="44" y="98"/>
                </a:cxn>
                <a:cxn ang="0">
                  <a:pos x="39" y="109"/>
                </a:cxn>
                <a:cxn ang="0">
                  <a:pos x="35" y="105"/>
                </a:cxn>
                <a:cxn ang="0">
                  <a:pos x="29" y="119"/>
                </a:cxn>
                <a:cxn ang="0">
                  <a:pos x="11" y="128"/>
                </a:cxn>
                <a:cxn ang="0">
                  <a:pos x="8" y="137"/>
                </a:cxn>
                <a:cxn ang="0">
                  <a:pos x="0" y="150"/>
                </a:cxn>
              </a:cxnLst>
              <a:rect l="0" t="0" r="r" b="b"/>
              <a:pathLst>
                <a:path w="268" h="167">
                  <a:moveTo>
                    <a:pt x="0" y="150"/>
                  </a:moveTo>
                  <a:lnTo>
                    <a:pt x="7" y="165"/>
                  </a:lnTo>
                  <a:lnTo>
                    <a:pt x="12" y="165"/>
                  </a:lnTo>
                  <a:lnTo>
                    <a:pt x="22" y="152"/>
                  </a:lnTo>
                  <a:lnTo>
                    <a:pt x="29" y="148"/>
                  </a:lnTo>
                  <a:lnTo>
                    <a:pt x="34" y="153"/>
                  </a:lnTo>
                  <a:lnTo>
                    <a:pt x="18" y="167"/>
                  </a:lnTo>
                  <a:lnTo>
                    <a:pt x="44" y="157"/>
                  </a:lnTo>
                  <a:lnTo>
                    <a:pt x="47" y="150"/>
                  </a:lnTo>
                  <a:lnTo>
                    <a:pt x="82" y="132"/>
                  </a:lnTo>
                  <a:lnTo>
                    <a:pt x="113" y="109"/>
                  </a:lnTo>
                  <a:lnTo>
                    <a:pt x="147" y="96"/>
                  </a:lnTo>
                  <a:lnTo>
                    <a:pt x="177" y="79"/>
                  </a:lnTo>
                  <a:lnTo>
                    <a:pt x="173" y="81"/>
                  </a:lnTo>
                  <a:lnTo>
                    <a:pt x="118" y="125"/>
                  </a:lnTo>
                  <a:lnTo>
                    <a:pt x="110" y="128"/>
                  </a:lnTo>
                  <a:lnTo>
                    <a:pt x="115" y="129"/>
                  </a:lnTo>
                  <a:lnTo>
                    <a:pt x="131" y="122"/>
                  </a:lnTo>
                  <a:lnTo>
                    <a:pt x="215" y="57"/>
                  </a:lnTo>
                  <a:lnTo>
                    <a:pt x="227" y="45"/>
                  </a:lnTo>
                  <a:lnTo>
                    <a:pt x="266" y="10"/>
                  </a:lnTo>
                  <a:lnTo>
                    <a:pt x="268" y="1"/>
                  </a:lnTo>
                  <a:lnTo>
                    <a:pt x="260" y="2"/>
                  </a:lnTo>
                  <a:lnTo>
                    <a:pt x="242" y="20"/>
                  </a:lnTo>
                  <a:lnTo>
                    <a:pt x="231" y="18"/>
                  </a:lnTo>
                  <a:lnTo>
                    <a:pt x="214" y="30"/>
                  </a:lnTo>
                  <a:lnTo>
                    <a:pt x="209" y="26"/>
                  </a:lnTo>
                  <a:lnTo>
                    <a:pt x="194" y="63"/>
                  </a:lnTo>
                  <a:lnTo>
                    <a:pt x="188" y="57"/>
                  </a:lnTo>
                  <a:lnTo>
                    <a:pt x="173" y="57"/>
                  </a:lnTo>
                  <a:lnTo>
                    <a:pt x="199" y="30"/>
                  </a:lnTo>
                  <a:lnTo>
                    <a:pt x="195" y="20"/>
                  </a:lnTo>
                  <a:lnTo>
                    <a:pt x="214" y="0"/>
                  </a:lnTo>
                  <a:lnTo>
                    <a:pt x="206" y="0"/>
                  </a:lnTo>
                  <a:lnTo>
                    <a:pt x="170" y="45"/>
                  </a:lnTo>
                  <a:lnTo>
                    <a:pt x="128" y="59"/>
                  </a:lnTo>
                  <a:lnTo>
                    <a:pt x="105" y="63"/>
                  </a:lnTo>
                  <a:lnTo>
                    <a:pt x="102" y="75"/>
                  </a:lnTo>
                  <a:lnTo>
                    <a:pt x="73" y="83"/>
                  </a:lnTo>
                  <a:lnTo>
                    <a:pt x="63" y="80"/>
                  </a:lnTo>
                  <a:lnTo>
                    <a:pt x="63" y="89"/>
                  </a:lnTo>
                  <a:lnTo>
                    <a:pt x="51" y="89"/>
                  </a:lnTo>
                  <a:lnTo>
                    <a:pt x="44" y="98"/>
                  </a:lnTo>
                  <a:lnTo>
                    <a:pt x="39" y="109"/>
                  </a:lnTo>
                  <a:lnTo>
                    <a:pt x="35" y="105"/>
                  </a:lnTo>
                  <a:lnTo>
                    <a:pt x="29" y="119"/>
                  </a:lnTo>
                  <a:lnTo>
                    <a:pt x="11" y="128"/>
                  </a:lnTo>
                  <a:lnTo>
                    <a:pt x="8" y="137"/>
                  </a:lnTo>
                  <a:lnTo>
                    <a:pt x="0" y="150"/>
                  </a:lnTo>
                  <a:close/>
                </a:path>
              </a:pathLst>
            </a:custGeom>
            <a:solidFill>
              <a:schemeClr val="accent2">
                <a:lumMod val="60000"/>
                <a:lumOff val="40000"/>
              </a:schemeClr>
            </a:solidFill>
            <a:ln w="635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6" name="Freeform 50"/>
            <p:cNvSpPr>
              <a:spLocks noChangeAspect="1"/>
            </p:cNvSpPr>
            <p:nvPr/>
          </p:nvSpPr>
          <p:spPr bwMode="auto">
            <a:xfrm>
              <a:off x="1908175" y="2611438"/>
              <a:ext cx="523875" cy="360363"/>
            </a:xfrm>
            <a:custGeom>
              <a:avLst/>
              <a:gdLst/>
              <a:ahLst/>
              <a:cxnLst>
                <a:cxn ang="0">
                  <a:pos x="0" y="576"/>
                </a:cxn>
                <a:cxn ang="0">
                  <a:pos x="51" y="0"/>
                </a:cxn>
                <a:cxn ang="0">
                  <a:pos x="521" y="35"/>
                </a:cxn>
                <a:cxn ang="0">
                  <a:pos x="881" y="45"/>
                </a:cxn>
                <a:cxn ang="0">
                  <a:pos x="888" y="204"/>
                </a:cxn>
                <a:cxn ang="0">
                  <a:pos x="922" y="330"/>
                </a:cxn>
                <a:cxn ang="0">
                  <a:pos x="929" y="494"/>
                </a:cxn>
                <a:cxn ang="0">
                  <a:pos x="954" y="629"/>
                </a:cxn>
                <a:cxn ang="0">
                  <a:pos x="454" y="611"/>
                </a:cxn>
                <a:cxn ang="0">
                  <a:pos x="0" y="576"/>
                </a:cxn>
              </a:cxnLst>
              <a:rect l="0" t="0" r="r" b="b"/>
              <a:pathLst>
                <a:path w="954" h="629">
                  <a:moveTo>
                    <a:pt x="0" y="576"/>
                  </a:moveTo>
                  <a:lnTo>
                    <a:pt x="51" y="0"/>
                  </a:lnTo>
                  <a:lnTo>
                    <a:pt x="521" y="35"/>
                  </a:lnTo>
                  <a:lnTo>
                    <a:pt x="881" y="45"/>
                  </a:lnTo>
                  <a:lnTo>
                    <a:pt x="888" y="204"/>
                  </a:lnTo>
                  <a:lnTo>
                    <a:pt x="922" y="330"/>
                  </a:lnTo>
                  <a:lnTo>
                    <a:pt x="929" y="494"/>
                  </a:lnTo>
                  <a:lnTo>
                    <a:pt x="954" y="629"/>
                  </a:lnTo>
                  <a:lnTo>
                    <a:pt x="454" y="611"/>
                  </a:lnTo>
                  <a:lnTo>
                    <a:pt x="0" y="57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7" name="Freeform 51"/>
            <p:cNvSpPr>
              <a:spLocks noChangeAspect="1"/>
            </p:cNvSpPr>
            <p:nvPr/>
          </p:nvSpPr>
          <p:spPr bwMode="auto">
            <a:xfrm>
              <a:off x="3332292" y="3309107"/>
              <a:ext cx="333375" cy="407988"/>
            </a:xfrm>
            <a:custGeom>
              <a:avLst/>
              <a:gdLst/>
              <a:ahLst/>
              <a:cxnLst>
                <a:cxn ang="0">
                  <a:pos x="0" y="130"/>
                </a:cxn>
                <a:cxn ang="0">
                  <a:pos x="51" y="626"/>
                </a:cxn>
                <a:cxn ang="0">
                  <a:pos x="97" y="624"/>
                </a:cxn>
                <a:cxn ang="0">
                  <a:pos x="125" y="635"/>
                </a:cxn>
                <a:cxn ang="0">
                  <a:pos x="141" y="669"/>
                </a:cxn>
                <a:cxn ang="0">
                  <a:pos x="189" y="677"/>
                </a:cxn>
                <a:cxn ang="0">
                  <a:pos x="216" y="693"/>
                </a:cxn>
                <a:cxn ang="0">
                  <a:pos x="283" y="690"/>
                </a:cxn>
                <a:cxn ang="0">
                  <a:pos x="312" y="669"/>
                </a:cxn>
                <a:cxn ang="0">
                  <a:pos x="383" y="716"/>
                </a:cxn>
                <a:cxn ang="0">
                  <a:pos x="427" y="676"/>
                </a:cxn>
                <a:cxn ang="0">
                  <a:pos x="437" y="596"/>
                </a:cxn>
                <a:cxn ang="0">
                  <a:pos x="465" y="615"/>
                </a:cxn>
                <a:cxn ang="0">
                  <a:pos x="480" y="548"/>
                </a:cxn>
                <a:cxn ang="0">
                  <a:pos x="556" y="488"/>
                </a:cxn>
                <a:cxn ang="0">
                  <a:pos x="581" y="455"/>
                </a:cxn>
                <a:cxn ang="0">
                  <a:pos x="600" y="299"/>
                </a:cxn>
                <a:cxn ang="0">
                  <a:pos x="587" y="265"/>
                </a:cxn>
                <a:cxn ang="0">
                  <a:pos x="607" y="250"/>
                </a:cxn>
                <a:cxn ang="0">
                  <a:pos x="567" y="0"/>
                </a:cxn>
                <a:cxn ang="0">
                  <a:pos x="507" y="33"/>
                </a:cxn>
                <a:cxn ang="0">
                  <a:pos x="465" y="57"/>
                </a:cxn>
                <a:cxn ang="0">
                  <a:pos x="448" y="84"/>
                </a:cxn>
                <a:cxn ang="0">
                  <a:pos x="414" y="116"/>
                </a:cxn>
                <a:cxn ang="0">
                  <a:pos x="377" y="118"/>
                </a:cxn>
                <a:cxn ang="0">
                  <a:pos x="337" y="141"/>
                </a:cxn>
                <a:cxn ang="0">
                  <a:pos x="319" y="150"/>
                </a:cxn>
                <a:cxn ang="0">
                  <a:pos x="293" y="136"/>
                </a:cxn>
                <a:cxn ang="0">
                  <a:pos x="258" y="153"/>
                </a:cxn>
                <a:cxn ang="0">
                  <a:pos x="253" y="145"/>
                </a:cxn>
                <a:cxn ang="0">
                  <a:pos x="286" y="126"/>
                </a:cxn>
                <a:cxn ang="0">
                  <a:pos x="284" y="126"/>
                </a:cxn>
                <a:cxn ang="0">
                  <a:pos x="267" y="118"/>
                </a:cxn>
                <a:cxn ang="0">
                  <a:pos x="254" y="132"/>
                </a:cxn>
                <a:cxn ang="0">
                  <a:pos x="200" y="105"/>
                </a:cxn>
                <a:cxn ang="0">
                  <a:pos x="178" y="116"/>
                </a:cxn>
                <a:cxn ang="0">
                  <a:pos x="183" y="100"/>
                </a:cxn>
                <a:cxn ang="0">
                  <a:pos x="0" y="130"/>
                </a:cxn>
              </a:cxnLst>
              <a:rect l="0" t="0" r="r" b="b"/>
              <a:pathLst>
                <a:path w="607" h="716">
                  <a:moveTo>
                    <a:pt x="0" y="130"/>
                  </a:moveTo>
                  <a:lnTo>
                    <a:pt x="51" y="626"/>
                  </a:lnTo>
                  <a:lnTo>
                    <a:pt x="97" y="624"/>
                  </a:lnTo>
                  <a:lnTo>
                    <a:pt x="125" y="635"/>
                  </a:lnTo>
                  <a:lnTo>
                    <a:pt x="141" y="669"/>
                  </a:lnTo>
                  <a:lnTo>
                    <a:pt x="189" y="677"/>
                  </a:lnTo>
                  <a:lnTo>
                    <a:pt x="216" y="693"/>
                  </a:lnTo>
                  <a:lnTo>
                    <a:pt x="283" y="690"/>
                  </a:lnTo>
                  <a:lnTo>
                    <a:pt x="312" y="669"/>
                  </a:lnTo>
                  <a:lnTo>
                    <a:pt x="383" y="716"/>
                  </a:lnTo>
                  <a:lnTo>
                    <a:pt x="427" y="676"/>
                  </a:lnTo>
                  <a:lnTo>
                    <a:pt x="437" y="596"/>
                  </a:lnTo>
                  <a:lnTo>
                    <a:pt x="465" y="615"/>
                  </a:lnTo>
                  <a:lnTo>
                    <a:pt x="480" y="548"/>
                  </a:lnTo>
                  <a:lnTo>
                    <a:pt x="556" y="488"/>
                  </a:lnTo>
                  <a:lnTo>
                    <a:pt x="581" y="455"/>
                  </a:lnTo>
                  <a:lnTo>
                    <a:pt x="600" y="299"/>
                  </a:lnTo>
                  <a:lnTo>
                    <a:pt x="587" y="265"/>
                  </a:lnTo>
                  <a:lnTo>
                    <a:pt x="607" y="250"/>
                  </a:lnTo>
                  <a:lnTo>
                    <a:pt x="567" y="0"/>
                  </a:lnTo>
                  <a:lnTo>
                    <a:pt x="507" y="33"/>
                  </a:lnTo>
                  <a:lnTo>
                    <a:pt x="465" y="57"/>
                  </a:lnTo>
                  <a:lnTo>
                    <a:pt x="448" y="84"/>
                  </a:lnTo>
                  <a:lnTo>
                    <a:pt x="414" y="116"/>
                  </a:lnTo>
                  <a:lnTo>
                    <a:pt x="377" y="118"/>
                  </a:lnTo>
                  <a:lnTo>
                    <a:pt x="337" y="141"/>
                  </a:lnTo>
                  <a:lnTo>
                    <a:pt x="319" y="150"/>
                  </a:lnTo>
                  <a:lnTo>
                    <a:pt x="293" y="136"/>
                  </a:lnTo>
                  <a:lnTo>
                    <a:pt x="258" y="153"/>
                  </a:lnTo>
                  <a:lnTo>
                    <a:pt x="253" y="145"/>
                  </a:lnTo>
                  <a:lnTo>
                    <a:pt x="286" y="126"/>
                  </a:lnTo>
                  <a:lnTo>
                    <a:pt x="284" y="126"/>
                  </a:lnTo>
                  <a:lnTo>
                    <a:pt x="267" y="118"/>
                  </a:lnTo>
                  <a:lnTo>
                    <a:pt x="254" y="132"/>
                  </a:lnTo>
                  <a:lnTo>
                    <a:pt x="200" y="105"/>
                  </a:lnTo>
                  <a:lnTo>
                    <a:pt x="178" y="116"/>
                  </a:lnTo>
                  <a:lnTo>
                    <a:pt x="183" y="100"/>
                  </a:lnTo>
                  <a:lnTo>
                    <a:pt x="0" y="130"/>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8" name="Freeform 52"/>
            <p:cNvSpPr>
              <a:spLocks noChangeAspect="1"/>
            </p:cNvSpPr>
            <p:nvPr/>
          </p:nvSpPr>
          <p:spPr bwMode="auto">
            <a:xfrm>
              <a:off x="1906325" y="3908312"/>
              <a:ext cx="685800" cy="390525"/>
            </a:xfrm>
            <a:custGeom>
              <a:avLst/>
              <a:gdLst/>
              <a:ahLst/>
              <a:cxnLst>
                <a:cxn ang="0">
                  <a:pos x="0" y="101"/>
                </a:cxn>
                <a:cxn ang="0">
                  <a:pos x="6" y="0"/>
                </a:cxn>
                <a:cxn ang="0">
                  <a:pos x="144" y="10"/>
                </a:cxn>
                <a:cxn ang="0">
                  <a:pos x="758" y="43"/>
                </a:cxn>
                <a:cxn ang="0">
                  <a:pos x="1215" y="39"/>
                </a:cxn>
                <a:cxn ang="0">
                  <a:pos x="1219" y="140"/>
                </a:cxn>
                <a:cxn ang="0">
                  <a:pos x="1249" y="352"/>
                </a:cxn>
                <a:cxn ang="0">
                  <a:pos x="1244" y="684"/>
                </a:cxn>
                <a:cxn ang="0">
                  <a:pos x="1204" y="670"/>
                </a:cxn>
                <a:cxn ang="0">
                  <a:pos x="1142" y="626"/>
                </a:cxn>
                <a:cxn ang="0">
                  <a:pos x="1117" y="637"/>
                </a:cxn>
                <a:cxn ang="0">
                  <a:pos x="1038" y="645"/>
                </a:cxn>
                <a:cxn ang="0">
                  <a:pos x="956" y="673"/>
                </a:cxn>
                <a:cxn ang="0">
                  <a:pos x="927" y="642"/>
                </a:cxn>
                <a:cxn ang="0">
                  <a:pos x="885" y="649"/>
                </a:cxn>
                <a:cxn ang="0">
                  <a:pos x="878" y="626"/>
                </a:cxn>
                <a:cxn ang="0">
                  <a:pos x="848" y="648"/>
                </a:cxn>
                <a:cxn ang="0">
                  <a:pos x="845" y="674"/>
                </a:cxn>
                <a:cxn ang="0">
                  <a:pos x="834" y="637"/>
                </a:cxn>
                <a:cxn ang="0">
                  <a:pos x="805" y="658"/>
                </a:cxn>
                <a:cxn ang="0">
                  <a:pos x="760" y="620"/>
                </a:cxn>
                <a:cxn ang="0">
                  <a:pos x="736" y="648"/>
                </a:cxn>
                <a:cxn ang="0">
                  <a:pos x="720" y="634"/>
                </a:cxn>
                <a:cxn ang="0">
                  <a:pos x="697" y="586"/>
                </a:cxn>
                <a:cxn ang="0">
                  <a:pos x="657" y="583"/>
                </a:cxn>
                <a:cxn ang="0">
                  <a:pos x="650" y="596"/>
                </a:cxn>
                <a:cxn ang="0">
                  <a:pos x="626" y="580"/>
                </a:cxn>
                <a:cxn ang="0">
                  <a:pos x="603" y="587"/>
                </a:cxn>
                <a:cxn ang="0">
                  <a:pos x="575" y="573"/>
                </a:cxn>
                <a:cxn ang="0">
                  <a:pos x="535" y="568"/>
                </a:cxn>
                <a:cxn ang="0">
                  <a:pos x="537" y="544"/>
                </a:cxn>
                <a:cxn ang="0">
                  <a:pos x="516" y="520"/>
                </a:cxn>
                <a:cxn ang="0">
                  <a:pos x="506" y="536"/>
                </a:cxn>
                <a:cxn ang="0">
                  <a:pos x="463" y="534"/>
                </a:cxn>
                <a:cxn ang="0">
                  <a:pos x="422" y="497"/>
                </a:cxn>
                <a:cxn ang="0">
                  <a:pos x="434" y="127"/>
                </a:cxn>
                <a:cxn ang="0">
                  <a:pos x="0" y="101"/>
                </a:cxn>
              </a:cxnLst>
              <a:rect l="0" t="0" r="r" b="b"/>
              <a:pathLst>
                <a:path w="1249" h="684">
                  <a:moveTo>
                    <a:pt x="0" y="101"/>
                  </a:moveTo>
                  <a:lnTo>
                    <a:pt x="6" y="0"/>
                  </a:lnTo>
                  <a:lnTo>
                    <a:pt x="144" y="10"/>
                  </a:lnTo>
                  <a:lnTo>
                    <a:pt x="758" y="43"/>
                  </a:lnTo>
                  <a:lnTo>
                    <a:pt x="1215" y="39"/>
                  </a:lnTo>
                  <a:lnTo>
                    <a:pt x="1219" y="140"/>
                  </a:lnTo>
                  <a:lnTo>
                    <a:pt x="1249" y="352"/>
                  </a:lnTo>
                  <a:lnTo>
                    <a:pt x="1244" y="684"/>
                  </a:lnTo>
                  <a:lnTo>
                    <a:pt x="1204" y="670"/>
                  </a:lnTo>
                  <a:lnTo>
                    <a:pt x="1142" y="626"/>
                  </a:lnTo>
                  <a:lnTo>
                    <a:pt x="1117" y="637"/>
                  </a:lnTo>
                  <a:lnTo>
                    <a:pt x="1038" y="645"/>
                  </a:lnTo>
                  <a:lnTo>
                    <a:pt x="956" y="673"/>
                  </a:lnTo>
                  <a:lnTo>
                    <a:pt x="927" y="642"/>
                  </a:lnTo>
                  <a:lnTo>
                    <a:pt x="885" y="649"/>
                  </a:lnTo>
                  <a:lnTo>
                    <a:pt x="878" y="626"/>
                  </a:lnTo>
                  <a:lnTo>
                    <a:pt x="848" y="648"/>
                  </a:lnTo>
                  <a:lnTo>
                    <a:pt x="845" y="674"/>
                  </a:lnTo>
                  <a:lnTo>
                    <a:pt x="834" y="637"/>
                  </a:lnTo>
                  <a:lnTo>
                    <a:pt x="805" y="658"/>
                  </a:lnTo>
                  <a:lnTo>
                    <a:pt x="760" y="620"/>
                  </a:lnTo>
                  <a:lnTo>
                    <a:pt x="736" y="648"/>
                  </a:lnTo>
                  <a:lnTo>
                    <a:pt x="720" y="634"/>
                  </a:lnTo>
                  <a:lnTo>
                    <a:pt x="697" y="586"/>
                  </a:lnTo>
                  <a:lnTo>
                    <a:pt x="657" y="583"/>
                  </a:lnTo>
                  <a:lnTo>
                    <a:pt x="650" y="596"/>
                  </a:lnTo>
                  <a:lnTo>
                    <a:pt x="626" y="580"/>
                  </a:lnTo>
                  <a:lnTo>
                    <a:pt x="603" y="587"/>
                  </a:lnTo>
                  <a:lnTo>
                    <a:pt x="575" y="573"/>
                  </a:lnTo>
                  <a:lnTo>
                    <a:pt x="535" y="568"/>
                  </a:lnTo>
                  <a:lnTo>
                    <a:pt x="537" y="544"/>
                  </a:lnTo>
                  <a:lnTo>
                    <a:pt x="516" y="520"/>
                  </a:lnTo>
                  <a:lnTo>
                    <a:pt x="506" y="536"/>
                  </a:lnTo>
                  <a:lnTo>
                    <a:pt x="463" y="534"/>
                  </a:lnTo>
                  <a:lnTo>
                    <a:pt x="422" y="497"/>
                  </a:lnTo>
                  <a:lnTo>
                    <a:pt x="434" y="127"/>
                  </a:lnTo>
                  <a:lnTo>
                    <a:pt x="0" y="101"/>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9" name="Freeform 53"/>
            <p:cNvSpPr>
              <a:spLocks noChangeAspect="1"/>
            </p:cNvSpPr>
            <p:nvPr/>
          </p:nvSpPr>
          <p:spPr bwMode="auto">
            <a:xfrm>
              <a:off x="3629970" y="3231844"/>
              <a:ext cx="458788" cy="322263"/>
            </a:xfrm>
            <a:custGeom>
              <a:avLst/>
              <a:gdLst/>
              <a:ahLst/>
              <a:cxnLst>
                <a:cxn ang="0">
                  <a:pos x="0" y="139"/>
                </a:cxn>
                <a:cxn ang="0">
                  <a:pos x="40" y="389"/>
                </a:cxn>
                <a:cxn ang="0">
                  <a:pos x="67" y="566"/>
                </a:cxn>
                <a:cxn ang="0">
                  <a:pos x="208" y="540"/>
                </a:cxn>
                <a:cxn ang="0">
                  <a:pos x="712" y="439"/>
                </a:cxn>
                <a:cxn ang="0">
                  <a:pos x="732" y="412"/>
                </a:cxn>
                <a:cxn ang="0">
                  <a:pos x="762" y="412"/>
                </a:cxn>
                <a:cxn ang="0">
                  <a:pos x="796" y="389"/>
                </a:cxn>
                <a:cxn ang="0">
                  <a:pos x="813" y="352"/>
                </a:cxn>
                <a:cxn ang="0">
                  <a:pos x="841" y="325"/>
                </a:cxn>
                <a:cxn ang="0">
                  <a:pos x="760" y="255"/>
                </a:cxn>
                <a:cxn ang="0">
                  <a:pos x="756" y="187"/>
                </a:cxn>
                <a:cxn ang="0">
                  <a:pos x="794" y="99"/>
                </a:cxn>
                <a:cxn ang="0">
                  <a:pos x="740" y="66"/>
                </a:cxn>
                <a:cxn ang="0">
                  <a:pos x="719" y="20"/>
                </a:cxn>
                <a:cxn ang="0">
                  <a:pos x="679" y="0"/>
                </a:cxn>
                <a:cxn ang="0">
                  <a:pos x="122" y="112"/>
                </a:cxn>
                <a:cxn ang="0">
                  <a:pos x="94" y="66"/>
                </a:cxn>
                <a:cxn ang="0">
                  <a:pos x="0" y="139"/>
                </a:cxn>
              </a:cxnLst>
              <a:rect l="0" t="0" r="r" b="b"/>
              <a:pathLst>
                <a:path w="841" h="566">
                  <a:moveTo>
                    <a:pt x="0" y="139"/>
                  </a:moveTo>
                  <a:lnTo>
                    <a:pt x="40" y="389"/>
                  </a:lnTo>
                  <a:lnTo>
                    <a:pt x="67" y="566"/>
                  </a:lnTo>
                  <a:lnTo>
                    <a:pt x="208" y="540"/>
                  </a:lnTo>
                  <a:lnTo>
                    <a:pt x="712" y="439"/>
                  </a:lnTo>
                  <a:lnTo>
                    <a:pt x="732" y="412"/>
                  </a:lnTo>
                  <a:lnTo>
                    <a:pt x="762" y="412"/>
                  </a:lnTo>
                  <a:lnTo>
                    <a:pt x="796" y="389"/>
                  </a:lnTo>
                  <a:lnTo>
                    <a:pt x="813" y="352"/>
                  </a:lnTo>
                  <a:lnTo>
                    <a:pt x="841" y="325"/>
                  </a:lnTo>
                  <a:lnTo>
                    <a:pt x="760" y="255"/>
                  </a:lnTo>
                  <a:lnTo>
                    <a:pt x="756" y="187"/>
                  </a:lnTo>
                  <a:lnTo>
                    <a:pt x="794" y="99"/>
                  </a:lnTo>
                  <a:lnTo>
                    <a:pt x="740" y="66"/>
                  </a:lnTo>
                  <a:lnTo>
                    <a:pt x="719" y="20"/>
                  </a:lnTo>
                  <a:lnTo>
                    <a:pt x="679" y="0"/>
                  </a:lnTo>
                  <a:lnTo>
                    <a:pt x="122" y="112"/>
                  </a:lnTo>
                  <a:lnTo>
                    <a:pt x="94" y="66"/>
                  </a:lnTo>
                  <a:lnTo>
                    <a:pt x="0" y="139"/>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0" name="Freeform 54"/>
            <p:cNvSpPr>
              <a:spLocks noChangeAspect="1"/>
            </p:cNvSpPr>
            <p:nvPr/>
          </p:nvSpPr>
          <p:spPr bwMode="auto">
            <a:xfrm>
              <a:off x="4240213" y="3155950"/>
              <a:ext cx="60325" cy="82550"/>
            </a:xfrm>
            <a:custGeom>
              <a:avLst/>
              <a:gdLst/>
              <a:ahLst/>
              <a:cxnLst>
                <a:cxn ang="0">
                  <a:pos x="0" y="13"/>
                </a:cxn>
                <a:cxn ang="0">
                  <a:pos x="23" y="141"/>
                </a:cxn>
                <a:cxn ang="0">
                  <a:pos x="29" y="147"/>
                </a:cxn>
                <a:cxn ang="0">
                  <a:pos x="73" y="120"/>
                </a:cxn>
                <a:cxn ang="0">
                  <a:pos x="66" y="82"/>
                </a:cxn>
                <a:cxn ang="0">
                  <a:pos x="74" y="63"/>
                </a:cxn>
                <a:cxn ang="0">
                  <a:pos x="84" y="78"/>
                </a:cxn>
                <a:cxn ang="0">
                  <a:pos x="88" y="103"/>
                </a:cxn>
                <a:cxn ang="0">
                  <a:pos x="97" y="102"/>
                </a:cxn>
                <a:cxn ang="0">
                  <a:pos x="111" y="78"/>
                </a:cxn>
                <a:cxn ang="0">
                  <a:pos x="97" y="45"/>
                </a:cxn>
                <a:cxn ang="0">
                  <a:pos x="74" y="42"/>
                </a:cxn>
                <a:cxn ang="0">
                  <a:pos x="55" y="1"/>
                </a:cxn>
                <a:cxn ang="0">
                  <a:pos x="40" y="0"/>
                </a:cxn>
                <a:cxn ang="0">
                  <a:pos x="0" y="13"/>
                </a:cxn>
              </a:cxnLst>
              <a:rect l="0" t="0" r="r" b="b"/>
              <a:pathLst>
                <a:path w="111" h="147">
                  <a:moveTo>
                    <a:pt x="0" y="13"/>
                  </a:moveTo>
                  <a:lnTo>
                    <a:pt x="23" y="141"/>
                  </a:lnTo>
                  <a:lnTo>
                    <a:pt x="29" y="147"/>
                  </a:lnTo>
                  <a:lnTo>
                    <a:pt x="73" y="120"/>
                  </a:lnTo>
                  <a:lnTo>
                    <a:pt x="66" y="82"/>
                  </a:lnTo>
                  <a:lnTo>
                    <a:pt x="74" y="63"/>
                  </a:lnTo>
                  <a:lnTo>
                    <a:pt x="84" y="78"/>
                  </a:lnTo>
                  <a:lnTo>
                    <a:pt x="88" y="103"/>
                  </a:lnTo>
                  <a:lnTo>
                    <a:pt x="97" y="102"/>
                  </a:lnTo>
                  <a:lnTo>
                    <a:pt x="111" y="78"/>
                  </a:lnTo>
                  <a:lnTo>
                    <a:pt x="97" y="45"/>
                  </a:lnTo>
                  <a:lnTo>
                    <a:pt x="74" y="42"/>
                  </a:lnTo>
                  <a:lnTo>
                    <a:pt x="55" y="1"/>
                  </a:lnTo>
                  <a:lnTo>
                    <a:pt x="40" y="0"/>
                  </a:lnTo>
                  <a:lnTo>
                    <a:pt x="0" y="1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1" name="Freeform 55"/>
            <p:cNvSpPr>
              <a:spLocks noChangeAspect="1"/>
            </p:cNvSpPr>
            <p:nvPr/>
          </p:nvSpPr>
          <p:spPr bwMode="auto">
            <a:xfrm>
              <a:off x="1879600" y="2941638"/>
              <a:ext cx="558800" cy="406400"/>
            </a:xfrm>
            <a:custGeom>
              <a:avLst/>
              <a:gdLst/>
              <a:ahLst/>
              <a:cxnLst>
                <a:cxn ang="0">
                  <a:pos x="0" y="560"/>
                </a:cxn>
                <a:cxn ang="0">
                  <a:pos x="36" y="178"/>
                </a:cxn>
                <a:cxn ang="0">
                  <a:pos x="49" y="0"/>
                </a:cxn>
                <a:cxn ang="0">
                  <a:pos x="503" y="35"/>
                </a:cxn>
                <a:cxn ang="0">
                  <a:pos x="1003" y="53"/>
                </a:cxn>
                <a:cxn ang="0">
                  <a:pos x="969" y="119"/>
                </a:cxn>
                <a:cxn ang="0">
                  <a:pos x="1017" y="170"/>
                </a:cxn>
                <a:cxn ang="0">
                  <a:pos x="1014" y="520"/>
                </a:cxn>
                <a:cxn ang="0">
                  <a:pos x="996" y="517"/>
                </a:cxn>
                <a:cxn ang="0">
                  <a:pos x="997" y="563"/>
                </a:cxn>
                <a:cxn ang="0">
                  <a:pos x="1013" y="598"/>
                </a:cxn>
                <a:cxn ang="0">
                  <a:pos x="1002" y="631"/>
                </a:cxn>
                <a:cxn ang="0">
                  <a:pos x="1012" y="715"/>
                </a:cxn>
                <a:cxn ang="0">
                  <a:pos x="989" y="706"/>
                </a:cxn>
                <a:cxn ang="0">
                  <a:pos x="965" y="674"/>
                </a:cxn>
                <a:cxn ang="0">
                  <a:pos x="915" y="653"/>
                </a:cxn>
                <a:cxn ang="0">
                  <a:pos x="874" y="644"/>
                </a:cxn>
                <a:cxn ang="0">
                  <a:pos x="787" y="646"/>
                </a:cxn>
                <a:cxn ang="0">
                  <a:pos x="738" y="607"/>
                </a:cxn>
                <a:cxn ang="0">
                  <a:pos x="0" y="560"/>
                </a:cxn>
              </a:cxnLst>
              <a:rect l="0" t="0" r="r" b="b"/>
              <a:pathLst>
                <a:path w="1017" h="715">
                  <a:moveTo>
                    <a:pt x="0" y="560"/>
                  </a:moveTo>
                  <a:lnTo>
                    <a:pt x="36" y="178"/>
                  </a:lnTo>
                  <a:lnTo>
                    <a:pt x="49" y="0"/>
                  </a:lnTo>
                  <a:lnTo>
                    <a:pt x="503" y="35"/>
                  </a:lnTo>
                  <a:lnTo>
                    <a:pt x="1003" y="53"/>
                  </a:lnTo>
                  <a:lnTo>
                    <a:pt x="969" y="119"/>
                  </a:lnTo>
                  <a:lnTo>
                    <a:pt x="1017" y="170"/>
                  </a:lnTo>
                  <a:lnTo>
                    <a:pt x="1014" y="520"/>
                  </a:lnTo>
                  <a:lnTo>
                    <a:pt x="996" y="517"/>
                  </a:lnTo>
                  <a:lnTo>
                    <a:pt x="997" y="563"/>
                  </a:lnTo>
                  <a:lnTo>
                    <a:pt x="1013" y="598"/>
                  </a:lnTo>
                  <a:lnTo>
                    <a:pt x="1002" y="631"/>
                  </a:lnTo>
                  <a:lnTo>
                    <a:pt x="1012" y="715"/>
                  </a:lnTo>
                  <a:lnTo>
                    <a:pt x="989" y="706"/>
                  </a:lnTo>
                  <a:lnTo>
                    <a:pt x="965" y="674"/>
                  </a:lnTo>
                  <a:lnTo>
                    <a:pt x="915" y="653"/>
                  </a:lnTo>
                  <a:lnTo>
                    <a:pt x="874" y="644"/>
                  </a:lnTo>
                  <a:lnTo>
                    <a:pt x="787" y="646"/>
                  </a:lnTo>
                  <a:lnTo>
                    <a:pt x="738" y="607"/>
                  </a:lnTo>
                  <a:lnTo>
                    <a:pt x="0" y="560"/>
                  </a:lnTo>
                  <a:close/>
                </a:path>
              </a:pathLst>
            </a:custGeom>
            <a:pattFill prst="pct5">
              <a:fgClr>
                <a:srgbClr val="00636C"/>
              </a:fgClr>
              <a:bgClr>
                <a:schemeClr val="bg2"/>
              </a:bgClr>
            </a:patt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2" name="Freeform 56"/>
            <p:cNvSpPr>
              <a:spLocks noChangeAspect="1"/>
            </p:cNvSpPr>
            <p:nvPr/>
          </p:nvSpPr>
          <p:spPr bwMode="auto">
            <a:xfrm>
              <a:off x="2942329" y="3905341"/>
              <a:ext cx="673100" cy="250825"/>
            </a:xfrm>
            <a:custGeom>
              <a:avLst/>
              <a:gdLst/>
              <a:ahLst/>
              <a:cxnLst>
                <a:cxn ang="0">
                  <a:pos x="0" y="438"/>
                </a:cxn>
                <a:cxn ang="0">
                  <a:pos x="19" y="360"/>
                </a:cxn>
                <a:cxn ang="0">
                  <a:pos x="12" y="354"/>
                </a:cxn>
                <a:cxn ang="0">
                  <a:pos x="47" y="324"/>
                </a:cxn>
                <a:cxn ang="0">
                  <a:pos x="82" y="255"/>
                </a:cxn>
                <a:cxn ang="0">
                  <a:pos x="72" y="240"/>
                </a:cxn>
                <a:cxn ang="0">
                  <a:pos x="85" y="207"/>
                </a:cxn>
                <a:cxn ang="0">
                  <a:pos x="90" y="171"/>
                </a:cxn>
                <a:cxn ang="0">
                  <a:pos x="112" y="141"/>
                </a:cxn>
                <a:cxn ang="0">
                  <a:pos x="305" y="128"/>
                </a:cxn>
                <a:cxn ang="0">
                  <a:pos x="304" y="96"/>
                </a:cxn>
                <a:cxn ang="0">
                  <a:pos x="363" y="97"/>
                </a:cxn>
                <a:cxn ang="0">
                  <a:pos x="944" y="40"/>
                </a:cxn>
                <a:cxn ang="0">
                  <a:pos x="1232" y="0"/>
                </a:cxn>
                <a:cxn ang="0">
                  <a:pos x="1226" y="44"/>
                </a:cxn>
                <a:cxn ang="0">
                  <a:pos x="1207" y="58"/>
                </a:cxn>
                <a:cxn ang="0">
                  <a:pos x="1181" y="105"/>
                </a:cxn>
                <a:cxn ang="0">
                  <a:pos x="1161" y="101"/>
                </a:cxn>
                <a:cxn ang="0">
                  <a:pos x="1139" y="114"/>
                </a:cxn>
                <a:cxn ang="0">
                  <a:pos x="1123" y="138"/>
                </a:cxn>
                <a:cxn ang="0">
                  <a:pos x="1101" y="123"/>
                </a:cxn>
                <a:cxn ang="0">
                  <a:pos x="1069" y="153"/>
                </a:cxn>
                <a:cxn ang="0">
                  <a:pos x="1064" y="177"/>
                </a:cxn>
                <a:cxn ang="0">
                  <a:pos x="924" y="264"/>
                </a:cxn>
                <a:cxn ang="0">
                  <a:pos x="916" y="297"/>
                </a:cxn>
                <a:cxn ang="0">
                  <a:pos x="879" y="315"/>
                </a:cxn>
                <a:cxn ang="0">
                  <a:pos x="880" y="359"/>
                </a:cxn>
                <a:cxn ang="0">
                  <a:pos x="691" y="384"/>
                </a:cxn>
                <a:cxn ang="0">
                  <a:pos x="308" y="419"/>
                </a:cxn>
                <a:cxn ang="0">
                  <a:pos x="0" y="438"/>
                </a:cxn>
              </a:cxnLst>
              <a:rect l="0" t="0" r="r" b="b"/>
              <a:pathLst>
                <a:path w="1232" h="438">
                  <a:moveTo>
                    <a:pt x="0" y="438"/>
                  </a:moveTo>
                  <a:lnTo>
                    <a:pt x="19" y="360"/>
                  </a:lnTo>
                  <a:lnTo>
                    <a:pt x="12" y="354"/>
                  </a:lnTo>
                  <a:lnTo>
                    <a:pt x="47" y="324"/>
                  </a:lnTo>
                  <a:lnTo>
                    <a:pt x="82" y="255"/>
                  </a:lnTo>
                  <a:lnTo>
                    <a:pt x="72" y="240"/>
                  </a:lnTo>
                  <a:lnTo>
                    <a:pt x="85" y="207"/>
                  </a:lnTo>
                  <a:lnTo>
                    <a:pt x="90" y="171"/>
                  </a:lnTo>
                  <a:lnTo>
                    <a:pt x="112" y="141"/>
                  </a:lnTo>
                  <a:lnTo>
                    <a:pt x="305" y="128"/>
                  </a:lnTo>
                  <a:lnTo>
                    <a:pt x="304" y="96"/>
                  </a:lnTo>
                  <a:lnTo>
                    <a:pt x="363" y="97"/>
                  </a:lnTo>
                  <a:lnTo>
                    <a:pt x="944" y="40"/>
                  </a:lnTo>
                  <a:lnTo>
                    <a:pt x="1232" y="0"/>
                  </a:lnTo>
                  <a:lnTo>
                    <a:pt x="1226" y="44"/>
                  </a:lnTo>
                  <a:lnTo>
                    <a:pt x="1207" y="58"/>
                  </a:lnTo>
                  <a:lnTo>
                    <a:pt x="1181" y="105"/>
                  </a:lnTo>
                  <a:lnTo>
                    <a:pt x="1161" y="101"/>
                  </a:lnTo>
                  <a:lnTo>
                    <a:pt x="1139" y="114"/>
                  </a:lnTo>
                  <a:lnTo>
                    <a:pt x="1123" y="138"/>
                  </a:lnTo>
                  <a:lnTo>
                    <a:pt x="1101" y="123"/>
                  </a:lnTo>
                  <a:lnTo>
                    <a:pt x="1069" y="153"/>
                  </a:lnTo>
                  <a:lnTo>
                    <a:pt x="1064" y="177"/>
                  </a:lnTo>
                  <a:lnTo>
                    <a:pt x="924" y="264"/>
                  </a:lnTo>
                  <a:lnTo>
                    <a:pt x="916" y="297"/>
                  </a:lnTo>
                  <a:lnTo>
                    <a:pt x="879" y="315"/>
                  </a:lnTo>
                  <a:lnTo>
                    <a:pt x="880" y="359"/>
                  </a:lnTo>
                  <a:lnTo>
                    <a:pt x="691" y="384"/>
                  </a:lnTo>
                  <a:lnTo>
                    <a:pt x="308" y="419"/>
                  </a:lnTo>
                  <a:lnTo>
                    <a:pt x="0" y="438"/>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3" name="Freeform 57"/>
            <p:cNvSpPr>
              <a:spLocks noChangeAspect="1"/>
            </p:cNvSpPr>
            <p:nvPr/>
          </p:nvSpPr>
          <p:spPr bwMode="auto">
            <a:xfrm>
              <a:off x="1586511" y="3979863"/>
              <a:ext cx="1108075" cy="1169988"/>
            </a:xfrm>
            <a:custGeom>
              <a:avLst/>
              <a:gdLst/>
              <a:ahLst/>
              <a:cxnLst>
                <a:cxn ang="0">
                  <a:pos x="40" y="803"/>
                </a:cxn>
                <a:cxn ang="0">
                  <a:pos x="1060" y="26"/>
                </a:cxn>
                <a:cxn ang="0">
                  <a:pos x="1132" y="435"/>
                </a:cxn>
                <a:cxn ang="0">
                  <a:pos x="1161" y="467"/>
                </a:cxn>
                <a:cxn ang="0">
                  <a:pos x="1252" y="479"/>
                </a:cxn>
                <a:cxn ang="0">
                  <a:pos x="1323" y="485"/>
                </a:cxn>
                <a:cxn ang="0">
                  <a:pos x="1386" y="519"/>
                </a:cxn>
                <a:cxn ang="0">
                  <a:pos x="1471" y="573"/>
                </a:cxn>
                <a:cxn ang="0">
                  <a:pos x="1511" y="548"/>
                </a:cxn>
                <a:cxn ang="0">
                  <a:pos x="1664" y="544"/>
                </a:cxn>
                <a:cxn ang="0">
                  <a:pos x="1830" y="569"/>
                </a:cxn>
                <a:cxn ang="0">
                  <a:pos x="1936" y="600"/>
                </a:cxn>
                <a:cxn ang="0">
                  <a:pos x="1971" y="928"/>
                </a:cxn>
                <a:cxn ang="0">
                  <a:pos x="2020" y="1112"/>
                </a:cxn>
                <a:cxn ang="0">
                  <a:pos x="2004" y="1236"/>
                </a:cxn>
                <a:cxn ang="0">
                  <a:pos x="1966" y="1315"/>
                </a:cxn>
                <a:cxn ang="0">
                  <a:pos x="1834" y="1398"/>
                </a:cxn>
                <a:cxn ang="0">
                  <a:pos x="1842" y="1314"/>
                </a:cxn>
                <a:cxn ang="0">
                  <a:pos x="1793" y="1368"/>
                </a:cxn>
                <a:cxn ang="0">
                  <a:pos x="1786" y="1431"/>
                </a:cxn>
                <a:cxn ang="0">
                  <a:pos x="1577" y="1586"/>
                </a:cxn>
                <a:cxn ang="0">
                  <a:pos x="1598" y="1552"/>
                </a:cxn>
                <a:cxn ang="0">
                  <a:pos x="1567" y="1525"/>
                </a:cxn>
                <a:cxn ang="0">
                  <a:pos x="1531" y="1551"/>
                </a:cxn>
                <a:cxn ang="0">
                  <a:pos x="1509" y="1566"/>
                </a:cxn>
                <a:cxn ang="0">
                  <a:pos x="1440" y="1628"/>
                </a:cxn>
                <a:cxn ang="0">
                  <a:pos x="1384" y="1686"/>
                </a:cxn>
                <a:cxn ang="0">
                  <a:pos x="1423" y="1721"/>
                </a:cxn>
                <a:cxn ang="0">
                  <a:pos x="1389" y="1770"/>
                </a:cxn>
                <a:cxn ang="0">
                  <a:pos x="1348" y="1797"/>
                </a:cxn>
                <a:cxn ang="0">
                  <a:pos x="1394" y="1958"/>
                </a:cxn>
                <a:cxn ang="0">
                  <a:pos x="1325" y="2025"/>
                </a:cxn>
                <a:cxn ang="0">
                  <a:pos x="1125" y="1952"/>
                </a:cxn>
                <a:cxn ang="0">
                  <a:pos x="1069" y="1833"/>
                </a:cxn>
                <a:cxn ang="0">
                  <a:pos x="1059" y="1728"/>
                </a:cxn>
                <a:cxn ang="0">
                  <a:pos x="870" y="1403"/>
                </a:cxn>
                <a:cxn ang="0">
                  <a:pos x="726" y="1296"/>
                </a:cxn>
                <a:cxn ang="0">
                  <a:pos x="625" y="1288"/>
                </a:cxn>
                <a:cxn ang="0">
                  <a:pos x="496" y="1428"/>
                </a:cxn>
                <a:cxn ang="0">
                  <a:pos x="362" y="1356"/>
                </a:cxn>
                <a:cxn ang="0">
                  <a:pos x="268" y="1171"/>
                </a:cxn>
                <a:cxn ang="0">
                  <a:pos x="86" y="928"/>
                </a:cxn>
                <a:cxn ang="0">
                  <a:pos x="11" y="841"/>
                </a:cxn>
              </a:cxnLst>
              <a:rect l="0" t="0" r="r" b="b"/>
              <a:pathLst>
                <a:path w="2021" h="2048">
                  <a:moveTo>
                    <a:pt x="11" y="841"/>
                  </a:moveTo>
                  <a:lnTo>
                    <a:pt x="0" y="802"/>
                  </a:lnTo>
                  <a:lnTo>
                    <a:pt x="40" y="803"/>
                  </a:lnTo>
                  <a:lnTo>
                    <a:pt x="549" y="856"/>
                  </a:lnTo>
                  <a:lnTo>
                    <a:pt x="626" y="0"/>
                  </a:lnTo>
                  <a:lnTo>
                    <a:pt x="1060" y="26"/>
                  </a:lnTo>
                  <a:lnTo>
                    <a:pt x="1048" y="396"/>
                  </a:lnTo>
                  <a:lnTo>
                    <a:pt x="1089" y="433"/>
                  </a:lnTo>
                  <a:lnTo>
                    <a:pt x="1132" y="435"/>
                  </a:lnTo>
                  <a:lnTo>
                    <a:pt x="1142" y="419"/>
                  </a:lnTo>
                  <a:lnTo>
                    <a:pt x="1163" y="443"/>
                  </a:lnTo>
                  <a:lnTo>
                    <a:pt x="1161" y="467"/>
                  </a:lnTo>
                  <a:lnTo>
                    <a:pt x="1201" y="472"/>
                  </a:lnTo>
                  <a:lnTo>
                    <a:pt x="1229" y="486"/>
                  </a:lnTo>
                  <a:lnTo>
                    <a:pt x="1252" y="479"/>
                  </a:lnTo>
                  <a:lnTo>
                    <a:pt x="1276" y="495"/>
                  </a:lnTo>
                  <a:lnTo>
                    <a:pt x="1283" y="482"/>
                  </a:lnTo>
                  <a:lnTo>
                    <a:pt x="1323" y="485"/>
                  </a:lnTo>
                  <a:lnTo>
                    <a:pt x="1346" y="533"/>
                  </a:lnTo>
                  <a:lnTo>
                    <a:pt x="1362" y="547"/>
                  </a:lnTo>
                  <a:lnTo>
                    <a:pt x="1386" y="519"/>
                  </a:lnTo>
                  <a:lnTo>
                    <a:pt x="1431" y="557"/>
                  </a:lnTo>
                  <a:lnTo>
                    <a:pt x="1460" y="536"/>
                  </a:lnTo>
                  <a:lnTo>
                    <a:pt x="1471" y="573"/>
                  </a:lnTo>
                  <a:lnTo>
                    <a:pt x="1474" y="547"/>
                  </a:lnTo>
                  <a:lnTo>
                    <a:pt x="1504" y="525"/>
                  </a:lnTo>
                  <a:lnTo>
                    <a:pt x="1511" y="548"/>
                  </a:lnTo>
                  <a:lnTo>
                    <a:pt x="1553" y="541"/>
                  </a:lnTo>
                  <a:lnTo>
                    <a:pt x="1582" y="572"/>
                  </a:lnTo>
                  <a:lnTo>
                    <a:pt x="1664" y="544"/>
                  </a:lnTo>
                  <a:lnTo>
                    <a:pt x="1743" y="536"/>
                  </a:lnTo>
                  <a:lnTo>
                    <a:pt x="1768" y="525"/>
                  </a:lnTo>
                  <a:lnTo>
                    <a:pt x="1830" y="569"/>
                  </a:lnTo>
                  <a:lnTo>
                    <a:pt x="1870" y="583"/>
                  </a:lnTo>
                  <a:lnTo>
                    <a:pt x="1884" y="602"/>
                  </a:lnTo>
                  <a:lnTo>
                    <a:pt x="1936" y="600"/>
                  </a:lnTo>
                  <a:lnTo>
                    <a:pt x="1938" y="703"/>
                  </a:lnTo>
                  <a:lnTo>
                    <a:pt x="1946" y="904"/>
                  </a:lnTo>
                  <a:lnTo>
                    <a:pt x="1971" y="928"/>
                  </a:lnTo>
                  <a:lnTo>
                    <a:pt x="1977" y="979"/>
                  </a:lnTo>
                  <a:lnTo>
                    <a:pt x="2021" y="1051"/>
                  </a:lnTo>
                  <a:lnTo>
                    <a:pt x="2020" y="1112"/>
                  </a:lnTo>
                  <a:lnTo>
                    <a:pt x="1995" y="1170"/>
                  </a:lnTo>
                  <a:lnTo>
                    <a:pt x="1995" y="1202"/>
                  </a:lnTo>
                  <a:lnTo>
                    <a:pt x="2004" y="1236"/>
                  </a:lnTo>
                  <a:lnTo>
                    <a:pt x="2000" y="1269"/>
                  </a:lnTo>
                  <a:lnTo>
                    <a:pt x="1985" y="1288"/>
                  </a:lnTo>
                  <a:lnTo>
                    <a:pt x="1966" y="1315"/>
                  </a:lnTo>
                  <a:lnTo>
                    <a:pt x="1979" y="1331"/>
                  </a:lnTo>
                  <a:lnTo>
                    <a:pt x="1897" y="1359"/>
                  </a:lnTo>
                  <a:lnTo>
                    <a:pt x="1834" y="1398"/>
                  </a:lnTo>
                  <a:lnTo>
                    <a:pt x="1873" y="1365"/>
                  </a:lnTo>
                  <a:lnTo>
                    <a:pt x="1830" y="1365"/>
                  </a:lnTo>
                  <a:lnTo>
                    <a:pt x="1842" y="1314"/>
                  </a:lnTo>
                  <a:lnTo>
                    <a:pt x="1807" y="1343"/>
                  </a:lnTo>
                  <a:lnTo>
                    <a:pt x="1791" y="1334"/>
                  </a:lnTo>
                  <a:lnTo>
                    <a:pt x="1793" y="1368"/>
                  </a:lnTo>
                  <a:lnTo>
                    <a:pt x="1806" y="1374"/>
                  </a:lnTo>
                  <a:lnTo>
                    <a:pt x="1808" y="1407"/>
                  </a:lnTo>
                  <a:lnTo>
                    <a:pt x="1786" y="1431"/>
                  </a:lnTo>
                  <a:lnTo>
                    <a:pt x="1768" y="1430"/>
                  </a:lnTo>
                  <a:lnTo>
                    <a:pt x="1765" y="1467"/>
                  </a:lnTo>
                  <a:lnTo>
                    <a:pt x="1577" y="1586"/>
                  </a:lnTo>
                  <a:lnTo>
                    <a:pt x="1579" y="1574"/>
                  </a:lnTo>
                  <a:lnTo>
                    <a:pt x="1666" y="1515"/>
                  </a:lnTo>
                  <a:lnTo>
                    <a:pt x="1598" y="1552"/>
                  </a:lnTo>
                  <a:lnTo>
                    <a:pt x="1605" y="1518"/>
                  </a:lnTo>
                  <a:lnTo>
                    <a:pt x="1584" y="1537"/>
                  </a:lnTo>
                  <a:lnTo>
                    <a:pt x="1567" y="1525"/>
                  </a:lnTo>
                  <a:lnTo>
                    <a:pt x="1558" y="1552"/>
                  </a:lnTo>
                  <a:lnTo>
                    <a:pt x="1528" y="1525"/>
                  </a:lnTo>
                  <a:lnTo>
                    <a:pt x="1531" y="1551"/>
                  </a:lnTo>
                  <a:lnTo>
                    <a:pt x="1567" y="1574"/>
                  </a:lnTo>
                  <a:lnTo>
                    <a:pt x="1526" y="1596"/>
                  </a:lnTo>
                  <a:lnTo>
                    <a:pt x="1509" y="1566"/>
                  </a:lnTo>
                  <a:lnTo>
                    <a:pt x="1494" y="1646"/>
                  </a:lnTo>
                  <a:lnTo>
                    <a:pt x="1478" y="1615"/>
                  </a:lnTo>
                  <a:lnTo>
                    <a:pt x="1440" y="1628"/>
                  </a:lnTo>
                  <a:lnTo>
                    <a:pt x="1434" y="1647"/>
                  </a:lnTo>
                  <a:lnTo>
                    <a:pt x="1451" y="1682"/>
                  </a:lnTo>
                  <a:lnTo>
                    <a:pt x="1384" y="1686"/>
                  </a:lnTo>
                  <a:lnTo>
                    <a:pt x="1408" y="1693"/>
                  </a:lnTo>
                  <a:lnTo>
                    <a:pt x="1410" y="1728"/>
                  </a:lnTo>
                  <a:lnTo>
                    <a:pt x="1423" y="1721"/>
                  </a:lnTo>
                  <a:lnTo>
                    <a:pt x="1416" y="1743"/>
                  </a:lnTo>
                  <a:lnTo>
                    <a:pt x="1388" y="1796"/>
                  </a:lnTo>
                  <a:lnTo>
                    <a:pt x="1389" y="1770"/>
                  </a:lnTo>
                  <a:lnTo>
                    <a:pt x="1369" y="1792"/>
                  </a:lnTo>
                  <a:lnTo>
                    <a:pt x="1342" y="1760"/>
                  </a:lnTo>
                  <a:lnTo>
                    <a:pt x="1348" y="1797"/>
                  </a:lnTo>
                  <a:lnTo>
                    <a:pt x="1398" y="1802"/>
                  </a:lnTo>
                  <a:lnTo>
                    <a:pt x="1377" y="1855"/>
                  </a:lnTo>
                  <a:lnTo>
                    <a:pt x="1394" y="1958"/>
                  </a:lnTo>
                  <a:lnTo>
                    <a:pt x="1439" y="2046"/>
                  </a:lnTo>
                  <a:lnTo>
                    <a:pt x="1383" y="2048"/>
                  </a:lnTo>
                  <a:lnTo>
                    <a:pt x="1325" y="2025"/>
                  </a:lnTo>
                  <a:lnTo>
                    <a:pt x="1275" y="2026"/>
                  </a:lnTo>
                  <a:lnTo>
                    <a:pt x="1207" y="1985"/>
                  </a:lnTo>
                  <a:lnTo>
                    <a:pt x="1125" y="1952"/>
                  </a:lnTo>
                  <a:lnTo>
                    <a:pt x="1114" y="1919"/>
                  </a:lnTo>
                  <a:lnTo>
                    <a:pt x="1097" y="1868"/>
                  </a:lnTo>
                  <a:lnTo>
                    <a:pt x="1069" y="1833"/>
                  </a:lnTo>
                  <a:lnTo>
                    <a:pt x="1072" y="1796"/>
                  </a:lnTo>
                  <a:lnTo>
                    <a:pt x="1057" y="1781"/>
                  </a:lnTo>
                  <a:lnTo>
                    <a:pt x="1059" y="1728"/>
                  </a:lnTo>
                  <a:lnTo>
                    <a:pt x="1010" y="1686"/>
                  </a:lnTo>
                  <a:lnTo>
                    <a:pt x="958" y="1607"/>
                  </a:lnTo>
                  <a:lnTo>
                    <a:pt x="870" y="1403"/>
                  </a:lnTo>
                  <a:lnTo>
                    <a:pt x="805" y="1350"/>
                  </a:lnTo>
                  <a:lnTo>
                    <a:pt x="784" y="1302"/>
                  </a:lnTo>
                  <a:lnTo>
                    <a:pt x="726" y="1296"/>
                  </a:lnTo>
                  <a:lnTo>
                    <a:pt x="679" y="1288"/>
                  </a:lnTo>
                  <a:lnTo>
                    <a:pt x="636" y="1270"/>
                  </a:lnTo>
                  <a:lnTo>
                    <a:pt x="625" y="1288"/>
                  </a:lnTo>
                  <a:lnTo>
                    <a:pt x="579" y="1288"/>
                  </a:lnTo>
                  <a:lnTo>
                    <a:pt x="539" y="1387"/>
                  </a:lnTo>
                  <a:lnTo>
                    <a:pt x="496" y="1428"/>
                  </a:lnTo>
                  <a:lnTo>
                    <a:pt x="472" y="1428"/>
                  </a:lnTo>
                  <a:lnTo>
                    <a:pt x="395" y="1363"/>
                  </a:lnTo>
                  <a:lnTo>
                    <a:pt x="362" y="1356"/>
                  </a:lnTo>
                  <a:lnTo>
                    <a:pt x="286" y="1284"/>
                  </a:lnTo>
                  <a:lnTo>
                    <a:pt x="268" y="1230"/>
                  </a:lnTo>
                  <a:lnTo>
                    <a:pt x="268" y="1171"/>
                  </a:lnTo>
                  <a:lnTo>
                    <a:pt x="232" y="1090"/>
                  </a:lnTo>
                  <a:lnTo>
                    <a:pt x="171" y="1038"/>
                  </a:lnTo>
                  <a:lnTo>
                    <a:pt x="86" y="928"/>
                  </a:lnTo>
                  <a:lnTo>
                    <a:pt x="56" y="908"/>
                  </a:lnTo>
                  <a:lnTo>
                    <a:pt x="37" y="850"/>
                  </a:lnTo>
                  <a:lnTo>
                    <a:pt x="11" y="841"/>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4" name="Freeform 58"/>
            <p:cNvSpPr>
              <a:spLocks noChangeAspect="1"/>
            </p:cNvSpPr>
            <p:nvPr/>
          </p:nvSpPr>
          <p:spPr bwMode="auto">
            <a:xfrm>
              <a:off x="1041400" y="3257550"/>
              <a:ext cx="447675" cy="608013"/>
            </a:xfrm>
            <a:custGeom>
              <a:avLst/>
              <a:gdLst/>
              <a:ahLst/>
              <a:cxnLst>
                <a:cxn ang="0">
                  <a:pos x="0" y="943"/>
                </a:cxn>
                <a:cxn ang="0">
                  <a:pos x="178" y="0"/>
                </a:cxn>
                <a:cxn ang="0">
                  <a:pos x="575" y="73"/>
                </a:cxn>
                <a:cxn ang="0">
                  <a:pos x="546" y="265"/>
                </a:cxn>
                <a:cxn ang="0">
                  <a:pos x="816" y="308"/>
                </a:cxn>
                <a:cxn ang="0">
                  <a:pos x="713" y="1069"/>
                </a:cxn>
                <a:cxn ang="0">
                  <a:pos x="0" y="943"/>
                </a:cxn>
              </a:cxnLst>
              <a:rect l="0" t="0" r="r" b="b"/>
              <a:pathLst>
                <a:path w="816" h="1069">
                  <a:moveTo>
                    <a:pt x="0" y="943"/>
                  </a:moveTo>
                  <a:lnTo>
                    <a:pt x="178" y="0"/>
                  </a:lnTo>
                  <a:lnTo>
                    <a:pt x="575" y="73"/>
                  </a:lnTo>
                  <a:lnTo>
                    <a:pt x="546" y="265"/>
                  </a:lnTo>
                  <a:lnTo>
                    <a:pt x="816" y="308"/>
                  </a:lnTo>
                  <a:lnTo>
                    <a:pt x="713" y="1069"/>
                  </a:lnTo>
                  <a:lnTo>
                    <a:pt x="0" y="943"/>
                  </a:lnTo>
                  <a:close/>
                </a:path>
              </a:pathLst>
            </a:custGeom>
            <a:solidFill>
              <a:srgbClr val="18FFB9"/>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5" name="Freeform 59"/>
            <p:cNvSpPr>
              <a:spLocks noChangeAspect="1"/>
            </p:cNvSpPr>
            <p:nvPr/>
          </p:nvSpPr>
          <p:spPr bwMode="auto">
            <a:xfrm>
              <a:off x="4057650" y="2850548"/>
              <a:ext cx="127000" cy="273050"/>
            </a:xfrm>
            <a:custGeom>
              <a:avLst/>
              <a:gdLst/>
              <a:ahLst/>
              <a:cxnLst>
                <a:cxn ang="0">
                  <a:pos x="0" y="61"/>
                </a:cxn>
                <a:cxn ang="0">
                  <a:pos x="38" y="198"/>
                </a:cxn>
                <a:cxn ang="0">
                  <a:pos x="45" y="285"/>
                </a:cxn>
                <a:cxn ang="0">
                  <a:pos x="85" y="374"/>
                </a:cxn>
                <a:cxn ang="0">
                  <a:pos x="107" y="480"/>
                </a:cxn>
                <a:cxn ang="0">
                  <a:pos x="211" y="458"/>
                </a:cxn>
                <a:cxn ang="0">
                  <a:pos x="191" y="292"/>
                </a:cxn>
                <a:cxn ang="0">
                  <a:pos x="203" y="176"/>
                </a:cxn>
                <a:cxn ang="0">
                  <a:pos x="229" y="122"/>
                </a:cxn>
                <a:cxn ang="0">
                  <a:pos x="232" y="0"/>
                </a:cxn>
                <a:cxn ang="0">
                  <a:pos x="0" y="61"/>
                </a:cxn>
              </a:cxnLst>
              <a:rect l="0" t="0" r="r" b="b"/>
              <a:pathLst>
                <a:path w="232" h="480">
                  <a:moveTo>
                    <a:pt x="0" y="61"/>
                  </a:moveTo>
                  <a:lnTo>
                    <a:pt x="38" y="198"/>
                  </a:lnTo>
                  <a:lnTo>
                    <a:pt x="45" y="285"/>
                  </a:lnTo>
                  <a:lnTo>
                    <a:pt x="85" y="374"/>
                  </a:lnTo>
                  <a:lnTo>
                    <a:pt x="107" y="480"/>
                  </a:lnTo>
                  <a:lnTo>
                    <a:pt x="211" y="458"/>
                  </a:lnTo>
                  <a:lnTo>
                    <a:pt x="191" y="292"/>
                  </a:lnTo>
                  <a:lnTo>
                    <a:pt x="203" y="176"/>
                  </a:lnTo>
                  <a:lnTo>
                    <a:pt x="229" y="122"/>
                  </a:lnTo>
                  <a:lnTo>
                    <a:pt x="232" y="0"/>
                  </a:lnTo>
                  <a:lnTo>
                    <a:pt x="0" y="61"/>
                  </a:lnTo>
                  <a:close/>
                </a:path>
              </a:pathLst>
            </a:custGeom>
            <a:pattFill prst="pct5">
              <a:fgClr>
                <a:srgbClr val="00636C"/>
              </a:fgClr>
              <a:bgClr>
                <a:schemeClr val="bg2"/>
              </a:bgClr>
            </a:patt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6" name="Freeform 60"/>
            <p:cNvSpPr>
              <a:spLocks noChangeAspect="1"/>
            </p:cNvSpPr>
            <p:nvPr/>
          </p:nvSpPr>
          <p:spPr bwMode="auto">
            <a:xfrm>
              <a:off x="3446463" y="3551238"/>
              <a:ext cx="612775" cy="377825"/>
            </a:xfrm>
            <a:custGeom>
              <a:avLst/>
              <a:gdLst/>
              <a:ahLst/>
              <a:cxnLst>
                <a:cxn ang="0">
                  <a:pos x="104" y="591"/>
                </a:cxn>
                <a:cxn ang="0">
                  <a:pos x="141" y="528"/>
                </a:cxn>
                <a:cxn ang="0">
                  <a:pos x="217" y="453"/>
                </a:cxn>
                <a:cxn ang="0">
                  <a:pos x="309" y="477"/>
                </a:cxn>
                <a:cxn ang="0">
                  <a:pos x="361" y="477"/>
                </a:cxn>
                <a:cxn ang="0">
                  <a:pos x="437" y="439"/>
                </a:cxn>
                <a:cxn ang="0">
                  <a:pos x="451" y="387"/>
                </a:cxn>
                <a:cxn ang="0">
                  <a:pos x="514" y="197"/>
                </a:cxn>
                <a:cxn ang="0">
                  <a:pos x="591" y="150"/>
                </a:cxn>
                <a:cxn ang="0">
                  <a:pos x="656" y="76"/>
                </a:cxn>
                <a:cxn ang="0">
                  <a:pos x="746" y="48"/>
                </a:cxn>
                <a:cxn ang="0">
                  <a:pos x="796" y="18"/>
                </a:cxn>
                <a:cxn ang="0">
                  <a:pos x="851" y="66"/>
                </a:cxn>
                <a:cxn ang="0">
                  <a:pos x="865" y="109"/>
                </a:cxn>
                <a:cxn ang="0">
                  <a:pos x="851" y="183"/>
                </a:cxn>
                <a:cxn ang="0">
                  <a:pos x="892" y="189"/>
                </a:cxn>
                <a:cxn ang="0">
                  <a:pos x="951" y="204"/>
                </a:cxn>
                <a:cxn ang="0">
                  <a:pos x="1013" y="234"/>
                </a:cxn>
                <a:cxn ang="0">
                  <a:pos x="1005" y="279"/>
                </a:cxn>
                <a:cxn ang="0">
                  <a:pos x="991" y="286"/>
                </a:cxn>
                <a:cxn ang="0">
                  <a:pos x="911" y="232"/>
                </a:cxn>
                <a:cxn ang="0">
                  <a:pos x="1015" y="302"/>
                </a:cxn>
                <a:cxn ang="0">
                  <a:pos x="1031" y="332"/>
                </a:cxn>
                <a:cxn ang="0">
                  <a:pos x="1018" y="335"/>
                </a:cxn>
                <a:cxn ang="0">
                  <a:pos x="1008" y="348"/>
                </a:cxn>
                <a:cxn ang="0">
                  <a:pos x="1004" y="366"/>
                </a:cxn>
                <a:cxn ang="0">
                  <a:pos x="949" y="322"/>
                </a:cxn>
                <a:cxn ang="0">
                  <a:pos x="997" y="371"/>
                </a:cxn>
                <a:cxn ang="0">
                  <a:pos x="1030" y="379"/>
                </a:cxn>
                <a:cxn ang="0">
                  <a:pos x="1038" y="389"/>
                </a:cxn>
                <a:cxn ang="0">
                  <a:pos x="1025" y="411"/>
                </a:cxn>
                <a:cxn ang="0">
                  <a:pos x="986" y="384"/>
                </a:cxn>
                <a:cxn ang="0">
                  <a:pos x="944" y="367"/>
                </a:cxn>
                <a:cxn ang="0">
                  <a:pos x="981" y="396"/>
                </a:cxn>
                <a:cxn ang="0">
                  <a:pos x="1025" y="429"/>
                </a:cxn>
                <a:cxn ang="0">
                  <a:pos x="1043" y="414"/>
                </a:cxn>
                <a:cxn ang="0">
                  <a:pos x="1086" y="416"/>
                </a:cxn>
                <a:cxn ang="0">
                  <a:pos x="1098" y="467"/>
                </a:cxn>
                <a:cxn ang="0">
                  <a:pos x="651" y="573"/>
                </a:cxn>
                <a:cxn ang="0">
                  <a:pos x="0" y="663"/>
                </a:cxn>
              </a:cxnLst>
              <a:rect l="0" t="0" r="r" b="b"/>
              <a:pathLst>
                <a:path w="1118" h="663">
                  <a:moveTo>
                    <a:pt x="0" y="663"/>
                  </a:moveTo>
                  <a:lnTo>
                    <a:pt x="104" y="591"/>
                  </a:lnTo>
                  <a:lnTo>
                    <a:pt x="106" y="576"/>
                  </a:lnTo>
                  <a:lnTo>
                    <a:pt x="141" y="528"/>
                  </a:lnTo>
                  <a:lnTo>
                    <a:pt x="178" y="501"/>
                  </a:lnTo>
                  <a:lnTo>
                    <a:pt x="217" y="453"/>
                  </a:lnTo>
                  <a:lnTo>
                    <a:pt x="257" y="501"/>
                  </a:lnTo>
                  <a:lnTo>
                    <a:pt x="309" y="477"/>
                  </a:lnTo>
                  <a:lnTo>
                    <a:pt x="329" y="492"/>
                  </a:lnTo>
                  <a:lnTo>
                    <a:pt x="361" y="477"/>
                  </a:lnTo>
                  <a:lnTo>
                    <a:pt x="380" y="449"/>
                  </a:lnTo>
                  <a:lnTo>
                    <a:pt x="437" y="439"/>
                  </a:lnTo>
                  <a:lnTo>
                    <a:pt x="465" y="399"/>
                  </a:lnTo>
                  <a:lnTo>
                    <a:pt x="451" y="387"/>
                  </a:lnTo>
                  <a:lnTo>
                    <a:pt x="502" y="261"/>
                  </a:lnTo>
                  <a:lnTo>
                    <a:pt x="514" y="197"/>
                  </a:lnTo>
                  <a:lnTo>
                    <a:pt x="565" y="223"/>
                  </a:lnTo>
                  <a:lnTo>
                    <a:pt x="591" y="150"/>
                  </a:lnTo>
                  <a:lnTo>
                    <a:pt x="617" y="145"/>
                  </a:lnTo>
                  <a:lnTo>
                    <a:pt x="656" y="76"/>
                  </a:lnTo>
                  <a:lnTo>
                    <a:pt x="667" y="0"/>
                  </a:lnTo>
                  <a:lnTo>
                    <a:pt x="746" y="48"/>
                  </a:lnTo>
                  <a:lnTo>
                    <a:pt x="759" y="9"/>
                  </a:lnTo>
                  <a:lnTo>
                    <a:pt x="796" y="18"/>
                  </a:lnTo>
                  <a:lnTo>
                    <a:pt x="817" y="51"/>
                  </a:lnTo>
                  <a:lnTo>
                    <a:pt x="851" y="66"/>
                  </a:lnTo>
                  <a:lnTo>
                    <a:pt x="868" y="90"/>
                  </a:lnTo>
                  <a:lnTo>
                    <a:pt x="865" y="109"/>
                  </a:lnTo>
                  <a:lnTo>
                    <a:pt x="843" y="153"/>
                  </a:lnTo>
                  <a:lnTo>
                    <a:pt x="851" y="183"/>
                  </a:lnTo>
                  <a:lnTo>
                    <a:pt x="880" y="171"/>
                  </a:lnTo>
                  <a:lnTo>
                    <a:pt x="892" y="189"/>
                  </a:lnTo>
                  <a:lnTo>
                    <a:pt x="902" y="201"/>
                  </a:lnTo>
                  <a:lnTo>
                    <a:pt x="951" y="204"/>
                  </a:lnTo>
                  <a:lnTo>
                    <a:pt x="966" y="223"/>
                  </a:lnTo>
                  <a:lnTo>
                    <a:pt x="1013" y="234"/>
                  </a:lnTo>
                  <a:lnTo>
                    <a:pt x="1002" y="250"/>
                  </a:lnTo>
                  <a:lnTo>
                    <a:pt x="1005" y="279"/>
                  </a:lnTo>
                  <a:lnTo>
                    <a:pt x="1009" y="292"/>
                  </a:lnTo>
                  <a:lnTo>
                    <a:pt x="991" y="286"/>
                  </a:lnTo>
                  <a:lnTo>
                    <a:pt x="960" y="268"/>
                  </a:lnTo>
                  <a:lnTo>
                    <a:pt x="911" y="232"/>
                  </a:lnTo>
                  <a:lnTo>
                    <a:pt x="980" y="301"/>
                  </a:lnTo>
                  <a:lnTo>
                    <a:pt x="1015" y="302"/>
                  </a:lnTo>
                  <a:lnTo>
                    <a:pt x="997" y="312"/>
                  </a:lnTo>
                  <a:lnTo>
                    <a:pt x="1031" y="332"/>
                  </a:lnTo>
                  <a:lnTo>
                    <a:pt x="1030" y="347"/>
                  </a:lnTo>
                  <a:lnTo>
                    <a:pt x="1018" y="335"/>
                  </a:lnTo>
                  <a:lnTo>
                    <a:pt x="1004" y="336"/>
                  </a:lnTo>
                  <a:lnTo>
                    <a:pt x="1008" y="348"/>
                  </a:lnTo>
                  <a:lnTo>
                    <a:pt x="1018" y="360"/>
                  </a:lnTo>
                  <a:lnTo>
                    <a:pt x="1004" y="366"/>
                  </a:lnTo>
                  <a:lnTo>
                    <a:pt x="965" y="336"/>
                  </a:lnTo>
                  <a:lnTo>
                    <a:pt x="949" y="322"/>
                  </a:lnTo>
                  <a:lnTo>
                    <a:pt x="959" y="341"/>
                  </a:lnTo>
                  <a:lnTo>
                    <a:pt x="997" y="371"/>
                  </a:lnTo>
                  <a:lnTo>
                    <a:pt x="1013" y="372"/>
                  </a:lnTo>
                  <a:lnTo>
                    <a:pt x="1030" y="379"/>
                  </a:lnTo>
                  <a:lnTo>
                    <a:pt x="1028" y="389"/>
                  </a:lnTo>
                  <a:lnTo>
                    <a:pt x="1038" y="389"/>
                  </a:lnTo>
                  <a:lnTo>
                    <a:pt x="1042" y="400"/>
                  </a:lnTo>
                  <a:lnTo>
                    <a:pt x="1025" y="411"/>
                  </a:lnTo>
                  <a:lnTo>
                    <a:pt x="997" y="400"/>
                  </a:lnTo>
                  <a:lnTo>
                    <a:pt x="986" y="384"/>
                  </a:lnTo>
                  <a:lnTo>
                    <a:pt x="951" y="379"/>
                  </a:lnTo>
                  <a:lnTo>
                    <a:pt x="944" y="367"/>
                  </a:lnTo>
                  <a:lnTo>
                    <a:pt x="931" y="383"/>
                  </a:lnTo>
                  <a:lnTo>
                    <a:pt x="981" y="396"/>
                  </a:lnTo>
                  <a:lnTo>
                    <a:pt x="984" y="409"/>
                  </a:lnTo>
                  <a:lnTo>
                    <a:pt x="1025" y="429"/>
                  </a:lnTo>
                  <a:lnTo>
                    <a:pt x="1040" y="429"/>
                  </a:lnTo>
                  <a:lnTo>
                    <a:pt x="1043" y="414"/>
                  </a:lnTo>
                  <a:lnTo>
                    <a:pt x="1059" y="418"/>
                  </a:lnTo>
                  <a:lnTo>
                    <a:pt x="1086" y="416"/>
                  </a:lnTo>
                  <a:lnTo>
                    <a:pt x="1118" y="477"/>
                  </a:lnTo>
                  <a:lnTo>
                    <a:pt x="1098" y="467"/>
                  </a:lnTo>
                  <a:lnTo>
                    <a:pt x="1091" y="486"/>
                  </a:lnTo>
                  <a:lnTo>
                    <a:pt x="651" y="573"/>
                  </a:lnTo>
                  <a:lnTo>
                    <a:pt x="288" y="623"/>
                  </a:lnTo>
                  <a:lnTo>
                    <a:pt x="0" y="663"/>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7" name="Freeform 61"/>
            <p:cNvSpPr>
              <a:spLocks noChangeAspect="1"/>
            </p:cNvSpPr>
            <p:nvPr/>
          </p:nvSpPr>
          <p:spPr bwMode="auto">
            <a:xfrm>
              <a:off x="4032250" y="3656013"/>
              <a:ext cx="33338" cy="107950"/>
            </a:xfrm>
            <a:custGeom>
              <a:avLst/>
              <a:gdLst/>
              <a:ahLst/>
              <a:cxnLst>
                <a:cxn ang="0">
                  <a:pos x="0" y="107"/>
                </a:cxn>
                <a:cxn ang="0">
                  <a:pos x="0" y="165"/>
                </a:cxn>
                <a:cxn ang="0">
                  <a:pos x="15" y="189"/>
                </a:cxn>
                <a:cxn ang="0">
                  <a:pos x="22" y="120"/>
                </a:cxn>
                <a:cxn ang="0">
                  <a:pos x="45" y="90"/>
                </a:cxn>
                <a:cxn ang="0">
                  <a:pos x="62" y="0"/>
                </a:cxn>
                <a:cxn ang="0">
                  <a:pos x="27" y="19"/>
                </a:cxn>
                <a:cxn ang="0">
                  <a:pos x="0" y="107"/>
                </a:cxn>
              </a:cxnLst>
              <a:rect l="0" t="0" r="r" b="b"/>
              <a:pathLst>
                <a:path w="62" h="189">
                  <a:moveTo>
                    <a:pt x="0" y="107"/>
                  </a:moveTo>
                  <a:lnTo>
                    <a:pt x="0" y="165"/>
                  </a:lnTo>
                  <a:lnTo>
                    <a:pt x="15" y="189"/>
                  </a:lnTo>
                  <a:lnTo>
                    <a:pt x="22" y="120"/>
                  </a:lnTo>
                  <a:lnTo>
                    <a:pt x="45" y="90"/>
                  </a:lnTo>
                  <a:lnTo>
                    <a:pt x="62" y="0"/>
                  </a:lnTo>
                  <a:lnTo>
                    <a:pt x="27" y="19"/>
                  </a:lnTo>
                  <a:lnTo>
                    <a:pt x="0" y="107"/>
                  </a:lnTo>
                  <a:close/>
                </a:path>
              </a:pathLst>
            </a:custGeom>
            <a:solidFill>
              <a:srgbClr val="00C6D7">
                <a:lumMod val="50000"/>
              </a:srgbClr>
            </a:solidFill>
            <a:ln w="3175"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8" name="Freeform 62"/>
            <p:cNvSpPr>
              <a:spLocks noChangeAspect="1"/>
            </p:cNvSpPr>
            <p:nvPr/>
          </p:nvSpPr>
          <p:spPr bwMode="auto">
            <a:xfrm>
              <a:off x="3508375" y="3451225"/>
              <a:ext cx="355600" cy="384175"/>
            </a:xfrm>
            <a:custGeom>
              <a:avLst/>
              <a:gdLst/>
              <a:ahLst/>
              <a:cxnLst>
                <a:cxn ang="0">
                  <a:pos x="0" y="466"/>
                </a:cxn>
                <a:cxn ang="0">
                  <a:pos x="26" y="559"/>
                </a:cxn>
                <a:cxn ang="0">
                  <a:pos x="54" y="591"/>
                </a:cxn>
                <a:cxn ang="0">
                  <a:pos x="108" y="625"/>
                </a:cxn>
                <a:cxn ang="0">
                  <a:pos x="148" y="673"/>
                </a:cxn>
                <a:cxn ang="0">
                  <a:pos x="200" y="649"/>
                </a:cxn>
                <a:cxn ang="0">
                  <a:pos x="220" y="664"/>
                </a:cxn>
                <a:cxn ang="0">
                  <a:pos x="252" y="649"/>
                </a:cxn>
                <a:cxn ang="0">
                  <a:pos x="271" y="621"/>
                </a:cxn>
                <a:cxn ang="0">
                  <a:pos x="328" y="611"/>
                </a:cxn>
                <a:cxn ang="0">
                  <a:pos x="356" y="571"/>
                </a:cxn>
                <a:cxn ang="0">
                  <a:pos x="342" y="559"/>
                </a:cxn>
                <a:cxn ang="0">
                  <a:pos x="393" y="433"/>
                </a:cxn>
                <a:cxn ang="0">
                  <a:pos x="405" y="369"/>
                </a:cxn>
                <a:cxn ang="0">
                  <a:pos x="456" y="395"/>
                </a:cxn>
                <a:cxn ang="0">
                  <a:pos x="482" y="322"/>
                </a:cxn>
                <a:cxn ang="0">
                  <a:pos x="508" y="317"/>
                </a:cxn>
                <a:cxn ang="0">
                  <a:pos x="547" y="248"/>
                </a:cxn>
                <a:cxn ang="0">
                  <a:pos x="558" y="172"/>
                </a:cxn>
                <a:cxn ang="0">
                  <a:pos x="637" y="220"/>
                </a:cxn>
                <a:cxn ang="0">
                  <a:pos x="650" y="181"/>
                </a:cxn>
                <a:cxn ang="0">
                  <a:pos x="630" y="151"/>
                </a:cxn>
                <a:cxn ang="0">
                  <a:pos x="594" y="135"/>
                </a:cxn>
                <a:cxn ang="0">
                  <a:pos x="550" y="140"/>
                </a:cxn>
                <a:cxn ang="0">
                  <a:pos x="537" y="166"/>
                </a:cxn>
                <a:cxn ang="0">
                  <a:pos x="458" y="189"/>
                </a:cxn>
                <a:cxn ang="0">
                  <a:pos x="407" y="249"/>
                </a:cxn>
                <a:cxn ang="0">
                  <a:pos x="392" y="151"/>
                </a:cxn>
                <a:cxn ang="0">
                  <a:pos x="251" y="177"/>
                </a:cxn>
                <a:cxn ang="0">
                  <a:pos x="224" y="0"/>
                </a:cxn>
                <a:cxn ang="0">
                  <a:pos x="204" y="15"/>
                </a:cxn>
                <a:cxn ang="0">
                  <a:pos x="217" y="49"/>
                </a:cxn>
                <a:cxn ang="0">
                  <a:pos x="198" y="205"/>
                </a:cxn>
                <a:cxn ang="0">
                  <a:pos x="173" y="238"/>
                </a:cxn>
                <a:cxn ang="0">
                  <a:pos x="97" y="298"/>
                </a:cxn>
                <a:cxn ang="0">
                  <a:pos x="82" y="365"/>
                </a:cxn>
                <a:cxn ang="0">
                  <a:pos x="54" y="346"/>
                </a:cxn>
                <a:cxn ang="0">
                  <a:pos x="44" y="426"/>
                </a:cxn>
                <a:cxn ang="0">
                  <a:pos x="0" y="466"/>
                </a:cxn>
              </a:cxnLst>
              <a:rect l="0" t="0" r="r" b="b"/>
              <a:pathLst>
                <a:path w="650" h="673">
                  <a:moveTo>
                    <a:pt x="0" y="466"/>
                  </a:moveTo>
                  <a:lnTo>
                    <a:pt x="26" y="559"/>
                  </a:lnTo>
                  <a:lnTo>
                    <a:pt x="54" y="591"/>
                  </a:lnTo>
                  <a:lnTo>
                    <a:pt x="108" y="625"/>
                  </a:lnTo>
                  <a:lnTo>
                    <a:pt x="148" y="673"/>
                  </a:lnTo>
                  <a:lnTo>
                    <a:pt x="200" y="649"/>
                  </a:lnTo>
                  <a:lnTo>
                    <a:pt x="220" y="664"/>
                  </a:lnTo>
                  <a:lnTo>
                    <a:pt x="252" y="649"/>
                  </a:lnTo>
                  <a:lnTo>
                    <a:pt x="271" y="621"/>
                  </a:lnTo>
                  <a:lnTo>
                    <a:pt x="328" y="611"/>
                  </a:lnTo>
                  <a:lnTo>
                    <a:pt x="356" y="571"/>
                  </a:lnTo>
                  <a:lnTo>
                    <a:pt x="342" y="559"/>
                  </a:lnTo>
                  <a:lnTo>
                    <a:pt x="393" y="433"/>
                  </a:lnTo>
                  <a:lnTo>
                    <a:pt x="405" y="369"/>
                  </a:lnTo>
                  <a:lnTo>
                    <a:pt x="456" y="395"/>
                  </a:lnTo>
                  <a:lnTo>
                    <a:pt x="482" y="322"/>
                  </a:lnTo>
                  <a:lnTo>
                    <a:pt x="508" y="317"/>
                  </a:lnTo>
                  <a:lnTo>
                    <a:pt x="547" y="248"/>
                  </a:lnTo>
                  <a:lnTo>
                    <a:pt x="558" y="172"/>
                  </a:lnTo>
                  <a:lnTo>
                    <a:pt x="637" y="220"/>
                  </a:lnTo>
                  <a:lnTo>
                    <a:pt x="650" y="181"/>
                  </a:lnTo>
                  <a:lnTo>
                    <a:pt x="630" y="151"/>
                  </a:lnTo>
                  <a:lnTo>
                    <a:pt x="594" y="135"/>
                  </a:lnTo>
                  <a:lnTo>
                    <a:pt x="550" y="140"/>
                  </a:lnTo>
                  <a:lnTo>
                    <a:pt x="537" y="166"/>
                  </a:lnTo>
                  <a:lnTo>
                    <a:pt x="458" y="189"/>
                  </a:lnTo>
                  <a:lnTo>
                    <a:pt x="407" y="249"/>
                  </a:lnTo>
                  <a:lnTo>
                    <a:pt x="392" y="151"/>
                  </a:lnTo>
                  <a:lnTo>
                    <a:pt x="251" y="177"/>
                  </a:lnTo>
                  <a:lnTo>
                    <a:pt x="224" y="0"/>
                  </a:lnTo>
                  <a:lnTo>
                    <a:pt x="204" y="15"/>
                  </a:lnTo>
                  <a:lnTo>
                    <a:pt x="217" y="49"/>
                  </a:lnTo>
                  <a:lnTo>
                    <a:pt x="198" y="205"/>
                  </a:lnTo>
                  <a:lnTo>
                    <a:pt x="173" y="238"/>
                  </a:lnTo>
                  <a:lnTo>
                    <a:pt x="97" y="298"/>
                  </a:lnTo>
                  <a:lnTo>
                    <a:pt x="82" y="365"/>
                  </a:lnTo>
                  <a:lnTo>
                    <a:pt x="54" y="346"/>
                  </a:lnTo>
                  <a:lnTo>
                    <a:pt x="44" y="426"/>
                  </a:lnTo>
                  <a:lnTo>
                    <a:pt x="0" y="466"/>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9" name="Freeform 63"/>
            <p:cNvSpPr>
              <a:spLocks noChangeAspect="1"/>
            </p:cNvSpPr>
            <p:nvPr/>
          </p:nvSpPr>
          <p:spPr bwMode="auto">
            <a:xfrm>
              <a:off x="2684463" y="2854325"/>
              <a:ext cx="422275" cy="482600"/>
            </a:xfrm>
            <a:custGeom>
              <a:avLst/>
              <a:gdLst/>
              <a:ahLst/>
              <a:cxnLst>
                <a:cxn ang="0">
                  <a:pos x="0" y="256"/>
                </a:cxn>
                <a:cxn ang="0">
                  <a:pos x="20" y="321"/>
                </a:cxn>
                <a:cxn ang="0">
                  <a:pos x="17" y="422"/>
                </a:cxn>
                <a:cxn ang="0">
                  <a:pos x="110" y="483"/>
                </a:cxn>
                <a:cxn ang="0">
                  <a:pos x="147" y="527"/>
                </a:cxn>
                <a:cxn ang="0">
                  <a:pos x="200" y="564"/>
                </a:cxn>
                <a:cxn ang="0">
                  <a:pos x="220" y="588"/>
                </a:cxn>
                <a:cxn ang="0">
                  <a:pos x="232" y="655"/>
                </a:cxn>
                <a:cxn ang="0">
                  <a:pos x="247" y="753"/>
                </a:cxn>
                <a:cxn ang="0">
                  <a:pos x="319" y="844"/>
                </a:cxn>
                <a:cxn ang="0">
                  <a:pos x="698" y="816"/>
                </a:cxn>
                <a:cxn ang="0">
                  <a:pos x="676" y="686"/>
                </a:cxn>
                <a:cxn ang="0">
                  <a:pos x="689" y="551"/>
                </a:cxn>
                <a:cxn ang="0">
                  <a:pos x="713" y="491"/>
                </a:cxn>
                <a:cxn ang="0">
                  <a:pos x="711" y="437"/>
                </a:cxn>
                <a:cxn ang="0">
                  <a:pos x="758" y="315"/>
                </a:cxn>
                <a:cxn ang="0">
                  <a:pos x="765" y="283"/>
                </a:cxn>
                <a:cxn ang="0">
                  <a:pos x="751" y="276"/>
                </a:cxn>
                <a:cxn ang="0">
                  <a:pos x="733" y="302"/>
                </a:cxn>
                <a:cxn ang="0">
                  <a:pos x="717" y="365"/>
                </a:cxn>
                <a:cxn ang="0">
                  <a:pos x="687" y="372"/>
                </a:cxn>
                <a:cxn ang="0">
                  <a:pos x="671" y="408"/>
                </a:cxn>
                <a:cxn ang="0">
                  <a:pos x="638" y="434"/>
                </a:cxn>
                <a:cxn ang="0">
                  <a:pos x="643" y="393"/>
                </a:cxn>
                <a:cxn ang="0">
                  <a:pos x="662" y="351"/>
                </a:cxn>
                <a:cxn ang="0">
                  <a:pos x="684" y="335"/>
                </a:cxn>
                <a:cxn ang="0">
                  <a:pos x="687" y="321"/>
                </a:cxn>
                <a:cxn ang="0">
                  <a:pos x="647" y="204"/>
                </a:cxn>
                <a:cxn ang="0">
                  <a:pos x="617" y="195"/>
                </a:cxn>
                <a:cxn ang="0">
                  <a:pos x="606" y="168"/>
                </a:cxn>
                <a:cxn ang="0">
                  <a:pos x="534" y="159"/>
                </a:cxn>
                <a:cxn ang="0">
                  <a:pos x="373" y="115"/>
                </a:cxn>
                <a:cxn ang="0">
                  <a:pos x="309" y="67"/>
                </a:cxn>
                <a:cxn ang="0">
                  <a:pos x="273" y="51"/>
                </a:cxn>
                <a:cxn ang="0">
                  <a:pos x="252" y="67"/>
                </a:cxn>
                <a:cxn ang="0">
                  <a:pos x="244" y="62"/>
                </a:cxn>
                <a:cxn ang="0">
                  <a:pos x="257" y="51"/>
                </a:cxn>
                <a:cxn ang="0">
                  <a:pos x="257" y="28"/>
                </a:cxn>
                <a:cxn ang="0">
                  <a:pos x="263" y="21"/>
                </a:cxn>
                <a:cxn ang="0">
                  <a:pos x="263" y="6"/>
                </a:cxn>
                <a:cxn ang="0">
                  <a:pos x="254" y="0"/>
                </a:cxn>
                <a:cxn ang="0">
                  <a:pos x="165" y="41"/>
                </a:cxn>
                <a:cxn ang="0">
                  <a:pos x="132" y="54"/>
                </a:cxn>
                <a:cxn ang="0">
                  <a:pos x="118" y="57"/>
                </a:cxn>
                <a:cxn ang="0">
                  <a:pos x="94" y="43"/>
                </a:cxn>
                <a:cxn ang="0">
                  <a:pos x="93" y="54"/>
                </a:cxn>
                <a:cxn ang="0">
                  <a:pos x="89" y="42"/>
                </a:cxn>
                <a:cxn ang="0">
                  <a:pos x="71" y="60"/>
                </a:cxn>
                <a:cxn ang="0">
                  <a:pos x="76" y="157"/>
                </a:cxn>
                <a:cxn ang="0">
                  <a:pos x="0" y="256"/>
                </a:cxn>
              </a:cxnLst>
              <a:rect l="0" t="0" r="r" b="b"/>
              <a:pathLst>
                <a:path w="765" h="844">
                  <a:moveTo>
                    <a:pt x="0" y="256"/>
                  </a:moveTo>
                  <a:lnTo>
                    <a:pt x="20" y="321"/>
                  </a:lnTo>
                  <a:lnTo>
                    <a:pt x="17" y="422"/>
                  </a:lnTo>
                  <a:lnTo>
                    <a:pt x="110" y="483"/>
                  </a:lnTo>
                  <a:lnTo>
                    <a:pt x="147" y="527"/>
                  </a:lnTo>
                  <a:lnTo>
                    <a:pt x="200" y="564"/>
                  </a:lnTo>
                  <a:lnTo>
                    <a:pt x="220" y="588"/>
                  </a:lnTo>
                  <a:lnTo>
                    <a:pt x="232" y="655"/>
                  </a:lnTo>
                  <a:lnTo>
                    <a:pt x="247" y="753"/>
                  </a:lnTo>
                  <a:lnTo>
                    <a:pt x="319" y="844"/>
                  </a:lnTo>
                  <a:lnTo>
                    <a:pt x="698" y="816"/>
                  </a:lnTo>
                  <a:lnTo>
                    <a:pt x="676" y="686"/>
                  </a:lnTo>
                  <a:lnTo>
                    <a:pt x="689" y="551"/>
                  </a:lnTo>
                  <a:lnTo>
                    <a:pt x="713" y="491"/>
                  </a:lnTo>
                  <a:lnTo>
                    <a:pt x="711" y="437"/>
                  </a:lnTo>
                  <a:lnTo>
                    <a:pt x="758" y="315"/>
                  </a:lnTo>
                  <a:lnTo>
                    <a:pt x="765" y="283"/>
                  </a:lnTo>
                  <a:lnTo>
                    <a:pt x="751" y="276"/>
                  </a:lnTo>
                  <a:lnTo>
                    <a:pt x="733" y="302"/>
                  </a:lnTo>
                  <a:lnTo>
                    <a:pt x="717" y="365"/>
                  </a:lnTo>
                  <a:lnTo>
                    <a:pt x="687" y="372"/>
                  </a:lnTo>
                  <a:lnTo>
                    <a:pt x="671" y="408"/>
                  </a:lnTo>
                  <a:lnTo>
                    <a:pt x="638" y="434"/>
                  </a:lnTo>
                  <a:lnTo>
                    <a:pt x="643" y="393"/>
                  </a:lnTo>
                  <a:lnTo>
                    <a:pt x="662" y="351"/>
                  </a:lnTo>
                  <a:lnTo>
                    <a:pt x="684" y="335"/>
                  </a:lnTo>
                  <a:lnTo>
                    <a:pt x="687" y="321"/>
                  </a:lnTo>
                  <a:lnTo>
                    <a:pt x="647" y="204"/>
                  </a:lnTo>
                  <a:lnTo>
                    <a:pt x="617" y="195"/>
                  </a:lnTo>
                  <a:lnTo>
                    <a:pt x="606" y="168"/>
                  </a:lnTo>
                  <a:lnTo>
                    <a:pt x="534" y="159"/>
                  </a:lnTo>
                  <a:lnTo>
                    <a:pt x="373" y="115"/>
                  </a:lnTo>
                  <a:lnTo>
                    <a:pt x="309" y="67"/>
                  </a:lnTo>
                  <a:lnTo>
                    <a:pt x="273" y="51"/>
                  </a:lnTo>
                  <a:lnTo>
                    <a:pt x="252" y="67"/>
                  </a:lnTo>
                  <a:lnTo>
                    <a:pt x="244" y="62"/>
                  </a:lnTo>
                  <a:lnTo>
                    <a:pt x="257" y="51"/>
                  </a:lnTo>
                  <a:lnTo>
                    <a:pt x="257" y="28"/>
                  </a:lnTo>
                  <a:lnTo>
                    <a:pt x="263" y="21"/>
                  </a:lnTo>
                  <a:lnTo>
                    <a:pt x="263" y="6"/>
                  </a:lnTo>
                  <a:lnTo>
                    <a:pt x="254" y="0"/>
                  </a:lnTo>
                  <a:lnTo>
                    <a:pt x="165" y="41"/>
                  </a:lnTo>
                  <a:lnTo>
                    <a:pt x="132" y="54"/>
                  </a:lnTo>
                  <a:lnTo>
                    <a:pt x="118" y="57"/>
                  </a:lnTo>
                  <a:lnTo>
                    <a:pt x="94" y="43"/>
                  </a:lnTo>
                  <a:lnTo>
                    <a:pt x="93" y="54"/>
                  </a:lnTo>
                  <a:lnTo>
                    <a:pt x="89" y="42"/>
                  </a:lnTo>
                  <a:lnTo>
                    <a:pt x="71" y="60"/>
                  </a:lnTo>
                  <a:lnTo>
                    <a:pt x="76" y="157"/>
                  </a:lnTo>
                  <a:lnTo>
                    <a:pt x="0" y="25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0" name="Freeform 64"/>
            <p:cNvSpPr>
              <a:spLocks noChangeAspect="1"/>
            </p:cNvSpPr>
            <p:nvPr/>
          </p:nvSpPr>
          <p:spPr bwMode="auto">
            <a:xfrm>
              <a:off x="1327025" y="2963888"/>
              <a:ext cx="558800" cy="501650"/>
            </a:xfrm>
            <a:custGeom>
              <a:avLst/>
              <a:gdLst/>
              <a:ahLst/>
              <a:cxnLst>
                <a:cxn ang="0">
                  <a:pos x="0" y="755"/>
                </a:cxn>
                <a:cxn ang="0">
                  <a:pos x="29" y="563"/>
                </a:cxn>
                <a:cxn ang="0">
                  <a:pos x="104" y="93"/>
                </a:cxn>
                <a:cxn ang="0">
                  <a:pos x="120" y="0"/>
                </a:cxn>
                <a:cxn ang="0">
                  <a:pos x="521" y="63"/>
                </a:cxn>
                <a:cxn ang="0">
                  <a:pos x="1018" y="116"/>
                </a:cxn>
                <a:cxn ang="0">
                  <a:pos x="982" y="498"/>
                </a:cxn>
                <a:cxn ang="0">
                  <a:pos x="948" y="879"/>
                </a:cxn>
                <a:cxn ang="0">
                  <a:pos x="270" y="798"/>
                </a:cxn>
                <a:cxn ang="0">
                  <a:pos x="0" y="755"/>
                </a:cxn>
              </a:cxnLst>
              <a:rect l="0" t="0" r="r" b="b"/>
              <a:pathLst>
                <a:path w="1018" h="879">
                  <a:moveTo>
                    <a:pt x="0" y="755"/>
                  </a:moveTo>
                  <a:lnTo>
                    <a:pt x="29" y="563"/>
                  </a:lnTo>
                  <a:lnTo>
                    <a:pt x="104" y="93"/>
                  </a:lnTo>
                  <a:lnTo>
                    <a:pt x="120" y="0"/>
                  </a:lnTo>
                  <a:lnTo>
                    <a:pt x="521" y="63"/>
                  </a:lnTo>
                  <a:lnTo>
                    <a:pt x="1018" y="116"/>
                  </a:lnTo>
                  <a:lnTo>
                    <a:pt x="982" y="498"/>
                  </a:lnTo>
                  <a:lnTo>
                    <a:pt x="948" y="879"/>
                  </a:lnTo>
                  <a:lnTo>
                    <a:pt x="270" y="798"/>
                  </a:lnTo>
                  <a:lnTo>
                    <a:pt x="0" y="755"/>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1" name="Freeform 65"/>
            <p:cNvSpPr>
              <a:spLocks noChangeAspect="1"/>
            </p:cNvSpPr>
            <p:nvPr/>
          </p:nvSpPr>
          <p:spPr bwMode="auto">
            <a:xfrm>
              <a:off x="501650" y="5127625"/>
              <a:ext cx="41275" cy="20638"/>
            </a:xfrm>
            <a:custGeom>
              <a:avLst/>
              <a:gdLst/>
              <a:ahLst/>
              <a:cxnLst>
                <a:cxn ang="0">
                  <a:pos x="0" y="36"/>
                </a:cxn>
                <a:cxn ang="0">
                  <a:pos x="18" y="19"/>
                </a:cxn>
                <a:cxn ang="0">
                  <a:pos x="69" y="0"/>
                </a:cxn>
                <a:cxn ang="0">
                  <a:pos x="72" y="6"/>
                </a:cxn>
                <a:cxn ang="0">
                  <a:pos x="0" y="36"/>
                </a:cxn>
              </a:cxnLst>
              <a:rect l="0" t="0" r="r" b="b"/>
              <a:pathLst>
                <a:path w="72" h="36">
                  <a:moveTo>
                    <a:pt x="0" y="36"/>
                  </a:moveTo>
                  <a:lnTo>
                    <a:pt x="18" y="19"/>
                  </a:lnTo>
                  <a:lnTo>
                    <a:pt x="69" y="0"/>
                  </a:lnTo>
                  <a:lnTo>
                    <a:pt x="72" y="6"/>
                  </a:lnTo>
                  <a:lnTo>
                    <a:pt x="0" y="36"/>
                  </a:lnTo>
                  <a:close/>
                </a:path>
              </a:pathLst>
            </a:custGeom>
            <a:solidFill>
              <a:srgbClr val="00C6D7">
                <a:lumMod val="20000"/>
                <a:lumOff val="8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2" name="Freeform 66"/>
            <p:cNvSpPr>
              <a:spLocks noChangeAspect="1"/>
            </p:cNvSpPr>
            <p:nvPr/>
          </p:nvSpPr>
          <p:spPr bwMode="auto">
            <a:xfrm>
              <a:off x="558800" y="5116513"/>
              <a:ext cx="23813" cy="17463"/>
            </a:xfrm>
            <a:custGeom>
              <a:avLst/>
              <a:gdLst/>
              <a:ahLst/>
              <a:cxnLst>
                <a:cxn ang="0">
                  <a:pos x="0" y="29"/>
                </a:cxn>
                <a:cxn ang="0">
                  <a:pos x="9" y="0"/>
                </a:cxn>
                <a:cxn ang="0">
                  <a:pos x="42" y="6"/>
                </a:cxn>
                <a:cxn ang="0">
                  <a:pos x="38" y="21"/>
                </a:cxn>
                <a:cxn ang="0">
                  <a:pos x="0" y="29"/>
                </a:cxn>
              </a:cxnLst>
              <a:rect l="0" t="0" r="r" b="b"/>
              <a:pathLst>
                <a:path w="42" h="29">
                  <a:moveTo>
                    <a:pt x="0" y="29"/>
                  </a:moveTo>
                  <a:lnTo>
                    <a:pt x="9" y="0"/>
                  </a:lnTo>
                  <a:lnTo>
                    <a:pt x="42" y="6"/>
                  </a:lnTo>
                  <a:lnTo>
                    <a:pt x="38" y="21"/>
                  </a:lnTo>
                  <a:lnTo>
                    <a:pt x="0" y="29"/>
                  </a:lnTo>
                  <a:close/>
                </a:path>
              </a:pathLst>
            </a:custGeom>
            <a:solidFill>
              <a:srgbClr val="00C6D7">
                <a:lumMod val="20000"/>
                <a:lumOff val="8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3" name="Freeform 67"/>
            <p:cNvSpPr>
              <a:spLocks noChangeAspect="1"/>
            </p:cNvSpPr>
            <p:nvPr/>
          </p:nvSpPr>
          <p:spPr bwMode="auto">
            <a:xfrm>
              <a:off x="611188" y="5097463"/>
              <a:ext cx="42863" cy="19050"/>
            </a:xfrm>
            <a:custGeom>
              <a:avLst/>
              <a:gdLst/>
              <a:ahLst/>
              <a:cxnLst>
                <a:cxn ang="0">
                  <a:pos x="0" y="33"/>
                </a:cxn>
                <a:cxn ang="0">
                  <a:pos x="18" y="0"/>
                </a:cxn>
                <a:cxn ang="0">
                  <a:pos x="64" y="0"/>
                </a:cxn>
                <a:cxn ang="0">
                  <a:pos x="77" y="32"/>
                </a:cxn>
                <a:cxn ang="0">
                  <a:pos x="26" y="22"/>
                </a:cxn>
                <a:cxn ang="0">
                  <a:pos x="0" y="33"/>
                </a:cxn>
              </a:cxnLst>
              <a:rect l="0" t="0" r="r" b="b"/>
              <a:pathLst>
                <a:path w="77" h="33">
                  <a:moveTo>
                    <a:pt x="0" y="33"/>
                  </a:moveTo>
                  <a:lnTo>
                    <a:pt x="18" y="0"/>
                  </a:lnTo>
                  <a:lnTo>
                    <a:pt x="64" y="0"/>
                  </a:lnTo>
                  <a:lnTo>
                    <a:pt x="77" y="32"/>
                  </a:lnTo>
                  <a:lnTo>
                    <a:pt x="26" y="22"/>
                  </a:lnTo>
                  <a:lnTo>
                    <a:pt x="0" y="33"/>
                  </a:lnTo>
                  <a:close/>
                </a:path>
              </a:pathLst>
            </a:custGeom>
            <a:solidFill>
              <a:srgbClr val="00C6D7">
                <a:lumMod val="20000"/>
                <a:lumOff val="8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4" name="Freeform 68"/>
            <p:cNvSpPr>
              <a:spLocks noChangeAspect="1"/>
            </p:cNvSpPr>
            <p:nvPr/>
          </p:nvSpPr>
          <p:spPr bwMode="auto">
            <a:xfrm>
              <a:off x="650875" y="4432300"/>
              <a:ext cx="765175" cy="704850"/>
            </a:xfrm>
            <a:custGeom>
              <a:avLst/>
              <a:gdLst/>
              <a:ahLst/>
              <a:cxnLst>
                <a:cxn ang="0">
                  <a:pos x="115" y="1124"/>
                </a:cxn>
                <a:cxn ang="0">
                  <a:pos x="267" y="1034"/>
                </a:cxn>
                <a:cxn ang="0">
                  <a:pos x="272" y="925"/>
                </a:cxn>
                <a:cxn ang="0">
                  <a:pos x="217" y="918"/>
                </a:cxn>
                <a:cxn ang="0">
                  <a:pos x="109" y="913"/>
                </a:cxn>
                <a:cxn ang="0">
                  <a:pos x="157" y="766"/>
                </a:cxn>
                <a:cxn ang="0">
                  <a:pos x="61" y="764"/>
                </a:cxn>
                <a:cxn ang="0">
                  <a:pos x="70" y="715"/>
                </a:cxn>
                <a:cxn ang="0">
                  <a:pos x="32" y="661"/>
                </a:cxn>
                <a:cxn ang="0">
                  <a:pos x="168" y="572"/>
                </a:cxn>
                <a:cxn ang="0">
                  <a:pos x="245" y="491"/>
                </a:cxn>
                <a:cxn ang="0">
                  <a:pos x="135" y="458"/>
                </a:cxn>
                <a:cxn ang="0">
                  <a:pos x="200" y="308"/>
                </a:cxn>
                <a:cxn ang="0">
                  <a:pos x="294" y="350"/>
                </a:cxn>
                <a:cxn ang="0">
                  <a:pos x="309" y="357"/>
                </a:cxn>
                <a:cxn ang="0">
                  <a:pos x="235" y="276"/>
                </a:cxn>
                <a:cxn ang="0">
                  <a:pos x="211" y="120"/>
                </a:cxn>
                <a:cxn ang="0">
                  <a:pos x="399" y="36"/>
                </a:cxn>
                <a:cxn ang="0">
                  <a:pos x="492" y="0"/>
                </a:cxn>
                <a:cxn ang="0">
                  <a:pos x="554" y="59"/>
                </a:cxn>
                <a:cxn ang="0">
                  <a:pos x="690" y="102"/>
                </a:cxn>
                <a:cxn ang="0">
                  <a:pos x="817" y="128"/>
                </a:cxn>
                <a:cxn ang="0">
                  <a:pos x="1000" y="886"/>
                </a:cxn>
                <a:cxn ang="0">
                  <a:pos x="1113" y="905"/>
                </a:cxn>
                <a:cxn ang="0">
                  <a:pos x="1172" y="928"/>
                </a:cxn>
                <a:cxn ang="0">
                  <a:pos x="1341" y="1116"/>
                </a:cxn>
                <a:cxn ang="0">
                  <a:pos x="1379" y="1232"/>
                </a:cxn>
                <a:cxn ang="0">
                  <a:pos x="1356" y="1187"/>
                </a:cxn>
                <a:cxn ang="0">
                  <a:pos x="1312" y="1173"/>
                </a:cxn>
                <a:cxn ang="0">
                  <a:pos x="1300" y="1143"/>
                </a:cxn>
                <a:cxn ang="0">
                  <a:pos x="1283" y="1112"/>
                </a:cxn>
                <a:cxn ang="0">
                  <a:pos x="1234" y="1075"/>
                </a:cxn>
                <a:cxn ang="0">
                  <a:pos x="1207" y="1011"/>
                </a:cxn>
                <a:cxn ang="0">
                  <a:pos x="1187" y="997"/>
                </a:cxn>
                <a:cxn ang="0">
                  <a:pos x="1147" y="928"/>
                </a:cxn>
                <a:cxn ang="0">
                  <a:pos x="1214" y="1030"/>
                </a:cxn>
                <a:cxn ang="0">
                  <a:pos x="1216" y="1072"/>
                </a:cxn>
                <a:cxn ang="0">
                  <a:pos x="1200" y="1094"/>
                </a:cxn>
                <a:cxn ang="0">
                  <a:pos x="1154" y="1000"/>
                </a:cxn>
                <a:cxn ang="0">
                  <a:pos x="1118" y="965"/>
                </a:cxn>
                <a:cxn ang="0">
                  <a:pos x="1105" y="1004"/>
                </a:cxn>
                <a:cxn ang="0">
                  <a:pos x="984" y="898"/>
                </a:cxn>
                <a:cxn ang="0">
                  <a:pos x="934" y="913"/>
                </a:cxn>
                <a:cxn ang="0">
                  <a:pos x="765" y="875"/>
                </a:cxn>
                <a:cxn ang="0">
                  <a:pos x="728" y="841"/>
                </a:cxn>
                <a:cxn ang="0">
                  <a:pos x="671" y="822"/>
                </a:cxn>
                <a:cxn ang="0">
                  <a:pos x="668" y="835"/>
                </a:cxn>
                <a:cxn ang="0">
                  <a:pos x="710" y="910"/>
                </a:cxn>
                <a:cxn ang="0">
                  <a:pos x="631" y="889"/>
                </a:cxn>
                <a:cxn ang="0">
                  <a:pos x="611" y="916"/>
                </a:cxn>
                <a:cxn ang="0">
                  <a:pos x="541" y="942"/>
                </a:cxn>
                <a:cxn ang="0">
                  <a:pos x="549" y="913"/>
                </a:cxn>
                <a:cxn ang="0">
                  <a:pos x="630" y="776"/>
                </a:cxn>
                <a:cxn ang="0">
                  <a:pos x="501" y="859"/>
                </a:cxn>
                <a:cxn ang="0">
                  <a:pos x="449" y="973"/>
                </a:cxn>
                <a:cxn ang="0">
                  <a:pos x="162" y="1146"/>
                </a:cxn>
                <a:cxn ang="0">
                  <a:pos x="36" y="1180"/>
                </a:cxn>
              </a:cxnLst>
              <a:rect l="0" t="0" r="r" b="b"/>
              <a:pathLst>
                <a:path w="1399" h="1232">
                  <a:moveTo>
                    <a:pt x="0" y="1176"/>
                  </a:moveTo>
                  <a:lnTo>
                    <a:pt x="13" y="1156"/>
                  </a:lnTo>
                  <a:lnTo>
                    <a:pt x="22" y="1158"/>
                  </a:lnTo>
                  <a:lnTo>
                    <a:pt x="80" y="1116"/>
                  </a:lnTo>
                  <a:lnTo>
                    <a:pt x="115" y="1124"/>
                  </a:lnTo>
                  <a:lnTo>
                    <a:pt x="123" y="1140"/>
                  </a:lnTo>
                  <a:lnTo>
                    <a:pt x="126" y="1124"/>
                  </a:lnTo>
                  <a:lnTo>
                    <a:pt x="162" y="1096"/>
                  </a:lnTo>
                  <a:lnTo>
                    <a:pt x="217" y="1075"/>
                  </a:lnTo>
                  <a:lnTo>
                    <a:pt x="267" y="1034"/>
                  </a:lnTo>
                  <a:lnTo>
                    <a:pt x="277" y="1038"/>
                  </a:lnTo>
                  <a:lnTo>
                    <a:pt x="285" y="984"/>
                  </a:lnTo>
                  <a:lnTo>
                    <a:pt x="316" y="942"/>
                  </a:lnTo>
                  <a:lnTo>
                    <a:pt x="265" y="945"/>
                  </a:lnTo>
                  <a:lnTo>
                    <a:pt x="272" y="925"/>
                  </a:lnTo>
                  <a:lnTo>
                    <a:pt x="286" y="925"/>
                  </a:lnTo>
                  <a:lnTo>
                    <a:pt x="272" y="916"/>
                  </a:lnTo>
                  <a:lnTo>
                    <a:pt x="247" y="940"/>
                  </a:lnTo>
                  <a:lnTo>
                    <a:pt x="245" y="958"/>
                  </a:lnTo>
                  <a:lnTo>
                    <a:pt x="217" y="918"/>
                  </a:lnTo>
                  <a:lnTo>
                    <a:pt x="206" y="925"/>
                  </a:lnTo>
                  <a:lnTo>
                    <a:pt x="191" y="904"/>
                  </a:lnTo>
                  <a:lnTo>
                    <a:pt x="152" y="920"/>
                  </a:lnTo>
                  <a:lnTo>
                    <a:pt x="144" y="922"/>
                  </a:lnTo>
                  <a:lnTo>
                    <a:pt x="109" y="913"/>
                  </a:lnTo>
                  <a:lnTo>
                    <a:pt x="144" y="883"/>
                  </a:lnTo>
                  <a:lnTo>
                    <a:pt x="135" y="875"/>
                  </a:lnTo>
                  <a:lnTo>
                    <a:pt x="144" y="856"/>
                  </a:lnTo>
                  <a:lnTo>
                    <a:pt x="140" y="796"/>
                  </a:lnTo>
                  <a:lnTo>
                    <a:pt x="157" y="766"/>
                  </a:lnTo>
                  <a:lnTo>
                    <a:pt x="129" y="788"/>
                  </a:lnTo>
                  <a:lnTo>
                    <a:pt x="130" y="806"/>
                  </a:lnTo>
                  <a:lnTo>
                    <a:pt x="104" y="822"/>
                  </a:lnTo>
                  <a:lnTo>
                    <a:pt x="71" y="811"/>
                  </a:lnTo>
                  <a:lnTo>
                    <a:pt x="61" y="764"/>
                  </a:lnTo>
                  <a:lnTo>
                    <a:pt x="39" y="744"/>
                  </a:lnTo>
                  <a:lnTo>
                    <a:pt x="39" y="730"/>
                  </a:lnTo>
                  <a:lnTo>
                    <a:pt x="54" y="730"/>
                  </a:lnTo>
                  <a:lnTo>
                    <a:pt x="60" y="719"/>
                  </a:lnTo>
                  <a:lnTo>
                    <a:pt x="70" y="715"/>
                  </a:lnTo>
                  <a:lnTo>
                    <a:pt x="60" y="713"/>
                  </a:lnTo>
                  <a:lnTo>
                    <a:pt x="68" y="704"/>
                  </a:lnTo>
                  <a:lnTo>
                    <a:pt x="55" y="689"/>
                  </a:lnTo>
                  <a:lnTo>
                    <a:pt x="50" y="697"/>
                  </a:lnTo>
                  <a:lnTo>
                    <a:pt x="32" y="661"/>
                  </a:lnTo>
                  <a:lnTo>
                    <a:pt x="44" y="635"/>
                  </a:lnTo>
                  <a:lnTo>
                    <a:pt x="108" y="589"/>
                  </a:lnTo>
                  <a:lnTo>
                    <a:pt x="123" y="558"/>
                  </a:lnTo>
                  <a:lnTo>
                    <a:pt x="138" y="554"/>
                  </a:lnTo>
                  <a:lnTo>
                    <a:pt x="168" y="572"/>
                  </a:lnTo>
                  <a:lnTo>
                    <a:pt x="191" y="566"/>
                  </a:lnTo>
                  <a:lnTo>
                    <a:pt x="202" y="551"/>
                  </a:lnTo>
                  <a:lnTo>
                    <a:pt x="248" y="558"/>
                  </a:lnTo>
                  <a:lnTo>
                    <a:pt x="257" y="508"/>
                  </a:lnTo>
                  <a:lnTo>
                    <a:pt x="245" y="491"/>
                  </a:lnTo>
                  <a:lnTo>
                    <a:pt x="275" y="473"/>
                  </a:lnTo>
                  <a:lnTo>
                    <a:pt x="247" y="461"/>
                  </a:lnTo>
                  <a:lnTo>
                    <a:pt x="207" y="488"/>
                  </a:lnTo>
                  <a:lnTo>
                    <a:pt x="203" y="463"/>
                  </a:lnTo>
                  <a:lnTo>
                    <a:pt x="135" y="458"/>
                  </a:lnTo>
                  <a:lnTo>
                    <a:pt x="102" y="430"/>
                  </a:lnTo>
                  <a:lnTo>
                    <a:pt x="98" y="380"/>
                  </a:lnTo>
                  <a:lnTo>
                    <a:pt x="119" y="389"/>
                  </a:lnTo>
                  <a:lnTo>
                    <a:pt x="71" y="338"/>
                  </a:lnTo>
                  <a:lnTo>
                    <a:pt x="200" y="308"/>
                  </a:lnTo>
                  <a:lnTo>
                    <a:pt x="219" y="315"/>
                  </a:lnTo>
                  <a:lnTo>
                    <a:pt x="202" y="338"/>
                  </a:lnTo>
                  <a:lnTo>
                    <a:pt x="267" y="371"/>
                  </a:lnTo>
                  <a:lnTo>
                    <a:pt x="296" y="362"/>
                  </a:lnTo>
                  <a:lnTo>
                    <a:pt x="294" y="350"/>
                  </a:lnTo>
                  <a:lnTo>
                    <a:pt x="270" y="342"/>
                  </a:lnTo>
                  <a:lnTo>
                    <a:pt x="257" y="297"/>
                  </a:lnTo>
                  <a:lnTo>
                    <a:pt x="274" y="311"/>
                  </a:lnTo>
                  <a:lnTo>
                    <a:pt x="280" y="338"/>
                  </a:lnTo>
                  <a:lnTo>
                    <a:pt x="309" y="357"/>
                  </a:lnTo>
                  <a:lnTo>
                    <a:pt x="337" y="353"/>
                  </a:lnTo>
                  <a:lnTo>
                    <a:pt x="330" y="336"/>
                  </a:lnTo>
                  <a:lnTo>
                    <a:pt x="284" y="326"/>
                  </a:lnTo>
                  <a:lnTo>
                    <a:pt x="292" y="297"/>
                  </a:lnTo>
                  <a:lnTo>
                    <a:pt x="235" y="276"/>
                  </a:lnTo>
                  <a:lnTo>
                    <a:pt x="234" y="237"/>
                  </a:lnTo>
                  <a:lnTo>
                    <a:pt x="219" y="210"/>
                  </a:lnTo>
                  <a:lnTo>
                    <a:pt x="176" y="159"/>
                  </a:lnTo>
                  <a:lnTo>
                    <a:pt x="192" y="157"/>
                  </a:lnTo>
                  <a:lnTo>
                    <a:pt x="211" y="120"/>
                  </a:lnTo>
                  <a:lnTo>
                    <a:pt x="258" y="135"/>
                  </a:lnTo>
                  <a:lnTo>
                    <a:pt x="295" y="118"/>
                  </a:lnTo>
                  <a:lnTo>
                    <a:pt x="350" y="49"/>
                  </a:lnTo>
                  <a:lnTo>
                    <a:pt x="363" y="60"/>
                  </a:lnTo>
                  <a:lnTo>
                    <a:pt x="399" y="36"/>
                  </a:lnTo>
                  <a:lnTo>
                    <a:pt x="400" y="57"/>
                  </a:lnTo>
                  <a:lnTo>
                    <a:pt x="417" y="52"/>
                  </a:lnTo>
                  <a:lnTo>
                    <a:pt x="407" y="40"/>
                  </a:lnTo>
                  <a:lnTo>
                    <a:pt x="457" y="33"/>
                  </a:lnTo>
                  <a:lnTo>
                    <a:pt x="492" y="0"/>
                  </a:lnTo>
                  <a:lnTo>
                    <a:pt x="516" y="21"/>
                  </a:lnTo>
                  <a:lnTo>
                    <a:pt x="509" y="49"/>
                  </a:lnTo>
                  <a:lnTo>
                    <a:pt x="526" y="52"/>
                  </a:lnTo>
                  <a:lnTo>
                    <a:pt x="532" y="25"/>
                  </a:lnTo>
                  <a:lnTo>
                    <a:pt x="554" y="59"/>
                  </a:lnTo>
                  <a:lnTo>
                    <a:pt x="595" y="59"/>
                  </a:lnTo>
                  <a:lnTo>
                    <a:pt x="599" y="88"/>
                  </a:lnTo>
                  <a:lnTo>
                    <a:pt x="673" y="96"/>
                  </a:lnTo>
                  <a:lnTo>
                    <a:pt x="671" y="111"/>
                  </a:lnTo>
                  <a:lnTo>
                    <a:pt x="690" y="102"/>
                  </a:lnTo>
                  <a:lnTo>
                    <a:pt x="709" y="125"/>
                  </a:lnTo>
                  <a:lnTo>
                    <a:pt x="746" y="120"/>
                  </a:lnTo>
                  <a:lnTo>
                    <a:pt x="780" y="135"/>
                  </a:lnTo>
                  <a:lnTo>
                    <a:pt x="817" y="120"/>
                  </a:lnTo>
                  <a:lnTo>
                    <a:pt x="817" y="128"/>
                  </a:lnTo>
                  <a:lnTo>
                    <a:pt x="829" y="124"/>
                  </a:lnTo>
                  <a:lnTo>
                    <a:pt x="888" y="154"/>
                  </a:lnTo>
                  <a:lnTo>
                    <a:pt x="934" y="869"/>
                  </a:lnTo>
                  <a:lnTo>
                    <a:pt x="1000" y="865"/>
                  </a:lnTo>
                  <a:lnTo>
                    <a:pt x="1000" y="886"/>
                  </a:lnTo>
                  <a:lnTo>
                    <a:pt x="1021" y="904"/>
                  </a:lnTo>
                  <a:lnTo>
                    <a:pt x="1063" y="938"/>
                  </a:lnTo>
                  <a:lnTo>
                    <a:pt x="1069" y="958"/>
                  </a:lnTo>
                  <a:lnTo>
                    <a:pt x="1103" y="935"/>
                  </a:lnTo>
                  <a:lnTo>
                    <a:pt x="1113" y="905"/>
                  </a:lnTo>
                  <a:lnTo>
                    <a:pt x="1133" y="893"/>
                  </a:lnTo>
                  <a:lnTo>
                    <a:pt x="1137" y="891"/>
                  </a:lnTo>
                  <a:lnTo>
                    <a:pt x="1158" y="905"/>
                  </a:lnTo>
                  <a:lnTo>
                    <a:pt x="1157" y="925"/>
                  </a:lnTo>
                  <a:lnTo>
                    <a:pt x="1172" y="928"/>
                  </a:lnTo>
                  <a:lnTo>
                    <a:pt x="1182" y="935"/>
                  </a:lnTo>
                  <a:lnTo>
                    <a:pt x="1187" y="949"/>
                  </a:lnTo>
                  <a:lnTo>
                    <a:pt x="1211" y="959"/>
                  </a:lnTo>
                  <a:lnTo>
                    <a:pt x="1309" y="1105"/>
                  </a:lnTo>
                  <a:lnTo>
                    <a:pt x="1341" y="1116"/>
                  </a:lnTo>
                  <a:lnTo>
                    <a:pt x="1392" y="1134"/>
                  </a:lnTo>
                  <a:lnTo>
                    <a:pt x="1399" y="1146"/>
                  </a:lnTo>
                  <a:lnTo>
                    <a:pt x="1383" y="1156"/>
                  </a:lnTo>
                  <a:lnTo>
                    <a:pt x="1389" y="1180"/>
                  </a:lnTo>
                  <a:lnTo>
                    <a:pt x="1379" y="1232"/>
                  </a:lnTo>
                  <a:lnTo>
                    <a:pt x="1373" y="1221"/>
                  </a:lnTo>
                  <a:lnTo>
                    <a:pt x="1365" y="1229"/>
                  </a:lnTo>
                  <a:lnTo>
                    <a:pt x="1353" y="1218"/>
                  </a:lnTo>
                  <a:lnTo>
                    <a:pt x="1369" y="1206"/>
                  </a:lnTo>
                  <a:lnTo>
                    <a:pt x="1356" y="1187"/>
                  </a:lnTo>
                  <a:lnTo>
                    <a:pt x="1356" y="1176"/>
                  </a:lnTo>
                  <a:lnTo>
                    <a:pt x="1341" y="1143"/>
                  </a:lnTo>
                  <a:lnTo>
                    <a:pt x="1332" y="1143"/>
                  </a:lnTo>
                  <a:lnTo>
                    <a:pt x="1316" y="1156"/>
                  </a:lnTo>
                  <a:lnTo>
                    <a:pt x="1312" y="1173"/>
                  </a:lnTo>
                  <a:lnTo>
                    <a:pt x="1297" y="1177"/>
                  </a:lnTo>
                  <a:lnTo>
                    <a:pt x="1296" y="1173"/>
                  </a:lnTo>
                  <a:lnTo>
                    <a:pt x="1307" y="1154"/>
                  </a:lnTo>
                  <a:lnTo>
                    <a:pt x="1309" y="1134"/>
                  </a:lnTo>
                  <a:lnTo>
                    <a:pt x="1300" y="1143"/>
                  </a:lnTo>
                  <a:lnTo>
                    <a:pt x="1296" y="1156"/>
                  </a:lnTo>
                  <a:lnTo>
                    <a:pt x="1258" y="1134"/>
                  </a:lnTo>
                  <a:lnTo>
                    <a:pt x="1262" y="1126"/>
                  </a:lnTo>
                  <a:lnTo>
                    <a:pt x="1279" y="1126"/>
                  </a:lnTo>
                  <a:lnTo>
                    <a:pt x="1283" y="1112"/>
                  </a:lnTo>
                  <a:lnTo>
                    <a:pt x="1296" y="1104"/>
                  </a:lnTo>
                  <a:lnTo>
                    <a:pt x="1294" y="1098"/>
                  </a:lnTo>
                  <a:lnTo>
                    <a:pt x="1275" y="1101"/>
                  </a:lnTo>
                  <a:lnTo>
                    <a:pt x="1269" y="1075"/>
                  </a:lnTo>
                  <a:lnTo>
                    <a:pt x="1234" y="1075"/>
                  </a:lnTo>
                  <a:lnTo>
                    <a:pt x="1222" y="1045"/>
                  </a:lnTo>
                  <a:lnTo>
                    <a:pt x="1234" y="1018"/>
                  </a:lnTo>
                  <a:lnTo>
                    <a:pt x="1220" y="1023"/>
                  </a:lnTo>
                  <a:lnTo>
                    <a:pt x="1214" y="1006"/>
                  </a:lnTo>
                  <a:lnTo>
                    <a:pt x="1207" y="1011"/>
                  </a:lnTo>
                  <a:lnTo>
                    <a:pt x="1201" y="1004"/>
                  </a:lnTo>
                  <a:lnTo>
                    <a:pt x="1211" y="981"/>
                  </a:lnTo>
                  <a:lnTo>
                    <a:pt x="1202" y="979"/>
                  </a:lnTo>
                  <a:lnTo>
                    <a:pt x="1200" y="992"/>
                  </a:lnTo>
                  <a:lnTo>
                    <a:pt x="1187" y="997"/>
                  </a:lnTo>
                  <a:lnTo>
                    <a:pt x="1172" y="988"/>
                  </a:lnTo>
                  <a:lnTo>
                    <a:pt x="1169" y="969"/>
                  </a:lnTo>
                  <a:lnTo>
                    <a:pt x="1153" y="945"/>
                  </a:lnTo>
                  <a:lnTo>
                    <a:pt x="1153" y="928"/>
                  </a:lnTo>
                  <a:lnTo>
                    <a:pt x="1147" y="928"/>
                  </a:lnTo>
                  <a:lnTo>
                    <a:pt x="1144" y="910"/>
                  </a:lnTo>
                  <a:lnTo>
                    <a:pt x="1142" y="916"/>
                  </a:lnTo>
                  <a:lnTo>
                    <a:pt x="1149" y="958"/>
                  </a:lnTo>
                  <a:lnTo>
                    <a:pt x="1164" y="988"/>
                  </a:lnTo>
                  <a:lnTo>
                    <a:pt x="1214" y="1030"/>
                  </a:lnTo>
                  <a:lnTo>
                    <a:pt x="1214" y="1038"/>
                  </a:lnTo>
                  <a:lnTo>
                    <a:pt x="1204" y="1036"/>
                  </a:lnTo>
                  <a:lnTo>
                    <a:pt x="1203" y="1045"/>
                  </a:lnTo>
                  <a:lnTo>
                    <a:pt x="1211" y="1042"/>
                  </a:lnTo>
                  <a:lnTo>
                    <a:pt x="1216" y="1072"/>
                  </a:lnTo>
                  <a:lnTo>
                    <a:pt x="1248" y="1087"/>
                  </a:lnTo>
                  <a:lnTo>
                    <a:pt x="1267" y="1116"/>
                  </a:lnTo>
                  <a:lnTo>
                    <a:pt x="1228" y="1125"/>
                  </a:lnTo>
                  <a:lnTo>
                    <a:pt x="1211" y="1176"/>
                  </a:lnTo>
                  <a:lnTo>
                    <a:pt x="1200" y="1094"/>
                  </a:lnTo>
                  <a:lnTo>
                    <a:pt x="1192" y="1086"/>
                  </a:lnTo>
                  <a:lnTo>
                    <a:pt x="1191" y="1070"/>
                  </a:lnTo>
                  <a:lnTo>
                    <a:pt x="1197" y="1065"/>
                  </a:lnTo>
                  <a:lnTo>
                    <a:pt x="1164" y="1003"/>
                  </a:lnTo>
                  <a:lnTo>
                    <a:pt x="1154" y="1000"/>
                  </a:lnTo>
                  <a:lnTo>
                    <a:pt x="1148" y="988"/>
                  </a:lnTo>
                  <a:lnTo>
                    <a:pt x="1137" y="991"/>
                  </a:lnTo>
                  <a:lnTo>
                    <a:pt x="1132" y="984"/>
                  </a:lnTo>
                  <a:lnTo>
                    <a:pt x="1123" y="950"/>
                  </a:lnTo>
                  <a:lnTo>
                    <a:pt x="1118" y="965"/>
                  </a:lnTo>
                  <a:lnTo>
                    <a:pt x="1093" y="955"/>
                  </a:lnTo>
                  <a:lnTo>
                    <a:pt x="1088" y="962"/>
                  </a:lnTo>
                  <a:lnTo>
                    <a:pt x="1119" y="981"/>
                  </a:lnTo>
                  <a:lnTo>
                    <a:pt x="1103" y="988"/>
                  </a:lnTo>
                  <a:lnTo>
                    <a:pt x="1105" y="1004"/>
                  </a:lnTo>
                  <a:lnTo>
                    <a:pt x="1080" y="992"/>
                  </a:lnTo>
                  <a:lnTo>
                    <a:pt x="1047" y="958"/>
                  </a:lnTo>
                  <a:lnTo>
                    <a:pt x="995" y="935"/>
                  </a:lnTo>
                  <a:lnTo>
                    <a:pt x="961" y="932"/>
                  </a:lnTo>
                  <a:lnTo>
                    <a:pt x="984" y="898"/>
                  </a:lnTo>
                  <a:lnTo>
                    <a:pt x="997" y="916"/>
                  </a:lnTo>
                  <a:lnTo>
                    <a:pt x="1000" y="898"/>
                  </a:lnTo>
                  <a:lnTo>
                    <a:pt x="978" y="883"/>
                  </a:lnTo>
                  <a:lnTo>
                    <a:pt x="964" y="911"/>
                  </a:lnTo>
                  <a:lnTo>
                    <a:pt x="934" y="913"/>
                  </a:lnTo>
                  <a:lnTo>
                    <a:pt x="808" y="898"/>
                  </a:lnTo>
                  <a:lnTo>
                    <a:pt x="813" y="878"/>
                  </a:lnTo>
                  <a:lnTo>
                    <a:pt x="800" y="884"/>
                  </a:lnTo>
                  <a:lnTo>
                    <a:pt x="784" y="864"/>
                  </a:lnTo>
                  <a:lnTo>
                    <a:pt x="765" y="875"/>
                  </a:lnTo>
                  <a:lnTo>
                    <a:pt x="757" y="861"/>
                  </a:lnTo>
                  <a:lnTo>
                    <a:pt x="724" y="875"/>
                  </a:lnTo>
                  <a:lnTo>
                    <a:pt x="723" y="864"/>
                  </a:lnTo>
                  <a:lnTo>
                    <a:pt x="736" y="842"/>
                  </a:lnTo>
                  <a:lnTo>
                    <a:pt x="728" y="841"/>
                  </a:lnTo>
                  <a:lnTo>
                    <a:pt x="739" y="833"/>
                  </a:lnTo>
                  <a:lnTo>
                    <a:pt x="701" y="838"/>
                  </a:lnTo>
                  <a:lnTo>
                    <a:pt x="687" y="824"/>
                  </a:lnTo>
                  <a:lnTo>
                    <a:pt x="676" y="833"/>
                  </a:lnTo>
                  <a:lnTo>
                    <a:pt x="671" y="822"/>
                  </a:lnTo>
                  <a:lnTo>
                    <a:pt x="680" y="811"/>
                  </a:lnTo>
                  <a:lnTo>
                    <a:pt x="661" y="818"/>
                  </a:lnTo>
                  <a:lnTo>
                    <a:pt x="663" y="824"/>
                  </a:lnTo>
                  <a:lnTo>
                    <a:pt x="652" y="835"/>
                  </a:lnTo>
                  <a:lnTo>
                    <a:pt x="668" y="835"/>
                  </a:lnTo>
                  <a:lnTo>
                    <a:pt x="661" y="854"/>
                  </a:lnTo>
                  <a:lnTo>
                    <a:pt x="676" y="862"/>
                  </a:lnTo>
                  <a:lnTo>
                    <a:pt x="691" y="874"/>
                  </a:lnTo>
                  <a:lnTo>
                    <a:pt x="714" y="862"/>
                  </a:lnTo>
                  <a:lnTo>
                    <a:pt x="710" y="910"/>
                  </a:lnTo>
                  <a:lnTo>
                    <a:pt x="673" y="911"/>
                  </a:lnTo>
                  <a:lnTo>
                    <a:pt x="673" y="896"/>
                  </a:lnTo>
                  <a:lnTo>
                    <a:pt x="661" y="889"/>
                  </a:lnTo>
                  <a:lnTo>
                    <a:pt x="632" y="901"/>
                  </a:lnTo>
                  <a:lnTo>
                    <a:pt x="631" y="889"/>
                  </a:lnTo>
                  <a:lnTo>
                    <a:pt x="621" y="898"/>
                  </a:lnTo>
                  <a:lnTo>
                    <a:pt x="618" y="886"/>
                  </a:lnTo>
                  <a:lnTo>
                    <a:pt x="595" y="883"/>
                  </a:lnTo>
                  <a:lnTo>
                    <a:pt x="613" y="910"/>
                  </a:lnTo>
                  <a:lnTo>
                    <a:pt x="611" y="916"/>
                  </a:lnTo>
                  <a:lnTo>
                    <a:pt x="599" y="911"/>
                  </a:lnTo>
                  <a:lnTo>
                    <a:pt x="576" y="925"/>
                  </a:lnTo>
                  <a:lnTo>
                    <a:pt x="570" y="920"/>
                  </a:lnTo>
                  <a:lnTo>
                    <a:pt x="549" y="955"/>
                  </a:lnTo>
                  <a:lnTo>
                    <a:pt x="541" y="942"/>
                  </a:lnTo>
                  <a:lnTo>
                    <a:pt x="536" y="950"/>
                  </a:lnTo>
                  <a:lnTo>
                    <a:pt x="516" y="946"/>
                  </a:lnTo>
                  <a:lnTo>
                    <a:pt x="514" y="928"/>
                  </a:lnTo>
                  <a:lnTo>
                    <a:pt x="537" y="928"/>
                  </a:lnTo>
                  <a:lnTo>
                    <a:pt x="549" y="913"/>
                  </a:lnTo>
                  <a:lnTo>
                    <a:pt x="513" y="911"/>
                  </a:lnTo>
                  <a:lnTo>
                    <a:pt x="546" y="830"/>
                  </a:lnTo>
                  <a:lnTo>
                    <a:pt x="601" y="815"/>
                  </a:lnTo>
                  <a:lnTo>
                    <a:pt x="595" y="797"/>
                  </a:lnTo>
                  <a:lnTo>
                    <a:pt x="630" y="776"/>
                  </a:lnTo>
                  <a:lnTo>
                    <a:pt x="582" y="788"/>
                  </a:lnTo>
                  <a:lnTo>
                    <a:pt x="591" y="748"/>
                  </a:lnTo>
                  <a:lnTo>
                    <a:pt x="569" y="797"/>
                  </a:lnTo>
                  <a:lnTo>
                    <a:pt x="537" y="811"/>
                  </a:lnTo>
                  <a:lnTo>
                    <a:pt x="501" y="859"/>
                  </a:lnTo>
                  <a:lnTo>
                    <a:pt x="477" y="859"/>
                  </a:lnTo>
                  <a:lnTo>
                    <a:pt x="489" y="886"/>
                  </a:lnTo>
                  <a:lnTo>
                    <a:pt x="426" y="939"/>
                  </a:lnTo>
                  <a:lnTo>
                    <a:pt x="455" y="950"/>
                  </a:lnTo>
                  <a:lnTo>
                    <a:pt x="449" y="973"/>
                  </a:lnTo>
                  <a:lnTo>
                    <a:pt x="306" y="1086"/>
                  </a:lnTo>
                  <a:lnTo>
                    <a:pt x="204" y="1116"/>
                  </a:lnTo>
                  <a:lnTo>
                    <a:pt x="234" y="1128"/>
                  </a:lnTo>
                  <a:lnTo>
                    <a:pt x="173" y="1163"/>
                  </a:lnTo>
                  <a:lnTo>
                    <a:pt x="162" y="1146"/>
                  </a:lnTo>
                  <a:lnTo>
                    <a:pt x="118" y="1163"/>
                  </a:lnTo>
                  <a:lnTo>
                    <a:pt x="88" y="1164"/>
                  </a:lnTo>
                  <a:lnTo>
                    <a:pt x="88" y="1143"/>
                  </a:lnTo>
                  <a:lnTo>
                    <a:pt x="48" y="1182"/>
                  </a:lnTo>
                  <a:lnTo>
                    <a:pt x="36" y="1180"/>
                  </a:lnTo>
                  <a:lnTo>
                    <a:pt x="36" y="1162"/>
                  </a:lnTo>
                  <a:lnTo>
                    <a:pt x="30" y="1180"/>
                  </a:lnTo>
                  <a:lnTo>
                    <a:pt x="0" y="1176"/>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5" name="Freeform 73"/>
            <p:cNvSpPr>
              <a:spLocks noChangeAspect="1"/>
            </p:cNvSpPr>
            <p:nvPr/>
          </p:nvSpPr>
          <p:spPr bwMode="auto">
            <a:xfrm>
              <a:off x="2836863" y="4156075"/>
              <a:ext cx="160338" cy="442913"/>
            </a:xfrm>
            <a:custGeom>
              <a:avLst/>
              <a:gdLst/>
              <a:ahLst/>
              <a:cxnLst>
                <a:cxn ang="0">
                  <a:pos x="167" y="0"/>
                </a:cxn>
                <a:cxn ang="0">
                  <a:pos x="155" y="23"/>
                </a:cxn>
                <a:cxn ang="0">
                  <a:pos x="151" y="43"/>
                </a:cxn>
                <a:cxn ang="0">
                  <a:pos x="139" y="62"/>
                </a:cxn>
                <a:cxn ang="0">
                  <a:pos x="130" y="73"/>
                </a:cxn>
                <a:cxn ang="0">
                  <a:pos x="130" y="92"/>
                </a:cxn>
                <a:cxn ang="0">
                  <a:pos x="123" y="112"/>
                </a:cxn>
                <a:cxn ang="0">
                  <a:pos x="106" y="129"/>
                </a:cxn>
                <a:cxn ang="0">
                  <a:pos x="90" y="151"/>
                </a:cxn>
                <a:cxn ang="0">
                  <a:pos x="74" y="181"/>
                </a:cxn>
                <a:cxn ang="0">
                  <a:pos x="64" y="202"/>
                </a:cxn>
                <a:cxn ang="0">
                  <a:pos x="60" y="219"/>
                </a:cxn>
                <a:cxn ang="0">
                  <a:pos x="52" y="238"/>
                </a:cxn>
                <a:cxn ang="0">
                  <a:pos x="48" y="267"/>
                </a:cxn>
                <a:cxn ang="0">
                  <a:pos x="40" y="289"/>
                </a:cxn>
                <a:cxn ang="0">
                  <a:pos x="40" y="305"/>
                </a:cxn>
                <a:cxn ang="0">
                  <a:pos x="40" y="336"/>
                </a:cxn>
                <a:cxn ang="0">
                  <a:pos x="45" y="347"/>
                </a:cxn>
                <a:cxn ang="0">
                  <a:pos x="45" y="370"/>
                </a:cxn>
                <a:cxn ang="0">
                  <a:pos x="48" y="387"/>
                </a:cxn>
                <a:cxn ang="0">
                  <a:pos x="60" y="404"/>
                </a:cxn>
                <a:cxn ang="0">
                  <a:pos x="64" y="418"/>
                </a:cxn>
                <a:cxn ang="0">
                  <a:pos x="52" y="404"/>
                </a:cxn>
                <a:cxn ang="0">
                  <a:pos x="60" y="426"/>
                </a:cxn>
                <a:cxn ang="0">
                  <a:pos x="64" y="438"/>
                </a:cxn>
                <a:cxn ang="0">
                  <a:pos x="81" y="452"/>
                </a:cxn>
                <a:cxn ang="0">
                  <a:pos x="74" y="460"/>
                </a:cxn>
                <a:cxn ang="0">
                  <a:pos x="74" y="503"/>
                </a:cxn>
                <a:cxn ang="0">
                  <a:pos x="69" y="534"/>
                </a:cxn>
                <a:cxn ang="0">
                  <a:pos x="90" y="568"/>
                </a:cxn>
                <a:cxn ang="0">
                  <a:pos x="21" y="644"/>
                </a:cxn>
                <a:cxn ang="0">
                  <a:pos x="32" y="628"/>
                </a:cxn>
                <a:cxn ang="0">
                  <a:pos x="7" y="730"/>
                </a:cxn>
                <a:cxn ang="0">
                  <a:pos x="0" y="778"/>
                </a:cxn>
                <a:cxn ang="0">
                  <a:pos x="146" y="759"/>
                </a:cxn>
                <a:cxn ang="0">
                  <a:pos x="135" y="757"/>
                </a:cxn>
                <a:cxn ang="0">
                  <a:pos x="295" y="766"/>
                </a:cxn>
                <a:cxn ang="0">
                  <a:pos x="284" y="757"/>
                </a:cxn>
              </a:cxnLst>
              <a:rect l="0" t="0" r="r" b="b"/>
              <a:pathLst>
                <a:path w="295" h="778">
                  <a:moveTo>
                    <a:pt x="167" y="0"/>
                  </a:moveTo>
                  <a:lnTo>
                    <a:pt x="155" y="23"/>
                  </a:lnTo>
                  <a:lnTo>
                    <a:pt x="151" y="43"/>
                  </a:lnTo>
                  <a:lnTo>
                    <a:pt x="139" y="62"/>
                  </a:lnTo>
                  <a:lnTo>
                    <a:pt x="130" y="73"/>
                  </a:lnTo>
                  <a:lnTo>
                    <a:pt x="130" y="92"/>
                  </a:lnTo>
                  <a:lnTo>
                    <a:pt x="123" y="112"/>
                  </a:lnTo>
                  <a:lnTo>
                    <a:pt x="106" y="129"/>
                  </a:lnTo>
                  <a:lnTo>
                    <a:pt x="90" y="151"/>
                  </a:lnTo>
                  <a:lnTo>
                    <a:pt x="74" y="181"/>
                  </a:lnTo>
                  <a:lnTo>
                    <a:pt x="64" y="202"/>
                  </a:lnTo>
                  <a:lnTo>
                    <a:pt x="60" y="219"/>
                  </a:lnTo>
                  <a:lnTo>
                    <a:pt x="52" y="238"/>
                  </a:lnTo>
                  <a:lnTo>
                    <a:pt x="48" y="267"/>
                  </a:lnTo>
                  <a:lnTo>
                    <a:pt x="40" y="289"/>
                  </a:lnTo>
                  <a:lnTo>
                    <a:pt x="40" y="305"/>
                  </a:lnTo>
                  <a:lnTo>
                    <a:pt x="40" y="336"/>
                  </a:lnTo>
                  <a:lnTo>
                    <a:pt x="45" y="347"/>
                  </a:lnTo>
                  <a:lnTo>
                    <a:pt x="45" y="370"/>
                  </a:lnTo>
                  <a:lnTo>
                    <a:pt x="48" y="387"/>
                  </a:lnTo>
                  <a:lnTo>
                    <a:pt x="60" y="404"/>
                  </a:lnTo>
                  <a:lnTo>
                    <a:pt x="64" y="418"/>
                  </a:lnTo>
                  <a:lnTo>
                    <a:pt x="52" y="404"/>
                  </a:lnTo>
                  <a:lnTo>
                    <a:pt x="60" y="426"/>
                  </a:lnTo>
                  <a:lnTo>
                    <a:pt x="64" y="438"/>
                  </a:lnTo>
                  <a:lnTo>
                    <a:pt x="81" y="452"/>
                  </a:lnTo>
                  <a:lnTo>
                    <a:pt x="74" y="460"/>
                  </a:lnTo>
                  <a:lnTo>
                    <a:pt x="74" y="503"/>
                  </a:lnTo>
                  <a:lnTo>
                    <a:pt x="69" y="534"/>
                  </a:lnTo>
                  <a:lnTo>
                    <a:pt x="90" y="568"/>
                  </a:lnTo>
                  <a:lnTo>
                    <a:pt x="21" y="644"/>
                  </a:lnTo>
                  <a:lnTo>
                    <a:pt x="32" y="628"/>
                  </a:lnTo>
                  <a:lnTo>
                    <a:pt x="7" y="730"/>
                  </a:lnTo>
                  <a:lnTo>
                    <a:pt x="0" y="778"/>
                  </a:lnTo>
                  <a:lnTo>
                    <a:pt x="146" y="759"/>
                  </a:lnTo>
                  <a:lnTo>
                    <a:pt x="135" y="757"/>
                  </a:lnTo>
                  <a:lnTo>
                    <a:pt x="295" y="766"/>
                  </a:lnTo>
                  <a:lnTo>
                    <a:pt x="284" y="757"/>
                  </a:lnTo>
                </a:path>
              </a:pathLst>
            </a:custGeom>
            <a:no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26" name="Freeform 74"/>
            <p:cNvSpPr>
              <a:spLocks noChangeAspect="1"/>
            </p:cNvSpPr>
            <p:nvPr/>
          </p:nvSpPr>
          <p:spPr bwMode="auto">
            <a:xfrm>
              <a:off x="2836863" y="4143375"/>
              <a:ext cx="279400" cy="531813"/>
            </a:xfrm>
            <a:custGeom>
              <a:avLst/>
              <a:gdLst/>
              <a:ahLst/>
              <a:cxnLst>
                <a:cxn ang="0">
                  <a:pos x="0" y="790"/>
                </a:cxn>
                <a:cxn ang="0">
                  <a:pos x="2" y="755"/>
                </a:cxn>
                <a:cxn ang="0">
                  <a:pos x="35" y="648"/>
                </a:cxn>
                <a:cxn ang="0">
                  <a:pos x="86" y="578"/>
                </a:cxn>
                <a:cxn ang="0">
                  <a:pos x="70" y="558"/>
                </a:cxn>
                <a:cxn ang="0">
                  <a:pos x="75" y="489"/>
                </a:cxn>
                <a:cxn ang="0">
                  <a:pos x="50" y="410"/>
                </a:cxn>
                <a:cxn ang="0">
                  <a:pos x="41" y="306"/>
                </a:cxn>
                <a:cxn ang="0">
                  <a:pos x="79" y="193"/>
                </a:cxn>
                <a:cxn ang="0">
                  <a:pos x="131" y="112"/>
                </a:cxn>
                <a:cxn ang="0">
                  <a:pos x="129" y="91"/>
                </a:cxn>
                <a:cxn ang="0">
                  <a:pos x="171" y="19"/>
                </a:cxn>
                <a:cxn ang="0">
                  <a:pos x="479" y="0"/>
                </a:cxn>
                <a:cxn ang="0">
                  <a:pos x="492" y="15"/>
                </a:cxn>
                <a:cxn ang="0">
                  <a:pos x="479" y="596"/>
                </a:cxn>
                <a:cxn ang="0">
                  <a:pos x="514" y="876"/>
                </a:cxn>
                <a:cxn ang="0">
                  <a:pos x="499" y="888"/>
                </a:cxn>
                <a:cxn ang="0">
                  <a:pos x="480" y="876"/>
                </a:cxn>
                <a:cxn ang="0">
                  <a:pos x="457" y="888"/>
                </a:cxn>
                <a:cxn ang="0">
                  <a:pos x="435" y="872"/>
                </a:cxn>
                <a:cxn ang="0">
                  <a:pos x="433" y="881"/>
                </a:cxn>
                <a:cxn ang="0">
                  <a:pos x="408" y="885"/>
                </a:cxn>
                <a:cxn ang="0">
                  <a:pos x="376" y="902"/>
                </a:cxn>
                <a:cxn ang="0">
                  <a:pos x="365" y="893"/>
                </a:cxn>
                <a:cxn ang="0">
                  <a:pos x="349" y="925"/>
                </a:cxn>
                <a:cxn ang="0">
                  <a:pos x="334" y="931"/>
                </a:cxn>
                <a:cxn ang="0">
                  <a:pos x="284" y="841"/>
                </a:cxn>
                <a:cxn ang="0">
                  <a:pos x="293" y="777"/>
                </a:cxn>
                <a:cxn ang="0">
                  <a:pos x="0" y="790"/>
                </a:cxn>
              </a:cxnLst>
              <a:rect l="0" t="0" r="r" b="b"/>
              <a:pathLst>
                <a:path w="514" h="931">
                  <a:moveTo>
                    <a:pt x="0" y="790"/>
                  </a:moveTo>
                  <a:lnTo>
                    <a:pt x="2" y="755"/>
                  </a:lnTo>
                  <a:lnTo>
                    <a:pt x="35" y="648"/>
                  </a:lnTo>
                  <a:lnTo>
                    <a:pt x="86" y="578"/>
                  </a:lnTo>
                  <a:lnTo>
                    <a:pt x="70" y="558"/>
                  </a:lnTo>
                  <a:lnTo>
                    <a:pt x="75" y="489"/>
                  </a:lnTo>
                  <a:lnTo>
                    <a:pt x="50" y="410"/>
                  </a:lnTo>
                  <a:lnTo>
                    <a:pt x="41" y="306"/>
                  </a:lnTo>
                  <a:lnTo>
                    <a:pt x="79" y="193"/>
                  </a:lnTo>
                  <a:lnTo>
                    <a:pt x="131" y="112"/>
                  </a:lnTo>
                  <a:lnTo>
                    <a:pt x="129" y="91"/>
                  </a:lnTo>
                  <a:lnTo>
                    <a:pt x="171" y="19"/>
                  </a:lnTo>
                  <a:lnTo>
                    <a:pt x="479" y="0"/>
                  </a:lnTo>
                  <a:lnTo>
                    <a:pt x="492" y="15"/>
                  </a:lnTo>
                  <a:lnTo>
                    <a:pt x="479" y="596"/>
                  </a:lnTo>
                  <a:lnTo>
                    <a:pt x="514" y="876"/>
                  </a:lnTo>
                  <a:lnTo>
                    <a:pt x="499" y="888"/>
                  </a:lnTo>
                  <a:lnTo>
                    <a:pt x="480" y="876"/>
                  </a:lnTo>
                  <a:lnTo>
                    <a:pt x="457" y="888"/>
                  </a:lnTo>
                  <a:lnTo>
                    <a:pt x="435" y="872"/>
                  </a:lnTo>
                  <a:lnTo>
                    <a:pt x="433" y="881"/>
                  </a:lnTo>
                  <a:lnTo>
                    <a:pt x="408" y="885"/>
                  </a:lnTo>
                  <a:lnTo>
                    <a:pt x="376" y="902"/>
                  </a:lnTo>
                  <a:lnTo>
                    <a:pt x="365" y="893"/>
                  </a:lnTo>
                  <a:lnTo>
                    <a:pt x="349" y="925"/>
                  </a:lnTo>
                  <a:lnTo>
                    <a:pt x="334" y="931"/>
                  </a:lnTo>
                  <a:lnTo>
                    <a:pt x="284" y="841"/>
                  </a:lnTo>
                  <a:lnTo>
                    <a:pt x="293" y="777"/>
                  </a:lnTo>
                  <a:lnTo>
                    <a:pt x="0" y="790"/>
                  </a:lnTo>
                  <a:close/>
                </a:path>
              </a:pathLst>
            </a:custGeom>
            <a:solidFill>
              <a:schemeClr val="accent2">
                <a:lumMod val="20000"/>
                <a:lumOff val="8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27" name="Group 150"/>
            <p:cNvGrpSpPr>
              <a:grpSpLocks/>
            </p:cNvGrpSpPr>
            <p:nvPr/>
          </p:nvGrpSpPr>
          <p:grpSpPr bwMode="auto">
            <a:xfrm>
              <a:off x="1404938" y="4787900"/>
              <a:ext cx="458788" cy="350838"/>
              <a:chOff x="4008" y="3132"/>
              <a:chExt cx="293" cy="215"/>
            </a:xfrm>
          </p:grpSpPr>
          <p:sp>
            <p:nvSpPr>
              <p:cNvPr id="229" name="Freeform 151"/>
              <p:cNvSpPr>
                <a:spLocks noChangeAspect="1"/>
              </p:cNvSpPr>
              <p:nvPr/>
            </p:nvSpPr>
            <p:spPr bwMode="auto">
              <a:xfrm>
                <a:off x="4008" y="3132"/>
                <a:ext cx="29" cy="26"/>
              </a:xfrm>
              <a:custGeom>
                <a:avLst/>
                <a:gdLst/>
                <a:ahLst/>
                <a:cxnLst>
                  <a:cxn ang="0">
                    <a:pos x="0" y="43"/>
                  </a:cxn>
                  <a:cxn ang="0">
                    <a:pos x="32" y="73"/>
                  </a:cxn>
                  <a:cxn ang="0">
                    <a:pos x="49" y="72"/>
                  </a:cxn>
                  <a:cxn ang="0">
                    <a:pos x="77" y="54"/>
                  </a:cxn>
                  <a:cxn ang="0">
                    <a:pos x="85" y="15"/>
                  </a:cxn>
                  <a:cxn ang="0">
                    <a:pos x="67" y="0"/>
                  </a:cxn>
                  <a:cxn ang="0">
                    <a:pos x="42" y="3"/>
                  </a:cxn>
                  <a:cxn ang="0">
                    <a:pos x="0" y="43"/>
                  </a:cxn>
                </a:cxnLst>
                <a:rect l="0" t="0" r="r" b="b"/>
                <a:pathLst>
                  <a:path w="85" h="73">
                    <a:moveTo>
                      <a:pt x="0" y="43"/>
                    </a:moveTo>
                    <a:lnTo>
                      <a:pt x="32" y="73"/>
                    </a:lnTo>
                    <a:lnTo>
                      <a:pt x="49" y="72"/>
                    </a:lnTo>
                    <a:lnTo>
                      <a:pt x="77" y="54"/>
                    </a:lnTo>
                    <a:lnTo>
                      <a:pt x="85" y="15"/>
                    </a:lnTo>
                    <a:lnTo>
                      <a:pt x="67" y="0"/>
                    </a:lnTo>
                    <a:lnTo>
                      <a:pt x="42" y="3"/>
                    </a:lnTo>
                    <a:lnTo>
                      <a:pt x="0" y="43"/>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0" name="Freeform 152"/>
              <p:cNvSpPr>
                <a:spLocks noChangeAspect="1"/>
              </p:cNvSpPr>
              <p:nvPr/>
            </p:nvSpPr>
            <p:spPr bwMode="auto">
              <a:xfrm>
                <a:off x="4097" y="3169"/>
                <a:ext cx="35" cy="30"/>
              </a:xfrm>
              <a:custGeom>
                <a:avLst/>
                <a:gdLst/>
                <a:ahLst/>
                <a:cxnLst>
                  <a:cxn ang="0">
                    <a:pos x="0" y="21"/>
                  </a:cxn>
                  <a:cxn ang="0">
                    <a:pos x="25" y="72"/>
                  </a:cxn>
                  <a:cxn ang="0">
                    <a:pos x="47" y="71"/>
                  </a:cxn>
                  <a:cxn ang="0">
                    <a:pos x="48" y="58"/>
                  </a:cxn>
                  <a:cxn ang="0">
                    <a:pos x="77" y="88"/>
                  </a:cxn>
                  <a:cxn ang="0">
                    <a:pos x="101" y="83"/>
                  </a:cxn>
                  <a:cxn ang="0">
                    <a:pos x="94" y="53"/>
                  </a:cxn>
                  <a:cxn ang="0">
                    <a:pos x="73" y="46"/>
                  </a:cxn>
                  <a:cxn ang="0">
                    <a:pos x="54" y="0"/>
                  </a:cxn>
                  <a:cxn ang="0">
                    <a:pos x="0" y="21"/>
                  </a:cxn>
                </a:cxnLst>
                <a:rect l="0" t="0" r="r" b="b"/>
                <a:pathLst>
                  <a:path w="101" h="88">
                    <a:moveTo>
                      <a:pt x="0" y="21"/>
                    </a:moveTo>
                    <a:lnTo>
                      <a:pt x="25" y="72"/>
                    </a:lnTo>
                    <a:lnTo>
                      <a:pt x="47" y="71"/>
                    </a:lnTo>
                    <a:lnTo>
                      <a:pt x="48" y="58"/>
                    </a:lnTo>
                    <a:lnTo>
                      <a:pt x="77" y="88"/>
                    </a:lnTo>
                    <a:lnTo>
                      <a:pt x="101" y="83"/>
                    </a:lnTo>
                    <a:lnTo>
                      <a:pt x="94" y="53"/>
                    </a:lnTo>
                    <a:lnTo>
                      <a:pt x="73" y="46"/>
                    </a:lnTo>
                    <a:lnTo>
                      <a:pt x="54" y="0"/>
                    </a:lnTo>
                    <a:lnTo>
                      <a:pt x="0" y="2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1" name="Freeform 153"/>
              <p:cNvSpPr>
                <a:spLocks noChangeAspect="1"/>
              </p:cNvSpPr>
              <p:nvPr/>
            </p:nvSpPr>
            <p:spPr bwMode="auto">
              <a:xfrm>
                <a:off x="4152" y="3201"/>
                <a:ext cx="35" cy="9"/>
              </a:xfrm>
              <a:custGeom>
                <a:avLst/>
                <a:gdLst/>
                <a:ahLst/>
                <a:cxnLst>
                  <a:cxn ang="0">
                    <a:pos x="0" y="22"/>
                  </a:cxn>
                  <a:cxn ang="0">
                    <a:pos x="11" y="0"/>
                  </a:cxn>
                  <a:cxn ang="0">
                    <a:pos x="101" y="9"/>
                  </a:cxn>
                  <a:cxn ang="0">
                    <a:pos x="82" y="28"/>
                  </a:cxn>
                  <a:cxn ang="0">
                    <a:pos x="0" y="22"/>
                  </a:cxn>
                </a:cxnLst>
                <a:rect l="0" t="0" r="r" b="b"/>
                <a:pathLst>
                  <a:path w="101" h="28">
                    <a:moveTo>
                      <a:pt x="0" y="22"/>
                    </a:moveTo>
                    <a:lnTo>
                      <a:pt x="11" y="0"/>
                    </a:lnTo>
                    <a:lnTo>
                      <a:pt x="101" y="9"/>
                    </a:lnTo>
                    <a:lnTo>
                      <a:pt x="82" y="28"/>
                    </a:lnTo>
                    <a:lnTo>
                      <a:pt x="0" y="22"/>
                    </a:lnTo>
                    <a:close/>
                  </a:path>
                </a:pathLst>
              </a:custGeom>
              <a:solidFill>
                <a:srgbClr val="00C6D7">
                  <a:lumMod val="50000"/>
                </a:srgbClr>
              </a:solidFill>
              <a:ln w="1651">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2" name="Freeform 154"/>
              <p:cNvSpPr>
                <a:spLocks noChangeAspect="1"/>
              </p:cNvSpPr>
              <p:nvPr/>
            </p:nvSpPr>
            <p:spPr bwMode="auto">
              <a:xfrm>
                <a:off x="4168" y="3221"/>
                <a:ext cx="14" cy="10"/>
              </a:xfrm>
              <a:custGeom>
                <a:avLst/>
                <a:gdLst/>
                <a:ahLst/>
                <a:cxnLst>
                  <a:cxn ang="0">
                    <a:pos x="0" y="0"/>
                  </a:cxn>
                  <a:cxn ang="0">
                    <a:pos x="13" y="31"/>
                  </a:cxn>
                  <a:cxn ang="0">
                    <a:pos x="40" y="19"/>
                  </a:cxn>
                  <a:cxn ang="0">
                    <a:pos x="27" y="0"/>
                  </a:cxn>
                  <a:cxn ang="0">
                    <a:pos x="0" y="0"/>
                  </a:cxn>
                </a:cxnLst>
                <a:rect l="0" t="0" r="r" b="b"/>
                <a:pathLst>
                  <a:path w="40" h="31">
                    <a:moveTo>
                      <a:pt x="0" y="0"/>
                    </a:moveTo>
                    <a:lnTo>
                      <a:pt x="13" y="31"/>
                    </a:lnTo>
                    <a:lnTo>
                      <a:pt x="40" y="19"/>
                    </a:lnTo>
                    <a:lnTo>
                      <a:pt x="27" y="0"/>
                    </a:lnTo>
                    <a:lnTo>
                      <a:pt x="0" y="0"/>
                    </a:lnTo>
                    <a:close/>
                  </a:path>
                </a:pathLst>
              </a:custGeom>
              <a:solidFill>
                <a:srgbClr val="00C6D7">
                  <a:lumMod val="50000"/>
                </a:srgbClr>
              </a:solidFill>
              <a:ln w="1588">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3" name="Freeform 155"/>
              <p:cNvSpPr>
                <a:spLocks noChangeAspect="1"/>
              </p:cNvSpPr>
              <p:nvPr/>
            </p:nvSpPr>
            <p:spPr bwMode="auto">
              <a:xfrm>
                <a:off x="4189" y="3211"/>
                <a:ext cx="43" cy="28"/>
              </a:xfrm>
              <a:custGeom>
                <a:avLst/>
                <a:gdLst/>
                <a:ahLst/>
                <a:cxnLst>
                  <a:cxn ang="0">
                    <a:pos x="0" y="21"/>
                  </a:cxn>
                  <a:cxn ang="0">
                    <a:pos x="16" y="0"/>
                  </a:cxn>
                  <a:cxn ang="0">
                    <a:pos x="35" y="21"/>
                  </a:cxn>
                  <a:cxn ang="0">
                    <a:pos x="77" y="17"/>
                  </a:cxn>
                  <a:cxn ang="0">
                    <a:pos x="127" y="53"/>
                  </a:cxn>
                  <a:cxn ang="0">
                    <a:pos x="108" y="67"/>
                  </a:cxn>
                  <a:cxn ang="0">
                    <a:pos x="51" y="80"/>
                  </a:cxn>
                  <a:cxn ang="0">
                    <a:pos x="38" y="44"/>
                  </a:cxn>
                  <a:cxn ang="0">
                    <a:pos x="16" y="44"/>
                  </a:cxn>
                  <a:cxn ang="0">
                    <a:pos x="0" y="21"/>
                  </a:cxn>
                </a:cxnLst>
                <a:rect l="0" t="0" r="r" b="b"/>
                <a:pathLst>
                  <a:path w="127" h="80">
                    <a:moveTo>
                      <a:pt x="0" y="21"/>
                    </a:moveTo>
                    <a:lnTo>
                      <a:pt x="16" y="0"/>
                    </a:lnTo>
                    <a:lnTo>
                      <a:pt x="35" y="21"/>
                    </a:lnTo>
                    <a:lnTo>
                      <a:pt x="77" y="17"/>
                    </a:lnTo>
                    <a:lnTo>
                      <a:pt x="127" y="53"/>
                    </a:lnTo>
                    <a:lnTo>
                      <a:pt x="108" y="67"/>
                    </a:lnTo>
                    <a:lnTo>
                      <a:pt x="51" y="80"/>
                    </a:lnTo>
                    <a:lnTo>
                      <a:pt x="38" y="44"/>
                    </a:lnTo>
                    <a:lnTo>
                      <a:pt x="16" y="44"/>
                    </a:lnTo>
                    <a:lnTo>
                      <a:pt x="0" y="21"/>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4" name="Freeform 156"/>
              <p:cNvSpPr>
                <a:spLocks noChangeAspect="1"/>
              </p:cNvSpPr>
              <p:nvPr/>
            </p:nvSpPr>
            <p:spPr bwMode="auto">
              <a:xfrm>
                <a:off x="4227" y="3261"/>
                <a:ext cx="74" cy="86"/>
              </a:xfrm>
              <a:custGeom>
                <a:avLst/>
                <a:gdLst/>
                <a:ahLst/>
                <a:cxnLst>
                  <a:cxn ang="0">
                    <a:pos x="0" y="98"/>
                  </a:cxn>
                  <a:cxn ang="0">
                    <a:pos x="27" y="168"/>
                  </a:cxn>
                  <a:cxn ang="0">
                    <a:pos x="23" y="224"/>
                  </a:cxn>
                  <a:cxn ang="0">
                    <a:pos x="66" y="249"/>
                  </a:cxn>
                  <a:cxn ang="0">
                    <a:pos x="92" y="208"/>
                  </a:cxn>
                  <a:cxn ang="0">
                    <a:pos x="182" y="169"/>
                  </a:cxn>
                  <a:cxn ang="0">
                    <a:pos x="211" y="138"/>
                  </a:cxn>
                  <a:cxn ang="0">
                    <a:pos x="137" y="51"/>
                  </a:cxn>
                  <a:cxn ang="0">
                    <a:pos x="32" y="0"/>
                  </a:cxn>
                  <a:cxn ang="0">
                    <a:pos x="23" y="15"/>
                  </a:cxn>
                  <a:cxn ang="0">
                    <a:pos x="37" y="52"/>
                  </a:cxn>
                  <a:cxn ang="0">
                    <a:pos x="0" y="98"/>
                  </a:cxn>
                </a:cxnLst>
                <a:rect l="0" t="0" r="r" b="b"/>
                <a:pathLst>
                  <a:path w="211" h="249">
                    <a:moveTo>
                      <a:pt x="0" y="98"/>
                    </a:moveTo>
                    <a:lnTo>
                      <a:pt x="27" y="168"/>
                    </a:lnTo>
                    <a:lnTo>
                      <a:pt x="23" y="224"/>
                    </a:lnTo>
                    <a:lnTo>
                      <a:pt x="66" y="249"/>
                    </a:lnTo>
                    <a:lnTo>
                      <a:pt x="92" y="208"/>
                    </a:lnTo>
                    <a:lnTo>
                      <a:pt x="182" y="169"/>
                    </a:lnTo>
                    <a:lnTo>
                      <a:pt x="211" y="138"/>
                    </a:lnTo>
                    <a:lnTo>
                      <a:pt x="137" y="51"/>
                    </a:lnTo>
                    <a:lnTo>
                      <a:pt x="32" y="0"/>
                    </a:lnTo>
                    <a:lnTo>
                      <a:pt x="23" y="15"/>
                    </a:lnTo>
                    <a:lnTo>
                      <a:pt x="37" y="52"/>
                    </a:lnTo>
                    <a:lnTo>
                      <a:pt x="0" y="98"/>
                    </a:lnTo>
                    <a:close/>
                  </a:path>
                </a:pathLst>
              </a:custGeom>
              <a:solidFill>
                <a:schemeClr val="accent2">
                  <a:lumMod val="75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28" name="Oval 158"/>
            <p:cNvSpPr>
              <a:spLocks noChangeArrowheads="1"/>
            </p:cNvSpPr>
            <p:nvPr/>
          </p:nvSpPr>
          <p:spPr bwMode="auto">
            <a:xfrm>
              <a:off x="4169604" y="3593519"/>
              <a:ext cx="152400" cy="155575"/>
            </a:xfrm>
            <a:prstGeom prst="ellipse">
              <a:avLst/>
            </a:prstGeom>
            <a:solidFill>
              <a:schemeClr val="accent2">
                <a:lumMod val="40000"/>
                <a:lumOff val="60000"/>
              </a:schemeClr>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3" name="Freeform 15"/>
            <p:cNvSpPr>
              <a:spLocks noChangeAspect="1"/>
            </p:cNvSpPr>
            <p:nvPr/>
          </p:nvSpPr>
          <p:spPr bwMode="auto">
            <a:xfrm>
              <a:off x="925916" y="2445090"/>
              <a:ext cx="474663" cy="830263"/>
            </a:xfrm>
            <a:custGeom>
              <a:avLst/>
              <a:gdLst/>
              <a:ahLst/>
              <a:cxnLst>
                <a:cxn ang="0">
                  <a:pos x="0" y="1297"/>
                </a:cxn>
                <a:cxn ang="0">
                  <a:pos x="69" y="983"/>
                </a:cxn>
                <a:cxn ang="0">
                  <a:pos x="104" y="901"/>
                </a:cxn>
                <a:cxn ang="0">
                  <a:pos x="74" y="861"/>
                </a:cxn>
                <a:cxn ang="0">
                  <a:pos x="81" y="824"/>
                </a:cxn>
                <a:cxn ang="0">
                  <a:pos x="135" y="771"/>
                </a:cxn>
                <a:cxn ang="0">
                  <a:pos x="180" y="698"/>
                </a:cxn>
                <a:cxn ang="0">
                  <a:pos x="219" y="636"/>
                </a:cxn>
                <a:cxn ang="0">
                  <a:pos x="190" y="586"/>
                </a:cxn>
                <a:cxn ang="0">
                  <a:pos x="176" y="554"/>
                </a:cxn>
                <a:cxn ang="0">
                  <a:pos x="181" y="473"/>
                </a:cxn>
                <a:cxn ang="0">
                  <a:pos x="287" y="0"/>
                </a:cxn>
                <a:cxn ang="0">
                  <a:pos x="403" y="28"/>
                </a:cxn>
                <a:cxn ang="0">
                  <a:pos x="365" y="213"/>
                </a:cxn>
                <a:cxn ang="0">
                  <a:pos x="390" y="276"/>
                </a:cxn>
                <a:cxn ang="0">
                  <a:pos x="391" y="319"/>
                </a:cxn>
                <a:cxn ang="0">
                  <a:pos x="378" y="325"/>
                </a:cxn>
                <a:cxn ang="0">
                  <a:pos x="423" y="370"/>
                </a:cxn>
                <a:cxn ang="0">
                  <a:pos x="470" y="487"/>
                </a:cxn>
                <a:cxn ang="0">
                  <a:pos x="484" y="481"/>
                </a:cxn>
                <a:cxn ang="0">
                  <a:pos x="486" y="498"/>
                </a:cxn>
                <a:cxn ang="0">
                  <a:pos x="508" y="506"/>
                </a:cxn>
                <a:cxn ang="0">
                  <a:pos x="525" y="508"/>
                </a:cxn>
                <a:cxn ang="0">
                  <a:pos x="484" y="593"/>
                </a:cxn>
                <a:cxn ang="0">
                  <a:pos x="489" y="650"/>
                </a:cxn>
                <a:cxn ang="0">
                  <a:pos x="459" y="704"/>
                </a:cxn>
                <a:cxn ang="0">
                  <a:pos x="479" y="729"/>
                </a:cxn>
                <a:cxn ang="0">
                  <a:pos x="538" y="694"/>
                </a:cxn>
                <a:cxn ang="0">
                  <a:pos x="582" y="881"/>
                </a:cxn>
                <a:cxn ang="0">
                  <a:pos x="607" y="888"/>
                </a:cxn>
                <a:cxn ang="0">
                  <a:pos x="613" y="946"/>
                </a:cxn>
                <a:cxn ang="0">
                  <a:pos x="636" y="970"/>
                </a:cxn>
                <a:cxn ang="0">
                  <a:pos x="653" y="947"/>
                </a:cxn>
                <a:cxn ang="0">
                  <a:pos x="692" y="966"/>
                </a:cxn>
                <a:cxn ang="0">
                  <a:pos x="714" y="946"/>
                </a:cxn>
                <a:cxn ang="0">
                  <a:pos x="796" y="965"/>
                </a:cxn>
                <a:cxn ang="0">
                  <a:pos x="814" y="968"/>
                </a:cxn>
                <a:cxn ang="0">
                  <a:pos x="832" y="931"/>
                </a:cxn>
                <a:cxn ang="0">
                  <a:pos x="865" y="989"/>
                </a:cxn>
                <a:cxn ang="0">
                  <a:pos x="790" y="1459"/>
                </a:cxn>
                <a:cxn ang="0">
                  <a:pos x="393" y="1386"/>
                </a:cxn>
                <a:cxn ang="0">
                  <a:pos x="0" y="1297"/>
                </a:cxn>
              </a:cxnLst>
              <a:rect l="0" t="0" r="r" b="b"/>
              <a:pathLst>
                <a:path w="865" h="1459">
                  <a:moveTo>
                    <a:pt x="0" y="1297"/>
                  </a:moveTo>
                  <a:lnTo>
                    <a:pt x="69" y="983"/>
                  </a:lnTo>
                  <a:lnTo>
                    <a:pt x="104" y="901"/>
                  </a:lnTo>
                  <a:lnTo>
                    <a:pt x="74" y="861"/>
                  </a:lnTo>
                  <a:lnTo>
                    <a:pt x="81" y="824"/>
                  </a:lnTo>
                  <a:lnTo>
                    <a:pt x="135" y="771"/>
                  </a:lnTo>
                  <a:lnTo>
                    <a:pt x="180" y="698"/>
                  </a:lnTo>
                  <a:lnTo>
                    <a:pt x="219" y="636"/>
                  </a:lnTo>
                  <a:lnTo>
                    <a:pt x="190" y="586"/>
                  </a:lnTo>
                  <a:lnTo>
                    <a:pt x="176" y="554"/>
                  </a:lnTo>
                  <a:lnTo>
                    <a:pt x="181" y="473"/>
                  </a:lnTo>
                  <a:lnTo>
                    <a:pt x="287" y="0"/>
                  </a:lnTo>
                  <a:lnTo>
                    <a:pt x="403" y="28"/>
                  </a:lnTo>
                  <a:lnTo>
                    <a:pt x="365" y="213"/>
                  </a:lnTo>
                  <a:lnTo>
                    <a:pt x="390" y="276"/>
                  </a:lnTo>
                  <a:lnTo>
                    <a:pt x="391" y="319"/>
                  </a:lnTo>
                  <a:lnTo>
                    <a:pt x="378" y="325"/>
                  </a:lnTo>
                  <a:lnTo>
                    <a:pt x="423" y="370"/>
                  </a:lnTo>
                  <a:lnTo>
                    <a:pt x="470" y="487"/>
                  </a:lnTo>
                  <a:lnTo>
                    <a:pt x="484" y="481"/>
                  </a:lnTo>
                  <a:lnTo>
                    <a:pt x="486" y="498"/>
                  </a:lnTo>
                  <a:lnTo>
                    <a:pt x="508" y="506"/>
                  </a:lnTo>
                  <a:lnTo>
                    <a:pt x="525" y="508"/>
                  </a:lnTo>
                  <a:lnTo>
                    <a:pt x="484" y="593"/>
                  </a:lnTo>
                  <a:lnTo>
                    <a:pt x="489" y="650"/>
                  </a:lnTo>
                  <a:lnTo>
                    <a:pt x="459" y="704"/>
                  </a:lnTo>
                  <a:lnTo>
                    <a:pt x="479" y="729"/>
                  </a:lnTo>
                  <a:lnTo>
                    <a:pt x="538" y="694"/>
                  </a:lnTo>
                  <a:lnTo>
                    <a:pt x="582" y="881"/>
                  </a:lnTo>
                  <a:lnTo>
                    <a:pt x="607" y="888"/>
                  </a:lnTo>
                  <a:lnTo>
                    <a:pt x="613" y="946"/>
                  </a:lnTo>
                  <a:lnTo>
                    <a:pt x="636" y="970"/>
                  </a:lnTo>
                  <a:lnTo>
                    <a:pt x="653" y="947"/>
                  </a:lnTo>
                  <a:lnTo>
                    <a:pt x="692" y="966"/>
                  </a:lnTo>
                  <a:lnTo>
                    <a:pt x="714" y="946"/>
                  </a:lnTo>
                  <a:lnTo>
                    <a:pt x="796" y="965"/>
                  </a:lnTo>
                  <a:lnTo>
                    <a:pt x="814" y="968"/>
                  </a:lnTo>
                  <a:lnTo>
                    <a:pt x="832" y="931"/>
                  </a:lnTo>
                  <a:lnTo>
                    <a:pt x="865" y="989"/>
                  </a:lnTo>
                  <a:lnTo>
                    <a:pt x="790" y="1459"/>
                  </a:lnTo>
                  <a:lnTo>
                    <a:pt x="393" y="1386"/>
                  </a:lnTo>
                  <a:lnTo>
                    <a:pt x="0" y="1297"/>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4" name="Freeform 22"/>
            <p:cNvSpPr>
              <a:spLocks noChangeAspect="1"/>
            </p:cNvSpPr>
            <p:nvPr/>
          </p:nvSpPr>
          <p:spPr bwMode="auto">
            <a:xfrm>
              <a:off x="903885" y="3792478"/>
              <a:ext cx="539750" cy="684213"/>
            </a:xfrm>
            <a:custGeom>
              <a:avLst/>
              <a:gdLst/>
              <a:ahLst/>
              <a:cxnLst>
                <a:cxn ang="0">
                  <a:pos x="0" y="818"/>
                </a:cxn>
                <a:cxn ang="0">
                  <a:pos x="62" y="762"/>
                </a:cxn>
                <a:cxn ang="0">
                  <a:pos x="37" y="714"/>
                </a:cxn>
                <a:cxn ang="0">
                  <a:pos x="50" y="650"/>
                </a:cxn>
                <a:cxn ang="0">
                  <a:pos x="116" y="537"/>
                </a:cxn>
                <a:cxn ang="0">
                  <a:pos x="162" y="506"/>
                </a:cxn>
                <a:cxn ang="0">
                  <a:pos x="134" y="465"/>
                </a:cxn>
                <a:cxn ang="0">
                  <a:pos x="117" y="353"/>
                </a:cxn>
                <a:cxn ang="0">
                  <a:pos x="136" y="154"/>
                </a:cxn>
                <a:cxn ang="0">
                  <a:pos x="171" y="144"/>
                </a:cxn>
                <a:cxn ang="0">
                  <a:pos x="227" y="176"/>
                </a:cxn>
                <a:cxn ang="0">
                  <a:pos x="273" y="0"/>
                </a:cxn>
                <a:cxn ang="0">
                  <a:pos x="986" y="126"/>
                </a:cxn>
                <a:cxn ang="0">
                  <a:pos x="837" y="1198"/>
                </a:cxn>
                <a:cxn ang="0">
                  <a:pos x="618" y="1162"/>
                </a:cxn>
                <a:cxn ang="0">
                  <a:pos x="482" y="1123"/>
                </a:cxn>
                <a:cxn ang="0">
                  <a:pos x="201" y="949"/>
                </a:cxn>
                <a:cxn ang="0">
                  <a:pos x="0" y="818"/>
                </a:cxn>
              </a:cxnLst>
              <a:rect l="0" t="0" r="r" b="b"/>
              <a:pathLst>
                <a:path w="986" h="1198">
                  <a:moveTo>
                    <a:pt x="0" y="818"/>
                  </a:moveTo>
                  <a:lnTo>
                    <a:pt x="62" y="762"/>
                  </a:lnTo>
                  <a:lnTo>
                    <a:pt x="37" y="714"/>
                  </a:lnTo>
                  <a:lnTo>
                    <a:pt x="50" y="650"/>
                  </a:lnTo>
                  <a:lnTo>
                    <a:pt x="116" y="537"/>
                  </a:lnTo>
                  <a:lnTo>
                    <a:pt x="162" y="506"/>
                  </a:lnTo>
                  <a:lnTo>
                    <a:pt x="134" y="465"/>
                  </a:lnTo>
                  <a:lnTo>
                    <a:pt x="117" y="353"/>
                  </a:lnTo>
                  <a:lnTo>
                    <a:pt x="136" y="154"/>
                  </a:lnTo>
                  <a:lnTo>
                    <a:pt x="171" y="144"/>
                  </a:lnTo>
                  <a:lnTo>
                    <a:pt x="227" y="176"/>
                  </a:lnTo>
                  <a:lnTo>
                    <a:pt x="273" y="0"/>
                  </a:lnTo>
                  <a:lnTo>
                    <a:pt x="986" y="126"/>
                  </a:lnTo>
                  <a:lnTo>
                    <a:pt x="837" y="1198"/>
                  </a:lnTo>
                  <a:lnTo>
                    <a:pt x="618" y="1162"/>
                  </a:lnTo>
                  <a:lnTo>
                    <a:pt x="482" y="1123"/>
                  </a:lnTo>
                  <a:lnTo>
                    <a:pt x="201" y="949"/>
                  </a:lnTo>
                  <a:lnTo>
                    <a:pt x="0" y="818"/>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5" name="Freeform 24"/>
            <p:cNvSpPr>
              <a:spLocks noChangeAspect="1"/>
            </p:cNvSpPr>
            <p:nvPr/>
          </p:nvSpPr>
          <p:spPr bwMode="auto">
            <a:xfrm>
              <a:off x="1433466" y="3424264"/>
              <a:ext cx="577850" cy="495300"/>
            </a:xfrm>
            <a:custGeom>
              <a:avLst/>
              <a:gdLst/>
              <a:ahLst/>
              <a:cxnLst>
                <a:cxn ang="0">
                  <a:pos x="0" y="761"/>
                </a:cxn>
                <a:cxn ang="0">
                  <a:pos x="103" y="0"/>
                </a:cxn>
                <a:cxn ang="0">
                  <a:pos x="781" y="81"/>
                </a:cxn>
                <a:cxn ang="0">
                  <a:pos x="1054" y="107"/>
                </a:cxn>
                <a:cxn ang="0">
                  <a:pos x="1043" y="297"/>
                </a:cxn>
                <a:cxn ang="0">
                  <a:pos x="1006" y="871"/>
                </a:cxn>
                <a:cxn ang="0">
                  <a:pos x="868" y="861"/>
                </a:cxn>
                <a:cxn ang="0">
                  <a:pos x="435" y="822"/>
                </a:cxn>
                <a:cxn ang="0">
                  <a:pos x="0" y="761"/>
                </a:cxn>
              </a:cxnLst>
              <a:rect l="0" t="0" r="r" b="b"/>
              <a:pathLst>
                <a:path w="1054" h="871">
                  <a:moveTo>
                    <a:pt x="0" y="761"/>
                  </a:moveTo>
                  <a:lnTo>
                    <a:pt x="103" y="0"/>
                  </a:lnTo>
                  <a:lnTo>
                    <a:pt x="781" y="81"/>
                  </a:lnTo>
                  <a:lnTo>
                    <a:pt x="1054" y="107"/>
                  </a:lnTo>
                  <a:lnTo>
                    <a:pt x="1043" y="297"/>
                  </a:lnTo>
                  <a:lnTo>
                    <a:pt x="1006" y="871"/>
                  </a:lnTo>
                  <a:lnTo>
                    <a:pt x="868" y="861"/>
                  </a:lnTo>
                  <a:lnTo>
                    <a:pt x="435" y="822"/>
                  </a:lnTo>
                  <a:lnTo>
                    <a:pt x="0" y="761"/>
                  </a:lnTo>
                  <a:close/>
                </a:path>
              </a:pathLst>
            </a:custGeom>
            <a:solidFill>
              <a:schemeClr val="accent2">
                <a:lumMod val="60000"/>
                <a:lumOff val="40000"/>
              </a:schemeClr>
            </a:solidFill>
            <a:ln w="12700" cmpd="sng">
              <a:solidFill>
                <a:srgbClr val="0F56DC"/>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6" name="Freeform 32"/>
            <p:cNvSpPr>
              <a:spLocks noChangeAspect="1"/>
            </p:cNvSpPr>
            <p:nvPr/>
          </p:nvSpPr>
          <p:spPr bwMode="auto">
            <a:xfrm>
              <a:off x="2427565" y="3208326"/>
              <a:ext cx="473075" cy="342900"/>
            </a:xfrm>
            <a:custGeom>
              <a:avLst/>
              <a:gdLst/>
              <a:ahLst/>
              <a:cxnLst>
                <a:cxn ang="0">
                  <a:pos x="0" y="13"/>
                </a:cxn>
                <a:cxn ang="0">
                  <a:pos x="1" y="59"/>
                </a:cxn>
                <a:cxn ang="0">
                  <a:pos x="17" y="94"/>
                </a:cxn>
                <a:cxn ang="0">
                  <a:pos x="6" y="127"/>
                </a:cxn>
                <a:cxn ang="0">
                  <a:pos x="16" y="211"/>
                </a:cxn>
                <a:cxn ang="0">
                  <a:pos x="57" y="327"/>
                </a:cxn>
                <a:cxn ang="0">
                  <a:pos x="58" y="365"/>
                </a:cxn>
                <a:cxn ang="0">
                  <a:pos x="86" y="421"/>
                </a:cxn>
                <a:cxn ang="0">
                  <a:pos x="97" y="511"/>
                </a:cxn>
                <a:cxn ang="0">
                  <a:pos x="91" y="538"/>
                </a:cxn>
                <a:cxn ang="0">
                  <a:pos x="107" y="568"/>
                </a:cxn>
                <a:cxn ang="0">
                  <a:pos x="665" y="557"/>
                </a:cxn>
                <a:cxn ang="0">
                  <a:pos x="706" y="601"/>
                </a:cxn>
                <a:cxn ang="0">
                  <a:pos x="744" y="536"/>
                </a:cxn>
                <a:cxn ang="0">
                  <a:pos x="766" y="464"/>
                </a:cxn>
                <a:cxn ang="0">
                  <a:pos x="745" y="414"/>
                </a:cxn>
                <a:cxn ang="0">
                  <a:pos x="843" y="336"/>
                </a:cxn>
                <a:cxn ang="0">
                  <a:pos x="863" y="294"/>
                </a:cxn>
                <a:cxn ang="0">
                  <a:pos x="863" y="274"/>
                </a:cxn>
                <a:cxn ang="0">
                  <a:pos x="793" y="189"/>
                </a:cxn>
                <a:cxn ang="0">
                  <a:pos x="721" y="98"/>
                </a:cxn>
                <a:cxn ang="0">
                  <a:pos x="706" y="0"/>
                </a:cxn>
                <a:cxn ang="0">
                  <a:pos x="18" y="16"/>
                </a:cxn>
                <a:cxn ang="0">
                  <a:pos x="0" y="13"/>
                </a:cxn>
              </a:cxnLst>
              <a:rect l="0" t="0" r="r" b="b"/>
              <a:pathLst>
                <a:path w="863" h="601">
                  <a:moveTo>
                    <a:pt x="0" y="13"/>
                  </a:moveTo>
                  <a:lnTo>
                    <a:pt x="1" y="59"/>
                  </a:lnTo>
                  <a:lnTo>
                    <a:pt x="17" y="94"/>
                  </a:lnTo>
                  <a:lnTo>
                    <a:pt x="6" y="127"/>
                  </a:lnTo>
                  <a:lnTo>
                    <a:pt x="16" y="211"/>
                  </a:lnTo>
                  <a:lnTo>
                    <a:pt x="57" y="327"/>
                  </a:lnTo>
                  <a:lnTo>
                    <a:pt x="58" y="365"/>
                  </a:lnTo>
                  <a:lnTo>
                    <a:pt x="86" y="421"/>
                  </a:lnTo>
                  <a:lnTo>
                    <a:pt x="97" y="511"/>
                  </a:lnTo>
                  <a:lnTo>
                    <a:pt x="91" y="538"/>
                  </a:lnTo>
                  <a:lnTo>
                    <a:pt x="107" y="568"/>
                  </a:lnTo>
                  <a:lnTo>
                    <a:pt x="665" y="557"/>
                  </a:lnTo>
                  <a:lnTo>
                    <a:pt x="706" y="601"/>
                  </a:lnTo>
                  <a:lnTo>
                    <a:pt x="744" y="536"/>
                  </a:lnTo>
                  <a:lnTo>
                    <a:pt x="766" y="464"/>
                  </a:lnTo>
                  <a:lnTo>
                    <a:pt x="745" y="414"/>
                  </a:lnTo>
                  <a:lnTo>
                    <a:pt x="843" y="336"/>
                  </a:lnTo>
                  <a:lnTo>
                    <a:pt x="863" y="294"/>
                  </a:lnTo>
                  <a:lnTo>
                    <a:pt x="863" y="274"/>
                  </a:lnTo>
                  <a:lnTo>
                    <a:pt x="793" y="189"/>
                  </a:lnTo>
                  <a:lnTo>
                    <a:pt x="721" y="98"/>
                  </a:lnTo>
                  <a:lnTo>
                    <a:pt x="706" y="0"/>
                  </a:lnTo>
                  <a:lnTo>
                    <a:pt x="18" y="16"/>
                  </a:lnTo>
                  <a:lnTo>
                    <a:pt x="0" y="13"/>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7" name="Freeform 33"/>
            <p:cNvSpPr>
              <a:spLocks noChangeAspect="1"/>
            </p:cNvSpPr>
            <p:nvPr/>
          </p:nvSpPr>
          <p:spPr bwMode="auto">
            <a:xfrm>
              <a:off x="1987955" y="3578146"/>
              <a:ext cx="587375" cy="347663"/>
            </a:xfrm>
            <a:custGeom>
              <a:avLst/>
              <a:gdLst/>
              <a:ahLst/>
              <a:cxnLst>
                <a:cxn ang="0">
                  <a:pos x="0" y="574"/>
                </a:cxn>
                <a:cxn ang="0">
                  <a:pos x="37" y="0"/>
                </a:cxn>
                <a:cxn ang="0">
                  <a:pos x="439" y="21"/>
                </a:cxn>
                <a:cxn ang="0">
                  <a:pos x="970" y="29"/>
                </a:cxn>
                <a:cxn ang="0">
                  <a:pos x="998" y="55"/>
                </a:cxn>
                <a:cxn ang="0">
                  <a:pos x="1017" y="51"/>
                </a:cxn>
                <a:cxn ang="0">
                  <a:pos x="1032" y="65"/>
                </a:cxn>
                <a:cxn ang="0">
                  <a:pos x="1033" y="81"/>
                </a:cxn>
                <a:cxn ang="0">
                  <a:pos x="1020" y="81"/>
                </a:cxn>
                <a:cxn ang="0">
                  <a:pos x="1001" y="121"/>
                </a:cxn>
                <a:cxn ang="0">
                  <a:pos x="1044" y="182"/>
                </a:cxn>
                <a:cxn ang="0">
                  <a:pos x="1076" y="195"/>
                </a:cxn>
                <a:cxn ang="0">
                  <a:pos x="1071" y="603"/>
                </a:cxn>
                <a:cxn ang="0">
                  <a:pos x="614" y="607"/>
                </a:cxn>
                <a:cxn ang="0">
                  <a:pos x="0" y="574"/>
                </a:cxn>
              </a:cxnLst>
              <a:rect l="0" t="0" r="r" b="b"/>
              <a:pathLst>
                <a:path w="1076" h="607">
                  <a:moveTo>
                    <a:pt x="0" y="574"/>
                  </a:moveTo>
                  <a:lnTo>
                    <a:pt x="37" y="0"/>
                  </a:lnTo>
                  <a:lnTo>
                    <a:pt x="439" y="21"/>
                  </a:lnTo>
                  <a:lnTo>
                    <a:pt x="970" y="29"/>
                  </a:lnTo>
                  <a:lnTo>
                    <a:pt x="998" y="55"/>
                  </a:lnTo>
                  <a:lnTo>
                    <a:pt x="1017" y="51"/>
                  </a:lnTo>
                  <a:lnTo>
                    <a:pt x="1032" y="65"/>
                  </a:lnTo>
                  <a:lnTo>
                    <a:pt x="1033" y="81"/>
                  </a:lnTo>
                  <a:lnTo>
                    <a:pt x="1020" y="81"/>
                  </a:lnTo>
                  <a:lnTo>
                    <a:pt x="1001" y="121"/>
                  </a:lnTo>
                  <a:lnTo>
                    <a:pt x="1044" y="182"/>
                  </a:lnTo>
                  <a:lnTo>
                    <a:pt x="1076" y="195"/>
                  </a:lnTo>
                  <a:lnTo>
                    <a:pt x="1071" y="603"/>
                  </a:lnTo>
                  <a:lnTo>
                    <a:pt x="614" y="607"/>
                  </a:lnTo>
                  <a:lnTo>
                    <a:pt x="0" y="574"/>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8" name="Freeform 41"/>
            <p:cNvSpPr>
              <a:spLocks noChangeAspect="1"/>
            </p:cNvSpPr>
            <p:nvPr/>
          </p:nvSpPr>
          <p:spPr bwMode="auto">
            <a:xfrm>
              <a:off x="2391179" y="2578440"/>
              <a:ext cx="520700" cy="636588"/>
            </a:xfrm>
            <a:custGeom>
              <a:avLst/>
              <a:gdLst/>
              <a:ahLst/>
              <a:cxnLst>
                <a:cxn ang="0">
                  <a:pos x="0" y="69"/>
                </a:cxn>
                <a:cxn ang="0">
                  <a:pos x="7" y="228"/>
                </a:cxn>
                <a:cxn ang="0">
                  <a:pos x="41" y="354"/>
                </a:cxn>
                <a:cxn ang="0">
                  <a:pos x="48" y="518"/>
                </a:cxn>
                <a:cxn ang="0">
                  <a:pos x="73" y="653"/>
                </a:cxn>
                <a:cxn ang="0">
                  <a:pos x="39" y="719"/>
                </a:cxn>
                <a:cxn ang="0">
                  <a:pos x="87" y="770"/>
                </a:cxn>
                <a:cxn ang="0">
                  <a:pos x="84" y="1120"/>
                </a:cxn>
                <a:cxn ang="0">
                  <a:pos x="772" y="1104"/>
                </a:cxn>
                <a:cxn ang="0">
                  <a:pos x="760" y="1037"/>
                </a:cxn>
                <a:cxn ang="0">
                  <a:pos x="740" y="1013"/>
                </a:cxn>
                <a:cxn ang="0">
                  <a:pos x="687" y="976"/>
                </a:cxn>
                <a:cxn ang="0">
                  <a:pos x="650" y="932"/>
                </a:cxn>
                <a:cxn ang="0">
                  <a:pos x="557" y="871"/>
                </a:cxn>
                <a:cxn ang="0">
                  <a:pos x="560" y="770"/>
                </a:cxn>
                <a:cxn ang="0">
                  <a:pos x="540" y="705"/>
                </a:cxn>
                <a:cxn ang="0">
                  <a:pos x="616" y="606"/>
                </a:cxn>
                <a:cxn ang="0">
                  <a:pos x="611" y="509"/>
                </a:cxn>
                <a:cxn ang="0">
                  <a:pos x="629" y="491"/>
                </a:cxn>
                <a:cxn ang="0">
                  <a:pos x="721" y="411"/>
                </a:cxn>
                <a:cxn ang="0">
                  <a:pos x="769" y="352"/>
                </a:cxn>
                <a:cxn ang="0">
                  <a:pos x="830" y="301"/>
                </a:cxn>
                <a:cxn ang="0">
                  <a:pos x="952" y="235"/>
                </a:cxn>
                <a:cxn ang="0">
                  <a:pos x="905" y="239"/>
                </a:cxn>
                <a:cxn ang="0">
                  <a:pos x="863" y="218"/>
                </a:cxn>
                <a:cxn ang="0">
                  <a:pos x="797" y="225"/>
                </a:cxn>
                <a:cxn ang="0">
                  <a:pos x="781" y="197"/>
                </a:cxn>
                <a:cxn ang="0">
                  <a:pos x="759" y="210"/>
                </a:cxn>
                <a:cxn ang="0">
                  <a:pos x="712" y="239"/>
                </a:cxn>
                <a:cxn ang="0">
                  <a:pos x="680" y="228"/>
                </a:cxn>
                <a:cxn ang="0">
                  <a:pos x="666" y="214"/>
                </a:cxn>
                <a:cxn ang="0">
                  <a:pos x="640" y="207"/>
                </a:cxn>
                <a:cxn ang="0">
                  <a:pos x="630" y="186"/>
                </a:cxn>
                <a:cxn ang="0">
                  <a:pos x="604" y="188"/>
                </a:cxn>
                <a:cxn ang="0">
                  <a:pos x="604" y="208"/>
                </a:cxn>
                <a:cxn ang="0">
                  <a:pos x="594" y="211"/>
                </a:cxn>
                <a:cxn ang="0">
                  <a:pos x="576" y="169"/>
                </a:cxn>
                <a:cxn ang="0">
                  <a:pos x="552" y="169"/>
                </a:cxn>
                <a:cxn ang="0">
                  <a:pos x="560" y="150"/>
                </a:cxn>
                <a:cxn ang="0">
                  <a:pos x="505" y="140"/>
                </a:cxn>
                <a:cxn ang="0">
                  <a:pos x="486" y="137"/>
                </a:cxn>
                <a:cxn ang="0">
                  <a:pos x="420" y="165"/>
                </a:cxn>
                <a:cxn ang="0">
                  <a:pos x="411" y="140"/>
                </a:cxn>
                <a:cxn ang="0">
                  <a:pos x="310" y="117"/>
                </a:cxn>
                <a:cxn ang="0">
                  <a:pos x="292" y="8"/>
                </a:cxn>
                <a:cxn ang="0">
                  <a:pos x="250" y="0"/>
                </a:cxn>
                <a:cxn ang="0">
                  <a:pos x="250" y="69"/>
                </a:cxn>
                <a:cxn ang="0">
                  <a:pos x="0" y="69"/>
                </a:cxn>
              </a:cxnLst>
              <a:rect l="0" t="0" r="r" b="b"/>
              <a:pathLst>
                <a:path w="952" h="1120">
                  <a:moveTo>
                    <a:pt x="0" y="69"/>
                  </a:moveTo>
                  <a:lnTo>
                    <a:pt x="7" y="228"/>
                  </a:lnTo>
                  <a:lnTo>
                    <a:pt x="41" y="354"/>
                  </a:lnTo>
                  <a:lnTo>
                    <a:pt x="48" y="518"/>
                  </a:lnTo>
                  <a:lnTo>
                    <a:pt x="73" y="653"/>
                  </a:lnTo>
                  <a:lnTo>
                    <a:pt x="39" y="719"/>
                  </a:lnTo>
                  <a:lnTo>
                    <a:pt x="87" y="770"/>
                  </a:lnTo>
                  <a:lnTo>
                    <a:pt x="84" y="1120"/>
                  </a:lnTo>
                  <a:lnTo>
                    <a:pt x="772" y="1104"/>
                  </a:lnTo>
                  <a:lnTo>
                    <a:pt x="760" y="1037"/>
                  </a:lnTo>
                  <a:lnTo>
                    <a:pt x="740" y="1013"/>
                  </a:lnTo>
                  <a:lnTo>
                    <a:pt x="687" y="976"/>
                  </a:lnTo>
                  <a:lnTo>
                    <a:pt x="650" y="932"/>
                  </a:lnTo>
                  <a:lnTo>
                    <a:pt x="557" y="871"/>
                  </a:lnTo>
                  <a:lnTo>
                    <a:pt x="560" y="770"/>
                  </a:lnTo>
                  <a:lnTo>
                    <a:pt x="540" y="705"/>
                  </a:lnTo>
                  <a:lnTo>
                    <a:pt x="616" y="606"/>
                  </a:lnTo>
                  <a:lnTo>
                    <a:pt x="611" y="509"/>
                  </a:lnTo>
                  <a:lnTo>
                    <a:pt x="629" y="491"/>
                  </a:lnTo>
                  <a:lnTo>
                    <a:pt x="721" y="411"/>
                  </a:lnTo>
                  <a:lnTo>
                    <a:pt x="769" y="352"/>
                  </a:lnTo>
                  <a:lnTo>
                    <a:pt x="830" y="301"/>
                  </a:lnTo>
                  <a:lnTo>
                    <a:pt x="952" y="235"/>
                  </a:lnTo>
                  <a:lnTo>
                    <a:pt x="905" y="239"/>
                  </a:lnTo>
                  <a:lnTo>
                    <a:pt x="863" y="218"/>
                  </a:lnTo>
                  <a:lnTo>
                    <a:pt x="797" y="225"/>
                  </a:lnTo>
                  <a:lnTo>
                    <a:pt x="781" y="197"/>
                  </a:lnTo>
                  <a:lnTo>
                    <a:pt x="759" y="210"/>
                  </a:lnTo>
                  <a:lnTo>
                    <a:pt x="712" y="239"/>
                  </a:lnTo>
                  <a:lnTo>
                    <a:pt x="680" y="228"/>
                  </a:lnTo>
                  <a:lnTo>
                    <a:pt x="666" y="214"/>
                  </a:lnTo>
                  <a:lnTo>
                    <a:pt x="640" y="207"/>
                  </a:lnTo>
                  <a:lnTo>
                    <a:pt x="630" y="186"/>
                  </a:lnTo>
                  <a:lnTo>
                    <a:pt x="604" y="188"/>
                  </a:lnTo>
                  <a:lnTo>
                    <a:pt x="604" y="208"/>
                  </a:lnTo>
                  <a:lnTo>
                    <a:pt x="594" y="211"/>
                  </a:lnTo>
                  <a:lnTo>
                    <a:pt x="576" y="169"/>
                  </a:lnTo>
                  <a:lnTo>
                    <a:pt x="552" y="169"/>
                  </a:lnTo>
                  <a:lnTo>
                    <a:pt x="560" y="150"/>
                  </a:lnTo>
                  <a:lnTo>
                    <a:pt x="505" y="140"/>
                  </a:lnTo>
                  <a:lnTo>
                    <a:pt x="486" y="137"/>
                  </a:lnTo>
                  <a:lnTo>
                    <a:pt x="420" y="165"/>
                  </a:lnTo>
                  <a:lnTo>
                    <a:pt x="411" y="140"/>
                  </a:lnTo>
                  <a:lnTo>
                    <a:pt x="310" y="117"/>
                  </a:lnTo>
                  <a:lnTo>
                    <a:pt x="292" y="8"/>
                  </a:lnTo>
                  <a:lnTo>
                    <a:pt x="250" y="0"/>
                  </a:lnTo>
                  <a:lnTo>
                    <a:pt x="250" y="69"/>
                  </a:lnTo>
                  <a:lnTo>
                    <a:pt x="0" y="69"/>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9" name="Freeform 43"/>
            <p:cNvSpPr>
              <a:spLocks noChangeAspect="1"/>
            </p:cNvSpPr>
            <p:nvPr/>
          </p:nvSpPr>
          <p:spPr bwMode="auto">
            <a:xfrm>
              <a:off x="638580" y="3124540"/>
              <a:ext cx="503238" cy="849313"/>
            </a:xfrm>
            <a:custGeom>
              <a:avLst/>
              <a:gdLst/>
              <a:ahLst/>
              <a:cxnLst>
                <a:cxn ang="0">
                  <a:pos x="0" y="546"/>
                </a:cxn>
                <a:cxn ang="0">
                  <a:pos x="42" y="634"/>
                </a:cxn>
                <a:cxn ang="0">
                  <a:pos x="586" y="1488"/>
                </a:cxn>
                <a:cxn ang="0">
                  <a:pos x="605" y="1289"/>
                </a:cxn>
                <a:cxn ang="0">
                  <a:pos x="640" y="1279"/>
                </a:cxn>
                <a:cxn ang="0">
                  <a:pos x="696" y="1311"/>
                </a:cxn>
                <a:cxn ang="0">
                  <a:pos x="742" y="1135"/>
                </a:cxn>
                <a:cxn ang="0">
                  <a:pos x="920" y="192"/>
                </a:cxn>
                <a:cxn ang="0">
                  <a:pos x="527" y="103"/>
                </a:cxn>
                <a:cxn ang="0">
                  <a:pos x="136" y="0"/>
                </a:cxn>
                <a:cxn ang="0">
                  <a:pos x="0" y="546"/>
                </a:cxn>
              </a:cxnLst>
              <a:rect l="0" t="0" r="r" b="b"/>
              <a:pathLst>
                <a:path w="920" h="1488">
                  <a:moveTo>
                    <a:pt x="0" y="546"/>
                  </a:moveTo>
                  <a:lnTo>
                    <a:pt x="42" y="634"/>
                  </a:lnTo>
                  <a:lnTo>
                    <a:pt x="586" y="1488"/>
                  </a:lnTo>
                  <a:lnTo>
                    <a:pt x="605" y="1289"/>
                  </a:lnTo>
                  <a:lnTo>
                    <a:pt x="640" y="1279"/>
                  </a:lnTo>
                  <a:lnTo>
                    <a:pt x="696" y="1311"/>
                  </a:lnTo>
                  <a:lnTo>
                    <a:pt x="742" y="1135"/>
                  </a:lnTo>
                  <a:lnTo>
                    <a:pt x="920" y="192"/>
                  </a:lnTo>
                  <a:lnTo>
                    <a:pt x="527" y="103"/>
                  </a:lnTo>
                  <a:lnTo>
                    <a:pt x="136" y="0"/>
                  </a:lnTo>
                  <a:lnTo>
                    <a:pt x="0" y="546"/>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0" name="Freeform 58"/>
            <p:cNvSpPr>
              <a:spLocks noChangeAspect="1"/>
            </p:cNvSpPr>
            <p:nvPr/>
          </p:nvSpPr>
          <p:spPr bwMode="auto">
            <a:xfrm>
              <a:off x="1053623" y="3246267"/>
              <a:ext cx="447675" cy="608013"/>
            </a:xfrm>
            <a:custGeom>
              <a:avLst/>
              <a:gdLst/>
              <a:ahLst/>
              <a:cxnLst>
                <a:cxn ang="0">
                  <a:pos x="0" y="943"/>
                </a:cxn>
                <a:cxn ang="0">
                  <a:pos x="178" y="0"/>
                </a:cxn>
                <a:cxn ang="0">
                  <a:pos x="575" y="73"/>
                </a:cxn>
                <a:cxn ang="0">
                  <a:pos x="546" y="265"/>
                </a:cxn>
                <a:cxn ang="0">
                  <a:pos x="816" y="308"/>
                </a:cxn>
                <a:cxn ang="0">
                  <a:pos x="713" y="1069"/>
                </a:cxn>
                <a:cxn ang="0">
                  <a:pos x="0" y="943"/>
                </a:cxn>
              </a:cxnLst>
              <a:rect l="0" t="0" r="r" b="b"/>
              <a:pathLst>
                <a:path w="816" h="1069">
                  <a:moveTo>
                    <a:pt x="0" y="943"/>
                  </a:moveTo>
                  <a:lnTo>
                    <a:pt x="178" y="0"/>
                  </a:lnTo>
                  <a:lnTo>
                    <a:pt x="575" y="73"/>
                  </a:lnTo>
                  <a:lnTo>
                    <a:pt x="546" y="265"/>
                  </a:lnTo>
                  <a:lnTo>
                    <a:pt x="816" y="308"/>
                  </a:lnTo>
                  <a:lnTo>
                    <a:pt x="713" y="1069"/>
                  </a:lnTo>
                  <a:lnTo>
                    <a:pt x="0" y="943"/>
                  </a:lnTo>
                  <a:close/>
                </a:path>
              </a:pathLst>
            </a:custGeom>
            <a:solidFill>
              <a:schemeClr val="accent2">
                <a:lumMod val="60000"/>
                <a:lumOff val="40000"/>
              </a:schemeClr>
            </a:solidFill>
            <a:ln w="12700" cmpd="sng">
              <a:solidFill>
                <a:srgbClr val="000000"/>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60" name="Text Box 159"/>
          <p:cNvSpPr txBox="1">
            <a:spLocks noChangeAspect="1" noChangeArrowheads="1"/>
          </p:cNvSpPr>
          <p:nvPr/>
        </p:nvSpPr>
        <p:spPr bwMode="auto">
          <a:xfrm>
            <a:off x="13599203" y="3613364"/>
            <a:ext cx="577493" cy="330273"/>
          </a:xfrm>
          <a:prstGeom prst="rect">
            <a:avLst/>
          </a:prstGeom>
          <a:noFill/>
          <a:ln w="9525">
            <a:noFill/>
            <a:miter lim="800000"/>
            <a:headEnd/>
            <a:tailEnd/>
          </a:ln>
          <a:effectLst/>
        </p:spPr>
        <p:txBody>
          <a:bodyPr>
            <a:spAutoFit/>
          </a:bodyPr>
          <a:lstStyle/>
          <a:p>
            <a:pPr algn="l"/>
            <a:r>
              <a:rPr lang="en-US" sz="1400" dirty="0">
                <a:solidFill>
                  <a:schemeClr val="accent4">
                    <a:lumMod val="50000"/>
                  </a:schemeClr>
                </a:solidFill>
              </a:rPr>
              <a:t>NYC</a:t>
            </a:r>
          </a:p>
        </p:txBody>
      </p:sp>
      <p:sp>
        <p:nvSpPr>
          <p:cNvPr id="161" name="Text Box 159"/>
          <p:cNvSpPr txBox="1">
            <a:spLocks noChangeAspect="1" noChangeArrowheads="1"/>
          </p:cNvSpPr>
          <p:nvPr/>
        </p:nvSpPr>
        <p:spPr bwMode="auto">
          <a:xfrm>
            <a:off x="7232116" y="3344593"/>
            <a:ext cx="577493" cy="330273"/>
          </a:xfrm>
          <a:prstGeom prst="rect">
            <a:avLst/>
          </a:prstGeom>
          <a:noFill/>
          <a:ln w="9525">
            <a:noFill/>
            <a:miter lim="800000"/>
            <a:headEnd/>
            <a:tailEnd/>
          </a:ln>
          <a:effectLst/>
        </p:spPr>
        <p:txBody>
          <a:bodyPr>
            <a:spAutoFit/>
          </a:bodyPr>
          <a:lstStyle/>
          <a:p>
            <a:pPr algn="l"/>
            <a:r>
              <a:rPr lang="en-US" sz="1400" dirty="0">
                <a:solidFill>
                  <a:schemeClr val="accent4">
                    <a:lumMod val="50000"/>
                  </a:schemeClr>
                </a:solidFill>
              </a:rPr>
              <a:t>NYC</a:t>
            </a:r>
          </a:p>
        </p:txBody>
      </p:sp>
      <p:sp>
        <p:nvSpPr>
          <p:cNvPr id="162" name="Text Box 75"/>
          <p:cNvSpPr txBox="1">
            <a:spLocks noChangeArrowheads="1"/>
          </p:cNvSpPr>
          <p:nvPr/>
        </p:nvSpPr>
        <p:spPr bwMode="auto">
          <a:xfrm>
            <a:off x="4016448" y="1709049"/>
            <a:ext cx="883832" cy="497656"/>
          </a:xfrm>
          <a:prstGeom prst="rect">
            <a:avLst/>
          </a:prstGeom>
          <a:noFill/>
          <a:ln w="9525">
            <a:noFill/>
            <a:miter lim="800000"/>
            <a:headEnd/>
            <a:tailEnd/>
          </a:ln>
          <a:effectLst/>
        </p:spPr>
        <p:txBody>
          <a:bodyPr wrap="none">
            <a:spAutoFit/>
          </a:bodyPr>
          <a:lstStyle/>
          <a:p>
            <a:pPr algn="l"/>
            <a:r>
              <a:rPr lang="en-US" sz="2400" b="1" dirty="0">
                <a:solidFill>
                  <a:schemeClr val="accent4">
                    <a:lumMod val="50000"/>
                  </a:schemeClr>
                </a:solidFill>
                <a:latin typeface="Calibri" panose="020F0502020204030204" pitchFamily="34" charset="0"/>
              </a:rPr>
              <a:t>1993</a:t>
            </a:r>
          </a:p>
        </p:txBody>
      </p:sp>
      <p:sp>
        <p:nvSpPr>
          <p:cNvPr id="163" name="Text Box 10"/>
          <p:cNvSpPr txBox="1">
            <a:spLocks noChangeAspect="1" noChangeArrowheads="1"/>
          </p:cNvSpPr>
          <p:nvPr/>
        </p:nvSpPr>
        <p:spPr bwMode="auto">
          <a:xfrm>
            <a:off x="6787345" y="6118248"/>
            <a:ext cx="890591" cy="410702"/>
          </a:xfrm>
          <a:prstGeom prst="rect">
            <a:avLst/>
          </a:prstGeom>
          <a:noFill/>
          <a:ln w="9525">
            <a:noFill/>
            <a:miter lim="800000"/>
            <a:headEnd/>
            <a:tailEnd/>
          </a:ln>
          <a:effectLst/>
        </p:spPr>
        <p:txBody>
          <a:bodyPr>
            <a:spAutoFit/>
          </a:bodyPr>
          <a:lstStyle/>
          <a:p>
            <a:pPr algn="l"/>
            <a:r>
              <a:rPr lang="en-US" sz="1900" dirty="0">
                <a:solidFill>
                  <a:schemeClr val="accent4">
                    <a:lumMod val="50000"/>
                  </a:schemeClr>
                </a:solidFill>
              </a:rPr>
              <a:t>&lt;25%</a:t>
            </a:r>
            <a:endParaRPr lang="en-US" sz="4400" b="0" dirty="0">
              <a:solidFill>
                <a:schemeClr val="accent4">
                  <a:lumMod val="50000"/>
                </a:schemeClr>
              </a:solidFill>
            </a:endParaRPr>
          </a:p>
        </p:txBody>
      </p:sp>
      <p:sp>
        <p:nvSpPr>
          <p:cNvPr id="164" name="Rectangle 6"/>
          <p:cNvSpPr>
            <a:spLocks noChangeAspect="1" noChangeArrowheads="1"/>
          </p:cNvSpPr>
          <p:nvPr/>
        </p:nvSpPr>
        <p:spPr bwMode="auto">
          <a:xfrm>
            <a:off x="7677937" y="6185647"/>
            <a:ext cx="534006" cy="232731"/>
          </a:xfrm>
          <a:prstGeom prst="rect">
            <a:avLst/>
          </a:prstGeom>
          <a:solidFill>
            <a:schemeClr val="accent2">
              <a:lumMod val="60000"/>
              <a:lumOff val="40000"/>
            </a:schemeClr>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5" name="Rectangle 7"/>
          <p:cNvSpPr>
            <a:spLocks noChangeAspect="1" noChangeArrowheads="1"/>
          </p:cNvSpPr>
          <p:nvPr/>
        </p:nvSpPr>
        <p:spPr bwMode="auto">
          <a:xfrm>
            <a:off x="6192458" y="6200388"/>
            <a:ext cx="516612" cy="225886"/>
          </a:xfrm>
          <a:prstGeom prst="rect">
            <a:avLst/>
          </a:prstGeom>
          <a:solidFill>
            <a:schemeClr val="accent2">
              <a:lumMod val="20000"/>
              <a:lumOff val="80000"/>
            </a:schemeClr>
          </a:solidFill>
          <a:ln w="9525">
            <a:solidFill>
              <a:srgbClr val="000000"/>
            </a:solidFill>
            <a:miter lim="800000"/>
            <a:headEnd/>
            <a:tailEnd/>
          </a:ln>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002060"/>
              </a:solidFill>
              <a:effectLst/>
              <a:uLnTx/>
              <a:uFillTx/>
            </a:endParaRPr>
          </a:p>
        </p:txBody>
      </p:sp>
      <p:sp>
        <p:nvSpPr>
          <p:cNvPr id="166" name="Rectangle 5"/>
          <p:cNvSpPr>
            <a:spLocks noChangeAspect="1" noChangeArrowheads="1"/>
          </p:cNvSpPr>
          <p:nvPr/>
        </p:nvSpPr>
        <p:spPr bwMode="auto">
          <a:xfrm>
            <a:off x="4000180" y="6213025"/>
            <a:ext cx="534006" cy="232731"/>
          </a:xfrm>
          <a:prstGeom prst="rect">
            <a:avLst/>
          </a:prstGeom>
          <a:pattFill prst="pct5">
            <a:fgClr>
              <a:srgbClr val="00C6D7">
                <a:lumMod val="50000"/>
              </a:srgbClr>
            </a:fgClr>
            <a:bgClr>
              <a:schemeClr val="tx2"/>
            </a:bgClr>
          </a:patt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67" name="Rectangle 166"/>
          <p:cNvSpPr/>
          <p:nvPr/>
        </p:nvSpPr>
        <p:spPr>
          <a:xfrm>
            <a:off x="4748947" y="6093553"/>
            <a:ext cx="1156078" cy="398125"/>
          </a:xfrm>
          <a:prstGeom prst="rect">
            <a:avLst/>
          </a:prstGeom>
        </p:spPr>
        <p:txBody>
          <a:bodyPr wrap="none">
            <a:spAutoFit/>
          </a:bodyPr>
          <a:lstStyle/>
          <a:p>
            <a:r>
              <a:rPr lang="en-US" dirty="0">
                <a:solidFill>
                  <a:schemeClr val="accent4">
                    <a:lumMod val="50000"/>
                  </a:schemeClr>
                </a:solidFill>
              </a:rPr>
              <a:t>No cases</a:t>
            </a:r>
          </a:p>
        </p:txBody>
      </p:sp>
      <p:sp>
        <p:nvSpPr>
          <p:cNvPr id="168" name="Rectangle 77"/>
          <p:cNvSpPr>
            <a:spLocks noChangeArrowheads="1"/>
          </p:cNvSpPr>
          <p:nvPr/>
        </p:nvSpPr>
        <p:spPr bwMode="auto">
          <a:xfrm>
            <a:off x="10112818" y="1807917"/>
            <a:ext cx="883832" cy="497656"/>
          </a:xfrm>
          <a:prstGeom prst="rect">
            <a:avLst/>
          </a:prstGeom>
          <a:noFill/>
          <a:ln w="9525">
            <a:noFill/>
            <a:miter lim="800000"/>
            <a:headEnd/>
            <a:tailEnd/>
          </a:ln>
          <a:effectLst/>
        </p:spPr>
        <p:txBody>
          <a:bodyPr wrap="none">
            <a:spAutoFit/>
          </a:bodyPr>
          <a:lstStyle/>
          <a:p>
            <a:pPr algn="l"/>
            <a:r>
              <a:rPr lang="en-US" sz="2400" b="1" dirty="0">
                <a:solidFill>
                  <a:schemeClr val="accent4">
                    <a:lumMod val="50000"/>
                  </a:schemeClr>
                </a:solidFill>
                <a:latin typeface="Calibri" panose="020F0502020204030204" pitchFamily="34" charset="0"/>
              </a:rPr>
              <a:t>2016</a:t>
            </a:r>
            <a:endParaRPr lang="en-US" sz="1200" b="1" dirty="0">
              <a:solidFill>
                <a:schemeClr val="accent4">
                  <a:lumMod val="50000"/>
                </a:schemeClr>
              </a:solidFill>
              <a:latin typeface="Calibri" panose="020F0502020204030204" pitchFamily="34" charset="0"/>
            </a:endParaRPr>
          </a:p>
        </p:txBody>
      </p:sp>
      <p:sp>
        <p:nvSpPr>
          <p:cNvPr id="311" name="Oval 160"/>
          <p:cNvSpPr>
            <a:spLocks noChangeArrowheads="1"/>
          </p:cNvSpPr>
          <p:nvPr/>
        </p:nvSpPr>
        <p:spPr bwMode="auto">
          <a:xfrm>
            <a:off x="13311236" y="3685647"/>
            <a:ext cx="207333" cy="204808"/>
          </a:xfrm>
          <a:prstGeom prst="ellipse">
            <a:avLst/>
          </a:prstGeom>
          <a:solidFill>
            <a:schemeClr val="accent2">
              <a:lumMod val="75000"/>
            </a:schemeClr>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12" name="Oval 160"/>
          <p:cNvSpPr>
            <a:spLocks noChangeArrowheads="1"/>
          </p:cNvSpPr>
          <p:nvPr/>
        </p:nvSpPr>
        <p:spPr bwMode="auto">
          <a:xfrm>
            <a:off x="6962761" y="3424329"/>
            <a:ext cx="207333" cy="204808"/>
          </a:xfrm>
          <a:prstGeom prst="ellipse">
            <a:avLst/>
          </a:prstGeom>
          <a:solidFill>
            <a:schemeClr val="accent2">
              <a:lumMod val="40000"/>
              <a:lumOff val="60000"/>
            </a:schemeClr>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06199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64" y="811603"/>
            <a:ext cx="13167360" cy="1371600"/>
          </a:xfrm>
        </p:spPr>
        <p:txBody>
          <a:bodyPr>
            <a:normAutofit fontScale="90000"/>
          </a:bodyPr>
          <a:lstStyle/>
          <a:p>
            <a:pPr algn="ctr"/>
            <a:r>
              <a:rPr lang="en-US" dirty="0">
                <a:solidFill>
                  <a:srgbClr val="006166"/>
                </a:solidFill>
              </a:rPr>
              <a:t>Estimates of Percentages of TB Cases Attributed to Recent Transmission Among U.S.-Born and</a:t>
            </a:r>
            <a:br>
              <a:rPr lang="en-US" dirty="0">
                <a:solidFill>
                  <a:srgbClr val="006166"/>
                </a:solidFill>
              </a:rPr>
            </a:br>
            <a:r>
              <a:rPr lang="en-US" dirty="0">
                <a:solidFill>
                  <a:srgbClr val="006166"/>
                </a:solidFill>
              </a:rPr>
              <a:t>Non-U.S.–Born Persons, 2011–2016</a:t>
            </a:r>
          </a:p>
        </p:txBody>
      </p:sp>
      <p:graphicFrame>
        <p:nvGraphicFramePr>
          <p:cNvPr id="7" name="Content Placeholder 6"/>
          <p:cNvGraphicFramePr>
            <a:graphicFrameLocks noGrp="1"/>
          </p:cNvGraphicFramePr>
          <p:nvPr>
            <p:ph idx="4294967295"/>
            <p:extLst/>
          </p:nvPr>
        </p:nvGraphicFramePr>
        <p:xfrm>
          <a:off x="573742" y="2226235"/>
          <a:ext cx="13755445" cy="5433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27827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rPr>
              <a:t>Local Perspective</a:t>
            </a:r>
          </a:p>
        </p:txBody>
      </p:sp>
      <p:sp>
        <p:nvSpPr>
          <p:cNvPr id="5" name="Text Placeholder 4"/>
          <p:cNvSpPr>
            <a:spLocks noGrp="1"/>
          </p:cNvSpPr>
          <p:nvPr>
            <p:ph type="body" sz="quarter" idx="1"/>
          </p:nvPr>
        </p:nvSpPr>
        <p:spPr/>
        <p:txBody>
          <a:bodyPr/>
          <a:lstStyle/>
          <a:p>
            <a:r>
              <a:rPr lang="en-US" dirty="0"/>
              <a:t>Data Courtesy of the Florida Department of Health and Duval Health Department</a:t>
            </a:r>
          </a:p>
        </p:txBody>
      </p:sp>
    </p:spTree>
    <p:extLst>
      <p:ext uri="{BB962C8B-B14F-4D97-AF65-F5344CB8AC3E}">
        <p14:creationId xmlns:p14="http://schemas.microsoft.com/office/powerpoint/2010/main" val="6740607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67452" y="1014327"/>
            <a:ext cx="6601097" cy="2862322"/>
          </a:xfrm>
          <a:prstGeom prst="rect">
            <a:avLst/>
          </a:prstGeom>
        </p:spPr>
        <p:txBody>
          <a:bodyPr wrap="square">
            <a:spAutoFit/>
          </a:bodyPr>
          <a:lstStyle/>
          <a:p>
            <a:r>
              <a:rPr lang="en-US" sz="2640" b="1" dirty="0">
                <a:latin typeface="Arial" panose="020B0604020202020204" pitchFamily="34" charset="0"/>
                <a:cs typeface="Arial" panose="020B0604020202020204" pitchFamily="34" charset="0"/>
              </a:rPr>
              <a:t>In 2016, 639 tuberculosis cases were reported in Florida. This represents an 6.5% increase in cases since 2015. The TB case rate in 2015 was 3.0 per 100,000 population. </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6" name="Rectangle 5"/>
          <p:cNvSpPr/>
          <p:nvPr/>
        </p:nvSpPr>
        <p:spPr>
          <a:xfrm>
            <a:off x="7423107" y="3574269"/>
            <a:ext cx="7315200" cy="3342453"/>
          </a:xfrm>
          <a:prstGeom prst="rect">
            <a:avLst/>
          </a:prstGeom>
        </p:spPr>
        <p:txBody>
          <a:bodyPr>
            <a:spAutoFit/>
          </a:bodyPr>
          <a:lstStyle/>
          <a:p>
            <a:r>
              <a:rPr lang="en-US" sz="2640" b="1" dirty="0">
                <a:solidFill>
                  <a:schemeClr val="tx1"/>
                </a:solidFill>
                <a:latin typeface="Arial" panose="020B0604020202020204" pitchFamily="34" charset="0"/>
                <a:cs typeface="Arial" panose="020B0604020202020204" pitchFamily="34" charset="0"/>
              </a:rPr>
              <a:t>Risk Factors </a:t>
            </a:r>
          </a:p>
          <a:p>
            <a:pPr marL="342900" indent="-342900">
              <a:buFont typeface="Wingdings" panose="05000000000000000000" pitchFamily="2" charset="2"/>
              <a:buChar char="§"/>
            </a:pPr>
            <a:r>
              <a:rPr lang="en-US" sz="2640" b="1" dirty="0">
                <a:solidFill>
                  <a:schemeClr val="tx1"/>
                </a:solidFill>
                <a:latin typeface="Arial" panose="020B0604020202020204" pitchFamily="34" charset="0"/>
                <a:cs typeface="Arial" panose="020B0604020202020204" pitchFamily="34" charset="0"/>
              </a:rPr>
              <a:t>Excess alcohol use w/in past year 15% (89/595) </a:t>
            </a:r>
          </a:p>
          <a:p>
            <a:pPr marL="342900" indent="-342900">
              <a:buFont typeface="Wingdings" panose="05000000000000000000" pitchFamily="2" charset="2"/>
              <a:buChar char="§"/>
            </a:pPr>
            <a:r>
              <a:rPr lang="en-US" sz="2640" b="1" dirty="0">
                <a:solidFill>
                  <a:schemeClr val="tx1"/>
                </a:solidFill>
                <a:latin typeface="Arial" panose="020B0604020202020204" pitchFamily="34" charset="0"/>
                <a:cs typeface="Arial" panose="020B0604020202020204" pitchFamily="34" charset="0"/>
              </a:rPr>
              <a:t>HIV Co-infection 11% (63/595) </a:t>
            </a:r>
          </a:p>
          <a:p>
            <a:pPr marL="342900" indent="-342900">
              <a:buFont typeface="Wingdings" panose="05000000000000000000" pitchFamily="2" charset="2"/>
              <a:buChar char="§"/>
            </a:pPr>
            <a:r>
              <a:rPr lang="en-US" sz="2640" b="1" dirty="0">
                <a:solidFill>
                  <a:schemeClr val="tx1"/>
                </a:solidFill>
                <a:latin typeface="Arial" panose="020B0604020202020204" pitchFamily="34" charset="0"/>
                <a:cs typeface="Arial" panose="020B0604020202020204" pitchFamily="34" charset="0"/>
              </a:rPr>
              <a:t>Illicit drug use within past year 12% (69/595) </a:t>
            </a:r>
          </a:p>
          <a:p>
            <a:pPr marL="342900" indent="-342900">
              <a:buFont typeface="Wingdings" panose="05000000000000000000" pitchFamily="2" charset="2"/>
              <a:buChar char="§"/>
            </a:pPr>
            <a:r>
              <a:rPr lang="en-US" sz="2640" b="1" dirty="0">
                <a:solidFill>
                  <a:schemeClr val="tx1"/>
                </a:solidFill>
                <a:latin typeface="Arial" panose="020B0604020202020204" pitchFamily="34" charset="0"/>
                <a:cs typeface="Arial" panose="020B0604020202020204" pitchFamily="34" charset="0"/>
              </a:rPr>
              <a:t>Homelessness 8% (47/595) </a:t>
            </a:r>
          </a:p>
          <a:p>
            <a:pPr marL="342900" indent="-342900">
              <a:buFont typeface="Wingdings" panose="05000000000000000000" pitchFamily="2" charset="2"/>
              <a:buChar char="§"/>
            </a:pPr>
            <a:r>
              <a:rPr lang="it-IT" sz="2640" b="1" dirty="0">
                <a:solidFill>
                  <a:schemeClr val="tx1"/>
                </a:solidFill>
                <a:latin typeface="Arial" panose="020B0604020202020204" pitchFamily="34" charset="0"/>
                <a:cs typeface="Arial" panose="020B0604020202020204" pitchFamily="34" charset="0"/>
              </a:rPr>
              <a:t>Incarcerated at diagnosis 3% (19/595)</a:t>
            </a:r>
            <a:r>
              <a:rPr lang="it-IT" sz="2640" b="1" dirty="0">
                <a:solidFill>
                  <a:schemeClr val="bg1"/>
                </a:solidFill>
                <a:latin typeface="Arial" panose="020B0604020202020204" pitchFamily="34" charset="0"/>
                <a:cs typeface="Arial" panose="020B0604020202020204" pitchFamily="34" charset="0"/>
              </a:rPr>
              <a:t> </a:t>
            </a:r>
          </a:p>
        </p:txBody>
      </p:sp>
      <p:grpSp>
        <p:nvGrpSpPr>
          <p:cNvPr id="10" name="Group 9"/>
          <p:cNvGrpSpPr/>
          <p:nvPr/>
        </p:nvGrpSpPr>
        <p:grpSpPr>
          <a:xfrm>
            <a:off x="15933" y="194602"/>
            <a:ext cx="7041695" cy="5833403"/>
            <a:chOff x="1470025" y="812800"/>
            <a:chExt cx="8034338" cy="5360988"/>
          </a:xfrm>
        </p:grpSpPr>
        <p:sp>
          <p:nvSpPr>
            <p:cNvPr id="11" name="AutoShape 2"/>
            <p:cNvSpPr>
              <a:spLocks/>
            </p:cNvSpPr>
            <p:nvPr/>
          </p:nvSpPr>
          <p:spPr bwMode="auto">
            <a:xfrm>
              <a:off x="7800975" y="4089400"/>
              <a:ext cx="857250" cy="406400"/>
            </a:xfrm>
            <a:custGeom>
              <a:avLst/>
              <a:gdLst>
                <a:gd name="T0" fmla="*/ 298 w 340"/>
                <a:gd name="T1" fmla="*/ 0 h 290"/>
                <a:gd name="T2" fmla="*/ 306 w 340"/>
                <a:gd name="T3" fmla="*/ 10 h 290"/>
                <a:gd name="T4" fmla="*/ 318 w 340"/>
                <a:gd name="T5" fmla="*/ 14 h 290"/>
                <a:gd name="T6" fmla="*/ 327 w 340"/>
                <a:gd name="T7" fmla="*/ 19 h 290"/>
                <a:gd name="T8" fmla="*/ 339 w 340"/>
                <a:gd name="T9" fmla="*/ 32 h 290"/>
                <a:gd name="T10" fmla="*/ 330 w 340"/>
                <a:gd name="T11" fmla="*/ 47 h 290"/>
                <a:gd name="T12" fmla="*/ 318 w 340"/>
                <a:gd name="T13" fmla="*/ 51 h 290"/>
                <a:gd name="T14" fmla="*/ 306 w 340"/>
                <a:gd name="T15" fmla="*/ 70 h 290"/>
                <a:gd name="T16" fmla="*/ 303 w 340"/>
                <a:gd name="T17" fmla="*/ 284 h 290"/>
                <a:gd name="T18" fmla="*/ 303 w 340"/>
                <a:gd name="T19" fmla="*/ 289 h 290"/>
                <a:gd name="T20" fmla="*/ 61 w 340"/>
                <a:gd name="T21" fmla="*/ 284 h 290"/>
                <a:gd name="T22" fmla="*/ 56 w 340"/>
                <a:gd name="T23" fmla="*/ 279 h 290"/>
                <a:gd name="T24" fmla="*/ 44 w 340"/>
                <a:gd name="T25" fmla="*/ 275 h 290"/>
                <a:gd name="T26" fmla="*/ 44 w 340"/>
                <a:gd name="T27" fmla="*/ 289 h 290"/>
                <a:gd name="T28" fmla="*/ 0 w 340"/>
                <a:gd name="T29" fmla="*/ 289 h 290"/>
                <a:gd name="T30" fmla="*/ 0 w 340"/>
                <a:gd name="T31" fmla="*/ 112 h 290"/>
                <a:gd name="T32" fmla="*/ 102 w 340"/>
                <a:gd name="T33" fmla="*/ 112 h 290"/>
                <a:gd name="T34" fmla="*/ 102 w 340"/>
                <a:gd name="T35" fmla="*/ 107 h 290"/>
                <a:gd name="T36" fmla="*/ 113 w 340"/>
                <a:gd name="T37" fmla="*/ 107 h 290"/>
                <a:gd name="T38" fmla="*/ 113 w 340"/>
                <a:gd name="T39" fmla="*/ 112 h 290"/>
                <a:gd name="T40" fmla="*/ 141 w 340"/>
                <a:gd name="T41" fmla="*/ 112 h 290"/>
                <a:gd name="T42" fmla="*/ 141 w 340"/>
                <a:gd name="T43" fmla="*/ 61 h 290"/>
                <a:gd name="T44" fmla="*/ 198 w 340"/>
                <a:gd name="T45" fmla="*/ 56 h 290"/>
                <a:gd name="T46" fmla="*/ 198 w 340"/>
                <a:gd name="T47" fmla="*/ 0 h 290"/>
                <a:gd name="T48" fmla="*/ 298 w 340"/>
                <a:gd name="T4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290">
                  <a:moveTo>
                    <a:pt x="298" y="0"/>
                  </a:moveTo>
                  <a:lnTo>
                    <a:pt x="306" y="10"/>
                  </a:lnTo>
                  <a:lnTo>
                    <a:pt x="318" y="14"/>
                  </a:lnTo>
                  <a:lnTo>
                    <a:pt x="327" y="19"/>
                  </a:lnTo>
                  <a:lnTo>
                    <a:pt x="339" y="32"/>
                  </a:lnTo>
                  <a:lnTo>
                    <a:pt x="330" y="47"/>
                  </a:lnTo>
                  <a:lnTo>
                    <a:pt x="318" y="51"/>
                  </a:lnTo>
                  <a:lnTo>
                    <a:pt x="306" y="70"/>
                  </a:lnTo>
                  <a:lnTo>
                    <a:pt x="303" y="284"/>
                  </a:lnTo>
                  <a:lnTo>
                    <a:pt x="303" y="289"/>
                  </a:lnTo>
                  <a:lnTo>
                    <a:pt x="61" y="284"/>
                  </a:lnTo>
                  <a:lnTo>
                    <a:pt x="56" y="279"/>
                  </a:lnTo>
                  <a:lnTo>
                    <a:pt x="44" y="275"/>
                  </a:lnTo>
                  <a:lnTo>
                    <a:pt x="44" y="289"/>
                  </a:lnTo>
                  <a:lnTo>
                    <a:pt x="0" y="289"/>
                  </a:lnTo>
                  <a:lnTo>
                    <a:pt x="0" y="112"/>
                  </a:lnTo>
                  <a:lnTo>
                    <a:pt x="102" y="112"/>
                  </a:lnTo>
                  <a:lnTo>
                    <a:pt x="102" y="107"/>
                  </a:lnTo>
                  <a:lnTo>
                    <a:pt x="113" y="107"/>
                  </a:lnTo>
                  <a:lnTo>
                    <a:pt x="113" y="112"/>
                  </a:lnTo>
                  <a:lnTo>
                    <a:pt x="141" y="112"/>
                  </a:lnTo>
                  <a:lnTo>
                    <a:pt x="141" y="61"/>
                  </a:lnTo>
                  <a:lnTo>
                    <a:pt x="198" y="56"/>
                  </a:lnTo>
                  <a:lnTo>
                    <a:pt x="198" y="0"/>
                  </a:lnTo>
                  <a:lnTo>
                    <a:pt x="298" y="0"/>
                  </a:lnTo>
                </a:path>
              </a:pathLst>
            </a:custGeom>
            <a:solidFill>
              <a:srgbClr val="6600CC"/>
            </a:solidFill>
            <a:ln w="12700" cap="rnd">
              <a:solidFill>
                <a:schemeClr val="accent1"/>
              </a:solidFill>
              <a:round/>
              <a:headEnd/>
              <a:tailEnd/>
            </a:ln>
          </p:spPr>
          <p:txBody>
            <a:bodyPr wrap="none" lIns="-1" tIns="-1" rIns="-1" bIns="-1" anchor="ctr"/>
            <a:lstStyle/>
            <a:p>
              <a:endParaRPr lang="en-US" sz="2640"/>
            </a:p>
          </p:txBody>
        </p:sp>
        <p:sp>
          <p:nvSpPr>
            <p:cNvPr id="12" name="AutoShape 3"/>
            <p:cNvSpPr>
              <a:spLocks/>
            </p:cNvSpPr>
            <p:nvPr/>
          </p:nvSpPr>
          <p:spPr bwMode="auto">
            <a:xfrm>
              <a:off x="7810500" y="3733800"/>
              <a:ext cx="700088" cy="555625"/>
            </a:xfrm>
            <a:custGeom>
              <a:avLst/>
              <a:gdLst>
                <a:gd name="T0" fmla="*/ 0 w 302"/>
                <a:gd name="T1" fmla="*/ 0 h 395"/>
                <a:gd name="T2" fmla="*/ 213 w 302"/>
                <a:gd name="T3" fmla="*/ 0 h 395"/>
                <a:gd name="T4" fmla="*/ 209 w 302"/>
                <a:gd name="T5" fmla="*/ 48 h 395"/>
                <a:gd name="T6" fmla="*/ 201 w 302"/>
                <a:gd name="T7" fmla="*/ 51 h 395"/>
                <a:gd name="T8" fmla="*/ 192 w 302"/>
                <a:gd name="T9" fmla="*/ 51 h 395"/>
                <a:gd name="T10" fmla="*/ 189 w 302"/>
                <a:gd name="T11" fmla="*/ 65 h 395"/>
                <a:gd name="T12" fmla="*/ 192 w 302"/>
                <a:gd name="T13" fmla="*/ 70 h 395"/>
                <a:gd name="T14" fmla="*/ 189 w 302"/>
                <a:gd name="T15" fmla="*/ 94 h 395"/>
                <a:gd name="T16" fmla="*/ 189 w 302"/>
                <a:gd name="T17" fmla="*/ 108 h 395"/>
                <a:gd name="T18" fmla="*/ 225 w 302"/>
                <a:gd name="T19" fmla="*/ 151 h 395"/>
                <a:gd name="T20" fmla="*/ 265 w 302"/>
                <a:gd name="T21" fmla="*/ 183 h 395"/>
                <a:gd name="T22" fmla="*/ 269 w 302"/>
                <a:gd name="T23" fmla="*/ 211 h 395"/>
                <a:gd name="T24" fmla="*/ 277 w 302"/>
                <a:gd name="T25" fmla="*/ 225 h 395"/>
                <a:gd name="T26" fmla="*/ 281 w 302"/>
                <a:gd name="T27" fmla="*/ 248 h 395"/>
                <a:gd name="T28" fmla="*/ 285 w 302"/>
                <a:gd name="T29" fmla="*/ 258 h 395"/>
                <a:gd name="T30" fmla="*/ 297 w 302"/>
                <a:gd name="T31" fmla="*/ 262 h 395"/>
                <a:gd name="T32" fmla="*/ 301 w 302"/>
                <a:gd name="T33" fmla="*/ 281 h 395"/>
                <a:gd name="T34" fmla="*/ 201 w 302"/>
                <a:gd name="T35" fmla="*/ 281 h 395"/>
                <a:gd name="T36" fmla="*/ 197 w 302"/>
                <a:gd name="T37" fmla="*/ 338 h 395"/>
                <a:gd name="T38" fmla="*/ 141 w 302"/>
                <a:gd name="T39" fmla="*/ 343 h 395"/>
                <a:gd name="T40" fmla="*/ 141 w 302"/>
                <a:gd name="T41" fmla="*/ 394 h 395"/>
                <a:gd name="T42" fmla="*/ 112 w 302"/>
                <a:gd name="T43" fmla="*/ 394 h 395"/>
                <a:gd name="T44" fmla="*/ 112 w 302"/>
                <a:gd name="T45" fmla="*/ 384 h 395"/>
                <a:gd name="T46" fmla="*/ 101 w 302"/>
                <a:gd name="T47" fmla="*/ 389 h 395"/>
                <a:gd name="T48" fmla="*/ 101 w 302"/>
                <a:gd name="T49" fmla="*/ 394 h 395"/>
                <a:gd name="T50" fmla="*/ 0 w 302"/>
                <a:gd name="T51" fmla="*/ 394 h 395"/>
                <a:gd name="T52" fmla="*/ 0 w 302"/>
                <a:gd name="T53" fmla="*/ 197 h 395"/>
                <a:gd name="T54" fmla="*/ 0 w 302"/>
                <a:gd name="T55"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2" h="395">
                  <a:moveTo>
                    <a:pt x="0" y="0"/>
                  </a:moveTo>
                  <a:lnTo>
                    <a:pt x="213" y="0"/>
                  </a:lnTo>
                  <a:lnTo>
                    <a:pt x="209" y="48"/>
                  </a:lnTo>
                  <a:lnTo>
                    <a:pt x="201" y="51"/>
                  </a:lnTo>
                  <a:lnTo>
                    <a:pt x="192" y="51"/>
                  </a:lnTo>
                  <a:lnTo>
                    <a:pt x="189" y="65"/>
                  </a:lnTo>
                  <a:lnTo>
                    <a:pt x="192" y="70"/>
                  </a:lnTo>
                  <a:lnTo>
                    <a:pt x="189" y="94"/>
                  </a:lnTo>
                  <a:lnTo>
                    <a:pt x="189" y="108"/>
                  </a:lnTo>
                  <a:lnTo>
                    <a:pt x="225" y="151"/>
                  </a:lnTo>
                  <a:lnTo>
                    <a:pt x="265" y="183"/>
                  </a:lnTo>
                  <a:lnTo>
                    <a:pt x="269" y="211"/>
                  </a:lnTo>
                  <a:lnTo>
                    <a:pt x="277" y="225"/>
                  </a:lnTo>
                  <a:lnTo>
                    <a:pt x="281" y="248"/>
                  </a:lnTo>
                  <a:lnTo>
                    <a:pt x="285" y="258"/>
                  </a:lnTo>
                  <a:lnTo>
                    <a:pt x="297" y="262"/>
                  </a:lnTo>
                  <a:lnTo>
                    <a:pt x="301" y="281"/>
                  </a:lnTo>
                  <a:lnTo>
                    <a:pt x="201" y="281"/>
                  </a:lnTo>
                  <a:lnTo>
                    <a:pt x="197" y="338"/>
                  </a:lnTo>
                  <a:lnTo>
                    <a:pt x="141" y="343"/>
                  </a:lnTo>
                  <a:lnTo>
                    <a:pt x="141" y="394"/>
                  </a:lnTo>
                  <a:lnTo>
                    <a:pt x="112" y="394"/>
                  </a:lnTo>
                  <a:lnTo>
                    <a:pt x="112" y="384"/>
                  </a:lnTo>
                  <a:lnTo>
                    <a:pt x="101" y="389"/>
                  </a:lnTo>
                  <a:lnTo>
                    <a:pt x="101" y="394"/>
                  </a:lnTo>
                  <a:lnTo>
                    <a:pt x="0" y="394"/>
                  </a:lnTo>
                  <a:lnTo>
                    <a:pt x="0" y="197"/>
                  </a:lnTo>
                  <a:lnTo>
                    <a:pt x="0" y="0"/>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pPr algn="ctr" eaLnBrk="1" hangingPunct="1"/>
              <a:endParaRPr lang="en-US" altLang="en-US" sz="2880">
                <a:latin typeface="Times New Roman" pitchFamily="18" charset="0"/>
              </a:endParaRPr>
            </a:p>
          </p:txBody>
        </p:sp>
        <p:sp>
          <p:nvSpPr>
            <p:cNvPr id="13" name="AutoShape 4"/>
            <p:cNvSpPr>
              <a:spLocks/>
            </p:cNvSpPr>
            <p:nvPr/>
          </p:nvSpPr>
          <p:spPr bwMode="auto">
            <a:xfrm>
              <a:off x="8577263" y="4808538"/>
              <a:ext cx="889000" cy="350837"/>
            </a:xfrm>
            <a:custGeom>
              <a:avLst/>
              <a:gdLst>
                <a:gd name="T0" fmla="*/ 3 w 387"/>
                <a:gd name="T1" fmla="*/ 0 h 246"/>
                <a:gd name="T2" fmla="*/ 386 w 387"/>
                <a:gd name="T3" fmla="*/ 14 h 246"/>
                <a:gd name="T4" fmla="*/ 386 w 387"/>
                <a:gd name="T5" fmla="*/ 32 h 246"/>
                <a:gd name="T6" fmla="*/ 377 w 387"/>
                <a:gd name="T7" fmla="*/ 106 h 246"/>
                <a:gd name="T8" fmla="*/ 374 w 387"/>
                <a:gd name="T9" fmla="*/ 139 h 246"/>
                <a:gd name="T10" fmla="*/ 369 w 387"/>
                <a:gd name="T11" fmla="*/ 152 h 246"/>
                <a:gd name="T12" fmla="*/ 365 w 387"/>
                <a:gd name="T13" fmla="*/ 181 h 246"/>
                <a:gd name="T14" fmla="*/ 365 w 387"/>
                <a:gd name="T15" fmla="*/ 208 h 246"/>
                <a:gd name="T16" fmla="*/ 365 w 387"/>
                <a:gd name="T17" fmla="*/ 235 h 246"/>
                <a:gd name="T18" fmla="*/ 286 w 387"/>
                <a:gd name="T19" fmla="*/ 235 h 246"/>
                <a:gd name="T20" fmla="*/ 281 w 387"/>
                <a:gd name="T21" fmla="*/ 245 h 246"/>
                <a:gd name="T22" fmla="*/ 96 w 387"/>
                <a:gd name="T23" fmla="*/ 245 h 246"/>
                <a:gd name="T24" fmla="*/ 93 w 387"/>
                <a:gd name="T25" fmla="*/ 231 h 246"/>
                <a:gd name="T26" fmla="*/ 0 w 387"/>
                <a:gd name="T27" fmla="*/ 231 h 246"/>
                <a:gd name="T28" fmla="*/ 0 w 387"/>
                <a:gd name="T29" fmla="*/ 56 h 246"/>
                <a:gd name="T30" fmla="*/ 3 w 387"/>
                <a:gd name="T3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7" h="246">
                  <a:moveTo>
                    <a:pt x="3" y="0"/>
                  </a:moveTo>
                  <a:lnTo>
                    <a:pt x="386" y="14"/>
                  </a:lnTo>
                  <a:lnTo>
                    <a:pt x="386" y="32"/>
                  </a:lnTo>
                  <a:lnTo>
                    <a:pt x="377" y="106"/>
                  </a:lnTo>
                  <a:lnTo>
                    <a:pt x="374" y="139"/>
                  </a:lnTo>
                  <a:lnTo>
                    <a:pt x="369" y="152"/>
                  </a:lnTo>
                  <a:lnTo>
                    <a:pt x="365" y="181"/>
                  </a:lnTo>
                  <a:lnTo>
                    <a:pt x="365" y="208"/>
                  </a:lnTo>
                  <a:lnTo>
                    <a:pt x="365" y="235"/>
                  </a:lnTo>
                  <a:lnTo>
                    <a:pt x="286" y="235"/>
                  </a:lnTo>
                  <a:lnTo>
                    <a:pt x="281" y="245"/>
                  </a:lnTo>
                  <a:lnTo>
                    <a:pt x="96" y="245"/>
                  </a:lnTo>
                  <a:lnTo>
                    <a:pt x="93" y="231"/>
                  </a:lnTo>
                  <a:lnTo>
                    <a:pt x="0" y="231"/>
                  </a:lnTo>
                  <a:lnTo>
                    <a:pt x="0" y="56"/>
                  </a:lnTo>
                  <a:lnTo>
                    <a:pt x="3" y="0"/>
                  </a:lnTo>
                </a:path>
              </a:pathLst>
            </a:custGeom>
            <a:solidFill>
              <a:srgbClr val="99CCFF"/>
            </a:solidFill>
            <a:ln w="6350" cap="rnd">
              <a:solidFill>
                <a:schemeClr val="tx1"/>
              </a:solidFill>
              <a:round/>
              <a:headEnd/>
              <a:tailEnd/>
            </a:ln>
          </p:spPr>
          <p:txBody>
            <a:bodyPr wrap="none" lIns="-1" tIns="-1" rIns="-1" bIns="-1" anchor="ctr"/>
            <a:lstStyle/>
            <a:p>
              <a:endParaRPr lang="en-US" sz="2640"/>
            </a:p>
          </p:txBody>
        </p:sp>
        <p:sp>
          <p:nvSpPr>
            <p:cNvPr id="14" name="AutoShape 5"/>
            <p:cNvSpPr>
              <a:spLocks/>
            </p:cNvSpPr>
            <p:nvPr/>
          </p:nvSpPr>
          <p:spPr bwMode="auto">
            <a:xfrm>
              <a:off x="8559800" y="5095875"/>
              <a:ext cx="866775" cy="735013"/>
            </a:xfrm>
            <a:custGeom>
              <a:avLst/>
              <a:gdLst>
                <a:gd name="T0" fmla="*/ 3 w 375"/>
                <a:gd name="T1" fmla="*/ 0 h 522"/>
                <a:gd name="T2" fmla="*/ 96 w 375"/>
                <a:gd name="T3" fmla="*/ 4 h 522"/>
                <a:gd name="T4" fmla="*/ 100 w 375"/>
                <a:gd name="T5" fmla="*/ 14 h 522"/>
                <a:gd name="T6" fmla="*/ 289 w 375"/>
                <a:gd name="T7" fmla="*/ 14 h 522"/>
                <a:gd name="T8" fmla="*/ 289 w 375"/>
                <a:gd name="T9" fmla="*/ 9 h 522"/>
                <a:gd name="T10" fmla="*/ 370 w 375"/>
                <a:gd name="T11" fmla="*/ 9 h 522"/>
                <a:gd name="T12" fmla="*/ 370 w 375"/>
                <a:gd name="T13" fmla="*/ 41 h 522"/>
                <a:gd name="T14" fmla="*/ 374 w 375"/>
                <a:gd name="T15" fmla="*/ 79 h 522"/>
                <a:gd name="T16" fmla="*/ 374 w 375"/>
                <a:gd name="T17" fmla="*/ 97 h 522"/>
                <a:gd name="T18" fmla="*/ 374 w 375"/>
                <a:gd name="T19" fmla="*/ 116 h 522"/>
                <a:gd name="T20" fmla="*/ 370 w 375"/>
                <a:gd name="T21" fmla="*/ 121 h 522"/>
                <a:gd name="T22" fmla="*/ 365 w 375"/>
                <a:gd name="T23" fmla="*/ 125 h 522"/>
                <a:gd name="T24" fmla="*/ 357 w 375"/>
                <a:gd name="T25" fmla="*/ 121 h 522"/>
                <a:gd name="T26" fmla="*/ 354 w 375"/>
                <a:gd name="T27" fmla="*/ 111 h 522"/>
                <a:gd name="T28" fmla="*/ 354 w 375"/>
                <a:gd name="T29" fmla="*/ 92 h 522"/>
                <a:gd name="T30" fmla="*/ 354 w 375"/>
                <a:gd name="T31" fmla="*/ 74 h 522"/>
                <a:gd name="T32" fmla="*/ 350 w 375"/>
                <a:gd name="T33" fmla="*/ 74 h 522"/>
                <a:gd name="T34" fmla="*/ 345 w 375"/>
                <a:gd name="T35" fmla="*/ 74 h 522"/>
                <a:gd name="T36" fmla="*/ 342 w 375"/>
                <a:gd name="T37" fmla="*/ 87 h 522"/>
                <a:gd name="T38" fmla="*/ 338 w 375"/>
                <a:gd name="T39" fmla="*/ 116 h 522"/>
                <a:gd name="T40" fmla="*/ 333 w 375"/>
                <a:gd name="T41" fmla="*/ 140 h 522"/>
                <a:gd name="T42" fmla="*/ 325 w 375"/>
                <a:gd name="T43" fmla="*/ 148 h 522"/>
                <a:gd name="T44" fmla="*/ 313 w 375"/>
                <a:gd name="T45" fmla="*/ 157 h 522"/>
                <a:gd name="T46" fmla="*/ 306 w 375"/>
                <a:gd name="T47" fmla="*/ 176 h 522"/>
                <a:gd name="T48" fmla="*/ 301 w 375"/>
                <a:gd name="T49" fmla="*/ 213 h 522"/>
                <a:gd name="T50" fmla="*/ 289 w 375"/>
                <a:gd name="T51" fmla="*/ 223 h 522"/>
                <a:gd name="T52" fmla="*/ 286 w 375"/>
                <a:gd name="T53" fmla="*/ 223 h 522"/>
                <a:gd name="T54" fmla="*/ 277 w 375"/>
                <a:gd name="T55" fmla="*/ 237 h 522"/>
                <a:gd name="T56" fmla="*/ 277 w 375"/>
                <a:gd name="T57" fmla="*/ 261 h 522"/>
                <a:gd name="T58" fmla="*/ 277 w 375"/>
                <a:gd name="T59" fmla="*/ 269 h 522"/>
                <a:gd name="T60" fmla="*/ 269 w 375"/>
                <a:gd name="T61" fmla="*/ 288 h 522"/>
                <a:gd name="T62" fmla="*/ 265 w 375"/>
                <a:gd name="T63" fmla="*/ 302 h 522"/>
                <a:gd name="T64" fmla="*/ 261 w 375"/>
                <a:gd name="T65" fmla="*/ 325 h 522"/>
                <a:gd name="T66" fmla="*/ 265 w 375"/>
                <a:gd name="T67" fmla="*/ 353 h 522"/>
                <a:gd name="T68" fmla="*/ 274 w 375"/>
                <a:gd name="T69" fmla="*/ 371 h 522"/>
                <a:gd name="T70" fmla="*/ 274 w 375"/>
                <a:gd name="T71" fmla="*/ 385 h 522"/>
                <a:gd name="T72" fmla="*/ 269 w 375"/>
                <a:gd name="T73" fmla="*/ 395 h 522"/>
                <a:gd name="T74" fmla="*/ 249 w 375"/>
                <a:gd name="T75" fmla="*/ 414 h 522"/>
                <a:gd name="T76" fmla="*/ 245 w 375"/>
                <a:gd name="T77" fmla="*/ 428 h 522"/>
                <a:gd name="T78" fmla="*/ 241 w 375"/>
                <a:gd name="T79" fmla="*/ 436 h 522"/>
                <a:gd name="T80" fmla="*/ 229 w 375"/>
                <a:gd name="T81" fmla="*/ 446 h 522"/>
                <a:gd name="T82" fmla="*/ 221 w 375"/>
                <a:gd name="T83" fmla="*/ 465 h 522"/>
                <a:gd name="T84" fmla="*/ 221 w 375"/>
                <a:gd name="T85" fmla="*/ 479 h 522"/>
                <a:gd name="T86" fmla="*/ 209 w 375"/>
                <a:gd name="T87" fmla="*/ 470 h 522"/>
                <a:gd name="T88" fmla="*/ 196 w 375"/>
                <a:gd name="T89" fmla="*/ 474 h 522"/>
                <a:gd name="T90" fmla="*/ 193 w 375"/>
                <a:gd name="T91" fmla="*/ 489 h 522"/>
                <a:gd name="T92" fmla="*/ 184 w 375"/>
                <a:gd name="T93" fmla="*/ 492 h 522"/>
                <a:gd name="T94" fmla="*/ 164 w 375"/>
                <a:gd name="T95" fmla="*/ 474 h 522"/>
                <a:gd name="T96" fmla="*/ 152 w 375"/>
                <a:gd name="T97" fmla="*/ 470 h 522"/>
                <a:gd name="T98" fmla="*/ 145 w 375"/>
                <a:gd name="T99" fmla="*/ 474 h 522"/>
                <a:gd name="T100" fmla="*/ 145 w 375"/>
                <a:gd name="T101" fmla="*/ 489 h 522"/>
                <a:gd name="T102" fmla="*/ 140 w 375"/>
                <a:gd name="T103" fmla="*/ 497 h 522"/>
                <a:gd name="T104" fmla="*/ 128 w 375"/>
                <a:gd name="T105" fmla="*/ 492 h 522"/>
                <a:gd name="T106" fmla="*/ 100 w 375"/>
                <a:gd name="T107" fmla="*/ 506 h 522"/>
                <a:gd name="T108" fmla="*/ 88 w 375"/>
                <a:gd name="T109" fmla="*/ 521 h 522"/>
                <a:gd name="T110" fmla="*/ 44 w 375"/>
                <a:gd name="T111" fmla="*/ 521 h 522"/>
                <a:gd name="T112" fmla="*/ 32 w 375"/>
                <a:gd name="T113" fmla="*/ 506 h 522"/>
                <a:gd name="T114" fmla="*/ 20 w 375"/>
                <a:gd name="T115" fmla="*/ 502 h 522"/>
                <a:gd name="T116" fmla="*/ 0 w 375"/>
                <a:gd name="T117" fmla="*/ 506 h 522"/>
                <a:gd name="T118" fmla="*/ 0 w 375"/>
                <a:gd name="T119" fmla="*/ 111 h 522"/>
                <a:gd name="T120" fmla="*/ 3 w 375"/>
                <a:gd name="T1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 h="522">
                  <a:moveTo>
                    <a:pt x="3" y="0"/>
                  </a:moveTo>
                  <a:lnTo>
                    <a:pt x="96" y="4"/>
                  </a:lnTo>
                  <a:lnTo>
                    <a:pt x="100" y="14"/>
                  </a:lnTo>
                  <a:lnTo>
                    <a:pt x="289" y="14"/>
                  </a:lnTo>
                  <a:lnTo>
                    <a:pt x="289" y="9"/>
                  </a:lnTo>
                  <a:lnTo>
                    <a:pt x="370" y="9"/>
                  </a:lnTo>
                  <a:lnTo>
                    <a:pt x="370" y="41"/>
                  </a:lnTo>
                  <a:lnTo>
                    <a:pt x="374" y="79"/>
                  </a:lnTo>
                  <a:lnTo>
                    <a:pt x="374" y="97"/>
                  </a:lnTo>
                  <a:lnTo>
                    <a:pt x="374" y="116"/>
                  </a:lnTo>
                  <a:lnTo>
                    <a:pt x="370" y="121"/>
                  </a:lnTo>
                  <a:lnTo>
                    <a:pt x="365" y="125"/>
                  </a:lnTo>
                  <a:lnTo>
                    <a:pt x="357" y="121"/>
                  </a:lnTo>
                  <a:lnTo>
                    <a:pt x="354" y="111"/>
                  </a:lnTo>
                  <a:lnTo>
                    <a:pt x="354" y="92"/>
                  </a:lnTo>
                  <a:lnTo>
                    <a:pt x="354" y="74"/>
                  </a:lnTo>
                  <a:lnTo>
                    <a:pt x="350" y="74"/>
                  </a:lnTo>
                  <a:lnTo>
                    <a:pt x="345" y="74"/>
                  </a:lnTo>
                  <a:lnTo>
                    <a:pt x="342" y="87"/>
                  </a:lnTo>
                  <a:lnTo>
                    <a:pt x="338" y="116"/>
                  </a:lnTo>
                  <a:lnTo>
                    <a:pt x="333" y="140"/>
                  </a:lnTo>
                  <a:lnTo>
                    <a:pt x="325" y="148"/>
                  </a:lnTo>
                  <a:lnTo>
                    <a:pt x="313" y="157"/>
                  </a:lnTo>
                  <a:lnTo>
                    <a:pt x="306" y="176"/>
                  </a:lnTo>
                  <a:lnTo>
                    <a:pt x="301" y="213"/>
                  </a:lnTo>
                  <a:lnTo>
                    <a:pt x="289" y="223"/>
                  </a:lnTo>
                  <a:lnTo>
                    <a:pt x="286" y="223"/>
                  </a:lnTo>
                  <a:lnTo>
                    <a:pt x="277" y="237"/>
                  </a:lnTo>
                  <a:lnTo>
                    <a:pt x="277" y="261"/>
                  </a:lnTo>
                  <a:lnTo>
                    <a:pt x="277" y="269"/>
                  </a:lnTo>
                  <a:lnTo>
                    <a:pt x="269" y="288"/>
                  </a:lnTo>
                  <a:lnTo>
                    <a:pt x="265" y="302"/>
                  </a:lnTo>
                  <a:lnTo>
                    <a:pt x="261" y="325"/>
                  </a:lnTo>
                  <a:lnTo>
                    <a:pt x="265" y="353"/>
                  </a:lnTo>
                  <a:lnTo>
                    <a:pt x="274" y="371"/>
                  </a:lnTo>
                  <a:lnTo>
                    <a:pt x="274" y="385"/>
                  </a:lnTo>
                  <a:lnTo>
                    <a:pt x="269" y="395"/>
                  </a:lnTo>
                  <a:lnTo>
                    <a:pt x="249" y="414"/>
                  </a:lnTo>
                  <a:lnTo>
                    <a:pt x="245" y="428"/>
                  </a:lnTo>
                  <a:lnTo>
                    <a:pt x="241" y="436"/>
                  </a:lnTo>
                  <a:lnTo>
                    <a:pt x="229" y="446"/>
                  </a:lnTo>
                  <a:lnTo>
                    <a:pt x="221" y="465"/>
                  </a:lnTo>
                  <a:lnTo>
                    <a:pt x="221" y="479"/>
                  </a:lnTo>
                  <a:lnTo>
                    <a:pt x="209" y="470"/>
                  </a:lnTo>
                  <a:lnTo>
                    <a:pt x="196" y="474"/>
                  </a:lnTo>
                  <a:lnTo>
                    <a:pt x="193" y="489"/>
                  </a:lnTo>
                  <a:lnTo>
                    <a:pt x="184" y="492"/>
                  </a:lnTo>
                  <a:lnTo>
                    <a:pt x="164" y="474"/>
                  </a:lnTo>
                  <a:lnTo>
                    <a:pt x="152" y="470"/>
                  </a:lnTo>
                  <a:lnTo>
                    <a:pt x="145" y="474"/>
                  </a:lnTo>
                  <a:lnTo>
                    <a:pt x="145" y="489"/>
                  </a:lnTo>
                  <a:lnTo>
                    <a:pt x="140" y="497"/>
                  </a:lnTo>
                  <a:lnTo>
                    <a:pt x="128" y="492"/>
                  </a:lnTo>
                  <a:lnTo>
                    <a:pt x="100" y="506"/>
                  </a:lnTo>
                  <a:lnTo>
                    <a:pt x="88" y="521"/>
                  </a:lnTo>
                  <a:lnTo>
                    <a:pt x="44" y="521"/>
                  </a:lnTo>
                  <a:lnTo>
                    <a:pt x="32" y="506"/>
                  </a:lnTo>
                  <a:lnTo>
                    <a:pt x="20" y="502"/>
                  </a:lnTo>
                  <a:lnTo>
                    <a:pt x="0" y="506"/>
                  </a:lnTo>
                  <a:lnTo>
                    <a:pt x="0" y="111"/>
                  </a:lnTo>
                  <a:lnTo>
                    <a:pt x="3" y="0"/>
                  </a:lnTo>
                </a:path>
              </a:pathLst>
            </a:custGeom>
            <a:solidFill>
              <a:srgbClr val="99CCFF"/>
            </a:solidFill>
            <a:ln w="6350" cap="rnd">
              <a:solidFill>
                <a:schemeClr val="tx1"/>
              </a:solidFill>
              <a:round/>
              <a:headEnd/>
              <a:tailEnd/>
            </a:ln>
          </p:spPr>
          <p:txBody>
            <a:bodyPr wrap="none" lIns="-1" tIns="-1" rIns="-1" bIns="-1" anchor="ctr"/>
            <a:lstStyle/>
            <a:p>
              <a:endParaRPr lang="en-US" sz="2640"/>
            </a:p>
          </p:txBody>
        </p:sp>
        <p:sp>
          <p:nvSpPr>
            <p:cNvPr id="15" name="AutoShape 6"/>
            <p:cNvSpPr>
              <a:spLocks/>
            </p:cNvSpPr>
            <p:nvPr/>
          </p:nvSpPr>
          <p:spPr bwMode="auto">
            <a:xfrm>
              <a:off x="8061325" y="5330825"/>
              <a:ext cx="519113" cy="620713"/>
            </a:xfrm>
            <a:custGeom>
              <a:avLst/>
              <a:gdLst>
                <a:gd name="T0" fmla="*/ 226 w 227"/>
                <a:gd name="T1" fmla="*/ 407 h 441"/>
                <a:gd name="T2" fmla="*/ 226 w 227"/>
                <a:gd name="T3" fmla="*/ 0 h 441"/>
                <a:gd name="T4" fmla="*/ 0 w 227"/>
                <a:gd name="T5" fmla="*/ 0 h 441"/>
                <a:gd name="T6" fmla="*/ 8 w 227"/>
                <a:gd name="T7" fmla="*/ 24 h 441"/>
                <a:gd name="T8" fmla="*/ 23 w 227"/>
                <a:gd name="T9" fmla="*/ 65 h 441"/>
                <a:gd name="T10" fmla="*/ 32 w 227"/>
                <a:gd name="T11" fmla="*/ 75 h 441"/>
                <a:gd name="T12" fmla="*/ 40 w 227"/>
                <a:gd name="T13" fmla="*/ 94 h 441"/>
                <a:gd name="T14" fmla="*/ 57 w 227"/>
                <a:gd name="T15" fmla="*/ 140 h 441"/>
                <a:gd name="T16" fmla="*/ 64 w 227"/>
                <a:gd name="T17" fmla="*/ 149 h 441"/>
                <a:gd name="T18" fmla="*/ 76 w 227"/>
                <a:gd name="T19" fmla="*/ 159 h 441"/>
                <a:gd name="T20" fmla="*/ 80 w 227"/>
                <a:gd name="T21" fmla="*/ 168 h 441"/>
                <a:gd name="T22" fmla="*/ 76 w 227"/>
                <a:gd name="T23" fmla="*/ 178 h 441"/>
                <a:gd name="T24" fmla="*/ 76 w 227"/>
                <a:gd name="T25" fmla="*/ 187 h 441"/>
                <a:gd name="T26" fmla="*/ 89 w 227"/>
                <a:gd name="T27" fmla="*/ 206 h 441"/>
                <a:gd name="T28" fmla="*/ 92 w 227"/>
                <a:gd name="T29" fmla="*/ 216 h 441"/>
                <a:gd name="T30" fmla="*/ 96 w 227"/>
                <a:gd name="T31" fmla="*/ 253 h 441"/>
                <a:gd name="T32" fmla="*/ 104 w 227"/>
                <a:gd name="T33" fmla="*/ 262 h 441"/>
                <a:gd name="T34" fmla="*/ 125 w 227"/>
                <a:gd name="T35" fmla="*/ 271 h 441"/>
                <a:gd name="T36" fmla="*/ 129 w 227"/>
                <a:gd name="T37" fmla="*/ 276 h 441"/>
                <a:gd name="T38" fmla="*/ 141 w 227"/>
                <a:gd name="T39" fmla="*/ 276 h 441"/>
                <a:gd name="T40" fmla="*/ 145 w 227"/>
                <a:gd name="T41" fmla="*/ 276 h 441"/>
                <a:gd name="T42" fmla="*/ 161 w 227"/>
                <a:gd name="T43" fmla="*/ 290 h 441"/>
                <a:gd name="T44" fmla="*/ 170 w 227"/>
                <a:gd name="T45" fmla="*/ 290 h 441"/>
                <a:gd name="T46" fmla="*/ 177 w 227"/>
                <a:gd name="T47" fmla="*/ 295 h 441"/>
                <a:gd name="T48" fmla="*/ 182 w 227"/>
                <a:gd name="T49" fmla="*/ 308 h 441"/>
                <a:gd name="T50" fmla="*/ 185 w 227"/>
                <a:gd name="T51" fmla="*/ 313 h 441"/>
                <a:gd name="T52" fmla="*/ 194 w 227"/>
                <a:gd name="T53" fmla="*/ 313 h 441"/>
                <a:gd name="T54" fmla="*/ 209 w 227"/>
                <a:gd name="T55" fmla="*/ 308 h 441"/>
                <a:gd name="T56" fmla="*/ 214 w 227"/>
                <a:gd name="T57" fmla="*/ 313 h 441"/>
                <a:gd name="T58" fmla="*/ 214 w 227"/>
                <a:gd name="T59" fmla="*/ 323 h 441"/>
                <a:gd name="T60" fmla="*/ 209 w 227"/>
                <a:gd name="T61" fmla="*/ 332 h 441"/>
                <a:gd name="T62" fmla="*/ 209 w 227"/>
                <a:gd name="T63" fmla="*/ 341 h 441"/>
                <a:gd name="T64" fmla="*/ 209 w 227"/>
                <a:gd name="T65" fmla="*/ 356 h 441"/>
                <a:gd name="T66" fmla="*/ 205 w 227"/>
                <a:gd name="T67" fmla="*/ 365 h 441"/>
                <a:gd name="T68" fmla="*/ 194 w 227"/>
                <a:gd name="T69" fmla="*/ 375 h 441"/>
                <a:gd name="T70" fmla="*/ 182 w 227"/>
                <a:gd name="T71" fmla="*/ 379 h 441"/>
                <a:gd name="T72" fmla="*/ 165 w 227"/>
                <a:gd name="T73" fmla="*/ 370 h 441"/>
                <a:gd name="T74" fmla="*/ 153 w 227"/>
                <a:gd name="T75" fmla="*/ 365 h 441"/>
                <a:gd name="T76" fmla="*/ 141 w 227"/>
                <a:gd name="T77" fmla="*/ 346 h 441"/>
                <a:gd name="T78" fmla="*/ 129 w 227"/>
                <a:gd name="T79" fmla="*/ 327 h 441"/>
                <a:gd name="T80" fmla="*/ 121 w 227"/>
                <a:gd name="T81" fmla="*/ 313 h 441"/>
                <a:gd name="T82" fmla="*/ 109 w 227"/>
                <a:gd name="T83" fmla="*/ 313 h 441"/>
                <a:gd name="T84" fmla="*/ 101 w 227"/>
                <a:gd name="T85" fmla="*/ 313 h 441"/>
                <a:gd name="T86" fmla="*/ 96 w 227"/>
                <a:gd name="T87" fmla="*/ 327 h 441"/>
                <a:gd name="T88" fmla="*/ 92 w 227"/>
                <a:gd name="T89" fmla="*/ 346 h 441"/>
                <a:gd name="T90" fmla="*/ 92 w 227"/>
                <a:gd name="T91" fmla="*/ 370 h 441"/>
                <a:gd name="T92" fmla="*/ 101 w 227"/>
                <a:gd name="T93" fmla="*/ 394 h 441"/>
                <a:gd name="T94" fmla="*/ 116 w 227"/>
                <a:gd name="T95" fmla="*/ 421 h 441"/>
                <a:gd name="T96" fmla="*/ 125 w 227"/>
                <a:gd name="T97" fmla="*/ 440 h 441"/>
                <a:gd name="T98" fmla="*/ 137 w 227"/>
                <a:gd name="T99" fmla="*/ 440 h 441"/>
                <a:gd name="T100" fmla="*/ 153 w 227"/>
                <a:gd name="T101" fmla="*/ 435 h 441"/>
                <a:gd name="T102" fmla="*/ 177 w 227"/>
                <a:gd name="T103" fmla="*/ 435 h 441"/>
                <a:gd name="T104" fmla="*/ 194 w 227"/>
                <a:gd name="T105" fmla="*/ 435 h 441"/>
                <a:gd name="T106" fmla="*/ 202 w 227"/>
                <a:gd name="T107" fmla="*/ 430 h 441"/>
                <a:gd name="T108" fmla="*/ 226 w 227"/>
                <a:gd name="T109" fmla="*/ 40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7" h="441">
                  <a:moveTo>
                    <a:pt x="226" y="407"/>
                  </a:moveTo>
                  <a:lnTo>
                    <a:pt x="226" y="0"/>
                  </a:lnTo>
                  <a:lnTo>
                    <a:pt x="0" y="0"/>
                  </a:lnTo>
                  <a:lnTo>
                    <a:pt x="8" y="24"/>
                  </a:lnTo>
                  <a:lnTo>
                    <a:pt x="23" y="65"/>
                  </a:lnTo>
                  <a:lnTo>
                    <a:pt x="32" y="75"/>
                  </a:lnTo>
                  <a:lnTo>
                    <a:pt x="40" y="94"/>
                  </a:lnTo>
                  <a:lnTo>
                    <a:pt x="57" y="140"/>
                  </a:lnTo>
                  <a:lnTo>
                    <a:pt x="64" y="149"/>
                  </a:lnTo>
                  <a:lnTo>
                    <a:pt x="76" y="159"/>
                  </a:lnTo>
                  <a:lnTo>
                    <a:pt x="80" y="168"/>
                  </a:lnTo>
                  <a:lnTo>
                    <a:pt x="76" y="178"/>
                  </a:lnTo>
                  <a:lnTo>
                    <a:pt x="76" y="187"/>
                  </a:lnTo>
                  <a:lnTo>
                    <a:pt x="89" y="206"/>
                  </a:lnTo>
                  <a:lnTo>
                    <a:pt x="92" y="216"/>
                  </a:lnTo>
                  <a:lnTo>
                    <a:pt x="96" y="253"/>
                  </a:lnTo>
                  <a:lnTo>
                    <a:pt x="104" y="262"/>
                  </a:lnTo>
                  <a:lnTo>
                    <a:pt x="125" y="271"/>
                  </a:lnTo>
                  <a:lnTo>
                    <a:pt x="129" y="276"/>
                  </a:lnTo>
                  <a:lnTo>
                    <a:pt x="141" y="276"/>
                  </a:lnTo>
                  <a:lnTo>
                    <a:pt x="145" y="276"/>
                  </a:lnTo>
                  <a:lnTo>
                    <a:pt x="161" y="290"/>
                  </a:lnTo>
                  <a:lnTo>
                    <a:pt x="170" y="290"/>
                  </a:lnTo>
                  <a:lnTo>
                    <a:pt x="177" y="295"/>
                  </a:lnTo>
                  <a:lnTo>
                    <a:pt x="182" y="308"/>
                  </a:lnTo>
                  <a:lnTo>
                    <a:pt x="185" y="313"/>
                  </a:lnTo>
                  <a:lnTo>
                    <a:pt x="194" y="313"/>
                  </a:lnTo>
                  <a:lnTo>
                    <a:pt x="209" y="308"/>
                  </a:lnTo>
                  <a:lnTo>
                    <a:pt x="214" y="313"/>
                  </a:lnTo>
                  <a:lnTo>
                    <a:pt x="214" y="323"/>
                  </a:lnTo>
                  <a:lnTo>
                    <a:pt x="209" y="332"/>
                  </a:lnTo>
                  <a:lnTo>
                    <a:pt x="209" y="341"/>
                  </a:lnTo>
                  <a:lnTo>
                    <a:pt x="209" y="356"/>
                  </a:lnTo>
                  <a:lnTo>
                    <a:pt x="205" y="365"/>
                  </a:lnTo>
                  <a:lnTo>
                    <a:pt x="194" y="375"/>
                  </a:lnTo>
                  <a:lnTo>
                    <a:pt x="182" y="379"/>
                  </a:lnTo>
                  <a:lnTo>
                    <a:pt x="165" y="370"/>
                  </a:lnTo>
                  <a:lnTo>
                    <a:pt x="153" y="365"/>
                  </a:lnTo>
                  <a:lnTo>
                    <a:pt x="141" y="346"/>
                  </a:lnTo>
                  <a:lnTo>
                    <a:pt x="129" y="327"/>
                  </a:lnTo>
                  <a:lnTo>
                    <a:pt x="121" y="313"/>
                  </a:lnTo>
                  <a:lnTo>
                    <a:pt x="109" y="313"/>
                  </a:lnTo>
                  <a:lnTo>
                    <a:pt x="101" y="313"/>
                  </a:lnTo>
                  <a:lnTo>
                    <a:pt x="96" y="327"/>
                  </a:lnTo>
                  <a:lnTo>
                    <a:pt x="92" y="346"/>
                  </a:lnTo>
                  <a:lnTo>
                    <a:pt x="92" y="370"/>
                  </a:lnTo>
                  <a:lnTo>
                    <a:pt x="101" y="394"/>
                  </a:lnTo>
                  <a:lnTo>
                    <a:pt x="116" y="421"/>
                  </a:lnTo>
                  <a:lnTo>
                    <a:pt x="125" y="440"/>
                  </a:lnTo>
                  <a:lnTo>
                    <a:pt x="137" y="440"/>
                  </a:lnTo>
                  <a:lnTo>
                    <a:pt x="153" y="435"/>
                  </a:lnTo>
                  <a:lnTo>
                    <a:pt x="177" y="435"/>
                  </a:lnTo>
                  <a:lnTo>
                    <a:pt x="194" y="435"/>
                  </a:lnTo>
                  <a:lnTo>
                    <a:pt x="202" y="430"/>
                  </a:lnTo>
                  <a:lnTo>
                    <a:pt x="226" y="407"/>
                  </a:lnTo>
                </a:path>
              </a:pathLst>
            </a:custGeom>
            <a:solidFill>
              <a:srgbClr val="99CCFF"/>
            </a:solidFill>
            <a:ln w="6350" cap="rnd">
              <a:solidFill>
                <a:schemeClr val="tx1"/>
              </a:solidFill>
              <a:round/>
              <a:headEnd/>
              <a:tailEnd/>
            </a:ln>
          </p:spPr>
          <p:txBody>
            <a:bodyPr wrap="none" lIns="-1" tIns="-1" rIns="-1" bIns="-1" anchor="ctr"/>
            <a:lstStyle/>
            <a:p>
              <a:endParaRPr lang="en-US" sz="2640"/>
            </a:p>
          </p:txBody>
        </p:sp>
        <p:sp>
          <p:nvSpPr>
            <p:cNvPr id="16" name="AutoShape 7"/>
            <p:cNvSpPr>
              <a:spLocks/>
            </p:cNvSpPr>
            <p:nvPr/>
          </p:nvSpPr>
          <p:spPr bwMode="auto">
            <a:xfrm>
              <a:off x="8774113" y="5653088"/>
              <a:ext cx="539750" cy="520700"/>
            </a:xfrm>
            <a:custGeom>
              <a:avLst/>
              <a:gdLst>
                <a:gd name="T0" fmla="*/ 214 w 235"/>
                <a:gd name="T1" fmla="*/ 0 h 370"/>
                <a:gd name="T2" fmla="*/ 223 w 235"/>
                <a:gd name="T3" fmla="*/ 0 h 370"/>
                <a:gd name="T4" fmla="*/ 231 w 235"/>
                <a:gd name="T5" fmla="*/ 0 h 370"/>
                <a:gd name="T6" fmla="*/ 231 w 235"/>
                <a:gd name="T7" fmla="*/ 8 h 370"/>
                <a:gd name="T8" fmla="*/ 231 w 235"/>
                <a:gd name="T9" fmla="*/ 16 h 370"/>
                <a:gd name="T10" fmla="*/ 231 w 235"/>
                <a:gd name="T11" fmla="*/ 25 h 370"/>
                <a:gd name="T12" fmla="*/ 231 w 235"/>
                <a:gd name="T13" fmla="*/ 33 h 370"/>
                <a:gd name="T14" fmla="*/ 234 w 235"/>
                <a:gd name="T15" fmla="*/ 41 h 370"/>
                <a:gd name="T16" fmla="*/ 234 w 235"/>
                <a:gd name="T17" fmla="*/ 49 h 370"/>
                <a:gd name="T18" fmla="*/ 234 w 235"/>
                <a:gd name="T19" fmla="*/ 57 h 370"/>
                <a:gd name="T20" fmla="*/ 234 w 235"/>
                <a:gd name="T21" fmla="*/ 66 h 370"/>
                <a:gd name="T22" fmla="*/ 225 w 235"/>
                <a:gd name="T23" fmla="*/ 68 h 370"/>
                <a:gd name="T24" fmla="*/ 223 w 235"/>
                <a:gd name="T25" fmla="*/ 77 h 370"/>
                <a:gd name="T26" fmla="*/ 223 w 235"/>
                <a:gd name="T27" fmla="*/ 85 h 370"/>
                <a:gd name="T28" fmla="*/ 214 w 235"/>
                <a:gd name="T29" fmla="*/ 90 h 370"/>
                <a:gd name="T30" fmla="*/ 214 w 235"/>
                <a:gd name="T31" fmla="*/ 98 h 370"/>
                <a:gd name="T32" fmla="*/ 214 w 235"/>
                <a:gd name="T33" fmla="*/ 107 h 370"/>
                <a:gd name="T34" fmla="*/ 214 w 235"/>
                <a:gd name="T35" fmla="*/ 115 h 370"/>
                <a:gd name="T36" fmla="*/ 214 w 235"/>
                <a:gd name="T37" fmla="*/ 123 h 370"/>
                <a:gd name="T38" fmla="*/ 205 w 235"/>
                <a:gd name="T39" fmla="*/ 123 h 370"/>
                <a:gd name="T40" fmla="*/ 197 w 235"/>
                <a:gd name="T41" fmla="*/ 126 h 370"/>
                <a:gd name="T42" fmla="*/ 197 w 235"/>
                <a:gd name="T43" fmla="*/ 134 h 370"/>
                <a:gd name="T44" fmla="*/ 194 w 235"/>
                <a:gd name="T45" fmla="*/ 142 h 370"/>
                <a:gd name="T46" fmla="*/ 185 w 235"/>
                <a:gd name="T47" fmla="*/ 148 h 370"/>
                <a:gd name="T48" fmla="*/ 180 w 235"/>
                <a:gd name="T49" fmla="*/ 156 h 370"/>
                <a:gd name="T50" fmla="*/ 180 w 235"/>
                <a:gd name="T51" fmla="*/ 164 h 370"/>
                <a:gd name="T52" fmla="*/ 180 w 235"/>
                <a:gd name="T53" fmla="*/ 172 h 370"/>
                <a:gd name="T54" fmla="*/ 180 w 235"/>
                <a:gd name="T55" fmla="*/ 180 h 370"/>
                <a:gd name="T56" fmla="*/ 171 w 235"/>
                <a:gd name="T57" fmla="*/ 186 h 370"/>
                <a:gd name="T58" fmla="*/ 171 w 235"/>
                <a:gd name="T59" fmla="*/ 194 h 370"/>
                <a:gd name="T60" fmla="*/ 163 w 235"/>
                <a:gd name="T61" fmla="*/ 194 h 370"/>
                <a:gd name="T62" fmla="*/ 157 w 235"/>
                <a:gd name="T63" fmla="*/ 202 h 370"/>
                <a:gd name="T64" fmla="*/ 157 w 235"/>
                <a:gd name="T65" fmla="*/ 210 h 370"/>
                <a:gd name="T66" fmla="*/ 157 w 235"/>
                <a:gd name="T67" fmla="*/ 219 h 370"/>
                <a:gd name="T68" fmla="*/ 157 w 235"/>
                <a:gd name="T69" fmla="*/ 227 h 370"/>
                <a:gd name="T70" fmla="*/ 151 w 235"/>
                <a:gd name="T71" fmla="*/ 235 h 370"/>
                <a:gd name="T72" fmla="*/ 146 w 235"/>
                <a:gd name="T73" fmla="*/ 243 h 370"/>
                <a:gd name="T74" fmla="*/ 146 w 235"/>
                <a:gd name="T75" fmla="*/ 251 h 370"/>
                <a:gd name="T76" fmla="*/ 143 w 235"/>
                <a:gd name="T77" fmla="*/ 260 h 370"/>
                <a:gd name="T78" fmla="*/ 140 w 235"/>
                <a:gd name="T79" fmla="*/ 268 h 370"/>
                <a:gd name="T80" fmla="*/ 134 w 235"/>
                <a:gd name="T81" fmla="*/ 276 h 370"/>
                <a:gd name="T82" fmla="*/ 126 w 235"/>
                <a:gd name="T83" fmla="*/ 276 h 370"/>
                <a:gd name="T84" fmla="*/ 117 w 235"/>
                <a:gd name="T85" fmla="*/ 279 h 370"/>
                <a:gd name="T86" fmla="*/ 111 w 235"/>
                <a:gd name="T87" fmla="*/ 287 h 370"/>
                <a:gd name="T88" fmla="*/ 106 w 235"/>
                <a:gd name="T89" fmla="*/ 295 h 370"/>
                <a:gd name="T90" fmla="*/ 100 w 235"/>
                <a:gd name="T91" fmla="*/ 303 h 370"/>
                <a:gd name="T92" fmla="*/ 91 w 235"/>
                <a:gd name="T93" fmla="*/ 309 h 370"/>
                <a:gd name="T94" fmla="*/ 86 w 235"/>
                <a:gd name="T95" fmla="*/ 317 h 370"/>
                <a:gd name="T96" fmla="*/ 77 w 235"/>
                <a:gd name="T97" fmla="*/ 320 h 370"/>
                <a:gd name="T98" fmla="*/ 74 w 235"/>
                <a:gd name="T99" fmla="*/ 328 h 370"/>
                <a:gd name="T100" fmla="*/ 66 w 235"/>
                <a:gd name="T101" fmla="*/ 333 h 370"/>
                <a:gd name="T102" fmla="*/ 63 w 235"/>
                <a:gd name="T103" fmla="*/ 342 h 370"/>
                <a:gd name="T104" fmla="*/ 54 w 235"/>
                <a:gd name="T105" fmla="*/ 350 h 370"/>
                <a:gd name="T106" fmla="*/ 46 w 235"/>
                <a:gd name="T107" fmla="*/ 353 h 370"/>
                <a:gd name="T108" fmla="*/ 43 w 235"/>
                <a:gd name="T109" fmla="*/ 361 h 370"/>
                <a:gd name="T110" fmla="*/ 43 w 235"/>
                <a:gd name="T111" fmla="*/ 369 h 370"/>
                <a:gd name="T112" fmla="*/ 34 w 235"/>
                <a:gd name="T113" fmla="*/ 369 h 370"/>
                <a:gd name="T114" fmla="*/ 26 w 235"/>
                <a:gd name="T115" fmla="*/ 366 h 370"/>
                <a:gd name="T116" fmla="*/ 17 w 235"/>
                <a:gd name="T117" fmla="*/ 364 h 370"/>
                <a:gd name="T118" fmla="*/ 9 w 235"/>
                <a:gd name="T119" fmla="*/ 364 h 370"/>
                <a:gd name="T120" fmla="*/ 0 w 235"/>
                <a:gd name="T121" fmla="*/ 364 h 370"/>
                <a:gd name="T122" fmla="*/ 9 w 235"/>
                <a:gd name="T123" fmla="*/ 36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370">
                  <a:moveTo>
                    <a:pt x="214" y="0"/>
                  </a:moveTo>
                  <a:lnTo>
                    <a:pt x="223" y="0"/>
                  </a:lnTo>
                  <a:lnTo>
                    <a:pt x="231" y="0"/>
                  </a:lnTo>
                  <a:lnTo>
                    <a:pt x="231" y="8"/>
                  </a:lnTo>
                  <a:lnTo>
                    <a:pt x="231" y="16"/>
                  </a:lnTo>
                  <a:lnTo>
                    <a:pt x="231" y="25"/>
                  </a:lnTo>
                  <a:lnTo>
                    <a:pt x="231" y="33"/>
                  </a:lnTo>
                  <a:lnTo>
                    <a:pt x="234" y="41"/>
                  </a:lnTo>
                  <a:lnTo>
                    <a:pt x="234" y="49"/>
                  </a:lnTo>
                  <a:lnTo>
                    <a:pt x="234" y="57"/>
                  </a:lnTo>
                  <a:lnTo>
                    <a:pt x="234" y="66"/>
                  </a:lnTo>
                  <a:lnTo>
                    <a:pt x="225" y="68"/>
                  </a:lnTo>
                  <a:lnTo>
                    <a:pt x="223" y="77"/>
                  </a:lnTo>
                  <a:lnTo>
                    <a:pt x="223" y="85"/>
                  </a:lnTo>
                  <a:lnTo>
                    <a:pt x="214" y="90"/>
                  </a:lnTo>
                  <a:lnTo>
                    <a:pt x="214" y="98"/>
                  </a:lnTo>
                  <a:lnTo>
                    <a:pt x="214" y="107"/>
                  </a:lnTo>
                  <a:lnTo>
                    <a:pt x="214" y="115"/>
                  </a:lnTo>
                  <a:lnTo>
                    <a:pt x="214" y="123"/>
                  </a:lnTo>
                  <a:lnTo>
                    <a:pt x="205" y="123"/>
                  </a:lnTo>
                  <a:lnTo>
                    <a:pt x="197" y="126"/>
                  </a:lnTo>
                  <a:lnTo>
                    <a:pt x="197" y="134"/>
                  </a:lnTo>
                  <a:lnTo>
                    <a:pt x="194" y="142"/>
                  </a:lnTo>
                  <a:lnTo>
                    <a:pt x="185" y="148"/>
                  </a:lnTo>
                  <a:lnTo>
                    <a:pt x="180" y="156"/>
                  </a:lnTo>
                  <a:lnTo>
                    <a:pt x="180" y="164"/>
                  </a:lnTo>
                  <a:lnTo>
                    <a:pt x="180" y="172"/>
                  </a:lnTo>
                  <a:lnTo>
                    <a:pt x="180" y="180"/>
                  </a:lnTo>
                  <a:lnTo>
                    <a:pt x="171" y="186"/>
                  </a:lnTo>
                  <a:lnTo>
                    <a:pt x="171" y="194"/>
                  </a:lnTo>
                  <a:lnTo>
                    <a:pt x="163" y="194"/>
                  </a:lnTo>
                  <a:lnTo>
                    <a:pt x="157" y="202"/>
                  </a:lnTo>
                  <a:lnTo>
                    <a:pt x="157" y="210"/>
                  </a:lnTo>
                  <a:lnTo>
                    <a:pt x="157" y="219"/>
                  </a:lnTo>
                  <a:lnTo>
                    <a:pt x="157" y="227"/>
                  </a:lnTo>
                  <a:lnTo>
                    <a:pt x="151" y="235"/>
                  </a:lnTo>
                  <a:lnTo>
                    <a:pt x="146" y="243"/>
                  </a:lnTo>
                  <a:lnTo>
                    <a:pt x="146" y="251"/>
                  </a:lnTo>
                  <a:lnTo>
                    <a:pt x="143" y="260"/>
                  </a:lnTo>
                  <a:lnTo>
                    <a:pt x="140" y="268"/>
                  </a:lnTo>
                  <a:lnTo>
                    <a:pt x="134" y="276"/>
                  </a:lnTo>
                  <a:lnTo>
                    <a:pt x="126" y="276"/>
                  </a:lnTo>
                  <a:lnTo>
                    <a:pt x="117" y="279"/>
                  </a:lnTo>
                  <a:lnTo>
                    <a:pt x="111" y="287"/>
                  </a:lnTo>
                  <a:lnTo>
                    <a:pt x="106" y="295"/>
                  </a:lnTo>
                  <a:lnTo>
                    <a:pt x="100" y="303"/>
                  </a:lnTo>
                  <a:lnTo>
                    <a:pt x="91" y="309"/>
                  </a:lnTo>
                  <a:lnTo>
                    <a:pt x="86" y="317"/>
                  </a:lnTo>
                  <a:lnTo>
                    <a:pt x="77" y="320"/>
                  </a:lnTo>
                  <a:lnTo>
                    <a:pt x="74" y="328"/>
                  </a:lnTo>
                  <a:lnTo>
                    <a:pt x="66" y="333"/>
                  </a:lnTo>
                  <a:lnTo>
                    <a:pt x="63" y="342"/>
                  </a:lnTo>
                  <a:lnTo>
                    <a:pt x="54" y="350"/>
                  </a:lnTo>
                  <a:lnTo>
                    <a:pt x="46" y="353"/>
                  </a:lnTo>
                  <a:lnTo>
                    <a:pt x="43" y="361"/>
                  </a:lnTo>
                  <a:lnTo>
                    <a:pt x="43" y="369"/>
                  </a:lnTo>
                  <a:lnTo>
                    <a:pt x="34" y="369"/>
                  </a:lnTo>
                  <a:lnTo>
                    <a:pt x="26" y="366"/>
                  </a:lnTo>
                  <a:lnTo>
                    <a:pt x="17" y="364"/>
                  </a:lnTo>
                  <a:lnTo>
                    <a:pt x="9" y="364"/>
                  </a:lnTo>
                  <a:lnTo>
                    <a:pt x="0" y="364"/>
                  </a:lnTo>
                  <a:lnTo>
                    <a:pt x="9" y="361"/>
                  </a:lnTo>
                </a:path>
              </a:pathLst>
            </a:custGeom>
            <a:solidFill>
              <a:srgbClr val="99CCFF"/>
            </a:solidFill>
            <a:ln w="6350" cap="rnd">
              <a:solidFill>
                <a:schemeClr val="tx1"/>
              </a:solidFill>
              <a:round/>
              <a:headEnd/>
              <a:tailEnd/>
            </a:ln>
          </p:spPr>
          <p:txBody>
            <a:bodyPr wrap="none" lIns="-1" tIns="-1" rIns="-1" bIns="-1" anchor="ctr"/>
            <a:lstStyle/>
            <a:p>
              <a:endParaRPr lang="en-US" sz="2640"/>
            </a:p>
          </p:txBody>
        </p:sp>
        <p:sp>
          <p:nvSpPr>
            <p:cNvPr id="17" name="AutoShape 8"/>
            <p:cNvSpPr>
              <a:spLocks/>
            </p:cNvSpPr>
            <p:nvPr/>
          </p:nvSpPr>
          <p:spPr bwMode="auto">
            <a:xfrm>
              <a:off x="8496300" y="4092575"/>
              <a:ext cx="1008063" cy="776288"/>
            </a:xfrm>
            <a:custGeom>
              <a:avLst/>
              <a:gdLst>
                <a:gd name="T0" fmla="*/ 115 w 440"/>
                <a:gd name="T1" fmla="*/ 49 h 552"/>
                <a:gd name="T2" fmla="*/ 144 w 440"/>
                <a:gd name="T3" fmla="*/ 56 h 552"/>
                <a:gd name="T4" fmla="*/ 141 w 440"/>
                <a:gd name="T5" fmla="*/ 75 h 552"/>
                <a:gd name="T6" fmla="*/ 157 w 440"/>
                <a:gd name="T7" fmla="*/ 104 h 552"/>
                <a:gd name="T8" fmla="*/ 161 w 440"/>
                <a:gd name="T9" fmla="*/ 126 h 552"/>
                <a:gd name="T10" fmla="*/ 161 w 440"/>
                <a:gd name="T11" fmla="*/ 141 h 552"/>
                <a:gd name="T12" fmla="*/ 386 w 440"/>
                <a:gd name="T13" fmla="*/ 145 h 552"/>
                <a:gd name="T14" fmla="*/ 386 w 440"/>
                <a:gd name="T15" fmla="*/ 136 h 552"/>
                <a:gd name="T16" fmla="*/ 418 w 440"/>
                <a:gd name="T17" fmla="*/ 136 h 552"/>
                <a:gd name="T18" fmla="*/ 427 w 440"/>
                <a:gd name="T19" fmla="*/ 169 h 552"/>
                <a:gd name="T20" fmla="*/ 435 w 440"/>
                <a:gd name="T21" fmla="*/ 220 h 552"/>
                <a:gd name="T22" fmla="*/ 439 w 440"/>
                <a:gd name="T23" fmla="*/ 262 h 552"/>
                <a:gd name="T24" fmla="*/ 439 w 440"/>
                <a:gd name="T25" fmla="*/ 319 h 552"/>
                <a:gd name="T26" fmla="*/ 439 w 440"/>
                <a:gd name="T27" fmla="*/ 365 h 552"/>
                <a:gd name="T28" fmla="*/ 430 w 440"/>
                <a:gd name="T29" fmla="*/ 421 h 552"/>
                <a:gd name="T30" fmla="*/ 422 w 440"/>
                <a:gd name="T31" fmla="*/ 495 h 552"/>
                <a:gd name="T32" fmla="*/ 418 w 440"/>
                <a:gd name="T33" fmla="*/ 551 h 552"/>
                <a:gd name="T34" fmla="*/ 32 w 440"/>
                <a:gd name="T35" fmla="*/ 537 h 552"/>
                <a:gd name="T36" fmla="*/ 32 w 440"/>
                <a:gd name="T37" fmla="*/ 281 h 552"/>
                <a:gd name="T38" fmla="*/ 29 w 440"/>
                <a:gd name="T39" fmla="*/ 276 h 552"/>
                <a:gd name="T40" fmla="*/ 0 w 440"/>
                <a:gd name="T41" fmla="*/ 262 h 552"/>
                <a:gd name="T42" fmla="*/ 0 w 440"/>
                <a:gd name="T43" fmla="*/ 42 h 552"/>
                <a:gd name="T44" fmla="*/ 12 w 440"/>
                <a:gd name="T45" fmla="*/ 29 h 552"/>
                <a:gd name="T46" fmla="*/ 29 w 440"/>
                <a:gd name="T47" fmla="*/ 24 h 552"/>
                <a:gd name="T48" fmla="*/ 36 w 440"/>
                <a:gd name="T49" fmla="*/ 10 h 552"/>
                <a:gd name="T50" fmla="*/ 67 w 440"/>
                <a:gd name="T51" fmla="*/ 0 h 552"/>
                <a:gd name="T52" fmla="*/ 67 w 440"/>
                <a:gd name="T53" fmla="*/ 49 h 552"/>
                <a:gd name="T54" fmla="*/ 67 w 440"/>
                <a:gd name="T55" fmla="*/ 0 h 552"/>
                <a:gd name="T56" fmla="*/ 115 w 440"/>
                <a:gd name="T57" fmla="*/ 4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0" h="552">
                  <a:moveTo>
                    <a:pt x="115" y="49"/>
                  </a:moveTo>
                  <a:lnTo>
                    <a:pt x="144" y="56"/>
                  </a:lnTo>
                  <a:lnTo>
                    <a:pt x="141" y="75"/>
                  </a:lnTo>
                  <a:lnTo>
                    <a:pt x="157" y="104"/>
                  </a:lnTo>
                  <a:lnTo>
                    <a:pt x="161" y="126"/>
                  </a:lnTo>
                  <a:lnTo>
                    <a:pt x="161" y="141"/>
                  </a:lnTo>
                  <a:lnTo>
                    <a:pt x="386" y="145"/>
                  </a:lnTo>
                  <a:lnTo>
                    <a:pt x="386" y="136"/>
                  </a:lnTo>
                  <a:lnTo>
                    <a:pt x="418" y="136"/>
                  </a:lnTo>
                  <a:lnTo>
                    <a:pt x="427" y="169"/>
                  </a:lnTo>
                  <a:lnTo>
                    <a:pt x="435" y="220"/>
                  </a:lnTo>
                  <a:lnTo>
                    <a:pt x="439" y="262"/>
                  </a:lnTo>
                  <a:lnTo>
                    <a:pt x="439" y="319"/>
                  </a:lnTo>
                  <a:lnTo>
                    <a:pt x="439" y="365"/>
                  </a:lnTo>
                  <a:lnTo>
                    <a:pt x="430" y="421"/>
                  </a:lnTo>
                  <a:lnTo>
                    <a:pt x="422" y="495"/>
                  </a:lnTo>
                  <a:lnTo>
                    <a:pt x="418" y="551"/>
                  </a:lnTo>
                  <a:lnTo>
                    <a:pt x="32" y="537"/>
                  </a:lnTo>
                  <a:lnTo>
                    <a:pt x="32" y="281"/>
                  </a:lnTo>
                  <a:lnTo>
                    <a:pt x="29" y="276"/>
                  </a:lnTo>
                  <a:lnTo>
                    <a:pt x="0" y="262"/>
                  </a:lnTo>
                  <a:lnTo>
                    <a:pt x="0" y="42"/>
                  </a:lnTo>
                  <a:lnTo>
                    <a:pt x="12" y="29"/>
                  </a:lnTo>
                  <a:lnTo>
                    <a:pt x="29" y="24"/>
                  </a:lnTo>
                  <a:lnTo>
                    <a:pt x="36" y="10"/>
                  </a:lnTo>
                  <a:lnTo>
                    <a:pt x="67" y="0"/>
                  </a:lnTo>
                  <a:lnTo>
                    <a:pt x="67" y="49"/>
                  </a:lnTo>
                  <a:lnTo>
                    <a:pt x="67" y="0"/>
                  </a:lnTo>
                  <a:lnTo>
                    <a:pt x="115" y="49"/>
                  </a:lnTo>
                </a:path>
              </a:pathLst>
            </a:custGeom>
            <a:solidFill>
              <a:srgbClr val="99CCFF"/>
            </a:solidFill>
            <a:ln w="6350" cap="rnd">
              <a:solidFill>
                <a:schemeClr val="tx1"/>
              </a:solidFill>
              <a:round/>
              <a:headEnd/>
              <a:tailEnd/>
            </a:ln>
          </p:spPr>
          <p:txBody>
            <a:bodyPr wrap="none" lIns="-1" tIns="-1" rIns="-1" bIns="-1" anchor="ctr"/>
            <a:lstStyle/>
            <a:p>
              <a:endParaRPr lang="en-US" sz="2640"/>
            </a:p>
          </p:txBody>
        </p:sp>
        <p:sp>
          <p:nvSpPr>
            <p:cNvPr id="18" name="AutoShape 9"/>
            <p:cNvSpPr>
              <a:spLocks/>
            </p:cNvSpPr>
            <p:nvPr/>
          </p:nvSpPr>
          <p:spPr bwMode="auto">
            <a:xfrm>
              <a:off x="8229600" y="3708400"/>
              <a:ext cx="600075" cy="533400"/>
            </a:xfrm>
            <a:custGeom>
              <a:avLst/>
              <a:gdLst>
                <a:gd name="T0" fmla="*/ 28 w 252"/>
                <a:gd name="T1" fmla="*/ 0 h 333"/>
                <a:gd name="T2" fmla="*/ 158 w 252"/>
                <a:gd name="T3" fmla="*/ 0 h 333"/>
                <a:gd name="T4" fmla="*/ 202 w 252"/>
                <a:gd name="T5" fmla="*/ 5 h 333"/>
                <a:gd name="T6" fmla="*/ 207 w 252"/>
                <a:gd name="T7" fmla="*/ 56 h 333"/>
                <a:gd name="T8" fmla="*/ 251 w 252"/>
                <a:gd name="T9" fmla="*/ 56 h 333"/>
                <a:gd name="T10" fmla="*/ 251 w 252"/>
                <a:gd name="T11" fmla="*/ 286 h 333"/>
                <a:gd name="T12" fmla="*/ 251 w 252"/>
                <a:gd name="T13" fmla="*/ 332 h 333"/>
                <a:gd name="T14" fmla="*/ 202 w 252"/>
                <a:gd name="T15" fmla="*/ 286 h 333"/>
                <a:gd name="T16" fmla="*/ 194 w 252"/>
                <a:gd name="T17" fmla="*/ 281 h 333"/>
                <a:gd name="T18" fmla="*/ 174 w 252"/>
                <a:gd name="T19" fmla="*/ 291 h 333"/>
                <a:gd name="T20" fmla="*/ 165 w 252"/>
                <a:gd name="T21" fmla="*/ 286 h 333"/>
                <a:gd name="T22" fmla="*/ 162 w 252"/>
                <a:gd name="T23" fmla="*/ 281 h 333"/>
                <a:gd name="T24" fmla="*/ 162 w 252"/>
                <a:gd name="T25" fmla="*/ 304 h 333"/>
                <a:gd name="T26" fmla="*/ 153 w 252"/>
                <a:gd name="T27" fmla="*/ 318 h 333"/>
                <a:gd name="T28" fmla="*/ 145 w 252"/>
                <a:gd name="T29" fmla="*/ 304 h 333"/>
                <a:gd name="T30" fmla="*/ 138 w 252"/>
                <a:gd name="T31" fmla="*/ 294 h 333"/>
                <a:gd name="T32" fmla="*/ 126 w 252"/>
                <a:gd name="T33" fmla="*/ 291 h 333"/>
                <a:gd name="T34" fmla="*/ 113 w 252"/>
                <a:gd name="T35" fmla="*/ 286 h 333"/>
                <a:gd name="T36" fmla="*/ 109 w 252"/>
                <a:gd name="T37" fmla="*/ 262 h 333"/>
                <a:gd name="T38" fmla="*/ 97 w 252"/>
                <a:gd name="T39" fmla="*/ 262 h 333"/>
                <a:gd name="T40" fmla="*/ 97 w 252"/>
                <a:gd name="T41" fmla="*/ 253 h 333"/>
                <a:gd name="T42" fmla="*/ 93 w 252"/>
                <a:gd name="T43" fmla="*/ 229 h 333"/>
                <a:gd name="T44" fmla="*/ 81 w 252"/>
                <a:gd name="T45" fmla="*/ 215 h 333"/>
                <a:gd name="T46" fmla="*/ 77 w 252"/>
                <a:gd name="T47" fmla="*/ 188 h 333"/>
                <a:gd name="T48" fmla="*/ 37 w 252"/>
                <a:gd name="T49" fmla="*/ 150 h 333"/>
                <a:gd name="T50" fmla="*/ 3 w 252"/>
                <a:gd name="T51" fmla="*/ 108 h 333"/>
                <a:gd name="T52" fmla="*/ 0 w 252"/>
                <a:gd name="T53" fmla="*/ 94 h 333"/>
                <a:gd name="T54" fmla="*/ 3 w 252"/>
                <a:gd name="T55" fmla="*/ 70 h 333"/>
                <a:gd name="T56" fmla="*/ 3 w 252"/>
                <a:gd name="T57" fmla="*/ 65 h 333"/>
                <a:gd name="T58" fmla="*/ 8 w 252"/>
                <a:gd name="T59" fmla="*/ 51 h 333"/>
                <a:gd name="T60" fmla="*/ 12 w 252"/>
                <a:gd name="T61" fmla="*/ 51 h 333"/>
                <a:gd name="T62" fmla="*/ 20 w 252"/>
                <a:gd name="T63" fmla="*/ 48 h 333"/>
                <a:gd name="T64" fmla="*/ 28 w 252"/>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333">
                  <a:moveTo>
                    <a:pt x="28" y="0"/>
                  </a:moveTo>
                  <a:lnTo>
                    <a:pt x="158" y="0"/>
                  </a:lnTo>
                  <a:lnTo>
                    <a:pt x="202" y="5"/>
                  </a:lnTo>
                  <a:lnTo>
                    <a:pt x="207" y="56"/>
                  </a:lnTo>
                  <a:lnTo>
                    <a:pt x="251" y="56"/>
                  </a:lnTo>
                  <a:lnTo>
                    <a:pt x="251" y="286"/>
                  </a:lnTo>
                  <a:lnTo>
                    <a:pt x="251" y="332"/>
                  </a:lnTo>
                  <a:lnTo>
                    <a:pt x="202" y="286"/>
                  </a:lnTo>
                  <a:lnTo>
                    <a:pt x="194" y="281"/>
                  </a:lnTo>
                  <a:lnTo>
                    <a:pt x="174" y="291"/>
                  </a:lnTo>
                  <a:lnTo>
                    <a:pt x="165" y="286"/>
                  </a:lnTo>
                  <a:lnTo>
                    <a:pt x="162" y="281"/>
                  </a:lnTo>
                  <a:lnTo>
                    <a:pt x="162" y="304"/>
                  </a:lnTo>
                  <a:lnTo>
                    <a:pt x="153" y="318"/>
                  </a:lnTo>
                  <a:lnTo>
                    <a:pt x="145" y="304"/>
                  </a:lnTo>
                  <a:lnTo>
                    <a:pt x="138" y="294"/>
                  </a:lnTo>
                  <a:lnTo>
                    <a:pt x="126" y="291"/>
                  </a:lnTo>
                  <a:lnTo>
                    <a:pt x="113" y="286"/>
                  </a:lnTo>
                  <a:lnTo>
                    <a:pt x="109" y="262"/>
                  </a:lnTo>
                  <a:lnTo>
                    <a:pt x="97" y="262"/>
                  </a:lnTo>
                  <a:lnTo>
                    <a:pt x="97" y="253"/>
                  </a:lnTo>
                  <a:lnTo>
                    <a:pt x="93" y="229"/>
                  </a:lnTo>
                  <a:lnTo>
                    <a:pt x="81" y="215"/>
                  </a:lnTo>
                  <a:lnTo>
                    <a:pt x="77" y="188"/>
                  </a:lnTo>
                  <a:lnTo>
                    <a:pt x="37" y="150"/>
                  </a:lnTo>
                  <a:lnTo>
                    <a:pt x="3" y="108"/>
                  </a:lnTo>
                  <a:lnTo>
                    <a:pt x="0" y="94"/>
                  </a:lnTo>
                  <a:lnTo>
                    <a:pt x="3" y="70"/>
                  </a:lnTo>
                  <a:lnTo>
                    <a:pt x="3" y="65"/>
                  </a:lnTo>
                  <a:lnTo>
                    <a:pt x="8" y="51"/>
                  </a:lnTo>
                  <a:lnTo>
                    <a:pt x="12" y="51"/>
                  </a:lnTo>
                  <a:lnTo>
                    <a:pt x="20" y="48"/>
                  </a:lnTo>
                  <a:lnTo>
                    <a:pt x="28" y="0"/>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19" name="AutoShape 10"/>
            <p:cNvSpPr>
              <a:spLocks/>
            </p:cNvSpPr>
            <p:nvPr/>
          </p:nvSpPr>
          <p:spPr bwMode="auto">
            <a:xfrm>
              <a:off x="7031038" y="4235450"/>
              <a:ext cx="889000" cy="273050"/>
            </a:xfrm>
            <a:custGeom>
              <a:avLst/>
              <a:gdLst>
                <a:gd name="T0" fmla="*/ 387 w 388"/>
                <a:gd name="T1" fmla="*/ 5 h 193"/>
                <a:gd name="T2" fmla="*/ 387 w 388"/>
                <a:gd name="T3" fmla="*/ 192 h 193"/>
                <a:gd name="T4" fmla="*/ 134 w 388"/>
                <a:gd name="T5" fmla="*/ 192 h 193"/>
                <a:gd name="T6" fmla="*/ 137 w 388"/>
                <a:gd name="T7" fmla="*/ 164 h 193"/>
                <a:gd name="T8" fmla="*/ 137 w 388"/>
                <a:gd name="T9" fmla="*/ 127 h 193"/>
                <a:gd name="T10" fmla="*/ 125 w 388"/>
                <a:gd name="T11" fmla="*/ 103 h 193"/>
                <a:gd name="T12" fmla="*/ 117 w 388"/>
                <a:gd name="T13" fmla="*/ 84 h 193"/>
                <a:gd name="T14" fmla="*/ 122 w 388"/>
                <a:gd name="T15" fmla="*/ 79 h 193"/>
                <a:gd name="T16" fmla="*/ 125 w 388"/>
                <a:gd name="T17" fmla="*/ 70 h 193"/>
                <a:gd name="T18" fmla="*/ 149 w 388"/>
                <a:gd name="T19" fmla="*/ 65 h 193"/>
                <a:gd name="T20" fmla="*/ 154 w 388"/>
                <a:gd name="T21" fmla="*/ 56 h 193"/>
                <a:gd name="T22" fmla="*/ 154 w 388"/>
                <a:gd name="T23" fmla="*/ 46 h 193"/>
                <a:gd name="T24" fmla="*/ 149 w 388"/>
                <a:gd name="T25" fmla="*/ 41 h 193"/>
                <a:gd name="T26" fmla="*/ 137 w 388"/>
                <a:gd name="T27" fmla="*/ 46 h 193"/>
                <a:gd name="T28" fmla="*/ 125 w 388"/>
                <a:gd name="T29" fmla="*/ 56 h 193"/>
                <a:gd name="T30" fmla="*/ 113 w 388"/>
                <a:gd name="T31" fmla="*/ 51 h 193"/>
                <a:gd name="T32" fmla="*/ 109 w 388"/>
                <a:gd name="T33" fmla="*/ 51 h 193"/>
                <a:gd name="T34" fmla="*/ 101 w 388"/>
                <a:gd name="T35" fmla="*/ 51 h 193"/>
                <a:gd name="T36" fmla="*/ 90 w 388"/>
                <a:gd name="T37" fmla="*/ 56 h 193"/>
                <a:gd name="T38" fmla="*/ 56 w 388"/>
                <a:gd name="T39" fmla="*/ 28 h 193"/>
                <a:gd name="T40" fmla="*/ 44 w 388"/>
                <a:gd name="T41" fmla="*/ 24 h 193"/>
                <a:gd name="T42" fmla="*/ 44 w 388"/>
                <a:gd name="T43" fmla="*/ 28 h 193"/>
                <a:gd name="T44" fmla="*/ 44 w 388"/>
                <a:gd name="T45" fmla="*/ 41 h 193"/>
                <a:gd name="T46" fmla="*/ 53 w 388"/>
                <a:gd name="T47" fmla="*/ 56 h 193"/>
                <a:gd name="T48" fmla="*/ 90 w 388"/>
                <a:gd name="T49" fmla="*/ 108 h 193"/>
                <a:gd name="T50" fmla="*/ 90 w 388"/>
                <a:gd name="T51" fmla="*/ 127 h 193"/>
                <a:gd name="T52" fmla="*/ 93 w 388"/>
                <a:gd name="T53" fmla="*/ 149 h 193"/>
                <a:gd name="T54" fmla="*/ 85 w 388"/>
                <a:gd name="T55" fmla="*/ 159 h 193"/>
                <a:gd name="T56" fmla="*/ 73 w 388"/>
                <a:gd name="T57" fmla="*/ 154 h 193"/>
                <a:gd name="T58" fmla="*/ 65 w 388"/>
                <a:gd name="T59" fmla="*/ 149 h 193"/>
                <a:gd name="T60" fmla="*/ 53 w 388"/>
                <a:gd name="T61" fmla="*/ 149 h 193"/>
                <a:gd name="T62" fmla="*/ 49 w 388"/>
                <a:gd name="T63" fmla="*/ 149 h 193"/>
                <a:gd name="T64" fmla="*/ 41 w 388"/>
                <a:gd name="T65" fmla="*/ 136 h 193"/>
                <a:gd name="T66" fmla="*/ 33 w 388"/>
                <a:gd name="T67" fmla="*/ 136 h 193"/>
                <a:gd name="T68" fmla="*/ 24 w 388"/>
                <a:gd name="T69" fmla="*/ 127 h 193"/>
                <a:gd name="T70" fmla="*/ 9 w 388"/>
                <a:gd name="T71" fmla="*/ 98 h 193"/>
                <a:gd name="T72" fmla="*/ 0 w 388"/>
                <a:gd name="T73" fmla="*/ 65 h 193"/>
                <a:gd name="T74" fmla="*/ 36 w 388"/>
                <a:gd name="T75" fmla="*/ 65 h 193"/>
                <a:gd name="T76" fmla="*/ 41 w 388"/>
                <a:gd name="T77" fmla="*/ 0 h 193"/>
                <a:gd name="T78" fmla="*/ 146 w 388"/>
                <a:gd name="T79" fmla="*/ 0 h 193"/>
                <a:gd name="T80" fmla="*/ 387 w 388"/>
                <a:gd name="T81" fmla="*/ 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8" h="193">
                  <a:moveTo>
                    <a:pt x="387" y="5"/>
                  </a:moveTo>
                  <a:lnTo>
                    <a:pt x="387" y="192"/>
                  </a:lnTo>
                  <a:lnTo>
                    <a:pt x="134" y="192"/>
                  </a:lnTo>
                  <a:lnTo>
                    <a:pt x="137" y="164"/>
                  </a:lnTo>
                  <a:lnTo>
                    <a:pt x="137" y="127"/>
                  </a:lnTo>
                  <a:lnTo>
                    <a:pt x="125" y="103"/>
                  </a:lnTo>
                  <a:lnTo>
                    <a:pt x="117" y="84"/>
                  </a:lnTo>
                  <a:lnTo>
                    <a:pt x="122" y="79"/>
                  </a:lnTo>
                  <a:lnTo>
                    <a:pt x="125" y="70"/>
                  </a:lnTo>
                  <a:lnTo>
                    <a:pt x="149" y="65"/>
                  </a:lnTo>
                  <a:lnTo>
                    <a:pt x="154" y="56"/>
                  </a:lnTo>
                  <a:lnTo>
                    <a:pt x="154" y="46"/>
                  </a:lnTo>
                  <a:lnTo>
                    <a:pt x="149" y="41"/>
                  </a:lnTo>
                  <a:lnTo>
                    <a:pt x="137" y="46"/>
                  </a:lnTo>
                  <a:lnTo>
                    <a:pt x="125" y="56"/>
                  </a:lnTo>
                  <a:lnTo>
                    <a:pt x="113" y="51"/>
                  </a:lnTo>
                  <a:lnTo>
                    <a:pt x="109" y="51"/>
                  </a:lnTo>
                  <a:lnTo>
                    <a:pt x="101" y="51"/>
                  </a:lnTo>
                  <a:lnTo>
                    <a:pt x="90" y="56"/>
                  </a:lnTo>
                  <a:lnTo>
                    <a:pt x="56" y="28"/>
                  </a:lnTo>
                  <a:lnTo>
                    <a:pt x="44" y="24"/>
                  </a:lnTo>
                  <a:lnTo>
                    <a:pt x="44" y="28"/>
                  </a:lnTo>
                  <a:lnTo>
                    <a:pt x="44" y="41"/>
                  </a:lnTo>
                  <a:lnTo>
                    <a:pt x="53" y="56"/>
                  </a:lnTo>
                  <a:lnTo>
                    <a:pt x="90" y="108"/>
                  </a:lnTo>
                  <a:lnTo>
                    <a:pt x="90" y="127"/>
                  </a:lnTo>
                  <a:lnTo>
                    <a:pt x="93" y="149"/>
                  </a:lnTo>
                  <a:lnTo>
                    <a:pt x="85" y="159"/>
                  </a:lnTo>
                  <a:lnTo>
                    <a:pt x="73" y="154"/>
                  </a:lnTo>
                  <a:lnTo>
                    <a:pt x="65" y="149"/>
                  </a:lnTo>
                  <a:lnTo>
                    <a:pt x="53" y="149"/>
                  </a:lnTo>
                  <a:lnTo>
                    <a:pt x="49" y="149"/>
                  </a:lnTo>
                  <a:lnTo>
                    <a:pt x="41" y="136"/>
                  </a:lnTo>
                  <a:lnTo>
                    <a:pt x="33" y="136"/>
                  </a:lnTo>
                  <a:lnTo>
                    <a:pt x="24" y="127"/>
                  </a:lnTo>
                  <a:lnTo>
                    <a:pt x="9" y="98"/>
                  </a:lnTo>
                  <a:lnTo>
                    <a:pt x="0" y="65"/>
                  </a:lnTo>
                  <a:lnTo>
                    <a:pt x="36" y="65"/>
                  </a:lnTo>
                  <a:lnTo>
                    <a:pt x="41" y="0"/>
                  </a:lnTo>
                  <a:lnTo>
                    <a:pt x="146" y="0"/>
                  </a:lnTo>
                  <a:lnTo>
                    <a:pt x="387" y="5"/>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20" name="AutoShape 11"/>
            <p:cNvSpPr>
              <a:spLocks/>
            </p:cNvSpPr>
            <p:nvPr/>
          </p:nvSpPr>
          <p:spPr bwMode="auto">
            <a:xfrm>
              <a:off x="7548563" y="4702175"/>
              <a:ext cx="1068387" cy="658813"/>
            </a:xfrm>
            <a:custGeom>
              <a:avLst/>
              <a:gdLst>
                <a:gd name="T0" fmla="*/ 137 w 464"/>
                <a:gd name="T1" fmla="*/ 0 h 468"/>
                <a:gd name="T2" fmla="*/ 270 w 464"/>
                <a:gd name="T3" fmla="*/ 0 h 468"/>
                <a:gd name="T4" fmla="*/ 270 w 464"/>
                <a:gd name="T5" fmla="*/ 174 h 468"/>
                <a:gd name="T6" fmla="*/ 463 w 464"/>
                <a:gd name="T7" fmla="*/ 177 h 468"/>
                <a:gd name="T8" fmla="*/ 463 w 464"/>
                <a:gd name="T9" fmla="*/ 351 h 468"/>
                <a:gd name="T10" fmla="*/ 459 w 464"/>
                <a:gd name="T11" fmla="*/ 467 h 468"/>
                <a:gd name="T12" fmla="*/ 226 w 464"/>
                <a:gd name="T13" fmla="*/ 467 h 468"/>
                <a:gd name="T14" fmla="*/ 214 w 464"/>
                <a:gd name="T15" fmla="*/ 443 h 468"/>
                <a:gd name="T16" fmla="*/ 190 w 464"/>
                <a:gd name="T17" fmla="*/ 425 h 468"/>
                <a:gd name="T18" fmla="*/ 170 w 464"/>
                <a:gd name="T19" fmla="*/ 411 h 468"/>
                <a:gd name="T20" fmla="*/ 158 w 464"/>
                <a:gd name="T21" fmla="*/ 406 h 468"/>
                <a:gd name="T22" fmla="*/ 149 w 464"/>
                <a:gd name="T23" fmla="*/ 392 h 468"/>
                <a:gd name="T24" fmla="*/ 137 w 464"/>
                <a:gd name="T25" fmla="*/ 392 h 468"/>
                <a:gd name="T26" fmla="*/ 129 w 464"/>
                <a:gd name="T27" fmla="*/ 402 h 468"/>
                <a:gd name="T28" fmla="*/ 117 w 464"/>
                <a:gd name="T29" fmla="*/ 392 h 468"/>
                <a:gd name="T30" fmla="*/ 105 w 464"/>
                <a:gd name="T31" fmla="*/ 392 h 468"/>
                <a:gd name="T32" fmla="*/ 97 w 464"/>
                <a:gd name="T33" fmla="*/ 387 h 468"/>
                <a:gd name="T34" fmla="*/ 89 w 464"/>
                <a:gd name="T35" fmla="*/ 387 h 468"/>
                <a:gd name="T36" fmla="*/ 77 w 464"/>
                <a:gd name="T37" fmla="*/ 392 h 468"/>
                <a:gd name="T38" fmla="*/ 68 w 464"/>
                <a:gd name="T39" fmla="*/ 392 h 468"/>
                <a:gd name="T40" fmla="*/ 61 w 464"/>
                <a:gd name="T41" fmla="*/ 387 h 468"/>
                <a:gd name="T42" fmla="*/ 49 w 464"/>
                <a:gd name="T43" fmla="*/ 378 h 468"/>
                <a:gd name="T44" fmla="*/ 33 w 464"/>
                <a:gd name="T45" fmla="*/ 336 h 468"/>
                <a:gd name="T46" fmla="*/ 12 w 464"/>
                <a:gd name="T47" fmla="*/ 247 h 468"/>
                <a:gd name="T48" fmla="*/ 4 w 464"/>
                <a:gd name="T49" fmla="*/ 177 h 468"/>
                <a:gd name="T50" fmla="*/ 0 w 464"/>
                <a:gd name="T51" fmla="*/ 145 h 468"/>
                <a:gd name="T52" fmla="*/ 0 w 464"/>
                <a:gd name="T53" fmla="*/ 117 h 468"/>
                <a:gd name="T54" fmla="*/ 17 w 464"/>
                <a:gd name="T55" fmla="*/ 117 h 468"/>
                <a:gd name="T56" fmla="*/ 17 w 464"/>
                <a:gd name="T57" fmla="*/ 131 h 468"/>
                <a:gd name="T58" fmla="*/ 89 w 464"/>
                <a:gd name="T59" fmla="*/ 126 h 468"/>
                <a:gd name="T60" fmla="*/ 89 w 464"/>
                <a:gd name="T61" fmla="*/ 61 h 468"/>
                <a:gd name="T62" fmla="*/ 133 w 464"/>
                <a:gd name="T63" fmla="*/ 56 h 468"/>
                <a:gd name="T64" fmla="*/ 137 w 464"/>
                <a:gd name="T65"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4" h="468">
                  <a:moveTo>
                    <a:pt x="137" y="0"/>
                  </a:moveTo>
                  <a:lnTo>
                    <a:pt x="270" y="0"/>
                  </a:lnTo>
                  <a:lnTo>
                    <a:pt x="270" y="174"/>
                  </a:lnTo>
                  <a:lnTo>
                    <a:pt x="463" y="177"/>
                  </a:lnTo>
                  <a:lnTo>
                    <a:pt x="463" y="351"/>
                  </a:lnTo>
                  <a:lnTo>
                    <a:pt x="459" y="467"/>
                  </a:lnTo>
                  <a:lnTo>
                    <a:pt x="226" y="467"/>
                  </a:lnTo>
                  <a:lnTo>
                    <a:pt x="214" y="443"/>
                  </a:lnTo>
                  <a:lnTo>
                    <a:pt x="190" y="425"/>
                  </a:lnTo>
                  <a:lnTo>
                    <a:pt x="170" y="411"/>
                  </a:lnTo>
                  <a:lnTo>
                    <a:pt x="158" y="406"/>
                  </a:lnTo>
                  <a:lnTo>
                    <a:pt x="149" y="392"/>
                  </a:lnTo>
                  <a:lnTo>
                    <a:pt x="137" y="392"/>
                  </a:lnTo>
                  <a:lnTo>
                    <a:pt x="129" y="402"/>
                  </a:lnTo>
                  <a:lnTo>
                    <a:pt x="117" y="392"/>
                  </a:lnTo>
                  <a:lnTo>
                    <a:pt x="105" y="392"/>
                  </a:lnTo>
                  <a:lnTo>
                    <a:pt x="97" y="387"/>
                  </a:lnTo>
                  <a:lnTo>
                    <a:pt x="89" y="387"/>
                  </a:lnTo>
                  <a:lnTo>
                    <a:pt x="77" y="392"/>
                  </a:lnTo>
                  <a:lnTo>
                    <a:pt x="68" y="392"/>
                  </a:lnTo>
                  <a:lnTo>
                    <a:pt x="61" y="387"/>
                  </a:lnTo>
                  <a:lnTo>
                    <a:pt x="49" y="378"/>
                  </a:lnTo>
                  <a:lnTo>
                    <a:pt x="33" y="336"/>
                  </a:lnTo>
                  <a:lnTo>
                    <a:pt x="12" y="247"/>
                  </a:lnTo>
                  <a:lnTo>
                    <a:pt x="4" y="177"/>
                  </a:lnTo>
                  <a:lnTo>
                    <a:pt x="0" y="145"/>
                  </a:lnTo>
                  <a:lnTo>
                    <a:pt x="0" y="117"/>
                  </a:lnTo>
                  <a:lnTo>
                    <a:pt x="17" y="117"/>
                  </a:lnTo>
                  <a:lnTo>
                    <a:pt x="17" y="131"/>
                  </a:lnTo>
                  <a:lnTo>
                    <a:pt x="89" y="126"/>
                  </a:lnTo>
                  <a:lnTo>
                    <a:pt x="89" y="61"/>
                  </a:lnTo>
                  <a:lnTo>
                    <a:pt x="133" y="56"/>
                  </a:lnTo>
                  <a:lnTo>
                    <a:pt x="137" y="0"/>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21" name="AutoShape 12"/>
            <p:cNvSpPr>
              <a:spLocks/>
            </p:cNvSpPr>
            <p:nvPr/>
          </p:nvSpPr>
          <p:spPr bwMode="auto">
            <a:xfrm>
              <a:off x="7200900" y="3937000"/>
              <a:ext cx="742950" cy="304800"/>
            </a:xfrm>
            <a:custGeom>
              <a:avLst/>
              <a:gdLst>
                <a:gd name="T0" fmla="*/ 322 w 323"/>
                <a:gd name="T1" fmla="*/ 201 h 202"/>
                <a:gd name="T2" fmla="*/ 322 w 323"/>
                <a:gd name="T3" fmla="*/ 0 h 202"/>
                <a:gd name="T4" fmla="*/ 76 w 323"/>
                <a:gd name="T5" fmla="*/ 0 h 202"/>
                <a:gd name="T6" fmla="*/ 72 w 323"/>
                <a:gd name="T7" fmla="*/ 55 h 202"/>
                <a:gd name="T8" fmla="*/ 28 w 323"/>
                <a:gd name="T9" fmla="*/ 60 h 202"/>
                <a:gd name="T10" fmla="*/ 28 w 323"/>
                <a:gd name="T11" fmla="*/ 88 h 202"/>
                <a:gd name="T12" fmla="*/ 0 w 323"/>
                <a:gd name="T13" fmla="*/ 88 h 202"/>
                <a:gd name="T14" fmla="*/ 0 w 323"/>
                <a:gd name="T15" fmla="*/ 155 h 202"/>
                <a:gd name="T16" fmla="*/ 76 w 323"/>
                <a:gd name="T17" fmla="*/ 155 h 202"/>
                <a:gd name="T18" fmla="*/ 81 w 323"/>
                <a:gd name="T19" fmla="*/ 201 h 202"/>
                <a:gd name="T20" fmla="*/ 322 w 323"/>
                <a:gd name="T21" fmla="*/ 2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202">
                  <a:moveTo>
                    <a:pt x="322" y="201"/>
                  </a:moveTo>
                  <a:lnTo>
                    <a:pt x="322" y="0"/>
                  </a:lnTo>
                  <a:lnTo>
                    <a:pt x="76" y="0"/>
                  </a:lnTo>
                  <a:lnTo>
                    <a:pt x="72" y="55"/>
                  </a:lnTo>
                  <a:lnTo>
                    <a:pt x="28" y="60"/>
                  </a:lnTo>
                  <a:lnTo>
                    <a:pt x="28" y="88"/>
                  </a:lnTo>
                  <a:lnTo>
                    <a:pt x="0" y="88"/>
                  </a:lnTo>
                  <a:lnTo>
                    <a:pt x="0" y="155"/>
                  </a:lnTo>
                  <a:lnTo>
                    <a:pt x="76" y="155"/>
                  </a:lnTo>
                  <a:lnTo>
                    <a:pt x="81" y="201"/>
                  </a:lnTo>
                  <a:lnTo>
                    <a:pt x="322" y="201"/>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22" name="AutoShape 13"/>
            <p:cNvSpPr>
              <a:spLocks/>
            </p:cNvSpPr>
            <p:nvPr/>
          </p:nvSpPr>
          <p:spPr bwMode="auto">
            <a:xfrm>
              <a:off x="7859713" y="4079875"/>
              <a:ext cx="782637" cy="407988"/>
            </a:xfrm>
            <a:custGeom>
              <a:avLst/>
              <a:gdLst>
                <a:gd name="T0" fmla="*/ 298 w 340"/>
                <a:gd name="T1" fmla="*/ 0 h 290"/>
                <a:gd name="T2" fmla="*/ 306 w 340"/>
                <a:gd name="T3" fmla="*/ 10 h 290"/>
                <a:gd name="T4" fmla="*/ 318 w 340"/>
                <a:gd name="T5" fmla="*/ 14 h 290"/>
                <a:gd name="T6" fmla="*/ 327 w 340"/>
                <a:gd name="T7" fmla="*/ 19 h 290"/>
                <a:gd name="T8" fmla="*/ 339 w 340"/>
                <a:gd name="T9" fmla="*/ 32 h 290"/>
                <a:gd name="T10" fmla="*/ 330 w 340"/>
                <a:gd name="T11" fmla="*/ 47 h 290"/>
                <a:gd name="T12" fmla="*/ 318 w 340"/>
                <a:gd name="T13" fmla="*/ 51 h 290"/>
                <a:gd name="T14" fmla="*/ 306 w 340"/>
                <a:gd name="T15" fmla="*/ 70 h 290"/>
                <a:gd name="T16" fmla="*/ 303 w 340"/>
                <a:gd name="T17" fmla="*/ 284 h 290"/>
                <a:gd name="T18" fmla="*/ 303 w 340"/>
                <a:gd name="T19" fmla="*/ 289 h 290"/>
                <a:gd name="T20" fmla="*/ 61 w 340"/>
                <a:gd name="T21" fmla="*/ 284 h 290"/>
                <a:gd name="T22" fmla="*/ 56 w 340"/>
                <a:gd name="T23" fmla="*/ 279 h 290"/>
                <a:gd name="T24" fmla="*/ 44 w 340"/>
                <a:gd name="T25" fmla="*/ 275 h 290"/>
                <a:gd name="T26" fmla="*/ 44 w 340"/>
                <a:gd name="T27" fmla="*/ 289 h 290"/>
                <a:gd name="T28" fmla="*/ 0 w 340"/>
                <a:gd name="T29" fmla="*/ 289 h 290"/>
                <a:gd name="T30" fmla="*/ 0 w 340"/>
                <a:gd name="T31" fmla="*/ 112 h 290"/>
                <a:gd name="T32" fmla="*/ 102 w 340"/>
                <a:gd name="T33" fmla="*/ 112 h 290"/>
                <a:gd name="T34" fmla="*/ 102 w 340"/>
                <a:gd name="T35" fmla="*/ 107 h 290"/>
                <a:gd name="T36" fmla="*/ 113 w 340"/>
                <a:gd name="T37" fmla="*/ 107 h 290"/>
                <a:gd name="T38" fmla="*/ 113 w 340"/>
                <a:gd name="T39" fmla="*/ 112 h 290"/>
                <a:gd name="T40" fmla="*/ 141 w 340"/>
                <a:gd name="T41" fmla="*/ 112 h 290"/>
                <a:gd name="T42" fmla="*/ 141 w 340"/>
                <a:gd name="T43" fmla="*/ 61 h 290"/>
                <a:gd name="T44" fmla="*/ 198 w 340"/>
                <a:gd name="T45" fmla="*/ 56 h 290"/>
                <a:gd name="T46" fmla="*/ 198 w 340"/>
                <a:gd name="T47" fmla="*/ 0 h 290"/>
                <a:gd name="T48" fmla="*/ 298 w 340"/>
                <a:gd name="T4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290">
                  <a:moveTo>
                    <a:pt x="298" y="0"/>
                  </a:moveTo>
                  <a:lnTo>
                    <a:pt x="306" y="10"/>
                  </a:lnTo>
                  <a:lnTo>
                    <a:pt x="318" y="14"/>
                  </a:lnTo>
                  <a:lnTo>
                    <a:pt x="327" y="19"/>
                  </a:lnTo>
                  <a:lnTo>
                    <a:pt x="339" y="32"/>
                  </a:lnTo>
                  <a:lnTo>
                    <a:pt x="330" y="47"/>
                  </a:lnTo>
                  <a:lnTo>
                    <a:pt x="318" y="51"/>
                  </a:lnTo>
                  <a:lnTo>
                    <a:pt x="306" y="70"/>
                  </a:lnTo>
                  <a:lnTo>
                    <a:pt x="303" y="284"/>
                  </a:lnTo>
                  <a:lnTo>
                    <a:pt x="303" y="289"/>
                  </a:lnTo>
                  <a:lnTo>
                    <a:pt x="61" y="284"/>
                  </a:lnTo>
                  <a:lnTo>
                    <a:pt x="56" y="279"/>
                  </a:lnTo>
                  <a:lnTo>
                    <a:pt x="44" y="275"/>
                  </a:lnTo>
                  <a:lnTo>
                    <a:pt x="44" y="289"/>
                  </a:lnTo>
                  <a:lnTo>
                    <a:pt x="0" y="289"/>
                  </a:lnTo>
                  <a:lnTo>
                    <a:pt x="0" y="112"/>
                  </a:lnTo>
                  <a:lnTo>
                    <a:pt x="102" y="112"/>
                  </a:lnTo>
                  <a:lnTo>
                    <a:pt x="102" y="107"/>
                  </a:lnTo>
                  <a:lnTo>
                    <a:pt x="113" y="107"/>
                  </a:lnTo>
                  <a:lnTo>
                    <a:pt x="113" y="112"/>
                  </a:lnTo>
                  <a:lnTo>
                    <a:pt x="141" y="112"/>
                  </a:lnTo>
                  <a:lnTo>
                    <a:pt x="141" y="61"/>
                  </a:lnTo>
                  <a:lnTo>
                    <a:pt x="198" y="56"/>
                  </a:lnTo>
                  <a:lnTo>
                    <a:pt x="198" y="0"/>
                  </a:lnTo>
                  <a:lnTo>
                    <a:pt x="298" y="0"/>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23" name="AutoShape 14"/>
            <p:cNvSpPr>
              <a:spLocks/>
            </p:cNvSpPr>
            <p:nvPr/>
          </p:nvSpPr>
          <p:spPr bwMode="auto">
            <a:xfrm>
              <a:off x="7859713" y="4468813"/>
              <a:ext cx="755650" cy="485775"/>
            </a:xfrm>
            <a:custGeom>
              <a:avLst/>
              <a:gdLst>
                <a:gd name="T0" fmla="*/ 0 w 327"/>
                <a:gd name="T1" fmla="*/ 9 h 348"/>
                <a:gd name="T2" fmla="*/ 44 w 327"/>
                <a:gd name="T3" fmla="*/ 9 h 348"/>
                <a:gd name="T4" fmla="*/ 44 w 327"/>
                <a:gd name="T5" fmla="*/ 0 h 348"/>
                <a:gd name="T6" fmla="*/ 56 w 327"/>
                <a:gd name="T7" fmla="*/ 4 h 348"/>
                <a:gd name="T8" fmla="*/ 56 w 327"/>
                <a:gd name="T9" fmla="*/ 9 h 348"/>
                <a:gd name="T10" fmla="*/ 290 w 327"/>
                <a:gd name="T11" fmla="*/ 14 h 348"/>
                <a:gd name="T12" fmla="*/ 293 w 327"/>
                <a:gd name="T13" fmla="*/ 4 h 348"/>
                <a:gd name="T14" fmla="*/ 322 w 327"/>
                <a:gd name="T15" fmla="*/ 23 h 348"/>
                <a:gd name="T16" fmla="*/ 326 w 327"/>
                <a:gd name="T17" fmla="*/ 28 h 348"/>
                <a:gd name="T18" fmla="*/ 326 w 327"/>
                <a:gd name="T19" fmla="*/ 290 h 348"/>
                <a:gd name="T20" fmla="*/ 322 w 327"/>
                <a:gd name="T21" fmla="*/ 347 h 348"/>
                <a:gd name="T22" fmla="*/ 133 w 327"/>
                <a:gd name="T23" fmla="*/ 342 h 348"/>
                <a:gd name="T24" fmla="*/ 133 w 327"/>
                <a:gd name="T25" fmla="*/ 174 h 348"/>
                <a:gd name="T26" fmla="*/ 0 w 327"/>
                <a:gd name="T27" fmla="*/ 174 h 348"/>
                <a:gd name="T28" fmla="*/ 0 w 327"/>
                <a:gd name="T29" fmla="*/ 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8">
                  <a:moveTo>
                    <a:pt x="0" y="9"/>
                  </a:moveTo>
                  <a:lnTo>
                    <a:pt x="44" y="9"/>
                  </a:lnTo>
                  <a:lnTo>
                    <a:pt x="44" y="0"/>
                  </a:lnTo>
                  <a:lnTo>
                    <a:pt x="56" y="4"/>
                  </a:lnTo>
                  <a:lnTo>
                    <a:pt x="56" y="9"/>
                  </a:lnTo>
                  <a:lnTo>
                    <a:pt x="290" y="14"/>
                  </a:lnTo>
                  <a:lnTo>
                    <a:pt x="293" y="4"/>
                  </a:lnTo>
                  <a:lnTo>
                    <a:pt x="322" y="23"/>
                  </a:lnTo>
                  <a:lnTo>
                    <a:pt x="326" y="28"/>
                  </a:lnTo>
                  <a:lnTo>
                    <a:pt x="326" y="290"/>
                  </a:lnTo>
                  <a:lnTo>
                    <a:pt x="322" y="347"/>
                  </a:lnTo>
                  <a:lnTo>
                    <a:pt x="133" y="342"/>
                  </a:lnTo>
                  <a:lnTo>
                    <a:pt x="133" y="174"/>
                  </a:lnTo>
                  <a:lnTo>
                    <a:pt x="0" y="174"/>
                  </a:lnTo>
                  <a:lnTo>
                    <a:pt x="0" y="9"/>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24" name="AutoShape 15"/>
            <p:cNvSpPr>
              <a:spLocks/>
            </p:cNvSpPr>
            <p:nvPr/>
          </p:nvSpPr>
          <p:spPr bwMode="auto">
            <a:xfrm>
              <a:off x="7280275" y="4487863"/>
              <a:ext cx="603250" cy="406400"/>
            </a:xfrm>
            <a:custGeom>
              <a:avLst/>
              <a:gdLst>
                <a:gd name="T0" fmla="*/ 262 w 263"/>
                <a:gd name="T1" fmla="*/ 0 h 290"/>
                <a:gd name="T2" fmla="*/ 262 w 263"/>
                <a:gd name="T3" fmla="*/ 159 h 290"/>
                <a:gd name="T4" fmla="*/ 262 w 263"/>
                <a:gd name="T5" fmla="*/ 219 h 290"/>
                <a:gd name="T6" fmla="*/ 214 w 263"/>
                <a:gd name="T7" fmla="*/ 219 h 290"/>
                <a:gd name="T8" fmla="*/ 214 w 263"/>
                <a:gd name="T9" fmla="*/ 289 h 290"/>
                <a:gd name="T10" fmla="*/ 137 w 263"/>
                <a:gd name="T11" fmla="*/ 289 h 290"/>
                <a:gd name="T12" fmla="*/ 137 w 263"/>
                <a:gd name="T13" fmla="*/ 280 h 290"/>
                <a:gd name="T14" fmla="*/ 122 w 263"/>
                <a:gd name="T15" fmla="*/ 280 h 290"/>
                <a:gd name="T16" fmla="*/ 125 w 263"/>
                <a:gd name="T17" fmla="*/ 251 h 290"/>
                <a:gd name="T18" fmla="*/ 122 w 263"/>
                <a:gd name="T19" fmla="*/ 238 h 290"/>
                <a:gd name="T20" fmla="*/ 113 w 263"/>
                <a:gd name="T21" fmla="*/ 224 h 290"/>
                <a:gd name="T22" fmla="*/ 109 w 263"/>
                <a:gd name="T23" fmla="*/ 215 h 290"/>
                <a:gd name="T24" fmla="*/ 109 w 263"/>
                <a:gd name="T25" fmla="*/ 200 h 290"/>
                <a:gd name="T26" fmla="*/ 105 w 263"/>
                <a:gd name="T27" fmla="*/ 200 h 290"/>
                <a:gd name="T28" fmla="*/ 93 w 263"/>
                <a:gd name="T29" fmla="*/ 205 h 290"/>
                <a:gd name="T30" fmla="*/ 85 w 263"/>
                <a:gd name="T31" fmla="*/ 205 h 290"/>
                <a:gd name="T32" fmla="*/ 65 w 263"/>
                <a:gd name="T33" fmla="*/ 178 h 290"/>
                <a:gd name="T34" fmla="*/ 53 w 263"/>
                <a:gd name="T35" fmla="*/ 173 h 290"/>
                <a:gd name="T36" fmla="*/ 45 w 263"/>
                <a:gd name="T37" fmla="*/ 159 h 290"/>
                <a:gd name="T38" fmla="*/ 49 w 263"/>
                <a:gd name="T39" fmla="*/ 154 h 290"/>
                <a:gd name="T40" fmla="*/ 56 w 263"/>
                <a:gd name="T41" fmla="*/ 144 h 290"/>
                <a:gd name="T42" fmla="*/ 53 w 263"/>
                <a:gd name="T43" fmla="*/ 135 h 290"/>
                <a:gd name="T44" fmla="*/ 41 w 263"/>
                <a:gd name="T45" fmla="*/ 135 h 290"/>
                <a:gd name="T46" fmla="*/ 29 w 263"/>
                <a:gd name="T47" fmla="*/ 135 h 290"/>
                <a:gd name="T48" fmla="*/ 21 w 263"/>
                <a:gd name="T49" fmla="*/ 130 h 290"/>
                <a:gd name="T50" fmla="*/ 17 w 263"/>
                <a:gd name="T51" fmla="*/ 116 h 290"/>
                <a:gd name="T52" fmla="*/ 17 w 263"/>
                <a:gd name="T53" fmla="*/ 89 h 290"/>
                <a:gd name="T54" fmla="*/ 12 w 263"/>
                <a:gd name="T55" fmla="*/ 74 h 290"/>
                <a:gd name="T56" fmla="*/ 0 w 263"/>
                <a:gd name="T57" fmla="*/ 60 h 290"/>
                <a:gd name="T58" fmla="*/ 0 w 263"/>
                <a:gd name="T59" fmla="*/ 46 h 290"/>
                <a:gd name="T60" fmla="*/ 0 w 263"/>
                <a:gd name="T61" fmla="*/ 19 h 290"/>
                <a:gd name="T62" fmla="*/ 12 w 263"/>
                <a:gd name="T63" fmla="*/ 0 h 290"/>
                <a:gd name="T64" fmla="*/ 262 w 263"/>
                <a:gd name="T65"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3" h="290">
                  <a:moveTo>
                    <a:pt x="262" y="0"/>
                  </a:moveTo>
                  <a:lnTo>
                    <a:pt x="262" y="159"/>
                  </a:lnTo>
                  <a:lnTo>
                    <a:pt x="262" y="219"/>
                  </a:lnTo>
                  <a:lnTo>
                    <a:pt x="214" y="219"/>
                  </a:lnTo>
                  <a:lnTo>
                    <a:pt x="214" y="289"/>
                  </a:lnTo>
                  <a:lnTo>
                    <a:pt x="137" y="289"/>
                  </a:lnTo>
                  <a:lnTo>
                    <a:pt x="137" y="280"/>
                  </a:lnTo>
                  <a:lnTo>
                    <a:pt x="122" y="280"/>
                  </a:lnTo>
                  <a:lnTo>
                    <a:pt x="125" y="251"/>
                  </a:lnTo>
                  <a:lnTo>
                    <a:pt x="122" y="238"/>
                  </a:lnTo>
                  <a:lnTo>
                    <a:pt x="113" y="224"/>
                  </a:lnTo>
                  <a:lnTo>
                    <a:pt x="109" y="215"/>
                  </a:lnTo>
                  <a:lnTo>
                    <a:pt x="109" y="200"/>
                  </a:lnTo>
                  <a:lnTo>
                    <a:pt x="105" y="200"/>
                  </a:lnTo>
                  <a:lnTo>
                    <a:pt x="93" y="205"/>
                  </a:lnTo>
                  <a:lnTo>
                    <a:pt x="85" y="205"/>
                  </a:lnTo>
                  <a:lnTo>
                    <a:pt x="65" y="178"/>
                  </a:lnTo>
                  <a:lnTo>
                    <a:pt x="53" y="173"/>
                  </a:lnTo>
                  <a:lnTo>
                    <a:pt x="45" y="159"/>
                  </a:lnTo>
                  <a:lnTo>
                    <a:pt x="49" y="154"/>
                  </a:lnTo>
                  <a:lnTo>
                    <a:pt x="56" y="144"/>
                  </a:lnTo>
                  <a:lnTo>
                    <a:pt x="53" y="135"/>
                  </a:lnTo>
                  <a:lnTo>
                    <a:pt x="41" y="135"/>
                  </a:lnTo>
                  <a:lnTo>
                    <a:pt x="29" y="135"/>
                  </a:lnTo>
                  <a:lnTo>
                    <a:pt x="21" y="130"/>
                  </a:lnTo>
                  <a:lnTo>
                    <a:pt x="17" y="116"/>
                  </a:lnTo>
                  <a:lnTo>
                    <a:pt x="17" y="89"/>
                  </a:lnTo>
                  <a:lnTo>
                    <a:pt x="12" y="74"/>
                  </a:lnTo>
                  <a:lnTo>
                    <a:pt x="0" y="60"/>
                  </a:lnTo>
                  <a:lnTo>
                    <a:pt x="0" y="46"/>
                  </a:lnTo>
                  <a:lnTo>
                    <a:pt x="0" y="19"/>
                  </a:lnTo>
                  <a:lnTo>
                    <a:pt x="12" y="0"/>
                  </a:lnTo>
                  <a:lnTo>
                    <a:pt x="262" y="0"/>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25" name="AutoShape 16"/>
            <p:cNvSpPr>
              <a:spLocks/>
            </p:cNvSpPr>
            <p:nvPr/>
          </p:nvSpPr>
          <p:spPr bwMode="auto">
            <a:xfrm>
              <a:off x="6697663" y="3711575"/>
              <a:ext cx="685800" cy="406400"/>
            </a:xfrm>
            <a:custGeom>
              <a:avLst/>
              <a:gdLst>
                <a:gd name="T0" fmla="*/ 298 w 299"/>
                <a:gd name="T1" fmla="*/ 0 h 291"/>
                <a:gd name="T2" fmla="*/ 298 w 299"/>
                <a:gd name="T3" fmla="*/ 201 h 291"/>
                <a:gd name="T4" fmla="*/ 295 w 299"/>
                <a:gd name="T5" fmla="*/ 258 h 291"/>
                <a:gd name="T6" fmla="*/ 249 w 299"/>
                <a:gd name="T7" fmla="*/ 261 h 291"/>
                <a:gd name="T8" fmla="*/ 249 w 299"/>
                <a:gd name="T9" fmla="*/ 290 h 291"/>
                <a:gd name="T10" fmla="*/ 222 w 299"/>
                <a:gd name="T11" fmla="*/ 290 h 291"/>
                <a:gd name="T12" fmla="*/ 193 w 299"/>
                <a:gd name="T13" fmla="*/ 285 h 291"/>
                <a:gd name="T14" fmla="*/ 193 w 299"/>
                <a:gd name="T15" fmla="*/ 173 h 291"/>
                <a:gd name="T16" fmla="*/ 121 w 299"/>
                <a:gd name="T17" fmla="*/ 173 h 291"/>
                <a:gd name="T18" fmla="*/ 117 w 299"/>
                <a:gd name="T19" fmla="*/ 169 h 291"/>
                <a:gd name="T20" fmla="*/ 56 w 299"/>
                <a:gd name="T21" fmla="*/ 169 h 291"/>
                <a:gd name="T22" fmla="*/ 53 w 299"/>
                <a:gd name="T23" fmla="*/ 154 h 291"/>
                <a:gd name="T24" fmla="*/ 36 w 299"/>
                <a:gd name="T25" fmla="*/ 135 h 291"/>
                <a:gd name="T26" fmla="*/ 24 w 299"/>
                <a:gd name="T27" fmla="*/ 126 h 291"/>
                <a:gd name="T28" fmla="*/ 4 w 299"/>
                <a:gd name="T29" fmla="*/ 118 h 291"/>
                <a:gd name="T30" fmla="*/ 0 w 299"/>
                <a:gd name="T31" fmla="*/ 113 h 291"/>
                <a:gd name="T32" fmla="*/ 4 w 299"/>
                <a:gd name="T33" fmla="*/ 89 h 291"/>
                <a:gd name="T34" fmla="*/ 9 w 299"/>
                <a:gd name="T35" fmla="*/ 75 h 291"/>
                <a:gd name="T36" fmla="*/ 12 w 299"/>
                <a:gd name="T37" fmla="*/ 75 h 291"/>
                <a:gd name="T38" fmla="*/ 21 w 299"/>
                <a:gd name="T39" fmla="*/ 75 h 291"/>
                <a:gd name="T40" fmla="*/ 41 w 299"/>
                <a:gd name="T41" fmla="*/ 80 h 291"/>
                <a:gd name="T42" fmla="*/ 45 w 299"/>
                <a:gd name="T43" fmla="*/ 70 h 291"/>
                <a:gd name="T44" fmla="*/ 45 w 299"/>
                <a:gd name="T45" fmla="*/ 43 h 291"/>
                <a:gd name="T46" fmla="*/ 41 w 299"/>
                <a:gd name="T47" fmla="*/ 43 h 291"/>
                <a:gd name="T48" fmla="*/ 36 w 299"/>
                <a:gd name="T49" fmla="*/ 33 h 291"/>
                <a:gd name="T50" fmla="*/ 41 w 299"/>
                <a:gd name="T51" fmla="*/ 29 h 291"/>
                <a:gd name="T52" fmla="*/ 53 w 299"/>
                <a:gd name="T53" fmla="*/ 14 h 291"/>
                <a:gd name="T54" fmla="*/ 56 w 299"/>
                <a:gd name="T55" fmla="*/ 0 h 291"/>
                <a:gd name="T56" fmla="*/ 298 w 299"/>
                <a:gd name="T5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9" h="291">
                  <a:moveTo>
                    <a:pt x="298" y="0"/>
                  </a:moveTo>
                  <a:lnTo>
                    <a:pt x="298" y="201"/>
                  </a:lnTo>
                  <a:lnTo>
                    <a:pt x="295" y="258"/>
                  </a:lnTo>
                  <a:lnTo>
                    <a:pt x="249" y="261"/>
                  </a:lnTo>
                  <a:lnTo>
                    <a:pt x="249" y="290"/>
                  </a:lnTo>
                  <a:lnTo>
                    <a:pt x="222" y="290"/>
                  </a:lnTo>
                  <a:lnTo>
                    <a:pt x="193" y="285"/>
                  </a:lnTo>
                  <a:lnTo>
                    <a:pt x="193" y="173"/>
                  </a:lnTo>
                  <a:lnTo>
                    <a:pt x="121" y="173"/>
                  </a:lnTo>
                  <a:lnTo>
                    <a:pt x="117" y="169"/>
                  </a:lnTo>
                  <a:lnTo>
                    <a:pt x="56" y="169"/>
                  </a:lnTo>
                  <a:lnTo>
                    <a:pt x="53" y="154"/>
                  </a:lnTo>
                  <a:lnTo>
                    <a:pt x="36" y="135"/>
                  </a:lnTo>
                  <a:lnTo>
                    <a:pt x="24" y="126"/>
                  </a:lnTo>
                  <a:lnTo>
                    <a:pt x="4" y="118"/>
                  </a:lnTo>
                  <a:lnTo>
                    <a:pt x="0" y="113"/>
                  </a:lnTo>
                  <a:lnTo>
                    <a:pt x="4" y="89"/>
                  </a:lnTo>
                  <a:lnTo>
                    <a:pt x="9" y="75"/>
                  </a:lnTo>
                  <a:lnTo>
                    <a:pt x="12" y="75"/>
                  </a:lnTo>
                  <a:lnTo>
                    <a:pt x="21" y="75"/>
                  </a:lnTo>
                  <a:lnTo>
                    <a:pt x="41" y="80"/>
                  </a:lnTo>
                  <a:lnTo>
                    <a:pt x="45" y="70"/>
                  </a:lnTo>
                  <a:lnTo>
                    <a:pt x="45" y="43"/>
                  </a:lnTo>
                  <a:lnTo>
                    <a:pt x="41" y="43"/>
                  </a:lnTo>
                  <a:lnTo>
                    <a:pt x="36" y="33"/>
                  </a:lnTo>
                  <a:lnTo>
                    <a:pt x="41" y="29"/>
                  </a:lnTo>
                  <a:lnTo>
                    <a:pt x="53" y="14"/>
                  </a:lnTo>
                  <a:lnTo>
                    <a:pt x="56" y="0"/>
                  </a:lnTo>
                  <a:lnTo>
                    <a:pt x="298" y="0"/>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26" name="AutoShape 17"/>
            <p:cNvSpPr>
              <a:spLocks/>
            </p:cNvSpPr>
            <p:nvPr/>
          </p:nvSpPr>
          <p:spPr bwMode="auto">
            <a:xfrm>
              <a:off x="6813550" y="3940175"/>
              <a:ext cx="576263" cy="406400"/>
            </a:xfrm>
            <a:custGeom>
              <a:avLst/>
              <a:gdLst>
                <a:gd name="T0" fmla="*/ 170 w 252"/>
                <a:gd name="T1" fmla="*/ 120 h 289"/>
                <a:gd name="T2" fmla="*/ 142 w 252"/>
                <a:gd name="T3" fmla="*/ 115 h 289"/>
                <a:gd name="T4" fmla="*/ 142 w 252"/>
                <a:gd name="T5" fmla="*/ 5 h 289"/>
                <a:gd name="T6" fmla="*/ 66 w 252"/>
                <a:gd name="T7" fmla="*/ 5 h 289"/>
                <a:gd name="T8" fmla="*/ 61 w 252"/>
                <a:gd name="T9" fmla="*/ 0 h 289"/>
                <a:gd name="T10" fmla="*/ 0 w 252"/>
                <a:gd name="T11" fmla="*/ 0 h 289"/>
                <a:gd name="T12" fmla="*/ 0 w 252"/>
                <a:gd name="T13" fmla="*/ 29 h 289"/>
                <a:gd name="T14" fmla="*/ 8 w 252"/>
                <a:gd name="T15" fmla="*/ 56 h 289"/>
                <a:gd name="T16" fmla="*/ 24 w 252"/>
                <a:gd name="T17" fmla="*/ 102 h 289"/>
                <a:gd name="T18" fmla="*/ 41 w 252"/>
                <a:gd name="T19" fmla="*/ 134 h 289"/>
                <a:gd name="T20" fmla="*/ 44 w 252"/>
                <a:gd name="T21" fmla="*/ 153 h 289"/>
                <a:gd name="T22" fmla="*/ 41 w 252"/>
                <a:gd name="T23" fmla="*/ 176 h 289"/>
                <a:gd name="T24" fmla="*/ 41 w 252"/>
                <a:gd name="T25" fmla="*/ 185 h 289"/>
                <a:gd name="T26" fmla="*/ 49 w 252"/>
                <a:gd name="T27" fmla="*/ 200 h 289"/>
                <a:gd name="T28" fmla="*/ 69 w 252"/>
                <a:gd name="T29" fmla="*/ 227 h 289"/>
                <a:gd name="T30" fmla="*/ 77 w 252"/>
                <a:gd name="T31" fmla="*/ 251 h 289"/>
                <a:gd name="T32" fmla="*/ 86 w 252"/>
                <a:gd name="T33" fmla="*/ 269 h 289"/>
                <a:gd name="T34" fmla="*/ 98 w 252"/>
                <a:gd name="T35" fmla="*/ 278 h 289"/>
                <a:gd name="T36" fmla="*/ 106 w 252"/>
                <a:gd name="T37" fmla="*/ 288 h 289"/>
                <a:gd name="T38" fmla="*/ 142 w 252"/>
                <a:gd name="T39" fmla="*/ 288 h 289"/>
                <a:gd name="T40" fmla="*/ 145 w 252"/>
                <a:gd name="T41" fmla="*/ 227 h 289"/>
                <a:gd name="T42" fmla="*/ 251 w 252"/>
                <a:gd name="T43" fmla="*/ 227 h 289"/>
                <a:gd name="T44" fmla="*/ 251 w 252"/>
                <a:gd name="T45" fmla="*/ 185 h 289"/>
                <a:gd name="T46" fmla="*/ 170 w 252"/>
                <a:gd name="T47" fmla="*/ 181 h 289"/>
                <a:gd name="T48" fmla="*/ 170 w 252"/>
                <a:gd name="T49" fmla="*/ 12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2" h="289">
                  <a:moveTo>
                    <a:pt x="170" y="120"/>
                  </a:moveTo>
                  <a:lnTo>
                    <a:pt x="142" y="115"/>
                  </a:lnTo>
                  <a:lnTo>
                    <a:pt x="142" y="5"/>
                  </a:lnTo>
                  <a:lnTo>
                    <a:pt x="66" y="5"/>
                  </a:lnTo>
                  <a:lnTo>
                    <a:pt x="61" y="0"/>
                  </a:lnTo>
                  <a:lnTo>
                    <a:pt x="0" y="0"/>
                  </a:lnTo>
                  <a:lnTo>
                    <a:pt x="0" y="29"/>
                  </a:lnTo>
                  <a:lnTo>
                    <a:pt x="8" y="56"/>
                  </a:lnTo>
                  <a:lnTo>
                    <a:pt x="24" y="102"/>
                  </a:lnTo>
                  <a:lnTo>
                    <a:pt x="41" y="134"/>
                  </a:lnTo>
                  <a:lnTo>
                    <a:pt x="44" y="153"/>
                  </a:lnTo>
                  <a:lnTo>
                    <a:pt x="41" y="176"/>
                  </a:lnTo>
                  <a:lnTo>
                    <a:pt x="41" y="185"/>
                  </a:lnTo>
                  <a:lnTo>
                    <a:pt x="49" y="200"/>
                  </a:lnTo>
                  <a:lnTo>
                    <a:pt x="69" y="227"/>
                  </a:lnTo>
                  <a:lnTo>
                    <a:pt x="77" y="251"/>
                  </a:lnTo>
                  <a:lnTo>
                    <a:pt x="86" y="269"/>
                  </a:lnTo>
                  <a:lnTo>
                    <a:pt x="98" y="278"/>
                  </a:lnTo>
                  <a:lnTo>
                    <a:pt x="106" y="288"/>
                  </a:lnTo>
                  <a:lnTo>
                    <a:pt x="142" y="288"/>
                  </a:lnTo>
                  <a:lnTo>
                    <a:pt x="145" y="227"/>
                  </a:lnTo>
                  <a:lnTo>
                    <a:pt x="251" y="227"/>
                  </a:lnTo>
                  <a:lnTo>
                    <a:pt x="251" y="185"/>
                  </a:lnTo>
                  <a:lnTo>
                    <a:pt x="170" y="181"/>
                  </a:lnTo>
                  <a:lnTo>
                    <a:pt x="170" y="120"/>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27" name="AutoShape 18"/>
            <p:cNvSpPr>
              <a:spLocks/>
            </p:cNvSpPr>
            <p:nvPr/>
          </p:nvSpPr>
          <p:spPr bwMode="auto">
            <a:xfrm>
              <a:off x="8504238" y="4113213"/>
              <a:ext cx="369887" cy="417512"/>
            </a:xfrm>
            <a:custGeom>
              <a:avLst/>
              <a:gdLst>
                <a:gd name="T0" fmla="*/ 62 w 160"/>
                <a:gd name="T1" fmla="*/ 5 h 296"/>
                <a:gd name="T2" fmla="*/ 80 w 160"/>
                <a:gd name="T3" fmla="*/ 0 h 296"/>
                <a:gd name="T4" fmla="*/ 110 w 160"/>
                <a:gd name="T5" fmla="*/ 4 h 296"/>
                <a:gd name="T6" fmla="*/ 148 w 160"/>
                <a:gd name="T7" fmla="*/ 66 h 296"/>
                <a:gd name="T8" fmla="*/ 148 w 160"/>
                <a:gd name="T9" fmla="*/ 98 h 296"/>
                <a:gd name="T10" fmla="*/ 148 w 160"/>
                <a:gd name="T11" fmla="*/ 131 h 296"/>
                <a:gd name="T12" fmla="*/ 159 w 160"/>
                <a:gd name="T13" fmla="*/ 164 h 296"/>
                <a:gd name="T14" fmla="*/ 159 w 160"/>
                <a:gd name="T15" fmla="*/ 197 h 296"/>
                <a:gd name="T16" fmla="*/ 148 w 160"/>
                <a:gd name="T17" fmla="*/ 229 h 296"/>
                <a:gd name="T18" fmla="*/ 148 w 160"/>
                <a:gd name="T19" fmla="*/ 262 h 296"/>
                <a:gd name="T20" fmla="*/ 114 w 160"/>
                <a:gd name="T21" fmla="*/ 273 h 296"/>
                <a:gd name="T22" fmla="*/ 80 w 160"/>
                <a:gd name="T23" fmla="*/ 284 h 296"/>
                <a:gd name="T24" fmla="*/ 45 w 160"/>
                <a:gd name="T25" fmla="*/ 295 h 296"/>
                <a:gd name="T26" fmla="*/ 14 w 160"/>
                <a:gd name="T27" fmla="*/ 292 h 296"/>
                <a:gd name="T28" fmla="*/ 0 w 160"/>
                <a:gd name="T29" fmla="*/ 251 h 296"/>
                <a:gd name="T30" fmla="*/ 0 w 160"/>
                <a:gd name="T31" fmla="*/ 219 h 296"/>
                <a:gd name="T32" fmla="*/ 0 w 160"/>
                <a:gd name="T33" fmla="*/ 186 h 296"/>
                <a:gd name="T34" fmla="*/ 0 w 160"/>
                <a:gd name="T35" fmla="*/ 153 h 296"/>
                <a:gd name="T36" fmla="*/ 0 w 160"/>
                <a:gd name="T37" fmla="*/ 120 h 296"/>
                <a:gd name="T38" fmla="*/ 0 w 160"/>
                <a:gd name="T39" fmla="*/ 87 h 296"/>
                <a:gd name="T40" fmla="*/ 0 w 160"/>
                <a:gd name="T41" fmla="*/ 55 h 296"/>
                <a:gd name="T42" fmla="*/ 11 w 160"/>
                <a:gd name="T43" fmla="*/ 22 h 296"/>
                <a:gd name="T44" fmla="*/ 62 w 160"/>
                <a:gd name="T45" fmla="*/ 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 h="296">
                  <a:moveTo>
                    <a:pt x="62" y="5"/>
                  </a:moveTo>
                  <a:lnTo>
                    <a:pt x="80" y="0"/>
                  </a:lnTo>
                  <a:lnTo>
                    <a:pt x="110" y="4"/>
                  </a:lnTo>
                  <a:lnTo>
                    <a:pt x="148" y="66"/>
                  </a:lnTo>
                  <a:lnTo>
                    <a:pt x="148" y="98"/>
                  </a:lnTo>
                  <a:lnTo>
                    <a:pt x="148" y="131"/>
                  </a:lnTo>
                  <a:lnTo>
                    <a:pt x="159" y="164"/>
                  </a:lnTo>
                  <a:lnTo>
                    <a:pt x="159" y="197"/>
                  </a:lnTo>
                  <a:lnTo>
                    <a:pt x="148" y="229"/>
                  </a:lnTo>
                  <a:lnTo>
                    <a:pt x="148" y="262"/>
                  </a:lnTo>
                  <a:lnTo>
                    <a:pt x="114" y="273"/>
                  </a:lnTo>
                  <a:lnTo>
                    <a:pt x="80" y="284"/>
                  </a:lnTo>
                  <a:lnTo>
                    <a:pt x="45" y="295"/>
                  </a:lnTo>
                  <a:lnTo>
                    <a:pt x="14" y="292"/>
                  </a:lnTo>
                  <a:lnTo>
                    <a:pt x="0" y="251"/>
                  </a:lnTo>
                  <a:lnTo>
                    <a:pt x="0" y="219"/>
                  </a:lnTo>
                  <a:lnTo>
                    <a:pt x="0" y="186"/>
                  </a:lnTo>
                  <a:lnTo>
                    <a:pt x="0" y="153"/>
                  </a:lnTo>
                  <a:lnTo>
                    <a:pt x="0" y="120"/>
                  </a:lnTo>
                  <a:lnTo>
                    <a:pt x="0" y="87"/>
                  </a:lnTo>
                  <a:lnTo>
                    <a:pt x="0" y="55"/>
                  </a:lnTo>
                  <a:lnTo>
                    <a:pt x="11" y="22"/>
                  </a:lnTo>
                  <a:lnTo>
                    <a:pt x="62" y="5"/>
                  </a:lnTo>
                </a:path>
              </a:pathLst>
            </a:custGeom>
            <a:solidFill>
              <a:schemeClr val="accent1">
                <a:lumMod val="40000"/>
                <a:lumOff val="60000"/>
              </a:schemeClr>
            </a:solidFill>
            <a:ln w="12700" cap="rnd">
              <a:solidFill>
                <a:schemeClr val="tx1"/>
              </a:solidFill>
              <a:round/>
              <a:headEnd/>
              <a:tailEnd/>
            </a:ln>
          </p:spPr>
          <p:txBody>
            <a:bodyPr wrap="none" lIns="-1" tIns="-1" rIns="-1" bIns="-1" anchor="ctr"/>
            <a:lstStyle/>
            <a:p>
              <a:endParaRPr lang="en-US" sz="2640"/>
            </a:p>
          </p:txBody>
        </p:sp>
        <p:sp>
          <p:nvSpPr>
            <p:cNvPr id="28" name="AutoShape 19"/>
            <p:cNvSpPr>
              <a:spLocks/>
            </p:cNvSpPr>
            <p:nvPr/>
          </p:nvSpPr>
          <p:spPr bwMode="auto">
            <a:xfrm>
              <a:off x="6673850" y="1649413"/>
              <a:ext cx="741363" cy="512762"/>
            </a:xfrm>
            <a:custGeom>
              <a:avLst/>
              <a:gdLst>
                <a:gd name="T0" fmla="*/ 0 w 322"/>
                <a:gd name="T1" fmla="*/ 84 h 364"/>
                <a:gd name="T2" fmla="*/ 11 w 322"/>
                <a:gd name="T3" fmla="*/ 84 h 364"/>
                <a:gd name="T4" fmla="*/ 23 w 322"/>
                <a:gd name="T5" fmla="*/ 65 h 364"/>
                <a:gd name="T6" fmla="*/ 32 w 322"/>
                <a:gd name="T7" fmla="*/ 60 h 364"/>
                <a:gd name="T8" fmla="*/ 40 w 322"/>
                <a:gd name="T9" fmla="*/ 37 h 364"/>
                <a:gd name="T10" fmla="*/ 40 w 322"/>
                <a:gd name="T11" fmla="*/ 19 h 364"/>
                <a:gd name="T12" fmla="*/ 47 w 322"/>
                <a:gd name="T13" fmla="*/ 9 h 364"/>
                <a:gd name="T14" fmla="*/ 64 w 322"/>
                <a:gd name="T15" fmla="*/ 9 h 364"/>
                <a:gd name="T16" fmla="*/ 67 w 322"/>
                <a:gd name="T17" fmla="*/ 0 h 364"/>
                <a:gd name="T18" fmla="*/ 120 w 322"/>
                <a:gd name="T19" fmla="*/ 19 h 364"/>
                <a:gd name="T20" fmla="*/ 145 w 322"/>
                <a:gd name="T21" fmla="*/ 46 h 364"/>
                <a:gd name="T22" fmla="*/ 160 w 322"/>
                <a:gd name="T23" fmla="*/ 51 h 364"/>
                <a:gd name="T24" fmla="*/ 181 w 322"/>
                <a:gd name="T25" fmla="*/ 70 h 364"/>
                <a:gd name="T26" fmla="*/ 193 w 322"/>
                <a:gd name="T27" fmla="*/ 70 h 364"/>
                <a:gd name="T28" fmla="*/ 221 w 322"/>
                <a:gd name="T29" fmla="*/ 70 h 364"/>
                <a:gd name="T30" fmla="*/ 260 w 322"/>
                <a:gd name="T31" fmla="*/ 79 h 364"/>
                <a:gd name="T32" fmla="*/ 272 w 322"/>
                <a:gd name="T33" fmla="*/ 84 h 364"/>
                <a:gd name="T34" fmla="*/ 289 w 322"/>
                <a:gd name="T35" fmla="*/ 135 h 364"/>
                <a:gd name="T36" fmla="*/ 309 w 322"/>
                <a:gd name="T37" fmla="*/ 153 h 364"/>
                <a:gd name="T38" fmla="*/ 309 w 322"/>
                <a:gd name="T39" fmla="*/ 322 h 364"/>
                <a:gd name="T40" fmla="*/ 313 w 322"/>
                <a:gd name="T41" fmla="*/ 317 h 364"/>
                <a:gd name="T42" fmla="*/ 321 w 322"/>
                <a:gd name="T43" fmla="*/ 307 h 364"/>
                <a:gd name="T44" fmla="*/ 318 w 322"/>
                <a:gd name="T45" fmla="*/ 326 h 364"/>
                <a:gd name="T46" fmla="*/ 309 w 322"/>
                <a:gd name="T47" fmla="*/ 336 h 364"/>
                <a:gd name="T48" fmla="*/ 309 w 322"/>
                <a:gd name="T49" fmla="*/ 349 h 364"/>
                <a:gd name="T50" fmla="*/ 293 w 322"/>
                <a:gd name="T51" fmla="*/ 354 h 364"/>
                <a:gd name="T52" fmla="*/ 289 w 322"/>
                <a:gd name="T53" fmla="*/ 363 h 364"/>
                <a:gd name="T54" fmla="*/ 281 w 322"/>
                <a:gd name="T55" fmla="*/ 354 h 364"/>
                <a:gd name="T56" fmla="*/ 265 w 322"/>
                <a:gd name="T57" fmla="*/ 354 h 364"/>
                <a:gd name="T58" fmla="*/ 240 w 322"/>
                <a:gd name="T59" fmla="*/ 363 h 364"/>
                <a:gd name="T60" fmla="*/ 233 w 322"/>
                <a:gd name="T61" fmla="*/ 363 h 364"/>
                <a:gd name="T62" fmla="*/ 225 w 322"/>
                <a:gd name="T63" fmla="*/ 339 h 364"/>
                <a:gd name="T64" fmla="*/ 228 w 322"/>
                <a:gd name="T65" fmla="*/ 336 h 364"/>
                <a:gd name="T66" fmla="*/ 237 w 322"/>
                <a:gd name="T67" fmla="*/ 336 h 364"/>
                <a:gd name="T68" fmla="*/ 237 w 322"/>
                <a:gd name="T69" fmla="*/ 326 h 364"/>
                <a:gd name="T70" fmla="*/ 225 w 322"/>
                <a:gd name="T71" fmla="*/ 322 h 364"/>
                <a:gd name="T72" fmla="*/ 125 w 322"/>
                <a:gd name="T73" fmla="*/ 317 h 364"/>
                <a:gd name="T74" fmla="*/ 52 w 322"/>
                <a:gd name="T75" fmla="*/ 317 h 364"/>
                <a:gd name="T76" fmla="*/ 47 w 322"/>
                <a:gd name="T77" fmla="*/ 279 h 364"/>
                <a:gd name="T78" fmla="*/ 0 w 322"/>
                <a:gd name="T79" fmla="*/ 274 h 364"/>
                <a:gd name="T80" fmla="*/ 0 w 322"/>
                <a:gd name="T81" fmla="*/ 261 h 364"/>
                <a:gd name="T82" fmla="*/ 0 w 322"/>
                <a:gd name="T83" fmla="*/ 8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2" h="364">
                  <a:moveTo>
                    <a:pt x="0" y="84"/>
                  </a:moveTo>
                  <a:lnTo>
                    <a:pt x="11" y="84"/>
                  </a:lnTo>
                  <a:lnTo>
                    <a:pt x="23" y="65"/>
                  </a:lnTo>
                  <a:lnTo>
                    <a:pt x="32" y="60"/>
                  </a:lnTo>
                  <a:lnTo>
                    <a:pt x="40" y="37"/>
                  </a:lnTo>
                  <a:lnTo>
                    <a:pt x="40" y="19"/>
                  </a:lnTo>
                  <a:lnTo>
                    <a:pt x="47" y="9"/>
                  </a:lnTo>
                  <a:lnTo>
                    <a:pt x="64" y="9"/>
                  </a:lnTo>
                  <a:lnTo>
                    <a:pt x="67" y="0"/>
                  </a:lnTo>
                  <a:lnTo>
                    <a:pt x="120" y="19"/>
                  </a:lnTo>
                  <a:lnTo>
                    <a:pt x="145" y="46"/>
                  </a:lnTo>
                  <a:lnTo>
                    <a:pt x="160" y="51"/>
                  </a:lnTo>
                  <a:lnTo>
                    <a:pt x="181" y="70"/>
                  </a:lnTo>
                  <a:lnTo>
                    <a:pt x="193" y="70"/>
                  </a:lnTo>
                  <a:lnTo>
                    <a:pt x="221" y="70"/>
                  </a:lnTo>
                  <a:lnTo>
                    <a:pt x="260" y="79"/>
                  </a:lnTo>
                  <a:lnTo>
                    <a:pt x="272" y="84"/>
                  </a:lnTo>
                  <a:lnTo>
                    <a:pt x="289" y="135"/>
                  </a:lnTo>
                  <a:lnTo>
                    <a:pt x="309" y="153"/>
                  </a:lnTo>
                  <a:lnTo>
                    <a:pt x="309" y="322"/>
                  </a:lnTo>
                  <a:lnTo>
                    <a:pt x="313" y="317"/>
                  </a:lnTo>
                  <a:lnTo>
                    <a:pt x="321" y="307"/>
                  </a:lnTo>
                  <a:lnTo>
                    <a:pt x="318" y="326"/>
                  </a:lnTo>
                  <a:lnTo>
                    <a:pt x="309" y="336"/>
                  </a:lnTo>
                  <a:lnTo>
                    <a:pt x="309" y="349"/>
                  </a:lnTo>
                  <a:lnTo>
                    <a:pt x="293" y="354"/>
                  </a:lnTo>
                  <a:lnTo>
                    <a:pt x="289" y="363"/>
                  </a:lnTo>
                  <a:lnTo>
                    <a:pt x="281" y="354"/>
                  </a:lnTo>
                  <a:lnTo>
                    <a:pt x="265" y="354"/>
                  </a:lnTo>
                  <a:lnTo>
                    <a:pt x="240" y="363"/>
                  </a:lnTo>
                  <a:lnTo>
                    <a:pt x="233" y="363"/>
                  </a:lnTo>
                  <a:lnTo>
                    <a:pt x="225" y="339"/>
                  </a:lnTo>
                  <a:lnTo>
                    <a:pt x="228" y="336"/>
                  </a:lnTo>
                  <a:lnTo>
                    <a:pt x="237" y="336"/>
                  </a:lnTo>
                  <a:lnTo>
                    <a:pt x="237" y="326"/>
                  </a:lnTo>
                  <a:lnTo>
                    <a:pt x="225" y="322"/>
                  </a:lnTo>
                  <a:lnTo>
                    <a:pt x="125" y="317"/>
                  </a:lnTo>
                  <a:lnTo>
                    <a:pt x="52" y="317"/>
                  </a:lnTo>
                  <a:lnTo>
                    <a:pt x="47" y="279"/>
                  </a:lnTo>
                  <a:lnTo>
                    <a:pt x="0" y="274"/>
                  </a:lnTo>
                  <a:lnTo>
                    <a:pt x="0" y="261"/>
                  </a:lnTo>
                  <a:lnTo>
                    <a:pt x="0" y="84"/>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29" name="AutoShape 20"/>
            <p:cNvSpPr>
              <a:spLocks/>
            </p:cNvSpPr>
            <p:nvPr/>
          </p:nvSpPr>
          <p:spPr bwMode="auto">
            <a:xfrm>
              <a:off x="6951663" y="1509713"/>
              <a:ext cx="423862" cy="390525"/>
            </a:xfrm>
            <a:custGeom>
              <a:avLst/>
              <a:gdLst>
                <a:gd name="T0" fmla="*/ 185 w 186"/>
                <a:gd name="T1" fmla="*/ 0 h 277"/>
                <a:gd name="T2" fmla="*/ 141 w 186"/>
                <a:gd name="T3" fmla="*/ 0 h 277"/>
                <a:gd name="T4" fmla="*/ 136 w 186"/>
                <a:gd name="T5" fmla="*/ 19 h 277"/>
                <a:gd name="T6" fmla="*/ 129 w 186"/>
                <a:gd name="T7" fmla="*/ 34 h 277"/>
                <a:gd name="T8" fmla="*/ 121 w 186"/>
                <a:gd name="T9" fmla="*/ 37 h 277"/>
                <a:gd name="T10" fmla="*/ 113 w 186"/>
                <a:gd name="T11" fmla="*/ 56 h 277"/>
                <a:gd name="T12" fmla="*/ 72 w 186"/>
                <a:gd name="T13" fmla="*/ 85 h 277"/>
                <a:gd name="T14" fmla="*/ 64 w 186"/>
                <a:gd name="T15" fmla="*/ 104 h 277"/>
                <a:gd name="T16" fmla="*/ 56 w 186"/>
                <a:gd name="T17" fmla="*/ 117 h 277"/>
                <a:gd name="T18" fmla="*/ 48 w 186"/>
                <a:gd name="T19" fmla="*/ 122 h 277"/>
                <a:gd name="T20" fmla="*/ 32 w 186"/>
                <a:gd name="T21" fmla="*/ 122 h 277"/>
                <a:gd name="T22" fmla="*/ 16 w 186"/>
                <a:gd name="T23" fmla="*/ 136 h 277"/>
                <a:gd name="T24" fmla="*/ 0 w 186"/>
                <a:gd name="T25" fmla="*/ 145 h 277"/>
                <a:gd name="T26" fmla="*/ 23 w 186"/>
                <a:gd name="T27" fmla="*/ 174 h 277"/>
                <a:gd name="T28" fmla="*/ 35 w 186"/>
                <a:gd name="T29" fmla="*/ 177 h 277"/>
                <a:gd name="T30" fmla="*/ 56 w 186"/>
                <a:gd name="T31" fmla="*/ 196 h 277"/>
                <a:gd name="T32" fmla="*/ 69 w 186"/>
                <a:gd name="T33" fmla="*/ 196 h 277"/>
                <a:gd name="T34" fmla="*/ 96 w 186"/>
                <a:gd name="T35" fmla="*/ 196 h 277"/>
                <a:gd name="T36" fmla="*/ 136 w 186"/>
                <a:gd name="T37" fmla="*/ 206 h 277"/>
                <a:gd name="T38" fmla="*/ 148 w 186"/>
                <a:gd name="T39" fmla="*/ 210 h 277"/>
                <a:gd name="T40" fmla="*/ 161 w 186"/>
                <a:gd name="T41" fmla="*/ 257 h 277"/>
                <a:gd name="T42" fmla="*/ 185 w 186"/>
                <a:gd name="T43" fmla="*/ 276 h 277"/>
                <a:gd name="T44" fmla="*/ 185 w 186"/>
                <a:gd name="T4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277">
                  <a:moveTo>
                    <a:pt x="185" y="0"/>
                  </a:moveTo>
                  <a:lnTo>
                    <a:pt x="141" y="0"/>
                  </a:lnTo>
                  <a:lnTo>
                    <a:pt x="136" y="19"/>
                  </a:lnTo>
                  <a:lnTo>
                    <a:pt x="129" y="34"/>
                  </a:lnTo>
                  <a:lnTo>
                    <a:pt x="121" y="37"/>
                  </a:lnTo>
                  <a:lnTo>
                    <a:pt x="113" y="56"/>
                  </a:lnTo>
                  <a:lnTo>
                    <a:pt x="72" y="85"/>
                  </a:lnTo>
                  <a:lnTo>
                    <a:pt x="64" y="104"/>
                  </a:lnTo>
                  <a:lnTo>
                    <a:pt x="56" y="117"/>
                  </a:lnTo>
                  <a:lnTo>
                    <a:pt x="48" y="122"/>
                  </a:lnTo>
                  <a:lnTo>
                    <a:pt x="32" y="122"/>
                  </a:lnTo>
                  <a:lnTo>
                    <a:pt x="16" y="136"/>
                  </a:lnTo>
                  <a:lnTo>
                    <a:pt x="0" y="145"/>
                  </a:lnTo>
                  <a:lnTo>
                    <a:pt x="23" y="174"/>
                  </a:lnTo>
                  <a:lnTo>
                    <a:pt x="35" y="177"/>
                  </a:lnTo>
                  <a:lnTo>
                    <a:pt x="56" y="196"/>
                  </a:lnTo>
                  <a:lnTo>
                    <a:pt x="69" y="196"/>
                  </a:lnTo>
                  <a:lnTo>
                    <a:pt x="96" y="196"/>
                  </a:lnTo>
                  <a:lnTo>
                    <a:pt x="136" y="206"/>
                  </a:lnTo>
                  <a:lnTo>
                    <a:pt x="148" y="210"/>
                  </a:lnTo>
                  <a:lnTo>
                    <a:pt x="161" y="257"/>
                  </a:lnTo>
                  <a:lnTo>
                    <a:pt x="185" y="276"/>
                  </a:lnTo>
                  <a:lnTo>
                    <a:pt x="185" y="0"/>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30" name="AutoShape 21"/>
            <p:cNvSpPr>
              <a:spLocks/>
            </p:cNvSpPr>
            <p:nvPr/>
          </p:nvSpPr>
          <p:spPr bwMode="auto">
            <a:xfrm>
              <a:off x="7359650" y="1468438"/>
              <a:ext cx="550863" cy="417512"/>
            </a:xfrm>
            <a:custGeom>
              <a:avLst/>
              <a:gdLst>
                <a:gd name="T0" fmla="*/ 4 w 238"/>
                <a:gd name="T1" fmla="*/ 0 h 300"/>
                <a:gd name="T2" fmla="*/ 190 w 238"/>
                <a:gd name="T3" fmla="*/ 0 h 300"/>
                <a:gd name="T4" fmla="*/ 185 w 238"/>
                <a:gd name="T5" fmla="*/ 15 h 300"/>
                <a:gd name="T6" fmla="*/ 185 w 238"/>
                <a:gd name="T7" fmla="*/ 33 h 300"/>
                <a:gd name="T8" fmla="*/ 190 w 238"/>
                <a:gd name="T9" fmla="*/ 43 h 300"/>
                <a:gd name="T10" fmla="*/ 193 w 238"/>
                <a:gd name="T11" fmla="*/ 56 h 300"/>
                <a:gd name="T12" fmla="*/ 193 w 238"/>
                <a:gd name="T13" fmla="*/ 70 h 300"/>
                <a:gd name="T14" fmla="*/ 190 w 238"/>
                <a:gd name="T15" fmla="*/ 85 h 300"/>
                <a:gd name="T16" fmla="*/ 190 w 238"/>
                <a:gd name="T17" fmla="*/ 103 h 300"/>
                <a:gd name="T18" fmla="*/ 225 w 238"/>
                <a:gd name="T19" fmla="*/ 140 h 300"/>
                <a:gd name="T20" fmla="*/ 225 w 238"/>
                <a:gd name="T21" fmla="*/ 155 h 300"/>
                <a:gd name="T22" fmla="*/ 225 w 238"/>
                <a:gd name="T23" fmla="*/ 178 h 300"/>
                <a:gd name="T24" fmla="*/ 237 w 238"/>
                <a:gd name="T25" fmla="*/ 229 h 300"/>
                <a:gd name="T26" fmla="*/ 121 w 238"/>
                <a:gd name="T27" fmla="*/ 229 h 300"/>
                <a:gd name="T28" fmla="*/ 100 w 238"/>
                <a:gd name="T29" fmla="*/ 248 h 300"/>
                <a:gd name="T30" fmla="*/ 76 w 238"/>
                <a:gd name="T31" fmla="*/ 253 h 300"/>
                <a:gd name="T32" fmla="*/ 65 w 238"/>
                <a:gd name="T33" fmla="*/ 266 h 300"/>
                <a:gd name="T34" fmla="*/ 56 w 238"/>
                <a:gd name="T35" fmla="*/ 280 h 300"/>
                <a:gd name="T36" fmla="*/ 53 w 238"/>
                <a:gd name="T37" fmla="*/ 285 h 300"/>
                <a:gd name="T38" fmla="*/ 29 w 238"/>
                <a:gd name="T39" fmla="*/ 285 h 300"/>
                <a:gd name="T40" fmla="*/ 17 w 238"/>
                <a:gd name="T41" fmla="*/ 285 h 300"/>
                <a:gd name="T42" fmla="*/ 0 w 238"/>
                <a:gd name="T43" fmla="*/ 299 h 300"/>
                <a:gd name="T44" fmla="*/ 0 w 238"/>
                <a:gd name="T45" fmla="*/ 29 h 300"/>
                <a:gd name="T46" fmla="*/ 4 w 238"/>
                <a:gd name="T4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8" h="300">
                  <a:moveTo>
                    <a:pt x="4" y="0"/>
                  </a:moveTo>
                  <a:lnTo>
                    <a:pt x="190" y="0"/>
                  </a:lnTo>
                  <a:lnTo>
                    <a:pt x="185" y="15"/>
                  </a:lnTo>
                  <a:lnTo>
                    <a:pt x="185" y="33"/>
                  </a:lnTo>
                  <a:lnTo>
                    <a:pt x="190" y="43"/>
                  </a:lnTo>
                  <a:lnTo>
                    <a:pt x="193" y="56"/>
                  </a:lnTo>
                  <a:lnTo>
                    <a:pt x="193" y="70"/>
                  </a:lnTo>
                  <a:lnTo>
                    <a:pt x="190" y="85"/>
                  </a:lnTo>
                  <a:lnTo>
                    <a:pt x="190" y="103"/>
                  </a:lnTo>
                  <a:lnTo>
                    <a:pt x="225" y="140"/>
                  </a:lnTo>
                  <a:lnTo>
                    <a:pt x="225" y="155"/>
                  </a:lnTo>
                  <a:lnTo>
                    <a:pt x="225" y="178"/>
                  </a:lnTo>
                  <a:lnTo>
                    <a:pt x="237" y="229"/>
                  </a:lnTo>
                  <a:lnTo>
                    <a:pt x="121" y="229"/>
                  </a:lnTo>
                  <a:lnTo>
                    <a:pt x="100" y="248"/>
                  </a:lnTo>
                  <a:lnTo>
                    <a:pt x="76" y="253"/>
                  </a:lnTo>
                  <a:lnTo>
                    <a:pt x="65" y="266"/>
                  </a:lnTo>
                  <a:lnTo>
                    <a:pt x="56" y="280"/>
                  </a:lnTo>
                  <a:lnTo>
                    <a:pt x="53" y="285"/>
                  </a:lnTo>
                  <a:lnTo>
                    <a:pt x="29" y="285"/>
                  </a:lnTo>
                  <a:lnTo>
                    <a:pt x="17" y="285"/>
                  </a:lnTo>
                  <a:lnTo>
                    <a:pt x="0" y="299"/>
                  </a:lnTo>
                  <a:lnTo>
                    <a:pt x="0" y="29"/>
                  </a:lnTo>
                  <a:lnTo>
                    <a:pt x="4" y="0"/>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31" name="AutoShape 22"/>
            <p:cNvSpPr>
              <a:spLocks/>
            </p:cNvSpPr>
            <p:nvPr/>
          </p:nvSpPr>
          <p:spPr bwMode="auto">
            <a:xfrm>
              <a:off x="7375525" y="1116013"/>
              <a:ext cx="749300" cy="452437"/>
            </a:xfrm>
            <a:custGeom>
              <a:avLst/>
              <a:gdLst>
                <a:gd name="T0" fmla="*/ 0 w 327"/>
                <a:gd name="T1" fmla="*/ 204 h 322"/>
                <a:gd name="T2" fmla="*/ 141 w 327"/>
                <a:gd name="T3" fmla="*/ 42 h 322"/>
                <a:gd name="T4" fmla="*/ 149 w 327"/>
                <a:gd name="T5" fmla="*/ 24 h 322"/>
                <a:gd name="T6" fmla="*/ 161 w 327"/>
                <a:gd name="T7" fmla="*/ 10 h 322"/>
                <a:gd name="T8" fmla="*/ 173 w 327"/>
                <a:gd name="T9" fmla="*/ 14 h 322"/>
                <a:gd name="T10" fmla="*/ 185 w 327"/>
                <a:gd name="T11" fmla="*/ 19 h 322"/>
                <a:gd name="T12" fmla="*/ 193 w 327"/>
                <a:gd name="T13" fmla="*/ 5 h 322"/>
                <a:gd name="T14" fmla="*/ 205 w 327"/>
                <a:gd name="T15" fmla="*/ 0 h 322"/>
                <a:gd name="T16" fmla="*/ 213 w 327"/>
                <a:gd name="T17" fmla="*/ 0 h 322"/>
                <a:gd name="T18" fmla="*/ 213 w 327"/>
                <a:gd name="T19" fmla="*/ 10 h 322"/>
                <a:gd name="T20" fmla="*/ 213 w 327"/>
                <a:gd name="T21" fmla="*/ 14 h 322"/>
                <a:gd name="T22" fmla="*/ 221 w 327"/>
                <a:gd name="T23" fmla="*/ 14 h 322"/>
                <a:gd name="T24" fmla="*/ 229 w 327"/>
                <a:gd name="T25" fmla="*/ 29 h 322"/>
                <a:gd name="T26" fmla="*/ 237 w 327"/>
                <a:gd name="T27" fmla="*/ 29 h 322"/>
                <a:gd name="T28" fmla="*/ 246 w 327"/>
                <a:gd name="T29" fmla="*/ 42 h 322"/>
                <a:gd name="T30" fmla="*/ 258 w 327"/>
                <a:gd name="T31" fmla="*/ 32 h 322"/>
                <a:gd name="T32" fmla="*/ 261 w 327"/>
                <a:gd name="T33" fmla="*/ 29 h 322"/>
                <a:gd name="T34" fmla="*/ 281 w 327"/>
                <a:gd name="T35" fmla="*/ 29 h 322"/>
                <a:gd name="T36" fmla="*/ 285 w 327"/>
                <a:gd name="T37" fmla="*/ 42 h 322"/>
                <a:gd name="T38" fmla="*/ 290 w 327"/>
                <a:gd name="T39" fmla="*/ 56 h 322"/>
                <a:gd name="T40" fmla="*/ 293 w 327"/>
                <a:gd name="T41" fmla="*/ 80 h 322"/>
                <a:gd name="T42" fmla="*/ 290 w 327"/>
                <a:gd name="T43" fmla="*/ 107 h 322"/>
                <a:gd name="T44" fmla="*/ 281 w 327"/>
                <a:gd name="T45" fmla="*/ 121 h 322"/>
                <a:gd name="T46" fmla="*/ 285 w 327"/>
                <a:gd name="T47" fmla="*/ 131 h 322"/>
                <a:gd name="T48" fmla="*/ 290 w 327"/>
                <a:gd name="T49" fmla="*/ 134 h 322"/>
                <a:gd name="T50" fmla="*/ 297 w 327"/>
                <a:gd name="T51" fmla="*/ 131 h 322"/>
                <a:gd name="T52" fmla="*/ 309 w 327"/>
                <a:gd name="T53" fmla="*/ 126 h 322"/>
                <a:gd name="T54" fmla="*/ 314 w 327"/>
                <a:gd name="T55" fmla="*/ 126 h 322"/>
                <a:gd name="T56" fmla="*/ 322 w 327"/>
                <a:gd name="T57" fmla="*/ 168 h 322"/>
                <a:gd name="T58" fmla="*/ 326 w 327"/>
                <a:gd name="T59" fmla="*/ 214 h 322"/>
                <a:gd name="T60" fmla="*/ 293 w 327"/>
                <a:gd name="T61" fmla="*/ 214 h 322"/>
                <a:gd name="T62" fmla="*/ 293 w 327"/>
                <a:gd name="T63" fmla="*/ 321 h 322"/>
                <a:gd name="T64" fmla="*/ 246 w 327"/>
                <a:gd name="T65" fmla="*/ 321 h 322"/>
                <a:gd name="T66" fmla="*/ 241 w 327"/>
                <a:gd name="T67" fmla="*/ 316 h 322"/>
                <a:gd name="T68" fmla="*/ 233 w 327"/>
                <a:gd name="T69" fmla="*/ 316 h 322"/>
                <a:gd name="T70" fmla="*/ 213 w 327"/>
                <a:gd name="T71" fmla="*/ 302 h 322"/>
                <a:gd name="T72" fmla="*/ 202 w 327"/>
                <a:gd name="T73" fmla="*/ 297 h 322"/>
                <a:gd name="T74" fmla="*/ 197 w 327"/>
                <a:gd name="T75" fmla="*/ 302 h 322"/>
                <a:gd name="T76" fmla="*/ 181 w 327"/>
                <a:gd name="T77" fmla="*/ 307 h 322"/>
                <a:gd name="T78" fmla="*/ 177 w 327"/>
                <a:gd name="T79" fmla="*/ 292 h 322"/>
                <a:gd name="T80" fmla="*/ 177 w 327"/>
                <a:gd name="T81" fmla="*/ 279 h 322"/>
                <a:gd name="T82" fmla="*/ 181 w 327"/>
                <a:gd name="T83" fmla="*/ 265 h 322"/>
                <a:gd name="T84" fmla="*/ 0 w 327"/>
                <a:gd name="T85" fmla="*/ 260 h 322"/>
                <a:gd name="T86" fmla="*/ 0 w 327"/>
                <a:gd name="T87" fmla="*/ 20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 h="322">
                  <a:moveTo>
                    <a:pt x="0" y="204"/>
                  </a:moveTo>
                  <a:lnTo>
                    <a:pt x="141" y="42"/>
                  </a:lnTo>
                  <a:lnTo>
                    <a:pt x="149" y="24"/>
                  </a:lnTo>
                  <a:lnTo>
                    <a:pt x="161" y="10"/>
                  </a:lnTo>
                  <a:lnTo>
                    <a:pt x="173" y="14"/>
                  </a:lnTo>
                  <a:lnTo>
                    <a:pt x="185" y="19"/>
                  </a:lnTo>
                  <a:lnTo>
                    <a:pt x="193" y="5"/>
                  </a:lnTo>
                  <a:lnTo>
                    <a:pt x="205" y="0"/>
                  </a:lnTo>
                  <a:lnTo>
                    <a:pt x="213" y="0"/>
                  </a:lnTo>
                  <a:lnTo>
                    <a:pt x="213" y="10"/>
                  </a:lnTo>
                  <a:lnTo>
                    <a:pt x="213" y="14"/>
                  </a:lnTo>
                  <a:lnTo>
                    <a:pt x="221" y="14"/>
                  </a:lnTo>
                  <a:lnTo>
                    <a:pt x="229" y="29"/>
                  </a:lnTo>
                  <a:lnTo>
                    <a:pt x="237" y="29"/>
                  </a:lnTo>
                  <a:lnTo>
                    <a:pt x="246" y="42"/>
                  </a:lnTo>
                  <a:lnTo>
                    <a:pt x="258" y="32"/>
                  </a:lnTo>
                  <a:lnTo>
                    <a:pt x="261" y="29"/>
                  </a:lnTo>
                  <a:lnTo>
                    <a:pt x="281" y="29"/>
                  </a:lnTo>
                  <a:lnTo>
                    <a:pt x="285" y="42"/>
                  </a:lnTo>
                  <a:lnTo>
                    <a:pt x="290" y="56"/>
                  </a:lnTo>
                  <a:lnTo>
                    <a:pt x="293" y="80"/>
                  </a:lnTo>
                  <a:lnTo>
                    <a:pt x="290" y="107"/>
                  </a:lnTo>
                  <a:lnTo>
                    <a:pt x="281" y="121"/>
                  </a:lnTo>
                  <a:lnTo>
                    <a:pt x="285" y="131"/>
                  </a:lnTo>
                  <a:lnTo>
                    <a:pt x="290" y="134"/>
                  </a:lnTo>
                  <a:lnTo>
                    <a:pt x="297" y="131"/>
                  </a:lnTo>
                  <a:lnTo>
                    <a:pt x="309" y="126"/>
                  </a:lnTo>
                  <a:lnTo>
                    <a:pt x="314" y="126"/>
                  </a:lnTo>
                  <a:lnTo>
                    <a:pt x="322" y="168"/>
                  </a:lnTo>
                  <a:lnTo>
                    <a:pt x="326" y="214"/>
                  </a:lnTo>
                  <a:lnTo>
                    <a:pt x="293" y="214"/>
                  </a:lnTo>
                  <a:lnTo>
                    <a:pt x="293" y="321"/>
                  </a:lnTo>
                  <a:lnTo>
                    <a:pt x="246" y="321"/>
                  </a:lnTo>
                  <a:lnTo>
                    <a:pt x="241" y="316"/>
                  </a:lnTo>
                  <a:lnTo>
                    <a:pt x="233" y="316"/>
                  </a:lnTo>
                  <a:lnTo>
                    <a:pt x="213" y="302"/>
                  </a:lnTo>
                  <a:lnTo>
                    <a:pt x="202" y="297"/>
                  </a:lnTo>
                  <a:lnTo>
                    <a:pt x="197" y="302"/>
                  </a:lnTo>
                  <a:lnTo>
                    <a:pt x="181" y="307"/>
                  </a:lnTo>
                  <a:lnTo>
                    <a:pt x="177" y="292"/>
                  </a:lnTo>
                  <a:lnTo>
                    <a:pt x="177" y="279"/>
                  </a:lnTo>
                  <a:lnTo>
                    <a:pt x="181" y="265"/>
                  </a:lnTo>
                  <a:lnTo>
                    <a:pt x="0" y="260"/>
                  </a:lnTo>
                  <a:lnTo>
                    <a:pt x="0" y="204"/>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32" name="AutoShape 23"/>
            <p:cNvSpPr>
              <a:spLocks/>
            </p:cNvSpPr>
            <p:nvPr/>
          </p:nvSpPr>
          <p:spPr bwMode="auto">
            <a:xfrm>
              <a:off x="7888288" y="1947863"/>
              <a:ext cx="492125" cy="368300"/>
            </a:xfrm>
            <a:custGeom>
              <a:avLst/>
              <a:gdLst>
                <a:gd name="T0" fmla="*/ 0 w 214"/>
                <a:gd name="T1" fmla="*/ 24 h 261"/>
                <a:gd name="T2" fmla="*/ 109 w 214"/>
                <a:gd name="T3" fmla="*/ 19 h 261"/>
                <a:gd name="T4" fmla="*/ 109 w 214"/>
                <a:gd name="T5" fmla="*/ 9 h 261"/>
                <a:gd name="T6" fmla="*/ 112 w 214"/>
                <a:gd name="T7" fmla="*/ 5 h 261"/>
                <a:gd name="T8" fmla="*/ 121 w 214"/>
                <a:gd name="T9" fmla="*/ 9 h 261"/>
                <a:gd name="T10" fmla="*/ 136 w 214"/>
                <a:gd name="T11" fmla="*/ 0 h 261"/>
                <a:gd name="T12" fmla="*/ 168 w 214"/>
                <a:gd name="T13" fmla="*/ 5 h 261"/>
                <a:gd name="T14" fmla="*/ 189 w 214"/>
                <a:gd name="T15" fmla="*/ 65 h 261"/>
                <a:gd name="T16" fmla="*/ 213 w 214"/>
                <a:gd name="T17" fmla="*/ 148 h 261"/>
                <a:gd name="T18" fmla="*/ 189 w 214"/>
                <a:gd name="T19" fmla="*/ 163 h 261"/>
                <a:gd name="T20" fmla="*/ 184 w 214"/>
                <a:gd name="T21" fmla="*/ 260 h 261"/>
                <a:gd name="T22" fmla="*/ 56 w 214"/>
                <a:gd name="T23" fmla="*/ 260 h 261"/>
                <a:gd name="T24" fmla="*/ 53 w 214"/>
                <a:gd name="T25" fmla="*/ 177 h 261"/>
                <a:gd name="T26" fmla="*/ 36 w 214"/>
                <a:gd name="T27" fmla="*/ 172 h 261"/>
                <a:gd name="T28" fmla="*/ 24 w 214"/>
                <a:gd name="T29" fmla="*/ 163 h 261"/>
                <a:gd name="T30" fmla="*/ 21 w 214"/>
                <a:gd name="T31" fmla="*/ 134 h 261"/>
                <a:gd name="T32" fmla="*/ 12 w 214"/>
                <a:gd name="T33" fmla="*/ 121 h 261"/>
                <a:gd name="T34" fmla="*/ 0 w 214"/>
                <a:gd name="T35" fmla="*/ 102 h 261"/>
                <a:gd name="T36" fmla="*/ 0 w 214"/>
                <a:gd name="T37" fmla="*/ 2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261">
                  <a:moveTo>
                    <a:pt x="0" y="24"/>
                  </a:moveTo>
                  <a:lnTo>
                    <a:pt x="109" y="19"/>
                  </a:lnTo>
                  <a:lnTo>
                    <a:pt x="109" y="9"/>
                  </a:lnTo>
                  <a:lnTo>
                    <a:pt x="112" y="5"/>
                  </a:lnTo>
                  <a:lnTo>
                    <a:pt x="121" y="9"/>
                  </a:lnTo>
                  <a:lnTo>
                    <a:pt x="136" y="0"/>
                  </a:lnTo>
                  <a:lnTo>
                    <a:pt x="168" y="5"/>
                  </a:lnTo>
                  <a:lnTo>
                    <a:pt x="189" y="65"/>
                  </a:lnTo>
                  <a:lnTo>
                    <a:pt x="213" y="148"/>
                  </a:lnTo>
                  <a:lnTo>
                    <a:pt x="189" y="163"/>
                  </a:lnTo>
                  <a:lnTo>
                    <a:pt x="184" y="260"/>
                  </a:lnTo>
                  <a:lnTo>
                    <a:pt x="56" y="260"/>
                  </a:lnTo>
                  <a:lnTo>
                    <a:pt x="53" y="177"/>
                  </a:lnTo>
                  <a:lnTo>
                    <a:pt x="36" y="172"/>
                  </a:lnTo>
                  <a:lnTo>
                    <a:pt x="24" y="163"/>
                  </a:lnTo>
                  <a:lnTo>
                    <a:pt x="21" y="134"/>
                  </a:lnTo>
                  <a:lnTo>
                    <a:pt x="12" y="121"/>
                  </a:lnTo>
                  <a:lnTo>
                    <a:pt x="0" y="102"/>
                  </a:lnTo>
                  <a:lnTo>
                    <a:pt x="0" y="24"/>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33" name="AutoShape 24"/>
            <p:cNvSpPr>
              <a:spLocks/>
            </p:cNvSpPr>
            <p:nvPr/>
          </p:nvSpPr>
          <p:spPr bwMode="auto">
            <a:xfrm>
              <a:off x="6375400" y="1695450"/>
              <a:ext cx="347663" cy="333375"/>
            </a:xfrm>
            <a:custGeom>
              <a:avLst/>
              <a:gdLst>
                <a:gd name="T0" fmla="*/ 80 w 149"/>
                <a:gd name="T1" fmla="*/ 0 h 236"/>
                <a:gd name="T2" fmla="*/ 88 w 149"/>
                <a:gd name="T3" fmla="*/ 5 h 236"/>
                <a:gd name="T4" fmla="*/ 101 w 149"/>
                <a:gd name="T5" fmla="*/ 29 h 236"/>
                <a:gd name="T6" fmla="*/ 104 w 149"/>
                <a:gd name="T7" fmla="*/ 43 h 236"/>
                <a:gd name="T8" fmla="*/ 120 w 149"/>
                <a:gd name="T9" fmla="*/ 62 h 236"/>
                <a:gd name="T10" fmla="*/ 136 w 149"/>
                <a:gd name="T11" fmla="*/ 65 h 236"/>
                <a:gd name="T12" fmla="*/ 148 w 149"/>
                <a:gd name="T13" fmla="*/ 70 h 236"/>
                <a:gd name="T14" fmla="*/ 148 w 149"/>
                <a:gd name="T15" fmla="*/ 235 h 236"/>
                <a:gd name="T16" fmla="*/ 101 w 149"/>
                <a:gd name="T17" fmla="*/ 235 h 236"/>
                <a:gd name="T18" fmla="*/ 96 w 149"/>
                <a:gd name="T19" fmla="*/ 225 h 236"/>
                <a:gd name="T20" fmla="*/ 56 w 149"/>
                <a:gd name="T21" fmla="*/ 221 h 236"/>
                <a:gd name="T22" fmla="*/ 52 w 149"/>
                <a:gd name="T23" fmla="*/ 216 h 236"/>
                <a:gd name="T24" fmla="*/ 11 w 149"/>
                <a:gd name="T25" fmla="*/ 216 h 236"/>
                <a:gd name="T26" fmla="*/ 0 w 149"/>
                <a:gd name="T27" fmla="*/ 211 h 236"/>
                <a:gd name="T28" fmla="*/ 3 w 149"/>
                <a:gd name="T29" fmla="*/ 183 h 236"/>
                <a:gd name="T30" fmla="*/ 8 w 149"/>
                <a:gd name="T31" fmla="*/ 160 h 236"/>
                <a:gd name="T32" fmla="*/ 8 w 149"/>
                <a:gd name="T33" fmla="*/ 146 h 236"/>
                <a:gd name="T34" fmla="*/ 8 w 149"/>
                <a:gd name="T35" fmla="*/ 122 h 236"/>
                <a:gd name="T36" fmla="*/ 11 w 149"/>
                <a:gd name="T37" fmla="*/ 99 h 236"/>
                <a:gd name="T38" fmla="*/ 15 w 149"/>
                <a:gd name="T39" fmla="*/ 70 h 236"/>
                <a:gd name="T40" fmla="*/ 28 w 149"/>
                <a:gd name="T41" fmla="*/ 70 h 236"/>
                <a:gd name="T42" fmla="*/ 35 w 149"/>
                <a:gd name="T43" fmla="*/ 65 h 236"/>
                <a:gd name="T44" fmla="*/ 40 w 149"/>
                <a:gd name="T45" fmla="*/ 57 h 236"/>
                <a:gd name="T46" fmla="*/ 44 w 149"/>
                <a:gd name="T47" fmla="*/ 43 h 236"/>
                <a:gd name="T48" fmla="*/ 44 w 149"/>
                <a:gd name="T49" fmla="*/ 33 h 236"/>
                <a:gd name="T50" fmla="*/ 52 w 149"/>
                <a:gd name="T51" fmla="*/ 19 h 236"/>
                <a:gd name="T52" fmla="*/ 56 w 149"/>
                <a:gd name="T53" fmla="*/ 14 h 236"/>
                <a:gd name="T54" fmla="*/ 67 w 149"/>
                <a:gd name="T55" fmla="*/ 14 h 236"/>
                <a:gd name="T56" fmla="*/ 72 w 149"/>
                <a:gd name="T57" fmla="*/ 5 h 236"/>
                <a:gd name="T58" fmla="*/ 80 w 149"/>
                <a:gd name="T5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236">
                  <a:moveTo>
                    <a:pt x="80" y="0"/>
                  </a:moveTo>
                  <a:lnTo>
                    <a:pt x="88" y="5"/>
                  </a:lnTo>
                  <a:lnTo>
                    <a:pt x="101" y="29"/>
                  </a:lnTo>
                  <a:lnTo>
                    <a:pt x="104" y="43"/>
                  </a:lnTo>
                  <a:lnTo>
                    <a:pt x="120" y="62"/>
                  </a:lnTo>
                  <a:lnTo>
                    <a:pt x="136" y="65"/>
                  </a:lnTo>
                  <a:lnTo>
                    <a:pt x="148" y="70"/>
                  </a:lnTo>
                  <a:lnTo>
                    <a:pt x="148" y="235"/>
                  </a:lnTo>
                  <a:lnTo>
                    <a:pt x="101" y="235"/>
                  </a:lnTo>
                  <a:lnTo>
                    <a:pt x="96" y="225"/>
                  </a:lnTo>
                  <a:lnTo>
                    <a:pt x="56" y="221"/>
                  </a:lnTo>
                  <a:lnTo>
                    <a:pt x="52" y="216"/>
                  </a:lnTo>
                  <a:lnTo>
                    <a:pt x="11" y="216"/>
                  </a:lnTo>
                  <a:lnTo>
                    <a:pt x="0" y="211"/>
                  </a:lnTo>
                  <a:lnTo>
                    <a:pt x="3" y="183"/>
                  </a:lnTo>
                  <a:lnTo>
                    <a:pt x="8" y="160"/>
                  </a:lnTo>
                  <a:lnTo>
                    <a:pt x="8" y="146"/>
                  </a:lnTo>
                  <a:lnTo>
                    <a:pt x="8" y="122"/>
                  </a:lnTo>
                  <a:lnTo>
                    <a:pt x="11" y="99"/>
                  </a:lnTo>
                  <a:lnTo>
                    <a:pt x="15" y="70"/>
                  </a:lnTo>
                  <a:lnTo>
                    <a:pt x="28" y="70"/>
                  </a:lnTo>
                  <a:lnTo>
                    <a:pt x="35" y="65"/>
                  </a:lnTo>
                  <a:lnTo>
                    <a:pt x="40" y="57"/>
                  </a:lnTo>
                  <a:lnTo>
                    <a:pt x="44" y="43"/>
                  </a:lnTo>
                  <a:lnTo>
                    <a:pt x="44" y="33"/>
                  </a:lnTo>
                  <a:lnTo>
                    <a:pt x="52" y="19"/>
                  </a:lnTo>
                  <a:lnTo>
                    <a:pt x="56" y="14"/>
                  </a:lnTo>
                  <a:lnTo>
                    <a:pt x="67" y="14"/>
                  </a:lnTo>
                  <a:lnTo>
                    <a:pt x="72" y="5"/>
                  </a:lnTo>
                  <a:lnTo>
                    <a:pt x="80" y="0"/>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34" name="AutoShape 25"/>
            <p:cNvSpPr>
              <a:spLocks/>
            </p:cNvSpPr>
            <p:nvPr/>
          </p:nvSpPr>
          <p:spPr bwMode="auto">
            <a:xfrm>
              <a:off x="6172200" y="1995488"/>
              <a:ext cx="830263" cy="533400"/>
            </a:xfrm>
            <a:custGeom>
              <a:avLst/>
              <a:gdLst>
                <a:gd name="T0" fmla="*/ 104 w 361"/>
                <a:gd name="T1" fmla="*/ 0 h 377"/>
                <a:gd name="T2" fmla="*/ 145 w 361"/>
                <a:gd name="T3" fmla="*/ 0 h 377"/>
                <a:gd name="T4" fmla="*/ 148 w 361"/>
                <a:gd name="T5" fmla="*/ 4 h 377"/>
                <a:gd name="T6" fmla="*/ 189 w 361"/>
                <a:gd name="T7" fmla="*/ 9 h 377"/>
                <a:gd name="T8" fmla="*/ 192 w 361"/>
                <a:gd name="T9" fmla="*/ 14 h 377"/>
                <a:gd name="T10" fmla="*/ 236 w 361"/>
                <a:gd name="T11" fmla="*/ 17 h 377"/>
                <a:gd name="T12" fmla="*/ 240 w 361"/>
                <a:gd name="T13" fmla="*/ 32 h 377"/>
                <a:gd name="T14" fmla="*/ 284 w 361"/>
                <a:gd name="T15" fmla="*/ 32 h 377"/>
                <a:gd name="T16" fmla="*/ 284 w 361"/>
                <a:gd name="T17" fmla="*/ 70 h 377"/>
                <a:gd name="T18" fmla="*/ 360 w 361"/>
                <a:gd name="T19" fmla="*/ 70 h 377"/>
                <a:gd name="T20" fmla="*/ 360 w 361"/>
                <a:gd name="T21" fmla="*/ 242 h 377"/>
                <a:gd name="T22" fmla="*/ 301 w 361"/>
                <a:gd name="T23" fmla="*/ 242 h 377"/>
                <a:gd name="T24" fmla="*/ 301 w 361"/>
                <a:gd name="T25" fmla="*/ 352 h 377"/>
                <a:gd name="T26" fmla="*/ 281 w 361"/>
                <a:gd name="T27" fmla="*/ 357 h 377"/>
                <a:gd name="T28" fmla="*/ 277 w 361"/>
                <a:gd name="T29" fmla="*/ 366 h 377"/>
                <a:gd name="T30" fmla="*/ 269 w 361"/>
                <a:gd name="T31" fmla="*/ 371 h 377"/>
                <a:gd name="T32" fmla="*/ 257 w 361"/>
                <a:gd name="T33" fmla="*/ 371 h 377"/>
                <a:gd name="T34" fmla="*/ 236 w 361"/>
                <a:gd name="T35" fmla="*/ 362 h 377"/>
                <a:gd name="T36" fmla="*/ 225 w 361"/>
                <a:gd name="T37" fmla="*/ 357 h 377"/>
                <a:gd name="T38" fmla="*/ 216 w 361"/>
                <a:gd name="T39" fmla="*/ 362 h 377"/>
                <a:gd name="T40" fmla="*/ 204 w 361"/>
                <a:gd name="T41" fmla="*/ 376 h 377"/>
                <a:gd name="T42" fmla="*/ 201 w 361"/>
                <a:gd name="T43" fmla="*/ 357 h 377"/>
                <a:gd name="T44" fmla="*/ 201 w 361"/>
                <a:gd name="T45" fmla="*/ 349 h 377"/>
                <a:gd name="T46" fmla="*/ 201 w 361"/>
                <a:gd name="T47" fmla="*/ 339 h 377"/>
                <a:gd name="T48" fmla="*/ 196 w 361"/>
                <a:gd name="T49" fmla="*/ 330 h 377"/>
                <a:gd name="T50" fmla="*/ 192 w 361"/>
                <a:gd name="T51" fmla="*/ 330 h 377"/>
                <a:gd name="T52" fmla="*/ 177 w 361"/>
                <a:gd name="T53" fmla="*/ 325 h 377"/>
                <a:gd name="T54" fmla="*/ 168 w 361"/>
                <a:gd name="T55" fmla="*/ 320 h 377"/>
                <a:gd name="T56" fmla="*/ 168 w 361"/>
                <a:gd name="T57" fmla="*/ 306 h 377"/>
                <a:gd name="T58" fmla="*/ 168 w 361"/>
                <a:gd name="T59" fmla="*/ 293 h 377"/>
                <a:gd name="T60" fmla="*/ 172 w 361"/>
                <a:gd name="T61" fmla="*/ 283 h 377"/>
                <a:gd name="T62" fmla="*/ 168 w 361"/>
                <a:gd name="T63" fmla="*/ 269 h 377"/>
                <a:gd name="T64" fmla="*/ 148 w 361"/>
                <a:gd name="T65" fmla="*/ 269 h 377"/>
                <a:gd name="T66" fmla="*/ 133 w 361"/>
                <a:gd name="T67" fmla="*/ 269 h 377"/>
                <a:gd name="T68" fmla="*/ 85 w 361"/>
                <a:gd name="T69" fmla="*/ 260 h 377"/>
                <a:gd name="T70" fmla="*/ 72 w 361"/>
                <a:gd name="T71" fmla="*/ 260 h 377"/>
                <a:gd name="T72" fmla="*/ 56 w 361"/>
                <a:gd name="T73" fmla="*/ 255 h 377"/>
                <a:gd name="T74" fmla="*/ 44 w 361"/>
                <a:gd name="T75" fmla="*/ 245 h 377"/>
                <a:gd name="T76" fmla="*/ 41 w 361"/>
                <a:gd name="T77" fmla="*/ 237 h 377"/>
                <a:gd name="T78" fmla="*/ 41 w 361"/>
                <a:gd name="T79" fmla="*/ 223 h 377"/>
                <a:gd name="T80" fmla="*/ 44 w 361"/>
                <a:gd name="T81" fmla="*/ 213 h 377"/>
                <a:gd name="T82" fmla="*/ 33 w 361"/>
                <a:gd name="T83" fmla="*/ 194 h 377"/>
                <a:gd name="T84" fmla="*/ 21 w 361"/>
                <a:gd name="T85" fmla="*/ 190 h 377"/>
                <a:gd name="T86" fmla="*/ 9 w 361"/>
                <a:gd name="T87" fmla="*/ 190 h 377"/>
                <a:gd name="T88" fmla="*/ 0 w 361"/>
                <a:gd name="T89" fmla="*/ 186 h 377"/>
                <a:gd name="T90" fmla="*/ 12 w 361"/>
                <a:gd name="T91" fmla="*/ 176 h 377"/>
                <a:gd name="T92" fmla="*/ 21 w 361"/>
                <a:gd name="T93" fmla="*/ 176 h 377"/>
                <a:gd name="T94" fmla="*/ 29 w 361"/>
                <a:gd name="T95" fmla="*/ 172 h 377"/>
                <a:gd name="T96" fmla="*/ 36 w 361"/>
                <a:gd name="T97" fmla="*/ 167 h 377"/>
                <a:gd name="T98" fmla="*/ 44 w 361"/>
                <a:gd name="T99" fmla="*/ 162 h 377"/>
                <a:gd name="T100" fmla="*/ 48 w 361"/>
                <a:gd name="T101" fmla="*/ 134 h 377"/>
                <a:gd name="T102" fmla="*/ 56 w 361"/>
                <a:gd name="T103" fmla="*/ 129 h 377"/>
                <a:gd name="T104" fmla="*/ 68 w 361"/>
                <a:gd name="T105" fmla="*/ 121 h 377"/>
                <a:gd name="T106" fmla="*/ 72 w 361"/>
                <a:gd name="T107" fmla="*/ 106 h 377"/>
                <a:gd name="T108" fmla="*/ 85 w 361"/>
                <a:gd name="T109" fmla="*/ 78 h 377"/>
                <a:gd name="T110" fmla="*/ 89 w 361"/>
                <a:gd name="T111" fmla="*/ 65 h 377"/>
                <a:gd name="T112" fmla="*/ 89 w 361"/>
                <a:gd name="T113" fmla="*/ 41 h 377"/>
                <a:gd name="T114" fmla="*/ 92 w 361"/>
                <a:gd name="T115" fmla="*/ 27 h 377"/>
                <a:gd name="T116" fmla="*/ 104 w 361"/>
                <a:gd name="T117" fmla="*/ 9 h 377"/>
                <a:gd name="T118" fmla="*/ 104 w 361"/>
                <a:gd name="T119"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377">
                  <a:moveTo>
                    <a:pt x="104" y="0"/>
                  </a:moveTo>
                  <a:lnTo>
                    <a:pt x="145" y="0"/>
                  </a:lnTo>
                  <a:lnTo>
                    <a:pt x="148" y="4"/>
                  </a:lnTo>
                  <a:lnTo>
                    <a:pt x="189" y="9"/>
                  </a:lnTo>
                  <a:lnTo>
                    <a:pt x="192" y="14"/>
                  </a:lnTo>
                  <a:lnTo>
                    <a:pt x="236" y="17"/>
                  </a:lnTo>
                  <a:lnTo>
                    <a:pt x="240" y="32"/>
                  </a:lnTo>
                  <a:lnTo>
                    <a:pt x="284" y="32"/>
                  </a:lnTo>
                  <a:lnTo>
                    <a:pt x="284" y="70"/>
                  </a:lnTo>
                  <a:lnTo>
                    <a:pt x="360" y="70"/>
                  </a:lnTo>
                  <a:lnTo>
                    <a:pt x="360" y="242"/>
                  </a:lnTo>
                  <a:lnTo>
                    <a:pt x="301" y="242"/>
                  </a:lnTo>
                  <a:lnTo>
                    <a:pt x="301" y="352"/>
                  </a:lnTo>
                  <a:lnTo>
                    <a:pt x="281" y="357"/>
                  </a:lnTo>
                  <a:lnTo>
                    <a:pt x="277" y="366"/>
                  </a:lnTo>
                  <a:lnTo>
                    <a:pt x="269" y="371"/>
                  </a:lnTo>
                  <a:lnTo>
                    <a:pt x="257" y="371"/>
                  </a:lnTo>
                  <a:lnTo>
                    <a:pt x="236" y="362"/>
                  </a:lnTo>
                  <a:lnTo>
                    <a:pt x="225" y="357"/>
                  </a:lnTo>
                  <a:lnTo>
                    <a:pt x="216" y="362"/>
                  </a:lnTo>
                  <a:lnTo>
                    <a:pt x="204" y="376"/>
                  </a:lnTo>
                  <a:lnTo>
                    <a:pt x="201" y="357"/>
                  </a:lnTo>
                  <a:lnTo>
                    <a:pt x="201" y="349"/>
                  </a:lnTo>
                  <a:lnTo>
                    <a:pt x="201" y="339"/>
                  </a:lnTo>
                  <a:lnTo>
                    <a:pt x="196" y="330"/>
                  </a:lnTo>
                  <a:lnTo>
                    <a:pt x="192" y="330"/>
                  </a:lnTo>
                  <a:lnTo>
                    <a:pt x="177" y="325"/>
                  </a:lnTo>
                  <a:lnTo>
                    <a:pt x="168" y="320"/>
                  </a:lnTo>
                  <a:lnTo>
                    <a:pt x="168" y="306"/>
                  </a:lnTo>
                  <a:lnTo>
                    <a:pt x="168" y="293"/>
                  </a:lnTo>
                  <a:lnTo>
                    <a:pt x="172" y="283"/>
                  </a:lnTo>
                  <a:lnTo>
                    <a:pt x="168" y="269"/>
                  </a:lnTo>
                  <a:lnTo>
                    <a:pt x="148" y="269"/>
                  </a:lnTo>
                  <a:lnTo>
                    <a:pt x="133" y="269"/>
                  </a:lnTo>
                  <a:lnTo>
                    <a:pt x="85" y="260"/>
                  </a:lnTo>
                  <a:lnTo>
                    <a:pt x="72" y="260"/>
                  </a:lnTo>
                  <a:lnTo>
                    <a:pt x="56" y="255"/>
                  </a:lnTo>
                  <a:lnTo>
                    <a:pt x="44" y="245"/>
                  </a:lnTo>
                  <a:lnTo>
                    <a:pt x="41" y="237"/>
                  </a:lnTo>
                  <a:lnTo>
                    <a:pt x="41" y="223"/>
                  </a:lnTo>
                  <a:lnTo>
                    <a:pt x="44" y="213"/>
                  </a:lnTo>
                  <a:lnTo>
                    <a:pt x="33" y="194"/>
                  </a:lnTo>
                  <a:lnTo>
                    <a:pt x="21" y="190"/>
                  </a:lnTo>
                  <a:lnTo>
                    <a:pt x="9" y="190"/>
                  </a:lnTo>
                  <a:lnTo>
                    <a:pt x="0" y="186"/>
                  </a:lnTo>
                  <a:lnTo>
                    <a:pt x="12" y="176"/>
                  </a:lnTo>
                  <a:lnTo>
                    <a:pt x="21" y="176"/>
                  </a:lnTo>
                  <a:lnTo>
                    <a:pt x="29" y="172"/>
                  </a:lnTo>
                  <a:lnTo>
                    <a:pt x="36" y="167"/>
                  </a:lnTo>
                  <a:lnTo>
                    <a:pt x="44" y="162"/>
                  </a:lnTo>
                  <a:lnTo>
                    <a:pt x="48" y="134"/>
                  </a:lnTo>
                  <a:lnTo>
                    <a:pt x="56" y="129"/>
                  </a:lnTo>
                  <a:lnTo>
                    <a:pt x="68" y="121"/>
                  </a:lnTo>
                  <a:lnTo>
                    <a:pt x="72" y="106"/>
                  </a:lnTo>
                  <a:lnTo>
                    <a:pt x="85" y="78"/>
                  </a:lnTo>
                  <a:lnTo>
                    <a:pt x="89" y="65"/>
                  </a:lnTo>
                  <a:lnTo>
                    <a:pt x="89" y="41"/>
                  </a:lnTo>
                  <a:lnTo>
                    <a:pt x="92" y="27"/>
                  </a:lnTo>
                  <a:lnTo>
                    <a:pt x="104" y="9"/>
                  </a:lnTo>
                  <a:lnTo>
                    <a:pt x="104" y="0"/>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35" name="AutoShape 26"/>
            <p:cNvSpPr>
              <a:spLocks/>
            </p:cNvSpPr>
            <p:nvPr/>
          </p:nvSpPr>
          <p:spPr bwMode="auto">
            <a:xfrm>
              <a:off x="6843713" y="2043113"/>
              <a:ext cx="1000125" cy="534987"/>
            </a:xfrm>
            <a:custGeom>
              <a:avLst/>
              <a:gdLst>
                <a:gd name="T0" fmla="*/ 56 w 436"/>
                <a:gd name="T1" fmla="*/ 19 h 379"/>
                <a:gd name="T2" fmla="*/ 157 w 436"/>
                <a:gd name="T3" fmla="*/ 24 h 379"/>
                <a:gd name="T4" fmla="*/ 169 w 436"/>
                <a:gd name="T5" fmla="*/ 28 h 379"/>
                <a:gd name="T6" fmla="*/ 165 w 436"/>
                <a:gd name="T7" fmla="*/ 38 h 379"/>
                <a:gd name="T8" fmla="*/ 157 w 436"/>
                <a:gd name="T9" fmla="*/ 38 h 379"/>
                <a:gd name="T10" fmla="*/ 157 w 436"/>
                <a:gd name="T11" fmla="*/ 43 h 379"/>
                <a:gd name="T12" fmla="*/ 161 w 436"/>
                <a:gd name="T13" fmla="*/ 60 h 379"/>
                <a:gd name="T14" fmla="*/ 169 w 436"/>
                <a:gd name="T15" fmla="*/ 65 h 379"/>
                <a:gd name="T16" fmla="*/ 193 w 436"/>
                <a:gd name="T17" fmla="*/ 51 h 379"/>
                <a:gd name="T18" fmla="*/ 205 w 436"/>
                <a:gd name="T19" fmla="*/ 56 h 379"/>
                <a:gd name="T20" fmla="*/ 213 w 436"/>
                <a:gd name="T21" fmla="*/ 60 h 379"/>
                <a:gd name="T22" fmla="*/ 221 w 436"/>
                <a:gd name="T23" fmla="*/ 51 h 379"/>
                <a:gd name="T24" fmla="*/ 233 w 436"/>
                <a:gd name="T25" fmla="*/ 51 h 379"/>
                <a:gd name="T26" fmla="*/ 233 w 436"/>
                <a:gd name="T27" fmla="*/ 38 h 379"/>
                <a:gd name="T28" fmla="*/ 245 w 436"/>
                <a:gd name="T29" fmla="*/ 28 h 379"/>
                <a:gd name="T30" fmla="*/ 245 w 436"/>
                <a:gd name="T31" fmla="*/ 9 h 379"/>
                <a:gd name="T32" fmla="*/ 333 w 436"/>
                <a:gd name="T33" fmla="*/ 0 h 379"/>
                <a:gd name="T34" fmla="*/ 333 w 436"/>
                <a:gd name="T35" fmla="*/ 19 h 379"/>
                <a:gd name="T36" fmla="*/ 362 w 436"/>
                <a:gd name="T37" fmla="*/ 24 h 379"/>
                <a:gd name="T38" fmla="*/ 362 w 436"/>
                <a:gd name="T39" fmla="*/ 56 h 379"/>
                <a:gd name="T40" fmla="*/ 378 w 436"/>
                <a:gd name="T41" fmla="*/ 60 h 379"/>
                <a:gd name="T42" fmla="*/ 378 w 436"/>
                <a:gd name="T43" fmla="*/ 94 h 379"/>
                <a:gd name="T44" fmla="*/ 414 w 436"/>
                <a:gd name="T45" fmla="*/ 98 h 379"/>
                <a:gd name="T46" fmla="*/ 423 w 436"/>
                <a:gd name="T47" fmla="*/ 116 h 379"/>
                <a:gd name="T48" fmla="*/ 423 w 436"/>
                <a:gd name="T49" fmla="*/ 121 h 379"/>
                <a:gd name="T50" fmla="*/ 414 w 436"/>
                <a:gd name="T51" fmla="*/ 126 h 379"/>
                <a:gd name="T52" fmla="*/ 414 w 436"/>
                <a:gd name="T53" fmla="*/ 135 h 379"/>
                <a:gd name="T54" fmla="*/ 431 w 436"/>
                <a:gd name="T55" fmla="*/ 154 h 379"/>
                <a:gd name="T56" fmla="*/ 435 w 436"/>
                <a:gd name="T57" fmla="*/ 173 h 379"/>
                <a:gd name="T58" fmla="*/ 431 w 436"/>
                <a:gd name="T59" fmla="*/ 313 h 379"/>
                <a:gd name="T60" fmla="*/ 426 w 436"/>
                <a:gd name="T61" fmla="*/ 313 h 379"/>
                <a:gd name="T62" fmla="*/ 423 w 436"/>
                <a:gd name="T63" fmla="*/ 374 h 379"/>
                <a:gd name="T64" fmla="*/ 423 w 436"/>
                <a:gd name="T65" fmla="*/ 378 h 379"/>
                <a:gd name="T66" fmla="*/ 282 w 436"/>
                <a:gd name="T67" fmla="*/ 378 h 379"/>
                <a:gd name="T68" fmla="*/ 113 w 436"/>
                <a:gd name="T69" fmla="*/ 374 h 379"/>
                <a:gd name="T70" fmla="*/ 100 w 436"/>
                <a:gd name="T71" fmla="*/ 359 h 379"/>
                <a:gd name="T72" fmla="*/ 49 w 436"/>
                <a:gd name="T73" fmla="*/ 327 h 379"/>
                <a:gd name="T74" fmla="*/ 32 w 436"/>
                <a:gd name="T75" fmla="*/ 313 h 379"/>
                <a:gd name="T76" fmla="*/ 12 w 436"/>
                <a:gd name="T77" fmla="*/ 308 h 379"/>
                <a:gd name="T78" fmla="*/ 0 w 436"/>
                <a:gd name="T79" fmla="*/ 313 h 379"/>
                <a:gd name="T80" fmla="*/ 0 w 436"/>
                <a:gd name="T81" fmla="*/ 200 h 379"/>
                <a:gd name="T82" fmla="*/ 60 w 436"/>
                <a:gd name="T83" fmla="*/ 197 h 379"/>
                <a:gd name="T84" fmla="*/ 56 w 436"/>
                <a:gd name="T85" fmla="*/ 1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6" h="379">
                  <a:moveTo>
                    <a:pt x="56" y="19"/>
                  </a:moveTo>
                  <a:lnTo>
                    <a:pt x="157" y="24"/>
                  </a:lnTo>
                  <a:lnTo>
                    <a:pt x="169" y="28"/>
                  </a:lnTo>
                  <a:lnTo>
                    <a:pt x="165" y="38"/>
                  </a:lnTo>
                  <a:lnTo>
                    <a:pt x="157" y="38"/>
                  </a:lnTo>
                  <a:lnTo>
                    <a:pt x="157" y="43"/>
                  </a:lnTo>
                  <a:lnTo>
                    <a:pt x="161" y="60"/>
                  </a:lnTo>
                  <a:lnTo>
                    <a:pt x="169" y="65"/>
                  </a:lnTo>
                  <a:lnTo>
                    <a:pt x="193" y="51"/>
                  </a:lnTo>
                  <a:lnTo>
                    <a:pt x="205" y="56"/>
                  </a:lnTo>
                  <a:lnTo>
                    <a:pt x="213" y="60"/>
                  </a:lnTo>
                  <a:lnTo>
                    <a:pt x="221" y="51"/>
                  </a:lnTo>
                  <a:lnTo>
                    <a:pt x="233" y="51"/>
                  </a:lnTo>
                  <a:lnTo>
                    <a:pt x="233" y="38"/>
                  </a:lnTo>
                  <a:lnTo>
                    <a:pt x="245" y="28"/>
                  </a:lnTo>
                  <a:lnTo>
                    <a:pt x="245" y="9"/>
                  </a:lnTo>
                  <a:lnTo>
                    <a:pt x="333" y="0"/>
                  </a:lnTo>
                  <a:lnTo>
                    <a:pt x="333" y="19"/>
                  </a:lnTo>
                  <a:lnTo>
                    <a:pt x="362" y="24"/>
                  </a:lnTo>
                  <a:lnTo>
                    <a:pt x="362" y="56"/>
                  </a:lnTo>
                  <a:lnTo>
                    <a:pt x="378" y="60"/>
                  </a:lnTo>
                  <a:lnTo>
                    <a:pt x="378" y="94"/>
                  </a:lnTo>
                  <a:lnTo>
                    <a:pt x="414" y="98"/>
                  </a:lnTo>
                  <a:lnTo>
                    <a:pt x="423" y="116"/>
                  </a:lnTo>
                  <a:lnTo>
                    <a:pt x="423" y="121"/>
                  </a:lnTo>
                  <a:lnTo>
                    <a:pt x="414" y="126"/>
                  </a:lnTo>
                  <a:lnTo>
                    <a:pt x="414" y="135"/>
                  </a:lnTo>
                  <a:lnTo>
                    <a:pt x="431" y="154"/>
                  </a:lnTo>
                  <a:lnTo>
                    <a:pt x="435" y="173"/>
                  </a:lnTo>
                  <a:lnTo>
                    <a:pt x="431" y="313"/>
                  </a:lnTo>
                  <a:lnTo>
                    <a:pt x="426" y="313"/>
                  </a:lnTo>
                  <a:lnTo>
                    <a:pt x="423" y="374"/>
                  </a:lnTo>
                  <a:lnTo>
                    <a:pt x="423" y="378"/>
                  </a:lnTo>
                  <a:lnTo>
                    <a:pt x="282" y="378"/>
                  </a:lnTo>
                  <a:lnTo>
                    <a:pt x="113" y="374"/>
                  </a:lnTo>
                  <a:lnTo>
                    <a:pt x="100" y="359"/>
                  </a:lnTo>
                  <a:lnTo>
                    <a:pt x="49" y="327"/>
                  </a:lnTo>
                  <a:lnTo>
                    <a:pt x="32" y="313"/>
                  </a:lnTo>
                  <a:lnTo>
                    <a:pt x="12" y="308"/>
                  </a:lnTo>
                  <a:lnTo>
                    <a:pt x="0" y="313"/>
                  </a:lnTo>
                  <a:lnTo>
                    <a:pt x="0" y="200"/>
                  </a:lnTo>
                  <a:lnTo>
                    <a:pt x="60" y="197"/>
                  </a:lnTo>
                  <a:lnTo>
                    <a:pt x="56" y="19"/>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36" name="AutoShape 27"/>
            <p:cNvSpPr>
              <a:spLocks/>
            </p:cNvSpPr>
            <p:nvPr/>
          </p:nvSpPr>
          <p:spPr bwMode="auto">
            <a:xfrm>
              <a:off x="7334250" y="1782763"/>
              <a:ext cx="722313" cy="463550"/>
            </a:xfrm>
            <a:custGeom>
              <a:avLst/>
              <a:gdLst>
                <a:gd name="T0" fmla="*/ 241 w 314"/>
                <a:gd name="T1" fmla="*/ 0 h 329"/>
                <a:gd name="T2" fmla="*/ 257 w 314"/>
                <a:gd name="T3" fmla="*/ 36 h 329"/>
                <a:gd name="T4" fmla="*/ 260 w 314"/>
                <a:gd name="T5" fmla="*/ 51 h 329"/>
                <a:gd name="T6" fmla="*/ 260 w 314"/>
                <a:gd name="T7" fmla="*/ 134 h 329"/>
                <a:gd name="T8" fmla="*/ 260 w 314"/>
                <a:gd name="T9" fmla="*/ 212 h 329"/>
                <a:gd name="T10" fmla="*/ 272 w 314"/>
                <a:gd name="T11" fmla="*/ 230 h 329"/>
                <a:gd name="T12" fmla="*/ 280 w 314"/>
                <a:gd name="T13" fmla="*/ 244 h 329"/>
                <a:gd name="T14" fmla="*/ 284 w 314"/>
                <a:gd name="T15" fmla="*/ 267 h 329"/>
                <a:gd name="T16" fmla="*/ 297 w 314"/>
                <a:gd name="T17" fmla="*/ 281 h 329"/>
                <a:gd name="T18" fmla="*/ 313 w 314"/>
                <a:gd name="T19" fmla="*/ 281 h 329"/>
                <a:gd name="T20" fmla="*/ 301 w 314"/>
                <a:gd name="T21" fmla="*/ 291 h 329"/>
                <a:gd name="T22" fmla="*/ 257 w 314"/>
                <a:gd name="T23" fmla="*/ 309 h 329"/>
                <a:gd name="T24" fmla="*/ 197 w 314"/>
                <a:gd name="T25" fmla="*/ 328 h 329"/>
                <a:gd name="T26" fmla="*/ 192 w 314"/>
                <a:gd name="T27" fmla="*/ 323 h 329"/>
                <a:gd name="T28" fmla="*/ 197 w 314"/>
                <a:gd name="T29" fmla="*/ 313 h 329"/>
                <a:gd name="T30" fmla="*/ 185 w 314"/>
                <a:gd name="T31" fmla="*/ 300 h 329"/>
                <a:gd name="T32" fmla="*/ 148 w 314"/>
                <a:gd name="T33" fmla="*/ 296 h 329"/>
                <a:gd name="T34" fmla="*/ 148 w 314"/>
                <a:gd name="T35" fmla="*/ 262 h 329"/>
                <a:gd name="T36" fmla="*/ 133 w 314"/>
                <a:gd name="T37" fmla="*/ 259 h 329"/>
                <a:gd name="T38" fmla="*/ 133 w 314"/>
                <a:gd name="T39" fmla="*/ 227 h 329"/>
                <a:gd name="T40" fmla="*/ 104 w 314"/>
                <a:gd name="T41" fmla="*/ 222 h 329"/>
                <a:gd name="T42" fmla="*/ 104 w 314"/>
                <a:gd name="T43" fmla="*/ 203 h 329"/>
                <a:gd name="T44" fmla="*/ 12 w 314"/>
                <a:gd name="T45" fmla="*/ 212 h 329"/>
                <a:gd name="T46" fmla="*/ 4 w 314"/>
                <a:gd name="T47" fmla="*/ 222 h 329"/>
                <a:gd name="T48" fmla="*/ 0 w 314"/>
                <a:gd name="T49" fmla="*/ 227 h 329"/>
                <a:gd name="T50" fmla="*/ 0 w 314"/>
                <a:gd name="T51" fmla="*/ 69 h 329"/>
                <a:gd name="T52" fmla="*/ 16 w 314"/>
                <a:gd name="T53" fmla="*/ 59 h 329"/>
                <a:gd name="T54" fmla="*/ 32 w 314"/>
                <a:gd name="T55" fmla="*/ 59 h 329"/>
                <a:gd name="T56" fmla="*/ 56 w 314"/>
                <a:gd name="T57" fmla="*/ 54 h 329"/>
                <a:gd name="T58" fmla="*/ 60 w 314"/>
                <a:gd name="T59" fmla="*/ 51 h 329"/>
                <a:gd name="T60" fmla="*/ 65 w 314"/>
                <a:gd name="T61" fmla="*/ 36 h 329"/>
                <a:gd name="T62" fmla="*/ 80 w 314"/>
                <a:gd name="T63" fmla="*/ 27 h 329"/>
                <a:gd name="T64" fmla="*/ 100 w 314"/>
                <a:gd name="T65" fmla="*/ 17 h 329"/>
                <a:gd name="T66" fmla="*/ 121 w 314"/>
                <a:gd name="T67" fmla="*/ 0 h 329"/>
                <a:gd name="T68" fmla="*/ 241 w 314"/>
                <a:gd name="T69"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4" h="329">
                  <a:moveTo>
                    <a:pt x="241" y="0"/>
                  </a:moveTo>
                  <a:lnTo>
                    <a:pt x="257" y="36"/>
                  </a:lnTo>
                  <a:lnTo>
                    <a:pt x="260" y="51"/>
                  </a:lnTo>
                  <a:lnTo>
                    <a:pt x="260" y="134"/>
                  </a:lnTo>
                  <a:lnTo>
                    <a:pt x="260" y="212"/>
                  </a:lnTo>
                  <a:lnTo>
                    <a:pt x="272" y="230"/>
                  </a:lnTo>
                  <a:lnTo>
                    <a:pt x="280" y="244"/>
                  </a:lnTo>
                  <a:lnTo>
                    <a:pt x="284" y="267"/>
                  </a:lnTo>
                  <a:lnTo>
                    <a:pt x="297" y="281"/>
                  </a:lnTo>
                  <a:lnTo>
                    <a:pt x="313" y="281"/>
                  </a:lnTo>
                  <a:lnTo>
                    <a:pt x="301" y="291"/>
                  </a:lnTo>
                  <a:lnTo>
                    <a:pt x="257" y="309"/>
                  </a:lnTo>
                  <a:lnTo>
                    <a:pt x="197" y="328"/>
                  </a:lnTo>
                  <a:lnTo>
                    <a:pt x="192" y="323"/>
                  </a:lnTo>
                  <a:lnTo>
                    <a:pt x="197" y="313"/>
                  </a:lnTo>
                  <a:lnTo>
                    <a:pt x="185" y="300"/>
                  </a:lnTo>
                  <a:lnTo>
                    <a:pt x="148" y="296"/>
                  </a:lnTo>
                  <a:lnTo>
                    <a:pt x="148" y="262"/>
                  </a:lnTo>
                  <a:lnTo>
                    <a:pt x="133" y="259"/>
                  </a:lnTo>
                  <a:lnTo>
                    <a:pt x="133" y="227"/>
                  </a:lnTo>
                  <a:lnTo>
                    <a:pt x="104" y="222"/>
                  </a:lnTo>
                  <a:lnTo>
                    <a:pt x="104" y="203"/>
                  </a:lnTo>
                  <a:lnTo>
                    <a:pt x="12" y="212"/>
                  </a:lnTo>
                  <a:lnTo>
                    <a:pt x="4" y="222"/>
                  </a:lnTo>
                  <a:lnTo>
                    <a:pt x="0" y="227"/>
                  </a:lnTo>
                  <a:lnTo>
                    <a:pt x="0" y="69"/>
                  </a:lnTo>
                  <a:lnTo>
                    <a:pt x="16" y="59"/>
                  </a:lnTo>
                  <a:lnTo>
                    <a:pt x="32" y="59"/>
                  </a:lnTo>
                  <a:lnTo>
                    <a:pt x="56" y="54"/>
                  </a:lnTo>
                  <a:lnTo>
                    <a:pt x="60" y="51"/>
                  </a:lnTo>
                  <a:lnTo>
                    <a:pt x="65" y="36"/>
                  </a:lnTo>
                  <a:lnTo>
                    <a:pt x="80" y="27"/>
                  </a:lnTo>
                  <a:lnTo>
                    <a:pt x="100" y="17"/>
                  </a:lnTo>
                  <a:lnTo>
                    <a:pt x="121" y="0"/>
                  </a:lnTo>
                  <a:lnTo>
                    <a:pt x="241" y="0"/>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37" name="AutoShape 28"/>
            <p:cNvSpPr>
              <a:spLocks/>
            </p:cNvSpPr>
            <p:nvPr/>
          </p:nvSpPr>
          <p:spPr bwMode="auto">
            <a:xfrm>
              <a:off x="7753350" y="1414463"/>
              <a:ext cx="547688" cy="568325"/>
            </a:xfrm>
            <a:custGeom>
              <a:avLst/>
              <a:gdLst>
                <a:gd name="T0" fmla="*/ 0 w 238"/>
                <a:gd name="T1" fmla="*/ 88 h 403"/>
                <a:gd name="T2" fmla="*/ 15 w 238"/>
                <a:gd name="T3" fmla="*/ 88 h 403"/>
                <a:gd name="T4" fmla="*/ 24 w 238"/>
                <a:gd name="T5" fmla="*/ 79 h 403"/>
                <a:gd name="T6" fmla="*/ 35 w 238"/>
                <a:gd name="T7" fmla="*/ 84 h 403"/>
                <a:gd name="T8" fmla="*/ 56 w 238"/>
                <a:gd name="T9" fmla="*/ 98 h 403"/>
                <a:gd name="T10" fmla="*/ 64 w 238"/>
                <a:gd name="T11" fmla="*/ 103 h 403"/>
                <a:gd name="T12" fmla="*/ 68 w 238"/>
                <a:gd name="T13" fmla="*/ 103 h 403"/>
                <a:gd name="T14" fmla="*/ 120 w 238"/>
                <a:gd name="T15" fmla="*/ 103 h 403"/>
                <a:gd name="T16" fmla="*/ 120 w 238"/>
                <a:gd name="T17" fmla="*/ 0 h 403"/>
                <a:gd name="T18" fmla="*/ 152 w 238"/>
                <a:gd name="T19" fmla="*/ 0 h 403"/>
                <a:gd name="T20" fmla="*/ 157 w 238"/>
                <a:gd name="T21" fmla="*/ 37 h 403"/>
                <a:gd name="T22" fmla="*/ 172 w 238"/>
                <a:gd name="T23" fmla="*/ 98 h 403"/>
                <a:gd name="T24" fmla="*/ 193 w 238"/>
                <a:gd name="T25" fmla="*/ 181 h 403"/>
                <a:gd name="T26" fmla="*/ 196 w 238"/>
                <a:gd name="T27" fmla="*/ 213 h 403"/>
                <a:gd name="T28" fmla="*/ 193 w 238"/>
                <a:gd name="T29" fmla="*/ 231 h 403"/>
                <a:gd name="T30" fmla="*/ 201 w 238"/>
                <a:gd name="T31" fmla="*/ 245 h 403"/>
                <a:gd name="T32" fmla="*/ 208 w 238"/>
                <a:gd name="T33" fmla="*/ 268 h 403"/>
                <a:gd name="T34" fmla="*/ 208 w 238"/>
                <a:gd name="T35" fmla="*/ 296 h 403"/>
                <a:gd name="T36" fmla="*/ 213 w 238"/>
                <a:gd name="T37" fmla="*/ 333 h 403"/>
                <a:gd name="T38" fmla="*/ 216 w 238"/>
                <a:gd name="T39" fmla="*/ 351 h 403"/>
                <a:gd name="T40" fmla="*/ 228 w 238"/>
                <a:gd name="T41" fmla="*/ 361 h 403"/>
                <a:gd name="T42" fmla="*/ 237 w 238"/>
                <a:gd name="T43" fmla="*/ 370 h 403"/>
                <a:gd name="T44" fmla="*/ 237 w 238"/>
                <a:gd name="T45" fmla="*/ 388 h 403"/>
                <a:gd name="T46" fmla="*/ 208 w 238"/>
                <a:gd name="T47" fmla="*/ 380 h 403"/>
                <a:gd name="T48" fmla="*/ 193 w 238"/>
                <a:gd name="T49" fmla="*/ 388 h 403"/>
                <a:gd name="T50" fmla="*/ 181 w 238"/>
                <a:gd name="T51" fmla="*/ 383 h 403"/>
                <a:gd name="T52" fmla="*/ 176 w 238"/>
                <a:gd name="T53" fmla="*/ 388 h 403"/>
                <a:gd name="T54" fmla="*/ 176 w 238"/>
                <a:gd name="T55" fmla="*/ 402 h 403"/>
                <a:gd name="T56" fmla="*/ 72 w 238"/>
                <a:gd name="T57" fmla="*/ 402 h 403"/>
                <a:gd name="T58" fmla="*/ 72 w 238"/>
                <a:gd name="T59" fmla="*/ 319 h 403"/>
                <a:gd name="T60" fmla="*/ 68 w 238"/>
                <a:gd name="T61" fmla="*/ 306 h 403"/>
                <a:gd name="T62" fmla="*/ 47 w 238"/>
                <a:gd name="T63" fmla="*/ 273 h 403"/>
                <a:gd name="T64" fmla="*/ 35 w 238"/>
                <a:gd name="T65" fmla="*/ 223 h 403"/>
                <a:gd name="T66" fmla="*/ 40 w 238"/>
                <a:gd name="T67" fmla="*/ 199 h 403"/>
                <a:gd name="T68" fmla="*/ 35 w 238"/>
                <a:gd name="T69" fmla="*/ 181 h 403"/>
                <a:gd name="T70" fmla="*/ 0 w 238"/>
                <a:gd name="T71" fmla="*/ 143 h 403"/>
                <a:gd name="T72" fmla="*/ 0 w 238"/>
                <a:gd name="T73" fmla="*/ 130 h 403"/>
                <a:gd name="T74" fmla="*/ 3 w 238"/>
                <a:gd name="T75" fmla="*/ 116 h 403"/>
                <a:gd name="T76" fmla="*/ 3 w 238"/>
                <a:gd name="T77" fmla="*/ 103 h 403"/>
                <a:gd name="T78" fmla="*/ 0 w 238"/>
                <a:gd name="T79" fmla="*/ 8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403">
                  <a:moveTo>
                    <a:pt x="0" y="88"/>
                  </a:moveTo>
                  <a:lnTo>
                    <a:pt x="15" y="88"/>
                  </a:lnTo>
                  <a:lnTo>
                    <a:pt x="24" y="79"/>
                  </a:lnTo>
                  <a:lnTo>
                    <a:pt x="35" y="84"/>
                  </a:lnTo>
                  <a:lnTo>
                    <a:pt x="56" y="98"/>
                  </a:lnTo>
                  <a:lnTo>
                    <a:pt x="64" y="103"/>
                  </a:lnTo>
                  <a:lnTo>
                    <a:pt x="68" y="103"/>
                  </a:lnTo>
                  <a:lnTo>
                    <a:pt x="120" y="103"/>
                  </a:lnTo>
                  <a:lnTo>
                    <a:pt x="120" y="0"/>
                  </a:lnTo>
                  <a:lnTo>
                    <a:pt x="152" y="0"/>
                  </a:lnTo>
                  <a:lnTo>
                    <a:pt x="157" y="37"/>
                  </a:lnTo>
                  <a:lnTo>
                    <a:pt x="172" y="98"/>
                  </a:lnTo>
                  <a:lnTo>
                    <a:pt x="193" y="181"/>
                  </a:lnTo>
                  <a:lnTo>
                    <a:pt x="196" y="213"/>
                  </a:lnTo>
                  <a:lnTo>
                    <a:pt x="193" y="231"/>
                  </a:lnTo>
                  <a:lnTo>
                    <a:pt x="201" y="245"/>
                  </a:lnTo>
                  <a:lnTo>
                    <a:pt x="208" y="268"/>
                  </a:lnTo>
                  <a:lnTo>
                    <a:pt x="208" y="296"/>
                  </a:lnTo>
                  <a:lnTo>
                    <a:pt x="213" y="333"/>
                  </a:lnTo>
                  <a:lnTo>
                    <a:pt x="216" y="351"/>
                  </a:lnTo>
                  <a:lnTo>
                    <a:pt x="228" y="361"/>
                  </a:lnTo>
                  <a:lnTo>
                    <a:pt x="237" y="370"/>
                  </a:lnTo>
                  <a:lnTo>
                    <a:pt x="237" y="388"/>
                  </a:lnTo>
                  <a:lnTo>
                    <a:pt x="208" y="380"/>
                  </a:lnTo>
                  <a:lnTo>
                    <a:pt x="193" y="388"/>
                  </a:lnTo>
                  <a:lnTo>
                    <a:pt x="181" y="383"/>
                  </a:lnTo>
                  <a:lnTo>
                    <a:pt x="176" y="388"/>
                  </a:lnTo>
                  <a:lnTo>
                    <a:pt x="176" y="402"/>
                  </a:lnTo>
                  <a:lnTo>
                    <a:pt x="72" y="402"/>
                  </a:lnTo>
                  <a:lnTo>
                    <a:pt x="72" y="319"/>
                  </a:lnTo>
                  <a:lnTo>
                    <a:pt x="68" y="306"/>
                  </a:lnTo>
                  <a:lnTo>
                    <a:pt x="47" y="273"/>
                  </a:lnTo>
                  <a:lnTo>
                    <a:pt x="35" y="223"/>
                  </a:lnTo>
                  <a:lnTo>
                    <a:pt x="40" y="199"/>
                  </a:lnTo>
                  <a:lnTo>
                    <a:pt x="35" y="181"/>
                  </a:lnTo>
                  <a:lnTo>
                    <a:pt x="0" y="143"/>
                  </a:lnTo>
                  <a:lnTo>
                    <a:pt x="0" y="130"/>
                  </a:lnTo>
                  <a:lnTo>
                    <a:pt x="3" y="116"/>
                  </a:lnTo>
                  <a:lnTo>
                    <a:pt x="3" y="103"/>
                  </a:lnTo>
                  <a:lnTo>
                    <a:pt x="0" y="88"/>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38" name="AutoShape 29"/>
            <p:cNvSpPr>
              <a:spLocks/>
            </p:cNvSpPr>
            <p:nvPr/>
          </p:nvSpPr>
          <p:spPr bwMode="auto">
            <a:xfrm>
              <a:off x="6802438" y="1509713"/>
              <a:ext cx="495300" cy="204787"/>
            </a:xfrm>
            <a:custGeom>
              <a:avLst/>
              <a:gdLst>
                <a:gd name="T0" fmla="*/ 20 w 215"/>
                <a:gd name="T1" fmla="*/ 131 h 146"/>
                <a:gd name="T2" fmla="*/ 12 w 215"/>
                <a:gd name="T3" fmla="*/ 118 h 146"/>
                <a:gd name="T4" fmla="*/ 0 w 215"/>
                <a:gd name="T5" fmla="*/ 99 h 146"/>
                <a:gd name="T6" fmla="*/ 0 w 215"/>
                <a:gd name="T7" fmla="*/ 89 h 146"/>
                <a:gd name="T8" fmla="*/ 4 w 215"/>
                <a:gd name="T9" fmla="*/ 80 h 146"/>
                <a:gd name="T10" fmla="*/ 12 w 215"/>
                <a:gd name="T11" fmla="*/ 61 h 146"/>
                <a:gd name="T12" fmla="*/ 17 w 215"/>
                <a:gd name="T13" fmla="*/ 48 h 146"/>
                <a:gd name="T14" fmla="*/ 29 w 215"/>
                <a:gd name="T15" fmla="*/ 43 h 146"/>
                <a:gd name="T16" fmla="*/ 49 w 215"/>
                <a:gd name="T17" fmla="*/ 34 h 146"/>
                <a:gd name="T18" fmla="*/ 57 w 215"/>
                <a:gd name="T19" fmla="*/ 10 h 146"/>
                <a:gd name="T20" fmla="*/ 53 w 215"/>
                <a:gd name="T21" fmla="*/ 0 h 146"/>
                <a:gd name="T22" fmla="*/ 214 w 215"/>
                <a:gd name="T23" fmla="*/ 0 h 146"/>
                <a:gd name="T24" fmla="*/ 211 w 215"/>
                <a:gd name="T25" fmla="*/ 19 h 146"/>
                <a:gd name="T26" fmla="*/ 202 w 215"/>
                <a:gd name="T27" fmla="*/ 34 h 146"/>
                <a:gd name="T28" fmla="*/ 194 w 215"/>
                <a:gd name="T29" fmla="*/ 38 h 146"/>
                <a:gd name="T30" fmla="*/ 186 w 215"/>
                <a:gd name="T31" fmla="*/ 56 h 146"/>
                <a:gd name="T32" fmla="*/ 145 w 215"/>
                <a:gd name="T33" fmla="*/ 85 h 146"/>
                <a:gd name="T34" fmla="*/ 137 w 215"/>
                <a:gd name="T35" fmla="*/ 99 h 146"/>
                <a:gd name="T36" fmla="*/ 130 w 215"/>
                <a:gd name="T37" fmla="*/ 118 h 146"/>
                <a:gd name="T38" fmla="*/ 122 w 215"/>
                <a:gd name="T39" fmla="*/ 123 h 146"/>
                <a:gd name="T40" fmla="*/ 105 w 215"/>
                <a:gd name="T41" fmla="*/ 123 h 146"/>
                <a:gd name="T42" fmla="*/ 89 w 215"/>
                <a:gd name="T43" fmla="*/ 131 h 146"/>
                <a:gd name="T44" fmla="*/ 73 w 215"/>
                <a:gd name="T45" fmla="*/ 145 h 146"/>
                <a:gd name="T46" fmla="*/ 20 w 215"/>
                <a:gd name="T47" fmla="*/ 1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5" h="146">
                  <a:moveTo>
                    <a:pt x="20" y="131"/>
                  </a:moveTo>
                  <a:lnTo>
                    <a:pt x="12" y="118"/>
                  </a:lnTo>
                  <a:lnTo>
                    <a:pt x="0" y="99"/>
                  </a:lnTo>
                  <a:lnTo>
                    <a:pt x="0" y="89"/>
                  </a:lnTo>
                  <a:lnTo>
                    <a:pt x="4" y="80"/>
                  </a:lnTo>
                  <a:lnTo>
                    <a:pt x="12" y="61"/>
                  </a:lnTo>
                  <a:lnTo>
                    <a:pt x="17" y="48"/>
                  </a:lnTo>
                  <a:lnTo>
                    <a:pt x="29" y="43"/>
                  </a:lnTo>
                  <a:lnTo>
                    <a:pt x="49" y="34"/>
                  </a:lnTo>
                  <a:lnTo>
                    <a:pt x="57" y="10"/>
                  </a:lnTo>
                  <a:lnTo>
                    <a:pt x="53" y="0"/>
                  </a:lnTo>
                  <a:lnTo>
                    <a:pt x="214" y="0"/>
                  </a:lnTo>
                  <a:lnTo>
                    <a:pt x="211" y="19"/>
                  </a:lnTo>
                  <a:lnTo>
                    <a:pt x="202" y="34"/>
                  </a:lnTo>
                  <a:lnTo>
                    <a:pt x="194" y="38"/>
                  </a:lnTo>
                  <a:lnTo>
                    <a:pt x="186" y="56"/>
                  </a:lnTo>
                  <a:lnTo>
                    <a:pt x="145" y="85"/>
                  </a:lnTo>
                  <a:lnTo>
                    <a:pt x="137" y="99"/>
                  </a:lnTo>
                  <a:lnTo>
                    <a:pt x="130" y="118"/>
                  </a:lnTo>
                  <a:lnTo>
                    <a:pt x="122" y="123"/>
                  </a:lnTo>
                  <a:lnTo>
                    <a:pt x="105" y="123"/>
                  </a:lnTo>
                  <a:lnTo>
                    <a:pt x="89" y="131"/>
                  </a:lnTo>
                  <a:lnTo>
                    <a:pt x="73" y="145"/>
                  </a:lnTo>
                  <a:lnTo>
                    <a:pt x="20" y="131"/>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39" name="AutoShape 30"/>
            <p:cNvSpPr>
              <a:spLocks/>
            </p:cNvSpPr>
            <p:nvPr/>
          </p:nvSpPr>
          <p:spPr bwMode="auto">
            <a:xfrm>
              <a:off x="8497888" y="2716213"/>
              <a:ext cx="557212" cy="879475"/>
            </a:xfrm>
            <a:custGeom>
              <a:avLst/>
              <a:gdLst>
                <a:gd name="T0" fmla="*/ 0 w 242"/>
                <a:gd name="T1" fmla="*/ 116 h 625"/>
                <a:gd name="T2" fmla="*/ 0 w 242"/>
                <a:gd name="T3" fmla="*/ 0 h 625"/>
                <a:gd name="T4" fmla="*/ 53 w 242"/>
                <a:gd name="T5" fmla="*/ 0 h 625"/>
                <a:gd name="T6" fmla="*/ 68 w 242"/>
                <a:gd name="T7" fmla="*/ 79 h 625"/>
                <a:gd name="T8" fmla="*/ 88 w 242"/>
                <a:gd name="T9" fmla="*/ 158 h 625"/>
                <a:gd name="T10" fmla="*/ 121 w 242"/>
                <a:gd name="T11" fmla="*/ 280 h 625"/>
                <a:gd name="T12" fmla="*/ 156 w 242"/>
                <a:gd name="T13" fmla="*/ 391 h 625"/>
                <a:gd name="T14" fmla="*/ 185 w 242"/>
                <a:gd name="T15" fmla="*/ 452 h 625"/>
                <a:gd name="T16" fmla="*/ 221 w 242"/>
                <a:gd name="T17" fmla="*/ 545 h 625"/>
                <a:gd name="T18" fmla="*/ 241 w 242"/>
                <a:gd name="T19" fmla="*/ 597 h 625"/>
                <a:gd name="T20" fmla="*/ 221 w 242"/>
                <a:gd name="T21" fmla="*/ 624 h 625"/>
                <a:gd name="T22" fmla="*/ 36 w 242"/>
                <a:gd name="T23" fmla="*/ 624 h 625"/>
                <a:gd name="T24" fmla="*/ 44 w 242"/>
                <a:gd name="T25" fmla="*/ 283 h 625"/>
                <a:gd name="T26" fmla="*/ 41 w 242"/>
                <a:gd name="T27" fmla="*/ 266 h 625"/>
                <a:gd name="T28" fmla="*/ 29 w 242"/>
                <a:gd name="T29" fmla="*/ 232 h 625"/>
                <a:gd name="T30" fmla="*/ 32 w 242"/>
                <a:gd name="T31" fmla="*/ 223 h 625"/>
                <a:gd name="T32" fmla="*/ 32 w 242"/>
                <a:gd name="T33" fmla="*/ 210 h 625"/>
                <a:gd name="T34" fmla="*/ 36 w 242"/>
                <a:gd name="T35" fmla="*/ 196 h 625"/>
                <a:gd name="T36" fmla="*/ 36 w 242"/>
                <a:gd name="T37" fmla="*/ 186 h 625"/>
                <a:gd name="T38" fmla="*/ 4 w 242"/>
                <a:gd name="T39" fmla="*/ 162 h 625"/>
                <a:gd name="T40" fmla="*/ 4 w 242"/>
                <a:gd name="T41" fmla="*/ 149 h 625"/>
                <a:gd name="T42" fmla="*/ 8 w 242"/>
                <a:gd name="T43" fmla="*/ 140 h 625"/>
                <a:gd name="T44" fmla="*/ 0 w 242"/>
                <a:gd name="T45" fmla="*/ 11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2" h="625">
                  <a:moveTo>
                    <a:pt x="0" y="116"/>
                  </a:moveTo>
                  <a:lnTo>
                    <a:pt x="0" y="0"/>
                  </a:lnTo>
                  <a:lnTo>
                    <a:pt x="53" y="0"/>
                  </a:lnTo>
                  <a:lnTo>
                    <a:pt x="68" y="79"/>
                  </a:lnTo>
                  <a:lnTo>
                    <a:pt x="88" y="158"/>
                  </a:lnTo>
                  <a:lnTo>
                    <a:pt x="121" y="280"/>
                  </a:lnTo>
                  <a:lnTo>
                    <a:pt x="156" y="391"/>
                  </a:lnTo>
                  <a:lnTo>
                    <a:pt x="185" y="452"/>
                  </a:lnTo>
                  <a:lnTo>
                    <a:pt x="221" y="545"/>
                  </a:lnTo>
                  <a:lnTo>
                    <a:pt x="241" y="597"/>
                  </a:lnTo>
                  <a:lnTo>
                    <a:pt x="221" y="624"/>
                  </a:lnTo>
                  <a:lnTo>
                    <a:pt x="36" y="624"/>
                  </a:lnTo>
                  <a:lnTo>
                    <a:pt x="44" y="283"/>
                  </a:lnTo>
                  <a:lnTo>
                    <a:pt x="41" y="266"/>
                  </a:lnTo>
                  <a:lnTo>
                    <a:pt x="29" y="232"/>
                  </a:lnTo>
                  <a:lnTo>
                    <a:pt x="32" y="223"/>
                  </a:lnTo>
                  <a:lnTo>
                    <a:pt x="32" y="210"/>
                  </a:lnTo>
                  <a:lnTo>
                    <a:pt x="36" y="196"/>
                  </a:lnTo>
                  <a:lnTo>
                    <a:pt x="36" y="186"/>
                  </a:lnTo>
                  <a:lnTo>
                    <a:pt x="4" y="162"/>
                  </a:lnTo>
                  <a:lnTo>
                    <a:pt x="4" y="149"/>
                  </a:lnTo>
                  <a:lnTo>
                    <a:pt x="8" y="140"/>
                  </a:lnTo>
                  <a:lnTo>
                    <a:pt x="0" y="116"/>
                  </a:lnTo>
                </a:path>
              </a:pathLst>
            </a:custGeom>
            <a:solidFill>
              <a:srgbClr val="99CCFF"/>
            </a:solidFill>
            <a:ln w="6350" cap="rnd">
              <a:solidFill>
                <a:schemeClr val="tx1"/>
              </a:solidFill>
              <a:round/>
              <a:headEnd/>
              <a:tailEnd/>
            </a:ln>
          </p:spPr>
          <p:txBody>
            <a:bodyPr wrap="none" lIns="-1" tIns="-1" rIns="-1" bIns="-1" anchor="ctr"/>
            <a:lstStyle/>
            <a:p>
              <a:endParaRPr lang="en-US" sz="2640"/>
            </a:p>
          </p:txBody>
        </p:sp>
        <p:sp>
          <p:nvSpPr>
            <p:cNvPr id="40" name="AutoShape 31"/>
            <p:cNvSpPr>
              <a:spLocks/>
            </p:cNvSpPr>
            <p:nvPr/>
          </p:nvSpPr>
          <p:spPr bwMode="auto">
            <a:xfrm>
              <a:off x="8583613" y="3527425"/>
              <a:ext cx="617537" cy="287338"/>
            </a:xfrm>
            <a:custGeom>
              <a:avLst/>
              <a:gdLst>
                <a:gd name="T0" fmla="*/ 3 w 268"/>
                <a:gd name="T1" fmla="*/ 28 h 205"/>
                <a:gd name="T2" fmla="*/ 180 w 268"/>
                <a:gd name="T3" fmla="*/ 28 h 205"/>
                <a:gd name="T4" fmla="*/ 197 w 268"/>
                <a:gd name="T5" fmla="*/ 0 h 205"/>
                <a:gd name="T6" fmla="*/ 213 w 268"/>
                <a:gd name="T7" fmla="*/ 38 h 205"/>
                <a:gd name="T8" fmla="*/ 230 w 268"/>
                <a:gd name="T9" fmla="*/ 91 h 205"/>
                <a:gd name="T10" fmla="*/ 246 w 268"/>
                <a:gd name="T11" fmla="*/ 133 h 205"/>
                <a:gd name="T12" fmla="*/ 255 w 268"/>
                <a:gd name="T13" fmla="*/ 166 h 205"/>
                <a:gd name="T14" fmla="*/ 267 w 268"/>
                <a:gd name="T15" fmla="*/ 204 h 205"/>
                <a:gd name="T16" fmla="*/ 98 w 268"/>
                <a:gd name="T17" fmla="*/ 204 h 205"/>
                <a:gd name="T18" fmla="*/ 53 w 268"/>
                <a:gd name="T19" fmla="*/ 199 h 205"/>
                <a:gd name="T20" fmla="*/ 53 w 268"/>
                <a:gd name="T21" fmla="*/ 147 h 205"/>
                <a:gd name="T22" fmla="*/ 8 w 268"/>
                <a:gd name="T23" fmla="*/ 143 h 205"/>
                <a:gd name="T24" fmla="*/ 8 w 268"/>
                <a:gd name="T25" fmla="*/ 91 h 205"/>
                <a:gd name="T26" fmla="*/ 0 w 268"/>
                <a:gd name="T27" fmla="*/ 85 h 205"/>
                <a:gd name="T28" fmla="*/ 0 w 268"/>
                <a:gd name="T29" fmla="*/ 28 h 205"/>
                <a:gd name="T30" fmla="*/ 3 w 268"/>
                <a:gd name="T31" fmla="*/ 2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205">
                  <a:moveTo>
                    <a:pt x="3" y="28"/>
                  </a:moveTo>
                  <a:lnTo>
                    <a:pt x="180" y="28"/>
                  </a:lnTo>
                  <a:lnTo>
                    <a:pt x="197" y="0"/>
                  </a:lnTo>
                  <a:lnTo>
                    <a:pt x="213" y="38"/>
                  </a:lnTo>
                  <a:lnTo>
                    <a:pt x="230" y="91"/>
                  </a:lnTo>
                  <a:lnTo>
                    <a:pt x="246" y="133"/>
                  </a:lnTo>
                  <a:lnTo>
                    <a:pt x="255" y="166"/>
                  </a:lnTo>
                  <a:lnTo>
                    <a:pt x="267" y="204"/>
                  </a:lnTo>
                  <a:lnTo>
                    <a:pt x="98" y="204"/>
                  </a:lnTo>
                  <a:lnTo>
                    <a:pt x="53" y="199"/>
                  </a:lnTo>
                  <a:lnTo>
                    <a:pt x="53" y="147"/>
                  </a:lnTo>
                  <a:lnTo>
                    <a:pt x="8" y="143"/>
                  </a:lnTo>
                  <a:lnTo>
                    <a:pt x="8" y="91"/>
                  </a:lnTo>
                  <a:lnTo>
                    <a:pt x="0" y="85"/>
                  </a:lnTo>
                  <a:lnTo>
                    <a:pt x="0" y="28"/>
                  </a:lnTo>
                  <a:lnTo>
                    <a:pt x="3" y="28"/>
                  </a:lnTo>
                </a:path>
              </a:pathLst>
            </a:custGeom>
            <a:solidFill>
              <a:srgbClr val="99CCFF"/>
            </a:solidFill>
            <a:ln w="6350" cap="rnd">
              <a:solidFill>
                <a:schemeClr val="tx1"/>
              </a:solidFill>
              <a:round/>
              <a:headEnd/>
              <a:tailEnd/>
            </a:ln>
          </p:spPr>
          <p:txBody>
            <a:bodyPr wrap="none" lIns="-1" tIns="-1" rIns="-1" bIns="-1" anchor="ctr"/>
            <a:lstStyle/>
            <a:p>
              <a:endParaRPr lang="en-US" sz="2640"/>
            </a:p>
          </p:txBody>
        </p:sp>
        <p:sp>
          <p:nvSpPr>
            <p:cNvPr id="41" name="AutoShape 32"/>
            <p:cNvSpPr>
              <a:spLocks/>
            </p:cNvSpPr>
            <p:nvPr/>
          </p:nvSpPr>
          <p:spPr bwMode="auto">
            <a:xfrm>
              <a:off x="7446963" y="2286000"/>
              <a:ext cx="685800" cy="814388"/>
            </a:xfrm>
            <a:custGeom>
              <a:avLst/>
              <a:gdLst>
                <a:gd name="T0" fmla="*/ 153 w 299"/>
                <a:gd name="T1" fmla="*/ 0 h 580"/>
                <a:gd name="T2" fmla="*/ 165 w 299"/>
                <a:gd name="T3" fmla="*/ 24 h 580"/>
                <a:gd name="T4" fmla="*/ 169 w 299"/>
                <a:gd name="T5" fmla="*/ 33 h 580"/>
                <a:gd name="T6" fmla="*/ 177 w 299"/>
                <a:gd name="T7" fmla="*/ 38 h 580"/>
                <a:gd name="T8" fmla="*/ 185 w 299"/>
                <a:gd name="T9" fmla="*/ 38 h 580"/>
                <a:gd name="T10" fmla="*/ 194 w 299"/>
                <a:gd name="T11" fmla="*/ 43 h 580"/>
                <a:gd name="T12" fmla="*/ 194 w 299"/>
                <a:gd name="T13" fmla="*/ 51 h 580"/>
                <a:gd name="T14" fmla="*/ 209 w 299"/>
                <a:gd name="T15" fmla="*/ 65 h 580"/>
                <a:gd name="T16" fmla="*/ 226 w 299"/>
                <a:gd name="T17" fmla="*/ 103 h 580"/>
                <a:gd name="T18" fmla="*/ 234 w 299"/>
                <a:gd name="T19" fmla="*/ 108 h 580"/>
                <a:gd name="T20" fmla="*/ 238 w 299"/>
                <a:gd name="T21" fmla="*/ 108 h 580"/>
                <a:gd name="T22" fmla="*/ 246 w 299"/>
                <a:gd name="T23" fmla="*/ 121 h 580"/>
                <a:gd name="T24" fmla="*/ 250 w 299"/>
                <a:gd name="T25" fmla="*/ 135 h 580"/>
                <a:gd name="T26" fmla="*/ 266 w 299"/>
                <a:gd name="T27" fmla="*/ 145 h 580"/>
                <a:gd name="T28" fmla="*/ 282 w 299"/>
                <a:gd name="T29" fmla="*/ 159 h 580"/>
                <a:gd name="T30" fmla="*/ 290 w 299"/>
                <a:gd name="T31" fmla="*/ 186 h 580"/>
                <a:gd name="T32" fmla="*/ 295 w 299"/>
                <a:gd name="T33" fmla="*/ 210 h 580"/>
                <a:gd name="T34" fmla="*/ 298 w 299"/>
                <a:gd name="T35" fmla="*/ 220 h 580"/>
                <a:gd name="T36" fmla="*/ 295 w 299"/>
                <a:gd name="T37" fmla="*/ 248 h 580"/>
                <a:gd name="T38" fmla="*/ 287 w 299"/>
                <a:gd name="T39" fmla="*/ 253 h 580"/>
                <a:gd name="T40" fmla="*/ 275 w 299"/>
                <a:gd name="T41" fmla="*/ 266 h 580"/>
                <a:gd name="T42" fmla="*/ 275 w 299"/>
                <a:gd name="T43" fmla="*/ 275 h 580"/>
                <a:gd name="T44" fmla="*/ 270 w 299"/>
                <a:gd name="T45" fmla="*/ 304 h 580"/>
                <a:gd name="T46" fmla="*/ 153 w 299"/>
                <a:gd name="T47" fmla="*/ 304 h 580"/>
                <a:gd name="T48" fmla="*/ 153 w 299"/>
                <a:gd name="T49" fmla="*/ 374 h 580"/>
                <a:gd name="T50" fmla="*/ 165 w 299"/>
                <a:gd name="T51" fmla="*/ 388 h 580"/>
                <a:gd name="T52" fmla="*/ 169 w 299"/>
                <a:gd name="T53" fmla="*/ 401 h 580"/>
                <a:gd name="T54" fmla="*/ 165 w 299"/>
                <a:gd name="T55" fmla="*/ 420 h 580"/>
                <a:gd name="T56" fmla="*/ 153 w 299"/>
                <a:gd name="T57" fmla="*/ 448 h 580"/>
                <a:gd name="T58" fmla="*/ 150 w 299"/>
                <a:gd name="T59" fmla="*/ 579 h 580"/>
                <a:gd name="T60" fmla="*/ 81 w 299"/>
                <a:gd name="T61" fmla="*/ 579 h 580"/>
                <a:gd name="T62" fmla="*/ 76 w 299"/>
                <a:gd name="T63" fmla="*/ 570 h 580"/>
                <a:gd name="T64" fmla="*/ 44 w 299"/>
                <a:gd name="T65" fmla="*/ 570 h 580"/>
                <a:gd name="T66" fmla="*/ 44 w 299"/>
                <a:gd name="T67" fmla="*/ 579 h 580"/>
                <a:gd name="T68" fmla="*/ 0 w 299"/>
                <a:gd name="T69" fmla="*/ 579 h 580"/>
                <a:gd name="T70" fmla="*/ 3 w 299"/>
                <a:gd name="T71" fmla="*/ 191 h 580"/>
                <a:gd name="T72" fmla="*/ 141 w 299"/>
                <a:gd name="T73" fmla="*/ 196 h 580"/>
                <a:gd name="T74" fmla="*/ 145 w 299"/>
                <a:gd name="T75" fmla="*/ 191 h 580"/>
                <a:gd name="T76" fmla="*/ 145 w 299"/>
                <a:gd name="T77" fmla="*/ 135 h 580"/>
                <a:gd name="T78" fmla="*/ 150 w 299"/>
                <a:gd name="T79" fmla="*/ 135 h 580"/>
                <a:gd name="T80" fmla="*/ 153 w 299"/>
                <a:gd name="T81" fmla="*/ 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9" h="580">
                  <a:moveTo>
                    <a:pt x="153" y="0"/>
                  </a:moveTo>
                  <a:lnTo>
                    <a:pt x="165" y="24"/>
                  </a:lnTo>
                  <a:lnTo>
                    <a:pt x="169" y="33"/>
                  </a:lnTo>
                  <a:lnTo>
                    <a:pt x="177" y="38"/>
                  </a:lnTo>
                  <a:lnTo>
                    <a:pt x="185" y="38"/>
                  </a:lnTo>
                  <a:lnTo>
                    <a:pt x="194" y="43"/>
                  </a:lnTo>
                  <a:lnTo>
                    <a:pt x="194" y="51"/>
                  </a:lnTo>
                  <a:lnTo>
                    <a:pt x="209" y="65"/>
                  </a:lnTo>
                  <a:lnTo>
                    <a:pt x="226" y="103"/>
                  </a:lnTo>
                  <a:lnTo>
                    <a:pt x="234" y="108"/>
                  </a:lnTo>
                  <a:lnTo>
                    <a:pt x="238" y="108"/>
                  </a:lnTo>
                  <a:lnTo>
                    <a:pt x="246" y="121"/>
                  </a:lnTo>
                  <a:lnTo>
                    <a:pt x="250" y="135"/>
                  </a:lnTo>
                  <a:lnTo>
                    <a:pt x="266" y="145"/>
                  </a:lnTo>
                  <a:lnTo>
                    <a:pt x="282" y="159"/>
                  </a:lnTo>
                  <a:lnTo>
                    <a:pt x="290" y="186"/>
                  </a:lnTo>
                  <a:lnTo>
                    <a:pt x="295" y="210"/>
                  </a:lnTo>
                  <a:lnTo>
                    <a:pt x="298" y="220"/>
                  </a:lnTo>
                  <a:lnTo>
                    <a:pt x="295" y="248"/>
                  </a:lnTo>
                  <a:lnTo>
                    <a:pt x="287" y="253"/>
                  </a:lnTo>
                  <a:lnTo>
                    <a:pt x="275" y="266"/>
                  </a:lnTo>
                  <a:lnTo>
                    <a:pt x="275" y="275"/>
                  </a:lnTo>
                  <a:lnTo>
                    <a:pt x="270" y="304"/>
                  </a:lnTo>
                  <a:lnTo>
                    <a:pt x="153" y="304"/>
                  </a:lnTo>
                  <a:lnTo>
                    <a:pt x="153" y="374"/>
                  </a:lnTo>
                  <a:lnTo>
                    <a:pt x="165" y="388"/>
                  </a:lnTo>
                  <a:lnTo>
                    <a:pt x="169" y="401"/>
                  </a:lnTo>
                  <a:lnTo>
                    <a:pt x="165" y="420"/>
                  </a:lnTo>
                  <a:lnTo>
                    <a:pt x="153" y="448"/>
                  </a:lnTo>
                  <a:lnTo>
                    <a:pt x="150" y="579"/>
                  </a:lnTo>
                  <a:lnTo>
                    <a:pt x="81" y="579"/>
                  </a:lnTo>
                  <a:lnTo>
                    <a:pt x="76" y="570"/>
                  </a:lnTo>
                  <a:lnTo>
                    <a:pt x="44" y="570"/>
                  </a:lnTo>
                  <a:lnTo>
                    <a:pt x="44" y="579"/>
                  </a:lnTo>
                  <a:lnTo>
                    <a:pt x="0" y="579"/>
                  </a:lnTo>
                  <a:lnTo>
                    <a:pt x="3" y="191"/>
                  </a:lnTo>
                  <a:lnTo>
                    <a:pt x="141" y="196"/>
                  </a:lnTo>
                  <a:lnTo>
                    <a:pt x="145" y="191"/>
                  </a:lnTo>
                  <a:lnTo>
                    <a:pt x="145" y="135"/>
                  </a:lnTo>
                  <a:lnTo>
                    <a:pt x="150" y="135"/>
                  </a:lnTo>
                  <a:lnTo>
                    <a:pt x="153" y="0"/>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42" name="AutoShape 33"/>
            <p:cNvSpPr>
              <a:spLocks/>
            </p:cNvSpPr>
            <p:nvPr/>
          </p:nvSpPr>
          <p:spPr bwMode="auto">
            <a:xfrm>
              <a:off x="8769350" y="4046538"/>
              <a:ext cx="687388" cy="276225"/>
            </a:xfrm>
            <a:custGeom>
              <a:avLst/>
              <a:gdLst>
                <a:gd name="T0" fmla="*/ 0 w 300"/>
                <a:gd name="T1" fmla="*/ 33 h 196"/>
                <a:gd name="T2" fmla="*/ 197 w 300"/>
                <a:gd name="T3" fmla="*/ 33 h 196"/>
                <a:gd name="T4" fmla="*/ 197 w 300"/>
                <a:gd name="T5" fmla="*/ 0 h 196"/>
                <a:gd name="T6" fmla="*/ 234 w 300"/>
                <a:gd name="T7" fmla="*/ 0 h 196"/>
                <a:gd name="T8" fmla="*/ 243 w 300"/>
                <a:gd name="T9" fmla="*/ 33 h 196"/>
                <a:gd name="T10" fmla="*/ 238 w 300"/>
                <a:gd name="T11" fmla="*/ 55 h 196"/>
                <a:gd name="T12" fmla="*/ 238 w 300"/>
                <a:gd name="T13" fmla="*/ 65 h 196"/>
                <a:gd name="T14" fmla="*/ 250 w 300"/>
                <a:gd name="T15" fmla="*/ 70 h 196"/>
                <a:gd name="T16" fmla="*/ 262 w 300"/>
                <a:gd name="T17" fmla="*/ 74 h 196"/>
                <a:gd name="T18" fmla="*/ 275 w 300"/>
                <a:gd name="T19" fmla="*/ 84 h 196"/>
                <a:gd name="T20" fmla="*/ 282 w 300"/>
                <a:gd name="T21" fmla="*/ 111 h 196"/>
                <a:gd name="T22" fmla="*/ 295 w 300"/>
                <a:gd name="T23" fmla="*/ 149 h 196"/>
                <a:gd name="T24" fmla="*/ 299 w 300"/>
                <a:gd name="T25" fmla="*/ 186 h 196"/>
                <a:gd name="T26" fmla="*/ 262 w 300"/>
                <a:gd name="T27" fmla="*/ 186 h 196"/>
                <a:gd name="T28" fmla="*/ 266 w 300"/>
                <a:gd name="T29" fmla="*/ 195 h 196"/>
                <a:gd name="T30" fmla="*/ 37 w 300"/>
                <a:gd name="T31" fmla="*/ 191 h 196"/>
                <a:gd name="T32" fmla="*/ 37 w 300"/>
                <a:gd name="T33" fmla="*/ 176 h 196"/>
                <a:gd name="T34" fmla="*/ 28 w 300"/>
                <a:gd name="T35" fmla="*/ 154 h 196"/>
                <a:gd name="T36" fmla="*/ 12 w 300"/>
                <a:gd name="T37" fmla="*/ 125 h 196"/>
                <a:gd name="T38" fmla="*/ 16 w 300"/>
                <a:gd name="T39" fmla="*/ 111 h 196"/>
                <a:gd name="T40" fmla="*/ 12 w 300"/>
                <a:gd name="T41" fmla="*/ 98 h 196"/>
                <a:gd name="T42" fmla="*/ 0 w 300"/>
                <a:gd name="T43" fmla="*/ 79 h 196"/>
                <a:gd name="T44" fmla="*/ 0 w 300"/>
                <a:gd name="T45" fmla="*/ 3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0" h="196">
                  <a:moveTo>
                    <a:pt x="0" y="33"/>
                  </a:moveTo>
                  <a:lnTo>
                    <a:pt x="197" y="33"/>
                  </a:lnTo>
                  <a:lnTo>
                    <a:pt x="197" y="0"/>
                  </a:lnTo>
                  <a:lnTo>
                    <a:pt x="234" y="0"/>
                  </a:lnTo>
                  <a:lnTo>
                    <a:pt x="243" y="33"/>
                  </a:lnTo>
                  <a:lnTo>
                    <a:pt x="238" y="55"/>
                  </a:lnTo>
                  <a:lnTo>
                    <a:pt x="238" y="65"/>
                  </a:lnTo>
                  <a:lnTo>
                    <a:pt x="250" y="70"/>
                  </a:lnTo>
                  <a:lnTo>
                    <a:pt x="262" y="74"/>
                  </a:lnTo>
                  <a:lnTo>
                    <a:pt x="275" y="84"/>
                  </a:lnTo>
                  <a:lnTo>
                    <a:pt x="282" y="111"/>
                  </a:lnTo>
                  <a:lnTo>
                    <a:pt x="295" y="149"/>
                  </a:lnTo>
                  <a:lnTo>
                    <a:pt x="299" y="186"/>
                  </a:lnTo>
                  <a:lnTo>
                    <a:pt x="262" y="186"/>
                  </a:lnTo>
                  <a:lnTo>
                    <a:pt x="266" y="195"/>
                  </a:lnTo>
                  <a:lnTo>
                    <a:pt x="37" y="191"/>
                  </a:lnTo>
                  <a:lnTo>
                    <a:pt x="37" y="176"/>
                  </a:lnTo>
                  <a:lnTo>
                    <a:pt x="28" y="154"/>
                  </a:lnTo>
                  <a:lnTo>
                    <a:pt x="12" y="125"/>
                  </a:lnTo>
                  <a:lnTo>
                    <a:pt x="16" y="111"/>
                  </a:lnTo>
                  <a:lnTo>
                    <a:pt x="12" y="98"/>
                  </a:lnTo>
                  <a:lnTo>
                    <a:pt x="0" y="79"/>
                  </a:lnTo>
                  <a:lnTo>
                    <a:pt x="0" y="33"/>
                  </a:lnTo>
                </a:path>
              </a:pathLst>
            </a:custGeom>
            <a:solidFill>
              <a:srgbClr val="99CCFF"/>
            </a:solidFill>
            <a:ln w="6350" cap="rnd">
              <a:solidFill>
                <a:schemeClr val="tx1"/>
              </a:solidFill>
              <a:round/>
              <a:headEnd/>
              <a:tailEnd/>
            </a:ln>
          </p:spPr>
          <p:txBody>
            <a:bodyPr wrap="none" lIns="-1" tIns="-1" rIns="-1" bIns="-1" anchor="ctr"/>
            <a:lstStyle/>
            <a:p>
              <a:endParaRPr lang="en-US" sz="2640"/>
            </a:p>
          </p:txBody>
        </p:sp>
        <p:sp>
          <p:nvSpPr>
            <p:cNvPr id="43" name="AutoShape 34"/>
            <p:cNvSpPr>
              <a:spLocks/>
            </p:cNvSpPr>
            <p:nvPr/>
          </p:nvSpPr>
          <p:spPr bwMode="auto">
            <a:xfrm>
              <a:off x="7785100" y="2716213"/>
              <a:ext cx="858838" cy="406400"/>
            </a:xfrm>
            <a:custGeom>
              <a:avLst/>
              <a:gdLst>
                <a:gd name="T0" fmla="*/ 120 w 375"/>
                <a:gd name="T1" fmla="*/ 0 h 289"/>
                <a:gd name="T2" fmla="*/ 3 w 375"/>
                <a:gd name="T3" fmla="*/ 0 h 289"/>
                <a:gd name="T4" fmla="*/ 0 w 375"/>
                <a:gd name="T5" fmla="*/ 70 h 289"/>
                <a:gd name="T6" fmla="*/ 15 w 375"/>
                <a:gd name="T7" fmla="*/ 89 h 289"/>
                <a:gd name="T8" fmla="*/ 20 w 375"/>
                <a:gd name="T9" fmla="*/ 102 h 289"/>
                <a:gd name="T10" fmla="*/ 12 w 375"/>
                <a:gd name="T11" fmla="*/ 121 h 289"/>
                <a:gd name="T12" fmla="*/ 0 w 375"/>
                <a:gd name="T13" fmla="*/ 148 h 289"/>
                <a:gd name="T14" fmla="*/ 0 w 375"/>
                <a:gd name="T15" fmla="*/ 283 h 289"/>
                <a:gd name="T16" fmla="*/ 374 w 375"/>
                <a:gd name="T17" fmla="*/ 288 h 289"/>
                <a:gd name="T18" fmla="*/ 374 w 375"/>
                <a:gd name="T19" fmla="*/ 266 h 289"/>
                <a:gd name="T20" fmla="*/ 362 w 375"/>
                <a:gd name="T21" fmla="*/ 232 h 289"/>
                <a:gd name="T22" fmla="*/ 362 w 375"/>
                <a:gd name="T23" fmla="*/ 223 h 289"/>
                <a:gd name="T24" fmla="*/ 362 w 375"/>
                <a:gd name="T25" fmla="*/ 209 h 289"/>
                <a:gd name="T26" fmla="*/ 370 w 375"/>
                <a:gd name="T27" fmla="*/ 196 h 289"/>
                <a:gd name="T28" fmla="*/ 365 w 375"/>
                <a:gd name="T29" fmla="*/ 186 h 289"/>
                <a:gd name="T30" fmla="*/ 338 w 375"/>
                <a:gd name="T31" fmla="*/ 162 h 289"/>
                <a:gd name="T32" fmla="*/ 338 w 375"/>
                <a:gd name="T33" fmla="*/ 153 h 289"/>
                <a:gd name="T34" fmla="*/ 341 w 375"/>
                <a:gd name="T35" fmla="*/ 143 h 289"/>
                <a:gd name="T36" fmla="*/ 333 w 375"/>
                <a:gd name="T37" fmla="*/ 116 h 289"/>
                <a:gd name="T38" fmla="*/ 318 w 375"/>
                <a:gd name="T39" fmla="*/ 116 h 289"/>
                <a:gd name="T40" fmla="*/ 157 w 375"/>
                <a:gd name="T41" fmla="*/ 111 h 289"/>
                <a:gd name="T42" fmla="*/ 152 w 375"/>
                <a:gd name="T43" fmla="*/ 92 h 289"/>
                <a:gd name="T44" fmla="*/ 92 w 375"/>
                <a:gd name="T45" fmla="*/ 92 h 289"/>
                <a:gd name="T46" fmla="*/ 92 w 375"/>
                <a:gd name="T47" fmla="*/ 51 h 289"/>
                <a:gd name="T48" fmla="*/ 100 w 375"/>
                <a:gd name="T49" fmla="*/ 46 h 289"/>
                <a:gd name="T50" fmla="*/ 113 w 375"/>
                <a:gd name="T51" fmla="*/ 37 h 289"/>
                <a:gd name="T52" fmla="*/ 116 w 375"/>
                <a:gd name="T53" fmla="*/ 14 h 289"/>
                <a:gd name="T54" fmla="*/ 120 w 375"/>
                <a:gd name="T55"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5" h="289">
                  <a:moveTo>
                    <a:pt x="120" y="0"/>
                  </a:moveTo>
                  <a:lnTo>
                    <a:pt x="3" y="0"/>
                  </a:lnTo>
                  <a:lnTo>
                    <a:pt x="0" y="70"/>
                  </a:lnTo>
                  <a:lnTo>
                    <a:pt x="15" y="89"/>
                  </a:lnTo>
                  <a:lnTo>
                    <a:pt x="20" y="102"/>
                  </a:lnTo>
                  <a:lnTo>
                    <a:pt x="12" y="121"/>
                  </a:lnTo>
                  <a:lnTo>
                    <a:pt x="0" y="148"/>
                  </a:lnTo>
                  <a:lnTo>
                    <a:pt x="0" y="283"/>
                  </a:lnTo>
                  <a:lnTo>
                    <a:pt x="374" y="288"/>
                  </a:lnTo>
                  <a:lnTo>
                    <a:pt x="374" y="266"/>
                  </a:lnTo>
                  <a:lnTo>
                    <a:pt x="362" y="232"/>
                  </a:lnTo>
                  <a:lnTo>
                    <a:pt x="362" y="223"/>
                  </a:lnTo>
                  <a:lnTo>
                    <a:pt x="362" y="209"/>
                  </a:lnTo>
                  <a:lnTo>
                    <a:pt x="370" y="196"/>
                  </a:lnTo>
                  <a:lnTo>
                    <a:pt x="365" y="186"/>
                  </a:lnTo>
                  <a:lnTo>
                    <a:pt x="338" y="162"/>
                  </a:lnTo>
                  <a:lnTo>
                    <a:pt x="338" y="153"/>
                  </a:lnTo>
                  <a:lnTo>
                    <a:pt x="341" y="143"/>
                  </a:lnTo>
                  <a:lnTo>
                    <a:pt x="333" y="116"/>
                  </a:lnTo>
                  <a:lnTo>
                    <a:pt x="318" y="116"/>
                  </a:lnTo>
                  <a:lnTo>
                    <a:pt x="157" y="111"/>
                  </a:lnTo>
                  <a:lnTo>
                    <a:pt x="152" y="92"/>
                  </a:lnTo>
                  <a:lnTo>
                    <a:pt x="92" y="92"/>
                  </a:lnTo>
                  <a:lnTo>
                    <a:pt x="92" y="51"/>
                  </a:lnTo>
                  <a:lnTo>
                    <a:pt x="100" y="46"/>
                  </a:lnTo>
                  <a:lnTo>
                    <a:pt x="113" y="37"/>
                  </a:lnTo>
                  <a:lnTo>
                    <a:pt x="116" y="14"/>
                  </a:lnTo>
                  <a:lnTo>
                    <a:pt x="120" y="0"/>
                  </a:lnTo>
                </a:path>
              </a:pathLst>
            </a:custGeom>
            <a:solidFill>
              <a:srgbClr val="99CCFF"/>
            </a:solidFill>
            <a:ln w="6350" cap="rnd">
              <a:solidFill>
                <a:schemeClr val="tx1"/>
              </a:solidFill>
              <a:round/>
              <a:headEnd/>
              <a:tailEnd/>
            </a:ln>
          </p:spPr>
          <p:txBody>
            <a:bodyPr wrap="none" lIns="-1" tIns="-1" rIns="-1" bIns="-1" anchor="ctr"/>
            <a:lstStyle/>
            <a:p>
              <a:endParaRPr lang="en-US" sz="2640"/>
            </a:p>
          </p:txBody>
        </p:sp>
        <p:sp>
          <p:nvSpPr>
            <p:cNvPr id="44" name="AutoShape 35"/>
            <p:cNvSpPr>
              <a:spLocks/>
            </p:cNvSpPr>
            <p:nvPr/>
          </p:nvSpPr>
          <p:spPr bwMode="auto">
            <a:xfrm>
              <a:off x="7785100" y="3100388"/>
              <a:ext cx="858838" cy="631825"/>
            </a:xfrm>
            <a:custGeom>
              <a:avLst/>
              <a:gdLst>
                <a:gd name="T0" fmla="*/ 0 w 375"/>
                <a:gd name="T1" fmla="*/ 0 h 448"/>
                <a:gd name="T2" fmla="*/ 374 w 375"/>
                <a:gd name="T3" fmla="*/ 5 h 448"/>
                <a:gd name="T4" fmla="*/ 370 w 375"/>
                <a:gd name="T5" fmla="*/ 341 h 448"/>
                <a:gd name="T6" fmla="*/ 365 w 375"/>
                <a:gd name="T7" fmla="*/ 341 h 448"/>
                <a:gd name="T8" fmla="*/ 362 w 375"/>
                <a:gd name="T9" fmla="*/ 396 h 448"/>
                <a:gd name="T10" fmla="*/ 370 w 375"/>
                <a:gd name="T11" fmla="*/ 396 h 448"/>
                <a:gd name="T12" fmla="*/ 370 w 375"/>
                <a:gd name="T13" fmla="*/ 447 h 448"/>
                <a:gd name="T14" fmla="*/ 245 w 375"/>
                <a:gd name="T15" fmla="*/ 447 h 448"/>
                <a:gd name="T16" fmla="*/ 249 w 375"/>
                <a:gd name="T17" fmla="*/ 425 h 448"/>
                <a:gd name="T18" fmla="*/ 241 w 375"/>
                <a:gd name="T19" fmla="*/ 396 h 448"/>
                <a:gd name="T20" fmla="*/ 228 w 375"/>
                <a:gd name="T21" fmla="*/ 382 h 448"/>
                <a:gd name="T22" fmla="*/ 228 w 375"/>
                <a:gd name="T23" fmla="*/ 368 h 448"/>
                <a:gd name="T24" fmla="*/ 225 w 375"/>
                <a:gd name="T25" fmla="*/ 355 h 448"/>
                <a:gd name="T26" fmla="*/ 204 w 375"/>
                <a:gd name="T27" fmla="*/ 331 h 448"/>
                <a:gd name="T28" fmla="*/ 184 w 375"/>
                <a:gd name="T29" fmla="*/ 317 h 448"/>
                <a:gd name="T30" fmla="*/ 177 w 375"/>
                <a:gd name="T31" fmla="*/ 312 h 448"/>
                <a:gd name="T32" fmla="*/ 164 w 375"/>
                <a:gd name="T33" fmla="*/ 288 h 448"/>
                <a:gd name="T34" fmla="*/ 164 w 375"/>
                <a:gd name="T35" fmla="*/ 280 h 448"/>
                <a:gd name="T36" fmla="*/ 148 w 375"/>
                <a:gd name="T37" fmla="*/ 266 h 448"/>
                <a:gd name="T38" fmla="*/ 148 w 375"/>
                <a:gd name="T39" fmla="*/ 252 h 448"/>
                <a:gd name="T40" fmla="*/ 132 w 375"/>
                <a:gd name="T41" fmla="*/ 237 h 448"/>
                <a:gd name="T42" fmla="*/ 125 w 375"/>
                <a:gd name="T43" fmla="*/ 237 h 448"/>
                <a:gd name="T44" fmla="*/ 125 w 375"/>
                <a:gd name="T45" fmla="*/ 228 h 448"/>
                <a:gd name="T46" fmla="*/ 132 w 375"/>
                <a:gd name="T47" fmla="*/ 224 h 448"/>
                <a:gd name="T48" fmla="*/ 137 w 375"/>
                <a:gd name="T49" fmla="*/ 215 h 448"/>
                <a:gd name="T50" fmla="*/ 132 w 375"/>
                <a:gd name="T51" fmla="*/ 210 h 448"/>
                <a:gd name="T52" fmla="*/ 125 w 375"/>
                <a:gd name="T53" fmla="*/ 182 h 448"/>
                <a:gd name="T54" fmla="*/ 128 w 375"/>
                <a:gd name="T55" fmla="*/ 172 h 448"/>
                <a:gd name="T56" fmla="*/ 84 w 375"/>
                <a:gd name="T57" fmla="*/ 172 h 448"/>
                <a:gd name="T58" fmla="*/ 32 w 375"/>
                <a:gd name="T59" fmla="*/ 56 h 448"/>
                <a:gd name="T60" fmla="*/ 0 w 375"/>
                <a:gd name="T61" fmla="*/ 51 h 448"/>
                <a:gd name="T62" fmla="*/ 0 w 375"/>
                <a:gd name="T63"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448">
                  <a:moveTo>
                    <a:pt x="0" y="0"/>
                  </a:moveTo>
                  <a:lnTo>
                    <a:pt x="374" y="5"/>
                  </a:lnTo>
                  <a:lnTo>
                    <a:pt x="370" y="341"/>
                  </a:lnTo>
                  <a:lnTo>
                    <a:pt x="365" y="341"/>
                  </a:lnTo>
                  <a:lnTo>
                    <a:pt x="362" y="396"/>
                  </a:lnTo>
                  <a:lnTo>
                    <a:pt x="370" y="396"/>
                  </a:lnTo>
                  <a:lnTo>
                    <a:pt x="370" y="447"/>
                  </a:lnTo>
                  <a:lnTo>
                    <a:pt x="245" y="447"/>
                  </a:lnTo>
                  <a:lnTo>
                    <a:pt x="249" y="425"/>
                  </a:lnTo>
                  <a:lnTo>
                    <a:pt x="241" y="396"/>
                  </a:lnTo>
                  <a:lnTo>
                    <a:pt x="228" y="382"/>
                  </a:lnTo>
                  <a:lnTo>
                    <a:pt x="228" y="368"/>
                  </a:lnTo>
                  <a:lnTo>
                    <a:pt x="225" y="355"/>
                  </a:lnTo>
                  <a:lnTo>
                    <a:pt x="204" y="331"/>
                  </a:lnTo>
                  <a:lnTo>
                    <a:pt x="184" y="317"/>
                  </a:lnTo>
                  <a:lnTo>
                    <a:pt x="177" y="312"/>
                  </a:lnTo>
                  <a:lnTo>
                    <a:pt x="164" y="288"/>
                  </a:lnTo>
                  <a:lnTo>
                    <a:pt x="164" y="280"/>
                  </a:lnTo>
                  <a:lnTo>
                    <a:pt x="148" y="266"/>
                  </a:lnTo>
                  <a:lnTo>
                    <a:pt x="148" y="252"/>
                  </a:lnTo>
                  <a:lnTo>
                    <a:pt x="132" y="237"/>
                  </a:lnTo>
                  <a:lnTo>
                    <a:pt x="125" y="237"/>
                  </a:lnTo>
                  <a:lnTo>
                    <a:pt x="125" y="228"/>
                  </a:lnTo>
                  <a:lnTo>
                    <a:pt x="132" y="224"/>
                  </a:lnTo>
                  <a:lnTo>
                    <a:pt x="137" y="215"/>
                  </a:lnTo>
                  <a:lnTo>
                    <a:pt x="132" y="210"/>
                  </a:lnTo>
                  <a:lnTo>
                    <a:pt x="125" y="182"/>
                  </a:lnTo>
                  <a:lnTo>
                    <a:pt x="128" y="172"/>
                  </a:lnTo>
                  <a:lnTo>
                    <a:pt x="84" y="172"/>
                  </a:lnTo>
                  <a:lnTo>
                    <a:pt x="32" y="56"/>
                  </a:lnTo>
                  <a:lnTo>
                    <a:pt x="0" y="51"/>
                  </a:lnTo>
                  <a:lnTo>
                    <a:pt x="0" y="0"/>
                  </a:lnTo>
                </a:path>
              </a:pathLst>
            </a:custGeom>
            <a:solidFill>
              <a:srgbClr val="99CCFF"/>
            </a:solidFill>
            <a:ln w="6350" cap="rnd">
              <a:solidFill>
                <a:schemeClr val="tx1"/>
              </a:solidFill>
              <a:round/>
              <a:headEnd/>
              <a:tailEnd/>
            </a:ln>
          </p:spPr>
          <p:txBody>
            <a:bodyPr wrap="none" lIns="-1" tIns="-1" rIns="-1" bIns="-1" anchor="ctr"/>
            <a:lstStyle/>
            <a:p>
              <a:endParaRPr lang="en-US" sz="2640"/>
            </a:p>
          </p:txBody>
        </p:sp>
        <p:sp>
          <p:nvSpPr>
            <p:cNvPr id="45" name="AutoShape 36"/>
            <p:cNvSpPr>
              <a:spLocks/>
            </p:cNvSpPr>
            <p:nvPr/>
          </p:nvSpPr>
          <p:spPr bwMode="auto">
            <a:xfrm>
              <a:off x="8777288" y="3808413"/>
              <a:ext cx="542925" cy="290512"/>
            </a:xfrm>
            <a:custGeom>
              <a:avLst/>
              <a:gdLst>
                <a:gd name="T0" fmla="*/ 0 w 236"/>
                <a:gd name="T1" fmla="*/ 0 h 206"/>
                <a:gd name="T2" fmla="*/ 175 w 236"/>
                <a:gd name="T3" fmla="*/ 0 h 206"/>
                <a:gd name="T4" fmla="*/ 175 w 236"/>
                <a:gd name="T5" fmla="*/ 29 h 206"/>
                <a:gd name="T6" fmla="*/ 178 w 236"/>
                <a:gd name="T7" fmla="*/ 51 h 206"/>
                <a:gd name="T8" fmla="*/ 187 w 236"/>
                <a:gd name="T9" fmla="*/ 75 h 206"/>
                <a:gd name="T10" fmla="*/ 207 w 236"/>
                <a:gd name="T11" fmla="*/ 118 h 206"/>
                <a:gd name="T12" fmla="*/ 223 w 236"/>
                <a:gd name="T13" fmla="*/ 154 h 206"/>
                <a:gd name="T14" fmla="*/ 235 w 236"/>
                <a:gd name="T15" fmla="*/ 178 h 206"/>
                <a:gd name="T16" fmla="*/ 198 w 236"/>
                <a:gd name="T17" fmla="*/ 173 h 206"/>
                <a:gd name="T18" fmla="*/ 198 w 236"/>
                <a:gd name="T19" fmla="*/ 205 h 206"/>
                <a:gd name="T20" fmla="*/ 0 w 236"/>
                <a:gd name="T21" fmla="*/ 205 h 206"/>
                <a:gd name="T22" fmla="*/ 0 w 236"/>
                <a:gd name="T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206">
                  <a:moveTo>
                    <a:pt x="0" y="0"/>
                  </a:moveTo>
                  <a:lnTo>
                    <a:pt x="175" y="0"/>
                  </a:lnTo>
                  <a:lnTo>
                    <a:pt x="175" y="29"/>
                  </a:lnTo>
                  <a:lnTo>
                    <a:pt x="178" y="51"/>
                  </a:lnTo>
                  <a:lnTo>
                    <a:pt x="187" y="75"/>
                  </a:lnTo>
                  <a:lnTo>
                    <a:pt x="207" y="118"/>
                  </a:lnTo>
                  <a:lnTo>
                    <a:pt x="223" y="154"/>
                  </a:lnTo>
                  <a:lnTo>
                    <a:pt x="235" y="178"/>
                  </a:lnTo>
                  <a:lnTo>
                    <a:pt x="198" y="173"/>
                  </a:lnTo>
                  <a:lnTo>
                    <a:pt x="198" y="205"/>
                  </a:lnTo>
                  <a:lnTo>
                    <a:pt x="0" y="205"/>
                  </a:lnTo>
                  <a:lnTo>
                    <a:pt x="0" y="0"/>
                  </a:lnTo>
                </a:path>
              </a:pathLst>
            </a:custGeom>
            <a:solidFill>
              <a:srgbClr val="99CCFF"/>
            </a:solidFill>
            <a:ln w="6350" cap="rnd">
              <a:solidFill>
                <a:schemeClr val="tx1"/>
              </a:solidFill>
              <a:round/>
              <a:headEnd/>
              <a:tailEnd/>
            </a:ln>
          </p:spPr>
          <p:txBody>
            <a:bodyPr wrap="none" lIns="-1" tIns="-1" rIns="-1" bIns="-1" anchor="ctr"/>
            <a:lstStyle/>
            <a:p>
              <a:endParaRPr lang="en-US" sz="2640"/>
            </a:p>
          </p:txBody>
        </p:sp>
        <p:sp>
          <p:nvSpPr>
            <p:cNvPr id="46" name="AutoShape 37"/>
            <p:cNvSpPr>
              <a:spLocks/>
            </p:cNvSpPr>
            <p:nvPr/>
          </p:nvSpPr>
          <p:spPr bwMode="auto">
            <a:xfrm>
              <a:off x="7977188" y="2633663"/>
              <a:ext cx="538162" cy="246062"/>
            </a:xfrm>
            <a:custGeom>
              <a:avLst/>
              <a:gdLst>
                <a:gd name="T0" fmla="*/ 52 w 235"/>
                <a:gd name="T1" fmla="*/ 0 h 174"/>
                <a:gd name="T2" fmla="*/ 40 w 235"/>
                <a:gd name="T3" fmla="*/ 5 h 174"/>
                <a:gd name="T4" fmla="*/ 28 w 235"/>
                <a:gd name="T5" fmla="*/ 19 h 174"/>
                <a:gd name="T6" fmla="*/ 28 w 235"/>
                <a:gd name="T7" fmla="*/ 33 h 174"/>
                <a:gd name="T8" fmla="*/ 28 w 235"/>
                <a:gd name="T9" fmla="*/ 56 h 174"/>
                <a:gd name="T10" fmla="*/ 24 w 235"/>
                <a:gd name="T11" fmla="*/ 75 h 174"/>
                <a:gd name="T12" fmla="*/ 20 w 235"/>
                <a:gd name="T13" fmla="*/ 94 h 174"/>
                <a:gd name="T14" fmla="*/ 3 w 235"/>
                <a:gd name="T15" fmla="*/ 103 h 174"/>
                <a:gd name="T16" fmla="*/ 0 w 235"/>
                <a:gd name="T17" fmla="*/ 113 h 174"/>
                <a:gd name="T18" fmla="*/ 0 w 235"/>
                <a:gd name="T19" fmla="*/ 154 h 174"/>
                <a:gd name="T20" fmla="*/ 64 w 235"/>
                <a:gd name="T21" fmla="*/ 154 h 174"/>
                <a:gd name="T22" fmla="*/ 69 w 235"/>
                <a:gd name="T23" fmla="*/ 173 h 174"/>
                <a:gd name="T24" fmla="*/ 234 w 235"/>
                <a:gd name="T25" fmla="*/ 173 h 174"/>
                <a:gd name="T26" fmla="*/ 231 w 235"/>
                <a:gd name="T27" fmla="*/ 135 h 174"/>
                <a:gd name="T28" fmla="*/ 222 w 235"/>
                <a:gd name="T29" fmla="*/ 113 h 174"/>
                <a:gd name="T30" fmla="*/ 214 w 235"/>
                <a:gd name="T31" fmla="*/ 98 h 174"/>
                <a:gd name="T32" fmla="*/ 202 w 235"/>
                <a:gd name="T33" fmla="*/ 79 h 174"/>
                <a:gd name="T34" fmla="*/ 202 w 235"/>
                <a:gd name="T35" fmla="*/ 60 h 174"/>
                <a:gd name="T36" fmla="*/ 197 w 235"/>
                <a:gd name="T37" fmla="*/ 46 h 174"/>
                <a:gd name="T38" fmla="*/ 182 w 235"/>
                <a:gd name="T39" fmla="*/ 38 h 174"/>
                <a:gd name="T40" fmla="*/ 174 w 235"/>
                <a:gd name="T41" fmla="*/ 33 h 174"/>
                <a:gd name="T42" fmla="*/ 170 w 235"/>
                <a:gd name="T43" fmla="*/ 43 h 174"/>
                <a:gd name="T44" fmla="*/ 170 w 235"/>
                <a:gd name="T45" fmla="*/ 51 h 174"/>
                <a:gd name="T46" fmla="*/ 165 w 235"/>
                <a:gd name="T47" fmla="*/ 60 h 174"/>
                <a:gd name="T48" fmla="*/ 145 w 235"/>
                <a:gd name="T49" fmla="*/ 60 h 174"/>
                <a:gd name="T50" fmla="*/ 141 w 235"/>
                <a:gd name="T51" fmla="*/ 56 h 174"/>
                <a:gd name="T52" fmla="*/ 138 w 235"/>
                <a:gd name="T53" fmla="*/ 56 h 174"/>
                <a:gd name="T54" fmla="*/ 125 w 235"/>
                <a:gd name="T55" fmla="*/ 51 h 174"/>
                <a:gd name="T56" fmla="*/ 116 w 235"/>
                <a:gd name="T57" fmla="*/ 38 h 174"/>
                <a:gd name="T58" fmla="*/ 101 w 235"/>
                <a:gd name="T59" fmla="*/ 28 h 174"/>
                <a:gd name="T60" fmla="*/ 69 w 235"/>
                <a:gd name="T61" fmla="*/ 28 h 174"/>
                <a:gd name="T62" fmla="*/ 57 w 235"/>
                <a:gd name="T63" fmla="*/ 24 h 174"/>
                <a:gd name="T64" fmla="*/ 52 w 235"/>
                <a:gd name="T6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74">
                  <a:moveTo>
                    <a:pt x="52" y="0"/>
                  </a:moveTo>
                  <a:lnTo>
                    <a:pt x="40" y="5"/>
                  </a:lnTo>
                  <a:lnTo>
                    <a:pt x="28" y="19"/>
                  </a:lnTo>
                  <a:lnTo>
                    <a:pt x="28" y="33"/>
                  </a:lnTo>
                  <a:lnTo>
                    <a:pt x="28" y="56"/>
                  </a:lnTo>
                  <a:lnTo>
                    <a:pt x="24" y="75"/>
                  </a:lnTo>
                  <a:lnTo>
                    <a:pt x="20" y="94"/>
                  </a:lnTo>
                  <a:lnTo>
                    <a:pt x="3" y="103"/>
                  </a:lnTo>
                  <a:lnTo>
                    <a:pt x="0" y="113"/>
                  </a:lnTo>
                  <a:lnTo>
                    <a:pt x="0" y="154"/>
                  </a:lnTo>
                  <a:lnTo>
                    <a:pt x="64" y="154"/>
                  </a:lnTo>
                  <a:lnTo>
                    <a:pt x="69" y="173"/>
                  </a:lnTo>
                  <a:lnTo>
                    <a:pt x="234" y="173"/>
                  </a:lnTo>
                  <a:lnTo>
                    <a:pt x="231" y="135"/>
                  </a:lnTo>
                  <a:lnTo>
                    <a:pt x="222" y="113"/>
                  </a:lnTo>
                  <a:lnTo>
                    <a:pt x="214" y="98"/>
                  </a:lnTo>
                  <a:lnTo>
                    <a:pt x="202" y="79"/>
                  </a:lnTo>
                  <a:lnTo>
                    <a:pt x="202" y="60"/>
                  </a:lnTo>
                  <a:lnTo>
                    <a:pt x="197" y="46"/>
                  </a:lnTo>
                  <a:lnTo>
                    <a:pt x="182" y="38"/>
                  </a:lnTo>
                  <a:lnTo>
                    <a:pt x="174" y="33"/>
                  </a:lnTo>
                  <a:lnTo>
                    <a:pt x="170" y="43"/>
                  </a:lnTo>
                  <a:lnTo>
                    <a:pt x="170" y="51"/>
                  </a:lnTo>
                  <a:lnTo>
                    <a:pt x="165" y="60"/>
                  </a:lnTo>
                  <a:lnTo>
                    <a:pt x="145" y="60"/>
                  </a:lnTo>
                  <a:lnTo>
                    <a:pt x="141" y="56"/>
                  </a:lnTo>
                  <a:lnTo>
                    <a:pt x="138" y="56"/>
                  </a:lnTo>
                  <a:lnTo>
                    <a:pt x="125" y="51"/>
                  </a:lnTo>
                  <a:lnTo>
                    <a:pt x="116" y="38"/>
                  </a:lnTo>
                  <a:lnTo>
                    <a:pt x="101" y="28"/>
                  </a:lnTo>
                  <a:lnTo>
                    <a:pt x="69" y="28"/>
                  </a:lnTo>
                  <a:lnTo>
                    <a:pt x="57" y="24"/>
                  </a:lnTo>
                  <a:lnTo>
                    <a:pt x="52" y="0"/>
                  </a:lnTo>
                </a:path>
              </a:pathLst>
            </a:custGeom>
            <a:solidFill>
              <a:srgbClr val="99CCFF"/>
            </a:solidFill>
            <a:ln w="6350" cap="rnd">
              <a:solidFill>
                <a:schemeClr val="tx1"/>
              </a:solidFill>
              <a:round/>
              <a:headEnd/>
              <a:tailEnd/>
            </a:ln>
          </p:spPr>
          <p:txBody>
            <a:bodyPr wrap="none" lIns="-1" tIns="-1" rIns="-1" bIns="-1" anchor="ctr"/>
            <a:lstStyle/>
            <a:p>
              <a:endParaRPr lang="en-US" sz="2640"/>
            </a:p>
          </p:txBody>
        </p:sp>
        <p:sp>
          <p:nvSpPr>
            <p:cNvPr id="47" name="AutoShape 38"/>
            <p:cNvSpPr>
              <a:spLocks/>
            </p:cNvSpPr>
            <p:nvPr/>
          </p:nvSpPr>
          <p:spPr bwMode="auto">
            <a:xfrm>
              <a:off x="7729538" y="2124075"/>
              <a:ext cx="1036637" cy="755650"/>
            </a:xfrm>
            <a:custGeom>
              <a:avLst/>
              <a:gdLst>
                <a:gd name="T0" fmla="*/ 128 w 450"/>
                <a:gd name="T1" fmla="*/ 107 h 537"/>
                <a:gd name="T2" fmla="*/ 256 w 450"/>
                <a:gd name="T3" fmla="*/ 14 h 537"/>
                <a:gd name="T4" fmla="*/ 288 w 450"/>
                <a:gd name="T5" fmla="*/ 32 h 537"/>
                <a:gd name="T6" fmla="*/ 337 w 450"/>
                <a:gd name="T7" fmla="*/ 149 h 537"/>
                <a:gd name="T8" fmla="*/ 352 w 450"/>
                <a:gd name="T9" fmla="*/ 200 h 537"/>
                <a:gd name="T10" fmla="*/ 357 w 450"/>
                <a:gd name="T11" fmla="*/ 242 h 537"/>
                <a:gd name="T12" fmla="*/ 376 w 450"/>
                <a:gd name="T13" fmla="*/ 251 h 537"/>
                <a:gd name="T14" fmla="*/ 381 w 450"/>
                <a:gd name="T15" fmla="*/ 299 h 537"/>
                <a:gd name="T16" fmla="*/ 437 w 450"/>
                <a:gd name="T17" fmla="*/ 401 h 537"/>
                <a:gd name="T18" fmla="*/ 449 w 450"/>
                <a:gd name="T19" fmla="*/ 442 h 537"/>
                <a:gd name="T20" fmla="*/ 417 w 450"/>
                <a:gd name="T21" fmla="*/ 415 h 537"/>
                <a:gd name="T22" fmla="*/ 405 w 450"/>
                <a:gd name="T23" fmla="*/ 424 h 537"/>
                <a:gd name="T24" fmla="*/ 357 w 450"/>
                <a:gd name="T25" fmla="*/ 536 h 537"/>
                <a:gd name="T26" fmla="*/ 337 w 450"/>
                <a:gd name="T27" fmla="*/ 499 h 537"/>
                <a:gd name="T28" fmla="*/ 320 w 450"/>
                <a:gd name="T29" fmla="*/ 461 h 537"/>
                <a:gd name="T30" fmla="*/ 308 w 450"/>
                <a:gd name="T31" fmla="*/ 424 h 537"/>
                <a:gd name="T32" fmla="*/ 293 w 450"/>
                <a:gd name="T33" fmla="*/ 401 h 537"/>
                <a:gd name="T34" fmla="*/ 281 w 450"/>
                <a:gd name="T35" fmla="*/ 406 h 537"/>
                <a:gd name="T36" fmla="*/ 276 w 450"/>
                <a:gd name="T37" fmla="*/ 424 h 537"/>
                <a:gd name="T38" fmla="*/ 249 w 450"/>
                <a:gd name="T39" fmla="*/ 420 h 537"/>
                <a:gd name="T40" fmla="*/ 232 w 450"/>
                <a:gd name="T41" fmla="*/ 415 h 537"/>
                <a:gd name="T42" fmla="*/ 212 w 450"/>
                <a:gd name="T43" fmla="*/ 391 h 537"/>
                <a:gd name="T44" fmla="*/ 168 w 450"/>
                <a:gd name="T45" fmla="*/ 387 h 537"/>
                <a:gd name="T46" fmla="*/ 164 w 450"/>
                <a:gd name="T47" fmla="*/ 336 h 537"/>
                <a:gd name="T48" fmla="*/ 156 w 450"/>
                <a:gd name="T49" fmla="*/ 302 h 537"/>
                <a:gd name="T50" fmla="*/ 132 w 450"/>
                <a:gd name="T51" fmla="*/ 261 h 537"/>
                <a:gd name="T52" fmla="*/ 112 w 450"/>
                <a:gd name="T53" fmla="*/ 237 h 537"/>
                <a:gd name="T54" fmla="*/ 96 w 450"/>
                <a:gd name="T55" fmla="*/ 224 h 537"/>
                <a:gd name="T56" fmla="*/ 76 w 450"/>
                <a:gd name="T57" fmla="*/ 181 h 537"/>
                <a:gd name="T58" fmla="*/ 56 w 450"/>
                <a:gd name="T59" fmla="*/ 159 h 537"/>
                <a:gd name="T60" fmla="*/ 40 w 450"/>
                <a:gd name="T61" fmla="*/ 149 h 537"/>
                <a:gd name="T62" fmla="*/ 28 w 450"/>
                <a:gd name="T63" fmla="*/ 140 h 537"/>
                <a:gd name="T64" fmla="*/ 15 w 450"/>
                <a:gd name="T65" fmla="*/ 92 h 537"/>
                <a:gd name="T66" fmla="*/ 0 w 450"/>
                <a:gd name="T67" fmla="*/ 70 h 537"/>
                <a:gd name="T68" fmla="*/ 12 w 450"/>
                <a:gd name="T69" fmla="*/ 70 h 537"/>
                <a:gd name="T70" fmla="*/ 112 w 450"/>
                <a:gd name="T71" fmla="*/ 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0" h="537">
                  <a:moveTo>
                    <a:pt x="124" y="27"/>
                  </a:moveTo>
                  <a:lnTo>
                    <a:pt x="128" y="107"/>
                  </a:lnTo>
                  <a:lnTo>
                    <a:pt x="252" y="111"/>
                  </a:lnTo>
                  <a:lnTo>
                    <a:pt x="256" y="14"/>
                  </a:lnTo>
                  <a:lnTo>
                    <a:pt x="281" y="0"/>
                  </a:lnTo>
                  <a:lnTo>
                    <a:pt x="288" y="32"/>
                  </a:lnTo>
                  <a:lnTo>
                    <a:pt x="288" y="46"/>
                  </a:lnTo>
                  <a:lnTo>
                    <a:pt x="337" y="149"/>
                  </a:lnTo>
                  <a:lnTo>
                    <a:pt x="344" y="167"/>
                  </a:lnTo>
                  <a:lnTo>
                    <a:pt x="352" y="200"/>
                  </a:lnTo>
                  <a:lnTo>
                    <a:pt x="352" y="237"/>
                  </a:lnTo>
                  <a:lnTo>
                    <a:pt x="357" y="242"/>
                  </a:lnTo>
                  <a:lnTo>
                    <a:pt x="364" y="242"/>
                  </a:lnTo>
                  <a:lnTo>
                    <a:pt x="376" y="251"/>
                  </a:lnTo>
                  <a:lnTo>
                    <a:pt x="376" y="261"/>
                  </a:lnTo>
                  <a:lnTo>
                    <a:pt x="381" y="299"/>
                  </a:lnTo>
                  <a:lnTo>
                    <a:pt x="401" y="345"/>
                  </a:lnTo>
                  <a:lnTo>
                    <a:pt x="437" y="401"/>
                  </a:lnTo>
                  <a:lnTo>
                    <a:pt x="449" y="434"/>
                  </a:lnTo>
                  <a:lnTo>
                    <a:pt x="449" y="442"/>
                  </a:lnTo>
                  <a:lnTo>
                    <a:pt x="437" y="439"/>
                  </a:lnTo>
                  <a:lnTo>
                    <a:pt x="417" y="415"/>
                  </a:lnTo>
                  <a:lnTo>
                    <a:pt x="409" y="415"/>
                  </a:lnTo>
                  <a:lnTo>
                    <a:pt x="405" y="424"/>
                  </a:lnTo>
                  <a:lnTo>
                    <a:pt x="361" y="420"/>
                  </a:lnTo>
                  <a:lnTo>
                    <a:pt x="357" y="536"/>
                  </a:lnTo>
                  <a:lnTo>
                    <a:pt x="341" y="536"/>
                  </a:lnTo>
                  <a:lnTo>
                    <a:pt x="337" y="499"/>
                  </a:lnTo>
                  <a:lnTo>
                    <a:pt x="329" y="471"/>
                  </a:lnTo>
                  <a:lnTo>
                    <a:pt x="320" y="461"/>
                  </a:lnTo>
                  <a:lnTo>
                    <a:pt x="308" y="442"/>
                  </a:lnTo>
                  <a:lnTo>
                    <a:pt x="308" y="424"/>
                  </a:lnTo>
                  <a:lnTo>
                    <a:pt x="305" y="410"/>
                  </a:lnTo>
                  <a:lnTo>
                    <a:pt x="293" y="401"/>
                  </a:lnTo>
                  <a:lnTo>
                    <a:pt x="281" y="401"/>
                  </a:lnTo>
                  <a:lnTo>
                    <a:pt x="281" y="406"/>
                  </a:lnTo>
                  <a:lnTo>
                    <a:pt x="281" y="415"/>
                  </a:lnTo>
                  <a:lnTo>
                    <a:pt x="276" y="424"/>
                  </a:lnTo>
                  <a:lnTo>
                    <a:pt x="252" y="424"/>
                  </a:lnTo>
                  <a:lnTo>
                    <a:pt x="249" y="420"/>
                  </a:lnTo>
                  <a:lnTo>
                    <a:pt x="244" y="420"/>
                  </a:lnTo>
                  <a:lnTo>
                    <a:pt x="232" y="415"/>
                  </a:lnTo>
                  <a:lnTo>
                    <a:pt x="228" y="401"/>
                  </a:lnTo>
                  <a:lnTo>
                    <a:pt x="212" y="391"/>
                  </a:lnTo>
                  <a:lnTo>
                    <a:pt x="180" y="391"/>
                  </a:lnTo>
                  <a:lnTo>
                    <a:pt x="168" y="387"/>
                  </a:lnTo>
                  <a:lnTo>
                    <a:pt x="161" y="369"/>
                  </a:lnTo>
                  <a:lnTo>
                    <a:pt x="164" y="336"/>
                  </a:lnTo>
                  <a:lnTo>
                    <a:pt x="161" y="326"/>
                  </a:lnTo>
                  <a:lnTo>
                    <a:pt x="156" y="302"/>
                  </a:lnTo>
                  <a:lnTo>
                    <a:pt x="149" y="275"/>
                  </a:lnTo>
                  <a:lnTo>
                    <a:pt x="132" y="261"/>
                  </a:lnTo>
                  <a:lnTo>
                    <a:pt x="116" y="251"/>
                  </a:lnTo>
                  <a:lnTo>
                    <a:pt x="112" y="237"/>
                  </a:lnTo>
                  <a:lnTo>
                    <a:pt x="103" y="224"/>
                  </a:lnTo>
                  <a:lnTo>
                    <a:pt x="96" y="224"/>
                  </a:lnTo>
                  <a:lnTo>
                    <a:pt x="92" y="219"/>
                  </a:lnTo>
                  <a:lnTo>
                    <a:pt x="76" y="181"/>
                  </a:lnTo>
                  <a:lnTo>
                    <a:pt x="59" y="167"/>
                  </a:lnTo>
                  <a:lnTo>
                    <a:pt x="56" y="159"/>
                  </a:lnTo>
                  <a:lnTo>
                    <a:pt x="47" y="149"/>
                  </a:lnTo>
                  <a:lnTo>
                    <a:pt x="40" y="149"/>
                  </a:lnTo>
                  <a:lnTo>
                    <a:pt x="32" y="149"/>
                  </a:lnTo>
                  <a:lnTo>
                    <a:pt x="28" y="140"/>
                  </a:lnTo>
                  <a:lnTo>
                    <a:pt x="20" y="116"/>
                  </a:lnTo>
                  <a:lnTo>
                    <a:pt x="15" y="92"/>
                  </a:lnTo>
                  <a:lnTo>
                    <a:pt x="0" y="79"/>
                  </a:lnTo>
                  <a:lnTo>
                    <a:pt x="0" y="70"/>
                  </a:lnTo>
                  <a:lnTo>
                    <a:pt x="8" y="65"/>
                  </a:lnTo>
                  <a:lnTo>
                    <a:pt x="12" y="70"/>
                  </a:lnTo>
                  <a:lnTo>
                    <a:pt x="68" y="51"/>
                  </a:lnTo>
                  <a:lnTo>
                    <a:pt x="112" y="37"/>
                  </a:lnTo>
                  <a:lnTo>
                    <a:pt x="124" y="27"/>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48" name="AutoShape 39"/>
            <p:cNvSpPr>
              <a:spLocks/>
            </p:cNvSpPr>
            <p:nvPr/>
          </p:nvSpPr>
          <p:spPr bwMode="auto">
            <a:xfrm>
              <a:off x="5922963" y="1801813"/>
              <a:ext cx="542925" cy="466725"/>
            </a:xfrm>
            <a:custGeom>
              <a:avLst/>
              <a:gdLst>
                <a:gd name="T0" fmla="*/ 48 w 236"/>
                <a:gd name="T1" fmla="*/ 0 h 332"/>
                <a:gd name="T2" fmla="*/ 235 w 236"/>
                <a:gd name="T3" fmla="*/ 4 h 332"/>
                <a:gd name="T4" fmla="*/ 235 w 236"/>
                <a:gd name="T5" fmla="*/ 27 h 332"/>
                <a:gd name="T6" fmla="*/ 227 w 236"/>
                <a:gd name="T7" fmla="*/ 56 h 332"/>
                <a:gd name="T8" fmla="*/ 227 w 236"/>
                <a:gd name="T9" fmla="*/ 74 h 332"/>
                <a:gd name="T10" fmla="*/ 227 w 236"/>
                <a:gd name="T11" fmla="*/ 92 h 332"/>
                <a:gd name="T12" fmla="*/ 223 w 236"/>
                <a:gd name="T13" fmla="*/ 116 h 332"/>
                <a:gd name="T14" fmla="*/ 220 w 236"/>
                <a:gd name="T15" fmla="*/ 145 h 332"/>
                <a:gd name="T16" fmla="*/ 235 w 236"/>
                <a:gd name="T17" fmla="*/ 145 h 332"/>
                <a:gd name="T18" fmla="*/ 232 w 236"/>
                <a:gd name="T19" fmla="*/ 159 h 332"/>
                <a:gd name="T20" fmla="*/ 220 w 236"/>
                <a:gd name="T21" fmla="*/ 172 h 332"/>
                <a:gd name="T22" fmla="*/ 215 w 236"/>
                <a:gd name="T23" fmla="*/ 186 h 332"/>
                <a:gd name="T24" fmla="*/ 215 w 236"/>
                <a:gd name="T25" fmla="*/ 215 h 332"/>
                <a:gd name="T26" fmla="*/ 212 w 236"/>
                <a:gd name="T27" fmla="*/ 229 h 332"/>
                <a:gd name="T28" fmla="*/ 200 w 236"/>
                <a:gd name="T29" fmla="*/ 251 h 332"/>
                <a:gd name="T30" fmla="*/ 196 w 236"/>
                <a:gd name="T31" fmla="*/ 266 h 332"/>
                <a:gd name="T32" fmla="*/ 184 w 236"/>
                <a:gd name="T33" fmla="*/ 275 h 332"/>
                <a:gd name="T34" fmla="*/ 172 w 236"/>
                <a:gd name="T35" fmla="*/ 285 h 332"/>
                <a:gd name="T36" fmla="*/ 172 w 236"/>
                <a:gd name="T37" fmla="*/ 307 h 332"/>
                <a:gd name="T38" fmla="*/ 164 w 236"/>
                <a:gd name="T39" fmla="*/ 317 h 332"/>
                <a:gd name="T40" fmla="*/ 155 w 236"/>
                <a:gd name="T41" fmla="*/ 317 h 332"/>
                <a:gd name="T42" fmla="*/ 148 w 236"/>
                <a:gd name="T43" fmla="*/ 326 h 332"/>
                <a:gd name="T44" fmla="*/ 140 w 236"/>
                <a:gd name="T45" fmla="*/ 326 h 332"/>
                <a:gd name="T46" fmla="*/ 124 w 236"/>
                <a:gd name="T47" fmla="*/ 331 h 332"/>
                <a:gd name="T48" fmla="*/ 124 w 236"/>
                <a:gd name="T49" fmla="*/ 312 h 332"/>
                <a:gd name="T50" fmla="*/ 124 w 236"/>
                <a:gd name="T51" fmla="*/ 294 h 332"/>
                <a:gd name="T52" fmla="*/ 111 w 236"/>
                <a:gd name="T53" fmla="*/ 270 h 332"/>
                <a:gd name="T54" fmla="*/ 99 w 236"/>
                <a:gd name="T55" fmla="*/ 256 h 332"/>
                <a:gd name="T56" fmla="*/ 89 w 236"/>
                <a:gd name="T57" fmla="*/ 247 h 332"/>
                <a:gd name="T58" fmla="*/ 80 w 236"/>
                <a:gd name="T59" fmla="*/ 242 h 332"/>
                <a:gd name="T60" fmla="*/ 72 w 236"/>
                <a:gd name="T61" fmla="*/ 242 h 332"/>
                <a:gd name="T62" fmla="*/ 64 w 236"/>
                <a:gd name="T63" fmla="*/ 242 h 332"/>
                <a:gd name="T64" fmla="*/ 56 w 236"/>
                <a:gd name="T65" fmla="*/ 247 h 332"/>
                <a:gd name="T66" fmla="*/ 52 w 236"/>
                <a:gd name="T67" fmla="*/ 237 h 332"/>
                <a:gd name="T68" fmla="*/ 48 w 236"/>
                <a:gd name="T69" fmla="*/ 224 h 332"/>
                <a:gd name="T70" fmla="*/ 36 w 236"/>
                <a:gd name="T71" fmla="*/ 210 h 332"/>
                <a:gd name="T72" fmla="*/ 32 w 236"/>
                <a:gd name="T73" fmla="*/ 205 h 332"/>
                <a:gd name="T74" fmla="*/ 21 w 236"/>
                <a:gd name="T75" fmla="*/ 200 h 332"/>
                <a:gd name="T76" fmla="*/ 12 w 236"/>
                <a:gd name="T77" fmla="*/ 191 h 332"/>
                <a:gd name="T78" fmla="*/ 9 w 236"/>
                <a:gd name="T79" fmla="*/ 181 h 332"/>
                <a:gd name="T80" fmla="*/ 9 w 236"/>
                <a:gd name="T81" fmla="*/ 159 h 332"/>
                <a:gd name="T82" fmla="*/ 9 w 236"/>
                <a:gd name="T83" fmla="*/ 145 h 332"/>
                <a:gd name="T84" fmla="*/ 0 w 236"/>
                <a:gd name="T85" fmla="*/ 126 h 332"/>
                <a:gd name="T86" fmla="*/ 0 w 236"/>
                <a:gd name="T87" fmla="*/ 97 h 332"/>
                <a:gd name="T88" fmla="*/ 21 w 236"/>
                <a:gd name="T89" fmla="*/ 92 h 332"/>
                <a:gd name="T90" fmla="*/ 28 w 236"/>
                <a:gd name="T91" fmla="*/ 79 h 332"/>
                <a:gd name="T92" fmla="*/ 36 w 236"/>
                <a:gd name="T93" fmla="*/ 65 h 332"/>
                <a:gd name="T94" fmla="*/ 36 w 236"/>
                <a:gd name="T95" fmla="*/ 46 h 332"/>
                <a:gd name="T96" fmla="*/ 44 w 236"/>
                <a:gd name="T97" fmla="*/ 37 h 332"/>
                <a:gd name="T98" fmla="*/ 44 w 236"/>
                <a:gd name="T99" fmla="*/ 22 h 332"/>
                <a:gd name="T100" fmla="*/ 48 w 236"/>
                <a:gd name="T10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6" h="332">
                  <a:moveTo>
                    <a:pt x="48" y="0"/>
                  </a:moveTo>
                  <a:lnTo>
                    <a:pt x="235" y="4"/>
                  </a:lnTo>
                  <a:lnTo>
                    <a:pt x="235" y="27"/>
                  </a:lnTo>
                  <a:lnTo>
                    <a:pt x="227" y="56"/>
                  </a:lnTo>
                  <a:lnTo>
                    <a:pt x="227" y="74"/>
                  </a:lnTo>
                  <a:lnTo>
                    <a:pt x="227" y="92"/>
                  </a:lnTo>
                  <a:lnTo>
                    <a:pt x="223" y="116"/>
                  </a:lnTo>
                  <a:lnTo>
                    <a:pt x="220" y="145"/>
                  </a:lnTo>
                  <a:lnTo>
                    <a:pt x="235" y="145"/>
                  </a:lnTo>
                  <a:lnTo>
                    <a:pt x="232" y="159"/>
                  </a:lnTo>
                  <a:lnTo>
                    <a:pt x="220" y="172"/>
                  </a:lnTo>
                  <a:lnTo>
                    <a:pt x="215" y="186"/>
                  </a:lnTo>
                  <a:lnTo>
                    <a:pt x="215" y="215"/>
                  </a:lnTo>
                  <a:lnTo>
                    <a:pt x="212" y="229"/>
                  </a:lnTo>
                  <a:lnTo>
                    <a:pt x="200" y="251"/>
                  </a:lnTo>
                  <a:lnTo>
                    <a:pt x="196" y="266"/>
                  </a:lnTo>
                  <a:lnTo>
                    <a:pt x="184" y="275"/>
                  </a:lnTo>
                  <a:lnTo>
                    <a:pt x="172" y="285"/>
                  </a:lnTo>
                  <a:lnTo>
                    <a:pt x="172" y="307"/>
                  </a:lnTo>
                  <a:lnTo>
                    <a:pt x="164" y="317"/>
                  </a:lnTo>
                  <a:lnTo>
                    <a:pt x="155" y="317"/>
                  </a:lnTo>
                  <a:lnTo>
                    <a:pt x="148" y="326"/>
                  </a:lnTo>
                  <a:lnTo>
                    <a:pt x="140" y="326"/>
                  </a:lnTo>
                  <a:lnTo>
                    <a:pt x="124" y="331"/>
                  </a:lnTo>
                  <a:lnTo>
                    <a:pt x="124" y="312"/>
                  </a:lnTo>
                  <a:lnTo>
                    <a:pt x="124" y="294"/>
                  </a:lnTo>
                  <a:lnTo>
                    <a:pt x="111" y="270"/>
                  </a:lnTo>
                  <a:lnTo>
                    <a:pt x="99" y="256"/>
                  </a:lnTo>
                  <a:lnTo>
                    <a:pt x="89" y="247"/>
                  </a:lnTo>
                  <a:lnTo>
                    <a:pt x="80" y="242"/>
                  </a:lnTo>
                  <a:lnTo>
                    <a:pt x="72" y="242"/>
                  </a:lnTo>
                  <a:lnTo>
                    <a:pt x="64" y="242"/>
                  </a:lnTo>
                  <a:lnTo>
                    <a:pt x="56" y="247"/>
                  </a:lnTo>
                  <a:lnTo>
                    <a:pt x="52" y="237"/>
                  </a:lnTo>
                  <a:lnTo>
                    <a:pt x="48" y="224"/>
                  </a:lnTo>
                  <a:lnTo>
                    <a:pt x="36" y="210"/>
                  </a:lnTo>
                  <a:lnTo>
                    <a:pt x="32" y="205"/>
                  </a:lnTo>
                  <a:lnTo>
                    <a:pt x="21" y="200"/>
                  </a:lnTo>
                  <a:lnTo>
                    <a:pt x="12" y="191"/>
                  </a:lnTo>
                  <a:lnTo>
                    <a:pt x="9" y="181"/>
                  </a:lnTo>
                  <a:lnTo>
                    <a:pt x="9" y="159"/>
                  </a:lnTo>
                  <a:lnTo>
                    <a:pt x="9" y="145"/>
                  </a:lnTo>
                  <a:lnTo>
                    <a:pt x="0" y="126"/>
                  </a:lnTo>
                  <a:lnTo>
                    <a:pt x="0" y="97"/>
                  </a:lnTo>
                  <a:lnTo>
                    <a:pt x="21" y="92"/>
                  </a:lnTo>
                  <a:lnTo>
                    <a:pt x="28" y="79"/>
                  </a:lnTo>
                  <a:lnTo>
                    <a:pt x="36" y="65"/>
                  </a:lnTo>
                  <a:lnTo>
                    <a:pt x="36" y="46"/>
                  </a:lnTo>
                  <a:lnTo>
                    <a:pt x="44" y="37"/>
                  </a:lnTo>
                  <a:lnTo>
                    <a:pt x="44" y="22"/>
                  </a:lnTo>
                  <a:lnTo>
                    <a:pt x="48" y="0"/>
                  </a:lnTo>
                </a:path>
              </a:pathLst>
            </a:custGeom>
            <a:solidFill>
              <a:srgbClr val="99FF99"/>
            </a:solidFill>
            <a:ln w="6350" cap="rnd">
              <a:solidFill>
                <a:schemeClr val="tx1"/>
              </a:solidFill>
              <a:round/>
              <a:headEnd/>
              <a:tailEnd/>
            </a:ln>
          </p:spPr>
          <p:txBody>
            <a:bodyPr wrap="none" lIns="-1" tIns="-1" rIns="-1" bIns="-1" anchor="ctr"/>
            <a:lstStyle/>
            <a:p>
              <a:pPr algn="ctr" eaLnBrk="1" hangingPunct="1"/>
              <a:endParaRPr lang="en-US" altLang="en-US" sz="2880">
                <a:solidFill>
                  <a:srgbClr val="0033CC"/>
                </a:solidFill>
                <a:latin typeface="Times New Roman" pitchFamily="18" charset="0"/>
              </a:endParaRPr>
            </a:p>
          </p:txBody>
        </p:sp>
        <p:sp>
          <p:nvSpPr>
            <p:cNvPr id="49" name="AutoShape 40"/>
            <p:cNvSpPr>
              <a:spLocks/>
            </p:cNvSpPr>
            <p:nvPr/>
          </p:nvSpPr>
          <p:spPr bwMode="auto">
            <a:xfrm>
              <a:off x="4079875" y="1639888"/>
              <a:ext cx="915988" cy="268287"/>
            </a:xfrm>
            <a:custGeom>
              <a:avLst/>
              <a:gdLst>
                <a:gd name="T0" fmla="*/ 61 w 399"/>
                <a:gd name="T1" fmla="*/ 29 h 189"/>
                <a:gd name="T2" fmla="*/ 68 w 399"/>
                <a:gd name="T3" fmla="*/ 19 h 189"/>
                <a:gd name="T4" fmla="*/ 73 w 399"/>
                <a:gd name="T5" fmla="*/ 0 h 189"/>
                <a:gd name="T6" fmla="*/ 157 w 399"/>
                <a:gd name="T7" fmla="*/ 0 h 189"/>
                <a:gd name="T8" fmla="*/ 286 w 399"/>
                <a:gd name="T9" fmla="*/ 0 h 189"/>
                <a:gd name="T10" fmla="*/ 293 w 399"/>
                <a:gd name="T11" fmla="*/ 10 h 189"/>
                <a:gd name="T12" fmla="*/ 305 w 399"/>
                <a:gd name="T13" fmla="*/ 14 h 189"/>
                <a:gd name="T14" fmla="*/ 313 w 399"/>
                <a:gd name="T15" fmla="*/ 14 h 189"/>
                <a:gd name="T16" fmla="*/ 322 w 399"/>
                <a:gd name="T17" fmla="*/ 14 h 189"/>
                <a:gd name="T18" fmla="*/ 325 w 399"/>
                <a:gd name="T19" fmla="*/ 14 h 189"/>
                <a:gd name="T20" fmla="*/ 334 w 399"/>
                <a:gd name="T21" fmla="*/ 14 h 189"/>
                <a:gd name="T22" fmla="*/ 342 w 399"/>
                <a:gd name="T23" fmla="*/ 24 h 189"/>
                <a:gd name="T24" fmla="*/ 346 w 399"/>
                <a:gd name="T25" fmla="*/ 19 h 189"/>
                <a:gd name="T26" fmla="*/ 357 w 399"/>
                <a:gd name="T27" fmla="*/ 29 h 189"/>
                <a:gd name="T28" fmla="*/ 369 w 399"/>
                <a:gd name="T29" fmla="*/ 33 h 189"/>
                <a:gd name="T30" fmla="*/ 386 w 399"/>
                <a:gd name="T31" fmla="*/ 38 h 189"/>
                <a:gd name="T32" fmla="*/ 398 w 399"/>
                <a:gd name="T33" fmla="*/ 48 h 189"/>
                <a:gd name="T34" fmla="*/ 398 w 399"/>
                <a:gd name="T35" fmla="*/ 56 h 189"/>
                <a:gd name="T36" fmla="*/ 394 w 399"/>
                <a:gd name="T37" fmla="*/ 70 h 189"/>
                <a:gd name="T38" fmla="*/ 386 w 399"/>
                <a:gd name="T39" fmla="*/ 75 h 189"/>
                <a:gd name="T40" fmla="*/ 381 w 399"/>
                <a:gd name="T41" fmla="*/ 75 h 189"/>
                <a:gd name="T42" fmla="*/ 366 w 399"/>
                <a:gd name="T43" fmla="*/ 70 h 189"/>
                <a:gd name="T44" fmla="*/ 354 w 399"/>
                <a:gd name="T45" fmla="*/ 56 h 189"/>
                <a:gd name="T46" fmla="*/ 346 w 399"/>
                <a:gd name="T47" fmla="*/ 51 h 189"/>
                <a:gd name="T48" fmla="*/ 342 w 399"/>
                <a:gd name="T49" fmla="*/ 56 h 189"/>
                <a:gd name="T50" fmla="*/ 334 w 399"/>
                <a:gd name="T51" fmla="*/ 56 h 189"/>
                <a:gd name="T52" fmla="*/ 322 w 399"/>
                <a:gd name="T53" fmla="*/ 65 h 189"/>
                <a:gd name="T54" fmla="*/ 313 w 399"/>
                <a:gd name="T55" fmla="*/ 61 h 189"/>
                <a:gd name="T56" fmla="*/ 305 w 399"/>
                <a:gd name="T57" fmla="*/ 61 h 189"/>
                <a:gd name="T58" fmla="*/ 293 w 399"/>
                <a:gd name="T59" fmla="*/ 65 h 189"/>
                <a:gd name="T60" fmla="*/ 261 w 399"/>
                <a:gd name="T61" fmla="*/ 89 h 189"/>
                <a:gd name="T62" fmla="*/ 217 w 399"/>
                <a:gd name="T63" fmla="*/ 113 h 189"/>
                <a:gd name="T64" fmla="*/ 173 w 399"/>
                <a:gd name="T65" fmla="*/ 145 h 189"/>
                <a:gd name="T66" fmla="*/ 153 w 399"/>
                <a:gd name="T67" fmla="*/ 159 h 189"/>
                <a:gd name="T68" fmla="*/ 137 w 399"/>
                <a:gd name="T69" fmla="*/ 173 h 189"/>
                <a:gd name="T70" fmla="*/ 132 w 399"/>
                <a:gd name="T71" fmla="*/ 173 h 189"/>
                <a:gd name="T72" fmla="*/ 129 w 399"/>
                <a:gd name="T73" fmla="*/ 164 h 189"/>
                <a:gd name="T74" fmla="*/ 132 w 399"/>
                <a:gd name="T75" fmla="*/ 150 h 189"/>
                <a:gd name="T76" fmla="*/ 137 w 399"/>
                <a:gd name="T77" fmla="*/ 140 h 189"/>
                <a:gd name="T78" fmla="*/ 129 w 399"/>
                <a:gd name="T79" fmla="*/ 135 h 189"/>
                <a:gd name="T80" fmla="*/ 120 w 399"/>
                <a:gd name="T81" fmla="*/ 135 h 189"/>
                <a:gd name="T82" fmla="*/ 108 w 399"/>
                <a:gd name="T83" fmla="*/ 135 h 189"/>
                <a:gd name="T84" fmla="*/ 105 w 399"/>
                <a:gd name="T85" fmla="*/ 154 h 189"/>
                <a:gd name="T86" fmla="*/ 97 w 399"/>
                <a:gd name="T87" fmla="*/ 159 h 189"/>
                <a:gd name="T88" fmla="*/ 88 w 399"/>
                <a:gd name="T89" fmla="*/ 159 h 189"/>
                <a:gd name="T90" fmla="*/ 85 w 399"/>
                <a:gd name="T91" fmla="*/ 164 h 189"/>
                <a:gd name="T92" fmla="*/ 76 w 399"/>
                <a:gd name="T93" fmla="*/ 183 h 189"/>
                <a:gd name="T94" fmla="*/ 73 w 399"/>
                <a:gd name="T95" fmla="*/ 188 h 189"/>
                <a:gd name="T96" fmla="*/ 52 w 399"/>
                <a:gd name="T97" fmla="*/ 188 h 189"/>
                <a:gd name="T98" fmla="*/ 20 w 399"/>
                <a:gd name="T99" fmla="*/ 183 h 189"/>
                <a:gd name="T100" fmla="*/ 0 w 399"/>
                <a:gd name="T101" fmla="*/ 183 h 189"/>
                <a:gd name="T102" fmla="*/ 20 w 399"/>
                <a:gd name="T103" fmla="*/ 154 h 189"/>
                <a:gd name="T104" fmla="*/ 32 w 399"/>
                <a:gd name="T105" fmla="*/ 159 h 189"/>
                <a:gd name="T106" fmla="*/ 49 w 399"/>
                <a:gd name="T107" fmla="*/ 154 h 189"/>
                <a:gd name="T108" fmla="*/ 64 w 399"/>
                <a:gd name="T109" fmla="*/ 145 h 189"/>
                <a:gd name="T110" fmla="*/ 64 w 399"/>
                <a:gd name="T111" fmla="*/ 135 h 189"/>
                <a:gd name="T112" fmla="*/ 61 w 399"/>
                <a:gd name="T113" fmla="*/ 118 h 189"/>
                <a:gd name="T114" fmla="*/ 64 w 399"/>
                <a:gd name="T115" fmla="*/ 94 h 189"/>
                <a:gd name="T116" fmla="*/ 64 w 399"/>
                <a:gd name="T117" fmla="*/ 80 h 189"/>
                <a:gd name="T118" fmla="*/ 68 w 399"/>
                <a:gd name="T119" fmla="*/ 51 h 189"/>
                <a:gd name="T120" fmla="*/ 61 w 399"/>
                <a:gd name="T121" fmla="*/ 2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9" h="189">
                  <a:moveTo>
                    <a:pt x="61" y="29"/>
                  </a:moveTo>
                  <a:lnTo>
                    <a:pt x="68" y="19"/>
                  </a:lnTo>
                  <a:lnTo>
                    <a:pt x="73" y="0"/>
                  </a:lnTo>
                  <a:lnTo>
                    <a:pt x="157" y="0"/>
                  </a:lnTo>
                  <a:lnTo>
                    <a:pt x="286" y="0"/>
                  </a:lnTo>
                  <a:lnTo>
                    <a:pt x="293" y="10"/>
                  </a:lnTo>
                  <a:lnTo>
                    <a:pt x="305" y="14"/>
                  </a:lnTo>
                  <a:lnTo>
                    <a:pt x="313" y="14"/>
                  </a:lnTo>
                  <a:lnTo>
                    <a:pt x="322" y="14"/>
                  </a:lnTo>
                  <a:lnTo>
                    <a:pt x="325" y="14"/>
                  </a:lnTo>
                  <a:lnTo>
                    <a:pt x="334" y="14"/>
                  </a:lnTo>
                  <a:lnTo>
                    <a:pt x="342" y="24"/>
                  </a:lnTo>
                  <a:lnTo>
                    <a:pt x="346" y="19"/>
                  </a:lnTo>
                  <a:lnTo>
                    <a:pt x="357" y="29"/>
                  </a:lnTo>
                  <a:lnTo>
                    <a:pt x="369" y="33"/>
                  </a:lnTo>
                  <a:lnTo>
                    <a:pt x="386" y="38"/>
                  </a:lnTo>
                  <a:lnTo>
                    <a:pt x="398" y="48"/>
                  </a:lnTo>
                  <a:lnTo>
                    <a:pt x="398" y="56"/>
                  </a:lnTo>
                  <a:lnTo>
                    <a:pt x="394" y="70"/>
                  </a:lnTo>
                  <a:lnTo>
                    <a:pt x="386" y="75"/>
                  </a:lnTo>
                  <a:lnTo>
                    <a:pt x="381" y="75"/>
                  </a:lnTo>
                  <a:lnTo>
                    <a:pt x="366" y="70"/>
                  </a:lnTo>
                  <a:lnTo>
                    <a:pt x="354" y="56"/>
                  </a:lnTo>
                  <a:lnTo>
                    <a:pt x="346" y="51"/>
                  </a:lnTo>
                  <a:lnTo>
                    <a:pt x="342" y="56"/>
                  </a:lnTo>
                  <a:lnTo>
                    <a:pt x="334" y="56"/>
                  </a:lnTo>
                  <a:lnTo>
                    <a:pt x="322" y="65"/>
                  </a:lnTo>
                  <a:lnTo>
                    <a:pt x="313" y="61"/>
                  </a:lnTo>
                  <a:lnTo>
                    <a:pt x="305" y="61"/>
                  </a:lnTo>
                  <a:lnTo>
                    <a:pt x="293" y="65"/>
                  </a:lnTo>
                  <a:lnTo>
                    <a:pt x="261" y="89"/>
                  </a:lnTo>
                  <a:lnTo>
                    <a:pt x="217" y="113"/>
                  </a:lnTo>
                  <a:lnTo>
                    <a:pt x="173" y="145"/>
                  </a:lnTo>
                  <a:lnTo>
                    <a:pt x="153" y="159"/>
                  </a:lnTo>
                  <a:lnTo>
                    <a:pt x="137" y="173"/>
                  </a:lnTo>
                  <a:lnTo>
                    <a:pt x="132" y="173"/>
                  </a:lnTo>
                  <a:lnTo>
                    <a:pt x="129" y="164"/>
                  </a:lnTo>
                  <a:lnTo>
                    <a:pt x="132" y="150"/>
                  </a:lnTo>
                  <a:lnTo>
                    <a:pt x="137" y="140"/>
                  </a:lnTo>
                  <a:lnTo>
                    <a:pt x="129" y="135"/>
                  </a:lnTo>
                  <a:lnTo>
                    <a:pt x="120" y="135"/>
                  </a:lnTo>
                  <a:lnTo>
                    <a:pt x="108" y="135"/>
                  </a:lnTo>
                  <a:lnTo>
                    <a:pt x="105" y="154"/>
                  </a:lnTo>
                  <a:lnTo>
                    <a:pt x="97" y="159"/>
                  </a:lnTo>
                  <a:lnTo>
                    <a:pt x="88" y="159"/>
                  </a:lnTo>
                  <a:lnTo>
                    <a:pt x="85" y="164"/>
                  </a:lnTo>
                  <a:lnTo>
                    <a:pt x="76" y="183"/>
                  </a:lnTo>
                  <a:lnTo>
                    <a:pt x="73" y="188"/>
                  </a:lnTo>
                  <a:lnTo>
                    <a:pt x="52" y="188"/>
                  </a:lnTo>
                  <a:lnTo>
                    <a:pt x="20" y="183"/>
                  </a:lnTo>
                  <a:lnTo>
                    <a:pt x="0" y="183"/>
                  </a:lnTo>
                  <a:lnTo>
                    <a:pt x="20" y="154"/>
                  </a:lnTo>
                  <a:lnTo>
                    <a:pt x="32" y="159"/>
                  </a:lnTo>
                  <a:lnTo>
                    <a:pt x="49" y="154"/>
                  </a:lnTo>
                  <a:lnTo>
                    <a:pt x="64" y="145"/>
                  </a:lnTo>
                  <a:lnTo>
                    <a:pt x="64" y="135"/>
                  </a:lnTo>
                  <a:lnTo>
                    <a:pt x="61" y="118"/>
                  </a:lnTo>
                  <a:lnTo>
                    <a:pt x="64" y="94"/>
                  </a:lnTo>
                  <a:lnTo>
                    <a:pt x="64" y="80"/>
                  </a:lnTo>
                  <a:lnTo>
                    <a:pt x="68" y="51"/>
                  </a:lnTo>
                  <a:lnTo>
                    <a:pt x="61" y="29"/>
                  </a:lnTo>
                </a:path>
              </a:pathLst>
            </a:custGeom>
            <a:solidFill>
              <a:srgbClr val="CCCCFF"/>
            </a:solidFill>
            <a:ln w="6350" cap="rnd">
              <a:solidFill>
                <a:schemeClr val="tx1"/>
              </a:solidFill>
              <a:round/>
              <a:headEnd/>
              <a:tailEnd/>
            </a:ln>
          </p:spPr>
          <p:txBody>
            <a:bodyPr wrap="none" lIns="-1" tIns="-1" rIns="-1" bIns="-1" anchor="ctr"/>
            <a:lstStyle/>
            <a:p>
              <a:endParaRPr lang="en-US" sz="2640"/>
            </a:p>
          </p:txBody>
        </p:sp>
        <p:sp>
          <p:nvSpPr>
            <p:cNvPr id="50" name="AutoShape 41"/>
            <p:cNvSpPr>
              <a:spLocks/>
            </p:cNvSpPr>
            <p:nvPr/>
          </p:nvSpPr>
          <p:spPr bwMode="auto">
            <a:xfrm>
              <a:off x="5945188" y="1414463"/>
              <a:ext cx="577850" cy="407987"/>
            </a:xfrm>
            <a:custGeom>
              <a:avLst/>
              <a:gdLst>
                <a:gd name="T0" fmla="*/ 4 w 251"/>
                <a:gd name="T1" fmla="*/ 0 h 288"/>
                <a:gd name="T2" fmla="*/ 69 w 251"/>
                <a:gd name="T3" fmla="*/ 0 h 288"/>
                <a:gd name="T4" fmla="*/ 69 w 251"/>
                <a:gd name="T5" fmla="*/ 10 h 288"/>
                <a:gd name="T6" fmla="*/ 73 w 251"/>
                <a:gd name="T7" fmla="*/ 24 h 288"/>
                <a:gd name="T8" fmla="*/ 73 w 251"/>
                <a:gd name="T9" fmla="*/ 47 h 288"/>
                <a:gd name="T10" fmla="*/ 69 w 251"/>
                <a:gd name="T11" fmla="*/ 61 h 288"/>
                <a:gd name="T12" fmla="*/ 81 w 251"/>
                <a:gd name="T13" fmla="*/ 79 h 288"/>
                <a:gd name="T14" fmla="*/ 85 w 251"/>
                <a:gd name="T15" fmla="*/ 98 h 288"/>
                <a:gd name="T16" fmla="*/ 88 w 251"/>
                <a:gd name="T17" fmla="*/ 106 h 288"/>
                <a:gd name="T18" fmla="*/ 97 w 251"/>
                <a:gd name="T19" fmla="*/ 106 h 288"/>
                <a:gd name="T20" fmla="*/ 125 w 251"/>
                <a:gd name="T21" fmla="*/ 106 h 288"/>
                <a:gd name="T22" fmla="*/ 154 w 251"/>
                <a:gd name="T23" fmla="*/ 121 h 288"/>
                <a:gd name="T24" fmla="*/ 190 w 251"/>
                <a:gd name="T25" fmla="*/ 153 h 288"/>
                <a:gd name="T26" fmla="*/ 206 w 251"/>
                <a:gd name="T27" fmla="*/ 181 h 288"/>
                <a:gd name="T28" fmla="*/ 218 w 251"/>
                <a:gd name="T29" fmla="*/ 194 h 288"/>
                <a:gd name="T30" fmla="*/ 230 w 251"/>
                <a:gd name="T31" fmla="*/ 204 h 288"/>
                <a:gd name="T32" fmla="*/ 230 w 251"/>
                <a:gd name="T33" fmla="*/ 218 h 288"/>
                <a:gd name="T34" fmla="*/ 230 w 251"/>
                <a:gd name="T35" fmla="*/ 226 h 288"/>
                <a:gd name="T36" fmla="*/ 235 w 251"/>
                <a:gd name="T37" fmla="*/ 241 h 288"/>
                <a:gd name="T38" fmla="*/ 250 w 251"/>
                <a:gd name="T39" fmla="*/ 250 h 288"/>
                <a:gd name="T40" fmla="*/ 250 w 251"/>
                <a:gd name="T41" fmla="*/ 255 h 288"/>
                <a:gd name="T42" fmla="*/ 247 w 251"/>
                <a:gd name="T43" fmla="*/ 273 h 288"/>
                <a:gd name="T44" fmla="*/ 242 w 251"/>
                <a:gd name="T45" fmla="*/ 282 h 288"/>
                <a:gd name="T46" fmla="*/ 235 w 251"/>
                <a:gd name="T47" fmla="*/ 282 h 288"/>
                <a:gd name="T48" fmla="*/ 222 w 251"/>
                <a:gd name="T49" fmla="*/ 287 h 288"/>
                <a:gd name="T50" fmla="*/ 32 w 251"/>
                <a:gd name="T51" fmla="*/ 282 h 288"/>
                <a:gd name="T52" fmla="*/ 9 w 251"/>
                <a:gd name="T53" fmla="*/ 282 h 288"/>
                <a:gd name="T54" fmla="*/ 9 w 251"/>
                <a:gd name="T55" fmla="*/ 226 h 288"/>
                <a:gd name="T56" fmla="*/ 0 w 251"/>
                <a:gd name="T57" fmla="*/ 226 h 288"/>
                <a:gd name="T58" fmla="*/ 4 w 251"/>
                <a:gd name="T5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1" h="288">
                  <a:moveTo>
                    <a:pt x="4" y="0"/>
                  </a:moveTo>
                  <a:lnTo>
                    <a:pt x="69" y="0"/>
                  </a:lnTo>
                  <a:lnTo>
                    <a:pt x="69" y="10"/>
                  </a:lnTo>
                  <a:lnTo>
                    <a:pt x="73" y="24"/>
                  </a:lnTo>
                  <a:lnTo>
                    <a:pt x="73" y="47"/>
                  </a:lnTo>
                  <a:lnTo>
                    <a:pt x="69" y="61"/>
                  </a:lnTo>
                  <a:lnTo>
                    <a:pt x="81" y="79"/>
                  </a:lnTo>
                  <a:lnTo>
                    <a:pt x="85" y="98"/>
                  </a:lnTo>
                  <a:lnTo>
                    <a:pt x="88" y="106"/>
                  </a:lnTo>
                  <a:lnTo>
                    <a:pt x="97" y="106"/>
                  </a:lnTo>
                  <a:lnTo>
                    <a:pt x="125" y="106"/>
                  </a:lnTo>
                  <a:lnTo>
                    <a:pt x="154" y="121"/>
                  </a:lnTo>
                  <a:lnTo>
                    <a:pt x="190" y="153"/>
                  </a:lnTo>
                  <a:lnTo>
                    <a:pt x="206" y="181"/>
                  </a:lnTo>
                  <a:lnTo>
                    <a:pt x="218" y="194"/>
                  </a:lnTo>
                  <a:lnTo>
                    <a:pt x="230" y="204"/>
                  </a:lnTo>
                  <a:lnTo>
                    <a:pt x="230" y="218"/>
                  </a:lnTo>
                  <a:lnTo>
                    <a:pt x="230" y="226"/>
                  </a:lnTo>
                  <a:lnTo>
                    <a:pt x="235" y="241"/>
                  </a:lnTo>
                  <a:lnTo>
                    <a:pt x="250" y="250"/>
                  </a:lnTo>
                  <a:lnTo>
                    <a:pt x="250" y="255"/>
                  </a:lnTo>
                  <a:lnTo>
                    <a:pt x="247" y="273"/>
                  </a:lnTo>
                  <a:lnTo>
                    <a:pt x="242" y="282"/>
                  </a:lnTo>
                  <a:lnTo>
                    <a:pt x="235" y="282"/>
                  </a:lnTo>
                  <a:lnTo>
                    <a:pt x="222" y="287"/>
                  </a:lnTo>
                  <a:lnTo>
                    <a:pt x="32" y="282"/>
                  </a:lnTo>
                  <a:lnTo>
                    <a:pt x="9" y="282"/>
                  </a:lnTo>
                  <a:lnTo>
                    <a:pt x="9" y="226"/>
                  </a:lnTo>
                  <a:lnTo>
                    <a:pt x="0" y="226"/>
                  </a:lnTo>
                  <a:lnTo>
                    <a:pt x="4" y="0"/>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51" name="AutoShape 42"/>
            <p:cNvSpPr>
              <a:spLocks/>
            </p:cNvSpPr>
            <p:nvPr/>
          </p:nvSpPr>
          <p:spPr bwMode="auto">
            <a:xfrm>
              <a:off x="4083050" y="1106488"/>
              <a:ext cx="671513" cy="573087"/>
            </a:xfrm>
            <a:custGeom>
              <a:avLst/>
              <a:gdLst>
                <a:gd name="T0" fmla="*/ 113 w 292"/>
                <a:gd name="T1" fmla="*/ 0 h 407"/>
                <a:gd name="T2" fmla="*/ 133 w 292"/>
                <a:gd name="T3" fmla="*/ 0 h 407"/>
                <a:gd name="T4" fmla="*/ 133 w 292"/>
                <a:gd name="T5" fmla="*/ 42 h 407"/>
                <a:gd name="T6" fmla="*/ 166 w 292"/>
                <a:gd name="T7" fmla="*/ 46 h 407"/>
                <a:gd name="T8" fmla="*/ 166 w 292"/>
                <a:gd name="T9" fmla="*/ 56 h 407"/>
                <a:gd name="T10" fmla="*/ 186 w 292"/>
                <a:gd name="T11" fmla="*/ 56 h 407"/>
                <a:gd name="T12" fmla="*/ 186 w 292"/>
                <a:gd name="T13" fmla="*/ 89 h 407"/>
                <a:gd name="T14" fmla="*/ 214 w 292"/>
                <a:gd name="T15" fmla="*/ 94 h 407"/>
                <a:gd name="T16" fmla="*/ 218 w 292"/>
                <a:gd name="T17" fmla="*/ 121 h 407"/>
                <a:gd name="T18" fmla="*/ 238 w 292"/>
                <a:gd name="T19" fmla="*/ 121 h 407"/>
                <a:gd name="T20" fmla="*/ 238 w 292"/>
                <a:gd name="T21" fmla="*/ 135 h 407"/>
                <a:gd name="T22" fmla="*/ 254 w 292"/>
                <a:gd name="T23" fmla="*/ 135 h 407"/>
                <a:gd name="T24" fmla="*/ 246 w 292"/>
                <a:gd name="T25" fmla="*/ 149 h 407"/>
                <a:gd name="T26" fmla="*/ 233 w 292"/>
                <a:gd name="T27" fmla="*/ 164 h 407"/>
                <a:gd name="T28" fmla="*/ 226 w 292"/>
                <a:gd name="T29" fmla="*/ 177 h 407"/>
                <a:gd name="T30" fmla="*/ 222 w 292"/>
                <a:gd name="T31" fmla="*/ 191 h 407"/>
                <a:gd name="T32" fmla="*/ 214 w 292"/>
                <a:gd name="T33" fmla="*/ 205 h 407"/>
                <a:gd name="T34" fmla="*/ 218 w 292"/>
                <a:gd name="T35" fmla="*/ 224 h 407"/>
                <a:gd name="T36" fmla="*/ 238 w 292"/>
                <a:gd name="T37" fmla="*/ 271 h 407"/>
                <a:gd name="T38" fmla="*/ 254 w 292"/>
                <a:gd name="T39" fmla="*/ 317 h 407"/>
                <a:gd name="T40" fmla="*/ 262 w 292"/>
                <a:gd name="T41" fmla="*/ 336 h 407"/>
                <a:gd name="T42" fmla="*/ 282 w 292"/>
                <a:gd name="T43" fmla="*/ 359 h 407"/>
                <a:gd name="T44" fmla="*/ 291 w 292"/>
                <a:gd name="T45" fmla="*/ 377 h 407"/>
                <a:gd name="T46" fmla="*/ 162 w 292"/>
                <a:gd name="T47" fmla="*/ 377 h 407"/>
                <a:gd name="T48" fmla="*/ 73 w 292"/>
                <a:gd name="T49" fmla="*/ 377 h 407"/>
                <a:gd name="T50" fmla="*/ 69 w 292"/>
                <a:gd name="T51" fmla="*/ 392 h 407"/>
                <a:gd name="T52" fmla="*/ 61 w 292"/>
                <a:gd name="T53" fmla="*/ 406 h 407"/>
                <a:gd name="T54" fmla="*/ 49 w 292"/>
                <a:gd name="T55" fmla="*/ 387 h 407"/>
                <a:gd name="T56" fmla="*/ 37 w 292"/>
                <a:gd name="T57" fmla="*/ 377 h 407"/>
                <a:gd name="T58" fmla="*/ 17 w 292"/>
                <a:gd name="T59" fmla="*/ 355 h 407"/>
                <a:gd name="T60" fmla="*/ 8 w 292"/>
                <a:gd name="T61" fmla="*/ 336 h 407"/>
                <a:gd name="T62" fmla="*/ 0 w 292"/>
                <a:gd name="T63" fmla="*/ 326 h 407"/>
                <a:gd name="T64" fmla="*/ 4 w 292"/>
                <a:gd name="T65" fmla="*/ 307 h 407"/>
                <a:gd name="T66" fmla="*/ 4 w 292"/>
                <a:gd name="T67" fmla="*/ 280 h 407"/>
                <a:gd name="T68" fmla="*/ 17 w 292"/>
                <a:gd name="T69" fmla="*/ 252 h 407"/>
                <a:gd name="T70" fmla="*/ 37 w 292"/>
                <a:gd name="T71" fmla="*/ 229 h 407"/>
                <a:gd name="T72" fmla="*/ 40 w 292"/>
                <a:gd name="T73" fmla="*/ 201 h 407"/>
                <a:gd name="T74" fmla="*/ 52 w 292"/>
                <a:gd name="T75" fmla="*/ 186 h 407"/>
                <a:gd name="T76" fmla="*/ 52 w 292"/>
                <a:gd name="T77" fmla="*/ 149 h 407"/>
                <a:gd name="T78" fmla="*/ 61 w 292"/>
                <a:gd name="T79" fmla="*/ 140 h 407"/>
                <a:gd name="T80" fmla="*/ 64 w 292"/>
                <a:gd name="T81" fmla="*/ 131 h 407"/>
                <a:gd name="T82" fmla="*/ 61 w 292"/>
                <a:gd name="T83" fmla="*/ 131 h 407"/>
                <a:gd name="T84" fmla="*/ 56 w 292"/>
                <a:gd name="T85" fmla="*/ 131 h 407"/>
                <a:gd name="T86" fmla="*/ 56 w 292"/>
                <a:gd name="T87" fmla="*/ 116 h 407"/>
                <a:gd name="T88" fmla="*/ 69 w 292"/>
                <a:gd name="T89" fmla="*/ 107 h 407"/>
                <a:gd name="T90" fmla="*/ 76 w 292"/>
                <a:gd name="T91" fmla="*/ 94 h 407"/>
                <a:gd name="T92" fmla="*/ 76 w 292"/>
                <a:gd name="T93" fmla="*/ 79 h 407"/>
                <a:gd name="T94" fmla="*/ 81 w 292"/>
                <a:gd name="T95" fmla="*/ 51 h 407"/>
                <a:gd name="T96" fmla="*/ 89 w 292"/>
                <a:gd name="T97" fmla="*/ 24 h 407"/>
                <a:gd name="T98" fmla="*/ 108 w 292"/>
                <a:gd name="T99" fmla="*/ 5 h 407"/>
                <a:gd name="T100" fmla="*/ 113 w 292"/>
                <a:gd name="T101"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2" h="407">
                  <a:moveTo>
                    <a:pt x="113" y="0"/>
                  </a:moveTo>
                  <a:lnTo>
                    <a:pt x="133" y="0"/>
                  </a:lnTo>
                  <a:lnTo>
                    <a:pt x="133" y="42"/>
                  </a:lnTo>
                  <a:lnTo>
                    <a:pt x="166" y="46"/>
                  </a:lnTo>
                  <a:lnTo>
                    <a:pt x="166" y="56"/>
                  </a:lnTo>
                  <a:lnTo>
                    <a:pt x="186" y="56"/>
                  </a:lnTo>
                  <a:lnTo>
                    <a:pt x="186" y="89"/>
                  </a:lnTo>
                  <a:lnTo>
                    <a:pt x="214" y="94"/>
                  </a:lnTo>
                  <a:lnTo>
                    <a:pt x="218" y="121"/>
                  </a:lnTo>
                  <a:lnTo>
                    <a:pt x="238" y="121"/>
                  </a:lnTo>
                  <a:lnTo>
                    <a:pt x="238" y="135"/>
                  </a:lnTo>
                  <a:lnTo>
                    <a:pt x="254" y="135"/>
                  </a:lnTo>
                  <a:lnTo>
                    <a:pt x="246" y="149"/>
                  </a:lnTo>
                  <a:lnTo>
                    <a:pt x="233" y="164"/>
                  </a:lnTo>
                  <a:lnTo>
                    <a:pt x="226" y="177"/>
                  </a:lnTo>
                  <a:lnTo>
                    <a:pt x="222" y="191"/>
                  </a:lnTo>
                  <a:lnTo>
                    <a:pt x="214" y="205"/>
                  </a:lnTo>
                  <a:lnTo>
                    <a:pt x="218" y="224"/>
                  </a:lnTo>
                  <a:lnTo>
                    <a:pt x="238" y="271"/>
                  </a:lnTo>
                  <a:lnTo>
                    <a:pt x="254" y="317"/>
                  </a:lnTo>
                  <a:lnTo>
                    <a:pt x="262" y="336"/>
                  </a:lnTo>
                  <a:lnTo>
                    <a:pt x="282" y="359"/>
                  </a:lnTo>
                  <a:lnTo>
                    <a:pt x="291" y="377"/>
                  </a:lnTo>
                  <a:lnTo>
                    <a:pt x="162" y="377"/>
                  </a:lnTo>
                  <a:lnTo>
                    <a:pt x="73" y="377"/>
                  </a:lnTo>
                  <a:lnTo>
                    <a:pt x="69" y="392"/>
                  </a:lnTo>
                  <a:lnTo>
                    <a:pt x="61" y="406"/>
                  </a:lnTo>
                  <a:lnTo>
                    <a:pt x="49" y="387"/>
                  </a:lnTo>
                  <a:lnTo>
                    <a:pt x="37" y="377"/>
                  </a:lnTo>
                  <a:lnTo>
                    <a:pt x="17" y="355"/>
                  </a:lnTo>
                  <a:lnTo>
                    <a:pt x="8" y="336"/>
                  </a:lnTo>
                  <a:lnTo>
                    <a:pt x="0" y="326"/>
                  </a:lnTo>
                  <a:lnTo>
                    <a:pt x="4" y="307"/>
                  </a:lnTo>
                  <a:lnTo>
                    <a:pt x="4" y="280"/>
                  </a:lnTo>
                  <a:lnTo>
                    <a:pt x="17" y="252"/>
                  </a:lnTo>
                  <a:lnTo>
                    <a:pt x="37" y="229"/>
                  </a:lnTo>
                  <a:lnTo>
                    <a:pt x="40" y="201"/>
                  </a:lnTo>
                  <a:lnTo>
                    <a:pt x="52" y="186"/>
                  </a:lnTo>
                  <a:lnTo>
                    <a:pt x="52" y="149"/>
                  </a:lnTo>
                  <a:lnTo>
                    <a:pt x="61" y="140"/>
                  </a:lnTo>
                  <a:lnTo>
                    <a:pt x="64" y="131"/>
                  </a:lnTo>
                  <a:lnTo>
                    <a:pt x="61" y="131"/>
                  </a:lnTo>
                  <a:lnTo>
                    <a:pt x="56" y="131"/>
                  </a:lnTo>
                  <a:lnTo>
                    <a:pt x="56" y="116"/>
                  </a:lnTo>
                  <a:lnTo>
                    <a:pt x="69" y="107"/>
                  </a:lnTo>
                  <a:lnTo>
                    <a:pt x="76" y="94"/>
                  </a:lnTo>
                  <a:lnTo>
                    <a:pt x="76" y="79"/>
                  </a:lnTo>
                  <a:lnTo>
                    <a:pt x="81" y="51"/>
                  </a:lnTo>
                  <a:lnTo>
                    <a:pt x="89" y="24"/>
                  </a:lnTo>
                  <a:lnTo>
                    <a:pt x="108" y="5"/>
                  </a:lnTo>
                  <a:lnTo>
                    <a:pt x="113" y="0"/>
                  </a:lnTo>
                </a:path>
              </a:pathLst>
            </a:custGeom>
            <a:solidFill>
              <a:srgbClr val="CCCCFF"/>
            </a:solidFill>
            <a:ln w="6350" cap="rnd">
              <a:solidFill>
                <a:schemeClr val="tx1"/>
              </a:solidFill>
              <a:round/>
              <a:headEnd/>
              <a:tailEnd/>
            </a:ln>
          </p:spPr>
          <p:txBody>
            <a:bodyPr wrap="none" lIns="-1" tIns="-1" rIns="-1" bIns="-1" anchor="ctr"/>
            <a:lstStyle/>
            <a:p>
              <a:endParaRPr lang="en-US" sz="2640"/>
            </a:p>
          </p:txBody>
        </p:sp>
        <p:sp>
          <p:nvSpPr>
            <p:cNvPr id="52" name="AutoShape 43"/>
            <p:cNvSpPr>
              <a:spLocks/>
            </p:cNvSpPr>
            <p:nvPr/>
          </p:nvSpPr>
          <p:spPr bwMode="auto">
            <a:xfrm>
              <a:off x="6089650" y="1276350"/>
              <a:ext cx="577850" cy="509588"/>
            </a:xfrm>
            <a:custGeom>
              <a:avLst/>
              <a:gdLst>
                <a:gd name="T0" fmla="*/ 0 w 252"/>
                <a:gd name="T1" fmla="*/ 113 h 362"/>
                <a:gd name="T2" fmla="*/ 12 w 252"/>
                <a:gd name="T3" fmla="*/ 89 h 362"/>
                <a:gd name="T4" fmla="*/ 20 w 252"/>
                <a:gd name="T5" fmla="*/ 80 h 362"/>
                <a:gd name="T6" fmla="*/ 23 w 252"/>
                <a:gd name="T7" fmla="*/ 70 h 362"/>
                <a:gd name="T8" fmla="*/ 28 w 252"/>
                <a:gd name="T9" fmla="*/ 46 h 362"/>
                <a:gd name="T10" fmla="*/ 40 w 252"/>
                <a:gd name="T11" fmla="*/ 28 h 362"/>
                <a:gd name="T12" fmla="*/ 60 w 252"/>
                <a:gd name="T13" fmla="*/ 10 h 362"/>
                <a:gd name="T14" fmla="*/ 72 w 252"/>
                <a:gd name="T15" fmla="*/ 0 h 362"/>
                <a:gd name="T16" fmla="*/ 89 w 252"/>
                <a:gd name="T17" fmla="*/ 0 h 362"/>
                <a:gd name="T18" fmla="*/ 101 w 252"/>
                <a:gd name="T19" fmla="*/ 5 h 362"/>
                <a:gd name="T20" fmla="*/ 117 w 252"/>
                <a:gd name="T21" fmla="*/ 0 h 362"/>
                <a:gd name="T22" fmla="*/ 141 w 252"/>
                <a:gd name="T23" fmla="*/ 10 h 362"/>
                <a:gd name="T24" fmla="*/ 158 w 252"/>
                <a:gd name="T25" fmla="*/ 24 h 362"/>
                <a:gd name="T26" fmla="*/ 158 w 252"/>
                <a:gd name="T27" fmla="*/ 28 h 362"/>
                <a:gd name="T28" fmla="*/ 165 w 252"/>
                <a:gd name="T29" fmla="*/ 28 h 362"/>
                <a:gd name="T30" fmla="*/ 170 w 252"/>
                <a:gd name="T31" fmla="*/ 28 h 362"/>
                <a:gd name="T32" fmla="*/ 178 w 252"/>
                <a:gd name="T33" fmla="*/ 33 h 362"/>
                <a:gd name="T34" fmla="*/ 185 w 252"/>
                <a:gd name="T35" fmla="*/ 46 h 362"/>
                <a:gd name="T36" fmla="*/ 230 w 252"/>
                <a:gd name="T37" fmla="*/ 75 h 362"/>
                <a:gd name="T38" fmla="*/ 227 w 252"/>
                <a:gd name="T39" fmla="*/ 206 h 362"/>
                <a:gd name="T40" fmla="*/ 230 w 252"/>
                <a:gd name="T41" fmla="*/ 291 h 362"/>
                <a:gd name="T42" fmla="*/ 247 w 252"/>
                <a:gd name="T43" fmla="*/ 291 h 362"/>
                <a:gd name="T44" fmla="*/ 251 w 252"/>
                <a:gd name="T45" fmla="*/ 295 h 362"/>
                <a:gd name="T46" fmla="*/ 230 w 252"/>
                <a:gd name="T47" fmla="*/ 313 h 362"/>
                <a:gd name="T48" fmla="*/ 227 w 252"/>
                <a:gd name="T49" fmla="*/ 327 h 362"/>
                <a:gd name="T50" fmla="*/ 218 w 252"/>
                <a:gd name="T51" fmla="*/ 332 h 362"/>
                <a:gd name="T52" fmla="*/ 214 w 252"/>
                <a:gd name="T53" fmla="*/ 337 h 362"/>
                <a:gd name="T54" fmla="*/ 202 w 252"/>
                <a:gd name="T55" fmla="*/ 342 h 362"/>
                <a:gd name="T56" fmla="*/ 194 w 252"/>
                <a:gd name="T57" fmla="*/ 346 h 362"/>
                <a:gd name="T58" fmla="*/ 185 w 252"/>
                <a:gd name="T59" fmla="*/ 361 h 362"/>
                <a:gd name="T60" fmla="*/ 170 w 252"/>
                <a:gd name="T61" fmla="*/ 351 h 362"/>
                <a:gd name="T62" fmla="*/ 165 w 252"/>
                <a:gd name="T63" fmla="*/ 342 h 362"/>
                <a:gd name="T64" fmla="*/ 165 w 252"/>
                <a:gd name="T65" fmla="*/ 332 h 362"/>
                <a:gd name="T66" fmla="*/ 165 w 252"/>
                <a:gd name="T67" fmla="*/ 313 h 362"/>
                <a:gd name="T68" fmla="*/ 153 w 252"/>
                <a:gd name="T69" fmla="*/ 305 h 362"/>
                <a:gd name="T70" fmla="*/ 141 w 252"/>
                <a:gd name="T71" fmla="*/ 295 h 362"/>
                <a:gd name="T72" fmla="*/ 126 w 252"/>
                <a:gd name="T73" fmla="*/ 262 h 362"/>
                <a:gd name="T74" fmla="*/ 89 w 252"/>
                <a:gd name="T75" fmla="*/ 229 h 362"/>
                <a:gd name="T76" fmla="*/ 60 w 252"/>
                <a:gd name="T77" fmla="*/ 216 h 362"/>
                <a:gd name="T78" fmla="*/ 28 w 252"/>
                <a:gd name="T79" fmla="*/ 216 h 362"/>
                <a:gd name="T80" fmla="*/ 20 w 252"/>
                <a:gd name="T81" fmla="*/ 216 h 362"/>
                <a:gd name="T82" fmla="*/ 16 w 252"/>
                <a:gd name="T83" fmla="*/ 211 h 362"/>
                <a:gd name="T84" fmla="*/ 16 w 252"/>
                <a:gd name="T85" fmla="*/ 187 h 362"/>
                <a:gd name="T86" fmla="*/ 0 w 252"/>
                <a:gd name="T87" fmla="*/ 168 h 362"/>
                <a:gd name="T88" fmla="*/ 3 w 252"/>
                <a:gd name="T89" fmla="*/ 154 h 362"/>
                <a:gd name="T90" fmla="*/ 3 w 252"/>
                <a:gd name="T91" fmla="*/ 135 h 362"/>
                <a:gd name="T92" fmla="*/ 0 w 252"/>
                <a:gd name="T93" fmla="*/ 122 h 362"/>
                <a:gd name="T94" fmla="*/ 0 w 252"/>
                <a:gd name="T95" fmla="*/ 11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362">
                  <a:moveTo>
                    <a:pt x="0" y="113"/>
                  </a:moveTo>
                  <a:lnTo>
                    <a:pt x="12" y="89"/>
                  </a:lnTo>
                  <a:lnTo>
                    <a:pt x="20" y="80"/>
                  </a:lnTo>
                  <a:lnTo>
                    <a:pt x="23" y="70"/>
                  </a:lnTo>
                  <a:lnTo>
                    <a:pt x="28" y="46"/>
                  </a:lnTo>
                  <a:lnTo>
                    <a:pt x="40" y="28"/>
                  </a:lnTo>
                  <a:lnTo>
                    <a:pt x="60" y="10"/>
                  </a:lnTo>
                  <a:lnTo>
                    <a:pt x="72" y="0"/>
                  </a:lnTo>
                  <a:lnTo>
                    <a:pt x="89" y="0"/>
                  </a:lnTo>
                  <a:lnTo>
                    <a:pt x="101" y="5"/>
                  </a:lnTo>
                  <a:lnTo>
                    <a:pt x="117" y="0"/>
                  </a:lnTo>
                  <a:lnTo>
                    <a:pt x="141" y="10"/>
                  </a:lnTo>
                  <a:lnTo>
                    <a:pt x="158" y="24"/>
                  </a:lnTo>
                  <a:lnTo>
                    <a:pt x="158" y="28"/>
                  </a:lnTo>
                  <a:lnTo>
                    <a:pt x="165" y="28"/>
                  </a:lnTo>
                  <a:lnTo>
                    <a:pt x="170" y="28"/>
                  </a:lnTo>
                  <a:lnTo>
                    <a:pt x="178" y="33"/>
                  </a:lnTo>
                  <a:lnTo>
                    <a:pt x="185" y="46"/>
                  </a:lnTo>
                  <a:lnTo>
                    <a:pt x="230" y="75"/>
                  </a:lnTo>
                  <a:lnTo>
                    <a:pt x="227" y="206"/>
                  </a:lnTo>
                  <a:lnTo>
                    <a:pt x="230" y="291"/>
                  </a:lnTo>
                  <a:lnTo>
                    <a:pt x="247" y="291"/>
                  </a:lnTo>
                  <a:lnTo>
                    <a:pt x="251" y="295"/>
                  </a:lnTo>
                  <a:lnTo>
                    <a:pt x="230" y="313"/>
                  </a:lnTo>
                  <a:lnTo>
                    <a:pt x="227" y="327"/>
                  </a:lnTo>
                  <a:lnTo>
                    <a:pt x="218" y="332"/>
                  </a:lnTo>
                  <a:lnTo>
                    <a:pt x="214" y="337"/>
                  </a:lnTo>
                  <a:lnTo>
                    <a:pt x="202" y="342"/>
                  </a:lnTo>
                  <a:lnTo>
                    <a:pt x="194" y="346"/>
                  </a:lnTo>
                  <a:lnTo>
                    <a:pt x="185" y="361"/>
                  </a:lnTo>
                  <a:lnTo>
                    <a:pt x="170" y="351"/>
                  </a:lnTo>
                  <a:lnTo>
                    <a:pt x="165" y="342"/>
                  </a:lnTo>
                  <a:lnTo>
                    <a:pt x="165" y="332"/>
                  </a:lnTo>
                  <a:lnTo>
                    <a:pt x="165" y="313"/>
                  </a:lnTo>
                  <a:lnTo>
                    <a:pt x="153" y="305"/>
                  </a:lnTo>
                  <a:lnTo>
                    <a:pt x="141" y="295"/>
                  </a:lnTo>
                  <a:lnTo>
                    <a:pt x="126" y="262"/>
                  </a:lnTo>
                  <a:lnTo>
                    <a:pt x="89" y="229"/>
                  </a:lnTo>
                  <a:lnTo>
                    <a:pt x="60" y="216"/>
                  </a:lnTo>
                  <a:lnTo>
                    <a:pt x="28" y="216"/>
                  </a:lnTo>
                  <a:lnTo>
                    <a:pt x="20" y="216"/>
                  </a:lnTo>
                  <a:lnTo>
                    <a:pt x="16" y="211"/>
                  </a:lnTo>
                  <a:lnTo>
                    <a:pt x="16" y="187"/>
                  </a:lnTo>
                  <a:lnTo>
                    <a:pt x="0" y="168"/>
                  </a:lnTo>
                  <a:lnTo>
                    <a:pt x="3" y="154"/>
                  </a:lnTo>
                  <a:lnTo>
                    <a:pt x="3" y="135"/>
                  </a:lnTo>
                  <a:lnTo>
                    <a:pt x="0" y="122"/>
                  </a:lnTo>
                  <a:lnTo>
                    <a:pt x="0" y="113"/>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53" name="AutoShape 44"/>
            <p:cNvSpPr>
              <a:spLocks/>
            </p:cNvSpPr>
            <p:nvPr/>
          </p:nvSpPr>
          <p:spPr bwMode="auto">
            <a:xfrm>
              <a:off x="5310188" y="1368425"/>
              <a:ext cx="777875" cy="581025"/>
            </a:xfrm>
            <a:custGeom>
              <a:avLst/>
              <a:gdLst>
                <a:gd name="T0" fmla="*/ 85 w 339"/>
                <a:gd name="T1" fmla="*/ 0 h 413"/>
                <a:gd name="T2" fmla="*/ 261 w 339"/>
                <a:gd name="T3" fmla="*/ 0 h 413"/>
                <a:gd name="T4" fmla="*/ 261 w 339"/>
                <a:gd name="T5" fmla="*/ 33 h 413"/>
                <a:gd name="T6" fmla="*/ 309 w 339"/>
                <a:gd name="T7" fmla="*/ 33 h 413"/>
                <a:gd name="T8" fmla="*/ 305 w 339"/>
                <a:gd name="T9" fmla="*/ 258 h 413"/>
                <a:gd name="T10" fmla="*/ 309 w 339"/>
                <a:gd name="T11" fmla="*/ 258 h 413"/>
                <a:gd name="T12" fmla="*/ 309 w 339"/>
                <a:gd name="T13" fmla="*/ 313 h 413"/>
                <a:gd name="T14" fmla="*/ 338 w 339"/>
                <a:gd name="T15" fmla="*/ 313 h 413"/>
                <a:gd name="T16" fmla="*/ 334 w 339"/>
                <a:gd name="T17" fmla="*/ 337 h 413"/>
                <a:gd name="T18" fmla="*/ 334 w 339"/>
                <a:gd name="T19" fmla="*/ 351 h 413"/>
                <a:gd name="T20" fmla="*/ 326 w 339"/>
                <a:gd name="T21" fmla="*/ 361 h 413"/>
                <a:gd name="T22" fmla="*/ 321 w 339"/>
                <a:gd name="T23" fmla="*/ 379 h 413"/>
                <a:gd name="T24" fmla="*/ 317 w 339"/>
                <a:gd name="T25" fmla="*/ 398 h 413"/>
                <a:gd name="T26" fmla="*/ 309 w 339"/>
                <a:gd name="T27" fmla="*/ 412 h 413"/>
                <a:gd name="T28" fmla="*/ 285 w 339"/>
                <a:gd name="T29" fmla="*/ 412 h 413"/>
                <a:gd name="T30" fmla="*/ 265 w 339"/>
                <a:gd name="T31" fmla="*/ 402 h 413"/>
                <a:gd name="T32" fmla="*/ 249 w 339"/>
                <a:gd name="T33" fmla="*/ 398 h 413"/>
                <a:gd name="T34" fmla="*/ 249 w 339"/>
                <a:gd name="T35" fmla="*/ 374 h 413"/>
                <a:gd name="T36" fmla="*/ 241 w 339"/>
                <a:gd name="T37" fmla="*/ 374 h 413"/>
                <a:gd name="T38" fmla="*/ 233 w 339"/>
                <a:gd name="T39" fmla="*/ 374 h 413"/>
                <a:gd name="T40" fmla="*/ 221 w 339"/>
                <a:gd name="T41" fmla="*/ 369 h 413"/>
                <a:gd name="T42" fmla="*/ 209 w 339"/>
                <a:gd name="T43" fmla="*/ 351 h 413"/>
                <a:gd name="T44" fmla="*/ 197 w 339"/>
                <a:gd name="T45" fmla="*/ 342 h 413"/>
                <a:gd name="T46" fmla="*/ 193 w 339"/>
                <a:gd name="T47" fmla="*/ 332 h 413"/>
                <a:gd name="T48" fmla="*/ 193 w 339"/>
                <a:gd name="T49" fmla="*/ 323 h 413"/>
                <a:gd name="T50" fmla="*/ 201 w 339"/>
                <a:gd name="T51" fmla="*/ 313 h 413"/>
                <a:gd name="T52" fmla="*/ 205 w 339"/>
                <a:gd name="T53" fmla="*/ 309 h 413"/>
                <a:gd name="T54" fmla="*/ 197 w 339"/>
                <a:gd name="T55" fmla="*/ 296 h 413"/>
                <a:gd name="T56" fmla="*/ 185 w 339"/>
                <a:gd name="T57" fmla="*/ 291 h 413"/>
                <a:gd name="T58" fmla="*/ 165 w 339"/>
                <a:gd name="T59" fmla="*/ 267 h 413"/>
                <a:gd name="T60" fmla="*/ 145 w 339"/>
                <a:gd name="T61" fmla="*/ 239 h 413"/>
                <a:gd name="T62" fmla="*/ 124 w 339"/>
                <a:gd name="T63" fmla="*/ 225 h 413"/>
                <a:gd name="T64" fmla="*/ 105 w 339"/>
                <a:gd name="T65" fmla="*/ 207 h 413"/>
                <a:gd name="T66" fmla="*/ 85 w 339"/>
                <a:gd name="T67" fmla="*/ 207 h 413"/>
                <a:gd name="T68" fmla="*/ 77 w 339"/>
                <a:gd name="T69" fmla="*/ 202 h 413"/>
                <a:gd name="T70" fmla="*/ 21 w 339"/>
                <a:gd name="T71" fmla="*/ 145 h 413"/>
                <a:gd name="T72" fmla="*/ 0 w 339"/>
                <a:gd name="T73" fmla="*/ 131 h 413"/>
                <a:gd name="T74" fmla="*/ 9 w 339"/>
                <a:gd name="T75" fmla="*/ 108 h 413"/>
                <a:gd name="T76" fmla="*/ 12 w 339"/>
                <a:gd name="T77" fmla="*/ 94 h 413"/>
                <a:gd name="T78" fmla="*/ 17 w 339"/>
                <a:gd name="T79" fmla="*/ 80 h 413"/>
                <a:gd name="T80" fmla="*/ 24 w 339"/>
                <a:gd name="T81" fmla="*/ 75 h 413"/>
                <a:gd name="T82" fmla="*/ 33 w 339"/>
                <a:gd name="T83" fmla="*/ 66 h 413"/>
                <a:gd name="T84" fmla="*/ 36 w 339"/>
                <a:gd name="T85" fmla="*/ 43 h 413"/>
                <a:gd name="T86" fmla="*/ 53 w 339"/>
                <a:gd name="T87" fmla="*/ 29 h 413"/>
                <a:gd name="T88" fmla="*/ 68 w 339"/>
                <a:gd name="T89" fmla="*/ 19 h 413"/>
                <a:gd name="T90" fmla="*/ 85 w 339"/>
                <a:gd name="T91"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9" h="413">
                  <a:moveTo>
                    <a:pt x="85" y="0"/>
                  </a:moveTo>
                  <a:lnTo>
                    <a:pt x="261" y="0"/>
                  </a:lnTo>
                  <a:lnTo>
                    <a:pt x="261" y="33"/>
                  </a:lnTo>
                  <a:lnTo>
                    <a:pt x="309" y="33"/>
                  </a:lnTo>
                  <a:lnTo>
                    <a:pt x="305" y="258"/>
                  </a:lnTo>
                  <a:lnTo>
                    <a:pt x="309" y="258"/>
                  </a:lnTo>
                  <a:lnTo>
                    <a:pt x="309" y="313"/>
                  </a:lnTo>
                  <a:lnTo>
                    <a:pt x="338" y="313"/>
                  </a:lnTo>
                  <a:lnTo>
                    <a:pt x="334" y="337"/>
                  </a:lnTo>
                  <a:lnTo>
                    <a:pt x="334" y="351"/>
                  </a:lnTo>
                  <a:lnTo>
                    <a:pt x="326" y="361"/>
                  </a:lnTo>
                  <a:lnTo>
                    <a:pt x="321" y="379"/>
                  </a:lnTo>
                  <a:lnTo>
                    <a:pt x="317" y="398"/>
                  </a:lnTo>
                  <a:lnTo>
                    <a:pt x="309" y="412"/>
                  </a:lnTo>
                  <a:lnTo>
                    <a:pt x="285" y="412"/>
                  </a:lnTo>
                  <a:lnTo>
                    <a:pt x="265" y="402"/>
                  </a:lnTo>
                  <a:lnTo>
                    <a:pt x="249" y="398"/>
                  </a:lnTo>
                  <a:lnTo>
                    <a:pt x="249" y="374"/>
                  </a:lnTo>
                  <a:lnTo>
                    <a:pt x="241" y="374"/>
                  </a:lnTo>
                  <a:lnTo>
                    <a:pt x="233" y="374"/>
                  </a:lnTo>
                  <a:lnTo>
                    <a:pt x="221" y="369"/>
                  </a:lnTo>
                  <a:lnTo>
                    <a:pt x="209" y="351"/>
                  </a:lnTo>
                  <a:lnTo>
                    <a:pt x="197" y="342"/>
                  </a:lnTo>
                  <a:lnTo>
                    <a:pt x="193" y="332"/>
                  </a:lnTo>
                  <a:lnTo>
                    <a:pt x="193" y="323"/>
                  </a:lnTo>
                  <a:lnTo>
                    <a:pt x="201" y="313"/>
                  </a:lnTo>
                  <a:lnTo>
                    <a:pt x="205" y="309"/>
                  </a:lnTo>
                  <a:lnTo>
                    <a:pt x="197" y="296"/>
                  </a:lnTo>
                  <a:lnTo>
                    <a:pt x="185" y="291"/>
                  </a:lnTo>
                  <a:lnTo>
                    <a:pt x="165" y="267"/>
                  </a:lnTo>
                  <a:lnTo>
                    <a:pt x="145" y="239"/>
                  </a:lnTo>
                  <a:lnTo>
                    <a:pt x="124" y="225"/>
                  </a:lnTo>
                  <a:lnTo>
                    <a:pt x="105" y="207"/>
                  </a:lnTo>
                  <a:lnTo>
                    <a:pt x="85" y="207"/>
                  </a:lnTo>
                  <a:lnTo>
                    <a:pt x="77" y="202"/>
                  </a:lnTo>
                  <a:lnTo>
                    <a:pt x="21" y="145"/>
                  </a:lnTo>
                  <a:lnTo>
                    <a:pt x="0" y="131"/>
                  </a:lnTo>
                  <a:lnTo>
                    <a:pt x="9" y="108"/>
                  </a:lnTo>
                  <a:lnTo>
                    <a:pt x="12" y="94"/>
                  </a:lnTo>
                  <a:lnTo>
                    <a:pt x="17" y="80"/>
                  </a:lnTo>
                  <a:lnTo>
                    <a:pt x="24" y="75"/>
                  </a:lnTo>
                  <a:lnTo>
                    <a:pt x="33" y="66"/>
                  </a:lnTo>
                  <a:lnTo>
                    <a:pt x="36" y="43"/>
                  </a:lnTo>
                  <a:lnTo>
                    <a:pt x="53" y="29"/>
                  </a:lnTo>
                  <a:lnTo>
                    <a:pt x="68" y="19"/>
                  </a:lnTo>
                  <a:lnTo>
                    <a:pt x="85" y="0"/>
                  </a:lnTo>
                </a:path>
              </a:pathLst>
            </a:custGeom>
            <a:solidFill>
              <a:srgbClr val="CCCCFF"/>
            </a:solidFill>
            <a:ln w="6350" cap="rnd">
              <a:solidFill>
                <a:schemeClr val="tx1"/>
              </a:solidFill>
              <a:round/>
              <a:headEnd/>
              <a:tailEnd/>
            </a:ln>
          </p:spPr>
          <p:txBody>
            <a:bodyPr wrap="none" lIns="-1" tIns="-1" rIns="-1" bIns="-1" anchor="ctr"/>
            <a:lstStyle/>
            <a:p>
              <a:endParaRPr lang="en-US" sz="2640"/>
            </a:p>
          </p:txBody>
        </p:sp>
        <p:sp>
          <p:nvSpPr>
            <p:cNvPr id="54" name="AutoShape 45"/>
            <p:cNvSpPr>
              <a:spLocks/>
            </p:cNvSpPr>
            <p:nvPr/>
          </p:nvSpPr>
          <p:spPr bwMode="auto">
            <a:xfrm>
              <a:off x="4567238" y="1381125"/>
              <a:ext cx="749300" cy="311150"/>
            </a:xfrm>
            <a:custGeom>
              <a:avLst/>
              <a:gdLst>
                <a:gd name="T0" fmla="*/ 327 w 328"/>
                <a:gd name="T1" fmla="*/ 24 h 221"/>
                <a:gd name="T2" fmla="*/ 242 w 328"/>
                <a:gd name="T3" fmla="*/ 24 h 221"/>
                <a:gd name="T4" fmla="*/ 238 w 328"/>
                <a:gd name="T5" fmla="*/ 0 h 221"/>
                <a:gd name="T6" fmla="*/ 9 w 328"/>
                <a:gd name="T7" fmla="*/ 0 h 221"/>
                <a:gd name="T8" fmla="*/ 0 w 328"/>
                <a:gd name="T9" fmla="*/ 19 h 221"/>
                <a:gd name="T10" fmla="*/ 4 w 328"/>
                <a:gd name="T11" fmla="*/ 33 h 221"/>
                <a:gd name="T12" fmla="*/ 20 w 328"/>
                <a:gd name="T13" fmla="*/ 80 h 221"/>
                <a:gd name="T14" fmla="*/ 36 w 328"/>
                <a:gd name="T15" fmla="*/ 131 h 221"/>
                <a:gd name="T16" fmla="*/ 44 w 328"/>
                <a:gd name="T17" fmla="*/ 150 h 221"/>
                <a:gd name="T18" fmla="*/ 65 w 328"/>
                <a:gd name="T19" fmla="*/ 173 h 221"/>
                <a:gd name="T20" fmla="*/ 77 w 328"/>
                <a:gd name="T21" fmla="*/ 191 h 221"/>
                <a:gd name="T22" fmla="*/ 85 w 328"/>
                <a:gd name="T23" fmla="*/ 201 h 221"/>
                <a:gd name="T24" fmla="*/ 97 w 328"/>
                <a:gd name="T25" fmla="*/ 206 h 221"/>
                <a:gd name="T26" fmla="*/ 105 w 328"/>
                <a:gd name="T27" fmla="*/ 210 h 221"/>
                <a:gd name="T28" fmla="*/ 113 w 328"/>
                <a:gd name="T29" fmla="*/ 210 h 221"/>
                <a:gd name="T30" fmla="*/ 117 w 328"/>
                <a:gd name="T31" fmla="*/ 206 h 221"/>
                <a:gd name="T32" fmla="*/ 129 w 328"/>
                <a:gd name="T33" fmla="*/ 210 h 221"/>
                <a:gd name="T34" fmla="*/ 134 w 328"/>
                <a:gd name="T35" fmla="*/ 215 h 221"/>
                <a:gd name="T36" fmla="*/ 141 w 328"/>
                <a:gd name="T37" fmla="*/ 215 h 221"/>
                <a:gd name="T38" fmla="*/ 149 w 328"/>
                <a:gd name="T39" fmla="*/ 220 h 221"/>
                <a:gd name="T40" fmla="*/ 154 w 328"/>
                <a:gd name="T41" fmla="*/ 215 h 221"/>
                <a:gd name="T42" fmla="*/ 166 w 328"/>
                <a:gd name="T43" fmla="*/ 215 h 221"/>
                <a:gd name="T44" fmla="*/ 181 w 328"/>
                <a:gd name="T45" fmla="*/ 215 h 221"/>
                <a:gd name="T46" fmla="*/ 181 w 328"/>
                <a:gd name="T47" fmla="*/ 206 h 221"/>
                <a:gd name="T48" fmla="*/ 169 w 328"/>
                <a:gd name="T49" fmla="*/ 191 h 221"/>
                <a:gd name="T50" fmla="*/ 169 w 328"/>
                <a:gd name="T51" fmla="*/ 178 h 221"/>
                <a:gd name="T52" fmla="*/ 186 w 328"/>
                <a:gd name="T53" fmla="*/ 159 h 221"/>
                <a:gd name="T54" fmla="*/ 198 w 328"/>
                <a:gd name="T55" fmla="*/ 155 h 221"/>
                <a:gd name="T56" fmla="*/ 213 w 328"/>
                <a:gd name="T57" fmla="*/ 159 h 221"/>
                <a:gd name="T58" fmla="*/ 222 w 328"/>
                <a:gd name="T59" fmla="*/ 155 h 221"/>
                <a:gd name="T60" fmla="*/ 225 w 328"/>
                <a:gd name="T61" fmla="*/ 150 h 221"/>
                <a:gd name="T62" fmla="*/ 225 w 328"/>
                <a:gd name="T63" fmla="*/ 131 h 221"/>
                <a:gd name="T64" fmla="*/ 230 w 328"/>
                <a:gd name="T65" fmla="*/ 126 h 221"/>
                <a:gd name="T66" fmla="*/ 242 w 328"/>
                <a:gd name="T67" fmla="*/ 131 h 221"/>
                <a:gd name="T68" fmla="*/ 250 w 328"/>
                <a:gd name="T69" fmla="*/ 131 h 221"/>
                <a:gd name="T70" fmla="*/ 262 w 328"/>
                <a:gd name="T71" fmla="*/ 126 h 221"/>
                <a:gd name="T72" fmla="*/ 274 w 328"/>
                <a:gd name="T73" fmla="*/ 140 h 221"/>
                <a:gd name="T74" fmla="*/ 286 w 328"/>
                <a:gd name="T75" fmla="*/ 145 h 221"/>
                <a:gd name="T76" fmla="*/ 298 w 328"/>
                <a:gd name="T77" fmla="*/ 145 h 221"/>
                <a:gd name="T78" fmla="*/ 315 w 328"/>
                <a:gd name="T79" fmla="*/ 136 h 221"/>
                <a:gd name="T80" fmla="*/ 327 w 328"/>
                <a:gd name="T81" fmla="*/ 136 h 221"/>
                <a:gd name="T82" fmla="*/ 327 w 328"/>
                <a:gd name="T83" fmla="*/ 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8" h="221">
                  <a:moveTo>
                    <a:pt x="327" y="24"/>
                  </a:moveTo>
                  <a:lnTo>
                    <a:pt x="242" y="24"/>
                  </a:lnTo>
                  <a:lnTo>
                    <a:pt x="238" y="0"/>
                  </a:lnTo>
                  <a:lnTo>
                    <a:pt x="9" y="0"/>
                  </a:lnTo>
                  <a:lnTo>
                    <a:pt x="0" y="19"/>
                  </a:lnTo>
                  <a:lnTo>
                    <a:pt x="4" y="33"/>
                  </a:lnTo>
                  <a:lnTo>
                    <a:pt x="20" y="80"/>
                  </a:lnTo>
                  <a:lnTo>
                    <a:pt x="36" y="131"/>
                  </a:lnTo>
                  <a:lnTo>
                    <a:pt x="44" y="150"/>
                  </a:lnTo>
                  <a:lnTo>
                    <a:pt x="65" y="173"/>
                  </a:lnTo>
                  <a:lnTo>
                    <a:pt x="77" y="191"/>
                  </a:lnTo>
                  <a:lnTo>
                    <a:pt x="85" y="201"/>
                  </a:lnTo>
                  <a:lnTo>
                    <a:pt x="97" y="206"/>
                  </a:lnTo>
                  <a:lnTo>
                    <a:pt x="105" y="210"/>
                  </a:lnTo>
                  <a:lnTo>
                    <a:pt x="113" y="210"/>
                  </a:lnTo>
                  <a:lnTo>
                    <a:pt x="117" y="206"/>
                  </a:lnTo>
                  <a:lnTo>
                    <a:pt x="129" y="210"/>
                  </a:lnTo>
                  <a:lnTo>
                    <a:pt x="134" y="215"/>
                  </a:lnTo>
                  <a:lnTo>
                    <a:pt x="141" y="215"/>
                  </a:lnTo>
                  <a:lnTo>
                    <a:pt x="149" y="220"/>
                  </a:lnTo>
                  <a:lnTo>
                    <a:pt x="154" y="215"/>
                  </a:lnTo>
                  <a:lnTo>
                    <a:pt x="166" y="215"/>
                  </a:lnTo>
                  <a:lnTo>
                    <a:pt x="181" y="215"/>
                  </a:lnTo>
                  <a:lnTo>
                    <a:pt x="181" y="206"/>
                  </a:lnTo>
                  <a:lnTo>
                    <a:pt x="169" y="191"/>
                  </a:lnTo>
                  <a:lnTo>
                    <a:pt x="169" y="178"/>
                  </a:lnTo>
                  <a:lnTo>
                    <a:pt x="186" y="159"/>
                  </a:lnTo>
                  <a:lnTo>
                    <a:pt x="198" y="155"/>
                  </a:lnTo>
                  <a:lnTo>
                    <a:pt x="213" y="159"/>
                  </a:lnTo>
                  <a:lnTo>
                    <a:pt x="222" y="155"/>
                  </a:lnTo>
                  <a:lnTo>
                    <a:pt x="225" y="150"/>
                  </a:lnTo>
                  <a:lnTo>
                    <a:pt x="225" y="131"/>
                  </a:lnTo>
                  <a:lnTo>
                    <a:pt x="230" y="126"/>
                  </a:lnTo>
                  <a:lnTo>
                    <a:pt x="242" y="131"/>
                  </a:lnTo>
                  <a:lnTo>
                    <a:pt x="250" y="131"/>
                  </a:lnTo>
                  <a:lnTo>
                    <a:pt x="262" y="126"/>
                  </a:lnTo>
                  <a:lnTo>
                    <a:pt x="274" y="140"/>
                  </a:lnTo>
                  <a:lnTo>
                    <a:pt x="286" y="145"/>
                  </a:lnTo>
                  <a:lnTo>
                    <a:pt x="298" y="145"/>
                  </a:lnTo>
                  <a:lnTo>
                    <a:pt x="315" y="136"/>
                  </a:lnTo>
                  <a:lnTo>
                    <a:pt x="327" y="136"/>
                  </a:lnTo>
                  <a:lnTo>
                    <a:pt x="327" y="24"/>
                  </a:lnTo>
                </a:path>
              </a:pathLst>
            </a:custGeom>
            <a:solidFill>
              <a:srgbClr val="CCCCFF"/>
            </a:solidFill>
            <a:ln w="6350" cap="rnd">
              <a:solidFill>
                <a:schemeClr val="tx1"/>
              </a:solidFill>
              <a:round/>
              <a:headEnd/>
              <a:tailEnd/>
            </a:ln>
          </p:spPr>
          <p:txBody>
            <a:bodyPr wrap="none" lIns="-1" tIns="-1" rIns="-1" bIns="-1" anchor="ctr"/>
            <a:lstStyle/>
            <a:p>
              <a:endParaRPr lang="en-US" sz="2640"/>
            </a:p>
          </p:txBody>
        </p:sp>
        <p:sp>
          <p:nvSpPr>
            <p:cNvPr id="55" name="AutoShape 46"/>
            <p:cNvSpPr>
              <a:spLocks/>
            </p:cNvSpPr>
            <p:nvPr/>
          </p:nvSpPr>
          <p:spPr bwMode="auto">
            <a:xfrm>
              <a:off x="6697663" y="3243263"/>
              <a:ext cx="685800" cy="488950"/>
            </a:xfrm>
            <a:custGeom>
              <a:avLst/>
              <a:gdLst>
                <a:gd name="T0" fmla="*/ 0 w 299"/>
                <a:gd name="T1" fmla="*/ 0 h 347"/>
                <a:gd name="T2" fmla="*/ 274 w 299"/>
                <a:gd name="T3" fmla="*/ 0 h 347"/>
                <a:gd name="T4" fmla="*/ 298 w 299"/>
                <a:gd name="T5" fmla="*/ 0 h 347"/>
                <a:gd name="T6" fmla="*/ 298 w 299"/>
                <a:gd name="T7" fmla="*/ 346 h 347"/>
                <a:gd name="T8" fmla="*/ 49 w 299"/>
                <a:gd name="T9" fmla="*/ 346 h 347"/>
                <a:gd name="T10" fmla="*/ 45 w 299"/>
                <a:gd name="T11" fmla="*/ 337 h 347"/>
                <a:gd name="T12" fmla="*/ 49 w 299"/>
                <a:gd name="T13" fmla="*/ 327 h 347"/>
                <a:gd name="T14" fmla="*/ 56 w 299"/>
                <a:gd name="T15" fmla="*/ 327 h 347"/>
                <a:gd name="T16" fmla="*/ 68 w 299"/>
                <a:gd name="T17" fmla="*/ 318 h 347"/>
                <a:gd name="T18" fmla="*/ 77 w 299"/>
                <a:gd name="T19" fmla="*/ 310 h 347"/>
                <a:gd name="T20" fmla="*/ 93 w 299"/>
                <a:gd name="T21" fmla="*/ 300 h 347"/>
                <a:gd name="T22" fmla="*/ 93 w 299"/>
                <a:gd name="T23" fmla="*/ 291 h 347"/>
                <a:gd name="T24" fmla="*/ 89 w 299"/>
                <a:gd name="T25" fmla="*/ 281 h 347"/>
                <a:gd name="T26" fmla="*/ 89 w 299"/>
                <a:gd name="T27" fmla="*/ 267 h 347"/>
                <a:gd name="T28" fmla="*/ 97 w 299"/>
                <a:gd name="T29" fmla="*/ 262 h 347"/>
                <a:gd name="T30" fmla="*/ 109 w 299"/>
                <a:gd name="T31" fmla="*/ 257 h 347"/>
                <a:gd name="T32" fmla="*/ 134 w 299"/>
                <a:gd name="T33" fmla="*/ 211 h 347"/>
                <a:gd name="T34" fmla="*/ 134 w 299"/>
                <a:gd name="T35" fmla="*/ 202 h 347"/>
                <a:gd name="T36" fmla="*/ 129 w 299"/>
                <a:gd name="T37" fmla="*/ 197 h 347"/>
                <a:gd name="T38" fmla="*/ 121 w 299"/>
                <a:gd name="T39" fmla="*/ 187 h 347"/>
                <a:gd name="T40" fmla="*/ 117 w 299"/>
                <a:gd name="T41" fmla="*/ 169 h 347"/>
                <a:gd name="T42" fmla="*/ 121 w 299"/>
                <a:gd name="T43" fmla="*/ 150 h 347"/>
                <a:gd name="T44" fmla="*/ 114 w 299"/>
                <a:gd name="T45" fmla="*/ 145 h 347"/>
                <a:gd name="T46" fmla="*/ 109 w 299"/>
                <a:gd name="T47" fmla="*/ 140 h 347"/>
                <a:gd name="T48" fmla="*/ 105 w 299"/>
                <a:gd name="T49" fmla="*/ 135 h 347"/>
                <a:gd name="T50" fmla="*/ 102 w 299"/>
                <a:gd name="T51" fmla="*/ 140 h 347"/>
                <a:gd name="T52" fmla="*/ 93 w 299"/>
                <a:gd name="T53" fmla="*/ 154 h 347"/>
                <a:gd name="T54" fmla="*/ 85 w 299"/>
                <a:gd name="T55" fmla="*/ 173 h 347"/>
                <a:gd name="T56" fmla="*/ 89 w 299"/>
                <a:gd name="T57" fmla="*/ 202 h 347"/>
                <a:gd name="T58" fmla="*/ 89 w 299"/>
                <a:gd name="T59" fmla="*/ 211 h 347"/>
                <a:gd name="T60" fmla="*/ 81 w 299"/>
                <a:gd name="T61" fmla="*/ 216 h 347"/>
                <a:gd name="T62" fmla="*/ 73 w 299"/>
                <a:gd name="T63" fmla="*/ 211 h 347"/>
                <a:gd name="T64" fmla="*/ 65 w 299"/>
                <a:gd name="T65" fmla="*/ 206 h 347"/>
                <a:gd name="T66" fmla="*/ 56 w 299"/>
                <a:gd name="T67" fmla="*/ 192 h 347"/>
                <a:gd name="T68" fmla="*/ 56 w 299"/>
                <a:gd name="T69" fmla="*/ 178 h 347"/>
                <a:gd name="T70" fmla="*/ 61 w 299"/>
                <a:gd name="T71" fmla="*/ 159 h 347"/>
                <a:gd name="T72" fmla="*/ 56 w 299"/>
                <a:gd name="T73" fmla="*/ 140 h 347"/>
                <a:gd name="T74" fmla="*/ 49 w 299"/>
                <a:gd name="T75" fmla="*/ 127 h 347"/>
                <a:gd name="T76" fmla="*/ 29 w 299"/>
                <a:gd name="T77" fmla="*/ 117 h 347"/>
                <a:gd name="T78" fmla="*/ 21 w 299"/>
                <a:gd name="T79" fmla="*/ 108 h 347"/>
                <a:gd name="T80" fmla="*/ 12 w 299"/>
                <a:gd name="T81" fmla="*/ 99 h 347"/>
                <a:gd name="T82" fmla="*/ 0 w 299"/>
                <a:gd name="T83" fmla="*/ 103 h 347"/>
                <a:gd name="T84" fmla="*/ 0 w 299"/>
                <a:gd name="T8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9" h="347">
                  <a:moveTo>
                    <a:pt x="0" y="0"/>
                  </a:moveTo>
                  <a:lnTo>
                    <a:pt x="274" y="0"/>
                  </a:lnTo>
                  <a:lnTo>
                    <a:pt x="298" y="0"/>
                  </a:lnTo>
                  <a:lnTo>
                    <a:pt x="298" y="346"/>
                  </a:lnTo>
                  <a:lnTo>
                    <a:pt x="49" y="346"/>
                  </a:lnTo>
                  <a:lnTo>
                    <a:pt x="45" y="337"/>
                  </a:lnTo>
                  <a:lnTo>
                    <a:pt x="49" y="327"/>
                  </a:lnTo>
                  <a:lnTo>
                    <a:pt x="56" y="327"/>
                  </a:lnTo>
                  <a:lnTo>
                    <a:pt x="68" y="318"/>
                  </a:lnTo>
                  <a:lnTo>
                    <a:pt x="77" y="310"/>
                  </a:lnTo>
                  <a:lnTo>
                    <a:pt x="93" y="300"/>
                  </a:lnTo>
                  <a:lnTo>
                    <a:pt x="93" y="291"/>
                  </a:lnTo>
                  <a:lnTo>
                    <a:pt x="89" y="281"/>
                  </a:lnTo>
                  <a:lnTo>
                    <a:pt x="89" y="267"/>
                  </a:lnTo>
                  <a:lnTo>
                    <a:pt x="97" y="262"/>
                  </a:lnTo>
                  <a:lnTo>
                    <a:pt x="109" y="257"/>
                  </a:lnTo>
                  <a:lnTo>
                    <a:pt x="134" y="211"/>
                  </a:lnTo>
                  <a:lnTo>
                    <a:pt x="134" y="202"/>
                  </a:lnTo>
                  <a:lnTo>
                    <a:pt x="129" y="197"/>
                  </a:lnTo>
                  <a:lnTo>
                    <a:pt x="121" y="187"/>
                  </a:lnTo>
                  <a:lnTo>
                    <a:pt x="117" y="169"/>
                  </a:lnTo>
                  <a:lnTo>
                    <a:pt x="121" y="150"/>
                  </a:lnTo>
                  <a:lnTo>
                    <a:pt x="114" y="145"/>
                  </a:lnTo>
                  <a:lnTo>
                    <a:pt x="109" y="140"/>
                  </a:lnTo>
                  <a:lnTo>
                    <a:pt x="105" y="135"/>
                  </a:lnTo>
                  <a:lnTo>
                    <a:pt x="102" y="140"/>
                  </a:lnTo>
                  <a:lnTo>
                    <a:pt x="93" y="154"/>
                  </a:lnTo>
                  <a:lnTo>
                    <a:pt x="85" y="173"/>
                  </a:lnTo>
                  <a:lnTo>
                    <a:pt x="89" y="202"/>
                  </a:lnTo>
                  <a:lnTo>
                    <a:pt x="89" y="211"/>
                  </a:lnTo>
                  <a:lnTo>
                    <a:pt x="81" y="216"/>
                  </a:lnTo>
                  <a:lnTo>
                    <a:pt x="73" y="211"/>
                  </a:lnTo>
                  <a:lnTo>
                    <a:pt x="65" y="206"/>
                  </a:lnTo>
                  <a:lnTo>
                    <a:pt x="56" y="192"/>
                  </a:lnTo>
                  <a:lnTo>
                    <a:pt x="56" y="178"/>
                  </a:lnTo>
                  <a:lnTo>
                    <a:pt x="61" y="159"/>
                  </a:lnTo>
                  <a:lnTo>
                    <a:pt x="56" y="140"/>
                  </a:lnTo>
                  <a:lnTo>
                    <a:pt x="49" y="127"/>
                  </a:lnTo>
                  <a:lnTo>
                    <a:pt x="29" y="117"/>
                  </a:lnTo>
                  <a:lnTo>
                    <a:pt x="21" y="108"/>
                  </a:lnTo>
                  <a:lnTo>
                    <a:pt x="12" y="99"/>
                  </a:lnTo>
                  <a:lnTo>
                    <a:pt x="0" y="103"/>
                  </a:lnTo>
                  <a:lnTo>
                    <a:pt x="0" y="0"/>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56" name="AutoShape 47"/>
            <p:cNvSpPr>
              <a:spLocks/>
            </p:cNvSpPr>
            <p:nvPr/>
          </p:nvSpPr>
          <p:spPr bwMode="auto">
            <a:xfrm>
              <a:off x="6615113" y="2471738"/>
              <a:ext cx="631825" cy="347662"/>
            </a:xfrm>
            <a:custGeom>
              <a:avLst/>
              <a:gdLst>
                <a:gd name="T0" fmla="*/ 213 w 275"/>
                <a:gd name="T1" fmla="*/ 65 h 246"/>
                <a:gd name="T2" fmla="*/ 201 w 275"/>
                <a:gd name="T3" fmla="*/ 46 h 246"/>
                <a:gd name="T4" fmla="*/ 149 w 275"/>
                <a:gd name="T5" fmla="*/ 19 h 246"/>
                <a:gd name="T6" fmla="*/ 133 w 275"/>
                <a:gd name="T7" fmla="*/ 4 h 246"/>
                <a:gd name="T8" fmla="*/ 113 w 275"/>
                <a:gd name="T9" fmla="*/ 0 h 246"/>
                <a:gd name="T10" fmla="*/ 101 w 275"/>
                <a:gd name="T11" fmla="*/ 4 h 246"/>
                <a:gd name="T12" fmla="*/ 81 w 275"/>
                <a:gd name="T13" fmla="*/ 9 h 246"/>
                <a:gd name="T14" fmla="*/ 72 w 275"/>
                <a:gd name="T15" fmla="*/ 19 h 246"/>
                <a:gd name="T16" fmla="*/ 64 w 275"/>
                <a:gd name="T17" fmla="*/ 22 h 246"/>
                <a:gd name="T18" fmla="*/ 56 w 275"/>
                <a:gd name="T19" fmla="*/ 22 h 246"/>
                <a:gd name="T20" fmla="*/ 32 w 275"/>
                <a:gd name="T21" fmla="*/ 14 h 246"/>
                <a:gd name="T22" fmla="*/ 24 w 275"/>
                <a:gd name="T23" fmla="*/ 9 h 246"/>
                <a:gd name="T24" fmla="*/ 12 w 275"/>
                <a:gd name="T25" fmla="*/ 14 h 246"/>
                <a:gd name="T26" fmla="*/ 0 w 275"/>
                <a:gd name="T27" fmla="*/ 27 h 246"/>
                <a:gd name="T28" fmla="*/ 3 w 275"/>
                <a:gd name="T29" fmla="*/ 36 h 246"/>
                <a:gd name="T30" fmla="*/ 8 w 275"/>
                <a:gd name="T31" fmla="*/ 51 h 246"/>
                <a:gd name="T32" fmla="*/ 12 w 275"/>
                <a:gd name="T33" fmla="*/ 60 h 246"/>
                <a:gd name="T34" fmla="*/ 20 w 275"/>
                <a:gd name="T35" fmla="*/ 70 h 246"/>
                <a:gd name="T36" fmla="*/ 35 w 275"/>
                <a:gd name="T37" fmla="*/ 83 h 246"/>
                <a:gd name="T38" fmla="*/ 48 w 275"/>
                <a:gd name="T39" fmla="*/ 97 h 246"/>
                <a:gd name="T40" fmla="*/ 56 w 275"/>
                <a:gd name="T41" fmla="*/ 102 h 246"/>
                <a:gd name="T42" fmla="*/ 52 w 275"/>
                <a:gd name="T43" fmla="*/ 111 h 246"/>
                <a:gd name="T44" fmla="*/ 48 w 275"/>
                <a:gd name="T45" fmla="*/ 116 h 246"/>
                <a:gd name="T46" fmla="*/ 40 w 275"/>
                <a:gd name="T47" fmla="*/ 116 h 246"/>
                <a:gd name="T48" fmla="*/ 28 w 275"/>
                <a:gd name="T49" fmla="*/ 121 h 246"/>
                <a:gd name="T50" fmla="*/ 24 w 275"/>
                <a:gd name="T51" fmla="*/ 121 h 246"/>
                <a:gd name="T52" fmla="*/ 20 w 275"/>
                <a:gd name="T53" fmla="*/ 124 h 246"/>
                <a:gd name="T54" fmla="*/ 15 w 275"/>
                <a:gd name="T55" fmla="*/ 134 h 246"/>
                <a:gd name="T56" fmla="*/ 20 w 275"/>
                <a:gd name="T57" fmla="*/ 143 h 246"/>
                <a:gd name="T58" fmla="*/ 24 w 275"/>
                <a:gd name="T59" fmla="*/ 148 h 246"/>
                <a:gd name="T60" fmla="*/ 35 w 275"/>
                <a:gd name="T61" fmla="*/ 158 h 246"/>
                <a:gd name="T62" fmla="*/ 44 w 275"/>
                <a:gd name="T63" fmla="*/ 158 h 246"/>
                <a:gd name="T64" fmla="*/ 44 w 275"/>
                <a:gd name="T65" fmla="*/ 167 h 246"/>
                <a:gd name="T66" fmla="*/ 40 w 275"/>
                <a:gd name="T67" fmla="*/ 175 h 246"/>
                <a:gd name="T68" fmla="*/ 35 w 275"/>
                <a:gd name="T69" fmla="*/ 185 h 246"/>
                <a:gd name="T70" fmla="*/ 40 w 275"/>
                <a:gd name="T71" fmla="*/ 199 h 246"/>
                <a:gd name="T72" fmla="*/ 44 w 275"/>
                <a:gd name="T73" fmla="*/ 213 h 246"/>
                <a:gd name="T74" fmla="*/ 48 w 275"/>
                <a:gd name="T75" fmla="*/ 223 h 246"/>
                <a:gd name="T76" fmla="*/ 149 w 275"/>
                <a:gd name="T77" fmla="*/ 228 h 246"/>
                <a:gd name="T78" fmla="*/ 152 w 275"/>
                <a:gd name="T79" fmla="*/ 245 h 246"/>
                <a:gd name="T80" fmla="*/ 225 w 275"/>
                <a:gd name="T81" fmla="*/ 245 h 246"/>
                <a:gd name="T82" fmla="*/ 233 w 275"/>
                <a:gd name="T83" fmla="*/ 228 h 246"/>
                <a:gd name="T84" fmla="*/ 241 w 275"/>
                <a:gd name="T85" fmla="*/ 213 h 246"/>
                <a:gd name="T86" fmla="*/ 270 w 275"/>
                <a:gd name="T87" fmla="*/ 180 h 246"/>
                <a:gd name="T88" fmla="*/ 274 w 275"/>
                <a:gd name="T89" fmla="*/ 167 h 246"/>
                <a:gd name="T90" fmla="*/ 270 w 275"/>
                <a:gd name="T91" fmla="*/ 162 h 246"/>
                <a:gd name="T92" fmla="*/ 253 w 275"/>
                <a:gd name="T93" fmla="*/ 134 h 246"/>
                <a:gd name="T94" fmla="*/ 225 w 275"/>
                <a:gd name="T95" fmla="*/ 97 h 246"/>
                <a:gd name="T96" fmla="*/ 213 w 275"/>
                <a:gd name="T97" fmla="*/ 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46">
                  <a:moveTo>
                    <a:pt x="213" y="65"/>
                  </a:moveTo>
                  <a:lnTo>
                    <a:pt x="201" y="46"/>
                  </a:lnTo>
                  <a:lnTo>
                    <a:pt x="149" y="19"/>
                  </a:lnTo>
                  <a:lnTo>
                    <a:pt x="133" y="4"/>
                  </a:lnTo>
                  <a:lnTo>
                    <a:pt x="113" y="0"/>
                  </a:lnTo>
                  <a:lnTo>
                    <a:pt x="101" y="4"/>
                  </a:lnTo>
                  <a:lnTo>
                    <a:pt x="81" y="9"/>
                  </a:lnTo>
                  <a:lnTo>
                    <a:pt x="72" y="19"/>
                  </a:lnTo>
                  <a:lnTo>
                    <a:pt x="64" y="22"/>
                  </a:lnTo>
                  <a:lnTo>
                    <a:pt x="56" y="22"/>
                  </a:lnTo>
                  <a:lnTo>
                    <a:pt x="32" y="14"/>
                  </a:lnTo>
                  <a:lnTo>
                    <a:pt x="24" y="9"/>
                  </a:lnTo>
                  <a:lnTo>
                    <a:pt x="12" y="14"/>
                  </a:lnTo>
                  <a:lnTo>
                    <a:pt x="0" y="27"/>
                  </a:lnTo>
                  <a:lnTo>
                    <a:pt x="3" y="36"/>
                  </a:lnTo>
                  <a:lnTo>
                    <a:pt x="8" y="51"/>
                  </a:lnTo>
                  <a:lnTo>
                    <a:pt x="12" y="60"/>
                  </a:lnTo>
                  <a:lnTo>
                    <a:pt x="20" y="70"/>
                  </a:lnTo>
                  <a:lnTo>
                    <a:pt x="35" y="83"/>
                  </a:lnTo>
                  <a:lnTo>
                    <a:pt x="48" y="97"/>
                  </a:lnTo>
                  <a:lnTo>
                    <a:pt x="56" y="102"/>
                  </a:lnTo>
                  <a:lnTo>
                    <a:pt x="52" y="111"/>
                  </a:lnTo>
                  <a:lnTo>
                    <a:pt x="48" y="116"/>
                  </a:lnTo>
                  <a:lnTo>
                    <a:pt x="40" y="116"/>
                  </a:lnTo>
                  <a:lnTo>
                    <a:pt x="28" y="121"/>
                  </a:lnTo>
                  <a:lnTo>
                    <a:pt x="24" y="121"/>
                  </a:lnTo>
                  <a:lnTo>
                    <a:pt x="20" y="124"/>
                  </a:lnTo>
                  <a:lnTo>
                    <a:pt x="15" y="134"/>
                  </a:lnTo>
                  <a:lnTo>
                    <a:pt x="20" y="143"/>
                  </a:lnTo>
                  <a:lnTo>
                    <a:pt x="24" y="148"/>
                  </a:lnTo>
                  <a:lnTo>
                    <a:pt x="35" y="158"/>
                  </a:lnTo>
                  <a:lnTo>
                    <a:pt x="44" y="158"/>
                  </a:lnTo>
                  <a:lnTo>
                    <a:pt x="44" y="167"/>
                  </a:lnTo>
                  <a:lnTo>
                    <a:pt x="40" y="175"/>
                  </a:lnTo>
                  <a:lnTo>
                    <a:pt x="35" y="185"/>
                  </a:lnTo>
                  <a:lnTo>
                    <a:pt x="40" y="199"/>
                  </a:lnTo>
                  <a:lnTo>
                    <a:pt x="44" y="213"/>
                  </a:lnTo>
                  <a:lnTo>
                    <a:pt x="48" y="223"/>
                  </a:lnTo>
                  <a:lnTo>
                    <a:pt x="149" y="228"/>
                  </a:lnTo>
                  <a:lnTo>
                    <a:pt x="152" y="245"/>
                  </a:lnTo>
                  <a:lnTo>
                    <a:pt x="225" y="245"/>
                  </a:lnTo>
                  <a:lnTo>
                    <a:pt x="233" y="228"/>
                  </a:lnTo>
                  <a:lnTo>
                    <a:pt x="241" y="213"/>
                  </a:lnTo>
                  <a:lnTo>
                    <a:pt x="270" y="180"/>
                  </a:lnTo>
                  <a:lnTo>
                    <a:pt x="274" y="167"/>
                  </a:lnTo>
                  <a:lnTo>
                    <a:pt x="270" y="162"/>
                  </a:lnTo>
                  <a:lnTo>
                    <a:pt x="253" y="134"/>
                  </a:lnTo>
                  <a:lnTo>
                    <a:pt x="225" y="97"/>
                  </a:lnTo>
                  <a:lnTo>
                    <a:pt x="213" y="65"/>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57" name="AutoShape 48"/>
            <p:cNvSpPr>
              <a:spLocks/>
            </p:cNvSpPr>
            <p:nvPr/>
          </p:nvSpPr>
          <p:spPr bwMode="auto">
            <a:xfrm>
              <a:off x="7334250" y="3692525"/>
              <a:ext cx="576263" cy="287338"/>
            </a:xfrm>
            <a:custGeom>
              <a:avLst/>
              <a:gdLst>
                <a:gd name="T0" fmla="*/ 0 w 250"/>
                <a:gd name="T1" fmla="*/ 0 h 206"/>
                <a:gd name="T2" fmla="*/ 249 w 250"/>
                <a:gd name="T3" fmla="*/ 0 h 206"/>
                <a:gd name="T4" fmla="*/ 249 w 250"/>
                <a:gd name="T5" fmla="*/ 205 h 206"/>
                <a:gd name="T6" fmla="*/ 0 w 250"/>
                <a:gd name="T7" fmla="*/ 205 h 206"/>
                <a:gd name="T8" fmla="*/ 0 w 250"/>
                <a:gd name="T9" fmla="*/ 0 h 206"/>
              </a:gdLst>
              <a:ahLst/>
              <a:cxnLst>
                <a:cxn ang="0">
                  <a:pos x="T0" y="T1"/>
                </a:cxn>
                <a:cxn ang="0">
                  <a:pos x="T2" y="T3"/>
                </a:cxn>
                <a:cxn ang="0">
                  <a:pos x="T4" y="T5"/>
                </a:cxn>
                <a:cxn ang="0">
                  <a:pos x="T6" y="T7"/>
                </a:cxn>
                <a:cxn ang="0">
                  <a:pos x="T8" y="T9"/>
                </a:cxn>
              </a:cxnLst>
              <a:rect l="0" t="0" r="r" b="b"/>
              <a:pathLst>
                <a:path w="250" h="206">
                  <a:moveTo>
                    <a:pt x="0" y="0"/>
                  </a:moveTo>
                  <a:lnTo>
                    <a:pt x="249" y="0"/>
                  </a:lnTo>
                  <a:lnTo>
                    <a:pt x="249" y="205"/>
                  </a:lnTo>
                  <a:lnTo>
                    <a:pt x="0" y="205"/>
                  </a:lnTo>
                  <a:lnTo>
                    <a:pt x="0" y="0"/>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58" name="AutoShape 49"/>
            <p:cNvSpPr>
              <a:spLocks/>
            </p:cNvSpPr>
            <p:nvPr/>
          </p:nvSpPr>
          <p:spPr bwMode="auto">
            <a:xfrm>
              <a:off x="6673850" y="2770188"/>
              <a:ext cx="711200" cy="252412"/>
            </a:xfrm>
            <a:custGeom>
              <a:avLst/>
              <a:gdLst>
                <a:gd name="T0" fmla="*/ 201 w 310"/>
                <a:gd name="T1" fmla="*/ 24 h 180"/>
                <a:gd name="T2" fmla="*/ 201 w 310"/>
                <a:gd name="T3" fmla="*/ 38 h 180"/>
                <a:gd name="T4" fmla="*/ 204 w 310"/>
                <a:gd name="T5" fmla="*/ 52 h 180"/>
                <a:gd name="T6" fmla="*/ 213 w 310"/>
                <a:gd name="T7" fmla="*/ 67 h 180"/>
                <a:gd name="T8" fmla="*/ 221 w 310"/>
                <a:gd name="T9" fmla="*/ 76 h 180"/>
                <a:gd name="T10" fmla="*/ 225 w 310"/>
                <a:gd name="T11" fmla="*/ 90 h 180"/>
                <a:gd name="T12" fmla="*/ 241 w 310"/>
                <a:gd name="T13" fmla="*/ 95 h 180"/>
                <a:gd name="T14" fmla="*/ 260 w 310"/>
                <a:gd name="T15" fmla="*/ 100 h 180"/>
                <a:gd name="T16" fmla="*/ 281 w 310"/>
                <a:gd name="T17" fmla="*/ 122 h 180"/>
                <a:gd name="T18" fmla="*/ 297 w 310"/>
                <a:gd name="T19" fmla="*/ 122 h 180"/>
                <a:gd name="T20" fmla="*/ 309 w 310"/>
                <a:gd name="T21" fmla="*/ 118 h 180"/>
                <a:gd name="T22" fmla="*/ 309 w 310"/>
                <a:gd name="T23" fmla="*/ 156 h 180"/>
                <a:gd name="T24" fmla="*/ 209 w 310"/>
                <a:gd name="T25" fmla="*/ 156 h 180"/>
                <a:gd name="T26" fmla="*/ 209 w 310"/>
                <a:gd name="T27" fmla="*/ 179 h 180"/>
                <a:gd name="T28" fmla="*/ 3 w 310"/>
                <a:gd name="T29" fmla="*/ 179 h 180"/>
                <a:gd name="T30" fmla="*/ 3 w 310"/>
                <a:gd name="T31" fmla="*/ 165 h 180"/>
                <a:gd name="T32" fmla="*/ 0 w 310"/>
                <a:gd name="T33" fmla="*/ 156 h 180"/>
                <a:gd name="T34" fmla="*/ 3 w 310"/>
                <a:gd name="T35" fmla="*/ 127 h 180"/>
                <a:gd name="T36" fmla="*/ 11 w 310"/>
                <a:gd name="T37" fmla="*/ 118 h 180"/>
                <a:gd name="T38" fmla="*/ 15 w 310"/>
                <a:gd name="T39" fmla="*/ 103 h 180"/>
                <a:gd name="T40" fmla="*/ 11 w 310"/>
                <a:gd name="T41" fmla="*/ 81 h 180"/>
                <a:gd name="T42" fmla="*/ 8 w 310"/>
                <a:gd name="T43" fmla="*/ 57 h 180"/>
                <a:gd name="T44" fmla="*/ 8 w 310"/>
                <a:gd name="T45" fmla="*/ 43 h 180"/>
                <a:gd name="T46" fmla="*/ 8 w 310"/>
                <a:gd name="T47" fmla="*/ 29 h 180"/>
                <a:gd name="T48" fmla="*/ 15 w 310"/>
                <a:gd name="T49" fmla="*/ 15 h 180"/>
                <a:gd name="T50" fmla="*/ 23 w 310"/>
                <a:gd name="T51" fmla="*/ 0 h 180"/>
                <a:gd name="T52" fmla="*/ 128 w 310"/>
                <a:gd name="T53" fmla="*/ 5 h 180"/>
                <a:gd name="T54" fmla="*/ 128 w 310"/>
                <a:gd name="T55" fmla="*/ 24 h 180"/>
                <a:gd name="T56" fmla="*/ 201 w 310"/>
                <a:gd name="T57" fmla="*/ 2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0" h="180">
                  <a:moveTo>
                    <a:pt x="201" y="24"/>
                  </a:moveTo>
                  <a:lnTo>
                    <a:pt x="201" y="38"/>
                  </a:lnTo>
                  <a:lnTo>
                    <a:pt x="204" y="52"/>
                  </a:lnTo>
                  <a:lnTo>
                    <a:pt x="213" y="67"/>
                  </a:lnTo>
                  <a:lnTo>
                    <a:pt x="221" y="76"/>
                  </a:lnTo>
                  <a:lnTo>
                    <a:pt x="225" y="90"/>
                  </a:lnTo>
                  <a:lnTo>
                    <a:pt x="241" y="95"/>
                  </a:lnTo>
                  <a:lnTo>
                    <a:pt x="260" y="100"/>
                  </a:lnTo>
                  <a:lnTo>
                    <a:pt x="281" y="122"/>
                  </a:lnTo>
                  <a:lnTo>
                    <a:pt x="297" y="122"/>
                  </a:lnTo>
                  <a:lnTo>
                    <a:pt x="309" y="118"/>
                  </a:lnTo>
                  <a:lnTo>
                    <a:pt x="309" y="156"/>
                  </a:lnTo>
                  <a:lnTo>
                    <a:pt x="209" y="156"/>
                  </a:lnTo>
                  <a:lnTo>
                    <a:pt x="209" y="179"/>
                  </a:lnTo>
                  <a:lnTo>
                    <a:pt x="3" y="179"/>
                  </a:lnTo>
                  <a:lnTo>
                    <a:pt x="3" y="165"/>
                  </a:lnTo>
                  <a:lnTo>
                    <a:pt x="0" y="156"/>
                  </a:lnTo>
                  <a:lnTo>
                    <a:pt x="3" y="127"/>
                  </a:lnTo>
                  <a:lnTo>
                    <a:pt x="11" y="118"/>
                  </a:lnTo>
                  <a:lnTo>
                    <a:pt x="15" y="103"/>
                  </a:lnTo>
                  <a:lnTo>
                    <a:pt x="11" y="81"/>
                  </a:lnTo>
                  <a:lnTo>
                    <a:pt x="8" y="57"/>
                  </a:lnTo>
                  <a:lnTo>
                    <a:pt x="8" y="43"/>
                  </a:lnTo>
                  <a:lnTo>
                    <a:pt x="8" y="29"/>
                  </a:lnTo>
                  <a:lnTo>
                    <a:pt x="15" y="15"/>
                  </a:lnTo>
                  <a:lnTo>
                    <a:pt x="23" y="0"/>
                  </a:lnTo>
                  <a:lnTo>
                    <a:pt x="128" y="5"/>
                  </a:lnTo>
                  <a:lnTo>
                    <a:pt x="128" y="24"/>
                  </a:lnTo>
                  <a:lnTo>
                    <a:pt x="201" y="24"/>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59" name="AutoShape 50"/>
            <p:cNvSpPr>
              <a:spLocks/>
            </p:cNvSpPr>
            <p:nvPr/>
          </p:nvSpPr>
          <p:spPr bwMode="auto">
            <a:xfrm>
              <a:off x="6561138" y="2981325"/>
              <a:ext cx="827087" cy="285750"/>
            </a:xfrm>
            <a:custGeom>
              <a:avLst/>
              <a:gdLst>
                <a:gd name="T0" fmla="*/ 359 w 360"/>
                <a:gd name="T1" fmla="*/ 0 h 202"/>
                <a:gd name="T2" fmla="*/ 359 w 360"/>
                <a:gd name="T3" fmla="*/ 112 h 202"/>
                <a:gd name="T4" fmla="*/ 359 w 360"/>
                <a:gd name="T5" fmla="*/ 146 h 202"/>
                <a:gd name="T6" fmla="*/ 339 w 360"/>
                <a:gd name="T7" fmla="*/ 146 h 202"/>
                <a:gd name="T8" fmla="*/ 335 w 360"/>
                <a:gd name="T9" fmla="*/ 201 h 202"/>
                <a:gd name="T10" fmla="*/ 69 w 360"/>
                <a:gd name="T11" fmla="*/ 201 h 202"/>
                <a:gd name="T12" fmla="*/ 0 w 360"/>
                <a:gd name="T13" fmla="*/ 197 h 202"/>
                <a:gd name="T14" fmla="*/ 0 w 360"/>
                <a:gd name="T15" fmla="*/ 187 h 202"/>
                <a:gd name="T16" fmla="*/ 12 w 360"/>
                <a:gd name="T17" fmla="*/ 168 h 202"/>
                <a:gd name="T18" fmla="*/ 28 w 360"/>
                <a:gd name="T19" fmla="*/ 136 h 202"/>
                <a:gd name="T20" fmla="*/ 32 w 360"/>
                <a:gd name="T21" fmla="*/ 131 h 202"/>
                <a:gd name="T22" fmla="*/ 32 w 360"/>
                <a:gd name="T23" fmla="*/ 112 h 202"/>
                <a:gd name="T24" fmla="*/ 32 w 360"/>
                <a:gd name="T25" fmla="*/ 84 h 202"/>
                <a:gd name="T26" fmla="*/ 40 w 360"/>
                <a:gd name="T27" fmla="*/ 65 h 202"/>
                <a:gd name="T28" fmla="*/ 44 w 360"/>
                <a:gd name="T29" fmla="*/ 52 h 202"/>
                <a:gd name="T30" fmla="*/ 49 w 360"/>
                <a:gd name="T31" fmla="*/ 33 h 202"/>
                <a:gd name="T32" fmla="*/ 57 w 360"/>
                <a:gd name="T33" fmla="*/ 23 h 202"/>
                <a:gd name="T34" fmla="*/ 258 w 360"/>
                <a:gd name="T35" fmla="*/ 23 h 202"/>
                <a:gd name="T36" fmla="*/ 263 w 360"/>
                <a:gd name="T37" fmla="*/ 0 h 202"/>
                <a:gd name="T38" fmla="*/ 359 w 360"/>
                <a:gd name="T3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202">
                  <a:moveTo>
                    <a:pt x="359" y="0"/>
                  </a:moveTo>
                  <a:lnTo>
                    <a:pt x="359" y="112"/>
                  </a:lnTo>
                  <a:lnTo>
                    <a:pt x="359" y="146"/>
                  </a:lnTo>
                  <a:lnTo>
                    <a:pt x="339" y="146"/>
                  </a:lnTo>
                  <a:lnTo>
                    <a:pt x="335" y="201"/>
                  </a:lnTo>
                  <a:lnTo>
                    <a:pt x="69" y="201"/>
                  </a:lnTo>
                  <a:lnTo>
                    <a:pt x="0" y="197"/>
                  </a:lnTo>
                  <a:lnTo>
                    <a:pt x="0" y="187"/>
                  </a:lnTo>
                  <a:lnTo>
                    <a:pt x="12" y="168"/>
                  </a:lnTo>
                  <a:lnTo>
                    <a:pt x="28" y="136"/>
                  </a:lnTo>
                  <a:lnTo>
                    <a:pt x="32" y="131"/>
                  </a:lnTo>
                  <a:lnTo>
                    <a:pt x="32" y="112"/>
                  </a:lnTo>
                  <a:lnTo>
                    <a:pt x="32" y="84"/>
                  </a:lnTo>
                  <a:lnTo>
                    <a:pt x="40" y="65"/>
                  </a:lnTo>
                  <a:lnTo>
                    <a:pt x="44" y="52"/>
                  </a:lnTo>
                  <a:lnTo>
                    <a:pt x="49" y="33"/>
                  </a:lnTo>
                  <a:lnTo>
                    <a:pt x="57" y="23"/>
                  </a:lnTo>
                  <a:lnTo>
                    <a:pt x="258" y="23"/>
                  </a:lnTo>
                  <a:lnTo>
                    <a:pt x="263" y="0"/>
                  </a:lnTo>
                  <a:lnTo>
                    <a:pt x="359" y="0"/>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60" name="AutoShape 51"/>
            <p:cNvSpPr>
              <a:spLocks/>
            </p:cNvSpPr>
            <p:nvPr/>
          </p:nvSpPr>
          <p:spPr bwMode="auto">
            <a:xfrm>
              <a:off x="6505575" y="3260725"/>
              <a:ext cx="257175" cy="411163"/>
            </a:xfrm>
            <a:custGeom>
              <a:avLst/>
              <a:gdLst>
                <a:gd name="T0" fmla="*/ 100 w 113"/>
                <a:gd name="T1" fmla="*/ 103 h 291"/>
                <a:gd name="T2" fmla="*/ 97 w 113"/>
                <a:gd name="T3" fmla="*/ 5 h 291"/>
                <a:gd name="T4" fmla="*/ 24 w 113"/>
                <a:gd name="T5" fmla="*/ 0 h 291"/>
                <a:gd name="T6" fmla="*/ 32 w 113"/>
                <a:gd name="T7" fmla="*/ 29 h 291"/>
                <a:gd name="T8" fmla="*/ 32 w 113"/>
                <a:gd name="T9" fmla="*/ 51 h 291"/>
                <a:gd name="T10" fmla="*/ 29 w 113"/>
                <a:gd name="T11" fmla="*/ 75 h 291"/>
                <a:gd name="T12" fmla="*/ 24 w 113"/>
                <a:gd name="T13" fmla="*/ 103 h 291"/>
                <a:gd name="T14" fmla="*/ 9 w 113"/>
                <a:gd name="T15" fmla="*/ 135 h 291"/>
                <a:gd name="T16" fmla="*/ 0 w 113"/>
                <a:gd name="T17" fmla="*/ 159 h 291"/>
                <a:gd name="T18" fmla="*/ 0 w 113"/>
                <a:gd name="T19" fmla="*/ 173 h 291"/>
                <a:gd name="T20" fmla="*/ 4 w 113"/>
                <a:gd name="T21" fmla="*/ 191 h 291"/>
                <a:gd name="T22" fmla="*/ 12 w 113"/>
                <a:gd name="T23" fmla="*/ 210 h 291"/>
                <a:gd name="T24" fmla="*/ 16 w 113"/>
                <a:gd name="T25" fmla="*/ 215 h 291"/>
                <a:gd name="T26" fmla="*/ 20 w 113"/>
                <a:gd name="T27" fmla="*/ 215 h 291"/>
                <a:gd name="T28" fmla="*/ 24 w 113"/>
                <a:gd name="T29" fmla="*/ 205 h 291"/>
                <a:gd name="T30" fmla="*/ 32 w 113"/>
                <a:gd name="T31" fmla="*/ 205 h 291"/>
                <a:gd name="T32" fmla="*/ 36 w 113"/>
                <a:gd name="T33" fmla="*/ 210 h 291"/>
                <a:gd name="T34" fmla="*/ 41 w 113"/>
                <a:gd name="T35" fmla="*/ 215 h 291"/>
                <a:gd name="T36" fmla="*/ 44 w 113"/>
                <a:gd name="T37" fmla="*/ 253 h 291"/>
                <a:gd name="T38" fmla="*/ 48 w 113"/>
                <a:gd name="T39" fmla="*/ 261 h 291"/>
                <a:gd name="T40" fmla="*/ 56 w 113"/>
                <a:gd name="T41" fmla="*/ 266 h 291"/>
                <a:gd name="T42" fmla="*/ 68 w 113"/>
                <a:gd name="T43" fmla="*/ 266 h 291"/>
                <a:gd name="T44" fmla="*/ 72 w 113"/>
                <a:gd name="T45" fmla="*/ 271 h 291"/>
                <a:gd name="T46" fmla="*/ 77 w 113"/>
                <a:gd name="T47" fmla="*/ 280 h 291"/>
                <a:gd name="T48" fmla="*/ 85 w 113"/>
                <a:gd name="T49" fmla="*/ 290 h 291"/>
                <a:gd name="T50" fmla="*/ 92 w 113"/>
                <a:gd name="T51" fmla="*/ 290 h 291"/>
                <a:gd name="T52" fmla="*/ 100 w 113"/>
                <a:gd name="T53" fmla="*/ 285 h 291"/>
                <a:gd name="T54" fmla="*/ 104 w 113"/>
                <a:gd name="T55" fmla="*/ 271 h 291"/>
                <a:gd name="T56" fmla="*/ 104 w 113"/>
                <a:gd name="T57" fmla="*/ 253 h 291"/>
                <a:gd name="T58" fmla="*/ 104 w 113"/>
                <a:gd name="T59" fmla="*/ 243 h 291"/>
                <a:gd name="T60" fmla="*/ 112 w 113"/>
                <a:gd name="T61" fmla="*/ 234 h 291"/>
                <a:gd name="T62" fmla="*/ 109 w 113"/>
                <a:gd name="T63" fmla="*/ 215 h 291"/>
                <a:gd name="T64" fmla="*/ 100 w 113"/>
                <a:gd name="T65" fmla="*/ 201 h 291"/>
                <a:gd name="T66" fmla="*/ 100 w 113"/>
                <a:gd name="T67" fmla="*/ 196 h 291"/>
                <a:gd name="T68" fmla="*/ 112 w 113"/>
                <a:gd name="T69" fmla="*/ 186 h 291"/>
                <a:gd name="T70" fmla="*/ 112 w 113"/>
                <a:gd name="T71" fmla="*/ 183 h 291"/>
                <a:gd name="T72" fmla="*/ 97 w 113"/>
                <a:gd name="T73" fmla="*/ 178 h 291"/>
                <a:gd name="T74" fmla="*/ 88 w 113"/>
                <a:gd name="T75" fmla="*/ 164 h 291"/>
                <a:gd name="T76" fmla="*/ 65 w 113"/>
                <a:gd name="T77" fmla="*/ 154 h 291"/>
                <a:gd name="T78" fmla="*/ 60 w 113"/>
                <a:gd name="T79" fmla="*/ 150 h 291"/>
                <a:gd name="T80" fmla="*/ 60 w 113"/>
                <a:gd name="T81" fmla="*/ 135 h 291"/>
                <a:gd name="T82" fmla="*/ 68 w 113"/>
                <a:gd name="T83" fmla="*/ 131 h 291"/>
                <a:gd name="T84" fmla="*/ 72 w 113"/>
                <a:gd name="T85" fmla="*/ 126 h 291"/>
                <a:gd name="T86" fmla="*/ 72 w 113"/>
                <a:gd name="T87" fmla="*/ 113 h 291"/>
                <a:gd name="T88" fmla="*/ 72 w 113"/>
                <a:gd name="T89" fmla="*/ 84 h 291"/>
                <a:gd name="T90" fmla="*/ 77 w 113"/>
                <a:gd name="T91" fmla="*/ 80 h 291"/>
                <a:gd name="T92" fmla="*/ 85 w 113"/>
                <a:gd name="T93" fmla="*/ 84 h 291"/>
                <a:gd name="T94" fmla="*/ 85 w 113"/>
                <a:gd name="T95" fmla="*/ 94 h 291"/>
                <a:gd name="T96" fmla="*/ 92 w 113"/>
                <a:gd name="T97" fmla="*/ 103 h 291"/>
                <a:gd name="T98" fmla="*/ 100 w 113"/>
                <a:gd name="T99" fmla="*/ 10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91">
                  <a:moveTo>
                    <a:pt x="100" y="103"/>
                  </a:moveTo>
                  <a:lnTo>
                    <a:pt x="97" y="5"/>
                  </a:lnTo>
                  <a:lnTo>
                    <a:pt x="24" y="0"/>
                  </a:lnTo>
                  <a:lnTo>
                    <a:pt x="32" y="29"/>
                  </a:lnTo>
                  <a:lnTo>
                    <a:pt x="32" y="51"/>
                  </a:lnTo>
                  <a:lnTo>
                    <a:pt x="29" y="75"/>
                  </a:lnTo>
                  <a:lnTo>
                    <a:pt x="24" y="103"/>
                  </a:lnTo>
                  <a:lnTo>
                    <a:pt x="9" y="135"/>
                  </a:lnTo>
                  <a:lnTo>
                    <a:pt x="0" y="159"/>
                  </a:lnTo>
                  <a:lnTo>
                    <a:pt x="0" y="173"/>
                  </a:lnTo>
                  <a:lnTo>
                    <a:pt x="4" y="191"/>
                  </a:lnTo>
                  <a:lnTo>
                    <a:pt x="12" y="210"/>
                  </a:lnTo>
                  <a:lnTo>
                    <a:pt x="16" y="215"/>
                  </a:lnTo>
                  <a:lnTo>
                    <a:pt x="20" y="215"/>
                  </a:lnTo>
                  <a:lnTo>
                    <a:pt x="24" y="205"/>
                  </a:lnTo>
                  <a:lnTo>
                    <a:pt x="32" y="205"/>
                  </a:lnTo>
                  <a:lnTo>
                    <a:pt x="36" y="210"/>
                  </a:lnTo>
                  <a:lnTo>
                    <a:pt x="41" y="215"/>
                  </a:lnTo>
                  <a:lnTo>
                    <a:pt x="44" y="253"/>
                  </a:lnTo>
                  <a:lnTo>
                    <a:pt x="48" y="261"/>
                  </a:lnTo>
                  <a:lnTo>
                    <a:pt x="56" y="266"/>
                  </a:lnTo>
                  <a:lnTo>
                    <a:pt x="68" y="266"/>
                  </a:lnTo>
                  <a:lnTo>
                    <a:pt x="72" y="271"/>
                  </a:lnTo>
                  <a:lnTo>
                    <a:pt x="77" y="280"/>
                  </a:lnTo>
                  <a:lnTo>
                    <a:pt x="85" y="290"/>
                  </a:lnTo>
                  <a:lnTo>
                    <a:pt x="92" y="290"/>
                  </a:lnTo>
                  <a:lnTo>
                    <a:pt x="100" y="285"/>
                  </a:lnTo>
                  <a:lnTo>
                    <a:pt x="104" y="271"/>
                  </a:lnTo>
                  <a:lnTo>
                    <a:pt x="104" y="253"/>
                  </a:lnTo>
                  <a:lnTo>
                    <a:pt x="104" y="243"/>
                  </a:lnTo>
                  <a:lnTo>
                    <a:pt x="112" y="234"/>
                  </a:lnTo>
                  <a:lnTo>
                    <a:pt x="109" y="215"/>
                  </a:lnTo>
                  <a:lnTo>
                    <a:pt x="100" y="201"/>
                  </a:lnTo>
                  <a:lnTo>
                    <a:pt x="100" y="196"/>
                  </a:lnTo>
                  <a:lnTo>
                    <a:pt x="112" y="186"/>
                  </a:lnTo>
                  <a:lnTo>
                    <a:pt x="112" y="183"/>
                  </a:lnTo>
                  <a:lnTo>
                    <a:pt x="97" y="178"/>
                  </a:lnTo>
                  <a:lnTo>
                    <a:pt x="88" y="164"/>
                  </a:lnTo>
                  <a:lnTo>
                    <a:pt x="65" y="154"/>
                  </a:lnTo>
                  <a:lnTo>
                    <a:pt x="60" y="150"/>
                  </a:lnTo>
                  <a:lnTo>
                    <a:pt x="60" y="135"/>
                  </a:lnTo>
                  <a:lnTo>
                    <a:pt x="68" y="131"/>
                  </a:lnTo>
                  <a:lnTo>
                    <a:pt x="72" y="126"/>
                  </a:lnTo>
                  <a:lnTo>
                    <a:pt x="72" y="113"/>
                  </a:lnTo>
                  <a:lnTo>
                    <a:pt x="72" y="84"/>
                  </a:lnTo>
                  <a:lnTo>
                    <a:pt x="77" y="80"/>
                  </a:lnTo>
                  <a:lnTo>
                    <a:pt x="85" y="84"/>
                  </a:lnTo>
                  <a:lnTo>
                    <a:pt x="85" y="94"/>
                  </a:lnTo>
                  <a:lnTo>
                    <a:pt x="92" y="103"/>
                  </a:lnTo>
                  <a:lnTo>
                    <a:pt x="100" y="103"/>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61" name="AutoShape 52"/>
            <p:cNvSpPr>
              <a:spLocks/>
            </p:cNvSpPr>
            <p:nvPr/>
          </p:nvSpPr>
          <p:spPr bwMode="auto">
            <a:xfrm>
              <a:off x="7280275" y="3079750"/>
              <a:ext cx="1100138" cy="631825"/>
            </a:xfrm>
            <a:custGeom>
              <a:avLst/>
              <a:gdLst>
                <a:gd name="T0" fmla="*/ 73 w 478"/>
                <a:gd name="T1" fmla="*/ 9 h 447"/>
                <a:gd name="T2" fmla="*/ 117 w 478"/>
                <a:gd name="T3" fmla="*/ 9 h 447"/>
                <a:gd name="T4" fmla="*/ 122 w 478"/>
                <a:gd name="T5" fmla="*/ 0 h 447"/>
                <a:gd name="T6" fmla="*/ 154 w 478"/>
                <a:gd name="T7" fmla="*/ 0 h 447"/>
                <a:gd name="T8" fmla="*/ 154 w 478"/>
                <a:gd name="T9" fmla="*/ 9 h 447"/>
                <a:gd name="T10" fmla="*/ 227 w 478"/>
                <a:gd name="T11" fmla="*/ 9 h 447"/>
                <a:gd name="T12" fmla="*/ 227 w 478"/>
                <a:gd name="T13" fmla="*/ 60 h 447"/>
                <a:gd name="T14" fmla="*/ 259 w 478"/>
                <a:gd name="T15" fmla="*/ 65 h 447"/>
                <a:gd name="T16" fmla="*/ 311 w 478"/>
                <a:gd name="T17" fmla="*/ 177 h 447"/>
                <a:gd name="T18" fmla="*/ 355 w 478"/>
                <a:gd name="T19" fmla="*/ 177 h 447"/>
                <a:gd name="T20" fmla="*/ 352 w 478"/>
                <a:gd name="T21" fmla="*/ 186 h 447"/>
                <a:gd name="T22" fmla="*/ 360 w 478"/>
                <a:gd name="T23" fmla="*/ 214 h 447"/>
                <a:gd name="T24" fmla="*/ 364 w 478"/>
                <a:gd name="T25" fmla="*/ 218 h 447"/>
                <a:gd name="T26" fmla="*/ 360 w 478"/>
                <a:gd name="T27" fmla="*/ 228 h 447"/>
                <a:gd name="T28" fmla="*/ 352 w 478"/>
                <a:gd name="T29" fmla="*/ 237 h 447"/>
                <a:gd name="T30" fmla="*/ 352 w 478"/>
                <a:gd name="T31" fmla="*/ 242 h 447"/>
                <a:gd name="T32" fmla="*/ 360 w 478"/>
                <a:gd name="T33" fmla="*/ 247 h 447"/>
                <a:gd name="T34" fmla="*/ 375 w 478"/>
                <a:gd name="T35" fmla="*/ 260 h 447"/>
                <a:gd name="T36" fmla="*/ 375 w 478"/>
                <a:gd name="T37" fmla="*/ 269 h 447"/>
                <a:gd name="T38" fmla="*/ 392 w 478"/>
                <a:gd name="T39" fmla="*/ 284 h 447"/>
                <a:gd name="T40" fmla="*/ 392 w 478"/>
                <a:gd name="T41" fmla="*/ 293 h 447"/>
                <a:gd name="T42" fmla="*/ 404 w 478"/>
                <a:gd name="T43" fmla="*/ 316 h 447"/>
                <a:gd name="T44" fmla="*/ 412 w 478"/>
                <a:gd name="T45" fmla="*/ 320 h 447"/>
                <a:gd name="T46" fmla="*/ 432 w 478"/>
                <a:gd name="T47" fmla="*/ 330 h 447"/>
                <a:gd name="T48" fmla="*/ 453 w 478"/>
                <a:gd name="T49" fmla="*/ 358 h 447"/>
                <a:gd name="T50" fmla="*/ 456 w 478"/>
                <a:gd name="T51" fmla="*/ 371 h 447"/>
                <a:gd name="T52" fmla="*/ 456 w 478"/>
                <a:gd name="T53" fmla="*/ 386 h 447"/>
                <a:gd name="T54" fmla="*/ 468 w 478"/>
                <a:gd name="T55" fmla="*/ 400 h 447"/>
                <a:gd name="T56" fmla="*/ 477 w 478"/>
                <a:gd name="T57" fmla="*/ 427 h 447"/>
                <a:gd name="T58" fmla="*/ 473 w 478"/>
                <a:gd name="T59" fmla="*/ 446 h 447"/>
                <a:gd name="T60" fmla="*/ 262 w 478"/>
                <a:gd name="T61" fmla="*/ 446 h 447"/>
                <a:gd name="T62" fmla="*/ 24 w 478"/>
                <a:gd name="T63" fmla="*/ 446 h 447"/>
                <a:gd name="T64" fmla="*/ 24 w 478"/>
                <a:gd name="T65" fmla="*/ 116 h 447"/>
                <a:gd name="T66" fmla="*/ 0 w 478"/>
                <a:gd name="T67" fmla="*/ 116 h 447"/>
                <a:gd name="T68" fmla="*/ 0 w 478"/>
                <a:gd name="T69" fmla="*/ 65 h 447"/>
                <a:gd name="T70" fmla="*/ 24 w 478"/>
                <a:gd name="T71" fmla="*/ 65 h 447"/>
                <a:gd name="T72" fmla="*/ 21 w 478"/>
                <a:gd name="T73" fmla="*/ 32 h 447"/>
                <a:gd name="T74" fmla="*/ 33 w 478"/>
                <a:gd name="T75" fmla="*/ 27 h 447"/>
                <a:gd name="T76" fmla="*/ 37 w 478"/>
                <a:gd name="T77" fmla="*/ 22 h 447"/>
                <a:gd name="T78" fmla="*/ 45 w 478"/>
                <a:gd name="T79" fmla="*/ 22 h 447"/>
                <a:gd name="T80" fmla="*/ 53 w 478"/>
                <a:gd name="T81" fmla="*/ 22 h 447"/>
                <a:gd name="T82" fmla="*/ 65 w 478"/>
                <a:gd name="T83" fmla="*/ 32 h 447"/>
                <a:gd name="T84" fmla="*/ 73 w 478"/>
                <a:gd name="T85" fmla="*/ 27 h 447"/>
                <a:gd name="T86" fmla="*/ 73 w 478"/>
                <a:gd name="T87" fmla="*/ 22 h 447"/>
                <a:gd name="T88" fmla="*/ 73 w 478"/>
                <a:gd name="T89" fmla="*/ 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447">
                  <a:moveTo>
                    <a:pt x="73" y="9"/>
                  </a:moveTo>
                  <a:lnTo>
                    <a:pt x="117" y="9"/>
                  </a:lnTo>
                  <a:lnTo>
                    <a:pt x="122" y="0"/>
                  </a:lnTo>
                  <a:lnTo>
                    <a:pt x="154" y="0"/>
                  </a:lnTo>
                  <a:lnTo>
                    <a:pt x="154" y="9"/>
                  </a:lnTo>
                  <a:lnTo>
                    <a:pt x="227" y="9"/>
                  </a:lnTo>
                  <a:lnTo>
                    <a:pt x="227" y="60"/>
                  </a:lnTo>
                  <a:lnTo>
                    <a:pt x="259" y="65"/>
                  </a:lnTo>
                  <a:lnTo>
                    <a:pt x="311" y="177"/>
                  </a:lnTo>
                  <a:lnTo>
                    <a:pt x="355" y="177"/>
                  </a:lnTo>
                  <a:lnTo>
                    <a:pt x="352" y="186"/>
                  </a:lnTo>
                  <a:lnTo>
                    <a:pt x="360" y="214"/>
                  </a:lnTo>
                  <a:lnTo>
                    <a:pt x="364" y="218"/>
                  </a:lnTo>
                  <a:lnTo>
                    <a:pt x="360" y="228"/>
                  </a:lnTo>
                  <a:lnTo>
                    <a:pt x="352" y="237"/>
                  </a:lnTo>
                  <a:lnTo>
                    <a:pt x="352" y="242"/>
                  </a:lnTo>
                  <a:lnTo>
                    <a:pt x="360" y="247"/>
                  </a:lnTo>
                  <a:lnTo>
                    <a:pt x="375" y="260"/>
                  </a:lnTo>
                  <a:lnTo>
                    <a:pt x="375" y="269"/>
                  </a:lnTo>
                  <a:lnTo>
                    <a:pt x="392" y="284"/>
                  </a:lnTo>
                  <a:lnTo>
                    <a:pt x="392" y="293"/>
                  </a:lnTo>
                  <a:lnTo>
                    <a:pt x="404" y="316"/>
                  </a:lnTo>
                  <a:lnTo>
                    <a:pt x="412" y="320"/>
                  </a:lnTo>
                  <a:lnTo>
                    <a:pt x="432" y="330"/>
                  </a:lnTo>
                  <a:lnTo>
                    <a:pt x="453" y="358"/>
                  </a:lnTo>
                  <a:lnTo>
                    <a:pt x="456" y="371"/>
                  </a:lnTo>
                  <a:lnTo>
                    <a:pt x="456" y="386"/>
                  </a:lnTo>
                  <a:lnTo>
                    <a:pt x="468" y="400"/>
                  </a:lnTo>
                  <a:lnTo>
                    <a:pt x="477" y="427"/>
                  </a:lnTo>
                  <a:lnTo>
                    <a:pt x="473" y="446"/>
                  </a:lnTo>
                  <a:lnTo>
                    <a:pt x="262" y="446"/>
                  </a:lnTo>
                  <a:lnTo>
                    <a:pt x="24" y="446"/>
                  </a:lnTo>
                  <a:lnTo>
                    <a:pt x="24" y="116"/>
                  </a:lnTo>
                  <a:lnTo>
                    <a:pt x="0" y="116"/>
                  </a:lnTo>
                  <a:lnTo>
                    <a:pt x="0" y="65"/>
                  </a:lnTo>
                  <a:lnTo>
                    <a:pt x="24" y="65"/>
                  </a:lnTo>
                  <a:lnTo>
                    <a:pt x="21" y="32"/>
                  </a:lnTo>
                  <a:lnTo>
                    <a:pt x="33" y="27"/>
                  </a:lnTo>
                  <a:lnTo>
                    <a:pt x="37" y="22"/>
                  </a:lnTo>
                  <a:lnTo>
                    <a:pt x="45" y="22"/>
                  </a:lnTo>
                  <a:lnTo>
                    <a:pt x="53" y="22"/>
                  </a:lnTo>
                  <a:lnTo>
                    <a:pt x="65" y="32"/>
                  </a:lnTo>
                  <a:lnTo>
                    <a:pt x="73" y="27"/>
                  </a:lnTo>
                  <a:lnTo>
                    <a:pt x="73" y="22"/>
                  </a:lnTo>
                  <a:lnTo>
                    <a:pt x="73" y="9"/>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62" name="AutoShape 53"/>
            <p:cNvSpPr>
              <a:spLocks/>
            </p:cNvSpPr>
            <p:nvPr/>
          </p:nvSpPr>
          <p:spPr bwMode="auto">
            <a:xfrm>
              <a:off x="7067550" y="2568575"/>
              <a:ext cx="406400" cy="590550"/>
            </a:xfrm>
            <a:custGeom>
              <a:avLst/>
              <a:gdLst>
                <a:gd name="T0" fmla="*/ 0 w 179"/>
                <a:gd name="T1" fmla="*/ 0 h 420"/>
                <a:gd name="T2" fmla="*/ 178 w 179"/>
                <a:gd name="T3" fmla="*/ 0 h 420"/>
                <a:gd name="T4" fmla="*/ 174 w 179"/>
                <a:gd name="T5" fmla="*/ 397 h 420"/>
                <a:gd name="T6" fmla="*/ 174 w 179"/>
                <a:gd name="T7" fmla="*/ 410 h 420"/>
                <a:gd name="T8" fmla="*/ 174 w 179"/>
                <a:gd name="T9" fmla="*/ 419 h 420"/>
                <a:gd name="T10" fmla="*/ 166 w 179"/>
                <a:gd name="T11" fmla="*/ 419 h 420"/>
                <a:gd name="T12" fmla="*/ 149 w 179"/>
                <a:gd name="T13" fmla="*/ 415 h 420"/>
                <a:gd name="T14" fmla="*/ 142 w 179"/>
                <a:gd name="T15" fmla="*/ 410 h 420"/>
                <a:gd name="T16" fmla="*/ 137 w 179"/>
                <a:gd name="T17" fmla="*/ 415 h 420"/>
                <a:gd name="T18" fmla="*/ 129 w 179"/>
                <a:gd name="T19" fmla="*/ 419 h 420"/>
                <a:gd name="T20" fmla="*/ 122 w 179"/>
                <a:gd name="T21" fmla="*/ 419 h 420"/>
                <a:gd name="T22" fmla="*/ 122 w 179"/>
                <a:gd name="T23" fmla="*/ 313 h 420"/>
                <a:gd name="T24" fmla="*/ 122 w 179"/>
                <a:gd name="T25" fmla="*/ 276 h 420"/>
                <a:gd name="T26" fmla="*/ 109 w 179"/>
                <a:gd name="T27" fmla="*/ 276 h 420"/>
                <a:gd name="T28" fmla="*/ 93 w 179"/>
                <a:gd name="T29" fmla="*/ 276 h 420"/>
                <a:gd name="T30" fmla="*/ 69 w 179"/>
                <a:gd name="T31" fmla="*/ 257 h 420"/>
                <a:gd name="T32" fmla="*/ 53 w 179"/>
                <a:gd name="T33" fmla="*/ 252 h 420"/>
                <a:gd name="T34" fmla="*/ 32 w 179"/>
                <a:gd name="T35" fmla="*/ 247 h 420"/>
                <a:gd name="T36" fmla="*/ 32 w 179"/>
                <a:gd name="T37" fmla="*/ 233 h 420"/>
                <a:gd name="T38" fmla="*/ 20 w 179"/>
                <a:gd name="T39" fmla="*/ 224 h 420"/>
                <a:gd name="T40" fmla="*/ 17 w 179"/>
                <a:gd name="T41" fmla="*/ 210 h 420"/>
                <a:gd name="T42" fmla="*/ 9 w 179"/>
                <a:gd name="T43" fmla="*/ 196 h 420"/>
                <a:gd name="T44" fmla="*/ 12 w 179"/>
                <a:gd name="T45" fmla="*/ 187 h 420"/>
                <a:gd name="T46" fmla="*/ 20 w 179"/>
                <a:gd name="T47" fmla="*/ 168 h 420"/>
                <a:gd name="T48" fmla="*/ 29 w 179"/>
                <a:gd name="T49" fmla="*/ 150 h 420"/>
                <a:gd name="T50" fmla="*/ 56 w 179"/>
                <a:gd name="T51" fmla="*/ 121 h 420"/>
                <a:gd name="T52" fmla="*/ 61 w 179"/>
                <a:gd name="T53" fmla="*/ 107 h 420"/>
                <a:gd name="T54" fmla="*/ 56 w 179"/>
                <a:gd name="T55" fmla="*/ 99 h 420"/>
                <a:gd name="T56" fmla="*/ 41 w 179"/>
                <a:gd name="T57" fmla="*/ 75 h 420"/>
                <a:gd name="T58" fmla="*/ 12 w 179"/>
                <a:gd name="T59" fmla="*/ 34 h 420"/>
                <a:gd name="T60" fmla="*/ 0 w 179"/>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420">
                  <a:moveTo>
                    <a:pt x="0" y="0"/>
                  </a:moveTo>
                  <a:lnTo>
                    <a:pt x="178" y="0"/>
                  </a:lnTo>
                  <a:lnTo>
                    <a:pt x="174" y="397"/>
                  </a:lnTo>
                  <a:lnTo>
                    <a:pt x="174" y="410"/>
                  </a:lnTo>
                  <a:lnTo>
                    <a:pt x="174" y="419"/>
                  </a:lnTo>
                  <a:lnTo>
                    <a:pt x="166" y="419"/>
                  </a:lnTo>
                  <a:lnTo>
                    <a:pt x="149" y="415"/>
                  </a:lnTo>
                  <a:lnTo>
                    <a:pt x="142" y="410"/>
                  </a:lnTo>
                  <a:lnTo>
                    <a:pt x="137" y="415"/>
                  </a:lnTo>
                  <a:lnTo>
                    <a:pt x="129" y="419"/>
                  </a:lnTo>
                  <a:lnTo>
                    <a:pt x="122" y="419"/>
                  </a:lnTo>
                  <a:lnTo>
                    <a:pt x="122" y="313"/>
                  </a:lnTo>
                  <a:lnTo>
                    <a:pt x="122" y="276"/>
                  </a:lnTo>
                  <a:lnTo>
                    <a:pt x="109" y="276"/>
                  </a:lnTo>
                  <a:lnTo>
                    <a:pt x="93" y="276"/>
                  </a:lnTo>
                  <a:lnTo>
                    <a:pt x="69" y="257"/>
                  </a:lnTo>
                  <a:lnTo>
                    <a:pt x="53" y="252"/>
                  </a:lnTo>
                  <a:lnTo>
                    <a:pt x="32" y="247"/>
                  </a:lnTo>
                  <a:lnTo>
                    <a:pt x="32" y="233"/>
                  </a:lnTo>
                  <a:lnTo>
                    <a:pt x="20" y="224"/>
                  </a:lnTo>
                  <a:lnTo>
                    <a:pt x="17" y="210"/>
                  </a:lnTo>
                  <a:lnTo>
                    <a:pt x="9" y="196"/>
                  </a:lnTo>
                  <a:lnTo>
                    <a:pt x="12" y="187"/>
                  </a:lnTo>
                  <a:lnTo>
                    <a:pt x="20" y="168"/>
                  </a:lnTo>
                  <a:lnTo>
                    <a:pt x="29" y="150"/>
                  </a:lnTo>
                  <a:lnTo>
                    <a:pt x="56" y="121"/>
                  </a:lnTo>
                  <a:lnTo>
                    <a:pt x="61" y="107"/>
                  </a:lnTo>
                  <a:lnTo>
                    <a:pt x="56" y="99"/>
                  </a:lnTo>
                  <a:lnTo>
                    <a:pt x="41" y="75"/>
                  </a:lnTo>
                  <a:lnTo>
                    <a:pt x="12" y="34"/>
                  </a:lnTo>
                  <a:lnTo>
                    <a:pt x="0" y="0"/>
                  </a:lnTo>
                </a:path>
              </a:pathLst>
            </a:custGeom>
            <a:solidFill>
              <a:schemeClr val="accent6">
                <a:lumMod val="20000"/>
                <a:lumOff val="80000"/>
              </a:schemeClr>
            </a:solidFill>
            <a:ln w="6350" cap="rnd">
              <a:solidFill>
                <a:schemeClr val="tx1"/>
              </a:solidFill>
              <a:round/>
              <a:headEnd/>
              <a:tailEnd/>
            </a:ln>
          </p:spPr>
          <p:txBody>
            <a:bodyPr wrap="none" lIns="-1" tIns="-1" rIns="-1" bIns="-1" anchor="ctr"/>
            <a:lstStyle/>
            <a:p>
              <a:endParaRPr lang="en-US" sz="2640"/>
            </a:p>
          </p:txBody>
        </p:sp>
        <p:sp>
          <p:nvSpPr>
            <p:cNvPr id="63" name="AutoShape 55"/>
            <p:cNvSpPr>
              <a:spLocks/>
            </p:cNvSpPr>
            <p:nvPr/>
          </p:nvSpPr>
          <p:spPr bwMode="auto">
            <a:xfrm>
              <a:off x="3175000" y="1125538"/>
              <a:ext cx="685800" cy="554037"/>
            </a:xfrm>
            <a:custGeom>
              <a:avLst/>
              <a:gdLst>
                <a:gd name="T0" fmla="*/ 248 w 301"/>
                <a:gd name="T1" fmla="*/ 0 h 393"/>
                <a:gd name="T2" fmla="*/ 61 w 301"/>
                <a:gd name="T3" fmla="*/ 80 h 393"/>
                <a:gd name="T4" fmla="*/ 41 w 301"/>
                <a:gd name="T5" fmla="*/ 99 h 393"/>
                <a:gd name="T6" fmla="*/ 17 w 301"/>
                <a:gd name="T7" fmla="*/ 99 h 393"/>
                <a:gd name="T8" fmla="*/ 0 w 301"/>
                <a:gd name="T9" fmla="*/ 182 h 393"/>
                <a:gd name="T10" fmla="*/ 61 w 301"/>
                <a:gd name="T11" fmla="*/ 223 h 393"/>
                <a:gd name="T12" fmla="*/ 121 w 301"/>
                <a:gd name="T13" fmla="*/ 271 h 393"/>
                <a:gd name="T14" fmla="*/ 118 w 301"/>
                <a:gd name="T15" fmla="*/ 238 h 393"/>
                <a:gd name="T16" fmla="*/ 118 w 301"/>
                <a:gd name="T17" fmla="*/ 215 h 393"/>
                <a:gd name="T18" fmla="*/ 106 w 301"/>
                <a:gd name="T19" fmla="*/ 210 h 393"/>
                <a:gd name="T20" fmla="*/ 98 w 301"/>
                <a:gd name="T21" fmla="*/ 196 h 393"/>
                <a:gd name="T22" fmla="*/ 73 w 301"/>
                <a:gd name="T23" fmla="*/ 210 h 393"/>
                <a:gd name="T24" fmla="*/ 64 w 301"/>
                <a:gd name="T25" fmla="*/ 196 h 393"/>
                <a:gd name="T26" fmla="*/ 89 w 301"/>
                <a:gd name="T27" fmla="*/ 172 h 393"/>
                <a:gd name="T28" fmla="*/ 110 w 301"/>
                <a:gd name="T29" fmla="*/ 159 h 393"/>
                <a:gd name="T30" fmla="*/ 130 w 301"/>
                <a:gd name="T31" fmla="*/ 187 h 393"/>
                <a:gd name="T32" fmla="*/ 142 w 301"/>
                <a:gd name="T33" fmla="*/ 196 h 393"/>
                <a:gd name="T34" fmla="*/ 158 w 301"/>
                <a:gd name="T35" fmla="*/ 196 h 393"/>
                <a:gd name="T36" fmla="*/ 146 w 301"/>
                <a:gd name="T37" fmla="*/ 210 h 393"/>
                <a:gd name="T38" fmla="*/ 133 w 301"/>
                <a:gd name="T39" fmla="*/ 233 h 393"/>
                <a:gd name="T40" fmla="*/ 158 w 301"/>
                <a:gd name="T41" fmla="*/ 257 h 393"/>
                <a:gd name="T42" fmla="*/ 190 w 301"/>
                <a:gd name="T43" fmla="*/ 275 h 393"/>
                <a:gd name="T44" fmla="*/ 214 w 301"/>
                <a:gd name="T45" fmla="*/ 271 h 393"/>
                <a:gd name="T46" fmla="*/ 236 w 301"/>
                <a:gd name="T47" fmla="*/ 275 h 393"/>
                <a:gd name="T48" fmla="*/ 251 w 301"/>
                <a:gd name="T49" fmla="*/ 312 h 393"/>
                <a:gd name="T50" fmla="*/ 239 w 301"/>
                <a:gd name="T51" fmla="*/ 322 h 393"/>
                <a:gd name="T52" fmla="*/ 162 w 301"/>
                <a:gd name="T53" fmla="*/ 275 h 393"/>
                <a:gd name="T54" fmla="*/ 154 w 301"/>
                <a:gd name="T55" fmla="*/ 285 h 393"/>
                <a:gd name="T56" fmla="*/ 236 w 301"/>
                <a:gd name="T57" fmla="*/ 345 h 393"/>
                <a:gd name="T58" fmla="*/ 243 w 301"/>
                <a:gd name="T59" fmla="*/ 373 h 393"/>
                <a:gd name="T60" fmla="*/ 276 w 301"/>
                <a:gd name="T61" fmla="*/ 387 h 393"/>
                <a:gd name="T62" fmla="*/ 296 w 301"/>
                <a:gd name="T63" fmla="*/ 228 h 393"/>
                <a:gd name="T64" fmla="*/ 271 w 301"/>
                <a:gd name="T65"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1" h="393">
                  <a:moveTo>
                    <a:pt x="271" y="0"/>
                  </a:moveTo>
                  <a:lnTo>
                    <a:pt x="248" y="0"/>
                  </a:lnTo>
                  <a:lnTo>
                    <a:pt x="248" y="80"/>
                  </a:lnTo>
                  <a:lnTo>
                    <a:pt x="61" y="80"/>
                  </a:lnTo>
                  <a:lnTo>
                    <a:pt x="49" y="89"/>
                  </a:lnTo>
                  <a:lnTo>
                    <a:pt x="41" y="99"/>
                  </a:lnTo>
                  <a:lnTo>
                    <a:pt x="29" y="99"/>
                  </a:lnTo>
                  <a:lnTo>
                    <a:pt x="17" y="99"/>
                  </a:lnTo>
                  <a:lnTo>
                    <a:pt x="0" y="107"/>
                  </a:lnTo>
                  <a:lnTo>
                    <a:pt x="0" y="182"/>
                  </a:lnTo>
                  <a:lnTo>
                    <a:pt x="24" y="196"/>
                  </a:lnTo>
                  <a:lnTo>
                    <a:pt x="61" y="223"/>
                  </a:lnTo>
                  <a:lnTo>
                    <a:pt x="110" y="271"/>
                  </a:lnTo>
                  <a:lnTo>
                    <a:pt x="121" y="271"/>
                  </a:lnTo>
                  <a:lnTo>
                    <a:pt x="126" y="271"/>
                  </a:lnTo>
                  <a:lnTo>
                    <a:pt x="118" y="238"/>
                  </a:lnTo>
                  <a:lnTo>
                    <a:pt x="121" y="223"/>
                  </a:lnTo>
                  <a:lnTo>
                    <a:pt x="118" y="215"/>
                  </a:lnTo>
                  <a:lnTo>
                    <a:pt x="110" y="210"/>
                  </a:lnTo>
                  <a:lnTo>
                    <a:pt x="106" y="210"/>
                  </a:lnTo>
                  <a:lnTo>
                    <a:pt x="106" y="196"/>
                  </a:lnTo>
                  <a:lnTo>
                    <a:pt x="98" y="196"/>
                  </a:lnTo>
                  <a:lnTo>
                    <a:pt x="81" y="210"/>
                  </a:lnTo>
                  <a:lnTo>
                    <a:pt x="73" y="210"/>
                  </a:lnTo>
                  <a:lnTo>
                    <a:pt x="64" y="205"/>
                  </a:lnTo>
                  <a:lnTo>
                    <a:pt x="64" y="196"/>
                  </a:lnTo>
                  <a:lnTo>
                    <a:pt x="77" y="177"/>
                  </a:lnTo>
                  <a:lnTo>
                    <a:pt x="89" y="172"/>
                  </a:lnTo>
                  <a:lnTo>
                    <a:pt x="98" y="159"/>
                  </a:lnTo>
                  <a:lnTo>
                    <a:pt x="110" y="159"/>
                  </a:lnTo>
                  <a:lnTo>
                    <a:pt x="121" y="164"/>
                  </a:lnTo>
                  <a:lnTo>
                    <a:pt x="130" y="187"/>
                  </a:lnTo>
                  <a:lnTo>
                    <a:pt x="133" y="196"/>
                  </a:lnTo>
                  <a:lnTo>
                    <a:pt x="142" y="196"/>
                  </a:lnTo>
                  <a:lnTo>
                    <a:pt x="150" y="191"/>
                  </a:lnTo>
                  <a:lnTo>
                    <a:pt x="158" y="196"/>
                  </a:lnTo>
                  <a:lnTo>
                    <a:pt x="158" y="201"/>
                  </a:lnTo>
                  <a:lnTo>
                    <a:pt x="146" y="210"/>
                  </a:lnTo>
                  <a:lnTo>
                    <a:pt x="146" y="220"/>
                  </a:lnTo>
                  <a:lnTo>
                    <a:pt x="133" y="233"/>
                  </a:lnTo>
                  <a:lnTo>
                    <a:pt x="146" y="247"/>
                  </a:lnTo>
                  <a:lnTo>
                    <a:pt x="158" y="257"/>
                  </a:lnTo>
                  <a:lnTo>
                    <a:pt x="170" y="257"/>
                  </a:lnTo>
                  <a:lnTo>
                    <a:pt x="190" y="275"/>
                  </a:lnTo>
                  <a:lnTo>
                    <a:pt x="202" y="275"/>
                  </a:lnTo>
                  <a:lnTo>
                    <a:pt x="214" y="271"/>
                  </a:lnTo>
                  <a:lnTo>
                    <a:pt x="223" y="271"/>
                  </a:lnTo>
                  <a:lnTo>
                    <a:pt x="236" y="275"/>
                  </a:lnTo>
                  <a:lnTo>
                    <a:pt x="239" y="298"/>
                  </a:lnTo>
                  <a:lnTo>
                    <a:pt x="251" y="312"/>
                  </a:lnTo>
                  <a:lnTo>
                    <a:pt x="248" y="322"/>
                  </a:lnTo>
                  <a:lnTo>
                    <a:pt x="239" y="322"/>
                  </a:lnTo>
                  <a:lnTo>
                    <a:pt x="182" y="285"/>
                  </a:lnTo>
                  <a:lnTo>
                    <a:pt x="162" y="275"/>
                  </a:lnTo>
                  <a:lnTo>
                    <a:pt x="154" y="275"/>
                  </a:lnTo>
                  <a:lnTo>
                    <a:pt x="154" y="285"/>
                  </a:lnTo>
                  <a:lnTo>
                    <a:pt x="158" y="293"/>
                  </a:lnTo>
                  <a:lnTo>
                    <a:pt x="236" y="345"/>
                  </a:lnTo>
                  <a:lnTo>
                    <a:pt x="236" y="363"/>
                  </a:lnTo>
                  <a:lnTo>
                    <a:pt x="243" y="373"/>
                  </a:lnTo>
                  <a:lnTo>
                    <a:pt x="256" y="378"/>
                  </a:lnTo>
                  <a:lnTo>
                    <a:pt x="276" y="387"/>
                  </a:lnTo>
                  <a:lnTo>
                    <a:pt x="292" y="392"/>
                  </a:lnTo>
                  <a:lnTo>
                    <a:pt x="296" y="228"/>
                  </a:lnTo>
                  <a:lnTo>
                    <a:pt x="300" y="0"/>
                  </a:lnTo>
                  <a:lnTo>
                    <a:pt x="271" y="0"/>
                  </a:lnTo>
                </a:path>
              </a:pathLst>
            </a:custGeom>
            <a:solidFill>
              <a:srgbClr val="CCCCFF"/>
            </a:solidFill>
            <a:ln w="6350" cap="rnd">
              <a:solidFill>
                <a:srgbClr val="000000"/>
              </a:solidFill>
              <a:round/>
              <a:headEnd/>
              <a:tailEnd/>
            </a:ln>
          </p:spPr>
          <p:txBody>
            <a:bodyPr wrap="none" lIns="-1" tIns="-1" rIns="-1" bIns="-1" anchor="ctr"/>
            <a:lstStyle/>
            <a:p>
              <a:endParaRPr lang="en-US" sz="2640"/>
            </a:p>
          </p:txBody>
        </p:sp>
        <p:sp>
          <p:nvSpPr>
            <p:cNvPr id="64" name="AutoShape 56"/>
            <p:cNvSpPr>
              <a:spLocks/>
            </p:cNvSpPr>
            <p:nvPr/>
          </p:nvSpPr>
          <p:spPr bwMode="auto">
            <a:xfrm>
              <a:off x="3798888" y="1106488"/>
              <a:ext cx="549275" cy="369887"/>
            </a:xfrm>
            <a:custGeom>
              <a:avLst/>
              <a:gdLst>
                <a:gd name="T0" fmla="*/ 237 w 238"/>
                <a:gd name="T1" fmla="*/ 0 h 262"/>
                <a:gd name="T2" fmla="*/ 109 w 238"/>
                <a:gd name="T3" fmla="*/ 0 h 262"/>
                <a:gd name="T4" fmla="*/ 109 w 238"/>
                <a:gd name="T5" fmla="*/ 24 h 262"/>
                <a:gd name="T6" fmla="*/ 4 w 238"/>
                <a:gd name="T7" fmla="*/ 24 h 262"/>
                <a:gd name="T8" fmla="*/ 0 w 238"/>
                <a:gd name="T9" fmla="*/ 256 h 262"/>
                <a:gd name="T10" fmla="*/ 137 w 238"/>
                <a:gd name="T11" fmla="*/ 261 h 262"/>
                <a:gd name="T12" fmla="*/ 161 w 238"/>
                <a:gd name="T13" fmla="*/ 234 h 262"/>
                <a:gd name="T14" fmla="*/ 165 w 238"/>
                <a:gd name="T15" fmla="*/ 210 h 262"/>
                <a:gd name="T16" fmla="*/ 173 w 238"/>
                <a:gd name="T17" fmla="*/ 191 h 262"/>
                <a:gd name="T18" fmla="*/ 177 w 238"/>
                <a:gd name="T19" fmla="*/ 159 h 262"/>
                <a:gd name="T20" fmla="*/ 181 w 238"/>
                <a:gd name="T21" fmla="*/ 149 h 262"/>
                <a:gd name="T22" fmla="*/ 190 w 238"/>
                <a:gd name="T23" fmla="*/ 135 h 262"/>
                <a:gd name="T24" fmla="*/ 181 w 238"/>
                <a:gd name="T25" fmla="*/ 135 h 262"/>
                <a:gd name="T26" fmla="*/ 177 w 238"/>
                <a:gd name="T27" fmla="*/ 135 h 262"/>
                <a:gd name="T28" fmla="*/ 177 w 238"/>
                <a:gd name="T29" fmla="*/ 121 h 262"/>
                <a:gd name="T30" fmla="*/ 193 w 238"/>
                <a:gd name="T31" fmla="*/ 112 h 262"/>
                <a:gd name="T32" fmla="*/ 197 w 238"/>
                <a:gd name="T33" fmla="*/ 97 h 262"/>
                <a:gd name="T34" fmla="*/ 197 w 238"/>
                <a:gd name="T35" fmla="*/ 84 h 262"/>
                <a:gd name="T36" fmla="*/ 202 w 238"/>
                <a:gd name="T37" fmla="*/ 51 h 262"/>
                <a:gd name="T38" fmla="*/ 214 w 238"/>
                <a:gd name="T39" fmla="*/ 24 h 262"/>
                <a:gd name="T40" fmla="*/ 229 w 238"/>
                <a:gd name="T41" fmla="*/ 5 h 262"/>
                <a:gd name="T42" fmla="*/ 237 w 238"/>
                <a:gd name="T4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262">
                  <a:moveTo>
                    <a:pt x="237" y="0"/>
                  </a:moveTo>
                  <a:lnTo>
                    <a:pt x="109" y="0"/>
                  </a:lnTo>
                  <a:lnTo>
                    <a:pt x="109" y="24"/>
                  </a:lnTo>
                  <a:lnTo>
                    <a:pt x="4" y="24"/>
                  </a:lnTo>
                  <a:lnTo>
                    <a:pt x="0" y="256"/>
                  </a:lnTo>
                  <a:lnTo>
                    <a:pt x="137" y="261"/>
                  </a:lnTo>
                  <a:lnTo>
                    <a:pt x="161" y="234"/>
                  </a:lnTo>
                  <a:lnTo>
                    <a:pt x="165" y="210"/>
                  </a:lnTo>
                  <a:lnTo>
                    <a:pt x="173" y="191"/>
                  </a:lnTo>
                  <a:lnTo>
                    <a:pt x="177" y="159"/>
                  </a:lnTo>
                  <a:lnTo>
                    <a:pt x="181" y="149"/>
                  </a:lnTo>
                  <a:lnTo>
                    <a:pt x="190" y="135"/>
                  </a:lnTo>
                  <a:lnTo>
                    <a:pt x="181" y="135"/>
                  </a:lnTo>
                  <a:lnTo>
                    <a:pt x="177" y="135"/>
                  </a:lnTo>
                  <a:lnTo>
                    <a:pt x="177" y="121"/>
                  </a:lnTo>
                  <a:lnTo>
                    <a:pt x="193" y="112"/>
                  </a:lnTo>
                  <a:lnTo>
                    <a:pt x="197" y="97"/>
                  </a:lnTo>
                  <a:lnTo>
                    <a:pt x="197" y="84"/>
                  </a:lnTo>
                  <a:lnTo>
                    <a:pt x="202" y="51"/>
                  </a:lnTo>
                  <a:lnTo>
                    <a:pt x="214" y="24"/>
                  </a:lnTo>
                  <a:lnTo>
                    <a:pt x="229" y="5"/>
                  </a:lnTo>
                  <a:lnTo>
                    <a:pt x="237" y="0"/>
                  </a:lnTo>
                </a:path>
              </a:pathLst>
            </a:custGeom>
            <a:solidFill>
              <a:srgbClr val="CCCCFF"/>
            </a:solidFill>
            <a:ln w="6350" cap="rnd">
              <a:solidFill>
                <a:srgbClr val="000000"/>
              </a:solidFill>
              <a:round/>
              <a:headEnd/>
              <a:tailEnd/>
            </a:ln>
          </p:spPr>
          <p:txBody>
            <a:bodyPr wrap="none" lIns="-1" tIns="-1" rIns="-1" bIns="-1" anchor="ctr"/>
            <a:lstStyle/>
            <a:p>
              <a:endParaRPr lang="en-US" sz="2640"/>
            </a:p>
          </p:txBody>
        </p:sp>
        <p:sp>
          <p:nvSpPr>
            <p:cNvPr id="65" name="AutoShape 57"/>
            <p:cNvSpPr>
              <a:spLocks/>
            </p:cNvSpPr>
            <p:nvPr/>
          </p:nvSpPr>
          <p:spPr bwMode="auto">
            <a:xfrm>
              <a:off x="3757613" y="1444625"/>
              <a:ext cx="490537" cy="504825"/>
            </a:xfrm>
            <a:custGeom>
              <a:avLst/>
              <a:gdLst>
                <a:gd name="T0" fmla="*/ 160 w 213"/>
                <a:gd name="T1" fmla="*/ 5 h 358"/>
                <a:gd name="T2" fmla="*/ 24 w 213"/>
                <a:gd name="T3" fmla="*/ 0 h 358"/>
                <a:gd name="T4" fmla="*/ 20 w 213"/>
                <a:gd name="T5" fmla="*/ 173 h 358"/>
                <a:gd name="T6" fmla="*/ 29 w 213"/>
                <a:gd name="T7" fmla="*/ 179 h 358"/>
                <a:gd name="T8" fmla="*/ 32 w 213"/>
                <a:gd name="T9" fmla="*/ 192 h 358"/>
                <a:gd name="T10" fmla="*/ 41 w 213"/>
                <a:gd name="T11" fmla="*/ 216 h 358"/>
                <a:gd name="T12" fmla="*/ 52 w 213"/>
                <a:gd name="T13" fmla="*/ 230 h 358"/>
                <a:gd name="T14" fmla="*/ 64 w 213"/>
                <a:gd name="T15" fmla="*/ 249 h 358"/>
                <a:gd name="T16" fmla="*/ 64 w 213"/>
                <a:gd name="T17" fmla="*/ 282 h 358"/>
                <a:gd name="T18" fmla="*/ 60 w 213"/>
                <a:gd name="T19" fmla="*/ 310 h 358"/>
                <a:gd name="T20" fmla="*/ 56 w 213"/>
                <a:gd name="T21" fmla="*/ 328 h 358"/>
                <a:gd name="T22" fmla="*/ 44 w 213"/>
                <a:gd name="T23" fmla="*/ 338 h 358"/>
                <a:gd name="T24" fmla="*/ 36 w 213"/>
                <a:gd name="T25" fmla="*/ 333 h 358"/>
                <a:gd name="T26" fmla="*/ 24 w 213"/>
                <a:gd name="T27" fmla="*/ 319 h 358"/>
                <a:gd name="T28" fmla="*/ 20 w 213"/>
                <a:gd name="T29" fmla="*/ 287 h 358"/>
                <a:gd name="T30" fmla="*/ 24 w 213"/>
                <a:gd name="T31" fmla="*/ 263 h 358"/>
                <a:gd name="T32" fmla="*/ 24 w 213"/>
                <a:gd name="T33" fmla="*/ 216 h 358"/>
                <a:gd name="T34" fmla="*/ 16 w 213"/>
                <a:gd name="T35" fmla="*/ 211 h 358"/>
                <a:gd name="T36" fmla="*/ 12 w 213"/>
                <a:gd name="T37" fmla="*/ 216 h 358"/>
                <a:gd name="T38" fmla="*/ 8 w 213"/>
                <a:gd name="T39" fmla="*/ 225 h 358"/>
                <a:gd name="T40" fmla="*/ 0 w 213"/>
                <a:gd name="T41" fmla="*/ 235 h 358"/>
                <a:gd name="T42" fmla="*/ 0 w 213"/>
                <a:gd name="T43" fmla="*/ 249 h 358"/>
                <a:gd name="T44" fmla="*/ 0 w 213"/>
                <a:gd name="T45" fmla="*/ 268 h 358"/>
                <a:gd name="T46" fmla="*/ 4 w 213"/>
                <a:gd name="T47" fmla="*/ 292 h 358"/>
                <a:gd name="T48" fmla="*/ 8 w 213"/>
                <a:gd name="T49" fmla="*/ 324 h 358"/>
                <a:gd name="T50" fmla="*/ 29 w 213"/>
                <a:gd name="T51" fmla="*/ 352 h 358"/>
                <a:gd name="T52" fmla="*/ 36 w 213"/>
                <a:gd name="T53" fmla="*/ 357 h 358"/>
                <a:gd name="T54" fmla="*/ 44 w 213"/>
                <a:gd name="T55" fmla="*/ 357 h 358"/>
                <a:gd name="T56" fmla="*/ 56 w 213"/>
                <a:gd name="T57" fmla="*/ 352 h 358"/>
                <a:gd name="T58" fmla="*/ 68 w 213"/>
                <a:gd name="T59" fmla="*/ 343 h 358"/>
                <a:gd name="T60" fmla="*/ 76 w 213"/>
                <a:gd name="T61" fmla="*/ 338 h 358"/>
                <a:gd name="T62" fmla="*/ 97 w 213"/>
                <a:gd name="T63" fmla="*/ 343 h 358"/>
                <a:gd name="T64" fmla="*/ 109 w 213"/>
                <a:gd name="T65" fmla="*/ 343 h 358"/>
                <a:gd name="T66" fmla="*/ 116 w 213"/>
                <a:gd name="T67" fmla="*/ 333 h 358"/>
                <a:gd name="T68" fmla="*/ 132 w 213"/>
                <a:gd name="T69" fmla="*/ 319 h 358"/>
                <a:gd name="T70" fmla="*/ 141 w 213"/>
                <a:gd name="T71" fmla="*/ 319 h 358"/>
                <a:gd name="T72" fmla="*/ 160 w 213"/>
                <a:gd name="T73" fmla="*/ 292 h 358"/>
                <a:gd name="T74" fmla="*/ 176 w 213"/>
                <a:gd name="T75" fmla="*/ 295 h 358"/>
                <a:gd name="T76" fmla="*/ 192 w 213"/>
                <a:gd name="T77" fmla="*/ 292 h 358"/>
                <a:gd name="T78" fmla="*/ 209 w 213"/>
                <a:gd name="T79" fmla="*/ 282 h 358"/>
                <a:gd name="T80" fmla="*/ 212 w 213"/>
                <a:gd name="T81" fmla="*/ 273 h 358"/>
                <a:gd name="T82" fmla="*/ 204 w 213"/>
                <a:gd name="T83" fmla="*/ 254 h 358"/>
                <a:gd name="T84" fmla="*/ 212 w 213"/>
                <a:gd name="T85" fmla="*/ 230 h 358"/>
                <a:gd name="T86" fmla="*/ 209 w 213"/>
                <a:gd name="T87" fmla="*/ 216 h 358"/>
                <a:gd name="T88" fmla="*/ 212 w 213"/>
                <a:gd name="T89" fmla="*/ 187 h 358"/>
                <a:gd name="T90" fmla="*/ 204 w 213"/>
                <a:gd name="T91" fmla="*/ 165 h 358"/>
                <a:gd name="T92" fmla="*/ 192 w 213"/>
                <a:gd name="T93" fmla="*/ 141 h 358"/>
                <a:gd name="T94" fmla="*/ 180 w 213"/>
                <a:gd name="T95" fmla="*/ 136 h 358"/>
                <a:gd name="T96" fmla="*/ 160 w 213"/>
                <a:gd name="T97" fmla="*/ 113 h 358"/>
                <a:gd name="T98" fmla="*/ 153 w 213"/>
                <a:gd name="T99" fmla="*/ 89 h 358"/>
                <a:gd name="T100" fmla="*/ 144 w 213"/>
                <a:gd name="T101" fmla="*/ 84 h 358"/>
                <a:gd name="T102" fmla="*/ 148 w 213"/>
                <a:gd name="T103" fmla="*/ 62 h 358"/>
                <a:gd name="T104" fmla="*/ 148 w 213"/>
                <a:gd name="T105" fmla="*/ 33 h 358"/>
                <a:gd name="T106" fmla="*/ 160 w 213"/>
                <a:gd name="T107" fmla="*/ 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3" h="358">
                  <a:moveTo>
                    <a:pt x="160" y="5"/>
                  </a:moveTo>
                  <a:lnTo>
                    <a:pt x="24" y="0"/>
                  </a:lnTo>
                  <a:lnTo>
                    <a:pt x="20" y="173"/>
                  </a:lnTo>
                  <a:lnTo>
                    <a:pt x="29" y="179"/>
                  </a:lnTo>
                  <a:lnTo>
                    <a:pt x="32" y="192"/>
                  </a:lnTo>
                  <a:lnTo>
                    <a:pt x="41" y="216"/>
                  </a:lnTo>
                  <a:lnTo>
                    <a:pt x="52" y="230"/>
                  </a:lnTo>
                  <a:lnTo>
                    <a:pt x="64" y="249"/>
                  </a:lnTo>
                  <a:lnTo>
                    <a:pt x="64" y="282"/>
                  </a:lnTo>
                  <a:lnTo>
                    <a:pt x="60" y="310"/>
                  </a:lnTo>
                  <a:lnTo>
                    <a:pt x="56" y="328"/>
                  </a:lnTo>
                  <a:lnTo>
                    <a:pt x="44" y="338"/>
                  </a:lnTo>
                  <a:lnTo>
                    <a:pt x="36" y="333"/>
                  </a:lnTo>
                  <a:lnTo>
                    <a:pt x="24" y="319"/>
                  </a:lnTo>
                  <a:lnTo>
                    <a:pt x="20" y="287"/>
                  </a:lnTo>
                  <a:lnTo>
                    <a:pt x="24" y="263"/>
                  </a:lnTo>
                  <a:lnTo>
                    <a:pt x="24" y="216"/>
                  </a:lnTo>
                  <a:lnTo>
                    <a:pt x="16" y="211"/>
                  </a:lnTo>
                  <a:lnTo>
                    <a:pt x="12" y="216"/>
                  </a:lnTo>
                  <a:lnTo>
                    <a:pt x="8" y="225"/>
                  </a:lnTo>
                  <a:lnTo>
                    <a:pt x="0" y="235"/>
                  </a:lnTo>
                  <a:lnTo>
                    <a:pt x="0" y="249"/>
                  </a:lnTo>
                  <a:lnTo>
                    <a:pt x="0" y="268"/>
                  </a:lnTo>
                  <a:lnTo>
                    <a:pt x="4" y="292"/>
                  </a:lnTo>
                  <a:lnTo>
                    <a:pt x="8" y="324"/>
                  </a:lnTo>
                  <a:lnTo>
                    <a:pt x="29" y="352"/>
                  </a:lnTo>
                  <a:lnTo>
                    <a:pt x="36" y="357"/>
                  </a:lnTo>
                  <a:lnTo>
                    <a:pt x="44" y="357"/>
                  </a:lnTo>
                  <a:lnTo>
                    <a:pt x="56" y="352"/>
                  </a:lnTo>
                  <a:lnTo>
                    <a:pt x="68" y="343"/>
                  </a:lnTo>
                  <a:lnTo>
                    <a:pt x="76" y="338"/>
                  </a:lnTo>
                  <a:lnTo>
                    <a:pt x="97" y="343"/>
                  </a:lnTo>
                  <a:lnTo>
                    <a:pt x="109" y="343"/>
                  </a:lnTo>
                  <a:lnTo>
                    <a:pt x="116" y="333"/>
                  </a:lnTo>
                  <a:lnTo>
                    <a:pt x="132" y="319"/>
                  </a:lnTo>
                  <a:lnTo>
                    <a:pt x="141" y="319"/>
                  </a:lnTo>
                  <a:lnTo>
                    <a:pt x="160" y="292"/>
                  </a:lnTo>
                  <a:lnTo>
                    <a:pt x="176" y="295"/>
                  </a:lnTo>
                  <a:lnTo>
                    <a:pt x="192" y="292"/>
                  </a:lnTo>
                  <a:lnTo>
                    <a:pt x="209" y="282"/>
                  </a:lnTo>
                  <a:lnTo>
                    <a:pt x="212" y="273"/>
                  </a:lnTo>
                  <a:lnTo>
                    <a:pt x="204" y="254"/>
                  </a:lnTo>
                  <a:lnTo>
                    <a:pt x="212" y="230"/>
                  </a:lnTo>
                  <a:lnTo>
                    <a:pt x="209" y="216"/>
                  </a:lnTo>
                  <a:lnTo>
                    <a:pt x="212" y="187"/>
                  </a:lnTo>
                  <a:lnTo>
                    <a:pt x="204" y="165"/>
                  </a:lnTo>
                  <a:lnTo>
                    <a:pt x="192" y="141"/>
                  </a:lnTo>
                  <a:lnTo>
                    <a:pt x="180" y="136"/>
                  </a:lnTo>
                  <a:lnTo>
                    <a:pt x="160" y="113"/>
                  </a:lnTo>
                  <a:lnTo>
                    <a:pt x="153" y="89"/>
                  </a:lnTo>
                  <a:lnTo>
                    <a:pt x="144" y="84"/>
                  </a:lnTo>
                  <a:lnTo>
                    <a:pt x="148" y="62"/>
                  </a:lnTo>
                  <a:lnTo>
                    <a:pt x="148" y="33"/>
                  </a:lnTo>
                  <a:lnTo>
                    <a:pt x="160" y="5"/>
                  </a:lnTo>
                </a:path>
              </a:pathLst>
            </a:custGeom>
            <a:solidFill>
              <a:srgbClr val="CCCCFF"/>
            </a:solidFill>
            <a:ln w="6350" cap="rnd">
              <a:solidFill>
                <a:srgbClr val="000000"/>
              </a:solidFill>
              <a:round/>
              <a:headEnd/>
              <a:tailEnd/>
            </a:ln>
          </p:spPr>
          <p:txBody>
            <a:bodyPr wrap="none" lIns="-1" tIns="-1" rIns="-1" bIns="-1" anchor="ctr"/>
            <a:lstStyle/>
            <a:p>
              <a:endParaRPr lang="en-US" sz="2640"/>
            </a:p>
          </p:txBody>
        </p:sp>
        <p:sp>
          <p:nvSpPr>
            <p:cNvPr id="66" name="AutoShape 58"/>
            <p:cNvSpPr>
              <a:spLocks/>
            </p:cNvSpPr>
            <p:nvPr/>
          </p:nvSpPr>
          <p:spPr bwMode="auto">
            <a:xfrm>
              <a:off x="2619375" y="1276350"/>
              <a:ext cx="146050" cy="41275"/>
            </a:xfrm>
            <a:custGeom>
              <a:avLst/>
              <a:gdLst>
                <a:gd name="T0" fmla="*/ 62 w 63"/>
                <a:gd name="T1" fmla="*/ 27 h 28"/>
                <a:gd name="T2" fmla="*/ 62 w 63"/>
                <a:gd name="T3" fmla="*/ 0 h 28"/>
                <a:gd name="T4" fmla="*/ 50 w 63"/>
                <a:gd name="T5" fmla="*/ 5 h 28"/>
                <a:gd name="T6" fmla="*/ 20 w 63"/>
                <a:gd name="T7" fmla="*/ 0 h 28"/>
                <a:gd name="T8" fmla="*/ 5 w 63"/>
                <a:gd name="T9" fmla="*/ 0 h 28"/>
                <a:gd name="T10" fmla="*/ 0 w 63"/>
                <a:gd name="T11" fmla="*/ 0 h 28"/>
                <a:gd name="T12" fmla="*/ 0 w 63"/>
                <a:gd name="T13" fmla="*/ 14 h 28"/>
                <a:gd name="T14" fmla="*/ 8 w 63"/>
                <a:gd name="T15" fmla="*/ 18 h 28"/>
                <a:gd name="T16" fmla="*/ 20 w 63"/>
                <a:gd name="T17" fmla="*/ 18 h 28"/>
                <a:gd name="T18" fmla="*/ 42 w 63"/>
                <a:gd name="T19" fmla="*/ 23 h 28"/>
                <a:gd name="T20" fmla="*/ 62 w 63"/>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28">
                  <a:moveTo>
                    <a:pt x="62" y="27"/>
                  </a:moveTo>
                  <a:lnTo>
                    <a:pt x="62" y="0"/>
                  </a:lnTo>
                  <a:lnTo>
                    <a:pt x="50" y="5"/>
                  </a:lnTo>
                  <a:lnTo>
                    <a:pt x="20" y="0"/>
                  </a:lnTo>
                  <a:lnTo>
                    <a:pt x="5" y="0"/>
                  </a:lnTo>
                  <a:lnTo>
                    <a:pt x="0" y="0"/>
                  </a:lnTo>
                  <a:lnTo>
                    <a:pt x="0" y="14"/>
                  </a:lnTo>
                  <a:lnTo>
                    <a:pt x="8" y="18"/>
                  </a:lnTo>
                  <a:lnTo>
                    <a:pt x="20" y="18"/>
                  </a:lnTo>
                  <a:lnTo>
                    <a:pt x="42" y="23"/>
                  </a:lnTo>
                  <a:lnTo>
                    <a:pt x="62" y="27"/>
                  </a:lnTo>
                </a:path>
              </a:pathLst>
            </a:custGeom>
            <a:solidFill>
              <a:srgbClr val="CCCCFF"/>
            </a:solidFill>
            <a:ln w="6350" cap="rnd">
              <a:solidFill>
                <a:srgbClr val="000000"/>
              </a:solidFill>
              <a:round/>
              <a:headEnd/>
              <a:tailEnd/>
            </a:ln>
          </p:spPr>
          <p:txBody>
            <a:bodyPr wrap="none" lIns="-1" tIns="-1" rIns="-1" bIns="-1" anchor="ctr"/>
            <a:lstStyle/>
            <a:p>
              <a:endParaRPr lang="en-US" sz="2640"/>
            </a:p>
          </p:txBody>
        </p:sp>
        <p:sp>
          <p:nvSpPr>
            <p:cNvPr id="67" name="AutoShape 59"/>
            <p:cNvSpPr>
              <a:spLocks/>
            </p:cNvSpPr>
            <p:nvPr/>
          </p:nvSpPr>
          <p:spPr bwMode="auto">
            <a:xfrm>
              <a:off x="3146425" y="900113"/>
              <a:ext cx="663575" cy="409575"/>
            </a:xfrm>
            <a:custGeom>
              <a:avLst/>
              <a:gdLst>
                <a:gd name="T0" fmla="*/ 205 w 287"/>
                <a:gd name="T1" fmla="*/ 0 h 292"/>
                <a:gd name="T2" fmla="*/ 186 w 287"/>
                <a:gd name="T3" fmla="*/ 56 h 292"/>
                <a:gd name="T4" fmla="*/ 137 w 287"/>
                <a:gd name="T5" fmla="*/ 56 h 292"/>
                <a:gd name="T6" fmla="*/ 137 w 287"/>
                <a:gd name="T7" fmla="*/ 38 h 292"/>
                <a:gd name="T8" fmla="*/ 125 w 287"/>
                <a:gd name="T9" fmla="*/ 38 h 292"/>
                <a:gd name="T10" fmla="*/ 125 w 287"/>
                <a:gd name="T11" fmla="*/ 29 h 292"/>
                <a:gd name="T12" fmla="*/ 85 w 287"/>
                <a:gd name="T13" fmla="*/ 29 h 292"/>
                <a:gd name="T14" fmla="*/ 85 w 287"/>
                <a:gd name="T15" fmla="*/ 38 h 292"/>
                <a:gd name="T16" fmla="*/ 85 w 287"/>
                <a:gd name="T17" fmla="*/ 56 h 292"/>
                <a:gd name="T18" fmla="*/ 76 w 287"/>
                <a:gd name="T19" fmla="*/ 70 h 292"/>
                <a:gd name="T20" fmla="*/ 76 w 287"/>
                <a:gd name="T21" fmla="*/ 84 h 292"/>
                <a:gd name="T22" fmla="*/ 65 w 287"/>
                <a:gd name="T23" fmla="*/ 94 h 292"/>
                <a:gd name="T24" fmla="*/ 65 w 287"/>
                <a:gd name="T25" fmla="*/ 113 h 292"/>
                <a:gd name="T26" fmla="*/ 56 w 287"/>
                <a:gd name="T27" fmla="*/ 118 h 292"/>
                <a:gd name="T28" fmla="*/ 49 w 287"/>
                <a:gd name="T29" fmla="*/ 127 h 292"/>
                <a:gd name="T30" fmla="*/ 44 w 287"/>
                <a:gd name="T31" fmla="*/ 140 h 292"/>
                <a:gd name="T32" fmla="*/ 44 w 287"/>
                <a:gd name="T33" fmla="*/ 159 h 292"/>
                <a:gd name="T34" fmla="*/ 56 w 287"/>
                <a:gd name="T35" fmla="*/ 173 h 292"/>
                <a:gd name="T36" fmla="*/ 61 w 287"/>
                <a:gd name="T37" fmla="*/ 188 h 292"/>
                <a:gd name="T38" fmla="*/ 56 w 287"/>
                <a:gd name="T39" fmla="*/ 211 h 292"/>
                <a:gd name="T40" fmla="*/ 61 w 287"/>
                <a:gd name="T41" fmla="*/ 221 h 292"/>
                <a:gd name="T42" fmla="*/ 68 w 287"/>
                <a:gd name="T43" fmla="*/ 225 h 292"/>
                <a:gd name="T44" fmla="*/ 65 w 287"/>
                <a:gd name="T45" fmla="*/ 235 h 292"/>
                <a:gd name="T46" fmla="*/ 53 w 287"/>
                <a:gd name="T47" fmla="*/ 248 h 292"/>
                <a:gd name="T48" fmla="*/ 53 w 287"/>
                <a:gd name="T49" fmla="*/ 258 h 292"/>
                <a:gd name="T50" fmla="*/ 41 w 287"/>
                <a:gd name="T51" fmla="*/ 262 h 292"/>
                <a:gd name="T52" fmla="*/ 20 w 287"/>
                <a:gd name="T53" fmla="*/ 262 h 292"/>
                <a:gd name="T54" fmla="*/ 12 w 287"/>
                <a:gd name="T55" fmla="*/ 272 h 292"/>
                <a:gd name="T56" fmla="*/ 0 w 287"/>
                <a:gd name="T57" fmla="*/ 286 h 292"/>
                <a:gd name="T58" fmla="*/ 12 w 287"/>
                <a:gd name="T59" fmla="*/ 291 h 292"/>
                <a:gd name="T60" fmla="*/ 29 w 287"/>
                <a:gd name="T61" fmla="*/ 281 h 292"/>
                <a:gd name="T62" fmla="*/ 41 w 287"/>
                <a:gd name="T63" fmla="*/ 277 h 292"/>
                <a:gd name="T64" fmla="*/ 53 w 287"/>
                <a:gd name="T65" fmla="*/ 277 h 292"/>
                <a:gd name="T66" fmla="*/ 61 w 287"/>
                <a:gd name="T67" fmla="*/ 272 h 292"/>
                <a:gd name="T68" fmla="*/ 73 w 287"/>
                <a:gd name="T69" fmla="*/ 262 h 292"/>
                <a:gd name="T70" fmla="*/ 258 w 287"/>
                <a:gd name="T71" fmla="*/ 262 h 292"/>
                <a:gd name="T72" fmla="*/ 262 w 287"/>
                <a:gd name="T73" fmla="*/ 178 h 292"/>
                <a:gd name="T74" fmla="*/ 286 w 287"/>
                <a:gd name="T75" fmla="*/ 178 h 292"/>
                <a:gd name="T76" fmla="*/ 286 w 287"/>
                <a:gd name="T77" fmla="*/ 29 h 292"/>
                <a:gd name="T78" fmla="*/ 262 w 287"/>
                <a:gd name="T79" fmla="*/ 29 h 292"/>
                <a:gd name="T80" fmla="*/ 262 w 287"/>
                <a:gd name="T81" fmla="*/ 0 h 292"/>
                <a:gd name="T82" fmla="*/ 205 w 287"/>
                <a:gd name="T8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292">
                  <a:moveTo>
                    <a:pt x="205" y="0"/>
                  </a:moveTo>
                  <a:lnTo>
                    <a:pt x="186" y="56"/>
                  </a:lnTo>
                  <a:lnTo>
                    <a:pt x="137" y="56"/>
                  </a:lnTo>
                  <a:lnTo>
                    <a:pt x="137" y="38"/>
                  </a:lnTo>
                  <a:lnTo>
                    <a:pt x="125" y="38"/>
                  </a:lnTo>
                  <a:lnTo>
                    <a:pt x="125" y="29"/>
                  </a:lnTo>
                  <a:lnTo>
                    <a:pt x="85" y="29"/>
                  </a:lnTo>
                  <a:lnTo>
                    <a:pt x="85" y="38"/>
                  </a:lnTo>
                  <a:lnTo>
                    <a:pt x="85" y="56"/>
                  </a:lnTo>
                  <a:lnTo>
                    <a:pt x="76" y="70"/>
                  </a:lnTo>
                  <a:lnTo>
                    <a:pt x="76" y="84"/>
                  </a:lnTo>
                  <a:lnTo>
                    <a:pt x="65" y="94"/>
                  </a:lnTo>
                  <a:lnTo>
                    <a:pt x="65" y="113"/>
                  </a:lnTo>
                  <a:lnTo>
                    <a:pt x="56" y="118"/>
                  </a:lnTo>
                  <a:lnTo>
                    <a:pt x="49" y="127"/>
                  </a:lnTo>
                  <a:lnTo>
                    <a:pt x="44" y="140"/>
                  </a:lnTo>
                  <a:lnTo>
                    <a:pt x="44" y="159"/>
                  </a:lnTo>
                  <a:lnTo>
                    <a:pt x="56" y="173"/>
                  </a:lnTo>
                  <a:lnTo>
                    <a:pt x="61" y="188"/>
                  </a:lnTo>
                  <a:lnTo>
                    <a:pt x="56" y="211"/>
                  </a:lnTo>
                  <a:lnTo>
                    <a:pt x="61" y="221"/>
                  </a:lnTo>
                  <a:lnTo>
                    <a:pt x="68" y="225"/>
                  </a:lnTo>
                  <a:lnTo>
                    <a:pt x="65" y="235"/>
                  </a:lnTo>
                  <a:lnTo>
                    <a:pt x="53" y="248"/>
                  </a:lnTo>
                  <a:lnTo>
                    <a:pt x="53" y="258"/>
                  </a:lnTo>
                  <a:lnTo>
                    <a:pt x="41" y="262"/>
                  </a:lnTo>
                  <a:lnTo>
                    <a:pt x="20" y="262"/>
                  </a:lnTo>
                  <a:lnTo>
                    <a:pt x="12" y="272"/>
                  </a:lnTo>
                  <a:lnTo>
                    <a:pt x="0" y="286"/>
                  </a:lnTo>
                  <a:lnTo>
                    <a:pt x="12" y="291"/>
                  </a:lnTo>
                  <a:lnTo>
                    <a:pt x="29" y="281"/>
                  </a:lnTo>
                  <a:lnTo>
                    <a:pt x="41" y="277"/>
                  </a:lnTo>
                  <a:lnTo>
                    <a:pt x="53" y="277"/>
                  </a:lnTo>
                  <a:lnTo>
                    <a:pt x="61" y="272"/>
                  </a:lnTo>
                  <a:lnTo>
                    <a:pt x="73" y="262"/>
                  </a:lnTo>
                  <a:lnTo>
                    <a:pt x="258" y="262"/>
                  </a:lnTo>
                  <a:lnTo>
                    <a:pt x="262" y="178"/>
                  </a:lnTo>
                  <a:lnTo>
                    <a:pt x="286" y="178"/>
                  </a:lnTo>
                  <a:lnTo>
                    <a:pt x="286" y="29"/>
                  </a:lnTo>
                  <a:lnTo>
                    <a:pt x="262" y="29"/>
                  </a:lnTo>
                  <a:lnTo>
                    <a:pt x="262" y="0"/>
                  </a:lnTo>
                  <a:lnTo>
                    <a:pt x="205" y="0"/>
                  </a:lnTo>
                </a:path>
              </a:pathLst>
            </a:custGeom>
            <a:solidFill>
              <a:srgbClr val="CCCCFF"/>
            </a:solidFill>
            <a:ln w="6350" cap="rnd">
              <a:solidFill>
                <a:srgbClr val="000000"/>
              </a:solidFill>
              <a:round/>
              <a:headEnd/>
              <a:tailEnd/>
            </a:ln>
          </p:spPr>
          <p:txBody>
            <a:bodyPr wrap="none" lIns="-1" tIns="-1" rIns="-1" bIns="-1" anchor="ctr"/>
            <a:lstStyle/>
            <a:p>
              <a:endParaRPr lang="en-US" sz="2640"/>
            </a:p>
          </p:txBody>
        </p:sp>
        <p:sp>
          <p:nvSpPr>
            <p:cNvPr id="68" name="AutoShape 60"/>
            <p:cNvSpPr>
              <a:spLocks/>
            </p:cNvSpPr>
            <p:nvPr/>
          </p:nvSpPr>
          <p:spPr bwMode="auto">
            <a:xfrm>
              <a:off x="6945313" y="1154113"/>
              <a:ext cx="492125" cy="411162"/>
            </a:xfrm>
            <a:custGeom>
              <a:avLst/>
              <a:gdLst>
                <a:gd name="T0" fmla="*/ 208 w 212"/>
                <a:gd name="T1" fmla="*/ 144 h 293"/>
                <a:gd name="T2" fmla="*/ 186 w 212"/>
                <a:gd name="T3" fmla="*/ 149 h 293"/>
                <a:gd name="T4" fmla="*/ 171 w 212"/>
                <a:gd name="T5" fmla="*/ 144 h 293"/>
                <a:gd name="T6" fmla="*/ 150 w 212"/>
                <a:gd name="T7" fmla="*/ 144 h 293"/>
                <a:gd name="T8" fmla="*/ 138 w 212"/>
                <a:gd name="T9" fmla="*/ 139 h 293"/>
                <a:gd name="T10" fmla="*/ 130 w 212"/>
                <a:gd name="T11" fmla="*/ 121 h 293"/>
                <a:gd name="T12" fmla="*/ 126 w 212"/>
                <a:gd name="T13" fmla="*/ 75 h 293"/>
                <a:gd name="T14" fmla="*/ 126 w 212"/>
                <a:gd name="T15" fmla="*/ 56 h 293"/>
                <a:gd name="T16" fmla="*/ 117 w 212"/>
                <a:gd name="T17" fmla="*/ 42 h 293"/>
                <a:gd name="T18" fmla="*/ 109 w 212"/>
                <a:gd name="T19" fmla="*/ 32 h 293"/>
                <a:gd name="T20" fmla="*/ 117 w 212"/>
                <a:gd name="T21" fmla="*/ 24 h 293"/>
                <a:gd name="T22" fmla="*/ 122 w 212"/>
                <a:gd name="T23" fmla="*/ 10 h 293"/>
                <a:gd name="T24" fmla="*/ 0 w 212"/>
                <a:gd name="T25" fmla="*/ 0 h 293"/>
                <a:gd name="T26" fmla="*/ 0 w 212"/>
                <a:gd name="T27" fmla="*/ 292 h 293"/>
                <a:gd name="T28" fmla="*/ 162 w 212"/>
                <a:gd name="T29" fmla="*/ 292 h 293"/>
                <a:gd name="T30" fmla="*/ 211 w 212"/>
                <a:gd name="T31" fmla="*/ 292 h 293"/>
                <a:gd name="T32" fmla="*/ 211 w 212"/>
                <a:gd name="T33" fmla="*/ 265 h 293"/>
                <a:gd name="T34" fmla="*/ 211 w 212"/>
                <a:gd name="T35" fmla="*/ 204 h 293"/>
                <a:gd name="T36" fmla="*/ 208 w 212"/>
                <a:gd name="T37" fmla="*/ 14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 h="293">
                  <a:moveTo>
                    <a:pt x="208" y="144"/>
                  </a:moveTo>
                  <a:lnTo>
                    <a:pt x="186" y="149"/>
                  </a:lnTo>
                  <a:lnTo>
                    <a:pt x="171" y="144"/>
                  </a:lnTo>
                  <a:lnTo>
                    <a:pt x="150" y="144"/>
                  </a:lnTo>
                  <a:lnTo>
                    <a:pt x="138" y="139"/>
                  </a:lnTo>
                  <a:lnTo>
                    <a:pt x="130" y="121"/>
                  </a:lnTo>
                  <a:lnTo>
                    <a:pt x="126" y="75"/>
                  </a:lnTo>
                  <a:lnTo>
                    <a:pt x="126" y="56"/>
                  </a:lnTo>
                  <a:lnTo>
                    <a:pt x="117" y="42"/>
                  </a:lnTo>
                  <a:lnTo>
                    <a:pt x="109" y="32"/>
                  </a:lnTo>
                  <a:lnTo>
                    <a:pt x="117" y="24"/>
                  </a:lnTo>
                  <a:lnTo>
                    <a:pt x="122" y="10"/>
                  </a:lnTo>
                  <a:lnTo>
                    <a:pt x="0" y="0"/>
                  </a:lnTo>
                  <a:lnTo>
                    <a:pt x="0" y="292"/>
                  </a:lnTo>
                  <a:lnTo>
                    <a:pt x="162" y="292"/>
                  </a:lnTo>
                  <a:lnTo>
                    <a:pt x="211" y="292"/>
                  </a:lnTo>
                  <a:lnTo>
                    <a:pt x="211" y="265"/>
                  </a:lnTo>
                  <a:lnTo>
                    <a:pt x="211" y="204"/>
                  </a:lnTo>
                  <a:lnTo>
                    <a:pt x="208" y="144"/>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69" name="AutoShape 61"/>
            <p:cNvSpPr>
              <a:spLocks/>
            </p:cNvSpPr>
            <p:nvPr/>
          </p:nvSpPr>
          <p:spPr bwMode="auto">
            <a:xfrm>
              <a:off x="7397750" y="908050"/>
              <a:ext cx="715963" cy="528638"/>
            </a:xfrm>
            <a:custGeom>
              <a:avLst/>
              <a:gdLst>
                <a:gd name="T0" fmla="*/ 313 w 314"/>
                <a:gd name="T1" fmla="*/ 196 h 375"/>
                <a:gd name="T2" fmla="*/ 313 w 314"/>
                <a:gd name="T3" fmla="*/ 183 h 375"/>
                <a:gd name="T4" fmla="*/ 309 w 314"/>
                <a:gd name="T5" fmla="*/ 178 h 375"/>
                <a:gd name="T6" fmla="*/ 301 w 314"/>
                <a:gd name="T7" fmla="*/ 154 h 375"/>
                <a:gd name="T8" fmla="*/ 304 w 314"/>
                <a:gd name="T9" fmla="*/ 140 h 375"/>
                <a:gd name="T10" fmla="*/ 304 w 314"/>
                <a:gd name="T11" fmla="*/ 126 h 375"/>
                <a:gd name="T12" fmla="*/ 313 w 314"/>
                <a:gd name="T13" fmla="*/ 108 h 375"/>
                <a:gd name="T14" fmla="*/ 313 w 314"/>
                <a:gd name="T15" fmla="*/ 99 h 375"/>
                <a:gd name="T16" fmla="*/ 304 w 314"/>
                <a:gd name="T17" fmla="*/ 99 h 375"/>
                <a:gd name="T18" fmla="*/ 292 w 314"/>
                <a:gd name="T19" fmla="*/ 103 h 375"/>
                <a:gd name="T20" fmla="*/ 289 w 314"/>
                <a:gd name="T21" fmla="*/ 108 h 375"/>
                <a:gd name="T22" fmla="*/ 284 w 314"/>
                <a:gd name="T23" fmla="*/ 103 h 375"/>
                <a:gd name="T24" fmla="*/ 277 w 314"/>
                <a:gd name="T25" fmla="*/ 99 h 375"/>
                <a:gd name="T26" fmla="*/ 265 w 314"/>
                <a:gd name="T27" fmla="*/ 94 h 375"/>
                <a:gd name="T28" fmla="*/ 260 w 314"/>
                <a:gd name="T29" fmla="*/ 75 h 375"/>
                <a:gd name="T30" fmla="*/ 236 w 314"/>
                <a:gd name="T31" fmla="*/ 75 h 375"/>
                <a:gd name="T32" fmla="*/ 216 w 314"/>
                <a:gd name="T33" fmla="*/ 66 h 375"/>
                <a:gd name="T34" fmla="*/ 209 w 314"/>
                <a:gd name="T35" fmla="*/ 56 h 375"/>
                <a:gd name="T36" fmla="*/ 201 w 314"/>
                <a:gd name="T37" fmla="*/ 56 h 375"/>
                <a:gd name="T38" fmla="*/ 189 w 314"/>
                <a:gd name="T39" fmla="*/ 66 h 375"/>
                <a:gd name="T40" fmla="*/ 168 w 314"/>
                <a:gd name="T41" fmla="*/ 48 h 375"/>
                <a:gd name="T42" fmla="*/ 160 w 314"/>
                <a:gd name="T43" fmla="*/ 38 h 375"/>
                <a:gd name="T44" fmla="*/ 148 w 314"/>
                <a:gd name="T45" fmla="*/ 43 h 375"/>
                <a:gd name="T46" fmla="*/ 133 w 314"/>
                <a:gd name="T47" fmla="*/ 29 h 375"/>
                <a:gd name="T48" fmla="*/ 112 w 314"/>
                <a:gd name="T49" fmla="*/ 29 h 375"/>
                <a:gd name="T50" fmla="*/ 92 w 314"/>
                <a:gd name="T51" fmla="*/ 14 h 375"/>
                <a:gd name="T52" fmla="*/ 85 w 314"/>
                <a:gd name="T53" fmla="*/ 0 h 375"/>
                <a:gd name="T54" fmla="*/ 68 w 314"/>
                <a:gd name="T55" fmla="*/ 5 h 375"/>
                <a:gd name="T56" fmla="*/ 56 w 314"/>
                <a:gd name="T57" fmla="*/ 5 h 375"/>
                <a:gd name="T58" fmla="*/ 48 w 314"/>
                <a:gd name="T59" fmla="*/ 14 h 375"/>
                <a:gd name="T60" fmla="*/ 44 w 314"/>
                <a:gd name="T61" fmla="*/ 24 h 375"/>
                <a:gd name="T62" fmla="*/ 36 w 314"/>
                <a:gd name="T63" fmla="*/ 29 h 375"/>
                <a:gd name="T64" fmla="*/ 21 w 314"/>
                <a:gd name="T65" fmla="*/ 19 h 375"/>
                <a:gd name="T66" fmla="*/ 16 w 314"/>
                <a:gd name="T67" fmla="*/ 29 h 375"/>
                <a:gd name="T68" fmla="*/ 16 w 314"/>
                <a:gd name="T69" fmla="*/ 43 h 375"/>
                <a:gd name="T70" fmla="*/ 4 w 314"/>
                <a:gd name="T71" fmla="*/ 51 h 375"/>
                <a:gd name="T72" fmla="*/ 0 w 314"/>
                <a:gd name="T73" fmla="*/ 66 h 375"/>
                <a:gd name="T74" fmla="*/ 0 w 314"/>
                <a:gd name="T75" fmla="*/ 84 h 375"/>
                <a:gd name="T76" fmla="*/ 4 w 314"/>
                <a:gd name="T77" fmla="*/ 140 h 375"/>
                <a:gd name="T78" fmla="*/ 16 w 314"/>
                <a:gd name="T79" fmla="*/ 164 h 375"/>
                <a:gd name="T80" fmla="*/ 21 w 314"/>
                <a:gd name="T81" fmla="*/ 183 h 375"/>
                <a:gd name="T82" fmla="*/ 16 w 314"/>
                <a:gd name="T83" fmla="*/ 206 h 375"/>
                <a:gd name="T84" fmla="*/ 12 w 314"/>
                <a:gd name="T85" fmla="*/ 258 h 375"/>
                <a:gd name="T86" fmla="*/ 4 w 314"/>
                <a:gd name="T87" fmla="*/ 299 h 375"/>
                <a:gd name="T88" fmla="*/ 4 w 314"/>
                <a:gd name="T89" fmla="*/ 309 h 375"/>
                <a:gd name="T90" fmla="*/ 9 w 314"/>
                <a:gd name="T91" fmla="*/ 374 h 375"/>
                <a:gd name="T92" fmla="*/ 160 w 314"/>
                <a:gd name="T93" fmla="*/ 210 h 375"/>
                <a:gd name="T94" fmla="*/ 168 w 314"/>
                <a:gd name="T95" fmla="*/ 191 h 375"/>
                <a:gd name="T96" fmla="*/ 180 w 314"/>
                <a:gd name="T97" fmla="*/ 178 h 375"/>
                <a:gd name="T98" fmla="*/ 197 w 314"/>
                <a:gd name="T99" fmla="*/ 183 h 375"/>
                <a:gd name="T100" fmla="*/ 209 w 314"/>
                <a:gd name="T101" fmla="*/ 188 h 375"/>
                <a:gd name="T102" fmla="*/ 216 w 314"/>
                <a:gd name="T103" fmla="*/ 178 h 375"/>
                <a:gd name="T104" fmla="*/ 228 w 314"/>
                <a:gd name="T105" fmla="*/ 169 h 375"/>
                <a:gd name="T106" fmla="*/ 236 w 314"/>
                <a:gd name="T107" fmla="*/ 173 h 375"/>
                <a:gd name="T108" fmla="*/ 236 w 314"/>
                <a:gd name="T109" fmla="*/ 178 h 375"/>
                <a:gd name="T110" fmla="*/ 236 w 314"/>
                <a:gd name="T111" fmla="*/ 188 h 375"/>
                <a:gd name="T112" fmla="*/ 245 w 314"/>
                <a:gd name="T113" fmla="*/ 183 h 375"/>
                <a:gd name="T114" fmla="*/ 253 w 314"/>
                <a:gd name="T115" fmla="*/ 196 h 375"/>
                <a:gd name="T116" fmla="*/ 260 w 314"/>
                <a:gd name="T117" fmla="*/ 196 h 375"/>
                <a:gd name="T118" fmla="*/ 272 w 314"/>
                <a:gd name="T119" fmla="*/ 210 h 375"/>
                <a:gd name="T120" fmla="*/ 280 w 314"/>
                <a:gd name="T121" fmla="*/ 206 h 375"/>
                <a:gd name="T122" fmla="*/ 284 w 314"/>
                <a:gd name="T123" fmla="*/ 196 h 375"/>
                <a:gd name="T124" fmla="*/ 313 w 314"/>
                <a:gd name="T125" fmla="*/ 19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375">
                  <a:moveTo>
                    <a:pt x="313" y="196"/>
                  </a:moveTo>
                  <a:lnTo>
                    <a:pt x="313" y="183"/>
                  </a:lnTo>
                  <a:lnTo>
                    <a:pt x="309" y="178"/>
                  </a:lnTo>
                  <a:lnTo>
                    <a:pt x="301" y="154"/>
                  </a:lnTo>
                  <a:lnTo>
                    <a:pt x="304" y="140"/>
                  </a:lnTo>
                  <a:lnTo>
                    <a:pt x="304" y="126"/>
                  </a:lnTo>
                  <a:lnTo>
                    <a:pt x="313" y="108"/>
                  </a:lnTo>
                  <a:lnTo>
                    <a:pt x="313" y="99"/>
                  </a:lnTo>
                  <a:lnTo>
                    <a:pt x="304" y="99"/>
                  </a:lnTo>
                  <a:lnTo>
                    <a:pt x="292" y="103"/>
                  </a:lnTo>
                  <a:lnTo>
                    <a:pt x="289" y="108"/>
                  </a:lnTo>
                  <a:lnTo>
                    <a:pt x="284" y="103"/>
                  </a:lnTo>
                  <a:lnTo>
                    <a:pt x="277" y="99"/>
                  </a:lnTo>
                  <a:lnTo>
                    <a:pt x="265" y="94"/>
                  </a:lnTo>
                  <a:lnTo>
                    <a:pt x="260" y="75"/>
                  </a:lnTo>
                  <a:lnTo>
                    <a:pt x="236" y="75"/>
                  </a:lnTo>
                  <a:lnTo>
                    <a:pt x="216" y="66"/>
                  </a:lnTo>
                  <a:lnTo>
                    <a:pt x="209" y="56"/>
                  </a:lnTo>
                  <a:lnTo>
                    <a:pt x="201" y="56"/>
                  </a:lnTo>
                  <a:lnTo>
                    <a:pt x="189" y="66"/>
                  </a:lnTo>
                  <a:lnTo>
                    <a:pt x="168" y="48"/>
                  </a:lnTo>
                  <a:lnTo>
                    <a:pt x="160" y="38"/>
                  </a:lnTo>
                  <a:lnTo>
                    <a:pt x="148" y="43"/>
                  </a:lnTo>
                  <a:lnTo>
                    <a:pt x="133" y="29"/>
                  </a:lnTo>
                  <a:lnTo>
                    <a:pt x="112" y="29"/>
                  </a:lnTo>
                  <a:lnTo>
                    <a:pt x="92" y="14"/>
                  </a:lnTo>
                  <a:lnTo>
                    <a:pt x="85" y="0"/>
                  </a:lnTo>
                  <a:lnTo>
                    <a:pt x="68" y="5"/>
                  </a:lnTo>
                  <a:lnTo>
                    <a:pt x="56" y="5"/>
                  </a:lnTo>
                  <a:lnTo>
                    <a:pt x="48" y="14"/>
                  </a:lnTo>
                  <a:lnTo>
                    <a:pt x="44" y="24"/>
                  </a:lnTo>
                  <a:lnTo>
                    <a:pt x="36" y="29"/>
                  </a:lnTo>
                  <a:lnTo>
                    <a:pt x="21" y="19"/>
                  </a:lnTo>
                  <a:lnTo>
                    <a:pt x="16" y="29"/>
                  </a:lnTo>
                  <a:lnTo>
                    <a:pt x="16" y="43"/>
                  </a:lnTo>
                  <a:lnTo>
                    <a:pt x="4" y="51"/>
                  </a:lnTo>
                  <a:lnTo>
                    <a:pt x="0" y="66"/>
                  </a:lnTo>
                  <a:lnTo>
                    <a:pt x="0" y="84"/>
                  </a:lnTo>
                  <a:lnTo>
                    <a:pt x="4" y="140"/>
                  </a:lnTo>
                  <a:lnTo>
                    <a:pt x="16" y="164"/>
                  </a:lnTo>
                  <a:lnTo>
                    <a:pt x="21" y="183"/>
                  </a:lnTo>
                  <a:lnTo>
                    <a:pt x="16" y="206"/>
                  </a:lnTo>
                  <a:lnTo>
                    <a:pt x="12" y="258"/>
                  </a:lnTo>
                  <a:lnTo>
                    <a:pt x="4" y="299"/>
                  </a:lnTo>
                  <a:lnTo>
                    <a:pt x="4" y="309"/>
                  </a:lnTo>
                  <a:lnTo>
                    <a:pt x="9" y="374"/>
                  </a:lnTo>
                  <a:lnTo>
                    <a:pt x="160" y="210"/>
                  </a:lnTo>
                  <a:lnTo>
                    <a:pt x="168" y="191"/>
                  </a:lnTo>
                  <a:lnTo>
                    <a:pt x="180" y="178"/>
                  </a:lnTo>
                  <a:lnTo>
                    <a:pt x="197" y="183"/>
                  </a:lnTo>
                  <a:lnTo>
                    <a:pt x="209" y="188"/>
                  </a:lnTo>
                  <a:lnTo>
                    <a:pt x="216" y="178"/>
                  </a:lnTo>
                  <a:lnTo>
                    <a:pt x="228" y="169"/>
                  </a:lnTo>
                  <a:lnTo>
                    <a:pt x="236" y="173"/>
                  </a:lnTo>
                  <a:lnTo>
                    <a:pt x="236" y="178"/>
                  </a:lnTo>
                  <a:lnTo>
                    <a:pt x="236" y="188"/>
                  </a:lnTo>
                  <a:lnTo>
                    <a:pt x="245" y="183"/>
                  </a:lnTo>
                  <a:lnTo>
                    <a:pt x="253" y="196"/>
                  </a:lnTo>
                  <a:lnTo>
                    <a:pt x="260" y="196"/>
                  </a:lnTo>
                  <a:lnTo>
                    <a:pt x="272" y="210"/>
                  </a:lnTo>
                  <a:lnTo>
                    <a:pt x="280" y="206"/>
                  </a:lnTo>
                  <a:lnTo>
                    <a:pt x="284" y="196"/>
                  </a:lnTo>
                  <a:lnTo>
                    <a:pt x="313" y="196"/>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70" name="AutoShape 62"/>
            <p:cNvSpPr>
              <a:spLocks/>
            </p:cNvSpPr>
            <p:nvPr/>
          </p:nvSpPr>
          <p:spPr bwMode="auto">
            <a:xfrm>
              <a:off x="6580188" y="1147763"/>
              <a:ext cx="396875" cy="696912"/>
            </a:xfrm>
            <a:custGeom>
              <a:avLst/>
              <a:gdLst>
                <a:gd name="T0" fmla="*/ 174 w 175"/>
                <a:gd name="T1" fmla="*/ 10 h 494"/>
                <a:gd name="T2" fmla="*/ 96 w 175"/>
                <a:gd name="T3" fmla="*/ 0 h 494"/>
                <a:gd name="T4" fmla="*/ 44 w 175"/>
                <a:gd name="T5" fmla="*/ 0 h 494"/>
                <a:gd name="T6" fmla="*/ 40 w 175"/>
                <a:gd name="T7" fmla="*/ 32 h 494"/>
                <a:gd name="T8" fmla="*/ 44 w 175"/>
                <a:gd name="T9" fmla="*/ 61 h 494"/>
                <a:gd name="T10" fmla="*/ 76 w 175"/>
                <a:gd name="T11" fmla="*/ 117 h 494"/>
                <a:gd name="T12" fmla="*/ 76 w 175"/>
                <a:gd name="T13" fmla="*/ 134 h 494"/>
                <a:gd name="T14" fmla="*/ 64 w 175"/>
                <a:gd name="T15" fmla="*/ 158 h 494"/>
                <a:gd name="T16" fmla="*/ 44 w 175"/>
                <a:gd name="T17" fmla="*/ 172 h 494"/>
                <a:gd name="T18" fmla="*/ 28 w 175"/>
                <a:gd name="T19" fmla="*/ 182 h 494"/>
                <a:gd name="T20" fmla="*/ 16 w 175"/>
                <a:gd name="T21" fmla="*/ 182 h 494"/>
                <a:gd name="T22" fmla="*/ 3 w 175"/>
                <a:gd name="T23" fmla="*/ 177 h 494"/>
                <a:gd name="T24" fmla="*/ 0 w 175"/>
                <a:gd name="T25" fmla="*/ 308 h 494"/>
                <a:gd name="T26" fmla="*/ 3 w 175"/>
                <a:gd name="T27" fmla="*/ 386 h 494"/>
                <a:gd name="T28" fmla="*/ 20 w 175"/>
                <a:gd name="T29" fmla="*/ 386 h 494"/>
                <a:gd name="T30" fmla="*/ 24 w 175"/>
                <a:gd name="T31" fmla="*/ 391 h 494"/>
                <a:gd name="T32" fmla="*/ 3 w 175"/>
                <a:gd name="T33" fmla="*/ 413 h 494"/>
                <a:gd name="T34" fmla="*/ 0 w 175"/>
                <a:gd name="T35" fmla="*/ 423 h 494"/>
                <a:gd name="T36" fmla="*/ 3 w 175"/>
                <a:gd name="T37" fmla="*/ 428 h 494"/>
                <a:gd name="T38" fmla="*/ 20 w 175"/>
                <a:gd name="T39" fmla="*/ 451 h 494"/>
                <a:gd name="T40" fmla="*/ 24 w 175"/>
                <a:gd name="T41" fmla="*/ 466 h 494"/>
                <a:gd name="T42" fmla="*/ 40 w 175"/>
                <a:gd name="T43" fmla="*/ 483 h 494"/>
                <a:gd name="T44" fmla="*/ 57 w 175"/>
                <a:gd name="T45" fmla="*/ 488 h 494"/>
                <a:gd name="T46" fmla="*/ 69 w 175"/>
                <a:gd name="T47" fmla="*/ 493 h 494"/>
                <a:gd name="T48" fmla="*/ 81 w 175"/>
                <a:gd name="T49" fmla="*/ 493 h 494"/>
                <a:gd name="T50" fmla="*/ 89 w 175"/>
                <a:gd name="T51" fmla="*/ 479 h 494"/>
                <a:gd name="T52" fmla="*/ 101 w 175"/>
                <a:gd name="T53" fmla="*/ 469 h 494"/>
                <a:gd name="T54" fmla="*/ 109 w 175"/>
                <a:gd name="T55" fmla="*/ 451 h 494"/>
                <a:gd name="T56" fmla="*/ 109 w 175"/>
                <a:gd name="T57" fmla="*/ 432 h 494"/>
                <a:gd name="T58" fmla="*/ 116 w 175"/>
                <a:gd name="T59" fmla="*/ 428 h 494"/>
                <a:gd name="T60" fmla="*/ 129 w 175"/>
                <a:gd name="T61" fmla="*/ 423 h 494"/>
                <a:gd name="T62" fmla="*/ 137 w 175"/>
                <a:gd name="T63" fmla="*/ 413 h 494"/>
                <a:gd name="T64" fmla="*/ 129 w 175"/>
                <a:gd name="T65" fmla="*/ 405 h 494"/>
                <a:gd name="T66" fmla="*/ 116 w 175"/>
                <a:gd name="T67" fmla="*/ 386 h 494"/>
                <a:gd name="T68" fmla="*/ 116 w 175"/>
                <a:gd name="T69" fmla="*/ 377 h 494"/>
                <a:gd name="T70" fmla="*/ 121 w 175"/>
                <a:gd name="T71" fmla="*/ 367 h 494"/>
                <a:gd name="T72" fmla="*/ 129 w 175"/>
                <a:gd name="T73" fmla="*/ 349 h 494"/>
                <a:gd name="T74" fmla="*/ 133 w 175"/>
                <a:gd name="T75" fmla="*/ 335 h 494"/>
                <a:gd name="T76" fmla="*/ 145 w 175"/>
                <a:gd name="T77" fmla="*/ 330 h 494"/>
                <a:gd name="T78" fmla="*/ 165 w 175"/>
                <a:gd name="T79" fmla="*/ 321 h 494"/>
                <a:gd name="T80" fmla="*/ 174 w 175"/>
                <a:gd name="T81" fmla="*/ 303 h 494"/>
                <a:gd name="T82" fmla="*/ 170 w 175"/>
                <a:gd name="T83" fmla="*/ 293 h 494"/>
                <a:gd name="T84" fmla="*/ 174 w 175"/>
                <a:gd name="T85" fmla="*/ 1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494">
                  <a:moveTo>
                    <a:pt x="174" y="10"/>
                  </a:moveTo>
                  <a:lnTo>
                    <a:pt x="96" y="0"/>
                  </a:lnTo>
                  <a:lnTo>
                    <a:pt x="44" y="0"/>
                  </a:lnTo>
                  <a:lnTo>
                    <a:pt x="40" y="32"/>
                  </a:lnTo>
                  <a:lnTo>
                    <a:pt x="44" y="61"/>
                  </a:lnTo>
                  <a:lnTo>
                    <a:pt x="76" y="117"/>
                  </a:lnTo>
                  <a:lnTo>
                    <a:pt x="76" y="134"/>
                  </a:lnTo>
                  <a:lnTo>
                    <a:pt x="64" y="158"/>
                  </a:lnTo>
                  <a:lnTo>
                    <a:pt x="44" y="172"/>
                  </a:lnTo>
                  <a:lnTo>
                    <a:pt x="28" y="182"/>
                  </a:lnTo>
                  <a:lnTo>
                    <a:pt x="16" y="182"/>
                  </a:lnTo>
                  <a:lnTo>
                    <a:pt x="3" y="177"/>
                  </a:lnTo>
                  <a:lnTo>
                    <a:pt x="0" y="308"/>
                  </a:lnTo>
                  <a:lnTo>
                    <a:pt x="3" y="386"/>
                  </a:lnTo>
                  <a:lnTo>
                    <a:pt x="20" y="386"/>
                  </a:lnTo>
                  <a:lnTo>
                    <a:pt x="24" y="391"/>
                  </a:lnTo>
                  <a:lnTo>
                    <a:pt x="3" y="413"/>
                  </a:lnTo>
                  <a:lnTo>
                    <a:pt x="0" y="423"/>
                  </a:lnTo>
                  <a:lnTo>
                    <a:pt x="3" y="428"/>
                  </a:lnTo>
                  <a:lnTo>
                    <a:pt x="20" y="451"/>
                  </a:lnTo>
                  <a:lnTo>
                    <a:pt x="24" y="466"/>
                  </a:lnTo>
                  <a:lnTo>
                    <a:pt x="40" y="483"/>
                  </a:lnTo>
                  <a:lnTo>
                    <a:pt x="57" y="488"/>
                  </a:lnTo>
                  <a:lnTo>
                    <a:pt x="69" y="493"/>
                  </a:lnTo>
                  <a:lnTo>
                    <a:pt x="81" y="493"/>
                  </a:lnTo>
                  <a:lnTo>
                    <a:pt x="89" y="479"/>
                  </a:lnTo>
                  <a:lnTo>
                    <a:pt x="101" y="469"/>
                  </a:lnTo>
                  <a:lnTo>
                    <a:pt x="109" y="451"/>
                  </a:lnTo>
                  <a:lnTo>
                    <a:pt x="109" y="432"/>
                  </a:lnTo>
                  <a:lnTo>
                    <a:pt x="116" y="428"/>
                  </a:lnTo>
                  <a:lnTo>
                    <a:pt x="129" y="423"/>
                  </a:lnTo>
                  <a:lnTo>
                    <a:pt x="137" y="413"/>
                  </a:lnTo>
                  <a:lnTo>
                    <a:pt x="129" y="405"/>
                  </a:lnTo>
                  <a:lnTo>
                    <a:pt x="116" y="386"/>
                  </a:lnTo>
                  <a:lnTo>
                    <a:pt x="116" y="377"/>
                  </a:lnTo>
                  <a:lnTo>
                    <a:pt x="121" y="367"/>
                  </a:lnTo>
                  <a:lnTo>
                    <a:pt x="129" y="349"/>
                  </a:lnTo>
                  <a:lnTo>
                    <a:pt x="133" y="335"/>
                  </a:lnTo>
                  <a:lnTo>
                    <a:pt x="145" y="330"/>
                  </a:lnTo>
                  <a:lnTo>
                    <a:pt x="165" y="321"/>
                  </a:lnTo>
                  <a:lnTo>
                    <a:pt x="174" y="303"/>
                  </a:lnTo>
                  <a:lnTo>
                    <a:pt x="170" y="293"/>
                  </a:lnTo>
                  <a:lnTo>
                    <a:pt x="174" y="10"/>
                  </a:lnTo>
                </a:path>
              </a:pathLst>
            </a:custGeom>
            <a:solidFill>
              <a:srgbClr val="99FF99"/>
            </a:solidFill>
            <a:ln w="6350" cap="rnd">
              <a:solidFill>
                <a:schemeClr val="tx1"/>
              </a:solidFill>
              <a:round/>
              <a:headEnd/>
              <a:tailEnd/>
            </a:ln>
          </p:spPr>
          <p:txBody>
            <a:bodyPr wrap="none" lIns="-1" tIns="-1" rIns="-1" bIns="-1" anchor="ctr"/>
            <a:lstStyle/>
            <a:p>
              <a:endParaRPr lang="en-US" sz="2640"/>
            </a:p>
          </p:txBody>
        </p:sp>
        <p:sp>
          <p:nvSpPr>
            <p:cNvPr id="71" name="AutoShape 63"/>
            <p:cNvSpPr>
              <a:spLocks/>
            </p:cNvSpPr>
            <p:nvPr/>
          </p:nvSpPr>
          <p:spPr bwMode="auto">
            <a:xfrm>
              <a:off x="4308475" y="1062038"/>
              <a:ext cx="717550" cy="314325"/>
            </a:xfrm>
            <a:custGeom>
              <a:avLst/>
              <a:gdLst>
                <a:gd name="T0" fmla="*/ 311 w 312"/>
                <a:gd name="T1" fmla="*/ 24 h 224"/>
                <a:gd name="T2" fmla="*/ 276 w 312"/>
                <a:gd name="T3" fmla="*/ 19 h 224"/>
                <a:gd name="T4" fmla="*/ 32 w 312"/>
                <a:gd name="T5" fmla="*/ 0 h 224"/>
                <a:gd name="T6" fmla="*/ 28 w 312"/>
                <a:gd name="T7" fmla="*/ 24 h 224"/>
                <a:gd name="T8" fmla="*/ 20 w 312"/>
                <a:gd name="T9" fmla="*/ 37 h 224"/>
                <a:gd name="T10" fmla="*/ 12 w 312"/>
                <a:gd name="T11" fmla="*/ 61 h 224"/>
                <a:gd name="T12" fmla="*/ 0 w 312"/>
                <a:gd name="T13" fmla="*/ 75 h 224"/>
                <a:gd name="T14" fmla="*/ 16 w 312"/>
                <a:gd name="T15" fmla="*/ 75 h 224"/>
                <a:gd name="T16" fmla="*/ 20 w 312"/>
                <a:gd name="T17" fmla="*/ 126 h 224"/>
                <a:gd name="T18" fmla="*/ 53 w 312"/>
                <a:gd name="T19" fmla="*/ 126 h 224"/>
                <a:gd name="T20" fmla="*/ 53 w 312"/>
                <a:gd name="T21" fmla="*/ 136 h 224"/>
                <a:gd name="T22" fmla="*/ 68 w 312"/>
                <a:gd name="T23" fmla="*/ 136 h 224"/>
                <a:gd name="T24" fmla="*/ 68 w 312"/>
                <a:gd name="T25" fmla="*/ 172 h 224"/>
                <a:gd name="T26" fmla="*/ 100 w 312"/>
                <a:gd name="T27" fmla="*/ 172 h 224"/>
                <a:gd name="T28" fmla="*/ 104 w 312"/>
                <a:gd name="T29" fmla="*/ 206 h 224"/>
                <a:gd name="T30" fmla="*/ 124 w 312"/>
                <a:gd name="T31" fmla="*/ 206 h 224"/>
                <a:gd name="T32" fmla="*/ 124 w 312"/>
                <a:gd name="T33" fmla="*/ 223 h 224"/>
                <a:gd name="T34" fmla="*/ 136 w 312"/>
                <a:gd name="T35" fmla="*/ 223 h 224"/>
                <a:gd name="T36" fmla="*/ 148 w 312"/>
                <a:gd name="T37" fmla="*/ 214 h 224"/>
                <a:gd name="T38" fmla="*/ 164 w 312"/>
                <a:gd name="T39" fmla="*/ 209 h 224"/>
                <a:gd name="T40" fmla="*/ 192 w 312"/>
                <a:gd name="T41" fmla="*/ 191 h 224"/>
                <a:gd name="T42" fmla="*/ 240 w 312"/>
                <a:gd name="T43" fmla="*/ 172 h 224"/>
                <a:gd name="T44" fmla="*/ 260 w 312"/>
                <a:gd name="T45" fmla="*/ 158 h 224"/>
                <a:gd name="T46" fmla="*/ 272 w 312"/>
                <a:gd name="T47" fmla="*/ 126 h 224"/>
                <a:gd name="T48" fmla="*/ 279 w 312"/>
                <a:gd name="T49" fmla="*/ 102 h 224"/>
                <a:gd name="T50" fmla="*/ 284 w 312"/>
                <a:gd name="T51" fmla="*/ 88 h 224"/>
                <a:gd name="T52" fmla="*/ 303 w 312"/>
                <a:gd name="T53" fmla="*/ 70 h 224"/>
                <a:gd name="T54" fmla="*/ 311 w 312"/>
                <a:gd name="T55" fmla="*/ 51 h 224"/>
                <a:gd name="T56" fmla="*/ 311 w 312"/>
                <a:gd name="T57" fmla="*/ 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2" h="224">
                  <a:moveTo>
                    <a:pt x="311" y="24"/>
                  </a:moveTo>
                  <a:lnTo>
                    <a:pt x="276" y="19"/>
                  </a:lnTo>
                  <a:lnTo>
                    <a:pt x="32" y="0"/>
                  </a:lnTo>
                  <a:lnTo>
                    <a:pt x="28" y="24"/>
                  </a:lnTo>
                  <a:lnTo>
                    <a:pt x="20" y="37"/>
                  </a:lnTo>
                  <a:lnTo>
                    <a:pt x="12" y="61"/>
                  </a:lnTo>
                  <a:lnTo>
                    <a:pt x="0" y="75"/>
                  </a:lnTo>
                  <a:lnTo>
                    <a:pt x="16" y="75"/>
                  </a:lnTo>
                  <a:lnTo>
                    <a:pt x="20" y="126"/>
                  </a:lnTo>
                  <a:lnTo>
                    <a:pt x="53" y="126"/>
                  </a:lnTo>
                  <a:lnTo>
                    <a:pt x="53" y="136"/>
                  </a:lnTo>
                  <a:lnTo>
                    <a:pt x="68" y="136"/>
                  </a:lnTo>
                  <a:lnTo>
                    <a:pt x="68" y="172"/>
                  </a:lnTo>
                  <a:lnTo>
                    <a:pt x="100" y="172"/>
                  </a:lnTo>
                  <a:lnTo>
                    <a:pt x="104" y="206"/>
                  </a:lnTo>
                  <a:lnTo>
                    <a:pt x="124" y="206"/>
                  </a:lnTo>
                  <a:lnTo>
                    <a:pt x="124" y="223"/>
                  </a:lnTo>
                  <a:lnTo>
                    <a:pt x="136" y="223"/>
                  </a:lnTo>
                  <a:lnTo>
                    <a:pt x="148" y="214"/>
                  </a:lnTo>
                  <a:lnTo>
                    <a:pt x="164" y="209"/>
                  </a:lnTo>
                  <a:lnTo>
                    <a:pt x="192" y="191"/>
                  </a:lnTo>
                  <a:lnTo>
                    <a:pt x="240" y="172"/>
                  </a:lnTo>
                  <a:lnTo>
                    <a:pt x="260" y="158"/>
                  </a:lnTo>
                  <a:lnTo>
                    <a:pt x="272" y="126"/>
                  </a:lnTo>
                  <a:lnTo>
                    <a:pt x="279" y="102"/>
                  </a:lnTo>
                  <a:lnTo>
                    <a:pt x="284" y="88"/>
                  </a:lnTo>
                  <a:lnTo>
                    <a:pt x="303" y="70"/>
                  </a:lnTo>
                  <a:lnTo>
                    <a:pt x="311" y="51"/>
                  </a:lnTo>
                  <a:lnTo>
                    <a:pt x="311" y="24"/>
                  </a:lnTo>
                </a:path>
              </a:pathLst>
            </a:custGeom>
            <a:solidFill>
              <a:srgbClr val="CCCCFF"/>
            </a:solidFill>
            <a:ln w="6350" cap="rnd">
              <a:solidFill>
                <a:schemeClr val="tx1"/>
              </a:solidFill>
              <a:round/>
              <a:headEnd/>
              <a:tailEnd/>
            </a:ln>
          </p:spPr>
          <p:txBody>
            <a:bodyPr wrap="none" lIns="-1" tIns="-1" rIns="-1" bIns="-1" anchor="ctr"/>
            <a:lstStyle/>
            <a:p>
              <a:endParaRPr lang="en-US" sz="2640"/>
            </a:p>
          </p:txBody>
        </p:sp>
        <p:sp>
          <p:nvSpPr>
            <p:cNvPr id="72" name="AutoShape 64"/>
            <p:cNvSpPr>
              <a:spLocks/>
            </p:cNvSpPr>
            <p:nvPr/>
          </p:nvSpPr>
          <p:spPr bwMode="auto">
            <a:xfrm>
              <a:off x="6069013" y="1125538"/>
              <a:ext cx="727075" cy="304800"/>
            </a:xfrm>
            <a:custGeom>
              <a:avLst/>
              <a:gdLst>
                <a:gd name="T0" fmla="*/ 288 w 317"/>
                <a:gd name="T1" fmla="*/ 23 h 216"/>
                <a:gd name="T2" fmla="*/ 77 w 317"/>
                <a:gd name="T3" fmla="*/ 5 h 216"/>
                <a:gd name="T4" fmla="*/ 0 w 317"/>
                <a:gd name="T5" fmla="*/ 0 h 216"/>
                <a:gd name="T6" fmla="*/ 17 w 317"/>
                <a:gd name="T7" fmla="*/ 23 h 216"/>
                <a:gd name="T8" fmla="*/ 20 w 317"/>
                <a:gd name="T9" fmla="*/ 46 h 216"/>
                <a:gd name="T10" fmla="*/ 29 w 317"/>
                <a:gd name="T11" fmla="*/ 75 h 216"/>
                <a:gd name="T12" fmla="*/ 29 w 317"/>
                <a:gd name="T13" fmla="*/ 93 h 216"/>
                <a:gd name="T14" fmla="*/ 32 w 317"/>
                <a:gd name="T15" fmla="*/ 108 h 216"/>
                <a:gd name="T16" fmla="*/ 37 w 317"/>
                <a:gd name="T17" fmla="*/ 126 h 216"/>
                <a:gd name="T18" fmla="*/ 45 w 317"/>
                <a:gd name="T19" fmla="*/ 140 h 216"/>
                <a:gd name="T20" fmla="*/ 61 w 317"/>
                <a:gd name="T21" fmla="*/ 159 h 216"/>
                <a:gd name="T22" fmla="*/ 81 w 317"/>
                <a:gd name="T23" fmla="*/ 145 h 216"/>
                <a:gd name="T24" fmla="*/ 93 w 317"/>
                <a:gd name="T25" fmla="*/ 130 h 216"/>
                <a:gd name="T26" fmla="*/ 109 w 317"/>
                <a:gd name="T27" fmla="*/ 130 h 216"/>
                <a:gd name="T28" fmla="*/ 118 w 317"/>
                <a:gd name="T29" fmla="*/ 135 h 216"/>
                <a:gd name="T30" fmla="*/ 134 w 317"/>
                <a:gd name="T31" fmla="*/ 135 h 216"/>
                <a:gd name="T32" fmla="*/ 158 w 317"/>
                <a:gd name="T33" fmla="*/ 145 h 216"/>
                <a:gd name="T34" fmla="*/ 175 w 317"/>
                <a:gd name="T35" fmla="*/ 154 h 216"/>
                <a:gd name="T36" fmla="*/ 175 w 317"/>
                <a:gd name="T37" fmla="*/ 163 h 216"/>
                <a:gd name="T38" fmla="*/ 182 w 317"/>
                <a:gd name="T39" fmla="*/ 163 h 216"/>
                <a:gd name="T40" fmla="*/ 187 w 317"/>
                <a:gd name="T41" fmla="*/ 163 h 216"/>
                <a:gd name="T42" fmla="*/ 195 w 317"/>
                <a:gd name="T43" fmla="*/ 168 h 216"/>
                <a:gd name="T44" fmla="*/ 203 w 317"/>
                <a:gd name="T45" fmla="*/ 178 h 216"/>
                <a:gd name="T46" fmla="*/ 244 w 317"/>
                <a:gd name="T47" fmla="*/ 210 h 216"/>
                <a:gd name="T48" fmla="*/ 259 w 317"/>
                <a:gd name="T49" fmla="*/ 215 h 216"/>
                <a:gd name="T50" fmla="*/ 271 w 317"/>
                <a:gd name="T51" fmla="*/ 215 h 216"/>
                <a:gd name="T52" fmla="*/ 288 w 317"/>
                <a:gd name="T53" fmla="*/ 205 h 216"/>
                <a:gd name="T54" fmla="*/ 304 w 317"/>
                <a:gd name="T55" fmla="*/ 191 h 216"/>
                <a:gd name="T56" fmla="*/ 316 w 317"/>
                <a:gd name="T57" fmla="*/ 163 h 216"/>
                <a:gd name="T58" fmla="*/ 316 w 317"/>
                <a:gd name="T59" fmla="*/ 145 h 216"/>
                <a:gd name="T60" fmla="*/ 288 w 317"/>
                <a:gd name="T61" fmla="*/ 89 h 216"/>
                <a:gd name="T62" fmla="*/ 280 w 317"/>
                <a:gd name="T63" fmla="*/ 60 h 216"/>
                <a:gd name="T64" fmla="*/ 288 w 317"/>
                <a:gd name="T65" fmla="*/ 2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7" h="216">
                  <a:moveTo>
                    <a:pt x="288" y="23"/>
                  </a:moveTo>
                  <a:lnTo>
                    <a:pt x="77" y="5"/>
                  </a:lnTo>
                  <a:lnTo>
                    <a:pt x="0" y="0"/>
                  </a:lnTo>
                  <a:lnTo>
                    <a:pt x="17" y="23"/>
                  </a:lnTo>
                  <a:lnTo>
                    <a:pt x="20" y="46"/>
                  </a:lnTo>
                  <a:lnTo>
                    <a:pt x="29" y="75"/>
                  </a:lnTo>
                  <a:lnTo>
                    <a:pt x="29" y="93"/>
                  </a:lnTo>
                  <a:lnTo>
                    <a:pt x="32" y="108"/>
                  </a:lnTo>
                  <a:lnTo>
                    <a:pt x="37" y="126"/>
                  </a:lnTo>
                  <a:lnTo>
                    <a:pt x="45" y="140"/>
                  </a:lnTo>
                  <a:lnTo>
                    <a:pt x="61" y="159"/>
                  </a:lnTo>
                  <a:lnTo>
                    <a:pt x="81" y="145"/>
                  </a:lnTo>
                  <a:lnTo>
                    <a:pt x="93" y="130"/>
                  </a:lnTo>
                  <a:lnTo>
                    <a:pt x="109" y="130"/>
                  </a:lnTo>
                  <a:lnTo>
                    <a:pt x="118" y="135"/>
                  </a:lnTo>
                  <a:lnTo>
                    <a:pt x="134" y="135"/>
                  </a:lnTo>
                  <a:lnTo>
                    <a:pt x="158" y="145"/>
                  </a:lnTo>
                  <a:lnTo>
                    <a:pt x="175" y="154"/>
                  </a:lnTo>
                  <a:lnTo>
                    <a:pt x="175" y="163"/>
                  </a:lnTo>
                  <a:lnTo>
                    <a:pt x="182" y="163"/>
                  </a:lnTo>
                  <a:lnTo>
                    <a:pt x="187" y="163"/>
                  </a:lnTo>
                  <a:lnTo>
                    <a:pt x="195" y="168"/>
                  </a:lnTo>
                  <a:lnTo>
                    <a:pt x="203" y="178"/>
                  </a:lnTo>
                  <a:lnTo>
                    <a:pt x="244" y="210"/>
                  </a:lnTo>
                  <a:lnTo>
                    <a:pt x="259" y="215"/>
                  </a:lnTo>
                  <a:lnTo>
                    <a:pt x="271" y="215"/>
                  </a:lnTo>
                  <a:lnTo>
                    <a:pt x="288" y="205"/>
                  </a:lnTo>
                  <a:lnTo>
                    <a:pt x="304" y="191"/>
                  </a:lnTo>
                  <a:lnTo>
                    <a:pt x="316" y="163"/>
                  </a:lnTo>
                  <a:lnTo>
                    <a:pt x="316" y="145"/>
                  </a:lnTo>
                  <a:lnTo>
                    <a:pt x="288" y="89"/>
                  </a:lnTo>
                  <a:lnTo>
                    <a:pt x="280" y="60"/>
                  </a:lnTo>
                  <a:lnTo>
                    <a:pt x="288" y="23"/>
                  </a:lnTo>
                </a:path>
              </a:pathLst>
            </a:custGeom>
            <a:solidFill>
              <a:srgbClr val="99FF99"/>
            </a:solidFill>
            <a:ln w="6350" cap="rnd">
              <a:solidFill>
                <a:schemeClr val="tx1"/>
              </a:solidFill>
              <a:round/>
              <a:headEnd/>
              <a:tailEnd/>
            </a:ln>
          </p:spPr>
          <p:txBody>
            <a:bodyPr wrap="none" lIns="-1" tIns="-1" rIns="-1" bIns="-1" anchor="ctr"/>
            <a:lstStyle/>
            <a:p>
              <a:pPr algn="ctr"/>
              <a:endParaRPr lang="en-US" altLang="en-US" sz="840" b="1">
                <a:latin typeface="Times New Roman" pitchFamily="18" charset="0"/>
              </a:endParaRPr>
            </a:p>
          </p:txBody>
        </p:sp>
        <p:sp>
          <p:nvSpPr>
            <p:cNvPr id="73" name="AutoShape 65"/>
            <p:cNvSpPr>
              <a:spLocks/>
            </p:cNvSpPr>
            <p:nvPr/>
          </p:nvSpPr>
          <p:spPr bwMode="auto">
            <a:xfrm>
              <a:off x="5229225" y="1096963"/>
              <a:ext cx="552450" cy="504825"/>
            </a:xfrm>
            <a:custGeom>
              <a:avLst/>
              <a:gdLst>
                <a:gd name="T0" fmla="*/ 238 w 243"/>
                <a:gd name="T1" fmla="*/ 15 h 359"/>
                <a:gd name="T2" fmla="*/ 157 w 243"/>
                <a:gd name="T3" fmla="*/ 10 h 359"/>
                <a:gd name="T4" fmla="*/ 32 w 243"/>
                <a:gd name="T5" fmla="*/ 0 h 359"/>
                <a:gd name="T6" fmla="*/ 32 w 243"/>
                <a:gd name="T7" fmla="*/ 37 h 359"/>
                <a:gd name="T8" fmla="*/ 56 w 243"/>
                <a:gd name="T9" fmla="*/ 75 h 359"/>
                <a:gd name="T10" fmla="*/ 44 w 243"/>
                <a:gd name="T11" fmla="*/ 98 h 359"/>
                <a:gd name="T12" fmla="*/ 36 w 243"/>
                <a:gd name="T13" fmla="*/ 98 h 359"/>
                <a:gd name="T14" fmla="*/ 20 w 243"/>
                <a:gd name="T15" fmla="*/ 93 h 359"/>
                <a:gd name="T16" fmla="*/ 20 w 243"/>
                <a:gd name="T17" fmla="*/ 144 h 359"/>
                <a:gd name="T18" fmla="*/ 4 w 243"/>
                <a:gd name="T19" fmla="*/ 144 h 359"/>
                <a:gd name="T20" fmla="*/ 0 w 243"/>
                <a:gd name="T21" fmla="*/ 251 h 359"/>
                <a:gd name="T22" fmla="*/ 0 w 243"/>
                <a:gd name="T23" fmla="*/ 358 h 359"/>
                <a:gd name="T24" fmla="*/ 20 w 243"/>
                <a:gd name="T25" fmla="*/ 353 h 359"/>
                <a:gd name="T26" fmla="*/ 44 w 243"/>
                <a:gd name="T27" fmla="*/ 358 h 359"/>
                <a:gd name="T28" fmla="*/ 52 w 243"/>
                <a:gd name="T29" fmla="*/ 334 h 359"/>
                <a:gd name="T30" fmla="*/ 56 w 243"/>
                <a:gd name="T31" fmla="*/ 321 h 359"/>
                <a:gd name="T32" fmla="*/ 61 w 243"/>
                <a:gd name="T33" fmla="*/ 307 h 359"/>
                <a:gd name="T34" fmla="*/ 69 w 243"/>
                <a:gd name="T35" fmla="*/ 302 h 359"/>
                <a:gd name="T36" fmla="*/ 76 w 243"/>
                <a:gd name="T37" fmla="*/ 293 h 359"/>
                <a:gd name="T38" fmla="*/ 81 w 243"/>
                <a:gd name="T39" fmla="*/ 270 h 359"/>
                <a:gd name="T40" fmla="*/ 96 w 243"/>
                <a:gd name="T41" fmla="*/ 256 h 359"/>
                <a:gd name="T42" fmla="*/ 113 w 243"/>
                <a:gd name="T43" fmla="*/ 251 h 359"/>
                <a:gd name="T44" fmla="*/ 129 w 243"/>
                <a:gd name="T45" fmla="*/ 232 h 359"/>
                <a:gd name="T46" fmla="*/ 137 w 243"/>
                <a:gd name="T47" fmla="*/ 224 h 359"/>
                <a:gd name="T48" fmla="*/ 145 w 243"/>
                <a:gd name="T49" fmla="*/ 214 h 359"/>
                <a:gd name="T50" fmla="*/ 137 w 243"/>
                <a:gd name="T51" fmla="*/ 200 h 359"/>
                <a:gd name="T52" fmla="*/ 141 w 243"/>
                <a:gd name="T53" fmla="*/ 186 h 359"/>
                <a:gd name="T54" fmla="*/ 152 w 243"/>
                <a:gd name="T55" fmla="*/ 177 h 359"/>
                <a:gd name="T56" fmla="*/ 161 w 243"/>
                <a:gd name="T57" fmla="*/ 168 h 359"/>
                <a:gd name="T58" fmla="*/ 177 w 243"/>
                <a:gd name="T59" fmla="*/ 135 h 359"/>
                <a:gd name="T60" fmla="*/ 173 w 243"/>
                <a:gd name="T61" fmla="*/ 112 h 359"/>
                <a:gd name="T62" fmla="*/ 173 w 243"/>
                <a:gd name="T63" fmla="*/ 88 h 359"/>
                <a:gd name="T64" fmla="*/ 201 w 243"/>
                <a:gd name="T65" fmla="*/ 80 h 359"/>
                <a:gd name="T66" fmla="*/ 225 w 243"/>
                <a:gd name="T67" fmla="*/ 75 h 359"/>
                <a:gd name="T68" fmla="*/ 230 w 243"/>
                <a:gd name="T69" fmla="*/ 66 h 359"/>
                <a:gd name="T70" fmla="*/ 242 w 243"/>
                <a:gd name="T71" fmla="*/ 34 h 359"/>
                <a:gd name="T72" fmla="*/ 238 w 243"/>
                <a:gd name="T73" fmla="*/ 1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3" h="359">
                  <a:moveTo>
                    <a:pt x="238" y="15"/>
                  </a:moveTo>
                  <a:lnTo>
                    <a:pt x="157" y="10"/>
                  </a:lnTo>
                  <a:lnTo>
                    <a:pt x="32" y="0"/>
                  </a:lnTo>
                  <a:lnTo>
                    <a:pt x="32" y="37"/>
                  </a:lnTo>
                  <a:lnTo>
                    <a:pt x="56" y="75"/>
                  </a:lnTo>
                  <a:lnTo>
                    <a:pt x="44" y="98"/>
                  </a:lnTo>
                  <a:lnTo>
                    <a:pt x="36" y="98"/>
                  </a:lnTo>
                  <a:lnTo>
                    <a:pt x="20" y="93"/>
                  </a:lnTo>
                  <a:lnTo>
                    <a:pt x="20" y="144"/>
                  </a:lnTo>
                  <a:lnTo>
                    <a:pt x="4" y="144"/>
                  </a:lnTo>
                  <a:lnTo>
                    <a:pt x="0" y="251"/>
                  </a:lnTo>
                  <a:lnTo>
                    <a:pt x="0" y="358"/>
                  </a:lnTo>
                  <a:lnTo>
                    <a:pt x="20" y="353"/>
                  </a:lnTo>
                  <a:lnTo>
                    <a:pt x="44" y="358"/>
                  </a:lnTo>
                  <a:lnTo>
                    <a:pt x="52" y="334"/>
                  </a:lnTo>
                  <a:lnTo>
                    <a:pt x="56" y="321"/>
                  </a:lnTo>
                  <a:lnTo>
                    <a:pt x="61" y="307"/>
                  </a:lnTo>
                  <a:lnTo>
                    <a:pt x="69" y="302"/>
                  </a:lnTo>
                  <a:lnTo>
                    <a:pt x="76" y="293"/>
                  </a:lnTo>
                  <a:lnTo>
                    <a:pt x="81" y="270"/>
                  </a:lnTo>
                  <a:lnTo>
                    <a:pt x="96" y="256"/>
                  </a:lnTo>
                  <a:lnTo>
                    <a:pt x="113" y="251"/>
                  </a:lnTo>
                  <a:lnTo>
                    <a:pt x="129" y="232"/>
                  </a:lnTo>
                  <a:lnTo>
                    <a:pt x="137" y="224"/>
                  </a:lnTo>
                  <a:lnTo>
                    <a:pt x="145" y="214"/>
                  </a:lnTo>
                  <a:lnTo>
                    <a:pt x="137" y="200"/>
                  </a:lnTo>
                  <a:lnTo>
                    <a:pt x="141" y="186"/>
                  </a:lnTo>
                  <a:lnTo>
                    <a:pt x="152" y="177"/>
                  </a:lnTo>
                  <a:lnTo>
                    <a:pt x="161" y="168"/>
                  </a:lnTo>
                  <a:lnTo>
                    <a:pt x="177" y="135"/>
                  </a:lnTo>
                  <a:lnTo>
                    <a:pt x="173" y="112"/>
                  </a:lnTo>
                  <a:lnTo>
                    <a:pt x="173" y="88"/>
                  </a:lnTo>
                  <a:lnTo>
                    <a:pt x="201" y="80"/>
                  </a:lnTo>
                  <a:lnTo>
                    <a:pt x="225" y="75"/>
                  </a:lnTo>
                  <a:lnTo>
                    <a:pt x="230" y="66"/>
                  </a:lnTo>
                  <a:lnTo>
                    <a:pt x="242" y="34"/>
                  </a:lnTo>
                  <a:lnTo>
                    <a:pt x="238" y="15"/>
                  </a:lnTo>
                </a:path>
              </a:pathLst>
            </a:custGeom>
            <a:solidFill>
              <a:srgbClr val="CCCCFF"/>
            </a:solidFill>
            <a:ln w="6350" cap="rnd">
              <a:solidFill>
                <a:schemeClr val="tx1"/>
              </a:solidFill>
              <a:round/>
              <a:headEnd/>
              <a:tailEnd/>
            </a:ln>
          </p:spPr>
          <p:txBody>
            <a:bodyPr wrap="none" lIns="-1" tIns="-1" rIns="-1" bIns="-1" anchor="ctr"/>
            <a:lstStyle/>
            <a:p>
              <a:endParaRPr lang="en-US" sz="2640"/>
            </a:p>
          </p:txBody>
        </p:sp>
        <p:sp>
          <p:nvSpPr>
            <p:cNvPr id="74" name="AutoShape 66"/>
            <p:cNvSpPr>
              <a:spLocks/>
            </p:cNvSpPr>
            <p:nvPr/>
          </p:nvSpPr>
          <p:spPr bwMode="auto">
            <a:xfrm>
              <a:off x="4551363" y="1090613"/>
              <a:ext cx="858837" cy="392112"/>
            </a:xfrm>
            <a:custGeom>
              <a:avLst/>
              <a:gdLst>
                <a:gd name="T0" fmla="*/ 350 w 375"/>
                <a:gd name="T1" fmla="*/ 10 h 279"/>
                <a:gd name="T2" fmla="*/ 310 w 375"/>
                <a:gd name="T3" fmla="*/ 5 h 279"/>
                <a:gd name="T4" fmla="*/ 202 w 375"/>
                <a:gd name="T5" fmla="*/ 0 h 279"/>
                <a:gd name="T6" fmla="*/ 202 w 375"/>
                <a:gd name="T7" fmla="*/ 29 h 279"/>
                <a:gd name="T8" fmla="*/ 197 w 375"/>
                <a:gd name="T9" fmla="*/ 48 h 279"/>
                <a:gd name="T10" fmla="*/ 178 w 375"/>
                <a:gd name="T11" fmla="*/ 66 h 279"/>
                <a:gd name="T12" fmla="*/ 169 w 375"/>
                <a:gd name="T13" fmla="*/ 81 h 279"/>
                <a:gd name="T14" fmla="*/ 161 w 375"/>
                <a:gd name="T15" fmla="*/ 104 h 279"/>
                <a:gd name="T16" fmla="*/ 153 w 375"/>
                <a:gd name="T17" fmla="*/ 133 h 279"/>
                <a:gd name="T18" fmla="*/ 133 w 375"/>
                <a:gd name="T19" fmla="*/ 152 h 279"/>
                <a:gd name="T20" fmla="*/ 85 w 375"/>
                <a:gd name="T21" fmla="*/ 166 h 279"/>
                <a:gd name="T22" fmla="*/ 56 w 375"/>
                <a:gd name="T23" fmla="*/ 184 h 279"/>
                <a:gd name="T24" fmla="*/ 41 w 375"/>
                <a:gd name="T25" fmla="*/ 190 h 279"/>
                <a:gd name="T26" fmla="*/ 29 w 375"/>
                <a:gd name="T27" fmla="*/ 198 h 279"/>
                <a:gd name="T28" fmla="*/ 24 w 375"/>
                <a:gd name="T29" fmla="*/ 212 h 279"/>
                <a:gd name="T30" fmla="*/ 12 w 375"/>
                <a:gd name="T31" fmla="*/ 222 h 279"/>
                <a:gd name="T32" fmla="*/ 4 w 375"/>
                <a:gd name="T33" fmla="*/ 241 h 279"/>
                <a:gd name="T34" fmla="*/ 0 w 375"/>
                <a:gd name="T35" fmla="*/ 260 h 279"/>
                <a:gd name="T36" fmla="*/ 229 w 375"/>
                <a:gd name="T37" fmla="*/ 255 h 279"/>
                <a:gd name="T38" fmla="*/ 234 w 375"/>
                <a:gd name="T39" fmla="*/ 278 h 279"/>
                <a:gd name="T40" fmla="*/ 318 w 375"/>
                <a:gd name="T41" fmla="*/ 278 h 279"/>
                <a:gd name="T42" fmla="*/ 322 w 375"/>
                <a:gd name="T43" fmla="*/ 166 h 279"/>
                <a:gd name="T44" fmla="*/ 338 w 375"/>
                <a:gd name="T45" fmla="*/ 166 h 279"/>
                <a:gd name="T46" fmla="*/ 338 w 375"/>
                <a:gd name="T47" fmla="*/ 109 h 279"/>
                <a:gd name="T48" fmla="*/ 350 w 375"/>
                <a:gd name="T49" fmla="*/ 114 h 279"/>
                <a:gd name="T50" fmla="*/ 362 w 375"/>
                <a:gd name="T51" fmla="*/ 114 h 279"/>
                <a:gd name="T52" fmla="*/ 374 w 375"/>
                <a:gd name="T53" fmla="*/ 95 h 279"/>
                <a:gd name="T54" fmla="*/ 350 w 375"/>
                <a:gd name="T55" fmla="*/ 52 h 279"/>
                <a:gd name="T56" fmla="*/ 350 w 375"/>
                <a:gd name="T57" fmla="*/ 1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5" h="279">
                  <a:moveTo>
                    <a:pt x="350" y="10"/>
                  </a:moveTo>
                  <a:lnTo>
                    <a:pt x="310" y="5"/>
                  </a:lnTo>
                  <a:lnTo>
                    <a:pt x="202" y="0"/>
                  </a:lnTo>
                  <a:lnTo>
                    <a:pt x="202" y="29"/>
                  </a:lnTo>
                  <a:lnTo>
                    <a:pt x="197" y="48"/>
                  </a:lnTo>
                  <a:lnTo>
                    <a:pt x="178" y="66"/>
                  </a:lnTo>
                  <a:lnTo>
                    <a:pt x="169" y="81"/>
                  </a:lnTo>
                  <a:lnTo>
                    <a:pt x="161" y="104"/>
                  </a:lnTo>
                  <a:lnTo>
                    <a:pt x="153" y="133"/>
                  </a:lnTo>
                  <a:lnTo>
                    <a:pt x="133" y="152"/>
                  </a:lnTo>
                  <a:lnTo>
                    <a:pt x="85" y="166"/>
                  </a:lnTo>
                  <a:lnTo>
                    <a:pt x="56" y="184"/>
                  </a:lnTo>
                  <a:lnTo>
                    <a:pt x="41" y="190"/>
                  </a:lnTo>
                  <a:lnTo>
                    <a:pt x="29" y="198"/>
                  </a:lnTo>
                  <a:lnTo>
                    <a:pt x="24" y="212"/>
                  </a:lnTo>
                  <a:lnTo>
                    <a:pt x="12" y="222"/>
                  </a:lnTo>
                  <a:lnTo>
                    <a:pt x="4" y="241"/>
                  </a:lnTo>
                  <a:lnTo>
                    <a:pt x="0" y="260"/>
                  </a:lnTo>
                  <a:lnTo>
                    <a:pt x="229" y="255"/>
                  </a:lnTo>
                  <a:lnTo>
                    <a:pt x="234" y="278"/>
                  </a:lnTo>
                  <a:lnTo>
                    <a:pt x="318" y="278"/>
                  </a:lnTo>
                  <a:lnTo>
                    <a:pt x="322" y="166"/>
                  </a:lnTo>
                  <a:lnTo>
                    <a:pt x="338" y="166"/>
                  </a:lnTo>
                  <a:lnTo>
                    <a:pt x="338" y="109"/>
                  </a:lnTo>
                  <a:lnTo>
                    <a:pt x="350" y="114"/>
                  </a:lnTo>
                  <a:lnTo>
                    <a:pt x="362" y="114"/>
                  </a:lnTo>
                  <a:lnTo>
                    <a:pt x="374" y="95"/>
                  </a:lnTo>
                  <a:lnTo>
                    <a:pt x="350" y="52"/>
                  </a:lnTo>
                  <a:lnTo>
                    <a:pt x="350" y="10"/>
                  </a:lnTo>
                </a:path>
              </a:pathLst>
            </a:custGeom>
            <a:solidFill>
              <a:srgbClr val="CCCCFF"/>
            </a:solidFill>
            <a:ln w="6350" cap="rnd">
              <a:solidFill>
                <a:schemeClr val="tx1"/>
              </a:solidFill>
              <a:round/>
              <a:headEnd/>
              <a:tailEnd/>
            </a:ln>
          </p:spPr>
          <p:txBody>
            <a:bodyPr wrap="none" lIns="-1" tIns="-1" rIns="-1" bIns="-1" anchor="ctr"/>
            <a:lstStyle/>
            <a:p>
              <a:endParaRPr lang="en-US" sz="2640"/>
            </a:p>
          </p:txBody>
        </p:sp>
        <p:sp>
          <p:nvSpPr>
            <p:cNvPr id="75" name="AutoShape 67"/>
            <p:cNvSpPr>
              <a:spLocks/>
            </p:cNvSpPr>
            <p:nvPr/>
          </p:nvSpPr>
          <p:spPr bwMode="auto">
            <a:xfrm>
              <a:off x="5513388" y="1114425"/>
              <a:ext cx="735012" cy="368300"/>
            </a:xfrm>
            <a:custGeom>
              <a:avLst/>
              <a:gdLst>
                <a:gd name="T0" fmla="*/ 261 w 321"/>
                <a:gd name="T1" fmla="*/ 14 h 262"/>
                <a:gd name="T2" fmla="*/ 212 w 321"/>
                <a:gd name="T3" fmla="*/ 4 h 262"/>
                <a:gd name="T4" fmla="*/ 108 w 321"/>
                <a:gd name="T5" fmla="*/ 0 h 262"/>
                <a:gd name="T6" fmla="*/ 112 w 321"/>
                <a:gd name="T7" fmla="*/ 19 h 262"/>
                <a:gd name="T8" fmla="*/ 100 w 321"/>
                <a:gd name="T9" fmla="*/ 55 h 262"/>
                <a:gd name="T10" fmla="*/ 96 w 321"/>
                <a:gd name="T11" fmla="*/ 65 h 262"/>
                <a:gd name="T12" fmla="*/ 71 w 321"/>
                <a:gd name="T13" fmla="*/ 70 h 262"/>
                <a:gd name="T14" fmla="*/ 44 w 321"/>
                <a:gd name="T15" fmla="*/ 79 h 262"/>
                <a:gd name="T16" fmla="*/ 44 w 321"/>
                <a:gd name="T17" fmla="*/ 102 h 262"/>
                <a:gd name="T18" fmla="*/ 47 w 321"/>
                <a:gd name="T19" fmla="*/ 125 h 262"/>
                <a:gd name="T20" fmla="*/ 32 w 321"/>
                <a:gd name="T21" fmla="*/ 159 h 262"/>
                <a:gd name="T22" fmla="*/ 24 w 321"/>
                <a:gd name="T23" fmla="*/ 172 h 262"/>
                <a:gd name="T24" fmla="*/ 12 w 321"/>
                <a:gd name="T25" fmla="*/ 176 h 262"/>
                <a:gd name="T26" fmla="*/ 8 w 321"/>
                <a:gd name="T27" fmla="*/ 195 h 262"/>
                <a:gd name="T28" fmla="*/ 12 w 321"/>
                <a:gd name="T29" fmla="*/ 210 h 262"/>
                <a:gd name="T30" fmla="*/ 8 w 321"/>
                <a:gd name="T31" fmla="*/ 219 h 262"/>
                <a:gd name="T32" fmla="*/ 0 w 321"/>
                <a:gd name="T33" fmla="*/ 229 h 262"/>
                <a:gd name="T34" fmla="*/ 172 w 321"/>
                <a:gd name="T35" fmla="*/ 229 h 262"/>
                <a:gd name="T36" fmla="*/ 172 w 321"/>
                <a:gd name="T37" fmla="*/ 261 h 262"/>
                <a:gd name="T38" fmla="*/ 217 w 321"/>
                <a:gd name="T39" fmla="*/ 261 h 262"/>
                <a:gd name="T40" fmla="*/ 285 w 321"/>
                <a:gd name="T41" fmla="*/ 261 h 262"/>
                <a:gd name="T42" fmla="*/ 293 w 321"/>
                <a:gd name="T43" fmla="*/ 237 h 262"/>
                <a:gd name="T44" fmla="*/ 300 w 321"/>
                <a:gd name="T45" fmla="*/ 224 h 262"/>
                <a:gd name="T46" fmla="*/ 305 w 321"/>
                <a:gd name="T47" fmla="*/ 214 h 262"/>
                <a:gd name="T48" fmla="*/ 308 w 321"/>
                <a:gd name="T49" fmla="*/ 191 h 262"/>
                <a:gd name="T50" fmla="*/ 320 w 321"/>
                <a:gd name="T51" fmla="*/ 172 h 262"/>
                <a:gd name="T52" fmla="*/ 305 w 321"/>
                <a:gd name="T53" fmla="*/ 154 h 262"/>
                <a:gd name="T54" fmla="*/ 296 w 321"/>
                <a:gd name="T55" fmla="*/ 140 h 262"/>
                <a:gd name="T56" fmla="*/ 293 w 321"/>
                <a:gd name="T57" fmla="*/ 121 h 262"/>
                <a:gd name="T58" fmla="*/ 288 w 321"/>
                <a:gd name="T59" fmla="*/ 106 h 262"/>
                <a:gd name="T60" fmla="*/ 288 w 321"/>
                <a:gd name="T61" fmla="*/ 89 h 262"/>
                <a:gd name="T62" fmla="*/ 280 w 321"/>
                <a:gd name="T63" fmla="*/ 55 h 262"/>
                <a:gd name="T64" fmla="*/ 276 w 321"/>
                <a:gd name="T65" fmla="*/ 36 h 262"/>
                <a:gd name="T66" fmla="*/ 261 w 321"/>
                <a:gd name="T67" fmla="*/ 1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1" h="262">
                  <a:moveTo>
                    <a:pt x="261" y="14"/>
                  </a:moveTo>
                  <a:lnTo>
                    <a:pt x="212" y="4"/>
                  </a:lnTo>
                  <a:lnTo>
                    <a:pt x="108" y="0"/>
                  </a:lnTo>
                  <a:lnTo>
                    <a:pt x="112" y="19"/>
                  </a:lnTo>
                  <a:lnTo>
                    <a:pt x="100" y="55"/>
                  </a:lnTo>
                  <a:lnTo>
                    <a:pt x="96" y="65"/>
                  </a:lnTo>
                  <a:lnTo>
                    <a:pt x="71" y="70"/>
                  </a:lnTo>
                  <a:lnTo>
                    <a:pt x="44" y="79"/>
                  </a:lnTo>
                  <a:lnTo>
                    <a:pt x="44" y="102"/>
                  </a:lnTo>
                  <a:lnTo>
                    <a:pt x="47" y="125"/>
                  </a:lnTo>
                  <a:lnTo>
                    <a:pt x="32" y="159"/>
                  </a:lnTo>
                  <a:lnTo>
                    <a:pt x="24" y="172"/>
                  </a:lnTo>
                  <a:lnTo>
                    <a:pt x="12" y="176"/>
                  </a:lnTo>
                  <a:lnTo>
                    <a:pt x="8" y="195"/>
                  </a:lnTo>
                  <a:lnTo>
                    <a:pt x="12" y="210"/>
                  </a:lnTo>
                  <a:lnTo>
                    <a:pt x="8" y="219"/>
                  </a:lnTo>
                  <a:lnTo>
                    <a:pt x="0" y="229"/>
                  </a:lnTo>
                  <a:lnTo>
                    <a:pt x="172" y="229"/>
                  </a:lnTo>
                  <a:lnTo>
                    <a:pt x="172" y="261"/>
                  </a:lnTo>
                  <a:lnTo>
                    <a:pt x="217" y="261"/>
                  </a:lnTo>
                  <a:lnTo>
                    <a:pt x="285" y="261"/>
                  </a:lnTo>
                  <a:lnTo>
                    <a:pt x="293" y="237"/>
                  </a:lnTo>
                  <a:lnTo>
                    <a:pt x="300" y="224"/>
                  </a:lnTo>
                  <a:lnTo>
                    <a:pt x="305" y="214"/>
                  </a:lnTo>
                  <a:lnTo>
                    <a:pt x="308" y="191"/>
                  </a:lnTo>
                  <a:lnTo>
                    <a:pt x="320" y="172"/>
                  </a:lnTo>
                  <a:lnTo>
                    <a:pt x="305" y="154"/>
                  </a:lnTo>
                  <a:lnTo>
                    <a:pt x="296" y="140"/>
                  </a:lnTo>
                  <a:lnTo>
                    <a:pt x="293" y="121"/>
                  </a:lnTo>
                  <a:lnTo>
                    <a:pt x="288" y="106"/>
                  </a:lnTo>
                  <a:lnTo>
                    <a:pt x="288" y="89"/>
                  </a:lnTo>
                  <a:lnTo>
                    <a:pt x="280" y="55"/>
                  </a:lnTo>
                  <a:lnTo>
                    <a:pt x="276" y="36"/>
                  </a:lnTo>
                  <a:lnTo>
                    <a:pt x="261" y="14"/>
                  </a:lnTo>
                </a:path>
              </a:pathLst>
            </a:custGeom>
            <a:solidFill>
              <a:srgbClr val="CCCCFF"/>
            </a:solidFill>
            <a:ln w="6350" cap="rnd">
              <a:solidFill>
                <a:schemeClr val="tx1"/>
              </a:solidFill>
              <a:round/>
              <a:headEnd/>
              <a:tailEnd/>
            </a:ln>
          </p:spPr>
          <p:txBody>
            <a:bodyPr wrap="none" lIns="-1" tIns="-1" rIns="-1" bIns="-1" anchor="ctr"/>
            <a:lstStyle/>
            <a:p>
              <a:pPr algn="ctr" eaLnBrk="1" hangingPunct="1"/>
              <a:endParaRPr lang="en-US" altLang="en-US" sz="2880">
                <a:solidFill>
                  <a:srgbClr val="0033CC"/>
                </a:solidFill>
                <a:latin typeface="Times New Roman" pitchFamily="18" charset="0"/>
              </a:endParaRPr>
            </a:p>
          </p:txBody>
        </p:sp>
        <p:sp>
          <p:nvSpPr>
            <p:cNvPr id="76" name="AutoShape 69"/>
            <p:cNvSpPr>
              <a:spLocks/>
            </p:cNvSpPr>
            <p:nvPr/>
          </p:nvSpPr>
          <p:spPr bwMode="auto">
            <a:xfrm>
              <a:off x="1470025" y="817563"/>
              <a:ext cx="515938" cy="639762"/>
            </a:xfrm>
            <a:custGeom>
              <a:avLst/>
              <a:gdLst>
                <a:gd name="T0" fmla="*/ 199 w 224"/>
                <a:gd name="T1" fmla="*/ 276 h 455"/>
                <a:gd name="T2" fmla="*/ 174 w 224"/>
                <a:gd name="T3" fmla="*/ 234 h 455"/>
                <a:gd name="T4" fmla="*/ 166 w 224"/>
                <a:gd name="T5" fmla="*/ 188 h 455"/>
                <a:gd name="T6" fmla="*/ 150 w 224"/>
                <a:gd name="T7" fmla="*/ 164 h 455"/>
                <a:gd name="T8" fmla="*/ 158 w 224"/>
                <a:gd name="T9" fmla="*/ 113 h 455"/>
                <a:gd name="T10" fmla="*/ 158 w 224"/>
                <a:gd name="T11" fmla="*/ 75 h 455"/>
                <a:gd name="T12" fmla="*/ 186 w 224"/>
                <a:gd name="T13" fmla="*/ 24 h 455"/>
                <a:gd name="T14" fmla="*/ 223 w 224"/>
                <a:gd name="T15" fmla="*/ 0 h 455"/>
                <a:gd name="T16" fmla="*/ 12 w 224"/>
                <a:gd name="T17" fmla="*/ 0 h 455"/>
                <a:gd name="T18" fmla="*/ 12 w 224"/>
                <a:gd name="T19" fmla="*/ 48 h 455"/>
                <a:gd name="T20" fmla="*/ 0 w 224"/>
                <a:gd name="T21" fmla="*/ 89 h 455"/>
                <a:gd name="T22" fmla="*/ 12 w 224"/>
                <a:gd name="T23" fmla="*/ 108 h 455"/>
                <a:gd name="T24" fmla="*/ 69 w 224"/>
                <a:gd name="T25" fmla="*/ 188 h 455"/>
                <a:gd name="T26" fmla="*/ 93 w 224"/>
                <a:gd name="T27" fmla="*/ 201 h 455"/>
                <a:gd name="T28" fmla="*/ 113 w 224"/>
                <a:gd name="T29" fmla="*/ 234 h 455"/>
                <a:gd name="T30" fmla="*/ 101 w 224"/>
                <a:gd name="T31" fmla="*/ 276 h 455"/>
                <a:gd name="T32" fmla="*/ 85 w 224"/>
                <a:gd name="T33" fmla="*/ 314 h 455"/>
                <a:gd name="T34" fmla="*/ 98 w 224"/>
                <a:gd name="T35" fmla="*/ 336 h 455"/>
                <a:gd name="T36" fmla="*/ 118 w 224"/>
                <a:gd name="T37" fmla="*/ 365 h 455"/>
                <a:gd name="T38" fmla="*/ 105 w 224"/>
                <a:gd name="T39" fmla="*/ 379 h 455"/>
                <a:gd name="T40" fmla="*/ 98 w 224"/>
                <a:gd name="T41" fmla="*/ 384 h 455"/>
                <a:gd name="T42" fmla="*/ 85 w 224"/>
                <a:gd name="T43" fmla="*/ 401 h 455"/>
                <a:gd name="T44" fmla="*/ 81 w 224"/>
                <a:gd name="T45" fmla="*/ 425 h 455"/>
                <a:gd name="T46" fmla="*/ 61 w 224"/>
                <a:gd name="T47" fmla="*/ 444 h 455"/>
                <a:gd name="T48" fmla="*/ 69 w 224"/>
                <a:gd name="T49" fmla="*/ 454 h 455"/>
                <a:gd name="T50" fmla="*/ 110 w 224"/>
                <a:gd name="T51" fmla="*/ 439 h 455"/>
                <a:gd name="T52" fmla="*/ 118 w 224"/>
                <a:gd name="T53" fmla="*/ 425 h 455"/>
                <a:gd name="T54" fmla="*/ 145 w 224"/>
                <a:gd name="T55" fmla="*/ 416 h 455"/>
                <a:gd name="T56" fmla="*/ 158 w 224"/>
                <a:gd name="T57" fmla="*/ 406 h 455"/>
                <a:gd name="T58" fmla="*/ 166 w 224"/>
                <a:gd name="T59" fmla="*/ 388 h 455"/>
                <a:gd name="T60" fmla="*/ 202 w 224"/>
                <a:gd name="T61" fmla="*/ 369 h 455"/>
                <a:gd name="T62" fmla="*/ 223 w 224"/>
                <a:gd name="T63" fmla="*/ 336 h 455"/>
                <a:gd name="T64" fmla="*/ 219 w 224"/>
                <a:gd name="T65" fmla="*/ 299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4" h="455">
                  <a:moveTo>
                    <a:pt x="211" y="285"/>
                  </a:moveTo>
                  <a:lnTo>
                    <a:pt x="199" y="276"/>
                  </a:lnTo>
                  <a:lnTo>
                    <a:pt x="191" y="271"/>
                  </a:lnTo>
                  <a:lnTo>
                    <a:pt x="174" y="234"/>
                  </a:lnTo>
                  <a:lnTo>
                    <a:pt x="170" y="196"/>
                  </a:lnTo>
                  <a:lnTo>
                    <a:pt x="166" y="188"/>
                  </a:lnTo>
                  <a:lnTo>
                    <a:pt x="158" y="188"/>
                  </a:lnTo>
                  <a:lnTo>
                    <a:pt x="150" y="164"/>
                  </a:lnTo>
                  <a:lnTo>
                    <a:pt x="150" y="136"/>
                  </a:lnTo>
                  <a:lnTo>
                    <a:pt x="158" y="113"/>
                  </a:lnTo>
                  <a:lnTo>
                    <a:pt x="158" y="94"/>
                  </a:lnTo>
                  <a:lnTo>
                    <a:pt x="158" y="75"/>
                  </a:lnTo>
                  <a:lnTo>
                    <a:pt x="174" y="43"/>
                  </a:lnTo>
                  <a:lnTo>
                    <a:pt x="186" y="24"/>
                  </a:lnTo>
                  <a:lnTo>
                    <a:pt x="202" y="15"/>
                  </a:lnTo>
                  <a:lnTo>
                    <a:pt x="223" y="0"/>
                  </a:lnTo>
                  <a:lnTo>
                    <a:pt x="17" y="0"/>
                  </a:lnTo>
                  <a:lnTo>
                    <a:pt x="12" y="0"/>
                  </a:lnTo>
                  <a:lnTo>
                    <a:pt x="12" y="34"/>
                  </a:lnTo>
                  <a:lnTo>
                    <a:pt x="12" y="48"/>
                  </a:lnTo>
                  <a:lnTo>
                    <a:pt x="0" y="70"/>
                  </a:lnTo>
                  <a:lnTo>
                    <a:pt x="0" y="89"/>
                  </a:lnTo>
                  <a:lnTo>
                    <a:pt x="0" y="99"/>
                  </a:lnTo>
                  <a:lnTo>
                    <a:pt x="12" y="108"/>
                  </a:lnTo>
                  <a:lnTo>
                    <a:pt x="44" y="155"/>
                  </a:lnTo>
                  <a:lnTo>
                    <a:pt x="69" y="188"/>
                  </a:lnTo>
                  <a:lnTo>
                    <a:pt x="85" y="191"/>
                  </a:lnTo>
                  <a:lnTo>
                    <a:pt x="93" y="201"/>
                  </a:lnTo>
                  <a:lnTo>
                    <a:pt x="105" y="220"/>
                  </a:lnTo>
                  <a:lnTo>
                    <a:pt x="113" y="234"/>
                  </a:lnTo>
                  <a:lnTo>
                    <a:pt x="110" y="253"/>
                  </a:lnTo>
                  <a:lnTo>
                    <a:pt x="101" y="276"/>
                  </a:lnTo>
                  <a:lnTo>
                    <a:pt x="85" y="299"/>
                  </a:lnTo>
                  <a:lnTo>
                    <a:pt x="85" y="314"/>
                  </a:lnTo>
                  <a:lnTo>
                    <a:pt x="85" y="323"/>
                  </a:lnTo>
                  <a:lnTo>
                    <a:pt x="98" y="336"/>
                  </a:lnTo>
                  <a:lnTo>
                    <a:pt x="118" y="355"/>
                  </a:lnTo>
                  <a:lnTo>
                    <a:pt x="118" y="365"/>
                  </a:lnTo>
                  <a:lnTo>
                    <a:pt x="113" y="379"/>
                  </a:lnTo>
                  <a:lnTo>
                    <a:pt x="105" y="379"/>
                  </a:lnTo>
                  <a:lnTo>
                    <a:pt x="98" y="379"/>
                  </a:lnTo>
                  <a:lnTo>
                    <a:pt x="98" y="384"/>
                  </a:lnTo>
                  <a:lnTo>
                    <a:pt x="89" y="393"/>
                  </a:lnTo>
                  <a:lnTo>
                    <a:pt x="85" y="401"/>
                  </a:lnTo>
                  <a:lnTo>
                    <a:pt x="85" y="420"/>
                  </a:lnTo>
                  <a:lnTo>
                    <a:pt x="81" y="425"/>
                  </a:lnTo>
                  <a:lnTo>
                    <a:pt x="61" y="439"/>
                  </a:lnTo>
                  <a:lnTo>
                    <a:pt x="61" y="444"/>
                  </a:lnTo>
                  <a:lnTo>
                    <a:pt x="61" y="454"/>
                  </a:lnTo>
                  <a:lnTo>
                    <a:pt x="69" y="454"/>
                  </a:lnTo>
                  <a:lnTo>
                    <a:pt x="98" y="439"/>
                  </a:lnTo>
                  <a:lnTo>
                    <a:pt x="110" y="439"/>
                  </a:lnTo>
                  <a:lnTo>
                    <a:pt x="113" y="435"/>
                  </a:lnTo>
                  <a:lnTo>
                    <a:pt x="118" y="425"/>
                  </a:lnTo>
                  <a:lnTo>
                    <a:pt x="122" y="420"/>
                  </a:lnTo>
                  <a:lnTo>
                    <a:pt x="145" y="416"/>
                  </a:lnTo>
                  <a:lnTo>
                    <a:pt x="154" y="411"/>
                  </a:lnTo>
                  <a:lnTo>
                    <a:pt x="158" y="406"/>
                  </a:lnTo>
                  <a:lnTo>
                    <a:pt x="158" y="393"/>
                  </a:lnTo>
                  <a:lnTo>
                    <a:pt x="166" y="388"/>
                  </a:lnTo>
                  <a:lnTo>
                    <a:pt x="182" y="379"/>
                  </a:lnTo>
                  <a:lnTo>
                    <a:pt x="202" y="369"/>
                  </a:lnTo>
                  <a:lnTo>
                    <a:pt x="211" y="355"/>
                  </a:lnTo>
                  <a:lnTo>
                    <a:pt x="223" y="336"/>
                  </a:lnTo>
                  <a:lnTo>
                    <a:pt x="223" y="318"/>
                  </a:lnTo>
                  <a:lnTo>
                    <a:pt x="219" y="299"/>
                  </a:lnTo>
                  <a:lnTo>
                    <a:pt x="211" y="285"/>
                  </a:lnTo>
                </a:path>
              </a:pathLst>
            </a:custGeom>
            <a:solidFill>
              <a:srgbClr val="CCCCFF"/>
            </a:solidFill>
            <a:ln w="6350" cap="rnd">
              <a:solidFill>
                <a:srgbClr val="000000"/>
              </a:solidFill>
              <a:round/>
              <a:headEnd/>
              <a:tailEnd/>
            </a:ln>
          </p:spPr>
          <p:txBody>
            <a:bodyPr wrap="none" lIns="-1" tIns="-1" rIns="-1" bIns="-1" anchor="ctr"/>
            <a:lstStyle/>
            <a:p>
              <a:endParaRPr lang="en-US" sz="2640"/>
            </a:p>
          </p:txBody>
        </p:sp>
        <p:sp>
          <p:nvSpPr>
            <p:cNvPr id="77" name="AutoShape 70"/>
            <p:cNvSpPr>
              <a:spLocks/>
            </p:cNvSpPr>
            <p:nvPr/>
          </p:nvSpPr>
          <p:spPr bwMode="auto">
            <a:xfrm>
              <a:off x="3128963" y="817563"/>
              <a:ext cx="614362" cy="288925"/>
            </a:xfrm>
            <a:custGeom>
              <a:avLst/>
              <a:gdLst>
                <a:gd name="T0" fmla="*/ 92 w 267"/>
                <a:gd name="T1" fmla="*/ 207 h 208"/>
                <a:gd name="T2" fmla="*/ 0 w 267"/>
                <a:gd name="T3" fmla="*/ 207 h 208"/>
                <a:gd name="T4" fmla="*/ 0 w 267"/>
                <a:gd name="T5" fmla="*/ 0 h 208"/>
                <a:gd name="T6" fmla="*/ 266 w 267"/>
                <a:gd name="T7" fmla="*/ 0 h 208"/>
                <a:gd name="T8" fmla="*/ 250 w 267"/>
                <a:gd name="T9" fmla="*/ 38 h 208"/>
                <a:gd name="T10" fmla="*/ 246 w 267"/>
                <a:gd name="T11" fmla="*/ 51 h 208"/>
                <a:gd name="T12" fmla="*/ 238 w 267"/>
                <a:gd name="T13" fmla="*/ 66 h 208"/>
                <a:gd name="T14" fmla="*/ 222 w 267"/>
                <a:gd name="T15" fmla="*/ 104 h 208"/>
                <a:gd name="T16" fmla="*/ 217 w 267"/>
                <a:gd name="T17" fmla="*/ 118 h 208"/>
                <a:gd name="T18" fmla="*/ 222 w 267"/>
                <a:gd name="T19" fmla="*/ 113 h 208"/>
                <a:gd name="T20" fmla="*/ 206 w 267"/>
                <a:gd name="T21" fmla="*/ 178 h 208"/>
                <a:gd name="T22" fmla="*/ 153 w 267"/>
                <a:gd name="T23" fmla="*/ 178 h 208"/>
                <a:gd name="T24" fmla="*/ 153 w 267"/>
                <a:gd name="T25" fmla="*/ 156 h 208"/>
                <a:gd name="T26" fmla="*/ 141 w 267"/>
                <a:gd name="T27" fmla="*/ 156 h 208"/>
                <a:gd name="T28" fmla="*/ 141 w 267"/>
                <a:gd name="T29" fmla="*/ 146 h 208"/>
                <a:gd name="T30" fmla="*/ 104 w 267"/>
                <a:gd name="T31" fmla="*/ 151 h 208"/>
                <a:gd name="T32" fmla="*/ 101 w 267"/>
                <a:gd name="T33" fmla="*/ 156 h 208"/>
                <a:gd name="T34" fmla="*/ 101 w 267"/>
                <a:gd name="T35" fmla="*/ 174 h 208"/>
                <a:gd name="T36" fmla="*/ 92 w 267"/>
                <a:gd name="T37" fmla="*/ 192 h 208"/>
                <a:gd name="T38" fmla="*/ 92 w 267"/>
                <a:gd name="T39" fmla="*/ 20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208">
                  <a:moveTo>
                    <a:pt x="92" y="207"/>
                  </a:moveTo>
                  <a:lnTo>
                    <a:pt x="0" y="207"/>
                  </a:lnTo>
                  <a:lnTo>
                    <a:pt x="0" y="0"/>
                  </a:lnTo>
                  <a:lnTo>
                    <a:pt x="266" y="0"/>
                  </a:lnTo>
                  <a:lnTo>
                    <a:pt x="250" y="38"/>
                  </a:lnTo>
                  <a:lnTo>
                    <a:pt x="246" y="51"/>
                  </a:lnTo>
                  <a:lnTo>
                    <a:pt x="238" y="66"/>
                  </a:lnTo>
                  <a:lnTo>
                    <a:pt x="222" y="104"/>
                  </a:lnTo>
                  <a:lnTo>
                    <a:pt x="217" y="118"/>
                  </a:lnTo>
                  <a:lnTo>
                    <a:pt x="222" y="113"/>
                  </a:lnTo>
                  <a:lnTo>
                    <a:pt x="206" y="178"/>
                  </a:lnTo>
                  <a:lnTo>
                    <a:pt x="153" y="178"/>
                  </a:lnTo>
                  <a:lnTo>
                    <a:pt x="153" y="156"/>
                  </a:lnTo>
                  <a:lnTo>
                    <a:pt x="141" y="156"/>
                  </a:lnTo>
                  <a:lnTo>
                    <a:pt x="141" y="146"/>
                  </a:lnTo>
                  <a:lnTo>
                    <a:pt x="104" y="151"/>
                  </a:lnTo>
                  <a:lnTo>
                    <a:pt x="101" y="156"/>
                  </a:lnTo>
                  <a:lnTo>
                    <a:pt x="101" y="174"/>
                  </a:lnTo>
                  <a:lnTo>
                    <a:pt x="92" y="192"/>
                  </a:lnTo>
                  <a:lnTo>
                    <a:pt x="92" y="207"/>
                  </a:lnTo>
                </a:path>
              </a:pathLst>
            </a:custGeom>
            <a:solidFill>
              <a:srgbClr val="CCCCFF"/>
            </a:solidFill>
            <a:ln w="6350" cap="rnd">
              <a:solidFill>
                <a:srgbClr val="000000"/>
              </a:solidFill>
              <a:round/>
              <a:headEnd/>
              <a:tailEnd/>
            </a:ln>
          </p:spPr>
          <p:txBody>
            <a:bodyPr wrap="none" lIns="-1" tIns="-1" rIns="-1" bIns="-1" anchor="ctr"/>
            <a:lstStyle/>
            <a:p>
              <a:endParaRPr lang="en-US" sz="2640"/>
            </a:p>
          </p:txBody>
        </p:sp>
        <p:sp>
          <p:nvSpPr>
            <p:cNvPr id="78" name="AutoShape 71"/>
            <p:cNvSpPr>
              <a:spLocks/>
            </p:cNvSpPr>
            <p:nvPr/>
          </p:nvSpPr>
          <p:spPr bwMode="auto">
            <a:xfrm>
              <a:off x="3595688" y="812800"/>
              <a:ext cx="833437" cy="415925"/>
            </a:xfrm>
            <a:custGeom>
              <a:avLst/>
              <a:gdLst>
                <a:gd name="T0" fmla="*/ 362 w 363"/>
                <a:gd name="T1" fmla="*/ 197 h 297"/>
                <a:gd name="T2" fmla="*/ 358 w 363"/>
                <a:gd name="T3" fmla="*/ 188 h 297"/>
                <a:gd name="T4" fmla="*/ 345 w 363"/>
                <a:gd name="T5" fmla="*/ 178 h 297"/>
                <a:gd name="T6" fmla="*/ 326 w 363"/>
                <a:gd name="T7" fmla="*/ 151 h 297"/>
                <a:gd name="T8" fmla="*/ 326 w 363"/>
                <a:gd name="T9" fmla="*/ 99 h 297"/>
                <a:gd name="T10" fmla="*/ 326 w 363"/>
                <a:gd name="T11" fmla="*/ 80 h 297"/>
                <a:gd name="T12" fmla="*/ 321 w 363"/>
                <a:gd name="T13" fmla="*/ 75 h 297"/>
                <a:gd name="T14" fmla="*/ 309 w 363"/>
                <a:gd name="T15" fmla="*/ 56 h 297"/>
                <a:gd name="T16" fmla="*/ 297 w 363"/>
                <a:gd name="T17" fmla="*/ 34 h 297"/>
                <a:gd name="T18" fmla="*/ 289 w 363"/>
                <a:gd name="T19" fmla="*/ 10 h 297"/>
                <a:gd name="T20" fmla="*/ 61 w 363"/>
                <a:gd name="T21" fmla="*/ 0 h 297"/>
                <a:gd name="T22" fmla="*/ 48 w 363"/>
                <a:gd name="T23" fmla="*/ 0 h 297"/>
                <a:gd name="T24" fmla="*/ 33 w 363"/>
                <a:gd name="T25" fmla="*/ 38 h 297"/>
                <a:gd name="T26" fmla="*/ 29 w 363"/>
                <a:gd name="T27" fmla="*/ 51 h 297"/>
                <a:gd name="T28" fmla="*/ 21 w 363"/>
                <a:gd name="T29" fmla="*/ 61 h 297"/>
                <a:gd name="T30" fmla="*/ 4 w 363"/>
                <a:gd name="T31" fmla="*/ 94 h 297"/>
                <a:gd name="T32" fmla="*/ 0 w 363"/>
                <a:gd name="T33" fmla="*/ 108 h 297"/>
                <a:gd name="T34" fmla="*/ 9 w 363"/>
                <a:gd name="T35" fmla="*/ 108 h 297"/>
                <a:gd name="T36" fmla="*/ 61 w 363"/>
                <a:gd name="T37" fmla="*/ 108 h 297"/>
                <a:gd name="T38" fmla="*/ 61 w 363"/>
                <a:gd name="T39" fmla="*/ 137 h 297"/>
                <a:gd name="T40" fmla="*/ 85 w 363"/>
                <a:gd name="T41" fmla="*/ 137 h 297"/>
                <a:gd name="T42" fmla="*/ 80 w 363"/>
                <a:gd name="T43" fmla="*/ 296 h 297"/>
                <a:gd name="T44" fmla="*/ 109 w 363"/>
                <a:gd name="T45" fmla="*/ 296 h 297"/>
                <a:gd name="T46" fmla="*/ 205 w 363"/>
                <a:gd name="T47" fmla="*/ 296 h 297"/>
                <a:gd name="T48" fmla="*/ 209 w 363"/>
                <a:gd name="T49" fmla="*/ 272 h 297"/>
                <a:gd name="T50" fmla="*/ 329 w 363"/>
                <a:gd name="T51" fmla="*/ 272 h 297"/>
                <a:gd name="T52" fmla="*/ 341 w 363"/>
                <a:gd name="T53" fmla="*/ 258 h 297"/>
                <a:gd name="T54" fmla="*/ 350 w 363"/>
                <a:gd name="T55" fmla="*/ 235 h 297"/>
                <a:gd name="T56" fmla="*/ 358 w 363"/>
                <a:gd name="T57" fmla="*/ 221 h 297"/>
                <a:gd name="T58" fmla="*/ 362 w 363"/>
                <a:gd name="T59" fmla="*/ 1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3" h="297">
                  <a:moveTo>
                    <a:pt x="362" y="197"/>
                  </a:moveTo>
                  <a:lnTo>
                    <a:pt x="358" y="188"/>
                  </a:lnTo>
                  <a:lnTo>
                    <a:pt x="345" y="178"/>
                  </a:lnTo>
                  <a:lnTo>
                    <a:pt x="326" y="151"/>
                  </a:lnTo>
                  <a:lnTo>
                    <a:pt x="326" y="99"/>
                  </a:lnTo>
                  <a:lnTo>
                    <a:pt x="326" y="80"/>
                  </a:lnTo>
                  <a:lnTo>
                    <a:pt x="321" y="75"/>
                  </a:lnTo>
                  <a:lnTo>
                    <a:pt x="309" y="56"/>
                  </a:lnTo>
                  <a:lnTo>
                    <a:pt x="297" y="34"/>
                  </a:lnTo>
                  <a:lnTo>
                    <a:pt x="289" y="10"/>
                  </a:lnTo>
                  <a:lnTo>
                    <a:pt x="61" y="0"/>
                  </a:lnTo>
                  <a:lnTo>
                    <a:pt x="48" y="0"/>
                  </a:lnTo>
                  <a:lnTo>
                    <a:pt x="33" y="38"/>
                  </a:lnTo>
                  <a:lnTo>
                    <a:pt x="29" y="51"/>
                  </a:lnTo>
                  <a:lnTo>
                    <a:pt x="21" y="61"/>
                  </a:lnTo>
                  <a:lnTo>
                    <a:pt x="4" y="94"/>
                  </a:lnTo>
                  <a:lnTo>
                    <a:pt x="0" y="108"/>
                  </a:lnTo>
                  <a:lnTo>
                    <a:pt x="9" y="108"/>
                  </a:lnTo>
                  <a:lnTo>
                    <a:pt x="61" y="108"/>
                  </a:lnTo>
                  <a:lnTo>
                    <a:pt x="61" y="137"/>
                  </a:lnTo>
                  <a:lnTo>
                    <a:pt x="85" y="137"/>
                  </a:lnTo>
                  <a:lnTo>
                    <a:pt x="80" y="296"/>
                  </a:lnTo>
                  <a:lnTo>
                    <a:pt x="109" y="296"/>
                  </a:lnTo>
                  <a:lnTo>
                    <a:pt x="205" y="296"/>
                  </a:lnTo>
                  <a:lnTo>
                    <a:pt x="209" y="272"/>
                  </a:lnTo>
                  <a:lnTo>
                    <a:pt x="329" y="272"/>
                  </a:lnTo>
                  <a:lnTo>
                    <a:pt x="341" y="258"/>
                  </a:lnTo>
                  <a:lnTo>
                    <a:pt x="350" y="235"/>
                  </a:lnTo>
                  <a:lnTo>
                    <a:pt x="358" y="221"/>
                  </a:lnTo>
                  <a:lnTo>
                    <a:pt x="362" y="197"/>
                  </a:lnTo>
                </a:path>
              </a:pathLst>
            </a:custGeom>
            <a:solidFill>
              <a:srgbClr val="CCCCFF"/>
            </a:solidFill>
            <a:ln w="6350" cap="rnd">
              <a:solidFill>
                <a:srgbClr val="000000"/>
              </a:solidFill>
              <a:round/>
              <a:headEnd/>
              <a:tailEnd/>
            </a:ln>
          </p:spPr>
          <p:txBody>
            <a:bodyPr wrap="none" lIns="-1" tIns="-1" rIns="-1" bIns="-1" anchor="ctr"/>
            <a:lstStyle/>
            <a:p>
              <a:endParaRPr lang="en-US" sz="2640"/>
            </a:p>
          </p:txBody>
        </p:sp>
        <p:sp>
          <p:nvSpPr>
            <p:cNvPr id="79" name="AutoShape 72"/>
            <p:cNvSpPr>
              <a:spLocks/>
            </p:cNvSpPr>
            <p:nvPr/>
          </p:nvSpPr>
          <p:spPr bwMode="auto">
            <a:xfrm>
              <a:off x="2330450" y="817563"/>
              <a:ext cx="482600" cy="522287"/>
            </a:xfrm>
            <a:custGeom>
              <a:avLst/>
              <a:gdLst>
                <a:gd name="T0" fmla="*/ 0 w 211"/>
                <a:gd name="T1" fmla="*/ 371 h 372"/>
                <a:gd name="T2" fmla="*/ 0 w 211"/>
                <a:gd name="T3" fmla="*/ 156 h 372"/>
                <a:gd name="T4" fmla="*/ 4 w 211"/>
                <a:gd name="T5" fmla="*/ 0 h 372"/>
                <a:gd name="T6" fmla="*/ 53 w 211"/>
                <a:gd name="T7" fmla="*/ 0 h 372"/>
                <a:gd name="T8" fmla="*/ 210 w 211"/>
                <a:gd name="T9" fmla="*/ 0 h 372"/>
                <a:gd name="T10" fmla="*/ 206 w 211"/>
                <a:gd name="T11" fmla="*/ 170 h 372"/>
                <a:gd name="T12" fmla="*/ 206 w 211"/>
                <a:gd name="T13" fmla="*/ 338 h 372"/>
                <a:gd name="T14" fmla="*/ 193 w 211"/>
                <a:gd name="T15" fmla="*/ 338 h 372"/>
                <a:gd name="T16" fmla="*/ 181 w 211"/>
                <a:gd name="T17" fmla="*/ 338 h 372"/>
                <a:gd name="T18" fmla="*/ 178 w 211"/>
                <a:gd name="T19" fmla="*/ 333 h 372"/>
                <a:gd name="T20" fmla="*/ 174 w 211"/>
                <a:gd name="T21" fmla="*/ 324 h 372"/>
                <a:gd name="T22" fmla="*/ 169 w 211"/>
                <a:gd name="T23" fmla="*/ 311 h 372"/>
                <a:gd name="T24" fmla="*/ 161 w 211"/>
                <a:gd name="T25" fmla="*/ 311 h 372"/>
                <a:gd name="T26" fmla="*/ 154 w 211"/>
                <a:gd name="T27" fmla="*/ 316 h 372"/>
                <a:gd name="T28" fmla="*/ 149 w 211"/>
                <a:gd name="T29" fmla="*/ 319 h 372"/>
                <a:gd name="T30" fmla="*/ 149 w 211"/>
                <a:gd name="T31" fmla="*/ 333 h 372"/>
                <a:gd name="T32" fmla="*/ 149 w 211"/>
                <a:gd name="T33" fmla="*/ 343 h 372"/>
                <a:gd name="T34" fmla="*/ 141 w 211"/>
                <a:gd name="T35" fmla="*/ 348 h 372"/>
                <a:gd name="T36" fmla="*/ 125 w 211"/>
                <a:gd name="T37" fmla="*/ 343 h 372"/>
                <a:gd name="T38" fmla="*/ 122 w 211"/>
                <a:gd name="T39" fmla="*/ 348 h 372"/>
                <a:gd name="T40" fmla="*/ 113 w 211"/>
                <a:gd name="T41" fmla="*/ 362 h 372"/>
                <a:gd name="T42" fmla="*/ 101 w 211"/>
                <a:gd name="T43" fmla="*/ 362 h 372"/>
                <a:gd name="T44" fmla="*/ 93 w 211"/>
                <a:gd name="T45" fmla="*/ 371 h 372"/>
                <a:gd name="T46" fmla="*/ 64 w 211"/>
                <a:gd name="T47" fmla="*/ 371 h 372"/>
                <a:gd name="T48" fmla="*/ 29 w 211"/>
                <a:gd name="T49" fmla="*/ 371 h 372"/>
                <a:gd name="T50" fmla="*/ 0 w 211"/>
                <a:gd name="T51" fmla="*/ 37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372">
                  <a:moveTo>
                    <a:pt x="0" y="371"/>
                  </a:moveTo>
                  <a:lnTo>
                    <a:pt x="0" y="156"/>
                  </a:lnTo>
                  <a:lnTo>
                    <a:pt x="4" y="0"/>
                  </a:lnTo>
                  <a:lnTo>
                    <a:pt x="53" y="0"/>
                  </a:lnTo>
                  <a:lnTo>
                    <a:pt x="210" y="0"/>
                  </a:lnTo>
                  <a:lnTo>
                    <a:pt x="206" y="170"/>
                  </a:lnTo>
                  <a:lnTo>
                    <a:pt x="206" y="338"/>
                  </a:lnTo>
                  <a:lnTo>
                    <a:pt x="193" y="338"/>
                  </a:lnTo>
                  <a:lnTo>
                    <a:pt x="181" y="338"/>
                  </a:lnTo>
                  <a:lnTo>
                    <a:pt x="178" y="333"/>
                  </a:lnTo>
                  <a:lnTo>
                    <a:pt x="174" y="324"/>
                  </a:lnTo>
                  <a:lnTo>
                    <a:pt x="169" y="311"/>
                  </a:lnTo>
                  <a:lnTo>
                    <a:pt x="161" y="311"/>
                  </a:lnTo>
                  <a:lnTo>
                    <a:pt x="154" y="316"/>
                  </a:lnTo>
                  <a:lnTo>
                    <a:pt x="149" y="319"/>
                  </a:lnTo>
                  <a:lnTo>
                    <a:pt x="149" y="333"/>
                  </a:lnTo>
                  <a:lnTo>
                    <a:pt x="149" y="343"/>
                  </a:lnTo>
                  <a:lnTo>
                    <a:pt x="141" y="348"/>
                  </a:lnTo>
                  <a:lnTo>
                    <a:pt x="125" y="343"/>
                  </a:lnTo>
                  <a:lnTo>
                    <a:pt x="122" y="348"/>
                  </a:lnTo>
                  <a:lnTo>
                    <a:pt x="113" y="362"/>
                  </a:lnTo>
                  <a:lnTo>
                    <a:pt x="101" y="362"/>
                  </a:lnTo>
                  <a:lnTo>
                    <a:pt x="93" y="371"/>
                  </a:lnTo>
                  <a:lnTo>
                    <a:pt x="64" y="371"/>
                  </a:lnTo>
                  <a:lnTo>
                    <a:pt x="29" y="371"/>
                  </a:lnTo>
                  <a:lnTo>
                    <a:pt x="0" y="371"/>
                  </a:lnTo>
                </a:path>
              </a:pathLst>
            </a:custGeom>
            <a:solidFill>
              <a:srgbClr val="CCCCFF"/>
            </a:solidFill>
            <a:ln w="6350" cap="rnd">
              <a:solidFill>
                <a:srgbClr val="000000"/>
              </a:solidFill>
              <a:round/>
              <a:headEnd/>
              <a:tailEnd/>
            </a:ln>
          </p:spPr>
          <p:txBody>
            <a:bodyPr wrap="none" lIns="-1" tIns="-1" rIns="-1" bIns="-1" anchor="ctr"/>
            <a:lstStyle/>
            <a:p>
              <a:endParaRPr lang="en-US" sz="2640"/>
            </a:p>
          </p:txBody>
        </p:sp>
        <p:sp>
          <p:nvSpPr>
            <p:cNvPr id="80" name="AutoShape 73"/>
            <p:cNvSpPr>
              <a:spLocks/>
            </p:cNvSpPr>
            <p:nvPr/>
          </p:nvSpPr>
          <p:spPr bwMode="auto">
            <a:xfrm>
              <a:off x="2632075" y="1343025"/>
              <a:ext cx="144463" cy="42863"/>
            </a:xfrm>
            <a:custGeom>
              <a:avLst/>
              <a:gdLst>
                <a:gd name="T0" fmla="*/ 62 w 63"/>
                <a:gd name="T1" fmla="*/ 27 h 28"/>
                <a:gd name="T2" fmla="*/ 62 w 63"/>
                <a:gd name="T3" fmla="*/ 0 h 28"/>
                <a:gd name="T4" fmla="*/ 50 w 63"/>
                <a:gd name="T5" fmla="*/ 5 h 28"/>
                <a:gd name="T6" fmla="*/ 20 w 63"/>
                <a:gd name="T7" fmla="*/ 0 h 28"/>
                <a:gd name="T8" fmla="*/ 5 w 63"/>
                <a:gd name="T9" fmla="*/ 0 h 28"/>
                <a:gd name="T10" fmla="*/ 0 w 63"/>
                <a:gd name="T11" fmla="*/ 0 h 28"/>
                <a:gd name="T12" fmla="*/ 0 w 63"/>
                <a:gd name="T13" fmla="*/ 14 h 28"/>
                <a:gd name="T14" fmla="*/ 8 w 63"/>
                <a:gd name="T15" fmla="*/ 18 h 28"/>
                <a:gd name="T16" fmla="*/ 20 w 63"/>
                <a:gd name="T17" fmla="*/ 18 h 28"/>
                <a:gd name="T18" fmla="*/ 42 w 63"/>
                <a:gd name="T19" fmla="*/ 23 h 28"/>
                <a:gd name="T20" fmla="*/ 62 w 63"/>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28">
                  <a:moveTo>
                    <a:pt x="62" y="27"/>
                  </a:moveTo>
                  <a:lnTo>
                    <a:pt x="62" y="0"/>
                  </a:lnTo>
                  <a:lnTo>
                    <a:pt x="50" y="5"/>
                  </a:lnTo>
                  <a:lnTo>
                    <a:pt x="20" y="0"/>
                  </a:lnTo>
                  <a:lnTo>
                    <a:pt x="5" y="0"/>
                  </a:lnTo>
                  <a:lnTo>
                    <a:pt x="0" y="0"/>
                  </a:lnTo>
                  <a:lnTo>
                    <a:pt x="0" y="14"/>
                  </a:lnTo>
                  <a:lnTo>
                    <a:pt x="8" y="18"/>
                  </a:lnTo>
                  <a:lnTo>
                    <a:pt x="20" y="18"/>
                  </a:lnTo>
                  <a:lnTo>
                    <a:pt x="42" y="23"/>
                  </a:lnTo>
                  <a:lnTo>
                    <a:pt x="62" y="27"/>
                  </a:lnTo>
                </a:path>
              </a:pathLst>
            </a:custGeom>
            <a:solidFill>
              <a:srgbClr val="CCCCFF"/>
            </a:solidFill>
            <a:ln w="6350" cap="rnd">
              <a:solidFill>
                <a:srgbClr val="000000"/>
              </a:solidFill>
              <a:round/>
              <a:headEnd/>
              <a:tailEnd/>
            </a:ln>
          </p:spPr>
          <p:txBody>
            <a:bodyPr wrap="none" lIns="-1" tIns="-1" rIns="-1" bIns="-1" anchor="ctr"/>
            <a:lstStyle/>
            <a:p>
              <a:endParaRPr lang="en-US" sz="2640"/>
            </a:p>
          </p:txBody>
        </p:sp>
        <p:sp>
          <p:nvSpPr>
            <p:cNvPr id="81" name="AutoShape 74"/>
            <p:cNvSpPr>
              <a:spLocks/>
            </p:cNvSpPr>
            <p:nvPr/>
          </p:nvSpPr>
          <p:spPr bwMode="auto">
            <a:xfrm>
              <a:off x="1795463" y="817563"/>
              <a:ext cx="604837" cy="581025"/>
            </a:xfrm>
            <a:custGeom>
              <a:avLst/>
              <a:gdLst>
                <a:gd name="T0" fmla="*/ 65 w 262"/>
                <a:gd name="T1" fmla="*/ 291 h 414"/>
                <a:gd name="T2" fmla="*/ 48 w 262"/>
                <a:gd name="T3" fmla="*/ 281 h 414"/>
                <a:gd name="T4" fmla="*/ 41 w 262"/>
                <a:gd name="T5" fmla="*/ 272 h 414"/>
                <a:gd name="T6" fmla="*/ 24 w 262"/>
                <a:gd name="T7" fmla="*/ 240 h 414"/>
                <a:gd name="T8" fmla="*/ 17 w 262"/>
                <a:gd name="T9" fmla="*/ 197 h 414"/>
                <a:gd name="T10" fmla="*/ 17 w 262"/>
                <a:gd name="T11" fmla="*/ 188 h 414"/>
                <a:gd name="T12" fmla="*/ 9 w 262"/>
                <a:gd name="T13" fmla="*/ 188 h 414"/>
                <a:gd name="T14" fmla="*/ 0 w 262"/>
                <a:gd name="T15" fmla="*/ 169 h 414"/>
                <a:gd name="T16" fmla="*/ 0 w 262"/>
                <a:gd name="T17" fmla="*/ 137 h 414"/>
                <a:gd name="T18" fmla="*/ 9 w 262"/>
                <a:gd name="T19" fmla="*/ 113 h 414"/>
                <a:gd name="T20" fmla="*/ 4 w 262"/>
                <a:gd name="T21" fmla="*/ 94 h 414"/>
                <a:gd name="T22" fmla="*/ 4 w 262"/>
                <a:gd name="T23" fmla="*/ 75 h 414"/>
                <a:gd name="T24" fmla="*/ 24 w 262"/>
                <a:gd name="T25" fmla="*/ 43 h 414"/>
                <a:gd name="T26" fmla="*/ 36 w 262"/>
                <a:gd name="T27" fmla="*/ 24 h 414"/>
                <a:gd name="T28" fmla="*/ 53 w 262"/>
                <a:gd name="T29" fmla="*/ 15 h 414"/>
                <a:gd name="T30" fmla="*/ 73 w 262"/>
                <a:gd name="T31" fmla="*/ 0 h 414"/>
                <a:gd name="T32" fmla="*/ 261 w 262"/>
                <a:gd name="T33" fmla="*/ 0 h 414"/>
                <a:gd name="T34" fmla="*/ 258 w 262"/>
                <a:gd name="T35" fmla="*/ 156 h 414"/>
                <a:gd name="T36" fmla="*/ 258 w 262"/>
                <a:gd name="T37" fmla="*/ 370 h 414"/>
                <a:gd name="T38" fmla="*/ 226 w 262"/>
                <a:gd name="T39" fmla="*/ 375 h 414"/>
                <a:gd name="T40" fmla="*/ 185 w 262"/>
                <a:gd name="T41" fmla="*/ 380 h 414"/>
                <a:gd name="T42" fmla="*/ 149 w 262"/>
                <a:gd name="T43" fmla="*/ 389 h 414"/>
                <a:gd name="T44" fmla="*/ 124 w 262"/>
                <a:gd name="T45" fmla="*/ 394 h 414"/>
                <a:gd name="T46" fmla="*/ 105 w 262"/>
                <a:gd name="T47" fmla="*/ 399 h 414"/>
                <a:gd name="T48" fmla="*/ 93 w 262"/>
                <a:gd name="T49" fmla="*/ 408 h 414"/>
                <a:gd name="T50" fmla="*/ 80 w 262"/>
                <a:gd name="T51" fmla="*/ 413 h 414"/>
                <a:gd name="T52" fmla="*/ 73 w 262"/>
                <a:gd name="T53" fmla="*/ 413 h 414"/>
                <a:gd name="T54" fmla="*/ 68 w 262"/>
                <a:gd name="T55" fmla="*/ 408 h 414"/>
                <a:gd name="T56" fmla="*/ 68 w 262"/>
                <a:gd name="T57" fmla="*/ 403 h 414"/>
                <a:gd name="T58" fmla="*/ 73 w 262"/>
                <a:gd name="T59" fmla="*/ 399 h 414"/>
                <a:gd name="T60" fmla="*/ 80 w 262"/>
                <a:gd name="T61" fmla="*/ 389 h 414"/>
                <a:gd name="T62" fmla="*/ 101 w 262"/>
                <a:gd name="T63" fmla="*/ 380 h 414"/>
                <a:gd name="T64" fmla="*/ 121 w 262"/>
                <a:gd name="T65" fmla="*/ 375 h 414"/>
                <a:gd name="T66" fmla="*/ 137 w 262"/>
                <a:gd name="T67" fmla="*/ 375 h 414"/>
                <a:gd name="T68" fmla="*/ 153 w 262"/>
                <a:gd name="T69" fmla="*/ 370 h 414"/>
                <a:gd name="T70" fmla="*/ 170 w 262"/>
                <a:gd name="T71" fmla="*/ 351 h 414"/>
                <a:gd name="T72" fmla="*/ 177 w 262"/>
                <a:gd name="T73" fmla="*/ 348 h 414"/>
                <a:gd name="T74" fmla="*/ 173 w 262"/>
                <a:gd name="T75" fmla="*/ 338 h 414"/>
                <a:gd name="T76" fmla="*/ 170 w 262"/>
                <a:gd name="T77" fmla="*/ 329 h 414"/>
                <a:gd name="T78" fmla="*/ 157 w 262"/>
                <a:gd name="T79" fmla="*/ 324 h 414"/>
                <a:gd name="T80" fmla="*/ 153 w 262"/>
                <a:gd name="T81" fmla="*/ 315 h 414"/>
                <a:gd name="T82" fmla="*/ 153 w 262"/>
                <a:gd name="T83" fmla="*/ 300 h 414"/>
                <a:gd name="T84" fmla="*/ 153 w 262"/>
                <a:gd name="T85" fmla="*/ 286 h 414"/>
                <a:gd name="T86" fmla="*/ 153 w 262"/>
                <a:gd name="T87" fmla="*/ 281 h 414"/>
                <a:gd name="T88" fmla="*/ 145 w 262"/>
                <a:gd name="T89" fmla="*/ 277 h 414"/>
                <a:gd name="T90" fmla="*/ 137 w 262"/>
                <a:gd name="T91" fmla="*/ 291 h 414"/>
                <a:gd name="T92" fmla="*/ 124 w 262"/>
                <a:gd name="T93" fmla="*/ 319 h 414"/>
                <a:gd name="T94" fmla="*/ 124 w 262"/>
                <a:gd name="T95" fmla="*/ 338 h 414"/>
                <a:gd name="T96" fmla="*/ 117 w 262"/>
                <a:gd name="T97" fmla="*/ 343 h 414"/>
                <a:gd name="T98" fmla="*/ 109 w 262"/>
                <a:gd name="T99" fmla="*/ 343 h 414"/>
                <a:gd name="T100" fmla="*/ 101 w 262"/>
                <a:gd name="T101" fmla="*/ 338 h 414"/>
                <a:gd name="T102" fmla="*/ 101 w 262"/>
                <a:gd name="T103" fmla="*/ 329 h 414"/>
                <a:gd name="T104" fmla="*/ 105 w 262"/>
                <a:gd name="T105" fmla="*/ 305 h 414"/>
                <a:gd name="T106" fmla="*/ 97 w 262"/>
                <a:gd name="T107" fmla="*/ 300 h 414"/>
                <a:gd name="T108" fmla="*/ 89 w 262"/>
                <a:gd name="T109" fmla="*/ 296 h 414"/>
                <a:gd name="T110" fmla="*/ 77 w 262"/>
                <a:gd name="T111" fmla="*/ 277 h 414"/>
                <a:gd name="T112" fmla="*/ 68 w 262"/>
                <a:gd name="T113" fmla="*/ 272 h 414"/>
                <a:gd name="T114" fmla="*/ 61 w 262"/>
                <a:gd name="T115" fmla="*/ 277 h 414"/>
                <a:gd name="T116" fmla="*/ 65 w 262"/>
                <a:gd name="T117" fmla="*/ 29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414">
                  <a:moveTo>
                    <a:pt x="65" y="291"/>
                  </a:moveTo>
                  <a:lnTo>
                    <a:pt x="48" y="281"/>
                  </a:lnTo>
                  <a:lnTo>
                    <a:pt x="41" y="272"/>
                  </a:lnTo>
                  <a:lnTo>
                    <a:pt x="24" y="240"/>
                  </a:lnTo>
                  <a:lnTo>
                    <a:pt x="17" y="197"/>
                  </a:lnTo>
                  <a:lnTo>
                    <a:pt x="17" y="188"/>
                  </a:lnTo>
                  <a:lnTo>
                    <a:pt x="9" y="188"/>
                  </a:lnTo>
                  <a:lnTo>
                    <a:pt x="0" y="169"/>
                  </a:lnTo>
                  <a:lnTo>
                    <a:pt x="0" y="137"/>
                  </a:lnTo>
                  <a:lnTo>
                    <a:pt x="9" y="113"/>
                  </a:lnTo>
                  <a:lnTo>
                    <a:pt x="4" y="94"/>
                  </a:lnTo>
                  <a:lnTo>
                    <a:pt x="4" y="75"/>
                  </a:lnTo>
                  <a:lnTo>
                    <a:pt x="24" y="43"/>
                  </a:lnTo>
                  <a:lnTo>
                    <a:pt x="36" y="24"/>
                  </a:lnTo>
                  <a:lnTo>
                    <a:pt x="53" y="15"/>
                  </a:lnTo>
                  <a:lnTo>
                    <a:pt x="73" y="0"/>
                  </a:lnTo>
                  <a:lnTo>
                    <a:pt x="261" y="0"/>
                  </a:lnTo>
                  <a:lnTo>
                    <a:pt x="258" y="156"/>
                  </a:lnTo>
                  <a:lnTo>
                    <a:pt x="258" y="370"/>
                  </a:lnTo>
                  <a:lnTo>
                    <a:pt x="226" y="375"/>
                  </a:lnTo>
                  <a:lnTo>
                    <a:pt x="185" y="380"/>
                  </a:lnTo>
                  <a:lnTo>
                    <a:pt x="149" y="389"/>
                  </a:lnTo>
                  <a:lnTo>
                    <a:pt x="124" y="394"/>
                  </a:lnTo>
                  <a:lnTo>
                    <a:pt x="105" y="399"/>
                  </a:lnTo>
                  <a:lnTo>
                    <a:pt x="93" y="408"/>
                  </a:lnTo>
                  <a:lnTo>
                    <a:pt x="80" y="413"/>
                  </a:lnTo>
                  <a:lnTo>
                    <a:pt x="73" y="413"/>
                  </a:lnTo>
                  <a:lnTo>
                    <a:pt x="68" y="408"/>
                  </a:lnTo>
                  <a:lnTo>
                    <a:pt x="68" y="403"/>
                  </a:lnTo>
                  <a:lnTo>
                    <a:pt x="73" y="399"/>
                  </a:lnTo>
                  <a:lnTo>
                    <a:pt x="80" y="389"/>
                  </a:lnTo>
                  <a:lnTo>
                    <a:pt x="101" y="380"/>
                  </a:lnTo>
                  <a:lnTo>
                    <a:pt x="121" y="375"/>
                  </a:lnTo>
                  <a:lnTo>
                    <a:pt x="137" y="375"/>
                  </a:lnTo>
                  <a:lnTo>
                    <a:pt x="153" y="370"/>
                  </a:lnTo>
                  <a:lnTo>
                    <a:pt x="170" y="351"/>
                  </a:lnTo>
                  <a:lnTo>
                    <a:pt x="177" y="348"/>
                  </a:lnTo>
                  <a:lnTo>
                    <a:pt x="173" y="338"/>
                  </a:lnTo>
                  <a:lnTo>
                    <a:pt x="170" y="329"/>
                  </a:lnTo>
                  <a:lnTo>
                    <a:pt x="157" y="324"/>
                  </a:lnTo>
                  <a:lnTo>
                    <a:pt x="153" y="315"/>
                  </a:lnTo>
                  <a:lnTo>
                    <a:pt x="153" y="300"/>
                  </a:lnTo>
                  <a:lnTo>
                    <a:pt x="153" y="286"/>
                  </a:lnTo>
                  <a:lnTo>
                    <a:pt x="153" y="281"/>
                  </a:lnTo>
                  <a:lnTo>
                    <a:pt x="145" y="277"/>
                  </a:lnTo>
                  <a:lnTo>
                    <a:pt x="137" y="291"/>
                  </a:lnTo>
                  <a:lnTo>
                    <a:pt x="124" y="319"/>
                  </a:lnTo>
                  <a:lnTo>
                    <a:pt x="124" y="338"/>
                  </a:lnTo>
                  <a:lnTo>
                    <a:pt x="117" y="343"/>
                  </a:lnTo>
                  <a:lnTo>
                    <a:pt x="109" y="343"/>
                  </a:lnTo>
                  <a:lnTo>
                    <a:pt x="101" y="338"/>
                  </a:lnTo>
                  <a:lnTo>
                    <a:pt x="101" y="329"/>
                  </a:lnTo>
                  <a:lnTo>
                    <a:pt x="105" y="305"/>
                  </a:lnTo>
                  <a:lnTo>
                    <a:pt x="97" y="300"/>
                  </a:lnTo>
                  <a:lnTo>
                    <a:pt x="89" y="296"/>
                  </a:lnTo>
                  <a:lnTo>
                    <a:pt x="77" y="277"/>
                  </a:lnTo>
                  <a:lnTo>
                    <a:pt x="68" y="272"/>
                  </a:lnTo>
                  <a:lnTo>
                    <a:pt x="61" y="277"/>
                  </a:lnTo>
                  <a:lnTo>
                    <a:pt x="65" y="291"/>
                  </a:lnTo>
                </a:path>
              </a:pathLst>
            </a:custGeom>
            <a:solidFill>
              <a:srgbClr val="CCCCFF"/>
            </a:solidFill>
            <a:ln w="6350" cap="rnd">
              <a:solidFill>
                <a:srgbClr val="000000"/>
              </a:solidFill>
              <a:round/>
              <a:headEnd/>
              <a:tailEnd/>
            </a:ln>
          </p:spPr>
          <p:txBody>
            <a:bodyPr wrap="none" lIns="-1" tIns="-1" rIns="-1" bIns="-1" anchor="ctr"/>
            <a:lstStyle/>
            <a:p>
              <a:endParaRPr lang="en-US" sz="2640"/>
            </a:p>
          </p:txBody>
        </p:sp>
        <p:sp>
          <p:nvSpPr>
            <p:cNvPr id="82" name="AutoShape 75"/>
            <p:cNvSpPr>
              <a:spLocks/>
            </p:cNvSpPr>
            <p:nvPr/>
          </p:nvSpPr>
          <p:spPr bwMode="auto">
            <a:xfrm>
              <a:off x="2767013" y="817563"/>
              <a:ext cx="609600" cy="658812"/>
            </a:xfrm>
            <a:custGeom>
              <a:avLst/>
              <a:gdLst>
                <a:gd name="T0" fmla="*/ 264 w 265"/>
                <a:gd name="T1" fmla="*/ 187 h 467"/>
                <a:gd name="T2" fmla="*/ 176 w 265"/>
                <a:gd name="T3" fmla="*/ 182 h 467"/>
                <a:gd name="T4" fmla="*/ 176 w 265"/>
                <a:gd name="T5" fmla="*/ 0 h 467"/>
                <a:gd name="T6" fmla="*/ 100 w 265"/>
                <a:gd name="T7" fmla="*/ 0 h 467"/>
                <a:gd name="T8" fmla="*/ 8 w 265"/>
                <a:gd name="T9" fmla="*/ 0 h 467"/>
                <a:gd name="T10" fmla="*/ 3 w 265"/>
                <a:gd name="T11" fmla="*/ 168 h 467"/>
                <a:gd name="T12" fmla="*/ 0 w 265"/>
                <a:gd name="T13" fmla="*/ 335 h 467"/>
                <a:gd name="T14" fmla="*/ 20 w 265"/>
                <a:gd name="T15" fmla="*/ 326 h 467"/>
                <a:gd name="T16" fmla="*/ 36 w 265"/>
                <a:gd name="T17" fmla="*/ 330 h 467"/>
                <a:gd name="T18" fmla="*/ 52 w 265"/>
                <a:gd name="T19" fmla="*/ 330 h 467"/>
                <a:gd name="T20" fmla="*/ 56 w 265"/>
                <a:gd name="T21" fmla="*/ 330 h 467"/>
                <a:gd name="T22" fmla="*/ 72 w 265"/>
                <a:gd name="T23" fmla="*/ 321 h 467"/>
                <a:gd name="T24" fmla="*/ 76 w 265"/>
                <a:gd name="T25" fmla="*/ 321 h 467"/>
                <a:gd name="T26" fmla="*/ 84 w 265"/>
                <a:gd name="T27" fmla="*/ 321 h 467"/>
                <a:gd name="T28" fmla="*/ 100 w 265"/>
                <a:gd name="T29" fmla="*/ 330 h 467"/>
                <a:gd name="T30" fmla="*/ 120 w 265"/>
                <a:gd name="T31" fmla="*/ 345 h 467"/>
                <a:gd name="T32" fmla="*/ 132 w 265"/>
                <a:gd name="T33" fmla="*/ 359 h 467"/>
                <a:gd name="T34" fmla="*/ 132 w 265"/>
                <a:gd name="T35" fmla="*/ 373 h 467"/>
                <a:gd name="T36" fmla="*/ 128 w 265"/>
                <a:gd name="T37" fmla="*/ 378 h 467"/>
                <a:gd name="T38" fmla="*/ 117 w 265"/>
                <a:gd name="T39" fmla="*/ 378 h 467"/>
                <a:gd name="T40" fmla="*/ 96 w 265"/>
                <a:gd name="T41" fmla="*/ 378 h 467"/>
                <a:gd name="T42" fmla="*/ 76 w 265"/>
                <a:gd name="T43" fmla="*/ 364 h 467"/>
                <a:gd name="T44" fmla="*/ 59 w 265"/>
                <a:gd name="T45" fmla="*/ 368 h 467"/>
                <a:gd name="T46" fmla="*/ 48 w 265"/>
                <a:gd name="T47" fmla="*/ 368 h 467"/>
                <a:gd name="T48" fmla="*/ 40 w 265"/>
                <a:gd name="T49" fmla="*/ 364 h 467"/>
                <a:gd name="T50" fmla="*/ 32 w 265"/>
                <a:gd name="T51" fmla="*/ 364 h 467"/>
                <a:gd name="T52" fmla="*/ 24 w 265"/>
                <a:gd name="T53" fmla="*/ 373 h 467"/>
                <a:gd name="T54" fmla="*/ 15 w 265"/>
                <a:gd name="T55" fmla="*/ 373 h 467"/>
                <a:gd name="T56" fmla="*/ 0 w 265"/>
                <a:gd name="T57" fmla="*/ 368 h 467"/>
                <a:gd name="T58" fmla="*/ 0 w 265"/>
                <a:gd name="T59" fmla="*/ 391 h 467"/>
                <a:gd name="T60" fmla="*/ 28 w 265"/>
                <a:gd name="T61" fmla="*/ 400 h 467"/>
                <a:gd name="T62" fmla="*/ 68 w 265"/>
                <a:gd name="T63" fmla="*/ 410 h 467"/>
                <a:gd name="T64" fmla="*/ 124 w 265"/>
                <a:gd name="T65" fmla="*/ 434 h 467"/>
                <a:gd name="T66" fmla="*/ 180 w 265"/>
                <a:gd name="T67" fmla="*/ 456 h 467"/>
                <a:gd name="T68" fmla="*/ 200 w 265"/>
                <a:gd name="T69" fmla="*/ 466 h 467"/>
                <a:gd name="T70" fmla="*/ 200 w 265"/>
                <a:gd name="T71" fmla="*/ 391 h 467"/>
                <a:gd name="T72" fmla="*/ 188 w 265"/>
                <a:gd name="T73" fmla="*/ 391 h 467"/>
                <a:gd name="T74" fmla="*/ 200 w 265"/>
                <a:gd name="T75" fmla="*/ 378 h 467"/>
                <a:gd name="T76" fmla="*/ 208 w 265"/>
                <a:gd name="T77" fmla="*/ 364 h 467"/>
                <a:gd name="T78" fmla="*/ 229 w 265"/>
                <a:gd name="T79" fmla="*/ 364 h 467"/>
                <a:gd name="T80" fmla="*/ 241 w 265"/>
                <a:gd name="T81" fmla="*/ 359 h 467"/>
                <a:gd name="T82" fmla="*/ 241 w 265"/>
                <a:gd name="T83" fmla="*/ 349 h 467"/>
                <a:gd name="T84" fmla="*/ 252 w 265"/>
                <a:gd name="T85" fmla="*/ 335 h 467"/>
                <a:gd name="T86" fmla="*/ 256 w 265"/>
                <a:gd name="T87" fmla="*/ 326 h 467"/>
                <a:gd name="T88" fmla="*/ 249 w 265"/>
                <a:gd name="T89" fmla="*/ 321 h 467"/>
                <a:gd name="T90" fmla="*/ 249 w 265"/>
                <a:gd name="T91" fmla="*/ 313 h 467"/>
                <a:gd name="T92" fmla="*/ 249 w 265"/>
                <a:gd name="T93" fmla="*/ 294 h 467"/>
                <a:gd name="T94" fmla="*/ 249 w 265"/>
                <a:gd name="T95" fmla="*/ 275 h 467"/>
                <a:gd name="T96" fmla="*/ 237 w 265"/>
                <a:gd name="T97" fmla="*/ 260 h 467"/>
                <a:gd name="T98" fmla="*/ 232 w 265"/>
                <a:gd name="T99" fmla="*/ 243 h 467"/>
                <a:gd name="T100" fmla="*/ 241 w 265"/>
                <a:gd name="T101" fmla="*/ 228 h 467"/>
                <a:gd name="T102" fmla="*/ 244 w 265"/>
                <a:gd name="T103" fmla="*/ 224 h 467"/>
                <a:gd name="T104" fmla="*/ 252 w 265"/>
                <a:gd name="T105" fmla="*/ 214 h 467"/>
                <a:gd name="T106" fmla="*/ 252 w 265"/>
                <a:gd name="T107" fmla="*/ 196 h 467"/>
                <a:gd name="T108" fmla="*/ 264 w 265"/>
                <a:gd name="T109" fmla="*/ 18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5" h="467">
                  <a:moveTo>
                    <a:pt x="264" y="187"/>
                  </a:moveTo>
                  <a:lnTo>
                    <a:pt x="176" y="182"/>
                  </a:lnTo>
                  <a:lnTo>
                    <a:pt x="176" y="0"/>
                  </a:lnTo>
                  <a:lnTo>
                    <a:pt x="100" y="0"/>
                  </a:lnTo>
                  <a:lnTo>
                    <a:pt x="8" y="0"/>
                  </a:lnTo>
                  <a:lnTo>
                    <a:pt x="3" y="168"/>
                  </a:lnTo>
                  <a:lnTo>
                    <a:pt x="0" y="335"/>
                  </a:lnTo>
                  <a:lnTo>
                    <a:pt x="20" y="326"/>
                  </a:lnTo>
                  <a:lnTo>
                    <a:pt x="36" y="330"/>
                  </a:lnTo>
                  <a:lnTo>
                    <a:pt x="52" y="330"/>
                  </a:lnTo>
                  <a:lnTo>
                    <a:pt x="56" y="330"/>
                  </a:lnTo>
                  <a:lnTo>
                    <a:pt x="72" y="321"/>
                  </a:lnTo>
                  <a:lnTo>
                    <a:pt x="76" y="321"/>
                  </a:lnTo>
                  <a:lnTo>
                    <a:pt x="84" y="321"/>
                  </a:lnTo>
                  <a:lnTo>
                    <a:pt x="100" y="330"/>
                  </a:lnTo>
                  <a:lnTo>
                    <a:pt x="120" y="345"/>
                  </a:lnTo>
                  <a:lnTo>
                    <a:pt x="132" y="359"/>
                  </a:lnTo>
                  <a:lnTo>
                    <a:pt x="132" y="373"/>
                  </a:lnTo>
                  <a:lnTo>
                    <a:pt x="128" y="378"/>
                  </a:lnTo>
                  <a:lnTo>
                    <a:pt x="117" y="378"/>
                  </a:lnTo>
                  <a:lnTo>
                    <a:pt x="96" y="378"/>
                  </a:lnTo>
                  <a:lnTo>
                    <a:pt x="76" y="364"/>
                  </a:lnTo>
                  <a:lnTo>
                    <a:pt x="59" y="368"/>
                  </a:lnTo>
                  <a:lnTo>
                    <a:pt x="48" y="368"/>
                  </a:lnTo>
                  <a:lnTo>
                    <a:pt x="40" y="364"/>
                  </a:lnTo>
                  <a:lnTo>
                    <a:pt x="32" y="364"/>
                  </a:lnTo>
                  <a:lnTo>
                    <a:pt x="24" y="373"/>
                  </a:lnTo>
                  <a:lnTo>
                    <a:pt x="15" y="373"/>
                  </a:lnTo>
                  <a:lnTo>
                    <a:pt x="0" y="368"/>
                  </a:lnTo>
                  <a:lnTo>
                    <a:pt x="0" y="391"/>
                  </a:lnTo>
                  <a:lnTo>
                    <a:pt x="28" y="400"/>
                  </a:lnTo>
                  <a:lnTo>
                    <a:pt x="68" y="410"/>
                  </a:lnTo>
                  <a:lnTo>
                    <a:pt x="124" y="434"/>
                  </a:lnTo>
                  <a:lnTo>
                    <a:pt x="180" y="456"/>
                  </a:lnTo>
                  <a:lnTo>
                    <a:pt x="200" y="466"/>
                  </a:lnTo>
                  <a:lnTo>
                    <a:pt x="200" y="391"/>
                  </a:lnTo>
                  <a:lnTo>
                    <a:pt x="188" y="391"/>
                  </a:lnTo>
                  <a:lnTo>
                    <a:pt x="200" y="378"/>
                  </a:lnTo>
                  <a:lnTo>
                    <a:pt x="208" y="364"/>
                  </a:lnTo>
                  <a:lnTo>
                    <a:pt x="229" y="364"/>
                  </a:lnTo>
                  <a:lnTo>
                    <a:pt x="241" y="359"/>
                  </a:lnTo>
                  <a:lnTo>
                    <a:pt x="241" y="349"/>
                  </a:lnTo>
                  <a:lnTo>
                    <a:pt x="252" y="335"/>
                  </a:lnTo>
                  <a:lnTo>
                    <a:pt x="256" y="326"/>
                  </a:lnTo>
                  <a:lnTo>
                    <a:pt x="249" y="321"/>
                  </a:lnTo>
                  <a:lnTo>
                    <a:pt x="249" y="313"/>
                  </a:lnTo>
                  <a:lnTo>
                    <a:pt x="249" y="294"/>
                  </a:lnTo>
                  <a:lnTo>
                    <a:pt x="249" y="275"/>
                  </a:lnTo>
                  <a:lnTo>
                    <a:pt x="237" y="260"/>
                  </a:lnTo>
                  <a:lnTo>
                    <a:pt x="232" y="243"/>
                  </a:lnTo>
                  <a:lnTo>
                    <a:pt x="241" y="228"/>
                  </a:lnTo>
                  <a:lnTo>
                    <a:pt x="244" y="224"/>
                  </a:lnTo>
                  <a:lnTo>
                    <a:pt x="252" y="214"/>
                  </a:lnTo>
                  <a:lnTo>
                    <a:pt x="252" y="196"/>
                  </a:lnTo>
                  <a:lnTo>
                    <a:pt x="264" y="187"/>
                  </a:lnTo>
                </a:path>
              </a:pathLst>
            </a:custGeom>
            <a:solidFill>
              <a:srgbClr val="CCCCFF"/>
            </a:solidFill>
            <a:ln w="6350" cap="rnd">
              <a:solidFill>
                <a:srgbClr val="000000"/>
              </a:solidFill>
              <a:round/>
              <a:headEnd/>
              <a:tailEnd/>
            </a:ln>
          </p:spPr>
          <p:txBody>
            <a:bodyPr wrap="none" lIns="-1" tIns="-1" rIns="-1" bIns="-1" anchor="ctr"/>
            <a:lstStyle/>
            <a:p>
              <a:endParaRPr lang="en-US" sz="2640"/>
            </a:p>
          </p:txBody>
        </p:sp>
        <p:sp>
          <p:nvSpPr>
            <p:cNvPr id="83" name="Rectangle 82"/>
            <p:cNvSpPr>
              <a:spLocks noChangeArrowheads="1"/>
            </p:cNvSpPr>
            <p:nvPr/>
          </p:nvSpPr>
          <p:spPr bwMode="auto">
            <a:xfrm rot="16200000">
              <a:off x="2366169" y="980281"/>
              <a:ext cx="377825" cy="15716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Okaloosa</a:t>
              </a:r>
            </a:p>
          </p:txBody>
        </p:sp>
        <p:sp>
          <p:nvSpPr>
            <p:cNvPr id="84" name="Rectangle 83"/>
            <p:cNvSpPr>
              <a:spLocks noChangeArrowheads="1"/>
            </p:cNvSpPr>
            <p:nvPr/>
          </p:nvSpPr>
          <p:spPr bwMode="auto">
            <a:xfrm>
              <a:off x="2827338" y="1060450"/>
              <a:ext cx="425450"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Walton</a:t>
              </a:r>
            </a:p>
          </p:txBody>
        </p:sp>
        <p:sp>
          <p:nvSpPr>
            <p:cNvPr id="85" name="Rectangle 84"/>
            <p:cNvSpPr>
              <a:spLocks noChangeArrowheads="1"/>
            </p:cNvSpPr>
            <p:nvPr/>
          </p:nvSpPr>
          <p:spPr bwMode="auto">
            <a:xfrm>
              <a:off x="3208338" y="865188"/>
              <a:ext cx="338137" cy="1397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Holmes</a:t>
              </a:r>
            </a:p>
          </p:txBody>
        </p:sp>
        <p:sp>
          <p:nvSpPr>
            <p:cNvPr id="86" name="Rectangle 85"/>
            <p:cNvSpPr>
              <a:spLocks noChangeArrowheads="1"/>
            </p:cNvSpPr>
            <p:nvPr/>
          </p:nvSpPr>
          <p:spPr bwMode="auto">
            <a:xfrm>
              <a:off x="3873500" y="923925"/>
              <a:ext cx="336550"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Jackson</a:t>
              </a:r>
            </a:p>
          </p:txBody>
        </p:sp>
        <p:sp>
          <p:nvSpPr>
            <p:cNvPr id="87" name="Rectangle 81"/>
            <p:cNvSpPr>
              <a:spLocks noChangeArrowheads="1"/>
            </p:cNvSpPr>
            <p:nvPr/>
          </p:nvSpPr>
          <p:spPr bwMode="auto">
            <a:xfrm>
              <a:off x="3470275" y="1309688"/>
              <a:ext cx="338138"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Bay</a:t>
              </a:r>
            </a:p>
          </p:txBody>
        </p:sp>
        <p:sp>
          <p:nvSpPr>
            <p:cNvPr id="88" name="Rectangle 82"/>
            <p:cNvSpPr>
              <a:spLocks noChangeArrowheads="1"/>
            </p:cNvSpPr>
            <p:nvPr/>
          </p:nvSpPr>
          <p:spPr bwMode="auto">
            <a:xfrm>
              <a:off x="3868738" y="1635125"/>
              <a:ext cx="255587"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Gulf</a:t>
              </a:r>
            </a:p>
          </p:txBody>
        </p:sp>
        <p:sp>
          <p:nvSpPr>
            <p:cNvPr id="89" name="Rectangle 83"/>
            <p:cNvSpPr>
              <a:spLocks noChangeArrowheads="1"/>
            </p:cNvSpPr>
            <p:nvPr/>
          </p:nvSpPr>
          <p:spPr bwMode="auto">
            <a:xfrm>
              <a:off x="3827463" y="1258888"/>
              <a:ext cx="339725" cy="139700"/>
            </a:xfrm>
            <a:prstGeom prst="rect">
              <a:avLst/>
            </a:prstGeom>
            <a:no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Calhoun</a:t>
              </a:r>
            </a:p>
          </p:txBody>
        </p:sp>
        <p:sp>
          <p:nvSpPr>
            <p:cNvPr id="90" name="Rectangle 84"/>
            <p:cNvSpPr>
              <a:spLocks noChangeArrowheads="1"/>
            </p:cNvSpPr>
            <p:nvPr/>
          </p:nvSpPr>
          <p:spPr bwMode="auto">
            <a:xfrm>
              <a:off x="4468813" y="1119188"/>
              <a:ext cx="339725"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Gadsden</a:t>
              </a:r>
            </a:p>
          </p:txBody>
        </p:sp>
        <p:sp>
          <p:nvSpPr>
            <p:cNvPr id="91" name="Rectangle 85"/>
            <p:cNvSpPr>
              <a:spLocks noChangeArrowheads="1"/>
            </p:cNvSpPr>
            <p:nvPr/>
          </p:nvSpPr>
          <p:spPr bwMode="auto">
            <a:xfrm>
              <a:off x="4879975" y="1284288"/>
              <a:ext cx="336550"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Leon</a:t>
              </a:r>
            </a:p>
          </p:txBody>
        </p:sp>
        <p:sp>
          <p:nvSpPr>
            <p:cNvPr id="92" name="Rectangle 86"/>
            <p:cNvSpPr>
              <a:spLocks noChangeArrowheads="1"/>
            </p:cNvSpPr>
            <p:nvPr/>
          </p:nvSpPr>
          <p:spPr bwMode="auto">
            <a:xfrm>
              <a:off x="4200525" y="1422400"/>
              <a:ext cx="339725" cy="139700"/>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Liberty</a:t>
              </a:r>
            </a:p>
          </p:txBody>
        </p:sp>
        <p:sp>
          <p:nvSpPr>
            <p:cNvPr id="93" name="Rectangle 87"/>
            <p:cNvSpPr>
              <a:spLocks noChangeArrowheads="1"/>
            </p:cNvSpPr>
            <p:nvPr/>
          </p:nvSpPr>
          <p:spPr bwMode="auto">
            <a:xfrm>
              <a:off x="4289425" y="1647825"/>
              <a:ext cx="338138"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Franklin</a:t>
              </a:r>
            </a:p>
          </p:txBody>
        </p:sp>
        <p:sp>
          <p:nvSpPr>
            <p:cNvPr id="94" name="Rectangle 88"/>
            <p:cNvSpPr>
              <a:spLocks noChangeArrowheads="1"/>
            </p:cNvSpPr>
            <p:nvPr/>
          </p:nvSpPr>
          <p:spPr bwMode="auto">
            <a:xfrm>
              <a:off x="4714875" y="1468438"/>
              <a:ext cx="339725"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Wakulla</a:t>
              </a:r>
            </a:p>
          </p:txBody>
        </p:sp>
        <p:sp>
          <p:nvSpPr>
            <p:cNvPr id="95" name="Rectangle 89"/>
            <p:cNvSpPr>
              <a:spLocks noChangeArrowheads="1"/>
            </p:cNvSpPr>
            <p:nvPr/>
          </p:nvSpPr>
          <p:spPr bwMode="auto">
            <a:xfrm>
              <a:off x="5430838" y="1082675"/>
              <a:ext cx="255587" cy="139700"/>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Jefferson</a:t>
              </a:r>
            </a:p>
          </p:txBody>
        </p:sp>
        <p:sp>
          <p:nvSpPr>
            <p:cNvPr id="96" name="Rectangle 90"/>
            <p:cNvSpPr>
              <a:spLocks noChangeArrowheads="1"/>
            </p:cNvSpPr>
            <p:nvPr/>
          </p:nvSpPr>
          <p:spPr bwMode="auto">
            <a:xfrm>
              <a:off x="5699125" y="1236663"/>
              <a:ext cx="339725" cy="139700"/>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Madison</a:t>
              </a:r>
            </a:p>
          </p:txBody>
        </p:sp>
        <p:sp>
          <p:nvSpPr>
            <p:cNvPr id="97" name="Rectangle 91"/>
            <p:cNvSpPr>
              <a:spLocks noChangeArrowheads="1"/>
            </p:cNvSpPr>
            <p:nvPr/>
          </p:nvSpPr>
          <p:spPr bwMode="auto">
            <a:xfrm>
              <a:off x="5534025" y="1495425"/>
              <a:ext cx="339725" cy="139700"/>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Taylor</a:t>
              </a:r>
            </a:p>
          </p:txBody>
        </p:sp>
        <p:sp>
          <p:nvSpPr>
            <p:cNvPr id="98" name="Rectangle 92"/>
            <p:cNvSpPr>
              <a:spLocks noChangeArrowheads="1"/>
            </p:cNvSpPr>
            <p:nvPr/>
          </p:nvSpPr>
          <p:spPr bwMode="auto">
            <a:xfrm>
              <a:off x="6242050" y="1162050"/>
              <a:ext cx="339725" cy="139700"/>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Hamilton</a:t>
              </a:r>
            </a:p>
          </p:txBody>
        </p:sp>
        <p:sp>
          <p:nvSpPr>
            <p:cNvPr id="99" name="Rectangle 93"/>
            <p:cNvSpPr>
              <a:spLocks noChangeArrowheads="1"/>
            </p:cNvSpPr>
            <p:nvPr/>
          </p:nvSpPr>
          <p:spPr bwMode="auto">
            <a:xfrm>
              <a:off x="6196013" y="1433513"/>
              <a:ext cx="338137" cy="141287"/>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Suwannee</a:t>
              </a:r>
            </a:p>
          </p:txBody>
        </p:sp>
        <p:sp>
          <p:nvSpPr>
            <p:cNvPr id="100" name="Rectangle 94"/>
            <p:cNvSpPr>
              <a:spLocks noChangeArrowheads="1"/>
            </p:cNvSpPr>
            <p:nvPr/>
          </p:nvSpPr>
          <p:spPr bwMode="auto">
            <a:xfrm>
              <a:off x="6046788" y="1654175"/>
              <a:ext cx="339725" cy="139700"/>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Lafayette</a:t>
              </a:r>
            </a:p>
          </p:txBody>
        </p:sp>
        <p:sp>
          <p:nvSpPr>
            <p:cNvPr id="101" name="Rectangle 95"/>
            <p:cNvSpPr>
              <a:spLocks noChangeArrowheads="1"/>
            </p:cNvSpPr>
            <p:nvPr/>
          </p:nvSpPr>
          <p:spPr bwMode="auto">
            <a:xfrm>
              <a:off x="6027738" y="1914525"/>
              <a:ext cx="339725" cy="139700"/>
            </a:xfrm>
            <a:prstGeom prst="rect">
              <a:avLst/>
            </a:prstGeom>
            <a:noFill/>
            <a:ln>
              <a:noFill/>
            </a:ln>
            <a:effectLst/>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Dixie</a:t>
              </a:r>
            </a:p>
          </p:txBody>
        </p:sp>
        <p:sp>
          <p:nvSpPr>
            <p:cNvPr id="102" name="Rectangle 96"/>
            <p:cNvSpPr>
              <a:spLocks noChangeArrowheads="1"/>
            </p:cNvSpPr>
            <p:nvPr/>
          </p:nvSpPr>
          <p:spPr bwMode="auto">
            <a:xfrm>
              <a:off x="6600825" y="1463675"/>
              <a:ext cx="339725"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Columbia</a:t>
              </a:r>
            </a:p>
          </p:txBody>
        </p:sp>
        <p:sp>
          <p:nvSpPr>
            <p:cNvPr id="103" name="Rectangle 97"/>
            <p:cNvSpPr>
              <a:spLocks noChangeArrowheads="1"/>
            </p:cNvSpPr>
            <p:nvPr/>
          </p:nvSpPr>
          <p:spPr bwMode="auto">
            <a:xfrm>
              <a:off x="7011988" y="1354138"/>
              <a:ext cx="339725" cy="141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Baker</a:t>
              </a:r>
            </a:p>
          </p:txBody>
        </p:sp>
        <p:sp>
          <p:nvSpPr>
            <p:cNvPr id="104" name="Rectangle 98"/>
            <p:cNvSpPr>
              <a:spLocks noChangeArrowheads="1"/>
            </p:cNvSpPr>
            <p:nvPr/>
          </p:nvSpPr>
          <p:spPr bwMode="auto">
            <a:xfrm>
              <a:off x="7429500" y="1041400"/>
              <a:ext cx="338138" cy="13970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Nassau</a:t>
              </a:r>
            </a:p>
          </p:txBody>
        </p:sp>
        <p:sp>
          <p:nvSpPr>
            <p:cNvPr id="105" name="Rectangle 99"/>
            <p:cNvSpPr>
              <a:spLocks noChangeArrowheads="1"/>
            </p:cNvSpPr>
            <p:nvPr/>
          </p:nvSpPr>
          <p:spPr bwMode="auto">
            <a:xfrm>
              <a:off x="7667625" y="1284288"/>
              <a:ext cx="338138"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Duval</a:t>
              </a:r>
            </a:p>
          </p:txBody>
        </p:sp>
        <p:sp>
          <p:nvSpPr>
            <p:cNvPr id="106" name="Rectangle 100"/>
            <p:cNvSpPr>
              <a:spLocks noChangeArrowheads="1"/>
            </p:cNvSpPr>
            <p:nvPr/>
          </p:nvSpPr>
          <p:spPr bwMode="auto">
            <a:xfrm>
              <a:off x="6915150" y="1603375"/>
              <a:ext cx="169863" cy="69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Union</a:t>
              </a:r>
            </a:p>
          </p:txBody>
        </p:sp>
        <p:sp>
          <p:nvSpPr>
            <p:cNvPr id="107" name="Rectangle 101"/>
            <p:cNvSpPr>
              <a:spLocks noChangeArrowheads="1"/>
            </p:cNvSpPr>
            <p:nvPr/>
          </p:nvSpPr>
          <p:spPr bwMode="auto">
            <a:xfrm>
              <a:off x="7056438" y="1644650"/>
              <a:ext cx="254000" cy="13970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Bradford</a:t>
              </a:r>
            </a:p>
          </p:txBody>
        </p:sp>
        <p:sp>
          <p:nvSpPr>
            <p:cNvPr id="108" name="Rectangle 102"/>
            <p:cNvSpPr>
              <a:spLocks noChangeArrowheads="1"/>
            </p:cNvSpPr>
            <p:nvPr/>
          </p:nvSpPr>
          <p:spPr bwMode="auto">
            <a:xfrm>
              <a:off x="7397750" y="1587500"/>
              <a:ext cx="336550"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Clay</a:t>
              </a:r>
            </a:p>
          </p:txBody>
        </p:sp>
        <p:sp>
          <p:nvSpPr>
            <p:cNvPr id="109" name="Rectangle 103"/>
            <p:cNvSpPr>
              <a:spLocks noChangeArrowheads="1"/>
            </p:cNvSpPr>
            <p:nvPr/>
          </p:nvSpPr>
          <p:spPr bwMode="auto">
            <a:xfrm>
              <a:off x="7893050" y="1635125"/>
              <a:ext cx="255588" cy="168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St. </a:t>
              </a:r>
              <a:br>
                <a:rPr lang="en-US" altLang="en-US" sz="840" b="1">
                  <a:latin typeface="Times New Roman" pitchFamily="18" charset="0"/>
                </a:rPr>
              </a:br>
              <a:r>
                <a:rPr lang="en-US" altLang="en-US" sz="840" b="1">
                  <a:latin typeface="Times New Roman" pitchFamily="18" charset="0"/>
                </a:rPr>
                <a:t>Johns</a:t>
              </a:r>
            </a:p>
          </p:txBody>
        </p:sp>
        <p:sp>
          <p:nvSpPr>
            <p:cNvPr id="110" name="Rectangle 104"/>
            <p:cNvSpPr>
              <a:spLocks noChangeArrowheads="1"/>
            </p:cNvSpPr>
            <p:nvPr/>
          </p:nvSpPr>
          <p:spPr bwMode="auto">
            <a:xfrm>
              <a:off x="7464425" y="1897063"/>
              <a:ext cx="336550"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Putnam</a:t>
              </a:r>
            </a:p>
          </p:txBody>
        </p:sp>
        <p:sp>
          <p:nvSpPr>
            <p:cNvPr id="111" name="Rectangle 105"/>
            <p:cNvSpPr>
              <a:spLocks noChangeArrowheads="1"/>
            </p:cNvSpPr>
            <p:nvPr/>
          </p:nvSpPr>
          <p:spPr bwMode="auto">
            <a:xfrm>
              <a:off x="6846888" y="1844675"/>
              <a:ext cx="339725" cy="13970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Alachua</a:t>
              </a:r>
            </a:p>
          </p:txBody>
        </p:sp>
        <p:sp>
          <p:nvSpPr>
            <p:cNvPr id="112" name="Rectangle 106"/>
            <p:cNvSpPr>
              <a:spLocks noChangeArrowheads="1"/>
            </p:cNvSpPr>
            <p:nvPr/>
          </p:nvSpPr>
          <p:spPr bwMode="auto">
            <a:xfrm>
              <a:off x="6521450" y="1851025"/>
              <a:ext cx="169863" cy="13970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Gilchrist</a:t>
              </a:r>
            </a:p>
          </p:txBody>
        </p:sp>
        <p:sp>
          <p:nvSpPr>
            <p:cNvPr id="113" name="Rectangle 107"/>
            <p:cNvSpPr>
              <a:spLocks noChangeArrowheads="1"/>
            </p:cNvSpPr>
            <p:nvPr/>
          </p:nvSpPr>
          <p:spPr bwMode="auto">
            <a:xfrm>
              <a:off x="6437313" y="2124075"/>
              <a:ext cx="338137"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Levy</a:t>
              </a:r>
            </a:p>
          </p:txBody>
        </p:sp>
        <p:sp>
          <p:nvSpPr>
            <p:cNvPr id="114" name="Rectangle 108"/>
            <p:cNvSpPr>
              <a:spLocks noChangeArrowheads="1"/>
            </p:cNvSpPr>
            <p:nvPr/>
          </p:nvSpPr>
          <p:spPr bwMode="auto">
            <a:xfrm>
              <a:off x="7094538" y="2263775"/>
              <a:ext cx="338137" cy="13970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Marion</a:t>
              </a:r>
            </a:p>
          </p:txBody>
        </p:sp>
        <p:sp>
          <p:nvSpPr>
            <p:cNvPr id="115" name="Rectangle 109"/>
            <p:cNvSpPr>
              <a:spLocks noChangeArrowheads="1"/>
            </p:cNvSpPr>
            <p:nvPr/>
          </p:nvSpPr>
          <p:spPr bwMode="auto">
            <a:xfrm>
              <a:off x="7983538" y="2032000"/>
              <a:ext cx="339725" cy="139700"/>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Flagler</a:t>
              </a:r>
            </a:p>
          </p:txBody>
        </p:sp>
        <p:sp>
          <p:nvSpPr>
            <p:cNvPr id="116" name="Rectangle 110"/>
            <p:cNvSpPr>
              <a:spLocks noChangeArrowheads="1"/>
            </p:cNvSpPr>
            <p:nvPr/>
          </p:nvSpPr>
          <p:spPr bwMode="auto">
            <a:xfrm>
              <a:off x="8159750" y="2403475"/>
              <a:ext cx="339725" cy="13970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Volusia</a:t>
              </a:r>
            </a:p>
          </p:txBody>
        </p:sp>
        <p:sp>
          <p:nvSpPr>
            <p:cNvPr id="117" name="Rectangle 111"/>
            <p:cNvSpPr>
              <a:spLocks noChangeArrowheads="1"/>
            </p:cNvSpPr>
            <p:nvPr/>
          </p:nvSpPr>
          <p:spPr bwMode="auto">
            <a:xfrm>
              <a:off x="7458075" y="2627313"/>
              <a:ext cx="338138" cy="90487"/>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Lake</a:t>
              </a:r>
            </a:p>
          </p:txBody>
        </p:sp>
        <p:sp>
          <p:nvSpPr>
            <p:cNvPr id="118" name="Rectangle 112"/>
            <p:cNvSpPr>
              <a:spLocks noChangeArrowheads="1"/>
            </p:cNvSpPr>
            <p:nvPr/>
          </p:nvSpPr>
          <p:spPr bwMode="auto">
            <a:xfrm>
              <a:off x="8159750" y="2752725"/>
              <a:ext cx="169863" cy="84138"/>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Seminole</a:t>
              </a:r>
            </a:p>
          </p:txBody>
        </p:sp>
        <p:sp>
          <p:nvSpPr>
            <p:cNvPr id="119" name="Rectangle 113"/>
            <p:cNvSpPr>
              <a:spLocks noChangeArrowheads="1"/>
            </p:cNvSpPr>
            <p:nvPr/>
          </p:nvSpPr>
          <p:spPr bwMode="auto">
            <a:xfrm>
              <a:off x="7913688" y="2894013"/>
              <a:ext cx="339725" cy="13970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Orange</a:t>
              </a:r>
            </a:p>
          </p:txBody>
        </p:sp>
        <p:sp>
          <p:nvSpPr>
            <p:cNvPr id="120" name="Rectangle 114"/>
            <p:cNvSpPr>
              <a:spLocks noChangeArrowheads="1"/>
            </p:cNvSpPr>
            <p:nvPr/>
          </p:nvSpPr>
          <p:spPr bwMode="auto">
            <a:xfrm>
              <a:off x="8191500" y="3251200"/>
              <a:ext cx="339725" cy="13970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Osceola</a:t>
              </a:r>
            </a:p>
          </p:txBody>
        </p:sp>
        <p:sp>
          <p:nvSpPr>
            <p:cNvPr id="121" name="Rectangle 115"/>
            <p:cNvSpPr>
              <a:spLocks noChangeArrowheads="1"/>
            </p:cNvSpPr>
            <p:nvPr/>
          </p:nvSpPr>
          <p:spPr bwMode="auto">
            <a:xfrm>
              <a:off x="8755063" y="3605213"/>
              <a:ext cx="255587" cy="13970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Indian</a:t>
              </a:r>
              <a:br>
                <a:rPr lang="en-US" altLang="en-US" sz="840" b="1">
                  <a:latin typeface="Times New Roman" pitchFamily="18" charset="0"/>
                </a:rPr>
              </a:br>
              <a:r>
                <a:rPr lang="en-US" altLang="en-US" sz="840" b="1">
                  <a:latin typeface="Times New Roman" pitchFamily="18" charset="0"/>
                </a:rPr>
                <a:t>River</a:t>
              </a:r>
            </a:p>
          </p:txBody>
        </p:sp>
        <p:sp>
          <p:nvSpPr>
            <p:cNvPr id="122" name="Rectangle 116"/>
            <p:cNvSpPr>
              <a:spLocks noChangeArrowheads="1"/>
            </p:cNvSpPr>
            <p:nvPr/>
          </p:nvSpPr>
          <p:spPr bwMode="auto">
            <a:xfrm>
              <a:off x="8815388" y="3871913"/>
              <a:ext cx="339725" cy="13970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St.</a:t>
              </a:r>
              <a:br>
                <a:rPr lang="en-US" altLang="en-US" sz="840" b="1" dirty="0">
                  <a:latin typeface="Times New Roman" pitchFamily="18" charset="0"/>
                </a:rPr>
              </a:br>
              <a:r>
                <a:rPr lang="en-US" altLang="en-US" sz="840" b="1" dirty="0">
                  <a:latin typeface="Times New Roman" pitchFamily="18" charset="0"/>
                </a:rPr>
                <a:t>Lucie</a:t>
              </a:r>
            </a:p>
          </p:txBody>
        </p:sp>
        <p:sp>
          <p:nvSpPr>
            <p:cNvPr id="123" name="Rectangle 117"/>
            <p:cNvSpPr>
              <a:spLocks noChangeArrowheads="1"/>
            </p:cNvSpPr>
            <p:nvPr/>
          </p:nvSpPr>
          <p:spPr bwMode="auto">
            <a:xfrm>
              <a:off x="8897938" y="4151313"/>
              <a:ext cx="339725" cy="141287"/>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Martin</a:t>
              </a:r>
            </a:p>
          </p:txBody>
        </p:sp>
        <p:sp>
          <p:nvSpPr>
            <p:cNvPr id="124" name="Rectangle 118"/>
            <p:cNvSpPr>
              <a:spLocks noChangeArrowheads="1"/>
            </p:cNvSpPr>
            <p:nvPr/>
          </p:nvSpPr>
          <p:spPr bwMode="auto">
            <a:xfrm>
              <a:off x="8686800" y="3397250"/>
              <a:ext cx="252413" cy="139700"/>
            </a:xfrm>
            <a:prstGeom prst="rect">
              <a:avLst/>
            </a:prstGeom>
            <a:noFill/>
            <a:ln>
              <a:noFill/>
            </a:ln>
            <a:effectLst/>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Brevard</a:t>
              </a:r>
            </a:p>
          </p:txBody>
        </p:sp>
        <p:sp>
          <p:nvSpPr>
            <p:cNvPr id="125" name="Rectangle 119"/>
            <p:cNvSpPr>
              <a:spLocks noChangeArrowheads="1"/>
            </p:cNvSpPr>
            <p:nvPr/>
          </p:nvSpPr>
          <p:spPr bwMode="auto">
            <a:xfrm>
              <a:off x="6765925" y="2613025"/>
              <a:ext cx="338138"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Citrus</a:t>
              </a:r>
            </a:p>
          </p:txBody>
        </p:sp>
        <p:sp>
          <p:nvSpPr>
            <p:cNvPr id="126" name="Rectangle 120"/>
            <p:cNvSpPr>
              <a:spLocks noChangeArrowheads="1"/>
            </p:cNvSpPr>
            <p:nvPr/>
          </p:nvSpPr>
          <p:spPr bwMode="auto">
            <a:xfrm>
              <a:off x="6743700" y="2841625"/>
              <a:ext cx="338138" cy="141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Hernando</a:t>
              </a:r>
            </a:p>
          </p:txBody>
        </p:sp>
        <p:sp>
          <p:nvSpPr>
            <p:cNvPr id="127" name="Rectangle 121"/>
            <p:cNvSpPr>
              <a:spLocks noChangeArrowheads="1"/>
            </p:cNvSpPr>
            <p:nvPr/>
          </p:nvSpPr>
          <p:spPr bwMode="auto">
            <a:xfrm>
              <a:off x="7181850" y="2749550"/>
              <a:ext cx="255588"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Sumter</a:t>
              </a:r>
            </a:p>
          </p:txBody>
        </p:sp>
        <p:sp>
          <p:nvSpPr>
            <p:cNvPr id="128" name="Rectangle 122"/>
            <p:cNvSpPr>
              <a:spLocks noChangeArrowheads="1"/>
            </p:cNvSpPr>
            <p:nvPr/>
          </p:nvSpPr>
          <p:spPr bwMode="auto">
            <a:xfrm>
              <a:off x="6765925" y="3059113"/>
              <a:ext cx="338138"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Pasco</a:t>
              </a:r>
            </a:p>
          </p:txBody>
        </p:sp>
        <p:sp>
          <p:nvSpPr>
            <p:cNvPr id="129" name="Rectangle 123"/>
            <p:cNvSpPr>
              <a:spLocks noChangeArrowheads="1"/>
            </p:cNvSpPr>
            <p:nvPr/>
          </p:nvSpPr>
          <p:spPr bwMode="auto">
            <a:xfrm>
              <a:off x="6846888" y="3290888"/>
              <a:ext cx="339725"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Hillsborough</a:t>
              </a:r>
            </a:p>
          </p:txBody>
        </p:sp>
        <p:sp>
          <p:nvSpPr>
            <p:cNvPr id="130" name="Rectangle 124"/>
            <p:cNvSpPr>
              <a:spLocks noChangeArrowheads="1"/>
            </p:cNvSpPr>
            <p:nvPr/>
          </p:nvSpPr>
          <p:spPr bwMode="auto">
            <a:xfrm>
              <a:off x="7504113" y="3382963"/>
              <a:ext cx="338137"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Polk</a:t>
              </a:r>
            </a:p>
          </p:txBody>
        </p:sp>
        <p:sp>
          <p:nvSpPr>
            <p:cNvPr id="131" name="Rectangle 125"/>
            <p:cNvSpPr>
              <a:spLocks noChangeArrowheads="1"/>
            </p:cNvSpPr>
            <p:nvPr/>
          </p:nvSpPr>
          <p:spPr bwMode="auto">
            <a:xfrm>
              <a:off x="6929438" y="3749675"/>
              <a:ext cx="339725" cy="139700"/>
            </a:xfrm>
            <a:prstGeom prst="rect">
              <a:avLst/>
            </a:prstGeom>
            <a:noFill/>
            <a:ln>
              <a:noFill/>
            </a:ln>
            <a:effectLst/>
            <a:extLst>
              <a:ext uri="{909E8E84-426E-40DD-AFC4-6F175D3DCCD1}">
                <a14:hiddenFill xmlns:a14="http://schemas.microsoft.com/office/drawing/2010/main">
                  <a:solidFill>
                    <a:srgbClr val="6600CC"/>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Manatee</a:t>
              </a:r>
            </a:p>
          </p:txBody>
        </p:sp>
        <p:sp>
          <p:nvSpPr>
            <p:cNvPr id="132" name="Rectangle 126"/>
            <p:cNvSpPr>
              <a:spLocks noChangeArrowheads="1"/>
            </p:cNvSpPr>
            <p:nvPr/>
          </p:nvSpPr>
          <p:spPr bwMode="auto">
            <a:xfrm>
              <a:off x="7423150" y="3779838"/>
              <a:ext cx="336550" cy="141287"/>
            </a:xfrm>
            <a:prstGeom prst="rect">
              <a:avLst/>
            </a:prstGeom>
            <a:solidFill>
              <a:schemeClr val="accent6">
                <a:lumMod val="20000"/>
                <a:lumOff val="80000"/>
              </a:schemeClr>
            </a:solidFill>
            <a:ln>
              <a:noFill/>
            </a:ln>
            <a:effectLst/>
            <a:extLs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Hardee</a:t>
              </a:r>
            </a:p>
          </p:txBody>
        </p:sp>
        <p:sp>
          <p:nvSpPr>
            <p:cNvPr id="133" name="Rectangle 127"/>
            <p:cNvSpPr>
              <a:spLocks noChangeArrowheads="1"/>
            </p:cNvSpPr>
            <p:nvPr/>
          </p:nvSpPr>
          <p:spPr bwMode="auto">
            <a:xfrm>
              <a:off x="6540500" y="3452813"/>
              <a:ext cx="158750" cy="139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Pinellas</a:t>
              </a:r>
            </a:p>
          </p:txBody>
        </p:sp>
        <p:sp>
          <p:nvSpPr>
            <p:cNvPr id="134" name="Rectangle 128"/>
            <p:cNvSpPr>
              <a:spLocks noChangeArrowheads="1"/>
            </p:cNvSpPr>
            <p:nvPr/>
          </p:nvSpPr>
          <p:spPr bwMode="auto">
            <a:xfrm>
              <a:off x="7962900" y="3962400"/>
              <a:ext cx="338138" cy="139700"/>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Highland</a:t>
              </a:r>
            </a:p>
          </p:txBody>
        </p:sp>
        <p:sp>
          <p:nvSpPr>
            <p:cNvPr id="135" name="Rectangle 129"/>
            <p:cNvSpPr>
              <a:spLocks noChangeArrowheads="1"/>
            </p:cNvSpPr>
            <p:nvPr/>
          </p:nvSpPr>
          <p:spPr bwMode="auto">
            <a:xfrm>
              <a:off x="8343900" y="3806825"/>
              <a:ext cx="338138" cy="139700"/>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Okeechobee</a:t>
              </a:r>
            </a:p>
          </p:txBody>
        </p:sp>
        <p:sp>
          <p:nvSpPr>
            <p:cNvPr id="136" name="Rectangle 130"/>
            <p:cNvSpPr>
              <a:spLocks noChangeArrowheads="1"/>
            </p:cNvSpPr>
            <p:nvPr/>
          </p:nvSpPr>
          <p:spPr bwMode="auto">
            <a:xfrm>
              <a:off x="7986713" y="4270375"/>
              <a:ext cx="339725" cy="139700"/>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Glades</a:t>
              </a:r>
            </a:p>
          </p:txBody>
        </p:sp>
        <p:sp>
          <p:nvSpPr>
            <p:cNvPr id="137" name="Rectangle 131"/>
            <p:cNvSpPr>
              <a:spLocks noChangeArrowheads="1"/>
            </p:cNvSpPr>
            <p:nvPr/>
          </p:nvSpPr>
          <p:spPr bwMode="auto">
            <a:xfrm>
              <a:off x="7423150" y="4292600"/>
              <a:ext cx="336550" cy="139700"/>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Charlotte</a:t>
              </a:r>
            </a:p>
          </p:txBody>
        </p:sp>
        <p:sp>
          <p:nvSpPr>
            <p:cNvPr id="138" name="Rectangle 132"/>
            <p:cNvSpPr>
              <a:spLocks noChangeArrowheads="1"/>
            </p:cNvSpPr>
            <p:nvPr/>
          </p:nvSpPr>
          <p:spPr bwMode="auto">
            <a:xfrm>
              <a:off x="6850063" y="4089400"/>
              <a:ext cx="350837" cy="104775"/>
            </a:xfrm>
            <a:prstGeom prst="rect">
              <a:avLst/>
            </a:prstGeom>
            <a:noFill/>
            <a:ln>
              <a:noFill/>
            </a:ln>
            <a:effectLst/>
            <a:extLst>
              <a:ext uri="{909E8E84-426E-40DD-AFC4-6F175D3DCCD1}">
                <a14:hiddenFill xmlns:a14="http://schemas.microsoft.com/office/drawing/2010/main">
                  <a:solidFill>
                    <a:srgbClr val="6600CC"/>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Sarasota</a:t>
              </a:r>
            </a:p>
          </p:txBody>
        </p:sp>
        <p:sp>
          <p:nvSpPr>
            <p:cNvPr id="139" name="Rectangle 133"/>
            <p:cNvSpPr>
              <a:spLocks noChangeArrowheads="1"/>
            </p:cNvSpPr>
            <p:nvPr/>
          </p:nvSpPr>
          <p:spPr bwMode="auto">
            <a:xfrm>
              <a:off x="7423150" y="4502150"/>
              <a:ext cx="336550" cy="139700"/>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Lee</a:t>
              </a:r>
            </a:p>
          </p:txBody>
        </p:sp>
        <p:sp>
          <p:nvSpPr>
            <p:cNvPr id="140" name="Rectangle 134"/>
            <p:cNvSpPr>
              <a:spLocks noChangeArrowheads="1"/>
            </p:cNvSpPr>
            <p:nvPr/>
          </p:nvSpPr>
          <p:spPr bwMode="auto">
            <a:xfrm>
              <a:off x="8191500" y="4622800"/>
              <a:ext cx="338138" cy="139700"/>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Hendry</a:t>
              </a:r>
            </a:p>
          </p:txBody>
        </p:sp>
        <p:sp>
          <p:nvSpPr>
            <p:cNvPr id="141" name="Rectangle 135"/>
            <p:cNvSpPr>
              <a:spLocks noChangeArrowheads="1"/>
            </p:cNvSpPr>
            <p:nvPr/>
          </p:nvSpPr>
          <p:spPr bwMode="auto">
            <a:xfrm>
              <a:off x="7886700" y="5003800"/>
              <a:ext cx="339725" cy="139700"/>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Collier</a:t>
              </a:r>
            </a:p>
          </p:txBody>
        </p:sp>
        <p:sp>
          <p:nvSpPr>
            <p:cNvPr id="142" name="Rectangle 136"/>
            <p:cNvSpPr>
              <a:spLocks noChangeArrowheads="1"/>
            </p:cNvSpPr>
            <p:nvPr/>
          </p:nvSpPr>
          <p:spPr bwMode="auto">
            <a:xfrm>
              <a:off x="8953500" y="4470400"/>
              <a:ext cx="339725" cy="2286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Palm</a:t>
              </a:r>
              <a:br>
                <a:rPr lang="en-US" altLang="en-US" sz="840" b="1">
                  <a:latin typeface="Times New Roman" pitchFamily="18" charset="0"/>
                </a:rPr>
              </a:br>
              <a:r>
                <a:rPr lang="en-US" altLang="en-US" sz="840" b="1">
                  <a:latin typeface="Times New Roman" pitchFamily="18" charset="0"/>
                </a:rPr>
                <a:t>Beach</a:t>
              </a:r>
            </a:p>
          </p:txBody>
        </p:sp>
        <p:sp>
          <p:nvSpPr>
            <p:cNvPr id="143" name="Rectangle 137"/>
            <p:cNvSpPr>
              <a:spLocks noChangeArrowheads="1"/>
            </p:cNvSpPr>
            <p:nvPr/>
          </p:nvSpPr>
          <p:spPr bwMode="auto">
            <a:xfrm>
              <a:off x="8780463" y="4899025"/>
              <a:ext cx="338137" cy="1397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Broward</a:t>
              </a:r>
            </a:p>
          </p:txBody>
        </p:sp>
        <p:sp>
          <p:nvSpPr>
            <p:cNvPr id="144" name="Rectangle 138"/>
            <p:cNvSpPr>
              <a:spLocks noChangeArrowheads="1"/>
            </p:cNvSpPr>
            <p:nvPr/>
          </p:nvSpPr>
          <p:spPr bwMode="auto">
            <a:xfrm>
              <a:off x="8724900" y="5384800"/>
              <a:ext cx="339725" cy="1397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Dade</a:t>
              </a:r>
            </a:p>
          </p:txBody>
        </p:sp>
        <p:sp>
          <p:nvSpPr>
            <p:cNvPr id="145" name="Rectangle 139"/>
            <p:cNvSpPr>
              <a:spLocks noChangeArrowheads="1"/>
            </p:cNvSpPr>
            <p:nvPr/>
          </p:nvSpPr>
          <p:spPr bwMode="auto">
            <a:xfrm>
              <a:off x="8196263" y="5397500"/>
              <a:ext cx="338137" cy="1397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Monroe</a:t>
              </a:r>
            </a:p>
          </p:txBody>
        </p:sp>
        <p:sp>
          <p:nvSpPr>
            <p:cNvPr id="146" name="Rectangle 147"/>
            <p:cNvSpPr>
              <a:spLocks noChangeArrowheads="1"/>
            </p:cNvSpPr>
            <p:nvPr/>
          </p:nvSpPr>
          <p:spPr bwMode="auto">
            <a:xfrm>
              <a:off x="7462838" y="4013200"/>
              <a:ext cx="338137" cy="141288"/>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a:latin typeface="Times New Roman" pitchFamily="18" charset="0"/>
                </a:rPr>
                <a:t>Desoto</a:t>
              </a:r>
            </a:p>
          </p:txBody>
        </p:sp>
        <p:sp>
          <p:nvSpPr>
            <p:cNvPr id="147" name="Rectangle 148"/>
            <p:cNvSpPr>
              <a:spLocks noChangeArrowheads="1"/>
            </p:cNvSpPr>
            <p:nvPr/>
          </p:nvSpPr>
          <p:spPr bwMode="auto">
            <a:xfrm>
              <a:off x="1898650" y="911225"/>
              <a:ext cx="428625" cy="2286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Santa </a:t>
              </a:r>
              <a:br>
                <a:rPr lang="en-US" altLang="en-US" sz="840" b="1" dirty="0">
                  <a:latin typeface="Times New Roman" pitchFamily="18" charset="0"/>
                </a:rPr>
              </a:br>
              <a:r>
                <a:rPr lang="en-US" altLang="en-US" sz="840" b="1" dirty="0">
                  <a:latin typeface="Times New Roman" pitchFamily="18" charset="0"/>
                </a:rPr>
                <a:t>Rosa</a:t>
              </a:r>
            </a:p>
          </p:txBody>
        </p:sp>
        <p:sp>
          <p:nvSpPr>
            <p:cNvPr id="148" name="Rectangle 167"/>
            <p:cNvSpPr>
              <a:spLocks noChangeArrowheads="1"/>
            </p:cNvSpPr>
            <p:nvPr/>
          </p:nvSpPr>
          <p:spPr bwMode="auto">
            <a:xfrm rot="16200000">
              <a:off x="1493837" y="1027113"/>
              <a:ext cx="454025" cy="952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lIns="10973" tIns="65837" rIns="87782" bIns="10973" anchor="ctr"/>
            <a:lstStyle/>
            <a:p>
              <a:pPr algn="ctr"/>
              <a:r>
                <a:rPr lang="en-US" altLang="en-US" sz="840" b="1" dirty="0">
                  <a:latin typeface="Times New Roman" pitchFamily="18" charset="0"/>
                </a:rPr>
                <a:t>Escambia</a:t>
              </a:r>
            </a:p>
          </p:txBody>
        </p:sp>
        <p:sp>
          <p:nvSpPr>
            <p:cNvPr id="149" name="Rectangle 80"/>
            <p:cNvSpPr>
              <a:spLocks noChangeArrowheads="1"/>
            </p:cNvSpPr>
            <p:nvPr/>
          </p:nvSpPr>
          <p:spPr bwMode="auto">
            <a:xfrm>
              <a:off x="3313113" y="1112838"/>
              <a:ext cx="442912" cy="10636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nchor="ctr"/>
            <a:lstStyle/>
            <a:p>
              <a:pPr algn="ctr"/>
              <a:r>
                <a:rPr lang="en-US" altLang="en-US" sz="840" b="1" dirty="0">
                  <a:latin typeface="Times New Roman" pitchFamily="18" charset="0"/>
                </a:rPr>
                <a:t>Washington</a:t>
              </a:r>
            </a:p>
          </p:txBody>
        </p:sp>
      </p:grpSp>
    </p:spTree>
    <p:extLst>
      <p:ext uri="{BB962C8B-B14F-4D97-AF65-F5344CB8AC3E}">
        <p14:creationId xmlns:p14="http://schemas.microsoft.com/office/powerpoint/2010/main" val="405127249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he Opportunity"/>
          <p:cNvSpPr txBox="1">
            <a:spLocks noGrp="1"/>
          </p:cNvSpPr>
          <p:nvPr>
            <p:ph type="title"/>
          </p:nvPr>
        </p:nvSpPr>
        <p:spPr>
          <a:prstGeom prst="rect">
            <a:avLst/>
          </a:prstGeom>
        </p:spPr>
        <p:txBody>
          <a:bodyPr/>
          <a:lstStyle>
            <a:lvl1pPr>
              <a:defRPr>
                <a:solidFill>
                  <a:srgbClr val="FFFFFF"/>
                </a:solidFill>
              </a:defRPr>
            </a:lvl1pPr>
          </a:lstStyle>
          <a:p>
            <a:r>
              <a:rPr b="1" dirty="0">
                <a:solidFill>
                  <a:schemeClr val="tx1"/>
                </a:solidFill>
              </a:rPr>
              <a:t>The Opportunity</a:t>
            </a:r>
          </a:p>
        </p:txBody>
      </p:sp>
      <p:sp>
        <p:nvSpPr>
          <p:cNvPr id="145" name="Most cases of active TB occur among foreign born individuals…"/>
          <p:cNvSpPr txBox="1">
            <a:spLocks noGrp="1"/>
          </p:cNvSpPr>
          <p:nvPr>
            <p:ph type="body" idx="1"/>
          </p:nvPr>
        </p:nvSpPr>
        <p:spPr>
          <a:prstGeom prst="rect">
            <a:avLst/>
          </a:prstGeom>
        </p:spPr>
        <p:txBody>
          <a:bodyPr/>
          <a:lstStyle/>
          <a:p>
            <a:r>
              <a:rPr dirty="0"/>
              <a:t>Most cases of active TB occur among foreign born individuals</a:t>
            </a:r>
          </a:p>
          <a:p>
            <a:endParaRPr lang="en-US" dirty="0"/>
          </a:p>
          <a:p>
            <a:r>
              <a:rPr dirty="0"/>
              <a:t>Most </a:t>
            </a:r>
            <a:r>
              <a:rPr lang="en-US" dirty="0"/>
              <a:t>of these individuals </a:t>
            </a:r>
            <a:r>
              <a:rPr dirty="0"/>
              <a:t>are in the country for over a year before they develop active TB</a:t>
            </a:r>
          </a:p>
          <a:p>
            <a:endParaRPr lang="en-US" dirty="0"/>
          </a:p>
          <a:p>
            <a:r>
              <a:rPr dirty="0"/>
              <a:t>That year represents our </a:t>
            </a:r>
            <a:r>
              <a:rPr b="1" u="sng" dirty="0"/>
              <a:t>opportunity</a:t>
            </a:r>
          </a:p>
        </p:txBody>
      </p:sp>
      <p:sp>
        <p:nvSpPr>
          <p:cNvPr id="14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USPSTF Recommendations"/>
          <p:cNvSpPr txBox="1">
            <a:spLocks noGrp="1"/>
          </p:cNvSpPr>
          <p:nvPr>
            <p:ph type="title"/>
          </p:nvPr>
        </p:nvSpPr>
        <p:spPr>
          <a:xfrm>
            <a:off x="1005838" y="198868"/>
            <a:ext cx="12618721" cy="1590676"/>
          </a:xfrm>
          <a:prstGeom prst="rect">
            <a:avLst/>
          </a:prstGeom>
        </p:spPr>
        <p:txBody>
          <a:bodyPr/>
          <a:lstStyle>
            <a:lvl1pPr>
              <a:defRPr>
                <a:solidFill>
                  <a:srgbClr val="FFFFFF"/>
                </a:solidFill>
              </a:defRPr>
            </a:lvl1pPr>
          </a:lstStyle>
          <a:p>
            <a:r>
              <a:rPr b="1" dirty="0">
                <a:solidFill>
                  <a:schemeClr val="tx1"/>
                </a:solidFill>
              </a:rPr>
              <a:t>USPSTF </a:t>
            </a:r>
            <a:r>
              <a:rPr lang="en-US" b="1" dirty="0">
                <a:solidFill>
                  <a:schemeClr val="tx1"/>
                </a:solidFill>
              </a:rPr>
              <a:t>2016 </a:t>
            </a:r>
            <a:r>
              <a:rPr b="1" dirty="0">
                <a:solidFill>
                  <a:schemeClr val="tx1"/>
                </a:solidFill>
              </a:rPr>
              <a:t>Recommendation</a:t>
            </a:r>
          </a:p>
        </p:txBody>
      </p:sp>
      <p:sp>
        <p:nvSpPr>
          <p:cNvPr id="150" name="Slide Number"/>
          <p:cNvSpPr txBox="1">
            <a:spLocks noGrp="1"/>
          </p:cNvSpPr>
          <p:nvPr>
            <p:ph type="sldNum" sz="quarter" idx="2"/>
          </p:nvPr>
        </p:nvSpPr>
        <p:spPr>
          <a:xfrm>
            <a:off x="1362414" y="7636660"/>
            <a:ext cx="217152" cy="31339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pic>
        <p:nvPicPr>
          <p:cNvPr id="2" name="Picture 1"/>
          <p:cNvPicPr>
            <a:picLocks noChangeAspect="1"/>
          </p:cNvPicPr>
          <p:nvPr/>
        </p:nvPicPr>
        <p:blipFill>
          <a:blip r:embed="rId3"/>
          <a:stretch>
            <a:fillRect/>
          </a:stretch>
        </p:blipFill>
        <p:spPr>
          <a:xfrm>
            <a:off x="3198265" y="1316052"/>
            <a:ext cx="8545148" cy="5696765"/>
          </a:xfrm>
          <a:prstGeom prst="rect">
            <a:avLst/>
          </a:prstGeom>
        </p:spPr>
      </p:pic>
      <p:sp>
        <p:nvSpPr>
          <p:cNvPr id="4" name="Rectangle 3"/>
          <p:cNvSpPr/>
          <p:nvPr/>
        </p:nvSpPr>
        <p:spPr>
          <a:xfrm>
            <a:off x="2273542" y="1099226"/>
            <a:ext cx="9816861" cy="1142243"/>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14117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000000"/>
              </a:solidFill>
              <a:effectLst/>
              <a:uFillTx/>
              <a:latin typeface="Arial"/>
              <a:ea typeface="Arial"/>
              <a:cs typeface="Arial"/>
              <a:sym typeface="Arial"/>
            </a:endParaRPr>
          </a:p>
        </p:txBody>
      </p:sp>
      <p:sp>
        <p:nvSpPr>
          <p:cNvPr id="8" name="Rectangle 7"/>
          <p:cNvSpPr/>
          <p:nvPr/>
        </p:nvSpPr>
        <p:spPr>
          <a:xfrm>
            <a:off x="2273542" y="5870574"/>
            <a:ext cx="9816861" cy="1142243"/>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14117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000000"/>
              </a:solidFill>
              <a:effectLst/>
              <a:uFillTx/>
              <a:latin typeface="Arial"/>
              <a:ea typeface="Arial"/>
              <a:cs typeface="Arial"/>
              <a:sym typeface="Arial"/>
            </a:endParaRPr>
          </a:p>
        </p:txBody>
      </p:sp>
      <p:sp>
        <p:nvSpPr>
          <p:cNvPr id="9" name="Rectangle 8"/>
          <p:cNvSpPr/>
          <p:nvPr/>
        </p:nvSpPr>
        <p:spPr>
          <a:xfrm rot="5400000">
            <a:off x="-220893" y="3484899"/>
            <a:ext cx="5913593" cy="1142243"/>
          </a:xfrm>
          <a:prstGeom prst="rect">
            <a:avLst/>
          </a:prstGeom>
          <a:solidFill>
            <a:schemeClr val="accent3">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14117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000000"/>
              </a:solidFill>
              <a:effectLst/>
              <a:uFillTx/>
              <a:latin typeface="Arial"/>
              <a:ea typeface="Arial"/>
              <a:cs typeface="Arial"/>
              <a:sym typeface="Arial"/>
            </a:endParaRPr>
          </a:p>
        </p:txBody>
      </p:sp>
      <p:sp>
        <p:nvSpPr>
          <p:cNvPr id="10" name="Rectangle 9"/>
          <p:cNvSpPr/>
          <p:nvPr/>
        </p:nvSpPr>
        <p:spPr>
          <a:xfrm rot="5400000">
            <a:off x="8562484" y="3484899"/>
            <a:ext cx="5913594" cy="1142243"/>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14117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000000"/>
              </a:solidFill>
              <a:effectLst/>
              <a:uFillTx/>
              <a:latin typeface="Arial"/>
              <a:ea typeface="Arial"/>
              <a:cs typeface="Arial"/>
              <a:sym typeface="Arial"/>
            </a:endParaRPr>
          </a:p>
        </p:txBody>
      </p:sp>
      <p:sp>
        <p:nvSpPr>
          <p:cNvPr id="3" name="TextBox 2"/>
          <p:cNvSpPr txBox="1"/>
          <p:nvPr/>
        </p:nvSpPr>
        <p:spPr>
          <a:xfrm>
            <a:off x="2679938" y="6666808"/>
            <a:ext cx="927052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b="1" dirty="0"/>
              <a:t>https://www.uspreventiveservicestaskforce.org/Page/Document/UpdateSummaryFinal/latent-tuberculosis-infection-screening</a:t>
            </a:r>
            <a:endParaRPr kumimoji="0" lang="en-US" sz="1200" b="1" i="0" u="none" strike="noStrike" cap="none" spc="0" normalizeH="0" baseline="0" dirty="0">
              <a:ln>
                <a:noFill/>
              </a:ln>
              <a:solidFill>
                <a:srgbClr val="000000"/>
              </a:solidFill>
              <a:effectLst/>
              <a:uFillTx/>
              <a:sym typeface="Aria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B Screening"/>
          <p:cNvSpPr txBox="1">
            <a:spLocks noGrp="1"/>
          </p:cNvSpPr>
          <p:nvPr>
            <p:ph type="title"/>
          </p:nvPr>
        </p:nvSpPr>
        <p:spPr>
          <a:prstGeom prst="rect">
            <a:avLst/>
          </a:prstGeom>
        </p:spPr>
        <p:txBody>
          <a:bodyPr>
            <a:normAutofit/>
          </a:bodyPr>
          <a:lstStyle>
            <a:lvl1pPr>
              <a:defRPr>
                <a:solidFill>
                  <a:srgbClr val="FFFFFF"/>
                </a:solidFill>
              </a:defRPr>
            </a:lvl1pPr>
          </a:lstStyle>
          <a:p>
            <a:r>
              <a:rPr sz="4400" b="1" dirty="0">
                <a:solidFill>
                  <a:schemeClr val="tx1"/>
                </a:solidFill>
              </a:rPr>
              <a:t>TB Screening</a:t>
            </a:r>
          </a:p>
        </p:txBody>
      </p:sp>
      <p:sp>
        <p:nvSpPr>
          <p:cNvPr id="165" name="There is no gold standard!…"/>
          <p:cNvSpPr txBox="1">
            <a:spLocks noGrp="1"/>
          </p:cNvSpPr>
          <p:nvPr>
            <p:ph type="body" idx="1"/>
          </p:nvPr>
        </p:nvSpPr>
        <p:spPr>
          <a:prstGeom prst="rect">
            <a:avLst/>
          </a:prstGeom>
        </p:spPr>
        <p:txBody>
          <a:bodyPr/>
          <a:lstStyle/>
          <a:p>
            <a:pPr>
              <a:defRPr>
                <a:solidFill>
                  <a:srgbClr val="FFFFFF"/>
                </a:solidFill>
              </a:defRPr>
            </a:pPr>
            <a:r>
              <a:rPr dirty="0">
                <a:solidFill>
                  <a:schemeClr val="tx1"/>
                </a:solidFill>
              </a:rPr>
              <a:t>There is no gold standard!</a:t>
            </a:r>
          </a:p>
          <a:p>
            <a:pPr>
              <a:defRPr>
                <a:solidFill>
                  <a:srgbClr val="FFFFFF"/>
                </a:solidFill>
              </a:defRPr>
            </a:pPr>
            <a:endParaRPr lang="en-US" dirty="0">
              <a:solidFill>
                <a:schemeClr val="tx1"/>
              </a:solidFill>
            </a:endParaRPr>
          </a:p>
          <a:p>
            <a:pPr>
              <a:defRPr>
                <a:solidFill>
                  <a:srgbClr val="FFFFFF"/>
                </a:solidFill>
              </a:defRPr>
            </a:pPr>
            <a:r>
              <a:rPr dirty="0">
                <a:solidFill>
                  <a:schemeClr val="tx1"/>
                </a:solidFill>
              </a:rPr>
              <a:t>All tests associated with false positives and false negatives</a:t>
            </a:r>
          </a:p>
          <a:p>
            <a:pPr>
              <a:defRPr>
                <a:solidFill>
                  <a:srgbClr val="FFFFFF"/>
                </a:solidFill>
              </a:defRPr>
            </a:pPr>
            <a:endParaRPr lang="en-US" dirty="0">
              <a:solidFill>
                <a:schemeClr val="tx1"/>
              </a:solidFill>
            </a:endParaRPr>
          </a:p>
          <a:p>
            <a:pPr>
              <a:defRPr>
                <a:solidFill>
                  <a:srgbClr val="FFFFFF"/>
                </a:solidFill>
              </a:defRPr>
            </a:pPr>
            <a:r>
              <a:rPr dirty="0">
                <a:solidFill>
                  <a:schemeClr val="tx1"/>
                </a:solidFill>
              </a:rPr>
              <a:t>Tests do not predict disease progression (reactivation) </a:t>
            </a:r>
          </a:p>
          <a:p>
            <a:pPr>
              <a:defRPr>
                <a:solidFill>
                  <a:srgbClr val="FFFFFF"/>
                </a:solidFill>
              </a:defRPr>
            </a:pPr>
            <a:endParaRPr lang="en-US" dirty="0">
              <a:solidFill>
                <a:schemeClr val="tx1"/>
              </a:solidFill>
            </a:endParaRPr>
          </a:p>
          <a:p>
            <a:pPr>
              <a:defRPr>
                <a:solidFill>
                  <a:srgbClr val="FFFFFF"/>
                </a:solidFill>
              </a:defRPr>
            </a:pPr>
            <a:r>
              <a:rPr dirty="0">
                <a:solidFill>
                  <a:schemeClr val="tx1"/>
                </a:solidFill>
              </a:rPr>
              <a:t>Test are not useful to monitor treatment response</a:t>
            </a:r>
          </a:p>
        </p:txBody>
      </p:sp>
      <p:sp>
        <p:nvSpPr>
          <p:cNvPr id="16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110614"/>
          </a:xfrm>
        </p:spPr>
        <p:txBody>
          <a:bodyPr>
            <a:normAutofit/>
          </a:bodyPr>
          <a:lstStyle/>
          <a:p>
            <a:r>
              <a:rPr lang="en-US" sz="4400" dirty="0"/>
              <a:t>TB Screening- Defining Those at Risk</a:t>
            </a:r>
          </a:p>
        </p:txBody>
      </p:sp>
      <p:sp>
        <p:nvSpPr>
          <p:cNvPr id="3" name="Content Placeholder 2"/>
          <p:cNvSpPr>
            <a:spLocks noGrp="1"/>
          </p:cNvSpPr>
          <p:nvPr>
            <p:ph idx="1"/>
          </p:nvPr>
        </p:nvSpPr>
        <p:spPr>
          <a:xfrm>
            <a:off x="731520" y="1920240"/>
            <a:ext cx="13167360" cy="5589269"/>
          </a:xfrm>
        </p:spPr>
        <p:txBody>
          <a:bodyPr>
            <a:normAutofit lnSpcReduction="10000"/>
          </a:bodyPr>
          <a:lstStyle/>
          <a:p>
            <a:r>
              <a:rPr lang="en-US" sz="3200" dirty="0"/>
              <a:t>At Risk for MTBC Infection</a:t>
            </a:r>
          </a:p>
          <a:p>
            <a:pPr lvl="1"/>
            <a:r>
              <a:rPr lang="en-US" sz="3200" dirty="0"/>
              <a:t>Persons who have spent time with someone who has TB disease. </a:t>
            </a:r>
          </a:p>
          <a:p>
            <a:pPr lvl="1"/>
            <a:r>
              <a:rPr lang="en-US" sz="3200" dirty="0"/>
              <a:t>Persons from a country in which TB is common (most countries in Latin America, Africa, Asia, Eastern Europe, Russia and the Caribbean).</a:t>
            </a:r>
          </a:p>
          <a:p>
            <a:pPr lvl="1"/>
            <a:r>
              <a:rPr lang="en-US" sz="3200" dirty="0"/>
              <a:t>Live or work in high-risk settings (correctional facilities, nursing homes, homeless shelters).</a:t>
            </a:r>
          </a:p>
          <a:p>
            <a:pPr lvl="1"/>
            <a:r>
              <a:rPr lang="en-US" sz="3200" dirty="0"/>
              <a:t>Healthcare workers who care for patients at increased risk for TB disease. </a:t>
            </a:r>
          </a:p>
          <a:p>
            <a:pPr lvl="1"/>
            <a:r>
              <a:rPr lang="en-US" sz="3200" dirty="0"/>
              <a:t>Infants, children and adolescents exposed to adults who are at increased risk for TB infection or TB disease. </a:t>
            </a:r>
          </a:p>
          <a:p>
            <a:pPr lvl="1"/>
            <a:r>
              <a:rPr lang="en-US" sz="3200" dirty="0"/>
              <a:t>Mycobacteriology lab personnel.</a:t>
            </a:r>
          </a:p>
          <a:p>
            <a:endParaRPr lang="en-US" dirty="0"/>
          </a:p>
        </p:txBody>
      </p:sp>
      <p:sp>
        <p:nvSpPr>
          <p:cNvPr id="4" name="Text Placeholder 3"/>
          <p:cNvSpPr>
            <a:spLocks noGrp="1"/>
          </p:cNvSpPr>
          <p:nvPr>
            <p:ph type="body" sz="quarter" idx="10"/>
          </p:nvPr>
        </p:nvSpPr>
        <p:spPr>
          <a:xfrm>
            <a:off x="11984966" y="7251940"/>
            <a:ext cx="1913913" cy="429020"/>
          </a:xfrm>
        </p:spPr>
        <p:txBody>
          <a:bodyPr>
            <a:normAutofit/>
          </a:bodyPr>
          <a:lstStyle/>
          <a:p>
            <a:r>
              <a:rPr lang="en-US" sz="1600" dirty="0">
                <a:solidFill>
                  <a:schemeClr val="tx1"/>
                </a:solidFill>
              </a:rPr>
              <a:t>Adapted from CDC</a:t>
            </a:r>
          </a:p>
        </p:txBody>
      </p:sp>
    </p:spTree>
    <p:extLst>
      <p:ext uri="{BB962C8B-B14F-4D97-AF65-F5344CB8AC3E}">
        <p14:creationId xmlns:p14="http://schemas.microsoft.com/office/powerpoint/2010/main" val="23855467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OUTLINE"/>
          <p:cNvSpPr txBox="1">
            <a:spLocks noGrp="1"/>
          </p:cNvSpPr>
          <p:nvPr>
            <p:ph type="title"/>
          </p:nvPr>
        </p:nvSpPr>
        <p:spPr>
          <a:prstGeom prst="rect">
            <a:avLst/>
          </a:prstGeom>
        </p:spPr>
        <p:txBody>
          <a:bodyPr>
            <a:normAutofit/>
          </a:bodyPr>
          <a:lstStyle>
            <a:lvl1pPr>
              <a:defRPr>
                <a:solidFill>
                  <a:srgbClr val="F9EAF3"/>
                </a:solidFill>
              </a:defRPr>
            </a:lvl1pPr>
          </a:lstStyle>
          <a:p>
            <a:r>
              <a:rPr sz="4400" b="1" dirty="0">
                <a:solidFill>
                  <a:schemeClr val="tx1"/>
                </a:solidFill>
              </a:rPr>
              <a:t>OUTLINE</a:t>
            </a:r>
          </a:p>
        </p:txBody>
      </p:sp>
      <p:sp>
        <p:nvSpPr>
          <p:cNvPr id="116" name="Pretest…"/>
          <p:cNvSpPr txBox="1">
            <a:spLocks noGrp="1"/>
          </p:cNvSpPr>
          <p:nvPr>
            <p:ph type="body" idx="1"/>
          </p:nvPr>
        </p:nvSpPr>
        <p:spPr>
          <a:xfrm>
            <a:off x="1005839" y="1747881"/>
            <a:ext cx="12961014" cy="5647596"/>
          </a:xfrm>
          <a:prstGeom prst="rect">
            <a:avLst/>
          </a:prstGeom>
        </p:spPr>
        <p:txBody>
          <a:bodyPr>
            <a:normAutofit fontScale="85000" lnSpcReduction="10000"/>
          </a:bodyPr>
          <a:lstStyle/>
          <a:p>
            <a:pPr marL="314425" indent="-314425" defTabSz="725850">
              <a:lnSpc>
                <a:spcPct val="160000"/>
              </a:lnSpc>
              <a:buFontTx/>
              <a:defRPr sz="3136">
                <a:solidFill>
                  <a:srgbClr val="F9EAF4"/>
                </a:solidFill>
              </a:defRPr>
            </a:pPr>
            <a:r>
              <a:rPr b="1" dirty="0">
                <a:solidFill>
                  <a:schemeClr val="tx1"/>
                </a:solidFill>
              </a:rPr>
              <a:t>Pretest</a:t>
            </a:r>
          </a:p>
          <a:p>
            <a:pPr marL="314425" indent="-314425" defTabSz="725850">
              <a:lnSpc>
                <a:spcPct val="160000"/>
              </a:lnSpc>
              <a:buFontTx/>
              <a:defRPr sz="3136">
                <a:solidFill>
                  <a:srgbClr val="F9EAF4"/>
                </a:solidFill>
              </a:defRPr>
            </a:pPr>
            <a:r>
              <a:rPr lang="en-US" b="1" dirty="0">
                <a:solidFill>
                  <a:schemeClr val="tx1"/>
                </a:solidFill>
              </a:rPr>
              <a:t>Why talk about TB?</a:t>
            </a:r>
            <a:endParaRPr b="1" dirty="0">
              <a:solidFill>
                <a:schemeClr val="tx1"/>
              </a:solidFill>
            </a:endParaRPr>
          </a:p>
          <a:p>
            <a:pPr marL="314425" indent="-314425" defTabSz="725850">
              <a:lnSpc>
                <a:spcPct val="160000"/>
              </a:lnSpc>
              <a:buFontTx/>
              <a:defRPr sz="3136">
                <a:solidFill>
                  <a:srgbClr val="F9EAF4"/>
                </a:solidFill>
              </a:defRPr>
            </a:pPr>
            <a:r>
              <a:rPr b="1" dirty="0">
                <a:solidFill>
                  <a:schemeClr val="tx1"/>
                </a:solidFill>
              </a:rPr>
              <a:t>TB </a:t>
            </a:r>
            <a:r>
              <a:rPr lang="en-US" b="1" dirty="0">
                <a:solidFill>
                  <a:schemeClr val="tx1"/>
                </a:solidFill>
              </a:rPr>
              <a:t>infection </a:t>
            </a:r>
            <a:r>
              <a:rPr b="1" dirty="0">
                <a:solidFill>
                  <a:schemeClr val="tx1"/>
                </a:solidFill>
              </a:rPr>
              <a:t>in review</a:t>
            </a:r>
          </a:p>
          <a:p>
            <a:pPr marL="314425" indent="-314425" defTabSz="725850">
              <a:lnSpc>
                <a:spcPct val="160000"/>
              </a:lnSpc>
              <a:buFontTx/>
              <a:defRPr sz="3136">
                <a:solidFill>
                  <a:srgbClr val="F9EAF4"/>
                </a:solidFill>
              </a:defRPr>
            </a:pPr>
            <a:r>
              <a:rPr b="1" dirty="0">
                <a:solidFill>
                  <a:schemeClr val="tx1"/>
                </a:solidFill>
              </a:rPr>
              <a:t>TB screening</a:t>
            </a:r>
          </a:p>
          <a:p>
            <a:pPr marL="314425" indent="-314425" defTabSz="725850">
              <a:lnSpc>
                <a:spcPct val="160000"/>
              </a:lnSpc>
              <a:buFontTx/>
              <a:defRPr sz="3136">
                <a:solidFill>
                  <a:srgbClr val="F9EAF4"/>
                </a:solidFill>
              </a:defRPr>
            </a:pPr>
            <a:r>
              <a:rPr b="1" dirty="0">
                <a:solidFill>
                  <a:schemeClr val="tx1"/>
                </a:solidFill>
              </a:rPr>
              <a:t>LTBI treatment</a:t>
            </a:r>
          </a:p>
          <a:p>
            <a:pPr marL="314425" indent="-314425" defTabSz="725850">
              <a:lnSpc>
                <a:spcPct val="160000"/>
              </a:lnSpc>
              <a:buFontTx/>
              <a:defRPr sz="3136">
                <a:solidFill>
                  <a:srgbClr val="F9EAF4"/>
                </a:solidFill>
              </a:defRPr>
            </a:pPr>
            <a:r>
              <a:rPr b="1" dirty="0">
                <a:solidFill>
                  <a:schemeClr val="tx1"/>
                </a:solidFill>
              </a:rPr>
              <a:t>A population health approach</a:t>
            </a:r>
            <a:r>
              <a:rPr lang="en-US" b="1" dirty="0">
                <a:solidFill>
                  <a:schemeClr val="tx1"/>
                </a:solidFill>
              </a:rPr>
              <a:t> to TB eradication</a:t>
            </a:r>
            <a:endParaRPr b="1" dirty="0">
              <a:solidFill>
                <a:schemeClr val="tx1"/>
              </a:solidFill>
            </a:endParaRPr>
          </a:p>
          <a:p>
            <a:pPr marL="314425" indent="-314425" defTabSz="725850">
              <a:lnSpc>
                <a:spcPct val="160000"/>
              </a:lnSpc>
              <a:buFontTx/>
              <a:defRPr sz="3136">
                <a:solidFill>
                  <a:srgbClr val="F9EAF4"/>
                </a:solidFill>
              </a:defRPr>
            </a:pPr>
            <a:r>
              <a:rPr b="1" dirty="0">
                <a:solidFill>
                  <a:schemeClr val="tx1"/>
                </a:solidFill>
              </a:rPr>
              <a:t>Summary and Conclusion</a:t>
            </a:r>
          </a:p>
          <a:p>
            <a:pPr marL="314425" indent="-314425" defTabSz="725850">
              <a:lnSpc>
                <a:spcPct val="160000"/>
              </a:lnSpc>
              <a:buFontTx/>
              <a:defRPr sz="3136">
                <a:solidFill>
                  <a:srgbClr val="F9EAF4"/>
                </a:solidFill>
              </a:defRPr>
            </a:pPr>
            <a:r>
              <a:rPr b="1" dirty="0">
                <a:solidFill>
                  <a:schemeClr val="tx1"/>
                </a:solidFill>
              </a:rPr>
              <a:t>Posttest</a:t>
            </a:r>
          </a:p>
          <a:p>
            <a:pPr marL="0" indent="0" algn="ctr" defTabSz="725850">
              <a:lnSpc>
                <a:spcPct val="160000"/>
              </a:lnSpc>
              <a:buSzTx/>
              <a:buFontTx/>
              <a:buNone/>
              <a:defRPr sz="3136">
                <a:solidFill>
                  <a:srgbClr val="F9EAF4"/>
                </a:solidFill>
              </a:defRPr>
            </a:pPr>
            <a:r>
              <a:rPr b="1" dirty="0">
                <a:solidFill>
                  <a:schemeClr val="tx1"/>
                </a:solidFill>
              </a:rPr>
              <a:t>Please ask questions along the way!</a:t>
            </a:r>
          </a:p>
        </p:txBody>
      </p:sp>
      <p:sp>
        <p:nvSpPr>
          <p:cNvPr id="117" name="Slide Number"/>
          <p:cNvSpPr txBox="1">
            <a:spLocks noGrp="1"/>
          </p:cNvSpPr>
          <p:nvPr>
            <p:ph type="sldNum" sz="quarter" idx="2"/>
          </p:nvPr>
        </p:nvSpPr>
        <p:spPr>
          <a:xfrm>
            <a:off x="1362414" y="7636660"/>
            <a:ext cx="217152" cy="31339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110614"/>
          </a:xfrm>
        </p:spPr>
        <p:txBody>
          <a:bodyPr>
            <a:normAutofit/>
          </a:bodyPr>
          <a:lstStyle/>
          <a:p>
            <a:r>
              <a:rPr lang="en-US" sz="4400" dirty="0"/>
              <a:t>Risk Assessment – continued</a:t>
            </a:r>
          </a:p>
        </p:txBody>
      </p:sp>
      <p:sp>
        <p:nvSpPr>
          <p:cNvPr id="3" name="Content Placeholder 2"/>
          <p:cNvSpPr>
            <a:spLocks noGrp="1"/>
          </p:cNvSpPr>
          <p:nvPr>
            <p:ph idx="1"/>
          </p:nvPr>
        </p:nvSpPr>
        <p:spPr>
          <a:xfrm>
            <a:off x="731520" y="1920240"/>
            <a:ext cx="13167360" cy="5554979"/>
          </a:xfrm>
        </p:spPr>
        <p:txBody>
          <a:bodyPr/>
          <a:lstStyle/>
          <a:p>
            <a:r>
              <a:rPr lang="en-US" sz="3200" dirty="0"/>
              <a:t>At Risk for Developing TB Disease, if infected</a:t>
            </a:r>
            <a:r>
              <a:rPr lang="en-US" sz="3200" baseline="30000" dirty="0"/>
              <a:t>*</a:t>
            </a:r>
          </a:p>
          <a:p>
            <a:pPr lvl="1"/>
            <a:r>
              <a:rPr lang="en-US" sz="3200" dirty="0"/>
              <a:t>Persons with HIV infection. </a:t>
            </a:r>
          </a:p>
          <a:p>
            <a:pPr lvl="1"/>
            <a:r>
              <a:rPr lang="en-US" sz="3200" dirty="0"/>
              <a:t>Persons who became infected with TB bacteria in the last 2 years.</a:t>
            </a:r>
          </a:p>
          <a:p>
            <a:pPr lvl="1"/>
            <a:r>
              <a:rPr lang="en-US" sz="3200" dirty="0"/>
              <a:t>Infants and young children under 5 years of age.  </a:t>
            </a:r>
          </a:p>
          <a:p>
            <a:pPr lvl="1"/>
            <a:r>
              <a:rPr lang="en-US" sz="3200" dirty="0"/>
              <a:t>Persons who inject illicit drugs. </a:t>
            </a:r>
          </a:p>
          <a:p>
            <a:pPr lvl="1"/>
            <a:r>
              <a:rPr lang="en-US" sz="3200" dirty="0"/>
              <a:t>Persons who are sick with other diseases that weaken the immune system. </a:t>
            </a:r>
          </a:p>
          <a:p>
            <a:pPr lvl="1"/>
            <a:r>
              <a:rPr lang="en-US" sz="3200" dirty="0"/>
              <a:t>Persons with a past history of inadequately treated TB. </a:t>
            </a:r>
          </a:p>
          <a:p>
            <a:pPr lvl="1"/>
            <a:r>
              <a:rPr lang="en-US" sz="3200" dirty="0"/>
              <a:t>Elderly, renal failure, diabetes, silicosis.</a:t>
            </a:r>
          </a:p>
          <a:p>
            <a:pPr marL="0" indent="0">
              <a:buNone/>
            </a:pPr>
            <a:endParaRPr lang="en-US" dirty="0"/>
          </a:p>
          <a:p>
            <a:pPr marL="0" indent="0">
              <a:buNone/>
            </a:pPr>
            <a:r>
              <a:rPr lang="en-US" dirty="0"/>
              <a:t>* Not necessarily at high risk of MTBC infection</a:t>
            </a:r>
          </a:p>
          <a:p>
            <a:endParaRPr lang="en-US" dirty="0"/>
          </a:p>
        </p:txBody>
      </p:sp>
      <p:sp>
        <p:nvSpPr>
          <p:cNvPr id="4" name="Text Placeholder 3"/>
          <p:cNvSpPr>
            <a:spLocks noGrp="1"/>
          </p:cNvSpPr>
          <p:nvPr>
            <p:ph type="body" sz="quarter" idx="10"/>
          </p:nvPr>
        </p:nvSpPr>
        <p:spPr/>
        <p:txBody>
          <a:bodyPr/>
          <a:lstStyle/>
          <a:p>
            <a:pPr marL="285750" indent="-285750">
              <a:buFont typeface="Arial" panose="020B0604020202020204" pitchFamily="34" charset="0"/>
              <a:buChar char="•"/>
            </a:pPr>
            <a:endParaRPr lang="en-US" dirty="0"/>
          </a:p>
        </p:txBody>
      </p:sp>
      <p:sp>
        <p:nvSpPr>
          <p:cNvPr id="5" name="Text Placeholder 3"/>
          <p:cNvSpPr txBox="1">
            <a:spLocks/>
          </p:cNvSpPr>
          <p:nvPr/>
        </p:nvSpPr>
        <p:spPr>
          <a:xfrm>
            <a:off x="11984966" y="7251940"/>
            <a:ext cx="1913913" cy="42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chorCtr="0">
            <a:normAutofit/>
          </a:bodyPr>
          <a:lstStyle>
            <a:lvl1pPr marL="185165" marR="0" indent="-185165" algn="l" defTabSz="740663" rtl="0" latinLnBrk="0">
              <a:lnSpc>
                <a:spcPts val="1320"/>
              </a:lnSpc>
              <a:spcBef>
                <a:spcPts val="0"/>
              </a:spcBef>
              <a:spcAft>
                <a:spcPts val="0"/>
              </a:spcAft>
              <a:buClrTx/>
              <a:buSzPct val="100000"/>
              <a:buFont typeface="Arial"/>
              <a:buNone/>
              <a:tabLst/>
              <a:defRPr sz="1320" b="0" i="0" u="none" strike="noStrike" cap="none" spc="0" baseline="0">
                <a:ln>
                  <a:noFill/>
                </a:ln>
                <a:solidFill>
                  <a:schemeClr val="tx2"/>
                </a:solidFill>
                <a:uFillTx/>
                <a:latin typeface="Arial"/>
                <a:ea typeface="Arial"/>
                <a:cs typeface="Arial"/>
                <a:sym typeface="Arial"/>
              </a:defRPr>
            </a:lvl1pPr>
            <a:lvl2pPr marL="639665" marR="0" indent="-269332" algn="ctr"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chemeClr val="tx2"/>
                </a:solidFill>
                <a:uFillTx/>
                <a:latin typeface="Arial"/>
                <a:ea typeface="Arial"/>
                <a:cs typeface="Arial"/>
                <a:sym typeface="Arial"/>
              </a:defRPr>
            </a:lvl2pPr>
            <a:lvl3pPr marL="1363762" marR="0" indent="-376210" algn="ctr"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chemeClr val="tx2"/>
                </a:solidFill>
                <a:uFillTx/>
                <a:latin typeface="Arial"/>
                <a:ea typeface="Arial"/>
                <a:cs typeface="Arial"/>
                <a:sym typeface="Arial"/>
              </a:defRPr>
            </a:lvl3pPr>
            <a:lvl4pPr marL="1897139" marR="0" indent="-415811" algn="ctr"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chemeClr val="tx2"/>
                </a:solidFill>
                <a:uFillTx/>
                <a:latin typeface="Arial"/>
                <a:ea typeface="Arial"/>
                <a:cs typeface="Arial"/>
                <a:sym typeface="Arial"/>
              </a:defRPr>
            </a:lvl4pPr>
            <a:lvl5pPr marL="2390915" marR="0" indent="-415811" algn="ctr"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chemeClr val="tx2"/>
                </a:solidFill>
                <a:uFillTx/>
                <a:latin typeface="Arial"/>
                <a:ea typeface="Arial"/>
                <a:cs typeface="Arial"/>
                <a:sym typeface="Arial"/>
              </a:defRPr>
            </a:lvl5pPr>
            <a:lvl6pPr marL="2884691" marR="0" indent="-415811" algn="l"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6pPr>
            <a:lvl7pPr marL="3378467" marR="0" indent="-415811" algn="l"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7pPr>
            <a:lvl8pPr marL="3872243" marR="0" indent="-415811" algn="l"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8pPr>
            <a:lvl9pPr marL="4366019" marR="0" indent="-415811" algn="l" defTabSz="740663" rtl="0" latinLnBrk="0">
              <a:lnSpc>
                <a:spcPct val="100000"/>
              </a:lnSpc>
              <a:spcBef>
                <a:spcPts val="0"/>
              </a:spcBef>
              <a:spcAft>
                <a:spcPts val="0"/>
              </a:spcAft>
              <a:buClrTx/>
              <a:buSzPct val="100000"/>
              <a:buFont typeface="Arial"/>
              <a:buChar char="•"/>
              <a:tabLst/>
              <a:defRPr sz="3200" b="0" i="0" u="none" strike="noStrike" cap="none" spc="0" baseline="0">
                <a:ln>
                  <a:noFill/>
                </a:ln>
                <a:solidFill>
                  <a:srgbClr val="000000"/>
                </a:solidFill>
                <a:uFillTx/>
                <a:latin typeface="Arial"/>
                <a:ea typeface="Arial"/>
                <a:cs typeface="Arial"/>
                <a:sym typeface="Arial"/>
              </a:defRPr>
            </a:lvl9pPr>
          </a:lstStyle>
          <a:p>
            <a:pPr hangingPunct="1"/>
            <a:r>
              <a:rPr lang="en-US" sz="1600">
                <a:solidFill>
                  <a:schemeClr val="tx1"/>
                </a:solidFill>
              </a:rPr>
              <a:t>Adapted from CDC</a:t>
            </a:r>
            <a:endParaRPr lang="en-US" sz="1600" dirty="0">
              <a:solidFill>
                <a:schemeClr val="tx1"/>
              </a:solidFill>
            </a:endParaRPr>
          </a:p>
        </p:txBody>
      </p:sp>
    </p:spTree>
    <p:extLst>
      <p:ext uri="{BB962C8B-B14F-4D97-AF65-F5344CB8AC3E}">
        <p14:creationId xmlns:p14="http://schemas.microsoft.com/office/powerpoint/2010/main" val="355740320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p:cNvSpPr txBox="1">
            <a:spLocks noGrp="1"/>
          </p:cNvSpPr>
          <p:nvPr>
            <p:ph type="title"/>
          </p:nvPr>
        </p:nvSpPr>
        <p:spPr>
          <a:prstGeom prst="rect">
            <a:avLst/>
          </a:prstGeom>
        </p:spPr>
        <p:txBody>
          <a:bodyPr>
            <a:normAutofit/>
          </a:bodyPr>
          <a:lstStyle/>
          <a:p>
            <a:r>
              <a:rPr lang="en-US" sz="4400" b="1" dirty="0">
                <a:solidFill>
                  <a:schemeClr val="tx1"/>
                </a:solidFill>
              </a:rPr>
              <a:t>Bright</a:t>
            </a:r>
            <a:r>
              <a:rPr lang="en-US" sz="4400" b="1" dirty="0"/>
              <a:t> </a:t>
            </a:r>
            <a:r>
              <a:rPr lang="en-US" sz="4400" b="1" dirty="0" err="1">
                <a:solidFill>
                  <a:schemeClr val="tx1"/>
                </a:solidFill>
              </a:rPr>
              <a:t>Futures</a:t>
            </a:r>
            <a:r>
              <a:rPr lang="en-US" sz="1800" b="1" dirty="0" err="1">
                <a:solidFill>
                  <a:schemeClr val="tx1"/>
                </a:solidFill>
              </a:rPr>
              <a:t>TM</a:t>
            </a:r>
            <a:r>
              <a:rPr lang="en-US" sz="4400" b="1" dirty="0">
                <a:solidFill>
                  <a:schemeClr val="tx1"/>
                </a:solidFill>
              </a:rPr>
              <a:t>: TB Testing for Children </a:t>
            </a:r>
            <a:br>
              <a:rPr lang="en-US" sz="4400" b="1" dirty="0">
                <a:solidFill>
                  <a:schemeClr val="tx1"/>
                </a:solidFill>
              </a:rPr>
            </a:br>
            <a:endParaRPr sz="4400" b="1" dirty="0"/>
          </a:p>
        </p:txBody>
      </p:sp>
      <p:sp>
        <p:nvSpPr>
          <p:cNvPr id="161" name="Bright Futures: TB Testing for Children…"/>
          <p:cNvSpPr txBox="1">
            <a:spLocks noGrp="1"/>
          </p:cNvSpPr>
          <p:nvPr>
            <p:ph type="body" idx="1"/>
          </p:nvPr>
        </p:nvSpPr>
        <p:spPr>
          <a:xfrm>
            <a:off x="1005839" y="1602369"/>
            <a:ext cx="12618721" cy="5575671"/>
          </a:xfrm>
          <a:prstGeom prst="rect">
            <a:avLst/>
          </a:prstGeom>
        </p:spPr>
        <p:txBody>
          <a:bodyPr>
            <a:normAutofit fontScale="25000" lnSpcReduction="20000"/>
          </a:bodyPr>
          <a:lstStyle/>
          <a:p>
            <a:pPr marL="107568" indent="0" defTabSz="352043">
              <a:lnSpc>
                <a:spcPct val="120000"/>
              </a:lnSpc>
              <a:buClr>
                <a:srgbClr val="006A71"/>
              </a:buClr>
              <a:buNone/>
              <a:defRPr sz="2053">
                <a:solidFill>
                  <a:srgbClr val="FFFFFF"/>
                </a:solidFill>
                <a:latin typeface="Times"/>
                <a:ea typeface="Times"/>
                <a:cs typeface="Times"/>
                <a:sym typeface="Times"/>
              </a:defRPr>
            </a:pPr>
            <a:r>
              <a:rPr sz="11200" b="1" dirty="0">
                <a:solidFill>
                  <a:schemeClr val="tx1"/>
                </a:solidFill>
                <a:latin typeface="Arial" panose="020B0604020202020204" pitchFamily="34" charset="0"/>
                <a:cs typeface="Arial" panose="020B0604020202020204" pitchFamily="34" charset="0"/>
              </a:rPr>
              <a:t>Bright </a:t>
            </a:r>
            <a:r>
              <a:rPr sz="11200" b="1" dirty="0" err="1">
                <a:solidFill>
                  <a:schemeClr val="tx1"/>
                </a:solidFill>
                <a:latin typeface="Arial" panose="020B0604020202020204" pitchFamily="34" charset="0"/>
                <a:cs typeface="Arial" panose="020B0604020202020204" pitchFamily="34" charset="0"/>
              </a:rPr>
              <a:t>Futures</a:t>
            </a:r>
            <a:r>
              <a:rPr lang="en-US" sz="5600" b="1" dirty="0" err="1">
                <a:solidFill>
                  <a:schemeClr val="tx1"/>
                </a:solidFill>
                <a:latin typeface="Arial" panose="020B0604020202020204" pitchFamily="34" charset="0"/>
                <a:cs typeface="Arial" panose="020B0604020202020204" pitchFamily="34" charset="0"/>
              </a:rPr>
              <a:t>TM</a:t>
            </a:r>
            <a:r>
              <a:rPr sz="11200" b="1" dirty="0">
                <a:solidFill>
                  <a:schemeClr val="tx1"/>
                </a:solidFill>
                <a:latin typeface="Arial" panose="020B0604020202020204" pitchFamily="34" charset="0"/>
                <a:cs typeface="Arial" panose="020B0604020202020204" pitchFamily="34" charset="0"/>
              </a:rPr>
              <a:t> recommends TB testing for children at high-risk</a:t>
            </a:r>
            <a:endParaRPr lang="en-US" sz="11200" b="1" dirty="0">
              <a:solidFill>
                <a:schemeClr val="tx1"/>
              </a:solidFill>
              <a:latin typeface="Arial" panose="020B0604020202020204" pitchFamily="34" charset="0"/>
              <a:cs typeface="Arial" panose="020B0604020202020204" pitchFamily="34" charset="0"/>
            </a:endParaRPr>
          </a:p>
          <a:p>
            <a:pPr marL="107569" indent="0" defTabSz="352043">
              <a:lnSpc>
                <a:spcPct val="120000"/>
              </a:lnSpc>
              <a:buClr>
                <a:srgbClr val="006A71"/>
              </a:buClr>
              <a:buNone/>
              <a:defRPr sz="2053">
                <a:solidFill>
                  <a:srgbClr val="5C5C5C"/>
                </a:solidFill>
                <a:latin typeface="Times"/>
                <a:ea typeface="Times"/>
                <a:cs typeface="Times"/>
                <a:sym typeface="Times"/>
              </a:defRPr>
            </a:pPr>
            <a:r>
              <a:rPr sz="11200" u="sng" dirty="0">
                <a:solidFill>
                  <a:schemeClr val="tx1"/>
                </a:solidFill>
                <a:latin typeface="Arial" panose="020B0604020202020204" pitchFamily="34" charset="0"/>
                <a:cs typeface="Arial" panose="020B0604020202020204" pitchFamily="34" charset="0"/>
              </a:rPr>
              <a:t>Risk assessment:</a:t>
            </a:r>
          </a:p>
          <a:p>
            <a:pPr marL="567181" lvl="2" indent="-244475" defTabSz="352043">
              <a:lnSpc>
                <a:spcPct val="120000"/>
              </a:lnSpc>
              <a:buClr>
                <a:srgbClr val="B200BD"/>
              </a:buClr>
              <a:buFont typeface="Helvetica Neue"/>
              <a:defRPr sz="924">
                <a:solidFill>
                  <a:srgbClr val="B200BD"/>
                </a:solidFill>
                <a:latin typeface="Helvetica Neue"/>
                <a:ea typeface="Helvetica Neue"/>
                <a:cs typeface="Helvetica Neue"/>
                <a:sym typeface="Helvetica Neue"/>
              </a:defRPr>
            </a:pPr>
            <a:r>
              <a:rPr sz="11200" dirty="0">
                <a:solidFill>
                  <a:schemeClr val="tx1"/>
                </a:solidFill>
                <a:latin typeface="Arial" panose="020B0604020202020204" pitchFamily="34" charset="0"/>
                <a:cs typeface="Arial" panose="020B0604020202020204" pitchFamily="34" charset="0"/>
              </a:rPr>
              <a:t>Was your child born in a country at high risk for tuberculosis (countries other than the United States, Canada, Australia, New Zealand, or Western Europe)? </a:t>
            </a:r>
            <a:br>
              <a:rPr sz="11200" dirty="0">
                <a:solidFill>
                  <a:schemeClr val="tx1"/>
                </a:solidFill>
                <a:latin typeface="Arial" panose="020B0604020202020204" pitchFamily="34" charset="0"/>
                <a:cs typeface="Arial" panose="020B0604020202020204" pitchFamily="34" charset="0"/>
              </a:rPr>
            </a:br>
            <a:endParaRPr sz="11200" dirty="0">
              <a:solidFill>
                <a:schemeClr val="tx1"/>
              </a:solidFill>
              <a:latin typeface="Arial" panose="020B0604020202020204" pitchFamily="34" charset="0"/>
              <a:cs typeface="Arial" panose="020B0604020202020204" pitchFamily="34" charset="0"/>
            </a:endParaRPr>
          </a:p>
          <a:p>
            <a:pPr marL="567181" lvl="2" indent="-244475" defTabSz="352043">
              <a:lnSpc>
                <a:spcPct val="120000"/>
              </a:lnSpc>
              <a:buClr>
                <a:srgbClr val="B200BD"/>
              </a:buClr>
              <a:buFont typeface="Helvetica Neue"/>
              <a:defRPr sz="924">
                <a:solidFill>
                  <a:srgbClr val="B200BD"/>
                </a:solidFill>
                <a:latin typeface="Helvetica Neue"/>
                <a:ea typeface="Helvetica Neue"/>
                <a:cs typeface="Helvetica Neue"/>
                <a:sym typeface="Helvetica Neue"/>
              </a:defRPr>
            </a:pPr>
            <a:r>
              <a:rPr sz="11200" dirty="0">
                <a:solidFill>
                  <a:schemeClr val="tx1"/>
                </a:solidFill>
                <a:latin typeface="Arial" panose="020B0604020202020204" pitchFamily="34" charset="0"/>
                <a:cs typeface="Arial" panose="020B0604020202020204" pitchFamily="34" charset="0"/>
              </a:rPr>
              <a:t>Has your child traveled (had contact with resident populations) for longer than 1 week to a country at high risk for tuberculosis? </a:t>
            </a:r>
            <a:br>
              <a:rPr sz="11200" dirty="0">
                <a:solidFill>
                  <a:schemeClr val="tx1"/>
                </a:solidFill>
                <a:latin typeface="Arial" panose="020B0604020202020204" pitchFamily="34" charset="0"/>
                <a:cs typeface="Arial" panose="020B0604020202020204" pitchFamily="34" charset="0"/>
              </a:rPr>
            </a:br>
            <a:endParaRPr sz="11200" dirty="0">
              <a:solidFill>
                <a:schemeClr val="tx1"/>
              </a:solidFill>
              <a:latin typeface="Arial" panose="020B0604020202020204" pitchFamily="34" charset="0"/>
              <a:cs typeface="Arial" panose="020B0604020202020204" pitchFamily="34" charset="0"/>
            </a:endParaRPr>
          </a:p>
          <a:p>
            <a:pPr marL="567181" lvl="2" indent="-244475" defTabSz="352043">
              <a:lnSpc>
                <a:spcPct val="120000"/>
              </a:lnSpc>
              <a:buClr>
                <a:srgbClr val="B200BD"/>
              </a:buClr>
              <a:buFont typeface="Helvetica Neue"/>
              <a:defRPr sz="924">
                <a:solidFill>
                  <a:srgbClr val="B200BD"/>
                </a:solidFill>
                <a:latin typeface="Helvetica Neue"/>
                <a:ea typeface="Helvetica Neue"/>
                <a:cs typeface="Helvetica Neue"/>
                <a:sym typeface="Helvetica Neue"/>
              </a:defRPr>
            </a:pPr>
            <a:r>
              <a:rPr sz="11200" dirty="0">
                <a:solidFill>
                  <a:schemeClr val="tx1"/>
                </a:solidFill>
                <a:latin typeface="Arial" panose="020B0604020202020204" pitchFamily="34" charset="0"/>
                <a:cs typeface="Arial" panose="020B0604020202020204" pitchFamily="34" charset="0"/>
              </a:rPr>
              <a:t>Has a family member or contact had tuberculosis or a positive tuberculin skin test? </a:t>
            </a:r>
            <a:br>
              <a:rPr sz="11200" dirty="0">
                <a:solidFill>
                  <a:schemeClr val="tx1"/>
                </a:solidFill>
                <a:latin typeface="Arial" panose="020B0604020202020204" pitchFamily="34" charset="0"/>
                <a:cs typeface="Arial" panose="020B0604020202020204" pitchFamily="34" charset="0"/>
              </a:rPr>
            </a:br>
            <a:endParaRPr sz="11200" dirty="0">
              <a:solidFill>
                <a:schemeClr val="tx1"/>
              </a:solidFill>
              <a:latin typeface="Arial" panose="020B0604020202020204" pitchFamily="34" charset="0"/>
              <a:cs typeface="Arial" panose="020B0604020202020204" pitchFamily="34" charset="0"/>
            </a:endParaRPr>
          </a:p>
          <a:p>
            <a:pPr marL="567181" lvl="2" indent="-244475" defTabSz="352043">
              <a:lnSpc>
                <a:spcPct val="120000"/>
              </a:lnSpc>
              <a:buClr>
                <a:srgbClr val="B200BD"/>
              </a:buClr>
              <a:buFont typeface="Helvetica Neue"/>
              <a:defRPr sz="924">
                <a:solidFill>
                  <a:srgbClr val="B200BD"/>
                </a:solidFill>
                <a:latin typeface="Helvetica Neue"/>
                <a:ea typeface="Helvetica Neue"/>
                <a:cs typeface="Helvetica Neue"/>
                <a:sym typeface="Helvetica Neue"/>
              </a:defRPr>
            </a:pPr>
            <a:r>
              <a:rPr sz="11200" dirty="0">
                <a:solidFill>
                  <a:schemeClr val="tx1"/>
                </a:solidFill>
                <a:latin typeface="Arial" panose="020B0604020202020204" pitchFamily="34" charset="0"/>
                <a:cs typeface="Arial" panose="020B0604020202020204" pitchFamily="34" charset="0"/>
              </a:rPr>
              <a:t>Is your child infected with HIV? </a:t>
            </a:r>
            <a:br>
              <a:rPr sz="11200" dirty="0">
                <a:solidFill>
                  <a:schemeClr val="tx1"/>
                </a:solidFill>
              </a:rPr>
            </a:br>
            <a:endParaRPr sz="11200" dirty="0">
              <a:solidFill>
                <a:schemeClr val="tx1"/>
              </a:solidFill>
            </a:endParaRPr>
          </a:p>
          <a:p>
            <a:pPr marL="264731" indent="-157162" defTabSz="352043">
              <a:lnSpc>
                <a:spcPts val="2100"/>
              </a:lnSpc>
              <a:spcBef>
                <a:spcPts val="900"/>
              </a:spcBef>
              <a:buClr>
                <a:srgbClr val="006A71"/>
              </a:buClr>
              <a:buFontTx/>
              <a:tabLst>
                <a:tab pos="101600" algn="l"/>
                <a:tab pos="342900" algn="l"/>
              </a:tabLst>
              <a:defRPr sz="924">
                <a:solidFill>
                  <a:srgbClr val="B200BD"/>
                </a:solidFill>
                <a:latin typeface="Helvetica Neue"/>
                <a:ea typeface="Helvetica Neue"/>
                <a:cs typeface="Helvetica Neue"/>
                <a:sym typeface="Helvetica Neue"/>
              </a:defRPr>
            </a:pPr>
            <a:endParaRPr dirty="0">
              <a:solidFill>
                <a:srgbClr val="FFFFFF"/>
              </a:solidFill>
            </a:endParaRPr>
          </a:p>
          <a:p>
            <a:pPr marL="372300" lvl="1" indent="-157162" defTabSz="352043">
              <a:lnSpc>
                <a:spcPts val="2700"/>
              </a:lnSpc>
              <a:spcBef>
                <a:spcPts val="900"/>
              </a:spcBef>
              <a:buClr>
                <a:srgbClr val="006A71"/>
              </a:buClr>
              <a:buFontTx/>
              <a:buChar char="•"/>
              <a:defRPr sz="2053">
                <a:solidFill>
                  <a:srgbClr val="5C5C5C"/>
                </a:solidFill>
                <a:latin typeface="Times"/>
                <a:ea typeface="Times"/>
                <a:cs typeface="Times"/>
                <a:sym typeface="Times"/>
              </a:defRPr>
            </a:pPr>
            <a:br>
              <a:rPr sz="924" dirty="0">
                <a:solidFill>
                  <a:srgbClr val="000000"/>
                </a:solidFill>
              </a:rPr>
            </a:br>
            <a:endParaRPr sz="924" dirty="0">
              <a:solidFill>
                <a:srgbClr val="000000"/>
              </a:solidFill>
            </a:endParaRPr>
          </a:p>
        </p:txBody>
      </p:sp>
      <p:sp>
        <p:nvSpPr>
          <p:cNvPr id="16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rPr>
              <a:t>Testing Workers in Health Care Facilities</a:t>
            </a:r>
          </a:p>
        </p:txBody>
      </p:sp>
      <p:graphicFrame>
        <p:nvGraphicFramePr>
          <p:cNvPr id="4" name="Table 3"/>
          <p:cNvGraphicFramePr>
            <a:graphicFrameLocks noGrp="1"/>
          </p:cNvGraphicFramePr>
          <p:nvPr>
            <p:extLst>
              <p:ext uri="{D42A27DB-BD31-4B8C-83A1-F6EECF244321}">
                <p14:modId xmlns:p14="http://schemas.microsoft.com/office/powerpoint/2010/main" val="881164335"/>
              </p:ext>
            </p:extLst>
          </p:nvPr>
        </p:nvGraphicFramePr>
        <p:xfrm>
          <a:off x="1680210" y="1704109"/>
          <a:ext cx="11830050" cy="5448442"/>
        </p:xfrm>
        <a:graphic>
          <a:graphicData uri="http://schemas.openxmlformats.org/drawingml/2006/table">
            <a:tbl>
              <a:tblPr/>
              <a:tblGrid>
                <a:gridCol w="5899533">
                  <a:extLst>
                    <a:ext uri="{9D8B030D-6E8A-4147-A177-3AD203B41FA5}">
                      <a16:colId xmlns:a16="http://schemas.microsoft.com/office/drawing/2014/main" val="585030510"/>
                    </a:ext>
                  </a:extLst>
                </a:gridCol>
                <a:gridCol w="5930517">
                  <a:extLst>
                    <a:ext uri="{9D8B030D-6E8A-4147-A177-3AD203B41FA5}">
                      <a16:colId xmlns:a16="http://schemas.microsoft.com/office/drawing/2014/main" val="826654105"/>
                    </a:ext>
                  </a:extLst>
                </a:gridCol>
              </a:tblGrid>
              <a:tr h="617019">
                <a:tc>
                  <a:txBody>
                    <a:bodyPr/>
                    <a:lstStyle/>
                    <a:p>
                      <a:pPr algn="l" fontAlgn="t"/>
                      <a:r>
                        <a:rPr lang="en-US" sz="3600" b="1" u="sng" dirty="0">
                          <a:solidFill>
                            <a:srgbClr val="000000"/>
                          </a:solidFill>
                          <a:effectLst/>
                          <a:latin typeface="&amp;quot"/>
                        </a:rPr>
                        <a:t>Risk classification</a:t>
                      </a:r>
                      <a:endParaRPr lang="en-US" sz="3600" b="0" u="sng" dirty="0">
                        <a:solidFill>
                          <a:srgbClr val="000000"/>
                        </a:solidFill>
                        <a:effectLst/>
                        <a:latin typeface="&amp;quot"/>
                      </a:endParaRPr>
                    </a:p>
                  </a:txBody>
                  <a:tcPr marL="38100" marR="38100" marT="38100" marB="38100">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a:noFill/>
                    </a:lnT>
                    <a:lnB w="4763" cap="flat" cmpd="sng" algn="ctr">
                      <a:solidFill>
                        <a:srgbClr val="DDDDDD"/>
                      </a:solidFill>
                      <a:prstDash val="solid"/>
                      <a:round/>
                      <a:headEnd type="none" w="med" len="med"/>
                      <a:tailEnd type="none" w="med" len="med"/>
                    </a:lnB>
                  </a:tcPr>
                </a:tc>
                <a:tc>
                  <a:txBody>
                    <a:bodyPr/>
                    <a:lstStyle/>
                    <a:p>
                      <a:pPr algn="l" fontAlgn="t"/>
                      <a:r>
                        <a:rPr lang="en-US" sz="3600" b="1" u="sng" baseline="0" dirty="0">
                          <a:solidFill>
                            <a:srgbClr val="000000"/>
                          </a:solidFill>
                          <a:effectLst/>
                          <a:latin typeface="&amp;quot"/>
                        </a:rPr>
                        <a:t>Frequency of testing</a:t>
                      </a:r>
                      <a:endParaRPr lang="en-US" sz="3600" b="0" u="sng" baseline="0" dirty="0">
                        <a:solidFill>
                          <a:srgbClr val="000000"/>
                        </a:solidFill>
                        <a:effectLst/>
                        <a:latin typeface="&amp;quot"/>
                      </a:endParaRPr>
                    </a:p>
                  </a:txBody>
                  <a:tcPr marL="38100" marR="38100" marT="38100" marB="38100">
                    <a:lnL w="4763" cap="flat" cmpd="sng" algn="ctr">
                      <a:solidFill>
                        <a:srgbClr val="DDDDDD"/>
                      </a:solidFill>
                      <a:prstDash val="solid"/>
                      <a:round/>
                      <a:headEnd type="none" w="med" len="med"/>
                      <a:tailEnd type="none" w="med" len="med"/>
                    </a:lnL>
                    <a:lnR>
                      <a:noFill/>
                    </a:lnR>
                    <a:lnT>
                      <a:noFill/>
                    </a:lnT>
                    <a:lnB w="4763"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878757539"/>
                  </a:ext>
                </a:extLst>
              </a:tr>
              <a:tr h="971926">
                <a:tc>
                  <a:txBody>
                    <a:bodyPr/>
                    <a:lstStyle/>
                    <a:p>
                      <a:pPr algn="l" fontAlgn="t"/>
                      <a:r>
                        <a:rPr lang="en-US" sz="3200" b="0" dirty="0">
                          <a:solidFill>
                            <a:srgbClr val="000000"/>
                          </a:solidFill>
                          <a:effectLst/>
                          <a:latin typeface="&amp;quot"/>
                        </a:rPr>
                        <a:t>Low</a:t>
                      </a:r>
                    </a:p>
                  </a:txBody>
                  <a:tcPr marL="38100" marR="38100" marT="38100" marB="38100">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tcPr>
                </a:tc>
                <a:tc>
                  <a:txBody>
                    <a:bodyPr/>
                    <a:lstStyle/>
                    <a:p>
                      <a:pPr algn="l" fontAlgn="t"/>
                      <a:r>
                        <a:rPr lang="en-US" sz="3200" b="0" dirty="0">
                          <a:solidFill>
                            <a:srgbClr val="000000"/>
                          </a:solidFill>
                          <a:effectLst/>
                          <a:latin typeface="&amp;quot"/>
                        </a:rPr>
                        <a:t>Baseline; then test if TB exposure occurs</a:t>
                      </a:r>
                    </a:p>
                    <a:p>
                      <a:pPr algn="l" fontAlgn="t"/>
                      <a:endParaRPr lang="en-US" sz="3200" b="0" dirty="0">
                        <a:solidFill>
                          <a:srgbClr val="000000"/>
                        </a:solidFill>
                        <a:effectLst/>
                        <a:latin typeface="&amp;quot"/>
                      </a:endParaRPr>
                    </a:p>
                  </a:txBody>
                  <a:tcPr marL="38100" marR="38100" marT="38100" marB="38100">
                    <a:lnL w="4763" cap="flat" cmpd="sng" algn="ctr">
                      <a:solidFill>
                        <a:srgbClr val="DDDDDD"/>
                      </a:solidFill>
                      <a:prstDash val="solid"/>
                      <a:round/>
                      <a:headEnd type="none" w="med" len="med"/>
                      <a:tailEnd type="none" w="med" len="med"/>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153536051"/>
                  </a:ext>
                </a:extLst>
              </a:tr>
              <a:tr h="971926">
                <a:tc>
                  <a:txBody>
                    <a:bodyPr/>
                    <a:lstStyle/>
                    <a:p>
                      <a:pPr algn="l" fontAlgn="t"/>
                      <a:r>
                        <a:rPr lang="en-US" sz="3200" b="0">
                          <a:solidFill>
                            <a:srgbClr val="000000"/>
                          </a:solidFill>
                          <a:effectLst/>
                          <a:latin typeface="&amp;quot"/>
                        </a:rPr>
                        <a:t>Medium</a:t>
                      </a:r>
                    </a:p>
                  </a:txBody>
                  <a:tcPr marL="38100" marR="38100" marT="38100" marB="38100">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tcPr>
                </a:tc>
                <a:tc>
                  <a:txBody>
                    <a:bodyPr/>
                    <a:lstStyle/>
                    <a:p>
                      <a:pPr algn="l" fontAlgn="t"/>
                      <a:r>
                        <a:rPr lang="en-US" sz="3200" b="0" dirty="0">
                          <a:solidFill>
                            <a:srgbClr val="000000"/>
                          </a:solidFill>
                          <a:effectLst/>
                          <a:latin typeface="&amp;quot"/>
                        </a:rPr>
                        <a:t>Baseline, then annually</a:t>
                      </a:r>
                    </a:p>
                    <a:p>
                      <a:pPr algn="l" fontAlgn="t"/>
                      <a:endParaRPr lang="en-US" sz="3200" b="0" dirty="0">
                        <a:solidFill>
                          <a:srgbClr val="000000"/>
                        </a:solidFill>
                        <a:effectLst/>
                        <a:latin typeface="&amp;quot"/>
                      </a:endParaRPr>
                    </a:p>
                  </a:txBody>
                  <a:tcPr marL="38100" marR="38100" marT="38100" marB="38100">
                    <a:lnL w="4763" cap="flat" cmpd="sng" algn="ctr">
                      <a:solidFill>
                        <a:srgbClr val="DDDDDD"/>
                      </a:solidFill>
                      <a:prstDash val="solid"/>
                      <a:round/>
                      <a:headEnd type="none" w="med" len="med"/>
                      <a:tailEnd type="none" w="med" len="med"/>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64236903"/>
                  </a:ext>
                </a:extLst>
              </a:tr>
              <a:tr h="2232802">
                <a:tc>
                  <a:txBody>
                    <a:bodyPr/>
                    <a:lstStyle/>
                    <a:p>
                      <a:pPr algn="l" fontAlgn="t"/>
                      <a:r>
                        <a:rPr lang="en-US" sz="3200" b="0" dirty="0">
                          <a:solidFill>
                            <a:srgbClr val="000000"/>
                          </a:solidFill>
                          <a:effectLst/>
                          <a:latin typeface="&amp;quot"/>
                        </a:rPr>
                        <a:t>Potential ongoing transmission</a:t>
                      </a:r>
                    </a:p>
                  </a:txBody>
                  <a:tcPr marL="38100" marR="38100" marT="38100" marB="38100">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a:noFill/>
                    </a:lnB>
                  </a:tcPr>
                </a:tc>
                <a:tc>
                  <a:txBody>
                    <a:bodyPr/>
                    <a:lstStyle/>
                    <a:p>
                      <a:pPr algn="l" fontAlgn="t"/>
                      <a:r>
                        <a:rPr lang="en-US" sz="3200" b="0" dirty="0">
                          <a:solidFill>
                            <a:srgbClr val="000000"/>
                          </a:solidFill>
                          <a:effectLst/>
                          <a:latin typeface="&amp;quot"/>
                        </a:rPr>
                        <a:t>Baseline, then every 8–10 weeks until evidence of transmission has ceased</a:t>
                      </a:r>
                    </a:p>
                  </a:txBody>
                  <a:tcPr marL="38100" marR="38100" marT="38100" marB="38100">
                    <a:lnL w="4763" cap="flat" cmpd="sng" algn="ctr">
                      <a:solidFill>
                        <a:srgbClr val="DDDDDD"/>
                      </a:solidFill>
                      <a:prstDash val="solid"/>
                      <a:round/>
                      <a:headEnd type="none" w="med" len="med"/>
                      <a:tailEnd type="none" w="med" len="med"/>
                    </a:lnL>
                    <a:lnR>
                      <a:noFill/>
                    </a:lnR>
                    <a:lnT w="4763" cap="flat" cmpd="sng" algn="ctr">
                      <a:solidFill>
                        <a:srgbClr val="DDDDDD"/>
                      </a:solidFill>
                      <a:prstDash val="solid"/>
                      <a:round/>
                      <a:headEnd type="none" w="med" len="med"/>
                      <a:tailEnd type="none" w="med" len="med"/>
                    </a:lnT>
                    <a:lnB>
                      <a:noFill/>
                    </a:lnB>
                  </a:tcPr>
                </a:tc>
                <a:extLst>
                  <a:ext uri="{0D108BD9-81ED-4DB2-BD59-A6C34878D82A}">
                    <a16:rowId xmlns:a16="http://schemas.microsoft.com/office/drawing/2014/main" val="1307899132"/>
                  </a:ext>
                </a:extLst>
              </a:tr>
            </a:tbl>
          </a:graphicData>
        </a:graphic>
      </p:graphicFrame>
      <p:sp>
        <p:nvSpPr>
          <p:cNvPr id="3" name="TextBox 2"/>
          <p:cNvSpPr txBox="1"/>
          <p:nvPr/>
        </p:nvSpPr>
        <p:spPr>
          <a:xfrm>
            <a:off x="5060829" y="6596332"/>
            <a:ext cx="8223849"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1800" b="0" i="0" u="none" strike="noStrike" cap="none" spc="0" normalizeH="0" baseline="0" dirty="0">
                <a:ln>
                  <a:noFill/>
                </a:ln>
                <a:solidFill>
                  <a:schemeClr val="tx1"/>
                </a:solidFill>
                <a:effectLst/>
                <a:uFillTx/>
                <a:sym typeface="Arial"/>
              </a:rPr>
              <a:t>Consult TB Infection</a:t>
            </a:r>
            <a:r>
              <a:rPr lang="en-US" sz="1800" dirty="0">
                <a:solidFill>
                  <a:schemeClr val="tx1"/>
                </a:solidFill>
              </a:rPr>
              <a:t> Control for HC Facilities Guidelines: </a:t>
            </a:r>
            <a:r>
              <a:rPr lang="en-US" sz="1800" dirty="0">
                <a:solidFill>
                  <a:schemeClr val="tx1"/>
                </a:solidFill>
                <a:hlinkClick r:id="rId3"/>
              </a:rPr>
              <a:t>https://www.cdc.gov/mmwr/preview/mmwrhtml/rr5417a1.htm?s_cid=rr5417a1_e</a:t>
            </a:r>
            <a:endParaRPr lang="en-US" sz="1800" dirty="0">
              <a:solidFill>
                <a:schemeClr val="tx1"/>
              </a:solidFill>
            </a:endParaRPr>
          </a:p>
          <a:p>
            <a:r>
              <a:rPr lang="en-US" sz="1800" dirty="0">
                <a:solidFill>
                  <a:schemeClr val="tx1"/>
                </a:solidFill>
              </a:rPr>
              <a:t> </a:t>
            </a:r>
            <a:endParaRPr kumimoji="0" lang="en-US" sz="1800" b="0" i="0" u="none" strike="noStrike" cap="none" spc="0" normalizeH="0" baseline="0" dirty="0">
              <a:ln>
                <a:noFill/>
              </a:ln>
              <a:solidFill>
                <a:schemeClr val="tx1"/>
              </a:solidFill>
              <a:effectLst/>
              <a:uFillTx/>
              <a:sym typeface="Arial"/>
            </a:endParaRPr>
          </a:p>
        </p:txBody>
      </p:sp>
    </p:spTree>
    <p:extLst>
      <p:ext uri="{BB962C8B-B14F-4D97-AF65-F5344CB8AC3E}">
        <p14:creationId xmlns:p14="http://schemas.microsoft.com/office/powerpoint/2010/main" val="196843228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tx1"/>
                </a:solidFill>
              </a:rPr>
              <a:t>Testing for TB Infection</a:t>
            </a:r>
          </a:p>
        </p:txBody>
      </p:sp>
      <p:sp>
        <p:nvSpPr>
          <p:cNvPr id="3" name="Text Placeholder 2"/>
          <p:cNvSpPr>
            <a:spLocks noGrp="1"/>
          </p:cNvSpPr>
          <p:nvPr>
            <p:ph type="body" idx="1"/>
          </p:nvPr>
        </p:nvSpPr>
        <p:spPr/>
        <p:txBody>
          <a:bodyPr/>
          <a:lstStyle/>
          <a:p>
            <a:pPr marL="0" indent="0">
              <a:buNone/>
            </a:pPr>
            <a:r>
              <a:rPr lang="en-US" sz="3600" b="1" dirty="0"/>
              <a:t>5 Tuberculin units Purified Protein Derivative – PPD</a:t>
            </a:r>
          </a:p>
          <a:p>
            <a:pPr lvl="1"/>
            <a:r>
              <a:rPr lang="en-US" dirty="0"/>
              <a:t>Delayed hypersensitivity reaction 2-8 weeks after infection</a:t>
            </a:r>
          </a:p>
          <a:p>
            <a:pPr lvl="1"/>
            <a:r>
              <a:rPr lang="en-US" dirty="0"/>
              <a:t>0.1 ml of 5TU injected </a:t>
            </a:r>
            <a:r>
              <a:rPr lang="en-US" dirty="0" err="1"/>
              <a:t>intradermally</a:t>
            </a:r>
            <a:endParaRPr lang="en-US" dirty="0"/>
          </a:p>
          <a:p>
            <a:pPr lvl="1"/>
            <a:r>
              <a:rPr lang="en-US" dirty="0"/>
              <a:t>Read at 48-72 hours after application</a:t>
            </a:r>
          </a:p>
          <a:p>
            <a:pPr lvl="1"/>
            <a:r>
              <a:rPr lang="en-US" dirty="0"/>
              <a:t>Reading based on induration not redness</a:t>
            </a:r>
          </a:p>
          <a:p>
            <a:pPr lvl="1"/>
            <a:r>
              <a:rPr lang="en-US" dirty="0"/>
              <a:t>Reported as millimeters (mm) of induration</a:t>
            </a:r>
          </a:p>
          <a:p>
            <a:pPr lvl="1"/>
            <a:r>
              <a:rPr lang="en-US" dirty="0"/>
              <a:t>Read by qualified trained professional only</a:t>
            </a:r>
          </a:p>
        </p:txBody>
      </p:sp>
    </p:spTree>
    <p:extLst>
      <p:ext uri="{BB962C8B-B14F-4D97-AF65-F5344CB8AC3E}">
        <p14:creationId xmlns:p14="http://schemas.microsoft.com/office/powerpoint/2010/main" val="252145621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rPr>
              <a:t>TST Risk Stratification</a:t>
            </a:r>
          </a:p>
        </p:txBody>
      </p:sp>
      <p:sp>
        <p:nvSpPr>
          <p:cNvPr id="3" name="Text Placeholder 2"/>
          <p:cNvSpPr>
            <a:spLocks noGrp="1"/>
          </p:cNvSpPr>
          <p:nvPr>
            <p:ph type="body" idx="1"/>
          </p:nvPr>
        </p:nvSpPr>
        <p:spPr/>
        <p:txBody>
          <a:bodyPr/>
          <a:lstStyle/>
          <a:p>
            <a:pPr marL="0" indent="0">
              <a:buNone/>
            </a:pPr>
            <a:r>
              <a:rPr lang="en-US" sz="3600" b="1" dirty="0"/>
              <a:t>&gt;5 mm induration is considered positive in:</a:t>
            </a:r>
          </a:p>
          <a:p>
            <a:pPr lvl="1"/>
            <a:r>
              <a:rPr lang="en-US" dirty="0"/>
              <a:t>HIV-infected persons</a:t>
            </a:r>
          </a:p>
          <a:p>
            <a:pPr lvl="1"/>
            <a:r>
              <a:rPr lang="en-US" dirty="0"/>
              <a:t>Recent contacts with person with active TB</a:t>
            </a:r>
          </a:p>
          <a:p>
            <a:pPr lvl="1"/>
            <a:r>
              <a:rPr lang="en-US" dirty="0"/>
              <a:t>Person with fibrotic changes on CXR consistent with prior TB</a:t>
            </a:r>
          </a:p>
          <a:p>
            <a:pPr lvl="1"/>
            <a:r>
              <a:rPr lang="en-US" dirty="0"/>
              <a:t>Patients with organ transplants and other immunosuppressed patients, including those on equivalent of &gt;=15 mg/day of prednisone for 1 month or more or on TNF-alpha antagonists</a:t>
            </a:r>
          </a:p>
        </p:txBody>
      </p:sp>
    </p:spTree>
    <p:extLst>
      <p:ext uri="{BB962C8B-B14F-4D97-AF65-F5344CB8AC3E}">
        <p14:creationId xmlns:p14="http://schemas.microsoft.com/office/powerpoint/2010/main" val="251971552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1"/>
                </a:solidFill>
              </a:rPr>
              <a:t>TST Risk Stratification</a:t>
            </a:r>
            <a:endParaRPr lang="en-US" dirty="0">
              <a:solidFill>
                <a:schemeClr val="tx1"/>
              </a:solidFill>
            </a:endParaRPr>
          </a:p>
        </p:txBody>
      </p:sp>
      <p:sp>
        <p:nvSpPr>
          <p:cNvPr id="3" name="Text Placeholder 2"/>
          <p:cNvSpPr>
            <a:spLocks noGrp="1"/>
          </p:cNvSpPr>
          <p:nvPr>
            <p:ph type="body" idx="1"/>
          </p:nvPr>
        </p:nvSpPr>
        <p:spPr/>
        <p:txBody>
          <a:bodyPr/>
          <a:lstStyle/>
          <a:p>
            <a:pPr marL="0" indent="0">
              <a:buNone/>
            </a:pPr>
            <a:r>
              <a:rPr lang="en-US" sz="3600" b="1" dirty="0"/>
              <a:t>&gt;10 mm induration considered positive in:</a:t>
            </a:r>
          </a:p>
          <a:p>
            <a:pPr lvl="1"/>
            <a:r>
              <a:rPr lang="en-US" dirty="0"/>
              <a:t>Recent arrivals to US (&lt;5 years) from high TB prevalence areas</a:t>
            </a:r>
          </a:p>
          <a:p>
            <a:pPr lvl="1"/>
            <a:r>
              <a:rPr lang="en-US" dirty="0"/>
              <a:t>IDU</a:t>
            </a:r>
          </a:p>
          <a:p>
            <a:pPr lvl="1"/>
            <a:r>
              <a:rPr lang="en-US" dirty="0"/>
              <a:t>Residents/Employees of high risk congregate care centers</a:t>
            </a:r>
          </a:p>
          <a:p>
            <a:pPr lvl="1"/>
            <a:r>
              <a:rPr lang="en-US" dirty="0"/>
              <a:t>Mycobacteriology lab personnel</a:t>
            </a:r>
          </a:p>
          <a:p>
            <a:pPr lvl="1"/>
            <a:r>
              <a:rPr lang="en-US" dirty="0"/>
              <a:t>Persons at risk for progression to active TB</a:t>
            </a:r>
          </a:p>
          <a:p>
            <a:pPr lvl="1"/>
            <a:r>
              <a:rPr lang="en-US" dirty="0"/>
              <a:t>Children &lt;5 years of age</a:t>
            </a:r>
          </a:p>
          <a:p>
            <a:pPr lvl="1"/>
            <a:endParaRPr lang="en-US" dirty="0"/>
          </a:p>
        </p:txBody>
      </p:sp>
    </p:spTree>
    <p:extLst>
      <p:ext uri="{BB962C8B-B14F-4D97-AF65-F5344CB8AC3E}">
        <p14:creationId xmlns:p14="http://schemas.microsoft.com/office/powerpoint/2010/main" val="120032914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1"/>
                </a:solidFill>
              </a:rPr>
              <a:t>TST Risk Stratification</a:t>
            </a:r>
            <a:endParaRPr lang="en-US" b="1" dirty="0">
              <a:solidFill>
                <a:schemeClr val="tx1"/>
              </a:solidFill>
            </a:endParaRPr>
          </a:p>
        </p:txBody>
      </p:sp>
      <p:sp>
        <p:nvSpPr>
          <p:cNvPr id="3" name="Text Placeholder 2"/>
          <p:cNvSpPr>
            <a:spLocks noGrp="1"/>
          </p:cNvSpPr>
          <p:nvPr>
            <p:ph type="body" idx="1"/>
          </p:nvPr>
        </p:nvSpPr>
        <p:spPr/>
        <p:txBody>
          <a:bodyPr/>
          <a:lstStyle/>
          <a:p>
            <a:pPr marL="0" indent="0">
              <a:buNone/>
            </a:pPr>
            <a:r>
              <a:rPr lang="en-US" sz="3600" b="1" dirty="0"/>
              <a:t>&gt;15 mm induration is considered positive in:</a:t>
            </a:r>
          </a:p>
          <a:p>
            <a:pPr lvl="1"/>
            <a:r>
              <a:rPr lang="en-US" dirty="0"/>
              <a:t>Persons with no known risk factors for TB</a:t>
            </a:r>
          </a:p>
        </p:txBody>
      </p:sp>
    </p:spTree>
    <p:extLst>
      <p:ext uri="{BB962C8B-B14F-4D97-AF65-F5344CB8AC3E}">
        <p14:creationId xmlns:p14="http://schemas.microsoft.com/office/powerpoint/2010/main" val="48448566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tx1"/>
                </a:solidFill>
              </a:rPr>
              <a:t>Tests Available – Interferon Release Gamma Assays (IGRAs)</a:t>
            </a:r>
          </a:p>
        </p:txBody>
      </p:sp>
      <p:sp>
        <p:nvSpPr>
          <p:cNvPr id="3" name="Text Placeholder 2"/>
          <p:cNvSpPr>
            <a:spLocks noGrp="1"/>
          </p:cNvSpPr>
          <p:nvPr>
            <p:ph type="body" idx="1"/>
          </p:nvPr>
        </p:nvSpPr>
        <p:spPr>
          <a:xfrm>
            <a:off x="1005839" y="2697480"/>
            <a:ext cx="12618721" cy="4310068"/>
          </a:xfrm>
        </p:spPr>
        <p:txBody>
          <a:bodyPr>
            <a:normAutofit/>
          </a:bodyPr>
          <a:lstStyle/>
          <a:p>
            <a:r>
              <a:rPr lang="en-US" dirty="0"/>
              <a:t>Interferon-Gamma Release Assays (IGRAs) include:</a:t>
            </a:r>
          </a:p>
          <a:p>
            <a:pPr lvl="1"/>
            <a:r>
              <a:rPr lang="en-US" dirty="0"/>
              <a:t> the </a:t>
            </a:r>
            <a:r>
              <a:rPr lang="en-US" dirty="0" err="1"/>
              <a:t>QuantiFERON</a:t>
            </a:r>
            <a:r>
              <a:rPr lang="en-US" dirty="0"/>
              <a:t>®-TB Gold In-Tube assay (QFT-GIT)</a:t>
            </a:r>
          </a:p>
          <a:p>
            <a:pPr lvl="1"/>
            <a:r>
              <a:rPr lang="en-US" dirty="0"/>
              <a:t> the T-SPOT®.TB assay (T-Spot).  </a:t>
            </a:r>
          </a:p>
          <a:p>
            <a:pPr lvl="1"/>
            <a:r>
              <a:rPr lang="en-US" dirty="0"/>
              <a:t>The </a:t>
            </a:r>
            <a:r>
              <a:rPr lang="en-US" dirty="0" err="1"/>
              <a:t>Quantiferon</a:t>
            </a:r>
            <a:r>
              <a:rPr lang="en-US" dirty="0"/>
              <a:t> TB Gold Plus was approved by the FDA in 2017 and will replace the QFT-GIT.  </a:t>
            </a:r>
          </a:p>
        </p:txBody>
      </p:sp>
      <p:sp>
        <p:nvSpPr>
          <p:cNvPr id="4" name="TextBox 3"/>
          <p:cNvSpPr txBox="1"/>
          <p:nvPr/>
        </p:nvSpPr>
        <p:spPr>
          <a:xfrm>
            <a:off x="5429249" y="6271174"/>
            <a:ext cx="8885613"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t>A Clinician’s Guide to the TB Laboratory available at: </a:t>
            </a:r>
            <a:r>
              <a:rPr lang="en-US" dirty="0">
                <a:hlinkClick r:id="rId3"/>
              </a:rPr>
              <a:t>http://www.heartlandntbc.org/assets/products/clinicians_lab_guide.pdf</a:t>
            </a:r>
            <a:endParaRPr lang="en-US" dirty="0"/>
          </a:p>
          <a:p>
            <a:endParaRPr lang="en-US" dirty="0"/>
          </a:p>
          <a:p>
            <a:endParaRPr kumimoji="0" lang="en-US" sz="22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59192506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3219" y="-1"/>
            <a:ext cx="10296685" cy="7281017"/>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0" y="329566"/>
            <a:ext cx="9875520" cy="767714"/>
          </a:xfrm>
        </p:spPr>
        <p:txBody>
          <a:bodyPr/>
          <a:lstStyle/>
          <a:p>
            <a:r>
              <a:rPr lang="en-US" dirty="0"/>
              <a:t>LTBI vs. TB Disease</a:t>
            </a:r>
          </a:p>
        </p:txBody>
      </p:sp>
      <p:graphicFrame>
        <p:nvGraphicFramePr>
          <p:cNvPr id="7" name="Table 6"/>
          <p:cNvGraphicFramePr>
            <a:graphicFrameLocks noGrp="1"/>
          </p:cNvGraphicFramePr>
          <p:nvPr/>
        </p:nvGraphicFramePr>
        <p:xfrm>
          <a:off x="2377440" y="1181814"/>
          <a:ext cx="9875520" cy="6133389"/>
        </p:xfrm>
        <a:graphic>
          <a:graphicData uri="http://schemas.openxmlformats.org/drawingml/2006/table">
            <a:tbl>
              <a:tblPr/>
              <a:tblGrid>
                <a:gridCol w="4750210">
                  <a:extLst>
                    <a:ext uri="{9D8B030D-6E8A-4147-A177-3AD203B41FA5}">
                      <a16:colId xmlns:a16="http://schemas.microsoft.com/office/drawing/2014/main" val="20000"/>
                    </a:ext>
                  </a:extLst>
                </a:gridCol>
                <a:gridCol w="5125310">
                  <a:extLst>
                    <a:ext uri="{9D8B030D-6E8A-4147-A177-3AD203B41FA5}">
                      <a16:colId xmlns:a16="http://schemas.microsoft.com/office/drawing/2014/main" val="20001"/>
                    </a:ext>
                  </a:extLst>
                </a:gridCol>
              </a:tblGrid>
              <a:tr h="457198">
                <a:tc>
                  <a:txBody>
                    <a:bodyPr/>
                    <a:lstStyle/>
                    <a:p>
                      <a:pPr marL="0" marR="0" algn="ctr">
                        <a:spcBef>
                          <a:spcPts val="0"/>
                        </a:spcBef>
                        <a:spcAft>
                          <a:spcPts val="0"/>
                        </a:spcAft>
                      </a:pPr>
                      <a:r>
                        <a:rPr lang="en-US" sz="2200" b="1" baseline="0" dirty="0">
                          <a:solidFill>
                            <a:srgbClr val="000099"/>
                          </a:solidFill>
                          <a:latin typeface="Arial"/>
                          <a:ea typeface="Times New Roman"/>
                          <a:cs typeface="Times New Roman"/>
                        </a:rPr>
                        <a:t>Person with LTBI (Infected)</a:t>
                      </a:r>
                      <a:endParaRPr lang="en-US" sz="2200" baseline="0" dirty="0">
                        <a:solidFill>
                          <a:srgbClr val="000099"/>
                        </a:solidFill>
                        <a:latin typeface="Times New Roman"/>
                        <a:ea typeface="Times New Roman"/>
                        <a:cs typeface="Times New Roman"/>
                      </a:endParaRPr>
                    </a:p>
                  </a:txBody>
                  <a:tcPr marL="82296" marR="82296"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algn="ctr">
                        <a:spcBef>
                          <a:spcPts val="0"/>
                        </a:spcBef>
                        <a:spcAft>
                          <a:spcPts val="0"/>
                        </a:spcAft>
                      </a:pPr>
                      <a:r>
                        <a:rPr lang="en-US" sz="2200" b="1" baseline="0" dirty="0">
                          <a:solidFill>
                            <a:srgbClr val="000099"/>
                          </a:solidFill>
                          <a:latin typeface="Arial"/>
                          <a:ea typeface="Times New Roman"/>
                          <a:cs typeface="Times New Roman"/>
                        </a:rPr>
                        <a:t>Person with TB Disease (Infectious)</a:t>
                      </a:r>
                      <a:endParaRPr lang="en-US" sz="2200" baseline="0" dirty="0">
                        <a:solidFill>
                          <a:srgbClr val="000099"/>
                        </a:solidFill>
                        <a:latin typeface="Times New Roman"/>
                        <a:ea typeface="Times New Roman"/>
                        <a:cs typeface="Times New Roman"/>
                      </a:endParaRPr>
                    </a:p>
                  </a:txBody>
                  <a:tcPr marL="82296" marR="82296"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873259">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Has a small amount of TB bacteria in his/her body that are alive, but inactive</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Has a large amount of active TB bacteria in his/her body</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36631">
                <a:tc>
                  <a:txBody>
                    <a:bodyPr/>
                    <a:lstStyle/>
                    <a:p>
                      <a:pPr marL="0" marR="0">
                        <a:lnSpc>
                          <a:spcPct val="115000"/>
                        </a:lnSpc>
                        <a:spcBef>
                          <a:spcPts val="0"/>
                        </a:spcBef>
                        <a:spcAft>
                          <a:spcPts val="0"/>
                        </a:spcAft>
                      </a:pPr>
                      <a:r>
                        <a:rPr lang="en-US" sz="1900" b="1" dirty="0">
                          <a:solidFill>
                            <a:schemeClr val="tx1"/>
                          </a:solidFill>
                          <a:latin typeface="+mn-lt"/>
                          <a:ea typeface="Times New Roman"/>
                          <a:cs typeface="Times New Roman"/>
                        </a:rPr>
                        <a:t>Cannot</a:t>
                      </a:r>
                      <a:r>
                        <a:rPr lang="en-US" sz="1900" dirty="0">
                          <a:solidFill>
                            <a:schemeClr val="tx1"/>
                          </a:solidFill>
                          <a:latin typeface="+mn-lt"/>
                          <a:ea typeface="Times New Roman"/>
                          <a:cs typeface="Times New Roman"/>
                        </a:rPr>
                        <a:t> spread TB bacteria to others</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May spread TB bacteria to others</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873259">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Does </a:t>
                      </a:r>
                      <a:r>
                        <a:rPr lang="en-US" sz="1900" b="1" dirty="0">
                          <a:solidFill>
                            <a:schemeClr val="tx1"/>
                          </a:solidFill>
                          <a:latin typeface="+mn-lt"/>
                          <a:ea typeface="Times New Roman"/>
                          <a:cs typeface="Times New Roman"/>
                        </a:rPr>
                        <a:t>not</a:t>
                      </a:r>
                      <a:r>
                        <a:rPr lang="en-US" sz="1900" dirty="0">
                          <a:solidFill>
                            <a:schemeClr val="tx1"/>
                          </a:solidFill>
                          <a:latin typeface="+mn-lt"/>
                          <a:ea typeface="Times New Roman"/>
                          <a:cs typeface="Times New Roman"/>
                        </a:rPr>
                        <a:t> feel sick, but may become sick if the bacteria become active in his/her body</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May feel sick and may have symptoms such as a cough, fever, and/or weight loss</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873259">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Usually has a TB skin test or TB blood test reaction indicating TB infection</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Usually has a TB skin test or TB blood test reaction indicating TB infection</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436631">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Radiograph is typically normal</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Radiograph may be abnormal</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r h="436631">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Sputum smears and cultures are negative</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Sputum smears and cultures may be positive</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r h="873259">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Should consider treatment for LTBI to prevent TB disease</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Needs treatment for TB disease</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7"/>
                  </a:ext>
                </a:extLst>
              </a:tr>
              <a:tr h="436631">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Does </a:t>
                      </a:r>
                      <a:r>
                        <a:rPr lang="en-US" sz="1900" b="1" dirty="0">
                          <a:solidFill>
                            <a:schemeClr val="tx1"/>
                          </a:solidFill>
                          <a:latin typeface="+mn-lt"/>
                          <a:ea typeface="Times New Roman"/>
                          <a:cs typeface="Times New Roman"/>
                        </a:rPr>
                        <a:t>not</a:t>
                      </a:r>
                      <a:r>
                        <a:rPr lang="en-US" sz="1900" dirty="0">
                          <a:solidFill>
                            <a:schemeClr val="tx1"/>
                          </a:solidFill>
                          <a:latin typeface="+mn-lt"/>
                          <a:ea typeface="Times New Roman"/>
                          <a:cs typeface="Times New Roman"/>
                        </a:rPr>
                        <a:t> require respiratory isolation</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May require respiratory isolation</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8"/>
                  </a:ext>
                </a:extLst>
              </a:tr>
              <a:tr h="436631">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Not a TB case</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solidFill>
                            <a:schemeClr val="tx1"/>
                          </a:solidFill>
                          <a:latin typeface="+mn-lt"/>
                          <a:ea typeface="Times New Roman"/>
                          <a:cs typeface="Times New Roman"/>
                        </a:rPr>
                        <a:t>A TB case</a:t>
                      </a:r>
                    </a:p>
                  </a:txBody>
                  <a:tcPr marL="82296" marR="82296"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10754264" y="7504981"/>
            <a:ext cx="2668437"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141171"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Arial"/>
                <a:ea typeface="Arial"/>
                <a:cs typeface="Arial"/>
                <a:sym typeface="Arial"/>
              </a:rPr>
              <a:t>Adapted from CDC</a:t>
            </a:r>
          </a:p>
        </p:txBody>
      </p:sp>
    </p:spTree>
    <p:extLst>
      <p:ext uri="{BB962C8B-B14F-4D97-AF65-F5344CB8AC3E}">
        <p14:creationId xmlns:p14="http://schemas.microsoft.com/office/powerpoint/2010/main" val="28917021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11"/>
          <p:cNvSpPr/>
          <p:nvPr/>
        </p:nvSpPr>
        <p:spPr>
          <a:xfrm rot="10800000">
            <a:off x="340996" y="312421"/>
            <a:ext cx="1754504" cy="1512570"/>
          </a:xfrm>
          <a:prstGeom prst="triangle">
            <a:avLst/>
          </a:prstGeom>
          <a:solidFill>
            <a:srgbClr val="6193C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40">
              <a:solidFill>
                <a:srgbClr val="FFFFFF"/>
              </a:solidFill>
              <a:ea typeface="MS PGothic" charset="0"/>
              <a:cs typeface="MS PGothic" charset="0"/>
            </a:endParaRPr>
          </a:p>
        </p:txBody>
      </p:sp>
      <p:sp>
        <p:nvSpPr>
          <p:cNvPr id="13" name="Rectangle 12"/>
          <p:cNvSpPr/>
          <p:nvPr/>
        </p:nvSpPr>
        <p:spPr>
          <a:xfrm>
            <a:off x="340995" y="1903096"/>
            <a:ext cx="14139279" cy="62309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40">
              <a:solidFill>
                <a:srgbClr val="FFFFFF"/>
              </a:solidFill>
              <a:ea typeface="MS PGothic" charset="0"/>
              <a:cs typeface="MS PGothic" charset="0"/>
            </a:endParaRPr>
          </a:p>
        </p:txBody>
      </p:sp>
      <p:sp>
        <p:nvSpPr>
          <p:cNvPr id="14" name="Rectangle 13"/>
          <p:cNvSpPr/>
          <p:nvPr/>
        </p:nvSpPr>
        <p:spPr>
          <a:xfrm>
            <a:off x="340996" y="312420"/>
            <a:ext cx="13935074" cy="1183006"/>
          </a:xfrm>
          <a:prstGeom prst="rect">
            <a:avLst/>
          </a:prstGeom>
          <a:solidFill>
            <a:srgbClr val="6193C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40">
              <a:solidFill>
                <a:srgbClr val="FFFFFF"/>
              </a:solidFill>
              <a:ea typeface="MS PGothic" charset="0"/>
              <a:cs typeface="MS PGothic" charset="0"/>
            </a:endParaRPr>
          </a:p>
        </p:txBody>
      </p:sp>
      <p:pic>
        <p:nvPicPr>
          <p:cNvPr id="23557" name="Picture 2" descr="web_respon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0240" y="1680211"/>
            <a:ext cx="6156960" cy="613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7"/>
          <p:cNvSpPr txBox="1">
            <a:spLocks noChangeArrowheads="1"/>
          </p:cNvSpPr>
          <p:nvPr/>
        </p:nvSpPr>
        <p:spPr bwMode="auto">
          <a:xfrm>
            <a:off x="3859531" y="2651760"/>
            <a:ext cx="26555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dirty="0">
                <a:latin typeface="Source Sans Pro"/>
                <a:ea typeface="Source Sans Pro"/>
                <a:cs typeface="Source Sans Pro"/>
              </a:rPr>
              <a:t>Pollev.com/marissalevin228</a:t>
            </a:r>
          </a:p>
        </p:txBody>
      </p:sp>
      <p:pic>
        <p:nvPicPr>
          <p:cNvPr id="23559" name="Picture 4" descr="text_respons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7961" y="1661160"/>
            <a:ext cx="6160770" cy="613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9"/>
          <p:cNvSpPr txBox="1">
            <a:spLocks noChangeArrowheads="1"/>
          </p:cNvSpPr>
          <p:nvPr/>
        </p:nvSpPr>
        <p:spPr bwMode="auto">
          <a:xfrm>
            <a:off x="8602981" y="4602480"/>
            <a:ext cx="244221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80" dirty="0">
                <a:latin typeface="Source Sans Pro"/>
                <a:ea typeface="Source Sans Pro"/>
                <a:cs typeface="Source Sans Pro"/>
              </a:rPr>
              <a:t>Marissalevin228 </a:t>
            </a:r>
            <a:r>
              <a:rPr lang="en-US" altLang="en-US" sz="1680" dirty="0">
                <a:solidFill>
                  <a:srgbClr val="D95347"/>
                </a:solidFill>
                <a:latin typeface="Source Sans Pro"/>
                <a:ea typeface="Source Sans Pro"/>
                <a:cs typeface="Source Sans Pro"/>
              </a:rPr>
              <a:t>+</a:t>
            </a:r>
          </a:p>
          <a:p>
            <a:pPr eaLnBrk="1" hangingPunct="1">
              <a:spcBef>
                <a:spcPct val="0"/>
              </a:spcBef>
              <a:buFontTx/>
              <a:buNone/>
            </a:pPr>
            <a:r>
              <a:rPr lang="en-US" altLang="en-US" sz="1680" dirty="0">
                <a:latin typeface="Source Sans Pro"/>
                <a:ea typeface="Source Sans Pro"/>
                <a:cs typeface="Source Sans Pro"/>
              </a:rPr>
              <a:t>your response</a:t>
            </a:r>
          </a:p>
        </p:txBody>
      </p:sp>
      <p:sp>
        <p:nvSpPr>
          <p:cNvPr id="23561" name="TextBox 15"/>
          <p:cNvSpPr txBox="1">
            <a:spLocks noChangeArrowheads="1"/>
          </p:cNvSpPr>
          <p:nvPr/>
        </p:nvSpPr>
        <p:spPr bwMode="auto">
          <a:xfrm>
            <a:off x="8787766" y="2838451"/>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solidFill>
                  <a:srgbClr val="D95347"/>
                </a:solidFill>
                <a:latin typeface="Source Sans Pro"/>
                <a:ea typeface="Source Sans Pro"/>
                <a:cs typeface="Source Sans Pro"/>
              </a:rPr>
              <a:t>22333</a:t>
            </a:r>
          </a:p>
        </p:txBody>
      </p:sp>
      <p:sp>
        <p:nvSpPr>
          <p:cNvPr id="23562" name="Title 1"/>
          <p:cNvSpPr txBox="1">
            <a:spLocks/>
          </p:cNvSpPr>
          <p:nvPr/>
        </p:nvSpPr>
        <p:spPr bwMode="auto">
          <a:xfrm>
            <a:off x="790576" y="472440"/>
            <a:ext cx="11186160" cy="86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5280" b="1">
                <a:solidFill>
                  <a:schemeClr val="bg1"/>
                </a:solidFill>
                <a:latin typeface="Source Sans Pro"/>
                <a:ea typeface="Source Sans Pro"/>
                <a:cs typeface="Source Sans Pro"/>
              </a:rPr>
              <a:t>Responding with Poll Everywhere</a:t>
            </a:r>
            <a:endParaRPr lang="en-US" altLang="en-US" sz="2400" b="1">
              <a:solidFill>
                <a:schemeClr val="bg1"/>
              </a:solidFill>
              <a:latin typeface="Source Sans Pro"/>
              <a:ea typeface="Source Sans Pro"/>
              <a:cs typeface="Source Sans Pro"/>
            </a:endParaRPr>
          </a:p>
        </p:txBody>
      </p:sp>
      <p:sp>
        <p:nvSpPr>
          <p:cNvPr id="23563" name="Title 1"/>
          <p:cNvSpPr txBox="1">
            <a:spLocks/>
          </p:cNvSpPr>
          <p:nvPr/>
        </p:nvSpPr>
        <p:spPr bwMode="auto">
          <a:xfrm>
            <a:off x="8254366" y="7016116"/>
            <a:ext cx="2726054"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920" b="1">
                <a:latin typeface="Source Sans Pro Semibold"/>
                <a:ea typeface="Source Sans Pro Semibold"/>
                <a:cs typeface="Source Sans Pro Semibold"/>
              </a:rPr>
              <a:t>Text voting</a:t>
            </a:r>
          </a:p>
        </p:txBody>
      </p:sp>
      <p:sp>
        <p:nvSpPr>
          <p:cNvPr id="23564" name="Title 1"/>
          <p:cNvSpPr txBox="1">
            <a:spLocks/>
          </p:cNvSpPr>
          <p:nvPr/>
        </p:nvSpPr>
        <p:spPr bwMode="auto">
          <a:xfrm>
            <a:off x="3634740" y="7027546"/>
            <a:ext cx="2726056"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920" b="1">
                <a:latin typeface="Source Sans Pro Semibold"/>
                <a:ea typeface="Source Sans Pro Semibold"/>
                <a:cs typeface="Source Sans Pro Semibold"/>
              </a:rPr>
              <a:t>Web voting</a:t>
            </a:r>
          </a:p>
        </p:txBody>
      </p:sp>
      <p:pic>
        <p:nvPicPr>
          <p:cNvPr id="23565"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55016" y="7048500"/>
            <a:ext cx="676274" cy="676276"/>
          </a:xfrm>
          <a:prstGeom prst="rect">
            <a:avLst/>
          </a:prstGeom>
          <a:solidFill>
            <a:srgbClr val="FFFFFF">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26339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chemeClr val="tx1"/>
                </a:solidFill>
              </a:rPr>
              <a:t>Treating LTBI</a:t>
            </a:r>
          </a:p>
        </p:txBody>
      </p:sp>
      <p:sp>
        <p:nvSpPr>
          <p:cNvPr id="6" name="Text Placeholder 5"/>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102253841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reatment of LTBI"/>
          <p:cNvSpPr txBox="1">
            <a:spLocks noGrp="1"/>
          </p:cNvSpPr>
          <p:nvPr>
            <p:ph type="title"/>
          </p:nvPr>
        </p:nvSpPr>
        <p:spPr>
          <a:prstGeom prst="rect">
            <a:avLst/>
          </a:prstGeom>
        </p:spPr>
        <p:txBody>
          <a:bodyPr/>
          <a:lstStyle>
            <a:lvl1pPr>
              <a:defRPr>
                <a:solidFill>
                  <a:srgbClr val="FFFFFF"/>
                </a:solidFill>
              </a:defRPr>
            </a:lvl1pPr>
          </a:lstStyle>
          <a:p>
            <a:r>
              <a:rPr b="1" dirty="0">
                <a:solidFill>
                  <a:schemeClr val="tx1"/>
                </a:solidFill>
              </a:rPr>
              <a:t>Treatment of LTBI</a:t>
            </a:r>
            <a:r>
              <a:rPr lang="en-US" b="1" dirty="0">
                <a:solidFill>
                  <a:schemeClr val="tx1"/>
                </a:solidFill>
              </a:rPr>
              <a:t> – Updated 06/29/18</a:t>
            </a:r>
            <a:endParaRPr b="1" dirty="0">
              <a:solidFill>
                <a:schemeClr val="tx1"/>
              </a:solidFill>
            </a:endParaRPr>
          </a:p>
        </p:txBody>
      </p:sp>
      <p:sp>
        <p:nvSpPr>
          <p:cNvPr id="16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
        <p:nvSpPr>
          <p:cNvPr id="170" name="BOX 1. Updated recommendations for once-weekly isoniazid-rifapentine for 12 weeks (3HP) for the treatment of latent tuberculosis infection…"/>
          <p:cNvSpPr txBox="1"/>
          <p:nvPr/>
        </p:nvSpPr>
        <p:spPr>
          <a:xfrm>
            <a:off x="1931350" y="1370329"/>
            <a:ext cx="11061103" cy="5509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457200">
              <a:defRPr sz="2000">
                <a:solidFill>
                  <a:srgbClr val="FFFFFF"/>
                </a:solidFill>
                <a:latin typeface="+mn-lt"/>
                <a:ea typeface="+mn-ea"/>
                <a:cs typeface="+mn-cs"/>
                <a:sym typeface="Helvetica"/>
              </a:defRPr>
            </a:pPr>
            <a:r>
              <a:rPr sz="2400" dirty="0">
                <a:solidFill>
                  <a:schemeClr val="tx1"/>
                </a:solidFill>
                <a:latin typeface="Arial" panose="020B0604020202020204" pitchFamily="34" charset="0"/>
                <a:cs typeface="Arial" panose="020B0604020202020204" pitchFamily="34" charset="0"/>
              </a:rPr>
              <a:t>CDC continues to recommend use of the short-course combination regimen of once-weekly isoniazid-</a:t>
            </a:r>
            <a:r>
              <a:rPr sz="2400" dirty="0" err="1">
                <a:solidFill>
                  <a:schemeClr val="tx1"/>
                </a:solidFill>
                <a:latin typeface="Arial" panose="020B0604020202020204" pitchFamily="34" charset="0"/>
                <a:cs typeface="Arial" panose="020B0604020202020204" pitchFamily="34" charset="0"/>
              </a:rPr>
              <a:t>rifapentine</a:t>
            </a:r>
            <a:r>
              <a:rPr sz="2400" dirty="0">
                <a:solidFill>
                  <a:schemeClr val="tx1"/>
                </a:solidFill>
                <a:latin typeface="Arial" panose="020B0604020202020204" pitchFamily="34" charset="0"/>
                <a:cs typeface="Arial" panose="020B0604020202020204" pitchFamily="34" charset="0"/>
              </a:rPr>
              <a:t> for 12 weeks (3HP) for treatment of latent tuberculosis infection (LTBI) in adults. </a:t>
            </a:r>
            <a:endParaRPr lang="en-US" sz="2400" dirty="0">
              <a:solidFill>
                <a:schemeClr val="tx1"/>
              </a:solidFill>
              <a:latin typeface="Arial" panose="020B0604020202020204" pitchFamily="34" charset="0"/>
              <a:cs typeface="Arial" panose="020B0604020202020204" pitchFamily="34" charset="0"/>
            </a:endParaRPr>
          </a:p>
          <a:p>
            <a:pPr defTabSz="457200">
              <a:defRPr sz="2000">
                <a:solidFill>
                  <a:srgbClr val="FFFFFF"/>
                </a:solidFill>
                <a:latin typeface="+mn-lt"/>
                <a:ea typeface="+mn-ea"/>
                <a:cs typeface="+mn-cs"/>
                <a:sym typeface="Helvetica"/>
              </a:defRPr>
            </a:pPr>
            <a:endParaRPr lang="en-US" sz="2400" dirty="0">
              <a:solidFill>
                <a:schemeClr val="tx1"/>
              </a:solidFill>
              <a:latin typeface="Arial" panose="020B0604020202020204" pitchFamily="34" charset="0"/>
              <a:cs typeface="Arial" panose="020B0604020202020204" pitchFamily="34" charset="0"/>
            </a:endParaRPr>
          </a:p>
          <a:p>
            <a:pPr defTabSz="457200">
              <a:defRPr sz="2000">
                <a:solidFill>
                  <a:srgbClr val="FFFFFF"/>
                </a:solidFill>
                <a:latin typeface="+mn-lt"/>
                <a:ea typeface="+mn-ea"/>
                <a:cs typeface="+mn-cs"/>
                <a:sym typeface="Helvetica"/>
              </a:defRPr>
            </a:pPr>
            <a:r>
              <a:rPr lang="en-US" sz="2400" dirty="0">
                <a:solidFill>
                  <a:schemeClr val="tx1"/>
                </a:solidFill>
                <a:latin typeface="Arial" panose="020B0604020202020204" pitchFamily="34" charset="0"/>
                <a:cs typeface="Arial" panose="020B0604020202020204" pitchFamily="34" charset="0"/>
              </a:rPr>
              <a:t>The updated guidance based on a systematic review resulted in the following additional recommendations</a:t>
            </a:r>
            <a:r>
              <a:rPr sz="2400" dirty="0">
                <a:solidFill>
                  <a:schemeClr val="tx1"/>
                </a:solidFill>
                <a:latin typeface="Arial" panose="020B0604020202020204" pitchFamily="34" charset="0"/>
                <a:cs typeface="Arial" panose="020B0604020202020204" pitchFamily="34" charset="0"/>
              </a:rPr>
              <a:t>:</a:t>
            </a:r>
          </a:p>
          <a:p>
            <a:pPr marL="457200" indent="-317500" defTabSz="457200">
              <a:buSzPct val="100000"/>
              <a:buFont typeface="Helvetica"/>
              <a:buChar char="•"/>
              <a:defRPr sz="2000">
                <a:solidFill>
                  <a:srgbClr val="FFFFFF"/>
                </a:solidFill>
                <a:latin typeface="+mn-lt"/>
                <a:ea typeface="+mn-ea"/>
                <a:cs typeface="+mn-cs"/>
                <a:sym typeface="Helvetica"/>
              </a:defRPr>
            </a:pPr>
            <a:r>
              <a:rPr sz="2400" dirty="0">
                <a:solidFill>
                  <a:schemeClr val="tx1"/>
                </a:solidFill>
                <a:latin typeface="Arial" panose="020B0604020202020204" pitchFamily="34" charset="0"/>
                <a:cs typeface="Arial" panose="020B0604020202020204" pitchFamily="34" charset="0"/>
              </a:rPr>
              <a:t>use of 3HP in persons aged 2–17 years;</a:t>
            </a:r>
          </a:p>
          <a:p>
            <a:pPr marL="457200" indent="-317500" defTabSz="457200">
              <a:buSzPct val="100000"/>
              <a:buFont typeface="Helvetica"/>
              <a:buChar char="•"/>
              <a:defRPr sz="2000">
                <a:solidFill>
                  <a:srgbClr val="FFFFFF"/>
                </a:solidFill>
                <a:latin typeface="+mn-lt"/>
                <a:ea typeface="+mn-ea"/>
                <a:cs typeface="+mn-cs"/>
                <a:sym typeface="Helvetica"/>
              </a:defRPr>
            </a:pPr>
            <a:r>
              <a:rPr sz="2400" dirty="0">
                <a:solidFill>
                  <a:schemeClr val="tx1"/>
                </a:solidFill>
                <a:latin typeface="Arial" panose="020B0604020202020204" pitchFamily="34" charset="0"/>
                <a:cs typeface="Arial" panose="020B0604020202020204" pitchFamily="34" charset="0"/>
              </a:rPr>
              <a:t>use of 3HP in persons with LTBI who are living with human immunodeficiency virus (HIV) infection, including acquired immunodeficiency syndrome (AIDS) and taking antiretroviral medications with acceptable drug-drug interactions with </a:t>
            </a:r>
            <a:r>
              <a:rPr sz="2400" dirty="0" err="1">
                <a:solidFill>
                  <a:schemeClr val="tx1"/>
                </a:solidFill>
                <a:latin typeface="Arial" panose="020B0604020202020204" pitchFamily="34" charset="0"/>
                <a:cs typeface="Arial" panose="020B0604020202020204" pitchFamily="34" charset="0"/>
              </a:rPr>
              <a:t>rifapentine</a:t>
            </a:r>
            <a:r>
              <a:rPr sz="2400" dirty="0">
                <a:solidFill>
                  <a:schemeClr val="tx1"/>
                </a:solidFill>
                <a:latin typeface="Arial" panose="020B0604020202020204" pitchFamily="34" charset="0"/>
                <a:cs typeface="Arial" panose="020B0604020202020204" pitchFamily="34" charset="0"/>
              </a:rPr>
              <a:t>*; and</a:t>
            </a:r>
          </a:p>
          <a:p>
            <a:pPr marL="457200" indent="-317500" defTabSz="457200">
              <a:buSzPct val="100000"/>
              <a:buFont typeface="Helvetica"/>
              <a:buChar char="•"/>
              <a:defRPr sz="2000">
                <a:latin typeface="+mn-lt"/>
                <a:ea typeface="+mn-ea"/>
                <a:cs typeface="+mn-cs"/>
                <a:sym typeface="Helvetica"/>
              </a:defRPr>
            </a:pPr>
            <a:r>
              <a:rPr sz="2400" dirty="0">
                <a:solidFill>
                  <a:schemeClr val="tx1"/>
                </a:solidFill>
                <a:latin typeface="Arial" panose="020B0604020202020204" pitchFamily="34" charset="0"/>
                <a:cs typeface="Arial" panose="020B0604020202020204" pitchFamily="34" charset="0"/>
              </a:rPr>
              <a:t>use of 3HP by directly observed therapy (DOT) or self-administered therapy (SAT) in persons aged ≥2 years</a:t>
            </a:r>
            <a:endParaRPr lang="en-US" sz="2400" dirty="0">
              <a:solidFill>
                <a:schemeClr val="tx1"/>
              </a:solidFill>
              <a:latin typeface="Arial" panose="020B0604020202020204" pitchFamily="34" charset="0"/>
              <a:cs typeface="Arial" panose="020B0604020202020204" pitchFamily="34" charset="0"/>
            </a:endParaRPr>
          </a:p>
          <a:p>
            <a:pPr marL="457200" indent="-317500" defTabSz="457200">
              <a:buSzPct val="100000"/>
              <a:buFont typeface="Helvetica"/>
              <a:buChar char="•"/>
              <a:defRPr sz="2000">
                <a:latin typeface="+mn-lt"/>
                <a:ea typeface="+mn-ea"/>
                <a:cs typeface="+mn-cs"/>
                <a:sym typeface="Helvetica"/>
              </a:defRPr>
            </a:pPr>
            <a:endParaRPr lang="en-US" u="none" dirty="0">
              <a:solidFill>
                <a:schemeClr val="tx1"/>
              </a:solidFill>
              <a:latin typeface="Arial" panose="020B0604020202020204" pitchFamily="34" charset="0"/>
              <a:cs typeface="Arial" panose="020B0604020202020204" pitchFamily="34" charset="0"/>
            </a:endParaRPr>
          </a:p>
          <a:p>
            <a:pPr marL="139700" defTabSz="457200">
              <a:buSzPct val="100000"/>
              <a:defRPr sz="2000">
                <a:latin typeface="+mn-lt"/>
                <a:ea typeface="+mn-ea"/>
                <a:cs typeface="+mn-cs"/>
                <a:sym typeface="Helvetica"/>
              </a:defRPr>
            </a:pPr>
            <a:r>
              <a:rPr u="none" dirty="0">
                <a:solidFill>
                  <a:srgbClr val="000000"/>
                </a:solidFill>
                <a:latin typeface="Arial" panose="020B0604020202020204" pitchFamily="34" charset="0"/>
                <a:cs typeface="Arial" panose="020B0604020202020204" pitchFamily="34" charset="0"/>
              </a:rPr>
              <a:t>* </a:t>
            </a:r>
            <a:r>
              <a:rPr dirty="0">
                <a:solidFill>
                  <a:srgbClr val="0563C1"/>
                </a:solidFill>
                <a:uFill>
                  <a:solidFill>
                    <a:srgbClr val="0563C1"/>
                  </a:solidFill>
                </a:uFill>
                <a:latin typeface="Arial" panose="020B0604020202020204" pitchFamily="34" charset="0"/>
                <a:cs typeface="Arial" panose="020B0604020202020204" pitchFamily="34" charset="0"/>
                <a:hlinkClick r:id="rId3"/>
              </a:rPr>
              <a:t>https://aidsinfo.nih.gov/guidelines/html/1/adult-and-adolescent-arv/367/overview</a:t>
            </a:r>
            <a:r>
              <a:rPr u="none" dirty="0">
                <a:solidFill>
                  <a:srgbClr val="000000"/>
                </a:solidFill>
                <a:latin typeface="Arial" panose="020B0604020202020204" pitchFamily="34" charset="0"/>
                <a:cs typeface="Arial" panose="020B0604020202020204" pitchFamily="34" charset="0"/>
              </a:rPr>
              <a:t>.</a:t>
            </a:r>
          </a:p>
        </p:txBody>
      </p:sp>
      <p:sp>
        <p:nvSpPr>
          <p:cNvPr id="171" name="Text"/>
          <p:cNvSpPr txBox="1"/>
          <p:nvPr/>
        </p:nvSpPr>
        <p:spPr>
          <a:xfrm>
            <a:off x="7845122" y="3908550"/>
            <a:ext cx="616556" cy="412500"/>
          </a:xfrm>
          <a:prstGeom prst="rect">
            <a:avLst/>
          </a:prstGeom>
          <a:ln w="12700">
            <a:miter lim="400000"/>
          </a:ln>
        </p:spPr>
        <p:txBody>
          <a:bodyPr wrap="none" lIns="45719" rIns="45719">
            <a:spAutoFit/>
          </a:bodyPr>
          <a:lstStyle/>
          <a:p>
            <a:endParaRPr/>
          </a:p>
        </p:txBody>
      </p:sp>
      <p:sp>
        <p:nvSpPr>
          <p:cNvPr id="172" name="Borisov AS, Bamrah Morris S, Njie GJ, et al. Update of Recommendations for Use of Once-Weekly Isoniazid-Rifapentine Regimen to Treat Latent Mycobacterium tuberculosis Infection. MMWR Morb Mortal Wkly Rep 2018;67:723–726. DOI: http://dx.doi.org/10.15585/mmwr.mm6725a5."/>
          <p:cNvSpPr txBox="1"/>
          <p:nvPr/>
        </p:nvSpPr>
        <p:spPr>
          <a:xfrm>
            <a:off x="3055377" y="6766050"/>
            <a:ext cx="12177922"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defRPr sz="1400">
                <a:latin typeface="+mn-lt"/>
                <a:ea typeface="+mn-ea"/>
                <a:cs typeface="+mn-cs"/>
                <a:sym typeface="Helvetica"/>
              </a:defRPr>
            </a:pPr>
            <a:r>
              <a:rPr dirty="0" err="1"/>
              <a:t>Borisov</a:t>
            </a:r>
            <a:r>
              <a:rPr dirty="0"/>
              <a:t> AS, </a:t>
            </a:r>
            <a:r>
              <a:rPr dirty="0" err="1"/>
              <a:t>Bamrah</a:t>
            </a:r>
            <a:r>
              <a:rPr dirty="0"/>
              <a:t> Morris S, </a:t>
            </a:r>
            <a:r>
              <a:rPr dirty="0" err="1"/>
              <a:t>Njie</a:t>
            </a:r>
            <a:r>
              <a:rPr dirty="0"/>
              <a:t> GJ, et al. Update of Recommendations for Use of Once-Weekly Isoniazid-</a:t>
            </a:r>
            <a:r>
              <a:rPr dirty="0" err="1"/>
              <a:t>Rifapentine</a:t>
            </a:r>
            <a:r>
              <a:rPr dirty="0"/>
              <a:t> Regimen to Treat Latent Mycobacterium tuberculosis Infection. MMWR </a:t>
            </a:r>
            <a:r>
              <a:rPr dirty="0" err="1"/>
              <a:t>Morb</a:t>
            </a:r>
            <a:r>
              <a:rPr dirty="0"/>
              <a:t> Mortal </a:t>
            </a:r>
            <a:r>
              <a:rPr dirty="0" err="1"/>
              <a:t>Wkly</a:t>
            </a:r>
            <a:r>
              <a:rPr dirty="0"/>
              <a:t> Rep 2018;67:723–726. DOI: </a:t>
            </a:r>
            <a:r>
              <a:rPr u="sng" dirty="0">
                <a:solidFill>
                  <a:srgbClr val="075290"/>
                </a:solidFill>
                <a:uFill>
                  <a:solidFill>
                    <a:srgbClr val="075290"/>
                  </a:solidFill>
                </a:uFill>
                <a:hlinkClick r:id="rId4"/>
              </a:rPr>
              <a:t>http://dx.doi.org/10.15585/mmwr.mm6725a5</a:t>
            </a:r>
            <a:r>
              <a:rPr dirty="0"/>
              <a: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64" y="306075"/>
            <a:ext cx="13404271" cy="1590676"/>
          </a:xfrm>
        </p:spPr>
        <p:txBody>
          <a:bodyPr>
            <a:noAutofit/>
          </a:bodyPr>
          <a:lstStyle/>
          <a:p>
            <a:pPr defTabSz="457200">
              <a:lnSpc>
                <a:spcPts val="3300"/>
              </a:lnSpc>
              <a:spcBef>
                <a:spcPts val="1200"/>
              </a:spcBef>
              <a:defRPr sz="1600" b="1">
                <a:solidFill>
                  <a:srgbClr val="FFFFFF"/>
                </a:solidFill>
                <a:latin typeface="Times"/>
                <a:ea typeface="Times"/>
                <a:cs typeface="Times"/>
                <a:sym typeface="Times"/>
              </a:defRPr>
            </a:pPr>
            <a:r>
              <a:rPr lang="en-US" sz="2800" dirty="0">
                <a:solidFill>
                  <a:schemeClr val="tx1"/>
                </a:solidFill>
              </a:rPr>
              <a:t>American Thoracic Society/CDC recommendations for targeted testing and isoniazid treatment  for latent tuberculosis infection (LTBI) and monitoring during treatment </a:t>
            </a:r>
            <a:br>
              <a:rPr lang="en-US" sz="2800" dirty="0">
                <a:solidFill>
                  <a:schemeClr val="tx1"/>
                </a:solidFill>
              </a:rPr>
            </a:br>
            <a:endParaRPr lang="en-US" sz="2800" dirty="0"/>
          </a:p>
        </p:txBody>
      </p:sp>
      <p:sp>
        <p:nvSpPr>
          <p:cNvPr id="3" name="Text Placeholder 2"/>
          <p:cNvSpPr>
            <a:spLocks noGrp="1"/>
          </p:cNvSpPr>
          <p:nvPr>
            <p:ph type="body" idx="1"/>
          </p:nvPr>
        </p:nvSpPr>
        <p:spPr>
          <a:xfrm>
            <a:off x="768241" y="1692612"/>
            <a:ext cx="12618721" cy="5221607"/>
          </a:xfrm>
        </p:spPr>
        <p:txBody>
          <a:bodyPr>
            <a:noAutofit/>
          </a:bodyPr>
          <a:lstStyle/>
          <a:p>
            <a:pPr defTabSz="457200">
              <a:buClr>
                <a:srgbClr val="231F20"/>
              </a:buClr>
              <a:buFont typeface="Times"/>
              <a:buChar char="•"/>
              <a:defRPr sz="1200">
                <a:solidFill>
                  <a:srgbClr val="FFFFFF"/>
                </a:solidFill>
                <a:latin typeface="Times"/>
                <a:ea typeface="Times"/>
                <a:cs typeface="Times"/>
                <a:sym typeface="Times"/>
              </a:defRPr>
            </a:pPr>
            <a:r>
              <a:rPr lang="en-US" sz="2600" dirty="0">
                <a:solidFill>
                  <a:schemeClr val="tx1"/>
                </a:solidFill>
                <a:latin typeface="Arial" panose="020B0604020202020204" pitchFamily="34" charset="0"/>
                <a:cs typeface="Arial" panose="020B0604020202020204" pitchFamily="34" charset="0"/>
              </a:rPr>
              <a:t>Existing recommendations emphasize the careful selection of candidates for LTBI testing and treatment based on risk for infection. Persons who are not at risk </a:t>
            </a:r>
            <a:br>
              <a:rPr lang="en-US" sz="2600" dirty="0">
                <a:solidFill>
                  <a:schemeClr val="tx1"/>
                </a:solidFill>
                <a:latin typeface="Arial" panose="020B0604020202020204" pitchFamily="34" charset="0"/>
                <a:cs typeface="Arial" panose="020B0604020202020204" pitchFamily="34" charset="0"/>
              </a:rPr>
            </a:br>
            <a:r>
              <a:rPr lang="en-US" sz="2600" dirty="0">
                <a:solidFill>
                  <a:schemeClr val="tx1"/>
                </a:solidFill>
                <a:latin typeface="Arial" panose="020B0604020202020204" pitchFamily="34" charset="0"/>
                <a:cs typeface="Arial" panose="020B0604020202020204" pitchFamily="34" charset="0"/>
              </a:rPr>
              <a:t>for TB infection should not undergo testing for LTBI. </a:t>
            </a:r>
            <a:br>
              <a:rPr lang="en-US" sz="2600" dirty="0">
                <a:solidFill>
                  <a:schemeClr val="tx1"/>
                </a:solidFill>
                <a:latin typeface="Arial" panose="020B0604020202020204" pitchFamily="34" charset="0"/>
                <a:cs typeface="Arial" panose="020B0604020202020204" pitchFamily="34" charset="0"/>
              </a:rPr>
            </a:br>
            <a:endParaRPr lang="en-US" sz="2600" dirty="0">
              <a:solidFill>
                <a:schemeClr val="tx1"/>
              </a:solidFill>
              <a:latin typeface="Arial" panose="020B0604020202020204" pitchFamily="34" charset="0"/>
              <a:cs typeface="Arial" panose="020B0604020202020204" pitchFamily="34" charset="0"/>
            </a:endParaRPr>
          </a:p>
          <a:p>
            <a:pPr defTabSz="457200">
              <a:buClr>
                <a:srgbClr val="231F20"/>
              </a:buClr>
              <a:buFont typeface="Times"/>
              <a:buChar char="•"/>
              <a:defRPr sz="1200">
                <a:solidFill>
                  <a:srgbClr val="FFFFFF"/>
                </a:solidFill>
                <a:latin typeface="Times"/>
                <a:ea typeface="Times"/>
                <a:cs typeface="Times"/>
                <a:sym typeface="Times"/>
              </a:defRPr>
            </a:pPr>
            <a:r>
              <a:rPr lang="en-US" sz="2600" dirty="0">
                <a:solidFill>
                  <a:schemeClr val="tx1"/>
                </a:solidFill>
                <a:latin typeface="Arial" panose="020B0604020202020204" pitchFamily="34" charset="0"/>
                <a:cs typeface="Arial" panose="020B0604020202020204" pitchFamily="34" charset="0"/>
              </a:rPr>
              <a:t>Monthly clinical monitoring, including a brief physical examination, for the signs and symptoms of LTBI treatment–associated adverse events is recommended for </a:t>
            </a:r>
            <a:br>
              <a:rPr lang="en-US" sz="2600" dirty="0">
                <a:solidFill>
                  <a:schemeClr val="tx1"/>
                </a:solidFill>
                <a:latin typeface="Arial" panose="020B0604020202020204" pitchFamily="34" charset="0"/>
                <a:cs typeface="Arial" panose="020B0604020202020204" pitchFamily="34" charset="0"/>
              </a:rPr>
            </a:br>
            <a:r>
              <a:rPr lang="en-US" sz="2600" dirty="0">
                <a:solidFill>
                  <a:schemeClr val="tx1"/>
                </a:solidFill>
                <a:latin typeface="Arial" panose="020B0604020202020204" pitchFamily="34" charset="0"/>
                <a:cs typeface="Arial" panose="020B0604020202020204" pitchFamily="34" charset="0"/>
              </a:rPr>
              <a:t>all patients. </a:t>
            </a:r>
            <a:br>
              <a:rPr lang="en-US" sz="2600" dirty="0">
                <a:solidFill>
                  <a:schemeClr val="tx1"/>
                </a:solidFill>
                <a:latin typeface="Arial" panose="020B0604020202020204" pitchFamily="34" charset="0"/>
                <a:cs typeface="Arial" panose="020B0604020202020204" pitchFamily="34" charset="0"/>
              </a:rPr>
            </a:br>
            <a:endParaRPr lang="en-US" sz="2600" dirty="0">
              <a:solidFill>
                <a:schemeClr val="tx1"/>
              </a:solidFill>
              <a:latin typeface="Arial" panose="020B0604020202020204" pitchFamily="34" charset="0"/>
              <a:cs typeface="Arial" panose="020B0604020202020204" pitchFamily="34" charset="0"/>
            </a:endParaRPr>
          </a:p>
          <a:p>
            <a:pPr defTabSz="457200">
              <a:buClr>
                <a:srgbClr val="231F20"/>
              </a:buClr>
              <a:buFont typeface="Times"/>
              <a:buChar char="•"/>
              <a:defRPr sz="1200">
                <a:solidFill>
                  <a:srgbClr val="FFFFFF"/>
                </a:solidFill>
                <a:latin typeface="Times"/>
                <a:ea typeface="Times"/>
                <a:cs typeface="Times"/>
                <a:sym typeface="Times"/>
              </a:defRPr>
            </a:pPr>
            <a:r>
              <a:rPr lang="en-US" sz="2600" dirty="0">
                <a:solidFill>
                  <a:schemeClr val="tx1"/>
                </a:solidFill>
                <a:latin typeface="Arial" panose="020B0604020202020204" pitchFamily="34" charset="0"/>
                <a:cs typeface="Arial" panose="020B0604020202020204" pitchFamily="34" charset="0"/>
              </a:rPr>
              <a:t>Patients who have human immunodeficiency virus(HIV) infection, patients who have chronic liver disease, pregnant women, women in the immediate postpartum period (3 months after delivery), and patients who use alcohol regularly should be considered for baseline laboratory hepatic testing. </a:t>
            </a:r>
            <a:br>
              <a:rPr lang="en-US" sz="2600" dirty="0">
                <a:solidFill>
                  <a:schemeClr val="tx1"/>
                </a:solidFill>
                <a:latin typeface="Arial" panose="020B0604020202020204" pitchFamily="34" charset="0"/>
                <a:cs typeface="Arial" panose="020B0604020202020204" pitchFamily="34" charset="0"/>
              </a:rPr>
            </a:br>
            <a:endParaRPr lang="en-US" sz="2600" dirty="0">
              <a:solidFill>
                <a:schemeClr val="tx1"/>
              </a:solidFill>
              <a:latin typeface="Arial" panose="020B0604020202020204" pitchFamily="34" charset="0"/>
              <a:cs typeface="Arial" panose="020B0604020202020204" pitchFamily="34" charset="0"/>
            </a:endParaRPr>
          </a:p>
        </p:txBody>
      </p:sp>
      <p:sp>
        <p:nvSpPr>
          <p:cNvPr id="19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
        <p:nvSpPr>
          <p:cNvPr id="194" name="Sources: CDC. Targeted tuberculin skin testing and treatment of latent tuberculosis infec- tion. MMWR 2000;49(No. RR-6). American Thoracic Society. An official ATS statement: hepatotoxicity of antituberculosis therapy. Am J Respir Crit Care Med 2006;174:935--52."/>
          <p:cNvSpPr txBox="1"/>
          <p:nvPr/>
        </p:nvSpPr>
        <p:spPr>
          <a:xfrm>
            <a:off x="3913928" y="6710079"/>
            <a:ext cx="10782758"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L="139700" defTabSz="457200">
              <a:buClr>
                <a:srgbClr val="231F20"/>
              </a:buClr>
              <a:buSzPct val="100000"/>
              <a:defRPr sz="1066">
                <a:solidFill>
                  <a:srgbClr val="FFFFFF"/>
                </a:solidFill>
                <a:latin typeface="Times"/>
                <a:ea typeface="Times"/>
                <a:cs typeface="Times"/>
                <a:sym typeface="Times"/>
              </a:defRPr>
            </a:pPr>
            <a:r>
              <a:rPr sz="1400" dirty="0">
                <a:solidFill>
                  <a:schemeClr val="tx1"/>
                </a:solidFill>
              </a:rPr>
              <a:t>Sources: CDC. Targeted tuberculin skin testing and treatment of latent tuberculosis infection. MMWR 2000;49(No. RR-6).</a:t>
            </a:r>
            <a:br>
              <a:rPr sz="1400" dirty="0">
                <a:solidFill>
                  <a:schemeClr val="tx1"/>
                </a:solidFill>
              </a:rPr>
            </a:br>
            <a:r>
              <a:rPr sz="1400" dirty="0">
                <a:solidFill>
                  <a:schemeClr val="tx1"/>
                </a:solidFill>
              </a:rPr>
              <a:t>American Thoracic Society. An official ATS statement: hepatotoxicity of </a:t>
            </a:r>
            <a:r>
              <a:rPr sz="1400" dirty="0" err="1">
                <a:solidFill>
                  <a:schemeClr val="tx1"/>
                </a:solidFill>
              </a:rPr>
              <a:t>antituberculosis</a:t>
            </a:r>
            <a:r>
              <a:rPr sz="1400" dirty="0">
                <a:solidFill>
                  <a:schemeClr val="tx1"/>
                </a:solidFill>
              </a:rPr>
              <a:t> therapy. Am J </a:t>
            </a:r>
            <a:r>
              <a:rPr sz="1400" dirty="0" err="1">
                <a:solidFill>
                  <a:schemeClr val="tx1"/>
                </a:solidFill>
              </a:rPr>
              <a:t>Respir</a:t>
            </a:r>
            <a:r>
              <a:rPr sz="1400" dirty="0">
                <a:solidFill>
                  <a:schemeClr val="tx1"/>
                </a:solidFill>
              </a:rPr>
              <a:t> </a:t>
            </a:r>
            <a:r>
              <a:rPr sz="1400" dirty="0" err="1">
                <a:solidFill>
                  <a:schemeClr val="tx1"/>
                </a:solidFill>
              </a:rPr>
              <a:t>Crit</a:t>
            </a:r>
            <a:r>
              <a:rPr sz="1400" dirty="0">
                <a:solidFill>
                  <a:schemeClr val="tx1"/>
                </a:solidFill>
              </a:rPr>
              <a:t> Care Med 2006;174:935--52. </a:t>
            </a:r>
            <a:br>
              <a:rPr sz="1400" dirty="0">
                <a:solidFill>
                  <a:schemeClr val="tx1"/>
                </a:solidFill>
              </a:rPr>
            </a:br>
            <a:endParaRPr sz="1400" dirty="0">
              <a:solidFill>
                <a:schemeClr val="tx1"/>
              </a:solidFill>
            </a:endParaRPr>
          </a:p>
        </p:txBody>
      </p:sp>
      <p:sp>
        <p:nvSpPr>
          <p:cNvPr id="195" name="American Thoracic Society/CDC recommendations for targeted testing and isoniazid treatment…"/>
          <p:cNvSpPr txBox="1"/>
          <p:nvPr/>
        </p:nvSpPr>
        <p:spPr>
          <a:xfrm>
            <a:off x="1939621" y="352575"/>
            <a:ext cx="10737287" cy="4578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457200">
              <a:lnSpc>
                <a:spcPts val="3300"/>
              </a:lnSpc>
              <a:spcBef>
                <a:spcPts val="1200"/>
              </a:spcBef>
              <a:defRPr sz="1600" b="1">
                <a:solidFill>
                  <a:srgbClr val="FFFFFF"/>
                </a:solidFill>
                <a:latin typeface="Times"/>
                <a:ea typeface="Times"/>
                <a:cs typeface="Times"/>
                <a:sym typeface="Times"/>
              </a:defRPr>
            </a:pPr>
            <a:endParaRPr dirty="0">
              <a:solidFill>
                <a:schemeClr val="tx1"/>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Who should have baseline LFT’s before initiating LTBI treatment?</a:t>
            </a:r>
          </a:p>
        </p:txBody>
      </p:sp>
      <p:sp>
        <p:nvSpPr>
          <p:cNvPr id="3" name="Text Placeholder 2"/>
          <p:cNvSpPr>
            <a:spLocks noGrp="1"/>
          </p:cNvSpPr>
          <p:nvPr>
            <p:ph type="body" idx="1"/>
          </p:nvPr>
        </p:nvSpPr>
        <p:spPr/>
        <p:txBody>
          <a:bodyPr/>
          <a:lstStyle/>
          <a:p>
            <a:r>
              <a:rPr lang="en-US" dirty="0"/>
              <a:t>Persons with:</a:t>
            </a:r>
          </a:p>
          <a:p>
            <a:pPr lvl="1"/>
            <a:r>
              <a:rPr lang="en-US" dirty="0"/>
              <a:t>HIV</a:t>
            </a:r>
          </a:p>
          <a:p>
            <a:pPr lvl="1"/>
            <a:r>
              <a:rPr lang="en-US" dirty="0"/>
              <a:t>Chronic hepatic disease</a:t>
            </a:r>
          </a:p>
          <a:p>
            <a:pPr lvl="1"/>
            <a:r>
              <a:rPr lang="en-US" dirty="0"/>
              <a:t>Regular alcohol use</a:t>
            </a:r>
          </a:p>
          <a:p>
            <a:pPr lvl="1"/>
            <a:r>
              <a:rPr lang="en-US" dirty="0"/>
              <a:t>Injection drug use</a:t>
            </a:r>
          </a:p>
          <a:p>
            <a:pPr lvl="1"/>
            <a:r>
              <a:rPr lang="en-US" dirty="0"/>
              <a:t>Medications known to interact</a:t>
            </a:r>
          </a:p>
          <a:p>
            <a:pPr marL="370333" lvl="1" indent="0">
              <a:buNone/>
            </a:pPr>
            <a:endParaRPr lang="en-US" dirty="0"/>
          </a:p>
          <a:p>
            <a:pPr marL="370333" lvl="1" indent="0">
              <a:buNone/>
            </a:pPr>
            <a:r>
              <a:rPr lang="en-US" dirty="0"/>
              <a:t>And women who are pregnant or postpartum (&lt;= 3 months)</a:t>
            </a:r>
          </a:p>
        </p:txBody>
      </p:sp>
    </p:spTree>
    <p:extLst>
      <p:ext uri="{BB962C8B-B14F-4D97-AF65-F5344CB8AC3E}">
        <p14:creationId xmlns:p14="http://schemas.microsoft.com/office/powerpoint/2010/main" val="7736487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rPr>
              <a:t>Cases for Discussion</a:t>
            </a:r>
          </a:p>
        </p:txBody>
      </p:sp>
      <p:sp>
        <p:nvSpPr>
          <p:cNvPr id="5" name="Text Placeholder 4"/>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187375866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Taking a Population Health Approach</a:t>
            </a:r>
          </a:p>
        </p:txBody>
      </p:sp>
      <p:sp>
        <p:nvSpPr>
          <p:cNvPr id="3" name="Text Placeholder 2"/>
          <p:cNvSpPr>
            <a:spLocks noGrp="1"/>
          </p:cNvSpPr>
          <p:nvPr>
            <p:ph type="body" sz="quarter" idx="1"/>
          </p:nvPr>
        </p:nvSpPr>
        <p:spPr>
          <a:xfrm>
            <a:off x="1828800" y="4731327"/>
            <a:ext cx="10972800" cy="1578034"/>
          </a:xfrm>
        </p:spPr>
        <p:txBody>
          <a:bodyPr>
            <a:normAutofit/>
          </a:bodyPr>
          <a:lstStyle/>
          <a:p>
            <a:r>
              <a:rPr lang="en-US" sz="4000" dirty="0"/>
              <a:t>Manage the burden and break the cycle</a:t>
            </a:r>
          </a:p>
        </p:txBody>
      </p:sp>
    </p:spTree>
    <p:extLst>
      <p:ext uri="{BB962C8B-B14F-4D97-AF65-F5344CB8AC3E}">
        <p14:creationId xmlns:p14="http://schemas.microsoft.com/office/powerpoint/2010/main" val="310890409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rPr>
              <a:t>Summary/Conclusions</a:t>
            </a:r>
          </a:p>
        </p:txBody>
      </p:sp>
      <p:sp>
        <p:nvSpPr>
          <p:cNvPr id="5" name="Text Placeholder 4"/>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386205482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ferences"/>
          <p:cNvSpPr txBox="1">
            <a:spLocks noGrp="1"/>
          </p:cNvSpPr>
          <p:nvPr>
            <p:ph type="title"/>
          </p:nvPr>
        </p:nvSpPr>
        <p:spPr>
          <a:xfrm>
            <a:off x="1005839" y="384561"/>
            <a:ext cx="12846894" cy="1644266"/>
          </a:xfrm>
          <a:prstGeom prst="rect">
            <a:avLst/>
          </a:prstGeom>
        </p:spPr>
        <p:txBody>
          <a:bodyPr/>
          <a:lstStyle/>
          <a:p>
            <a:r>
              <a:rPr b="1" dirty="0">
                <a:solidFill>
                  <a:schemeClr val="tx1"/>
                </a:solidFill>
              </a:rPr>
              <a:t>References</a:t>
            </a:r>
            <a:r>
              <a:rPr lang="en-US" b="1" dirty="0">
                <a:solidFill>
                  <a:schemeClr val="tx1"/>
                </a:solidFill>
              </a:rPr>
              <a:t>/Resources </a:t>
            </a:r>
            <a:endParaRPr b="1" dirty="0">
              <a:solidFill>
                <a:schemeClr val="tx1"/>
              </a:solidFill>
            </a:endParaRPr>
          </a:p>
        </p:txBody>
      </p:sp>
      <p:sp>
        <p:nvSpPr>
          <p:cNvPr id="188" name="CDC has several resources related to LTBI you might be interested in (https://www.cdc.gov/tb/publications/ltbi/ltbiresources.htm).  In the attached document, we’ve pulled some resources that might be most helpful.  These materials are separated into:…"/>
          <p:cNvSpPr txBox="1">
            <a:spLocks noGrp="1"/>
          </p:cNvSpPr>
          <p:nvPr>
            <p:ph type="body" idx="1"/>
          </p:nvPr>
        </p:nvSpPr>
        <p:spPr>
          <a:xfrm>
            <a:off x="1005839" y="1593011"/>
            <a:ext cx="12618721" cy="5802466"/>
          </a:xfrm>
          <a:prstGeom prst="rect">
            <a:avLst/>
          </a:prstGeom>
          <a:ln w="6350">
            <a:solidFill>
              <a:schemeClr val="accent5"/>
            </a:solidFill>
            <a:miter lim="800000"/>
          </a:ln>
        </p:spPr>
        <p:txBody>
          <a:bodyPr>
            <a:normAutofit/>
          </a:bodyPr>
          <a:lstStyle/>
          <a:p>
            <a:pPr marL="0" indent="0" defTabSz="821643">
              <a:buSzTx/>
              <a:buFontTx/>
              <a:buNone/>
              <a:defRPr sz="1584"/>
            </a:pPr>
            <a:r>
              <a:rPr sz="2400" b="1" dirty="0"/>
              <a:t>CDC </a:t>
            </a:r>
            <a:r>
              <a:rPr lang="en-US" sz="2400" b="1" dirty="0"/>
              <a:t>Resources</a:t>
            </a:r>
            <a:r>
              <a:rPr lang="en-US" sz="2400" dirty="0"/>
              <a:t> </a:t>
            </a:r>
            <a:r>
              <a:rPr sz="2400" dirty="0"/>
              <a:t>(</a:t>
            </a:r>
            <a:r>
              <a:rPr sz="2400" u="sng" dirty="0">
                <a:uFill>
                  <a:solidFill>
                    <a:srgbClr val="0000FF"/>
                  </a:solidFill>
                </a:uFill>
                <a:hlinkClick r:id="rId3"/>
              </a:rPr>
              <a:t>https://www.cdc.gov/tb/publications/ltbi/ltbiresources.htm</a:t>
            </a:r>
            <a:r>
              <a:rPr sz="2400" dirty="0"/>
              <a:t>). </a:t>
            </a:r>
          </a:p>
          <a:p>
            <a:pPr marL="0" indent="0" defTabSz="821643">
              <a:buSzTx/>
              <a:buFontTx/>
              <a:buNone/>
              <a:defRPr sz="1584"/>
            </a:pPr>
            <a:r>
              <a:rPr sz="2400" dirty="0">
                <a:latin typeface="Symbol"/>
                <a:ea typeface="Symbol"/>
                <a:cs typeface="Symbol"/>
                <a:sym typeface="Symbol"/>
              </a:rPr>
              <a:t>·</a:t>
            </a:r>
            <a:r>
              <a:rPr sz="2400" dirty="0">
                <a:latin typeface="Times New Roman"/>
                <a:ea typeface="Times New Roman"/>
                <a:cs typeface="Times New Roman"/>
                <a:sym typeface="Times New Roman"/>
              </a:rPr>
              <a:t>         </a:t>
            </a:r>
            <a:r>
              <a:rPr sz="2400" dirty="0"/>
              <a:t>LTBI Targeted Testing and Treatment Recommendations: CDC Guidance</a:t>
            </a:r>
          </a:p>
          <a:p>
            <a:pPr marL="0" indent="0" defTabSz="821643">
              <a:buSzTx/>
              <a:buFontTx/>
              <a:buNone/>
              <a:defRPr sz="1584"/>
            </a:pPr>
            <a:r>
              <a:rPr sz="2400" dirty="0">
                <a:latin typeface="Symbol"/>
                <a:ea typeface="Symbol"/>
                <a:cs typeface="Symbol"/>
                <a:sym typeface="Symbol"/>
              </a:rPr>
              <a:t>·</a:t>
            </a:r>
            <a:r>
              <a:rPr sz="2400" dirty="0">
                <a:latin typeface="Times New Roman"/>
                <a:ea typeface="Times New Roman"/>
                <a:cs typeface="Times New Roman"/>
                <a:sym typeface="Times New Roman"/>
              </a:rPr>
              <a:t>         </a:t>
            </a:r>
            <a:r>
              <a:rPr sz="2400" dirty="0"/>
              <a:t>CDC Resources for United States Preventive Services Task Force (USPSTF) </a:t>
            </a:r>
            <a:r>
              <a:rPr lang="en-US" sz="2400" dirty="0"/>
              <a:t>             	</a:t>
            </a:r>
            <a:r>
              <a:rPr sz="2400" dirty="0"/>
              <a:t>Recommendations</a:t>
            </a:r>
          </a:p>
          <a:p>
            <a:pPr marL="0" indent="0" defTabSz="821643">
              <a:buSzTx/>
              <a:buFontTx/>
              <a:buNone/>
              <a:defRPr sz="1584"/>
            </a:pPr>
            <a:r>
              <a:rPr sz="2400" dirty="0">
                <a:latin typeface="Symbol"/>
                <a:ea typeface="Symbol"/>
                <a:cs typeface="Symbol"/>
                <a:sym typeface="Symbol"/>
              </a:rPr>
              <a:t>·</a:t>
            </a:r>
            <a:r>
              <a:rPr sz="2400" dirty="0">
                <a:latin typeface="Times New Roman"/>
                <a:ea typeface="Times New Roman"/>
                <a:cs typeface="Times New Roman"/>
                <a:sym typeface="Times New Roman"/>
              </a:rPr>
              <a:t>         </a:t>
            </a:r>
            <a:r>
              <a:rPr sz="2400" dirty="0"/>
              <a:t>LTBI: Fact Sheets for Providers</a:t>
            </a:r>
          </a:p>
          <a:p>
            <a:pPr marL="0" indent="0" defTabSz="821643">
              <a:buSzTx/>
              <a:buFontTx/>
              <a:buNone/>
              <a:defRPr sz="1584"/>
            </a:pPr>
            <a:r>
              <a:rPr sz="2400" dirty="0">
                <a:latin typeface="Symbol"/>
                <a:ea typeface="Symbol"/>
                <a:cs typeface="Symbol"/>
                <a:sym typeface="Symbol"/>
              </a:rPr>
              <a:t>·</a:t>
            </a:r>
            <a:r>
              <a:rPr sz="2400" dirty="0">
                <a:latin typeface="Times New Roman"/>
                <a:ea typeface="Times New Roman"/>
                <a:cs typeface="Times New Roman"/>
                <a:sym typeface="Times New Roman"/>
              </a:rPr>
              <a:t>         </a:t>
            </a:r>
            <a:r>
              <a:rPr sz="2400" dirty="0"/>
              <a:t>LTBI: Fact Sheets for Patients</a:t>
            </a:r>
            <a:endParaRPr lang="en-US" sz="2400" dirty="0"/>
          </a:p>
          <a:p>
            <a:pPr marL="0" indent="0" defTabSz="821643">
              <a:buSzTx/>
              <a:buFontTx/>
              <a:buNone/>
              <a:defRPr sz="1584"/>
            </a:pPr>
            <a:endParaRPr lang="en-US" sz="2400" b="1" dirty="0"/>
          </a:p>
          <a:p>
            <a:pPr marL="0" indent="0" defTabSz="821643">
              <a:buSzTx/>
              <a:buFontTx/>
              <a:buNone/>
              <a:defRPr sz="1584"/>
            </a:pPr>
            <a:r>
              <a:rPr lang="en-US" sz="2400" b="1" dirty="0"/>
              <a:t>WHO Global TB report: </a:t>
            </a:r>
            <a:r>
              <a:rPr lang="en-US" sz="2400" dirty="0">
                <a:hlinkClick r:id="rId4"/>
              </a:rPr>
              <a:t>www.who.int/tb/publications/global_report/en/</a:t>
            </a:r>
            <a:endParaRPr lang="en-US" sz="2400" dirty="0"/>
          </a:p>
          <a:p>
            <a:pPr marL="0" indent="0" defTabSz="821643">
              <a:buSzTx/>
              <a:buFontTx/>
              <a:buNone/>
              <a:defRPr sz="1584"/>
            </a:pPr>
            <a:endParaRPr lang="en-US" sz="2400" dirty="0"/>
          </a:p>
          <a:p>
            <a:pPr marL="0" indent="0" defTabSz="821643">
              <a:buSzTx/>
              <a:buFontTx/>
              <a:buNone/>
              <a:defRPr sz="1584"/>
            </a:pPr>
            <a:r>
              <a:rPr lang="en-US" sz="2400" b="1" dirty="0"/>
              <a:t>LTBI: A Guide for Primary Health Care Providers </a:t>
            </a:r>
            <a:r>
              <a:rPr lang="en-US" sz="2400" dirty="0"/>
              <a:t>- </a:t>
            </a:r>
            <a:r>
              <a:rPr lang="en-US" sz="2400" dirty="0">
                <a:hlinkClick r:id="rId5"/>
              </a:rPr>
              <a:t>https://www.cdc.gov/tb/publications/ltbi/</a:t>
            </a:r>
            <a:endParaRPr lang="en-US" sz="2400" dirty="0"/>
          </a:p>
          <a:p>
            <a:pPr marL="0" indent="0" defTabSz="821643">
              <a:buSzTx/>
              <a:buFontTx/>
              <a:buNone/>
              <a:defRPr sz="1584"/>
            </a:pPr>
            <a:endParaRPr lang="en-US" sz="2400" dirty="0"/>
          </a:p>
          <a:p>
            <a:pPr marL="0" indent="0" defTabSz="821643">
              <a:buSzTx/>
              <a:buFontTx/>
              <a:buNone/>
              <a:defRPr sz="1584"/>
            </a:pPr>
            <a:r>
              <a:rPr lang="en-US" sz="2400" b="1" dirty="0"/>
              <a:t>3 HP FAQs for Providers:</a:t>
            </a:r>
          </a:p>
          <a:p>
            <a:pPr marL="0" indent="0" defTabSz="821643">
              <a:buSzTx/>
              <a:buFontTx/>
              <a:buNone/>
              <a:defRPr sz="1584"/>
            </a:pPr>
            <a:r>
              <a:rPr lang="en-US" sz="2400" dirty="0">
                <a:hlinkClick r:id="rId6"/>
              </a:rPr>
              <a:t>https://www.cdc.gov/tb/education/FAQforProviders.htm</a:t>
            </a:r>
            <a:endParaRPr lang="en-US" sz="2400" dirty="0"/>
          </a:p>
          <a:p>
            <a:pPr marL="0" indent="0" defTabSz="821643">
              <a:buSzTx/>
              <a:buFontTx/>
              <a:buNone/>
              <a:defRPr sz="1584"/>
            </a:pPr>
            <a:endParaRPr lang="en-US" dirty="0"/>
          </a:p>
          <a:p>
            <a:pPr marL="0" indent="0" defTabSz="821643">
              <a:buSzTx/>
              <a:buFontTx/>
              <a:buNone/>
              <a:defRPr sz="1584"/>
            </a:pPr>
            <a:endParaRPr lang="en-US" dirty="0"/>
          </a:p>
          <a:p>
            <a:pPr marL="0" indent="0" defTabSz="821643">
              <a:buSzTx/>
              <a:buFontTx/>
              <a:buNone/>
              <a:defRPr sz="1584">
                <a:solidFill>
                  <a:srgbClr val="FFFFFF"/>
                </a:solidFill>
              </a:defRPr>
            </a:pPr>
            <a:endParaRPr dirty="0">
              <a:solidFill>
                <a:schemeClr val="tx1"/>
              </a:solidFill>
            </a:endParaRPr>
          </a:p>
        </p:txBody>
      </p:sp>
      <p:sp>
        <p:nvSpPr>
          <p:cNvPr id="18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References/Resources (continued)</a:t>
            </a:r>
          </a:p>
        </p:txBody>
      </p:sp>
      <p:sp>
        <p:nvSpPr>
          <p:cNvPr id="3" name="Text Placeholder 2"/>
          <p:cNvSpPr>
            <a:spLocks noGrp="1"/>
          </p:cNvSpPr>
          <p:nvPr>
            <p:ph type="body" idx="1"/>
          </p:nvPr>
        </p:nvSpPr>
        <p:spPr>
          <a:xfrm>
            <a:off x="557266" y="1731035"/>
            <a:ext cx="13067294" cy="5664442"/>
          </a:xfrm>
        </p:spPr>
        <p:txBody>
          <a:bodyPr>
            <a:noAutofit/>
          </a:bodyPr>
          <a:lstStyle/>
          <a:p>
            <a:pPr marL="0" indent="0" defTabSz="821643">
              <a:buSzTx/>
              <a:buFontTx/>
              <a:buNone/>
              <a:defRPr sz="1584"/>
            </a:pPr>
            <a:r>
              <a:rPr lang="en-US" sz="2400" b="1" dirty="0"/>
              <a:t>TB Centers of Excellence for Training, Education, and Medical Consultation </a:t>
            </a:r>
            <a:r>
              <a:rPr lang="en-US" sz="2400" dirty="0"/>
              <a:t>(</a:t>
            </a:r>
            <a:r>
              <a:rPr lang="en-US" sz="2400" u="sng" dirty="0">
                <a:uFill>
                  <a:solidFill>
                    <a:srgbClr val="0000FF"/>
                  </a:solidFill>
                </a:uFill>
                <a:hlinkClick r:id="rId2"/>
              </a:rPr>
              <a:t>https://www.cdc.gov/tb/education/tb_coe/default.htm</a:t>
            </a:r>
            <a:r>
              <a:rPr lang="en-US" sz="2400" dirty="0"/>
              <a:t>) as sources for more resources on LTBI. </a:t>
            </a:r>
          </a:p>
          <a:p>
            <a:pPr marL="454500" lvl="1" indent="0" defTabSz="821643">
              <a:buSzTx/>
              <a:buFontTx/>
              <a:buNone/>
              <a:defRPr sz="1584"/>
            </a:pPr>
            <a:r>
              <a:rPr lang="en-US" sz="2400" dirty="0">
                <a:latin typeface="Wingdings"/>
                <a:ea typeface="Wingdings"/>
                <a:cs typeface="Wingdings"/>
                <a:sym typeface="Wingdings"/>
              </a:rPr>
              <a:t>§</a:t>
            </a:r>
            <a:r>
              <a:rPr lang="en-US" sz="2400" dirty="0">
                <a:latin typeface="Times New Roman"/>
                <a:ea typeface="Times New Roman"/>
                <a:cs typeface="Times New Roman"/>
                <a:sym typeface="Times New Roman"/>
              </a:rPr>
              <a:t>  </a:t>
            </a:r>
            <a:r>
              <a:rPr lang="en-US" sz="2400" dirty="0">
                <a:hlinkClick r:id="rId3"/>
              </a:rPr>
              <a:t>Curry International Tuberculosis Center</a:t>
            </a:r>
          </a:p>
          <a:p>
            <a:pPr marL="454500" lvl="1" indent="0" defTabSz="821643">
              <a:buSzTx/>
              <a:buFontTx/>
              <a:buNone/>
              <a:defRPr sz="1584"/>
            </a:pPr>
            <a:r>
              <a:rPr lang="en-US" sz="2400" dirty="0">
                <a:latin typeface="Wingdings"/>
                <a:ea typeface="Wingdings"/>
                <a:cs typeface="Wingdings"/>
                <a:sym typeface="Wingdings"/>
              </a:rPr>
              <a:t>§</a:t>
            </a:r>
            <a:r>
              <a:rPr lang="en-US" sz="2400" dirty="0">
                <a:latin typeface="Times New Roman"/>
                <a:ea typeface="Times New Roman"/>
                <a:cs typeface="Times New Roman"/>
                <a:sym typeface="Times New Roman"/>
              </a:rPr>
              <a:t>  </a:t>
            </a:r>
            <a:r>
              <a:rPr lang="en-US" sz="2400" dirty="0">
                <a:hlinkClick r:id="rId4"/>
              </a:rPr>
              <a:t>Global Tuberculosis Institute at Rutgers, The State University of New Jersey</a:t>
            </a:r>
          </a:p>
          <a:p>
            <a:pPr marL="454500" lvl="1" indent="0" defTabSz="821643">
              <a:buSzTx/>
              <a:buFontTx/>
              <a:buNone/>
              <a:defRPr sz="1584"/>
            </a:pPr>
            <a:r>
              <a:rPr lang="en-US" sz="2400" dirty="0">
                <a:latin typeface="Wingdings"/>
                <a:ea typeface="Wingdings"/>
                <a:cs typeface="Wingdings"/>
                <a:sym typeface="Wingdings"/>
              </a:rPr>
              <a:t>§</a:t>
            </a:r>
            <a:r>
              <a:rPr lang="en-US" sz="2400" dirty="0">
                <a:latin typeface="Times New Roman"/>
                <a:ea typeface="Times New Roman"/>
                <a:cs typeface="Times New Roman"/>
                <a:sym typeface="Times New Roman"/>
              </a:rPr>
              <a:t>  </a:t>
            </a:r>
            <a:r>
              <a:rPr lang="en-US" sz="2400" dirty="0">
                <a:hlinkClick r:id="rId5"/>
              </a:rPr>
              <a:t>Heartland National Tuberculosis Center</a:t>
            </a:r>
          </a:p>
          <a:p>
            <a:pPr marL="454500" lvl="1" indent="0" defTabSz="821643">
              <a:buSzTx/>
              <a:buFontTx/>
              <a:buNone/>
              <a:defRPr sz="1584"/>
            </a:pPr>
            <a:r>
              <a:rPr lang="en-US" sz="2400" dirty="0">
                <a:latin typeface="Wingdings"/>
                <a:ea typeface="Wingdings"/>
                <a:cs typeface="Wingdings"/>
                <a:sym typeface="Wingdings"/>
              </a:rPr>
              <a:t>§</a:t>
            </a:r>
            <a:r>
              <a:rPr lang="en-US" sz="2400" dirty="0">
                <a:latin typeface="Times New Roman"/>
                <a:ea typeface="Times New Roman"/>
                <a:cs typeface="Times New Roman"/>
                <a:sym typeface="Times New Roman"/>
              </a:rPr>
              <a:t>  </a:t>
            </a:r>
            <a:r>
              <a:rPr lang="en-US" sz="2400" dirty="0">
                <a:hlinkClick r:id="rId6"/>
              </a:rPr>
              <a:t>Southeastern National Tuberculosis Center</a:t>
            </a:r>
          </a:p>
          <a:p>
            <a:pPr marL="0" indent="0" defTabSz="821643">
              <a:buSzTx/>
              <a:buFontTx/>
              <a:buNone/>
              <a:defRPr sz="1584"/>
            </a:pPr>
            <a:r>
              <a:rPr lang="en-US" sz="2400" dirty="0"/>
              <a:t> </a:t>
            </a:r>
          </a:p>
          <a:p>
            <a:pPr marL="0" indent="0" defTabSz="821643">
              <a:buSzTx/>
              <a:buFontTx/>
              <a:buNone/>
              <a:defRPr sz="1584"/>
            </a:pPr>
            <a:r>
              <a:rPr lang="en-US" sz="2400" dirty="0"/>
              <a:t>	A database of training and education products from the Centers of Excellence is 	available: </a:t>
            </a:r>
            <a:r>
              <a:rPr lang="en-US" sz="2400" u="sng" dirty="0">
                <a:uFill>
                  <a:solidFill>
                    <a:srgbClr val="0000FF"/>
                  </a:solidFill>
                </a:uFill>
                <a:hlinkClick r:id="rId7"/>
              </a:rPr>
              <a:t>https://sntc.medicine.ufl.edu/rtmccproducts.aspx</a:t>
            </a:r>
          </a:p>
          <a:p>
            <a:pPr marL="0" indent="0" defTabSz="821643">
              <a:buSzTx/>
              <a:buFontTx/>
              <a:buNone/>
              <a:defRPr sz="1584"/>
            </a:pPr>
            <a:r>
              <a:rPr lang="en-US" sz="2400" dirty="0"/>
              <a:t> </a:t>
            </a:r>
            <a:endParaRPr lang="en-US" sz="2400" dirty="0">
              <a:solidFill>
                <a:schemeClr val="tx1"/>
              </a:solidFill>
            </a:endParaRPr>
          </a:p>
          <a:p>
            <a:pPr marL="0" indent="0" defTabSz="821643">
              <a:buSzTx/>
              <a:buFontTx/>
              <a:buNone/>
              <a:defRPr sz="1584"/>
            </a:pPr>
            <a:r>
              <a:rPr lang="en-US" sz="2400" b="1" dirty="0">
                <a:solidFill>
                  <a:schemeClr val="tx1"/>
                </a:solidFill>
              </a:rPr>
              <a:t>Find TB Resources </a:t>
            </a:r>
            <a:r>
              <a:rPr lang="en-US" sz="2400" dirty="0">
                <a:solidFill>
                  <a:schemeClr val="tx1"/>
                </a:solidFill>
                <a:hlinkClick r:id="rId8"/>
              </a:rPr>
              <a:t>https://findtbresources.cdc.gov</a:t>
            </a:r>
            <a:endParaRPr lang="en-US" sz="2400" dirty="0">
              <a:solidFill>
                <a:schemeClr val="tx1"/>
              </a:solidFill>
            </a:endParaRPr>
          </a:p>
          <a:p>
            <a:pPr marL="454500" lvl="1" indent="0" defTabSz="821643">
              <a:buSzTx/>
              <a:buFontTx/>
              <a:buNone/>
              <a:defRPr sz="1584"/>
            </a:pPr>
            <a:r>
              <a:rPr lang="en-US" sz="2400" dirty="0">
                <a:solidFill>
                  <a:schemeClr val="tx1"/>
                </a:solidFill>
              </a:rPr>
              <a:t>Searchable index for clinicians and patients</a:t>
            </a:r>
          </a:p>
          <a:p>
            <a:pPr marL="0" indent="0" defTabSz="821643">
              <a:buSzTx/>
              <a:buFontTx/>
              <a:buNone/>
              <a:defRPr sz="1584">
                <a:solidFill>
                  <a:srgbClr val="FFFFFF"/>
                </a:solidFill>
              </a:defRPr>
            </a:pPr>
            <a:endParaRPr lang="en-US" sz="2400" dirty="0">
              <a:solidFill>
                <a:schemeClr val="tx1"/>
              </a:solidFill>
            </a:endParaRPr>
          </a:p>
          <a:p>
            <a:pPr marL="0" indent="0" defTabSz="821643">
              <a:buSzTx/>
              <a:buFontTx/>
              <a:buNone/>
              <a:defRPr sz="1584">
                <a:solidFill>
                  <a:srgbClr val="FFFFFF"/>
                </a:solidFill>
              </a:defRPr>
            </a:pPr>
            <a:r>
              <a:rPr lang="en-US" sz="2400" b="1" dirty="0">
                <a:solidFill>
                  <a:schemeClr val="tx1"/>
                </a:solidFill>
              </a:rPr>
              <a:t>State TB control programs </a:t>
            </a:r>
            <a:r>
              <a:rPr lang="en-US" sz="2400" dirty="0">
                <a:solidFill>
                  <a:schemeClr val="tx1"/>
                </a:solidFill>
              </a:rPr>
              <a:t>at </a:t>
            </a:r>
            <a:r>
              <a:rPr lang="en-US" sz="2400" dirty="0">
                <a:solidFill>
                  <a:schemeClr val="tx1"/>
                </a:solidFill>
                <a:hlinkClick r:id="rId9"/>
              </a:rPr>
              <a:t>https://www.cdc.gov/tb/links/tboffices.htm</a:t>
            </a:r>
            <a:endParaRPr lang="en-US" sz="2400" dirty="0">
              <a:solidFill>
                <a:schemeClr val="tx1"/>
              </a:solidFill>
            </a:endParaRPr>
          </a:p>
        </p:txBody>
      </p:sp>
    </p:spTree>
    <p:extLst>
      <p:ext uri="{BB962C8B-B14F-4D97-AF65-F5344CB8AC3E}">
        <p14:creationId xmlns:p14="http://schemas.microsoft.com/office/powerpoint/2010/main" val="355593865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lide Number Placeholder 3"/>
          <p:cNvSpPr txBox="1">
            <a:spLocks noGrp="1"/>
          </p:cNvSpPr>
          <p:nvPr>
            <p:ph type="sldNum" sz="quarter" idx="2"/>
          </p:nvPr>
        </p:nvSpPr>
        <p:spPr>
          <a:xfrm>
            <a:off x="1763674" y="7636660"/>
            <a:ext cx="330161" cy="31339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sp>
        <p:nvSpPr>
          <p:cNvPr id="198" name="Content Placeholder 2"/>
          <p:cNvSpPr txBox="1">
            <a:spLocks noGrp="1"/>
          </p:cNvSpPr>
          <p:nvPr>
            <p:ph type="body" sz="half" idx="4294967295"/>
          </p:nvPr>
        </p:nvSpPr>
        <p:spPr>
          <a:xfrm>
            <a:off x="1636776" y="2186724"/>
            <a:ext cx="11356848" cy="3797375"/>
          </a:xfrm>
          <a:prstGeom prst="rect">
            <a:avLst/>
          </a:prstGeom>
        </p:spPr>
        <p:txBody>
          <a:bodyPr/>
          <a:lstStyle/>
          <a:p>
            <a:pPr marL="0" indent="0" algn="ctr">
              <a:lnSpc>
                <a:spcPct val="150000"/>
              </a:lnSpc>
              <a:spcBef>
                <a:spcPts val="800"/>
              </a:spcBef>
              <a:buSzTx/>
              <a:buNone/>
              <a:defRPr sz="1900" b="1">
                <a:solidFill>
                  <a:srgbClr val="444444"/>
                </a:solidFill>
              </a:defRPr>
            </a:pPr>
            <a:r>
              <a:t>© 2018 American Academy of Family Physicians. All rights reserved.  </a:t>
            </a:r>
          </a:p>
          <a:p>
            <a:pPr marL="0" indent="0" algn="ctr">
              <a:lnSpc>
                <a:spcPct val="150000"/>
              </a:lnSpc>
              <a:spcBef>
                <a:spcPts val="800"/>
              </a:spcBef>
              <a:buSzTx/>
              <a:buNone/>
              <a:defRPr sz="1900">
                <a:solidFill>
                  <a:srgbClr val="444444"/>
                </a:solidFill>
              </a:defRPr>
            </a:pPr>
            <a:r>
              <a:t>All materials/content herein are protected by copyright and are for the sole, personal use of the user.  </a:t>
            </a:r>
          </a:p>
          <a:p>
            <a:pPr marL="0" indent="0" algn="ctr">
              <a:lnSpc>
                <a:spcPct val="150000"/>
              </a:lnSpc>
              <a:spcBef>
                <a:spcPts val="800"/>
              </a:spcBef>
              <a:buSzTx/>
              <a:buNone/>
              <a:defRPr sz="1900">
                <a:solidFill>
                  <a:srgbClr val="444444"/>
                </a:solidFill>
              </a:defRPr>
            </a:pPr>
            <a:r>
              <a:t>No part of the materials/content may be copied, duplicated, distributed or retransmitted </a:t>
            </a:r>
          </a:p>
          <a:p>
            <a:pPr marL="0" indent="0" algn="ctr">
              <a:lnSpc>
                <a:spcPct val="150000"/>
              </a:lnSpc>
              <a:spcBef>
                <a:spcPts val="800"/>
              </a:spcBef>
              <a:buSzTx/>
              <a:buNone/>
              <a:defRPr sz="1900">
                <a:solidFill>
                  <a:srgbClr val="444444"/>
                </a:solidFill>
              </a:defRPr>
            </a:pPr>
            <a:r>
              <a:t>in any form or medium without the prior permission of the applicable copyright owner.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40995" y="312420"/>
            <a:ext cx="14221165" cy="77819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40">
              <a:solidFill>
                <a:srgbClr val="FFFFFF"/>
              </a:solidFill>
              <a:ea typeface="MS PGothic" charset="0"/>
              <a:cs typeface="MS PGothic" charset="0"/>
            </a:endParaRPr>
          </a:p>
        </p:txBody>
      </p:sp>
      <p:pic>
        <p:nvPicPr>
          <p:cNvPr id="25603" name="Picture 4" descr="deskto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2210" y="598170"/>
            <a:ext cx="9637396"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descr="text_respons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8466" y="1727836"/>
            <a:ext cx="6393180" cy="636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12"/>
          <p:cNvSpPr txBox="1">
            <a:spLocks noChangeArrowheads="1"/>
          </p:cNvSpPr>
          <p:nvPr/>
        </p:nvSpPr>
        <p:spPr bwMode="auto">
          <a:xfrm>
            <a:off x="8831580" y="4747261"/>
            <a:ext cx="2535556"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80">
                <a:latin typeface="Source Sans Pro"/>
                <a:ea typeface="Source Sans Pro"/>
                <a:cs typeface="Source Sans Pro"/>
              </a:rPr>
              <a:t>presenterpete</a:t>
            </a:r>
          </a:p>
        </p:txBody>
      </p:sp>
      <p:sp>
        <p:nvSpPr>
          <p:cNvPr id="25606" name="TextBox 14"/>
          <p:cNvSpPr txBox="1">
            <a:spLocks noChangeArrowheads="1"/>
          </p:cNvSpPr>
          <p:nvPr/>
        </p:nvSpPr>
        <p:spPr bwMode="auto">
          <a:xfrm>
            <a:off x="9092566" y="2992756"/>
            <a:ext cx="100584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160">
                <a:latin typeface="Source Sans Pro"/>
                <a:ea typeface="Source Sans Pro"/>
                <a:cs typeface="Source Sans Pro"/>
              </a:rPr>
              <a:t>22333</a:t>
            </a:r>
          </a:p>
        </p:txBody>
      </p:sp>
      <p:pic>
        <p:nvPicPr>
          <p:cNvPr id="2560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55016" y="7048500"/>
            <a:ext cx="676274" cy="676276"/>
          </a:xfrm>
          <a:prstGeom prst="rect">
            <a:avLst/>
          </a:prstGeom>
          <a:solidFill>
            <a:srgbClr val="FFFFFF">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53310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40996" y="312420"/>
            <a:ext cx="14057392" cy="77819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640">
              <a:solidFill>
                <a:srgbClr val="FFFFFF"/>
              </a:solidFill>
              <a:ea typeface="MS PGothic" charset="0"/>
              <a:cs typeface="MS PGothic" charset="0"/>
            </a:endParaRPr>
          </a:p>
        </p:txBody>
      </p:sp>
      <p:pic>
        <p:nvPicPr>
          <p:cNvPr id="27651" name="Picture 4" descr="deskto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2210" y="598170"/>
            <a:ext cx="9637396"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 descr="pe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8466" y="1727836"/>
            <a:ext cx="6393180" cy="636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p:cNvSpPr txBox="1">
            <a:spLocks noChangeArrowheads="1"/>
          </p:cNvSpPr>
          <p:nvPr/>
        </p:nvSpPr>
        <p:spPr bwMode="auto">
          <a:xfrm>
            <a:off x="8835390" y="2756536"/>
            <a:ext cx="226123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40">
                <a:latin typeface="Source Sans Pro"/>
                <a:ea typeface="Source Sans Pro"/>
                <a:cs typeface="Source Sans Pro"/>
              </a:rPr>
              <a:t>Pollev.com/presenterpete</a:t>
            </a:r>
            <a:endParaRPr lang="en-US" altLang="en-US" sz="1440">
              <a:solidFill>
                <a:srgbClr val="FF0000"/>
              </a:solidFill>
              <a:latin typeface="Source Sans Pro"/>
              <a:ea typeface="Source Sans Pro"/>
              <a:cs typeface="Source Sans Pro"/>
            </a:endParaRPr>
          </a:p>
        </p:txBody>
      </p:sp>
      <p:pic>
        <p:nvPicPr>
          <p:cNvPr id="27654"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55016" y="7048500"/>
            <a:ext cx="676274" cy="676276"/>
          </a:xfrm>
          <a:prstGeom prst="rect">
            <a:avLst/>
          </a:prstGeom>
          <a:solidFill>
            <a:srgbClr val="FFFFFF">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4109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
          <p:cNvSpPr txBox="1">
            <a:spLocks noGrp="1"/>
          </p:cNvSpPr>
          <p:nvPr>
            <p:ph type="title"/>
          </p:nvPr>
        </p:nvSpPr>
        <p:spPr>
          <a:xfrm>
            <a:off x="1005839" y="438151"/>
            <a:ext cx="12618722" cy="1065845"/>
          </a:xfrm>
          <a:prstGeom prst="rect">
            <a:avLst/>
          </a:prstGeom>
        </p:spPr>
        <p:txBody>
          <a:bodyPr>
            <a:normAutofit/>
          </a:bodyPr>
          <a:lstStyle>
            <a:lvl1pPr>
              <a:defRPr>
                <a:solidFill>
                  <a:srgbClr val="000000"/>
                </a:solidFill>
              </a:defRPr>
            </a:lvl1pPr>
          </a:lstStyle>
          <a:p>
            <a:r>
              <a:rPr lang="en-US" sz="4000" b="1" dirty="0">
                <a:solidFill>
                  <a:schemeClr val="tx1"/>
                </a:solidFill>
              </a:rPr>
              <a:t>Why talk about TB?</a:t>
            </a:r>
            <a:endParaRPr sz="4000" b="1" dirty="0"/>
          </a:p>
        </p:txBody>
      </p:sp>
      <p:sp>
        <p:nvSpPr>
          <p:cNvPr id="124" name="Content Placeholder 2"/>
          <p:cNvSpPr txBox="1">
            <a:spLocks noGrp="1"/>
          </p:cNvSpPr>
          <p:nvPr>
            <p:ph type="body" idx="1"/>
          </p:nvPr>
        </p:nvSpPr>
        <p:spPr>
          <a:xfrm>
            <a:off x="853439" y="1990640"/>
            <a:ext cx="12618722" cy="4734963"/>
          </a:xfrm>
          <a:prstGeom prst="rect">
            <a:avLst/>
          </a:prstGeom>
        </p:spPr>
        <p:txBody>
          <a:bodyPr>
            <a:normAutofit fontScale="92500" lnSpcReduction="10000"/>
          </a:bodyPr>
          <a:lstStyle>
            <a:lvl1pPr>
              <a:defRPr>
                <a:solidFill>
                  <a:srgbClr val="FBF3F7"/>
                </a:solidFill>
              </a:defRPr>
            </a:lvl1pPr>
          </a:lstStyle>
          <a:p>
            <a:pPr>
              <a:lnSpc>
                <a:spcPct val="150000"/>
              </a:lnSpc>
            </a:pPr>
            <a:r>
              <a:rPr dirty="0">
                <a:solidFill>
                  <a:schemeClr val="tx1"/>
                </a:solidFill>
              </a:rPr>
              <a:t>Tuberculosis is the leading cause of death worldwide from a single pathogen. </a:t>
            </a:r>
            <a:endParaRPr lang="en-US" dirty="0">
              <a:solidFill>
                <a:schemeClr val="tx1"/>
              </a:solidFill>
            </a:endParaRPr>
          </a:p>
          <a:p>
            <a:pPr>
              <a:lnSpc>
                <a:spcPct val="150000"/>
              </a:lnSpc>
            </a:pPr>
            <a:r>
              <a:rPr dirty="0">
                <a:solidFill>
                  <a:schemeClr val="tx1"/>
                </a:solidFill>
              </a:rPr>
              <a:t>Although there has been improvement in decreasing cases of active TB in the US, that effort appears to have stalled.  </a:t>
            </a:r>
            <a:endParaRPr lang="en-US" dirty="0">
              <a:solidFill>
                <a:schemeClr val="tx1"/>
              </a:solidFill>
            </a:endParaRPr>
          </a:p>
          <a:p>
            <a:pPr>
              <a:lnSpc>
                <a:spcPct val="150000"/>
              </a:lnSpc>
            </a:pPr>
            <a:r>
              <a:rPr dirty="0">
                <a:solidFill>
                  <a:schemeClr val="tx1"/>
                </a:solidFill>
              </a:rPr>
              <a:t>Most cases of TB in the US occur among foreign born individuals. </a:t>
            </a:r>
            <a:endParaRPr lang="en-US" dirty="0">
              <a:solidFill>
                <a:schemeClr val="tx1"/>
              </a:solidFill>
            </a:endParaRPr>
          </a:p>
          <a:p>
            <a:pPr>
              <a:lnSpc>
                <a:spcPct val="150000"/>
              </a:lnSpc>
            </a:pPr>
            <a:r>
              <a:rPr dirty="0">
                <a:solidFill>
                  <a:schemeClr val="tx1"/>
                </a:solidFill>
              </a:rPr>
              <a:t>Currently, the most likely source of those cases is reactivation of latent TB infection (LTBI)</a:t>
            </a:r>
          </a:p>
        </p:txBody>
      </p:sp>
      <p:sp>
        <p:nvSpPr>
          <p:cNvPr id="125" name="Slide Number Placeholder 3"/>
          <p:cNvSpPr txBox="1">
            <a:spLocks noGrp="1"/>
          </p:cNvSpPr>
          <p:nvPr>
            <p:ph type="sldNum" sz="quarter" idx="2"/>
          </p:nvPr>
        </p:nvSpPr>
        <p:spPr>
          <a:xfrm>
            <a:off x="1876686" y="7636118"/>
            <a:ext cx="217151" cy="31339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2" name="TextBox 1"/>
          <p:cNvSpPr txBox="1"/>
          <p:nvPr/>
        </p:nvSpPr>
        <p:spPr>
          <a:xfrm>
            <a:off x="5033246" y="6749975"/>
            <a:ext cx="8990251"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141171"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Arial"/>
                <a:ea typeface="Arial"/>
                <a:cs typeface="Arial"/>
                <a:sym typeface="Arial"/>
              </a:rPr>
              <a:t>Blumberg,</a:t>
            </a:r>
            <a:r>
              <a:rPr kumimoji="0" lang="en-US" sz="2200" b="0" i="0" u="none" strike="noStrike" cap="none" spc="0" normalizeH="0" dirty="0">
                <a:ln>
                  <a:noFill/>
                </a:ln>
                <a:solidFill>
                  <a:srgbClr val="000000"/>
                </a:solidFill>
                <a:effectLst/>
                <a:uFillTx/>
                <a:latin typeface="Arial"/>
                <a:ea typeface="Arial"/>
                <a:cs typeface="Arial"/>
                <a:sym typeface="Arial"/>
              </a:rPr>
              <a:t> Ernst The Challenge of Latent TB. </a:t>
            </a:r>
            <a:r>
              <a:rPr kumimoji="0" lang="en-US" sz="2200" b="1" i="1" u="none" strike="noStrike" cap="none" spc="0" normalizeH="0" dirty="0">
                <a:ln>
                  <a:noFill/>
                </a:ln>
                <a:solidFill>
                  <a:srgbClr val="000000"/>
                </a:solidFill>
                <a:effectLst/>
                <a:uFillTx/>
                <a:latin typeface="Arial"/>
                <a:ea typeface="Arial"/>
                <a:cs typeface="Arial"/>
                <a:sym typeface="Arial"/>
              </a:rPr>
              <a:t>JAMA. </a:t>
            </a:r>
            <a:r>
              <a:rPr kumimoji="0" lang="en-US" sz="2200" u="none" strike="noStrike" cap="none" spc="0" normalizeH="0" dirty="0">
                <a:ln>
                  <a:noFill/>
                </a:ln>
                <a:solidFill>
                  <a:srgbClr val="000000"/>
                </a:solidFill>
                <a:effectLst/>
                <a:uFillTx/>
                <a:latin typeface="Arial"/>
                <a:ea typeface="Arial"/>
                <a:cs typeface="Arial"/>
                <a:sym typeface="Arial"/>
              </a:rPr>
              <a:t>2016:316:931-933</a:t>
            </a:r>
            <a:endParaRPr kumimoji="0" lang="en-US" sz="2200"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he Burden of TB"/>
          <p:cNvSpPr txBox="1">
            <a:spLocks noGrp="1"/>
          </p:cNvSpPr>
          <p:nvPr>
            <p:ph type="title"/>
          </p:nvPr>
        </p:nvSpPr>
        <p:spPr>
          <a:prstGeom prst="rect">
            <a:avLst/>
          </a:prstGeom>
        </p:spPr>
        <p:txBody>
          <a:bodyPr/>
          <a:lstStyle>
            <a:lvl1pPr>
              <a:defRPr>
                <a:solidFill>
                  <a:srgbClr val="FBF0F6"/>
                </a:solidFill>
              </a:defRPr>
            </a:lvl1pPr>
          </a:lstStyle>
          <a:p>
            <a:r>
              <a:rPr b="1" dirty="0">
                <a:solidFill>
                  <a:schemeClr val="tx1"/>
                </a:solidFill>
              </a:rPr>
              <a:t>The Burden of TB</a:t>
            </a:r>
          </a:p>
        </p:txBody>
      </p:sp>
      <p:sp>
        <p:nvSpPr>
          <p:cNvPr id="2" name="Text Placeholder 1"/>
          <p:cNvSpPr>
            <a:spLocks noGrp="1"/>
          </p:cNvSpPr>
          <p:nvPr>
            <p:ph type="body" sz="quarter" idx="1"/>
          </p:nvPr>
        </p:nvSpPr>
        <p:spPr/>
        <p:txBody>
          <a:bodyPr>
            <a:normAutofit/>
          </a:bodyPr>
          <a:lstStyle/>
          <a:p>
            <a:r>
              <a:rPr lang="en-US" sz="3400" b="1" dirty="0">
                <a:solidFill>
                  <a:schemeClr val="tx1"/>
                </a:solidFill>
              </a:rPr>
              <a:t>Global Perspective</a:t>
            </a:r>
          </a:p>
        </p:txBody>
      </p:sp>
      <p:sp>
        <p:nvSpPr>
          <p:cNvPr id="13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026" y="0"/>
            <a:ext cx="10357112" cy="7323746"/>
          </a:xfrm>
          <a:prstGeom prst="rect">
            <a:avLst/>
          </a:prstGeom>
        </p:spPr>
      </p:pic>
    </p:spTree>
    <p:extLst>
      <p:ext uri="{BB962C8B-B14F-4D97-AF65-F5344CB8AC3E}">
        <p14:creationId xmlns:p14="http://schemas.microsoft.com/office/powerpoint/2010/main" val="23247958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Closer to Home</a:t>
            </a:r>
          </a:p>
        </p:txBody>
      </p:sp>
      <p:sp>
        <p:nvSpPr>
          <p:cNvPr id="3" name="Text Placeholder 2"/>
          <p:cNvSpPr>
            <a:spLocks noGrp="1"/>
          </p:cNvSpPr>
          <p:nvPr>
            <p:ph type="body" sz="quarter" idx="1"/>
          </p:nvPr>
        </p:nvSpPr>
        <p:spPr/>
        <p:txBody>
          <a:bodyPr/>
          <a:lstStyle/>
          <a:p>
            <a:r>
              <a:rPr lang="en-US" dirty="0"/>
              <a:t>Data from US Centers for Disease Control and Prevention</a:t>
            </a:r>
          </a:p>
        </p:txBody>
      </p:sp>
    </p:spTree>
    <p:extLst>
      <p:ext uri="{BB962C8B-B14F-4D97-AF65-F5344CB8AC3E}">
        <p14:creationId xmlns:p14="http://schemas.microsoft.com/office/powerpoint/2010/main" val="2342978334"/>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114117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14117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114117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14117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1117</TotalTime>
  <Words>1818</Words>
  <Application>Microsoft Office PowerPoint</Application>
  <PresentationFormat>Custom</PresentationFormat>
  <Paragraphs>324</Paragraphs>
  <Slides>40</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MS PGothic</vt:lpstr>
      <vt:lpstr>&amp;quot</vt:lpstr>
      <vt:lpstr>Arial</vt:lpstr>
      <vt:lpstr>Calibri</vt:lpstr>
      <vt:lpstr>Courier New</vt:lpstr>
      <vt:lpstr>Helvetica</vt:lpstr>
      <vt:lpstr>Helvetica Neue</vt:lpstr>
      <vt:lpstr>Source Sans Pro</vt:lpstr>
      <vt:lpstr>Source Sans Pro Semibold</vt:lpstr>
      <vt:lpstr>Symbol</vt:lpstr>
      <vt:lpstr>Times</vt:lpstr>
      <vt:lpstr>Times New Roman</vt:lpstr>
      <vt:lpstr>Wingdings</vt:lpstr>
      <vt:lpstr>Office Theme</vt:lpstr>
      <vt:lpstr>PowerPoint Presentation</vt:lpstr>
      <vt:lpstr>OUTLINE</vt:lpstr>
      <vt:lpstr>PowerPoint Presentation</vt:lpstr>
      <vt:lpstr>PowerPoint Presentation</vt:lpstr>
      <vt:lpstr>PowerPoint Presentation</vt:lpstr>
      <vt:lpstr>Why talk about TB?</vt:lpstr>
      <vt:lpstr>The Burden of TB</vt:lpstr>
      <vt:lpstr>PowerPoint Presentation</vt:lpstr>
      <vt:lpstr>Closer to Home</vt:lpstr>
      <vt:lpstr>Reported TB Cases Among Non-U.S.–Born Persons Compared with All TB Cases, United States, 1993–2016</vt:lpstr>
      <vt:lpstr>Number and Percentage of TB Cases Among Non-U.S.–Born Persons, United States, 1993–2016</vt:lpstr>
      <vt:lpstr>Percentage of Non-U.S.–Born Persons Among All TB Cases, by Reporting Area, 1993 and 2016</vt:lpstr>
      <vt:lpstr>Estimates of Percentages of TB Cases Attributed to Recent Transmission Among U.S.-Born and Non-U.S.–Born Persons, 2011–2016</vt:lpstr>
      <vt:lpstr>Local Perspective</vt:lpstr>
      <vt:lpstr>PowerPoint Presentation</vt:lpstr>
      <vt:lpstr>The Opportunity</vt:lpstr>
      <vt:lpstr>USPSTF 2016 Recommendation</vt:lpstr>
      <vt:lpstr>TB Screening</vt:lpstr>
      <vt:lpstr>TB Screening- Defining Those at Risk</vt:lpstr>
      <vt:lpstr>Risk Assessment – continued</vt:lpstr>
      <vt:lpstr>Bright FuturesTM: TB Testing for Children  </vt:lpstr>
      <vt:lpstr>Testing Workers in Health Care Facilities</vt:lpstr>
      <vt:lpstr>Testing for TB Infection</vt:lpstr>
      <vt:lpstr>TST Risk Stratification</vt:lpstr>
      <vt:lpstr>TST Risk Stratification</vt:lpstr>
      <vt:lpstr>TST Risk Stratification</vt:lpstr>
      <vt:lpstr>Tests Available – Interferon Release Gamma Assays (IGRAs)</vt:lpstr>
      <vt:lpstr>PowerPoint Presentation</vt:lpstr>
      <vt:lpstr>LTBI vs. TB Disease</vt:lpstr>
      <vt:lpstr>Treating LTBI</vt:lpstr>
      <vt:lpstr>Treatment of LTBI – Updated 06/29/18</vt:lpstr>
      <vt:lpstr>American Thoracic Society/CDC recommendations for targeted testing and isoniazid treatment  for latent tuberculosis infection (LTBI) and monitoring during treatment  </vt:lpstr>
      <vt:lpstr>Who should have baseline LFT’s before initiating LTBI treatment?</vt:lpstr>
      <vt:lpstr>Cases for Discussion</vt:lpstr>
      <vt:lpstr>Taking a Population Health Approach</vt:lpstr>
      <vt:lpstr>Summary/Conclusions</vt:lpstr>
      <vt:lpstr>References/Resources </vt:lpstr>
      <vt:lpstr>References/Resources (continued)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Levine, Marissa</dc:creator>
  <cp:lastModifiedBy>Ashley Poole</cp:lastModifiedBy>
  <cp:revision>89</cp:revision>
  <dcterms:modified xsi:type="dcterms:W3CDTF">2018-09-04T15:28:21Z</dcterms:modified>
</cp:coreProperties>
</file>