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94" r:id="rId4"/>
    <p:sldId id="257" r:id="rId5"/>
    <p:sldId id="258" r:id="rId6"/>
    <p:sldId id="259" r:id="rId7"/>
    <p:sldId id="29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6" r:id="rId17"/>
    <p:sldId id="268" r:id="rId18"/>
    <p:sldId id="269" r:id="rId19"/>
    <p:sldId id="29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8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295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295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14"/>
          <a:stretch/>
        </p:blipFill>
        <p:spPr>
          <a:xfrm>
            <a:off x="0" y="5806440"/>
            <a:ext cx="10079280" cy="1753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76400" cy="94140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0" y="6620400"/>
            <a:ext cx="10076400" cy="94140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23410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006699"/>
                </a:solidFill>
                <a:latin typeface="Arial"/>
                <a:ea typeface="DejaVu Sans"/>
              </a:rPr>
              <a:t>Suture Workshop</a:t>
            </a:r>
            <a:endParaRPr lang="en-US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Suture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Absorbable (deep)</a:t>
            </a:r>
            <a:endParaRPr lang="en-US" sz="44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Dexon, Vicryl, Monocryl, Chromic</a:t>
            </a:r>
            <a:endParaRPr lang="en-US" sz="4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Non-absorbable</a:t>
            </a:r>
            <a:endParaRPr lang="en-US" sz="44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Nylon, Prolene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Monofilament vs Braided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Braided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Strong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Easy to tie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Wicks bacteria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More trauma when removed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Monofilament (fishing line)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Weaker, harder to tie, does not wick, less trauma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Sizes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>
                <a:solidFill>
                  <a:srgbClr val="0066CC"/>
                </a:solidFill>
                <a:latin typeface="Arial"/>
                <a:ea typeface="DejaVu Sans"/>
              </a:rPr>
              <a:t>#2, #1, O, 2-O, 3-O, … 6-O, … 10-O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US" sz="40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Smaller to the right.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Needles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Taper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Viscera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Cutting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Skin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Hold needle near tip of needle holder at ½ to 2/3 of the way between the tip and suture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Skin Layers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Line up basilar layers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06" name="Picture 109"/>
          <p:cNvPicPr/>
          <p:nvPr/>
        </p:nvPicPr>
        <p:blipFill>
          <a:blip r:embed="rId2"/>
          <a:stretch/>
        </p:blipFill>
        <p:spPr>
          <a:xfrm>
            <a:off x="2194560" y="2468880"/>
            <a:ext cx="4892760" cy="361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tight?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You are just getting the skin edges together </a:t>
            </a:r>
          </a:p>
          <a:p>
            <a:r>
              <a:rPr lang="en-US" sz="4400" dirty="0" smtClean="0"/>
              <a:t>If you pull too tight you cut off blood supply and tissue dies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833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Types of Repair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Simple</a:t>
            </a:r>
            <a:endParaRPr lang="en-US" sz="4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Vertical Mattress</a:t>
            </a:r>
            <a:endParaRPr lang="en-US" sz="4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Horizontal Mattress</a:t>
            </a:r>
            <a:endParaRPr lang="en-US" sz="4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Tip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Square vs Granny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Place the needle driver parallel to the wound’s direction.  Grab the short end.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Hold the longer side of the suture (with the needle) and wrap OVER the needle driver.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Alternate over and under = square knots!! 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Surgeon’s knot – first one is wrapped twice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throws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Braided – 3 – 5 throws</a:t>
            </a:r>
          </a:p>
          <a:p>
            <a:r>
              <a:rPr lang="en-US" sz="4400" dirty="0" smtClean="0"/>
              <a:t>Monofilament - ~ 6 throws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661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Simple Sutures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Most wounds</a:t>
            </a:r>
            <a:endParaRPr lang="en-US" sz="32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32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Little to no tension</a:t>
            </a:r>
            <a:endParaRPr lang="en-US" sz="32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32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½ at a time</a:t>
            </a:r>
            <a:endParaRPr lang="en-US" sz="32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32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Surgeon’s </a:t>
            </a:r>
            <a:r>
              <a:rPr lang="en-US" sz="3200" b="0" strike="noStrike" spc="-1" dirty="0" smtClean="0">
                <a:solidFill>
                  <a:srgbClr val="0066CC"/>
                </a:solidFill>
                <a:latin typeface="Arial"/>
                <a:ea typeface="DejaVu Sans"/>
              </a:rPr>
              <a:t>knot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dirty="0" smtClean="0"/>
              <a:t>Suture</a:t>
            </a:r>
          </a:p>
          <a:p>
            <a:pPr lvl="1"/>
            <a:r>
              <a:rPr lang="en-US" dirty="0" smtClean="0"/>
              <a:t>Learn the basics of wound healing and evaluation</a:t>
            </a:r>
          </a:p>
          <a:p>
            <a:pPr lvl="1"/>
            <a:r>
              <a:rPr lang="en-US" dirty="0" smtClean="0"/>
              <a:t>Identify the equipment needed</a:t>
            </a:r>
          </a:p>
          <a:p>
            <a:pPr lvl="1"/>
            <a:r>
              <a:rPr lang="en-US" dirty="0" smtClean="0"/>
              <a:t>Learn how to select suture and type of repair</a:t>
            </a:r>
          </a:p>
          <a:p>
            <a:pPr lvl="1"/>
            <a:r>
              <a:rPr lang="en-US" dirty="0" smtClean="0"/>
              <a:t>Practice simple, vertical mattress, and tip stitches</a:t>
            </a:r>
          </a:p>
          <a:p>
            <a:r>
              <a:rPr lang="en-US" dirty="0" smtClean="0"/>
              <a:t>Biopsy</a:t>
            </a:r>
          </a:p>
          <a:p>
            <a:pPr lvl="1"/>
            <a:r>
              <a:rPr lang="en-US" dirty="0" smtClean="0"/>
              <a:t>Learn the types of biopsy and when they are best used</a:t>
            </a:r>
          </a:p>
          <a:p>
            <a:pPr lvl="1"/>
            <a:r>
              <a:rPr lang="en-US" dirty="0" smtClean="0"/>
              <a:t>Identify the equipment needed</a:t>
            </a:r>
          </a:p>
          <a:p>
            <a:pPr lvl="1"/>
            <a:r>
              <a:rPr lang="en-US" dirty="0" smtClean="0"/>
              <a:t>Practice punch and shave biopsy</a:t>
            </a:r>
          </a:p>
        </p:txBody>
      </p:sp>
    </p:spTree>
    <p:extLst>
      <p:ext uri="{BB962C8B-B14F-4D97-AF65-F5344CB8AC3E}">
        <p14:creationId xmlns:p14="http://schemas.microsoft.com/office/powerpoint/2010/main" val="420719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Simple Suture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14" name="Picture 117"/>
          <p:cNvPicPr/>
          <p:nvPr/>
        </p:nvPicPr>
        <p:blipFill>
          <a:blip r:embed="rId2"/>
          <a:stretch/>
        </p:blipFill>
        <p:spPr>
          <a:xfrm>
            <a:off x="2125080" y="1371600"/>
            <a:ext cx="5555520" cy="458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Simple – Rule of halves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219320" y="3886200"/>
            <a:ext cx="6705000" cy="227880"/>
          </a:xfrm>
          <a:prstGeom prst="ellipse">
            <a:avLst/>
          </a:prstGeom>
          <a:solidFill>
            <a:schemeClr val="accent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Line 3"/>
          <p:cNvSpPr/>
          <p:nvPr/>
        </p:nvSpPr>
        <p:spPr>
          <a:xfrm>
            <a:off x="2819160" y="3429360"/>
            <a:ext cx="0" cy="1143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Line 4"/>
          <p:cNvSpPr/>
          <p:nvPr/>
        </p:nvSpPr>
        <p:spPr>
          <a:xfrm>
            <a:off x="4480560" y="3474720"/>
            <a:ext cx="0" cy="1143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5"/>
          <p:cNvSpPr/>
          <p:nvPr/>
        </p:nvSpPr>
        <p:spPr>
          <a:xfrm>
            <a:off x="6126480" y="3474720"/>
            <a:ext cx="0" cy="1143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6"/>
          <p:cNvSpPr/>
          <p:nvPr/>
        </p:nvSpPr>
        <p:spPr>
          <a:xfrm>
            <a:off x="2743200" y="3276720"/>
            <a:ext cx="151560" cy="151560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7"/>
          <p:cNvSpPr/>
          <p:nvPr/>
        </p:nvSpPr>
        <p:spPr>
          <a:xfrm>
            <a:off x="4420080" y="3291840"/>
            <a:ext cx="151560" cy="151560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8"/>
          <p:cNvSpPr/>
          <p:nvPr/>
        </p:nvSpPr>
        <p:spPr>
          <a:xfrm>
            <a:off x="6066000" y="3291840"/>
            <a:ext cx="151560" cy="151560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9"/>
          <p:cNvSpPr/>
          <p:nvPr/>
        </p:nvSpPr>
        <p:spPr>
          <a:xfrm flipH="1">
            <a:off x="4480560" y="2926080"/>
            <a:ext cx="15264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10"/>
          <p:cNvSpPr/>
          <p:nvPr/>
        </p:nvSpPr>
        <p:spPr>
          <a:xfrm flipH="1">
            <a:off x="2743200" y="2926080"/>
            <a:ext cx="7596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11"/>
          <p:cNvSpPr/>
          <p:nvPr/>
        </p:nvSpPr>
        <p:spPr>
          <a:xfrm flipH="1">
            <a:off x="2819520" y="3017520"/>
            <a:ext cx="289440" cy="4118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12"/>
          <p:cNvSpPr/>
          <p:nvPr/>
        </p:nvSpPr>
        <p:spPr>
          <a:xfrm flipH="1">
            <a:off x="2743560" y="2926440"/>
            <a:ext cx="7596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13"/>
          <p:cNvSpPr/>
          <p:nvPr/>
        </p:nvSpPr>
        <p:spPr>
          <a:xfrm flipH="1">
            <a:off x="6127200" y="3013920"/>
            <a:ext cx="15264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14"/>
          <p:cNvSpPr/>
          <p:nvPr/>
        </p:nvSpPr>
        <p:spPr>
          <a:xfrm flipH="1">
            <a:off x="2743560" y="2926440"/>
            <a:ext cx="7596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15"/>
          <p:cNvSpPr/>
          <p:nvPr/>
        </p:nvSpPr>
        <p:spPr>
          <a:xfrm flipH="1">
            <a:off x="4556880" y="2971440"/>
            <a:ext cx="289440" cy="4118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16"/>
          <p:cNvSpPr/>
          <p:nvPr/>
        </p:nvSpPr>
        <p:spPr>
          <a:xfrm flipH="1">
            <a:off x="6217920" y="2926080"/>
            <a:ext cx="289440" cy="4118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Vertical Mattress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b="0" strike="noStrike" spc="-1">
                <a:solidFill>
                  <a:srgbClr val="0066CC"/>
                </a:solidFill>
                <a:latin typeface="Arial"/>
                <a:ea typeface="DejaVu Sans"/>
              </a:rPr>
              <a:t>Gaping, high tension wounds</a:t>
            </a:r>
            <a:endParaRPr lang="en-US" sz="4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b="0" strike="noStrike" spc="-1">
                <a:solidFill>
                  <a:srgbClr val="0066CC"/>
                </a:solidFill>
                <a:latin typeface="Arial"/>
                <a:ea typeface="DejaVu Sans"/>
              </a:rPr>
              <a:t>Cosmetic, thin skin</a:t>
            </a:r>
            <a:endParaRPr lang="en-US" sz="4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b="0" strike="noStrike" spc="-1">
                <a:solidFill>
                  <a:srgbClr val="0066CC"/>
                </a:solidFill>
                <a:latin typeface="Arial"/>
                <a:ea typeface="DejaVu Sans"/>
              </a:rPr>
              <a:t>Easier than 2 layer closure</a:t>
            </a:r>
            <a:endParaRPr lang="en-US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Vertical Mattress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Far, Far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Near, Near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35" name="Picture 138"/>
          <p:cNvPicPr/>
          <p:nvPr/>
        </p:nvPicPr>
        <p:blipFill>
          <a:blip r:embed="rId2"/>
          <a:stretch/>
        </p:blipFill>
        <p:spPr>
          <a:xfrm>
            <a:off x="3330360" y="1637640"/>
            <a:ext cx="6126120" cy="467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Horizontal Mattress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Rarely used on skin 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more likely to cause necrosis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Good for deep layer closure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Close dead space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Horizontal mattress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39" name="Picture 142"/>
          <p:cNvPicPr/>
          <p:nvPr/>
        </p:nvPicPr>
        <p:blipFill>
          <a:blip r:embed="rId2"/>
          <a:stretch/>
        </p:blipFill>
        <p:spPr>
          <a:xfrm>
            <a:off x="1828800" y="1188720"/>
            <a:ext cx="6795000" cy="53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Tip Stitch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rcRect l="6325" t="30511" r="7042" b="18715"/>
          <a:stretch/>
        </p:blipFill>
        <p:spPr>
          <a:xfrm>
            <a:off x="288000" y="1828800"/>
            <a:ext cx="8489880" cy="383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Post Procedure Care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Clean off blood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? abx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Occlusive dressing (Tegaderm)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Clean and dry for 12 – 24 hrs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Clean more important than dry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Sutures out when?</a:t>
            </a:r>
            <a:endParaRPr lang="en-US" sz="4400" b="0" strike="noStrike" spc="-1">
              <a:latin typeface="Arial"/>
            </a:endParaRPr>
          </a:p>
        </p:txBody>
      </p:sp>
      <p:graphicFrame>
        <p:nvGraphicFramePr>
          <p:cNvPr id="145" name="Table 2"/>
          <p:cNvGraphicFramePr/>
          <p:nvPr/>
        </p:nvGraphicFramePr>
        <p:xfrm>
          <a:off x="504000" y="1371600"/>
          <a:ext cx="9071640" cy="4663080"/>
        </p:xfrm>
        <a:graphic>
          <a:graphicData uri="http://schemas.openxmlformats.org/drawingml/2006/table">
            <a:tbl>
              <a:tblPr/>
              <a:tblGrid>
                <a:gridCol w="453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Face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3 - 5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Scalp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5 - 10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Arms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7 - 10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Trunk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7 - 14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Legs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10 - 14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Hands or Feet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10 - 14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Palms or soles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 +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Billing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Simple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By Length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Intermediate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 layer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Debridement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Undermining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Complex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We won’t bill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Why Suture Wounds?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Faster healing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Less infection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By: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     Wound edge apposition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     Reduce tension on edges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Practice !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Simple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Vertical Mattress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Tip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?? Horizontal Mattress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0" b="0" strike="noStrike" spc="-1">
                <a:solidFill>
                  <a:srgbClr val="0066CC"/>
                </a:solidFill>
                <a:latin typeface="Arial"/>
                <a:ea typeface="DejaVu Sans"/>
              </a:rPr>
              <a:t>Biopsy</a:t>
            </a:r>
            <a:endParaRPr lang="en-US" sz="8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Biopsy - Why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Remove lesion</a:t>
            </a:r>
            <a:endParaRPr lang="en-US" sz="4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Get tissue for lab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Biopsy – Types 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Excision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Remove it all</a:t>
            </a:r>
            <a:endParaRPr lang="en-US" sz="2800" b="0" strike="noStrike" spc="-1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66CC"/>
                </a:solidFill>
                <a:latin typeface="Arial"/>
                <a:ea typeface="DejaVu Sans"/>
              </a:rPr>
              <a:t>Wide border if possibly malignant</a:t>
            </a:r>
            <a:endParaRPr lang="en-US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Punch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Take a piece for the lab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Shave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Partial thickness removal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Skin Tension Lines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57" name="Picture 158"/>
          <p:cNvPicPr/>
          <p:nvPr/>
        </p:nvPicPr>
        <p:blipFill>
          <a:blip r:embed="rId2"/>
          <a:stretch/>
        </p:blipFill>
        <p:spPr>
          <a:xfrm>
            <a:off x="2926080" y="1233720"/>
            <a:ext cx="4388760" cy="52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Numb around, not through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4000" dirty="0"/>
          </a:p>
          <a:p>
            <a:pPr lvl="8"/>
            <a:r>
              <a:rPr lang="en-US" sz="4000" dirty="0" smtClean="0"/>
              <a:t>Not:</a:t>
            </a:r>
          </a:p>
          <a:p>
            <a:pPr lvl="8"/>
            <a:endParaRPr lang="en-US" dirty="0"/>
          </a:p>
          <a:p>
            <a:r>
              <a:rPr lang="en-US" dirty="0" smtClean="0"/>
              <a:t>Give yourself room to cauterize / sew</a:t>
            </a:r>
          </a:p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2327563" y="2996803"/>
            <a:ext cx="1197033" cy="6650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6536575" y="4445990"/>
            <a:ext cx="1197033" cy="6650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30036" y="3607724"/>
            <a:ext cx="1729048" cy="8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92580" y="2354198"/>
            <a:ext cx="1729048" cy="8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16428" y="2354198"/>
            <a:ext cx="1576648" cy="117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21181" y="3316524"/>
            <a:ext cx="1576648" cy="117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56960" y="4191189"/>
            <a:ext cx="1576648" cy="117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19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Punch - Instruments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Punch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2.5 – 5 mm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Forceps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Scissors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Specimen container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(Suture, Needle driver)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60" name="Picture 161"/>
          <p:cNvPicPr/>
          <p:nvPr/>
        </p:nvPicPr>
        <p:blipFill>
          <a:blip r:embed="rId2"/>
          <a:stretch/>
        </p:blipFill>
        <p:spPr>
          <a:xfrm>
            <a:off x="5303520" y="938880"/>
            <a:ext cx="4522320" cy="555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Punch - Which part?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Entire lesion</a:t>
            </a:r>
            <a:endParaRPr lang="en-US" sz="44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3600" b="0" strike="noStrike" spc="-1">
                <a:solidFill>
                  <a:srgbClr val="0066CC"/>
                </a:solidFill>
                <a:latin typeface="Arial"/>
                <a:ea typeface="DejaVu Sans"/>
              </a:rPr>
              <a:t>If possible</a:t>
            </a:r>
            <a:endParaRPr lang="en-US" sz="3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Worst looking part</a:t>
            </a:r>
            <a:endParaRPr lang="en-US" sz="44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3600" b="0" strike="noStrike" spc="-1">
                <a:solidFill>
                  <a:srgbClr val="0066CC"/>
                </a:solidFill>
                <a:latin typeface="Arial"/>
                <a:ea typeface="DejaVu Sans"/>
              </a:rPr>
              <a:t>If looking for cancer</a:t>
            </a:r>
            <a:endParaRPr lang="en-US" sz="3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Edge with some normal tissue</a:t>
            </a:r>
            <a:endParaRPr lang="en-US" sz="44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Blisters, auto-immune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Punch - Technique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64" name="Picture 165"/>
          <p:cNvPicPr/>
          <p:nvPr/>
        </p:nvPicPr>
        <p:blipFill>
          <a:blip r:embed="rId2"/>
          <a:stretch/>
        </p:blipFill>
        <p:spPr>
          <a:xfrm>
            <a:off x="2969460" y="938520"/>
            <a:ext cx="4140360" cy="3861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9709" y="5507182"/>
            <a:ext cx="795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Twist punch back and forth to get through skin</a:t>
            </a:r>
          </a:p>
          <a:p>
            <a:r>
              <a:rPr lang="en-US" sz="2400" dirty="0" smtClean="0"/>
              <a:t>Stop when you are through the skin – less resistance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Shave - Instruments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Blade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Scalpel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Dermablade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Forceps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Hemostasis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Bovie, Silver nitrate, Aluminum Nitrate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Specimen container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Why Not?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Old wounds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&gt; 18 – 36 hours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Infection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Refer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Tendon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Nerve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Unable to achieve hemostasis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Scalpels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68" name="Picture 169"/>
          <p:cNvPicPr/>
          <p:nvPr/>
        </p:nvPicPr>
        <p:blipFill>
          <a:blip r:embed="rId2"/>
          <a:stretch/>
        </p:blipFill>
        <p:spPr>
          <a:xfrm>
            <a:off x="2847240" y="1768680"/>
            <a:ext cx="4384080" cy="438408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1188720" y="2103120"/>
            <a:ext cx="1371240" cy="32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lang="en-US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lang="en-US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Shave - Dermablade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71" name="Picture 172"/>
          <p:cNvPicPr/>
          <p:nvPr/>
        </p:nvPicPr>
        <p:blipFill>
          <a:blip r:embed="rId2"/>
          <a:srcRect r="9" b="38153"/>
          <a:stretch/>
        </p:blipFill>
        <p:spPr>
          <a:xfrm>
            <a:off x="3346200" y="1353600"/>
            <a:ext cx="3386880" cy="271116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504000" y="4479841"/>
            <a:ext cx="9071279" cy="2087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Scoop – rock back &amp; forth</a:t>
            </a:r>
          </a:p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0000"/>
                </a:solidFill>
                <a:latin typeface="Arial"/>
              </a:rPr>
              <a:t>Change depth by changing shape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Billing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4" name="Table 2"/>
          <p:cNvGraphicFramePr/>
          <p:nvPr>
            <p:extLst>
              <p:ext uri="{D42A27DB-BD31-4B8C-83A1-F6EECF244321}">
                <p14:modId xmlns:p14="http://schemas.microsoft.com/office/powerpoint/2010/main" val="2882552375"/>
              </p:ext>
            </p:extLst>
          </p:nvPr>
        </p:nvGraphicFramePr>
        <p:xfrm>
          <a:off x="504000" y="1299240"/>
          <a:ext cx="9071280" cy="3943096"/>
        </p:xfrm>
        <a:graphic>
          <a:graphicData uri="http://schemas.openxmlformats.org/drawingml/2006/table">
            <a:tbl>
              <a:tblPr/>
              <a:tblGrid>
                <a:gridCol w="453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Shave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11102 - 1st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11103 - each subs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Punch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11104 - 1st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11105 - Each Subs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lang="en-US" sz="12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Incisional / Wedge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11106 - 1st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11107 - each subs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Destruction </a:t>
                      </a:r>
                      <a:r>
                        <a:rPr lang="en-US" sz="2400" b="0" strike="noStrike" spc="-1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–benign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17000 - 1</a:t>
                      </a:r>
                      <a:r>
                        <a:rPr lang="en-US" sz="2400" b="0" strike="noStrike" spc="-1" baseline="30000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17003 – 2 – 14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17004 – 15+</a:t>
                      </a:r>
                      <a:endParaRPr lang="en-US" sz="2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1"/>
                        </a:spcBef>
                      </a:pPr>
                      <a:endParaRPr lang="en-US" sz="2400" b="0" strike="noStrike" spc="-1" dirty="0">
                        <a:latin typeface="Arial"/>
                      </a:endParaRPr>
                    </a:p>
                    <a:p>
                      <a:pPr marL="228600" indent="-22824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Excision – complicated!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Biopsy - Practice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Punch</a:t>
            </a:r>
            <a:endParaRPr lang="en-US" sz="4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0066CC"/>
                </a:solidFill>
                <a:latin typeface="Arial"/>
                <a:ea typeface="DejaVu Sans"/>
              </a:rPr>
              <a:t>Shave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Preparation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Clean		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(Sterile gloves don’t make a difference)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Irrigate if dirty - Tap water OK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No alcohol, peroxide, betadine in the wound!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Anesthetize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Trim hair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Avoid shaving</a:t>
            </a:r>
            <a:endParaRPr lang="en-US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?? Debride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or not?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dirty="0" smtClean="0"/>
              <a:t>Epinephrine </a:t>
            </a:r>
          </a:p>
          <a:p>
            <a:pPr lvl="1"/>
            <a:r>
              <a:rPr lang="en-US" dirty="0" smtClean="0"/>
              <a:t>Less bleeding</a:t>
            </a:r>
          </a:p>
          <a:p>
            <a:pPr lvl="1"/>
            <a:r>
              <a:rPr lang="en-US" dirty="0" smtClean="0"/>
              <a:t>Numbing lasts longer</a:t>
            </a:r>
          </a:p>
          <a:p>
            <a:pPr lvl="1"/>
            <a:endParaRPr lang="en-US" dirty="0"/>
          </a:p>
          <a:p>
            <a:r>
              <a:rPr lang="en-US" dirty="0" smtClean="0"/>
              <a:t>No Epinephrine</a:t>
            </a:r>
          </a:p>
          <a:p>
            <a:pPr lvl="1"/>
            <a:r>
              <a:rPr lang="en-US" dirty="0" smtClean="0"/>
              <a:t>Worry about distal necrosis</a:t>
            </a:r>
          </a:p>
          <a:p>
            <a:pPr lvl="1"/>
            <a:r>
              <a:rPr lang="en-US" dirty="0" smtClean="0"/>
              <a:t>Circumferential  fingers, toes, penis</a:t>
            </a:r>
          </a:p>
          <a:p>
            <a:pPr lvl="2"/>
            <a:r>
              <a:rPr lang="en-US" dirty="0" smtClean="0"/>
              <a:t>?? Ears (poor blood supple)</a:t>
            </a:r>
          </a:p>
          <a:p>
            <a:pPr lvl="2"/>
            <a:r>
              <a:rPr lang="en-US" dirty="0" smtClean="0"/>
              <a:t>? Nose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Instruments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Needle driver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Forceps with / without teeth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Scissors</a:t>
            </a:r>
            <a:endParaRPr lang="en-US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66CC"/>
                </a:solidFill>
                <a:latin typeface="Arial"/>
                <a:ea typeface="DejaVu Sans"/>
              </a:rPr>
              <a:t>? Scalpel</a:t>
            </a:r>
            <a:endParaRPr lang="en-US" sz="3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Undermining</a:t>
            </a:r>
            <a:endParaRPr lang="en-US" sz="28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solidFill>
                  <a:srgbClr val="0066CC"/>
                </a:solidFill>
                <a:latin typeface="Arial"/>
                <a:ea typeface="DejaVu Sans"/>
              </a:rPr>
              <a:t>Debriding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Instruments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89" name="Picture 12" descr="http://store.castleuniforms.com/shopimages/products/thumbnails/485.jpg"/>
          <p:cNvPicPr/>
          <p:nvPr/>
        </p:nvPicPr>
        <p:blipFill>
          <a:blip r:embed="rId2"/>
          <a:srcRect r="11512"/>
          <a:stretch/>
        </p:blipFill>
        <p:spPr>
          <a:xfrm>
            <a:off x="365760" y="1188720"/>
            <a:ext cx="1904760" cy="3438000"/>
          </a:xfrm>
          <a:prstGeom prst="rect">
            <a:avLst/>
          </a:prstGeom>
          <a:ln>
            <a:noFill/>
          </a:ln>
        </p:spPr>
      </p:pic>
      <p:pic>
        <p:nvPicPr>
          <p:cNvPr id="90" name="Picture 14" descr="http://www.vitraintl.com/general-surgical/thumb-dressing-forcep/01.jpg"/>
          <p:cNvPicPr/>
          <p:nvPr/>
        </p:nvPicPr>
        <p:blipFill>
          <a:blip r:embed="rId3"/>
          <a:srcRect l="39501" t="3331" r="44434"/>
          <a:stretch/>
        </p:blipFill>
        <p:spPr>
          <a:xfrm>
            <a:off x="2270880" y="1280160"/>
            <a:ext cx="674280" cy="3553560"/>
          </a:xfrm>
          <a:prstGeom prst="rect">
            <a:avLst/>
          </a:prstGeom>
          <a:ln>
            <a:noFill/>
          </a:ln>
        </p:spPr>
      </p:pic>
      <p:pic>
        <p:nvPicPr>
          <p:cNvPr id="91" name="Picture 10" descr="http://www.genoprice.com/Mayo%20Hegar%20Needle%20Holder.jpg"/>
          <p:cNvPicPr/>
          <p:nvPr/>
        </p:nvPicPr>
        <p:blipFill>
          <a:blip r:embed="rId4"/>
          <a:srcRect l="14672" t="2451" r="11918"/>
          <a:stretch/>
        </p:blipFill>
        <p:spPr>
          <a:xfrm>
            <a:off x="5162400" y="1153440"/>
            <a:ext cx="1851480" cy="3692520"/>
          </a:xfrm>
          <a:prstGeom prst="rect">
            <a:avLst/>
          </a:prstGeom>
          <a:ln>
            <a:noFill/>
          </a:ln>
        </p:spPr>
      </p:pic>
      <p:pic>
        <p:nvPicPr>
          <p:cNvPr id="92" name="Picture 16" descr="http://t3.gstatic.com/images?q=tbn:ANd9GcSHhhG9kogcylYuOJhu9u4k7tzpDNdsTw1NIC7eU8fG65wAycPp"/>
          <p:cNvPicPr/>
          <p:nvPr/>
        </p:nvPicPr>
        <p:blipFill>
          <a:blip r:embed="rId5"/>
          <a:stretch/>
        </p:blipFill>
        <p:spPr>
          <a:xfrm>
            <a:off x="7566840" y="1280160"/>
            <a:ext cx="1942560" cy="4022640"/>
          </a:xfrm>
          <a:prstGeom prst="rect">
            <a:avLst/>
          </a:prstGeom>
          <a:ln>
            <a:noFill/>
          </a:ln>
        </p:spPr>
      </p:pic>
      <p:pic>
        <p:nvPicPr>
          <p:cNvPr id="93" name="Picture 5" descr="http://media.digikey.com/photos/Chicago%20Int%20Photos/042.jpg"/>
          <p:cNvPicPr/>
          <p:nvPr/>
        </p:nvPicPr>
        <p:blipFill>
          <a:blip r:embed="rId6"/>
          <a:srcRect l="9093" t="11649" b="8805"/>
          <a:stretch/>
        </p:blipFill>
        <p:spPr>
          <a:xfrm>
            <a:off x="3017520" y="3977640"/>
            <a:ext cx="2037960" cy="178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What instruments are disposable?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182880" y="1371600"/>
            <a:ext cx="9509760" cy="365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800" b="1" strike="noStrike" spc="-1">
                <a:latin typeface="Arial"/>
              </a:rPr>
              <a:t>All-metal instruments in the clinic are NOT disposable.</a:t>
            </a:r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Arial"/>
              </a:rPr>
              <a:t>Dermablades, scalpels, biopsy punches are disposable.</a:t>
            </a:r>
          </a:p>
          <a:p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Arial"/>
              </a:rPr>
              <a:t>Scissors, needle drivers, forceps are NOT disposable.</a:t>
            </a: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Arial"/>
              </a:rPr>
              <a:t>** You are responsible for disposing of your sharps:</a:t>
            </a:r>
          </a:p>
          <a:p>
            <a:r>
              <a:rPr lang="en-US" sz="2800" b="0" strike="noStrike" spc="-1">
                <a:latin typeface="Arial"/>
              </a:rPr>
              <a:t>	Needles, suture needles, scalpels, punches 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782</Words>
  <Application>Microsoft Office PowerPoint</Application>
  <PresentationFormat>Custom</PresentationFormat>
  <Paragraphs>238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DejaVu Sans</vt:lpstr>
      <vt:lpstr>Symbol</vt:lpstr>
      <vt:lpstr>Wingdings</vt:lpstr>
      <vt:lpstr>Office Theme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Epinephrine or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tight?</vt:lpstr>
      <vt:lpstr>PowerPoint Presentation</vt:lpstr>
      <vt:lpstr>PowerPoint Presentation</vt:lpstr>
      <vt:lpstr># of throws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Anesthesia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subject/>
  <dc:creator>David Newman</dc:creator>
  <dc:description/>
  <cp:lastModifiedBy>Newman, David</cp:lastModifiedBy>
  <cp:revision>11</cp:revision>
  <dcterms:created xsi:type="dcterms:W3CDTF">2020-08-17T10:33:21Z</dcterms:created>
  <dcterms:modified xsi:type="dcterms:W3CDTF">2020-09-04T19:21:38Z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