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59" r:id="rId4"/>
    <p:sldId id="263" r:id="rId5"/>
    <p:sldId id="260" r:id="rId6"/>
    <p:sldId id="276" r:id="rId7"/>
    <p:sldId id="285" r:id="rId8"/>
    <p:sldId id="264" r:id="rId9"/>
    <p:sldId id="262" r:id="rId10"/>
    <p:sldId id="267" r:id="rId11"/>
    <p:sldId id="268" r:id="rId12"/>
    <p:sldId id="266" r:id="rId13"/>
    <p:sldId id="265" r:id="rId14"/>
    <p:sldId id="269" r:id="rId15"/>
    <p:sldId id="270" r:id="rId16"/>
    <p:sldId id="271" r:id="rId17"/>
    <p:sldId id="279" r:id="rId18"/>
    <p:sldId id="272" r:id="rId19"/>
    <p:sldId id="273" r:id="rId20"/>
    <p:sldId id="274" r:id="rId21"/>
    <p:sldId id="277" r:id="rId22"/>
    <p:sldId id="278" r:id="rId23"/>
    <p:sldId id="280" r:id="rId24"/>
    <p:sldId id="283" r:id="rId25"/>
    <p:sldId id="284" r:id="rId26"/>
    <p:sldId id="286" r:id="rId27"/>
    <p:sldId id="287" r:id="rId28"/>
    <p:sldId id="288" r:id="rId29"/>
    <p:sldId id="289" r:id="rId30"/>
    <p:sldId id="292" r:id="rId31"/>
    <p:sldId id="290" r:id="rId32"/>
    <p:sldId id="294"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8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3" autoAdjust="0"/>
    <p:restoredTop sz="94660"/>
  </p:normalViewPr>
  <p:slideViewPr>
    <p:cSldViewPr snapToGrid="0">
      <p:cViewPr varScale="1">
        <p:scale>
          <a:sx n="117" d="100"/>
          <a:sy n="117" d="100"/>
        </p:scale>
        <p:origin x="15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42.1</c:v>
                </c:pt>
                <c:pt idx="1">
                  <c:v>39.9</c:v>
                </c:pt>
                <c:pt idx="2">
                  <c:v>38.700000000000003</c:v>
                </c:pt>
                <c:pt idx="3">
                  <c:v>38.1</c:v>
                </c:pt>
              </c:numCache>
            </c:numRef>
          </c:val>
        </c:ser>
        <c:ser>
          <c:idx val="1"/>
          <c:order val="1"/>
          <c:tx>
            <c:strRef>
              <c:f>Sheet1!$C$1</c:f>
              <c:strCache>
                <c:ptCount val="1"/>
                <c:pt idx="0">
                  <c:v>Column2</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numCache>
            </c:numRef>
          </c:val>
        </c:ser>
        <c:ser>
          <c:idx val="2"/>
          <c:order val="2"/>
          <c:tx>
            <c:strRef>
              <c:f>Sheet1!$D$1</c:f>
              <c:strCache>
                <c:ptCount val="1"/>
                <c:pt idx="0">
                  <c:v>Column1</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190275432"/>
        <c:axId val="286556232"/>
      </c:barChart>
      <c:catAx>
        <c:axId val="190275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556232"/>
        <c:crosses val="autoZero"/>
        <c:auto val="1"/>
        <c:lblAlgn val="ctr"/>
        <c:lblOffset val="100"/>
        <c:noMultiLvlLbl val="0"/>
      </c:catAx>
      <c:valAx>
        <c:axId val="286556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275432"/>
        <c:crosses val="autoZero"/>
        <c:crossBetween val="between"/>
      </c:val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cat>
            <c:strRef>
              <c:f>Sheet1!$A$2:$A$9</c:f>
              <c:strCache>
                <c:ptCount val="8"/>
                <c:pt idx="0">
                  <c:v>Pre-Clerkship Faculty</c:v>
                </c:pt>
                <c:pt idx="1">
                  <c:v>Clerkship Faculty (Classroom)</c:v>
                </c:pt>
                <c:pt idx="2">
                  <c:v>Clerkship Faculty (Clinical)</c:v>
                </c:pt>
                <c:pt idx="3">
                  <c:v>Resident/Intern</c:v>
                </c:pt>
                <c:pt idx="4">
                  <c:v>Nurse</c:v>
                </c:pt>
                <c:pt idx="5">
                  <c:v>Administrator</c:v>
                </c:pt>
                <c:pt idx="6">
                  <c:v>Other Employee</c:v>
                </c:pt>
                <c:pt idx="7">
                  <c:v>Student</c:v>
                </c:pt>
              </c:strCache>
            </c:strRef>
          </c:cat>
          <c:val>
            <c:numRef>
              <c:f>Sheet1!$B$2:$B$9</c:f>
              <c:numCache>
                <c:formatCode>General</c:formatCode>
                <c:ptCount val="8"/>
                <c:pt idx="0">
                  <c:v>1.7</c:v>
                </c:pt>
                <c:pt idx="1">
                  <c:v>1.9</c:v>
                </c:pt>
                <c:pt idx="2">
                  <c:v>18.100000000000001</c:v>
                </c:pt>
                <c:pt idx="3">
                  <c:v>17.2</c:v>
                </c:pt>
                <c:pt idx="4">
                  <c:v>4.4000000000000004</c:v>
                </c:pt>
                <c:pt idx="5">
                  <c:v>1.5</c:v>
                </c:pt>
                <c:pt idx="6">
                  <c:v>3.1</c:v>
                </c:pt>
                <c:pt idx="7">
                  <c:v>4.7</c:v>
                </c:pt>
              </c:numCache>
            </c:numRef>
          </c:val>
        </c:ser>
        <c:ser>
          <c:idx val="1"/>
          <c:order val="1"/>
          <c:tx>
            <c:strRef>
              <c:f>Sheet1!$C$1</c:f>
              <c:strCache>
                <c:ptCount val="1"/>
                <c:pt idx="0">
                  <c:v>2015</c:v>
                </c:pt>
              </c:strCache>
            </c:strRef>
          </c:tx>
          <c:spPr>
            <a:solidFill>
              <a:srgbClr val="E2851E"/>
            </a:solidFill>
            <a:ln>
              <a:noFill/>
            </a:ln>
            <a:effectLst/>
          </c:spPr>
          <c:invertIfNegative val="0"/>
          <c:cat>
            <c:strRef>
              <c:f>Sheet1!$A$2:$A$9</c:f>
              <c:strCache>
                <c:ptCount val="8"/>
                <c:pt idx="0">
                  <c:v>Pre-Clerkship Faculty</c:v>
                </c:pt>
                <c:pt idx="1">
                  <c:v>Clerkship Faculty (Classroom)</c:v>
                </c:pt>
                <c:pt idx="2">
                  <c:v>Clerkship Faculty (Clinical)</c:v>
                </c:pt>
                <c:pt idx="3">
                  <c:v>Resident/Intern</c:v>
                </c:pt>
                <c:pt idx="4">
                  <c:v>Nurse</c:v>
                </c:pt>
                <c:pt idx="5">
                  <c:v>Administrator</c:v>
                </c:pt>
                <c:pt idx="6">
                  <c:v>Other Employee</c:v>
                </c:pt>
                <c:pt idx="7">
                  <c:v>Student</c:v>
                </c:pt>
              </c:strCache>
            </c:strRef>
          </c:cat>
          <c:val>
            <c:numRef>
              <c:f>Sheet1!$C$2:$C$9</c:f>
              <c:numCache>
                <c:formatCode>General</c:formatCode>
                <c:ptCount val="8"/>
                <c:pt idx="0">
                  <c:v>2</c:v>
                </c:pt>
                <c:pt idx="1">
                  <c:v>2.2999999999999998</c:v>
                </c:pt>
                <c:pt idx="2">
                  <c:v>18.8</c:v>
                </c:pt>
                <c:pt idx="3">
                  <c:v>17.2</c:v>
                </c:pt>
                <c:pt idx="4">
                  <c:v>4.2</c:v>
                </c:pt>
                <c:pt idx="5">
                  <c:v>1.6</c:v>
                </c:pt>
                <c:pt idx="6">
                  <c:v>4</c:v>
                </c:pt>
                <c:pt idx="7">
                  <c:v>5.8</c:v>
                </c:pt>
              </c:numCache>
            </c:numRef>
          </c:val>
        </c:ser>
        <c:ser>
          <c:idx val="2"/>
          <c:order val="2"/>
          <c:tx>
            <c:strRef>
              <c:f>Sheet1!$D$1</c:f>
              <c:strCache>
                <c:ptCount val="1"/>
                <c:pt idx="0">
                  <c:v>2016</c:v>
                </c:pt>
              </c:strCache>
            </c:strRef>
          </c:tx>
          <c:spPr>
            <a:solidFill>
              <a:srgbClr val="FFFF00"/>
            </a:solidFill>
            <a:ln>
              <a:noFill/>
            </a:ln>
            <a:effectLst/>
          </c:spPr>
          <c:invertIfNegative val="0"/>
          <c:cat>
            <c:strRef>
              <c:f>Sheet1!$A$2:$A$9</c:f>
              <c:strCache>
                <c:ptCount val="8"/>
                <c:pt idx="0">
                  <c:v>Pre-Clerkship Faculty</c:v>
                </c:pt>
                <c:pt idx="1">
                  <c:v>Clerkship Faculty (Classroom)</c:v>
                </c:pt>
                <c:pt idx="2">
                  <c:v>Clerkship Faculty (Clinical)</c:v>
                </c:pt>
                <c:pt idx="3">
                  <c:v>Resident/Intern</c:v>
                </c:pt>
                <c:pt idx="4">
                  <c:v>Nurse</c:v>
                </c:pt>
                <c:pt idx="5">
                  <c:v>Administrator</c:v>
                </c:pt>
                <c:pt idx="6">
                  <c:v>Other Employee</c:v>
                </c:pt>
                <c:pt idx="7">
                  <c:v>Student</c:v>
                </c:pt>
              </c:strCache>
            </c:strRef>
          </c:cat>
          <c:val>
            <c:numRef>
              <c:f>Sheet1!$D$2:$D$9</c:f>
              <c:numCache>
                <c:formatCode>General</c:formatCode>
                <c:ptCount val="8"/>
                <c:pt idx="0">
                  <c:v>1.9</c:v>
                </c:pt>
                <c:pt idx="1">
                  <c:v>2.2000000000000002</c:v>
                </c:pt>
                <c:pt idx="2">
                  <c:v>17.7</c:v>
                </c:pt>
                <c:pt idx="3">
                  <c:v>14.4</c:v>
                </c:pt>
                <c:pt idx="4">
                  <c:v>3.5</c:v>
                </c:pt>
                <c:pt idx="5">
                  <c:v>1.5</c:v>
                </c:pt>
                <c:pt idx="6">
                  <c:v>3.3</c:v>
                </c:pt>
                <c:pt idx="7">
                  <c:v>4.9000000000000004</c:v>
                </c:pt>
              </c:numCache>
            </c:numRef>
          </c:val>
        </c:ser>
        <c:dLbls>
          <c:showLegendKey val="0"/>
          <c:showVal val="0"/>
          <c:showCatName val="0"/>
          <c:showSerName val="0"/>
          <c:showPercent val="0"/>
          <c:showBubbleSize val="0"/>
        </c:dLbls>
        <c:gapWidth val="219"/>
        <c:overlap val="-27"/>
        <c:axId val="192438976"/>
        <c:axId val="290937616"/>
      </c:barChart>
      <c:catAx>
        <c:axId val="19243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937616"/>
        <c:crosses val="autoZero"/>
        <c:auto val="1"/>
        <c:lblAlgn val="ctr"/>
        <c:lblOffset val="100"/>
        <c:noMultiLvlLbl val="0"/>
      </c:catAx>
      <c:valAx>
        <c:axId val="29093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38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E0AA5-380F-4C5E-99A2-57D8341443C1}" type="doc">
      <dgm:prSet loTypeId="urn:microsoft.com/office/officeart/2005/8/layout/hList7" loCatId="list" qsTypeId="urn:microsoft.com/office/officeart/2005/8/quickstyle/simple1" qsCatId="simple" csTypeId="urn:microsoft.com/office/officeart/2005/8/colors/accent1_2" csCatId="accent1" phldr="1"/>
      <dgm:spPr/>
    </dgm:pt>
    <dgm:pt modelId="{A58D766D-A255-475E-B086-9917F94C55FD}">
      <dgm:prSet phldrT="[Text]"/>
      <dgm:spPr/>
      <dgm:t>
        <a:bodyPr/>
        <a:lstStyle/>
        <a:p>
          <a:r>
            <a:rPr lang="en-US" b="1" cap="none" dirty="0" smtClean="0"/>
            <a:t>If yes, the coordinator meets with all the parties to review everyone's legal rights</a:t>
          </a:r>
          <a:endParaRPr lang="en-US" b="1" dirty="0"/>
        </a:p>
      </dgm:t>
    </dgm:pt>
    <dgm:pt modelId="{D6AEEC3C-D447-4DCF-B7F4-6A8248828CFE}" type="parTrans" cxnId="{21711C61-80A9-461A-93E0-BA95EDF1B8D6}">
      <dgm:prSet/>
      <dgm:spPr/>
      <dgm:t>
        <a:bodyPr/>
        <a:lstStyle/>
        <a:p>
          <a:endParaRPr lang="en-US"/>
        </a:p>
      </dgm:t>
    </dgm:pt>
    <dgm:pt modelId="{6CF2F095-CAFA-4F0F-A69C-FF057E0A1A07}" type="sibTrans" cxnId="{21711C61-80A9-461A-93E0-BA95EDF1B8D6}">
      <dgm:prSet/>
      <dgm:spPr/>
      <dgm:t>
        <a:bodyPr/>
        <a:lstStyle/>
        <a:p>
          <a:endParaRPr lang="en-US"/>
        </a:p>
      </dgm:t>
    </dgm:pt>
    <dgm:pt modelId="{EB53E5D4-E56F-4CF7-AD72-8E128775CEFA}">
      <dgm:prSet phldrT="[Text]"/>
      <dgm:spPr/>
      <dgm:t>
        <a:bodyPr/>
        <a:lstStyle/>
        <a:p>
          <a:r>
            <a:rPr lang="en-US" b="1" dirty="0" smtClean="0"/>
            <a:t>Case is assigned to as lead and </a:t>
          </a:r>
          <a:r>
            <a:rPr lang="en-US" b="1" dirty="0" err="1" smtClean="0"/>
            <a:t>secondard</a:t>
          </a:r>
          <a:r>
            <a:rPr lang="en-US" b="1" dirty="0" smtClean="0"/>
            <a:t> investigator, not the Title IX coordinator</a:t>
          </a:r>
          <a:endParaRPr lang="en-US" b="1" dirty="0"/>
        </a:p>
      </dgm:t>
    </dgm:pt>
    <dgm:pt modelId="{2AD6F9F5-8A5A-4724-B840-4D882213103E}" type="parTrans" cxnId="{2961E073-42BB-4F95-AD55-375F8344DD7E}">
      <dgm:prSet/>
      <dgm:spPr/>
      <dgm:t>
        <a:bodyPr/>
        <a:lstStyle/>
        <a:p>
          <a:endParaRPr lang="en-US"/>
        </a:p>
      </dgm:t>
    </dgm:pt>
    <dgm:pt modelId="{42C8F1F2-FD57-4041-8825-7138B2248CAF}" type="sibTrans" cxnId="{2961E073-42BB-4F95-AD55-375F8344DD7E}">
      <dgm:prSet/>
      <dgm:spPr/>
      <dgm:t>
        <a:bodyPr/>
        <a:lstStyle/>
        <a:p>
          <a:endParaRPr lang="en-US"/>
        </a:p>
      </dgm:t>
    </dgm:pt>
    <dgm:pt modelId="{D46302F6-110F-480A-8A10-10FF76C33C42}">
      <dgm:prSet/>
      <dgm:spPr/>
      <dgm:t>
        <a:bodyPr/>
        <a:lstStyle/>
        <a:p>
          <a:r>
            <a:rPr lang="en-US" b="1" dirty="0" smtClean="0"/>
            <a:t>Contact the victim, assesses request for confidentiality, and determines whether to proceed with a full investigation</a:t>
          </a:r>
          <a:endParaRPr lang="en-US" b="1" dirty="0"/>
        </a:p>
      </dgm:t>
    </dgm:pt>
    <dgm:pt modelId="{5D59182F-CC3A-4B88-942C-6E7B8C1E9FE6}" type="parTrans" cxnId="{5BA741E3-26F9-44A9-95D8-EB5FF89BDCB9}">
      <dgm:prSet/>
      <dgm:spPr/>
      <dgm:t>
        <a:bodyPr/>
        <a:lstStyle/>
        <a:p>
          <a:endParaRPr lang="en-US"/>
        </a:p>
      </dgm:t>
    </dgm:pt>
    <dgm:pt modelId="{25369472-6FBE-4289-8B41-8B72A3252859}" type="sibTrans" cxnId="{5BA741E3-26F9-44A9-95D8-EB5FF89BDCB9}">
      <dgm:prSet/>
      <dgm:spPr/>
      <dgm:t>
        <a:bodyPr/>
        <a:lstStyle/>
        <a:p>
          <a:endParaRPr lang="en-US"/>
        </a:p>
      </dgm:t>
    </dgm:pt>
    <dgm:pt modelId="{3A0E1151-B023-41AC-A2AF-51B064061597}">
      <dgm:prSet/>
      <dgm:spPr/>
      <dgm:t>
        <a:bodyPr/>
        <a:lstStyle/>
        <a:p>
          <a:r>
            <a:rPr lang="en-US" b="1" dirty="0" smtClean="0"/>
            <a:t>Both parties are notified whether charges are filed or complaint validated</a:t>
          </a:r>
          <a:endParaRPr lang="en-US" b="1" dirty="0"/>
        </a:p>
      </dgm:t>
    </dgm:pt>
    <dgm:pt modelId="{2CB48F2E-61E0-48C9-AC6F-EB5D7A0D83EB}" type="parTrans" cxnId="{8B6314BF-19CB-4EFD-9202-1F07C6A959E4}">
      <dgm:prSet/>
      <dgm:spPr/>
      <dgm:t>
        <a:bodyPr/>
        <a:lstStyle/>
        <a:p>
          <a:endParaRPr lang="en-US"/>
        </a:p>
      </dgm:t>
    </dgm:pt>
    <dgm:pt modelId="{C9506827-620F-4AF1-AD6C-AA7F346CEB84}" type="sibTrans" cxnId="{8B6314BF-19CB-4EFD-9202-1F07C6A959E4}">
      <dgm:prSet/>
      <dgm:spPr/>
      <dgm:t>
        <a:bodyPr/>
        <a:lstStyle/>
        <a:p>
          <a:endParaRPr lang="en-US"/>
        </a:p>
      </dgm:t>
    </dgm:pt>
    <dgm:pt modelId="{9F068CF1-66DA-4FB1-A9FD-38D9B095CD60}">
      <dgm:prSet/>
      <dgm:spPr/>
      <dgm:t>
        <a:bodyPr/>
        <a:lstStyle/>
        <a:p>
          <a:r>
            <a:rPr lang="en-US" b="1" dirty="0" smtClean="0"/>
            <a:t>Investigation conducted and the report sent to the Title IX coordinator to determine if charges are necessary</a:t>
          </a:r>
          <a:endParaRPr lang="en-US" b="1" dirty="0"/>
        </a:p>
      </dgm:t>
    </dgm:pt>
    <dgm:pt modelId="{4FBFB07C-5384-4DFC-BC0E-D7EE1273199F}" type="parTrans" cxnId="{7D1084FA-3628-4569-B865-F06BCFD5CBD0}">
      <dgm:prSet/>
      <dgm:spPr/>
      <dgm:t>
        <a:bodyPr/>
        <a:lstStyle/>
        <a:p>
          <a:endParaRPr lang="en-US"/>
        </a:p>
      </dgm:t>
    </dgm:pt>
    <dgm:pt modelId="{CBD53068-235F-4FE7-B103-BA1D1CD35715}" type="sibTrans" cxnId="{7D1084FA-3628-4569-B865-F06BCFD5CBD0}">
      <dgm:prSet/>
      <dgm:spPr/>
      <dgm:t>
        <a:bodyPr/>
        <a:lstStyle/>
        <a:p>
          <a:endParaRPr lang="en-US"/>
        </a:p>
      </dgm:t>
    </dgm:pt>
    <dgm:pt modelId="{7CB5A38B-05B6-4FD3-8E9D-DCCF6BDF1D5D}">
      <dgm:prSet/>
      <dgm:spPr/>
      <dgm:t>
        <a:bodyPr/>
        <a:lstStyle/>
        <a:p>
          <a:r>
            <a:rPr lang="en-US" b="1" dirty="0" smtClean="0"/>
            <a:t>The accused will have a hearing to determine the responsibility and sanctions</a:t>
          </a:r>
          <a:endParaRPr lang="en-US" b="1" dirty="0"/>
        </a:p>
      </dgm:t>
    </dgm:pt>
    <dgm:pt modelId="{70036A14-0662-4652-AF7F-F305CFC86C15}" type="parTrans" cxnId="{63269016-D792-4B6B-99EB-064AC6250DAA}">
      <dgm:prSet/>
      <dgm:spPr/>
      <dgm:t>
        <a:bodyPr/>
        <a:lstStyle/>
        <a:p>
          <a:endParaRPr lang="en-US"/>
        </a:p>
      </dgm:t>
    </dgm:pt>
    <dgm:pt modelId="{C44DD5F3-896A-451B-BA29-B641E7DB557B}" type="sibTrans" cxnId="{63269016-D792-4B6B-99EB-064AC6250DAA}">
      <dgm:prSet/>
      <dgm:spPr/>
      <dgm:t>
        <a:bodyPr/>
        <a:lstStyle/>
        <a:p>
          <a:endParaRPr lang="en-US"/>
        </a:p>
      </dgm:t>
    </dgm:pt>
    <dgm:pt modelId="{6C92C66C-E8A3-46EC-A344-8C77EDA95634}">
      <dgm:prSet/>
      <dgm:spPr/>
      <dgm:t>
        <a:bodyPr/>
        <a:lstStyle/>
        <a:p>
          <a:r>
            <a:rPr lang="en-US" b="1" dirty="0" smtClean="0"/>
            <a:t>If the accused is charged with a complaint, sanction recommendation will be made based on the severity of the complaint</a:t>
          </a:r>
          <a:endParaRPr lang="en-US" b="1" dirty="0"/>
        </a:p>
      </dgm:t>
    </dgm:pt>
    <dgm:pt modelId="{9663A9C2-3B72-4158-ABB9-24C4BED951CF}" type="parTrans" cxnId="{80455597-B286-441C-8CE5-090EF5BBC145}">
      <dgm:prSet/>
      <dgm:spPr/>
      <dgm:t>
        <a:bodyPr/>
        <a:lstStyle/>
        <a:p>
          <a:endParaRPr lang="en-US"/>
        </a:p>
      </dgm:t>
    </dgm:pt>
    <dgm:pt modelId="{3DFFBF7F-E6D5-4277-B9B3-EB8C37CEC201}" type="sibTrans" cxnId="{80455597-B286-441C-8CE5-090EF5BBC145}">
      <dgm:prSet/>
      <dgm:spPr/>
      <dgm:t>
        <a:bodyPr/>
        <a:lstStyle/>
        <a:p>
          <a:endParaRPr lang="en-US"/>
        </a:p>
      </dgm:t>
    </dgm:pt>
    <dgm:pt modelId="{D044099C-033E-4D11-9924-7D2242493E0A}" type="pres">
      <dgm:prSet presAssocID="{9BAE0AA5-380F-4C5E-99A2-57D8341443C1}" presName="Name0" presStyleCnt="0">
        <dgm:presLayoutVars>
          <dgm:dir/>
          <dgm:resizeHandles val="exact"/>
        </dgm:presLayoutVars>
      </dgm:prSet>
      <dgm:spPr/>
    </dgm:pt>
    <dgm:pt modelId="{2F1A63C3-3C3D-4369-90DE-4991AA13BD29}" type="pres">
      <dgm:prSet presAssocID="{9BAE0AA5-380F-4C5E-99A2-57D8341443C1}" presName="fgShape" presStyleLbl="fgShp" presStyleIdx="0" presStyleCnt="1"/>
      <dgm:spPr>
        <a:prstGeom prst="rightArrow">
          <a:avLst/>
        </a:prstGeom>
      </dgm:spPr>
    </dgm:pt>
    <dgm:pt modelId="{850E6F24-9DE4-4A0A-8D4C-734756507078}" type="pres">
      <dgm:prSet presAssocID="{9BAE0AA5-380F-4C5E-99A2-57D8341443C1}" presName="linComp" presStyleCnt="0"/>
      <dgm:spPr/>
    </dgm:pt>
    <dgm:pt modelId="{4B5DBA7C-06D0-43B1-B4F8-D3AD7D313087}" type="pres">
      <dgm:prSet presAssocID="{D46302F6-110F-480A-8A10-10FF76C33C42}" presName="compNode" presStyleCnt="0"/>
      <dgm:spPr/>
    </dgm:pt>
    <dgm:pt modelId="{FADEF536-3EB9-4E85-837F-9A3265AAB928}" type="pres">
      <dgm:prSet presAssocID="{D46302F6-110F-480A-8A10-10FF76C33C42}" presName="bkgdShape" presStyleLbl="node1" presStyleIdx="0" presStyleCnt="7"/>
      <dgm:spPr/>
      <dgm:t>
        <a:bodyPr/>
        <a:lstStyle/>
        <a:p>
          <a:endParaRPr lang="en-US"/>
        </a:p>
      </dgm:t>
    </dgm:pt>
    <dgm:pt modelId="{E9F4BCB4-0C74-487B-9970-4DA6317183A6}" type="pres">
      <dgm:prSet presAssocID="{D46302F6-110F-480A-8A10-10FF76C33C42}" presName="nodeTx" presStyleLbl="node1" presStyleIdx="0" presStyleCnt="7">
        <dgm:presLayoutVars>
          <dgm:bulletEnabled val="1"/>
        </dgm:presLayoutVars>
      </dgm:prSet>
      <dgm:spPr/>
      <dgm:t>
        <a:bodyPr/>
        <a:lstStyle/>
        <a:p>
          <a:endParaRPr lang="en-US"/>
        </a:p>
      </dgm:t>
    </dgm:pt>
    <dgm:pt modelId="{2192DBD3-9A3E-42AE-8959-89A8A456364F}" type="pres">
      <dgm:prSet presAssocID="{D46302F6-110F-480A-8A10-10FF76C33C42}" presName="invisiNode" presStyleLbl="node1" presStyleIdx="0" presStyleCnt="7"/>
      <dgm:spPr/>
    </dgm:pt>
    <dgm:pt modelId="{E6A0FCEE-6DEB-45EF-A9CE-1A0D9855F6BD}" type="pres">
      <dgm:prSet presAssocID="{D46302F6-110F-480A-8A10-10FF76C33C42}" presName="imagNode" presStyleLbl="fgImgPlace1" presStyleIdx="0" presStyleCnt="7"/>
      <dgm:spPr>
        <a:blipFill rotWithShape="1">
          <a:blip xmlns:r="http://schemas.openxmlformats.org/officeDocument/2006/relationships" r:embed="rId1"/>
          <a:stretch>
            <a:fillRect/>
          </a:stretch>
        </a:blipFill>
      </dgm:spPr>
    </dgm:pt>
    <dgm:pt modelId="{D9003145-BA5F-47A7-8CC5-798F25549A03}" type="pres">
      <dgm:prSet presAssocID="{25369472-6FBE-4289-8B41-8B72A3252859}" presName="sibTrans" presStyleLbl="sibTrans2D1" presStyleIdx="0" presStyleCnt="0"/>
      <dgm:spPr/>
      <dgm:t>
        <a:bodyPr/>
        <a:lstStyle/>
        <a:p>
          <a:endParaRPr lang="en-US"/>
        </a:p>
      </dgm:t>
    </dgm:pt>
    <dgm:pt modelId="{2299E859-BD6C-4F2A-9838-AC254C0A602E}" type="pres">
      <dgm:prSet presAssocID="{A58D766D-A255-475E-B086-9917F94C55FD}" presName="compNode" presStyleCnt="0"/>
      <dgm:spPr/>
    </dgm:pt>
    <dgm:pt modelId="{853722BA-9893-4B78-A6BF-FF671062AF46}" type="pres">
      <dgm:prSet presAssocID="{A58D766D-A255-475E-B086-9917F94C55FD}" presName="bkgdShape" presStyleLbl="node1" presStyleIdx="1" presStyleCnt="7"/>
      <dgm:spPr/>
      <dgm:t>
        <a:bodyPr/>
        <a:lstStyle/>
        <a:p>
          <a:endParaRPr lang="en-US"/>
        </a:p>
      </dgm:t>
    </dgm:pt>
    <dgm:pt modelId="{3BC36178-AD58-4D42-B111-BB4169591930}" type="pres">
      <dgm:prSet presAssocID="{A58D766D-A255-475E-B086-9917F94C55FD}" presName="nodeTx" presStyleLbl="node1" presStyleIdx="1" presStyleCnt="7">
        <dgm:presLayoutVars>
          <dgm:bulletEnabled val="1"/>
        </dgm:presLayoutVars>
      </dgm:prSet>
      <dgm:spPr/>
      <dgm:t>
        <a:bodyPr/>
        <a:lstStyle/>
        <a:p>
          <a:endParaRPr lang="en-US"/>
        </a:p>
      </dgm:t>
    </dgm:pt>
    <dgm:pt modelId="{7B4BB813-4B32-42E5-A800-9F9648B59295}" type="pres">
      <dgm:prSet presAssocID="{A58D766D-A255-475E-B086-9917F94C55FD}" presName="invisiNode" presStyleLbl="node1" presStyleIdx="1" presStyleCnt="7"/>
      <dgm:spPr/>
    </dgm:pt>
    <dgm:pt modelId="{EA807ECE-498B-47D2-A24B-3FAEE819ADF1}" type="pres">
      <dgm:prSet presAssocID="{A58D766D-A255-475E-B086-9917F94C55FD}" presName="imagNode" presStyleLbl="fgImgPlace1" presStyleIdx="1" presStyleCnt="7"/>
      <dgm:spPr>
        <a:blipFill rotWithShape="1">
          <a:blip xmlns:r="http://schemas.openxmlformats.org/officeDocument/2006/relationships" r:embed="rId2"/>
          <a:stretch>
            <a:fillRect/>
          </a:stretch>
        </a:blipFill>
      </dgm:spPr>
    </dgm:pt>
    <dgm:pt modelId="{1A9CE00C-A835-4F55-84B5-87C28DABF92E}" type="pres">
      <dgm:prSet presAssocID="{6CF2F095-CAFA-4F0F-A69C-FF057E0A1A07}" presName="sibTrans" presStyleLbl="sibTrans2D1" presStyleIdx="0" presStyleCnt="0"/>
      <dgm:spPr/>
      <dgm:t>
        <a:bodyPr/>
        <a:lstStyle/>
        <a:p>
          <a:endParaRPr lang="en-US"/>
        </a:p>
      </dgm:t>
    </dgm:pt>
    <dgm:pt modelId="{18ABFA6D-3A91-4A0E-B1DC-0E054C9909C8}" type="pres">
      <dgm:prSet presAssocID="{EB53E5D4-E56F-4CF7-AD72-8E128775CEFA}" presName="compNode" presStyleCnt="0"/>
      <dgm:spPr/>
    </dgm:pt>
    <dgm:pt modelId="{9BFE66B9-E49B-41C2-8495-5B29BB7DBB32}" type="pres">
      <dgm:prSet presAssocID="{EB53E5D4-E56F-4CF7-AD72-8E128775CEFA}" presName="bkgdShape" presStyleLbl="node1" presStyleIdx="2" presStyleCnt="7"/>
      <dgm:spPr/>
      <dgm:t>
        <a:bodyPr/>
        <a:lstStyle/>
        <a:p>
          <a:endParaRPr lang="en-US"/>
        </a:p>
      </dgm:t>
    </dgm:pt>
    <dgm:pt modelId="{8B0DEF33-0D01-4062-A70C-B11E0CF8CCB2}" type="pres">
      <dgm:prSet presAssocID="{EB53E5D4-E56F-4CF7-AD72-8E128775CEFA}" presName="nodeTx" presStyleLbl="node1" presStyleIdx="2" presStyleCnt="7">
        <dgm:presLayoutVars>
          <dgm:bulletEnabled val="1"/>
        </dgm:presLayoutVars>
      </dgm:prSet>
      <dgm:spPr/>
      <dgm:t>
        <a:bodyPr/>
        <a:lstStyle/>
        <a:p>
          <a:endParaRPr lang="en-US"/>
        </a:p>
      </dgm:t>
    </dgm:pt>
    <dgm:pt modelId="{657FE009-7CB7-4BE9-B6CE-333174D1EE8D}" type="pres">
      <dgm:prSet presAssocID="{EB53E5D4-E56F-4CF7-AD72-8E128775CEFA}" presName="invisiNode" presStyleLbl="node1" presStyleIdx="2" presStyleCnt="7"/>
      <dgm:spPr/>
    </dgm:pt>
    <dgm:pt modelId="{EFA861AD-6C21-4BB8-BC8B-6F926C7F49B0}" type="pres">
      <dgm:prSet presAssocID="{EB53E5D4-E56F-4CF7-AD72-8E128775CEFA}" presName="imagNode" presStyleLbl="fgImgPlace1" presStyleIdx="2" presStyleCnt="7"/>
      <dgm:spPr>
        <a:blipFill rotWithShape="1">
          <a:blip xmlns:r="http://schemas.openxmlformats.org/officeDocument/2006/relationships" r:embed="rId3"/>
          <a:stretch>
            <a:fillRect/>
          </a:stretch>
        </a:blipFill>
      </dgm:spPr>
    </dgm:pt>
    <dgm:pt modelId="{2EA3969F-6BAA-407F-86BA-EC8F3DB4362A}" type="pres">
      <dgm:prSet presAssocID="{42C8F1F2-FD57-4041-8825-7138B2248CAF}" presName="sibTrans" presStyleLbl="sibTrans2D1" presStyleIdx="0" presStyleCnt="0"/>
      <dgm:spPr/>
      <dgm:t>
        <a:bodyPr/>
        <a:lstStyle/>
        <a:p>
          <a:endParaRPr lang="en-US"/>
        </a:p>
      </dgm:t>
    </dgm:pt>
    <dgm:pt modelId="{6595A2C2-FFF5-43EE-BBA9-969A98DCEE46}" type="pres">
      <dgm:prSet presAssocID="{9F068CF1-66DA-4FB1-A9FD-38D9B095CD60}" presName="compNode" presStyleCnt="0"/>
      <dgm:spPr/>
    </dgm:pt>
    <dgm:pt modelId="{613195D8-7621-48AE-B28C-F8ACCFDA0E17}" type="pres">
      <dgm:prSet presAssocID="{9F068CF1-66DA-4FB1-A9FD-38D9B095CD60}" presName="bkgdShape" presStyleLbl="node1" presStyleIdx="3" presStyleCnt="7"/>
      <dgm:spPr/>
      <dgm:t>
        <a:bodyPr/>
        <a:lstStyle/>
        <a:p>
          <a:endParaRPr lang="en-US"/>
        </a:p>
      </dgm:t>
    </dgm:pt>
    <dgm:pt modelId="{50856DD6-AF87-43C6-96A3-C60FE6DABE60}" type="pres">
      <dgm:prSet presAssocID="{9F068CF1-66DA-4FB1-A9FD-38D9B095CD60}" presName="nodeTx" presStyleLbl="node1" presStyleIdx="3" presStyleCnt="7">
        <dgm:presLayoutVars>
          <dgm:bulletEnabled val="1"/>
        </dgm:presLayoutVars>
      </dgm:prSet>
      <dgm:spPr/>
      <dgm:t>
        <a:bodyPr/>
        <a:lstStyle/>
        <a:p>
          <a:endParaRPr lang="en-US"/>
        </a:p>
      </dgm:t>
    </dgm:pt>
    <dgm:pt modelId="{9B325242-A5F4-46FE-8E2F-532F37DF9E4D}" type="pres">
      <dgm:prSet presAssocID="{9F068CF1-66DA-4FB1-A9FD-38D9B095CD60}" presName="invisiNode" presStyleLbl="node1" presStyleIdx="3" presStyleCnt="7"/>
      <dgm:spPr/>
    </dgm:pt>
    <dgm:pt modelId="{DFF2BCE2-E838-423A-8D27-AEED7DD26AB5}" type="pres">
      <dgm:prSet presAssocID="{9F068CF1-66DA-4FB1-A9FD-38D9B095CD60}" presName="imagNode" presStyleLbl="fgImgPlace1" presStyleIdx="3" presStyleCnt="7"/>
      <dgm:spPr>
        <a:blipFill rotWithShape="1">
          <a:blip xmlns:r="http://schemas.openxmlformats.org/officeDocument/2006/relationships" r:embed="rId4"/>
          <a:stretch>
            <a:fillRect/>
          </a:stretch>
        </a:blipFill>
      </dgm:spPr>
    </dgm:pt>
    <dgm:pt modelId="{57470A66-EB72-4FD3-BABA-F59935112BDE}" type="pres">
      <dgm:prSet presAssocID="{CBD53068-235F-4FE7-B103-BA1D1CD35715}" presName="sibTrans" presStyleLbl="sibTrans2D1" presStyleIdx="0" presStyleCnt="0"/>
      <dgm:spPr/>
      <dgm:t>
        <a:bodyPr/>
        <a:lstStyle/>
        <a:p>
          <a:endParaRPr lang="en-US"/>
        </a:p>
      </dgm:t>
    </dgm:pt>
    <dgm:pt modelId="{174A18F1-9C58-48E1-92C4-5E7DF500AE54}" type="pres">
      <dgm:prSet presAssocID="{3A0E1151-B023-41AC-A2AF-51B064061597}" presName="compNode" presStyleCnt="0"/>
      <dgm:spPr/>
    </dgm:pt>
    <dgm:pt modelId="{863D6C34-6724-4584-BEE0-A6A787630ABD}" type="pres">
      <dgm:prSet presAssocID="{3A0E1151-B023-41AC-A2AF-51B064061597}" presName="bkgdShape" presStyleLbl="node1" presStyleIdx="4" presStyleCnt="7"/>
      <dgm:spPr/>
      <dgm:t>
        <a:bodyPr/>
        <a:lstStyle/>
        <a:p>
          <a:endParaRPr lang="en-US"/>
        </a:p>
      </dgm:t>
    </dgm:pt>
    <dgm:pt modelId="{51DE7B9E-A805-4B89-9EF4-7353866FCE59}" type="pres">
      <dgm:prSet presAssocID="{3A0E1151-B023-41AC-A2AF-51B064061597}" presName="nodeTx" presStyleLbl="node1" presStyleIdx="4" presStyleCnt="7">
        <dgm:presLayoutVars>
          <dgm:bulletEnabled val="1"/>
        </dgm:presLayoutVars>
      </dgm:prSet>
      <dgm:spPr/>
      <dgm:t>
        <a:bodyPr/>
        <a:lstStyle/>
        <a:p>
          <a:endParaRPr lang="en-US"/>
        </a:p>
      </dgm:t>
    </dgm:pt>
    <dgm:pt modelId="{C39C09AE-9A55-41F0-929A-766A6CC29F13}" type="pres">
      <dgm:prSet presAssocID="{3A0E1151-B023-41AC-A2AF-51B064061597}" presName="invisiNode" presStyleLbl="node1" presStyleIdx="4" presStyleCnt="7"/>
      <dgm:spPr/>
    </dgm:pt>
    <dgm:pt modelId="{7FEFCEA1-D444-4E76-B70E-AAF756F00FE8}" type="pres">
      <dgm:prSet presAssocID="{3A0E1151-B023-41AC-A2AF-51B064061597}" presName="imagNode" presStyleLbl="fgImgPlace1" presStyleIdx="4" presStyleCnt="7"/>
      <dgm:spPr>
        <a:blipFill rotWithShape="1">
          <a:blip xmlns:r="http://schemas.openxmlformats.org/officeDocument/2006/relationships" r:embed="rId5"/>
          <a:stretch>
            <a:fillRect/>
          </a:stretch>
        </a:blipFill>
      </dgm:spPr>
    </dgm:pt>
    <dgm:pt modelId="{F260094C-8ED2-4405-9A77-802A39ABC8BA}" type="pres">
      <dgm:prSet presAssocID="{C9506827-620F-4AF1-AD6C-AA7F346CEB84}" presName="sibTrans" presStyleLbl="sibTrans2D1" presStyleIdx="0" presStyleCnt="0"/>
      <dgm:spPr/>
      <dgm:t>
        <a:bodyPr/>
        <a:lstStyle/>
        <a:p>
          <a:endParaRPr lang="en-US"/>
        </a:p>
      </dgm:t>
    </dgm:pt>
    <dgm:pt modelId="{4083A0D7-7226-49FA-AEC6-AC3C93D60D7A}" type="pres">
      <dgm:prSet presAssocID="{6C92C66C-E8A3-46EC-A344-8C77EDA95634}" presName="compNode" presStyleCnt="0"/>
      <dgm:spPr/>
    </dgm:pt>
    <dgm:pt modelId="{3AA6BEC3-EB05-4053-9C35-21E7EC7D8F9D}" type="pres">
      <dgm:prSet presAssocID="{6C92C66C-E8A3-46EC-A344-8C77EDA95634}" presName="bkgdShape" presStyleLbl="node1" presStyleIdx="5" presStyleCnt="7"/>
      <dgm:spPr/>
      <dgm:t>
        <a:bodyPr/>
        <a:lstStyle/>
        <a:p>
          <a:endParaRPr lang="en-US"/>
        </a:p>
      </dgm:t>
    </dgm:pt>
    <dgm:pt modelId="{1E340BB3-5D2D-4F72-9C84-B79E1A394562}" type="pres">
      <dgm:prSet presAssocID="{6C92C66C-E8A3-46EC-A344-8C77EDA95634}" presName="nodeTx" presStyleLbl="node1" presStyleIdx="5" presStyleCnt="7">
        <dgm:presLayoutVars>
          <dgm:bulletEnabled val="1"/>
        </dgm:presLayoutVars>
      </dgm:prSet>
      <dgm:spPr/>
      <dgm:t>
        <a:bodyPr/>
        <a:lstStyle/>
        <a:p>
          <a:endParaRPr lang="en-US"/>
        </a:p>
      </dgm:t>
    </dgm:pt>
    <dgm:pt modelId="{4C2E72CA-D75A-4C0B-8AA0-06E422A7A4E5}" type="pres">
      <dgm:prSet presAssocID="{6C92C66C-E8A3-46EC-A344-8C77EDA95634}" presName="invisiNode" presStyleLbl="node1" presStyleIdx="5" presStyleCnt="7"/>
      <dgm:spPr/>
    </dgm:pt>
    <dgm:pt modelId="{D6F782FE-20E8-4A5D-94D8-38C4BA5CFD70}" type="pres">
      <dgm:prSet presAssocID="{6C92C66C-E8A3-46EC-A344-8C77EDA95634}" presName="imagNode" presStyleLbl="fgImgPlace1" presStyleIdx="5" presStyleCnt="7"/>
      <dgm:spPr>
        <a:blipFill rotWithShape="1">
          <a:blip xmlns:r="http://schemas.openxmlformats.org/officeDocument/2006/relationships" r:embed="rId6"/>
          <a:stretch>
            <a:fillRect/>
          </a:stretch>
        </a:blipFill>
      </dgm:spPr>
    </dgm:pt>
    <dgm:pt modelId="{53DFC57E-8FE7-4382-B084-7D97876B3E30}" type="pres">
      <dgm:prSet presAssocID="{3DFFBF7F-E6D5-4277-B9B3-EB8C37CEC201}" presName="sibTrans" presStyleLbl="sibTrans2D1" presStyleIdx="0" presStyleCnt="0"/>
      <dgm:spPr/>
      <dgm:t>
        <a:bodyPr/>
        <a:lstStyle/>
        <a:p>
          <a:endParaRPr lang="en-US"/>
        </a:p>
      </dgm:t>
    </dgm:pt>
    <dgm:pt modelId="{B86E861B-B636-4914-BC4C-F48F88AD673F}" type="pres">
      <dgm:prSet presAssocID="{7CB5A38B-05B6-4FD3-8E9D-DCCF6BDF1D5D}" presName="compNode" presStyleCnt="0"/>
      <dgm:spPr/>
    </dgm:pt>
    <dgm:pt modelId="{237E9612-7A63-4DC9-9629-FF83997BF844}" type="pres">
      <dgm:prSet presAssocID="{7CB5A38B-05B6-4FD3-8E9D-DCCF6BDF1D5D}" presName="bkgdShape" presStyleLbl="node1" presStyleIdx="6" presStyleCnt="7"/>
      <dgm:spPr/>
      <dgm:t>
        <a:bodyPr/>
        <a:lstStyle/>
        <a:p>
          <a:endParaRPr lang="en-US"/>
        </a:p>
      </dgm:t>
    </dgm:pt>
    <dgm:pt modelId="{E550399B-39D7-4B0D-99D1-2F96D1305C22}" type="pres">
      <dgm:prSet presAssocID="{7CB5A38B-05B6-4FD3-8E9D-DCCF6BDF1D5D}" presName="nodeTx" presStyleLbl="node1" presStyleIdx="6" presStyleCnt="7">
        <dgm:presLayoutVars>
          <dgm:bulletEnabled val="1"/>
        </dgm:presLayoutVars>
      </dgm:prSet>
      <dgm:spPr/>
      <dgm:t>
        <a:bodyPr/>
        <a:lstStyle/>
        <a:p>
          <a:endParaRPr lang="en-US"/>
        </a:p>
      </dgm:t>
    </dgm:pt>
    <dgm:pt modelId="{91E0FDD2-9FA9-4FD1-8E9F-72D8E0B1F7CC}" type="pres">
      <dgm:prSet presAssocID="{7CB5A38B-05B6-4FD3-8E9D-DCCF6BDF1D5D}" presName="invisiNode" presStyleLbl="node1" presStyleIdx="6" presStyleCnt="7"/>
      <dgm:spPr/>
    </dgm:pt>
    <dgm:pt modelId="{0EB4ADC6-3BBC-4239-8621-D8E8F19B954F}" type="pres">
      <dgm:prSet presAssocID="{7CB5A38B-05B6-4FD3-8E9D-DCCF6BDF1D5D}" presName="imagNode" presStyleLbl="fgImgPlace1" presStyleIdx="6" presStyleCnt="7"/>
      <dgm:spPr>
        <a:blipFill rotWithShape="1">
          <a:blip xmlns:r="http://schemas.openxmlformats.org/officeDocument/2006/relationships" r:embed="rId7"/>
          <a:stretch>
            <a:fillRect/>
          </a:stretch>
        </a:blipFill>
      </dgm:spPr>
    </dgm:pt>
  </dgm:ptLst>
  <dgm:cxnLst>
    <dgm:cxn modelId="{E852DA7E-FE21-45DE-B35E-A14FDC1D9185}" type="presOf" srcId="{42C8F1F2-FD57-4041-8825-7138B2248CAF}" destId="{2EA3969F-6BAA-407F-86BA-EC8F3DB4362A}" srcOrd="0" destOrd="0" presId="urn:microsoft.com/office/officeart/2005/8/layout/hList7"/>
    <dgm:cxn modelId="{2961E073-42BB-4F95-AD55-375F8344DD7E}" srcId="{9BAE0AA5-380F-4C5E-99A2-57D8341443C1}" destId="{EB53E5D4-E56F-4CF7-AD72-8E128775CEFA}" srcOrd="2" destOrd="0" parTransId="{2AD6F9F5-8A5A-4724-B840-4D882213103E}" sibTransId="{42C8F1F2-FD57-4041-8825-7138B2248CAF}"/>
    <dgm:cxn modelId="{904160AD-AD70-44E9-8C64-6E58C16028FB}" type="presOf" srcId="{CBD53068-235F-4FE7-B103-BA1D1CD35715}" destId="{57470A66-EB72-4FD3-BABA-F59935112BDE}" srcOrd="0" destOrd="0" presId="urn:microsoft.com/office/officeart/2005/8/layout/hList7"/>
    <dgm:cxn modelId="{C4AC33D2-59D2-4B2B-8A78-A8F721916BFE}" type="presOf" srcId="{6CF2F095-CAFA-4F0F-A69C-FF057E0A1A07}" destId="{1A9CE00C-A835-4F55-84B5-87C28DABF92E}" srcOrd="0" destOrd="0" presId="urn:microsoft.com/office/officeart/2005/8/layout/hList7"/>
    <dgm:cxn modelId="{CF5C8365-AAEE-4B88-AE7B-467A36988402}" type="presOf" srcId="{A58D766D-A255-475E-B086-9917F94C55FD}" destId="{853722BA-9893-4B78-A6BF-FF671062AF46}" srcOrd="0" destOrd="0" presId="urn:microsoft.com/office/officeart/2005/8/layout/hList7"/>
    <dgm:cxn modelId="{5BA741E3-26F9-44A9-95D8-EB5FF89BDCB9}" srcId="{9BAE0AA5-380F-4C5E-99A2-57D8341443C1}" destId="{D46302F6-110F-480A-8A10-10FF76C33C42}" srcOrd="0" destOrd="0" parTransId="{5D59182F-CC3A-4B88-942C-6E7B8C1E9FE6}" sibTransId="{25369472-6FBE-4289-8B41-8B72A3252859}"/>
    <dgm:cxn modelId="{28400627-4278-4B23-8293-84DF69847158}" type="presOf" srcId="{3A0E1151-B023-41AC-A2AF-51B064061597}" destId="{51DE7B9E-A805-4B89-9EF4-7353866FCE59}" srcOrd="1" destOrd="0" presId="urn:microsoft.com/office/officeart/2005/8/layout/hList7"/>
    <dgm:cxn modelId="{40C55ACB-36F6-4F26-94A1-F9CD15972016}" type="presOf" srcId="{D46302F6-110F-480A-8A10-10FF76C33C42}" destId="{FADEF536-3EB9-4E85-837F-9A3265AAB928}" srcOrd="0" destOrd="0" presId="urn:microsoft.com/office/officeart/2005/8/layout/hList7"/>
    <dgm:cxn modelId="{80F07575-DD79-4C5D-9AFD-546E0CBE3B13}" type="presOf" srcId="{6C92C66C-E8A3-46EC-A344-8C77EDA95634}" destId="{1E340BB3-5D2D-4F72-9C84-B79E1A394562}" srcOrd="1" destOrd="0" presId="urn:microsoft.com/office/officeart/2005/8/layout/hList7"/>
    <dgm:cxn modelId="{7D1084FA-3628-4569-B865-F06BCFD5CBD0}" srcId="{9BAE0AA5-380F-4C5E-99A2-57D8341443C1}" destId="{9F068CF1-66DA-4FB1-A9FD-38D9B095CD60}" srcOrd="3" destOrd="0" parTransId="{4FBFB07C-5384-4DFC-BC0E-D7EE1273199F}" sibTransId="{CBD53068-235F-4FE7-B103-BA1D1CD35715}"/>
    <dgm:cxn modelId="{21711C61-80A9-461A-93E0-BA95EDF1B8D6}" srcId="{9BAE0AA5-380F-4C5E-99A2-57D8341443C1}" destId="{A58D766D-A255-475E-B086-9917F94C55FD}" srcOrd="1" destOrd="0" parTransId="{D6AEEC3C-D447-4DCF-B7F4-6A8248828CFE}" sibTransId="{6CF2F095-CAFA-4F0F-A69C-FF057E0A1A07}"/>
    <dgm:cxn modelId="{CE269C68-FDDB-4A55-B0C8-0B985E097623}" type="presOf" srcId="{9F068CF1-66DA-4FB1-A9FD-38D9B095CD60}" destId="{613195D8-7621-48AE-B28C-F8ACCFDA0E17}" srcOrd="0" destOrd="0" presId="urn:microsoft.com/office/officeart/2005/8/layout/hList7"/>
    <dgm:cxn modelId="{BA7C91B8-0C33-4359-8426-BADD055423B9}" type="presOf" srcId="{3DFFBF7F-E6D5-4277-B9B3-EB8C37CEC201}" destId="{53DFC57E-8FE7-4382-B084-7D97876B3E30}" srcOrd="0" destOrd="0" presId="urn:microsoft.com/office/officeart/2005/8/layout/hList7"/>
    <dgm:cxn modelId="{93C42F1D-62EF-4FB0-9E4F-2D1E07495B75}" type="presOf" srcId="{9BAE0AA5-380F-4C5E-99A2-57D8341443C1}" destId="{D044099C-033E-4D11-9924-7D2242493E0A}" srcOrd="0" destOrd="0" presId="urn:microsoft.com/office/officeart/2005/8/layout/hList7"/>
    <dgm:cxn modelId="{1DB0799D-7EC1-4BA0-88BA-4DF719FFEF74}" type="presOf" srcId="{9F068CF1-66DA-4FB1-A9FD-38D9B095CD60}" destId="{50856DD6-AF87-43C6-96A3-C60FE6DABE60}" srcOrd="1" destOrd="0" presId="urn:microsoft.com/office/officeart/2005/8/layout/hList7"/>
    <dgm:cxn modelId="{F2F0CA01-BB8F-43B5-AD95-74756C426BA2}" type="presOf" srcId="{EB53E5D4-E56F-4CF7-AD72-8E128775CEFA}" destId="{8B0DEF33-0D01-4062-A70C-B11E0CF8CCB2}" srcOrd="1" destOrd="0" presId="urn:microsoft.com/office/officeart/2005/8/layout/hList7"/>
    <dgm:cxn modelId="{56F9EEB1-9584-4025-9174-8DA91EB173CE}" type="presOf" srcId="{25369472-6FBE-4289-8B41-8B72A3252859}" destId="{D9003145-BA5F-47A7-8CC5-798F25549A03}" srcOrd="0" destOrd="0" presId="urn:microsoft.com/office/officeart/2005/8/layout/hList7"/>
    <dgm:cxn modelId="{7CB510EE-3496-4FE0-A1E8-C56616423E13}" type="presOf" srcId="{3A0E1151-B023-41AC-A2AF-51B064061597}" destId="{863D6C34-6724-4584-BEE0-A6A787630ABD}" srcOrd="0" destOrd="0" presId="urn:microsoft.com/office/officeart/2005/8/layout/hList7"/>
    <dgm:cxn modelId="{C98E9E58-5DA2-4081-996D-C2EEA5BD6169}" type="presOf" srcId="{D46302F6-110F-480A-8A10-10FF76C33C42}" destId="{E9F4BCB4-0C74-487B-9970-4DA6317183A6}" srcOrd="1" destOrd="0" presId="urn:microsoft.com/office/officeart/2005/8/layout/hList7"/>
    <dgm:cxn modelId="{A51B97FD-6385-4061-9830-18BCA55B23C9}" type="presOf" srcId="{6C92C66C-E8A3-46EC-A344-8C77EDA95634}" destId="{3AA6BEC3-EB05-4053-9C35-21E7EC7D8F9D}" srcOrd="0" destOrd="0" presId="urn:microsoft.com/office/officeart/2005/8/layout/hList7"/>
    <dgm:cxn modelId="{DFE25410-2212-4A16-8EE9-29131F5B17CD}" type="presOf" srcId="{7CB5A38B-05B6-4FD3-8E9D-DCCF6BDF1D5D}" destId="{E550399B-39D7-4B0D-99D1-2F96D1305C22}" srcOrd="1" destOrd="0" presId="urn:microsoft.com/office/officeart/2005/8/layout/hList7"/>
    <dgm:cxn modelId="{C36F82A6-AB8D-45E6-80C3-963AEB46E216}" type="presOf" srcId="{EB53E5D4-E56F-4CF7-AD72-8E128775CEFA}" destId="{9BFE66B9-E49B-41C2-8495-5B29BB7DBB32}" srcOrd="0" destOrd="0" presId="urn:microsoft.com/office/officeart/2005/8/layout/hList7"/>
    <dgm:cxn modelId="{788C6F57-8D51-47F7-92F4-72D30A0A92E6}" type="presOf" srcId="{A58D766D-A255-475E-B086-9917F94C55FD}" destId="{3BC36178-AD58-4D42-B111-BB4169591930}" srcOrd="1" destOrd="0" presId="urn:microsoft.com/office/officeart/2005/8/layout/hList7"/>
    <dgm:cxn modelId="{D0A55B27-CD44-404F-9876-2CFC100A8564}" type="presOf" srcId="{C9506827-620F-4AF1-AD6C-AA7F346CEB84}" destId="{F260094C-8ED2-4405-9A77-802A39ABC8BA}" srcOrd="0" destOrd="0" presId="urn:microsoft.com/office/officeart/2005/8/layout/hList7"/>
    <dgm:cxn modelId="{63269016-D792-4B6B-99EB-064AC6250DAA}" srcId="{9BAE0AA5-380F-4C5E-99A2-57D8341443C1}" destId="{7CB5A38B-05B6-4FD3-8E9D-DCCF6BDF1D5D}" srcOrd="6" destOrd="0" parTransId="{70036A14-0662-4652-AF7F-F305CFC86C15}" sibTransId="{C44DD5F3-896A-451B-BA29-B641E7DB557B}"/>
    <dgm:cxn modelId="{8B6314BF-19CB-4EFD-9202-1F07C6A959E4}" srcId="{9BAE0AA5-380F-4C5E-99A2-57D8341443C1}" destId="{3A0E1151-B023-41AC-A2AF-51B064061597}" srcOrd="4" destOrd="0" parTransId="{2CB48F2E-61E0-48C9-AC6F-EB5D7A0D83EB}" sibTransId="{C9506827-620F-4AF1-AD6C-AA7F346CEB84}"/>
    <dgm:cxn modelId="{80455597-B286-441C-8CE5-090EF5BBC145}" srcId="{9BAE0AA5-380F-4C5E-99A2-57D8341443C1}" destId="{6C92C66C-E8A3-46EC-A344-8C77EDA95634}" srcOrd="5" destOrd="0" parTransId="{9663A9C2-3B72-4158-ABB9-24C4BED951CF}" sibTransId="{3DFFBF7F-E6D5-4277-B9B3-EB8C37CEC201}"/>
    <dgm:cxn modelId="{ACAA9223-495F-41A8-9C08-5B0C9E70859F}" type="presOf" srcId="{7CB5A38B-05B6-4FD3-8E9D-DCCF6BDF1D5D}" destId="{237E9612-7A63-4DC9-9629-FF83997BF844}" srcOrd="0" destOrd="0" presId="urn:microsoft.com/office/officeart/2005/8/layout/hList7"/>
    <dgm:cxn modelId="{96FBC7A5-8F3F-45CD-BCB1-D74035FFE2A5}" type="presParOf" srcId="{D044099C-033E-4D11-9924-7D2242493E0A}" destId="{2F1A63C3-3C3D-4369-90DE-4991AA13BD29}" srcOrd="0" destOrd="0" presId="urn:microsoft.com/office/officeart/2005/8/layout/hList7"/>
    <dgm:cxn modelId="{9A7E2393-E858-4A9D-9D3F-A8889A463D31}" type="presParOf" srcId="{D044099C-033E-4D11-9924-7D2242493E0A}" destId="{850E6F24-9DE4-4A0A-8D4C-734756507078}" srcOrd="1" destOrd="0" presId="urn:microsoft.com/office/officeart/2005/8/layout/hList7"/>
    <dgm:cxn modelId="{36714EDB-9821-47BA-A739-04AFFFFEAA52}" type="presParOf" srcId="{850E6F24-9DE4-4A0A-8D4C-734756507078}" destId="{4B5DBA7C-06D0-43B1-B4F8-D3AD7D313087}" srcOrd="0" destOrd="0" presId="urn:microsoft.com/office/officeart/2005/8/layout/hList7"/>
    <dgm:cxn modelId="{47DBC078-0A44-4CB8-B4FC-8EE21B45A493}" type="presParOf" srcId="{4B5DBA7C-06D0-43B1-B4F8-D3AD7D313087}" destId="{FADEF536-3EB9-4E85-837F-9A3265AAB928}" srcOrd="0" destOrd="0" presId="urn:microsoft.com/office/officeart/2005/8/layout/hList7"/>
    <dgm:cxn modelId="{A472C563-EDDA-4822-94B5-BB94967E28D1}" type="presParOf" srcId="{4B5DBA7C-06D0-43B1-B4F8-D3AD7D313087}" destId="{E9F4BCB4-0C74-487B-9970-4DA6317183A6}" srcOrd="1" destOrd="0" presId="urn:microsoft.com/office/officeart/2005/8/layout/hList7"/>
    <dgm:cxn modelId="{B80D2C0D-423C-4559-AFEB-15E9DFBD3B43}" type="presParOf" srcId="{4B5DBA7C-06D0-43B1-B4F8-D3AD7D313087}" destId="{2192DBD3-9A3E-42AE-8959-89A8A456364F}" srcOrd="2" destOrd="0" presId="urn:microsoft.com/office/officeart/2005/8/layout/hList7"/>
    <dgm:cxn modelId="{CA06B5D3-482C-4E7A-8157-8B4EDF6ABC8B}" type="presParOf" srcId="{4B5DBA7C-06D0-43B1-B4F8-D3AD7D313087}" destId="{E6A0FCEE-6DEB-45EF-A9CE-1A0D9855F6BD}" srcOrd="3" destOrd="0" presId="urn:microsoft.com/office/officeart/2005/8/layout/hList7"/>
    <dgm:cxn modelId="{A2993721-0620-4EAF-B3A4-93D4665DF10D}" type="presParOf" srcId="{850E6F24-9DE4-4A0A-8D4C-734756507078}" destId="{D9003145-BA5F-47A7-8CC5-798F25549A03}" srcOrd="1" destOrd="0" presId="urn:microsoft.com/office/officeart/2005/8/layout/hList7"/>
    <dgm:cxn modelId="{0D123A61-2EC9-45C9-90C7-574284F02563}" type="presParOf" srcId="{850E6F24-9DE4-4A0A-8D4C-734756507078}" destId="{2299E859-BD6C-4F2A-9838-AC254C0A602E}" srcOrd="2" destOrd="0" presId="urn:microsoft.com/office/officeart/2005/8/layout/hList7"/>
    <dgm:cxn modelId="{7EE46773-C861-47D2-81C5-4CE062950B0E}" type="presParOf" srcId="{2299E859-BD6C-4F2A-9838-AC254C0A602E}" destId="{853722BA-9893-4B78-A6BF-FF671062AF46}" srcOrd="0" destOrd="0" presId="urn:microsoft.com/office/officeart/2005/8/layout/hList7"/>
    <dgm:cxn modelId="{0A5F7151-9178-4BDB-96B4-85C182E48860}" type="presParOf" srcId="{2299E859-BD6C-4F2A-9838-AC254C0A602E}" destId="{3BC36178-AD58-4D42-B111-BB4169591930}" srcOrd="1" destOrd="0" presId="urn:microsoft.com/office/officeart/2005/8/layout/hList7"/>
    <dgm:cxn modelId="{A3C44EEE-7861-49F5-9CEC-71D94F80C33C}" type="presParOf" srcId="{2299E859-BD6C-4F2A-9838-AC254C0A602E}" destId="{7B4BB813-4B32-42E5-A800-9F9648B59295}" srcOrd="2" destOrd="0" presId="urn:microsoft.com/office/officeart/2005/8/layout/hList7"/>
    <dgm:cxn modelId="{91563676-5592-4CAC-827C-BE74E609CC59}" type="presParOf" srcId="{2299E859-BD6C-4F2A-9838-AC254C0A602E}" destId="{EA807ECE-498B-47D2-A24B-3FAEE819ADF1}" srcOrd="3" destOrd="0" presId="urn:microsoft.com/office/officeart/2005/8/layout/hList7"/>
    <dgm:cxn modelId="{15530946-3ED9-451A-8690-30B8DD2EF35C}" type="presParOf" srcId="{850E6F24-9DE4-4A0A-8D4C-734756507078}" destId="{1A9CE00C-A835-4F55-84B5-87C28DABF92E}" srcOrd="3" destOrd="0" presId="urn:microsoft.com/office/officeart/2005/8/layout/hList7"/>
    <dgm:cxn modelId="{F08DE0E8-F05F-47BA-ACB3-C07774D47B5D}" type="presParOf" srcId="{850E6F24-9DE4-4A0A-8D4C-734756507078}" destId="{18ABFA6D-3A91-4A0E-B1DC-0E054C9909C8}" srcOrd="4" destOrd="0" presId="urn:microsoft.com/office/officeart/2005/8/layout/hList7"/>
    <dgm:cxn modelId="{88D020E9-5336-4FC7-975E-9637BC3608E4}" type="presParOf" srcId="{18ABFA6D-3A91-4A0E-B1DC-0E054C9909C8}" destId="{9BFE66B9-E49B-41C2-8495-5B29BB7DBB32}" srcOrd="0" destOrd="0" presId="urn:microsoft.com/office/officeart/2005/8/layout/hList7"/>
    <dgm:cxn modelId="{ADABD6F8-8592-43FB-AF77-92286862E988}" type="presParOf" srcId="{18ABFA6D-3A91-4A0E-B1DC-0E054C9909C8}" destId="{8B0DEF33-0D01-4062-A70C-B11E0CF8CCB2}" srcOrd="1" destOrd="0" presId="urn:microsoft.com/office/officeart/2005/8/layout/hList7"/>
    <dgm:cxn modelId="{509D5424-9194-4FC6-9EEC-D76584069EDE}" type="presParOf" srcId="{18ABFA6D-3A91-4A0E-B1DC-0E054C9909C8}" destId="{657FE009-7CB7-4BE9-B6CE-333174D1EE8D}" srcOrd="2" destOrd="0" presId="urn:microsoft.com/office/officeart/2005/8/layout/hList7"/>
    <dgm:cxn modelId="{DD262962-98F1-4C42-98C0-7772EBC46FD4}" type="presParOf" srcId="{18ABFA6D-3A91-4A0E-B1DC-0E054C9909C8}" destId="{EFA861AD-6C21-4BB8-BC8B-6F926C7F49B0}" srcOrd="3" destOrd="0" presId="urn:microsoft.com/office/officeart/2005/8/layout/hList7"/>
    <dgm:cxn modelId="{6D8C5F58-8301-4F3D-AAA7-BDCDE7ACC8D8}" type="presParOf" srcId="{850E6F24-9DE4-4A0A-8D4C-734756507078}" destId="{2EA3969F-6BAA-407F-86BA-EC8F3DB4362A}" srcOrd="5" destOrd="0" presId="urn:microsoft.com/office/officeart/2005/8/layout/hList7"/>
    <dgm:cxn modelId="{107810FB-0246-4DCB-BA6B-C21E731D2DCC}" type="presParOf" srcId="{850E6F24-9DE4-4A0A-8D4C-734756507078}" destId="{6595A2C2-FFF5-43EE-BBA9-969A98DCEE46}" srcOrd="6" destOrd="0" presId="urn:microsoft.com/office/officeart/2005/8/layout/hList7"/>
    <dgm:cxn modelId="{A93DD50C-8606-4F2A-8037-188E7E3E7DA3}" type="presParOf" srcId="{6595A2C2-FFF5-43EE-BBA9-969A98DCEE46}" destId="{613195D8-7621-48AE-B28C-F8ACCFDA0E17}" srcOrd="0" destOrd="0" presId="urn:microsoft.com/office/officeart/2005/8/layout/hList7"/>
    <dgm:cxn modelId="{FEE499BC-33FE-4B0E-8A75-1DAB4F423095}" type="presParOf" srcId="{6595A2C2-FFF5-43EE-BBA9-969A98DCEE46}" destId="{50856DD6-AF87-43C6-96A3-C60FE6DABE60}" srcOrd="1" destOrd="0" presId="urn:microsoft.com/office/officeart/2005/8/layout/hList7"/>
    <dgm:cxn modelId="{2064D4CB-E8C3-450F-AAF9-0E3ADEB43122}" type="presParOf" srcId="{6595A2C2-FFF5-43EE-BBA9-969A98DCEE46}" destId="{9B325242-A5F4-46FE-8E2F-532F37DF9E4D}" srcOrd="2" destOrd="0" presId="urn:microsoft.com/office/officeart/2005/8/layout/hList7"/>
    <dgm:cxn modelId="{E63097B0-6BDB-40F6-9996-8B8614BEF163}" type="presParOf" srcId="{6595A2C2-FFF5-43EE-BBA9-969A98DCEE46}" destId="{DFF2BCE2-E838-423A-8D27-AEED7DD26AB5}" srcOrd="3" destOrd="0" presId="urn:microsoft.com/office/officeart/2005/8/layout/hList7"/>
    <dgm:cxn modelId="{5E957261-250E-4A74-8181-DB4C0311E380}" type="presParOf" srcId="{850E6F24-9DE4-4A0A-8D4C-734756507078}" destId="{57470A66-EB72-4FD3-BABA-F59935112BDE}" srcOrd="7" destOrd="0" presId="urn:microsoft.com/office/officeart/2005/8/layout/hList7"/>
    <dgm:cxn modelId="{E2915726-DDDB-4E50-8B62-FD530E437031}" type="presParOf" srcId="{850E6F24-9DE4-4A0A-8D4C-734756507078}" destId="{174A18F1-9C58-48E1-92C4-5E7DF500AE54}" srcOrd="8" destOrd="0" presId="urn:microsoft.com/office/officeart/2005/8/layout/hList7"/>
    <dgm:cxn modelId="{78153F6C-2F0F-425E-B8AF-AC4F7C27F7AE}" type="presParOf" srcId="{174A18F1-9C58-48E1-92C4-5E7DF500AE54}" destId="{863D6C34-6724-4584-BEE0-A6A787630ABD}" srcOrd="0" destOrd="0" presId="urn:microsoft.com/office/officeart/2005/8/layout/hList7"/>
    <dgm:cxn modelId="{263DF4FC-989B-42D6-BB1A-6FF7CA30F792}" type="presParOf" srcId="{174A18F1-9C58-48E1-92C4-5E7DF500AE54}" destId="{51DE7B9E-A805-4B89-9EF4-7353866FCE59}" srcOrd="1" destOrd="0" presId="urn:microsoft.com/office/officeart/2005/8/layout/hList7"/>
    <dgm:cxn modelId="{A4D9B024-D972-42B7-89CC-C896AC5163BD}" type="presParOf" srcId="{174A18F1-9C58-48E1-92C4-5E7DF500AE54}" destId="{C39C09AE-9A55-41F0-929A-766A6CC29F13}" srcOrd="2" destOrd="0" presId="urn:microsoft.com/office/officeart/2005/8/layout/hList7"/>
    <dgm:cxn modelId="{697328B8-5D1B-462A-8E79-171ABD3CAA0B}" type="presParOf" srcId="{174A18F1-9C58-48E1-92C4-5E7DF500AE54}" destId="{7FEFCEA1-D444-4E76-B70E-AAF756F00FE8}" srcOrd="3" destOrd="0" presId="urn:microsoft.com/office/officeart/2005/8/layout/hList7"/>
    <dgm:cxn modelId="{EEA2CD39-CE6A-47A1-974B-3E92CAA04832}" type="presParOf" srcId="{850E6F24-9DE4-4A0A-8D4C-734756507078}" destId="{F260094C-8ED2-4405-9A77-802A39ABC8BA}" srcOrd="9" destOrd="0" presId="urn:microsoft.com/office/officeart/2005/8/layout/hList7"/>
    <dgm:cxn modelId="{F64A4551-8442-492E-BA20-45B54FFD1A00}" type="presParOf" srcId="{850E6F24-9DE4-4A0A-8D4C-734756507078}" destId="{4083A0D7-7226-49FA-AEC6-AC3C93D60D7A}" srcOrd="10" destOrd="0" presId="urn:microsoft.com/office/officeart/2005/8/layout/hList7"/>
    <dgm:cxn modelId="{E509230B-9D90-452B-818F-081230F39297}" type="presParOf" srcId="{4083A0D7-7226-49FA-AEC6-AC3C93D60D7A}" destId="{3AA6BEC3-EB05-4053-9C35-21E7EC7D8F9D}" srcOrd="0" destOrd="0" presId="urn:microsoft.com/office/officeart/2005/8/layout/hList7"/>
    <dgm:cxn modelId="{DA5C1060-320C-4647-A04D-746302C666E2}" type="presParOf" srcId="{4083A0D7-7226-49FA-AEC6-AC3C93D60D7A}" destId="{1E340BB3-5D2D-4F72-9C84-B79E1A394562}" srcOrd="1" destOrd="0" presId="urn:microsoft.com/office/officeart/2005/8/layout/hList7"/>
    <dgm:cxn modelId="{49D320EA-2529-4777-ACAB-C8C0A7A60461}" type="presParOf" srcId="{4083A0D7-7226-49FA-AEC6-AC3C93D60D7A}" destId="{4C2E72CA-D75A-4C0B-8AA0-06E422A7A4E5}" srcOrd="2" destOrd="0" presId="urn:microsoft.com/office/officeart/2005/8/layout/hList7"/>
    <dgm:cxn modelId="{9E986F52-5AEF-45B8-8102-6C539A1447FB}" type="presParOf" srcId="{4083A0D7-7226-49FA-AEC6-AC3C93D60D7A}" destId="{D6F782FE-20E8-4A5D-94D8-38C4BA5CFD70}" srcOrd="3" destOrd="0" presId="urn:microsoft.com/office/officeart/2005/8/layout/hList7"/>
    <dgm:cxn modelId="{8A582ACE-7651-4EDD-8010-6CA671C8C236}" type="presParOf" srcId="{850E6F24-9DE4-4A0A-8D4C-734756507078}" destId="{53DFC57E-8FE7-4382-B084-7D97876B3E30}" srcOrd="11" destOrd="0" presId="urn:microsoft.com/office/officeart/2005/8/layout/hList7"/>
    <dgm:cxn modelId="{050A5AB3-1C93-43DE-BDDA-9598E9F731A1}" type="presParOf" srcId="{850E6F24-9DE4-4A0A-8D4C-734756507078}" destId="{B86E861B-B636-4914-BC4C-F48F88AD673F}" srcOrd="12" destOrd="0" presId="urn:microsoft.com/office/officeart/2005/8/layout/hList7"/>
    <dgm:cxn modelId="{0FED9558-0A7A-46B6-ADAD-24A99DD81B41}" type="presParOf" srcId="{B86E861B-B636-4914-BC4C-F48F88AD673F}" destId="{237E9612-7A63-4DC9-9629-FF83997BF844}" srcOrd="0" destOrd="0" presId="urn:microsoft.com/office/officeart/2005/8/layout/hList7"/>
    <dgm:cxn modelId="{16225768-EA58-4137-B8DF-C3E9D9FA8F7F}" type="presParOf" srcId="{B86E861B-B636-4914-BC4C-F48F88AD673F}" destId="{E550399B-39D7-4B0D-99D1-2F96D1305C22}" srcOrd="1" destOrd="0" presId="urn:microsoft.com/office/officeart/2005/8/layout/hList7"/>
    <dgm:cxn modelId="{BFA354BD-8304-493E-A7D7-C7EE2D7E4FC5}" type="presParOf" srcId="{B86E861B-B636-4914-BC4C-F48F88AD673F}" destId="{91E0FDD2-9FA9-4FD1-8E9F-72D8E0B1F7CC}" srcOrd="2" destOrd="0" presId="urn:microsoft.com/office/officeart/2005/8/layout/hList7"/>
    <dgm:cxn modelId="{3598F53C-8A14-4258-B44F-BC1AA8960035}" type="presParOf" srcId="{B86E861B-B636-4914-BC4C-F48F88AD673F}" destId="{0EB4ADC6-3BBC-4239-8621-D8E8F19B954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F536-3EB9-4E85-837F-9A3265AAB928}">
      <dsp:nvSpPr>
        <dsp:cNvPr id="0" name=""/>
        <dsp:cNvSpPr/>
      </dsp:nvSpPr>
      <dsp:spPr>
        <a:xfrm>
          <a:off x="4435"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Contact the victim, assesses request for confidentiality, and determines whether to proceed with a full investigation</a:t>
          </a:r>
          <a:endParaRPr lang="en-US" sz="1200" b="1" kern="1200" dirty="0"/>
        </a:p>
      </dsp:txBody>
      <dsp:txXfrm>
        <a:off x="4435" y="1324609"/>
        <a:ext cx="1487050" cy="1324609"/>
      </dsp:txXfrm>
    </dsp:sp>
    <dsp:sp modelId="{E6A0FCEE-6DEB-45EF-A9CE-1A0D9855F6BD}">
      <dsp:nvSpPr>
        <dsp:cNvPr id="0" name=""/>
        <dsp:cNvSpPr/>
      </dsp:nvSpPr>
      <dsp:spPr>
        <a:xfrm>
          <a:off x="196591" y="198691"/>
          <a:ext cx="1102737" cy="110273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722BA-9893-4B78-A6BF-FF671062AF46}">
      <dsp:nvSpPr>
        <dsp:cNvPr id="0" name=""/>
        <dsp:cNvSpPr/>
      </dsp:nvSpPr>
      <dsp:spPr>
        <a:xfrm>
          <a:off x="1536097"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cap="none" dirty="0" smtClean="0"/>
            <a:t>If yes, the coordinator meets with all the parties to review everyone's legal rights</a:t>
          </a:r>
          <a:endParaRPr lang="en-US" sz="1200" b="1" kern="1200" dirty="0"/>
        </a:p>
      </dsp:txBody>
      <dsp:txXfrm>
        <a:off x="1536097" y="1324609"/>
        <a:ext cx="1487050" cy="1324609"/>
      </dsp:txXfrm>
    </dsp:sp>
    <dsp:sp modelId="{EA807ECE-498B-47D2-A24B-3FAEE819ADF1}">
      <dsp:nvSpPr>
        <dsp:cNvPr id="0" name=""/>
        <dsp:cNvSpPr/>
      </dsp:nvSpPr>
      <dsp:spPr>
        <a:xfrm>
          <a:off x="1728253" y="198691"/>
          <a:ext cx="1102737" cy="1102737"/>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E66B9-E49B-41C2-8495-5B29BB7DBB32}">
      <dsp:nvSpPr>
        <dsp:cNvPr id="0" name=""/>
        <dsp:cNvSpPr/>
      </dsp:nvSpPr>
      <dsp:spPr>
        <a:xfrm>
          <a:off x="3067759"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Case is assigned to as lead and </a:t>
          </a:r>
          <a:r>
            <a:rPr lang="en-US" sz="1200" b="1" kern="1200" dirty="0" err="1" smtClean="0"/>
            <a:t>secondard</a:t>
          </a:r>
          <a:r>
            <a:rPr lang="en-US" sz="1200" b="1" kern="1200" dirty="0" smtClean="0"/>
            <a:t> investigator, not the Title IX coordinator</a:t>
          </a:r>
          <a:endParaRPr lang="en-US" sz="1200" b="1" kern="1200" dirty="0"/>
        </a:p>
      </dsp:txBody>
      <dsp:txXfrm>
        <a:off x="3067759" y="1324609"/>
        <a:ext cx="1487050" cy="1324609"/>
      </dsp:txXfrm>
    </dsp:sp>
    <dsp:sp modelId="{EFA861AD-6C21-4BB8-BC8B-6F926C7F49B0}">
      <dsp:nvSpPr>
        <dsp:cNvPr id="0" name=""/>
        <dsp:cNvSpPr/>
      </dsp:nvSpPr>
      <dsp:spPr>
        <a:xfrm>
          <a:off x="3259916" y="198691"/>
          <a:ext cx="1102737" cy="1102737"/>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195D8-7621-48AE-B28C-F8ACCFDA0E17}">
      <dsp:nvSpPr>
        <dsp:cNvPr id="0" name=""/>
        <dsp:cNvSpPr/>
      </dsp:nvSpPr>
      <dsp:spPr>
        <a:xfrm>
          <a:off x="4599422"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Investigation conducted and the report sent to the Title IX coordinator to determine if charges are necessary</a:t>
          </a:r>
          <a:endParaRPr lang="en-US" sz="1200" b="1" kern="1200" dirty="0"/>
        </a:p>
      </dsp:txBody>
      <dsp:txXfrm>
        <a:off x="4599422" y="1324609"/>
        <a:ext cx="1487050" cy="1324609"/>
      </dsp:txXfrm>
    </dsp:sp>
    <dsp:sp modelId="{DFF2BCE2-E838-423A-8D27-AEED7DD26AB5}">
      <dsp:nvSpPr>
        <dsp:cNvPr id="0" name=""/>
        <dsp:cNvSpPr/>
      </dsp:nvSpPr>
      <dsp:spPr>
        <a:xfrm>
          <a:off x="4791578" y="198691"/>
          <a:ext cx="1102737" cy="1102737"/>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D6C34-6724-4584-BEE0-A6A787630ABD}">
      <dsp:nvSpPr>
        <dsp:cNvPr id="0" name=""/>
        <dsp:cNvSpPr/>
      </dsp:nvSpPr>
      <dsp:spPr>
        <a:xfrm>
          <a:off x="6131084"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Both parties are notified whether charges are filed or complaint validated</a:t>
          </a:r>
          <a:endParaRPr lang="en-US" sz="1200" b="1" kern="1200" dirty="0"/>
        </a:p>
      </dsp:txBody>
      <dsp:txXfrm>
        <a:off x="6131084" y="1324609"/>
        <a:ext cx="1487050" cy="1324609"/>
      </dsp:txXfrm>
    </dsp:sp>
    <dsp:sp modelId="{7FEFCEA1-D444-4E76-B70E-AAF756F00FE8}">
      <dsp:nvSpPr>
        <dsp:cNvPr id="0" name=""/>
        <dsp:cNvSpPr/>
      </dsp:nvSpPr>
      <dsp:spPr>
        <a:xfrm>
          <a:off x="6323240" y="198691"/>
          <a:ext cx="1102737" cy="1102737"/>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6BEC3-EB05-4053-9C35-21E7EC7D8F9D}">
      <dsp:nvSpPr>
        <dsp:cNvPr id="0" name=""/>
        <dsp:cNvSpPr/>
      </dsp:nvSpPr>
      <dsp:spPr>
        <a:xfrm>
          <a:off x="7662746"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If the accused is charged with a complaint, sanction recommendation will be made based on the severity of the complaint</a:t>
          </a:r>
          <a:endParaRPr lang="en-US" sz="1200" b="1" kern="1200" dirty="0"/>
        </a:p>
      </dsp:txBody>
      <dsp:txXfrm>
        <a:off x="7662746" y="1324609"/>
        <a:ext cx="1487050" cy="1324609"/>
      </dsp:txXfrm>
    </dsp:sp>
    <dsp:sp modelId="{D6F782FE-20E8-4A5D-94D8-38C4BA5CFD70}">
      <dsp:nvSpPr>
        <dsp:cNvPr id="0" name=""/>
        <dsp:cNvSpPr/>
      </dsp:nvSpPr>
      <dsp:spPr>
        <a:xfrm>
          <a:off x="7854903" y="198691"/>
          <a:ext cx="1102737" cy="1102737"/>
        </a:xfrm>
        <a:prstGeom prst="ellipse">
          <a:avLst/>
        </a:prstGeom>
        <a:blipFill rotWithShape="1">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7E9612-7A63-4DC9-9629-FF83997BF844}">
      <dsp:nvSpPr>
        <dsp:cNvPr id="0" name=""/>
        <dsp:cNvSpPr/>
      </dsp:nvSpPr>
      <dsp:spPr>
        <a:xfrm>
          <a:off x="9194409" y="0"/>
          <a:ext cx="1487050" cy="3311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The accused will have a hearing to determine the responsibility and sanctions</a:t>
          </a:r>
          <a:endParaRPr lang="en-US" sz="1200" b="1" kern="1200" dirty="0"/>
        </a:p>
      </dsp:txBody>
      <dsp:txXfrm>
        <a:off x="9194409" y="1324609"/>
        <a:ext cx="1487050" cy="1324609"/>
      </dsp:txXfrm>
    </dsp:sp>
    <dsp:sp modelId="{0EB4ADC6-3BBC-4239-8621-D8E8F19B954F}">
      <dsp:nvSpPr>
        <dsp:cNvPr id="0" name=""/>
        <dsp:cNvSpPr/>
      </dsp:nvSpPr>
      <dsp:spPr>
        <a:xfrm>
          <a:off x="9386565" y="198691"/>
          <a:ext cx="1102737" cy="1102737"/>
        </a:xfrm>
        <a:prstGeom prst="ellipse">
          <a:avLst/>
        </a:prstGeom>
        <a:blipFill rotWithShape="1">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A63C3-3C3D-4369-90DE-4991AA13BD29}">
      <dsp:nvSpPr>
        <dsp:cNvPr id="0" name=""/>
        <dsp:cNvSpPr/>
      </dsp:nvSpPr>
      <dsp:spPr>
        <a:xfrm>
          <a:off x="427435" y="2649219"/>
          <a:ext cx="9831023" cy="496728"/>
        </a:xfrm>
        <a:prstGeom prs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74E71-A111-4F88-8599-983FA2847A47}"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79CE0-6344-462F-B68A-8D4B46081CF3}" type="slidenum">
              <a:rPr lang="en-US" smtClean="0"/>
              <a:t>‹#›</a:t>
            </a:fld>
            <a:endParaRPr lang="en-US"/>
          </a:p>
        </p:txBody>
      </p:sp>
    </p:spTree>
    <p:extLst>
      <p:ext uri="{BB962C8B-B14F-4D97-AF65-F5344CB8AC3E}">
        <p14:creationId xmlns:p14="http://schemas.microsoft.com/office/powerpoint/2010/main" val="202360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Myth of the “promiscuous girl” – Girls who dress provocative are more likely to be victimized.  The statistics show that women who walk with their head down, more self-conscious are far more likely to be victimized.</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80B153-7096-4C4E-A82C-61A994AC14FA}" type="slidenum">
              <a:rPr lang="en-US" altLang="en-US"/>
              <a:pPr/>
              <a:t>7</a:t>
            </a:fld>
            <a:endParaRPr lang="en-US" altLang="en-US"/>
          </a:p>
        </p:txBody>
      </p:sp>
    </p:spTree>
    <p:extLst>
      <p:ext uri="{BB962C8B-B14F-4D97-AF65-F5344CB8AC3E}">
        <p14:creationId xmlns:p14="http://schemas.microsoft.com/office/powerpoint/2010/main" val="19853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971BE0-E23F-496D-99DE-2ED1615146E8}" type="slidenum">
              <a:rPr lang="en-US" altLang="en-US"/>
              <a:pPr/>
              <a:t>21</a:t>
            </a:fld>
            <a:endParaRPr lang="en-US" altLang="en-US"/>
          </a:p>
        </p:txBody>
      </p:sp>
    </p:spTree>
    <p:extLst>
      <p:ext uri="{BB962C8B-B14F-4D97-AF65-F5344CB8AC3E}">
        <p14:creationId xmlns:p14="http://schemas.microsoft.com/office/powerpoint/2010/main" val="334952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79FA64-3208-4E34-846B-B5207651E1ED}" type="slidenum">
              <a:rPr lang="en-US" altLang="en-US"/>
              <a:pPr/>
              <a:t>22</a:t>
            </a:fld>
            <a:endParaRPr lang="en-US" altLang="en-US"/>
          </a:p>
        </p:txBody>
      </p:sp>
    </p:spTree>
    <p:extLst>
      <p:ext uri="{BB962C8B-B14F-4D97-AF65-F5344CB8AC3E}">
        <p14:creationId xmlns:p14="http://schemas.microsoft.com/office/powerpoint/2010/main" val="88409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4461B1-E262-4E87-AA53-9BBA7ED8B05D}" type="slidenum">
              <a:rPr lang="en-US" altLang="en-US"/>
              <a:pPr/>
              <a:t>24</a:t>
            </a:fld>
            <a:endParaRPr lang="en-US" altLang="en-US"/>
          </a:p>
        </p:txBody>
      </p:sp>
    </p:spTree>
    <p:extLst>
      <p:ext uri="{BB962C8B-B14F-4D97-AF65-F5344CB8AC3E}">
        <p14:creationId xmlns:p14="http://schemas.microsoft.com/office/powerpoint/2010/main" val="37003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4C1C2D-847B-4170-B04D-7B705E34A138}" type="slidenum">
              <a:rPr lang="en-US" altLang="en-US"/>
              <a:pPr/>
              <a:t>25</a:t>
            </a:fld>
            <a:endParaRPr lang="en-US" altLang="en-US"/>
          </a:p>
        </p:txBody>
      </p:sp>
    </p:spTree>
    <p:extLst>
      <p:ext uri="{BB962C8B-B14F-4D97-AF65-F5344CB8AC3E}">
        <p14:creationId xmlns:p14="http://schemas.microsoft.com/office/powerpoint/2010/main" val="2131118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21420000">
            <a:off x="7485484" y="1922111"/>
            <a:ext cx="3287165" cy="2322746"/>
          </a:xfrm>
        </p:spPr>
        <p:txBody>
          <a:bodyPr/>
          <a:lstStyle/>
          <a:p>
            <a:pPr algn="l"/>
            <a:r>
              <a:rPr lang="en-US" dirty="0">
                <a:solidFill>
                  <a:schemeClr val="tx1"/>
                </a:solidFill>
              </a:rPr>
              <a:t>A Program Response to Cases of Student Mistreatment</a:t>
            </a:r>
          </a:p>
        </p:txBody>
      </p:sp>
      <p:pic>
        <p:nvPicPr>
          <p:cNvPr id="1028" name="Picture 4" descr="Image result for cover your ass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9856">
            <a:off x="305923" y="336599"/>
            <a:ext cx="6732621" cy="43006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426795">
            <a:off x="4805393" y="4480720"/>
            <a:ext cx="6263638" cy="1477328"/>
          </a:xfrm>
          <a:prstGeom prst="rect">
            <a:avLst/>
          </a:prstGeom>
          <a:noFill/>
        </p:spPr>
        <p:txBody>
          <a:bodyPr wrap="square" rtlCol="0">
            <a:spAutoFit/>
          </a:bodyPr>
          <a:lstStyle/>
          <a:p>
            <a:r>
              <a:rPr lang="en-US" b="1" dirty="0" smtClean="0">
                <a:latin typeface="Arial Black" panose="020B0A04020102020204" pitchFamily="34" charset="0"/>
              </a:rPr>
              <a:t>Presented By:  	Shannon Samuelson, B.A.</a:t>
            </a:r>
          </a:p>
          <a:p>
            <a:r>
              <a:rPr lang="en-US" b="1" dirty="0" smtClean="0">
                <a:latin typeface="Arial Black" panose="020B0A04020102020204" pitchFamily="34" charset="0"/>
              </a:rPr>
              <a:t>					Jennifer </a:t>
            </a:r>
            <a:r>
              <a:rPr lang="en-US" b="1" dirty="0">
                <a:latin typeface="Arial Black" panose="020B0A04020102020204" pitchFamily="34" charset="0"/>
              </a:rPr>
              <a:t>Raley, M.D</a:t>
            </a:r>
            <a:r>
              <a:rPr lang="en-US" b="1" dirty="0" smtClean="0">
                <a:latin typeface="Arial Black" panose="020B0A04020102020204" pitchFamily="34" charset="0"/>
              </a:rPr>
              <a:t>. </a:t>
            </a:r>
          </a:p>
          <a:p>
            <a:r>
              <a:rPr lang="en-US" b="1" dirty="0">
                <a:latin typeface="Arial Black" panose="020B0A04020102020204" pitchFamily="34" charset="0"/>
              </a:rPr>
              <a:t>	</a:t>
            </a:r>
            <a:r>
              <a:rPr lang="en-US" b="1" dirty="0" smtClean="0">
                <a:latin typeface="Arial Black" panose="020B0A04020102020204" pitchFamily="34" charset="0"/>
              </a:rPr>
              <a:t>				Hiba Ali, MS4</a:t>
            </a:r>
          </a:p>
          <a:p>
            <a:r>
              <a:rPr lang="en-US" b="1" dirty="0" smtClean="0">
                <a:latin typeface="Arial Black" panose="020B0A04020102020204" pitchFamily="34" charset="0"/>
              </a:rPr>
              <a:t>					Layne </a:t>
            </a:r>
            <a:r>
              <a:rPr lang="en-US" b="1" dirty="0">
                <a:latin typeface="Arial Black" panose="020B0A04020102020204" pitchFamily="34" charset="0"/>
              </a:rPr>
              <a:t>Dearman, B.A</a:t>
            </a:r>
            <a:r>
              <a:rPr lang="en-US" b="1" dirty="0" smtClean="0">
                <a:latin typeface="Arial Black" panose="020B0A04020102020204" pitchFamily="34" charset="0"/>
              </a:rPr>
              <a:t>.</a:t>
            </a:r>
          </a:p>
          <a:p>
            <a:r>
              <a:rPr lang="en-US" b="1" dirty="0" smtClean="0">
                <a:latin typeface="Arial Black" panose="020B0A04020102020204" pitchFamily="34" charset="0"/>
              </a:rPr>
              <a:t>University of Texas Medical Branch Galveston</a:t>
            </a:r>
            <a:endParaRPr lang="en-US" b="1" dirty="0">
              <a:latin typeface="Arial Black" panose="020B0A04020102020204" pitchFamily="34" charset="0"/>
            </a:endParaRPr>
          </a:p>
        </p:txBody>
      </p:sp>
      <p:pic>
        <p:nvPicPr>
          <p:cNvPr id="1030" name="Picture 6" descr="Image result for utmb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8738">
            <a:off x="7336332" y="128880"/>
            <a:ext cx="2445482" cy="136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0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Other reported mistreatment</a:t>
            </a:r>
            <a:endParaRPr lang="en-US" sz="4400" dirty="0"/>
          </a:p>
        </p:txBody>
      </p:sp>
      <p:sp>
        <p:nvSpPr>
          <p:cNvPr id="3" name="Content Placeholder 2"/>
          <p:cNvSpPr>
            <a:spLocks noGrp="1"/>
          </p:cNvSpPr>
          <p:nvPr>
            <p:ph sz="quarter" idx="13"/>
          </p:nvPr>
        </p:nvSpPr>
        <p:spPr>
          <a:xfrm>
            <a:off x="140042" y="2446638"/>
            <a:ext cx="5428736" cy="2927947"/>
          </a:xfrm>
        </p:spPr>
        <p:txBody>
          <a:bodyPr/>
          <a:lstStyle/>
          <a:p>
            <a:r>
              <a:rPr lang="en-US" cap="none" dirty="0" smtClean="0"/>
              <a:t>Publically Humiliated – 21.2%</a:t>
            </a:r>
          </a:p>
          <a:p>
            <a:r>
              <a:rPr lang="en-US" cap="none" dirty="0" smtClean="0"/>
              <a:t>Threatened Physical Harm – 1.4%</a:t>
            </a:r>
          </a:p>
          <a:p>
            <a:r>
              <a:rPr lang="en-US" cap="none" dirty="0" smtClean="0"/>
              <a:t>Physically Harmed – 1.9%</a:t>
            </a:r>
          </a:p>
          <a:p>
            <a:r>
              <a:rPr lang="en-US" cap="none" dirty="0" smtClean="0"/>
              <a:t>Required to perform personal services – 5.7%</a:t>
            </a:r>
          </a:p>
          <a:p>
            <a:r>
              <a:rPr lang="en-US" cap="none" dirty="0" smtClean="0"/>
              <a:t>Subjected to offensive remarks related to sexual orientation – 2%</a:t>
            </a:r>
            <a:endParaRPr lang="en-US" cap="none" dirty="0"/>
          </a:p>
        </p:txBody>
      </p:sp>
      <p:sp>
        <p:nvSpPr>
          <p:cNvPr id="6" name="Content Placeholder 5"/>
          <p:cNvSpPr>
            <a:spLocks noGrp="1"/>
          </p:cNvSpPr>
          <p:nvPr>
            <p:ph sz="quarter" idx="14"/>
          </p:nvPr>
        </p:nvSpPr>
        <p:spPr>
          <a:xfrm>
            <a:off x="5680932" y="2446637"/>
            <a:ext cx="5802613" cy="2927947"/>
          </a:xfrm>
        </p:spPr>
        <p:txBody>
          <a:bodyPr/>
          <a:lstStyle/>
          <a:p>
            <a:r>
              <a:rPr lang="en-US" cap="none" dirty="0" smtClean="0"/>
              <a:t>Denied opportunities due to race/ethnicity – 2.9%</a:t>
            </a:r>
          </a:p>
          <a:p>
            <a:r>
              <a:rPr lang="en-US" cap="none" dirty="0" smtClean="0"/>
              <a:t>Subjected to racially offensive remarks – 6.7%</a:t>
            </a:r>
          </a:p>
          <a:p>
            <a:r>
              <a:rPr lang="en-US" cap="none" dirty="0" smtClean="0"/>
              <a:t>Received lower grades solely due to race/ethnicity – 6.7%</a:t>
            </a:r>
          </a:p>
          <a:p>
            <a:r>
              <a:rPr lang="en-US" cap="none" dirty="0" smtClean="0"/>
              <a:t>Denied opportunities based on sexual orientation - 0.5%</a:t>
            </a:r>
          </a:p>
          <a:p>
            <a:endParaRPr lang="en-US" cap="none" dirty="0"/>
          </a:p>
        </p:txBody>
      </p:sp>
      <p:sp>
        <p:nvSpPr>
          <p:cNvPr id="4" name="TextBox 3"/>
          <p:cNvSpPr txBox="1"/>
          <p:nvPr/>
        </p:nvSpPr>
        <p:spPr>
          <a:xfrm>
            <a:off x="140042" y="1960622"/>
            <a:ext cx="4736757" cy="369332"/>
          </a:xfrm>
          <a:prstGeom prst="rect">
            <a:avLst/>
          </a:prstGeom>
          <a:noFill/>
        </p:spPr>
        <p:txBody>
          <a:bodyPr wrap="square" rtlCol="0">
            <a:spAutoFit/>
          </a:bodyPr>
          <a:lstStyle/>
          <a:p>
            <a:r>
              <a:rPr lang="en-US" dirty="0" smtClean="0"/>
              <a:t>Students reporting at least one incident…</a:t>
            </a:r>
            <a:endParaRPr lang="en-US" dirty="0"/>
          </a:p>
        </p:txBody>
      </p:sp>
    </p:spTree>
    <p:extLst>
      <p:ext uri="{BB962C8B-B14F-4D97-AF65-F5344CB8AC3E}">
        <p14:creationId xmlns:p14="http://schemas.microsoft.com/office/powerpoint/2010/main" val="4024976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From the total surveyed…</a:t>
            </a:r>
            <a:endParaRPr lang="en-US" dirty="0"/>
          </a:p>
        </p:txBody>
      </p:sp>
      <p:sp>
        <p:nvSpPr>
          <p:cNvPr id="6" name="Content Placeholder 5"/>
          <p:cNvSpPr>
            <a:spLocks noGrp="1"/>
          </p:cNvSpPr>
          <p:nvPr>
            <p:ph sz="quarter" idx="13"/>
          </p:nvPr>
        </p:nvSpPr>
        <p:spPr>
          <a:xfrm>
            <a:off x="685801" y="2063396"/>
            <a:ext cx="5088714" cy="3311189"/>
          </a:xfrm>
        </p:spPr>
        <p:txBody>
          <a:bodyPr>
            <a:normAutofit lnSpcReduction="10000"/>
          </a:bodyPr>
          <a:lstStyle/>
          <a:p>
            <a:r>
              <a:rPr lang="en-US" cap="none" dirty="0" smtClean="0"/>
              <a:t>Percent of respondents who indicated they personally experienced any of the listed behaviors, excluding “publically embarrassed.”</a:t>
            </a:r>
          </a:p>
          <a:p>
            <a:pPr marL="0" indent="0" algn="ctr">
              <a:buNone/>
            </a:pPr>
            <a:r>
              <a:rPr lang="en-US" cap="none" dirty="0" smtClean="0"/>
              <a:t>42.1% - 2013</a:t>
            </a:r>
          </a:p>
          <a:p>
            <a:pPr marL="0" indent="0" algn="ctr">
              <a:buNone/>
            </a:pPr>
            <a:r>
              <a:rPr lang="en-US" cap="none" dirty="0" smtClean="0"/>
              <a:t>39.9% - 2014</a:t>
            </a:r>
          </a:p>
          <a:p>
            <a:pPr marL="0" indent="0" algn="ctr">
              <a:buNone/>
            </a:pPr>
            <a:r>
              <a:rPr lang="en-US" cap="none" dirty="0" smtClean="0"/>
              <a:t>38.7% - 2015</a:t>
            </a:r>
          </a:p>
          <a:p>
            <a:pPr marL="0" indent="0" algn="ctr">
              <a:buNone/>
            </a:pPr>
            <a:r>
              <a:rPr lang="en-US" cap="none" dirty="0" smtClean="0"/>
              <a:t>38.1% - 2016</a:t>
            </a:r>
          </a:p>
          <a:p>
            <a:endParaRPr lang="en-US" cap="none" dirty="0" smtClean="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788162729"/>
              </p:ext>
            </p:extLst>
          </p:nvPr>
        </p:nvGraphicFramePr>
        <p:xfrm>
          <a:off x="5994400" y="2063750"/>
          <a:ext cx="5086350" cy="331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346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Indicate below which person engaged in the behavior </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815975535"/>
              </p:ext>
            </p:extLst>
          </p:nvPr>
        </p:nvGraphicFramePr>
        <p:xfrm>
          <a:off x="685800" y="2063750"/>
          <a:ext cx="10394950" cy="33115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5801" y="5631873"/>
            <a:ext cx="10307781" cy="646331"/>
          </a:xfrm>
          <a:prstGeom prst="rect">
            <a:avLst/>
          </a:prstGeom>
          <a:noFill/>
        </p:spPr>
        <p:txBody>
          <a:bodyPr wrap="square" rtlCol="0">
            <a:spAutoFit/>
          </a:bodyPr>
          <a:lstStyle/>
          <a:p>
            <a:pPr algn="ctr"/>
            <a:r>
              <a:rPr lang="en-US" dirty="0" smtClean="0"/>
              <a:t>Sources of behaviors experienced personally, excluding “publically embarrassed” and “publically humiliated,” as percent of all who answered.</a:t>
            </a:r>
            <a:endParaRPr lang="en-US" dirty="0"/>
          </a:p>
        </p:txBody>
      </p:sp>
    </p:spTree>
    <p:extLst>
      <p:ext uri="{BB962C8B-B14F-4D97-AF65-F5344CB8AC3E}">
        <p14:creationId xmlns:p14="http://schemas.microsoft.com/office/powerpoint/2010/main" val="16288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Many students are choosing not to report to anyone..</a:t>
            </a:r>
            <a:endParaRPr lang="en-US" dirty="0"/>
          </a:p>
        </p:txBody>
      </p:sp>
      <p:sp>
        <p:nvSpPr>
          <p:cNvPr id="8" name="Content Placeholder 7"/>
          <p:cNvSpPr>
            <a:spLocks noGrp="1"/>
          </p:cNvSpPr>
          <p:nvPr>
            <p:ph sz="quarter" idx="13"/>
          </p:nvPr>
        </p:nvSpPr>
        <p:spPr/>
        <p:txBody>
          <a:bodyPr/>
          <a:lstStyle/>
          <a:p>
            <a:r>
              <a:rPr lang="en-US" cap="none" dirty="0" smtClean="0"/>
              <a:t>Did you report any of the behaviors listed to a designated faculty member or member of the medical school administration empowered to handle such complaints?</a:t>
            </a:r>
          </a:p>
          <a:p>
            <a:pPr marL="457200" lvl="1" indent="0">
              <a:buNone/>
            </a:pPr>
            <a:endParaRPr lang="en-US" cap="none" dirty="0" smtClean="0"/>
          </a:p>
          <a:p>
            <a:pPr marL="457200" lvl="1" indent="0" algn="ctr">
              <a:buNone/>
            </a:pPr>
            <a:r>
              <a:rPr lang="en-US" sz="4400" cap="none" dirty="0" smtClean="0"/>
              <a:t>NO – 79.8%</a:t>
            </a:r>
          </a:p>
        </p:txBody>
      </p:sp>
      <p:sp>
        <p:nvSpPr>
          <p:cNvPr id="5" name="Rectangle 4"/>
          <p:cNvSpPr/>
          <p:nvPr/>
        </p:nvSpPr>
        <p:spPr>
          <a:xfrm>
            <a:off x="1162049" y="5600216"/>
            <a:ext cx="9496425" cy="584775"/>
          </a:xfrm>
          <a:prstGeom prst="rect">
            <a:avLst/>
          </a:prstGeom>
        </p:spPr>
        <p:txBody>
          <a:bodyPr wrap="square">
            <a:spAutoFit/>
          </a:bodyPr>
          <a:lstStyle/>
          <a:p>
            <a:pPr lvl="1" algn="ctr"/>
            <a:r>
              <a:rPr lang="en-US" sz="1600" dirty="0" smtClean="0"/>
              <a:t>The </a:t>
            </a:r>
            <a:r>
              <a:rPr lang="en-US" sz="1600" dirty="0"/>
              <a:t>results of those who indicated they had personally experienced at least “once” any of the behaviors, excluding “publically embarrassed,” in a previous question.</a:t>
            </a:r>
          </a:p>
        </p:txBody>
      </p:sp>
    </p:spTree>
    <p:extLst>
      <p:ext uri="{BB962C8B-B14F-4D97-AF65-F5344CB8AC3E}">
        <p14:creationId xmlns:p14="http://schemas.microsoft.com/office/powerpoint/2010/main" val="329562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those that did report, who are the reporting to?</a:t>
            </a:r>
            <a:endParaRPr lang="en-US" dirty="0"/>
          </a:p>
        </p:txBody>
      </p:sp>
      <p:sp>
        <p:nvSpPr>
          <p:cNvPr id="3" name="Content Placeholder 2"/>
          <p:cNvSpPr>
            <a:spLocks noGrp="1"/>
          </p:cNvSpPr>
          <p:nvPr>
            <p:ph sz="quarter" idx="13"/>
          </p:nvPr>
        </p:nvSpPr>
        <p:spPr>
          <a:xfrm>
            <a:off x="795528" y="2603723"/>
            <a:ext cx="5088714" cy="3311189"/>
          </a:xfrm>
        </p:spPr>
        <p:txBody>
          <a:bodyPr/>
          <a:lstStyle/>
          <a:p>
            <a:pPr marL="0" indent="0" algn="r">
              <a:buNone/>
            </a:pPr>
            <a:r>
              <a:rPr lang="en-US" dirty="0" smtClean="0"/>
              <a:t>Dean of students</a:t>
            </a:r>
          </a:p>
          <a:p>
            <a:pPr marL="0" indent="0" algn="r">
              <a:buNone/>
            </a:pPr>
            <a:r>
              <a:rPr lang="en-US" dirty="0" smtClean="0"/>
              <a:t>Designated counselor/advocate</a:t>
            </a:r>
          </a:p>
          <a:p>
            <a:pPr marL="0" indent="0" algn="r">
              <a:buNone/>
            </a:pPr>
            <a:r>
              <a:rPr lang="en-US" dirty="0" smtClean="0"/>
              <a:t>Other administrator</a:t>
            </a:r>
          </a:p>
          <a:p>
            <a:pPr marL="0" indent="0" algn="r">
              <a:buNone/>
            </a:pPr>
            <a:r>
              <a:rPr lang="en-US" dirty="0" smtClean="0"/>
              <a:t>Faculty member</a:t>
            </a:r>
          </a:p>
          <a:p>
            <a:pPr marL="0" indent="0" algn="r">
              <a:buNone/>
            </a:pPr>
            <a:r>
              <a:rPr lang="en-US" dirty="0" smtClean="0"/>
              <a:t>Other</a:t>
            </a:r>
            <a:endParaRPr lang="en-US" dirty="0"/>
          </a:p>
        </p:txBody>
      </p:sp>
      <p:sp>
        <p:nvSpPr>
          <p:cNvPr id="4" name="Content Placeholder 3"/>
          <p:cNvSpPr>
            <a:spLocks noGrp="1"/>
          </p:cNvSpPr>
          <p:nvPr>
            <p:ph sz="quarter" idx="14"/>
          </p:nvPr>
        </p:nvSpPr>
        <p:spPr>
          <a:xfrm>
            <a:off x="5884242" y="2603723"/>
            <a:ext cx="5086538" cy="3311189"/>
          </a:xfrm>
        </p:spPr>
        <p:txBody>
          <a:bodyPr/>
          <a:lstStyle/>
          <a:p>
            <a:pPr marL="0" indent="0">
              <a:buNone/>
            </a:pPr>
            <a:r>
              <a:rPr lang="en-US" dirty="0" smtClean="0"/>
              <a:t>27.1%</a:t>
            </a:r>
          </a:p>
          <a:p>
            <a:pPr marL="0" indent="0">
              <a:buNone/>
            </a:pPr>
            <a:r>
              <a:rPr lang="en-US" dirty="0" smtClean="0"/>
              <a:t>18.8%</a:t>
            </a:r>
          </a:p>
          <a:p>
            <a:pPr marL="0" indent="0">
              <a:buNone/>
            </a:pPr>
            <a:r>
              <a:rPr lang="en-US" dirty="0" smtClean="0"/>
              <a:t>23.1%</a:t>
            </a:r>
          </a:p>
          <a:p>
            <a:pPr marL="0" indent="0">
              <a:buNone/>
            </a:pPr>
            <a:r>
              <a:rPr lang="en-US" dirty="0" smtClean="0"/>
              <a:t>44.5%</a:t>
            </a:r>
          </a:p>
          <a:p>
            <a:pPr marL="0" indent="0">
              <a:buNone/>
            </a:pPr>
            <a:r>
              <a:rPr lang="en-US" dirty="0" smtClean="0"/>
              <a:t>22%</a:t>
            </a:r>
            <a:endParaRPr lang="en-US" dirty="0"/>
          </a:p>
        </p:txBody>
      </p:sp>
      <p:pic>
        <p:nvPicPr>
          <p:cNvPr id="2050" name="Picture 2" descr="Image result for reporting iss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542" y="2079936"/>
            <a:ext cx="3344141" cy="299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report?</a:t>
            </a:r>
            <a:endParaRPr lang="en-US" dirty="0"/>
          </a:p>
        </p:txBody>
      </p:sp>
      <p:sp>
        <p:nvSpPr>
          <p:cNvPr id="3" name="Content Placeholder 2"/>
          <p:cNvSpPr>
            <a:spLocks noGrp="1"/>
          </p:cNvSpPr>
          <p:nvPr>
            <p:ph sz="quarter" idx="13"/>
          </p:nvPr>
        </p:nvSpPr>
        <p:spPr/>
        <p:txBody>
          <a:bodyPr/>
          <a:lstStyle/>
          <a:p>
            <a:pPr marL="0" indent="0" algn="r">
              <a:buNone/>
            </a:pPr>
            <a:r>
              <a:rPr lang="en-US" dirty="0" smtClean="0"/>
              <a:t>Incident did not seem important</a:t>
            </a:r>
          </a:p>
          <a:p>
            <a:pPr marL="0" indent="0" algn="r">
              <a:buNone/>
            </a:pPr>
            <a:r>
              <a:rPr lang="en-US" dirty="0" smtClean="0"/>
              <a:t>I resolved it myself</a:t>
            </a:r>
          </a:p>
          <a:p>
            <a:pPr marL="0" indent="0" algn="r">
              <a:buNone/>
            </a:pPr>
            <a:r>
              <a:rPr lang="en-US" dirty="0" smtClean="0"/>
              <a:t>I did not think anything would be done</a:t>
            </a:r>
          </a:p>
          <a:p>
            <a:pPr marL="0" indent="0" algn="r">
              <a:buNone/>
            </a:pPr>
            <a:r>
              <a:rPr lang="en-US" dirty="0" smtClean="0"/>
              <a:t>Fear of reprisal</a:t>
            </a:r>
          </a:p>
          <a:p>
            <a:pPr marL="0" indent="0" algn="r">
              <a:buNone/>
            </a:pPr>
            <a:r>
              <a:rPr lang="en-US" dirty="0" smtClean="0"/>
              <a:t>I didn’t know what to do</a:t>
            </a:r>
          </a:p>
          <a:p>
            <a:pPr marL="0" indent="0" algn="r">
              <a:buNone/>
            </a:pPr>
            <a:r>
              <a:rPr lang="en-US" dirty="0" smtClean="0"/>
              <a:t>Other</a:t>
            </a:r>
            <a:endParaRPr lang="en-US" dirty="0"/>
          </a:p>
        </p:txBody>
      </p:sp>
      <p:sp>
        <p:nvSpPr>
          <p:cNvPr id="4" name="Content Placeholder 3"/>
          <p:cNvSpPr>
            <a:spLocks noGrp="1"/>
          </p:cNvSpPr>
          <p:nvPr>
            <p:ph sz="quarter" idx="14"/>
          </p:nvPr>
        </p:nvSpPr>
        <p:spPr/>
        <p:txBody>
          <a:bodyPr/>
          <a:lstStyle/>
          <a:p>
            <a:pPr marL="0" indent="0">
              <a:buNone/>
            </a:pPr>
            <a:r>
              <a:rPr lang="en-US" dirty="0" smtClean="0"/>
              <a:t>57.8%</a:t>
            </a:r>
          </a:p>
          <a:p>
            <a:pPr marL="0" indent="0">
              <a:buNone/>
            </a:pPr>
            <a:r>
              <a:rPr lang="en-US" dirty="0" smtClean="0"/>
              <a:t>17.5%</a:t>
            </a:r>
          </a:p>
          <a:p>
            <a:pPr marL="0" indent="0">
              <a:buNone/>
            </a:pPr>
            <a:r>
              <a:rPr lang="en-US" dirty="0" smtClean="0"/>
              <a:t>36%</a:t>
            </a:r>
          </a:p>
          <a:p>
            <a:pPr marL="0" indent="0">
              <a:buNone/>
            </a:pPr>
            <a:r>
              <a:rPr lang="en-US" dirty="0" smtClean="0"/>
              <a:t>27.1%</a:t>
            </a:r>
          </a:p>
          <a:p>
            <a:pPr marL="0" indent="0">
              <a:buNone/>
            </a:pPr>
            <a:r>
              <a:rPr lang="en-US" dirty="0" smtClean="0"/>
              <a:t>9%</a:t>
            </a:r>
          </a:p>
          <a:p>
            <a:pPr marL="0" indent="0">
              <a:buNone/>
            </a:pPr>
            <a:r>
              <a:rPr lang="en-US" dirty="0" smtClean="0"/>
              <a:t>9%</a:t>
            </a:r>
            <a:endParaRPr lang="en-US" dirty="0"/>
          </a:p>
        </p:txBody>
      </p:sp>
      <p:pic>
        <p:nvPicPr>
          <p:cNvPr id="3074" name="Picture 2" descr="Image result for sh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648" y="181399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1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Witnessing and reporting</a:t>
            </a:r>
            <a:endParaRPr lang="en-US" dirty="0"/>
          </a:p>
        </p:txBody>
      </p:sp>
      <p:sp>
        <p:nvSpPr>
          <p:cNvPr id="3" name="Content Placeholder 2"/>
          <p:cNvSpPr>
            <a:spLocks noGrp="1"/>
          </p:cNvSpPr>
          <p:nvPr>
            <p:ph sz="quarter" idx="13"/>
          </p:nvPr>
        </p:nvSpPr>
        <p:spPr/>
        <p:txBody>
          <a:bodyPr/>
          <a:lstStyle/>
          <a:p>
            <a:r>
              <a:rPr lang="en-US" cap="none" dirty="0" smtClean="0"/>
              <a:t>Did you witness other students subjected to any of the surveyed behaviors?</a:t>
            </a:r>
          </a:p>
          <a:p>
            <a:pPr marL="0" indent="0" algn="ctr">
              <a:buNone/>
            </a:pPr>
            <a:r>
              <a:rPr lang="en-US" cap="none" dirty="0" smtClean="0"/>
              <a:t>18.4% said yes</a:t>
            </a:r>
            <a:endParaRPr lang="en-US" cap="none" dirty="0"/>
          </a:p>
        </p:txBody>
      </p:sp>
      <p:sp>
        <p:nvSpPr>
          <p:cNvPr id="4" name="Content Placeholder 3"/>
          <p:cNvSpPr>
            <a:spLocks noGrp="1"/>
          </p:cNvSpPr>
          <p:nvPr>
            <p:ph sz="quarter" idx="14"/>
          </p:nvPr>
        </p:nvSpPr>
        <p:spPr/>
        <p:txBody>
          <a:bodyPr/>
          <a:lstStyle/>
          <a:p>
            <a:r>
              <a:rPr lang="en-US" cap="none" dirty="0" smtClean="0"/>
              <a:t>Did you report any of the behaviors that you witnessed to a faculty member or other administrator?</a:t>
            </a:r>
          </a:p>
          <a:p>
            <a:pPr marL="0" indent="0" algn="ctr">
              <a:buNone/>
            </a:pPr>
            <a:r>
              <a:rPr lang="en-US" cap="none" dirty="0" smtClean="0"/>
              <a:t>88.9% said no</a:t>
            </a:r>
            <a:endParaRPr lang="en-US" cap="none" dirty="0"/>
          </a:p>
        </p:txBody>
      </p:sp>
      <p:pic>
        <p:nvPicPr>
          <p:cNvPr id="4098" name="Picture 2" descr="Image result for bystander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614" y="4209328"/>
            <a:ext cx="60198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2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these statistics tell us…</a:t>
            </a:r>
            <a:endParaRPr lang="en-US" dirty="0"/>
          </a:p>
        </p:txBody>
      </p:sp>
      <p:sp>
        <p:nvSpPr>
          <p:cNvPr id="5" name="Content Placeholder 4"/>
          <p:cNvSpPr>
            <a:spLocks noGrp="1"/>
          </p:cNvSpPr>
          <p:nvPr>
            <p:ph sz="quarter" idx="13"/>
          </p:nvPr>
        </p:nvSpPr>
        <p:spPr>
          <a:xfrm>
            <a:off x="685800" y="2063396"/>
            <a:ext cx="6681355" cy="3311189"/>
          </a:xfrm>
        </p:spPr>
        <p:txBody>
          <a:bodyPr/>
          <a:lstStyle/>
          <a:p>
            <a:pPr>
              <a:lnSpc>
                <a:spcPct val="90000"/>
              </a:lnSpc>
            </a:pPr>
            <a:r>
              <a:rPr lang="en-US" altLang="en-US" cap="none" dirty="0" smtClean="0"/>
              <a:t>There is a continued need to educate others and shed light on the reality about Title IX violations and their continuing existence in medical education.</a:t>
            </a:r>
          </a:p>
          <a:p>
            <a:pPr>
              <a:lnSpc>
                <a:spcPct val="90000"/>
              </a:lnSpc>
            </a:pPr>
            <a:r>
              <a:rPr lang="en-US" altLang="en-US" cap="none" dirty="0" smtClean="0"/>
              <a:t>There is only a gradual decline in incidents.</a:t>
            </a:r>
          </a:p>
          <a:p>
            <a:pPr>
              <a:lnSpc>
                <a:spcPct val="90000"/>
              </a:lnSpc>
            </a:pPr>
            <a:r>
              <a:rPr lang="en-US" altLang="en-US" cap="none" dirty="0" smtClean="0"/>
              <a:t>There is still an alarming concern of the number of assaults or mistreatment that goes unreported. </a:t>
            </a:r>
          </a:p>
          <a:p>
            <a:pPr>
              <a:lnSpc>
                <a:spcPct val="90000"/>
              </a:lnSpc>
            </a:pPr>
            <a:r>
              <a:rPr lang="en-US" altLang="en-US" cap="none" dirty="0" smtClean="0"/>
              <a:t>Witnesses of these events still do not feel empowered to speak up on their behalf.</a:t>
            </a:r>
          </a:p>
          <a:p>
            <a:pPr marL="0" indent="0">
              <a:buNone/>
            </a:pPr>
            <a:endParaRPr lang="en-US" dirty="0"/>
          </a:p>
        </p:txBody>
      </p:sp>
      <p:pic>
        <p:nvPicPr>
          <p:cNvPr id="7170" name="Picture 2" descr="Image result for statistic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66" y="229024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50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rot="21420000">
            <a:off x="949192" y="1113760"/>
            <a:ext cx="9755187" cy="2766528"/>
          </a:xfrm>
        </p:spPr>
        <p:txBody>
          <a:bodyPr>
            <a:normAutofit fontScale="90000"/>
          </a:bodyPr>
          <a:lstStyle/>
          <a:p>
            <a:pPr algn="ctr"/>
            <a:r>
              <a:rPr lang="en-US" dirty="0" smtClean="0"/>
              <a:t>Identify, </a:t>
            </a:r>
            <a:br>
              <a:rPr lang="en-US" dirty="0" smtClean="0"/>
            </a:br>
            <a:r>
              <a:rPr lang="en-US" dirty="0" smtClean="0"/>
              <a:t>Evaluate, </a:t>
            </a:r>
            <a:br>
              <a:rPr lang="en-US" dirty="0" smtClean="0"/>
            </a:br>
            <a:r>
              <a:rPr lang="en-US" dirty="0" smtClean="0"/>
              <a:t>Report  </a:t>
            </a:r>
            <a:endParaRPr lang="en-US" dirty="0"/>
          </a:p>
        </p:txBody>
      </p:sp>
      <p:sp>
        <p:nvSpPr>
          <p:cNvPr id="8" name="Subtitle 7"/>
          <p:cNvSpPr>
            <a:spLocks noGrp="1"/>
          </p:cNvSpPr>
          <p:nvPr>
            <p:ph type="subTitle" idx="1"/>
          </p:nvPr>
        </p:nvSpPr>
        <p:spPr>
          <a:xfrm rot="21420000">
            <a:off x="949194" y="3858500"/>
            <a:ext cx="9755187" cy="550333"/>
          </a:xfrm>
        </p:spPr>
        <p:txBody>
          <a:bodyPr/>
          <a:lstStyle/>
          <a:p>
            <a:pPr algn="ctr"/>
            <a:r>
              <a:rPr lang="en-US" dirty="0" smtClean="0">
                <a:solidFill>
                  <a:schemeClr val="tx1"/>
                </a:solidFill>
              </a:rPr>
              <a:t>Figure out what you are dealing with…</a:t>
            </a:r>
            <a:endParaRPr lang="en-US" dirty="0">
              <a:solidFill>
                <a:schemeClr val="tx1"/>
              </a:solidFill>
            </a:endParaRPr>
          </a:p>
        </p:txBody>
      </p:sp>
    </p:spTree>
    <p:extLst>
      <p:ext uri="{BB962C8B-B14F-4D97-AF65-F5344CB8AC3E}">
        <p14:creationId xmlns:p14="http://schemas.microsoft.com/office/powerpoint/2010/main" val="1176894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85800" y="509156"/>
            <a:ext cx="5476009" cy="4865430"/>
          </a:xfrm>
        </p:spPr>
        <p:txBody>
          <a:bodyPr/>
          <a:lstStyle/>
          <a:p>
            <a:r>
              <a:rPr lang="en-US" cap="none" dirty="0" smtClean="0"/>
              <a:t>Identification is more of an art than a science.  Often times it is about reading between the lines when students submit an evaluation or provide feedback.  Unfortunately, this means that the offense has already occurred.</a:t>
            </a:r>
          </a:p>
          <a:p>
            <a:r>
              <a:rPr lang="en-US" cap="none" dirty="0" smtClean="0"/>
              <a:t>Things to look for:</a:t>
            </a:r>
          </a:p>
          <a:p>
            <a:pPr lvl="1"/>
            <a:r>
              <a:rPr lang="en-US" cap="none" dirty="0" smtClean="0"/>
              <a:t>Strong negative opinions about preceptors, locations, or requesting not to work with someone specific.</a:t>
            </a:r>
          </a:p>
          <a:p>
            <a:pPr lvl="1"/>
            <a:r>
              <a:rPr lang="en-US" cap="none" dirty="0" smtClean="0"/>
              <a:t>Stating they “felt uncomfortable”</a:t>
            </a:r>
          </a:p>
          <a:p>
            <a:pPr lvl="1"/>
            <a:r>
              <a:rPr lang="en-US" cap="none" dirty="0" smtClean="0"/>
              <a:t>Minimizing others behaviors</a:t>
            </a:r>
          </a:p>
        </p:txBody>
      </p:sp>
      <p:pic>
        <p:nvPicPr>
          <p:cNvPr id="5124" name="Picture 4" descr="Image result for identify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984" y="698733"/>
            <a:ext cx="527685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7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cap="none" dirty="0" smtClean="0"/>
              <a:t>Presentation Overview</a:t>
            </a:r>
            <a:endParaRPr lang="en-US" sz="4800" cap="none" dirty="0"/>
          </a:p>
        </p:txBody>
      </p:sp>
      <p:sp>
        <p:nvSpPr>
          <p:cNvPr id="3" name="Content Placeholder 2"/>
          <p:cNvSpPr>
            <a:spLocks noGrp="1"/>
          </p:cNvSpPr>
          <p:nvPr>
            <p:ph sz="quarter" idx="13"/>
          </p:nvPr>
        </p:nvSpPr>
        <p:spPr/>
        <p:txBody>
          <a:bodyPr>
            <a:normAutofit/>
          </a:bodyPr>
          <a:lstStyle/>
          <a:p>
            <a:r>
              <a:rPr lang="en-US" sz="1800" cap="none" dirty="0" smtClean="0"/>
              <a:t>Explanation of Title IX legislation, what it covers, and how it applies in a clinical education environment</a:t>
            </a:r>
          </a:p>
          <a:p>
            <a:r>
              <a:rPr lang="en-US" sz="1800" cap="none" dirty="0" smtClean="0"/>
              <a:t>How to identify complaints, determine if they meet the criteria for Title IX, and how to proceed with reporting it appropriately</a:t>
            </a:r>
          </a:p>
          <a:p>
            <a:r>
              <a:rPr lang="en-US" sz="1800" cap="none" dirty="0" smtClean="0"/>
              <a:t>Discuss the emotional toll on students, faculty, coordinators, and the program from each varying point of view</a:t>
            </a:r>
          </a:p>
          <a:p>
            <a:r>
              <a:rPr lang="en-US" sz="1800" cap="none" dirty="0" smtClean="0"/>
              <a:t>Consider and discuss early detection strategies to prevent future occurrences</a:t>
            </a:r>
          </a:p>
          <a:p>
            <a:endParaRPr lang="en-US" sz="1800" cap="none" dirty="0"/>
          </a:p>
        </p:txBody>
      </p:sp>
    </p:spTree>
    <p:extLst>
      <p:ext uri="{BB962C8B-B14F-4D97-AF65-F5344CB8AC3E}">
        <p14:creationId xmlns:p14="http://schemas.microsoft.com/office/powerpoint/2010/main" val="71436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valuat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84" y="1957964"/>
            <a:ext cx="3810000" cy="27622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30436" y="301336"/>
            <a:ext cx="6550071" cy="5073249"/>
          </a:xfrm>
        </p:spPr>
        <p:txBody>
          <a:bodyPr/>
          <a:lstStyle/>
          <a:p>
            <a:r>
              <a:rPr lang="en-US" cap="none" dirty="0" smtClean="0"/>
              <a:t>When there is something that raises a red flag, the student is the expert about their experience, they need to be asked </a:t>
            </a:r>
            <a:r>
              <a:rPr lang="en-US" b="1" u="sng" cap="none" dirty="0" smtClean="0"/>
              <a:t>FIRST</a:t>
            </a:r>
            <a:r>
              <a:rPr lang="en-US" cap="none" dirty="0" smtClean="0"/>
              <a:t>. Do not go to the faculty, resident or others for information!</a:t>
            </a:r>
          </a:p>
          <a:p>
            <a:pPr lvl="1"/>
            <a:r>
              <a:rPr lang="en-US" cap="none" dirty="0" smtClean="0"/>
              <a:t>Face to face meetings are best practice. </a:t>
            </a:r>
          </a:p>
          <a:p>
            <a:pPr lvl="2"/>
            <a:r>
              <a:rPr lang="en-US" cap="none" dirty="0" smtClean="0"/>
              <a:t>Note: Your attitude will influence their response.</a:t>
            </a:r>
          </a:p>
          <a:p>
            <a:pPr lvl="1"/>
            <a:r>
              <a:rPr lang="en-US" cap="none" dirty="0" smtClean="0"/>
              <a:t>Ask open-ended questions</a:t>
            </a:r>
          </a:p>
          <a:p>
            <a:pPr lvl="1"/>
            <a:r>
              <a:rPr lang="en-US" cap="none" dirty="0" smtClean="0"/>
              <a:t>Ask for specific details</a:t>
            </a:r>
          </a:p>
          <a:p>
            <a:pPr lvl="1"/>
            <a:r>
              <a:rPr lang="en-US" b="1" u="sng" cap="none" dirty="0" smtClean="0"/>
              <a:t>Ask the specific question – “Do you feel that you were…?” unless it is obvious.</a:t>
            </a:r>
          </a:p>
        </p:txBody>
      </p:sp>
      <p:sp>
        <p:nvSpPr>
          <p:cNvPr id="5" name="Rectangle 4"/>
          <p:cNvSpPr/>
          <p:nvPr/>
        </p:nvSpPr>
        <p:spPr>
          <a:xfrm>
            <a:off x="813373" y="1140066"/>
            <a:ext cx="3063018"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solidFill>
                  <a:srgbClr val="FF0000"/>
                </a:solidFill>
                <a:effectLst/>
              </a:rPr>
              <a:t>EVALUATE</a:t>
            </a:r>
            <a:endParaRPr lang="en-US" sz="54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89488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9774" y="322119"/>
            <a:ext cx="10396882" cy="1151965"/>
          </a:xfrm>
        </p:spPr>
        <p:txBody>
          <a:bodyPr/>
          <a:lstStyle/>
          <a:p>
            <a:pPr eaLnBrk="1" hangingPunct="1"/>
            <a:r>
              <a:rPr lang="en-US" altLang="en-US" dirty="0" smtClean="0"/>
              <a:t>If a Student say “yes”…</a:t>
            </a:r>
          </a:p>
        </p:txBody>
      </p:sp>
      <p:sp>
        <p:nvSpPr>
          <p:cNvPr id="45059" name="Rectangle 3"/>
          <p:cNvSpPr>
            <a:spLocks noGrp="1" noChangeArrowheads="1"/>
          </p:cNvSpPr>
          <p:nvPr>
            <p:ph idx="4294967295"/>
          </p:nvPr>
        </p:nvSpPr>
        <p:spPr>
          <a:xfrm>
            <a:off x="613065" y="1474084"/>
            <a:ext cx="10214263" cy="4389437"/>
          </a:xfrm>
          <a:prstGeom prst="rect">
            <a:avLst/>
          </a:prstGeom>
        </p:spPr>
        <p:txBody>
          <a:bodyPr/>
          <a:lstStyle/>
          <a:p>
            <a:pPr eaLnBrk="1" hangingPunct="1">
              <a:lnSpc>
                <a:spcPct val="90000"/>
              </a:lnSpc>
            </a:pPr>
            <a:r>
              <a:rPr lang="en-US" altLang="en-US" sz="2400" cap="none" dirty="0" smtClean="0"/>
              <a:t>Take the allegations seriously.</a:t>
            </a:r>
          </a:p>
          <a:p>
            <a:pPr eaLnBrk="1" hangingPunct="1">
              <a:lnSpc>
                <a:spcPct val="90000"/>
              </a:lnSpc>
            </a:pPr>
            <a:r>
              <a:rPr lang="en-US" altLang="en-US" sz="2400" cap="none" dirty="0" smtClean="0"/>
              <a:t>Listen, do not fill in words for the student.</a:t>
            </a:r>
          </a:p>
          <a:p>
            <a:pPr eaLnBrk="1" hangingPunct="1">
              <a:lnSpc>
                <a:spcPct val="90000"/>
              </a:lnSpc>
            </a:pPr>
            <a:r>
              <a:rPr lang="en-US" altLang="en-US" sz="2400" cap="none" dirty="0" smtClean="0"/>
              <a:t>Affirm the students decision to report.</a:t>
            </a:r>
            <a:endParaRPr lang="en-US" altLang="en-US" sz="2400" cap="none" dirty="0" smtClean="0"/>
          </a:p>
          <a:p>
            <a:pPr eaLnBrk="1" hangingPunct="1">
              <a:lnSpc>
                <a:spcPct val="90000"/>
              </a:lnSpc>
            </a:pPr>
            <a:r>
              <a:rPr lang="en-US" altLang="en-US" sz="2400" cap="none" dirty="0" smtClean="0"/>
              <a:t>If the student does not want you to tell anyone, remind them that it is your job to make sure that these things do not happen and that you are legally required to report these issues.  </a:t>
            </a:r>
          </a:p>
          <a:p>
            <a:pPr>
              <a:lnSpc>
                <a:spcPct val="90000"/>
              </a:lnSpc>
            </a:pPr>
            <a:r>
              <a:rPr lang="en-US" altLang="en-US" sz="2400" cap="none" dirty="0"/>
              <a:t>Do not make any promises that you do not have the control to keep</a:t>
            </a:r>
            <a:r>
              <a:rPr lang="en-US" altLang="en-US" sz="2400" cap="none" dirty="0" smtClean="0"/>
              <a:t>. </a:t>
            </a:r>
          </a:p>
          <a:p>
            <a:pPr>
              <a:lnSpc>
                <a:spcPct val="90000"/>
              </a:lnSpc>
            </a:pPr>
            <a:r>
              <a:rPr lang="en-US" altLang="en-US" sz="2400" cap="none" dirty="0" smtClean="0"/>
              <a:t>As </a:t>
            </a:r>
            <a:r>
              <a:rPr lang="en-US" altLang="en-US" sz="2400" cap="none" dirty="0"/>
              <a:t>soon as possible, write down what the </a:t>
            </a:r>
            <a:r>
              <a:rPr lang="en-US" altLang="en-US" sz="2400" cap="none" dirty="0" smtClean="0"/>
              <a:t>student said.  </a:t>
            </a:r>
            <a:r>
              <a:rPr lang="en-US" altLang="en-US" sz="2400" cap="none" dirty="0"/>
              <a:t>You may very well be </a:t>
            </a:r>
            <a:r>
              <a:rPr lang="en-US" altLang="en-US" sz="2400" cap="none" dirty="0" smtClean="0"/>
              <a:t>asked to share that information again.</a:t>
            </a:r>
            <a:endParaRPr lang="en-US" altLang="en-US" sz="2400" cap="none" dirty="0"/>
          </a:p>
          <a:p>
            <a:pPr>
              <a:lnSpc>
                <a:spcPct val="90000"/>
              </a:lnSpc>
            </a:pPr>
            <a:endParaRPr lang="en-US" altLang="en-US" sz="2400" cap="none" dirty="0"/>
          </a:p>
          <a:p>
            <a:pPr eaLnBrk="1" hangingPunct="1">
              <a:lnSpc>
                <a:spcPct val="90000"/>
              </a:lnSpc>
            </a:pPr>
            <a:endParaRPr lang="en-US" altLang="en-US" sz="2400" dirty="0"/>
          </a:p>
        </p:txBody>
      </p:sp>
    </p:spTree>
    <p:extLst>
      <p:ext uri="{BB962C8B-B14F-4D97-AF65-F5344CB8AC3E}">
        <p14:creationId xmlns:p14="http://schemas.microsoft.com/office/powerpoint/2010/main" val="165273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5"/>
          <p:cNvSpPr>
            <a:spLocks noGrp="1"/>
          </p:cNvSpPr>
          <p:nvPr>
            <p:ph type="title"/>
          </p:nvPr>
        </p:nvSpPr>
        <p:spPr/>
        <p:txBody>
          <a:bodyPr/>
          <a:lstStyle/>
          <a:p>
            <a:pPr eaLnBrk="1" hangingPunct="1"/>
            <a:r>
              <a:rPr lang="en-US" altLang="en-US" dirty="0" smtClean="0"/>
              <a:t>Reporting…</a:t>
            </a:r>
          </a:p>
        </p:txBody>
      </p:sp>
      <p:sp>
        <p:nvSpPr>
          <p:cNvPr id="2" name="Content Placeholder 1"/>
          <p:cNvSpPr>
            <a:spLocks noGrp="1"/>
          </p:cNvSpPr>
          <p:nvPr>
            <p:ph sz="quarter" idx="13"/>
          </p:nvPr>
        </p:nvSpPr>
        <p:spPr>
          <a:xfrm>
            <a:off x="5769131" y="1668541"/>
            <a:ext cx="5313552" cy="3311189"/>
          </a:xfrm>
        </p:spPr>
        <p:txBody>
          <a:bodyPr>
            <a:normAutofit/>
          </a:bodyPr>
          <a:lstStyle/>
          <a:p>
            <a:r>
              <a:rPr lang="en-US" cap="none" dirty="0" smtClean="0"/>
              <a:t>You have 48 hours to report</a:t>
            </a:r>
          </a:p>
          <a:p>
            <a:r>
              <a:rPr lang="en-US" cap="none" dirty="0" smtClean="0"/>
              <a:t>Every institution has a Title IX Coordinator</a:t>
            </a:r>
          </a:p>
          <a:p>
            <a:r>
              <a:rPr lang="en-US" cap="none" dirty="0" smtClean="0"/>
              <a:t>Information that may be requested</a:t>
            </a:r>
          </a:p>
          <a:p>
            <a:pPr lvl="1"/>
            <a:r>
              <a:rPr lang="en-US" cap="none" dirty="0" smtClean="0"/>
              <a:t>All Correspondence</a:t>
            </a:r>
          </a:p>
          <a:p>
            <a:pPr lvl="1"/>
            <a:r>
              <a:rPr lang="en-US" cap="none" dirty="0" smtClean="0"/>
              <a:t>Grading information</a:t>
            </a:r>
          </a:p>
          <a:p>
            <a:pPr lvl="1"/>
            <a:r>
              <a:rPr lang="en-US" cap="none" dirty="0" smtClean="0"/>
              <a:t>Contact information</a:t>
            </a:r>
            <a:endParaRPr lang="en-US" cap="none" dirty="0"/>
          </a:p>
        </p:txBody>
      </p:sp>
      <p:pic>
        <p:nvPicPr>
          <p:cNvPr id="9218" name="Picture 2" descr="Image result for title ix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7765"/>
            <a:ext cx="56007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59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685800"/>
            <a:ext cx="11232572" cy="1158140"/>
          </a:xfrm>
        </p:spPr>
        <p:txBody>
          <a:bodyPr>
            <a:normAutofit fontScale="90000"/>
          </a:bodyPr>
          <a:lstStyle/>
          <a:p>
            <a:r>
              <a:rPr lang="en-US" dirty="0" smtClean="0"/>
              <a:t>The title IX investigation process…</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4111843980"/>
              </p:ext>
            </p:extLst>
          </p:nvPr>
        </p:nvGraphicFramePr>
        <p:xfrm>
          <a:off x="394855" y="2063750"/>
          <a:ext cx="10685895"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124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5638" y="329173"/>
            <a:ext cx="10396882" cy="1151965"/>
          </a:xfrm>
        </p:spPr>
        <p:txBody>
          <a:bodyPr>
            <a:normAutofit fontScale="90000"/>
          </a:bodyPr>
          <a:lstStyle/>
          <a:p>
            <a:pPr>
              <a:defRPr/>
            </a:pPr>
            <a:r>
              <a:rPr lang="en-US" dirty="0" smtClean="0"/>
              <a:t>Effects of Title IX violations on students</a:t>
            </a:r>
          </a:p>
        </p:txBody>
      </p:sp>
      <p:sp>
        <p:nvSpPr>
          <p:cNvPr id="21508" name="Rectangle 4"/>
          <p:cNvSpPr>
            <a:spLocks noGrp="1" noChangeArrowheads="1"/>
          </p:cNvSpPr>
          <p:nvPr>
            <p:ph sz="half" idx="4294967295"/>
          </p:nvPr>
        </p:nvSpPr>
        <p:spPr>
          <a:xfrm>
            <a:off x="348095" y="1086283"/>
            <a:ext cx="4395353" cy="4525962"/>
          </a:xfrm>
        </p:spPr>
        <p:txBody>
          <a:bodyPr/>
          <a:lstStyle/>
          <a:p>
            <a:pPr marL="0" indent="0" eaLnBrk="1" hangingPunct="1">
              <a:buNone/>
            </a:pPr>
            <a:r>
              <a:rPr lang="en-US" altLang="en-US" sz="2400" b="1" cap="none" dirty="0" smtClean="0"/>
              <a:t>Common emotional effects are:</a:t>
            </a:r>
          </a:p>
          <a:p>
            <a:pPr eaLnBrk="1" hangingPunct="1"/>
            <a:r>
              <a:rPr lang="en-US" altLang="en-US" b="1" cap="none" dirty="0" smtClean="0"/>
              <a:t>Anxiety</a:t>
            </a:r>
          </a:p>
          <a:p>
            <a:pPr eaLnBrk="1" hangingPunct="1"/>
            <a:r>
              <a:rPr lang="en-US" altLang="en-US" b="1" cap="none" dirty="0" smtClean="0"/>
              <a:t>Depression</a:t>
            </a:r>
          </a:p>
          <a:p>
            <a:pPr eaLnBrk="1" hangingPunct="1"/>
            <a:r>
              <a:rPr lang="en-US" altLang="en-US" b="1" cap="none" dirty="0" smtClean="0"/>
              <a:t>Withdrawal</a:t>
            </a:r>
          </a:p>
          <a:p>
            <a:pPr eaLnBrk="1" hangingPunct="1"/>
            <a:r>
              <a:rPr lang="en-US" altLang="en-US" b="1" cap="none" dirty="0" smtClean="0"/>
              <a:t>Loss of Motivation</a:t>
            </a:r>
          </a:p>
          <a:p>
            <a:pPr eaLnBrk="1" hangingPunct="1"/>
            <a:r>
              <a:rPr lang="en-US" altLang="en-US" b="1" cap="none" dirty="0" smtClean="0"/>
              <a:t>Low Self Esteem</a:t>
            </a:r>
          </a:p>
        </p:txBody>
      </p:sp>
      <p:sp>
        <p:nvSpPr>
          <p:cNvPr id="2" name="Rectangle 1"/>
          <p:cNvSpPr/>
          <p:nvPr/>
        </p:nvSpPr>
        <p:spPr>
          <a:xfrm>
            <a:off x="5205370" y="1807359"/>
            <a:ext cx="6096000" cy="3693319"/>
          </a:xfrm>
          <a:prstGeom prst="rect">
            <a:avLst/>
          </a:prstGeom>
        </p:spPr>
        <p:txBody>
          <a:bodyPr>
            <a:spAutoFit/>
          </a:bodyPr>
          <a:lstStyle/>
          <a:p>
            <a:r>
              <a:rPr lang="en-US" dirty="0" smtClean="0">
                <a:latin typeface="ProximaNova"/>
              </a:rPr>
              <a:t>“Experiencing </a:t>
            </a:r>
            <a:r>
              <a:rPr lang="en-US" dirty="0">
                <a:latin typeface="ProximaNova"/>
              </a:rPr>
              <a:t>significant amounts of discrimination over time can lead to changes in the way the brain processes information, disrupting, for example, the regions involved in planning and decision-making</a:t>
            </a:r>
            <a:r>
              <a:rPr lang="en-US" dirty="0" smtClean="0">
                <a:latin typeface="ProximaNova"/>
              </a:rPr>
              <a:t>.”</a:t>
            </a:r>
          </a:p>
          <a:p>
            <a:endParaRPr lang="en-US" dirty="0">
              <a:latin typeface="ProximaNova"/>
            </a:endParaRPr>
          </a:p>
          <a:p>
            <a:r>
              <a:rPr lang="en-US" dirty="0">
                <a:latin typeface="ProximaNova"/>
              </a:rPr>
              <a:t>“When we’ve had these experiences and anticipate that other incidents might lead us to be discriminated against, it can interfere with our ability to cognitively function at our </a:t>
            </a:r>
            <a:r>
              <a:rPr lang="en-US" dirty="0" smtClean="0">
                <a:latin typeface="ProximaNova"/>
              </a:rPr>
              <a:t>best.”</a:t>
            </a:r>
          </a:p>
          <a:p>
            <a:endParaRPr lang="en-US" dirty="0" smtClean="0">
              <a:latin typeface="ProximaNova"/>
            </a:endParaRPr>
          </a:p>
          <a:p>
            <a:r>
              <a:rPr lang="en-US" dirty="0" smtClean="0">
                <a:latin typeface="ProximaNova"/>
              </a:rPr>
              <a:t>- Vickie </a:t>
            </a:r>
            <a:r>
              <a:rPr lang="en-US" dirty="0">
                <a:latin typeface="ProximaNova"/>
              </a:rPr>
              <a:t>Mays, UCLA Fielding School of Public Health </a:t>
            </a:r>
            <a:r>
              <a:rPr lang="en-US" dirty="0" smtClean="0">
                <a:latin typeface="ProximaNova"/>
              </a:rPr>
              <a:t>Professor </a:t>
            </a:r>
            <a:r>
              <a:rPr lang="en-US" dirty="0">
                <a:latin typeface="ProximaNova"/>
              </a:rPr>
              <a:t>in the </a:t>
            </a:r>
            <a:r>
              <a:rPr lang="en-US" dirty="0" smtClean="0">
                <a:latin typeface="ProximaNova"/>
              </a:rPr>
              <a:t>Department </a:t>
            </a:r>
            <a:r>
              <a:rPr lang="en-US" dirty="0">
                <a:latin typeface="ProximaNova"/>
              </a:rPr>
              <a:t>of </a:t>
            </a:r>
            <a:r>
              <a:rPr lang="en-US" dirty="0" smtClean="0">
                <a:latin typeface="ProximaNova"/>
              </a:rPr>
              <a:t>Health </a:t>
            </a:r>
            <a:r>
              <a:rPr lang="en-US" dirty="0">
                <a:latin typeface="ProximaNova"/>
              </a:rPr>
              <a:t>P</a:t>
            </a:r>
            <a:r>
              <a:rPr lang="en-US" dirty="0" smtClean="0">
                <a:latin typeface="ProximaNova"/>
              </a:rPr>
              <a:t>olicy </a:t>
            </a:r>
            <a:r>
              <a:rPr lang="en-US" dirty="0">
                <a:latin typeface="ProximaNova"/>
              </a:rPr>
              <a:t>and M</a:t>
            </a:r>
            <a:r>
              <a:rPr lang="en-US" dirty="0" smtClean="0">
                <a:latin typeface="ProximaNova"/>
              </a:rPr>
              <a:t>anagement</a:t>
            </a:r>
          </a:p>
        </p:txBody>
      </p:sp>
      <p:sp>
        <p:nvSpPr>
          <p:cNvPr id="3" name="Rectangle 2"/>
          <p:cNvSpPr/>
          <p:nvPr/>
        </p:nvSpPr>
        <p:spPr>
          <a:xfrm>
            <a:off x="2545772" y="5920055"/>
            <a:ext cx="9289472" cy="369332"/>
          </a:xfrm>
          <a:prstGeom prst="rect">
            <a:avLst/>
          </a:prstGeom>
        </p:spPr>
        <p:txBody>
          <a:bodyPr wrap="square">
            <a:spAutoFit/>
          </a:bodyPr>
          <a:lstStyle/>
          <a:p>
            <a:r>
              <a:rPr lang="en-US" dirty="0">
                <a:latin typeface="ProximaNova"/>
              </a:rPr>
              <a:t>http://newsroom.ucla.edu/stories/discrimination-can-be-harmful-to-your-mental-health</a:t>
            </a:r>
          </a:p>
        </p:txBody>
      </p:sp>
    </p:spTree>
    <p:extLst>
      <p:ext uri="{BB962C8B-B14F-4D97-AF65-F5344CB8AC3E}">
        <p14:creationId xmlns:p14="http://schemas.microsoft.com/office/powerpoint/2010/main" val="28356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4294967295"/>
          </p:nvPr>
        </p:nvSpPr>
        <p:spPr>
          <a:xfrm>
            <a:off x="810492" y="2285999"/>
            <a:ext cx="5611090" cy="3388591"/>
          </a:xfrm>
          <a:prstGeom prst="rect">
            <a:avLst/>
          </a:prstGeom>
        </p:spPr>
        <p:txBody>
          <a:bodyPr/>
          <a:lstStyle/>
          <a:p>
            <a:pPr eaLnBrk="1" hangingPunct="1"/>
            <a:r>
              <a:rPr lang="en-US" altLang="en-US" cap="none" dirty="0" smtClean="0"/>
              <a:t>Do SOMETHING!</a:t>
            </a:r>
          </a:p>
          <a:p>
            <a:pPr eaLnBrk="1" hangingPunct="1"/>
            <a:r>
              <a:rPr lang="en-US" altLang="en-US" cap="none" dirty="0" smtClean="0"/>
              <a:t>Be a good listener and </a:t>
            </a:r>
            <a:r>
              <a:rPr lang="en-US" altLang="en-US" cap="none" dirty="0" smtClean="0"/>
              <a:t>nonjudgmental</a:t>
            </a:r>
            <a:endParaRPr lang="en-US" altLang="en-US" cap="none" dirty="0" smtClean="0"/>
          </a:p>
          <a:p>
            <a:pPr eaLnBrk="1" hangingPunct="1"/>
            <a:r>
              <a:rPr lang="en-US" altLang="en-US" cap="none" dirty="0" smtClean="0"/>
              <a:t>Emphasize that it was not their fault</a:t>
            </a:r>
          </a:p>
          <a:p>
            <a:pPr eaLnBrk="1" hangingPunct="1"/>
            <a:r>
              <a:rPr lang="en-US" altLang="en-US" cap="none" dirty="0" smtClean="0"/>
              <a:t>Encourage them to seek resources and services in the community</a:t>
            </a:r>
          </a:p>
          <a:p>
            <a:pPr eaLnBrk="1" hangingPunct="1"/>
            <a:r>
              <a:rPr lang="en-US" altLang="en-US" cap="none" dirty="0" smtClean="0"/>
              <a:t>Remind them that they are not alone</a:t>
            </a:r>
          </a:p>
          <a:p>
            <a:pPr eaLnBrk="1" hangingPunct="1"/>
            <a:r>
              <a:rPr lang="en-US" altLang="en-US" cap="none" dirty="0" smtClean="0"/>
              <a:t>Do research and be understanding</a:t>
            </a:r>
          </a:p>
        </p:txBody>
      </p:sp>
      <p:sp>
        <p:nvSpPr>
          <p:cNvPr id="16386" name="Rectangle 2"/>
          <p:cNvSpPr>
            <a:spLocks noGrp="1" noChangeArrowheads="1"/>
          </p:cNvSpPr>
          <p:nvPr>
            <p:ph type="title"/>
          </p:nvPr>
        </p:nvSpPr>
        <p:spPr/>
        <p:txBody>
          <a:bodyPr>
            <a:normAutofit fontScale="90000"/>
          </a:bodyPr>
          <a:lstStyle/>
          <a:p>
            <a:pPr>
              <a:defRPr/>
            </a:pPr>
            <a:r>
              <a:rPr lang="en-US" dirty="0" smtClean="0"/>
              <a:t>How to help SOMEONE WHO HAS EXPERIENCED DISCRIMINTION OR SEXUAL VIOLENCE</a:t>
            </a:r>
          </a:p>
        </p:txBody>
      </p:sp>
      <p:pic>
        <p:nvPicPr>
          <p:cNvPr id="15362" name="Picture 2" descr="Image result for helping victims"/>
          <p:cNvPicPr>
            <a:picLocks noChangeAspect="1" noChangeArrowheads="1"/>
          </p:cNvPicPr>
          <p:nvPr/>
        </p:nvPicPr>
        <p:blipFill rotWithShape="1">
          <a:blip r:embed="rId3">
            <a:extLst>
              <a:ext uri="{28A0092B-C50C-407E-A947-70E740481C1C}">
                <a14:useLocalDpi xmlns:a14="http://schemas.microsoft.com/office/drawing/2010/main" val="0"/>
              </a:ext>
            </a:extLst>
          </a:blip>
          <a:srcRect l="9412" r="20497" b="255"/>
          <a:stretch/>
        </p:blipFill>
        <p:spPr bwMode="auto">
          <a:xfrm>
            <a:off x="7107382" y="2285999"/>
            <a:ext cx="3383438" cy="320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613064"/>
            <a:ext cx="10999556" cy="1158140"/>
          </a:xfrm>
        </p:spPr>
        <p:txBody>
          <a:bodyPr>
            <a:normAutofit fontScale="90000"/>
          </a:bodyPr>
          <a:lstStyle/>
          <a:p>
            <a:r>
              <a:rPr lang="en-US" dirty="0" smtClean="0"/>
              <a:t>Emotional toll on other parties…</a:t>
            </a:r>
            <a:endParaRPr lang="en-US" dirty="0"/>
          </a:p>
        </p:txBody>
      </p:sp>
      <p:sp>
        <p:nvSpPr>
          <p:cNvPr id="3" name="Content Placeholder 2"/>
          <p:cNvSpPr>
            <a:spLocks noGrp="1"/>
          </p:cNvSpPr>
          <p:nvPr>
            <p:ph sz="quarter" idx="13"/>
          </p:nvPr>
        </p:nvSpPr>
        <p:spPr>
          <a:xfrm>
            <a:off x="577319" y="1746027"/>
            <a:ext cx="5088714" cy="3311189"/>
          </a:xfrm>
        </p:spPr>
        <p:txBody>
          <a:bodyPr/>
          <a:lstStyle/>
          <a:p>
            <a:r>
              <a:rPr lang="en-US" cap="none" dirty="0" smtClean="0"/>
              <a:t>Coordinators, </a:t>
            </a:r>
            <a:r>
              <a:rPr lang="en-US" cap="none" dirty="0"/>
              <a:t>f</a:t>
            </a:r>
            <a:r>
              <a:rPr lang="en-US" cap="none" dirty="0" smtClean="0"/>
              <a:t>aculty, and administrators also emotionally process Title IX complaints.  Anxiety and fear regarding the outcome are also part of the process.</a:t>
            </a:r>
            <a:endParaRPr lang="en-US" cap="none" dirty="0"/>
          </a:p>
        </p:txBody>
      </p:sp>
      <p:sp>
        <p:nvSpPr>
          <p:cNvPr id="4" name="Content Placeholder 3"/>
          <p:cNvSpPr>
            <a:spLocks noGrp="1"/>
          </p:cNvSpPr>
          <p:nvPr>
            <p:ph sz="quarter" idx="14"/>
          </p:nvPr>
        </p:nvSpPr>
        <p:spPr>
          <a:xfrm>
            <a:off x="5962798" y="1771204"/>
            <a:ext cx="5086538" cy="3311189"/>
          </a:xfrm>
        </p:spPr>
        <p:txBody>
          <a:bodyPr/>
          <a:lstStyle/>
          <a:p>
            <a:r>
              <a:rPr lang="en-US" cap="none" dirty="0" smtClean="0"/>
              <a:t>Fear regarding the validity of the complaint</a:t>
            </a:r>
          </a:p>
          <a:p>
            <a:r>
              <a:rPr lang="en-US" cap="none" dirty="0" smtClean="0"/>
              <a:t>Fear of hostile response or retaliation by accused</a:t>
            </a:r>
          </a:p>
          <a:p>
            <a:r>
              <a:rPr lang="en-US" cap="none" dirty="0" smtClean="0"/>
              <a:t>If it is an outside preceptor, fear of the program gaining a reputation</a:t>
            </a:r>
          </a:p>
          <a:p>
            <a:r>
              <a:rPr lang="en-US" cap="none" dirty="0" smtClean="0"/>
              <a:t>Accusations of exaggerating or aggravating a situation</a:t>
            </a:r>
          </a:p>
          <a:p>
            <a:endParaRPr lang="en-US" cap="none" dirty="0" smtClean="0"/>
          </a:p>
          <a:p>
            <a:endParaRPr lang="en-US" cap="none" dirty="0" smtClean="0"/>
          </a:p>
        </p:txBody>
      </p:sp>
      <p:pic>
        <p:nvPicPr>
          <p:cNvPr id="18434" name="Picture 2" descr="Image result for fear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739" y="3401621"/>
            <a:ext cx="3265873" cy="2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3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Concerns of the program</a:t>
            </a:r>
            <a:endParaRPr lang="en-US" dirty="0"/>
          </a:p>
        </p:txBody>
      </p:sp>
      <p:sp>
        <p:nvSpPr>
          <p:cNvPr id="3" name="Content Placeholder 2"/>
          <p:cNvSpPr>
            <a:spLocks noGrp="1"/>
          </p:cNvSpPr>
          <p:nvPr>
            <p:ph sz="quarter" idx="13"/>
          </p:nvPr>
        </p:nvSpPr>
        <p:spPr/>
        <p:txBody>
          <a:bodyPr>
            <a:normAutofit lnSpcReduction="10000"/>
          </a:bodyPr>
          <a:lstStyle/>
          <a:p>
            <a:r>
              <a:rPr lang="en-US" cap="none" dirty="0"/>
              <a:t>Concern of following the protocol </a:t>
            </a:r>
            <a:r>
              <a:rPr lang="en-US" cap="none" dirty="0" smtClean="0"/>
              <a:t>correctly but not wanting to be too aggressive</a:t>
            </a:r>
            <a:endParaRPr lang="en-US" cap="none" dirty="0"/>
          </a:p>
          <a:p>
            <a:r>
              <a:rPr lang="en-US" cap="none" dirty="0" smtClean="0"/>
              <a:t>Concern about colleagues getting into trouble</a:t>
            </a:r>
          </a:p>
          <a:p>
            <a:r>
              <a:rPr lang="en-US" cap="none" dirty="0" smtClean="0"/>
              <a:t>Concern of losing valuable preceptors or community faculty</a:t>
            </a:r>
          </a:p>
          <a:p>
            <a:r>
              <a:rPr lang="en-US" cap="none" dirty="0" smtClean="0"/>
              <a:t>Concern of students using this as a tool to manipulate</a:t>
            </a:r>
          </a:p>
        </p:txBody>
      </p:sp>
      <p:pic>
        <p:nvPicPr>
          <p:cNvPr id="19458" name="Picture 2" descr="Image result for risk pn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81812" y="2063750"/>
            <a:ext cx="3311525"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43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21420000">
            <a:off x="3046235" y="606225"/>
            <a:ext cx="7598675" cy="2766528"/>
          </a:xfrm>
        </p:spPr>
        <p:txBody>
          <a:bodyPr/>
          <a:lstStyle/>
          <a:p>
            <a:pPr algn="ctr"/>
            <a:r>
              <a:rPr lang="en-US" dirty="0" smtClean="0"/>
              <a:t>Real Case Scenarios</a:t>
            </a:r>
            <a:endParaRPr lang="en-US" dirty="0"/>
          </a:p>
        </p:txBody>
      </p:sp>
      <p:sp>
        <p:nvSpPr>
          <p:cNvPr id="6" name="Subtitle 5"/>
          <p:cNvSpPr>
            <a:spLocks noGrp="1"/>
          </p:cNvSpPr>
          <p:nvPr>
            <p:ph type="subTitle" idx="1"/>
          </p:nvPr>
        </p:nvSpPr>
        <p:spPr/>
        <p:txBody>
          <a:bodyPr/>
          <a:lstStyle/>
          <a:p>
            <a:endParaRPr lang="en-US" dirty="0"/>
          </a:p>
        </p:txBody>
      </p:sp>
      <p:pic>
        <p:nvPicPr>
          <p:cNvPr id="20482" name="Picture 2" descr="Image result for case study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924791"/>
            <a:ext cx="4045528" cy="40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21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40" y="475372"/>
            <a:ext cx="10396882" cy="1151965"/>
          </a:xfrm>
        </p:spPr>
        <p:txBody>
          <a:bodyPr/>
          <a:lstStyle/>
          <a:p>
            <a:pPr algn="ctr"/>
            <a:r>
              <a:rPr lang="en-US" dirty="0" smtClean="0"/>
              <a:t>Scenario One…</a:t>
            </a:r>
            <a:endParaRPr lang="en-US" dirty="0"/>
          </a:p>
        </p:txBody>
      </p:sp>
      <p:sp>
        <p:nvSpPr>
          <p:cNvPr id="3" name="Content Placeholder 2"/>
          <p:cNvSpPr>
            <a:spLocks noGrp="1"/>
          </p:cNvSpPr>
          <p:nvPr>
            <p:ph sz="quarter" idx="13"/>
          </p:nvPr>
        </p:nvSpPr>
        <p:spPr>
          <a:xfrm>
            <a:off x="592281" y="2009430"/>
            <a:ext cx="4333009" cy="3311189"/>
          </a:xfrm>
        </p:spPr>
        <p:txBody>
          <a:bodyPr anchor="t"/>
          <a:lstStyle/>
          <a:p>
            <a:pPr marL="0" indent="0">
              <a:buNone/>
            </a:pPr>
            <a:r>
              <a:rPr lang="en-US" cap="none" dirty="0" smtClean="0"/>
              <a:t>A female student completed her Clerkship in a rural community and submitted a negative evaluation of her preceptor.  The preceptor was a volunteer community faculty member who had been taking students for many years.</a:t>
            </a:r>
            <a:endParaRPr lang="en-US" cap="none" dirty="0"/>
          </a:p>
        </p:txBody>
      </p:sp>
      <p:sp>
        <p:nvSpPr>
          <p:cNvPr id="6" name="Rectangle 5"/>
          <p:cNvSpPr/>
          <p:nvPr/>
        </p:nvSpPr>
        <p:spPr>
          <a:xfrm>
            <a:off x="5851096" y="2009430"/>
            <a:ext cx="5526948" cy="2554545"/>
          </a:xfrm>
          <a:prstGeom prst="rect">
            <a:avLst/>
          </a:prstGeom>
        </p:spPr>
        <p:txBody>
          <a:bodyPr wrap="square">
            <a:spAutoFit/>
          </a:bodyPr>
          <a:lstStyle/>
          <a:p>
            <a:pPr marL="285750" indent="-285750">
              <a:buFont typeface="Arial" panose="020B0604020202020204" pitchFamily="34" charset="0"/>
              <a:buChar char="•"/>
            </a:pPr>
            <a:r>
              <a:rPr lang="en-US" sz="2000" dirty="0" smtClean="0"/>
              <a:t>Indicated that she enjoyed her time at the site. </a:t>
            </a:r>
          </a:p>
          <a:p>
            <a:pPr marL="285750" indent="-285750">
              <a:buFont typeface="Arial" panose="020B0604020202020204" pitchFamily="34" charset="0"/>
              <a:buChar char="•"/>
            </a:pPr>
            <a:r>
              <a:rPr lang="en-US" sz="2000" dirty="0" smtClean="0"/>
              <a:t>Claimed that she received the expected teaching.</a:t>
            </a:r>
          </a:p>
          <a:p>
            <a:pPr marL="285750" indent="-285750">
              <a:buFont typeface="Arial" panose="020B0604020202020204" pitchFamily="34" charset="0"/>
              <a:buChar char="•"/>
            </a:pPr>
            <a:r>
              <a:rPr lang="en-US" sz="2000" dirty="0" smtClean="0"/>
              <a:t>Her only complaint was regarding comments that were made during the rotation.</a:t>
            </a:r>
          </a:p>
          <a:p>
            <a:pPr marL="742950" lvl="1" indent="-285750">
              <a:buFont typeface="Arial" panose="020B0604020202020204" pitchFamily="34" charset="0"/>
              <a:buChar char="•"/>
            </a:pPr>
            <a:r>
              <a:rPr lang="en-US" sz="2000" dirty="0" smtClean="0"/>
              <a:t>Comments were sexually suggestive regarding patients and demeaning to women</a:t>
            </a:r>
          </a:p>
        </p:txBody>
      </p:sp>
      <p:sp>
        <p:nvSpPr>
          <p:cNvPr id="9" name="TextBox 8"/>
          <p:cNvSpPr txBox="1"/>
          <p:nvPr/>
        </p:nvSpPr>
        <p:spPr>
          <a:xfrm>
            <a:off x="5361709" y="1587551"/>
            <a:ext cx="2140527" cy="461665"/>
          </a:xfrm>
          <a:prstGeom prst="rect">
            <a:avLst/>
          </a:prstGeom>
          <a:noFill/>
        </p:spPr>
        <p:txBody>
          <a:bodyPr wrap="square" rtlCol="0">
            <a:spAutoFit/>
          </a:bodyPr>
          <a:lstStyle/>
          <a:p>
            <a:r>
              <a:rPr lang="en-US" sz="2400" b="1" u="sng" dirty="0" smtClean="0"/>
              <a:t>INITIALLY…</a:t>
            </a:r>
            <a:endParaRPr lang="en-US" sz="2400" b="1" u="sng" dirty="0"/>
          </a:p>
        </p:txBody>
      </p:sp>
    </p:spTree>
    <p:extLst>
      <p:ext uri="{BB962C8B-B14F-4D97-AF65-F5344CB8AC3E}">
        <p14:creationId xmlns:p14="http://schemas.microsoft.com/office/powerpoint/2010/main" val="5601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400300"/>
            <a:ext cx="11691257" cy="3193487"/>
          </a:xfrm>
        </p:spPr>
        <p:txBody>
          <a:bodyPr/>
          <a:lstStyle/>
          <a:p>
            <a:pPr algn="ctr"/>
            <a:r>
              <a:rPr lang="en-US" dirty="0" smtClean="0"/>
              <a:t>Do you know what it is?</a:t>
            </a:r>
            <a:endParaRPr lang="en-US" dirty="0"/>
          </a:p>
        </p:txBody>
      </p:sp>
      <p:pic>
        <p:nvPicPr>
          <p:cNvPr id="2056" name="Picture 8" descr="Image result for title 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052" y="739548"/>
            <a:ext cx="6363067" cy="369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3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a:t>
            </a:r>
            <a:endParaRPr lang="en-US" dirty="0"/>
          </a:p>
        </p:txBody>
      </p:sp>
      <p:sp>
        <p:nvSpPr>
          <p:cNvPr id="3" name="Content Placeholder 2"/>
          <p:cNvSpPr>
            <a:spLocks noGrp="1"/>
          </p:cNvSpPr>
          <p:nvPr>
            <p:ph sz="quarter" idx="13"/>
          </p:nvPr>
        </p:nvSpPr>
        <p:spPr/>
        <p:txBody>
          <a:bodyPr/>
          <a:lstStyle/>
          <a:p>
            <a:r>
              <a:rPr lang="en-US" cap="none" dirty="0" smtClean="0"/>
              <a:t>The University Title IX investigated the report finding in favor of the student for the creation of a hostile environment.</a:t>
            </a:r>
          </a:p>
          <a:p>
            <a:r>
              <a:rPr lang="en-US" cap="none" dirty="0" smtClean="0"/>
              <a:t>The community preceptor was ordered to complete sexual harassment and sensitivity training.</a:t>
            </a:r>
          </a:p>
          <a:p>
            <a:r>
              <a:rPr lang="en-US" cap="none" dirty="0" smtClean="0"/>
              <a:t>The student continued to pursue the complaint and seemingly drafted legal documents against the university.</a:t>
            </a:r>
          </a:p>
          <a:p>
            <a:r>
              <a:rPr lang="en-US" cap="none" dirty="0" smtClean="0"/>
              <a:t>Had we not followed the Title IX protocol, who knows how it would have ended.</a:t>
            </a:r>
            <a:endParaRPr lang="en-US" cap="none" dirty="0"/>
          </a:p>
        </p:txBody>
      </p:sp>
    </p:spTree>
    <p:extLst>
      <p:ext uri="{BB962C8B-B14F-4D97-AF65-F5344CB8AC3E}">
        <p14:creationId xmlns:p14="http://schemas.microsoft.com/office/powerpoint/2010/main" val="1348971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Two</a:t>
            </a:r>
            <a:endParaRPr lang="en-US" dirty="0"/>
          </a:p>
        </p:txBody>
      </p:sp>
      <p:sp>
        <p:nvSpPr>
          <p:cNvPr id="4" name="Rectangle 3"/>
          <p:cNvSpPr/>
          <p:nvPr/>
        </p:nvSpPr>
        <p:spPr>
          <a:xfrm>
            <a:off x="377536" y="2163818"/>
            <a:ext cx="10886209" cy="2031325"/>
          </a:xfrm>
          <a:prstGeom prst="rect">
            <a:avLst/>
          </a:prstGeom>
        </p:spPr>
        <p:txBody>
          <a:bodyPr wrap="square">
            <a:spAutoFit/>
          </a:bodyPr>
          <a:lstStyle/>
          <a:p>
            <a:r>
              <a:rPr lang="en-US" dirty="0" smtClean="0"/>
              <a:t>Hiba Ali completed </a:t>
            </a:r>
            <a:r>
              <a:rPr lang="en-US" dirty="0"/>
              <a:t>her Clerkship in a rural </a:t>
            </a:r>
            <a:r>
              <a:rPr lang="en-US" dirty="0" smtClean="0"/>
              <a:t>community.  </a:t>
            </a:r>
            <a:r>
              <a:rPr lang="en-US" dirty="0"/>
              <a:t>The </a:t>
            </a:r>
            <a:r>
              <a:rPr lang="en-US" dirty="0" smtClean="0"/>
              <a:t>Clerkship preceptor </a:t>
            </a:r>
            <a:r>
              <a:rPr lang="en-US" dirty="0"/>
              <a:t>was a volunteer community faculty member who had been taking students for many </a:t>
            </a:r>
            <a:r>
              <a:rPr lang="en-US" dirty="0" smtClean="0"/>
              <a:t>years.  Initially, the student did not put any information to indicate an issue had occurred.  Fortunately, </a:t>
            </a:r>
            <a:r>
              <a:rPr lang="en-US" dirty="0" err="1" smtClean="0"/>
              <a:t>Hiba’s</a:t>
            </a:r>
            <a:r>
              <a:rPr lang="en-US" dirty="0" smtClean="0"/>
              <a:t> relationship with a faculty mentor allowed her the support to come forward with her concerns regarding being denied access to learning opportunities based on gendered religious attire.</a:t>
            </a:r>
          </a:p>
          <a:p>
            <a:endParaRPr lang="en-US" dirty="0"/>
          </a:p>
          <a:p>
            <a:r>
              <a:rPr lang="en-US" dirty="0" smtClean="0"/>
              <a:t>Thoughts regarding this process from Hiba Ali…</a:t>
            </a:r>
            <a:endParaRPr lang="en-US" dirty="0"/>
          </a:p>
        </p:txBody>
      </p:sp>
    </p:spTree>
    <p:extLst>
      <p:ext uri="{BB962C8B-B14F-4D97-AF65-F5344CB8AC3E}">
        <p14:creationId xmlns:p14="http://schemas.microsoft.com/office/powerpoint/2010/main" val="1508811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a:t>
            </a:r>
            <a:endParaRPr lang="en-US" dirty="0"/>
          </a:p>
        </p:txBody>
      </p:sp>
      <p:sp>
        <p:nvSpPr>
          <p:cNvPr id="3" name="Content Placeholder 2"/>
          <p:cNvSpPr>
            <a:spLocks noGrp="1"/>
          </p:cNvSpPr>
          <p:nvPr>
            <p:ph sz="quarter" idx="13"/>
          </p:nvPr>
        </p:nvSpPr>
        <p:spPr/>
        <p:txBody>
          <a:bodyPr/>
          <a:lstStyle/>
          <a:p>
            <a:r>
              <a:rPr lang="en-US" cap="none" dirty="0" smtClean="0"/>
              <a:t>The Faculty Clerkship Co-Directors spoke at length with the Community </a:t>
            </a:r>
            <a:r>
              <a:rPr lang="en-US" cap="none" dirty="0"/>
              <a:t>P</a:t>
            </a:r>
            <a:r>
              <a:rPr lang="en-US" cap="none" dirty="0" smtClean="0"/>
              <a:t>receptor on several occasions.</a:t>
            </a:r>
          </a:p>
          <a:p>
            <a:r>
              <a:rPr lang="en-US" cap="none" dirty="0" smtClean="0"/>
              <a:t>The Community Preceptor denied any intentional discriminatory acts, however, did acknowledge that there were hospital policies that needed revision to accommodate a broader student base.</a:t>
            </a:r>
          </a:p>
          <a:p>
            <a:r>
              <a:rPr lang="en-US" cap="none" dirty="0" smtClean="0"/>
              <a:t>The hospital has revised the offensive policies.</a:t>
            </a:r>
          </a:p>
          <a:p>
            <a:r>
              <a:rPr lang="en-US" cap="none" dirty="0" smtClean="0"/>
              <a:t>We were able to use this as a preceptor education opportunity.</a:t>
            </a:r>
            <a:endParaRPr lang="en-US" cap="none" dirty="0"/>
          </a:p>
        </p:txBody>
      </p:sp>
    </p:spTree>
    <p:extLst>
      <p:ext uri="{BB962C8B-B14F-4D97-AF65-F5344CB8AC3E}">
        <p14:creationId xmlns:p14="http://schemas.microsoft.com/office/powerpoint/2010/main" val="2478169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2" y="1756064"/>
            <a:ext cx="4702175" cy="2303759"/>
          </a:xfrm>
        </p:spPr>
        <p:txBody>
          <a:bodyPr>
            <a:normAutofit fontScale="90000"/>
          </a:bodyPr>
          <a:lstStyle/>
          <a:p>
            <a:r>
              <a:rPr lang="en-US" cap="none" dirty="0" smtClean="0"/>
              <a:t>How can we work to prevent future issues such as these?</a:t>
            </a:r>
            <a:br>
              <a:rPr lang="en-US" cap="none" dirty="0" smtClean="0"/>
            </a:br>
            <a:r>
              <a:rPr lang="en-US" cap="none" dirty="0" smtClean="0"/>
              <a:t/>
            </a:r>
            <a:br>
              <a:rPr lang="en-US" cap="none" dirty="0" smtClean="0"/>
            </a:br>
            <a:r>
              <a:rPr lang="en-US" cap="none" dirty="0" smtClean="0"/>
              <a:t>Thoughts?</a:t>
            </a:r>
            <a:endParaRPr lang="en-US" cap="none" dirty="0"/>
          </a:p>
        </p:txBody>
      </p:sp>
      <p:pic>
        <p:nvPicPr>
          <p:cNvPr id="21508" name="Picture 4" descr="Image result for discu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549" y="1537854"/>
            <a:ext cx="5830454" cy="406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91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the statute says:</a:t>
            </a:r>
            <a:endParaRPr lang="en-US" dirty="0"/>
          </a:p>
        </p:txBody>
      </p:sp>
      <p:sp>
        <p:nvSpPr>
          <p:cNvPr id="5" name="Content Placeholder 4"/>
          <p:cNvSpPr>
            <a:spLocks noGrp="1"/>
          </p:cNvSpPr>
          <p:nvPr>
            <p:ph sz="quarter" idx="13"/>
          </p:nvPr>
        </p:nvSpPr>
        <p:spPr>
          <a:xfrm>
            <a:off x="685800" y="1944130"/>
            <a:ext cx="10394707" cy="3430455"/>
          </a:xfrm>
        </p:spPr>
        <p:txBody>
          <a:bodyPr>
            <a:normAutofit/>
          </a:bodyPr>
          <a:lstStyle/>
          <a:p>
            <a:pPr marL="0" indent="0">
              <a:buNone/>
            </a:pPr>
            <a:r>
              <a:rPr lang="en-US" cap="none" dirty="0" smtClean="0"/>
              <a:t>The U.S. Department of Education’s </a:t>
            </a:r>
            <a:r>
              <a:rPr lang="en-US" cap="none" dirty="0"/>
              <a:t>O</a:t>
            </a:r>
            <a:r>
              <a:rPr lang="en-US" cap="none" dirty="0" smtClean="0"/>
              <a:t>ffice for Civil </a:t>
            </a:r>
            <a:r>
              <a:rPr lang="en-US" cap="none" dirty="0"/>
              <a:t>R</a:t>
            </a:r>
            <a:r>
              <a:rPr lang="en-US" cap="none" dirty="0" smtClean="0"/>
              <a:t>ights (OCR) enforces Title IX of the education amendments of 1972. </a:t>
            </a:r>
          </a:p>
          <a:p>
            <a:pPr marL="0" indent="0">
              <a:buNone/>
            </a:pPr>
            <a:r>
              <a:rPr lang="en-US" cap="none" dirty="0" smtClean="0"/>
              <a:t>Title IX states that:</a:t>
            </a:r>
          </a:p>
          <a:p>
            <a:r>
              <a:rPr lang="en-US" cap="none" dirty="0" smtClean="0"/>
              <a:t>“No person in the United </a:t>
            </a:r>
            <a:r>
              <a:rPr lang="en-US" cap="none" dirty="0"/>
              <a:t>S</a:t>
            </a:r>
            <a:r>
              <a:rPr lang="en-US" cap="none" dirty="0" smtClean="0"/>
              <a:t>tates shall, on the basis of sex, be excluded from participation in, be denied the benefits of, or be </a:t>
            </a:r>
            <a:r>
              <a:rPr lang="en-US" u="sng" cap="none" dirty="0" smtClean="0"/>
              <a:t>subjected to discrimination</a:t>
            </a:r>
            <a:r>
              <a:rPr lang="en-US" cap="none" dirty="0" smtClean="0"/>
              <a:t> under any education program or activity receiving federal financial assistance.”</a:t>
            </a:r>
            <a:endParaRPr lang="en-US" cap="none" dirty="0"/>
          </a:p>
        </p:txBody>
      </p:sp>
    </p:spTree>
    <p:extLst>
      <p:ext uri="{BB962C8B-B14F-4D97-AF65-F5344CB8AC3E}">
        <p14:creationId xmlns:p14="http://schemas.microsoft.com/office/powerpoint/2010/main" val="247690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85800"/>
            <a:ext cx="11673016" cy="1158140"/>
          </a:xfrm>
        </p:spPr>
        <p:txBody>
          <a:bodyPr>
            <a:normAutofit/>
          </a:bodyPr>
          <a:lstStyle/>
          <a:p>
            <a:pPr algn="ctr"/>
            <a:r>
              <a:rPr lang="en-US" dirty="0" smtClean="0"/>
              <a:t>What does that cover?</a:t>
            </a:r>
            <a:endParaRPr lang="en-US" dirty="0"/>
          </a:p>
        </p:txBody>
      </p:sp>
      <p:sp>
        <p:nvSpPr>
          <p:cNvPr id="7" name="Content Placeholder 6"/>
          <p:cNvSpPr>
            <a:spLocks noGrp="1"/>
          </p:cNvSpPr>
          <p:nvPr>
            <p:ph sz="quarter" idx="13"/>
          </p:nvPr>
        </p:nvSpPr>
        <p:spPr>
          <a:xfrm>
            <a:off x="222422" y="2063396"/>
            <a:ext cx="11252886" cy="3311189"/>
          </a:xfrm>
        </p:spPr>
        <p:txBody>
          <a:bodyPr>
            <a:noAutofit/>
          </a:bodyPr>
          <a:lstStyle/>
          <a:p>
            <a:pPr marL="0" indent="0">
              <a:lnSpc>
                <a:spcPct val="100000"/>
              </a:lnSpc>
              <a:spcBef>
                <a:spcPts val="0"/>
              </a:spcBef>
              <a:buNone/>
            </a:pPr>
            <a:r>
              <a:rPr lang="en-US" sz="1800" cap="none" dirty="0" smtClean="0"/>
              <a:t>Sex-based discrimination can take multiple forms. Harassers can be students, staff, faculty, or other persons related to the university such as a visiting student or community preceptor. Sexual harassment (including sexual violence) and gender-based harassment are forms of sex-based discrimination.</a:t>
            </a:r>
          </a:p>
          <a:p>
            <a:pPr marL="0" indent="0">
              <a:lnSpc>
                <a:spcPct val="100000"/>
              </a:lnSpc>
              <a:spcBef>
                <a:spcPts val="0"/>
              </a:spcBef>
              <a:buNone/>
            </a:pPr>
            <a:endParaRPr lang="en-US" sz="1800" cap="none" dirty="0" smtClean="0"/>
          </a:p>
          <a:p>
            <a:pPr>
              <a:lnSpc>
                <a:spcPct val="100000"/>
              </a:lnSpc>
              <a:spcBef>
                <a:spcPts val="0"/>
              </a:spcBef>
            </a:pPr>
            <a:r>
              <a:rPr lang="en-US" sz="1800" u="sng" cap="none" dirty="0" smtClean="0"/>
              <a:t>Sexual harassment</a:t>
            </a:r>
            <a:r>
              <a:rPr lang="en-US" sz="1800" cap="none" dirty="0" smtClean="0"/>
              <a:t> is unwelcome conduct of a sexual nature, verbal or non-verbal.</a:t>
            </a:r>
          </a:p>
          <a:p>
            <a:pPr>
              <a:lnSpc>
                <a:spcPct val="100000"/>
              </a:lnSpc>
              <a:spcBef>
                <a:spcPts val="0"/>
              </a:spcBef>
            </a:pPr>
            <a:endParaRPr lang="en-US" sz="1800" cap="none" dirty="0" smtClean="0"/>
          </a:p>
          <a:p>
            <a:pPr>
              <a:lnSpc>
                <a:spcPct val="100000"/>
              </a:lnSpc>
              <a:spcBef>
                <a:spcPts val="0"/>
              </a:spcBef>
            </a:pPr>
            <a:r>
              <a:rPr lang="en-US" sz="1800" u="sng" cap="none" dirty="0" smtClean="0"/>
              <a:t>Sexual violence</a:t>
            </a:r>
            <a:r>
              <a:rPr lang="en-US" sz="1800" cap="none" dirty="0" smtClean="0"/>
              <a:t> refers to physical sexual acts perpetrated against a person’s will or where a person is incapable of giving consent (e.g., Due to the student’s age or use of drugs or alcohol, or because an intellectual or other disability prevents the student from having the capacity to give consent).</a:t>
            </a:r>
          </a:p>
          <a:p>
            <a:pPr>
              <a:lnSpc>
                <a:spcPct val="100000"/>
              </a:lnSpc>
              <a:spcBef>
                <a:spcPts val="0"/>
              </a:spcBef>
            </a:pPr>
            <a:endParaRPr lang="en-US" sz="1800" cap="none" dirty="0" smtClean="0"/>
          </a:p>
          <a:p>
            <a:pPr>
              <a:lnSpc>
                <a:spcPct val="100000"/>
              </a:lnSpc>
              <a:spcBef>
                <a:spcPts val="0"/>
              </a:spcBef>
            </a:pPr>
            <a:r>
              <a:rPr lang="en-US" sz="1800" u="sng" cap="none" dirty="0" smtClean="0"/>
              <a:t>Gender-based </a:t>
            </a:r>
            <a:r>
              <a:rPr lang="en-US" sz="1800" cap="none" dirty="0" smtClean="0"/>
              <a:t>harassment is unwelcome conduct based on a student’s actual or perceived sex such as slurs, taunts, stereotyping, or other discriminatory or hostile conduct.</a:t>
            </a:r>
            <a:endParaRPr lang="en-US" sz="1800" cap="none" dirty="0"/>
          </a:p>
        </p:txBody>
      </p:sp>
    </p:spTree>
    <p:extLst>
      <p:ext uri="{BB962C8B-B14F-4D97-AF65-F5344CB8AC3E}">
        <p14:creationId xmlns:p14="http://schemas.microsoft.com/office/powerpoint/2010/main" val="2435907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t>
            </a:r>
            <a:r>
              <a:rPr lang="en-US" dirty="0" err="1" smtClean="0"/>
              <a:t>iX</a:t>
            </a:r>
            <a:r>
              <a:rPr lang="en-US" dirty="0" smtClean="0"/>
              <a:t>…</a:t>
            </a:r>
            <a:endParaRPr lang="en-US" dirty="0"/>
          </a:p>
        </p:txBody>
      </p:sp>
      <p:sp>
        <p:nvSpPr>
          <p:cNvPr id="3" name="Content Placeholder 2"/>
          <p:cNvSpPr>
            <a:spLocks noGrp="1"/>
          </p:cNvSpPr>
          <p:nvPr>
            <p:ph sz="quarter" idx="13"/>
          </p:nvPr>
        </p:nvSpPr>
        <p:spPr/>
        <p:txBody>
          <a:bodyPr/>
          <a:lstStyle/>
          <a:p>
            <a:r>
              <a:rPr lang="en-US" cap="none" dirty="0" smtClean="0"/>
              <a:t>Requires schools and universities to be proactive at being sure that the campus is free of discrimination</a:t>
            </a:r>
          </a:p>
          <a:p>
            <a:r>
              <a:rPr lang="en-US" cap="none" dirty="0" smtClean="0"/>
              <a:t>Requires that your institution has a procedure  and guidelines for handling such cases</a:t>
            </a:r>
          </a:p>
          <a:p>
            <a:r>
              <a:rPr lang="en-US" cap="none" dirty="0"/>
              <a:t>Requires that immediate action be taken</a:t>
            </a:r>
          </a:p>
          <a:p>
            <a:pPr marL="0" indent="0">
              <a:buNone/>
            </a:pPr>
            <a:endParaRPr lang="en-US" cap="none" dirty="0" smtClean="0"/>
          </a:p>
          <a:p>
            <a:endParaRPr lang="en-US" dirty="0"/>
          </a:p>
        </p:txBody>
      </p:sp>
      <p:sp>
        <p:nvSpPr>
          <p:cNvPr id="4" name="Content Placeholder 3"/>
          <p:cNvSpPr>
            <a:spLocks noGrp="1"/>
          </p:cNvSpPr>
          <p:nvPr>
            <p:ph sz="quarter" idx="14"/>
          </p:nvPr>
        </p:nvSpPr>
        <p:spPr/>
        <p:txBody>
          <a:bodyPr/>
          <a:lstStyle/>
          <a:p>
            <a:r>
              <a:rPr lang="en-US" cap="none" dirty="0" smtClean="0"/>
              <a:t>Makes the school liable for any retaliation</a:t>
            </a:r>
          </a:p>
          <a:p>
            <a:r>
              <a:rPr lang="en-US" cap="none" dirty="0" smtClean="0"/>
              <a:t>Allows no-contact directives when necessary</a:t>
            </a:r>
          </a:p>
          <a:p>
            <a:r>
              <a:rPr lang="en-US" cap="none" dirty="0" smtClean="0"/>
              <a:t>Prohibits “mediation” between parties</a:t>
            </a:r>
          </a:p>
          <a:p>
            <a:r>
              <a:rPr lang="en-US" cap="none" dirty="0" smtClean="0"/>
              <a:t>Institutions cannot discourage a students future participation or pursuit of education</a:t>
            </a:r>
            <a:endParaRPr lang="en-US" cap="none" dirty="0"/>
          </a:p>
        </p:txBody>
      </p:sp>
    </p:spTree>
    <p:extLst>
      <p:ext uri="{BB962C8B-B14F-4D97-AF65-F5344CB8AC3E}">
        <p14:creationId xmlns:p14="http://schemas.microsoft.com/office/powerpoint/2010/main" val="108531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4294967295"/>
          </p:nvPr>
        </p:nvSpPr>
        <p:spPr>
          <a:xfrm>
            <a:off x="904009" y="2004020"/>
            <a:ext cx="9123218" cy="3077135"/>
          </a:xfrm>
          <a:prstGeom prst="rect">
            <a:avLst/>
          </a:prstGeom>
        </p:spPr>
        <p:txBody>
          <a:bodyPr>
            <a:normAutofit/>
          </a:bodyPr>
          <a:lstStyle/>
          <a:p>
            <a:r>
              <a:rPr lang="en-US" altLang="en-US" cap="none" dirty="0" smtClean="0"/>
              <a:t>Myth #1: Title IX is controversial	</a:t>
            </a:r>
          </a:p>
          <a:p>
            <a:r>
              <a:rPr lang="en-US" altLang="en-US" cap="none" dirty="0" smtClean="0"/>
              <a:t>Myth #2: Title IX only applies to athletic programs</a:t>
            </a:r>
          </a:p>
          <a:p>
            <a:r>
              <a:rPr lang="en-US" altLang="en-US" cap="none" dirty="0" smtClean="0"/>
              <a:t>Myth #3: Opportunities are now equal</a:t>
            </a:r>
          </a:p>
          <a:p>
            <a:r>
              <a:rPr lang="en-US" altLang="en-US" cap="none" dirty="0" smtClean="0"/>
              <a:t>Myth #4: Advocates for victims of Title IX who file complaints of discrimination for others are not protected from retaliation under Title IX</a:t>
            </a:r>
          </a:p>
          <a:p>
            <a:r>
              <a:rPr lang="en-US" altLang="en-US" cap="none" dirty="0" smtClean="0"/>
              <a:t>Myth #5: Title IX applies only to discrimination against women</a:t>
            </a:r>
          </a:p>
        </p:txBody>
      </p:sp>
      <p:sp>
        <p:nvSpPr>
          <p:cNvPr id="10242" name="Rectangle 2"/>
          <p:cNvSpPr>
            <a:spLocks noGrp="1" noChangeArrowheads="1"/>
          </p:cNvSpPr>
          <p:nvPr>
            <p:ph type="title"/>
          </p:nvPr>
        </p:nvSpPr>
        <p:spPr/>
        <p:txBody>
          <a:bodyPr/>
          <a:lstStyle/>
          <a:p>
            <a:pPr>
              <a:defRPr/>
            </a:pPr>
            <a:r>
              <a:rPr lang="en-US" dirty="0" smtClean="0"/>
              <a:t>Title IX Myths</a:t>
            </a:r>
          </a:p>
        </p:txBody>
      </p:sp>
    </p:spTree>
    <p:extLst>
      <p:ext uri="{BB962C8B-B14F-4D97-AF65-F5344CB8AC3E}">
        <p14:creationId xmlns:p14="http://schemas.microsoft.com/office/powerpoint/2010/main" val="1165639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6" y="491415"/>
            <a:ext cx="11318789" cy="1158140"/>
          </a:xfrm>
        </p:spPr>
        <p:txBody>
          <a:bodyPr>
            <a:normAutofit fontScale="90000"/>
          </a:bodyPr>
          <a:lstStyle/>
          <a:p>
            <a:r>
              <a:rPr lang="en-US" dirty="0" smtClean="0"/>
              <a:t>That’s not happening at my school, Right?</a:t>
            </a:r>
            <a:endParaRPr lang="en-US" dirty="0"/>
          </a:p>
        </p:txBody>
      </p:sp>
      <p:sp>
        <p:nvSpPr>
          <p:cNvPr id="3" name="Content Placeholder 2"/>
          <p:cNvSpPr>
            <a:spLocks noGrp="1"/>
          </p:cNvSpPr>
          <p:nvPr>
            <p:ph sz="quarter" idx="13"/>
          </p:nvPr>
        </p:nvSpPr>
        <p:spPr>
          <a:xfrm>
            <a:off x="232719" y="1802751"/>
            <a:ext cx="6752967" cy="3778899"/>
          </a:xfrm>
        </p:spPr>
        <p:txBody>
          <a:bodyPr>
            <a:normAutofit fontScale="85000" lnSpcReduction="10000"/>
          </a:bodyPr>
          <a:lstStyle/>
          <a:p>
            <a:pPr marL="0" indent="0">
              <a:buNone/>
            </a:pPr>
            <a:r>
              <a:rPr lang="en-US" cap="none" dirty="0" smtClean="0"/>
              <a:t>According to the questions asked by the Association of American Medical Colleges 2016 Graduate Survey, it is happening more than you might think. Every year students are asked the following questions:</a:t>
            </a:r>
          </a:p>
          <a:p>
            <a:pPr marL="0" indent="0">
              <a:buNone/>
            </a:pPr>
            <a:r>
              <a:rPr lang="en-US" cap="none" dirty="0" smtClean="0"/>
              <a:t>Have you:</a:t>
            </a:r>
          </a:p>
          <a:p>
            <a:r>
              <a:rPr lang="en-US" cap="none" dirty="0" smtClean="0"/>
              <a:t>Been subjected to unwanted sexual advances?</a:t>
            </a:r>
          </a:p>
          <a:p>
            <a:r>
              <a:rPr lang="en-US" cap="none" dirty="0" smtClean="0"/>
              <a:t>Been asked to exchange sexual favors for grades or other rewards?</a:t>
            </a:r>
          </a:p>
          <a:p>
            <a:r>
              <a:rPr lang="en-US" cap="none" dirty="0" smtClean="0"/>
              <a:t>Been denied opportunities for training or rewards based on gender?</a:t>
            </a:r>
          </a:p>
          <a:p>
            <a:r>
              <a:rPr lang="en-US" cap="none" dirty="0" smtClean="0"/>
              <a:t>Been subjected to offensive sexist remarks/names? </a:t>
            </a:r>
          </a:p>
          <a:p>
            <a:r>
              <a:rPr lang="en-US" cap="none" dirty="0" smtClean="0"/>
              <a:t>Received lower evaluations or grades solely because of gender rather than performance?</a:t>
            </a:r>
          </a:p>
          <a:p>
            <a:endParaRPr lang="en-US" cap="none" dirty="0" smtClean="0"/>
          </a:p>
          <a:p>
            <a:endParaRPr lang="en-US" cap="none" dirty="0" smtClean="0"/>
          </a:p>
          <a:p>
            <a:endParaRPr lang="en-US" cap="none" dirty="0"/>
          </a:p>
        </p:txBody>
      </p:sp>
      <p:pic>
        <p:nvPicPr>
          <p:cNvPr id="1026" name="Picture 2" descr="Image result for ostrich head in sand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152" y="2232455"/>
            <a:ext cx="3609095" cy="3902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464" y="5733535"/>
            <a:ext cx="5271108" cy="523220"/>
          </a:xfrm>
          <a:prstGeom prst="rect">
            <a:avLst/>
          </a:prstGeom>
        </p:spPr>
        <p:txBody>
          <a:bodyPr wrap="square">
            <a:spAutoFit/>
          </a:bodyPr>
          <a:lstStyle/>
          <a:p>
            <a:r>
              <a:rPr lang="en-US" sz="2800" b="1" dirty="0"/>
              <a:t>The results may surprise you…</a:t>
            </a:r>
          </a:p>
        </p:txBody>
      </p:sp>
    </p:spTree>
    <p:extLst>
      <p:ext uri="{BB962C8B-B14F-4D97-AF65-F5344CB8AC3E}">
        <p14:creationId xmlns:p14="http://schemas.microsoft.com/office/powerpoint/2010/main" val="68869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5756"/>
            <a:ext cx="11640065" cy="1151965"/>
          </a:xfrm>
        </p:spPr>
        <p:txBody>
          <a:bodyPr>
            <a:normAutofit fontScale="90000"/>
          </a:bodyPr>
          <a:lstStyle/>
          <a:p>
            <a:r>
              <a:rPr lang="en-US" sz="4400" dirty="0" smtClean="0"/>
              <a:t>According to the 2016 AAMC Graduate survey</a:t>
            </a:r>
            <a:endParaRPr lang="en-US" sz="4400" dirty="0"/>
          </a:p>
        </p:txBody>
      </p:sp>
      <p:sp>
        <p:nvSpPr>
          <p:cNvPr id="4" name="TextBox 3"/>
          <p:cNvSpPr txBox="1"/>
          <p:nvPr/>
        </p:nvSpPr>
        <p:spPr>
          <a:xfrm>
            <a:off x="420128" y="1811542"/>
            <a:ext cx="7466104" cy="523220"/>
          </a:xfrm>
          <a:prstGeom prst="rect">
            <a:avLst/>
          </a:prstGeom>
          <a:noFill/>
        </p:spPr>
        <p:txBody>
          <a:bodyPr wrap="square" rtlCol="0">
            <a:spAutoFit/>
          </a:bodyPr>
          <a:lstStyle/>
          <a:p>
            <a:r>
              <a:rPr lang="en-US" sz="2800" dirty="0" smtClean="0"/>
              <a:t>Students reporting at least one incident…</a:t>
            </a:r>
            <a:endParaRPr lang="en-US" sz="2800" dirty="0"/>
          </a:p>
        </p:txBody>
      </p:sp>
      <p:sp>
        <p:nvSpPr>
          <p:cNvPr id="5" name="Content Placeholder 2"/>
          <p:cNvSpPr txBox="1">
            <a:spLocks/>
          </p:cNvSpPr>
          <p:nvPr/>
        </p:nvSpPr>
        <p:spPr>
          <a:xfrm>
            <a:off x="420128" y="2191265"/>
            <a:ext cx="10843617" cy="312565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cap="none" dirty="0" smtClean="0"/>
              <a:t>Subjected to Unwanted Sexual Advances:  3.8%   or   528/13,897 </a:t>
            </a:r>
            <a:r>
              <a:rPr lang="en-US" cap="none" dirty="0"/>
              <a:t>students</a:t>
            </a:r>
          </a:p>
          <a:p>
            <a:pPr marL="0" indent="0" algn="ctr">
              <a:buNone/>
            </a:pPr>
            <a:r>
              <a:rPr lang="en-US" cap="none" dirty="0" smtClean="0"/>
              <a:t>Asked to exchange grades for sexual favors:  1.2%   or  167/13,895 </a:t>
            </a:r>
            <a:r>
              <a:rPr lang="en-US" cap="none" dirty="0"/>
              <a:t>students</a:t>
            </a:r>
            <a:endParaRPr lang="en-US" cap="none" dirty="0" smtClean="0"/>
          </a:p>
          <a:p>
            <a:pPr marL="0" indent="0" algn="ctr">
              <a:buNone/>
            </a:pPr>
            <a:r>
              <a:rPr lang="en-US" cap="none" dirty="0" smtClean="0"/>
              <a:t>Denied opportunities based on gender:  5.6%   or  778/13,892 </a:t>
            </a:r>
            <a:r>
              <a:rPr lang="en-US" cap="none" dirty="0"/>
              <a:t>students</a:t>
            </a:r>
            <a:endParaRPr lang="en-US" cap="none" dirty="0" smtClean="0"/>
          </a:p>
          <a:p>
            <a:pPr marL="0" indent="0" algn="ctr">
              <a:buNone/>
            </a:pPr>
            <a:r>
              <a:rPr lang="en-US" cap="none" dirty="0" smtClean="0"/>
              <a:t>Subjected to sexist remarks/names:  12.9%   or  1792/13,891 </a:t>
            </a:r>
            <a:r>
              <a:rPr lang="en-US" cap="none" dirty="0"/>
              <a:t>students</a:t>
            </a:r>
            <a:endParaRPr lang="en-US" cap="none" dirty="0" smtClean="0"/>
          </a:p>
          <a:p>
            <a:pPr marL="0" indent="0" algn="ctr">
              <a:buNone/>
            </a:pPr>
            <a:r>
              <a:rPr lang="en-US" cap="none" dirty="0" smtClean="0"/>
              <a:t>Lower grade solely because of gender:  5.7%   or  792/13,889 </a:t>
            </a:r>
            <a:r>
              <a:rPr lang="en-US" cap="none" dirty="0"/>
              <a:t>students</a:t>
            </a:r>
            <a:endParaRPr lang="en-US" dirty="0"/>
          </a:p>
        </p:txBody>
      </p:sp>
    </p:spTree>
    <p:extLst>
      <p:ext uri="{BB962C8B-B14F-4D97-AF65-F5344CB8AC3E}">
        <p14:creationId xmlns:p14="http://schemas.microsoft.com/office/powerpoint/2010/main" val="2771252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2">
      <a:dk1>
        <a:sysClr val="windowText" lastClr="000000"/>
      </a:dk1>
      <a:lt1>
        <a:sysClr val="window" lastClr="FFFFFF"/>
      </a:lt1>
      <a:dk2>
        <a:srgbClr val="2C3C43"/>
      </a:dk2>
      <a:lt2>
        <a:srgbClr val="EBEBEB"/>
      </a:lt2>
      <a:accent1>
        <a:srgbClr val="FF0000"/>
      </a:accent1>
      <a:accent2>
        <a:srgbClr val="C00000"/>
      </a:accent2>
      <a:accent3>
        <a:srgbClr val="EB0303"/>
      </a:accent3>
      <a:accent4>
        <a:srgbClr val="E75541"/>
      </a:accent4>
      <a:accent5>
        <a:srgbClr val="62170C"/>
      </a:accent5>
      <a:accent6>
        <a:srgbClr val="FF0000"/>
      </a:accent6>
      <a:hlink>
        <a:srgbClr val="0070C0"/>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7453</TotalTime>
  <Words>2017</Words>
  <Application>Microsoft Office PowerPoint</Application>
  <PresentationFormat>Widescreen</PresentationFormat>
  <Paragraphs>209</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Franklin Gothic Book</vt:lpstr>
      <vt:lpstr>Franklin Gothic Medium</vt:lpstr>
      <vt:lpstr>ProximaNova</vt:lpstr>
      <vt:lpstr>Main Event</vt:lpstr>
      <vt:lpstr>PowerPoint Presentation</vt:lpstr>
      <vt:lpstr>Presentation Overview</vt:lpstr>
      <vt:lpstr>Do you know what it is?</vt:lpstr>
      <vt:lpstr>What the statute says:</vt:lpstr>
      <vt:lpstr>What does that cover?</vt:lpstr>
      <vt:lpstr>Title iX…</vt:lpstr>
      <vt:lpstr>Title IX Myths</vt:lpstr>
      <vt:lpstr>That’s not happening at my school, Right?</vt:lpstr>
      <vt:lpstr>According to the 2016 AAMC Graduate survey</vt:lpstr>
      <vt:lpstr>Other reported mistreatment</vt:lpstr>
      <vt:lpstr>From the total surveyed…</vt:lpstr>
      <vt:lpstr>Indicate below which person engaged in the behavior </vt:lpstr>
      <vt:lpstr>Many students are choosing not to report to anyone..</vt:lpstr>
      <vt:lpstr>Of those that did report, who are the reporting to?</vt:lpstr>
      <vt:lpstr>Why not report?</vt:lpstr>
      <vt:lpstr>Witnessing and reporting</vt:lpstr>
      <vt:lpstr>What these statistics tell us…</vt:lpstr>
      <vt:lpstr>Identify,  Evaluate,  Report  </vt:lpstr>
      <vt:lpstr>PowerPoint Presentation</vt:lpstr>
      <vt:lpstr>PowerPoint Presentation</vt:lpstr>
      <vt:lpstr>If a Student say “yes”…</vt:lpstr>
      <vt:lpstr>Reporting…</vt:lpstr>
      <vt:lpstr>The title IX investigation process…</vt:lpstr>
      <vt:lpstr>Effects of Title IX violations on students</vt:lpstr>
      <vt:lpstr>How to help SOMEONE WHO HAS EXPERIENCED DISCRIMINTION OR SEXUAL VIOLENCE</vt:lpstr>
      <vt:lpstr>Emotional toll on other parties…</vt:lpstr>
      <vt:lpstr>Concerns of the program</vt:lpstr>
      <vt:lpstr>Real Case Scenarios</vt:lpstr>
      <vt:lpstr>Scenario One…</vt:lpstr>
      <vt:lpstr>Outcome</vt:lpstr>
      <vt:lpstr>Scenario Two</vt:lpstr>
      <vt:lpstr>Outcome</vt:lpstr>
      <vt:lpstr>How can we work to prevent future issues such as these?  Thoughts?</vt:lpstr>
    </vt:vector>
  </TitlesOfParts>
  <Company>University of Texas Medical Branch - Galveston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Samuelson, Shannon O.</dc:creator>
  <cp:lastModifiedBy>Samuelson, Shannon O.</cp:lastModifiedBy>
  <cp:revision>52</cp:revision>
  <dcterms:created xsi:type="dcterms:W3CDTF">2017-01-03T21:39:57Z</dcterms:created>
  <dcterms:modified xsi:type="dcterms:W3CDTF">2017-01-23T15:47:50Z</dcterms:modified>
</cp:coreProperties>
</file>