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715" r:id="rId1"/>
  </p:sldMasterIdLst>
  <p:notesMasterIdLst>
    <p:notesMasterId r:id="rId14"/>
  </p:notesMasterIdLst>
  <p:sldIdLst>
    <p:sldId id="256" r:id="rId2"/>
    <p:sldId id="277" r:id="rId3"/>
    <p:sldId id="278" r:id="rId4"/>
    <p:sldId id="279" r:id="rId5"/>
    <p:sldId id="280" r:id="rId6"/>
    <p:sldId id="275" r:id="rId7"/>
    <p:sldId id="273" r:id="rId8"/>
    <p:sldId id="274" r:id="rId9"/>
    <p:sldId id="265" r:id="rId10"/>
    <p:sldId id="264" r:id="rId11"/>
    <p:sldId id="281" r:id="rId12"/>
    <p:sldId id="26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iger, Anne M" initials="WAM" lastIdx="1" clrIdx="0">
    <p:extLst/>
  </p:cmAuthor>
  <p:cmAuthor id="2" name="Waniger, Anne M" initials="WAM [2]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98"/>
    <p:restoredTop sz="73885"/>
  </p:normalViewPr>
  <p:slideViewPr>
    <p:cSldViewPr snapToGrid="0" snapToObjects="1">
      <p:cViewPr>
        <p:scale>
          <a:sx n="70" d="100"/>
          <a:sy n="70" d="100"/>
        </p:scale>
        <p:origin x="904" y="3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2248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58B44-327A-D342-85B3-E97E6518222F}" type="datetimeFigureOut">
              <a:rPr lang="en-US" smtClean="0"/>
              <a:t>10/8/18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4F3C42-FA1E-4A4F-AE58-CEC008C02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1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F3C42-FA1E-4A4F-AE58-CEC008C02E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1933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F3C42-FA1E-4A4F-AE58-CEC008C02E4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53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F3C42-FA1E-4A4F-AE58-CEC008C02E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1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F3C42-FA1E-4A4F-AE58-CEC008C02E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652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F3C42-FA1E-4A4F-AE58-CEC008C02E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214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F3C42-FA1E-4A4F-AE58-CEC008C02E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38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F3C42-FA1E-4A4F-AE58-CEC008C02E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812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F3C42-FA1E-4A4F-AE58-CEC008C02E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1069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F3C42-FA1E-4A4F-AE58-CEC008C02E4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842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>
            <a:extLst>
              <a:ext uri="{FF2B5EF4-FFF2-40B4-BE49-F238E27FC236}">
                <a16:creationId xmlns:a16="http://schemas.microsoft.com/office/drawing/2014/main" xmlns="" id="{BB741EDA-5961-45E7-BAC3-1925FD39D99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1506" name="Notes Placeholder 2">
            <a:extLst>
              <a:ext uri="{FF2B5EF4-FFF2-40B4-BE49-F238E27FC236}">
                <a16:creationId xmlns:a16="http://schemas.microsoft.com/office/drawing/2014/main" xmlns="" id="{4B03A36E-023E-475E-98FC-704BF8D0E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9C4035E-E87B-4DE4-ADFA-71FA6B640F4F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94667" cy="371087"/>
          </a:xfrm>
          <a:prstGeom prst="rect">
            <a:avLst/>
          </a:prstGeom>
          <a:noFill/>
        </p:spPr>
        <p:txBody>
          <a:bodyPr vert="horz" lIns="93177" tIns="46589" rIns="93177" bIns="46589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8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DAAB-C287-D14A-BE09-42A1B1B4D7E0}" type="datetimeFigureOut">
              <a:rPr lang="en-US" smtClean="0"/>
              <a:t>10/8/18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D35F-8092-EE40-BFB4-A109EAD4E2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DAAB-C287-D14A-BE09-42A1B1B4D7E0}" type="datetimeFigureOut">
              <a:rPr lang="en-US" smtClean="0"/>
              <a:t>10/8/18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D35F-8092-EE40-BFB4-A109EAD4E2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DAAB-C287-D14A-BE09-42A1B1B4D7E0}" type="datetimeFigureOut">
              <a:rPr lang="en-US" smtClean="0"/>
              <a:t>10/8/18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D35F-8092-EE40-BFB4-A109EAD4E2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DAAB-C287-D14A-BE09-42A1B1B4D7E0}" type="datetimeFigureOut">
              <a:rPr lang="en-US" smtClean="0"/>
              <a:t>10/8/18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D35F-8092-EE40-BFB4-A109EAD4E2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DAAB-C287-D14A-BE09-42A1B1B4D7E0}" type="datetimeFigureOut">
              <a:rPr lang="en-US" smtClean="0"/>
              <a:t>10/8/18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D35F-8092-EE40-BFB4-A109EAD4E2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DAAB-C287-D14A-BE09-42A1B1B4D7E0}" type="datetimeFigureOut">
              <a:rPr lang="en-US" smtClean="0"/>
              <a:t>10/8/18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D35F-8092-EE40-BFB4-A109EAD4E2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DAAB-C287-D14A-BE09-42A1B1B4D7E0}" type="datetimeFigureOut">
              <a:rPr lang="en-US" smtClean="0"/>
              <a:t>10/8/18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D35F-8092-EE40-BFB4-A109EAD4E2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DAAB-C287-D14A-BE09-42A1B1B4D7E0}" type="datetimeFigureOut">
              <a:rPr lang="en-US" smtClean="0"/>
              <a:t>10/8/18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D35F-8092-EE40-BFB4-A109EAD4E2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DAAB-C287-D14A-BE09-42A1B1B4D7E0}" type="datetimeFigureOut">
              <a:rPr lang="en-US" smtClean="0"/>
              <a:t>10/8/18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D35F-8092-EE40-BFB4-A109EAD4E2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DAAB-C287-D14A-BE09-42A1B1B4D7E0}" type="datetimeFigureOut">
              <a:rPr lang="en-US" smtClean="0"/>
              <a:t>10/8/18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D35F-8092-EE40-BFB4-A109EAD4E2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DAAB-C287-D14A-BE09-42A1B1B4D7E0}" type="datetimeFigureOut">
              <a:rPr lang="en-US" smtClean="0"/>
              <a:t>10/8/18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D35F-8092-EE40-BFB4-A109EAD4E2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FDAAB-C287-D14A-BE09-42A1B1B4D7E0}" type="datetimeFigureOut">
              <a:rPr lang="en-US" smtClean="0"/>
              <a:t>10/8/18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AD35F-8092-EE40-BFB4-A109EAD4E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6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16" r:id="rId1"/>
    <p:sldLayoutId id="2147484717" r:id="rId2"/>
    <p:sldLayoutId id="2147484718" r:id="rId3"/>
    <p:sldLayoutId id="2147484719" r:id="rId4"/>
    <p:sldLayoutId id="2147484720" r:id="rId5"/>
    <p:sldLayoutId id="2147484721" r:id="rId6"/>
    <p:sldLayoutId id="2147484722" r:id="rId7"/>
    <p:sldLayoutId id="2147484723" r:id="rId8"/>
    <p:sldLayoutId id="2147484724" r:id="rId9"/>
    <p:sldLayoutId id="2147484725" r:id="rId10"/>
    <p:sldLayoutId id="214748472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4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96046"/>
            <a:ext cx="12192000" cy="1591084"/>
          </a:xfrm>
        </p:spPr>
        <p:txBody>
          <a:bodyPr>
            <a:noAutofit/>
          </a:bodyPr>
          <a:lstStyle/>
          <a:p>
            <a:pPr algn="ctr"/>
            <a:r>
              <a:rPr lang="en-US" sz="5400" i="0" dirty="0" smtClean="0">
                <a:latin typeface="Arial" charset="0"/>
                <a:ea typeface="Arial" charset="0"/>
                <a:cs typeface="Arial" charset="0"/>
              </a:rPr>
              <a:t>Community and Caregiver Perceptions of Giving Care to Seniors</a:t>
            </a:r>
            <a:endParaRPr lang="en-US" sz="5400" i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27383" y="3724981"/>
            <a:ext cx="7737231" cy="1155460"/>
          </a:xfrm>
        </p:spPr>
        <p:txBody>
          <a:bodyPr>
            <a:no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i="0" dirty="0" smtClean="0">
                <a:latin typeface="Arial" charset="0"/>
                <a:ea typeface="Arial" charset="0"/>
                <a:cs typeface="Arial" charset="0"/>
              </a:rPr>
              <a:t>Annie Waniger, 3</a:t>
            </a:r>
            <a:r>
              <a:rPr lang="en-US" sz="2400" b="1" i="0" baseline="30000" dirty="0" smtClean="0">
                <a:latin typeface="Arial" charset="0"/>
                <a:ea typeface="Arial" charset="0"/>
                <a:cs typeface="Arial" charset="0"/>
              </a:rPr>
              <a:t>rd</a:t>
            </a:r>
            <a:r>
              <a:rPr lang="en-US" sz="2400" b="1" i="0" dirty="0" smtClean="0">
                <a:latin typeface="Arial" charset="0"/>
                <a:ea typeface="Arial" charset="0"/>
                <a:cs typeface="Arial" charset="0"/>
              </a:rPr>
              <a:t> year medical student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Medical College of Wisconsin, Milwaukee, WI</a:t>
            </a:r>
            <a:endParaRPr lang="en-US" sz="2400" i="0" dirty="0" smtClean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227384" y="3621024"/>
            <a:ext cx="7737231" cy="316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028" y="3057541"/>
            <a:ext cx="1507460" cy="115862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19924" y="5145992"/>
            <a:ext cx="5333404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David Nelson, PhD – Associate Professor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Dept. of Family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and Community Medicine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Medical College of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Wisconsin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15200" y="5108226"/>
            <a:ext cx="415817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5000"/>
              </a:lnSpc>
            </a:pPr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Kathy Gale – Executive Director</a:t>
            </a:r>
          </a:p>
          <a:p>
            <a:pPr algn="r">
              <a:lnSpc>
                <a:spcPct val="125000"/>
              </a:lnSpc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ERAs Senior Network</a:t>
            </a:r>
          </a:p>
          <a:p>
            <a:pPr algn="r">
              <a:lnSpc>
                <a:spcPct val="125000"/>
              </a:lnSpc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Waukesha, WI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" name="Picture 6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0275511" y="3057541"/>
            <a:ext cx="1508760" cy="116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3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2" name="Group 22">
            <a:extLst>
              <a:ext uri="{FF2B5EF4-FFF2-40B4-BE49-F238E27FC236}">
                <a16:creationId xmlns:a16="http://schemas.microsoft.com/office/drawing/2014/main" xmlns="" id="{79970627-2727-4083-8213-943BC1734642}"/>
              </a:ext>
            </a:extLst>
          </p:cNvPr>
          <p:cNvGrpSpPr>
            <a:grpSpLocks/>
          </p:cNvGrpSpPr>
          <p:nvPr/>
        </p:nvGrpSpPr>
        <p:grpSpPr bwMode="auto">
          <a:xfrm>
            <a:off x="590991" y="514351"/>
            <a:ext cx="10552937" cy="5344652"/>
            <a:chOff x="675" y="997"/>
            <a:chExt cx="3957" cy="2570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xmlns="" id="{8A933B36-5E47-4642-9811-5F1DC01C1D33}"/>
                </a:ext>
              </a:extLst>
            </p:cNvPr>
            <p:cNvSpPr txBox="1"/>
            <p:nvPr/>
          </p:nvSpPr>
          <p:spPr>
            <a:xfrm>
              <a:off x="1929" y="997"/>
              <a:ext cx="660" cy="3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b="1" dirty="0">
                  <a:latin typeface="Arial" charset="0"/>
                  <a:ea typeface="Arial" charset="0"/>
                  <a:cs typeface="Arial" charset="0"/>
                </a:rPr>
                <a:t>Condition Diagnosed</a:t>
              </a:r>
            </a:p>
          </p:txBody>
        </p:sp>
        <p:grpSp>
          <p:nvGrpSpPr>
            <p:cNvPr id="20483" name="Group 21">
              <a:extLst>
                <a:ext uri="{FF2B5EF4-FFF2-40B4-BE49-F238E27FC236}">
                  <a16:creationId xmlns:a16="http://schemas.microsoft.com/office/drawing/2014/main" xmlns="" id="{232BA933-4BDB-46E3-977B-7223EFE7D1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4" y="997"/>
              <a:ext cx="1964" cy="2570"/>
              <a:chOff x="3053860" y="1252025"/>
              <a:chExt cx="3118340" cy="4614203"/>
            </a:xfrm>
          </p:grpSpPr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xmlns="" id="{5358BF09-7BC7-4538-8C6D-DF05E295BEE2}"/>
                  </a:ext>
                </a:extLst>
              </p:cNvPr>
              <p:cNvCxnSpPr/>
              <p:nvPr/>
            </p:nvCxnSpPr>
            <p:spPr bwMode="auto">
              <a:xfrm>
                <a:off x="3053544" y="1252025"/>
                <a:ext cx="0" cy="461365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/>
            </p:spPr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xmlns="" id="{3A3B8F6E-5230-4C0D-B3EE-99FE9C955EF4}"/>
                  </a:ext>
                </a:extLst>
              </p:cNvPr>
              <p:cNvCxnSpPr/>
              <p:nvPr/>
            </p:nvCxnSpPr>
            <p:spPr bwMode="auto">
              <a:xfrm>
                <a:off x="4952197" y="1252025"/>
                <a:ext cx="0" cy="461365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/>
            </p:spPr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xmlns="" id="{422C7E0A-DA6C-4E36-9CF2-2F1A2EE15A9C}"/>
                  </a:ext>
                </a:extLst>
              </p:cNvPr>
              <p:cNvCxnSpPr/>
              <p:nvPr/>
            </p:nvCxnSpPr>
            <p:spPr bwMode="auto">
              <a:xfrm>
                <a:off x="4073399" y="1252025"/>
                <a:ext cx="0" cy="461365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/>
            </p:spPr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xmlns="" id="{E5AD6D28-BF95-4F89-8379-4FF3601BBFC9}"/>
                  </a:ext>
                </a:extLst>
              </p:cNvPr>
              <p:cNvCxnSpPr/>
              <p:nvPr/>
            </p:nvCxnSpPr>
            <p:spPr bwMode="auto">
              <a:xfrm>
                <a:off x="6171780" y="1252025"/>
                <a:ext cx="0" cy="461365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/>
            </p:spPr>
          </p:cxn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8373C4F4-60DD-4A05-8668-C15ADC4E1923}"/>
                </a:ext>
              </a:extLst>
            </p:cNvPr>
            <p:cNvSpPr txBox="1"/>
            <p:nvPr/>
          </p:nvSpPr>
          <p:spPr>
            <a:xfrm>
              <a:off x="2520" y="997"/>
              <a:ext cx="661" cy="4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b="1" dirty="0">
                  <a:latin typeface="Arial" charset="0"/>
                  <a:ea typeface="Arial" charset="0"/>
                  <a:cs typeface="Arial" charset="0"/>
                </a:rPr>
                <a:t>Condition</a:t>
              </a:r>
            </a:p>
            <a:p>
              <a:pPr algn="ctr" eaLnBrk="0" hangingPunct="0">
                <a:defRPr/>
              </a:pPr>
              <a:r>
                <a:rPr lang="en-US" b="1" dirty="0">
                  <a:latin typeface="Arial" charset="0"/>
                  <a:ea typeface="Arial" charset="0"/>
                  <a:cs typeface="Arial" charset="0"/>
                </a:rPr>
                <a:t>Progresses</a:t>
              </a:r>
            </a:p>
            <a:p>
              <a:pPr algn="ctr" eaLnBrk="0" hangingPunct="0">
                <a:defRPr/>
              </a:pPr>
              <a:endParaRPr lang="en-US" sz="14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40E5A8B9-712B-430C-B45A-5999D0393544}"/>
                </a:ext>
              </a:extLst>
            </p:cNvPr>
            <p:cNvSpPr txBox="1"/>
            <p:nvPr/>
          </p:nvSpPr>
          <p:spPr>
            <a:xfrm>
              <a:off x="3180" y="997"/>
              <a:ext cx="660" cy="45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b="1" dirty="0">
                  <a:latin typeface="Arial" charset="0"/>
                  <a:ea typeface="Arial" charset="0"/>
                  <a:cs typeface="Arial" charset="0"/>
                </a:rPr>
                <a:t>Additional</a:t>
              </a:r>
            </a:p>
            <a:p>
              <a:pPr algn="ctr" eaLnBrk="0" hangingPunct="0">
                <a:defRPr/>
              </a:pPr>
              <a:r>
                <a:rPr lang="en-US" b="1" dirty="0">
                  <a:latin typeface="Arial" charset="0"/>
                  <a:ea typeface="Arial" charset="0"/>
                  <a:cs typeface="Arial" charset="0"/>
                </a:rPr>
                <a:t>Conditions</a:t>
              </a:r>
            </a:p>
            <a:p>
              <a:pPr algn="ctr" eaLnBrk="0" hangingPunct="0">
                <a:defRPr/>
              </a:pPr>
              <a:r>
                <a:rPr lang="en-US" b="1" dirty="0">
                  <a:latin typeface="Arial" charset="0"/>
                  <a:ea typeface="Arial" charset="0"/>
                  <a:cs typeface="Arial" charset="0"/>
                </a:rPr>
                <a:t>Diagnosed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0F2EE906-E089-4D99-8B81-A114193E65D3}"/>
                </a:ext>
              </a:extLst>
            </p:cNvPr>
            <p:cNvSpPr txBox="1"/>
            <p:nvPr/>
          </p:nvSpPr>
          <p:spPr>
            <a:xfrm>
              <a:off x="3972" y="997"/>
              <a:ext cx="660" cy="7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b="1" dirty="0">
                  <a:latin typeface="Arial" charset="0"/>
                  <a:ea typeface="Arial" charset="0"/>
                  <a:cs typeface="Arial" charset="0"/>
                </a:rPr>
                <a:t>Advanced</a:t>
              </a:r>
            </a:p>
            <a:p>
              <a:pPr algn="ctr" eaLnBrk="0" hangingPunct="0">
                <a:defRPr/>
              </a:pPr>
              <a:r>
                <a:rPr lang="en-US" b="1" dirty="0">
                  <a:latin typeface="Arial" charset="0"/>
                  <a:ea typeface="Arial" charset="0"/>
                  <a:cs typeface="Arial" charset="0"/>
                </a:rPr>
                <a:t>Or</a:t>
              </a:r>
            </a:p>
            <a:p>
              <a:pPr algn="ctr" eaLnBrk="0" hangingPunct="0">
                <a:defRPr/>
              </a:pPr>
              <a:r>
                <a:rPr lang="en-US" b="1" dirty="0">
                  <a:latin typeface="Arial" charset="0"/>
                  <a:ea typeface="Arial" charset="0"/>
                  <a:cs typeface="Arial" charset="0"/>
                </a:rPr>
                <a:t>Final Stages of</a:t>
              </a:r>
            </a:p>
            <a:p>
              <a:pPr algn="ctr" eaLnBrk="0" hangingPunct="0">
                <a:defRPr/>
              </a:pPr>
              <a:r>
                <a:rPr lang="en-US" b="1" dirty="0">
                  <a:latin typeface="Arial" charset="0"/>
                  <a:ea typeface="Arial" charset="0"/>
                  <a:cs typeface="Arial" charset="0"/>
                </a:rPr>
                <a:t>Conditions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72F8DC6A-C312-4809-8A60-47228D8C49CB}"/>
                </a:ext>
              </a:extLst>
            </p:cNvPr>
            <p:cNvSpPr txBox="1"/>
            <p:nvPr/>
          </p:nvSpPr>
          <p:spPr>
            <a:xfrm>
              <a:off x="1258" y="1007"/>
              <a:ext cx="660" cy="31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b="1" dirty="0">
                  <a:latin typeface="Arial" charset="0"/>
                  <a:ea typeface="Arial" charset="0"/>
                  <a:cs typeface="Arial" charset="0"/>
                </a:rPr>
                <a:t>Normal </a:t>
              </a:r>
            </a:p>
            <a:p>
              <a:pPr algn="ctr" eaLnBrk="0" hangingPunct="0">
                <a:defRPr/>
              </a:pPr>
              <a:r>
                <a:rPr lang="en-US" b="1" dirty="0">
                  <a:latin typeface="Arial" charset="0"/>
                  <a:ea typeface="Arial" charset="0"/>
                  <a:cs typeface="Arial" charset="0"/>
                </a:rPr>
                <a:t>Aging</a:t>
              </a:r>
            </a:p>
          </p:txBody>
        </p:sp>
        <p:sp>
          <p:nvSpPr>
            <p:cNvPr id="20489" name="TextBox 15">
              <a:extLst>
                <a:ext uri="{FF2B5EF4-FFF2-40B4-BE49-F238E27FC236}">
                  <a16:creationId xmlns:a16="http://schemas.microsoft.com/office/drawing/2014/main" xmlns="" id="{35967B98-6EC0-44BB-9D10-A30B3AE7FD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6" y="1854"/>
              <a:ext cx="634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GE Inspira Pitch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GE Inspira Pitch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GE Inspira Pitch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GE Inspira Pitch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GE Inspira Pitch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GE Inspira Pitch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GE Inspira Pitch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GE Inspira Pitch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GE Inspira Pitch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1" dirty="0">
                  <a:solidFill>
                    <a:srgbClr val="C00000"/>
                  </a:solidFill>
                  <a:latin typeface="Arial" charset="0"/>
                  <a:ea typeface="Arial" charset="0"/>
                  <a:cs typeface="Arial" charset="0"/>
                </a:rPr>
                <a:t>Care receiver</a:t>
              </a:r>
            </a:p>
            <a:p>
              <a:pPr algn="ctr"/>
              <a:r>
                <a:rPr lang="en-US" altLang="en-US" sz="1800" b="1" dirty="0">
                  <a:solidFill>
                    <a:srgbClr val="C00000"/>
                  </a:solidFill>
                  <a:latin typeface="Arial" charset="0"/>
                  <a:ea typeface="Arial" charset="0"/>
                  <a:cs typeface="Arial" charset="0"/>
                </a:rPr>
                <a:t>capacity</a:t>
              </a:r>
            </a:p>
          </p:txBody>
        </p:sp>
        <p:sp>
          <p:nvSpPr>
            <p:cNvPr id="20490" name="TextBox 16">
              <a:extLst>
                <a:ext uri="{FF2B5EF4-FFF2-40B4-BE49-F238E27FC236}">
                  <a16:creationId xmlns:a16="http://schemas.microsoft.com/office/drawing/2014/main" xmlns="" id="{2942D582-C6F9-4348-9745-E0EA54F60B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" y="3068"/>
              <a:ext cx="695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GE Inspira Pitch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GE Inspira Pitch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GE Inspira Pitch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GE Inspira Pitch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GE Inspira Pitch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GE Inspira Pitch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GE Inspira Pitch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GE Inspira Pitch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GE Inspira Pitch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1" dirty="0">
                  <a:solidFill>
                    <a:srgbClr val="7030A0"/>
                  </a:solidFill>
                  <a:latin typeface="Arial" charset="0"/>
                  <a:ea typeface="Arial" charset="0"/>
                  <a:cs typeface="Arial" charset="0"/>
                </a:rPr>
                <a:t>Family caregiver</a:t>
              </a:r>
            </a:p>
            <a:p>
              <a:pPr algn="ctr"/>
              <a:r>
                <a:rPr lang="en-US" altLang="en-US" sz="1800" b="1" dirty="0">
                  <a:solidFill>
                    <a:srgbClr val="7030A0"/>
                  </a:solidFill>
                  <a:latin typeface="Arial" charset="0"/>
                  <a:ea typeface="Arial" charset="0"/>
                  <a:cs typeface="Arial" charset="0"/>
                </a:rPr>
                <a:t>involvement</a:t>
              </a:r>
            </a:p>
          </p:txBody>
        </p:sp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xmlns="" id="{298BD177-2E14-47D4-B2B8-29D4AB0D4062}"/>
                </a:ext>
              </a:extLst>
            </p:cNvPr>
            <p:cNvCxnSpPr/>
            <p:nvPr/>
          </p:nvCxnSpPr>
          <p:spPr bwMode="auto">
            <a:xfrm>
              <a:off x="1187" y="3540"/>
              <a:ext cx="3115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dash"/>
              <a:round/>
              <a:headEnd type="none" w="med" len="med"/>
              <a:tailEnd type="arrow"/>
            </a:ln>
            <a:effectLst/>
            <a:extLst/>
          </p:spPr>
        </p:cxnSp>
      </p:grp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F00A76FD-B6A2-43E7-82AB-1D7BDEF1097B}"/>
              </a:ext>
            </a:extLst>
          </p:cNvPr>
          <p:cNvSpPr/>
          <p:nvPr/>
        </p:nvSpPr>
        <p:spPr>
          <a:xfrm>
            <a:off x="2465927" y="2423135"/>
            <a:ext cx="8260013" cy="2653097"/>
          </a:xfrm>
          <a:custGeom>
            <a:avLst/>
            <a:gdLst>
              <a:gd name="connsiteX0" fmla="*/ 0 w 7861815"/>
              <a:gd name="connsiteY0" fmla="*/ 0 h 2207845"/>
              <a:gd name="connsiteX1" fmla="*/ 1501254 w 7861815"/>
              <a:gd name="connsiteY1" fmla="*/ 27295 h 2207845"/>
              <a:gd name="connsiteX2" fmla="*/ 3179928 w 7861815"/>
              <a:gd name="connsiteY2" fmla="*/ 122829 h 2207845"/>
              <a:gd name="connsiteX3" fmla="*/ 4572000 w 7861815"/>
              <a:gd name="connsiteY3" fmla="*/ 327546 h 2207845"/>
              <a:gd name="connsiteX4" fmla="*/ 6564573 w 7861815"/>
              <a:gd name="connsiteY4" fmla="*/ 1310185 h 2207845"/>
              <a:gd name="connsiteX5" fmla="*/ 7751928 w 7861815"/>
              <a:gd name="connsiteY5" fmla="*/ 2129050 h 2207845"/>
              <a:gd name="connsiteX6" fmla="*/ 7738280 w 7861815"/>
              <a:gd name="connsiteY6" fmla="*/ 2129050 h 2207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61815" h="2207845">
                <a:moveTo>
                  <a:pt x="0" y="0"/>
                </a:moveTo>
                <a:cubicBezTo>
                  <a:pt x="485633" y="3412"/>
                  <a:pt x="971266" y="6824"/>
                  <a:pt x="1501254" y="27295"/>
                </a:cubicBezTo>
                <a:cubicBezTo>
                  <a:pt x="2031242" y="47766"/>
                  <a:pt x="2668137" y="72787"/>
                  <a:pt x="3179928" y="122829"/>
                </a:cubicBezTo>
                <a:cubicBezTo>
                  <a:pt x="3691719" y="172871"/>
                  <a:pt x="4007893" y="129653"/>
                  <a:pt x="4572000" y="327546"/>
                </a:cubicBezTo>
                <a:cubicBezTo>
                  <a:pt x="5136108" y="525439"/>
                  <a:pt x="6034585" y="1009934"/>
                  <a:pt x="6564573" y="1310185"/>
                </a:cubicBezTo>
                <a:cubicBezTo>
                  <a:pt x="7094561" y="1610436"/>
                  <a:pt x="7751928" y="2129050"/>
                  <a:pt x="7751928" y="2129050"/>
                </a:cubicBezTo>
                <a:cubicBezTo>
                  <a:pt x="7947546" y="2265528"/>
                  <a:pt x="7842913" y="2197289"/>
                  <a:pt x="7738280" y="2129050"/>
                </a:cubicBezTo>
              </a:path>
            </a:pathLst>
          </a:cu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886FFB64-3696-4036-8393-B3269CF8FC96}"/>
              </a:ext>
            </a:extLst>
          </p:cNvPr>
          <p:cNvSpPr/>
          <p:nvPr/>
        </p:nvSpPr>
        <p:spPr>
          <a:xfrm>
            <a:off x="2538484" y="3129834"/>
            <a:ext cx="8187456" cy="1946398"/>
          </a:xfrm>
          <a:custGeom>
            <a:avLst/>
            <a:gdLst>
              <a:gd name="connsiteX0" fmla="*/ 0 w 8134065"/>
              <a:gd name="connsiteY0" fmla="*/ 2015373 h 2135985"/>
              <a:gd name="connsiteX1" fmla="*/ 1446662 w 8134065"/>
              <a:gd name="connsiteY1" fmla="*/ 2015373 h 2135985"/>
              <a:gd name="connsiteX2" fmla="*/ 3098041 w 8134065"/>
              <a:gd name="connsiteY2" fmla="*/ 1837952 h 2135985"/>
              <a:gd name="connsiteX3" fmla="*/ 4503761 w 8134065"/>
              <a:gd name="connsiteY3" fmla="*/ 773427 h 2135985"/>
              <a:gd name="connsiteX4" fmla="*/ 5281683 w 8134065"/>
              <a:gd name="connsiteY4" fmla="*/ 50095 h 2135985"/>
              <a:gd name="connsiteX5" fmla="*/ 6155140 w 8134065"/>
              <a:gd name="connsiteY5" fmla="*/ 91039 h 2135985"/>
              <a:gd name="connsiteX6" fmla="*/ 6482686 w 8134065"/>
              <a:gd name="connsiteY6" fmla="*/ 323051 h 2135985"/>
              <a:gd name="connsiteX7" fmla="*/ 6946710 w 8134065"/>
              <a:gd name="connsiteY7" fmla="*/ 773427 h 2135985"/>
              <a:gd name="connsiteX8" fmla="*/ 7547212 w 8134065"/>
              <a:gd name="connsiteY8" fmla="*/ 1619588 h 2135985"/>
              <a:gd name="connsiteX9" fmla="*/ 7929349 w 8134065"/>
              <a:gd name="connsiteY9" fmla="*/ 2069964 h 2135985"/>
              <a:gd name="connsiteX10" fmla="*/ 8134065 w 8134065"/>
              <a:gd name="connsiteY10" fmla="*/ 2124555 h 213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134065" h="2135985">
                <a:moveTo>
                  <a:pt x="0" y="2015373"/>
                </a:moveTo>
                <a:cubicBezTo>
                  <a:pt x="465161" y="2030158"/>
                  <a:pt x="930322" y="2044943"/>
                  <a:pt x="1446662" y="2015373"/>
                </a:cubicBezTo>
                <a:cubicBezTo>
                  <a:pt x="1963002" y="1985803"/>
                  <a:pt x="2588524" y="2044943"/>
                  <a:pt x="3098041" y="1837952"/>
                </a:cubicBezTo>
                <a:cubicBezTo>
                  <a:pt x="3607558" y="1630961"/>
                  <a:pt x="4139821" y="1071403"/>
                  <a:pt x="4503761" y="773427"/>
                </a:cubicBezTo>
                <a:cubicBezTo>
                  <a:pt x="4867701" y="475451"/>
                  <a:pt x="5006453" y="163826"/>
                  <a:pt x="5281683" y="50095"/>
                </a:cubicBezTo>
                <a:cubicBezTo>
                  <a:pt x="5556913" y="-63636"/>
                  <a:pt x="5954973" y="45546"/>
                  <a:pt x="6155140" y="91039"/>
                </a:cubicBezTo>
                <a:cubicBezTo>
                  <a:pt x="6355307" y="136532"/>
                  <a:pt x="6350758" y="209320"/>
                  <a:pt x="6482686" y="323051"/>
                </a:cubicBezTo>
                <a:cubicBezTo>
                  <a:pt x="6614614" y="436782"/>
                  <a:pt x="6769289" y="557337"/>
                  <a:pt x="6946710" y="773427"/>
                </a:cubicBezTo>
                <a:cubicBezTo>
                  <a:pt x="7124131" y="989517"/>
                  <a:pt x="7383439" y="1403499"/>
                  <a:pt x="7547212" y="1619588"/>
                </a:cubicBezTo>
                <a:cubicBezTo>
                  <a:pt x="7710985" y="1835677"/>
                  <a:pt x="7831540" y="1985803"/>
                  <a:pt x="7929349" y="2069964"/>
                </a:cubicBezTo>
                <a:cubicBezTo>
                  <a:pt x="8027158" y="2154125"/>
                  <a:pt x="8080611" y="2139340"/>
                  <a:pt x="8134065" y="2124555"/>
                </a:cubicBezTo>
              </a:path>
            </a:pathLst>
          </a:cu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itle 23">
            <a:extLst>
              <a:ext uri="{FF2B5EF4-FFF2-40B4-BE49-F238E27FC236}">
                <a16:creationId xmlns:a16="http://schemas.microsoft.com/office/drawing/2014/main" xmlns="" id="{26CFC51D-655A-4671-A5F9-E3D44F91AC2D}"/>
              </a:ext>
            </a:extLst>
          </p:cNvPr>
          <p:cNvSpPr txBox="1">
            <a:spLocks/>
          </p:cNvSpPr>
          <p:nvPr/>
        </p:nvSpPr>
        <p:spPr>
          <a:xfrm>
            <a:off x="753672" y="81208"/>
            <a:ext cx="10515600" cy="9078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hangingPunct="0"/>
            <a:endParaRPr lang="en-US" alt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291CF060-2210-49E0-A92E-25E02E84C5AE}"/>
              </a:ext>
            </a:extLst>
          </p:cNvPr>
          <p:cNvSpPr txBox="1"/>
          <p:nvPr/>
        </p:nvSpPr>
        <p:spPr>
          <a:xfrm>
            <a:off x="424042" y="533502"/>
            <a:ext cx="1739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Care receiver crisis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99C53904-9351-4962-B5DE-2619C7679F74}"/>
              </a:ext>
            </a:extLst>
          </p:cNvPr>
          <p:cNvSpPr txBox="1"/>
          <p:nvPr/>
        </p:nvSpPr>
        <p:spPr>
          <a:xfrm>
            <a:off x="388307" y="1195528"/>
            <a:ext cx="1497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Caregiver crisis</a:t>
            </a:r>
          </a:p>
        </p:txBody>
      </p:sp>
      <p:sp>
        <p:nvSpPr>
          <p:cNvPr id="21" name="Star: 5 Points 41">
            <a:extLst>
              <a:ext uri="{FF2B5EF4-FFF2-40B4-BE49-F238E27FC236}">
                <a16:creationId xmlns:a16="http://schemas.microsoft.com/office/drawing/2014/main" xmlns="" id="{15438D0F-9155-4215-93D6-7753C69064B4}"/>
              </a:ext>
            </a:extLst>
          </p:cNvPr>
          <p:cNvSpPr/>
          <p:nvPr/>
        </p:nvSpPr>
        <p:spPr>
          <a:xfrm>
            <a:off x="118797" y="1252620"/>
            <a:ext cx="212438" cy="217524"/>
          </a:xfrm>
          <a:prstGeom prst="star5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Star: 5 Points 43">
            <a:extLst>
              <a:ext uri="{FF2B5EF4-FFF2-40B4-BE49-F238E27FC236}">
                <a16:creationId xmlns:a16="http://schemas.microsoft.com/office/drawing/2014/main" xmlns="" id="{FE87B5B3-71BF-498F-8DC9-7860825F3BE5}"/>
              </a:ext>
            </a:extLst>
          </p:cNvPr>
          <p:cNvSpPr/>
          <p:nvPr/>
        </p:nvSpPr>
        <p:spPr>
          <a:xfrm>
            <a:off x="106510" y="728837"/>
            <a:ext cx="237012" cy="236509"/>
          </a:xfrm>
          <a:prstGeom prst="star5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Star: 5 Points 21">
            <a:extLst>
              <a:ext uri="{FF2B5EF4-FFF2-40B4-BE49-F238E27FC236}">
                <a16:creationId xmlns:a16="http://schemas.microsoft.com/office/drawing/2014/main" xmlns="" id="{93826B20-46A8-4DB3-B374-A5782C00DE31}"/>
              </a:ext>
            </a:extLst>
          </p:cNvPr>
          <p:cNvSpPr/>
          <p:nvPr/>
        </p:nvSpPr>
        <p:spPr>
          <a:xfrm>
            <a:off x="5965555" y="2267700"/>
            <a:ext cx="581107" cy="646011"/>
          </a:xfrm>
          <a:prstGeom prst="star5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4" name="Star: 5 Points 25">
            <a:extLst>
              <a:ext uri="{FF2B5EF4-FFF2-40B4-BE49-F238E27FC236}">
                <a16:creationId xmlns:a16="http://schemas.microsoft.com/office/drawing/2014/main" xmlns="" id="{8022CC87-978C-4A0A-80B4-B20CDF1D398D}"/>
              </a:ext>
            </a:extLst>
          </p:cNvPr>
          <p:cNvSpPr/>
          <p:nvPr/>
        </p:nvSpPr>
        <p:spPr>
          <a:xfrm>
            <a:off x="4582248" y="4665505"/>
            <a:ext cx="391374" cy="516025"/>
          </a:xfrm>
          <a:prstGeom prst="star5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Star: 5 Points 1">
            <a:extLst>
              <a:ext uri="{FF2B5EF4-FFF2-40B4-BE49-F238E27FC236}">
                <a16:creationId xmlns:a16="http://schemas.microsoft.com/office/drawing/2014/main" xmlns="" id="{384931C9-C0AA-4AE2-8030-1FB9A81B0110}"/>
              </a:ext>
            </a:extLst>
          </p:cNvPr>
          <p:cNvSpPr/>
          <p:nvPr/>
        </p:nvSpPr>
        <p:spPr>
          <a:xfrm>
            <a:off x="3698386" y="2138226"/>
            <a:ext cx="473804" cy="599281"/>
          </a:xfrm>
          <a:prstGeom prst="star5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Star: 5 Points 37">
            <a:extLst>
              <a:ext uri="{FF2B5EF4-FFF2-40B4-BE49-F238E27FC236}">
                <a16:creationId xmlns:a16="http://schemas.microsoft.com/office/drawing/2014/main" xmlns="" id="{E288601C-286E-4474-B715-2118B2B3D48B}"/>
              </a:ext>
            </a:extLst>
          </p:cNvPr>
          <p:cNvSpPr/>
          <p:nvPr/>
        </p:nvSpPr>
        <p:spPr>
          <a:xfrm>
            <a:off x="6758152" y="3749683"/>
            <a:ext cx="316111" cy="336278"/>
          </a:xfrm>
          <a:prstGeom prst="star5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7" name="Star: 5 Points 37">
            <a:extLst>
              <a:ext uri="{FF2B5EF4-FFF2-40B4-BE49-F238E27FC236}">
                <a16:creationId xmlns:a16="http://schemas.microsoft.com/office/drawing/2014/main" xmlns="" id="{E288601C-286E-4474-B715-2118B2B3D48B}"/>
              </a:ext>
            </a:extLst>
          </p:cNvPr>
          <p:cNvSpPr/>
          <p:nvPr/>
        </p:nvSpPr>
        <p:spPr>
          <a:xfrm>
            <a:off x="7394411" y="3240270"/>
            <a:ext cx="316111" cy="336278"/>
          </a:xfrm>
          <a:prstGeom prst="star5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Star: 5 Points 37">
            <a:extLst>
              <a:ext uri="{FF2B5EF4-FFF2-40B4-BE49-F238E27FC236}">
                <a16:creationId xmlns:a16="http://schemas.microsoft.com/office/drawing/2014/main" xmlns="" id="{E288601C-286E-4474-B715-2118B2B3D48B}"/>
              </a:ext>
            </a:extLst>
          </p:cNvPr>
          <p:cNvSpPr/>
          <p:nvPr/>
        </p:nvSpPr>
        <p:spPr>
          <a:xfrm>
            <a:off x="8238623" y="2640035"/>
            <a:ext cx="756464" cy="826854"/>
          </a:xfrm>
          <a:prstGeom prst="star5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9" name="Star: 5 Points 21">
            <a:extLst>
              <a:ext uri="{FF2B5EF4-FFF2-40B4-BE49-F238E27FC236}">
                <a16:creationId xmlns:a16="http://schemas.microsoft.com/office/drawing/2014/main" xmlns="" id="{93826B20-46A8-4DB3-B374-A5782C00DE31}"/>
              </a:ext>
            </a:extLst>
          </p:cNvPr>
          <p:cNvSpPr/>
          <p:nvPr/>
        </p:nvSpPr>
        <p:spPr>
          <a:xfrm>
            <a:off x="7963191" y="3003305"/>
            <a:ext cx="581107" cy="646011"/>
          </a:xfrm>
          <a:prstGeom prst="star5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Star: 5 Points 1">
            <a:extLst>
              <a:ext uri="{FF2B5EF4-FFF2-40B4-BE49-F238E27FC236}">
                <a16:creationId xmlns:a16="http://schemas.microsoft.com/office/drawing/2014/main" xmlns="" id="{384931C9-C0AA-4AE2-8030-1FB9A81B0110}"/>
              </a:ext>
            </a:extLst>
          </p:cNvPr>
          <p:cNvSpPr/>
          <p:nvPr/>
        </p:nvSpPr>
        <p:spPr>
          <a:xfrm>
            <a:off x="9295187" y="3803392"/>
            <a:ext cx="473804" cy="599281"/>
          </a:xfrm>
          <a:prstGeom prst="star5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Star: 5 Points 37">
            <a:extLst>
              <a:ext uri="{FF2B5EF4-FFF2-40B4-BE49-F238E27FC236}">
                <a16:creationId xmlns:a16="http://schemas.microsoft.com/office/drawing/2014/main" xmlns="" id="{E288601C-286E-4474-B715-2118B2B3D48B}"/>
              </a:ext>
            </a:extLst>
          </p:cNvPr>
          <p:cNvSpPr/>
          <p:nvPr/>
        </p:nvSpPr>
        <p:spPr>
          <a:xfrm>
            <a:off x="10274910" y="4821267"/>
            <a:ext cx="316111" cy="336278"/>
          </a:xfrm>
          <a:prstGeom prst="star5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03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Discussion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Arial" charset="0"/>
                <a:ea typeface="Arial" charset="0"/>
                <a:cs typeface="Arial" charset="0"/>
              </a:rPr>
              <a:t>1. Early identification of caregiver and right-time resources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Caregiver as an integral part of the care team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Stress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indices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b="1" dirty="0">
                <a:latin typeface="Arial" charset="0"/>
                <a:ea typeface="Arial" charset="0"/>
                <a:cs typeface="Arial" charset="0"/>
              </a:rPr>
              <a:t>2. Integration of support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Social workers, psychologists, nurses etc.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Community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engaged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b="1" dirty="0">
                <a:latin typeface="Arial" charset="0"/>
                <a:ea typeface="Arial" charset="0"/>
                <a:cs typeface="Arial" charset="0"/>
              </a:rPr>
              <a:t>3. Building capacity with learners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Medical students, residents, etc.</a:t>
            </a:r>
          </a:p>
        </p:txBody>
      </p:sp>
    </p:spTree>
    <p:extLst>
      <p:ext uri="{BB962C8B-B14F-4D97-AF65-F5344CB8AC3E}">
        <p14:creationId xmlns:p14="http://schemas.microsoft.com/office/powerpoint/2010/main" val="91048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0" dirty="0" smtClean="0">
                <a:latin typeface="Arial" charset="0"/>
                <a:ea typeface="Arial" charset="0"/>
                <a:cs typeface="Arial" charset="0"/>
              </a:rPr>
              <a:t>Thank you!</a:t>
            </a:r>
            <a:endParaRPr lang="en-US" i="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58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Disclosures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This research was supported in part by the National Institute on Aging of the National Institutes of Health (NIH) under Award Number 2 T35 AG29793.  The content is solely the responsibility of the authors and does not necessarily represent the official views of the NIH. </a:t>
            </a:r>
          </a:p>
        </p:txBody>
      </p:sp>
    </p:spTree>
    <p:extLst>
      <p:ext uri="{BB962C8B-B14F-4D97-AF65-F5344CB8AC3E}">
        <p14:creationId xmlns:p14="http://schemas.microsoft.com/office/powerpoint/2010/main" val="110548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Who is a Caregiver?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878074"/>
            <a:ext cx="9686925" cy="1272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spcAft>
                <a:spcPts val="800"/>
              </a:spcAft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A daughter </a:t>
            </a:r>
            <a:r>
              <a:rPr lang="is-IS" sz="2800" dirty="0" smtClean="0">
                <a:latin typeface="Arial" charset="0"/>
                <a:ea typeface="Arial" charset="0"/>
                <a:cs typeface="Arial" charset="0"/>
              </a:rPr>
              <a:t>living with and caring for her aging mother. She also has 3 children at home... </a:t>
            </a:r>
          </a:p>
          <a:p>
            <a:pPr marL="1200150" lvl="2" indent="-285750">
              <a:spcAft>
                <a:spcPts val="800"/>
              </a:spcAft>
              <a:buFont typeface="Wingdings" charset="2"/>
              <a:buChar char="v"/>
            </a:pPr>
            <a:endParaRPr lang="en-US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08305" y="3038073"/>
            <a:ext cx="78293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A husband caring for his wife with Alzheimer's. He has just been diagnosed with diabetes</a:t>
            </a:r>
            <a:r>
              <a:rPr lang="is-IS" sz="2800" dirty="0" smtClean="0">
                <a:latin typeface="Arial" charset="0"/>
                <a:ea typeface="Arial" charset="0"/>
                <a:cs typeface="Arial" charset="0"/>
              </a:rPr>
              <a:t>…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8305" y="4179566"/>
            <a:ext cx="9146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A son caring for his father and mother 300 miles away. He recently moved them into assisted living</a:t>
            </a:r>
            <a:r>
              <a:rPr lang="is-IS" sz="2800" dirty="0" smtClean="0">
                <a:latin typeface="Arial" charset="0"/>
                <a:ea typeface="Arial" charset="0"/>
                <a:cs typeface="Arial" charset="0"/>
              </a:rPr>
              <a:t>…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903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Project Goals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Understand the journey of unpaid family caregivers in Waukesha 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County, WI</a:t>
            </a:r>
            <a:endParaRPr lang="en-US" sz="3200" dirty="0">
              <a:latin typeface="Arial" charset="0"/>
              <a:ea typeface="Arial" charset="0"/>
              <a:cs typeface="Arial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3200" dirty="0">
              <a:latin typeface="Arial" charset="0"/>
              <a:ea typeface="Arial" charset="0"/>
              <a:cs typeface="Arial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Identify areas for improvement within the caregiving system</a:t>
            </a:r>
          </a:p>
          <a:p>
            <a:pPr marL="1428750" lvl="2" indent="-514350">
              <a:buFont typeface="+mj-lt"/>
              <a:buAutoNum type="alphaLcParenR"/>
            </a:pP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Disconnected system – hospitals and clinics, community organizations, government agencies</a:t>
            </a:r>
          </a:p>
          <a:p>
            <a:pPr marL="1428750" lvl="2" indent="-514350">
              <a:buFont typeface="+mj-lt"/>
              <a:buAutoNum type="alphaLcParenR"/>
            </a:pP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Resources not well accessed</a:t>
            </a:r>
          </a:p>
        </p:txBody>
      </p:sp>
    </p:spTree>
    <p:extLst>
      <p:ext uri="{BB962C8B-B14F-4D97-AF65-F5344CB8AC3E}">
        <p14:creationId xmlns:p14="http://schemas.microsoft.com/office/powerpoint/2010/main" val="104766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Methods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2000"/>
              </a:lnSpc>
              <a:buClr>
                <a:schemeClr val="tx1"/>
              </a:buClr>
            </a:pP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4 focus groups; 60-90 minutes </a:t>
            </a:r>
          </a:p>
          <a:p>
            <a:pPr>
              <a:lnSpc>
                <a:spcPct val="112000"/>
              </a:lnSpc>
              <a:buClr>
                <a:schemeClr val="tx1"/>
              </a:buClr>
            </a:pP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28 individuals total (26 female, 2 male) ages 45-75+</a:t>
            </a:r>
          </a:p>
          <a:p>
            <a:pPr>
              <a:lnSpc>
                <a:spcPct val="112000"/>
              </a:lnSpc>
              <a:buClr>
                <a:schemeClr val="tx1"/>
              </a:buClr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Broad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, open-ended questions:</a:t>
            </a:r>
          </a:p>
          <a:p>
            <a:pPr marL="914400" lvl="1" indent="-457200">
              <a:lnSpc>
                <a:spcPct val="112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Describe the experience of being a caregiver.</a:t>
            </a:r>
          </a:p>
          <a:p>
            <a:pPr marL="914400" lvl="1" indent="-457200">
              <a:lnSpc>
                <a:spcPct val="112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What would you like to see happen in the area of caregiving?</a:t>
            </a:r>
          </a:p>
          <a:p>
            <a:pPr marL="914400" lvl="1" indent="-457200">
              <a:lnSpc>
                <a:spcPct val="112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How has being a caregiver impacted your life?</a:t>
            </a:r>
          </a:p>
          <a:p>
            <a:pPr>
              <a:lnSpc>
                <a:spcPct val="112000"/>
              </a:lnSpc>
              <a:buClr>
                <a:schemeClr val="tx1"/>
              </a:buClr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Audio 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transcribed verbatim and analyzed using open coding</a:t>
            </a:r>
          </a:p>
        </p:txBody>
      </p:sp>
    </p:spTree>
    <p:extLst>
      <p:ext uri="{BB962C8B-B14F-4D97-AF65-F5344CB8AC3E}">
        <p14:creationId xmlns:p14="http://schemas.microsoft.com/office/powerpoint/2010/main" val="183629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8560" y="0"/>
            <a:ext cx="4663440" cy="1450757"/>
          </a:xfrm>
        </p:spPr>
        <p:txBody>
          <a:bodyPr/>
          <a:lstStyle/>
          <a:p>
            <a:r>
              <a:rPr lang="en-US" i="0" dirty="0" smtClean="0">
                <a:latin typeface="Arial" charset="0"/>
                <a:ea typeface="Arial" charset="0"/>
                <a:cs typeface="Arial" charset="0"/>
              </a:rPr>
              <a:t>Results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099543" y="2511207"/>
            <a:ext cx="3271520" cy="331216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257040" y="855772"/>
            <a:ext cx="3271520" cy="3312160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25440" y="2511207"/>
            <a:ext cx="3271520" cy="3312160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84156" y="4256871"/>
            <a:ext cx="1505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Rational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90221" y="4256871"/>
            <a:ext cx="17860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Relational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33430" y="1783309"/>
            <a:ext cx="1784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Emotional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0697" y="835522"/>
            <a:ext cx="353814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charset="0"/>
                <a:ea typeface="Arial" charset="0"/>
                <a:cs typeface="Arial" charset="0"/>
              </a:rPr>
              <a:t>Instrumental tasks</a:t>
            </a:r>
          </a:p>
          <a:p>
            <a:pPr marL="285750" indent="-285750">
              <a:buFontTx/>
              <a:buChar char="-"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Managing finances</a:t>
            </a:r>
          </a:p>
          <a:p>
            <a:pPr marL="285750" indent="-285750">
              <a:buFontTx/>
              <a:buChar char="-"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Transportation</a:t>
            </a:r>
          </a:p>
          <a:p>
            <a:pPr marL="285750" indent="-285750">
              <a:buFontTx/>
              <a:buChar char="-"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Activities of daily living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5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063368" y="2522792"/>
            <a:ext cx="3271520" cy="331216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257040" y="855772"/>
            <a:ext cx="3271520" cy="3312160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76326" y="2522792"/>
            <a:ext cx="3271520" cy="3312160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16423" y="4290738"/>
            <a:ext cx="1505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Rational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90221" y="4256871"/>
            <a:ext cx="17860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Relational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33430" y="1783309"/>
            <a:ext cx="1784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Emotional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44820" y="68779"/>
            <a:ext cx="2206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charset="0"/>
                <a:ea typeface="Arial" charset="0"/>
                <a:cs typeface="Arial" charset="0"/>
              </a:rPr>
              <a:t>Acceptance</a:t>
            </a:r>
            <a:endParaRPr lang="en-US" sz="28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70198" y="99890"/>
            <a:ext cx="240322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charset="0"/>
                <a:ea typeface="Arial" charset="0"/>
                <a:cs typeface="Arial" charset="0"/>
              </a:rPr>
              <a:t>Ambivalence</a:t>
            </a:r>
          </a:p>
          <a:p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26677" y="2448516"/>
            <a:ext cx="168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charset="0"/>
                <a:ea typeface="Arial" charset="0"/>
                <a:cs typeface="Arial" charset="0"/>
              </a:rPr>
              <a:t>Coping</a:t>
            </a:r>
            <a:endParaRPr lang="en-US" sz="28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4602" y="1609442"/>
            <a:ext cx="27478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charset="0"/>
                <a:ea typeface="Arial" charset="0"/>
                <a:cs typeface="Arial" charset="0"/>
              </a:rPr>
              <a:t>“Boiling Point”</a:t>
            </a:r>
            <a:endParaRPr lang="en-US" sz="28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70198" y="591999"/>
            <a:ext cx="33382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“It’s like, relief this is over but then you feel guilty”</a:t>
            </a:r>
            <a:endParaRPr lang="en-US" sz="2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44820" y="575379"/>
            <a:ext cx="439674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“Even though they’re still alive, you start the grieving process and it kind of ebbs and flows along with the development and the changes in their disease”</a:t>
            </a:r>
            <a:endParaRPr lang="en-US" sz="2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26677" y="3009772"/>
            <a:ext cx="28696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“Humor is necessary”</a:t>
            </a:r>
            <a:endParaRPr lang="en-US" sz="2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602" y="2118720"/>
            <a:ext cx="34417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“My husband found me crying in the laundry room one day, and I didn’t know I was a caregiver”</a:t>
            </a:r>
            <a:endParaRPr lang="en-US" sz="22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46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088640" y="2511207"/>
            <a:ext cx="3271520" cy="331216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257040" y="855772"/>
            <a:ext cx="3271520" cy="3312160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25440" y="2511207"/>
            <a:ext cx="3271520" cy="3312160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84156" y="4256871"/>
            <a:ext cx="1505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Rational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90221" y="4256871"/>
            <a:ext cx="17860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Relational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33430" y="1783309"/>
            <a:ext cx="1784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Emotional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0800000" flipV="1">
            <a:off x="8824322" y="1603576"/>
            <a:ext cx="30886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“Can we wrap them with services that don’t just support the patient but support the family supporting the patient?”</a:t>
            </a:r>
            <a:endParaRPr lang="en-US" sz="2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55180" y="4889613"/>
            <a:ext cx="377543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“For me as the daughter and the caregiver, my biggest hurdle is the people in my family that aren’t inclined to being a caregiver”</a:t>
            </a:r>
          </a:p>
          <a:p>
            <a:pPr marL="285750" indent="-285750">
              <a:buFontTx/>
              <a:buChar char="-"/>
            </a:pPr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03103" y="4366393"/>
            <a:ext cx="3121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charset="0"/>
                <a:ea typeface="Arial" charset="0"/>
                <a:cs typeface="Arial" charset="0"/>
              </a:rPr>
              <a:t>Family Dynamics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71450" y="64693"/>
            <a:ext cx="4820550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charset="0"/>
                <a:ea typeface="Arial" charset="0"/>
                <a:cs typeface="Arial" charset="0"/>
              </a:rPr>
              <a:t>Interaction with the system</a:t>
            </a:r>
          </a:p>
          <a:p>
            <a:pPr marL="285750" indent="-285750">
              <a:buFontTx/>
              <a:buChar char="-"/>
            </a:pP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Healthcare</a:t>
            </a:r>
          </a:p>
          <a:p>
            <a:pPr marL="285750" indent="-285750">
              <a:buFontTx/>
              <a:buChar char="-"/>
            </a:pP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Government</a:t>
            </a:r>
          </a:p>
          <a:p>
            <a:pPr marL="285750" indent="-285750">
              <a:buFontTx/>
              <a:buChar char="-"/>
            </a:pP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Employers </a:t>
            </a:r>
            <a:endParaRPr lang="en-US" sz="22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83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  <p:bldP spid="9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20994" y="2279661"/>
            <a:ext cx="3575304" cy="346557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466190" y="285750"/>
            <a:ext cx="3572910" cy="3465815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872085" y="2279661"/>
            <a:ext cx="3575304" cy="3465576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767120" y="4108253"/>
            <a:ext cx="1398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Rational</a:t>
            </a:r>
            <a:endParaRPr lang="en-US" sz="2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12144" y="4077476"/>
            <a:ext cx="19030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charset="0"/>
                <a:ea typeface="Arial" charset="0"/>
                <a:cs typeface="Arial" charset="0"/>
              </a:rPr>
              <a:t>Relational</a:t>
            </a:r>
            <a:endParaRPr lang="en-US" sz="28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56406" y="1490259"/>
            <a:ext cx="1920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charset="0"/>
                <a:ea typeface="Arial" charset="0"/>
                <a:cs typeface="Arial" charset="0"/>
              </a:rPr>
              <a:t>Emotional</a:t>
            </a:r>
            <a:endParaRPr lang="en-US" sz="2800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74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5" grpId="0" animBg="1"/>
      <p:bldP spid="5" grpId="1" animBg="1"/>
      <p:bldP spid="6" grpId="0" animBg="1"/>
      <p:bldP spid="6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750</TotalTime>
  <Words>484</Words>
  <Application>Microsoft Macintosh PowerPoint</Application>
  <PresentationFormat>Widescreen</PresentationFormat>
  <Paragraphs>100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Calibri Light</vt:lpstr>
      <vt:lpstr>Wingdings</vt:lpstr>
      <vt:lpstr>Arial</vt:lpstr>
      <vt:lpstr>Office Theme</vt:lpstr>
      <vt:lpstr>Community and Caregiver Perceptions of Giving Care to Seniors</vt:lpstr>
      <vt:lpstr>Disclosures</vt:lpstr>
      <vt:lpstr>Who is a Caregiver?</vt:lpstr>
      <vt:lpstr>Project Goals</vt:lpstr>
      <vt:lpstr>Methods</vt:lpstr>
      <vt:lpstr>Results </vt:lpstr>
      <vt:lpstr>PowerPoint Presentation</vt:lpstr>
      <vt:lpstr>PowerPoint Presentation</vt:lpstr>
      <vt:lpstr>PowerPoint Presentation</vt:lpstr>
      <vt:lpstr>PowerPoint Presentation</vt:lpstr>
      <vt:lpstr>Discussion</vt:lpstr>
      <vt:lpstr>Thank you!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and Caregiver Perceptions of Giving Care to Seniors</dc:title>
  <dc:creator>Waniger, Anne M</dc:creator>
  <cp:lastModifiedBy>Waniger, Anne M</cp:lastModifiedBy>
  <cp:revision>77</cp:revision>
  <dcterms:created xsi:type="dcterms:W3CDTF">2018-06-20T17:46:17Z</dcterms:created>
  <dcterms:modified xsi:type="dcterms:W3CDTF">2018-10-08T19:33:37Z</dcterms:modified>
</cp:coreProperties>
</file>