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5" r:id="rId1"/>
    <p:sldMasterId id="2147483803" r:id="rId2"/>
  </p:sldMasterIdLst>
  <p:notesMasterIdLst>
    <p:notesMasterId r:id="rId44"/>
  </p:notesMasterIdLst>
  <p:handoutMasterIdLst>
    <p:handoutMasterId r:id="rId45"/>
  </p:handoutMasterIdLst>
  <p:sldIdLst>
    <p:sldId id="256" r:id="rId3"/>
    <p:sldId id="389" r:id="rId4"/>
    <p:sldId id="261" r:id="rId5"/>
    <p:sldId id="259" r:id="rId6"/>
    <p:sldId id="312" r:id="rId7"/>
    <p:sldId id="390" r:id="rId8"/>
    <p:sldId id="391" r:id="rId9"/>
    <p:sldId id="318" r:id="rId10"/>
    <p:sldId id="387" r:id="rId11"/>
    <p:sldId id="336" r:id="rId12"/>
    <p:sldId id="319" r:id="rId13"/>
    <p:sldId id="342" r:id="rId14"/>
    <p:sldId id="356" r:id="rId15"/>
    <p:sldId id="357" r:id="rId16"/>
    <p:sldId id="362" r:id="rId17"/>
    <p:sldId id="358" r:id="rId18"/>
    <p:sldId id="343" r:id="rId19"/>
    <p:sldId id="360" r:id="rId20"/>
    <p:sldId id="361" r:id="rId21"/>
    <p:sldId id="345" r:id="rId22"/>
    <p:sldId id="341" r:id="rId23"/>
    <p:sldId id="355" r:id="rId24"/>
    <p:sldId id="332" r:id="rId25"/>
    <p:sldId id="370" r:id="rId26"/>
    <p:sldId id="262" r:id="rId27"/>
    <p:sldId id="406" r:id="rId28"/>
    <p:sldId id="388" r:id="rId29"/>
    <p:sldId id="365"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Lst>
  <p:sldSz cx="9144000" cy="6858000" type="screen4x3"/>
  <p:notesSz cx="7010400" cy="9296400"/>
  <p:defaultTextStyle>
    <a:defPPr>
      <a:defRPr lang="en-US"/>
    </a:defPPr>
    <a:lvl1pPr marL="0" algn="l" defTabSz="914210" rtl="0" eaLnBrk="1" latinLnBrk="0" hangingPunct="1">
      <a:defRPr sz="1800" kern="1200">
        <a:solidFill>
          <a:schemeClr val="tx1"/>
        </a:solidFill>
        <a:latin typeface="+mn-lt"/>
        <a:ea typeface="+mn-ea"/>
        <a:cs typeface="+mn-cs"/>
      </a:defRPr>
    </a:lvl1pPr>
    <a:lvl2pPr marL="457106"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6" algn="l" defTabSz="914210" rtl="0" eaLnBrk="1" latinLnBrk="0" hangingPunct="1">
      <a:defRPr sz="1800" kern="1200">
        <a:solidFill>
          <a:schemeClr val="tx1"/>
        </a:solidFill>
        <a:latin typeface="+mn-lt"/>
        <a:ea typeface="+mn-ea"/>
        <a:cs typeface="+mn-cs"/>
      </a:defRPr>
    </a:lvl4pPr>
    <a:lvl5pPr marL="1828421"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0" algn="l" defTabSz="914210" rtl="0" eaLnBrk="1" latinLnBrk="0" hangingPunct="1">
      <a:defRPr sz="1800" kern="1200">
        <a:solidFill>
          <a:schemeClr val="tx1"/>
        </a:solidFill>
        <a:latin typeface="+mn-lt"/>
        <a:ea typeface="+mn-ea"/>
        <a:cs typeface="+mn-cs"/>
      </a:defRPr>
    </a:lvl7pPr>
    <a:lvl8pPr marL="3199736" algn="l" defTabSz="914210" rtl="0" eaLnBrk="1" latinLnBrk="0" hangingPunct="1">
      <a:defRPr sz="1800" kern="1200">
        <a:solidFill>
          <a:schemeClr val="tx1"/>
        </a:solidFill>
        <a:latin typeface="+mn-lt"/>
        <a:ea typeface="+mn-ea"/>
        <a:cs typeface="+mn-cs"/>
      </a:defRPr>
    </a:lvl8pPr>
    <a:lvl9pPr marL="3656841" algn="l" defTabSz="9142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AEEDBC-1872-7EBB-4D2F-B93B596CD857}" v="4" dt="2021-09-30T23:08:04.814"/>
    <p1510:client id="{44D41F66-3934-D5C7-EBCA-7A1C8D0B1695}" v="477" dt="2021-10-08T22:07:40.666"/>
    <p1510:client id="{461F524F-A6D8-B9FB-0A6A-415002F1E244}" v="2" dt="2021-02-23T15:25:12.816"/>
    <p1510:client id="{6319B943-CEB1-605E-66EB-CFBDF240B7CC}" v="6" dt="2021-02-19T22:00:57.476"/>
    <p1510:client id="{760B2DB1-6682-D453-207C-B9E9201105B4}" v="2" dt="2021-10-20T21:10:59.070"/>
    <p1510:client id="{9F767DC6-D1A0-2D95-AC20-D02E44731612}" v="49" dt="2021-10-11T18:03:33.717"/>
    <p1510:client id="{AA715398-F40E-0618-7DA8-1161596E7BC6}" v="4" dt="2021-10-08T20:26:51.837"/>
    <p1510:client id="{C240C7B1-CF11-22F3-C1AD-E88DD587C97F}" v="45" dt="2021-02-24T17:47:53.069"/>
    <p1510:client id="{F970AE9F-406C-B000-B95E-605CA684C1C6}" v="8" dt="2021-02-24T16:33:10.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77231" autoAdjust="0"/>
  </p:normalViewPr>
  <p:slideViewPr>
    <p:cSldViewPr>
      <p:cViewPr varScale="1">
        <p:scale>
          <a:sx n="89" d="100"/>
          <a:sy n="89" d="100"/>
        </p:scale>
        <p:origin x="2298" y="78"/>
      </p:cViewPr>
      <p:guideLst>
        <p:guide orient="horz" pos="2160"/>
        <p:guide pos="2880"/>
      </p:guideLst>
    </p:cSldViewPr>
  </p:slideViewPr>
  <p:notesTextViewPr>
    <p:cViewPr>
      <p:scale>
        <a:sx n="100" d="100"/>
        <a:sy n="100" d="100"/>
      </p:scale>
      <p:origin x="0" y="0"/>
    </p:cViewPr>
  </p:notesTextViewPr>
  <p:sorterViewPr>
    <p:cViewPr>
      <p:scale>
        <a:sx n="118" d="100"/>
        <a:sy n="118" d="100"/>
      </p:scale>
      <p:origin x="0" y="0"/>
    </p:cViewPr>
  </p:sorterViewPr>
  <p:notesViewPr>
    <p:cSldViewPr>
      <p:cViewPr varScale="1">
        <p:scale>
          <a:sx n="83" d="100"/>
          <a:sy n="83" d="100"/>
        </p:scale>
        <p:origin x="-199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04184FD-B352-4047-9DAA-4A9FCCEE22A4}" type="datetimeFigureOut">
              <a:rPr lang="en-US" smtClean="0"/>
              <a:pPr/>
              <a:t>10/20/2021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7ED6BA-27E3-4934-B980-BAE83AB61335}" type="slidenum">
              <a:rPr lang="en-US" smtClean="0"/>
              <a:pPr/>
              <a:t>‹#›</a:t>
            </a:fld>
            <a:endParaRPr lang="en-US"/>
          </a:p>
        </p:txBody>
      </p:sp>
    </p:spTree>
    <p:extLst>
      <p:ext uri="{BB962C8B-B14F-4D97-AF65-F5344CB8AC3E}">
        <p14:creationId xmlns:p14="http://schemas.microsoft.com/office/powerpoint/2010/main" val="1393632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B9A731-F014-4B99-926C-1816FB5BC360}" type="datetimeFigureOut">
              <a:rPr lang="en-US" smtClean="0"/>
              <a:pPr/>
              <a:t>10/20/2021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9F308A7-DAE3-4B01-94EE-2AC8E1214CB0}" type="slidenum">
              <a:rPr lang="en-US" smtClean="0"/>
              <a:pPr/>
              <a:t>‹#›</a:t>
            </a:fld>
            <a:endParaRPr lang="en-US"/>
          </a:p>
        </p:txBody>
      </p:sp>
    </p:spTree>
    <p:extLst>
      <p:ext uri="{BB962C8B-B14F-4D97-AF65-F5344CB8AC3E}">
        <p14:creationId xmlns:p14="http://schemas.microsoft.com/office/powerpoint/2010/main" val="2710208704"/>
      </p:ext>
    </p:extLst>
  </p:cSld>
  <p:clrMap bg1="lt1" tx1="dk1" bg2="lt2" tx2="dk2" accent1="accent1" accent2="accent2" accent3="accent3" accent4="accent4" accent5="accent5" accent6="accent6" hlink="hlink" folHlink="folHlink"/>
  <p:notesStyle>
    <a:lvl1pPr marL="0" algn="l" defTabSz="914210" rtl="0" eaLnBrk="1" latinLnBrk="0" hangingPunct="1">
      <a:defRPr sz="1200" kern="1200">
        <a:solidFill>
          <a:schemeClr val="tx1"/>
        </a:solidFill>
        <a:latin typeface="+mn-lt"/>
        <a:ea typeface="+mn-ea"/>
        <a:cs typeface="+mn-cs"/>
      </a:defRPr>
    </a:lvl1pPr>
    <a:lvl2pPr marL="457106" algn="l" defTabSz="914210" rtl="0" eaLnBrk="1" latinLnBrk="0" hangingPunct="1">
      <a:defRPr sz="1200" kern="1200">
        <a:solidFill>
          <a:schemeClr val="tx1"/>
        </a:solidFill>
        <a:latin typeface="+mn-lt"/>
        <a:ea typeface="+mn-ea"/>
        <a:cs typeface="+mn-cs"/>
      </a:defRPr>
    </a:lvl2pPr>
    <a:lvl3pPr marL="914210" algn="l" defTabSz="914210" rtl="0" eaLnBrk="1" latinLnBrk="0" hangingPunct="1">
      <a:defRPr sz="1200" kern="1200">
        <a:solidFill>
          <a:schemeClr val="tx1"/>
        </a:solidFill>
        <a:latin typeface="+mn-lt"/>
        <a:ea typeface="+mn-ea"/>
        <a:cs typeface="+mn-cs"/>
      </a:defRPr>
    </a:lvl3pPr>
    <a:lvl4pPr marL="1371316" algn="l" defTabSz="914210" rtl="0" eaLnBrk="1" latinLnBrk="0" hangingPunct="1">
      <a:defRPr sz="1200" kern="1200">
        <a:solidFill>
          <a:schemeClr val="tx1"/>
        </a:solidFill>
        <a:latin typeface="+mn-lt"/>
        <a:ea typeface="+mn-ea"/>
        <a:cs typeface="+mn-cs"/>
      </a:defRPr>
    </a:lvl4pPr>
    <a:lvl5pPr marL="1828421" algn="l" defTabSz="914210" rtl="0" eaLnBrk="1" latinLnBrk="0" hangingPunct="1">
      <a:defRPr sz="1200" kern="1200">
        <a:solidFill>
          <a:schemeClr val="tx1"/>
        </a:solidFill>
        <a:latin typeface="+mn-lt"/>
        <a:ea typeface="+mn-ea"/>
        <a:cs typeface="+mn-cs"/>
      </a:defRPr>
    </a:lvl5pPr>
    <a:lvl6pPr marL="2285526" algn="l" defTabSz="914210" rtl="0" eaLnBrk="1" latinLnBrk="0" hangingPunct="1">
      <a:defRPr sz="1200" kern="1200">
        <a:solidFill>
          <a:schemeClr val="tx1"/>
        </a:solidFill>
        <a:latin typeface="+mn-lt"/>
        <a:ea typeface="+mn-ea"/>
        <a:cs typeface="+mn-cs"/>
      </a:defRPr>
    </a:lvl6pPr>
    <a:lvl7pPr marL="2742630" algn="l" defTabSz="914210" rtl="0" eaLnBrk="1" latinLnBrk="0" hangingPunct="1">
      <a:defRPr sz="1200" kern="1200">
        <a:solidFill>
          <a:schemeClr val="tx1"/>
        </a:solidFill>
        <a:latin typeface="+mn-lt"/>
        <a:ea typeface="+mn-ea"/>
        <a:cs typeface="+mn-cs"/>
      </a:defRPr>
    </a:lvl7pPr>
    <a:lvl8pPr marL="3199736" algn="l" defTabSz="914210" rtl="0" eaLnBrk="1" latinLnBrk="0" hangingPunct="1">
      <a:defRPr sz="1200" kern="1200">
        <a:solidFill>
          <a:schemeClr val="tx1"/>
        </a:solidFill>
        <a:latin typeface="+mn-lt"/>
        <a:ea typeface="+mn-ea"/>
        <a:cs typeface="+mn-cs"/>
      </a:defRPr>
    </a:lvl8pPr>
    <a:lvl9pPr marL="3656841" algn="l" defTabSz="9142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fampra.oxfordjournals.org/content/27/4/363.long"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ncbi.nlm.nih.gov/pubmed/19827277" TargetMode="External"/><Relationship Id="rId5" Type="http://schemas.openxmlformats.org/officeDocument/2006/relationships/hyperlink" Target="http://www.aafp.org/afp/2009/0915/p617.html" TargetMode="External"/><Relationship Id="rId4" Type="http://schemas.openxmlformats.org/officeDocument/2006/relationships/hyperlink" Target="http://www.biomedcentral.com/1471-2296/8/51"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archinte.jamanetwork.com/article.aspx?articleid=486601"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www.ncbi.nlm.nih.gov/pubmed/12562449" TargetMode="External"/><Relationship Id="rId4" Type="http://schemas.openxmlformats.org/officeDocument/2006/relationships/hyperlink" Target="http://www.ncbi.nlm.nih.gov/pubmed/12352293"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jamanetwork.com/journals/jama/article-abstract/418808"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jabfm.org/content/32/2/234.long"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sciencedirect.com/science/article/pii/S0163834399000377"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onlinelibrary.wiley.com/doi/10.1002/14651858.CD004101.pub4/abstract"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ncbi.nlm.nih.gov/pubmed/19145081"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mj.bmj.com/content/22/1/8.lon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emj.bmj.com/content/22/1/8.long"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pubmed.ncbi.nlm.nih.gov/33046307/"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circ.ahajournals.org/content/121/13/e266.long"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circ.ahajournals.org/content/121/13/e266.lon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afp.org/afp/2004/0201/p548.html"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irc.ahajournals.org/content/122/18_suppl_3/S787.ful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3" Type="http://schemas.openxmlformats.org/officeDocument/2006/relationships/hyperlink" Target="https://pubmed.ncbi.nlm.nih.gov/33382559/" TargetMode="External"/><Relationship Id="rId18" Type="http://schemas.openxmlformats.org/officeDocument/2006/relationships/hyperlink" Target="http://www.ncbi.nlm.nih.gov/pubmed/8163958" TargetMode="External"/><Relationship Id="rId26" Type="http://schemas.openxmlformats.org/officeDocument/2006/relationships/hyperlink" Target="http://www.ncbi.nlm.nih.gov/pubmed?term=15758840" TargetMode="External"/><Relationship Id="rId21" Type="http://schemas.openxmlformats.org/officeDocument/2006/relationships/hyperlink" Target="http://emj.bmj.com/content/22/1/8.long" TargetMode="External"/><Relationship Id="rId34" Type="http://schemas.openxmlformats.org/officeDocument/2006/relationships/hyperlink" Target="http://www.biomedcentral.com/1471-2296/8/51" TargetMode="External"/><Relationship Id="rId7" Type="http://schemas.openxmlformats.org/officeDocument/2006/relationships/hyperlink" Target="http://fampra.oxfordjournals.org/content/18/6/586.long" TargetMode="External"/><Relationship Id="rId12" Type="http://schemas.openxmlformats.org/officeDocument/2006/relationships/hyperlink" Target="http://www.ncbi.nlm.nih.gov/pubmed/19145081" TargetMode="External"/><Relationship Id="rId17" Type="http://schemas.openxmlformats.org/officeDocument/2006/relationships/hyperlink" Target="http://onlinelibrary.wiley.com/doi/10.1002/14651858.CD004101.pub4/abstract" TargetMode="External"/><Relationship Id="rId25" Type="http://schemas.openxmlformats.org/officeDocument/2006/relationships/hyperlink" Target="https://jamanetwork.com/journals/jama/article-abstract/418808" TargetMode="External"/><Relationship Id="rId33" Type="http://schemas.openxmlformats.org/officeDocument/2006/relationships/hyperlink" Target="https://pubmed.ncbi.nlm.nih.gov/30571511/" TargetMode="External"/><Relationship Id="rId2" Type="http://schemas.openxmlformats.org/officeDocument/2006/relationships/slide" Target="../slides/slide24.xml"/><Relationship Id="rId16" Type="http://schemas.openxmlformats.org/officeDocument/2006/relationships/hyperlink" Target="https://www.ncbi.nlm.nih.gov/pubmed/28634285" TargetMode="External"/><Relationship Id="rId20" Type="http://schemas.openxmlformats.org/officeDocument/2006/relationships/hyperlink" Target="https://pubmed.ncbi.nlm.nih.gov/30718010/" TargetMode="External"/><Relationship Id="rId29" Type="http://schemas.openxmlformats.org/officeDocument/2006/relationships/hyperlink" Target="http://www.ncbi.nlm.nih.gov/pubmed/12352293" TargetMode="External"/><Relationship Id="rId1" Type="http://schemas.openxmlformats.org/officeDocument/2006/relationships/notesMaster" Target="../notesMasters/notesMaster1.xml"/><Relationship Id="rId6" Type="http://schemas.openxmlformats.org/officeDocument/2006/relationships/hyperlink" Target="https://pubmed.ncbi.nlm.nih.gov/31995686/" TargetMode="External"/><Relationship Id="rId11" Type="http://schemas.openxmlformats.org/officeDocument/2006/relationships/hyperlink" Target="http://www.sciencedirect.com/science/article/pii/S0163834399000377" TargetMode="External"/><Relationship Id="rId24" Type="http://schemas.openxmlformats.org/officeDocument/2006/relationships/hyperlink" Target="https://www.jabfm.org/content/32/2/234.long" TargetMode="External"/><Relationship Id="rId32" Type="http://schemas.openxmlformats.org/officeDocument/2006/relationships/hyperlink" Target="http://archinte.jamanetwork.com/article.aspx?articleid=1748796" TargetMode="External"/><Relationship Id="rId37" Type="http://schemas.openxmlformats.org/officeDocument/2006/relationships/hyperlink" Target="http://www.ncbi.nlm.nih.gov/pubmed/12562449" TargetMode="External"/><Relationship Id="rId5" Type="http://schemas.openxmlformats.org/officeDocument/2006/relationships/hyperlink" Target="http://fampra.oxfordjournals.org/content/27/4/363.long" TargetMode="External"/><Relationship Id="rId15" Type="http://schemas.openxmlformats.org/officeDocument/2006/relationships/hyperlink" Target="http://circ.ahajournals.org/content/121/13/e266.long" TargetMode="External"/><Relationship Id="rId23" Type="http://schemas.openxmlformats.org/officeDocument/2006/relationships/hyperlink" Target="https://pubmed.ncbi.nlm.nih.gov/33320506/" TargetMode="External"/><Relationship Id="rId28" Type="http://schemas.openxmlformats.org/officeDocument/2006/relationships/hyperlink" Target="http://circ.ahajournals.org/content/122/18_suppl_3/S787.full" TargetMode="External"/><Relationship Id="rId36" Type="http://schemas.openxmlformats.org/officeDocument/2006/relationships/hyperlink" Target="https://pubmed.ncbi.nlm.nih.gov/33620444/" TargetMode="External"/><Relationship Id="rId10" Type="http://schemas.openxmlformats.org/officeDocument/2006/relationships/hyperlink" Target="http://www.ncbi.nlm.nih.gov/pubmed/24238485" TargetMode="External"/><Relationship Id="rId19" Type="http://schemas.openxmlformats.org/officeDocument/2006/relationships/hyperlink" Target="http://www.sciencedirect.com/science/article/pii/S0002934310000690" TargetMode="External"/><Relationship Id="rId31" Type="http://schemas.openxmlformats.org/officeDocument/2006/relationships/hyperlink" Target="http://www.ncbi.nlm.nih.gov/pubmed/22578923" TargetMode="External"/><Relationship Id="rId4" Type="http://schemas.openxmlformats.org/officeDocument/2006/relationships/hyperlink" Target="http://www.bmj.com/content/350/bmj.h1905" TargetMode="External"/><Relationship Id="rId9" Type="http://schemas.openxmlformats.org/officeDocument/2006/relationships/hyperlink" Target="https://www.ncbi.nlm.nih.gov/pubmed/26260100" TargetMode="External"/><Relationship Id="rId14" Type="http://schemas.openxmlformats.org/officeDocument/2006/relationships/hyperlink" Target="http://www.ncbi.nlm.nih.gov/pmc/articles/PMC3361121/" TargetMode="External"/><Relationship Id="rId22" Type="http://schemas.openxmlformats.org/officeDocument/2006/relationships/hyperlink" Target="https://pubmed.ncbi.nlm.nih.gov/33046307/" TargetMode="External"/><Relationship Id="rId27" Type="http://schemas.openxmlformats.org/officeDocument/2006/relationships/hyperlink" Target="https://pubmed.ncbi.nlm.nih.gov/34264599/" TargetMode="External"/><Relationship Id="rId30" Type="http://schemas.openxmlformats.org/officeDocument/2006/relationships/hyperlink" Target="https://jamanetwork.com/journals/jama/fullarticle/201900" TargetMode="External"/><Relationship Id="rId35" Type="http://schemas.openxmlformats.org/officeDocument/2006/relationships/hyperlink" Target="http://archinte.jamanetwork.com/article.aspx?articleid=486601" TargetMode="External"/><Relationship Id="rId8" Type="http://schemas.openxmlformats.org/officeDocument/2006/relationships/hyperlink" Target="http://www.ncbi.nlm.nih.gov/pubmed/?term=24369343" TargetMode="External"/><Relationship Id="rId3" Type="http://schemas.openxmlformats.org/officeDocument/2006/relationships/hyperlink" Target="http://www.sciencedirect.com/science/article/pii/S0735109713003446"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pubmed.ncbi.nlm.nih.gov/24369343/"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ncbi.nlm.nih.gov/pubmed/8163958"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fampra.oxfordjournals.org/content/18/6/586.long"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ncbi.nlm.nih.gov/pubmed/28634285"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cbi.nlm.nih.gov/pubmed/28634285"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ncbi.nlm.nih.gov/pmc/articles/PMC3361121/"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pubmed.ncbi.nlm.nih.gov/26260100/"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s://pubmed.ncbi.nlm.nih.gov/29480016/"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pubmed.ncbi.nlm.nih.gov/30571511/"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cbi.nlm.nih.gov/pubmed/8163958"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fampra.oxfordjournals.org/content/18/6/586.long"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fampra.oxfordjournals.org/content/27/4/363.long"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sciencedirect.com/science/article/pii/S0163834399000377"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jama.jamanetwork.com/article.aspx?articleid=20190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jamanetwork.com/journals/jama/fullarticle/1107536"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ncbi.nlm.nih.gov/pmc/articles/PMC336112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ncbi.nlm.nih.gov/pmc/articles/PMC3361121/" TargetMode="External"/><Relationship Id="rId3" Type="http://schemas.openxmlformats.org/officeDocument/2006/relationships/hyperlink" Target="https://pubmed.ncbi.nlm.nih.gov/26260100/" TargetMode="External"/><Relationship Id="rId7" Type="http://schemas.openxmlformats.org/officeDocument/2006/relationships/hyperlink" Target="https://pubmed.ncbi.nlm.nih.gov/30718010/"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pubmed.ncbi.nlm.nih.gov/30375097/" TargetMode="External"/><Relationship Id="rId5" Type="http://schemas.openxmlformats.org/officeDocument/2006/relationships/hyperlink" Target="https://pubmed.ncbi.nlm.nih.gov/31780182/" TargetMode="External"/><Relationship Id="rId10" Type="http://schemas.openxmlformats.org/officeDocument/2006/relationships/hyperlink" Target="https://pubmed.ncbi.nlm.nih.gov/33620444/" TargetMode="External"/><Relationship Id="rId4" Type="http://schemas.openxmlformats.org/officeDocument/2006/relationships/hyperlink" Target="https://pubmed.ncbi.nlm.nih.gov/29480016/" TargetMode="External"/><Relationship Id="rId9" Type="http://schemas.openxmlformats.org/officeDocument/2006/relationships/hyperlink" Target="https://jamanetwork.com/journals/jama/fullarticle/1107536"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pubmed.ncbi.nlm.nih.gov/29138794/"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pubmed.ncbi.nlm.nih.gov/30955986/"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urheartj.oxfordjournals.org/content/29/18/2276.lo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a:buChar char="•"/>
            </a:pPr>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Becker A, Hani MA, Keller H, </a:t>
            </a:r>
            <a:r>
              <a:rPr lang="en-US" sz="1200" kern="1200" dirty="0" err="1">
                <a:solidFill>
                  <a:schemeClr val="tx1"/>
                </a:solidFill>
                <a:effectLst/>
                <a:latin typeface="+mn-lt"/>
                <a:ea typeface="+mn-ea"/>
                <a:cs typeface="+mn-cs"/>
              </a:rPr>
              <a:t>Sönnichsen</a:t>
            </a:r>
            <a:r>
              <a:rPr lang="en-US" sz="1200" kern="1200" dirty="0">
                <a:solidFill>
                  <a:schemeClr val="tx1"/>
                </a:solidFill>
                <a:effectLst/>
                <a:latin typeface="+mn-lt"/>
                <a:ea typeface="+mn-ea"/>
                <a:cs typeface="+mn-cs"/>
              </a:rPr>
              <a:t> AC, </a:t>
            </a:r>
            <a:r>
              <a:rPr lang="en-US" sz="1200" kern="1200" dirty="0" err="1">
                <a:solidFill>
                  <a:schemeClr val="tx1"/>
                </a:solidFill>
                <a:effectLst/>
                <a:latin typeface="+mn-lt"/>
                <a:ea typeface="+mn-ea"/>
                <a:cs typeface="+mn-cs"/>
              </a:rPr>
              <a:t>Karatolios</a:t>
            </a:r>
            <a:r>
              <a:rPr lang="en-US" sz="1200" kern="1200" dirty="0">
                <a:solidFill>
                  <a:schemeClr val="tx1"/>
                </a:solidFill>
                <a:effectLst/>
                <a:latin typeface="+mn-lt"/>
                <a:ea typeface="+mn-ea"/>
                <a:cs typeface="+mn-cs"/>
              </a:rPr>
              <a:t> K, Schaefer JR, </a:t>
            </a: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Baum E, Donner-Banzhoff N. Chest wall syndrome in primary care patients with chest pain: presentation, associated features and diagnosis.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2010 Aug;27(4):363-9.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10.1093/</a:t>
            </a:r>
            <a:r>
              <a:rPr lang="en-US" sz="1200" kern="1200" dirty="0" err="1">
                <a:solidFill>
                  <a:schemeClr val="tx1"/>
                </a:solidFill>
                <a:effectLst/>
                <a:latin typeface="+mn-lt"/>
                <a:ea typeface="+mn-ea"/>
                <a:cs typeface="+mn-cs"/>
              </a:rPr>
              <a:t>fampra</a:t>
            </a:r>
            <a:r>
              <a:rPr lang="en-US" sz="1200" kern="1200" dirty="0">
                <a:solidFill>
                  <a:schemeClr val="tx1"/>
                </a:solidFill>
                <a:effectLst/>
                <a:latin typeface="+mn-lt"/>
                <a:ea typeface="+mn-ea"/>
                <a:cs typeface="+mn-cs"/>
              </a:rPr>
              <a:t>/cmq024. </a:t>
            </a:r>
            <a:r>
              <a:rPr lang="en-US" sz="1200" u="sng" kern="1200" dirty="0">
                <a:solidFill>
                  <a:schemeClr val="tx1"/>
                </a:solidFill>
                <a:effectLst/>
                <a:latin typeface="+mn-lt"/>
                <a:ea typeface="+mn-ea"/>
                <a:cs typeface="+mn-cs"/>
                <a:hlinkClick r:id="rId3"/>
              </a:rPr>
              <a:t>http://fampra.oxfordjournals.org/content/27/4/363.long</a:t>
            </a:r>
            <a:endParaRPr lang="en-US" sz="1200" u="sng" kern="1200" dirty="0">
              <a:solidFill>
                <a:schemeClr val="tx1"/>
              </a:solidFill>
              <a:effectLst/>
              <a:latin typeface="+mn-lt"/>
              <a:cs typeface="Calibri"/>
            </a:endParaRPr>
          </a:p>
          <a:p>
            <a:pPr marL="285750" indent="-285750">
              <a:buFont typeface="Arial"/>
              <a:buChar char="•"/>
            </a:pPr>
            <a:r>
              <a:rPr lang="en-US" sz="1200" kern="1200" dirty="0">
                <a:solidFill>
                  <a:schemeClr val="tx1"/>
                </a:solidFill>
                <a:effectLst/>
                <a:latin typeface="+mn-lt"/>
                <a:ea typeface="+mn-ea"/>
                <a:cs typeface="+mn-cs"/>
              </a:rPr>
              <a:t>Verdon F, </a:t>
            </a:r>
            <a:r>
              <a:rPr lang="en-US" sz="1200" kern="1200" dirty="0" err="1">
                <a:solidFill>
                  <a:schemeClr val="tx1"/>
                </a:solidFill>
                <a:effectLst/>
                <a:latin typeface="+mn-lt"/>
                <a:ea typeface="+mn-ea"/>
                <a:cs typeface="+mn-cs"/>
              </a:rPr>
              <a:t>Burnand</a:t>
            </a:r>
            <a:r>
              <a:rPr lang="en-US" sz="1200" kern="1200" dirty="0">
                <a:solidFill>
                  <a:schemeClr val="tx1"/>
                </a:solidFill>
                <a:effectLst/>
                <a:latin typeface="+mn-lt"/>
                <a:ea typeface="+mn-ea"/>
                <a:cs typeface="+mn-cs"/>
              </a:rPr>
              <a:t> B, Herzig L, Junod M, </a:t>
            </a:r>
            <a:r>
              <a:rPr lang="en-US" sz="1200" kern="1200" dirty="0" err="1">
                <a:solidFill>
                  <a:schemeClr val="tx1"/>
                </a:solidFill>
                <a:effectLst/>
                <a:latin typeface="+mn-lt"/>
                <a:ea typeface="+mn-ea"/>
                <a:cs typeface="+mn-cs"/>
              </a:rPr>
              <a:t>Pécoud</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Favrat</a:t>
            </a:r>
            <a:r>
              <a:rPr lang="en-US" sz="1200" kern="1200" dirty="0">
                <a:solidFill>
                  <a:schemeClr val="tx1"/>
                </a:solidFill>
                <a:effectLst/>
                <a:latin typeface="+mn-lt"/>
                <a:ea typeface="+mn-ea"/>
                <a:cs typeface="+mn-cs"/>
              </a:rPr>
              <a:t> B. Chest wall syndrome among primary care patients: a cohort study. BMC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2007 Sep 12;8:51. </a:t>
            </a:r>
            <a:r>
              <a:rPr lang="en-US" sz="1200" u="sng" kern="1200" dirty="0">
                <a:solidFill>
                  <a:schemeClr val="tx1"/>
                </a:solidFill>
                <a:effectLst/>
                <a:latin typeface="+mn-lt"/>
                <a:ea typeface="+mn-ea"/>
                <a:cs typeface="+mn-cs"/>
                <a:hlinkClick r:id="rId4"/>
              </a:rPr>
              <a:t>http://www.biomedcentral.com/1471-2296/8/51</a:t>
            </a:r>
            <a:endParaRPr lang="en-US" sz="1200" u="sng" kern="1200" dirty="0">
              <a:solidFill>
                <a:schemeClr val="tx1"/>
              </a:solidFill>
              <a:effectLst/>
              <a:latin typeface="+mn-lt"/>
              <a:cs typeface="Calibri"/>
            </a:endParaRPr>
          </a:p>
          <a:p>
            <a:pPr marL="285750" indent="-285750">
              <a:buFont typeface="Arial"/>
              <a:buChar char="•"/>
            </a:pPr>
            <a:r>
              <a:rPr lang="en-US" sz="1200" kern="1200" dirty="0">
                <a:solidFill>
                  <a:schemeClr val="tx1"/>
                </a:solidFill>
                <a:effectLst/>
                <a:latin typeface="+mn-lt"/>
                <a:ea typeface="+mn-ea"/>
                <a:cs typeface="+mn-cs"/>
              </a:rPr>
              <a:t>Proulx AM, </a:t>
            </a:r>
            <a:r>
              <a:rPr lang="en-US" sz="1200" kern="1200" dirty="0" err="1">
                <a:solidFill>
                  <a:schemeClr val="tx1"/>
                </a:solidFill>
                <a:effectLst/>
                <a:latin typeface="+mn-lt"/>
                <a:ea typeface="+mn-ea"/>
                <a:cs typeface="+mn-cs"/>
              </a:rPr>
              <a:t>Zryd</a:t>
            </a:r>
            <a:r>
              <a:rPr lang="en-US" sz="1200" kern="1200" dirty="0">
                <a:solidFill>
                  <a:schemeClr val="tx1"/>
                </a:solidFill>
                <a:effectLst/>
                <a:latin typeface="+mn-lt"/>
                <a:ea typeface="+mn-ea"/>
                <a:cs typeface="+mn-cs"/>
              </a:rPr>
              <a:t> TW. Costochondritis: diagnosis and treatment. Am Fam Physician. 2009 Sep 15;80(6):617-20. </a:t>
            </a:r>
            <a:r>
              <a:rPr lang="en-US" sz="1200" u="sng" kern="1200" dirty="0">
                <a:solidFill>
                  <a:schemeClr val="tx1"/>
                </a:solidFill>
                <a:effectLst/>
                <a:latin typeface="+mn-lt"/>
                <a:ea typeface="+mn-ea"/>
                <a:cs typeface="+mn-cs"/>
                <a:hlinkClick r:id="rId5"/>
              </a:rPr>
              <a:t>http://www.aafp.org/afp/2009/0915/p617.html</a:t>
            </a:r>
            <a:endParaRPr lang="en-US" sz="1200" u="sng" kern="1200" dirty="0">
              <a:solidFill>
                <a:schemeClr val="tx1"/>
              </a:solidFill>
              <a:effectLst/>
              <a:latin typeface="+mn-lt"/>
              <a:cs typeface="Calibri"/>
            </a:endParaRPr>
          </a:p>
          <a:p>
            <a:pPr marL="285750" indent="-285750">
              <a:buFont typeface="Arial"/>
              <a:buChar char="•"/>
            </a:pPr>
            <a:r>
              <a:rPr lang="en-US" sz="1200" kern="1200" dirty="0">
                <a:solidFill>
                  <a:schemeClr val="tx1"/>
                </a:solidFill>
                <a:effectLst/>
                <a:latin typeface="+mn-lt"/>
                <a:ea typeface="+mn-ea"/>
                <a:cs typeface="+mn-cs"/>
              </a:rPr>
              <a:t>Rovetta G, Sessarego P, Monteforte P. Stretching exercises for costochondritis pain. G Ital Med Lav Ergon. 2009 Apr-Jun;31(2):169-71. </a:t>
            </a:r>
            <a:r>
              <a:rPr lang="en-US" sz="1200" u="sng" kern="1200" dirty="0">
                <a:solidFill>
                  <a:schemeClr val="tx1"/>
                </a:solidFill>
                <a:effectLst/>
                <a:latin typeface="+mn-lt"/>
                <a:ea typeface="+mn-ea"/>
                <a:cs typeface="+mn-cs"/>
                <a:hlinkClick r:id="rId6"/>
              </a:rPr>
              <a:t>http://www.ncbi.nlm.nih.gov/pubmed/19827277</a:t>
            </a:r>
            <a:endParaRPr lang="en-US" dirty="0">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13</a:t>
            </a:fld>
            <a:endParaRPr lang="en-US"/>
          </a:p>
        </p:txBody>
      </p:sp>
    </p:spTree>
    <p:extLst>
      <p:ext uri="{BB962C8B-B14F-4D97-AF65-F5344CB8AC3E}">
        <p14:creationId xmlns:p14="http://schemas.microsoft.com/office/powerpoint/2010/main" val="1784150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200" kern="1200" dirty="0">
                <a:solidFill>
                  <a:schemeClr val="tx1"/>
                </a:solidFill>
                <a:effectLst/>
                <a:latin typeface="+mn-lt"/>
                <a:ea typeface="+mn-ea"/>
                <a:cs typeface="+mn-cs"/>
              </a:rPr>
              <a:t>Wang WH, Huang JQ, Zheng GF, Wong WM, Lam SK, Karlberg J, Xia HH, Fass R, Wong BC. Is proton pump inhibitor testing an effective approach to diagnose gastroesophageal reflux disease in patients with noncardiac chest pain?: a meta-analysis. Arch Intern Med. 2005 Jun 13;165(11):1222-8. </a:t>
            </a:r>
            <a:r>
              <a:rPr lang="en-US" sz="1200" u="sng" kern="1200" dirty="0">
                <a:solidFill>
                  <a:schemeClr val="tx1"/>
                </a:solidFill>
                <a:effectLst/>
                <a:latin typeface="+mn-lt"/>
                <a:ea typeface="+mn-ea"/>
                <a:cs typeface="+mn-cs"/>
                <a:hlinkClick r:id="rId3"/>
              </a:rPr>
              <a:t>http://archinte.jamanetwork.com/article.aspx?articleid=486601</a:t>
            </a:r>
            <a:endParaRPr lang="en-US" sz="1200" u="sng" kern="1200" dirty="0">
              <a:solidFill>
                <a:schemeClr val="tx1"/>
              </a:solidFill>
              <a:effectLst/>
              <a:latin typeface="+mn-lt"/>
              <a:cs typeface="Calibri"/>
            </a:endParaRPr>
          </a:p>
          <a:p>
            <a:pPr marL="285750" indent="-285750">
              <a:buFont typeface="Arial"/>
              <a:buChar char="•"/>
            </a:pPr>
            <a:r>
              <a:rPr lang="en-US" sz="1200" kern="1200" dirty="0">
                <a:solidFill>
                  <a:schemeClr val="tx1"/>
                </a:solidFill>
                <a:effectLst/>
                <a:latin typeface="+mn-lt"/>
                <a:ea typeface="+mn-ea"/>
                <a:cs typeface="+mn-cs"/>
              </a:rPr>
              <a:t>Pandak WM, Arezo S, Everett S, Jesse R, DeCosta G, Crofts T, Gennings C, Siuta M, </a:t>
            </a:r>
            <a:r>
              <a:rPr lang="en-US" sz="1200" kern="1200" dirty="0" err="1">
                <a:solidFill>
                  <a:schemeClr val="tx1"/>
                </a:solidFill>
                <a:effectLst/>
                <a:latin typeface="+mn-lt"/>
                <a:ea typeface="+mn-ea"/>
                <a:cs typeface="+mn-cs"/>
              </a:rPr>
              <a:t>Zfass</a:t>
            </a:r>
            <a:r>
              <a:rPr lang="en-US" sz="1200" kern="1200" dirty="0">
                <a:solidFill>
                  <a:schemeClr val="tx1"/>
                </a:solidFill>
                <a:effectLst/>
                <a:latin typeface="+mn-lt"/>
                <a:ea typeface="+mn-ea"/>
                <a:cs typeface="+mn-cs"/>
              </a:rPr>
              <a:t> A. Short course of omeprazole: a better first diagnostic approach to noncardiac chest pain than endoscopy, manometry, or 24-hour esophageal pH monitoring. J Clin Gastroenterol. 2002 Oct;35(4):307-14. </a:t>
            </a:r>
            <a:r>
              <a:rPr lang="en-US" sz="1200" u="sng" kern="1200" dirty="0">
                <a:solidFill>
                  <a:schemeClr val="tx1"/>
                </a:solidFill>
                <a:effectLst/>
                <a:latin typeface="+mn-lt"/>
                <a:ea typeface="+mn-ea"/>
                <a:cs typeface="+mn-cs"/>
                <a:hlinkClick r:id="rId4"/>
              </a:rPr>
              <a:t>http://www.ncbi.nlm.nih.gov/pubmed/12352293</a:t>
            </a:r>
            <a:endParaRPr lang="en-US" sz="1200" u="sng" kern="1200" dirty="0">
              <a:solidFill>
                <a:schemeClr val="tx1"/>
              </a:solidFill>
              <a:effectLst/>
              <a:latin typeface="+mn-lt"/>
              <a:cs typeface="Calibri"/>
            </a:endParaRPr>
          </a:p>
          <a:p>
            <a:pPr marL="285750" indent="-285750">
              <a:buFont typeface="Arial"/>
              <a:buChar char="•"/>
            </a:pPr>
            <a:r>
              <a:rPr lang="en-US" sz="1200" kern="1200" dirty="0">
                <a:solidFill>
                  <a:schemeClr val="tx1"/>
                </a:solidFill>
                <a:effectLst/>
                <a:latin typeface="+mn-lt"/>
                <a:ea typeface="+mn-ea"/>
                <a:cs typeface="+mn-cs"/>
              </a:rPr>
              <a:t>Xia HH, Lai KC, Lam SK, Hu WH, Wong NY, Hui WM, Lau CP, Chen WH, Chan CK, Wong WM, Wong BC. Symptomatic response to lansoprazole predicts abnormal acid reflux in endoscopy-negative patients with non-cardiac chest pain. Aliment </a:t>
            </a:r>
            <a:r>
              <a:rPr lang="en-US" sz="1200" kern="1200" dirty="0" err="1">
                <a:solidFill>
                  <a:schemeClr val="tx1"/>
                </a:solidFill>
                <a:effectLst/>
                <a:latin typeface="+mn-lt"/>
                <a:ea typeface="+mn-ea"/>
                <a:cs typeface="+mn-cs"/>
              </a:rPr>
              <a:t>Pharmacol</a:t>
            </a:r>
            <a:r>
              <a:rPr lang="en-US" sz="1200" kern="1200" dirty="0">
                <a:solidFill>
                  <a:schemeClr val="tx1"/>
                </a:solidFill>
                <a:effectLst/>
                <a:latin typeface="+mn-lt"/>
                <a:ea typeface="+mn-ea"/>
                <a:cs typeface="+mn-cs"/>
              </a:rPr>
              <a:t> Ther. 2003 Feb;17(3):369-77. </a:t>
            </a:r>
            <a:r>
              <a:rPr lang="en-US" sz="1200" u="sng" kern="1200" dirty="0">
                <a:solidFill>
                  <a:schemeClr val="tx1"/>
                </a:solidFill>
                <a:effectLst/>
                <a:latin typeface="+mn-lt"/>
                <a:ea typeface="+mn-ea"/>
                <a:cs typeface="+mn-cs"/>
                <a:hlinkClick r:id="rId5"/>
              </a:rPr>
              <a:t>http://www.ncbi.nlm.nih.gov/pubmed/12562449</a:t>
            </a:r>
            <a:endParaRPr lang="en-US" dirty="0">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14</a:t>
            </a:fld>
            <a:endParaRPr lang="en-US"/>
          </a:p>
        </p:txBody>
      </p:sp>
    </p:spTree>
    <p:extLst>
      <p:ext uri="{BB962C8B-B14F-4D97-AF65-F5344CB8AC3E}">
        <p14:creationId xmlns:p14="http://schemas.microsoft.com/office/powerpoint/2010/main" val="352502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a:solidFill>
                  <a:schemeClr val="tx1"/>
                </a:solidFill>
                <a:effectLst/>
                <a:latin typeface="+mn-lt"/>
                <a:ea typeface="+mn-ea"/>
                <a:cs typeface="+mn-cs"/>
              </a:rPr>
              <a:t>Metlay</a:t>
            </a:r>
            <a:r>
              <a:rPr lang="en-US" sz="1200" kern="1200" dirty="0">
                <a:solidFill>
                  <a:schemeClr val="tx1"/>
                </a:solidFill>
                <a:effectLst/>
                <a:latin typeface="+mn-lt"/>
                <a:ea typeface="+mn-ea"/>
                <a:cs typeface="+mn-cs"/>
              </a:rPr>
              <a:t> JP, Kapoor WN, Fine MJ. Does this patient have community-acquired pneumonia? Diagnosing pneumonia by history and physical examination. JAMA. 1997 Nov 5;278(17):1440-5. </a:t>
            </a:r>
            <a:r>
              <a:rPr lang="en-US" dirty="0">
                <a:hlinkClick r:id="rId3"/>
              </a:rPr>
              <a:t>https://jamanetwork.com/journals/jama/article-abstract/418808</a:t>
            </a:r>
            <a:endParaRPr lang="en-US" dirty="0">
              <a:cs typeface="Calibri"/>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b="0" i="0" kern="1200" dirty="0">
                <a:solidFill>
                  <a:schemeClr val="tx1"/>
                </a:solidFill>
                <a:effectLst/>
                <a:latin typeface="+mn-lt"/>
                <a:ea typeface="+mn-ea"/>
                <a:cs typeface="+mn-cs"/>
              </a:rPr>
              <a:t>Marchello CS, Ebell MH, Dale AP, Harvill ET, Shen Y, Whalen CC. Signs and Symptoms That Rule out Community-Acquired Pneumonia in Outpatient Adults: A Systematic Review and Meta-Analysis. </a:t>
            </a:r>
            <a:r>
              <a:rPr lang="en-US" sz="1200" b="0" i="1" kern="1200" dirty="0">
                <a:solidFill>
                  <a:schemeClr val="tx1"/>
                </a:solidFill>
                <a:effectLst/>
                <a:latin typeface="+mn-lt"/>
                <a:ea typeface="+mn-ea"/>
                <a:cs typeface="+mn-cs"/>
              </a:rPr>
              <a:t>J Am Board Fam Med</a:t>
            </a:r>
            <a:r>
              <a:rPr lang="en-US" sz="1200" b="0" i="0" kern="1200" dirty="0">
                <a:solidFill>
                  <a:schemeClr val="tx1"/>
                </a:solidFill>
                <a:effectLst/>
                <a:latin typeface="+mn-lt"/>
                <a:ea typeface="+mn-ea"/>
                <a:cs typeface="+mn-cs"/>
              </a:rPr>
              <a:t>. 2019;32(2):234-247. doi:10.3122/jabfm.2019.02.180219. </a:t>
            </a:r>
            <a:r>
              <a:rPr lang="en-US" dirty="0">
                <a:hlinkClick r:id="rId4"/>
              </a:rPr>
              <a:t>https://www.jabfm.org/content/32/2/234.long</a:t>
            </a:r>
            <a:endParaRPr lang="en-US" dirty="0">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15</a:t>
            </a:fld>
            <a:endParaRPr lang="en-US"/>
          </a:p>
        </p:txBody>
      </p:sp>
    </p:spTree>
    <p:extLst>
      <p:ext uri="{BB962C8B-B14F-4D97-AF65-F5344CB8AC3E}">
        <p14:creationId xmlns:p14="http://schemas.microsoft.com/office/powerpoint/2010/main" val="1767817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a:buChar char="•"/>
            </a:pPr>
            <a:r>
              <a:rPr lang="en-US" sz="1200" kern="1200" dirty="0">
                <a:solidFill>
                  <a:schemeClr val="tx1"/>
                </a:solidFill>
                <a:effectLst/>
                <a:latin typeface="+mn-lt"/>
                <a:ea typeface="+mn-ea"/>
                <a:cs typeface="+mn-cs"/>
              </a:rPr>
              <a:t>Dammen T, Ekeberg O, Arnesen H, Friis S. The detection of panic disorder in chest pain patients. Gen Hosp Psychiatry. 1999 Sep-Oct;21(5):323-32.</a:t>
            </a:r>
            <a:r>
              <a:rPr lang="en-US" dirty="0"/>
              <a:t> </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http://www.sciencedirect.com/science/article/pii/S0163834399000377</a:t>
            </a:r>
            <a:endParaRPr lang="en-US" sz="1200" u="sng" kern="1200" dirty="0">
              <a:solidFill>
                <a:schemeClr val="tx1"/>
              </a:solidFill>
              <a:effectLst/>
              <a:latin typeface="+mn-lt"/>
              <a:cs typeface="Calibri"/>
            </a:endParaRPr>
          </a:p>
          <a:p>
            <a:pPr marL="285750" indent="-285750">
              <a:buFont typeface="Arial"/>
              <a:buChar char="•"/>
            </a:pPr>
            <a:r>
              <a:rPr lang="en-US" sz="1200" kern="1200" dirty="0" err="1">
                <a:solidFill>
                  <a:schemeClr val="tx1"/>
                </a:solidFill>
                <a:effectLst/>
                <a:latin typeface="+mn-lt"/>
                <a:ea typeface="+mn-ea"/>
                <a:cs typeface="+mn-cs"/>
              </a:rPr>
              <a:t>Kisely</a:t>
            </a:r>
            <a:r>
              <a:rPr lang="en-US" sz="1200" kern="1200" dirty="0">
                <a:solidFill>
                  <a:schemeClr val="tx1"/>
                </a:solidFill>
                <a:effectLst/>
                <a:latin typeface="+mn-lt"/>
                <a:ea typeface="+mn-ea"/>
                <a:cs typeface="+mn-cs"/>
              </a:rPr>
              <a:t> SR, Campbell LA, Yelland MJ, Paydar A. Psychological interventions for symptomatic management of non-specific chest pain in patients with normal coronary anatomy. Cochrane Database Syst Rev. 2012 Jun 13;6:CD004101.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10.1002/14651858.CD004101.pub4. </a:t>
            </a:r>
            <a:r>
              <a:rPr lang="en-US" sz="1200" u="sng" kern="1200" dirty="0">
                <a:solidFill>
                  <a:schemeClr val="tx1"/>
                </a:solidFill>
                <a:effectLst/>
                <a:latin typeface="+mn-lt"/>
                <a:ea typeface="+mn-ea"/>
                <a:cs typeface="+mn-cs"/>
                <a:hlinkClick r:id="rId4"/>
              </a:rPr>
              <a:t>http://onlinelibrary.wiley.com/doi/10.1002/14651858.CD004101.pub4/abstract</a:t>
            </a:r>
            <a:endParaRPr lang="en-US" dirty="0">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16</a:t>
            </a:fld>
            <a:endParaRPr lang="en-US"/>
          </a:p>
        </p:txBody>
      </p:sp>
    </p:spTree>
    <p:extLst>
      <p:ext uri="{BB962C8B-B14F-4D97-AF65-F5344CB8AC3E}">
        <p14:creationId xmlns:p14="http://schemas.microsoft.com/office/powerpoint/2010/main" val="1784150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de Schipper JP, Pull </a:t>
            </a:r>
            <a:r>
              <a:rPr lang="en-US" sz="1200" kern="1200" dirty="0" err="1">
                <a:solidFill>
                  <a:schemeClr val="tx1"/>
                </a:solidFill>
                <a:effectLst/>
                <a:latin typeface="+mn-lt"/>
                <a:ea typeface="+mn-ea"/>
                <a:cs typeface="+mn-cs"/>
              </a:rPr>
              <a:t>ter</a:t>
            </a:r>
            <a:r>
              <a:rPr lang="en-US" sz="1200" kern="1200" dirty="0">
                <a:solidFill>
                  <a:schemeClr val="tx1"/>
                </a:solidFill>
                <a:effectLst/>
                <a:latin typeface="+mn-lt"/>
                <a:ea typeface="+mn-ea"/>
                <a:cs typeface="+mn-cs"/>
              </a:rPr>
              <a:t> Gunne AF, </a:t>
            </a:r>
            <a:r>
              <a:rPr lang="en-US" sz="1200" kern="1200" dirty="0" err="1">
                <a:solidFill>
                  <a:schemeClr val="tx1"/>
                </a:solidFill>
                <a:effectLst/>
                <a:latin typeface="+mn-lt"/>
                <a:ea typeface="+mn-ea"/>
                <a:cs typeface="+mn-cs"/>
              </a:rPr>
              <a:t>Oostvogel</a:t>
            </a:r>
            <a:r>
              <a:rPr lang="en-US" sz="1200" kern="1200" dirty="0">
                <a:solidFill>
                  <a:schemeClr val="tx1"/>
                </a:solidFill>
                <a:effectLst/>
                <a:latin typeface="+mn-lt"/>
                <a:ea typeface="+mn-ea"/>
                <a:cs typeface="+mn-cs"/>
              </a:rPr>
              <a:t> HJ, van </a:t>
            </a:r>
            <a:r>
              <a:rPr lang="en-US" sz="1200" kern="1200" dirty="0" err="1">
                <a:solidFill>
                  <a:schemeClr val="tx1"/>
                </a:solidFill>
                <a:effectLst/>
                <a:latin typeface="+mn-lt"/>
                <a:ea typeface="+mn-ea"/>
                <a:cs typeface="+mn-cs"/>
              </a:rPr>
              <a:t>Laarhoven</a:t>
            </a:r>
            <a:r>
              <a:rPr lang="en-US" sz="1200" kern="1200" dirty="0">
                <a:solidFill>
                  <a:schemeClr val="tx1"/>
                </a:solidFill>
                <a:effectLst/>
                <a:latin typeface="+mn-lt"/>
                <a:ea typeface="+mn-ea"/>
                <a:cs typeface="+mn-cs"/>
              </a:rPr>
              <a:t> CJ. Spontaneous rupture of the </a:t>
            </a:r>
            <a:r>
              <a:rPr lang="en-US" sz="1200" kern="1200" dirty="0" err="1">
                <a:solidFill>
                  <a:schemeClr val="tx1"/>
                </a:solidFill>
                <a:effectLst/>
                <a:latin typeface="+mn-lt"/>
                <a:ea typeface="+mn-ea"/>
                <a:cs typeface="+mn-cs"/>
              </a:rPr>
              <a:t>oesophagus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Boerhaave's</a:t>
            </a:r>
            <a:r>
              <a:rPr lang="en-US" sz="1200" kern="1200" dirty="0">
                <a:solidFill>
                  <a:schemeClr val="tx1"/>
                </a:solidFill>
                <a:effectLst/>
                <a:latin typeface="+mn-lt"/>
                <a:ea typeface="+mn-ea"/>
                <a:cs typeface="+mn-cs"/>
              </a:rPr>
              <a:t> syndrome in 2008. Literature review and treatment algorithm. Dig Surg. 2009;26(1):1-6. </a:t>
            </a:r>
            <a:r>
              <a:rPr lang="en-US" sz="1200" u="sng" kern="1200" dirty="0">
                <a:solidFill>
                  <a:schemeClr val="tx1"/>
                </a:solidFill>
                <a:effectLst/>
                <a:latin typeface="+mn-lt"/>
                <a:ea typeface="+mn-ea"/>
                <a:cs typeface="+mn-cs"/>
                <a:hlinkClick r:id="rId3"/>
              </a:rPr>
              <a:t>http://www.ncbi.nlm.nih.gov/pubmed/19145081</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17</a:t>
            </a:fld>
            <a:endParaRPr lang="en-US"/>
          </a:p>
        </p:txBody>
      </p:sp>
    </p:spTree>
    <p:extLst>
      <p:ext uri="{BB962C8B-B14F-4D97-AF65-F5344CB8AC3E}">
        <p14:creationId xmlns:p14="http://schemas.microsoft.com/office/powerpoint/2010/main" val="781153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Leigh-Smith S, Harris T. Tension pneumothorax--time for a re-think? Emerg Med J. 2005 Jan;22(1):8-16. </a:t>
            </a:r>
            <a:r>
              <a:rPr lang="en-US" sz="1200" u="sng" kern="1200" dirty="0">
                <a:solidFill>
                  <a:schemeClr val="tx1"/>
                </a:solidFill>
                <a:effectLst/>
                <a:latin typeface="+mn-lt"/>
                <a:ea typeface="+mn-ea"/>
                <a:cs typeface="+mn-cs"/>
                <a:hlinkClick r:id="rId3"/>
              </a:rPr>
              <a:t>http://emj.bmj.com/content/22/1/8.long</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18</a:t>
            </a:fld>
            <a:endParaRPr lang="en-US"/>
          </a:p>
        </p:txBody>
      </p:sp>
    </p:spTree>
    <p:extLst>
      <p:ext uri="{BB962C8B-B14F-4D97-AF65-F5344CB8AC3E}">
        <p14:creationId xmlns:p14="http://schemas.microsoft.com/office/powerpoint/2010/main" val="2725197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a:solidFill>
                  <a:schemeClr val="tx1"/>
                </a:solidFill>
                <a:effectLst/>
                <a:latin typeface="+mn-lt"/>
                <a:ea typeface="+mn-ea"/>
                <a:cs typeface="+mn-cs"/>
              </a:rPr>
              <a:t>Leigh-Smith S, Harris T. Tension pneumothorax--time for a re-think? Emerg Med J. 2005 Jan;22(1):8-16. </a:t>
            </a:r>
            <a:r>
              <a:rPr lang="en-US" sz="1200" u="sng" kern="1200" dirty="0">
                <a:solidFill>
                  <a:schemeClr val="tx1"/>
                </a:solidFill>
                <a:effectLst/>
                <a:latin typeface="+mn-lt"/>
                <a:ea typeface="+mn-ea"/>
                <a:cs typeface="+mn-cs"/>
                <a:hlinkClick r:id="rId3"/>
              </a:rPr>
              <a:t>http://emj.bmj.com/content/22/1/8.long</a:t>
            </a:r>
            <a:endParaRPr lang="en-US" sz="1200" u="sng" kern="1200" dirty="0">
              <a:solidFill>
                <a:schemeClr val="tx1"/>
              </a:solidFill>
              <a:effectLst/>
              <a:latin typeface="+mn-lt"/>
              <a:cs typeface="Calibri"/>
            </a:endParaRPr>
          </a:p>
          <a:p>
            <a:pPr marL="171450" indent="-171450">
              <a:buFont typeface="Arial"/>
              <a:buChar char="•"/>
            </a:pPr>
            <a:r>
              <a:rPr lang="en-US" sz="1200" b="0" i="0" kern="1200" dirty="0">
                <a:solidFill>
                  <a:schemeClr val="tx1"/>
                </a:solidFill>
                <a:effectLst/>
                <a:latin typeface="+mn-lt"/>
                <a:ea typeface="+mn-ea"/>
                <a:cs typeface="+mn-cs"/>
              </a:rPr>
              <a:t>Liu WL, </a:t>
            </a:r>
            <a:r>
              <a:rPr lang="en-US" sz="1200" b="0" i="0" kern="1200" dirty="0" err="1">
                <a:solidFill>
                  <a:schemeClr val="tx1"/>
                </a:solidFill>
                <a:effectLst/>
                <a:latin typeface="+mn-lt"/>
                <a:ea typeface="+mn-ea"/>
                <a:cs typeface="+mn-cs"/>
              </a:rPr>
              <a:t>Lv</a:t>
            </a:r>
            <a:r>
              <a:rPr lang="en-US" sz="1200" b="0" i="0" kern="1200" dirty="0">
                <a:solidFill>
                  <a:schemeClr val="tx1"/>
                </a:solidFill>
                <a:effectLst/>
                <a:latin typeface="+mn-lt"/>
                <a:ea typeface="+mn-ea"/>
                <a:cs typeface="+mn-cs"/>
              </a:rPr>
              <a:t> K, Deng HS, Hong QC. Comparison of efficiency and safety of conservative versus interventional management for primary spontaneous pneumothorax: A meta-analysis. Am J Emerg Med. 2021 Jul;45:352-357.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10.1016/j.ajem.2020.08.092. </a:t>
            </a:r>
            <a:r>
              <a:rPr lang="en-US" sz="1200" b="0" i="0" kern="1200" dirty="0" err="1">
                <a:solidFill>
                  <a:schemeClr val="tx1"/>
                </a:solidFill>
                <a:effectLst/>
                <a:latin typeface="+mn-lt"/>
                <a:ea typeface="+mn-ea"/>
                <a:cs typeface="+mn-cs"/>
              </a:rPr>
              <a:t>Epub</a:t>
            </a:r>
            <a:r>
              <a:rPr lang="en-US" sz="1200" b="0" i="0" kern="1200" dirty="0">
                <a:solidFill>
                  <a:schemeClr val="tx1"/>
                </a:solidFill>
                <a:effectLst/>
                <a:latin typeface="+mn-lt"/>
                <a:ea typeface="+mn-ea"/>
                <a:cs typeface="+mn-cs"/>
              </a:rPr>
              <a:t> 2020 Sep 6. PMID: 33046307. </a:t>
            </a:r>
            <a:r>
              <a:rPr lang="en-US" sz="1200" b="0" i="0" kern="1200" dirty="0">
                <a:solidFill>
                  <a:schemeClr val="tx1"/>
                </a:solidFill>
                <a:effectLst/>
                <a:latin typeface="+mn-lt"/>
                <a:ea typeface="+mn-ea"/>
                <a:cs typeface="+mn-cs"/>
                <a:hlinkClick r:id="rId4"/>
              </a:rPr>
              <a:t>https://pubmed.ncbi.nlm.nih.gov/33046307/</a:t>
            </a:r>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19</a:t>
            </a:fld>
            <a:endParaRPr lang="en-US"/>
          </a:p>
        </p:txBody>
      </p:sp>
    </p:spTree>
    <p:extLst>
      <p:ext uri="{BB962C8B-B14F-4D97-AF65-F5344CB8AC3E}">
        <p14:creationId xmlns:p14="http://schemas.microsoft.com/office/powerpoint/2010/main" val="304013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a:solidFill>
                  <a:schemeClr val="tx1"/>
                </a:solidFill>
                <a:effectLst/>
                <a:latin typeface="+mn-lt"/>
                <a:ea typeface="+mn-ea"/>
                <a:cs typeface="+mn-cs"/>
              </a:rPr>
              <a:t>Hiratzka</a:t>
            </a:r>
            <a:r>
              <a:rPr lang="en-US" sz="1200" kern="1200" dirty="0">
                <a:solidFill>
                  <a:schemeClr val="tx1"/>
                </a:solidFill>
                <a:effectLst/>
                <a:latin typeface="+mn-lt"/>
                <a:ea typeface="+mn-ea"/>
                <a:cs typeface="+mn-cs"/>
              </a:rPr>
              <a:t> LF, et al. 2010 ACCF/AHA/AATS/ACR/ASA/SCA/SCAI/SIR/STS/SVM guidelines for the diagnosis and management of patients with Thoracic Aortic Disease. Circulation. 2010 Apr 6;121(13):e266-369. </a:t>
            </a:r>
            <a:r>
              <a:rPr lang="en-US" sz="1200" u="sng" kern="1200" dirty="0">
                <a:solidFill>
                  <a:schemeClr val="tx1"/>
                </a:solidFill>
                <a:effectLst/>
                <a:latin typeface="+mn-lt"/>
                <a:ea typeface="+mn-ea"/>
                <a:cs typeface="+mn-cs"/>
                <a:hlinkClick r:id="rId3"/>
              </a:rPr>
              <a:t>http://circ.ahajournals.org/content/121/13/e266.long</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20</a:t>
            </a:fld>
            <a:endParaRPr lang="en-US"/>
          </a:p>
        </p:txBody>
      </p:sp>
    </p:spTree>
    <p:extLst>
      <p:ext uri="{BB962C8B-B14F-4D97-AF65-F5344CB8AC3E}">
        <p14:creationId xmlns:p14="http://schemas.microsoft.com/office/powerpoint/2010/main" val="837976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a:solidFill>
                  <a:schemeClr val="tx1"/>
                </a:solidFill>
                <a:effectLst/>
                <a:latin typeface="+mn-lt"/>
                <a:ea typeface="+mn-ea"/>
                <a:cs typeface="+mn-cs"/>
              </a:rPr>
              <a:t>Hiratzka</a:t>
            </a:r>
            <a:r>
              <a:rPr lang="en-US" sz="1200" kern="1200" dirty="0">
                <a:solidFill>
                  <a:schemeClr val="tx1"/>
                </a:solidFill>
                <a:effectLst/>
                <a:latin typeface="+mn-lt"/>
                <a:ea typeface="+mn-ea"/>
                <a:cs typeface="+mn-cs"/>
              </a:rPr>
              <a:t> LF, et al. 2010 ACCF/AHA/AATS/ACR/ASA/SCA/SCAI/SIR/STS/SVM guidelines for the diagnosis and management of patients with Thoracic Aortic Disease. Circulation. 2010 Apr 6;121(13):e266-369. </a:t>
            </a:r>
            <a:r>
              <a:rPr lang="en-US" sz="1200" u="sng" kern="1200" dirty="0">
                <a:solidFill>
                  <a:schemeClr val="tx1"/>
                </a:solidFill>
                <a:effectLst/>
                <a:latin typeface="+mn-lt"/>
                <a:ea typeface="+mn-ea"/>
                <a:cs typeface="+mn-cs"/>
                <a:hlinkClick r:id="rId3"/>
              </a:rPr>
              <a:t>http://circ.ahajournals.org/content/121/13/e266.long</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21</a:t>
            </a:fld>
            <a:endParaRPr lang="en-US"/>
          </a:p>
        </p:txBody>
      </p:sp>
    </p:spTree>
    <p:extLst>
      <p:ext uri="{BB962C8B-B14F-4D97-AF65-F5344CB8AC3E}">
        <p14:creationId xmlns:p14="http://schemas.microsoft.com/office/powerpoint/2010/main" val="1095492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SORT: </a:t>
            </a:r>
            <a:r>
              <a:rPr lang="en-US" sz="1200" u="sng" kern="1200" dirty="0">
                <a:solidFill>
                  <a:schemeClr val="tx1"/>
                </a:solidFill>
                <a:effectLst/>
                <a:latin typeface="+mn-lt"/>
                <a:ea typeface="+mn-ea"/>
                <a:cs typeface="+mn-cs"/>
                <a:hlinkClick r:id="rId3"/>
              </a:rPr>
              <a:t>http://www.aafp.org/afp/2004/0201/p548.html</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22</a:t>
            </a:fld>
            <a:endParaRPr lang="en-US"/>
          </a:p>
        </p:txBody>
      </p:sp>
    </p:spTree>
    <p:extLst>
      <p:ext uri="{BB962C8B-B14F-4D97-AF65-F5344CB8AC3E}">
        <p14:creationId xmlns:p14="http://schemas.microsoft.com/office/powerpoint/2010/main" val="196837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a patient presents in primary care with a chief complaint of chest pain, it is important to make a prompt initial assessment of patient stability. An acute coronary syndrome (ACS) is unlikely in the primary care office setting, but denial can often lead patients with ACS to delay seeking care or to seek office rather than emergency care. In accordance with guidelines for emergency care for ACS, regardless of the setting a prompt, targeted history and exam is important for any patient with chest pain.</a:t>
            </a:r>
            <a:r>
              <a:rPr lang="en-US" dirty="0"/>
              <a:t> Unless the history and physical examination suggest an obviously non-threatening cause of chest discomfort, most adults with chest pain should at least have basic diagnostic testing with an ECG and a chest x-ray. </a:t>
            </a:r>
            <a:r>
              <a:rPr lang="en-US" sz="1200" kern="1200" dirty="0">
                <a:solidFill>
                  <a:schemeClr val="tx1"/>
                </a:solidFill>
                <a:effectLst/>
                <a:latin typeface="+mn-lt"/>
                <a:ea typeface="+mn-ea"/>
                <a:cs typeface="+mn-cs"/>
              </a:rPr>
              <a:t>Patient stability can quickly be determined by evaluating the “ABCs” (airway, breathing and circulation). A patient who shows no signs of respiratory distress and has appropriate vital signs is unlikely to be acutely unstable, and can be further evaluated the office with appropriately targeted history, physical examination, and testing. Any potentially unstable patient should be transferred for emergency care. </a:t>
            </a:r>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285750" marR="0" indent="-285750" algn="l" defTabSz="931774"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O'Connor RE, Brady W, Brooks SC, Diercks D, Egan J, Ghaemmaghami C, Menon V, O'Neil BJ, Travers AH, </a:t>
            </a:r>
            <a:r>
              <a:rPr lang="en-US" sz="1200" kern="1200" dirty="0" err="1">
                <a:solidFill>
                  <a:schemeClr val="tx1"/>
                </a:solidFill>
                <a:effectLst/>
                <a:latin typeface="+mn-lt"/>
                <a:ea typeface="+mn-ea"/>
                <a:cs typeface="+mn-cs"/>
              </a:rPr>
              <a:t>Yannopoulos</a:t>
            </a:r>
            <a:r>
              <a:rPr lang="en-US" sz="1200" kern="1200" dirty="0">
                <a:solidFill>
                  <a:schemeClr val="tx1"/>
                </a:solidFill>
                <a:effectLst/>
                <a:latin typeface="+mn-lt"/>
                <a:ea typeface="+mn-ea"/>
                <a:cs typeface="+mn-cs"/>
              </a:rPr>
              <a:t> D. Part 10: acute coronary syndromes: 2010 American Heart Association Guidelines for Cardiopulmonary Resuscitation and Emergency Cardiovascular Care. Circulation. 2010 Nov 2;122(18 Suppl 3):S787-817.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10.1161/CIRCULATIONAHA.110.971028. PubMed PMID: 20956226. </a:t>
            </a:r>
            <a:r>
              <a:rPr lang="en-US" sz="1200" u="sng" kern="1200" dirty="0">
                <a:solidFill>
                  <a:schemeClr val="tx1"/>
                </a:solidFill>
                <a:effectLst/>
                <a:latin typeface="+mn-lt"/>
                <a:ea typeface="+mn-ea"/>
                <a:cs typeface="+mn-cs"/>
                <a:hlinkClick r:id="rId3"/>
              </a:rPr>
              <a:t>http://circ.ahajournals.org/content/122/18_suppl_3/S787.full</a:t>
            </a:r>
            <a:endParaRPr lang="en-US" sz="1200" kern="1200" dirty="0">
              <a:solidFill>
                <a:schemeClr val="tx1"/>
              </a:solidFill>
              <a:effectLst/>
              <a:latin typeface="+mn-lt"/>
              <a:cs typeface="Calibri"/>
            </a:endParaRPr>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23</a:t>
            </a:fld>
            <a:endParaRPr lang="en-US"/>
          </a:p>
        </p:txBody>
      </p:sp>
    </p:spTree>
    <p:extLst>
      <p:ext uri="{BB962C8B-B14F-4D97-AF65-F5344CB8AC3E}">
        <p14:creationId xmlns:p14="http://schemas.microsoft.com/office/powerpoint/2010/main" val="3947896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b="1" kern="1200" dirty="0">
                <a:solidFill>
                  <a:schemeClr val="tx1"/>
                </a:solidFill>
                <a:effectLst/>
                <a:latin typeface="+mn-lt"/>
                <a:ea typeface="+mn-ea"/>
                <a:cs typeface="+mn-cs"/>
              </a:rPr>
              <a:t>References:</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Anderson JL, et al. 2012 ACCF/AHA focused update incorporated into the ACCF/AHA 2007 guidelines for the management of patients with unstable angina/non-ST-elevation myocardial infarction: a report of the American  College of Cardiology Foundation/American Heart Association Task Force on Practice Guidelines. J Am </a:t>
            </a:r>
            <a:r>
              <a:rPr lang="en-US" sz="1200" kern="1200" dirty="0" err="1">
                <a:solidFill>
                  <a:schemeClr val="tx1"/>
                </a:solidFill>
                <a:effectLst/>
                <a:latin typeface="+mn-lt"/>
                <a:ea typeface="+mn-ea"/>
                <a:cs typeface="+mn-cs"/>
              </a:rPr>
              <a:t>Coll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Cardiol</a:t>
            </a:r>
            <a:r>
              <a:rPr lang="en-US" sz="1200" kern="1200" dirty="0">
                <a:solidFill>
                  <a:schemeClr val="tx1"/>
                </a:solidFill>
                <a:effectLst/>
                <a:latin typeface="+mn-lt"/>
                <a:ea typeface="+mn-ea"/>
                <a:cs typeface="+mn-cs"/>
              </a:rPr>
              <a:t>. 2013 Jun 11;61(23):e179-347. </a:t>
            </a:r>
            <a:r>
              <a:rPr lang="en-US" sz="1200" u="sng" kern="1200" dirty="0">
                <a:solidFill>
                  <a:schemeClr val="tx1"/>
                </a:solidFill>
                <a:effectLst/>
                <a:latin typeface="+mn-lt"/>
                <a:ea typeface="+mn-ea"/>
                <a:cs typeface="+mn-cs"/>
                <a:hlinkClick r:id="rId3"/>
              </a:rPr>
              <a:t>http://www.sciencedirect.com/science/article/pii/S0735109713003446</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Barraclough K, Gale CP, Hall R. Assessment of chest pain in a low risk patient: is the exercise tolerance test obsolete? BMJ. 2015 May 6;350:h1905.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10.1136/bmj.h1905. PubMed PMID: 25948490. </a:t>
            </a:r>
            <a:r>
              <a:rPr lang="en-US" sz="1200" u="sng" kern="1200" dirty="0">
                <a:solidFill>
                  <a:schemeClr val="tx1"/>
                </a:solidFill>
                <a:effectLst/>
                <a:latin typeface="+mn-lt"/>
                <a:ea typeface="+mn-ea"/>
                <a:cs typeface="+mn-cs"/>
                <a:hlinkClick r:id="rId4"/>
              </a:rPr>
              <a:t>http://www.bmj.com/content/350/bmj.h1905</a:t>
            </a:r>
            <a:r>
              <a:rPr lang="en-US" sz="1200" kern="1200" dirty="0">
                <a:solidFill>
                  <a:schemeClr val="tx1"/>
                </a:solidFill>
                <a:effectLst/>
                <a:latin typeface="+mn-lt"/>
                <a:ea typeface="+mn-ea"/>
                <a:cs typeface="+mn-cs"/>
              </a:rPr>
              <a:t> </a:t>
            </a: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Becker A, Hani MA, Keller H, </a:t>
            </a:r>
            <a:r>
              <a:rPr lang="en-US" sz="1200" kern="1200" dirty="0" err="1">
                <a:solidFill>
                  <a:schemeClr val="tx1"/>
                </a:solidFill>
                <a:effectLst/>
                <a:latin typeface="+mn-lt"/>
                <a:ea typeface="+mn-ea"/>
                <a:cs typeface="+mn-cs"/>
              </a:rPr>
              <a:t>Sönnichsen</a:t>
            </a:r>
            <a:r>
              <a:rPr lang="en-US" sz="1200" kern="1200" dirty="0">
                <a:solidFill>
                  <a:schemeClr val="tx1"/>
                </a:solidFill>
                <a:effectLst/>
                <a:latin typeface="+mn-lt"/>
                <a:ea typeface="+mn-ea"/>
                <a:cs typeface="+mn-cs"/>
              </a:rPr>
              <a:t> AC, </a:t>
            </a:r>
            <a:r>
              <a:rPr lang="en-US" sz="1200" kern="1200" dirty="0" err="1">
                <a:solidFill>
                  <a:schemeClr val="tx1"/>
                </a:solidFill>
                <a:effectLst/>
                <a:latin typeface="+mn-lt"/>
                <a:ea typeface="+mn-ea"/>
                <a:cs typeface="+mn-cs"/>
              </a:rPr>
              <a:t>Karatolios</a:t>
            </a:r>
            <a:r>
              <a:rPr lang="en-US" sz="1200" kern="1200" dirty="0">
                <a:solidFill>
                  <a:schemeClr val="tx1"/>
                </a:solidFill>
                <a:effectLst/>
                <a:latin typeface="+mn-lt"/>
                <a:ea typeface="+mn-ea"/>
                <a:cs typeface="+mn-cs"/>
              </a:rPr>
              <a:t> K, Schaefer JR, </a:t>
            </a: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Baum E, Donner-</a:t>
            </a:r>
            <a:r>
              <a:rPr lang="en-US" sz="1200" kern="1200" dirty="0" err="1">
                <a:solidFill>
                  <a:schemeClr val="tx1"/>
                </a:solidFill>
                <a:effectLst/>
                <a:latin typeface="+mn-lt"/>
                <a:ea typeface="+mn-ea"/>
                <a:cs typeface="+mn-cs"/>
              </a:rPr>
              <a:t>Banzhoff</a:t>
            </a:r>
            <a:r>
              <a:rPr lang="en-US" sz="1200" kern="1200" dirty="0">
                <a:solidFill>
                  <a:schemeClr val="tx1"/>
                </a:solidFill>
                <a:effectLst/>
                <a:latin typeface="+mn-lt"/>
                <a:ea typeface="+mn-ea"/>
                <a:cs typeface="+mn-cs"/>
              </a:rPr>
              <a:t> N. Chest wall syndrome in primary care patients with chest pain: presentation, associated features and diagnosis.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2010 Aug;27(4):363-9.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10.1093/</a:t>
            </a:r>
            <a:r>
              <a:rPr lang="en-US" sz="1200" kern="1200" dirty="0" err="1">
                <a:solidFill>
                  <a:schemeClr val="tx1"/>
                </a:solidFill>
                <a:effectLst/>
                <a:latin typeface="+mn-lt"/>
                <a:ea typeface="+mn-ea"/>
                <a:cs typeface="+mn-cs"/>
              </a:rPr>
              <a:t>fampra</a:t>
            </a:r>
            <a:r>
              <a:rPr lang="en-US" sz="1200" kern="1200" dirty="0">
                <a:solidFill>
                  <a:schemeClr val="tx1"/>
                </a:solidFill>
                <a:effectLst/>
                <a:latin typeface="+mn-lt"/>
                <a:ea typeface="+mn-ea"/>
                <a:cs typeface="+mn-cs"/>
              </a:rPr>
              <a:t>/cmq024. PubMed PMID: 20406787. </a:t>
            </a:r>
            <a:r>
              <a:rPr lang="en-US" sz="1200" u="sng" kern="1200" dirty="0">
                <a:solidFill>
                  <a:schemeClr val="tx1"/>
                </a:solidFill>
                <a:effectLst/>
                <a:latin typeface="+mn-lt"/>
                <a:ea typeface="+mn-ea"/>
                <a:cs typeface="+mn-cs"/>
                <a:hlinkClick r:id="rId5"/>
              </a:rPr>
              <a:t>http://fampra.oxfordjournals.org/content/27/4/363.long</a:t>
            </a:r>
            <a:endParaRPr lang="en-US" sz="1200" u="sng"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b="0" i="0" kern="1200" dirty="0">
                <a:solidFill>
                  <a:schemeClr val="tx1"/>
                </a:solidFill>
                <a:effectLst/>
                <a:latin typeface="+mn-lt"/>
                <a:ea typeface="+mn-ea"/>
                <a:cs typeface="+mn-cs"/>
              </a:rPr>
              <a:t>Brown SGA, Ball EL, Perrin K, Asha SE, Braithwaite I, Egerton-Warburton D, Jones PG, </a:t>
            </a:r>
            <a:r>
              <a:rPr lang="en-US" sz="1200" b="0" i="0" kern="1200" dirty="0" err="1">
                <a:solidFill>
                  <a:schemeClr val="tx1"/>
                </a:solidFill>
                <a:effectLst/>
                <a:latin typeface="+mn-lt"/>
                <a:ea typeface="+mn-ea"/>
                <a:cs typeface="+mn-cs"/>
              </a:rPr>
              <a:t>Keijzers</a:t>
            </a:r>
            <a:r>
              <a:rPr lang="en-US" sz="1200" b="0" i="0" kern="1200" dirty="0">
                <a:solidFill>
                  <a:schemeClr val="tx1"/>
                </a:solidFill>
                <a:effectLst/>
                <a:latin typeface="+mn-lt"/>
                <a:ea typeface="+mn-ea"/>
                <a:cs typeface="+mn-cs"/>
              </a:rPr>
              <a:t> G, Kinnear FB, Kwan BCH, Lam KV, Lee YCG, </a:t>
            </a:r>
            <a:r>
              <a:rPr lang="en-US" sz="1200" b="0" i="0" kern="1200" dirty="0" err="1">
                <a:solidFill>
                  <a:schemeClr val="tx1"/>
                </a:solidFill>
                <a:effectLst/>
                <a:latin typeface="+mn-lt"/>
                <a:ea typeface="+mn-ea"/>
                <a:cs typeface="+mn-cs"/>
              </a:rPr>
              <a:t>Nowitz</a:t>
            </a:r>
            <a:r>
              <a:rPr lang="en-US" sz="1200" b="0" i="0" kern="1200" dirty="0">
                <a:solidFill>
                  <a:schemeClr val="tx1"/>
                </a:solidFill>
                <a:effectLst/>
                <a:latin typeface="+mn-lt"/>
                <a:ea typeface="+mn-ea"/>
                <a:cs typeface="+mn-cs"/>
              </a:rPr>
              <a:t> M, Read CA, Simpson G, Smith JA, Summers QA, </a:t>
            </a:r>
            <a:r>
              <a:rPr lang="en-US" sz="1200" b="0" i="0" kern="1200" dirty="0" err="1">
                <a:solidFill>
                  <a:schemeClr val="tx1"/>
                </a:solidFill>
                <a:effectLst/>
                <a:latin typeface="+mn-lt"/>
                <a:ea typeface="+mn-ea"/>
                <a:cs typeface="+mn-cs"/>
              </a:rPr>
              <a:t>Weatherall</a:t>
            </a:r>
            <a:r>
              <a:rPr lang="en-US" sz="1200" b="0" i="0" kern="1200" dirty="0">
                <a:solidFill>
                  <a:schemeClr val="tx1"/>
                </a:solidFill>
                <a:effectLst/>
                <a:latin typeface="+mn-lt"/>
                <a:ea typeface="+mn-ea"/>
                <a:cs typeface="+mn-cs"/>
              </a:rPr>
              <a:t> M, Beasley R; PSP Investigators. Conservative versus Interventional Treatment for Spontaneous Pneumothorax. N </a:t>
            </a:r>
            <a:r>
              <a:rPr lang="en-US" sz="1200" b="0" i="0" kern="1200" dirty="0" err="1">
                <a:solidFill>
                  <a:schemeClr val="tx1"/>
                </a:solidFill>
                <a:effectLst/>
                <a:latin typeface="+mn-lt"/>
                <a:ea typeface="+mn-ea"/>
                <a:cs typeface="+mn-cs"/>
              </a:rPr>
              <a:t>Engl</a:t>
            </a:r>
            <a:r>
              <a:rPr lang="en-US" sz="1200" b="0" i="0" kern="1200" dirty="0">
                <a:solidFill>
                  <a:schemeClr val="tx1"/>
                </a:solidFill>
                <a:effectLst/>
                <a:latin typeface="+mn-lt"/>
                <a:ea typeface="+mn-ea"/>
                <a:cs typeface="+mn-cs"/>
              </a:rPr>
              <a:t> J Med. 2020 Jan 30;382(5):405-415.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10.1056/NEJMoa1910775. PMID: 31995686. </a:t>
            </a:r>
            <a:r>
              <a:rPr lang="en-US" sz="1200" b="0" i="0" kern="1200" dirty="0">
                <a:solidFill>
                  <a:schemeClr val="tx1"/>
                </a:solidFill>
                <a:effectLst/>
                <a:latin typeface="+mn-lt"/>
                <a:ea typeface="+mn-ea"/>
                <a:cs typeface="+mn-cs"/>
                <a:hlinkClick r:id="rId6"/>
              </a:rPr>
              <a:t>https://pubmed.ncbi.nlm.nih.gov/31995686/</a:t>
            </a:r>
            <a:endParaRPr lang="en-US" sz="1200" b="0" i="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Buntinx</a:t>
            </a:r>
            <a:r>
              <a:rPr lang="en-US" sz="1200" kern="1200" dirty="0">
                <a:solidFill>
                  <a:schemeClr val="tx1"/>
                </a:solidFill>
                <a:effectLst/>
                <a:latin typeface="+mn-lt"/>
                <a:ea typeface="+mn-ea"/>
                <a:cs typeface="+mn-cs"/>
              </a:rPr>
              <a:t> F, </a:t>
            </a:r>
            <a:r>
              <a:rPr lang="en-US" sz="1200" kern="1200" dirty="0" err="1">
                <a:solidFill>
                  <a:schemeClr val="tx1"/>
                </a:solidFill>
                <a:effectLst/>
                <a:latin typeface="+mn-lt"/>
                <a:ea typeface="+mn-ea"/>
                <a:cs typeface="+mn-cs"/>
              </a:rPr>
              <a:t>Knockaert</a:t>
            </a:r>
            <a:r>
              <a:rPr lang="en-US" sz="1200" kern="1200" dirty="0">
                <a:solidFill>
                  <a:schemeClr val="tx1"/>
                </a:solidFill>
                <a:effectLst/>
                <a:latin typeface="+mn-lt"/>
                <a:ea typeface="+mn-ea"/>
                <a:cs typeface="+mn-cs"/>
              </a:rPr>
              <a:t> D, </a:t>
            </a:r>
            <a:r>
              <a:rPr lang="en-US" sz="1200" kern="1200" dirty="0" err="1">
                <a:solidFill>
                  <a:schemeClr val="tx1"/>
                </a:solidFill>
                <a:effectLst/>
                <a:latin typeface="+mn-lt"/>
                <a:ea typeface="+mn-ea"/>
                <a:cs typeface="+mn-cs"/>
              </a:rPr>
              <a:t>Bruyninckx</a:t>
            </a:r>
            <a:r>
              <a:rPr lang="en-US" sz="1200" kern="1200" dirty="0">
                <a:solidFill>
                  <a:schemeClr val="tx1"/>
                </a:solidFill>
                <a:effectLst/>
                <a:latin typeface="+mn-lt"/>
                <a:ea typeface="+mn-ea"/>
                <a:cs typeface="+mn-cs"/>
              </a:rPr>
              <a:t> R, de </a:t>
            </a:r>
            <a:r>
              <a:rPr lang="en-US" sz="1200" kern="1200" dirty="0" err="1">
                <a:solidFill>
                  <a:schemeClr val="tx1"/>
                </a:solidFill>
                <a:effectLst/>
                <a:latin typeface="+mn-lt"/>
                <a:ea typeface="+mn-ea"/>
                <a:cs typeface="+mn-cs"/>
              </a:rPr>
              <a:t>Blaey</a:t>
            </a:r>
            <a:r>
              <a:rPr lang="en-US" sz="1200" kern="1200" dirty="0">
                <a:solidFill>
                  <a:schemeClr val="tx1"/>
                </a:solidFill>
                <a:effectLst/>
                <a:latin typeface="+mn-lt"/>
                <a:ea typeface="+mn-ea"/>
                <a:cs typeface="+mn-cs"/>
              </a:rPr>
              <a:t> N, </a:t>
            </a:r>
            <a:r>
              <a:rPr lang="en-US" sz="1200" kern="1200" dirty="0" err="1">
                <a:solidFill>
                  <a:schemeClr val="tx1"/>
                </a:solidFill>
                <a:effectLst/>
                <a:latin typeface="+mn-lt"/>
                <a:ea typeface="+mn-ea"/>
                <a:cs typeface="+mn-cs"/>
              </a:rPr>
              <a:t>Aerts</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Knottnerus</a:t>
            </a:r>
            <a:r>
              <a:rPr lang="en-US" sz="1200" kern="1200" dirty="0">
                <a:solidFill>
                  <a:schemeClr val="tx1"/>
                </a:solidFill>
                <a:effectLst/>
                <a:latin typeface="+mn-lt"/>
                <a:ea typeface="+mn-ea"/>
                <a:cs typeface="+mn-cs"/>
              </a:rPr>
              <a:t> JA, </a:t>
            </a:r>
            <a:r>
              <a:rPr lang="en-US" sz="1200" kern="1200" dirty="0" err="1">
                <a:solidFill>
                  <a:schemeClr val="tx1"/>
                </a:solidFill>
                <a:effectLst/>
                <a:latin typeface="+mn-lt"/>
                <a:ea typeface="+mn-ea"/>
                <a:cs typeface="+mn-cs"/>
              </a:rPr>
              <a:t>Delooz</a:t>
            </a:r>
            <a:r>
              <a:rPr lang="en-US" sz="1200" kern="1200" dirty="0">
                <a:solidFill>
                  <a:schemeClr val="tx1"/>
                </a:solidFill>
                <a:effectLst/>
                <a:latin typeface="+mn-lt"/>
                <a:ea typeface="+mn-ea"/>
                <a:cs typeface="+mn-cs"/>
              </a:rPr>
              <a:t> H. Chest pain in general practice or in the hospital emergency department: is it the same?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2001 Dec;18(6):586-9. PubMed PMID: 11739341. </a:t>
            </a:r>
            <a:r>
              <a:rPr lang="en-US" sz="1200" u="sng" kern="1200" dirty="0">
                <a:solidFill>
                  <a:schemeClr val="tx1"/>
                </a:solidFill>
                <a:effectLst/>
                <a:latin typeface="+mn-lt"/>
                <a:ea typeface="+mn-ea"/>
                <a:cs typeface="+mn-cs"/>
                <a:hlinkClick r:id="rId7"/>
              </a:rPr>
              <a:t>http://fampra.oxfordjournals.org/content/18/6/586.long</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Cao AM, Choy JP, </a:t>
            </a:r>
            <a:r>
              <a:rPr lang="en-US" sz="1200" kern="1200" dirty="0" err="1">
                <a:solidFill>
                  <a:schemeClr val="tx1"/>
                </a:solidFill>
                <a:effectLst/>
                <a:latin typeface="+mn-lt"/>
                <a:ea typeface="+mn-ea"/>
                <a:cs typeface="+mn-cs"/>
              </a:rPr>
              <a:t>Mohanakrishnan</a:t>
            </a:r>
            <a:r>
              <a:rPr lang="en-US" sz="1200" kern="1200" dirty="0">
                <a:solidFill>
                  <a:schemeClr val="tx1"/>
                </a:solidFill>
                <a:effectLst/>
                <a:latin typeface="+mn-lt"/>
                <a:ea typeface="+mn-ea"/>
                <a:cs typeface="+mn-cs"/>
              </a:rPr>
              <a:t> LN, Bain RF, van </a:t>
            </a:r>
            <a:r>
              <a:rPr lang="en-US" sz="1200" kern="1200" dirty="0" err="1">
                <a:solidFill>
                  <a:schemeClr val="tx1"/>
                </a:solidFill>
                <a:effectLst/>
                <a:latin typeface="+mn-lt"/>
                <a:ea typeface="+mn-ea"/>
                <a:cs typeface="+mn-cs"/>
              </a:rPr>
              <a:t>Driel</a:t>
            </a:r>
            <a:r>
              <a:rPr lang="en-US" sz="1200" kern="1200" dirty="0">
                <a:solidFill>
                  <a:schemeClr val="tx1"/>
                </a:solidFill>
                <a:effectLst/>
                <a:latin typeface="+mn-lt"/>
                <a:ea typeface="+mn-ea"/>
                <a:cs typeface="+mn-cs"/>
              </a:rPr>
              <a:t> ML. Chest radiographs for acute lower  respiratory tract infections. Cochrane Database </a:t>
            </a:r>
            <a:r>
              <a:rPr lang="en-US" sz="1200" kern="1200" dirty="0" err="1">
                <a:solidFill>
                  <a:schemeClr val="tx1"/>
                </a:solidFill>
                <a:effectLst/>
                <a:latin typeface="+mn-lt"/>
                <a:ea typeface="+mn-ea"/>
                <a:cs typeface="+mn-cs"/>
              </a:rPr>
              <a:t>Syst</a:t>
            </a:r>
            <a:r>
              <a:rPr lang="en-US" sz="1200" kern="1200" dirty="0">
                <a:solidFill>
                  <a:schemeClr val="tx1"/>
                </a:solidFill>
                <a:effectLst/>
                <a:latin typeface="+mn-lt"/>
                <a:ea typeface="+mn-ea"/>
                <a:cs typeface="+mn-cs"/>
              </a:rPr>
              <a:t> Rev. 2013 Dec 26;12:CD009119.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10.1002/14651858.CD009119.pub2. </a:t>
            </a:r>
            <a:r>
              <a:rPr lang="en-US" sz="1200" u="sng" kern="1200" dirty="0">
                <a:solidFill>
                  <a:schemeClr val="tx1"/>
                </a:solidFill>
                <a:effectLst/>
                <a:latin typeface="+mn-lt"/>
                <a:ea typeface="+mn-ea"/>
                <a:cs typeface="+mn-cs"/>
                <a:hlinkClick r:id="rId8"/>
              </a:rPr>
              <a:t>http://www.ncbi.nlm.nih.gov/pubmed/?term=24369343</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Carlton EW, </a:t>
            </a:r>
            <a:r>
              <a:rPr lang="en-US" sz="1200" kern="1200" dirty="0" err="1">
                <a:solidFill>
                  <a:schemeClr val="tx1"/>
                </a:solidFill>
                <a:effectLst/>
                <a:latin typeface="+mn-lt"/>
                <a:ea typeface="+mn-ea"/>
                <a:cs typeface="+mn-cs"/>
              </a:rPr>
              <a:t>Khattab</a:t>
            </a:r>
            <a:r>
              <a:rPr lang="en-US" sz="1200" kern="1200" dirty="0">
                <a:solidFill>
                  <a:schemeClr val="tx1"/>
                </a:solidFill>
                <a:effectLst/>
                <a:latin typeface="+mn-lt"/>
                <a:ea typeface="+mn-ea"/>
                <a:cs typeface="+mn-cs"/>
              </a:rPr>
              <a:t> A, Greaves K. Identifying Patients Suitable for Discharge After a Single-Presentation High-Sensitivity Troponin Result: A Comparison of Five Established Risk Scores and Two High-Sensitivity Assays. Ann </a:t>
            </a:r>
            <a:r>
              <a:rPr lang="en-US" sz="1200" kern="1200" dirty="0" err="1">
                <a:solidFill>
                  <a:schemeClr val="tx1"/>
                </a:solidFill>
                <a:effectLst/>
                <a:latin typeface="+mn-lt"/>
                <a:ea typeface="+mn-ea"/>
                <a:cs typeface="+mn-cs"/>
              </a:rPr>
              <a:t>Emerg</a:t>
            </a:r>
            <a:r>
              <a:rPr lang="en-US" sz="1200" kern="1200" dirty="0">
                <a:solidFill>
                  <a:schemeClr val="tx1"/>
                </a:solidFill>
                <a:effectLst/>
                <a:latin typeface="+mn-lt"/>
                <a:ea typeface="+mn-ea"/>
                <a:cs typeface="+mn-cs"/>
              </a:rPr>
              <a:t> Med. 2015 Dec;66(6):635-645.e1.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10.1016/j.annemergmed.2015.07.006. </a:t>
            </a:r>
            <a:r>
              <a:rPr lang="en-US" sz="1200" u="sng" kern="1200" dirty="0">
                <a:solidFill>
                  <a:schemeClr val="tx1"/>
                </a:solidFill>
                <a:effectLst/>
                <a:latin typeface="+mn-lt"/>
                <a:ea typeface="+mn-ea"/>
                <a:cs typeface="+mn-cs"/>
                <a:hlinkClick r:id="rId9"/>
              </a:rPr>
              <a:t>https://www.ncbi.nlm.nih.gov/pubmed/26260100</a:t>
            </a:r>
            <a:r>
              <a:rPr lang="en-US" sz="1200" kern="1200" dirty="0">
                <a:solidFill>
                  <a:schemeClr val="tx1"/>
                </a:solidFill>
                <a:effectLst/>
                <a:latin typeface="+mn-lt"/>
                <a:ea typeface="+mn-ea"/>
                <a:cs typeface="+mn-cs"/>
              </a:rPr>
              <a:t> </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Cullen L, et al. The new Vancouver Chest Pain Rule using troponin as the only biomarker: an external validation study. Am J </a:t>
            </a:r>
            <a:r>
              <a:rPr lang="en-US" sz="1200" kern="1200" dirty="0" err="1">
                <a:solidFill>
                  <a:schemeClr val="tx1"/>
                </a:solidFill>
                <a:effectLst/>
                <a:latin typeface="+mn-lt"/>
                <a:ea typeface="+mn-ea"/>
                <a:cs typeface="+mn-cs"/>
              </a:rPr>
              <a:t>Emerg</a:t>
            </a:r>
            <a:r>
              <a:rPr lang="en-US" sz="1200" kern="1200" dirty="0">
                <a:solidFill>
                  <a:schemeClr val="tx1"/>
                </a:solidFill>
                <a:effectLst/>
                <a:latin typeface="+mn-lt"/>
                <a:ea typeface="+mn-ea"/>
                <a:cs typeface="+mn-cs"/>
              </a:rPr>
              <a:t> Med. 2014 Feb;32(2):129-34. </a:t>
            </a:r>
            <a:r>
              <a:rPr lang="en-US" sz="1200" u="sng" kern="1200" dirty="0">
                <a:solidFill>
                  <a:schemeClr val="tx1"/>
                </a:solidFill>
                <a:effectLst/>
                <a:latin typeface="+mn-lt"/>
                <a:ea typeface="+mn-ea"/>
                <a:cs typeface="+mn-cs"/>
                <a:hlinkClick r:id="rId10"/>
              </a:rPr>
              <a:t>http://www.ncbi.nlm.nih.gov/pubmed/24238485</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Dammen</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Ekeberg</a:t>
            </a:r>
            <a:r>
              <a:rPr lang="en-US" sz="1200" kern="1200" dirty="0">
                <a:solidFill>
                  <a:schemeClr val="tx1"/>
                </a:solidFill>
                <a:effectLst/>
                <a:latin typeface="+mn-lt"/>
                <a:ea typeface="+mn-ea"/>
                <a:cs typeface="+mn-cs"/>
              </a:rPr>
              <a:t> O, </a:t>
            </a:r>
            <a:r>
              <a:rPr lang="en-US" sz="1200" kern="1200" dirty="0" err="1">
                <a:solidFill>
                  <a:schemeClr val="tx1"/>
                </a:solidFill>
                <a:effectLst/>
                <a:latin typeface="+mn-lt"/>
                <a:ea typeface="+mn-ea"/>
                <a:cs typeface="+mn-cs"/>
              </a:rPr>
              <a:t>Arnesen</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Friis</a:t>
            </a:r>
            <a:r>
              <a:rPr lang="en-US" sz="1200" kern="1200" dirty="0">
                <a:solidFill>
                  <a:schemeClr val="tx1"/>
                </a:solidFill>
                <a:effectLst/>
                <a:latin typeface="+mn-lt"/>
                <a:ea typeface="+mn-ea"/>
                <a:cs typeface="+mn-cs"/>
              </a:rPr>
              <a:t> S. The detection of panic disorder in chest pain patients. Gen </a:t>
            </a:r>
            <a:r>
              <a:rPr lang="en-US" sz="1200" kern="1200" dirty="0" err="1">
                <a:solidFill>
                  <a:schemeClr val="tx1"/>
                </a:solidFill>
                <a:effectLst/>
                <a:latin typeface="+mn-lt"/>
                <a:ea typeface="+mn-ea"/>
                <a:cs typeface="+mn-cs"/>
              </a:rPr>
              <a:t>Hosp</a:t>
            </a:r>
            <a:r>
              <a:rPr lang="en-US" sz="1200" kern="1200" dirty="0">
                <a:solidFill>
                  <a:schemeClr val="tx1"/>
                </a:solidFill>
                <a:effectLst/>
                <a:latin typeface="+mn-lt"/>
                <a:ea typeface="+mn-ea"/>
                <a:cs typeface="+mn-cs"/>
              </a:rPr>
              <a:t> Psychiatry. 1999 Sep-Oct;21(5):323-32. PubMed PMID: 10572773. </a:t>
            </a:r>
            <a:r>
              <a:rPr lang="en-US" sz="1200" u="sng" kern="1200" dirty="0">
                <a:solidFill>
                  <a:schemeClr val="tx1"/>
                </a:solidFill>
                <a:effectLst/>
                <a:latin typeface="+mn-lt"/>
                <a:ea typeface="+mn-ea"/>
                <a:cs typeface="+mn-cs"/>
                <a:hlinkClick r:id="rId11"/>
              </a:rPr>
              <a:t>http://www.sciencedirect.com/science/article/pii/S0163834399000377</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de </a:t>
            </a:r>
            <a:r>
              <a:rPr lang="en-US" sz="1200" kern="1200" dirty="0" err="1">
                <a:solidFill>
                  <a:schemeClr val="tx1"/>
                </a:solidFill>
                <a:effectLst/>
                <a:latin typeface="+mn-lt"/>
                <a:ea typeface="+mn-ea"/>
                <a:cs typeface="+mn-cs"/>
              </a:rPr>
              <a:t>Schipper</a:t>
            </a:r>
            <a:r>
              <a:rPr lang="en-US" sz="1200" kern="1200" dirty="0">
                <a:solidFill>
                  <a:schemeClr val="tx1"/>
                </a:solidFill>
                <a:effectLst/>
                <a:latin typeface="+mn-lt"/>
                <a:ea typeface="+mn-ea"/>
                <a:cs typeface="+mn-cs"/>
              </a:rPr>
              <a:t> JP, Pull </a:t>
            </a:r>
            <a:r>
              <a:rPr lang="en-US" sz="1200" kern="1200" dirty="0" err="1">
                <a:solidFill>
                  <a:schemeClr val="tx1"/>
                </a:solidFill>
                <a:effectLst/>
                <a:latin typeface="+mn-lt"/>
                <a:ea typeface="+mn-ea"/>
                <a:cs typeface="+mn-cs"/>
              </a:rPr>
              <a:t>ter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Gunne</a:t>
            </a:r>
            <a:r>
              <a:rPr lang="en-US" sz="1200" kern="1200" dirty="0">
                <a:solidFill>
                  <a:schemeClr val="tx1"/>
                </a:solidFill>
                <a:effectLst/>
                <a:latin typeface="+mn-lt"/>
                <a:ea typeface="+mn-ea"/>
                <a:cs typeface="+mn-cs"/>
              </a:rPr>
              <a:t> AF, </a:t>
            </a:r>
            <a:r>
              <a:rPr lang="en-US" sz="1200" kern="1200" dirty="0" err="1">
                <a:solidFill>
                  <a:schemeClr val="tx1"/>
                </a:solidFill>
                <a:effectLst/>
                <a:latin typeface="+mn-lt"/>
                <a:ea typeface="+mn-ea"/>
                <a:cs typeface="+mn-cs"/>
              </a:rPr>
              <a:t>Oostvogel</a:t>
            </a:r>
            <a:r>
              <a:rPr lang="en-US" sz="1200" kern="1200" dirty="0">
                <a:solidFill>
                  <a:schemeClr val="tx1"/>
                </a:solidFill>
                <a:effectLst/>
                <a:latin typeface="+mn-lt"/>
                <a:ea typeface="+mn-ea"/>
                <a:cs typeface="+mn-cs"/>
              </a:rPr>
              <a:t> HJ, van </a:t>
            </a:r>
            <a:r>
              <a:rPr lang="en-US" sz="1200" kern="1200" dirty="0" err="1">
                <a:solidFill>
                  <a:schemeClr val="tx1"/>
                </a:solidFill>
                <a:effectLst/>
                <a:latin typeface="+mn-lt"/>
                <a:ea typeface="+mn-ea"/>
                <a:cs typeface="+mn-cs"/>
              </a:rPr>
              <a:t>Laarhoven</a:t>
            </a:r>
            <a:r>
              <a:rPr lang="en-US" sz="1200" kern="1200" dirty="0">
                <a:solidFill>
                  <a:schemeClr val="tx1"/>
                </a:solidFill>
                <a:effectLst/>
                <a:latin typeface="+mn-lt"/>
                <a:ea typeface="+mn-ea"/>
                <a:cs typeface="+mn-cs"/>
              </a:rPr>
              <a:t> CJ. Spontaneous rupture of the </a:t>
            </a:r>
            <a:r>
              <a:rPr lang="en-US" sz="1200" kern="1200" dirty="0" err="1">
                <a:solidFill>
                  <a:schemeClr val="tx1"/>
                </a:solidFill>
                <a:effectLst/>
                <a:latin typeface="+mn-lt"/>
                <a:ea typeface="+mn-ea"/>
                <a:cs typeface="+mn-cs"/>
              </a:rPr>
              <a:t>oesophagus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Boerhaave's</a:t>
            </a:r>
            <a:r>
              <a:rPr lang="en-US" sz="1200" kern="1200" dirty="0">
                <a:solidFill>
                  <a:schemeClr val="tx1"/>
                </a:solidFill>
                <a:effectLst/>
                <a:latin typeface="+mn-lt"/>
                <a:ea typeface="+mn-ea"/>
                <a:cs typeface="+mn-cs"/>
              </a:rPr>
              <a:t> syndrome in 2008. Literature review and treatment algorithm. Dig Surg. 2009;26(1):1-6. </a:t>
            </a:r>
            <a:r>
              <a:rPr lang="en-US" sz="1200" u="sng" kern="1200" dirty="0">
                <a:solidFill>
                  <a:schemeClr val="tx1"/>
                </a:solidFill>
                <a:effectLst/>
                <a:latin typeface="+mn-lt"/>
                <a:ea typeface="+mn-ea"/>
                <a:cs typeface="+mn-cs"/>
                <a:hlinkClick r:id="rId12"/>
              </a:rPr>
              <a:t>http://www.ncbi.nlm.nih.gov/pubmed/19145081</a:t>
            </a:r>
            <a:endParaRPr lang="en-US" sz="1200" kern="1200" dirty="0">
              <a:solidFill>
                <a:schemeClr val="tx1"/>
              </a:solidFill>
              <a:effectLst/>
              <a:latin typeface="+mn-lt"/>
              <a:ea typeface="+mn-ea"/>
              <a:cs typeface="+mn-cs"/>
            </a:endParaRP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effectLst/>
              </a:rPr>
              <a:t>Eriksson D, </a:t>
            </a:r>
            <a:r>
              <a:rPr lang="en-US" dirty="0" err="1">
                <a:effectLst/>
              </a:rPr>
              <a:t>Khoshnood</a:t>
            </a:r>
            <a:r>
              <a:rPr lang="en-US" dirty="0">
                <a:effectLst/>
              </a:rPr>
              <a:t> A, Larsson D, </a:t>
            </a:r>
            <a:r>
              <a:rPr lang="en-US" dirty="0" err="1">
                <a:effectLst/>
              </a:rPr>
              <a:t>Lundager-Forberg</a:t>
            </a:r>
            <a:r>
              <a:rPr lang="en-US" dirty="0">
                <a:effectLst/>
              </a:rPr>
              <a:t> J, </a:t>
            </a:r>
            <a:r>
              <a:rPr lang="en-US" dirty="0" err="1">
                <a:effectLst/>
              </a:rPr>
              <a:t>Mokhtari</a:t>
            </a:r>
            <a:r>
              <a:rPr lang="en-US" dirty="0">
                <a:effectLst/>
              </a:rPr>
              <a:t> A, </a:t>
            </a:r>
            <a:r>
              <a:rPr lang="en-US" dirty="0" err="1">
                <a:effectLst/>
              </a:rPr>
              <a:t>Ekelund</a:t>
            </a:r>
            <a:r>
              <a:rPr lang="en-US" dirty="0">
                <a:effectLst/>
              </a:rPr>
              <a:t> U. Diagnostic Accuracy of History and Physical Examination for Predicting Major Adverse Cardiac Events Within 30 Days in Patients With Acute Chest Pain [published online ahead of print, 2019 Nov 25]. </a:t>
            </a:r>
            <a:r>
              <a:rPr lang="en-US" i="1" dirty="0">
                <a:effectLst/>
              </a:rPr>
              <a:t>J </a:t>
            </a:r>
            <a:r>
              <a:rPr lang="en-US" i="1" dirty="0" err="1">
                <a:effectLst/>
              </a:rPr>
              <a:t>Emerg</a:t>
            </a:r>
            <a:r>
              <a:rPr lang="en-US" i="1" dirty="0">
                <a:effectLst/>
              </a:rPr>
              <a:t> Med</a:t>
            </a:r>
            <a:r>
              <a:rPr lang="en-US" dirty="0">
                <a:effectLst/>
              </a:rPr>
              <a:t>. 2019;S0736-4679(19)30828-5. doi:10.1016/j.jemermed.2019.09.044. https://pubmed.ncbi.nlm.nih.gov/31780182/ </a:t>
            </a:r>
            <a:endParaRPr lang="en-US" sz="1200" u="sng" kern="1200" dirty="0">
              <a:solidFill>
                <a:schemeClr val="tx1"/>
              </a:solidFill>
              <a:effectLst/>
              <a:latin typeface="+mn-lt"/>
              <a:ea typeface="+mn-ea"/>
              <a:cs typeface="+mn-cs"/>
            </a:endParaRP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t>Fernando SM, Tran A, Cheng W, et al. Prognostic Accuracy of the HEART Score for Prediction of Major Adverse Cardiac Events in Patients Presenting With Chest Pain: A Systematic Review and Meta-analysis. </a:t>
            </a:r>
            <a:r>
              <a:rPr lang="en-US" i="1" dirty="0" err="1"/>
              <a:t>Acad</a:t>
            </a:r>
            <a:r>
              <a:rPr lang="en-US" i="1" dirty="0"/>
              <a:t> </a:t>
            </a:r>
            <a:r>
              <a:rPr lang="en-US" i="1" dirty="0" err="1"/>
              <a:t>Emerg</a:t>
            </a:r>
            <a:r>
              <a:rPr lang="en-US" i="1" dirty="0"/>
              <a:t> Med</a:t>
            </a:r>
            <a:r>
              <a:rPr lang="en-US" dirty="0"/>
              <a:t>. 2019;26(2):140-151. doi:10.1111/acem.13649. https://pubmed.ncbi.nlm.nih.gov/30375097/</a:t>
            </a: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0" i="0" kern="1200" dirty="0">
                <a:solidFill>
                  <a:schemeClr val="tx1"/>
                </a:solidFill>
                <a:effectLst/>
                <a:latin typeface="+mn-lt"/>
                <a:ea typeface="+mn-ea"/>
                <a:cs typeface="+mn-cs"/>
              </a:rPr>
              <a:t>Ford B, Dore M, </a:t>
            </a:r>
            <a:r>
              <a:rPr lang="en-US" sz="1200" b="0" i="0" kern="1200" dirty="0" err="1">
                <a:solidFill>
                  <a:schemeClr val="tx1"/>
                </a:solidFill>
                <a:effectLst/>
                <a:latin typeface="+mn-lt"/>
                <a:ea typeface="+mn-ea"/>
                <a:cs typeface="+mn-cs"/>
              </a:rPr>
              <a:t>Moullet</a:t>
            </a:r>
            <a:r>
              <a:rPr lang="en-US" sz="1200" b="0" i="0" kern="1200" dirty="0">
                <a:solidFill>
                  <a:schemeClr val="tx1"/>
                </a:solidFill>
                <a:effectLst/>
                <a:latin typeface="+mn-lt"/>
                <a:ea typeface="+mn-ea"/>
                <a:cs typeface="+mn-cs"/>
              </a:rPr>
              <a:t> P. Diagnostic Imaging: Appropriate and Safe Use. Am Fam Physician. 2021 Jan 1;103(1):42-50. PMID: 33382559. </a:t>
            </a:r>
            <a:r>
              <a:rPr lang="en-US" sz="1200" b="0" i="0" kern="1200" dirty="0">
                <a:solidFill>
                  <a:schemeClr val="tx1"/>
                </a:solidFill>
                <a:effectLst/>
                <a:latin typeface="+mn-lt"/>
                <a:ea typeface="+mn-ea"/>
                <a:cs typeface="+mn-cs"/>
                <a:hlinkClick r:id="rId13"/>
              </a:rPr>
              <a:t>https://pubmed.ncbi.nlm.nih.gov/33382559/</a:t>
            </a:r>
            <a:endParaRPr lang="en-US" dirty="0"/>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a:t>
            </a:r>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a:t>
            </a:r>
            <a:r>
              <a:rPr lang="en-US" sz="1200" kern="1200" dirty="0" err="1">
                <a:solidFill>
                  <a:schemeClr val="tx1"/>
                </a:solidFill>
                <a:effectLst/>
                <a:latin typeface="+mn-lt"/>
                <a:ea typeface="+mn-ea"/>
                <a:cs typeface="+mn-cs"/>
              </a:rPr>
              <a:t>Vaucher</a:t>
            </a:r>
            <a:r>
              <a:rPr lang="en-US" sz="1200" kern="1200" dirty="0">
                <a:solidFill>
                  <a:schemeClr val="tx1"/>
                </a:solidFill>
                <a:effectLst/>
                <a:latin typeface="+mn-lt"/>
                <a:ea typeface="+mn-ea"/>
                <a:cs typeface="+mn-cs"/>
              </a:rPr>
              <a:t> P, </a:t>
            </a:r>
            <a:r>
              <a:rPr lang="en-US" sz="1200" kern="1200" dirty="0" err="1">
                <a:solidFill>
                  <a:schemeClr val="tx1"/>
                </a:solidFill>
                <a:effectLst/>
                <a:latin typeface="+mn-lt"/>
                <a:ea typeface="+mn-ea"/>
                <a:cs typeface="+mn-cs"/>
              </a:rPr>
              <a:t>Herzig</a:t>
            </a:r>
            <a:r>
              <a:rPr lang="en-US" sz="1200" kern="1200" dirty="0">
                <a:solidFill>
                  <a:schemeClr val="tx1"/>
                </a:solidFill>
                <a:effectLst/>
                <a:latin typeface="+mn-lt"/>
                <a:ea typeface="+mn-ea"/>
                <a:cs typeface="+mn-cs"/>
              </a:rPr>
              <a:t> L, </a:t>
            </a:r>
            <a:r>
              <a:rPr lang="en-US" sz="1200" kern="1200" dirty="0" err="1">
                <a:solidFill>
                  <a:schemeClr val="tx1"/>
                </a:solidFill>
                <a:effectLst/>
                <a:latin typeface="+mn-lt"/>
                <a:ea typeface="+mn-ea"/>
                <a:cs typeface="+mn-cs"/>
              </a:rPr>
              <a:t>Heinzel-Gutenbrunner</a:t>
            </a:r>
            <a:r>
              <a:rPr lang="en-US" sz="1200" kern="1200" dirty="0">
                <a:solidFill>
                  <a:schemeClr val="tx1"/>
                </a:solidFill>
                <a:effectLst/>
                <a:latin typeface="+mn-lt"/>
                <a:ea typeface="+mn-ea"/>
                <a:cs typeface="+mn-cs"/>
              </a:rPr>
              <a:t> M, Baum E, Donner-</a:t>
            </a:r>
            <a:r>
              <a:rPr lang="en-US" sz="1200" kern="1200" dirty="0" err="1">
                <a:solidFill>
                  <a:schemeClr val="tx1"/>
                </a:solidFill>
                <a:effectLst/>
                <a:latin typeface="+mn-lt"/>
                <a:ea typeface="+mn-ea"/>
                <a:cs typeface="+mn-cs"/>
              </a:rPr>
              <a:t>Banzhoff</a:t>
            </a:r>
            <a:r>
              <a:rPr lang="en-US" sz="1200" kern="1200" dirty="0">
                <a:solidFill>
                  <a:schemeClr val="tx1"/>
                </a:solidFill>
                <a:effectLst/>
                <a:latin typeface="+mn-lt"/>
                <a:ea typeface="+mn-ea"/>
                <a:cs typeface="+mn-cs"/>
              </a:rPr>
              <a:t> N. Ruling out coronary heart disease in primary care: external validation of a clinical prediction rule. Br J Gen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2012 Jun;62(599):e415-21.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10.3399/bjgp12X649106. </a:t>
            </a:r>
            <a:r>
              <a:rPr lang="en-US" sz="1200" u="sng" kern="1200" dirty="0">
                <a:solidFill>
                  <a:schemeClr val="tx1"/>
                </a:solidFill>
                <a:effectLst/>
                <a:latin typeface="+mn-lt"/>
                <a:ea typeface="+mn-ea"/>
                <a:cs typeface="+mn-cs"/>
                <a:hlinkClick r:id="rId14"/>
              </a:rPr>
              <a:t>http://www.ncbi.nlm.nih.gov/pmc/articles/PMC3361121/</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Hiratzka</a:t>
            </a:r>
            <a:r>
              <a:rPr lang="en-US" sz="1200" kern="1200" dirty="0">
                <a:solidFill>
                  <a:schemeClr val="tx1"/>
                </a:solidFill>
                <a:effectLst/>
                <a:latin typeface="+mn-lt"/>
                <a:ea typeface="+mn-ea"/>
                <a:cs typeface="+mn-cs"/>
              </a:rPr>
              <a:t> LF, et al. 2010 ACCF/AHA/AATS/ACR/ASA/SCA/SCAI/SIR/STS/SVM guidelines for the diagnosis and management of patients with Thoracic Aortic Disease. Circulation. 2010 Apr 6;121(13):e266-369. </a:t>
            </a:r>
            <a:r>
              <a:rPr lang="en-US" sz="1200" u="sng" kern="1200" dirty="0">
                <a:solidFill>
                  <a:schemeClr val="tx1"/>
                </a:solidFill>
                <a:effectLst/>
                <a:latin typeface="+mn-lt"/>
                <a:ea typeface="+mn-ea"/>
                <a:cs typeface="+mn-cs"/>
                <a:hlinkClick r:id="rId15"/>
              </a:rPr>
              <a:t>http://circ.ahajournals.org/content/121/13/e266.long</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Hoorweg</a:t>
            </a:r>
            <a:r>
              <a:rPr lang="en-US" sz="1200" kern="1200" dirty="0">
                <a:solidFill>
                  <a:schemeClr val="tx1"/>
                </a:solidFill>
                <a:effectLst/>
                <a:latin typeface="+mn-lt"/>
                <a:ea typeface="+mn-ea"/>
                <a:cs typeface="+mn-cs"/>
              </a:rPr>
              <a:t> BB, </a:t>
            </a:r>
            <a:r>
              <a:rPr lang="en-US" sz="1200" kern="1200" dirty="0" err="1">
                <a:solidFill>
                  <a:schemeClr val="tx1"/>
                </a:solidFill>
                <a:effectLst/>
                <a:latin typeface="+mn-lt"/>
                <a:ea typeface="+mn-ea"/>
                <a:cs typeface="+mn-cs"/>
              </a:rPr>
              <a:t>Willemsen</a:t>
            </a:r>
            <a:r>
              <a:rPr lang="en-US" sz="1200" kern="1200" dirty="0">
                <a:solidFill>
                  <a:schemeClr val="tx1"/>
                </a:solidFill>
                <a:effectLst/>
                <a:latin typeface="+mn-lt"/>
                <a:ea typeface="+mn-ea"/>
                <a:cs typeface="+mn-cs"/>
              </a:rPr>
              <a:t> RT, </a:t>
            </a:r>
            <a:r>
              <a:rPr lang="en-US" sz="1200" kern="1200" dirty="0" err="1">
                <a:solidFill>
                  <a:schemeClr val="tx1"/>
                </a:solidFill>
                <a:effectLst/>
                <a:latin typeface="+mn-lt"/>
                <a:ea typeface="+mn-ea"/>
                <a:cs typeface="+mn-cs"/>
              </a:rPr>
              <a:t>Cleef</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Boogaerts</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Buntinx</a:t>
            </a:r>
            <a:r>
              <a:rPr lang="en-US" sz="1200" kern="1200" dirty="0">
                <a:solidFill>
                  <a:schemeClr val="tx1"/>
                </a:solidFill>
                <a:effectLst/>
                <a:latin typeface="+mn-lt"/>
                <a:ea typeface="+mn-ea"/>
                <a:cs typeface="+mn-cs"/>
              </a:rPr>
              <a:t> F, </a:t>
            </a:r>
            <a:r>
              <a:rPr lang="en-US" sz="1200" kern="1200" dirty="0" err="1">
                <a:solidFill>
                  <a:schemeClr val="tx1"/>
                </a:solidFill>
                <a:effectLst/>
                <a:latin typeface="+mn-lt"/>
                <a:ea typeface="+mn-ea"/>
                <a:cs typeface="+mn-cs"/>
              </a:rPr>
              <a:t>Glatz</a:t>
            </a:r>
            <a:r>
              <a:rPr lang="en-US" sz="1200" kern="1200" dirty="0">
                <a:solidFill>
                  <a:schemeClr val="tx1"/>
                </a:solidFill>
                <a:effectLst/>
                <a:latin typeface="+mn-lt"/>
                <a:ea typeface="+mn-ea"/>
                <a:cs typeface="+mn-cs"/>
              </a:rPr>
              <a:t> JF, </a:t>
            </a:r>
            <a:r>
              <a:rPr lang="en-US" sz="1200" kern="1200" dirty="0" err="1">
                <a:solidFill>
                  <a:schemeClr val="tx1"/>
                </a:solidFill>
                <a:effectLst/>
                <a:latin typeface="+mn-lt"/>
                <a:ea typeface="+mn-ea"/>
                <a:cs typeface="+mn-cs"/>
              </a:rPr>
              <a:t>Dinant</a:t>
            </a:r>
            <a:r>
              <a:rPr lang="en-US" sz="1200" kern="1200" dirty="0">
                <a:solidFill>
                  <a:schemeClr val="tx1"/>
                </a:solidFill>
                <a:effectLst/>
                <a:latin typeface="+mn-lt"/>
                <a:ea typeface="+mn-ea"/>
                <a:cs typeface="+mn-cs"/>
              </a:rPr>
              <a:t> GJ. Frequency of chest pain in primary care, diagnostic tests performed and final diagnoses. Heart. 2017 Jun 20. </a:t>
            </a:r>
            <a:r>
              <a:rPr lang="en-US" sz="1200" kern="1200" dirty="0" err="1">
                <a:solidFill>
                  <a:schemeClr val="tx1"/>
                </a:solidFill>
                <a:effectLst/>
                <a:latin typeface="+mn-lt"/>
                <a:ea typeface="+mn-ea"/>
                <a:cs typeface="+mn-cs"/>
              </a:rPr>
              <a:t>pii</a:t>
            </a:r>
            <a:r>
              <a:rPr lang="en-US" sz="1200" kern="1200" dirty="0">
                <a:solidFill>
                  <a:schemeClr val="tx1"/>
                </a:solidFill>
                <a:effectLst/>
                <a:latin typeface="+mn-lt"/>
                <a:ea typeface="+mn-ea"/>
                <a:cs typeface="+mn-cs"/>
              </a:rPr>
              <a:t>: heartjnl-2016-310905.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10.1136/heartjnl-2016-310905. </a:t>
            </a:r>
            <a:r>
              <a:rPr lang="en-US" sz="1200" u="sng" kern="1200" dirty="0">
                <a:solidFill>
                  <a:schemeClr val="tx1"/>
                </a:solidFill>
                <a:effectLst/>
                <a:latin typeface="+mn-lt"/>
                <a:ea typeface="+mn-ea"/>
                <a:cs typeface="+mn-cs"/>
                <a:hlinkClick r:id="rId16"/>
              </a:rPr>
              <a:t>https://www.ncbi.nlm.nih.gov/pubmed/28634285</a:t>
            </a:r>
            <a:r>
              <a:rPr lang="en-US" sz="1200" kern="1200" dirty="0">
                <a:solidFill>
                  <a:schemeClr val="tx1"/>
                </a:solidFill>
                <a:effectLst/>
                <a:latin typeface="+mn-lt"/>
                <a:ea typeface="+mn-ea"/>
                <a:cs typeface="+mn-cs"/>
              </a:rPr>
              <a:t> </a:t>
            </a: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Kisely</a:t>
            </a:r>
            <a:r>
              <a:rPr lang="en-US" sz="1200" kern="1200" dirty="0">
                <a:solidFill>
                  <a:schemeClr val="tx1"/>
                </a:solidFill>
                <a:effectLst/>
                <a:latin typeface="+mn-lt"/>
                <a:ea typeface="+mn-ea"/>
                <a:cs typeface="+mn-cs"/>
              </a:rPr>
              <a:t> SR, Campbell LA, </a:t>
            </a:r>
            <a:r>
              <a:rPr lang="en-US" sz="1200" kern="1200" dirty="0" err="1">
                <a:solidFill>
                  <a:schemeClr val="tx1"/>
                </a:solidFill>
                <a:effectLst/>
                <a:latin typeface="+mn-lt"/>
                <a:ea typeface="+mn-ea"/>
                <a:cs typeface="+mn-cs"/>
              </a:rPr>
              <a:t>Yelland</a:t>
            </a:r>
            <a:r>
              <a:rPr lang="en-US" sz="1200" kern="1200" dirty="0">
                <a:solidFill>
                  <a:schemeClr val="tx1"/>
                </a:solidFill>
                <a:effectLst/>
                <a:latin typeface="+mn-lt"/>
                <a:ea typeface="+mn-ea"/>
                <a:cs typeface="+mn-cs"/>
              </a:rPr>
              <a:t> MJ, </a:t>
            </a:r>
            <a:r>
              <a:rPr lang="en-US" sz="1200" kern="1200" dirty="0" err="1">
                <a:solidFill>
                  <a:schemeClr val="tx1"/>
                </a:solidFill>
                <a:effectLst/>
                <a:latin typeface="+mn-lt"/>
                <a:ea typeface="+mn-ea"/>
                <a:cs typeface="+mn-cs"/>
              </a:rPr>
              <a:t>Paydar</a:t>
            </a:r>
            <a:r>
              <a:rPr lang="en-US" sz="1200" kern="1200" dirty="0">
                <a:solidFill>
                  <a:schemeClr val="tx1"/>
                </a:solidFill>
                <a:effectLst/>
                <a:latin typeface="+mn-lt"/>
                <a:ea typeface="+mn-ea"/>
                <a:cs typeface="+mn-cs"/>
              </a:rPr>
              <a:t> A. Psychological interventions for symptomatic management of non-specific chest pain in patients with normal coronary anatomy. Cochrane Database </a:t>
            </a:r>
            <a:r>
              <a:rPr lang="en-US" sz="1200" kern="1200" dirty="0" err="1">
                <a:solidFill>
                  <a:schemeClr val="tx1"/>
                </a:solidFill>
                <a:effectLst/>
                <a:latin typeface="+mn-lt"/>
                <a:ea typeface="+mn-ea"/>
                <a:cs typeface="+mn-cs"/>
              </a:rPr>
              <a:t>Syst</a:t>
            </a:r>
            <a:r>
              <a:rPr lang="en-US" sz="1200" kern="1200" dirty="0">
                <a:solidFill>
                  <a:schemeClr val="tx1"/>
                </a:solidFill>
                <a:effectLst/>
                <a:latin typeface="+mn-lt"/>
                <a:ea typeface="+mn-ea"/>
                <a:cs typeface="+mn-cs"/>
              </a:rPr>
              <a:t> Rev. 2012 Jun 13;6:CD004101.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10.1002/14651858.CD004101.pub4. </a:t>
            </a:r>
            <a:r>
              <a:rPr lang="en-US" sz="1200" u="sng" kern="1200" dirty="0">
                <a:solidFill>
                  <a:schemeClr val="tx1"/>
                </a:solidFill>
                <a:effectLst/>
                <a:latin typeface="+mn-lt"/>
                <a:ea typeface="+mn-ea"/>
                <a:cs typeface="+mn-cs"/>
                <a:hlinkClick r:id="rId17"/>
              </a:rPr>
              <a:t>http://onlinelibrary.wiley.com/doi/10.1002/14651858.CD004101.pub4/abstract</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Klinkman</a:t>
            </a:r>
            <a:r>
              <a:rPr lang="en-US" sz="1200" kern="1200" dirty="0">
                <a:solidFill>
                  <a:schemeClr val="tx1"/>
                </a:solidFill>
                <a:effectLst/>
                <a:latin typeface="+mn-lt"/>
                <a:ea typeface="+mn-ea"/>
                <a:cs typeface="+mn-cs"/>
              </a:rPr>
              <a:t> MS, Stevens D, </a:t>
            </a:r>
            <a:r>
              <a:rPr lang="en-US" sz="1200" kern="1200" dirty="0" err="1">
                <a:solidFill>
                  <a:schemeClr val="tx1"/>
                </a:solidFill>
                <a:effectLst/>
                <a:latin typeface="+mn-lt"/>
                <a:ea typeface="+mn-ea"/>
                <a:cs typeface="+mn-cs"/>
              </a:rPr>
              <a:t>Gorenflo</a:t>
            </a:r>
            <a:r>
              <a:rPr lang="en-US" sz="1200" kern="1200" dirty="0">
                <a:solidFill>
                  <a:schemeClr val="tx1"/>
                </a:solidFill>
                <a:effectLst/>
                <a:latin typeface="+mn-lt"/>
                <a:ea typeface="+mn-ea"/>
                <a:cs typeface="+mn-cs"/>
              </a:rPr>
              <a:t> DW. Episodes of care for chest pain: a preliminary report from MIRNET. Michigan Research Network. J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1994 Apr;38(4):345-52. PubMed PMID: 8163958. </a:t>
            </a:r>
            <a:r>
              <a:rPr lang="en-US" sz="1200" u="sng" kern="1200" dirty="0">
                <a:solidFill>
                  <a:schemeClr val="tx1"/>
                </a:solidFill>
                <a:effectLst/>
                <a:latin typeface="+mn-lt"/>
                <a:ea typeface="+mn-ea"/>
                <a:cs typeface="+mn-cs"/>
                <a:hlinkClick r:id="rId18"/>
              </a:rPr>
              <a:t>http://www.ncbi.nlm.nih.gov/pubmed/8163958</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Lacy BE, Weiser K, Chertoff J, </a:t>
            </a:r>
            <a:r>
              <a:rPr lang="en-US" sz="1200" kern="1200" dirty="0" err="1">
                <a:solidFill>
                  <a:schemeClr val="tx1"/>
                </a:solidFill>
                <a:effectLst/>
                <a:latin typeface="+mn-lt"/>
                <a:ea typeface="+mn-ea"/>
                <a:cs typeface="+mn-cs"/>
              </a:rPr>
              <a:t>Fass</a:t>
            </a:r>
            <a:r>
              <a:rPr lang="en-US" sz="1200" kern="1200" dirty="0">
                <a:solidFill>
                  <a:schemeClr val="tx1"/>
                </a:solidFill>
                <a:effectLst/>
                <a:latin typeface="+mn-lt"/>
                <a:ea typeface="+mn-ea"/>
                <a:cs typeface="+mn-cs"/>
              </a:rPr>
              <a:t> R, </a:t>
            </a:r>
            <a:r>
              <a:rPr lang="en-US" sz="1200" kern="1200" dirty="0" err="1">
                <a:solidFill>
                  <a:schemeClr val="tx1"/>
                </a:solidFill>
                <a:effectLst/>
                <a:latin typeface="+mn-lt"/>
                <a:ea typeface="+mn-ea"/>
                <a:cs typeface="+mn-cs"/>
              </a:rPr>
              <a:t>Pandolfino</a:t>
            </a:r>
            <a:r>
              <a:rPr lang="en-US" sz="1200" kern="1200" dirty="0">
                <a:solidFill>
                  <a:schemeClr val="tx1"/>
                </a:solidFill>
                <a:effectLst/>
                <a:latin typeface="+mn-lt"/>
                <a:ea typeface="+mn-ea"/>
                <a:cs typeface="+mn-cs"/>
              </a:rPr>
              <a:t> JE, Richter JE, Rothstein RI, Spangler C, </a:t>
            </a:r>
            <a:r>
              <a:rPr lang="en-US" sz="1200" kern="1200" dirty="0" err="1">
                <a:solidFill>
                  <a:schemeClr val="tx1"/>
                </a:solidFill>
                <a:effectLst/>
                <a:latin typeface="+mn-lt"/>
                <a:ea typeface="+mn-ea"/>
                <a:cs typeface="+mn-cs"/>
              </a:rPr>
              <a:t>Vaezi</a:t>
            </a:r>
            <a:r>
              <a:rPr lang="en-US" sz="1200" kern="1200" dirty="0">
                <a:solidFill>
                  <a:schemeClr val="tx1"/>
                </a:solidFill>
                <a:effectLst/>
                <a:latin typeface="+mn-lt"/>
                <a:ea typeface="+mn-ea"/>
                <a:cs typeface="+mn-cs"/>
              </a:rPr>
              <a:t> MF. The diagnosis of gastroesophageal reflux disease. Am J Med. 2010 Jul;123(7):583-92.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10.1016/j.amjmed.2010.01.007. PubMed PMID: 20493461. </a:t>
            </a:r>
            <a:r>
              <a:rPr lang="en-US" sz="1200" u="sng" kern="1200" dirty="0">
                <a:solidFill>
                  <a:schemeClr val="tx1"/>
                </a:solidFill>
                <a:effectLst/>
                <a:latin typeface="+mn-lt"/>
                <a:ea typeface="+mn-ea"/>
                <a:cs typeface="+mn-cs"/>
                <a:hlinkClick r:id="rId19"/>
              </a:rPr>
              <a:t>http://www.sciencedirect.com/science/article/pii/S0002934310000690</a:t>
            </a:r>
            <a:endParaRPr lang="en-US" sz="1200" u="sng" kern="1200" dirty="0">
              <a:solidFill>
                <a:schemeClr val="tx1"/>
              </a:solidFill>
              <a:effectLst/>
              <a:latin typeface="+mn-lt"/>
              <a:ea typeface="+mn-ea"/>
              <a:cs typeface="+mn-cs"/>
            </a:endParaRPr>
          </a:p>
          <a:p>
            <a:pPr marL="171450" indent="-171450">
              <a:buFont typeface="Wingdings" panose="05000000000000000000" pitchFamily="2" charset="2"/>
              <a:buChar char="§"/>
            </a:pPr>
            <a:r>
              <a:rPr lang="en-US" dirty="0" err="1"/>
              <a:t>Laureano</a:t>
            </a:r>
            <a:r>
              <a:rPr lang="en-US" dirty="0"/>
              <a:t>-Phillips J, Robinson RD, </a:t>
            </a:r>
            <a:r>
              <a:rPr lang="en-US" dirty="0" err="1"/>
              <a:t>Aryal</a:t>
            </a:r>
            <a:r>
              <a:rPr lang="en-US" dirty="0"/>
              <a:t> S, et al. HEART Score Risk Stratification of Low-Risk Chest Pain Patients in the Emergency Department: A Systematic Review and Meta-Analysis. </a:t>
            </a:r>
            <a:r>
              <a:rPr lang="en-US" i="1" dirty="0"/>
              <a:t>Ann </a:t>
            </a:r>
            <a:r>
              <a:rPr lang="en-US" i="1" dirty="0" err="1"/>
              <a:t>Emerg</a:t>
            </a:r>
            <a:r>
              <a:rPr lang="en-US" i="1" dirty="0"/>
              <a:t> Med</a:t>
            </a:r>
            <a:r>
              <a:rPr lang="en-US" dirty="0"/>
              <a:t>. 2019;74(2):187-203. doi:10.1016/j.annemergmed.2018.12.010. </a:t>
            </a:r>
            <a:r>
              <a:rPr lang="en-US" sz="1200" b="0" i="0" kern="1200" dirty="0">
                <a:solidFill>
                  <a:schemeClr val="tx1"/>
                </a:solidFill>
                <a:effectLst/>
                <a:latin typeface="+mn-lt"/>
                <a:ea typeface="+mn-ea"/>
                <a:cs typeface="+mn-cs"/>
                <a:hlinkClick r:id="rId20"/>
              </a:rPr>
              <a:t>https://pubmed.ncbi.nlm.nih.gov/30718010/</a:t>
            </a:r>
            <a:endParaRPr lang="en-US" sz="1200" b="0" i="0" kern="1200" dirty="0">
              <a:solidFill>
                <a:schemeClr val="tx1"/>
              </a:solidFill>
              <a:effectLst/>
              <a:latin typeface="+mn-lt"/>
              <a:ea typeface="+mn-ea"/>
              <a:cs typeface="+mn-cs"/>
            </a:endParaRPr>
          </a:p>
          <a:p>
            <a:pPr marL="171450" indent="-171450">
              <a:buFont typeface="Wingdings" panose="05000000000000000000" pitchFamily="2" charset="2"/>
              <a:buChar char="§"/>
            </a:pPr>
            <a:r>
              <a:rPr lang="en-US" sz="1200" kern="1200" dirty="0">
                <a:solidFill>
                  <a:schemeClr val="tx1"/>
                </a:solidFill>
                <a:effectLst/>
                <a:latin typeface="+mn-lt"/>
                <a:ea typeface="+mn-ea"/>
                <a:cs typeface="+mn-cs"/>
              </a:rPr>
              <a:t>Leigh-Smith S, Harris T. Tension pneumothorax--time for a re-think? </a:t>
            </a:r>
            <a:r>
              <a:rPr lang="en-US" sz="1200" kern="1200" dirty="0" err="1">
                <a:solidFill>
                  <a:schemeClr val="tx1"/>
                </a:solidFill>
                <a:effectLst/>
                <a:latin typeface="+mn-lt"/>
                <a:ea typeface="+mn-ea"/>
                <a:cs typeface="+mn-cs"/>
              </a:rPr>
              <a:t>Emerg</a:t>
            </a:r>
            <a:r>
              <a:rPr lang="en-US" sz="1200" kern="1200" dirty="0">
                <a:solidFill>
                  <a:schemeClr val="tx1"/>
                </a:solidFill>
                <a:effectLst/>
                <a:latin typeface="+mn-lt"/>
                <a:ea typeface="+mn-ea"/>
                <a:cs typeface="+mn-cs"/>
              </a:rPr>
              <a:t> Med J. 2005 Jan;22(1):8-16. </a:t>
            </a:r>
            <a:r>
              <a:rPr lang="en-US" sz="1200" u="sng" kern="1200" dirty="0">
                <a:solidFill>
                  <a:schemeClr val="tx1"/>
                </a:solidFill>
                <a:effectLst/>
                <a:latin typeface="+mn-lt"/>
                <a:ea typeface="+mn-ea"/>
                <a:cs typeface="+mn-cs"/>
                <a:hlinkClick r:id="rId21"/>
              </a:rPr>
              <a:t>http://emj.bmj.com/content/22/1/8.long</a:t>
            </a:r>
            <a:endParaRPr lang="en-US" sz="1200" kern="1200" dirty="0">
              <a:solidFill>
                <a:schemeClr val="tx1"/>
              </a:solidFill>
              <a:effectLst/>
              <a:latin typeface="+mn-lt"/>
              <a:ea typeface="+mn-ea"/>
              <a:cs typeface="+mn-cs"/>
            </a:endParaRP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0" i="0" kern="1200" dirty="0">
                <a:solidFill>
                  <a:schemeClr val="tx1"/>
                </a:solidFill>
                <a:effectLst/>
                <a:latin typeface="+mn-lt"/>
                <a:ea typeface="+mn-ea"/>
                <a:cs typeface="+mn-cs"/>
              </a:rPr>
              <a:t>Liu WL, </a:t>
            </a:r>
            <a:r>
              <a:rPr lang="en-US" sz="1200" b="0" i="0" kern="1200" dirty="0" err="1">
                <a:solidFill>
                  <a:schemeClr val="tx1"/>
                </a:solidFill>
                <a:effectLst/>
                <a:latin typeface="+mn-lt"/>
                <a:ea typeface="+mn-ea"/>
                <a:cs typeface="+mn-cs"/>
              </a:rPr>
              <a:t>Lv</a:t>
            </a:r>
            <a:r>
              <a:rPr lang="en-US" sz="1200" b="0" i="0" kern="1200" dirty="0">
                <a:solidFill>
                  <a:schemeClr val="tx1"/>
                </a:solidFill>
                <a:effectLst/>
                <a:latin typeface="+mn-lt"/>
                <a:ea typeface="+mn-ea"/>
                <a:cs typeface="+mn-cs"/>
              </a:rPr>
              <a:t> K, Deng HS, Hong QC. Comparison of efficiency and safety of conservative versus interventional management for primary spontaneous pneumothorax: A meta-analysis. Am J </a:t>
            </a:r>
            <a:r>
              <a:rPr lang="en-US" sz="1200" b="0" i="0" kern="1200" dirty="0" err="1">
                <a:solidFill>
                  <a:schemeClr val="tx1"/>
                </a:solidFill>
                <a:effectLst/>
                <a:latin typeface="+mn-lt"/>
                <a:ea typeface="+mn-ea"/>
                <a:cs typeface="+mn-cs"/>
              </a:rPr>
              <a:t>Emerg</a:t>
            </a:r>
            <a:r>
              <a:rPr lang="en-US" sz="1200" b="0" i="0" kern="1200" dirty="0">
                <a:solidFill>
                  <a:schemeClr val="tx1"/>
                </a:solidFill>
                <a:effectLst/>
                <a:latin typeface="+mn-lt"/>
                <a:ea typeface="+mn-ea"/>
                <a:cs typeface="+mn-cs"/>
              </a:rPr>
              <a:t> Med. 2021 Jul;45:352-357.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10.1016/j.ajem.2020.08.092. </a:t>
            </a:r>
            <a:r>
              <a:rPr lang="en-US" sz="1200" b="0" i="0" kern="1200" dirty="0" err="1">
                <a:solidFill>
                  <a:schemeClr val="tx1"/>
                </a:solidFill>
                <a:effectLst/>
                <a:latin typeface="+mn-lt"/>
                <a:ea typeface="+mn-ea"/>
                <a:cs typeface="+mn-cs"/>
              </a:rPr>
              <a:t>Epub</a:t>
            </a:r>
            <a:r>
              <a:rPr lang="en-US" sz="1200" b="0" i="0" kern="1200" dirty="0">
                <a:solidFill>
                  <a:schemeClr val="tx1"/>
                </a:solidFill>
                <a:effectLst/>
                <a:latin typeface="+mn-lt"/>
                <a:ea typeface="+mn-ea"/>
                <a:cs typeface="+mn-cs"/>
              </a:rPr>
              <a:t> 2020 Sep 6. PMID: 33046307. </a:t>
            </a:r>
            <a:r>
              <a:rPr lang="en-US" sz="1200" b="0" i="0" kern="1200" dirty="0">
                <a:solidFill>
                  <a:schemeClr val="tx1"/>
                </a:solidFill>
                <a:effectLst/>
                <a:latin typeface="+mn-lt"/>
                <a:ea typeface="+mn-ea"/>
                <a:cs typeface="+mn-cs"/>
                <a:hlinkClick r:id="rId22"/>
              </a:rPr>
              <a:t>https://pubmed.ncbi.nlm.nih.gov/33046307/</a:t>
            </a:r>
            <a:endParaRPr lang="en-US" sz="1200" kern="1200" dirty="0">
              <a:solidFill>
                <a:schemeClr val="tx1"/>
              </a:solidFill>
              <a:effectLst/>
              <a:latin typeface="+mn-lt"/>
              <a:ea typeface="+mn-ea"/>
              <a:cs typeface="+mn-cs"/>
            </a:endParaRP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err="1"/>
              <a:t>McConaghy</a:t>
            </a:r>
            <a:r>
              <a:rPr lang="en-US" sz="1200" dirty="0"/>
              <a:t> JR, Sharma M, Patel H. Acute Chest Pain in Adults: Outpatient Evaluation. Am Fam Physician. 2020 Dec 15;102(12):721-727. PMID: 33320506. </a:t>
            </a:r>
            <a:r>
              <a:rPr lang="en-US" sz="1200" dirty="0">
                <a:hlinkClick r:id="rId23"/>
              </a:rPr>
              <a:t>https://pubmed.ncbi.nlm.nih.gov/33320506/</a:t>
            </a:r>
            <a:r>
              <a:rPr lang="en-US" sz="1200" dirty="0"/>
              <a:t> </a:t>
            </a: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0" i="0" kern="1200" dirty="0" err="1">
                <a:solidFill>
                  <a:schemeClr val="tx1"/>
                </a:solidFill>
                <a:effectLst/>
                <a:latin typeface="+mn-lt"/>
                <a:ea typeface="+mn-ea"/>
                <a:cs typeface="+mn-cs"/>
              </a:rPr>
              <a:t>Marchello</a:t>
            </a:r>
            <a:r>
              <a:rPr lang="en-US" sz="1200" b="0" i="0" kern="1200" dirty="0">
                <a:solidFill>
                  <a:schemeClr val="tx1"/>
                </a:solidFill>
                <a:effectLst/>
                <a:latin typeface="+mn-lt"/>
                <a:ea typeface="+mn-ea"/>
                <a:cs typeface="+mn-cs"/>
              </a:rPr>
              <a:t> CS, </a:t>
            </a:r>
            <a:r>
              <a:rPr lang="en-US" sz="1200" b="0" i="0" kern="1200" dirty="0" err="1">
                <a:solidFill>
                  <a:schemeClr val="tx1"/>
                </a:solidFill>
                <a:effectLst/>
                <a:latin typeface="+mn-lt"/>
                <a:ea typeface="+mn-ea"/>
                <a:cs typeface="+mn-cs"/>
              </a:rPr>
              <a:t>Ebell</a:t>
            </a:r>
            <a:r>
              <a:rPr lang="en-US" sz="1200" b="0" i="0" kern="1200" dirty="0">
                <a:solidFill>
                  <a:schemeClr val="tx1"/>
                </a:solidFill>
                <a:effectLst/>
                <a:latin typeface="+mn-lt"/>
                <a:ea typeface="+mn-ea"/>
                <a:cs typeface="+mn-cs"/>
              </a:rPr>
              <a:t> MH, Dale AP, </a:t>
            </a:r>
            <a:r>
              <a:rPr lang="en-US" sz="1200" b="0" i="0" kern="1200" dirty="0" err="1">
                <a:solidFill>
                  <a:schemeClr val="tx1"/>
                </a:solidFill>
                <a:effectLst/>
                <a:latin typeface="+mn-lt"/>
                <a:ea typeface="+mn-ea"/>
                <a:cs typeface="+mn-cs"/>
              </a:rPr>
              <a:t>Harvill</a:t>
            </a:r>
            <a:r>
              <a:rPr lang="en-US" sz="1200" b="0" i="0" kern="1200" dirty="0">
                <a:solidFill>
                  <a:schemeClr val="tx1"/>
                </a:solidFill>
                <a:effectLst/>
                <a:latin typeface="+mn-lt"/>
                <a:ea typeface="+mn-ea"/>
                <a:cs typeface="+mn-cs"/>
              </a:rPr>
              <a:t> ET, Shen Y, Whalen CC. Signs and Symptoms That Rule out Community-Acquired Pneumonia in Outpatient Adults: A Systematic Review and Meta-Analysis. </a:t>
            </a:r>
            <a:r>
              <a:rPr lang="en-US" sz="1200" b="0" i="1" kern="1200" dirty="0">
                <a:solidFill>
                  <a:schemeClr val="tx1"/>
                </a:solidFill>
                <a:effectLst/>
                <a:latin typeface="+mn-lt"/>
                <a:ea typeface="+mn-ea"/>
                <a:cs typeface="+mn-cs"/>
              </a:rPr>
              <a:t>J Am Board Fam Med</a:t>
            </a:r>
            <a:r>
              <a:rPr lang="en-US" sz="1200" b="0" i="0" kern="1200" dirty="0">
                <a:solidFill>
                  <a:schemeClr val="tx1"/>
                </a:solidFill>
                <a:effectLst/>
                <a:latin typeface="+mn-lt"/>
                <a:ea typeface="+mn-ea"/>
                <a:cs typeface="+mn-cs"/>
              </a:rPr>
              <a:t>. 2019;32(2):234-247. doi:10.3122/jabfm.2019.02.180219. </a:t>
            </a:r>
            <a:r>
              <a:rPr lang="en-US" dirty="0">
                <a:hlinkClick r:id="rId24"/>
              </a:rPr>
              <a:t>https://www.jabfm.org/content/32/2/234.long</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Metlay</a:t>
            </a:r>
            <a:r>
              <a:rPr lang="en-US" sz="1200" kern="1200" dirty="0">
                <a:solidFill>
                  <a:schemeClr val="tx1"/>
                </a:solidFill>
                <a:effectLst/>
                <a:latin typeface="+mn-lt"/>
                <a:ea typeface="+mn-ea"/>
                <a:cs typeface="+mn-cs"/>
              </a:rPr>
              <a:t> JP, Kapoor WN, Fine MJ. Does this patient have community-acquired pneumonia? Diagnosing pneumonia by history and physical examination. JAMA. 1997 Nov 5;278(17):1440-5. </a:t>
            </a:r>
            <a:r>
              <a:rPr lang="en-US" dirty="0">
                <a:hlinkClick r:id="rId25"/>
              </a:rPr>
              <a:t>https://jamanetwork.com/journals/jama/article-abstract/418808</a:t>
            </a:r>
            <a:endParaRPr lang="en-US" dirty="0"/>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Miniati</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Bottai</a:t>
            </a:r>
            <a:r>
              <a:rPr lang="en-US" sz="1200" kern="1200" dirty="0">
                <a:solidFill>
                  <a:schemeClr val="tx1"/>
                </a:solidFill>
                <a:effectLst/>
                <a:latin typeface="+mn-lt"/>
                <a:ea typeface="+mn-ea"/>
                <a:cs typeface="+mn-cs"/>
              </a:rPr>
              <a:t> M, Monti S. Comparison of 3 clinical models for predicting the probability of pulmonary embolism. Medicine (Baltimore). 2005 Mar;84(2):107-14. </a:t>
            </a:r>
            <a:r>
              <a:rPr lang="en-US" sz="1200" u="sng" kern="1200" dirty="0">
                <a:solidFill>
                  <a:schemeClr val="tx1"/>
                </a:solidFill>
                <a:effectLst/>
                <a:latin typeface="+mn-lt"/>
                <a:ea typeface="+mn-ea"/>
                <a:cs typeface="+mn-cs"/>
                <a:hlinkClick r:id="rId26"/>
              </a:rPr>
              <a:t>http://www.ncbi.nlm.nih.gov/pubmed?term=15758840</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b="0" i="0" kern="1200" dirty="0">
                <a:solidFill>
                  <a:schemeClr val="tx1"/>
                </a:solidFill>
                <a:effectLst/>
                <a:latin typeface="+mn-lt"/>
                <a:ea typeface="+mn-ea"/>
                <a:cs typeface="+mn-cs"/>
              </a:rPr>
              <a:t>Mott T, Jones G, Roman K. </a:t>
            </a:r>
            <a:r>
              <a:rPr lang="en-US" sz="1200" b="0" i="0" kern="1200" dirty="0" err="1">
                <a:solidFill>
                  <a:schemeClr val="tx1"/>
                </a:solidFill>
                <a:effectLst/>
                <a:latin typeface="+mn-lt"/>
                <a:ea typeface="+mn-ea"/>
                <a:cs typeface="+mn-cs"/>
              </a:rPr>
              <a:t>Costochondritis</a:t>
            </a:r>
            <a:r>
              <a:rPr lang="en-US" sz="1200" b="0" i="0" kern="1200" dirty="0">
                <a:solidFill>
                  <a:schemeClr val="tx1"/>
                </a:solidFill>
                <a:effectLst/>
                <a:latin typeface="+mn-lt"/>
                <a:ea typeface="+mn-ea"/>
                <a:cs typeface="+mn-cs"/>
              </a:rPr>
              <a:t>: Rapid Evidence Review. Am Fam Physician. 2021 Jul 1;104(1):73-78. PMID: 34264599. </a:t>
            </a:r>
            <a:r>
              <a:rPr lang="en-US" sz="1200" b="0" i="0" kern="1200" dirty="0">
                <a:solidFill>
                  <a:schemeClr val="tx1"/>
                </a:solidFill>
                <a:effectLst/>
                <a:latin typeface="+mn-lt"/>
                <a:ea typeface="+mn-ea"/>
                <a:cs typeface="+mn-cs"/>
                <a:hlinkClick r:id="rId27"/>
              </a:rPr>
              <a:t>https://pubmed.ncbi.nlm.nih.gov/34264599/</a:t>
            </a:r>
            <a:endParaRPr lang="en-US" sz="1200" b="0" i="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O'Connor RE, Brady W, Brooks SC, </a:t>
            </a:r>
            <a:r>
              <a:rPr lang="en-US" sz="1200" kern="1200" dirty="0" err="1">
                <a:solidFill>
                  <a:schemeClr val="tx1"/>
                </a:solidFill>
                <a:effectLst/>
                <a:latin typeface="+mn-lt"/>
                <a:ea typeface="+mn-ea"/>
                <a:cs typeface="+mn-cs"/>
              </a:rPr>
              <a:t>Diercks</a:t>
            </a:r>
            <a:r>
              <a:rPr lang="en-US" sz="1200" kern="1200" dirty="0">
                <a:solidFill>
                  <a:schemeClr val="tx1"/>
                </a:solidFill>
                <a:effectLst/>
                <a:latin typeface="+mn-lt"/>
                <a:ea typeface="+mn-ea"/>
                <a:cs typeface="+mn-cs"/>
              </a:rPr>
              <a:t> D, Egan J, </a:t>
            </a:r>
            <a:r>
              <a:rPr lang="en-US" sz="1200" kern="1200" dirty="0" err="1">
                <a:solidFill>
                  <a:schemeClr val="tx1"/>
                </a:solidFill>
                <a:effectLst/>
                <a:latin typeface="+mn-lt"/>
                <a:ea typeface="+mn-ea"/>
                <a:cs typeface="+mn-cs"/>
              </a:rPr>
              <a:t>Ghaemmaghami</a:t>
            </a:r>
            <a:r>
              <a:rPr lang="en-US" sz="1200" kern="1200" dirty="0">
                <a:solidFill>
                  <a:schemeClr val="tx1"/>
                </a:solidFill>
                <a:effectLst/>
                <a:latin typeface="+mn-lt"/>
                <a:ea typeface="+mn-ea"/>
                <a:cs typeface="+mn-cs"/>
              </a:rPr>
              <a:t> C, Menon V, O'Neil BJ, Travers AH, </a:t>
            </a:r>
            <a:r>
              <a:rPr lang="en-US" sz="1200" kern="1200" dirty="0" err="1">
                <a:solidFill>
                  <a:schemeClr val="tx1"/>
                </a:solidFill>
                <a:effectLst/>
                <a:latin typeface="+mn-lt"/>
                <a:ea typeface="+mn-ea"/>
                <a:cs typeface="+mn-cs"/>
              </a:rPr>
              <a:t>Yannopoulos</a:t>
            </a:r>
            <a:r>
              <a:rPr lang="en-US" sz="1200" kern="1200" dirty="0">
                <a:solidFill>
                  <a:schemeClr val="tx1"/>
                </a:solidFill>
                <a:effectLst/>
                <a:latin typeface="+mn-lt"/>
                <a:ea typeface="+mn-ea"/>
                <a:cs typeface="+mn-cs"/>
              </a:rPr>
              <a:t> D. Part 10: acute coronary syndromes: 2010 American Heart Association Guidelines for Cardiopulmonary Resuscitation and Emergency Cardiovascular Care. Circulation. 2010 Nov 2;122(18 </a:t>
            </a:r>
            <a:r>
              <a:rPr lang="en-US" sz="1200" kern="1200" dirty="0" err="1">
                <a:solidFill>
                  <a:schemeClr val="tx1"/>
                </a:solidFill>
                <a:effectLst/>
                <a:latin typeface="+mn-lt"/>
                <a:ea typeface="+mn-ea"/>
                <a:cs typeface="+mn-cs"/>
              </a:rPr>
              <a:t>Suppl</a:t>
            </a:r>
            <a:r>
              <a:rPr lang="en-US" sz="1200" kern="1200" dirty="0">
                <a:solidFill>
                  <a:schemeClr val="tx1"/>
                </a:solidFill>
                <a:effectLst/>
                <a:latin typeface="+mn-lt"/>
                <a:ea typeface="+mn-ea"/>
                <a:cs typeface="+mn-cs"/>
              </a:rPr>
              <a:t> 3):S787-817.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10.1161/CIRCULATIONAHA.110.971028. PubMed PMID: 20956226. </a:t>
            </a:r>
            <a:r>
              <a:rPr lang="en-US" sz="1200" u="sng" kern="1200" dirty="0">
                <a:solidFill>
                  <a:schemeClr val="tx1"/>
                </a:solidFill>
                <a:effectLst/>
                <a:latin typeface="+mn-lt"/>
                <a:ea typeface="+mn-ea"/>
                <a:cs typeface="+mn-cs"/>
                <a:hlinkClick r:id="rId28"/>
              </a:rPr>
              <a:t>http://circ.ahajournals.org/content/122/18_suppl_3/S787.full</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err="1">
                <a:solidFill>
                  <a:schemeClr val="tx1"/>
                </a:solidFill>
                <a:effectLst/>
                <a:latin typeface="+mn-lt"/>
                <a:ea typeface="+mn-ea"/>
                <a:cs typeface="+mn-cs"/>
              </a:rPr>
              <a:t>Pandak</a:t>
            </a:r>
            <a:r>
              <a:rPr lang="en-US" sz="1200" kern="1200" dirty="0">
                <a:solidFill>
                  <a:schemeClr val="tx1"/>
                </a:solidFill>
                <a:effectLst/>
                <a:latin typeface="+mn-lt"/>
                <a:ea typeface="+mn-ea"/>
                <a:cs typeface="+mn-cs"/>
              </a:rPr>
              <a:t> WM, </a:t>
            </a:r>
            <a:r>
              <a:rPr lang="en-US" sz="1200" kern="1200" dirty="0" err="1">
                <a:solidFill>
                  <a:schemeClr val="tx1"/>
                </a:solidFill>
                <a:effectLst/>
                <a:latin typeface="+mn-lt"/>
                <a:ea typeface="+mn-ea"/>
                <a:cs typeface="+mn-cs"/>
              </a:rPr>
              <a:t>Arezo</a:t>
            </a:r>
            <a:r>
              <a:rPr lang="en-US" sz="1200" kern="1200" dirty="0">
                <a:solidFill>
                  <a:schemeClr val="tx1"/>
                </a:solidFill>
                <a:effectLst/>
                <a:latin typeface="+mn-lt"/>
                <a:ea typeface="+mn-ea"/>
                <a:cs typeface="+mn-cs"/>
              </a:rPr>
              <a:t> S, Everett S, Jesse R, </a:t>
            </a:r>
            <a:r>
              <a:rPr lang="en-US" sz="1200" kern="1200" dirty="0" err="1">
                <a:solidFill>
                  <a:schemeClr val="tx1"/>
                </a:solidFill>
                <a:effectLst/>
                <a:latin typeface="+mn-lt"/>
                <a:ea typeface="+mn-ea"/>
                <a:cs typeface="+mn-cs"/>
              </a:rPr>
              <a:t>DeCosta</a:t>
            </a:r>
            <a:r>
              <a:rPr lang="en-US" sz="1200" kern="1200" dirty="0">
                <a:solidFill>
                  <a:schemeClr val="tx1"/>
                </a:solidFill>
                <a:effectLst/>
                <a:latin typeface="+mn-lt"/>
                <a:ea typeface="+mn-ea"/>
                <a:cs typeface="+mn-cs"/>
              </a:rPr>
              <a:t> G, Crofts T, </a:t>
            </a:r>
            <a:r>
              <a:rPr lang="en-US" sz="1200" kern="1200" dirty="0" err="1">
                <a:solidFill>
                  <a:schemeClr val="tx1"/>
                </a:solidFill>
                <a:effectLst/>
                <a:latin typeface="+mn-lt"/>
                <a:ea typeface="+mn-ea"/>
                <a:cs typeface="+mn-cs"/>
              </a:rPr>
              <a:t>Gennings</a:t>
            </a:r>
            <a:r>
              <a:rPr lang="en-US" sz="1200" kern="1200" dirty="0">
                <a:solidFill>
                  <a:schemeClr val="tx1"/>
                </a:solidFill>
                <a:effectLst/>
                <a:latin typeface="+mn-lt"/>
                <a:ea typeface="+mn-ea"/>
                <a:cs typeface="+mn-cs"/>
              </a:rPr>
              <a:t> C, </a:t>
            </a:r>
            <a:r>
              <a:rPr lang="en-US" sz="1200" kern="1200" dirty="0" err="1">
                <a:solidFill>
                  <a:schemeClr val="tx1"/>
                </a:solidFill>
                <a:effectLst/>
                <a:latin typeface="+mn-lt"/>
                <a:ea typeface="+mn-ea"/>
                <a:cs typeface="+mn-cs"/>
              </a:rPr>
              <a:t>Siuta</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Zfass</a:t>
            </a:r>
            <a:r>
              <a:rPr lang="en-US" sz="1200" kern="1200" dirty="0">
                <a:solidFill>
                  <a:schemeClr val="tx1"/>
                </a:solidFill>
                <a:effectLst/>
                <a:latin typeface="+mn-lt"/>
                <a:ea typeface="+mn-ea"/>
                <a:cs typeface="+mn-cs"/>
              </a:rPr>
              <a:t> A. Short course of omeprazole: a better first diagnostic approach to </a:t>
            </a:r>
            <a:r>
              <a:rPr lang="en-US" sz="1200" kern="1200" dirty="0" err="1">
                <a:solidFill>
                  <a:schemeClr val="tx1"/>
                </a:solidFill>
                <a:effectLst/>
                <a:latin typeface="+mn-lt"/>
                <a:ea typeface="+mn-ea"/>
                <a:cs typeface="+mn-cs"/>
              </a:rPr>
              <a:t>noncardiac</a:t>
            </a:r>
            <a:r>
              <a:rPr lang="en-US" sz="1200" kern="1200" dirty="0">
                <a:solidFill>
                  <a:schemeClr val="tx1"/>
                </a:solidFill>
                <a:effectLst/>
                <a:latin typeface="+mn-lt"/>
                <a:ea typeface="+mn-ea"/>
                <a:cs typeface="+mn-cs"/>
              </a:rPr>
              <a:t> chest pain than endoscopy, manometry, or 24-hour esophageal pH monitoring. J </a:t>
            </a:r>
            <a:r>
              <a:rPr lang="en-US" sz="1200" kern="1200" dirty="0" err="1">
                <a:solidFill>
                  <a:schemeClr val="tx1"/>
                </a:solidFill>
                <a:effectLst/>
                <a:latin typeface="+mn-lt"/>
                <a:ea typeface="+mn-ea"/>
                <a:cs typeface="+mn-cs"/>
              </a:rPr>
              <a:t>Clin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Gastroenterol</a:t>
            </a:r>
            <a:r>
              <a:rPr lang="en-US" sz="1200" kern="1200" dirty="0">
                <a:solidFill>
                  <a:schemeClr val="tx1"/>
                </a:solidFill>
                <a:effectLst/>
                <a:latin typeface="+mn-lt"/>
                <a:ea typeface="+mn-ea"/>
                <a:cs typeface="+mn-cs"/>
              </a:rPr>
              <a:t>. 2002 Oct;35(4):307-14. </a:t>
            </a:r>
            <a:r>
              <a:rPr lang="en-US" sz="1200" u="sng" kern="1200" dirty="0">
                <a:solidFill>
                  <a:schemeClr val="tx1"/>
                </a:solidFill>
                <a:effectLst/>
                <a:latin typeface="+mn-lt"/>
                <a:ea typeface="+mn-ea"/>
                <a:cs typeface="+mn-cs"/>
                <a:hlinkClick r:id="rId29"/>
              </a:rPr>
              <a:t>http://www.ncbi.nlm.nih.gov/pubmed/12352293</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Swap CJ, </a:t>
            </a:r>
            <a:r>
              <a:rPr lang="en-US" sz="1200" kern="1200" dirty="0" err="1">
                <a:solidFill>
                  <a:schemeClr val="tx1"/>
                </a:solidFill>
                <a:effectLst/>
                <a:latin typeface="+mn-lt"/>
                <a:ea typeface="+mn-ea"/>
                <a:cs typeface="+mn-cs"/>
              </a:rPr>
              <a:t>Nagurney</a:t>
            </a:r>
            <a:r>
              <a:rPr lang="en-US" sz="1200" kern="1200" dirty="0">
                <a:solidFill>
                  <a:schemeClr val="tx1"/>
                </a:solidFill>
                <a:effectLst/>
                <a:latin typeface="+mn-lt"/>
                <a:ea typeface="+mn-ea"/>
                <a:cs typeface="+mn-cs"/>
              </a:rPr>
              <a:t> JT. Value and limitations of chest pain history in the evaluation of patients with suspected acute coronary syndromes. JAMA. 2005 Nov 23;294(20):2623-9. </a:t>
            </a:r>
            <a:r>
              <a:rPr lang="en-US" dirty="0">
                <a:hlinkClick r:id="rId30"/>
              </a:rPr>
              <a:t>https://jamanetwork.com/journals/jama/fullarticle/201900</a:t>
            </a:r>
            <a:endParaRPr lang="en-US" dirty="0"/>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Than M, et al. 2-Hour accelerated diagnostic protocol to assess patients with chest pain symptoms using contemporary troponins as the only biomarker: the ADAPT trial. J Am </a:t>
            </a:r>
            <a:r>
              <a:rPr lang="en-US" sz="1200" kern="1200" dirty="0" err="1">
                <a:solidFill>
                  <a:schemeClr val="tx1"/>
                </a:solidFill>
                <a:effectLst/>
                <a:latin typeface="+mn-lt"/>
                <a:ea typeface="+mn-ea"/>
                <a:cs typeface="+mn-cs"/>
              </a:rPr>
              <a:t>Coll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Cardiol</a:t>
            </a:r>
            <a:r>
              <a:rPr lang="en-US" sz="1200" kern="1200" dirty="0">
                <a:solidFill>
                  <a:schemeClr val="tx1"/>
                </a:solidFill>
                <a:effectLst/>
                <a:latin typeface="+mn-lt"/>
                <a:ea typeface="+mn-ea"/>
                <a:cs typeface="+mn-cs"/>
              </a:rPr>
              <a:t>. 2012 Jun 5;59(23):2091-8. </a:t>
            </a:r>
            <a:r>
              <a:rPr lang="en-US" sz="1200" u="sng" kern="1200" dirty="0">
                <a:solidFill>
                  <a:schemeClr val="tx1"/>
                </a:solidFill>
                <a:effectLst/>
                <a:latin typeface="+mn-lt"/>
                <a:ea typeface="+mn-ea"/>
                <a:cs typeface="+mn-cs"/>
                <a:hlinkClick r:id="rId31"/>
              </a:rPr>
              <a:t>http://www.ncbi.nlm.nih.gov/pubmed/22578923</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Than M, et al. A 2-hour diagnostic protocol for possible cardiac chest pain in the emergency department: a randomized clinical trial. JAMA Intern Med. 2014 Jan;174(1):51-8. </a:t>
            </a:r>
            <a:r>
              <a:rPr lang="en-US" sz="1200" u="sng" kern="1200" dirty="0">
                <a:solidFill>
                  <a:schemeClr val="tx1"/>
                </a:solidFill>
                <a:effectLst/>
                <a:latin typeface="+mn-lt"/>
                <a:ea typeface="+mn-ea"/>
                <a:cs typeface="+mn-cs"/>
                <a:hlinkClick r:id="rId32"/>
              </a:rPr>
              <a:t>http://archinte.jamanetwork.com/article.aspx?articleid=1748796</a:t>
            </a:r>
            <a:endParaRPr lang="en-US" sz="1200" u="sng"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b="0" i="0" kern="1200" dirty="0" err="1">
                <a:solidFill>
                  <a:schemeClr val="tx1"/>
                </a:solidFill>
                <a:effectLst/>
                <a:latin typeface="+mn-lt"/>
                <a:ea typeface="+mn-ea"/>
                <a:cs typeface="+mn-cs"/>
              </a:rPr>
              <a:t>Thygesen</a:t>
            </a:r>
            <a:r>
              <a:rPr lang="en-US" sz="1200" b="0" i="0" kern="1200" dirty="0">
                <a:solidFill>
                  <a:schemeClr val="tx1"/>
                </a:solidFill>
                <a:effectLst/>
                <a:latin typeface="+mn-lt"/>
                <a:ea typeface="+mn-ea"/>
                <a:cs typeface="+mn-cs"/>
              </a:rPr>
              <a:t> K, Alpert JS, Jaffe AS, et al. Fourth Universal Definition of Myocardial Infarction (2018) [published correction appears in Circulation. 2018 Nov 13;138(20):e652]. </a:t>
            </a:r>
            <a:r>
              <a:rPr lang="en-US" sz="1200" b="0" i="1" kern="1200" dirty="0">
                <a:solidFill>
                  <a:schemeClr val="tx1"/>
                </a:solidFill>
                <a:effectLst/>
                <a:latin typeface="+mn-lt"/>
                <a:ea typeface="+mn-ea"/>
                <a:cs typeface="+mn-cs"/>
              </a:rPr>
              <a:t>Circulation</a:t>
            </a:r>
            <a:r>
              <a:rPr lang="en-US" sz="1200" b="0" i="0" kern="1200" dirty="0">
                <a:solidFill>
                  <a:schemeClr val="tx1"/>
                </a:solidFill>
                <a:effectLst/>
                <a:latin typeface="+mn-lt"/>
                <a:ea typeface="+mn-ea"/>
                <a:cs typeface="+mn-cs"/>
              </a:rPr>
              <a:t>. 2018;138(20):e618-e651. doi:10.1161/CIR.0000000000000617.</a:t>
            </a:r>
            <a:r>
              <a:rPr lang="en-US" sz="1200" b="0" i="0" kern="1200" baseline="0" dirty="0">
                <a:solidFill>
                  <a:schemeClr val="tx1"/>
                </a:solidFill>
                <a:effectLst/>
                <a:latin typeface="+mn-lt"/>
                <a:ea typeface="+mn-ea"/>
                <a:cs typeface="+mn-cs"/>
              </a:rPr>
              <a:t> </a:t>
            </a:r>
            <a:r>
              <a:rPr lang="en-US" dirty="0">
                <a:hlinkClick r:id="rId33"/>
              </a:rPr>
              <a:t>https://pubmed.ncbi.nlm.nih.gov/30571511/</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Raja AS, Greenberg JO, </a:t>
            </a:r>
            <a:r>
              <a:rPr lang="en-US" sz="1200" kern="1200" dirty="0" err="1">
                <a:solidFill>
                  <a:schemeClr val="tx1"/>
                </a:solidFill>
                <a:effectLst/>
                <a:latin typeface="+mn-lt"/>
                <a:ea typeface="+mn-ea"/>
                <a:cs typeface="+mn-cs"/>
              </a:rPr>
              <a:t>Qaseem</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Denberg</a:t>
            </a:r>
            <a:r>
              <a:rPr lang="en-US" sz="1200" kern="1200" dirty="0">
                <a:solidFill>
                  <a:schemeClr val="tx1"/>
                </a:solidFill>
                <a:effectLst/>
                <a:latin typeface="+mn-lt"/>
                <a:ea typeface="+mn-ea"/>
                <a:cs typeface="+mn-cs"/>
              </a:rPr>
              <a:t> TD, </a:t>
            </a:r>
            <a:r>
              <a:rPr lang="en-US" sz="1200" kern="1200" dirty="0" err="1">
                <a:solidFill>
                  <a:schemeClr val="tx1"/>
                </a:solidFill>
                <a:effectLst/>
                <a:latin typeface="+mn-lt"/>
                <a:ea typeface="+mn-ea"/>
                <a:cs typeface="+mn-cs"/>
              </a:rPr>
              <a:t>Fitterman</a:t>
            </a:r>
            <a:r>
              <a:rPr lang="en-US" sz="1200" kern="1200" dirty="0">
                <a:solidFill>
                  <a:schemeClr val="tx1"/>
                </a:solidFill>
                <a:effectLst/>
                <a:latin typeface="+mn-lt"/>
                <a:ea typeface="+mn-ea"/>
                <a:cs typeface="+mn-cs"/>
              </a:rPr>
              <a:t> N, Schuur JD; Clinical Guidelines Committee of the American College of Physicians. Evaluation of Patients With Suspected Acute Pulmonary Embolism: Best Practice Advice From the Clinical Guidelines Committee of the American College of Physicians. Ann Intern Med. 2015 Nov 3;163(9):701-11.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10.7326/M14-1772. </a:t>
            </a:r>
            <a:r>
              <a:rPr lang="en-US" sz="1200" kern="1200" dirty="0" err="1">
                <a:solidFill>
                  <a:schemeClr val="tx1"/>
                </a:solidFill>
                <a:effectLst/>
                <a:latin typeface="+mn-lt"/>
                <a:ea typeface="+mn-ea"/>
                <a:cs typeface="+mn-cs"/>
              </a:rPr>
              <a:t>Epub</a:t>
            </a:r>
            <a:r>
              <a:rPr lang="en-US" sz="1200" kern="1200" dirty="0">
                <a:solidFill>
                  <a:schemeClr val="tx1"/>
                </a:solidFill>
                <a:effectLst/>
                <a:latin typeface="+mn-lt"/>
                <a:ea typeface="+mn-ea"/>
                <a:cs typeface="+mn-cs"/>
              </a:rPr>
              <a:t> 2015 Sep 29. PubMed PMID: 26414967.</a:t>
            </a: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Verdon F, </a:t>
            </a:r>
            <a:r>
              <a:rPr lang="en-US" sz="1200" kern="1200" dirty="0" err="1">
                <a:solidFill>
                  <a:schemeClr val="tx1"/>
                </a:solidFill>
                <a:effectLst/>
                <a:latin typeface="+mn-lt"/>
                <a:ea typeface="+mn-ea"/>
                <a:cs typeface="+mn-cs"/>
              </a:rPr>
              <a:t>Burnand</a:t>
            </a:r>
            <a:r>
              <a:rPr lang="en-US" sz="1200" kern="1200" dirty="0">
                <a:solidFill>
                  <a:schemeClr val="tx1"/>
                </a:solidFill>
                <a:effectLst/>
                <a:latin typeface="+mn-lt"/>
                <a:ea typeface="+mn-ea"/>
                <a:cs typeface="+mn-cs"/>
              </a:rPr>
              <a:t> B, </a:t>
            </a:r>
            <a:r>
              <a:rPr lang="en-US" sz="1200" kern="1200" dirty="0" err="1">
                <a:solidFill>
                  <a:schemeClr val="tx1"/>
                </a:solidFill>
                <a:effectLst/>
                <a:latin typeface="+mn-lt"/>
                <a:ea typeface="+mn-ea"/>
                <a:cs typeface="+mn-cs"/>
              </a:rPr>
              <a:t>Herzig</a:t>
            </a:r>
            <a:r>
              <a:rPr lang="en-US" sz="1200" kern="1200" dirty="0">
                <a:solidFill>
                  <a:schemeClr val="tx1"/>
                </a:solidFill>
                <a:effectLst/>
                <a:latin typeface="+mn-lt"/>
                <a:ea typeface="+mn-ea"/>
                <a:cs typeface="+mn-cs"/>
              </a:rPr>
              <a:t> L, </a:t>
            </a:r>
            <a:r>
              <a:rPr lang="en-US" sz="1200" kern="1200" dirty="0" err="1">
                <a:solidFill>
                  <a:schemeClr val="tx1"/>
                </a:solidFill>
                <a:effectLst/>
                <a:latin typeface="+mn-lt"/>
                <a:ea typeface="+mn-ea"/>
                <a:cs typeface="+mn-cs"/>
              </a:rPr>
              <a:t>Junod</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Pécoud</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Favrat</a:t>
            </a:r>
            <a:r>
              <a:rPr lang="en-US" sz="1200" kern="1200" dirty="0">
                <a:solidFill>
                  <a:schemeClr val="tx1"/>
                </a:solidFill>
                <a:effectLst/>
                <a:latin typeface="+mn-lt"/>
                <a:ea typeface="+mn-ea"/>
                <a:cs typeface="+mn-cs"/>
              </a:rPr>
              <a:t> B. Chest wall syndrome among primary care patients: a cohort study. BMC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2007 Sep 12;8:51. PubMed PMID: 17850647; PubMed Central PMCID: PMC2072948. </a:t>
            </a:r>
            <a:r>
              <a:rPr lang="en-US" sz="1200" u="sng" kern="1200" dirty="0">
                <a:solidFill>
                  <a:schemeClr val="tx1"/>
                </a:solidFill>
                <a:effectLst/>
                <a:latin typeface="+mn-lt"/>
                <a:ea typeface="+mn-ea"/>
                <a:cs typeface="+mn-cs"/>
                <a:hlinkClick r:id="rId34"/>
              </a:rPr>
              <a:t>http://www.biomedcentral.com/1471-2296/8/51</a:t>
            </a: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Wang WH, Huang JQ, Zheng GF, Wong WM, Lam SK, Karlberg J, Xia HH, </a:t>
            </a:r>
            <a:r>
              <a:rPr lang="en-US" sz="1200" kern="1200" dirty="0" err="1">
                <a:solidFill>
                  <a:schemeClr val="tx1"/>
                </a:solidFill>
                <a:effectLst/>
                <a:latin typeface="+mn-lt"/>
                <a:ea typeface="+mn-ea"/>
                <a:cs typeface="+mn-cs"/>
              </a:rPr>
              <a:t>Fass</a:t>
            </a:r>
            <a:r>
              <a:rPr lang="en-US" sz="1200" kern="1200" dirty="0">
                <a:solidFill>
                  <a:schemeClr val="tx1"/>
                </a:solidFill>
                <a:effectLst/>
                <a:latin typeface="+mn-lt"/>
                <a:ea typeface="+mn-ea"/>
                <a:cs typeface="+mn-cs"/>
              </a:rPr>
              <a:t> R, Wong BC. Is proton pump inhibitor testing an effective approach to diagnose gastroesophageal reflux disease in patients with </a:t>
            </a:r>
            <a:r>
              <a:rPr lang="en-US" sz="1200" kern="1200" dirty="0" err="1">
                <a:solidFill>
                  <a:schemeClr val="tx1"/>
                </a:solidFill>
                <a:effectLst/>
                <a:latin typeface="+mn-lt"/>
                <a:ea typeface="+mn-ea"/>
                <a:cs typeface="+mn-cs"/>
              </a:rPr>
              <a:t>noncardiac</a:t>
            </a:r>
            <a:r>
              <a:rPr lang="en-US" sz="1200" kern="1200" dirty="0">
                <a:solidFill>
                  <a:schemeClr val="tx1"/>
                </a:solidFill>
                <a:effectLst/>
                <a:latin typeface="+mn-lt"/>
                <a:ea typeface="+mn-ea"/>
                <a:cs typeface="+mn-cs"/>
              </a:rPr>
              <a:t> chest pain?: a meta-analysis. Arch Intern Med. 2005 Jun 13;165(11):1222-8. </a:t>
            </a:r>
            <a:r>
              <a:rPr lang="en-US" sz="1200" u="sng" kern="1200" dirty="0">
                <a:solidFill>
                  <a:schemeClr val="tx1"/>
                </a:solidFill>
                <a:effectLst/>
                <a:latin typeface="+mn-lt"/>
                <a:ea typeface="+mn-ea"/>
                <a:cs typeface="+mn-cs"/>
                <a:hlinkClick r:id="rId35"/>
              </a:rPr>
              <a:t>http://archinte.jamanetwork.com/article.aspx?articleid=486601</a:t>
            </a:r>
            <a:endParaRPr lang="en-US" sz="1200" kern="1200" dirty="0">
              <a:solidFill>
                <a:schemeClr val="tx1"/>
              </a:solidFill>
              <a:effectLst/>
              <a:latin typeface="+mn-lt"/>
              <a:ea typeface="+mn-ea"/>
              <a:cs typeface="+mn-cs"/>
            </a:endParaRPr>
          </a:p>
          <a:p>
            <a:pPr marL="171450" marR="0" lvl="0" indent="-171450" algn="l" defTabSz="91421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0" i="0" kern="1200" dirty="0" err="1">
                <a:solidFill>
                  <a:schemeClr val="tx1"/>
                </a:solidFill>
                <a:effectLst/>
                <a:latin typeface="+mn-lt"/>
                <a:ea typeface="+mn-ea"/>
                <a:cs typeface="+mn-cs"/>
              </a:rPr>
              <a:t>Wassie</a:t>
            </a:r>
            <a:r>
              <a:rPr lang="en-US" sz="1200" b="0" i="0" kern="1200" dirty="0">
                <a:solidFill>
                  <a:schemeClr val="tx1"/>
                </a:solidFill>
                <a:effectLst/>
                <a:latin typeface="+mn-lt"/>
                <a:ea typeface="+mn-ea"/>
                <a:cs typeface="+mn-cs"/>
              </a:rPr>
              <a:t> M, Lee MS, Sun BC, Wu YL, </a:t>
            </a:r>
            <a:r>
              <a:rPr lang="en-US" sz="1200" b="0" i="0" kern="1200" dirty="0" err="1">
                <a:solidFill>
                  <a:schemeClr val="tx1"/>
                </a:solidFill>
                <a:effectLst/>
                <a:latin typeface="+mn-lt"/>
                <a:ea typeface="+mn-ea"/>
                <a:cs typeface="+mn-cs"/>
              </a:rPr>
              <a:t>Baecker</a:t>
            </a:r>
            <a:r>
              <a:rPr lang="en-US" sz="1200" b="0" i="0" kern="1200" dirty="0">
                <a:solidFill>
                  <a:schemeClr val="tx1"/>
                </a:solidFill>
                <a:effectLst/>
                <a:latin typeface="+mn-lt"/>
                <a:ea typeface="+mn-ea"/>
                <a:cs typeface="+mn-cs"/>
              </a:rPr>
              <a:t> AS, </a:t>
            </a:r>
            <a:r>
              <a:rPr lang="en-US" sz="1200" b="0" i="0" kern="1200" dirty="0" err="1">
                <a:solidFill>
                  <a:schemeClr val="tx1"/>
                </a:solidFill>
                <a:effectLst/>
                <a:latin typeface="+mn-lt"/>
                <a:ea typeface="+mn-ea"/>
                <a:cs typeface="+mn-cs"/>
              </a:rPr>
              <a:t>Redberg</a:t>
            </a:r>
            <a:r>
              <a:rPr lang="en-US" sz="1200" b="0" i="0" kern="1200" dirty="0">
                <a:solidFill>
                  <a:schemeClr val="tx1"/>
                </a:solidFill>
                <a:effectLst/>
                <a:latin typeface="+mn-lt"/>
                <a:ea typeface="+mn-ea"/>
                <a:cs typeface="+mn-cs"/>
              </a:rPr>
              <a:t> RF, </a:t>
            </a:r>
            <a:r>
              <a:rPr lang="en-US" sz="1200" b="0" i="0" kern="1200" dirty="0" err="1">
                <a:solidFill>
                  <a:schemeClr val="tx1"/>
                </a:solidFill>
                <a:effectLst/>
                <a:latin typeface="+mn-lt"/>
                <a:ea typeface="+mn-ea"/>
                <a:cs typeface="+mn-cs"/>
              </a:rPr>
              <a:t>Ferencik</a:t>
            </a:r>
            <a:r>
              <a:rPr lang="en-US" sz="1200" b="0" i="0" kern="1200" dirty="0">
                <a:solidFill>
                  <a:schemeClr val="tx1"/>
                </a:solidFill>
                <a:effectLst/>
                <a:latin typeface="+mn-lt"/>
                <a:ea typeface="+mn-ea"/>
                <a:cs typeface="+mn-cs"/>
              </a:rPr>
              <a:t> M, Shen E, </a:t>
            </a:r>
            <a:r>
              <a:rPr lang="en-US" sz="1200" b="0" i="0" kern="1200" dirty="0" err="1">
                <a:solidFill>
                  <a:schemeClr val="tx1"/>
                </a:solidFill>
                <a:effectLst/>
                <a:latin typeface="+mn-lt"/>
                <a:ea typeface="+mn-ea"/>
                <a:cs typeface="+mn-cs"/>
              </a:rPr>
              <a:t>Musigdilok</a:t>
            </a:r>
            <a:r>
              <a:rPr lang="en-US" sz="1200" b="0" i="0" kern="1200" dirty="0">
                <a:solidFill>
                  <a:schemeClr val="tx1"/>
                </a:solidFill>
                <a:effectLst/>
                <a:latin typeface="+mn-lt"/>
                <a:ea typeface="+mn-ea"/>
                <a:cs typeface="+mn-cs"/>
              </a:rPr>
              <a:t> V, Sharp AL. Single vs Serial Measurements of Cardiac Troponin Level in the Evaluation of Patients in the Emergency Department With Suspected Acute Myocardial Infarction. JAMA </a:t>
            </a:r>
            <a:r>
              <a:rPr lang="en-US" sz="1200" b="0" i="0" kern="1200" dirty="0" err="1">
                <a:solidFill>
                  <a:schemeClr val="tx1"/>
                </a:solidFill>
                <a:effectLst/>
                <a:latin typeface="+mn-lt"/>
                <a:ea typeface="+mn-ea"/>
                <a:cs typeface="+mn-cs"/>
              </a:rPr>
              <a:t>Netw</a:t>
            </a:r>
            <a:r>
              <a:rPr lang="en-US" sz="1200" b="0" i="0" kern="1200" dirty="0">
                <a:solidFill>
                  <a:schemeClr val="tx1"/>
                </a:solidFill>
                <a:effectLst/>
                <a:latin typeface="+mn-lt"/>
                <a:ea typeface="+mn-ea"/>
                <a:cs typeface="+mn-cs"/>
              </a:rPr>
              <a:t> Open. 2021 Feb 1;4(2):e2037930.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10.1001/jamanetworkopen.2020.37930. PMID: 33620444; PMCID: PMC7903256. </a:t>
            </a:r>
            <a:r>
              <a:rPr lang="en-US" sz="1200" b="0" i="0" kern="1200" dirty="0">
                <a:solidFill>
                  <a:schemeClr val="tx1"/>
                </a:solidFill>
                <a:effectLst/>
                <a:latin typeface="+mn-lt"/>
                <a:ea typeface="+mn-ea"/>
                <a:cs typeface="+mn-cs"/>
                <a:hlinkClick r:id="rId36"/>
              </a:rPr>
              <a:t>https://pubmed.ncbi.nlm.nih.gov/33620444/</a:t>
            </a:r>
            <a:endParaRPr lang="en-US" sz="1200" u="sng" kern="1200" dirty="0">
              <a:solidFill>
                <a:schemeClr val="tx1"/>
              </a:solidFill>
              <a:effectLst/>
              <a:latin typeface="+mn-lt"/>
              <a:ea typeface="+mn-ea"/>
              <a:cs typeface="+mn-cs"/>
            </a:endParaRPr>
          </a:p>
          <a:p>
            <a:pPr marL="171450" lvl="0" indent="-171450">
              <a:buFont typeface="Wingdings" panose="05000000000000000000" pitchFamily="2" charset="2"/>
              <a:buChar char="§"/>
            </a:pPr>
            <a:r>
              <a:rPr lang="en-US" sz="1200" kern="1200" dirty="0">
                <a:solidFill>
                  <a:schemeClr val="tx1"/>
                </a:solidFill>
                <a:effectLst/>
                <a:latin typeface="+mn-lt"/>
                <a:ea typeface="+mn-ea"/>
                <a:cs typeface="+mn-cs"/>
              </a:rPr>
              <a:t>Xia HH, Lai KC, Lam SK, Hu WH, Wong NY, Hui WM, Lau CP, Chen WH, Chan CK, Wong WM, Wong BC. Symptomatic response to lansoprazole predicts abnormal acid reflux in endoscopy-negative patients with non-cardiac chest pain. Aliment </a:t>
            </a:r>
            <a:r>
              <a:rPr lang="en-US" sz="1200" kern="1200" dirty="0" err="1">
                <a:solidFill>
                  <a:schemeClr val="tx1"/>
                </a:solidFill>
                <a:effectLst/>
                <a:latin typeface="+mn-lt"/>
                <a:ea typeface="+mn-ea"/>
                <a:cs typeface="+mn-cs"/>
              </a:rPr>
              <a:t>Pharmacol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Ther</a:t>
            </a:r>
            <a:r>
              <a:rPr lang="en-US" sz="1200" kern="1200" dirty="0">
                <a:solidFill>
                  <a:schemeClr val="tx1"/>
                </a:solidFill>
                <a:effectLst/>
                <a:latin typeface="+mn-lt"/>
                <a:ea typeface="+mn-ea"/>
                <a:cs typeface="+mn-cs"/>
              </a:rPr>
              <a:t>. 2003 Feb;17(3):369-77. </a:t>
            </a:r>
            <a:r>
              <a:rPr lang="en-US" sz="1200" u="sng" kern="1200" dirty="0">
                <a:solidFill>
                  <a:schemeClr val="tx1"/>
                </a:solidFill>
                <a:effectLst/>
                <a:latin typeface="+mn-lt"/>
                <a:ea typeface="+mn-ea"/>
                <a:cs typeface="+mn-cs"/>
                <a:hlinkClick r:id="rId37"/>
              </a:rPr>
              <a:t>http://www.ncbi.nlm.nih.gov/pubmed/12562449</a:t>
            </a:r>
            <a:endParaRPr lang="en-US" sz="1200" kern="1200" dirty="0">
              <a:solidFill>
                <a:schemeClr val="tx1"/>
              </a:solidFill>
              <a:effectLst/>
              <a:latin typeface="+mn-lt"/>
              <a:ea typeface="+mn-ea"/>
              <a:cs typeface="+mn-cs"/>
            </a:endParaRPr>
          </a:p>
          <a:p>
            <a:pPr marL="171450" indent="-171450">
              <a:buFont typeface="Wingdings" panose="05000000000000000000" pitchFamily="2" charset="2"/>
              <a:buChar char="§"/>
            </a:pP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24</a:t>
            </a:fld>
            <a:endParaRPr lang="en-US"/>
          </a:p>
        </p:txBody>
      </p:sp>
    </p:spTree>
    <p:extLst>
      <p:ext uri="{BB962C8B-B14F-4D97-AF65-F5344CB8AC3E}">
        <p14:creationId xmlns:p14="http://schemas.microsoft.com/office/powerpoint/2010/main" val="3629976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Cao AM, Choy JP, </a:t>
            </a:r>
            <a:r>
              <a:rPr lang="en-US" sz="1200" kern="1200" dirty="0" err="1">
                <a:solidFill>
                  <a:schemeClr val="tx1"/>
                </a:solidFill>
                <a:effectLst/>
                <a:latin typeface="+mn-lt"/>
                <a:ea typeface="+mn-ea"/>
                <a:cs typeface="+mn-cs"/>
              </a:rPr>
              <a:t>Mohanakrishnan</a:t>
            </a:r>
            <a:r>
              <a:rPr lang="en-US" sz="1200" kern="1200" dirty="0">
                <a:solidFill>
                  <a:schemeClr val="tx1"/>
                </a:solidFill>
                <a:effectLst/>
                <a:latin typeface="+mn-lt"/>
                <a:ea typeface="+mn-ea"/>
                <a:cs typeface="+mn-cs"/>
              </a:rPr>
              <a:t> LN, Bain RF, van </a:t>
            </a:r>
            <a:r>
              <a:rPr lang="en-US" sz="1200" kern="1200" dirty="0" err="1">
                <a:solidFill>
                  <a:schemeClr val="tx1"/>
                </a:solidFill>
                <a:effectLst/>
                <a:latin typeface="+mn-lt"/>
                <a:ea typeface="+mn-ea"/>
                <a:cs typeface="+mn-cs"/>
              </a:rPr>
              <a:t>Driel</a:t>
            </a:r>
            <a:r>
              <a:rPr lang="en-US" sz="1200" kern="1200" dirty="0">
                <a:solidFill>
                  <a:schemeClr val="tx1"/>
                </a:solidFill>
                <a:effectLst/>
                <a:latin typeface="+mn-lt"/>
                <a:ea typeface="+mn-ea"/>
                <a:cs typeface="+mn-cs"/>
              </a:rPr>
              <a:t> ML. Chest radiographs for acute lower  respiratory tract infections. Cochrane Database </a:t>
            </a:r>
            <a:r>
              <a:rPr lang="en-US" sz="1200" kern="1200" dirty="0" err="1">
                <a:solidFill>
                  <a:schemeClr val="tx1"/>
                </a:solidFill>
                <a:effectLst/>
                <a:latin typeface="+mn-lt"/>
                <a:ea typeface="+mn-ea"/>
                <a:cs typeface="+mn-cs"/>
              </a:rPr>
              <a:t>Syst</a:t>
            </a:r>
            <a:r>
              <a:rPr lang="en-US" sz="1200" kern="1200" dirty="0">
                <a:solidFill>
                  <a:schemeClr val="tx1"/>
                </a:solidFill>
                <a:effectLst/>
                <a:latin typeface="+mn-lt"/>
                <a:ea typeface="+mn-ea"/>
                <a:cs typeface="+mn-cs"/>
              </a:rPr>
              <a:t> Rev. 2013 Dec 26;12:CD009119.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10.1002/14651858.CD009119.pub2. </a:t>
            </a:r>
            <a:r>
              <a:rPr lang="en-US" dirty="0">
                <a:hlinkClick r:id="rId3"/>
              </a:rPr>
              <a:t>https://pubmed.ncbi.nlm.nih.gov/24369343/</a:t>
            </a:r>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28</a:t>
            </a:fld>
            <a:endParaRPr lang="en-US"/>
          </a:p>
        </p:txBody>
      </p:sp>
    </p:spTree>
    <p:extLst>
      <p:ext uri="{BB962C8B-B14F-4D97-AF65-F5344CB8AC3E}">
        <p14:creationId xmlns:p14="http://schemas.microsoft.com/office/powerpoint/2010/main" val="3658662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t>Klinkman</a:t>
            </a:r>
            <a:r>
              <a:rPr lang="en-US" sz="1200" dirty="0"/>
              <a:t> MS, Stevens D, </a:t>
            </a:r>
            <a:r>
              <a:rPr lang="en-US" sz="1200" dirty="0" err="1"/>
              <a:t>Gorenflo</a:t>
            </a:r>
            <a:r>
              <a:rPr lang="en-US" sz="1200" dirty="0"/>
              <a:t> DW. Episodes of care for chest pain: a preliminary report from MIRNET. Michigan Research Network. J Fam Pract. 1994 Apr;38(4):345-52. PubMed PMID: 8163958. </a:t>
            </a:r>
            <a:r>
              <a:rPr lang="en-US" sz="1200" dirty="0">
                <a:hlinkClick r:id="rId3"/>
              </a:rPr>
              <a:t>http://www.ncbi.nlm.nih.gov/pubmed/8163958</a:t>
            </a:r>
            <a:endParaRPr lang="en-US" sz="1200" dirty="0"/>
          </a:p>
          <a:p>
            <a:endParaRPr lang="en-US" sz="1200" dirty="0"/>
          </a:p>
          <a:p>
            <a:r>
              <a:rPr lang="en-US" sz="1200" dirty="0" err="1"/>
              <a:t>Buntinx</a:t>
            </a:r>
            <a:r>
              <a:rPr lang="en-US" sz="1200" dirty="0"/>
              <a:t> F, </a:t>
            </a:r>
            <a:r>
              <a:rPr lang="en-US" sz="1200" dirty="0" err="1"/>
              <a:t>Knockaert</a:t>
            </a:r>
            <a:r>
              <a:rPr lang="en-US" sz="1200" dirty="0"/>
              <a:t> D, </a:t>
            </a:r>
            <a:r>
              <a:rPr lang="en-US" sz="1200" dirty="0" err="1"/>
              <a:t>Bruyninckx</a:t>
            </a:r>
            <a:r>
              <a:rPr lang="en-US" sz="1200" dirty="0"/>
              <a:t> R, de </a:t>
            </a:r>
            <a:r>
              <a:rPr lang="en-US" sz="1200" dirty="0" err="1"/>
              <a:t>Blaey</a:t>
            </a:r>
            <a:r>
              <a:rPr lang="en-US" sz="1200" dirty="0"/>
              <a:t> N, </a:t>
            </a:r>
            <a:r>
              <a:rPr lang="en-US" sz="1200" dirty="0" err="1"/>
              <a:t>Aerts</a:t>
            </a:r>
            <a:r>
              <a:rPr lang="en-US" sz="1200" dirty="0"/>
              <a:t> M, </a:t>
            </a:r>
            <a:r>
              <a:rPr lang="en-US" sz="1200" dirty="0" err="1"/>
              <a:t>Knottnerus</a:t>
            </a:r>
            <a:r>
              <a:rPr lang="en-US" sz="1200" dirty="0"/>
              <a:t> JA, </a:t>
            </a:r>
            <a:r>
              <a:rPr lang="en-US" sz="1200" dirty="0" err="1"/>
              <a:t>Delooz</a:t>
            </a:r>
            <a:r>
              <a:rPr lang="en-US" sz="1200" dirty="0"/>
              <a:t> H. Chest pain in general practice or in the hospital emergency department: is it the same? Fam Pract. 2001 Dec;18(6):586-9. PubMed PMID: 11739341. </a:t>
            </a:r>
            <a:r>
              <a:rPr lang="en-US" sz="1200" u="sng" dirty="0">
                <a:hlinkClick r:id="rId4"/>
              </a:rPr>
              <a:t>http://fampra.oxfordjournals.org/content/18/6/586.long</a:t>
            </a:r>
            <a:endParaRPr lang="en-US" sz="1200" u="sng" dirty="0"/>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32</a:t>
            </a:fld>
            <a:endParaRPr lang="en-US"/>
          </a:p>
        </p:txBody>
      </p:sp>
    </p:spTree>
    <p:extLst>
      <p:ext uri="{BB962C8B-B14F-4D97-AF65-F5344CB8AC3E}">
        <p14:creationId xmlns:p14="http://schemas.microsoft.com/office/powerpoint/2010/main" val="2532982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31863" y="930227"/>
            <a:ext cx="4145243" cy="318683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622" tIns="41811" rIns="83622" bIns="41811" anchor="ctr"/>
          <a:lstStyle/>
          <a:p>
            <a:pPr defTabSz="418066" fontAlgn="base" hangingPunct="0">
              <a:lnSpc>
                <a:spcPct val="93000"/>
              </a:lnSpc>
              <a:spcBef>
                <a:spcPct val="0"/>
              </a:spcBef>
              <a:spcAft>
                <a:spcPct val="0"/>
              </a:spcAft>
              <a:buClr>
                <a:srgbClr val="000000"/>
              </a:buClr>
              <a:buSzPct val="45000"/>
            </a:pPr>
            <a:endParaRPr lang="en-US" sz="2200">
              <a:solidFill>
                <a:prstClr val="black"/>
              </a:solidFill>
              <a:latin typeface="Times New Roman" pitchFamily="16" charset="0"/>
            </a:endParaRPr>
          </a:p>
        </p:txBody>
      </p:sp>
      <p:sp>
        <p:nvSpPr>
          <p:cNvPr id="4098" name="Text Box 2"/>
          <p:cNvSpPr txBox="1">
            <a:spLocks noGrp="1" noChangeArrowheads="1"/>
          </p:cNvSpPr>
          <p:nvPr>
            <p:ph type="body"/>
          </p:nvPr>
        </p:nvSpPr>
        <p:spPr bwMode="auto">
          <a:xfrm>
            <a:off x="1069602" y="4425181"/>
            <a:ext cx="4876925" cy="35360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r>
              <a:rPr lang="en-GB" altLang="en-US" dirty="0">
                <a:latin typeface="Arial" charset="0"/>
                <a:ea typeface="msgothic" charset="0"/>
                <a:cs typeface="msgothic" charset="0"/>
              </a:rPr>
              <a:t>Frequency histogram of age and sex among patients with chest pain (n=279, two cases missing). Of all 281 patients with chest pain, 121 (43.1%) were male (mean age 54.4 years), 158 (56.2%) were female (mean age 53.0 years), in two cases sex was unknown.</a:t>
            </a:r>
          </a:p>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endParaRPr lang="en-GB" altLang="en-US" dirty="0">
              <a:latin typeface="Arial" charset="0"/>
              <a:ea typeface="msgothic" charset="0"/>
              <a:cs typeface="msgothic" charset="0"/>
            </a:endParaRPr>
          </a:p>
          <a:p>
            <a:pPr marL="78396" marR="0" lvl="0" indent="-78396" algn="l" defTabSz="914210" rtl="0" eaLnBrk="1" fontAlgn="auto" latinLnBrk="0" hangingPunct="1">
              <a:lnSpc>
                <a:spcPct val="93000"/>
              </a:lnSpc>
              <a:spcBef>
                <a:spcPct val="0"/>
              </a:spcBef>
              <a:spcAft>
                <a:spcPts val="0"/>
              </a:spcAft>
              <a:buClrTx/>
              <a:buSzPct val="45000"/>
              <a:buFontTx/>
              <a:buNone/>
              <a:tabLst>
                <a:tab pos="662007" algn="l"/>
                <a:tab pos="1324013" algn="l"/>
                <a:tab pos="1986020" algn="l"/>
                <a:tab pos="2648026" algn="l"/>
                <a:tab pos="3310033" algn="l"/>
                <a:tab pos="3972039" algn="l"/>
                <a:tab pos="4634046" algn="l"/>
              </a:tabLst>
              <a:defRPr/>
            </a:pPr>
            <a:r>
              <a:rPr lang="en-US" sz="1200" kern="1200" dirty="0" err="1">
                <a:solidFill>
                  <a:schemeClr val="tx1"/>
                </a:solidFill>
                <a:effectLst/>
                <a:latin typeface="+mn-lt"/>
                <a:ea typeface="+mn-ea"/>
                <a:cs typeface="+mn-cs"/>
              </a:rPr>
              <a:t>Hoorweg</a:t>
            </a:r>
            <a:r>
              <a:rPr lang="en-US" sz="1200" kern="1200" dirty="0">
                <a:solidFill>
                  <a:schemeClr val="tx1"/>
                </a:solidFill>
                <a:effectLst/>
                <a:latin typeface="+mn-lt"/>
                <a:ea typeface="+mn-ea"/>
                <a:cs typeface="+mn-cs"/>
              </a:rPr>
              <a:t> BB, </a:t>
            </a:r>
            <a:r>
              <a:rPr lang="en-US" sz="1200" kern="1200" dirty="0" err="1">
                <a:solidFill>
                  <a:schemeClr val="tx1"/>
                </a:solidFill>
                <a:effectLst/>
                <a:latin typeface="+mn-lt"/>
                <a:ea typeface="+mn-ea"/>
                <a:cs typeface="+mn-cs"/>
              </a:rPr>
              <a:t>Willemsen</a:t>
            </a:r>
            <a:r>
              <a:rPr lang="en-US" sz="1200" kern="1200" dirty="0">
                <a:solidFill>
                  <a:schemeClr val="tx1"/>
                </a:solidFill>
                <a:effectLst/>
                <a:latin typeface="+mn-lt"/>
                <a:ea typeface="+mn-ea"/>
                <a:cs typeface="+mn-cs"/>
              </a:rPr>
              <a:t> RT, </a:t>
            </a:r>
            <a:r>
              <a:rPr lang="en-US" sz="1200" kern="1200" dirty="0" err="1">
                <a:solidFill>
                  <a:schemeClr val="tx1"/>
                </a:solidFill>
                <a:effectLst/>
                <a:latin typeface="+mn-lt"/>
                <a:ea typeface="+mn-ea"/>
                <a:cs typeface="+mn-cs"/>
              </a:rPr>
              <a:t>Cleef</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Boogaerts</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Buntinx</a:t>
            </a:r>
            <a:r>
              <a:rPr lang="en-US" sz="1200" kern="1200" dirty="0">
                <a:solidFill>
                  <a:schemeClr val="tx1"/>
                </a:solidFill>
                <a:effectLst/>
                <a:latin typeface="+mn-lt"/>
                <a:ea typeface="+mn-ea"/>
                <a:cs typeface="+mn-cs"/>
              </a:rPr>
              <a:t> F, </a:t>
            </a:r>
            <a:r>
              <a:rPr lang="en-US" sz="1200" kern="1200" dirty="0" err="1">
                <a:solidFill>
                  <a:schemeClr val="tx1"/>
                </a:solidFill>
                <a:effectLst/>
                <a:latin typeface="+mn-lt"/>
                <a:ea typeface="+mn-ea"/>
                <a:cs typeface="+mn-cs"/>
              </a:rPr>
              <a:t>Glatz</a:t>
            </a:r>
            <a:r>
              <a:rPr lang="en-US" sz="1200" kern="1200" dirty="0">
                <a:solidFill>
                  <a:schemeClr val="tx1"/>
                </a:solidFill>
                <a:effectLst/>
                <a:latin typeface="+mn-lt"/>
                <a:ea typeface="+mn-ea"/>
                <a:cs typeface="+mn-cs"/>
              </a:rPr>
              <a:t> JF, </a:t>
            </a:r>
            <a:r>
              <a:rPr lang="en-US" sz="1200" kern="1200" dirty="0" err="1">
                <a:solidFill>
                  <a:schemeClr val="tx1"/>
                </a:solidFill>
                <a:effectLst/>
                <a:latin typeface="+mn-lt"/>
                <a:ea typeface="+mn-ea"/>
                <a:cs typeface="+mn-cs"/>
              </a:rPr>
              <a:t>Dinant</a:t>
            </a:r>
            <a:r>
              <a:rPr lang="en-US" sz="1200" kern="1200" dirty="0">
                <a:solidFill>
                  <a:schemeClr val="tx1"/>
                </a:solidFill>
                <a:effectLst/>
                <a:latin typeface="+mn-lt"/>
                <a:ea typeface="+mn-ea"/>
                <a:cs typeface="+mn-cs"/>
              </a:rPr>
              <a:t> GJ. Frequency of chest pain in primary care, diagnostic tests performed and final diagnoses. Heart. 2017 Jun 20. </a:t>
            </a:r>
            <a:r>
              <a:rPr lang="en-US" sz="1200" kern="1200" dirty="0" err="1">
                <a:solidFill>
                  <a:schemeClr val="tx1"/>
                </a:solidFill>
                <a:effectLst/>
                <a:latin typeface="+mn-lt"/>
                <a:ea typeface="+mn-ea"/>
                <a:cs typeface="+mn-cs"/>
              </a:rPr>
              <a:t>pii</a:t>
            </a:r>
            <a:r>
              <a:rPr lang="en-US" sz="1200" kern="1200" dirty="0">
                <a:solidFill>
                  <a:schemeClr val="tx1"/>
                </a:solidFill>
                <a:effectLst/>
                <a:latin typeface="+mn-lt"/>
                <a:ea typeface="+mn-ea"/>
                <a:cs typeface="+mn-cs"/>
              </a:rPr>
              <a:t>: heartjnl-2016-310905.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10.1136/heartjnl-2016-310905. </a:t>
            </a:r>
            <a:r>
              <a:rPr lang="en-US" sz="1200" u="sng" kern="1200" dirty="0">
                <a:solidFill>
                  <a:schemeClr val="tx1"/>
                </a:solidFill>
                <a:effectLst/>
                <a:latin typeface="+mn-lt"/>
                <a:ea typeface="+mn-ea"/>
                <a:cs typeface="+mn-cs"/>
                <a:hlinkClick r:id="rId3"/>
              </a:rPr>
              <a:t>https://www.ncbi.nlm.nih.gov/pubmed/28634285</a:t>
            </a:r>
            <a:r>
              <a:rPr lang="en-US" sz="1200" kern="1200" dirty="0">
                <a:solidFill>
                  <a:schemeClr val="tx1"/>
                </a:solidFill>
                <a:effectLst/>
                <a:latin typeface="+mn-lt"/>
                <a:ea typeface="+mn-ea"/>
                <a:cs typeface="+mn-cs"/>
              </a:rPr>
              <a:t> </a:t>
            </a:r>
          </a:p>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endParaRPr lang="en-GB" altLang="en-US" dirty="0">
              <a:latin typeface="Arial" charset="0"/>
              <a:ea typeface="msgothic" charset="0"/>
              <a:cs typeface="msgothic" charset="0"/>
            </a:endParaRPr>
          </a:p>
        </p:txBody>
      </p:sp>
    </p:spTree>
    <p:extLst>
      <p:ext uri="{BB962C8B-B14F-4D97-AF65-F5344CB8AC3E}">
        <p14:creationId xmlns:p14="http://schemas.microsoft.com/office/powerpoint/2010/main" val="4069430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31863" y="930227"/>
            <a:ext cx="4145243" cy="318683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622" tIns="41811" rIns="83622" bIns="41811" anchor="ctr"/>
          <a:lstStyle/>
          <a:p>
            <a:pPr defTabSz="418066" fontAlgn="base" hangingPunct="0">
              <a:lnSpc>
                <a:spcPct val="93000"/>
              </a:lnSpc>
              <a:spcBef>
                <a:spcPct val="0"/>
              </a:spcBef>
              <a:spcAft>
                <a:spcPct val="0"/>
              </a:spcAft>
              <a:buClr>
                <a:srgbClr val="000000"/>
              </a:buClr>
              <a:buSzPct val="45000"/>
            </a:pPr>
            <a:endParaRPr lang="en-US" sz="2200">
              <a:solidFill>
                <a:prstClr val="black"/>
              </a:solidFill>
              <a:latin typeface="Times New Roman" pitchFamily="16" charset="0"/>
            </a:endParaRPr>
          </a:p>
        </p:txBody>
      </p:sp>
      <p:sp>
        <p:nvSpPr>
          <p:cNvPr id="4098" name="Text Box 2"/>
          <p:cNvSpPr txBox="1">
            <a:spLocks noGrp="1" noChangeArrowheads="1"/>
          </p:cNvSpPr>
          <p:nvPr>
            <p:ph type="body"/>
          </p:nvPr>
        </p:nvSpPr>
        <p:spPr bwMode="auto">
          <a:xfrm>
            <a:off x="1069602" y="4425181"/>
            <a:ext cx="4876925" cy="35360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r>
              <a:rPr lang="en-GB" altLang="en-US" dirty="0">
                <a:latin typeface="Arial" charset="0"/>
                <a:ea typeface="msgothic" charset="0"/>
                <a:cs typeface="msgothic" charset="0"/>
              </a:rPr>
              <a:t>Diagnostic process in 281 patients with chest pain. Final registration completed in 263 patients. *Other or unknown; #referred, destination unknown; ?unknown. CAG, coronary angiography; </a:t>
            </a:r>
            <a:r>
              <a:rPr lang="en-GB" altLang="en-US" dirty="0" err="1">
                <a:latin typeface="Arial" charset="0"/>
                <a:ea typeface="msgothic" charset="0"/>
                <a:cs typeface="msgothic" charset="0"/>
              </a:rPr>
              <a:t>dpt</a:t>
            </a:r>
            <a:r>
              <a:rPr lang="en-GB" altLang="en-US" dirty="0">
                <a:latin typeface="Arial" charset="0"/>
                <a:ea typeface="msgothic" charset="0"/>
                <a:cs typeface="msgothic" charset="0"/>
              </a:rPr>
              <a:t>, department; </a:t>
            </a:r>
            <a:r>
              <a:rPr lang="en-GB" altLang="en-US" dirty="0" err="1">
                <a:latin typeface="Arial" charset="0"/>
                <a:ea typeface="msgothic" charset="0"/>
                <a:cs typeface="msgothic" charset="0"/>
              </a:rPr>
              <a:t>gi</a:t>
            </a:r>
            <a:r>
              <a:rPr lang="en-GB" altLang="en-US" dirty="0">
                <a:latin typeface="Arial" charset="0"/>
                <a:ea typeface="msgothic" charset="0"/>
                <a:cs typeface="msgothic" charset="0"/>
              </a:rPr>
              <a:t>, gastro-intestinal ICPC-diagnosis; ICPC, international classification of primary care; </a:t>
            </a:r>
            <a:r>
              <a:rPr lang="en-GB" altLang="en-US" dirty="0" err="1">
                <a:latin typeface="Arial" charset="0"/>
                <a:ea typeface="msgothic" charset="0"/>
                <a:cs typeface="msgothic" charset="0"/>
              </a:rPr>
              <a:t>PoCT</a:t>
            </a:r>
            <a:r>
              <a:rPr lang="en-GB" altLang="en-US" dirty="0">
                <a:latin typeface="Arial" charset="0"/>
                <a:ea typeface="msgothic" charset="0"/>
                <a:cs typeface="msgothic" charset="0"/>
              </a:rPr>
              <a:t>, point of care test; </a:t>
            </a:r>
            <a:r>
              <a:rPr lang="en-GB" altLang="en-US" dirty="0" err="1">
                <a:latin typeface="Arial" charset="0"/>
                <a:ea typeface="msgothic" charset="0"/>
                <a:cs typeface="msgothic" charset="0"/>
              </a:rPr>
              <a:t>psychol</a:t>
            </a:r>
            <a:r>
              <a:rPr lang="en-GB" altLang="en-US" dirty="0">
                <a:latin typeface="Arial" charset="0"/>
                <a:ea typeface="msgothic" charset="0"/>
                <a:cs typeface="msgothic" charset="0"/>
              </a:rPr>
              <a:t> psychological ICPC- diagnosis; </a:t>
            </a:r>
            <a:r>
              <a:rPr lang="en-GB" altLang="en-US" dirty="0" err="1">
                <a:latin typeface="Arial" charset="0"/>
                <a:ea typeface="msgothic" charset="0"/>
                <a:cs typeface="msgothic" charset="0"/>
              </a:rPr>
              <a:t>resp</a:t>
            </a:r>
            <a:r>
              <a:rPr lang="en-GB" altLang="en-US" dirty="0">
                <a:latin typeface="Arial" charset="0"/>
                <a:ea typeface="msgothic" charset="0"/>
                <a:cs typeface="msgothic" charset="0"/>
              </a:rPr>
              <a:t>, respiratory ICPC-diagnosis.</a:t>
            </a:r>
          </a:p>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endParaRPr lang="en-GB" altLang="en-US" dirty="0">
              <a:latin typeface="Arial" charset="0"/>
              <a:ea typeface="msgothic" charset="0"/>
              <a:cs typeface="msgothic" charset="0"/>
            </a:endParaRPr>
          </a:p>
          <a:p>
            <a:pPr marL="78396" marR="0" lvl="0" indent="-78396" algn="l" defTabSz="914210" rtl="0" eaLnBrk="1" fontAlgn="auto" latinLnBrk="0" hangingPunct="1">
              <a:lnSpc>
                <a:spcPct val="93000"/>
              </a:lnSpc>
              <a:spcBef>
                <a:spcPct val="0"/>
              </a:spcBef>
              <a:spcAft>
                <a:spcPts val="0"/>
              </a:spcAft>
              <a:buClrTx/>
              <a:buSzPct val="45000"/>
              <a:buFontTx/>
              <a:buNone/>
              <a:tabLst>
                <a:tab pos="662007" algn="l"/>
                <a:tab pos="1324013" algn="l"/>
                <a:tab pos="1986020" algn="l"/>
                <a:tab pos="2648026" algn="l"/>
                <a:tab pos="3310033" algn="l"/>
                <a:tab pos="3972039" algn="l"/>
                <a:tab pos="4634046" algn="l"/>
              </a:tabLst>
              <a:defRPr/>
            </a:pPr>
            <a:r>
              <a:rPr lang="en-US" sz="1200" kern="1200" dirty="0" err="1">
                <a:solidFill>
                  <a:schemeClr val="tx1"/>
                </a:solidFill>
                <a:effectLst/>
                <a:latin typeface="+mn-lt"/>
                <a:ea typeface="+mn-ea"/>
                <a:cs typeface="+mn-cs"/>
              </a:rPr>
              <a:t>Hoorweg</a:t>
            </a:r>
            <a:r>
              <a:rPr lang="en-US" sz="1200" kern="1200" dirty="0">
                <a:solidFill>
                  <a:schemeClr val="tx1"/>
                </a:solidFill>
                <a:effectLst/>
                <a:latin typeface="+mn-lt"/>
                <a:ea typeface="+mn-ea"/>
                <a:cs typeface="+mn-cs"/>
              </a:rPr>
              <a:t> BB, </a:t>
            </a:r>
            <a:r>
              <a:rPr lang="en-US" sz="1200" kern="1200" dirty="0" err="1">
                <a:solidFill>
                  <a:schemeClr val="tx1"/>
                </a:solidFill>
                <a:effectLst/>
                <a:latin typeface="+mn-lt"/>
                <a:ea typeface="+mn-ea"/>
                <a:cs typeface="+mn-cs"/>
              </a:rPr>
              <a:t>Willemsen</a:t>
            </a:r>
            <a:r>
              <a:rPr lang="en-US" sz="1200" kern="1200" dirty="0">
                <a:solidFill>
                  <a:schemeClr val="tx1"/>
                </a:solidFill>
                <a:effectLst/>
                <a:latin typeface="+mn-lt"/>
                <a:ea typeface="+mn-ea"/>
                <a:cs typeface="+mn-cs"/>
              </a:rPr>
              <a:t> RT, </a:t>
            </a:r>
            <a:r>
              <a:rPr lang="en-US" sz="1200" kern="1200" dirty="0" err="1">
                <a:solidFill>
                  <a:schemeClr val="tx1"/>
                </a:solidFill>
                <a:effectLst/>
                <a:latin typeface="+mn-lt"/>
                <a:ea typeface="+mn-ea"/>
                <a:cs typeface="+mn-cs"/>
              </a:rPr>
              <a:t>Cleef</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Boogaerts</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Buntinx</a:t>
            </a:r>
            <a:r>
              <a:rPr lang="en-US" sz="1200" kern="1200" dirty="0">
                <a:solidFill>
                  <a:schemeClr val="tx1"/>
                </a:solidFill>
                <a:effectLst/>
                <a:latin typeface="+mn-lt"/>
                <a:ea typeface="+mn-ea"/>
                <a:cs typeface="+mn-cs"/>
              </a:rPr>
              <a:t> F, </a:t>
            </a:r>
            <a:r>
              <a:rPr lang="en-US" sz="1200" kern="1200" dirty="0" err="1">
                <a:solidFill>
                  <a:schemeClr val="tx1"/>
                </a:solidFill>
                <a:effectLst/>
                <a:latin typeface="+mn-lt"/>
                <a:ea typeface="+mn-ea"/>
                <a:cs typeface="+mn-cs"/>
              </a:rPr>
              <a:t>Glatz</a:t>
            </a:r>
            <a:r>
              <a:rPr lang="en-US" sz="1200" kern="1200" dirty="0">
                <a:solidFill>
                  <a:schemeClr val="tx1"/>
                </a:solidFill>
                <a:effectLst/>
                <a:latin typeface="+mn-lt"/>
                <a:ea typeface="+mn-ea"/>
                <a:cs typeface="+mn-cs"/>
              </a:rPr>
              <a:t> JF, </a:t>
            </a:r>
            <a:r>
              <a:rPr lang="en-US" sz="1200" kern="1200" dirty="0" err="1">
                <a:solidFill>
                  <a:schemeClr val="tx1"/>
                </a:solidFill>
                <a:effectLst/>
                <a:latin typeface="+mn-lt"/>
                <a:ea typeface="+mn-ea"/>
                <a:cs typeface="+mn-cs"/>
              </a:rPr>
              <a:t>Dinant</a:t>
            </a:r>
            <a:r>
              <a:rPr lang="en-US" sz="1200" kern="1200" dirty="0">
                <a:solidFill>
                  <a:schemeClr val="tx1"/>
                </a:solidFill>
                <a:effectLst/>
                <a:latin typeface="+mn-lt"/>
                <a:ea typeface="+mn-ea"/>
                <a:cs typeface="+mn-cs"/>
              </a:rPr>
              <a:t> GJ. Frequency of chest pain in primary care, diagnostic tests performed and final diagnoses. Heart. 2017 Jun 20. </a:t>
            </a:r>
            <a:r>
              <a:rPr lang="en-US" sz="1200" kern="1200" dirty="0" err="1">
                <a:solidFill>
                  <a:schemeClr val="tx1"/>
                </a:solidFill>
                <a:effectLst/>
                <a:latin typeface="+mn-lt"/>
                <a:ea typeface="+mn-ea"/>
                <a:cs typeface="+mn-cs"/>
              </a:rPr>
              <a:t>pii</a:t>
            </a:r>
            <a:r>
              <a:rPr lang="en-US" sz="1200" kern="1200" dirty="0">
                <a:solidFill>
                  <a:schemeClr val="tx1"/>
                </a:solidFill>
                <a:effectLst/>
                <a:latin typeface="+mn-lt"/>
                <a:ea typeface="+mn-ea"/>
                <a:cs typeface="+mn-cs"/>
              </a:rPr>
              <a:t>: heartjnl-2016-310905.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10.1136/heartjnl-2016-310905. </a:t>
            </a:r>
            <a:r>
              <a:rPr lang="en-US" sz="1200" u="sng" kern="1200" dirty="0">
                <a:solidFill>
                  <a:schemeClr val="tx1"/>
                </a:solidFill>
                <a:effectLst/>
                <a:latin typeface="+mn-lt"/>
                <a:ea typeface="+mn-ea"/>
                <a:cs typeface="+mn-cs"/>
                <a:hlinkClick r:id="rId3"/>
              </a:rPr>
              <a:t>https://www.ncbi.nlm.nih.gov/pubmed/28634285</a:t>
            </a:r>
            <a:r>
              <a:rPr lang="en-US" sz="1200" kern="1200" dirty="0">
                <a:solidFill>
                  <a:schemeClr val="tx1"/>
                </a:solidFill>
                <a:effectLst/>
                <a:latin typeface="+mn-lt"/>
                <a:ea typeface="+mn-ea"/>
                <a:cs typeface="+mn-cs"/>
              </a:rPr>
              <a:t> </a:t>
            </a:r>
          </a:p>
          <a:p>
            <a:pPr marL="78396" indent="-78396">
              <a:lnSpc>
                <a:spcPct val="93000"/>
              </a:lnSpc>
              <a:spcBef>
                <a:spcPct val="0"/>
              </a:spcBef>
              <a:buSzPct val="45000"/>
              <a:tabLst>
                <a:tab pos="662007" algn="l"/>
                <a:tab pos="1324013" algn="l"/>
                <a:tab pos="1986020" algn="l"/>
                <a:tab pos="2648026" algn="l"/>
                <a:tab pos="3310033" algn="l"/>
                <a:tab pos="3972039" algn="l"/>
                <a:tab pos="4634046" algn="l"/>
              </a:tabLst>
            </a:pPr>
            <a:endParaRPr lang="en-GB" altLang="en-US" dirty="0">
              <a:latin typeface="Arial" charset="0"/>
              <a:ea typeface="msgothic" charset="0"/>
              <a:cs typeface="msgothic" charset="0"/>
            </a:endParaRPr>
          </a:p>
        </p:txBody>
      </p:sp>
    </p:spTree>
    <p:extLst>
      <p:ext uri="{BB962C8B-B14F-4D97-AF65-F5344CB8AC3E}">
        <p14:creationId xmlns:p14="http://schemas.microsoft.com/office/powerpoint/2010/main" val="3640679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1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Panju</a:t>
            </a:r>
            <a:r>
              <a:rPr lang="en-US" sz="1200" kern="1200" dirty="0">
                <a:solidFill>
                  <a:schemeClr val="tx1"/>
                </a:solidFill>
                <a:effectLst/>
                <a:latin typeface="+mn-lt"/>
                <a:ea typeface="+mn-ea"/>
                <a:cs typeface="+mn-cs"/>
              </a:rPr>
              <a:t> AA, </a:t>
            </a:r>
            <a:r>
              <a:rPr lang="en-US" sz="1200" kern="1200" dirty="0" err="1">
                <a:solidFill>
                  <a:schemeClr val="tx1"/>
                </a:solidFill>
                <a:effectLst/>
                <a:latin typeface="+mn-lt"/>
                <a:ea typeface="+mn-ea"/>
                <a:cs typeface="+mn-cs"/>
              </a:rPr>
              <a:t>Hemmelgarn</a:t>
            </a:r>
            <a:r>
              <a:rPr lang="en-US" sz="1200" kern="1200" dirty="0">
                <a:solidFill>
                  <a:schemeClr val="tx1"/>
                </a:solidFill>
                <a:effectLst/>
                <a:latin typeface="+mn-lt"/>
                <a:ea typeface="+mn-ea"/>
                <a:cs typeface="+mn-cs"/>
              </a:rPr>
              <a:t> BR, </a:t>
            </a:r>
            <a:r>
              <a:rPr lang="en-US" sz="1200" kern="1200" dirty="0" err="1">
                <a:solidFill>
                  <a:schemeClr val="tx1"/>
                </a:solidFill>
                <a:effectLst/>
                <a:latin typeface="+mn-lt"/>
                <a:ea typeface="+mn-ea"/>
                <a:cs typeface="+mn-cs"/>
              </a:rPr>
              <a:t>Guyatt</a:t>
            </a:r>
            <a:r>
              <a:rPr lang="en-US" sz="1200" kern="1200" dirty="0">
                <a:solidFill>
                  <a:schemeClr val="tx1"/>
                </a:solidFill>
                <a:effectLst/>
                <a:latin typeface="+mn-lt"/>
                <a:ea typeface="+mn-ea"/>
                <a:cs typeface="+mn-cs"/>
              </a:rPr>
              <a:t> GH, </a:t>
            </a:r>
            <a:r>
              <a:rPr lang="en-US" sz="1200" kern="1200" dirty="0" err="1">
                <a:solidFill>
                  <a:schemeClr val="tx1"/>
                </a:solidFill>
                <a:effectLst/>
                <a:latin typeface="+mn-lt"/>
                <a:ea typeface="+mn-ea"/>
                <a:cs typeface="+mn-cs"/>
              </a:rPr>
              <a:t>Simel</a:t>
            </a:r>
            <a:r>
              <a:rPr lang="en-US" sz="1200" kern="1200" dirty="0">
                <a:solidFill>
                  <a:schemeClr val="tx1"/>
                </a:solidFill>
                <a:effectLst/>
                <a:latin typeface="+mn-lt"/>
                <a:ea typeface="+mn-ea"/>
                <a:cs typeface="+mn-cs"/>
              </a:rPr>
              <a:t> DL. Is this patient having a myocardial infarction? JAMA. 1998;280(14):1256-1263. https://jamanetwork.com/journals/jama/fullarticle/1107536</a:t>
            </a:r>
          </a:p>
          <a:p>
            <a:pPr marL="0" marR="0" lvl="0" indent="0" algn="l" defTabSz="91421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a:t>
            </a:r>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a:t>
            </a:r>
            <a:r>
              <a:rPr lang="en-US" sz="1200" kern="1200" dirty="0" err="1">
                <a:solidFill>
                  <a:schemeClr val="tx1"/>
                </a:solidFill>
                <a:effectLst/>
                <a:latin typeface="+mn-lt"/>
                <a:ea typeface="+mn-ea"/>
                <a:cs typeface="+mn-cs"/>
              </a:rPr>
              <a:t>Vaucher</a:t>
            </a:r>
            <a:r>
              <a:rPr lang="en-US" sz="1200" kern="1200" dirty="0">
                <a:solidFill>
                  <a:schemeClr val="tx1"/>
                </a:solidFill>
                <a:effectLst/>
                <a:latin typeface="+mn-lt"/>
                <a:ea typeface="+mn-ea"/>
                <a:cs typeface="+mn-cs"/>
              </a:rPr>
              <a:t> P, </a:t>
            </a:r>
            <a:r>
              <a:rPr lang="en-US" sz="1200" kern="1200" dirty="0" err="1">
                <a:solidFill>
                  <a:schemeClr val="tx1"/>
                </a:solidFill>
                <a:effectLst/>
                <a:latin typeface="+mn-lt"/>
                <a:ea typeface="+mn-ea"/>
                <a:cs typeface="+mn-cs"/>
              </a:rPr>
              <a:t>Herzig</a:t>
            </a:r>
            <a:r>
              <a:rPr lang="en-US" sz="1200" kern="1200" dirty="0">
                <a:solidFill>
                  <a:schemeClr val="tx1"/>
                </a:solidFill>
                <a:effectLst/>
                <a:latin typeface="+mn-lt"/>
                <a:ea typeface="+mn-ea"/>
                <a:cs typeface="+mn-cs"/>
              </a:rPr>
              <a:t> L, </a:t>
            </a:r>
            <a:r>
              <a:rPr lang="en-US" sz="1200" kern="1200" dirty="0" err="1">
                <a:solidFill>
                  <a:schemeClr val="tx1"/>
                </a:solidFill>
                <a:effectLst/>
                <a:latin typeface="+mn-lt"/>
                <a:ea typeface="+mn-ea"/>
                <a:cs typeface="+mn-cs"/>
              </a:rPr>
              <a:t>Heinzel-Gutenbrunner</a:t>
            </a:r>
            <a:r>
              <a:rPr lang="en-US" sz="1200" kern="1200" dirty="0">
                <a:solidFill>
                  <a:schemeClr val="tx1"/>
                </a:solidFill>
                <a:effectLst/>
                <a:latin typeface="+mn-lt"/>
                <a:ea typeface="+mn-ea"/>
                <a:cs typeface="+mn-cs"/>
              </a:rPr>
              <a:t> M, Baum E, Donner-</a:t>
            </a:r>
            <a:r>
              <a:rPr lang="en-US" sz="1200" kern="1200" dirty="0" err="1">
                <a:solidFill>
                  <a:schemeClr val="tx1"/>
                </a:solidFill>
                <a:effectLst/>
                <a:latin typeface="+mn-lt"/>
                <a:ea typeface="+mn-ea"/>
                <a:cs typeface="+mn-cs"/>
              </a:rPr>
              <a:t>Banzhoff</a:t>
            </a:r>
            <a:r>
              <a:rPr lang="en-US" sz="1200" kern="1200" dirty="0">
                <a:solidFill>
                  <a:schemeClr val="tx1"/>
                </a:solidFill>
                <a:effectLst/>
                <a:latin typeface="+mn-lt"/>
                <a:ea typeface="+mn-ea"/>
                <a:cs typeface="+mn-cs"/>
              </a:rPr>
              <a:t> N. Ruling out coronary heart disease in primary care: external validation of a clinical prediction rule. Br J Gen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2012 Jun;62(599):e415-21.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10.3399/bjgp12X649106. </a:t>
            </a:r>
            <a:r>
              <a:rPr lang="en-US" sz="1200" u="sng" kern="1200" dirty="0">
                <a:solidFill>
                  <a:schemeClr val="tx1"/>
                </a:solidFill>
                <a:effectLst/>
                <a:latin typeface="+mn-lt"/>
                <a:ea typeface="+mn-ea"/>
                <a:cs typeface="+mn-cs"/>
                <a:hlinkClick r:id="rId3"/>
              </a:rPr>
              <a:t>http://www.ncbi.nlm.nih.gov/pmc/articles/PMC3361121/</a:t>
            </a:r>
            <a:endParaRPr lang="en-US" sz="1200" u="sng" kern="1200" dirty="0">
              <a:solidFill>
                <a:schemeClr val="tx1"/>
              </a:solidFill>
              <a:effectLst/>
              <a:latin typeface="+mn-lt"/>
              <a:ea typeface="+mn-ea"/>
              <a:cs typeface="+mn-cs"/>
            </a:endParaRPr>
          </a:p>
          <a:p>
            <a:pPr marL="0" marR="0" lvl="0" indent="0" algn="l" defTabSz="914210" rtl="0" eaLnBrk="1" fontAlgn="auto" latinLnBrk="0" hangingPunct="1">
              <a:lnSpc>
                <a:spcPct val="100000"/>
              </a:lnSpc>
              <a:spcBef>
                <a:spcPts val="0"/>
              </a:spcBef>
              <a:spcAft>
                <a:spcPts val="0"/>
              </a:spcAft>
              <a:buClrTx/>
              <a:buSzTx/>
              <a:buFontTx/>
              <a:buNone/>
              <a:tabLst/>
              <a:defRPr/>
            </a:pPr>
            <a:r>
              <a:rPr lang="en-US" dirty="0">
                <a:effectLst/>
              </a:rPr>
              <a:t>Eriksson D, </a:t>
            </a:r>
            <a:r>
              <a:rPr lang="en-US" dirty="0" err="1">
                <a:effectLst/>
              </a:rPr>
              <a:t>Khoshnood</a:t>
            </a:r>
            <a:r>
              <a:rPr lang="en-US" dirty="0">
                <a:effectLst/>
              </a:rPr>
              <a:t> A, Larsson D, </a:t>
            </a:r>
            <a:r>
              <a:rPr lang="en-US" dirty="0" err="1">
                <a:effectLst/>
              </a:rPr>
              <a:t>Lundager-Forberg</a:t>
            </a:r>
            <a:r>
              <a:rPr lang="en-US" dirty="0">
                <a:effectLst/>
              </a:rPr>
              <a:t> J, </a:t>
            </a:r>
            <a:r>
              <a:rPr lang="en-US" dirty="0" err="1">
                <a:effectLst/>
              </a:rPr>
              <a:t>Mokhtari</a:t>
            </a:r>
            <a:r>
              <a:rPr lang="en-US" dirty="0">
                <a:effectLst/>
              </a:rPr>
              <a:t> A, </a:t>
            </a:r>
            <a:r>
              <a:rPr lang="en-US" dirty="0" err="1">
                <a:effectLst/>
              </a:rPr>
              <a:t>Ekelund</a:t>
            </a:r>
            <a:r>
              <a:rPr lang="en-US" dirty="0">
                <a:effectLst/>
              </a:rPr>
              <a:t> U. Diagnostic Accuracy of History and Physical Examination for Predicting Major Adverse Cardiac Events Within 30 Days in Patients With Acute Chest Pain [published online ahead of print, 2019 Nov 25]. </a:t>
            </a:r>
            <a:r>
              <a:rPr lang="en-US" i="1" dirty="0">
                <a:effectLst/>
              </a:rPr>
              <a:t>J </a:t>
            </a:r>
            <a:r>
              <a:rPr lang="en-US" i="1" dirty="0" err="1">
                <a:effectLst/>
              </a:rPr>
              <a:t>Emerg</a:t>
            </a:r>
            <a:r>
              <a:rPr lang="en-US" i="1" dirty="0">
                <a:effectLst/>
              </a:rPr>
              <a:t> Med</a:t>
            </a:r>
            <a:r>
              <a:rPr lang="en-US" dirty="0">
                <a:effectLst/>
              </a:rPr>
              <a:t>. 2019;S0736-4679(19)30828-5. doi:10.1016/j.jemermed.2019.09.044. https://pubmed.ncbi.nlm.nih.gov/31780182/ </a:t>
            </a:r>
            <a:endParaRPr lang="en-US" sz="1200" u="sng" kern="1200" dirty="0">
              <a:solidFill>
                <a:schemeClr val="tx1"/>
              </a:solidFill>
              <a:effectLst/>
              <a:latin typeface="+mn-lt"/>
              <a:ea typeface="+mn-ea"/>
              <a:cs typeface="+mn-cs"/>
            </a:endParaRPr>
          </a:p>
          <a:p>
            <a:pPr marL="0" marR="0" lvl="0" indent="0" algn="l" defTabSz="91421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35</a:t>
            </a:fld>
            <a:endParaRPr lang="en-US"/>
          </a:p>
        </p:txBody>
      </p:sp>
    </p:spTree>
    <p:extLst>
      <p:ext uri="{BB962C8B-B14F-4D97-AF65-F5344CB8AC3E}">
        <p14:creationId xmlns:p14="http://schemas.microsoft.com/office/powerpoint/2010/main" val="2747261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Carlton EW, </a:t>
            </a:r>
            <a:r>
              <a:rPr lang="en-US" sz="1200" b="0" i="0" kern="1200" dirty="0" err="1">
                <a:solidFill>
                  <a:schemeClr val="tx1"/>
                </a:solidFill>
                <a:effectLst/>
                <a:latin typeface="+mn-lt"/>
                <a:ea typeface="+mn-ea"/>
                <a:cs typeface="+mn-cs"/>
              </a:rPr>
              <a:t>Khattab</a:t>
            </a:r>
            <a:r>
              <a:rPr lang="en-US" sz="1200" b="0" i="0" kern="1200" dirty="0">
                <a:solidFill>
                  <a:schemeClr val="tx1"/>
                </a:solidFill>
                <a:effectLst/>
                <a:latin typeface="+mn-lt"/>
                <a:ea typeface="+mn-ea"/>
                <a:cs typeface="+mn-cs"/>
              </a:rPr>
              <a:t> A, Greaves K. Identifying Patients Suitable for Discharge After a Single-Presentation High-Sensitivity Troponin Result: A Comparison of Five Established Risk Scores and Two High-Sensitivity Assays. </a:t>
            </a:r>
            <a:r>
              <a:rPr lang="en-US" sz="1200" b="0" i="1" kern="1200" dirty="0">
                <a:solidFill>
                  <a:schemeClr val="tx1"/>
                </a:solidFill>
                <a:effectLst/>
                <a:latin typeface="+mn-lt"/>
                <a:ea typeface="+mn-ea"/>
                <a:cs typeface="+mn-cs"/>
              </a:rPr>
              <a:t>Ann </a:t>
            </a:r>
            <a:r>
              <a:rPr lang="en-US" sz="1200" b="0" i="1" kern="1200" dirty="0" err="1">
                <a:solidFill>
                  <a:schemeClr val="tx1"/>
                </a:solidFill>
                <a:effectLst/>
                <a:latin typeface="+mn-lt"/>
                <a:ea typeface="+mn-ea"/>
                <a:cs typeface="+mn-cs"/>
              </a:rPr>
              <a:t>Emerg</a:t>
            </a:r>
            <a:r>
              <a:rPr lang="en-US" sz="1200" b="0" i="1" kern="1200" dirty="0">
                <a:solidFill>
                  <a:schemeClr val="tx1"/>
                </a:solidFill>
                <a:effectLst/>
                <a:latin typeface="+mn-lt"/>
                <a:ea typeface="+mn-ea"/>
                <a:cs typeface="+mn-cs"/>
              </a:rPr>
              <a:t> Med</a:t>
            </a:r>
            <a:r>
              <a:rPr lang="en-US" sz="1200" b="0" i="0" kern="1200" dirty="0">
                <a:solidFill>
                  <a:schemeClr val="tx1"/>
                </a:solidFill>
                <a:effectLst/>
                <a:latin typeface="+mn-lt"/>
                <a:ea typeface="+mn-ea"/>
                <a:cs typeface="+mn-cs"/>
              </a:rPr>
              <a:t>. 2015;66(6):635-645.e1. doi:10.1016/j.annemergmed.2015.07.006 </a:t>
            </a:r>
            <a:r>
              <a:rPr lang="en-US" dirty="0">
                <a:hlinkClick r:id="rId3"/>
              </a:rPr>
              <a:t>https://pubmed.ncbi.nlm.nih.gov/26260100/</a:t>
            </a:r>
            <a:endParaRPr lang="en-US" dirty="0"/>
          </a:p>
          <a:p>
            <a:r>
              <a:rPr lang="en-US" sz="1200" b="0" i="0" kern="1200" dirty="0">
                <a:solidFill>
                  <a:schemeClr val="tx1"/>
                </a:solidFill>
                <a:effectLst/>
                <a:latin typeface="+mn-lt"/>
                <a:ea typeface="+mn-ea"/>
                <a:cs typeface="+mn-cs"/>
              </a:rPr>
              <a:t>Chew PG, Frost F, Mullen L, et al. A direct comparison of decision rules for early discharge of suspected acute coronary syndromes in the era of high sensitivity troponin. </a:t>
            </a:r>
            <a:r>
              <a:rPr lang="en-US" sz="1200" b="0" i="1" kern="1200" dirty="0" err="1">
                <a:solidFill>
                  <a:schemeClr val="tx1"/>
                </a:solidFill>
                <a:effectLst/>
                <a:latin typeface="+mn-lt"/>
                <a:ea typeface="+mn-ea"/>
                <a:cs typeface="+mn-cs"/>
              </a:rPr>
              <a:t>Eur</a:t>
            </a:r>
            <a:r>
              <a:rPr lang="en-US" sz="1200" b="0" i="1" kern="1200" dirty="0">
                <a:solidFill>
                  <a:schemeClr val="tx1"/>
                </a:solidFill>
                <a:effectLst/>
                <a:latin typeface="+mn-lt"/>
                <a:ea typeface="+mn-ea"/>
                <a:cs typeface="+mn-cs"/>
              </a:rPr>
              <a:t> Heart J Acute </a:t>
            </a:r>
            <a:r>
              <a:rPr lang="en-US" sz="1200" b="0" i="1" kern="1200" dirty="0" err="1">
                <a:solidFill>
                  <a:schemeClr val="tx1"/>
                </a:solidFill>
                <a:effectLst/>
                <a:latin typeface="+mn-lt"/>
                <a:ea typeface="+mn-ea"/>
                <a:cs typeface="+mn-cs"/>
              </a:rPr>
              <a:t>Cardiovasc</a:t>
            </a:r>
            <a:r>
              <a:rPr lang="en-US" sz="1200" b="0" i="1" kern="1200" dirty="0">
                <a:solidFill>
                  <a:schemeClr val="tx1"/>
                </a:solidFill>
                <a:effectLst/>
                <a:latin typeface="+mn-lt"/>
                <a:ea typeface="+mn-ea"/>
                <a:cs typeface="+mn-cs"/>
              </a:rPr>
              <a:t> Care</a:t>
            </a:r>
            <a:r>
              <a:rPr lang="en-US" sz="1200" b="0" i="0" kern="1200" dirty="0">
                <a:solidFill>
                  <a:schemeClr val="tx1"/>
                </a:solidFill>
                <a:effectLst/>
                <a:latin typeface="+mn-lt"/>
                <a:ea typeface="+mn-ea"/>
                <a:cs typeface="+mn-cs"/>
              </a:rPr>
              <a:t>. 2019;8(5):421-431. doi:10.1177/2048872618755369  </a:t>
            </a:r>
            <a:r>
              <a:rPr lang="en-US" dirty="0">
                <a:hlinkClick r:id="rId4"/>
              </a:rPr>
              <a:t>https://pubmed.ncbi.nlm.nih.gov/29480016/</a:t>
            </a:r>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36</a:t>
            </a:fld>
            <a:endParaRPr lang="en-US"/>
          </a:p>
        </p:txBody>
      </p:sp>
    </p:spTree>
    <p:extLst>
      <p:ext uri="{BB962C8B-B14F-4D97-AF65-F5344CB8AC3E}">
        <p14:creationId xmlns:p14="http://schemas.microsoft.com/office/powerpoint/2010/main" val="6310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Laureano</a:t>
            </a:r>
            <a:r>
              <a:rPr lang="en-US" dirty="0"/>
              <a:t>-Phillips J, Robinson RD, </a:t>
            </a:r>
            <a:r>
              <a:rPr lang="en-US" dirty="0" err="1"/>
              <a:t>Aryal</a:t>
            </a:r>
            <a:r>
              <a:rPr lang="en-US" dirty="0"/>
              <a:t> S, et al. HEART Score Risk Stratification of Low-Risk Chest Pain Patients in the Emergency Department: A Systematic Review and Meta-Analysis. </a:t>
            </a:r>
            <a:r>
              <a:rPr lang="en-US" i="1" dirty="0"/>
              <a:t>Ann </a:t>
            </a:r>
            <a:r>
              <a:rPr lang="en-US" i="1" dirty="0" err="1"/>
              <a:t>Emerg</a:t>
            </a:r>
            <a:r>
              <a:rPr lang="en-US" i="1" dirty="0"/>
              <a:t> Med</a:t>
            </a:r>
            <a:r>
              <a:rPr lang="en-US" dirty="0"/>
              <a:t>. 2019;74(2):187-203. doi:10.1016/j.annemergmed.2018.12.010. https://pubmed.ncbi.nlm.nih.gov/30718010/</a:t>
            </a:r>
          </a:p>
          <a:p>
            <a:r>
              <a:rPr lang="en-US" dirty="0"/>
              <a:t>Fernando SM, Tran A, Cheng W, et al. Prognostic Accuracy of the HEART Score for Prediction of Major Adverse Cardiac Events in Patients Presenting With Chest Pain: A Systematic Review and Meta-analysis. </a:t>
            </a:r>
            <a:r>
              <a:rPr lang="en-US" i="1" dirty="0" err="1"/>
              <a:t>Acad</a:t>
            </a:r>
            <a:r>
              <a:rPr lang="en-US" i="1" dirty="0"/>
              <a:t> </a:t>
            </a:r>
            <a:r>
              <a:rPr lang="en-US" i="1" dirty="0" err="1"/>
              <a:t>Emerg</a:t>
            </a:r>
            <a:r>
              <a:rPr lang="en-US" i="1" dirty="0"/>
              <a:t> Med</a:t>
            </a:r>
            <a:r>
              <a:rPr lang="en-US" dirty="0"/>
              <a:t>. 2019;26(2):140-151. doi:10.1111/acem.13649. https://pubmed.ncbi.nlm.nih.gov/30375097/</a:t>
            </a:r>
          </a:p>
        </p:txBody>
      </p:sp>
      <p:sp>
        <p:nvSpPr>
          <p:cNvPr id="4" name="Slide Number Placeholder 3"/>
          <p:cNvSpPr>
            <a:spLocks noGrp="1"/>
          </p:cNvSpPr>
          <p:nvPr>
            <p:ph type="sldNum" sz="quarter" idx="10"/>
          </p:nvPr>
        </p:nvSpPr>
        <p:spPr/>
        <p:txBody>
          <a:bodyPr/>
          <a:lstStyle/>
          <a:p>
            <a:fld id="{59F308A7-DAE3-4B01-94EE-2AC8E1214CB0}" type="slidenum">
              <a:rPr lang="en-US" smtClean="0"/>
              <a:pPr/>
              <a:t>37</a:t>
            </a:fld>
            <a:endParaRPr lang="en-US"/>
          </a:p>
        </p:txBody>
      </p:sp>
    </p:spTree>
    <p:extLst>
      <p:ext uri="{BB962C8B-B14F-4D97-AF65-F5344CB8AC3E}">
        <p14:creationId xmlns:p14="http://schemas.microsoft.com/office/powerpoint/2010/main" val="36390589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7E1193F-2B13-4088-B948-10AF9E4796E7}" type="slidenum">
              <a:rPr lang="en-US" altLang="en-US"/>
              <a:pPr/>
              <a:t>38</a:t>
            </a:fld>
            <a:endParaRPr lang="en-US" altLang="en-US"/>
          </a:p>
        </p:txBody>
      </p:sp>
      <p:sp>
        <p:nvSpPr>
          <p:cNvPr id="4097" name="Rectangle 1"/>
          <p:cNvSpPr txBox="1">
            <a:spLocks noGrp="1" noRot="1" noChangeAspect="1" noChangeArrowheads="1"/>
          </p:cNvSpPr>
          <p:nvPr>
            <p:ph type="sldImg"/>
          </p:nvPr>
        </p:nvSpPr>
        <p:spPr bwMode="auto">
          <a:xfrm>
            <a:off x="1179513" y="706438"/>
            <a:ext cx="4649787"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Grp="1" noChangeArrowheads="1"/>
          </p:cNvSpPr>
          <p:nvPr>
            <p:ph type="body" idx="1"/>
          </p:nvPr>
        </p:nvSpPr>
        <p:spPr bwMode="auto">
          <a:xfrm>
            <a:off x="700746" y="4415618"/>
            <a:ext cx="5608909" cy="418372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21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Thygesen</a:t>
            </a:r>
            <a:r>
              <a:rPr lang="en-US" sz="1200" kern="1200" dirty="0">
                <a:solidFill>
                  <a:schemeClr val="tx1"/>
                </a:solidFill>
                <a:effectLst/>
                <a:latin typeface="+mn-lt"/>
                <a:ea typeface="+mn-ea"/>
                <a:cs typeface="+mn-cs"/>
              </a:rPr>
              <a:t> K, Alpert JS, Jaffe AS, et al. Fourth Universal Definition of Myocardial Infarction (2018) [published correction appears in Circulation. 2018 Nov 13;138(20):e652]. </a:t>
            </a:r>
            <a:r>
              <a:rPr lang="en-US" sz="1200" i="1" kern="1200" dirty="0">
                <a:solidFill>
                  <a:schemeClr val="tx1"/>
                </a:solidFill>
                <a:effectLst/>
                <a:latin typeface="+mn-lt"/>
                <a:ea typeface="+mn-ea"/>
                <a:cs typeface="+mn-cs"/>
              </a:rPr>
              <a:t>Circulation</a:t>
            </a:r>
            <a:r>
              <a:rPr lang="en-US" sz="1200" kern="1200" dirty="0">
                <a:solidFill>
                  <a:schemeClr val="tx1"/>
                </a:solidFill>
                <a:effectLst/>
                <a:latin typeface="+mn-lt"/>
                <a:ea typeface="+mn-ea"/>
                <a:cs typeface="+mn-cs"/>
              </a:rPr>
              <a:t>. 2018;138(20):e618-e651. doi:10.1161/CIR.0000000000000617. </a:t>
            </a:r>
            <a:r>
              <a:rPr lang="en-US" sz="1200" u="sng" kern="1200" dirty="0">
                <a:solidFill>
                  <a:schemeClr val="tx1"/>
                </a:solidFill>
                <a:effectLst/>
                <a:latin typeface="+mn-lt"/>
                <a:ea typeface="+mn-ea"/>
                <a:cs typeface="+mn-cs"/>
                <a:hlinkClick r:id="rId3"/>
              </a:rPr>
              <a:t>https://pubmed.ncbi.nlm.nih.gov/30571511/</a:t>
            </a:r>
            <a:endParaRPr lang="en-US" sz="1200" kern="1200" dirty="0">
              <a:solidFill>
                <a:schemeClr val="tx1"/>
              </a:solidFill>
              <a:effectLst/>
              <a:latin typeface="+mn-lt"/>
              <a:ea typeface="+mn-ea"/>
              <a:cs typeface="+mn-cs"/>
            </a:endParaRPr>
          </a:p>
          <a:p>
            <a:endParaRPr lang="en-US" altLang="en-US" dirty="0"/>
          </a:p>
        </p:txBody>
      </p:sp>
    </p:spTree>
    <p:extLst>
      <p:ext uri="{BB962C8B-B14F-4D97-AF65-F5344CB8AC3E}">
        <p14:creationId xmlns:p14="http://schemas.microsoft.com/office/powerpoint/2010/main" val="263533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Chest pain is the chief complaint in 1-2% of all outpatient visits, but the final diagnoses for patients presenting with chest pain vary significantly between emergency department and outpatient primary care settings.  Cardiovascular conditions such as ACS or PE account for over 50% of emergency department visits for chest pain. In outpatient primary care the most common causes of chest pain are musculoskeletal, gastrointestinal, angina due to stable coronary artery disease (CAD), anxiety or other psychiatric conditions, and pulmonary disease. ACS is actually an infrequent cause of chest pain in outpatient primary care, and up to 15% of chest pain episodes may never reach a definitive diagnosis. </a:t>
            </a:r>
          </a:p>
          <a:p>
            <a:endParaRPr lang="en-US" dirty="0"/>
          </a:p>
          <a:p>
            <a:pPr marL="285750" indent="-285750">
              <a:buFont typeface="Arial"/>
              <a:buChar char="•"/>
            </a:pPr>
            <a:r>
              <a:rPr lang="en-US" sz="1200" dirty="0"/>
              <a:t>Klinkman MS, Stevens D, Gorenflo DW. Episodes of care for chest pain: a preliminary report from MIRNET. Michigan Research Network. J Fam Pract. 1994 Apr;38(4):345-52. PubMed PMID: 8163958. </a:t>
            </a:r>
            <a:r>
              <a:rPr lang="en-US" sz="1200" dirty="0">
                <a:hlinkClick r:id="rId3"/>
              </a:rPr>
              <a:t>http://www.ncbi.nlm.nih.gov/pubmed/8163958</a:t>
            </a:r>
            <a:endParaRPr lang="en-US" sz="1200" dirty="0">
              <a:cs typeface="Calibri"/>
            </a:endParaRPr>
          </a:p>
          <a:p>
            <a:pPr marL="285750" indent="-285750">
              <a:buFont typeface="Arial"/>
              <a:buChar char="•"/>
            </a:pPr>
            <a:r>
              <a:rPr lang="en-US" sz="1200" dirty="0" err="1"/>
              <a:t>Buntinx</a:t>
            </a:r>
            <a:r>
              <a:rPr lang="en-US" sz="1200" dirty="0"/>
              <a:t> F, Knockaert D, </a:t>
            </a:r>
            <a:r>
              <a:rPr lang="en-US" sz="1200" dirty="0" err="1"/>
              <a:t>Bruyninckx</a:t>
            </a:r>
            <a:r>
              <a:rPr lang="en-US" sz="1200" dirty="0"/>
              <a:t> R, de </a:t>
            </a:r>
            <a:r>
              <a:rPr lang="en-US" sz="1200" dirty="0" err="1"/>
              <a:t>Blaey</a:t>
            </a:r>
            <a:r>
              <a:rPr lang="en-US" sz="1200" dirty="0"/>
              <a:t> N, Aerts M, </a:t>
            </a:r>
            <a:r>
              <a:rPr lang="en-US" sz="1200" dirty="0" err="1"/>
              <a:t>Knottnerus</a:t>
            </a:r>
            <a:r>
              <a:rPr lang="en-US" sz="1200" dirty="0"/>
              <a:t> JA, </a:t>
            </a:r>
            <a:r>
              <a:rPr lang="en-US" sz="1200" dirty="0" err="1"/>
              <a:t>Delooz</a:t>
            </a:r>
            <a:r>
              <a:rPr lang="en-US" sz="1200" dirty="0"/>
              <a:t> H. Chest pain in general practice or in the hospital emergency department: is it the same? Fam Pract. 2001 Dec;18(6):586-9. PubMed PMID: 11739341. </a:t>
            </a:r>
            <a:r>
              <a:rPr lang="en-US" sz="1200" u="sng" dirty="0">
                <a:hlinkClick r:id="rId4"/>
              </a:rPr>
              <a:t>http://fampra.oxfordjournals.org/content/18/6/586.long</a:t>
            </a:r>
            <a:endParaRPr lang="en-US" sz="1200" u="sng">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6EEB59F-51FD-427A-A67C-3578A86B03A9}" type="slidenum">
              <a:rPr lang="en-US" altLang="en-US"/>
              <a:pPr/>
              <a:t>39</a:t>
            </a:fld>
            <a:endParaRPr lang="en-US" altLang="en-US"/>
          </a:p>
        </p:txBody>
      </p:sp>
      <p:sp>
        <p:nvSpPr>
          <p:cNvPr id="4097" name="Rectangle 1"/>
          <p:cNvSpPr txBox="1">
            <a:spLocks noGrp="1" noRot="1" noChangeAspect="1" noChangeArrowheads="1"/>
          </p:cNvSpPr>
          <p:nvPr>
            <p:ph type="sldImg"/>
          </p:nvPr>
        </p:nvSpPr>
        <p:spPr bwMode="auto">
          <a:xfrm>
            <a:off x="1179513" y="706438"/>
            <a:ext cx="4649787"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Grp="1" noChangeArrowheads="1"/>
          </p:cNvSpPr>
          <p:nvPr>
            <p:ph type="body" idx="1"/>
          </p:nvPr>
        </p:nvSpPr>
        <p:spPr bwMode="auto">
          <a:xfrm>
            <a:off x="700746" y="4415618"/>
            <a:ext cx="5608909" cy="418372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52250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Becker A, Hani MA, Keller H, </a:t>
            </a:r>
            <a:r>
              <a:rPr lang="en-US" sz="1200" kern="1200" dirty="0" err="1">
                <a:solidFill>
                  <a:schemeClr val="tx1"/>
                </a:solidFill>
                <a:effectLst/>
                <a:latin typeface="+mn-lt"/>
                <a:ea typeface="+mn-ea"/>
                <a:cs typeface="+mn-cs"/>
              </a:rPr>
              <a:t>Sönnichsen</a:t>
            </a:r>
            <a:r>
              <a:rPr lang="en-US" sz="1200" kern="1200" dirty="0">
                <a:solidFill>
                  <a:schemeClr val="tx1"/>
                </a:solidFill>
                <a:effectLst/>
                <a:latin typeface="+mn-lt"/>
                <a:ea typeface="+mn-ea"/>
                <a:cs typeface="+mn-cs"/>
              </a:rPr>
              <a:t> AC, </a:t>
            </a:r>
            <a:r>
              <a:rPr lang="en-US" sz="1200" kern="1200" dirty="0" err="1">
                <a:solidFill>
                  <a:schemeClr val="tx1"/>
                </a:solidFill>
                <a:effectLst/>
                <a:latin typeface="+mn-lt"/>
                <a:ea typeface="+mn-ea"/>
                <a:cs typeface="+mn-cs"/>
              </a:rPr>
              <a:t>Karatolios</a:t>
            </a:r>
            <a:r>
              <a:rPr lang="en-US" sz="1200" kern="1200" dirty="0">
                <a:solidFill>
                  <a:schemeClr val="tx1"/>
                </a:solidFill>
                <a:effectLst/>
                <a:latin typeface="+mn-lt"/>
                <a:ea typeface="+mn-ea"/>
                <a:cs typeface="+mn-cs"/>
              </a:rPr>
              <a:t> K, Schaefer JR, </a:t>
            </a: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Baum E, Donner-</a:t>
            </a:r>
            <a:r>
              <a:rPr lang="en-US" sz="1200" kern="1200" dirty="0" err="1">
                <a:solidFill>
                  <a:schemeClr val="tx1"/>
                </a:solidFill>
                <a:effectLst/>
                <a:latin typeface="+mn-lt"/>
                <a:ea typeface="+mn-ea"/>
                <a:cs typeface="+mn-cs"/>
              </a:rPr>
              <a:t>Banzhoff</a:t>
            </a:r>
            <a:r>
              <a:rPr lang="en-US" sz="1200" kern="1200" dirty="0">
                <a:solidFill>
                  <a:schemeClr val="tx1"/>
                </a:solidFill>
                <a:effectLst/>
                <a:latin typeface="+mn-lt"/>
                <a:ea typeface="+mn-ea"/>
                <a:cs typeface="+mn-cs"/>
              </a:rPr>
              <a:t> N. Chest wall syndrome in primary care patients with chest pain: presentation, associated features and diagnosis. Fam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2010 Aug;27(4):363-9.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10.1093/</a:t>
            </a:r>
            <a:r>
              <a:rPr lang="en-US" sz="1200" kern="1200" dirty="0" err="1">
                <a:solidFill>
                  <a:schemeClr val="tx1"/>
                </a:solidFill>
                <a:effectLst/>
                <a:latin typeface="+mn-lt"/>
                <a:ea typeface="+mn-ea"/>
                <a:cs typeface="+mn-cs"/>
              </a:rPr>
              <a:t>fampra</a:t>
            </a:r>
            <a:r>
              <a:rPr lang="en-US" sz="1200" kern="1200" dirty="0">
                <a:solidFill>
                  <a:schemeClr val="tx1"/>
                </a:solidFill>
                <a:effectLst/>
                <a:latin typeface="+mn-lt"/>
                <a:ea typeface="+mn-ea"/>
                <a:cs typeface="+mn-cs"/>
              </a:rPr>
              <a:t>/cmq024. </a:t>
            </a:r>
            <a:r>
              <a:rPr lang="en-US" sz="1200" u="sng" kern="1200" dirty="0">
                <a:solidFill>
                  <a:schemeClr val="tx1"/>
                </a:solidFill>
                <a:effectLst/>
                <a:latin typeface="+mn-lt"/>
                <a:ea typeface="+mn-ea"/>
                <a:cs typeface="+mn-cs"/>
                <a:hlinkClick r:id="rId3"/>
              </a:rPr>
              <a:t>http://fampra.oxfordjournals.org/content/27/4/363.long</a:t>
            </a:r>
            <a:endParaRPr lang="en-US" sz="1200"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40</a:t>
            </a:fld>
            <a:endParaRPr lang="en-US"/>
          </a:p>
        </p:txBody>
      </p:sp>
    </p:spTree>
    <p:extLst>
      <p:ext uri="{BB962C8B-B14F-4D97-AF65-F5344CB8AC3E}">
        <p14:creationId xmlns:p14="http://schemas.microsoft.com/office/powerpoint/2010/main" val="2047606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Dammen</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Ekeberg</a:t>
            </a:r>
            <a:r>
              <a:rPr lang="en-US" sz="1200" kern="1200" dirty="0">
                <a:solidFill>
                  <a:schemeClr val="tx1"/>
                </a:solidFill>
                <a:effectLst/>
                <a:latin typeface="+mn-lt"/>
                <a:ea typeface="+mn-ea"/>
                <a:cs typeface="+mn-cs"/>
              </a:rPr>
              <a:t> O, </a:t>
            </a:r>
            <a:r>
              <a:rPr lang="en-US" sz="1200" kern="1200" dirty="0" err="1">
                <a:solidFill>
                  <a:schemeClr val="tx1"/>
                </a:solidFill>
                <a:effectLst/>
                <a:latin typeface="+mn-lt"/>
                <a:ea typeface="+mn-ea"/>
                <a:cs typeface="+mn-cs"/>
              </a:rPr>
              <a:t>Arnesen</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Friis</a:t>
            </a:r>
            <a:r>
              <a:rPr lang="en-US" sz="1200" kern="1200" dirty="0">
                <a:solidFill>
                  <a:schemeClr val="tx1"/>
                </a:solidFill>
                <a:effectLst/>
                <a:latin typeface="+mn-lt"/>
                <a:ea typeface="+mn-ea"/>
                <a:cs typeface="+mn-cs"/>
              </a:rPr>
              <a:t> S. The detection of panic disorder in chest pain patients. Gen </a:t>
            </a:r>
            <a:r>
              <a:rPr lang="en-US" sz="1200" kern="1200" dirty="0" err="1">
                <a:solidFill>
                  <a:schemeClr val="tx1"/>
                </a:solidFill>
                <a:effectLst/>
                <a:latin typeface="+mn-lt"/>
                <a:ea typeface="+mn-ea"/>
                <a:cs typeface="+mn-cs"/>
              </a:rPr>
              <a:t>Hosp</a:t>
            </a:r>
            <a:r>
              <a:rPr lang="en-US" sz="1200" kern="1200" dirty="0">
                <a:solidFill>
                  <a:schemeClr val="tx1"/>
                </a:solidFill>
                <a:effectLst/>
                <a:latin typeface="+mn-lt"/>
                <a:ea typeface="+mn-ea"/>
                <a:cs typeface="+mn-cs"/>
              </a:rPr>
              <a:t> Psychiatry. 1999 Sep-Oct;21(5):323-32.  </a:t>
            </a:r>
            <a:r>
              <a:rPr lang="en-US" sz="1200" u="sng" kern="1200" dirty="0">
                <a:solidFill>
                  <a:schemeClr val="tx1"/>
                </a:solidFill>
                <a:effectLst/>
                <a:latin typeface="+mn-lt"/>
                <a:ea typeface="+mn-ea"/>
                <a:cs typeface="+mn-cs"/>
                <a:hlinkClick r:id="rId3"/>
              </a:rPr>
              <a:t>http://www.sciencedirect.com/science/article/pii/S0163834399000377</a:t>
            </a:r>
            <a:endParaRPr lang="en-US" sz="1200"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41</a:t>
            </a:fld>
            <a:endParaRPr lang="en-US"/>
          </a:p>
        </p:txBody>
      </p:sp>
    </p:spTree>
    <p:extLst>
      <p:ext uri="{BB962C8B-B14F-4D97-AF65-F5344CB8AC3E}">
        <p14:creationId xmlns:p14="http://schemas.microsoft.com/office/powerpoint/2010/main" val="186609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Swap CJ, Nagurney JT. Value and limitations of chest pain history in the evaluation of patients with suspected acute coronary syndromes. JAMA. 2005 Nov 23;294(20):2623-9. </a:t>
            </a:r>
            <a:r>
              <a:rPr lang="en-US" sz="1200" u="sng" kern="1200" dirty="0">
                <a:solidFill>
                  <a:schemeClr val="tx1"/>
                </a:solidFill>
                <a:effectLst/>
                <a:latin typeface="+mn-lt"/>
                <a:ea typeface="+mn-ea"/>
                <a:cs typeface="+mn-cs"/>
                <a:hlinkClick r:id="rId3"/>
              </a:rPr>
              <a:t>http://jama.jamanetwork.com/article.aspx?articleid=201900</a:t>
            </a:r>
            <a:endParaRPr lang="en-US" sz="1200" kern="1200" dirty="0">
              <a:solidFill>
                <a:schemeClr val="tx1"/>
              </a:solidFill>
              <a:effectLst/>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5</a:t>
            </a:fld>
            <a:endParaRPr lang="en-US"/>
          </a:p>
        </p:txBody>
      </p:sp>
    </p:spTree>
    <p:extLst>
      <p:ext uri="{BB962C8B-B14F-4D97-AF65-F5344CB8AC3E}">
        <p14:creationId xmlns:p14="http://schemas.microsoft.com/office/powerpoint/2010/main" val="3327062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21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Panju AA, Hemmelgarn BR, </a:t>
            </a:r>
            <a:r>
              <a:rPr lang="en-US" sz="1200" kern="1200" dirty="0" err="1">
                <a:solidFill>
                  <a:schemeClr val="tx1"/>
                </a:solidFill>
                <a:effectLst/>
                <a:latin typeface="+mn-lt"/>
                <a:ea typeface="+mn-ea"/>
                <a:cs typeface="+mn-cs"/>
              </a:rPr>
              <a:t>Guyatt</a:t>
            </a:r>
            <a:r>
              <a:rPr lang="en-US" sz="1200" kern="1200" dirty="0">
                <a:solidFill>
                  <a:schemeClr val="tx1"/>
                </a:solidFill>
                <a:effectLst/>
                <a:latin typeface="+mn-lt"/>
                <a:ea typeface="+mn-ea"/>
                <a:cs typeface="+mn-cs"/>
              </a:rPr>
              <a:t> GH, Simel DL. Is this patient having a myocardial infarction? JAMA. 1998;280(14):1256-1263. </a:t>
            </a:r>
            <a:r>
              <a:rPr lang="en-US" sz="1200" kern="1200" dirty="0">
                <a:solidFill>
                  <a:schemeClr val="tx1"/>
                </a:solidFill>
                <a:effectLst/>
                <a:latin typeface="+mn-lt"/>
                <a:ea typeface="+mn-ea"/>
                <a:cs typeface="+mn-cs"/>
                <a:hlinkClick r:id="rId3"/>
              </a:rPr>
              <a:t>https://jamanetwork.com/journals/jama/fullarticle/1107536</a:t>
            </a:r>
            <a:endParaRPr lang="en-US" sz="1200" kern="1200" dirty="0">
              <a:solidFill>
                <a:schemeClr val="tx1"/>
              </a:solidFill>
              <a:effectLst/>
              <a:latin typeface="+mn-lt"/>
              <a:cs typeface="Calibri"/>
            </a:endParaRPr>
          </a:p>
          <a:p>
            <a:pPr marL="285750" marR="0" lvl="0" indent="-285750" algn="l" defTabSz="914210" rtl="0" eaLnBrk="1" fontAlgn="auto" latinLnBrk="0" hangingPunct="1">
              <a:lnSpc>
                <a:spcPct val="100000"/>
              </a:lnSpc>
              <a:spcBef>
                <a:spcPts val="0"/>
              </a:spcBef>
              <a:spcAft>
                <a:spcPts val="0"/>
              </a:spcAft>
              <a:buClrTx/>
              <a:buSzTx/>
              <a:buFont typeface="Arial"/>
              <a:buChar char="•"/>
              <a:tabLst/>
              <a:defRPr/>
            </a:pPr>
            <a:r>
              <a:rPr lang="en-US" sz="1200" kern="1200" dirty="0" err="1">
                <a:solidFill>
                  <a:schemeClr val="tx1"/>
                </a:solidFill>
                <a:effectLst/>
                <a:latin typeface="+mn-lt"/>
                <a:ea typeface="+mn-ea"/>
                <a:cs typeface="+mn-cs"/>
              </a:rPr>
              <a:t>Haasenritter</a:t>
            </a:r>
            <a:r>
              <a:rPr lang="en-US" sz="1200" kern="1200" dirty="0">
                <a:solidFill>
                  <a:schemeClr val="tx1"/>
                </a:solidFill>
                <a:effectLst/>
                <a:latin typeface="+mn-lt"/>
                <a:ea typeface="+mn-ea"/>
                <a:cs typeface="+mn-cs"/>
              </a:rPr>
              <a:t> J, </a:t>
            </a:r>
            <a:r>
              <a:rPr lang="en-US" sz="1200" kern="1200" dirty="0" err="1">
                <a:solidFill>
                  <a:schemeClr val="tx1"/>
                </a:solidFill>
                <a:effectLst/>
                <a:latin typeface="+mn-lt"/>
                <a:ea typeface="+mn-ea"/>
                <a:cs typeface="+mn-cs"/>
              </a:rPr>
              <a:t>Bösner</a:t>
            </a:r>
            <a:r>
              <a:rPr lang="en-US" sz="1200" kern="1200" dirty="0">
                <a:solidFill>
                  <a:schemeClr val="tx1"/>
                </a:solidFill>
                <a:effectLst/>
                <a:latin typeface="+mn-lt"/>
                <a:ea typeface="+mn-ea"/>
                <a:cs typeface="+mn-cs"/>
              </a:rPr>
              <a:t> S, </a:t>
            </a:r>
            <a:r>
              <a:rPr lang="en-US" sz="1200" kern="1200" dirty="0" err="1">
                <a:solidFill>
                  <a:schemeClr val="tx1"/>
                </a:solidFill>
                <a:effectLst/>
                <a:latin typeface="+mn-lt"/>
                <a:ea typeface="+mn-ea"/>
                <a:cs typeface="+mn-cs"/>
              </a:rPr>
              <a:t>Vaucher</a:t>
            </a:r>
            <a:r>
              <a:rPr lang="en-US" sz="1200" kern="1200" dirty="0">
                <a:solidFill>
                  <a:schemeClr val="tx1"/>
                </a:solidFill>
                <a:effectLst/>
                <a:latin typeface="+mn-lt"/>
                <a:ea typeface="+mn-ea"/>
                <a:cs typeface="+mn-cs"/>
              </a:rPr>
              <a:t> P, Herzig L, Heinzel-</a:t>
            </a:r>
            <a:r>
              <a:rPr lang="en-US" sz="1200" kern="1200" dirty="0" err="1">
                <a:solidFill>
                  <a:schemeClr val="tx1"/>
                </a:solidFill>
                <a:effectLst/>
                <a:latin typeface="+mn-lt"/>
                <a:ea typeface="+mn-ea"/>
                <a:cs typeface="+mn-cs"/>
              </a:rPr>
              <a:t>Gutenbrunner</a:t>
            </a:r>
            <a:r>
              <a:rPr lang="en-US" sz="1200" kern="1200" dirty="0">
                <a:solidFill>
                  <a:schemeClr val="tx1"/>
                </a:solidFill>
                <a:effectLst/>
                <a:latin typeface="+mn-lt"/>
                <a:ea typeface="+mn-ea"/>
                <a:cs typeface="+mn-cs"/>
              </a:rPr>
              <a:t> M, Baum E, Donner-Banzhoff N. Ruling out coronary heart disease in primary care: external validation of a clinical prediction rule. Br J Gen </a:t>
            </a:r>
            <a:r>
              <a:rPr lang="en-US" sz="1200" kern="1200" dirty="0" err="1">
                <a:solidFill>
                  <a:schemeClr val="tx1"/>
                </a:solidFill>
                <a:effectLst/>
                <a:latin typeface="+mn-lt"/>
                <a:ea typeface="+mn-ea"/>
                <a:cs typeface="+mn-cs"/>
              </a:rPr>
              <a:t>Pract</a:t>
            </a:r>
            <a:r>
              <a:rPr lang="en-US" sz="1200" kern="1200" dirty="0">
                <a:solidFill>
                  <a:schemeClr val="tx1"/>
                </a:solidFill>
                <a:effectLst/>
                <a:latin typeface="+mn-lt"/>
                <a:ea typeface="+mn-ea"/>
                <a:cs typeface="+mn-cs"/>
              </a:rPr>
              <a:t>. 2012 Jun;62(599):e415-21.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10.3399/bjgp12X649106. </a:t>
            </a:r>
            <a:r>
              <a:rPr lang="en-US" sz="1200" u="sng" kern="1200" dirty="0">
                <a:solidFill>
                  <a:schemeClr val="tx1"/>
                </a:solidFill>
                <a:effectLst/>
                <a:latin typeface="+mn-lt"/>
                <a:ea typeface="+mn-ea"/>
                <a:cs typeface="+mn-cs"/>
                <a:hlinkClick r:id="rId4"/>
              </a:rPr>
              <a:t>http://www.ncbi.nlm.nih.gov/pmc/articles/PMC3361121/</a:t>
            </a:r>
            <a:endParaRPr lang="en-US" sz="1200" u="sng" kern="1200" dirty="0">
              <a:solidFill>
                <a:schemeClr val="tx1"/>
              </a:solidFill>
              <a:effectLst/>
              <a:latin typeface="+mn-lt"/>
              <a:cs typeface="Calibri"/>
            </a:endParaRPr>
          </a:p>
          <a:p>
            <a:pPr marL="285750" indent="-285750">
              <a:buFont typeface="Arial"/>
              <a:buChar char="•"/>
              <a:defRPr/>
            </a:pPr>
            <a:r>
              <a:rPr lang="en-US" dirty="0">
                <a:effectLst/>
              </a:rPr>
              <a:t>Eriksson D, </a:t>
            </a:r>
            <a:r>
              <a:rPr lang="en-US" dirty="0" err="1">
                <a:effectLst/>
              </a:rPr>
              <a:t>Khoshnood</a:t>
            </a:r>
            <a:r>
              <a:rPr lang="en-US" dirty="0">
                <a:effectLst/>
              </a:rPr>
              <a:t> A, Larsson D, Lundager-Forberg J, Mokhtari A, Ekelund U. Diagnostic Accuracy of History and Physical Examination for Predicting Major Adverse Cardiac Events Within 30 Days in Patients With Acute Chest Pain [published online ahead of print, 2019 Nov 25]. </a:t>
            </a:r>
            <a:r>
              <a:rPr lang="en-US" i="1" dirty="0">
                <a:effectLst/>
              </a:rPr>
              <a:t>J Emerg Med</a:t>
            </a:r>
            <a:r>
              <a:rPr lang="en-US" dirty="0">
                <a:effectLst/>
              </a:rPr>
              <a:t>. 2019;S0736-4679(19)30828-5. doi:10.1016/j.jemermed.2019.09.044. https://pubmed.ncbi.nlm.nih.gov/31780182/</a:t>
            </a:r>
            <a:r>
              <a:rPr lang="en-US" dirty="0"/>
              <a:t> </a:t>
            </a:r>
            <a:endParaRPr lang="en-US" sz="1200" u="sng" kern="1200">
              <a:solidFill>
                <a:schemeClr val="tx1"/>
              </a:solidFill>
              <a:effectLst/>
              <a:latin typeface="+mn-lt"/>
              <a:cs typeface="Calibri"/>
            </a:endParaRPr>
          </a:p>
          <a:p>
            <a:pPr marL="0" marR="0" lvl="0" indent="0" algn="l" defTabSz="91421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6</a:t>
            </a:fld>
            <a:endParaRPr lang="en-US"/>
          </a:p>
        </p:txBody>
      </p:sp>
    </p:spTree>
    <p:extLst>
      <p:ext uri="{BB962C8B-B14F-4D97-AF65-F5344CB8AC3E}">
        <p14:creationId xmlns:p14="http://schemas.microsoft.com/office/powerpoint/2010/main" val="2818871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1450" indent="-171450">
              <a:buFont typeface="Arial"/>
              <a:buChar char="•"/>
              <a:defRPr/>
            </a:pPr>
            <a:r>
              <a:rPr lang="en-US" dirty="0"/>
              <a:t>Carlton EW</a:t>
            </a:r>
            <a:r>
              <a:rPr lang="en-US" kern="1200" dirty="0">
                <a:effectLst/>
              </a:rPr>
              <a:t>,</a:t>
            </a:r>
            <a:r>
              <a:rPr lang="en-US" dirty="0"/>
              <a:t> Khattab A</a:t>
            </a:r>
            <a:r>
              <a:rPr lang="en-US" kern="1200" dirty="0">
                <a:effectLst/>
              </a:rPr>
              <a:t>, </a:t>
            </a:r>
            <a:r>
              <a:rPr lang="en-US" dirty="0"/>
              <a:t>Greaves K</a:t>
            </a:r>
            <a:r>
              <a:rPr lang="en-US" kern="1200" dirty="0">
                <a:effectLst/>
              </a:rPr>
              <a:t>. </a:t>
            </a:r>
            <a:r>
              <a:rPr lang="en-US" dirty="0"/>
              <a:t>Identifying Patients Suitable for Discharge After </a:t>
            </a:r>
            <a:r>
              <a:rPr lang="en-US" kern="1200" dirty="0">
                <a:effectLst/>
              </a:rPr>
              <a:t>a </a:t>
            </a:r>
            <a:r>
              <a:rPr lang="en-US" dirty="0"/>
              <a:t>Single-Presentation High-Sensitivity Troponin Result: A Comparison of Five Established Risk Scores and Two High-Sensitivity Assays. </a:t>
            </a:r>
            <a:r>
              <a:rPr lang="en-US" i="1" dirty="0"/>
              <a:t>Ann Emerg Med</a:t>
            </a:r>
            <a:r>
              <a:rPr lang="en-US" kern="1200" dirty="0">
                <a:effectLst/>
              </a:rPr>
              <a:t>. </a:t>
            </a:r>
            <a:r>
              <a:rPr lang="en-US" dirty="0"/>
              <a:t>2015;66(6</a:t>
            </a:r>
            <a:r>
              <a:rPr lang="en-US" kern="1200" dirty="0">
                <a:effectLst/>
              </a:rPr>
              <a:t>):</a:t>
            </a:r>
            <a:r>
              <a:rPr lang="en-US" dirty="0"/>
              <a:t>635-645.e1. doi:10.1016/j.annemergmed</a:t>
            </a:r>
            <a:r>
              <a:rPr lang="en-US" kern="1200" dirty="0">
                <a:effectLst/>
              </a:rPr>
              <a:t>.</a:t>
            </a:r>
            <a:r>
              <a:rPr lang="en-US" dirty="0"/>
              <a:t>2015.07.006 </a:t>
            </a:r>
            <a:r>
              <a:rPr lang="en-US" u="sng" kern="1200" dirty="0">
                <a:effectLst/>
                <a:hlinkClick r:id="rId3"/>
              </a:rPr>
              <a:t>https://</a:t>
            </a:r>
            <a:r>
              <a:rPr lang="en-US" u="sng" dirty="0">
                <a:hlinkClick r:id="rId3"/>
              </a:rPr>
              <a:t>pubmed.ncbi.nlm.nih</a:t>
            </a:r>
            <a:r>
              <a:rPr lang="en-US" u="sng" kern="1200" dirty="0">
                <a:effectLst/>
                <a:hlinkClick r:id="rId3"/>
              </a:rPr>
              <a:t>.</a:t>
            </a:r>
            <a:r>
              <a:rPr lang="en-US" u="sng" dirty="0">
                <a:hlinkClick r:id="rId3"/>
              </a:rPr>
              <a:t>gov</a:t>
            </a:r>
            <a:r>
              <a:rPr lang="en-US" u="sng" kern="1200" dirty="0">
                <a:effectLst/>
                <a:hlinkClick r:id="rId3"/>
              </a:rPr>
              <a:t>/</a:t>
            </a:r>
            <a:r>
              <a:rPr lang="en-US" u="sng" dirty="0">
                <a:hlinkClick r:id="rId3"/>
              </a:rPr>
              <a:t>26260100</a:t>
            </a:r>
            <a:r>
              <a:rPr lang="en-US" u="sng" kern="1200" dirty="0">
                <a:effectLst/>
                <a:hlinkClick r:id="rId3"/>
              </a:rPr>
              <a:t>/</a:t>
            </a:r>
            <a:endParaRPr lang="en-US" kern="1200">
              <a:effectLst/>
              <a:cs typeface="Calibri"/>
            </a:endParaRPr>
          </a:p>
          <a:p>
            <a:pPr marL="171450" indent="-171450">
              <a:buFont typeface="Arial"/>
              <a:buChar char="•"/>
              <a:defRPr/>
            </a:pPr>
            <a:r>
              <a:rPr lang="en-US" dirty="0"/>
              <a:t>Chew PG</a:t>
            </a:r>
            <a:r>
              <a:rPr lang="en-US" kern="1200" dirty="0">
                <a:effectLst/>
              </a:rPr>
              <a:t>, </a:t>
            </a:r>
            <a:r>
              <a:rPr lang="en-US" dirty="0"/>
              <a:t>Frost F</a:t>
            </a:r>
            <a:r>
              <a:rPr lang="en-US" kern="1200" dirty="0">
                <a:effectLst/>
              </a:rPr>
              <a:t>, </a:t>
            </a:r>
            <a:r>
              <a:rPr lang="en-US" dirty="0"/>
              <a:t>Mullen </a:t>
            </a:r>
            <a:r>
              <a:rPr lang="en-US" kern="1200" dirty="0">
                <a:effectLst/>
              </a:rPr>
              <a:t>L, </a:t>
            </a:r>
            <a:r>
              <a:rPr lang="en-US" dirty="0"/>
              <a:t>et al</a:t>
            </a:r>
            <a:r>
              <a:rPr lang="en-US" kern="1200" dirty="0">
                <a:effectLst/>
              </a:rPr>
              <a:t>. </a:t>
            </a:r>
            <a:r>
              <a:rPr lang="en-US" dirty="0"/>
              <a:t>A direct comparison of decision rules for early discharge of suspected acute </a:t>
            </a:r>
            <a:r>
              <a:rPr lang="en-US" kern="1200" dirty="0">
                <a:effectLst/>
              </a:rPr>
              <a:t>coronary </a:t>
            </a:r>
            <a:r>
              <a:rPr lang="en-US" dirty="0"/>
              <a:t>syndromes </a:t>
            </a:r>
            <a:r>
              <a:rPr lang="en-US" kern="1200" dirty="0">
                <a:effectLst/>
              </a:rPr>
              <a:t>in </a:t>
            </a:r>
            <a:r>
              <a:rPr lang="en-US" dirty="0"/>
              <a:t>the era </a:t>
            </a:r>
            <a:r>
              <a:rPr lang="en-US" kern="1200" dirty="0">
                <a:effectLst/>
              </a:rPr>
              <a:t>of </a:t>
            </a:r>
            <a:r>
              <a:rPr lang="en-US" dirty="0"/>
              <a:t>high sensitivity troponin</a:t>
            </a:r>
            <a:r>
              <a:rPr lang="en-US" kern="1200" dirty="0">
                <a:effectLst/>
              </a:rPr>
              <a:t>.</a:t>
            </a:r>
            <a:r>
              <a:rPr lang="en-US" dirty="0"/>
              <a:t> </a:t>
            </a:r>
            <a:r>
              <a:rPr lang="en-US" i="1" dirty="0"/>
              <a:t>Eur Heart</a:t>
            </a:r>
            <a:r>
              <a:rPr lang="en-US" i="1" kern="1200" dirty="0">
                <a:effectLst/>
              </a:rPr>
              <a:t> J </a:t>
            </a:r>
            <a:r>
              <a:rPr lang="en-US" i="1" dirty="0"/>
              <a:t>Acute Cardiovasc Care</a:t>
            </a:r>
            <a:r>
              <a:rPr lang="en-US" kern="1200" dirty="0">
                <a:effectLst/>
              </a:rPr>
              <a:t>. </a:t>
            </a:r>
            <a:r>
              <a:rPr lang="en-US" dirty="0"/>
              <a:t>2019;8(5</a:t>
            </a:r>
            <a:r>
              <a:rPr lang="en-US" kern="1200" dirty="0">
                <a:effectLst/>
              </a:rPr>
              <a:t>):</a:t>
            </a:r>
            <a:r>
              <a:rPr lang="en-US" dirty="0"/>
              <a:t>421-431</a:t>
            </a:r>
            <a:r>
              <a:rPr lang="en-US" kern="1200" dirty="0">
                <a:effectLst/>
              </a:rPr>
              <a:t>. doi:</a:t>
            </a:r>
            <a:r>
              <a:rPr lang="en-US" dirty="0"/>
              <a:t>10.1177/2048872618755369  </a:t>
            </a:r>
            <a:r>
              <a:rPr lang="en-US" u="sng" dirty="0">
                <a:hlinkClick r:id="rId4"/>
              </a:rPr>
              <a:t>https</a:t>
            </a:r>
            <a:r>
              <a:rPr lang="en-US" u="sng" kern="1200" dirty="0">
                <a:effectLst/>
                <a:hlinkClick r:id="rId4"/>
              </a:rPr>
              <a:t>://</a:t>
            </a:r>
            <a:r>
              <a:rPr lang="en-US" u="sng" dirty="0">
                <a:hlinkClick r:id="rId4"/>
              </a:rPr>
              <a:t>pubmed</a:t>
            </a:r>
            <a:r>
              <a:rPr lang="en-US" u="sng" kern="1200" dirty="0">
                <a:effectLst/>
                <a:hlinkClick r:id="rId4"/>
              </a:rPr>
              <a:t>.ncbi.nlm.nih.gov/</a:t>
            </a:r>
            <a:r>
              <a:rPr lang="en-US" u="sng" dirty="0">
                <a:hlinkClick r:id="rId4"/>
              </a:rPr>
              <a:t>29480016</a:t>
            </a:r>
            <a:r>
              <a:rPr lang="en-US" u="sng" kern="1200" dirty="0">
                <a:effectLst/>
                <a:hlinkClick r:id="rId4"/>
              </a:rPr>
              <a:t>/</a:t>
            </a:r>
            <a:endParaRPr lang="en-US" kern="1200">
              <a:effectLst/>
              <a:cs typeface="Calibri"/>
              <a:hlinkClick r:id="rId4"/>
            </a:endParaRPr>
          </a:p>
          <a:p>
            <a:pPr marL="171450" indent="-171450">
              <a:buFont typeface="Arial"/>
              <a:buChar char="•"/>
              <a:defRPr/>
            </a:pPr>
            <a:r>
              <a:rPr lang="en-US" dirty="0">
                <a:effectLst/>
              </a:rPr>
              <a:t>Eriksson D,</a:t>
            </a:r>
            <a:r>
              <a:rPr lang="en-US" dirty="0"/>
              <a:t> </a:t>
            </a:r>
            <a:r>
              <a:rPr lang="en-US" dirty="0" err="1">
                <a:effectLst/>
              </a:rPr>
              <a:t>Khoshnood</a:t>
            </a:r>
            <a:r>
              <a:rPr lang="en-US" dirty="0"/>
              <a:t> </a:t>
            </a:r>
            <a:r>
              <a:rPr lang="en-US" dirty="0">
                <a:effectLst/>
              </a:rPr>
              <a:t>A, Larsson D, Lundager-Forberg J, Mokhtari A, Ekelund U. Diagnostic Accuracy of History and Physical Examination for Predicting Major Adverse Cardiac Events Within 30 Days in Patients</a:t>
            </a:r>
            <a:r>
              <a:rPr lang="en-US" dirty="0"/>
              <a:t> </a:t>
            </a:r>
            <a:r>
              <a:rPr lang="en-US" dirty="0">
                <a:effectLst/>
              </a:rPr>
              <a:t>With</a:t>
            </a:r>
            <a:r>
              <a:rPr lang="en-US" dirty="0"/>
              <a:t> </a:t>
            </a:r>
            <a:r>
              <a:rPr lang="en-US" dirty="0">
                <a:effectLst/>
              </a:rPr>
              <a:t>Acute Chest Pain [published online ahead of print, 2019 Nov 25].</a:t>
            </a:r>
            <a:r>
              <a:rPr lang="en-US" dirty="0"/>
              <a:t> </a:t>
            </a:r>
            <a:r>
              <a:rPr lang="en-US" i="1" dirty="0">
                <a:effectLst/>
              </a:rPr>
              <a:t>J Emerg Med</a:t>
            </a:r>
            <a:r>
              <a:rPr lang="en-US" dirty="0">
                <a:effectLst/>
              </a:rPr>
              <a:t>.</a:t>
            </a:r>
            <a:r>
              <a:rPr lang="en-US" dirty="0"/>
              <a:t> </a:t>
            </a:r>
            <a:r>
              <a:rPr lang="en-US" dirty="0">
                <a:effectLst/>
              </a:rPr>
              <a:t>2019;S0736-4679(19)30828-5.</a:t>
            </a:r>
            <a:r>
              <a:rPr lang="en-US" dirty="0"/>
              <a:t> </a:t>
            </a:r>
            <a:r>
              <a:rPr lang="en-US" dirty="0">
                <a:effectLst/>
              </a:rPr>
              <a:t>doi:10.1016/j.jemermed.2019.09.044.</a:t>
            </a:r>
            <a:r>
              <a:rPr lang="en-US" dirty="0"/>
              <a:t> </a:t>
            </a:r>
            <a:r>
              <a:rPr lang="en-US" u="sng" dirty="0">
                <a:effectLst/>
                <a:hlinkClick r:id="rId5"/>
              </a:rPr>
              <a:t>https://pubmed.ncbi.nlm.nih.gov/31780182/</a:t>
            </a:r>
            <a:endParaRPr lang="en-US">
              <a:effectLst/>
              <a:cs typeface="Calibri"/>
            </a:endParaRPr>
          </a:p>
          <a:p>
            <a:pPr marL="171450" indent="-171450">
              <a:buFont typeface="Arial"/>
              <a:buChar char="•"/>
              <a:defRPr/>
            </a:pPr>
            <a:r>
              <a:rPr lang="en-US" dirty="0"/>
              <a:t>Fernando SM</a:t>
            </a:r>
            <a:r>
              <a:rPr lang="en-US" b="0" i="0" kern="1200" dirty="0">
                <a:effectLst/>
              </a:rPr>
              <a:t>, </a:t>
            </a:r>
            <a:r>
              <a:rPr lang="en-US" dirty="0"/>
              <a:t>Tran A</a:t>
            </a:r>
            <a:r>
              <a:rPr lang="en-US" b="0" i="0" kern="1200" dirty="0">
                <a:effectLst/>
              </a:rPr>
              <a:t>, </a:t>
            </a:r>
            <a:r>
              <a:rPr lang="en-US" dirty="0"/>
              <a:t>Cheng W</a:t>
            </a:r>
            <a:r>
              <a:rPr lang="en-US" b="0" i="0" kern="1200" dirty="0">
                <a:effectLst/>
              </a:rPr>
              <a:t>, </a:t>
            </a:r>
            <a:r>
              <a:rPr lang="en-US" dirty="0"/>
              <a:t>et al</a:t>
            </a:r>
            <a:r>
              <a:rPr lang="en-US" b="0" i="0" kern="1200" dirty="0">
                <a:effectLst/>
              </a:rPr>
              <a:t>. </a:t>
            </a:r>
            <a:r>
              <a:rPr lang="en-US" dirty="0"/>
              <a:t>Prognostic Accuracy </a:t>
            </a:r>
            <a:r>
              <a:rPr lang="en-US" b="0" i="0" kern="1200" dirty="0">
                <a:effectLst/>
              </a:rPr>
              <a:t>of the </a:t>
            </a:r>
            <a:r>
              <a:rPr lang="en-US" dirty="0"/>
              <a:t>HEART Score for Prediction </a:t>
            </a:r>
            <a:r>
              <a:rPr lang="en-US" b="0" i="0" kern="1200" dirty="0">
                <a:effectLst/>
              </a:rPr>
              <a:t>of </a:t>
            </a:r>
            <a:r>
              <a:rPr lang="en-US" dirty="0"/>
              <a:t>Major Adverse Cardiac Events </a:t>
            </a:r>
            <a:r>
              <a:rPr lang="en-US" b="0" i="0" kern="1200" dirty="0">
                <a:effectLst/>
              </a:rPr>
              <a:t>in </a:t>
            </a:r>
            <a:r>
              <a:rPr lang="en-US" dirty="0"/>
              <a:t>Patients Presenting With Chest Pain: A Systematic Review and Meta-analysis. </a:t>
            </a:r>
            <a:r>
              <a:rPr lang="en-US" i="1" dirty="0" err="1"/>
              <a:t>Acad</a:t>
            </a:r>
            <a:r>
              <a:rPr lang="en-US" i="1" dirty="0"/>
              <a:t> Emerg Med</a:t>
            </a:r>
            <a:r>
              <a:rPr lang="en-US" dirty="0"/>
              <a:t>. 2019;26(2):140-151. doi:10.1111/acem.13649. </a:t>
            </a:r>
            <a:r>
              <a:rPr lang="en-US" u="sng" dirty="0">
                <a:hlinkClick r:id="rId6"/>
              </a:rPr>
              <a:t>https://pubmed.ncbi.nlm.nih.gov/30375097/</a:t>
            </a:r>
            <a:endParaRPr lang="en-US" u="sng">
              <a:cs typeface="Calibri"/>
              <a:hlinkClick r:id="rId6"/>
            </a:endParaRPr>
          </a:p>
          <a:p>
            <a:pPr marL="171450" indent="-171450">
              <a:buFont typeface="Arial"/>
              <a:buChar char="•"/>
            </a:pPr>
            <a:r>
              <a:rPr lang="en-US" dirty="0"/>
              <a:t>Laureano-Phillips J, Robinson RD, Aryal S, et al. HEART Score Risk Stratification of Low-Risk Chest Pain Patients in the Emergency Department: A Systematic Review and Meta-Analysis. </a:t>
            </a:r>
            <a:r>
              <a:rPr lang="en-US" i="1" dirty="0"/>
              <a:t>Ann Emerg Med</a:t>
            </a:r>
            <a:r>
              <a:rPr lang="en-US" dirty="0"/>
              <a:t>. 2019;74(2):187-203. doi:10.1016/j.annemergmed.2018.12.010. </a:t>
            </a:r>
            <a:r>
              <a:rPr lang="en-US" u="sng" dirty="0">
                <a:hlinkClick r:id="rId7"/>
              </a:rPr>
              <a:t>https://pubmed.ncbi.nlm.nih.gov/30718010/</a:t>
            </a:r>
            <a:endParaRPr lang="en-US" u="sng">
              <a:cs typeface="Calibri"/>
            </a:endParaRPr>
          </a:p>
          <a:p>
            <a:pPr marL="171450" indent="-171450">
              <a:buFont typeface="Arial"/>
              <a:buChar char="•"/>
            </a:pPr>
            <a:r>
              <a:rPr lang="en-US" dirty="0" err="1"/>
              <a:t>Haasenritter</a:t>
            </a:r>
            <a:r>
              <a:rPr lang="en-US" dirty="0"/>
              <a:t> J, </a:t>
            </a:r>
            <a:r>
              <a:rPr lang="en-US" dirty="0" err="1"/>
              <a:t>Bösner</a:t>
            </a:r>
            <a:r>
              <a:rPr lang="en-US" dirty="0"/>
              <a:t> S, </a:t>
            </a:r>
            <a:r>
              <a:rPr lang="en-US" dirty="0" err="1"/>
              <a:t>Vaucher</a:t>
            </a:r>
            <a:r>
              <a:rPr lang="en-US" dirty="0"/>
              <a:t> P, Herzig L, Heinzel-</a:t>
            </a:r>
            <a:r>
              <a:rPr lang="en-US" dirty="0" err="1"/>
              <a:t>Gutenbrunner</a:t>
            </a:r>
            <a:r>
              <a:rPr lang="en-US" dirty="0"/>
              <a:t> M, Baum E, Donner-Banzhoff N. Ruling out coronary heart disease in primary care: external validation of a clinical prediction rule. Br J Gen </a:t>
            </a:r>
            <a:r>
              <a:rPr lang="en-US" dirty="0" err="1"/>
              <a:t>Pract</a:t>
            </a:r>
            <a:r>
              <a:rPr lang="en-US" dirty="0"/>
              <a:t>. 2012 Jun;62(599):e415-21. </a:t>
            </a:r>
            <a:r>
              <a:rPr lang="en-US" dirty="0" err="1"/>
              <a:t>doi</a:t>
            </a:r>
            <a:r>
              <a:rPr lang="en-US" dirty="0"/>
              <a:t>: 10.3399/bjgp12X649106. </a:t>
            </a:r>
            <a:r>
              <a:rPr lang="en-US" u="sng" dirty="0">
                <a:hlinkClick r:id="rId8"/>
              </a:rPr>
              <a:t>http://www.ncbi.nlm.nih.gov/pmc/articles/PMC3361121/</a:t>
            </a:r>
            <a:endParaRPr lang="en-US">
              <a:cs typeface="Calibri"/>
            </a:endParaRPr>
          </a:p>
          <a:p>
            <a:pPr marL="171450" indent="-171450">
              <a:buFont typeface="Arial"/>
              <a:buChar char="•"/>
            </a:pPr>
            <a:r>
              <a:rPr lang="en-US" dirty="0"/>
              <a:t>Panju AA, Hemmelgarn BR, </a:t>
            </a:r>
            <a:r>
              <a:rPr lang="en-US" dirty="0" err="1"/>
              <a:t>Guyatt</a:t>
            </a:r>
            <a:r>
              <a:rPr lang="en-US" dirty="0"/>
              <a:t> GH, Simel DL. Is this patient having a myocardial infarction? JAMA. 1998;280(14):1256-1263. </a:t>
            </a:r>
            <a:r>
              <a:rPr lang="en-US" u="sng" dirty="0">
                <a:hlinkClick r:id="rId9"/>
              </a:rPr>
              <a:t>https://jamanetwork.com/journals/jama/fullarticle/1107536</a:t>
            </a:r>
            <a:endParaRPr lang="en-US">
              <a:cs typeface="Calibri"/>
            </a:endParaRPr>
          </a:p>
          <a:p>
            <a:pPr marL="171450" indent="-171450">
              <a:buFont typeface="Arial"/>
              <a:buChar char="•"/>
            </a:pPr>
            <a:r>
              <a:rPr lang="en-US" dirty="0" err="1"/>
              <a:t>Wassie</a:t>
            </a:r>
            <a:r>
              <a:rPr lang="en-US" dirty="0"/>
              <a:t> M, Lee MS, Sun BC, Wu YL, Baecker AS, </a:t>
            </a:r>
            <a:r>
              <a:rPr lang="en-US" dirty="0" err="1"/>
              <a:t>Redberg</a:t>
            </a:r>
            <a:r>
              <a:rPr lang="en-US" dirty="0"/>
              <a:t> RF, Ferencik M, Shen E, Musigdilok V, Sharp AL. Single vs Serial Measurements of Cardiac Troponin Level in the Evaluation of Patients in the Emergency Department With Suspected Acute Myocardial Infarction. JAMA </a:t>
            </a:r>
            <a:r>
              <a:rPr lang="en-US" dirty="0" err="1"/>
              <a:t>Netw</a:t>
            </a:r>
            <a:r>
              <a:rPr lang="en-US" dirty="0"/>
              <a:t> Open. 2021 Feb 1;4(2):e2037930. </a:t>
            </a:r>
            <a:r>
              <a:rPr lang="en-US" dirty="0" err="1"/>
              <a:t>doi</a:t>
            </a:r>
            <a:r>
              <a:rPr lang="en-US" dirty="0"/>
              <a:t>: 10.1001/jamanetworkopen.2020.37930. PMID: 33620444; PMCID: PMC7903256. </a:t>
            </a:r>
            <a:r>
              <a:rPr lang="en-US" u="sng" dirty="0">
                <a:hlinkClick r:id="rId10"/>
              </a:rPr>
              <a:t>https://pubmed.ncbi.nlm.nih.gov/33620444/</a:t>
            </a:r>
            <a:endParaRPr lang="en-US" u="sng">
              <a:cs typeface="Calibri"/>
              <a:hlinkClick r:id="rId10"/>
            </a:endParaRPr>
          </a:p>
          <a:p>
            <a:pPr marL="171450" indent="-171450">
              <a:buFont typeface="Arial"/>
              <a:buChar char="•"/>
            </a:pPr>
            <a:endParaRPr lang="en-US" dirty="0">
              <a:cs typeface="Calibri"/>
            </a:endParaRPr>
          </a:p>
          <a:p>
            <a:pPr marL="171450" indent="-171450">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7</a:t>
            </a:fld>
            <a:endParaRPr lang="en-US"/>
          </a:p>
        </p:txBody>
      </p:sp>
    </p:spTree>
    <p:extLst>
      <p:ext uri="{BB962C8B-B14F-4D97-AF65-F5344CB8AC3E}">
        <p14:creationId xmlns:p14="http://schemas.microsoft.com/office/powerpoint/2010/main" val="2235659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200" b="0" i="0" kern="1200" dirty="0">
                <a:solidFill>
                  <a:schemeClr val="tx1"/>
                </a:solidFill>
                <a:effectLst/>
                <a:latin typeface="+mn-lt"/>
                <a:ea typeface="+mn-ea"/>
                <a:cs typeface="+mn-cs"/>
              </a:rPr>
              <a:t>Reinhardt SW, Lin CJ, Novak E, Brown DL. Noninvasive Cardiac Testing vs Clinical Evaluation Alone in Acute Chest Pain: A Secondary Analysis of the ROMICAT-II Randomized Clinical Trial. </a:t>
            </a:r>
            <a:r>
              <a:rPr lang="en-US" sz="1200" b="0" i="1" kern="1200" dirty="0">
                <a:solidFill>
                  <a:schemeClr val="tx1"/>
                </a:solidFill>
                <a:effectLst/>
                <a:latin typeface="+mn-lt"/>
                <a:ea typeface="+mn-ea"/>
                <a:cs typeface="+mn-cs"/>
              </a:rPr>
              <a:t>JAMA Intern Med</a:t>
            </a:r>
            <a:r>
              <a:rPr lang="en-US" sz="1200" b="0" i="0" kern="1200" dirty="0">
                <a:solidFill>
                  <a:schemeClr val="tx1"/>
                </a:solidFill>
                <a:effectLst/>
                <a:latin typeface="+mn-lt"/>
                <a:ea typeface="+mn-ea"/>
                <a:cs typeface="+mn-cs"/>
              </a:rPr>
              <a:t>. 2018;178(2):212-219. doi:10.1001/jamainternmed.2017.7360. </a:t>
            </a:r>
            <a:r>
              <a:rPr lang="en-US" dirty="0">
                <a:hlinkClick r:id="rId3"/>
              </a:rPr>
              <a:t>https://pubmed.ncbi.nlm.nih.gov/29138794/</a:t>
            </a:r>
            <a:endParaRPr lang="en-US" sz="1200" b="0" i="0" kern="1200" dirty="0">
              <a:solidFill>
                <a:schemeClr val="tx1"/>
              </a:solidFill>
              <a:effectLst/>
              <a:latin typeface="+mn-lt"/>
              <a:cs typeface="Calibri"/>
            </a:endParaRPr>
          </a:p>
          <a:p>
            <a:pPr marL="285750" indent="-285750">
              <a:buFont typeface="Arial"/>
              <a:buChar char="•"/>
            </a:pPr>
            <a:r>
              <a:rPr lang="en-US" sz="1200" b="0" i="0" kern="1200" dirty="0" err="1">
                <a:solidFill>
                  <a:schemeClr val="tx1"/>
                </a:solidFill>
                <a:effectLst/>
                <a:latin typeface="+mn-lt"/>
                <a:ea typeface="+mn-ea"/>
                <a:cs typeface="+mn-cs"/>
              </a:rPr>
              <a:t>Natsui</a:t>
            </a:r>
            <a:r>
              <a:rPr lang="en-US" sz="1200" b="0" i="0" kern="1200" dirty="0">
                <a:solidFill>
                  <a:schemeClr val="tx1"/>
                </a:solidFill>
                <a:effectLst/>
                <a:latin typeface="+mn-lt"/>
                <a:ea typeface="+mn-ea"/>
                <a:cs typeface="+mn-cs"/>
              </a:rPr>
              <a:t> S, Sun BC, Shen E, et al. Evaluation of Outpatient Cardiac Stress Testing After Emergency Department Encounters for Suspected Acute Coronary Syndrome. </a:t>
            </a:r>
            <a:r>
              <a:rPr lang="en-US" sz="1200" b="0" i="1" kern="1200" dirty="0">
                <a:solidFill>
                  <a:schemeClr val="tx1"/>
                </a:solidFill>
                <a:effectLst/>
                <a:latin typeface="+mn-lt"/>
                <a:ea typeface="+mn-ea"/>
                <a:cs typeface="+mn-cs"/>
              </a:rPr>
              <a:t>Ann Emerg Med</a:t>
            </a:r>
            <a:r>
              <a:rPr lang="en-US" sz="1200" b="0" i="0" kern="1200" dirty="0">
                <a:solidFill>
                  <a:schemeClr val="tx1"/>
                </a:solidFill>
                <a:effectLst/>
                <a:latin typeface="+mn-lt"/>
                <a:ea typeface="+mn-ea"/>
                <a:cs typeface="+mn-cs"/>
              </a:rPr>
              <a:t>. 2019;74(2):216-223. doi:10.1016/j.annemergmed.2019.01.027.</a:t>
            </a:r>
            <a:r>
              <a:rPr lang="en-US" sz="1200" b="0" i="0" kern="1200" baseline="0" dirty="0">
                <a:solidFill>
                  <a:schemeClr val="tx1"/>
                </a:solidFill>
                <a:effectLst/>
                <a:latin typeface="+mn-lt"/>
                <a:ea typeface="+mn-ea"/>
                <a:cs typeface="+mn-cs"/>
              </a:rPr>
              <a:t> </a:t>
            </a:r>
            <a:r>
              <a:rPr lang="en-US" dirty="0">
                <a:hlinkClick r:id="rId4"/>
              </a:rPr>
              <a:t>https://pubmed.ncbi.nlm.nih.gov/30955986/</a:t>
            </a:r>
            <a:endParaRPr lang="en-US" dirty="0">
              <a:cs typeface="Calibri"/>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9</a:t>
            </a:fld>
            <a:endParaRPr lang="en-US"/>
          </a:p>
        </p:txBody>
      </p:sp>
    </p:spTree>
    <p:extLst>
      <p:ext uri="{BB962C8B-B14F-4D97-AF65-F5344CB8AC3E}">
        <p14:creationId xmlns:p14="http://schemas.microsoft.com/office/powerpoint/2010/main" val="635606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err="1">
                <a:solidFill>
                  <a:schemeClr val="tx1"/>
                </a:solidFill>
                <a:effectLst/>
                <a:latin typeface="+mn-lt"/>
                <a:ea typeface="+mn-ea"/>
                <a:cs typeface="+mn-cs"/>
              </a:rPr>
              <a:t>Torbicki</a:t>
            </a:r>
            <a:r>
              <a:rPr lang="en-US" sz="1200" kern="1200" dirty="0">
                <a:solidFill>
                  <a:schemeClr val="tx1"/>
                </a:solidFill>
                <a:effectLst/>
                <a:latin typeface="+mn-lt"/>
                <a:ea typeface="+mn-ea"/>
                <a:cs typeface="+mn-cs"/>
              </a:rPr>
              <a:t> A, et al. Guidelines on the diagnosis and management of acute pulmonary embolism: the Task Force for the Diagnosis and Management of Acute Pulmonary Embolism of the European Society of Cardiology (ESC). Eur Heart J. 2008 Sep;29(18):2276-315. </a:t>
            </a:r>
            <a:r>
              <a:rPr lang="en-US" sz="1200" u="sng" kern="1200" dirty="0">
                <a:solidFill>
                  <a:schemeClr val="tx1"/>
                </a:solidFill>
                <a:effectLst/>
                <a:latin typeface="+mn-lt"/>
                <a:ea typeface="+mn-ea"/>
                <a:cs typeface="+mn-cs"/>
                <a:hlinkClick r:id="rId3"/>
              </a:rPr>
              <a:t>http://eurheartj.oxfordjournals.org/content/29/18/2276.long</a:t>
            </a:r>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59F308A7-DAE3-4B01-94EE-2AC8E1214CB0}" type="slidenum">
              <a:rPr lang="en-US" smtClean="0"/>
              <a:pPr/>
              <a:t>10</a:t>
            </a:fld>
            <a:endParaRPr lang="en-US"/>
          </a:p>
        </p:txBody>
      </p:sp>
    </p:spTree>
    <p:extLst>
      <p:ext uri="{BB962C8B-B14F-4D97-AF65-F5344CB8AC3E}">
        <p14:creationId xmlns:p14="http://schemas.microsoft.com/office/powerpoint/2010/main" val="2036585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21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Raja AS, Greenberg JO, Qaseem A, Denberg TD, Fitterman N, Schuur JD; Clinical Guidelines Committee of the American College of Physicians. Evaluation of Patients With Suspected Acute Pulmonary Embolism: Best Practice Advice From the Clinical Guidelines Committee of the American College of Physicians. Ann Intern Med. 2015 Nov 3;163(9):701-11.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10.7326/M14-1772. </a:t>
            </a:r>
            <a:r>
              <a:rPr lang="en-US" sz="1200" kern="1200" dirty="0" err="1">
                <a:solidFill>
                  <a:schemeClr val="tx1"/>
                </a:solidFill>
                <a:effectLst/>
                <a:latin typeface="+mn-lt"/>
                <a:ea typeface="+mn-ea"/>
                <a:cs typeface="+mn-cs"/>
              </a:rPr>
              <a:t>Epub</a:t>
            </a:r>
            <a:r>
              <a:rPr lang="en-US" sz="1200" kern="1200" dirty="0">
                <a:solidFill>
                  <a:schemeClr val="tx1"/>
                </a:solidFill>
                <a:effectLst/>
                <a:latin typeface="+mn-lt"/>
                <a:ea typeface="+mn-ea"/>
                <a:cs typeface="+mn-cs"/>
              </a:rPr>
              <a:t> 2015 Sep 29. PubMed PMID: 26414967.</a:t>
            </a:r>
            <a:endParaRPr lang="en-US">
              <a:ea typeface="+mn-ea"/>
              <a:cs typeface="+mn-cs"/>
            </a:endParaRPr>
          </a:p>
          <a:p>
            <a:endParaRPr lang="en-US" dirty="0"/>
          </a:p>
        </p:txBody>
      </p:sp>
      <p:sp>
        <p:nvSpPr>
          <p:cNvPr id="4" name="Slide Number Placeholder 3"/>
          <p:cNvSpPr>
            <a:spLocks noGrp="1"/>
          </p:cNvSpPr>
          <p:nvPr>
            <p:ph type="sldNum" sz="quarter" idx="10"/>
          </p:nvPr>
        </p:nvSpPr>
        <p:spPr/>
        <p:txBody>
          <a:bodyPr/>
          <a:lstStyle/>
          <a:p>
            <a:fld id="{59F308A7-DAE3-4B01-94EE-2AC8E1214CB0}" type="slidenum">
              <a:rPr lang="en-US" smtClean="0"/>
              <a:pPr/>
              <a:t>12</a:t>
            </a:fld>
            <a:endParaRPr lang="en-US"/>
          </a:p>
        </p:txBody>
      </p:sp>
    </p:spTree>
    <p:extLst>
      <p:ext uri="{BB962C8B-B14F-4D97-AF65-F5344CB8AC3E}">
        <p14:creationId xmlns:p14="http://schemas.microsoft.com/office/powerpoint/2010/main" val="182106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2"/>
            <a:ext cx="6461760" cy="1066800"/>
          </a:xfrm>
        </p:spPr>
        <p:txBody>
          <a:bodyPr anchor="t">
            <a:normAutofit/>
          </a:bodyPr>
          <a:lstStyle>
            <a:lvl1pPr marL="0" indent="0" algn="l">
              <a:buNone/>
              <a:defRPr sz="2000">
                <a:solidFill>
                  <a:schemeClr val="tx1">
                    <a:tint val="75000"/>
                  </a:schemeClr>
                </a:solidFill>
              </a:defRPr>
            </a:lvl1pPr>
            <a:lvl2pPr marL="457106" indent="0" algn="ctr">
              <a:buNone/>
              <a:defRPr>
                <a:solidFill>
                  <a:schemeClr val="tx1">
                    <a:tint val="75000"/>
                  </a:schemeClr>
                </a:solidFill>
              </a:defRPr>
            </a:lvl2pPr>
            <a:lvl3pPr marL="914210" indent="0" algn="ctr">
              <a:buNone/>
              <a:defRPr>
                <a:solidFill>
                  <a:schemeClr val="tx1">
                    <a:tint val="75000"/>
                  </a:schemeClr>
                </a:solidFill>
              </a:defRPr>
            </a:lvl3pPr>
            <a:lvl4pPr marL="1371316" indent="0" algn="ctr">
              <a:buNone/>
              <a:defRPr>
                <a:solidFill>
                  <a:schemeClr val="tx1">
                    <a:tint val="75000"/>
                  </a:schemeClr>
                </a:solidFill>
              </a:defRPr>
            </a:lvl4pPr>
            <a:lvl5pPr marL="1828421" indent="0" algn="ctr">
              <a:buNone/>
              <a:defRPr>
                <a:solidFill>
                  <a:schemeClr val="tx1">
                    <a:tint val="75000"/>
                  </a:schemeClr>
                </a:solidFill>
              </a:defRPr>
            </a:lvl5pPr>
            <a:lvl6pPr marL="2285526" indent="0" algn="ctr">
              <a:buNone/>
              <a:defRPr>
                <a:solidFill>
                  <a:schemeClr val="tx1">
                    <a:tint val="75000"/>
                  </a:schemeClr>
                </a:solidFill>
              </a:defRPr>
            </a:lvl6pPr>
            <a:lvl7pPr marL="2742630" indent="0" algn="ctr">
              <a:buNone/>
              <a:defRPr>
                <a:solidFill>
                  <a:schemeClr val="tx1">
                    <a:tint val="75000"/>
                  </a:schemeClr>
                </a:solidFill>
              </a:defRPr>
            </a:lvl7pPr>
            <a:lvl8pPr marL="3199736" indent="0" algn="ctr">
              <a:buNone/>
              <a:defRPr>
                <a:solidFill>
                  <a:schemeClr val="tx1">
                    <a:tint val="75000"/>
                  </a:schemeClr>
                </a:solidFill>
              </a:defRPr>
            </a:lvl8pPr>
            <a:lvl9pPr marL="3656841"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5629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4"/>
            <a:ext cx="7543800" cy="2593975"/>
          </a:xfrm>
        </p:spPr>
        <p:txBody>
          <a:bodyPr anchor="b"/>
          <a:lstStyle>
            <a:lvl1pPr>
              <a:defRPr sz="50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2"/>
            <a:ext cx="6461760" cy="1066800"/>
          </a:xfrm>
        </p:spPr>
        <p:txBody>
          <a:bodyPr anchor="t">
            <a:normAutofit/>
          </a:bodyPr>
          <a:lstStyle>
            <a:lvl1pPr marL="0" indent="0" algn="l">
              <a:buNone/>
              <a:defRPr sz="1500">
                <a:solidFill>
                  <a:schemeClr val="tx1">
                    <a:tint val="75000"/>
                  </a:schemeClr>
                </a:solidFill>
              </a:defRPr>
            </a:lvl1pPr>
            <a:lvl2pPr marL="342830" indent="0" algn="ctr">
              <a:buNone/>
              <a:defRPr>
                <a:solidFill>
                  <a:schemeClr val="tx1">
                    <a:tint val="75000"/>
                  </a:schemeClr>
                </a:solidFill>
              </a:defRPr>
            </a:lvl2pPr>
            <a:lvl3pPr marL="685658" indent="0" algn="ctr">
              <a:buNone/>
              <a:defRPr>
                <a:solidFill>
                  <a:schemeClr val="tx1">
                    <a:tint val="75000"/>
                  </a:schemeClr>
                </a:solidFill>
              </a:defRPr>
            </a:lvl3pPr>
            <a:lvl4pPr marL="1028487" indent="0" algn="ctr">
              <a:buNone/>
              <a:defRPr>
                <a:solidFill>
                  <a:schemeClr val="tx1">
                    <a:tint val="75000"/>
                  </a:schemeClr>
                </a:solidFill>
              </a:defRPr>
            </a:lvl4pPr>
            <a:lvl5pPr marL="1371316" indent="0" algn="ctr">
              <a:buNone/>
              <a:defRPr>
                <a:solidFill>
                  <a:schemeClr val="tx1">
                    <a:tint val="75000"/>
                  </a:schemeClr>
                </a:solidFill>
              </a:defRPr>
            </a:lvl5pPr>
            <a:lvl6pPr marL="1714145" indent="0" algn="ctr">
              <a:buNone/>
              <a:defRPr>
                <a:solidFill>
                  <a:schemeClr val="tx1">
                    <a:tint val="75000"/>
                  </a:schemeClr>
                </a:solidFill>
              </a:defRPr>
            </a:lvl6pPr>
            <a:lvl7pPr marL="2056973" indent="0" algn="ctr">
              <a:buNone/>
              <a:defRPr>
                <a:solidFill>
                  <a:schemeClr val="tx1">
                    <a:tint val="75000"/>
                  </a:schemeClr>
                </a:solidFill>
              </a:defRPr>
            </a:lvl7pPr>
            <a:lvl8pPr marL="2399802" indent="0" algn="ctr">
              <a:buNone/>
              <a:defRPr>
                <a:solidFill>
                  <a:schemeClr val="tx1">
                    <a:tint val="75000"/>
                  </a:schemeClr>
                </a:solidFill>
              </a:defRPr>
            </a:lvl8pPr>
            <a:lvl9pPr marL="2742631"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2"/>
            <a:ext cx="7659687" cy="11684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1500">
                <a:solidFill>
                  <a:schemeClr val="tx1">
                    <a:tint val="75000"/>
                  </a:schemeClr>
                </a:solidFill>
              </a:defRPr>
            </a:lvl1pPr>
            <a:lvl2pPr marL="342830" indent="0">
              <a:buNone/>
              <a:defRPr sz="1400">
                <a:solidFill>
                  <a:schemeClr val="tx1">
                    <a:tint val="75000"/>
                  </a:schemeClr>
                </a:solidFill>
              </a:defRPr>
            </a:lvl2pPr>
            <a:lvl3pPr marL="685658" indent="0">
              <a:buNone/>
              <a:defRPr sz="1200">
                <a:solidFill>
                  <a:schemeClr val="tx1">
                    <a:tint val="75000"/>
                  </a:schemeClr>
                </a:solidFill>
              </a:defRPr>
            </a:lvl3pPr>
            <a:lvl4pPr marL="1028487" indent="0">
              <a:buNone/>
              <a:defRPr sz="1100">
                <a:solidFill>
                  <a:schemeClr val="tx1">
                    <a:tint val="75000"/>
                  </a:schemeClr>
                </a:solidFill>
              </a:defRPr>
            </a:lvl4pPr>
            <a:lvl5pPr marL="1371316" indent="0">
              <a:buNone/>
              <a:defRPr sz="1100">
                <a:solidFill>
                  <a:schemeClr val="tx1">
                    <a:tint val="75000"/>
                  </a:schemeClr>
                </a:solidFill>
              </a:defRPr>
            </a:lvl5pPr>
            <a:lvl6pPr marL="1714145" indent="0">
              <a:buNone/>
              <a:defRPr sz="1100">
                <a:solidFill>
                  <a:schemeClr val="tx1">
                    <a:tint val="75000"/>
                  </a:schemeClr>
                </a:solidFill>
              </a:defRPr>
            </a:lvl6pPr>
            <a:lvl7pPr marL="2056973" indent="0">
              <a:buNone/>
              <a:defRPr sz="1100">
                <a:solidFill>
                  <a:schemeClr val="tx1">
                    <a:tint val="75000"/>
                  </a:schemeClr>
                </a:solidFill>
              </a:defRPr>
            </a:lvl7pPr>
            <a:lvl8pPr marL="2399802" indent="0">
              <a:buNone/>
              <a:defRPr sz="1100">
                <a:solidFill>
                  <a:schemeClr val="tx1">
                    <a:tint val="75000"/>
                  </a:schemeClr>
                </a:solidFill>
              </a:defRPr>
            </a:lvl8pPr>
            <a:lvl9pPr marL="2742631"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3657600" cy="639762"/>
          </a:xfrm>
        </p:spPr>
        <p:txBody>
          <a:bodyPr anchor="b">
            <a:noAutofit/>
          </a:bodyPr>
          <a:lstStyle>
            <a:lvl1pPr marL="0" indent="0" algn="ctr">
              <a:buNone/>
              <a:defRPr sz="1500" b="1">
                <a:solidFill>
                  <a:schemeClr val="tx2"/>
                </a:solidFill>
              </a:defRPr>
            </a:lvl1pPr>
            <a:lvl2pPr marL="342830" indent="0">
              <a:buNone/>
              <a:defRPr sz="1500" b="1"/>
            </a:lvl2pPr>
            <a:lvl3pPr marL="685658" indent="0">
              <a:buNone/>
              <a:defRPr sz="1400" b="1"/>
            </a:lvl3pPr>
            <a:lvl4pPr marL="1028487" indent="0">
              <a:buNone/>
              <a:defRPr sz="1200" b="1"/>
            </a:lvl4pPr>
            <a:lvl5pPr marL="1371316" indent="0">
              <a:buNone/>
              <a:defRPr sz="1200" b="1"/>
            </a:lvl5pPr>
            <a:lvl6pPr marL="1714145" indent="0">
              <a:buNone/>
              <a:defRPr sz="1200" b="1"/>
            </a:lvl6pPr>
            <a:lvl7pPr marL="2056973" indent="0">
              <a:buNone/>
              <a:defRPr sz="1200" b="1"/>
            </a:lvl7pPr>
            <a:lvl8pPr marL="2399802" indent="0">
              <a:buNone/>
              <a:defRPr sz="1200" b="1"/>
            </a:lvl8pPr>
            <a:lvl9pPr marL="2742631"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4"/>
            <a:ext cx="3657600" cy="639762"/>
          </a:xfrm>
        </p:spPr>
        <p:txBody>
          <a:bodyPr anchor="b">
            <a:noAutofit/>
          </a:bodyPr>
          <a:lstStyle>
            <a:lvl1pPr marL="0" indent="0" algn="ctr">
              <a:buNone/>
              <a:defRPr sz="1500" b="1">
                <a:solidFill>
                  <a:schemeClr val="tx2"/>
                </a:solidFill>
              </a:defRPr>
            </a:lvl1pPr>
            <a:lvl2pPr marL="342830" indent="0">
              <a:buNone/>
              <a:defRPr sz="1500" b="1"/>
            </a:lvl2pPr>
            <a:lvl3pPr marL="685658" indent="0">
              <a:buNone/>
              <a:defRPr sz="1400" b="1"/>
            </a:lvl3pPr>
            <a:lvl4pPr marL="1028487" indent="0">
              <a:buNone/>
              <a:defRPr sz="1200" b="1"/>
            </a:lvl4pPr>
            <a:lvl5pPr marL="1371316" indent="0">
              <a:buNone/>
              <a:defRPr sz="1200" b="1"/>
            </a:lvl5pPr>
            <a:lvl6pPr marL="1714145" indent="0">
              <a:buNone/>
              <a:defRPr sz="1200" b="1"/>
            </a:lvl6pPr>
            <a:lvl7pPr marL="2056973" indent="0">
              <a:buNone/>
              <a:defRPr sz="1200" b="1"/>
            </a:lvl7pPr>
            <a:lvl8pPr marL="2399802" indent="0">
              <a:buNone/>
              <a:defRPr sz="1200" b="1"/>
            </a:lvl8pPr>
            <a:lvl9pPr marL="27426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700" b="1"/>
            </a:lvl1pPr>
          </a:lstStyle>
          <a:p>
            <a:r>
              <a:rPr lang="en-US"/>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830" indent="0">
              <a:buNone/>
              <a:defRPr sz="900"/>
            </a:lvl2pPr>
            <a:lvl3pPr marL="685658" indent="0">
              <a:buNone/>
              <a:defRPr sz="800"/>
            </a:lvl3pPr>
            <a:lvl4pPr marL="1028487" indent="0">
              <a:buNone/>
              <a:defRPr sz="700"/>
            </a:lvl4pPr>
            <a:lvl5pPr marL="1371316" indent="0">
              <a:buNone/>
              <a:defRPr sz="700"/>
            </a:lvl5pPr>
            <a:lvl6pPr marL="1714145" indent="0">
              <a:buNone/>
              <a:defRPr sz="700"/>
            </a:lvl6pPr>
            <a:lvl7pPr marL="2056973" indent="0">
              <a:buNone/>
              <a:defRPr sz="700"/>
            </a:lvl7pPr>
            <a:lvl8pPr marL="2399802" indent="0">
              <a:buNone/>
              <a:defRPr sz="700"/>
            </a:lvl8pPr>
            <a:lvl9pPr marL="2742631"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53B68-DF38-489B-81C1-C1F6D6A33688}"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4" y="5495278"/>
            <a:ext cx="7772400" cy="594626"/>
          </a:xfrm>
        </p:spPr>
        <p:txBody>
          <a:bodyPr anchor="b"/>
          <a:lstStyle>
            <a:lvl1pPr algn="ctr">
              <a:defRPr sz="17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830" indent="0">
              <a:buNone/>
              <a:defRPr sz="2100"/>
            </a:lvl2pPr>
            <a:lvl3pPr marL="685658" indent="0">
              <a:buNone/>
              <a:defRPr sz="1800"/>
            </a:lvl3pPr>
            <a:lvl4pPr marL="1028487" indent="0">
              <a:buNone/>
              <a:defRPr sz="1500"/>
            </a:lvl4pPr>
            <a:lvl5pPr marL="1371316" indent="0">
              <a:buNone/>
              <a:defRPr sz="1500"/>
            </a:lvl5pPr>
            <a:lvl6pPr marL="1714145" indent="0">
              <a:buNone/>
              <a:defRPr sz="1500"/>
            </a:lvl6pPr>
            <a:lvl7pPr marL="2056973" indent="0">
              <a:buNone/>
              <a:defRPr sz="1500"/>
            </a:lvl7pPr>
            <a:lvl8pPr marL="2399802" indent="0">
              <a:buNone/>
              <a:defRPr sz="1500"/>
            </a:lvl8pPr>
            <a:lvl9pPr marL="2742631"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01754" y="6096000"/>
            <a:ext cx="7772400" cy="612648"/>
          </a:xfrm>
        </p:spPr>
        <p:txBody>
          <a:bodyPr>
            <a:normAutofit/>
          </a:bodyPr>
          <a:lstStyle>
            <a:lvl1pPr marL="0" indent="0" algn="ctr">
              <a:buNone/>
              <a:defRPr sz="1200"/>
            </a:lvl1pPr>
            <a:lvl2pPr marL="342830" indent="0">
              <a:buNone/>
              <a:defRPr sz="900"/>
            </a:lvl2pPr>
            <a:lvl3pPr marL="685658" indent="0">
              <a:buNone/>
              <a:defRPr sz="800"/>
            </a:lvl3pPr>
            <a:lvl4pPr marL="1028487" indent="0">
              <a:buNone/>
              <a:defRPr sz="700"/>
            </a:lvl4pPr>
            <a:lvl5pPr marL="1371316" indent="0">
              <a:buNone/>
              <a:defRPr sz="700"/>
            </a:lvl5pPr>
            <a:lvl6pPr marL="1714145" indent="0">
              <a:buNone/>
              <a:defRPr sz="700"/>
            </a:lvl6pPr>
            <a:lvl7pPr marL="2056973" indent="0">
              <a:buNone/>
              <a:defRPr sz="700"/>
            </a:lvl7pPr>
            <a:lvl8pPr marL="2399802" indent="0">
              <a:buNone/>
              <a:defRPr sz="700"/>
            </a:lvl8pPr>
            <a:lvl9pPr marL="2742631" indent="0">
              <a:buNone/>
              <a:defRPr sz="700"/>
            </a:lvl9pPr>
          </a:lstStyle>
          <a:p>
            <a:pPr lvl="0"/>
            <a:r>
              <a:rPr lang="en-US"/>
              <a:t>Click to edit Master text styles</a:t>
            </a:r>
          </a:p>
        </p:txBody>
      </p:sp>
      <p:sp>
        <p:nvSpPr>
          <p:cNvPr id="8" name="Date Placeholder 7"/>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9" name="Slide Number Placeholder 8"/>
          <p:cNvSpPr>
            <a:spLocks noGrp="1"/>
          </p:cNvSpPr>
          <p:nvPr>
            <p:ph type="sldNum" sz="quarter" idx="11"/>
          </p:nvPr>
        </p:nvSpPr>
        <p:spPr/>
        <p:txBody>
          <a:bodyPr/>
          <a:lstStyle/>
          <a:p>
            <a:fld id="{98253B68-DF38-489B-81C1-C1F6D6A3368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10807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2"/>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0" indent="0">
              <a:buNone/>
              <a:defRPr sz="1600">
                <a:solidFill>
                  <a:schemeClr val="tx1">
                    <a:tint val="75000"/>
                  </a:schemeClr>
                </a:solidFill>
              </a:defRPr>
            </a:lvl3pPr>
            <a:lvl4pPr marL="1371316" indent="0">
              <a:buNone/>
              <a:defRPr sz="1400">
                <a:solidFill>
                  <a:schemeClr val="tx1">
                    <a:tint val="75000"/>
                  </a:schemeClr>
                </a:solidFill>
              </a:defRPr>
            </a:lvl4pPr>
            <a:lvl5pPr marL="1828421" indent="0">
              <a:buNone/>
              <a:defRPr sz="1400">
                <a:solidFill>
                  <a:schemeClr val="tx1">
                    <a:tint val="75000"/>
                  </a:schemeClr>
                </a:solidFill>
              </a:defRPr>
            </a:lvl5pPr>
            <a:lvl6pPr marL="2285526" indent="0">
              <a:buNone/>
              <a:defRPr sz="1400">
                <a:solidFill>
                  <a:schemeClr val="tx1">
                    <a:tint val="75000"/>
                  </a:schemeClr>
                </a:solidFill>
              </a:defRPr>
            </a:lvl6pPr>
            <a:lvl7pPr marL="2742630" indent="0">
              <a:buNone/>
              <a:defRPr sz="1400">
                <a:solidFill>
                  <a:schemeClr val="tx1">
                    <a:tint val="75000"/>
                  </a:schemeClr>
                </a:solidFill>
              </a:defRPr>
            </a:lvl7pPr>
            <a:lvl8pPr marL="3199736" indent="0">
              <a:buNone/>
              <a:defRPr sz="1400">
                <a:solidFill>
                  <a:schemeClr val="tx1">
                    <a:tint val="75000"/>
                  </a:schemeClr>
                </a:solidFill>
              </a:defRPr>
            </a:lvl8pPr>
            <a:lvl9pPr marL="365684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3657600" cy="639762"/>
          </a:xfrm>
        </p:spPr>
        <p:txBody>
          <a:bodyPr anchor="b">
            <a:noAutofit/>
          </a:bodyPr>
          <a:lstStyle>
            <a:lvl1pPr marL="0" indent="0" algn="ctr">
              <a:buNone/>
              <a:defRPr sz="2000" b="1">
                <a:solidFill>
                  <a:schemeClr val="tx2"/>
                </a:solidFill>
              </a:defRPr>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4"/>
            <a:ext cx="3657600" cy="639762"/>
          </a:xfrm>
        </p:spPr>
        <p:txBody>
          <a:bodyPr anchor="b">
            <a:noAutofit/>
          </a:bodyPr>
          <a:lstStyle>
            <a:lvl1pPr marL="0" indent="0" algn="ctr">
              <a:buNone/>
              <a:defRPr sz="2000" b="1">
                <a:solidFill>
                  <a:schemeClr val="tx2"/>
                </a:solidFill>
              </a:defRPr>
            </a:lvl1pPr>
            <a:lvl2pPr marL="457106" indent="0">
              <a:buNone/>
              <a:defRPr sz="2000" b="1"/>
            </a:lvl2pPr>
            <a:lvl3pPr marL="914210" indent="0">
              <a:buNone/>
              <a:defRPr sz="1800" b="1"/>
            </a:lvl3pPr>
            <a:lvl4pPr marL="1371316" indent="0">
              <a:buNone/>
              <a:defRPr sz="1600" b="1"/>
            </a:lvl4pPr>
            <a:lvl5pPr marL="1828421" indent="0">
              <a:buNone/>
              <a:defRPr sz="1600" b="1"/>
            </a:lvl5pPr>
            <a:lvl6pPr marL="2285526" indent="0">
              <a:buNone/>
              <a:defRPr sz="1600" b="1"/>
            </a:lvl6pPr>
            <a:lvl7pPr marL="2742630" indent="0">
              <a:buNone/>
              <a:defRPr sz="1600" b="1"/>
            </a:lvl7pPr>
            <a:lvl8pPr marL="3199736" indent="0">
              <a:buNone/>
              <a:defRPr sz="1600" b="1"/>
            </a:lvl8pPr>
            <a:lvl9pPr marL="365684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53B68-DF38-489B-81C1-C1F6D6A33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53B68-DF38-489B-81C1-C1F6D6A33688}"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4"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106" indent="0">
              <a:buNone/>
              <a:defRPr sz="2800"/>
            </a:lvl2pPr>
            <a:lvl3pPr marL="914210" indent="0">
              <a:buNone/>
              <a:defRPr sz="2400"/>
            </a:lvl3pPr>
            <a:lvl4pPr marL="1371316" indent="0">
              <a:buNone/>
              <a:defRPr sz="2000"/>
            </a:lvl4pPr>
            <a:lvl5pPr marL="1828421" indent="0">
              <a:buNone/>
              <a:defRPr sz="2000"/>
            </a:lvl5pPr>
            <a:lvl6pPr marL="2285526" indent="0">
              <a:buNone/>
              <a:defRPr sz="2000"/>
            </a:lvl6pPr>
            <a:lvl7pPr marL="2742630" indent="0">
              <a:buNone/>
              <a:defRPr sz="2000"/>
            </a:lvl7pPr>
            <a:lvl8pPr marL="3199736" indent="0">
              <a:buNone/>
              <a:defRPr sz="2000"/>
            </a:lvl8pPr>
            <a:lvl9pPr marL="3656841"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4" y="6096000"/>
            <a:ext cx="7772400" cy="612648"/>
          </a:xfrm>
        </p:spPr>
        <p:txBody>
          <a:bodyPr>
            <a:normAutofit/>
          </a:bodyPr>
          <a:lstStyle>
            <a:lvl1pPr marL="0" indent="0" algn="ctr">
              <a:buNone/>
              <a:defRPr sz="1600"/>
            </a:lvl1pPr>
            <a:lvl2pPr marL="457106" indent="0">
              <a:buNone/>
              <a:defRPr sz="1200"/>
            </a:lvl2pPr>
            <a:lvl3pPr marL="914210" indent="0">
              <a:buNone/>
              <a:defRPr sz="1000"/>
            </a:lvl3pPr>
            <a:lvl4pPr marL="1371316" indent="0">
              <a:buNone/>
              <a:defRPr sz="900"/>
            </a:lvl4pPr>
            <a:lvl5pPr marL="1828421" indent="0">
              <a:buNone/>
              <a:defRPr sz="900"/>
            </a:lvl5pPr>
            <a:lvl6pPr marL="2285526" indent="0">
              <a:buNone/>
              <a:defRPr sz="900"/>
            </a:lvl6pPr>
            <a:lvl7pPr marL="2742630" indent="0">
              <a:buNone/>
              <a:defRPr sz="900"/>
            </a:lvl7pPr>
            <a:lvl8pPr marL="3199736" indent="0">
              <a:buNone/>
              <a:defRPr sz="900"/>
            </a:lvl8pPr>
            <a:lvl9pPr marL="3656841"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2349BB2-E05F-4DAF-BA79-08B04B2467E9}" type="datetimeFigureOut">
              <a:rPr lang="en-US" smtClean="0"/>
              <a:pPr/>
              <a:t>10/20/2021</a:t>
            </a:fld>
            <a:endParaRPr lang="en-US"/>
          </a:p>
        </p:txBody>
      </p:sp>
      <p:sp>
        <p:nvSpPr>
          <p:cNvPr id="9" name="Slide Number Placeholder 8"/>
          <p:cNvSpPr>
            <a:spLocks noGrp="1"/>
          </p:cNvSpPr>
          <p:nvPr>
            <p:ph type="sldNum" sz="quarter" idx="11"/>
          </p:nvPr>
        </p:nvSpPr>
        <p:spPr/>
        <p:txBody>
          <a:bodyPr/>
          <a:lstStyle/>
          <a:p>
            <a:fld id="{98253B68-DF38-489B-81C1-C1F6D6A3368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20" tIns="45711" rIns="91420" bIns="45711"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7620000" cy="4800600"/>
          </a:xfrm>
          <a:prstGeom prst="rect">
            <a:avLst/>
          </a:prstGeom>
        </p:spPr>
        <p:txBody>
          <a:bodyPr vert="horz" lIns="91420" tIns="45711" rIns="91420"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8253B68-DF38-489B-81C1-C1F6D6A33688}" type="slidenum">
              <a:rPr lang="en-US" smtClean="0"/>
              <a:pPr/>
              <a:t>‹#›</a:t>
            </a:fld>
            <a:endParaRPr lang="en-US"/>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20" tIns="45711" rIns="91420" bIns="45711"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3" y="1645922"/>
            <a:ext cx="2438399" cy="365760"/>
          </a:xfrm>
          <a:prstGeom prst="rect">
            <a:avLst/>
          </a:prstGeom>
        </p:spPr>
        <p:txBody>
          <a:bodyPr vert="horz" lIns="91420" tIns="45711" rIns="91420" bIns="45711" rtlCol="0" anchor="ctr"/>
          <a:lstStyle>
            <a:lvl1pPr algn="l">
              <a:defRPr sz="1200">
                <a:solidFill>
                  <a:schemeClr val="bg2"/>
                </a:solidFill>
              </a:defRPr>
            </a:lvl1pPr>
          </a:lstStyle>
          <a:p>
            <a:fld id="{02349BB2-E05F-4DAF-BA79-08B04B2467E9}" type="datetimeFigureOut">
              <a:rPr lang="en-US" smtClean="0"/>
              <a:pPr/>
              <a:t>10/20/2021</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816" r:id="rId12"/>
  </p:sldLayoutIdLst>
  <p:txStyles>
    <p:titleStyle>
      <a:lvl1pPr algn="l" defTabSz="91421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829" indent="-228553" algn="l" defTabSz="91421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39946" indent="-228553" algn="l" defTabSz="91421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631" indent="-228553" algn="l" defTabSz="91421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79895" indent="-228553" algn="l" defTabSz="91421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158" indent="-228553" algn="l" defTabSz="91421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000" indent="-182842" algn="l" defTabSz="91421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9842" indent="-182842" algn="l" defTabSz="91421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2684" indent="-182842" algn="l" defTabSz="91421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5526" indent="-182842" algn="l" defTabSz="91421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210" rtl="0" eaLnBrk="1" latinLnBrk="0" hangingPunct="1">
        <a:defRPr sz="1800" kern="1200">
          <a:solidFill>
            <a:schemeClr val="tx1"/>
          </a:solidFill>
          <a:latin typeface="+mn-lt"/>
          <a:ea typeface="+mn-ea"/>
          <a:cs typeface="+mn-cs"/>
        </a:defRPr>
      </a:lvl1pPr>
      <a:lvl2pPr marL="457106"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6" algn="l" defTabSz="914210" rtl="0" eaLnBrk="1" latinLnBrk="0" hangingPunct="1">
        <a:defRPr sz="1800" kern="1200">
          <a:solidFill>
            <a:schemeClr val="tx1"/>
          </a:solidFill>
          <a:latin typeface="+mn-lt"/>
          <a:ea typeface="+mn-ea"/>
          <a:cs typeface="+mn-cs"/>
        </a:defRPr>
      </a:lvl4pPr>
      <a:lvl5pPr marL="1828421"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0" algn="l" defTabSz="914210" rtl="0" eaLnBrk="1" latinLnBrk="0" hangingPunct="1">
        <a:defRPr sz="1800" kern="1200">
          <a:solidFill>
            <a:schemeClr val="tx1"/>
          </a:solidFill>
          <a:latin typeface="+mn-lt"/>
          <a:ea typeface="+mn-ea"/>
          <a:cs typeface="+mn-cs"/>
        </a:defRPr>
      </a:lvl7pPr>
      <a:lvl8pPr marL="3199736" algn="l" defTabSz="914210" rtl="0" eaLnBrk="1" latinLnBrk="0" hangingPunct="1">
        <a:defRPr sz="1800" kern="1200">
          <a:solidFill>
            <a:schemeClr val="tx1"/>
          </a:solidFill>
          <a:latin typeface="+mn-lt"/>
          <a:ea typeface="+mn-ea"/>
          <a:cs typeface="+mn-cs"/>
        </a:defRPr>
      </a:lvl8pPr>
      <a:lvl9pPr marL="3656841" algn="l" defTabSz="91421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20" tIns="45711" rIns="91420" bIns="45711"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7620000" cy="4800600"/>
          </a:xfrm>
          <a:prstGeom prst="rect">
            <a:avLst/>
          </a:prstGeom>
        </p:spPr>
        <p:txBody>
          <a:bodyPr vert="horz" lIns="91420" tIns="45711" rIns="91420"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5" tIns="34283" rIns="68565" bIns="34283"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5" tIns="34283" rIns="68565" bIns="34283"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rgbClr val="FFFFFF"/>
                </a:solidFill>
              </a:defRPr>
            </a:lvl1pPr>
          </a:lstStyle>
          <a:p>
            <a:fld id="{98253B68-DF38-489B-81C1-C1F6D6A33688}"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20" tIns="45711" rIns="91420" bIns="45711" rtlCol="0" anchor="ctr"/>
          <a:lstStyle>
            <a:lvl1pPr algn="r">
              <a:defRPr sz="900">
                <a:solidFill>
                  <a:schemeClr val="bg2"/>
                </a:solidFill>
              </a:defRPr>
            </a:lvl1pPr>
          </a:lstStyle>
          <a:p>
            <a:endParaRPr lang="en-US"/>
          </a:p>
        </p:txBody>
      </p:sp>
      <p:sp>
        <p:nvSpPr>
          <p:cNvPr id="4" name="Date Placeholder 3"/>
          <p:cNvSpPr>
            <a:spLocks noGrp="1"/>
          </p:cNvSpPr>
          <p:nvPr>
            <p:ph type="dt" sz="half" idx="2"/>
          </p:nvPr>
        </p:nvSpPr>
        <p:spPr>
          <a:xfrm rot="16200000">
            <a:off x="7551354" y="1645922"/>
            <a:ext cx="2438399" cy="365760"/>
          </a:xfrm>
          <a:prstGeom prst="rect">
            <a:avLst/>
          </a:prstGeom>
        </p:spPr>
        <p:txBody>
          <a:bodyPr vert="horz" lIns="91420" tIns="45711" rIns="91420" bIns="45711" rtlCol="0" anchor="ctr"/>
          <a:lstStyle>
            <a:lvl1pPr algn="l">
              <a:defRPr sz="900">
                <a:solidFill>
                  <a:schemeClr val="bg2"/>
                </a:solidFill>
              </a:defRPr>
            </a:lvl1pPr>
          </a:lstStyle>
          <a:p>
            <a:fld id="{02349BB2-E05F-4DAF-BA79-08B04B2467E9}" type="datetimeFigureOut">
              <a:rPr lang="en-US" smtClean="0"/>
              <a:pPr/>
              <a:t>10/20/2021</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xStyles>
    <p:titleStyle>
      <a:lvl1pPr algn="l" defTabSz="685658" rtl="0" eaLnBrk="1" latinLnBrk="0" hangingPunct="1">
        <a:spcBef>
          <a:spcPct val="0"/>
        </a:spcBef>
        <a:buNone/>
        <a:defRPr sz="3500" kern="1200" cap="none" spc="-75" baseline="0">
          <a:ln>
            <a:noFill/>
          </a:ln>
          <a:solidFill>
            <a:schemeClr val="tx2"/>
          </a:solidFill>
          <a:effectLst/>
          <a:latin typeface="+mj-lt"/>
          <a:ea typeface="+mj-ea"/>
          <a:cs typeface="+mj-cs"/>
        </a:defRPr>
      </a:lvl1pPr>
    </p:titleStyle>
    <p:bodyStyle>
      <a:lvl1pPr marL="257122" indent="-171415" algn="l" defTabSz="685658"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1pPr>
      <a:lvl2pPr marL="479960" indent="-171415" algn="l" defTabSz="685658"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223" indent="-171415" algn="l" defTabSz="685658"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3pPr>
      <a:lvl4pPr marL="959921" indent="-171415" algn="l" defTabSz="685658"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619" indent="-171415" algn="l" defTabSz="685658" rtl="0" eaLnBrk="1" latinLnBrk="0" hangingPunct="1">
        <a:spcBef>
          <a:spcPct val="20000"/>
        </a:spcBef>
        <a:buClr>
          <a:schemeClr val="accent5"/>
        </a:buClr>
        <a:buFont typeface="Arial" pitchFamily="34" charset="0"/>
        <a:buChar char="•"/>
        <a:defRPr sz="1100" kern="1200" baseline="0">
          <a:solidFill>
            <a:schemeClr val="tx1"/>
          </a:solidFill>
          <a:latin typeface="+mn-lt"/>
          <a:ea typeface="+mn-ea"/>
          <a:cs typeface="+mn-cs"/>
        </a:defRPr>
      </a:lvl5pPr>
      <a:lvl6pPr marL="1302750" indent="-137132" algn="l" defTabSz="685658" rtl="0" eaLnBrk="1" latinLnBrk="0" hangingPunct="1">
        <a:spcBef>
          <a:spcPct val="20000"/>
        </a:spcBef>
        <a:buClr>
          <a:schemeClr val="accent1"/>
        </a:buClr>
        <a:buFont typeface="Arial" pitchFamily="34" charset="0"/>
        <a:buChar char="•"/>
        <a:defRPr sz="1100" kern="1200" baseline="0">
          <a:solidFill>
            <a:schemeClr val="tx1"/>
          </a:solidFill>
          <a:latin typeface="+mn-lt"/>
          <a:ea typeface="+mn-ea"/>
          <a:cs typeface="+mn-cs"/>
        </a:defRPr>
      </a:lvl6pPr>
      <a:lvl7pPr marL="1439882" indent="-137132" algn="l" defTabSz="685658" rtl="0" eaLnBrk="1" latinLnBrk="0" hangingPunct="1">
        <a:spcBef>
          <a:spcPct val="20000"/>
        </a:spcBef>
        <a:buClr>
          <a:schemeClr val="accent2"/>
        </a:buClr>
        <a:buFont typeface="Arial" pitchFamily="34" charset="0"/>
        <a:buChar char="•"/>
        <a:defRPr sz="1100" kern="1200">
          <a:solidFill>
            <a:schemeClr val="tx1"/>
          </a:solidFill>
          <a:latin typeface="+mn-lt"/>
          <a:ea typeface="+mn-ea"/>
          <a:cs typeface="+mn-cs"/>
        </a:defRPr>
      </a:lvl7pPr>
      <a:lvl8pPr marL="1577013" indent="-137132" algn="l" defTabSz="685658" rtl="0" eaLnBrk="1" latinLnBrk="0" hangingPunct="1">
        <a:spcBef>
          <a:spcPct val="20000"/>
        </a:spcBef>
        <a:buClr>
          <a:schemeClr val="accent3"/>
        </a:buClr>
        <a:buFont typeface="Arial" pitchFamily="34" charset="0"/>
        <a:buChar char="•"/>
        <a:defRPr sz="1100" kern="1200">
          <a:solidFill>
            <a:schemeClr val="tx1"/>
          </a:solidFill>
          <a:latin typeface="+mn-lt"/>
          <a:ea typeface="+mn-ea"/>
          <a:cs typeface="+mn-cs"/>
        </a:defRPr>
      </a:lvl8pPr>
      <a:lvl9pPr marL="1714145" indent="-137132" algn="l" defTabSz="685658" rtl="0" eaLnBrk="1" latinLnBrk="0" hangingPunct="1">
        <a:spcBef>
          <a:spcPct val="20000"/>
        </a:spcBef>
        <a:buClr>
          <a:schemeClr val="accent4"/>
        </a:buClr>
        <a:buFont typeface="Arial" pitchFamily="34" charset="0"/>
        <a:buChar char="•"/>
        <a:defRPr sz="1100" kern="1200">
          <a:solidFill>
            <a:schemeClr val="tx1"/>
          </a:solidFill>
          <a:latin typeface="+mn-lt"/>
          <a:ea typeface="+mn-ea"/>
          <a:cs typeface="+mn-cs"/>
        </a:defRPr>
      </a:lvl9pPr>
    </p:bodyStyle>
    <p:otherStyle>
      <a:defPPr>
        <a:defRPr lang="en-US"/>
      </a:defPPr>
      <a:lvl1pPr marL="0" algn="l" defTabSz="685658" rtl="0" eaLnBrk="1" latinLnBrk="0" hangingPunct="1">
        <a:defRPr sz="1400" kern="1200">
          <a:solidFill>
            <a:schemeClr val="tx1"/>
          </a:solidFill>
          <a:latin typeface="+mn-lt"/>
          <a:ea typeface="+mn-ea"/>
          <a:cs typeface="+mn-cs"/>
        </a:defRPr>
      </a:lvl1pPr>
      <a:lvl2pPr marL="342830" algn="l" defTabSz="685658" rtl="0" eaLnBrk="1" latinLnBrk="0" hangingPunct="1">
        <a:defRPr sz="1400" kern="1200">
          <a:solidFill>
            <a:schemeClr val="tx1"/>
          </a:solidFill>
          <a:latin typeface="+mn-lt"/>
          <a:ea typeface="+mn-ea"/>
          <a:cs typeface="+mn-cs"/>
        </a:defRPr>
      </a:lvl2pPr>
      <a:lvl3pPr marL="685658" algn="l" defTabSz="685658" rtl="0" eaLnBrk="1" latinLnBrk="0" hangingPunct="1">
        <a:defRPr sz="1400" kern="1200">
          <a:solidFill>
            <a:schemeClr val="tx1"/>
          </a:solidFill>
          <a:latin typeface="+mn-lt"/>
          <a:ea typeface="+mn-ea"/>
          <a:cs typeface="+mn-cs"/>
        </a:defRPr>
      </a:lvl3pPr>
      <a:lvl4pPr marL="1028487" algn="l" defTabSz="685658" rtl="0" eaLnBrk="1" latinLnBrk="0" hangingPunct="1">
        <a:defRPr sz="1400" kern="1200">
          <a:solidFill>
            <a:schemeClr val="tx1"/>
          </a:solidFill>
          <a:latin typeface="+mn-lt"/>
          <a:ea typeface="+mn-ea"/>
          <a:cs typeface="+mn-cs"/>
        </a:defRPr>
      </a:lvl4pPr>
      <a:lvl5pPr marL="1371316" algn="l" defTabSz="685658" rtl="0" eaLnBrk="1" latinLnBrk="0" hangingPunct="1">
        <a:defRPr sz="1400" kern="1200">
          <a:solidFill>
            <a:schemeClr val="tx1"/>
          </a:solidFill>
          <a:latin typeface="+mn-lt"/>
          <a:ea typeface="+mn-ea"/>
          <a:cs typeface="+mn-cs"/>
        </a:defRPr>
      </a:lvl5pPr>
      <a:lvl6pPr marL="1714145" algn="l" defTabSz="685658" rtl="0" eaLnBrk="1" latinLnBrk="0" hangingPunct="1">
        <a:defRPr sz="1400" kern="1200">
          <a:solidFill>
            <a:schemeClr val="tx1"/>
          </a:solidFill>
          <a:latin typeface="+mn-lt"/>
          <a:ea typeface="+mn-ea"/>
          <a:cs typeface="+mn-cs"/>
        </a:defRPr>
      </a:lvl6pPr>
      <a:lvl7pPr marL="2056973" algn="l" defTabSz="685658" rtl="0" eaLnBrk="1" latinLnBrk="0" hangingPunct="1">
        <a:defRPr sz="1400" kern="1200">
          <a:solidFill>
            <a:schemeClr val="tx1"/>
          </a:solidFill>
          <a:latin typeface="+mn-lt"/>
          <a:ea typeface="+mn-ea"/>
          <a:cs typeface="+mn-cs"/>
        </a:defRPr>
      </a:lvl7pPr>
      <a:lvl8pPr marL="2399802" algn="l" defTabSz="685658" rtl="0" eaLnBrk="1" latinLnBrk="0" hangingPunct="1">
        <a:defRPr sz="1400" kern="1200">
          <a:solidFill>
            <a:schemeClr val="tx1"/>
          </a:solidFill>
          <a:latin typeface="+mn-lt"/>
          <a:ea typeface="+mn-ea"/>
          <a:cs typeface="+mn-cs"/>
        </a:defRPr>
      </a:lvl8pPr>
      <a:lvl9pPr marL="2742631" algn="l" defTabSz="68565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edicalapps.ch/Geneva_Score.aspx" TargetMode="External"/><Relationship Id="rId2" Type="http://schemas.openxmlformats.org/officeDocument/2006/relationships/hyperlink" Target="http://www.mdcalc.com/wells-criteria-for-pulmonary-embolism-pe/" TargetMode="External"/><Relationship Id="rId1" Type="http://schemas.openxmlformats.org/officeDocument/2006/relationships/slideLayout" Target="../slideLayouts/slideLayout2.xml"/><Relationship Id="rId5" Type="http://schemas.openxmlformats.org/officeDocument/2006/relationships/hyperlink" Target="https://www.mdcalc.com/perc-rule-pulmonary-embolism" TargetMode="External"/><Relationship Id="rId4" Type="http://schemas.openxmlformats.org/officeDocument/2006/relationships/hyperlink" Target="https://ebmcalc.com/PulmonaryEmbRiskPisaCXR.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m/url?q=https%3A%2F%2Fwww.mdcalc.com%2Faortic-dissection-detection-risk-score-add-rs&amp;sa=D&amp;sntz=1&amp;usg=AFQjCNEF8CKC3WbKsxbgU8fj32sCvFs61Q"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medicalapps.ch/Geneva_Score.aspx" TargetMode="External"/><Relationship Id="rId3" Type="http://schemas.openxmlformats.org/officeDocument/2006/relationships/hyperlink" Target="https://www.google.com/url?q=https%3A%2F%2Fwww.mdcalc.com%2Faortic-dissection-detection-risk-score-add-rs&amp;sa=D&amp;sntz=1&amp;usg=AFQjCNEF8CKC3WbKsxbgU8fj32sCvFs61Q" TargetMode="External"/><Relationship Id="rId7" Type="http://schemas.openxmlformats.org/officeDocument/2006/relationships/hyperlink" Target="http://www.mdcalc.com/wells-criteria-for-pulmonary-embolism-p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mdcalc.com/heart-score-major-cardiac-events" TargetMode="External"/><Relationship Id="rId11" Type="http://schemas.openxmlformats.org/officeDocument/2006/relationships/hyperlink" Target="https://sites.google.com/site/clinicalcalculators/" TargetMode="External"/><Relationship Id="rId5" Type="http://schemas.openxmlformats.org/officeDocument/2006/relationships/hyperlink" Target="https://www.mdcalc.com/interchest-clinical-prediction-rule-chest-pain-primary-care" TargetMode="External"/><Relationship Id="rId10" Type="http://schemas.openxmlformats.org/officeDocument/2006/relationships/hyperlink" Target="https://www.mdcalc.com/perc-rule-pulmonary-embolism" TargetMode="External"/><Relationship Id="rId4" Type="http://schemas.openxmlformats.org/officeDocument/2006/relationships/hyperlink" Target="https://www.mdcalc.com/marburg-heart-score-mhs" TargetMode="External"/><Relationship Id="rId9" Type="http://schemas.openxmlformats.org/officeDocument/2006/relationships/hyperlink" Target="https://ebmcalc.com/PulmonaryEmbRiskPisaCXR.ht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bmj.com/content/325/7364/588.long" TargetMode="External"/><Relationship Id="rId3" Type="http://schemas.openxmlformats.org/officeDocument/2006/relationships/hyperlink" Target="https://www.aafp.org/afp/2018/1115/p561.html" TargetMode="External"/><Relationship Id="rId7" Type="http://schemas.openxmlformats.org/officeDocument/2006/relationships/hyperlink" Target="https://www.mdedge.com/familymedicine/article/62640/stress-tests-how-make-calculated-choic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pubmed.ncbi.nlm.nih.gov/33320506/" TargetMode="External"/><Relationship Id="rId5" Type="http://schemas.openxmlformats.org/officeDocument/2006/relationships/hyperlink" Target="https://www.mdedge.com/familymedicine/article/81937/cardiology/chest-pain-tools-improve-your-office-evaluation" TargetMode="External"/><Relationship Id="rId4" Type="http://schemas.openxmlformats.org/officeDocument/2006/relationships/hyperlink" Target="http://www.bmj.com/content/350/bmj.h190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choosingwiselycanada.org/nuclear-medicin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3" Type="http://schemas.openxmlformats.org/officeDocument/2006/relationships/hyperlink" Target="https://www.mdcalc.com/marburg-heart-score-mh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mdcalc.com/heart-score-major-cardiac-event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dcalc.com/marburg-heart-score-mhs"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https://www.mdcalc.com/heart-score-major-cardiac-eve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Chest discomfort</a:t>
            </a:r>
          </a:p>
        </p:txBody>
      </p:sp>
      <p:sp>
        <p:nvSpPr>
          <p:cNvPr id="3" name="Subtitle 2"/>
          <p:cNvSpPr>
            <a:spLocks noGrp="1"/>
          </p:cNvSpPr>
          <p:nvPr>
            <p:ph type="subTitle" idx="1"/>
          </p:nvPr>
        </p:nvSpPr>
        <p:spPr/>
        <p:txBody>
          <a:bodyPr>
            <a:normAutofit/>
          </a:bodyPr>
          <a:lstStyle/>
          <a:p>
            <a:r>
              <a:rPr lang="en-US" dirty="0"/>
              <a:t>Evaluation and Management</a:t>
            </a:r>
          </a:p>
          <a:p>
            <a:r>
              <a:rPr lang="en-US" dirty="0"/>
              <a:t>Bill </a:t>
            </a:r>
            <a:r>
              <a:rPr lang="en-US" dirty="0" err="1"/>
              <a:t>Cayley</a:t>
            </a:r>
            <a:r>
              <a:rPr lang="en-US" dirty="0"/>
              <a:t> MD </a:t>
            </a:r>
            <a:r>
              <a:rPr lang="en-US" dirty="0" err="1"/>
              <a:t>MDiv</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mbria"/>
              </a:rPr>
              <a:t>Pulmonary embolism (PE)?</a:t>
            </a:r>
          </a:p>
        </p:txBody>
      </p:sp>
      <p:sp>
        <p:nvSpPr>
          <p:cNvPr id="3" name="Content Placeholder 2"/>
          <p:cNvSpPr>
            <a:spLocks noGrp="1"/>
          </p:cNvSpPr>
          <p:nvPr>
            <p:ph idx="1"/>
          </p:nvPr>
        </p:nvSpPr>
        <p:spPr/>
        <p:txBody>
          <a:bodyPr/>
          <a:lstStyle/>
          <a:p>
            <a:r>
              <a:rPr lang="en-US" dirty="0"/>
              <a:t>History and Examination marginally helpful</a:t>
            </a:r>
          </a:p>
          <a:p>
            <a:pPr lvl="1"/>
            <a:r>
              <a:rPr lang="en-US" dirty="0"/>
              <a:t>CXR may be abnormal, but atelectasis, </a:t>
            </a:r>
            <a:r>
              <a:rPr lang="en-US" dirty="0" err="1"/>
              <a:t>hemidiaphragm</a:t>
            </a:r>
            <a:r>
              <a:rPr lang="en-US" dirty="0"/>
              <a:t> elevation and effusion are non-specific</a:t>
            </a:r>
          </a:p>
          <a:p>
            <a:pPr lvl="1"/>
            <a:r>
              <a:rPr lang="en-US" dirty="0"/>
              <a:t>Right ventricular strain may be present on ECG, but is a non-specific finding</a:t>
            </a:r>
          </a:p>
          <a:p>
            <a:pPr lvl="1"/>
            <a:r>
              <a:rPr lang="en-US" dirty="0"/>
              <a:t>Hypoxia may be present, but ~20% of patients with PE have normal A:A gradient</a:t>
            </a:r>
          </a:p>
        </p:txBody>
      </p:sp>
      <p:sp>
        <p:nvSpPr>
          <p:cNvPr id="4" name="TextBox 3"/>
          <p:cNvSpPr txBox="1"/>
          <p:nvPr/>
        </p:nvSpPr>
        <p:spPr>
          <a:xfrm>
            <a:off x="762001" y="6172200"/>
            <a:ext cx="2639120" cy="276999"/>
          </a:xfrm>
          <a:prstGeom prst="rect">
            <a:avLst/>
          </a:prstGeom>
          <a:noFill/>
        </p:spPr>
        <p:txBody>
          <a:bodyPr wrap="none" lIns="91420" tIns="45711" rIns="91420" bIns="45711" rtlCol="0">
            <a:spAutoFit/>
          </a:bodyPr>
          <a:lstStyle/>
          <a:p>
            <a:r>
              <a:rPr lang="en-US" sz="1200" dirty="0" err="1"/>
              <a:t>Eur</a:t>
            </a:r>
            <a:r>
              <a:rPr lang="en-US" sz="1200" dirty="0"/>
              <a:t> Heart J. 2008 Sep;29(18):2276-315.</a:t>
            </a:r>
          </a:p>
        </p:txBody>
      </p:sp>
    </p:spTree>
    <p:extLst>
      <p:ext uri="{BB962C8B-B14F-4D97-AF65-F5344CB8AC3E}">
        <p14:creationId xmlns:p14="http://schemas.microsoft.com/office/powerpoint/2010/main" val="1312623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 Prediction </a:t>
            </a:r>
          </a:p>
        </p:txBody>
      </p:sp>
      <p:sp>
        <p:nvSpPr>
          <p:cNvPr id="4" name="Content Placeholder 3"/>
          <p:cNvSpPr>
            <a:spLocks noGrp="1"/>
          </p:cNvSpPr>
          <p:nvPr>
            <p:ph idx="1"/>
          </p:nvPr>
        </p:nvSpPr>
        <p:spPr/>
        <p:txBody>
          <a:bodyPr>
            <a:normAutofit fontScale="92500" lnSpcReduction="10000"/>
          </a:bodyPr>
          <a:lstStyle/>
          <a:p>
            <a:r>
              <a:rPr lang="en-US" dirty="0"/>
              <a:t>Four prediction rules can be helpful:</a:t>
            </a:r>
          </a:p>
          <a:p>
            <a:pPr lvl="1"/>
            <a:r>
              <a:rPr lang="en-US" dirty="0"/>
              <a:t>Wells prediction rule is based on the simplest combination of history and exam findings. (most studied)</a:t>
            </a:r>
          </a:p>
          <a:p>
            <a:pPr lvl="2"/>
            <a:r>
              <a:rPr lang="en-US" dirty="0">
                <a:hlinkClick r:id="rId2"/>
              </a:rPr>
              <a:t>http://www.mdcalc.com/wells-criteria-for-pulmonary-embolism-pe/</a:t>
            </a:r>
            <a:endParaRPr lang="en-US" dirty="0"/>
          </a:p>
          <a:p>
            <a:pPr lvl="1"/>
            <a:r>
              <a:rPr lang="en-US" dirty="0"/>
              <a:t>Geneva rule requires blood gas and chest </a:t>
            </a:r>
            <a:r>
              <a:rPr lang="en-US" dirty="0" err="1"/>
              <a:t>xray</a:t>
            </a:r>
            <a:r>
              <a:rPr lang="en-US" dirty="0"/>
              <a:t> findings.</a:t>
            </a:r>
          </a:p>
          <a:p>
            <a:pPr lvl="2"/>
            <a:r>
              <a:rPr lang="en-US" dirty="0">
                <a:hlinkClick r:id="rId3"/>
              </a:rPr>
              <a:t>http://www.medicalapps.ch/Geneva_Score.aspx</a:t>
            </a:r>
            <a:endParaRPr lang="en-US" dirty="0"/>
          </a:p>
          <a:p>
            <a:pPr lvl="1"/>
            <a:r>
              <a:rPr lang="en-US" dirty="0"/>
              <a:t>Pisa rule is the most mathematically complicated and depends on clinical, ECG and x-ray findings. (possibly most accurate)</a:t>
            </a:r>
          </a:p>
          <a:p>
            <a:pPr lvl="2"/>
            <a:r>
              <a:rPr lang="en-IN" dirty="0">
                <a:hlinkClick r:id="rId4"/>
              </a:rPr>
              <a:t>https://ebmcalc.com/PulmonaryEmbRiskPisaCXR.htm</a:t>
            </a:r>
            <a:endParaRPr lang="en-IN" dirty="0"/>
          </a:p>
          <a:p>
            <a:pPr lvl="1"/>
            <a:r>
              <a:rPr lang="en-US" dirty="0"/>
              <a:t>Wells &amp; Geneva: likelihood of PE ~ 10% if low probability, ~ 30% if moderate probability, ~ 65% if high probability.</a:t>
            </a:r>
          </a:p>
          <a:p>
            <a:pPr lvl="1"/>
            <a:r>
              <a:rPr lang="en-US" dirty="0"/>
              <a:t>If patient low risk (&lt; 15% probability) and meets all </a:t>
            </a:r>
            <a:r>
              <a:rPr lang="en-IN" dirty="0"/>
              <a:t>Pulmonary Embolism Rule-Out Criteria (PERC), risk of PE &lt; 2% and no further testing needed. </a:t>
            </a:r>
            <a:endParaRPr lang="en-US" dirty="0"/>
          </a:p>
          <a:p>
            <a:pPr lvl="2"/>
            <a:r>
              <a:rPr lang="en-US" dirty="0">
                <a:hlinkClick r:id="rId5"/>
              </a:rPr>
              <a:t>https://www.mdcalc.com/perc-rule-pulmonary-embolism</a:t>
            </a:r>
            <a:endParaRPr lang="en-US" dirty="0"/>
          </a:p>
          <a:p>
            <a:endParaRPr lang="en-US" dirty="0"/>
          </a:p>
        </p:txBody>
      </p:sp>
      <p:sp>
        <p:nvSpPr>
          <p:cNvPr id="3" name="TextBox 2"/>
          <p:cNvSpPr txBox="1"/>
          <p:nvPr/>
        </p:nvSpPr>
        <p:spPr>
          <a:xfrm>
            <a:off x="762001" y="6172200"/>
            <a:ext cx="3039165" cy="276999"/>
          </a:xfrm>
          <a:prstGeom prst="rect">
            <a:avLst/>
          </a:prstGeom>
          <a:noFill/>
        </p:spPr>
        <p:txBody>
          <a:bodyPr wrap="none" lIns="91420" tIns="45711" rIns="91420" bIns="45711" rtlCol="0">
            <a:spAutoFit/>
          </a:bodyPr>
          <a:lstStyle/>
          <a:p>
            <a:r>
              <a:rPr lang="en-US" sz="1200" dirty="0"/>
              <a:t>Medicine (Baltimore). 2005 Mar;84(2):107-14</a:t>
            </a:r>
          </a:p>
        </p:txBody>
      </p:sp>
    </p:spTree>
    <p:extLst>
      <p:ext uri="{BB962C8B-B14F-4D97-AF65-F5344CB8AC3E}">
        <p14:creationId xmlns:p14="http://schemas.microsoft.com/office/powerpoint/2010/main" val="166564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PE evaluation and management</a:t>
            </a:r>
          </a:p>
        </p:txBody>
      </p:sp>
      <p:sp>
        <p:nvSpPr>
          <p:cNvPr id="3" name="Content Placeholder 2"/>
          <p:cNvSpPr>
            <a:spLocks noGrp="1"/>
          </p:cNvSpPr>
          <p:nvPr>
            <p:ph idx="1"/>
          </p:nvPr>
        </p:nvSpPr>
        <p:spPr/>
        <p:txBody>
          <a:bodyPr>
            <a:normAutofit fontScale="92500" lnSpcReduction="20000"/>
          </a:bodyPr>
          <a:lstStyle/>
          <a:p>
            <a:r>
              <a:rPr lang="en-US" dirty="0"/>
              <a:t>Patients with </a:t>
            </a:r>
            <a:r>
              <a:rPr lang="en-US" b="1" i="1" dirty="0"/>
              <a:t>suspected high-risk PE </a:t>
            </a:r>
            <a:r>
              <a:rPr lang="en-US" dirty="0"/>
              <a:t>(i.e., those with shock or hypotension) should have immediate CT angiography and treatment for PE if the CT is positive, though an echocardiographic finding of right ventricular overload may be used to justify treatment for PE in the unstable patient with high clinical suspicion for PE when CT angiography is not available. </a:t>
            </a:r>
          </a:p>
          <a:p>
            <a:r>
              <a:rPr lang="en-US" dirty="0"/>
              <a:t>Patients who have </a:t>
            </a:r>
            <a:r>
              <a:rPr lang="en-US" b="1" i="1" dirty="0"/>
              <a:t>suspected PE and who are not high risk </a:t>
            </a:r>
            <a:r>
              <a:rPr lang="en-US" dirty="0"/>
              <a:t>(i.e., no shock or hypotension) and who have a high clinical probability (based on Wells, Geneva, or Pisa scoring) should also proceed directly to CT, with appropriate treatment if the scan is positive. </a:t>
            </a:r>
          </a:p>
          <a:p>
            <a:r>
              <a:rPr lang="en-US" dirty="0"/>
              <a:t>Patients with </a:t>
            </a:r>
            <a:r>
              <a:rPr lang="en-US" b="1" i="1" dirty="0"/>
              <a:t>low clinical probability of PE </a:t>
            </a:r>
            <a:r>
              <a:rPr lang="en-US" dirty="0"/>
              <a:t>(based on one of the validated clinical prediction rules) do not need further D-dimer testing or imaging. </a:t>
            </a:r>
          </a:p>
          <a:p>
            <a:r>
              <a:rPr lang="en-US" dirty="0"/>
              <a:t>Patients with </a:t>
            </a:r>
            <a:r>
              <a:rPr lang="en-US" b="1" i="1" dirty="0"/>
              <a:t>intermediate clinical probability </a:t>
            </a:r>
            <a:r>
              <a:rPr lang="en-US" dirty="0"/>
              <a:t>should initially have D-dimer testing; further testing or treatment for PE is unnecessary if the D-dimer is negative, and CT angiography should be performed if the D-dimer is positive.</a:t>
            </a:r>
          </a:p>
        </p:txBody>
      </p:sp>
      <p:sp>
        <p:nvSpPr>
          <p:cNvPr id="4" name="TextBox 3"/>
          <p:cNvSpPr txBox="1"/>
          <p:nvPr/>
        </p:nvSpPr>
        <p:spPr>
          <a:xfrm>
            <a:off x="762001" y="6172200"/>
            <a:ext cx="2998922" cy="276981"/>
          </a:xfrm>
          <a:prstGeom prst="rect">
            <a:avLst/>
          </a:prstGeom>
          <a:noFill/>
        </p:spPr>
        <p:txBody>
          <a:bodyPr wrap="none" lIns="91420" tIns="45711" rIns="91420" bIns="45711" rtlCol="0">
            <a:spAutoFit/>
          </a:bodyPr>
          <a:lstStyle/>
          <a:p>
            <a:r>
              <a:rPr lang="en-US" sz="1200" dirty="0"/>
              <a:t>Ann Intern Med. 2015 Nov 3;163(9):701-11. </a:t>
            </a:r>
          </a:p>
        </p:txBody>
      </p:sp>
    </p:spTree>
    <p:extLst>
      <p:ext uri="{BB962C8B-B14F-4D97-AF65-F5344CB8AC3E}">
        <p14:creationId xmlns:p14="http://schemas.microsoft.com/office/powerpoint/2010/main" val="198077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mbria"/>
              </a:rPr>
              <a:t>Chest wall syndrome?</a:t>
            </a:r>
          </a:p>
        </p:txBody>
      </p:sp>
      <p:sp>
        <p:nvSpPr>
          <p:cNvPr id="3" name="Content Placeholder 2"/>
          <p:cNvSpPr>
            <a:spLocks noGrp="1"/>
          </p:cNvSpPr>
          <p:nvPr>
            <p:ph idx="1"/>
          </p:nvPr>
        </p:nvSpPr>
        <p:spPr/>
        <p:txBody>
          <a:bodyPr>
            <a:normAutofit fontScale="92500" lnSpcReduction="20000"/>
          </a:bodyPr>
          <a:lstStyle/>
          <a:p>
            <a:r>
              <a:rPr lang="en-US" dirty="0"/>
              <a:t>Chest Wall Syndrome (CWS) </a:t>
            </a:r>
          </a:p>
          <a:p>
            <a:pPr lvl="1"/>
            <a:r>
              <a:rPr lang="en-US" dirty="0"/>
              <a:t>Most common cause of chest pain in primary care.</a:t>
            </a:r>
          </a:p>
          <a:p>
            <a:pPr lvl="1"/>
            <a:r>
              <a:rPr lang="en-US" dirty="0"/>
              <a:t>AKA: musculoskeletal pain, parietal or intercostal pain, </a:t>
            </a:r>
            <a:r>
              <a:rPr lang="en-US" dirty="0" err="1"/>
              <a:t>Tietze's</a:t>
            </a:r>
            <a:r>
              <a:rPr lang="en-US" dirty="0"/>
              <a:t> syndrome, </a:t>
            </a:r>
            <a:r>
              <a:rPr lang="en-US" dirty="0" err="1"/>
              <a:t>costochondral</a:t>
            </a:r>
            <a:r>
              <a:rPr lang="en-US" dirty="0"/>
              <a:t> pain, slipping rib syndrome, all are. </a:t>
            </a:r>
          </a:p>
          <a:p>
            <a:pPr lvl="1"/>
            <a:r>
              <a:rPr lang="en-US" dirty="0"/>
              <a:t>Manifestations of a musculoskeletal disorder and associated with tenderness of the chest wall</a:t>
            </a:r>
          </a:p>
          <a:p>
            <a:pPr lvl="1"/>
            <a:r>
              <a:rPr lang="en-US" dirty="0"/>
              <a:t>Not life threatening,  but associated with high rates of anxiety</a:t>
            </a:r>
          </a:p>
          <a:p>
            <a:r>
              <a:rPr lang="en-US" dirty="0"/>
              <a:t>Few trials of treatment for chest wall pain or </a:t>
            </a:r>
            <a:r>
              <a:rPr lang="en-US" dirty="0" err="1"/>
              <a:t>costochondritis</a:t>
            </a:r>
            <a:r>
              <a:rPr lang="en-US" dirty="0"/>
              <a:t>.</a:t>
            </a:r>
          </a:p>
          <a:p>
            <a:pPr lvl="1"/>
            <a:r>
              <a:rPr lang="en-US" dirty="0"/>
              <a:t>Typical recommendations include use of non-steroidal anti-inflammatory medications (NSAIDs), use of heat or cold, physical therapy, or injection of local anesthetic.</a:t>
            </a:r>
          </a:p>
          <a:p>
            <a:pPr lvl="1"/>
            <a:r>
              <a:rPr lang="en-US" dirty="0"/>
              <a:t>Stretching exercises may benefit patients with </a:t>
            </a:r>
            <a:r>
              <a:rPr lang="en-US" dirty="0" err="1"/>
              <a:t>costochondritis</a:t>
            </a:r>
            <a:r>
              <a:rPr lang="en-US" dirty="0"/>
              <a:t>. </a:t>
            </a:r>
          </a:p>
          <a:p>
            <a:endParaRPr lang="en-US" sz="2400" dirty="0"/>
          </a:p>
          <a:p>
            <a:pPr lvl="2">
              <a:buFont typeface="Wingdings" panose="05000000000000000000" pitchFamily="2" charset="2"/>
              <a:buChar char="Ø"/>
            </a:pPr>
            <a:r>
              <a:rPr lang="en-US" sz="1300" dirty="0" err="1"/>
              <a:t>Fam</a:t>
            </a:r>
            <a:r>
              <a:rPr lang="en-US" sz="1300" dirty="0"/>
              <a:t> </a:t>
            </a:r>
            <a:r>
              <a:rPr lang="en-US" sz="1300" dirty="0" err="1"/>
              <a:t>Pract</a:t>
            </a:r>
            <a:r>
              <a:rPr lang="en-US" sz="1300" dirty="0"/>
              <a:t>. 2010 Aug;27(4):363-9. </a:t>
            </a:r>
          </a:p>
          <a:p>
            <a:pPr lvl="2">
              <a:buFont typeface="Wingdings" panose="05000000000000000000" pitchFamily="2" charset="2"/>
              <a:buChar char="Ø"/>
            </a:pPr>
            <a:r>
              <a:rPr lang="en-US" sz="1300" dirty="0"/>
              <a:t>BMC </a:t>
            </a:r>
            <a:r>
              <a:rPr lang="en-US" sz="1300" dirty="0" err="1"/>
              <a:t>Fam</a:t>
            </a:r>
            <a:r>
              <a:rPr lang="en-US" sz="1300" dirty="0"/>
              <a:t> </a:t>
            </a:r>
            <a:r>
              <a:rPr lang="en-US" sz="1300" dirty="0" err="1"/>
              <a:t>Pract</a:t>
            </a:r>
            <a:r>
              <a:rPr lang="en-US" sz="1300" dirty="0"/>
              <a:t>. 2007 Sep 12;8:51. </a:t>
            </a:r>
          </a:p>
          <a:p>
            <a:pPr lvl="2">
              <a:buFont typeface="Wingdings" panose="05000000000000000000" pitchFamily="2" charset="2"/>
              <a:buChar char="Ø"/>
            </a:pPr>
            <a:r>
              <a:rPr lang="en-US" sz="1300" dirty="0"/>
              <a:t>Am </a:t>
            </a:r>
            <a:r>
              <a:rPr lang="en-US" sz="1300" dirty="0" err="1"/>
              <a:t>Fam</a:t>
            </a:r>
            <a:r>
              <a:rPr lang="en-US" sz="1300" dirty="0"/>
              <a:t> Physician. 2009 Sep 15;80(6):617-20. </a:t>
            </a:r>
          </a:p>
          <a:p>
            <a:pPr lvl="2">
              <a:buFont typeface="Wingdings" panose="05000000000000000000" pitchFamily="2" charset="2"/>
              <a:buChar char="Ø"/>
            </a:pPr>
            <a:r>
              <a:rPr lang="en-US" sz="1300" dirty="0"/>
              <a:t>G </a:t>
            </a:r>
            <a:r>
              <a:rPr lang="en-US" sz="1300" dirty="0" err="1"/>
              <a:t>Ital</a:t>
            </a:r>
            <a:r>
              <a:rPr lang="en-US" sz="1300" dirty="0"/>
              <a:t> Med </a:t>
            </a:r>
            <a:r>
              <a:rPr lang="en-US" sz="1300" dirty="0" err="1"/>
              <a:t>Lav</a:t>
            </a:r>
            <a:r>
              <a:rPr lang="en-US" sz="1300" dirty="0"/>
              <a:t> Ergon. 2009 Apr-Jun;31(2):169-71. </a:t>
            </a:r>
          </a:p>
          <a:p>
            <a:pPr lvl="1"/>
            <a:endParaRPr lang="en-US" sz="1300" dirty="0"/>
          </a:p>
        </p:txBody>
      </p:sp>
    </p:spTree>
    <p:extLst>
      <p:ext uri="{BB962C8B-B14F-4D97-AF65-F5344CB8AC3E}">
        <p14:creationId xmlns:p14="http://schemas.microsoft.com/office/powerpoint/2010/main" val="981672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GERD?</a:t>
            </a:r>
          </a:p>
        </p:txBody>
      </p:sp>
      <p:sp>
        <p:nvSpPr>
          <p:cNvPr id="4" name="Content Placeholder 3"/>
          <p:cNvSpPr>
            <a:spLocks noGrp="1"/>
          </p:cNvSpPr>
          <p:nvPr>
            <p:ph idx="1"/>
          </p:nvPr>
        </p:nvSpPr>
        <p:spPr/>
        <p:txBody>
          <a:bodyPr>
            <a:normAutofit fontScale="85000" lnSpcReduction="20000"/>
          </a:bodyPr>
          <a:lstStyle/>
          <a:p>
            <a:r>
              <a:rPr lang="en-US" sz="2400" dirty="0"/>
              <a:t>History: </a:t>
            </a:r>
          </a:p>
          <a:p>
            <a:pPr lvl="1"/>
            <a:r>
              <a:rPr lang="en-US" dirty="0"/>
              <a:t>Patients with esophagitis or reflux often report heart burn, chronic cough, chronic laryngitis, and asthma, but the sensitivity and specificity of these symptoms are too low to allow diagnosis or exclusion of gastro-esophageal reflux disease (GERD) based on history alone. </a:t>
            </a:r>
          </a:p>
          <a:p>
            <a:r>
              <a:rPr lang="en-US" sz="2400" dirty="0"/>
              <a:t>Acid Suppression for diagnosis and management?</a:t>
            </a:r>
          </a:p>
          <a:p>
            <a:pPr lvl="1"/>
            <a:r>
              <a:rPr lang="en-US" dirty="0"/>
              <a:t>2006 meta-analysis of six studies: overall sensitivity and specificity of a proton-pump inhibitor (PPI) acid suppression test were 80% (95% confidence interval [CI], 71%-87%) and 74% (95% CI, 64%-83%) for diagnosis of GERD in patients with non-cardiac chest pain. </a:t>
            </a:r>
          </a:p>
          <a:p>
            <a:pPr lvl="2"/>
            <a:r>
              <a:rPr lang="en-US" dirty="0"/>
              <a:t>(Arch Intern Med. 2005 Jun 13;165(11):1222)</a:t>
            </a:r>
          </a:p>
          <a:p>
            <a:pPr lvl="1"/>
            <a:r>
              <a:rPr lang="en-US" dirty="0"/>
              <a:t>Relief of chest pain after a 14 day course of omeprazole 40 mg daily is more sensitive than endoscopy, </a:t>
            </a:r>
            <a:r>
              <a:rPr lang="en-US" dirty="0" err="1"/>
              <a:t>manometry</a:t>
            </a:r>
            <a:r>
              <a:rPr lang="en-US" dirty="0"/>
              <a:t>, or 24-hour esophageal pH monitoring for diagnosing GERD </a:t>
            </a:r>
          </a:p>
          <a:p>
            <a:pPr lvl="2"/>
            <a:r>
              <a:rPr lang="en-US" dirty="0"/>
              <a:t>(J </a:t>
            </a:r>
            <a:r>
              <a:rPr lang="en-US" dirty="0" err="1"/>
              <a:t>Clin</a:t>
            </a:r>
            <a:r>
              <a:rPr lang="en-US" dirty="0"/>
              <a:t> </a:t>
            </a:r>
            <a:r>
              <a:rPr lang="en-US" dirty="0" err="1"/>
              <a:t>Gastroenterol</a:t>
            </a:r>
            <a:r>
              <a:rPr lang="en-US" dirty="0"/>
              <a:t>. 2002 Oct;35(4):307-14)</a:t>
            </a:r>
          </a:p>
          <a:p>
            <a:pPr lvl="1"/>
            <a:r>
              <a:rPr lang="en-US" dirty="0"/>
              <a:t>In patients with non-cardiac chest pain and normal upper endoscopy, symptomatic relief with lansoprazole 30 mg daily for 4 weeks can be used to diagnose endoscopy-negative GERD. </a:t>
            </a:r>
          </a:p>
          <a:p>
            <a:pPr lvl="2"/>
            <a:r>
              <a:rPr lang="en-US" dirty="0"/>
              <a:t>(Aliment </a:t>
            </a:r>
            <a:r>
              <a:rPr lang="en-US" dirty="0" err="1"/>
              <a:t>Pharmacol</a:t>
            </a:r>
            <a:r>
              <a:rPr lang="en-US" dirty="0"/>
              <a:t> </a:t>
            </a:r>
            <a:r>
              <a:rPr lang="en-US" dirty="0" err="1"/>
              <a:t>Ther</a:t>
            </a:r>
            <a:r>
              <a:rPr lang="en-US" dirty="0"/>
              <a:t>. 2003 Feb;17(3):369-77) </a:t>
            </a:r>
          </a:p>
          <a:p>
            <a:pPr lvl="1"/>
            <a:endParaRPr lang="en-US" dirty="0"/>
          </a:p>
        </p:txBody>
      </p:sp>
    </p:spTree>
    <p:extLst>
      <p:ext uri="{BB962C8B-B14F-4D97-AF65-F5344CB8AC3E}">
        <p14:creationId xmlns:p14="http://schemas.microsoft.com/office/powerpoint/2010/main" val="253326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Pneumonia?</a:t>
            </a:r>
          </a:p>
        </p:txBody>
      </p:sp>
      <p:sp>
        <p:nvSpPr>
          <p:cNvPr id="4" name="Content Placeholder 3"/>
          <p:cNvSpPr>
            <a:spLocks noGrp="1"/>
          </p:cNvSpPr>
          <p:nvPr>
            <p:ph idx="1"/>
          </p:nvPr>
        </p:nvSpPr>
        <p:spPr/>
        <p:txBody>
          <a:bodyPr>
            <a:normAutofit/>
          </a:bodyPr>
          <a:lstStyle/>
          <a:p>
            <a:r>
              <a:rPr lang="en-US" sz="1800" dirty="0"/>
              <a:t>A patient with chest pain and cough, fever, </a:t>
            </a:r>
            <a:r>
              <a:rPr lang="en-US" sz="1800" dirty="0" err="1"/>
              <a:t>egophony</a:t>
            </a:r>
            <a:r>
              <a:rPr lang="en-US" sz="1800" dirty="0"/>
              <a:t>, or dullness to percussion might have pneumonia, but findings non-specific. (JAMA. 1997 Nov 5;278(17):1440-5)</a:t>
            </a:r>
          </a:p>
          <a:p>
            <a:r>
              <a:rPr lang="en-US" sz="1800" dirty="0"/>
              <a:t>Adults with an acute respiratory infection who have normal vital signs and a normal pulmonary examination are very unlikely to have community-acquired pneumonia. (JABFM March 2019, 32 (2) 234-247)</a:t>
            </a:r>
          </a:p>
          <a:p>
            <a:r>
              <a:rPr lang="en-US" sz="1800" dirty="0"/>
              <a:t>CXR usually considered the reference standard</a:t>
            </a:r>
          </a:p>
          <a:p>
            <a:pPr lvl="1"/>
            <a:r>
              <a:rPr lang="en-US" sz="1600" dirty="0"/>
              <a:t>BUT, a recent Cochrane review found two trials suggesting routine chest radiography does not affect the  clinical outcomes in adults and children presenting suggestive of a lower respiratory tract infection</a:t>
            </a:r>
          </a:p>
          <a:p>
            <a:pPr lvl="1"/>
            <a:r>
              <a:rPr lang="en-US" sz="1600" dirty="0"/>
              <a:t>Thus treatment based on clinical exam may be reasonable.</a:t>
            </a:r>
          </a:p>
          <a:p>
            <a:endParaRPr lang="en-US" dirty="0"/>
          </a:p>
        </p:txBody>
      </p:sp>
      <p:pic>
        <p:nvPicPr>
          <p:cNvPr id="5" name="Picture 2" descr="C:\Documents and Settings\WEC375\Local Settings\Temporary Internet Files\Content.IE5\W3HD5MC6\MC900339194[1].wmf"/>
          <p:cNvPicPr>
            <a:picLocks noChangeAspect="1" noChangeArrowheads="1"/>
          </p:cNvPicPr>
          <p:nvPr/>
        </p:nvPicPr>
        <p:blipFill>
          <a:blip r:embed="rId3" cstate="print"/>
          <a:srcRect/>
          <a:stretch>
            <a:fillRect/>
          </a:stretch>
        </p:blipFill>
        <p:spPr bwMode="auto">
          <a:xfrm>
            <a:off x="3581400" y="5334000"/>
            <a:ext cx="904342" cy="904342"/>
          </a:xfrm>
          <a:prstGeom prst="rect">
            <a:avLst/>
          </a:prstGeom>
          <a:noFill/>
        </p:spPr>
      </p:pic>
    </p:spTree>
    <p:extLst>
      <p:ext uri="{BB962C8B-B14F-4D97-AF65-F5344CB8AC3E}">
        <p14:creationId xmlns:p14="http://schemas.microsoft.com/office/powerpoint/2010/main" val="2657243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Panic disorder?</a:t>
            </a:r>
          </a:p>
        </p:txBody>
      </p:sp>
      <p:sp>
        <p:nvSpPr>
          <p:cNvPr id="3" name="Content Placeholder 2"/>
          <p:cNvSpPr>
            <a:spLocks noGrp="1"/>
          </p:cNvSpPr>
          <p:nvPr>
            <p:ph idx="1"/>
          </p:nvPr>
        </p:nvSpPr>
        <p:spPr/>
        <p:txBody>
          <a:bodyPr>
            <a:normAutofit/>
          </a:bodyPr>
          <a:lstStyle/>
          <a:p>
            <a:r>
              <a:rPr lang="en-US" sz="2000" dirty="0"/>
              <a:t>Panic Disorder: 3-item </a:t>
            </a:r>
            <a:r>
              <a:rPr lang="en-US" sz="2000" dirty="0" err="1"/>
              <a:t>Dammen</a:t>
            </a:r>
            <a:r>
              <a:rPr lang="en-US" sz="2000" dirty="0"/>
              <a:t> questionnaire may be reasonable to assess for PD in patients with chest pain</a:t>
            </a:r>
          </a:p>
          <a:p>
            <a:r>
              <a:rPr lang="en-US" sz="2000" dirty="0"/>
              <a:t>Cochrane review of 15 RCTs of psychological interventions for chest pain in patients with normal coronary anatomy found the following: cognitive-behavior therapy, and possibly hypnotherapy, can reduce patient reports of chest pain, reduce chest pain frequency, and increase the number of chest-pain free days, at least for the first 3 months following intervention. </a:t>
            </a:r>
          </a:p>
        </p:txBody>
      </p:sp>
    </p:spTree>
    <p:extLst>
      <p:ext uri="{BB962C8B-B14F-4D97-AF65-F5344CB8AC3E}">
        <p14:creationId xmlns:p14="http://schemas.microsoft.com/office/powerpoint/2010/main" val="2722212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Esophageal  rupture?</a:t>
            </a:r>
          </a:p>
        </p:txBody>
      </p:sp>
      <p:sp>
        <p:nvSpPr>
          <p:cNvPr id="4" name="Content Placeholder 3"/>
          <p:cNvSpPr>
            <a:spLocks noGrp="1"/>
          </p:cNvSpPr>
          <p:nvPr>
            <p:ph idx="1"/>
          </p:nvPr>
        </p:nvSpPr>
        <p:spPr/>
        <p:txBody>
          <a:bodyPr>
            <a:normAutofit/>
          </a:bodyPr>
          <a:lstStyle/>
          <a:p>
            <a:r>
              <a:rPr lang="en-US" sz="2000" dirty="0" err="1"/>
              <a:t>Boerhaave’s</a:t>
            </a:r>
            <a:r>
              <a:rPr lang="en-US" sz="2000" dirty="0"/>
              <a:t> syndrome - Rare but high mortality rate. </a:t>
            </a:r>
          </a:p>
          <a:p>
            <a:r>
              <a:rPr lang="en-US" sz="2000" dirty="0"/>
              <a:t>The “classic” presentation:</a:t>
            </a:r>
          </a:p>
          <a:p>
            <a:pPr lvl="1"/>
            <a:r>
              <a:rPr lang="en-US" sz="1800" dirty="0"/>
              <a:t>Pain, dyspnea, and shock associated with forceful emesis, but history and physical are commonly nonspecific. </a:t>
            </a:r>
          </a:p>
          <a:p>
            <a:r>
              <a:rPr lang="en-US" sz="2000" dirty="0"/>
              <a:t>Diagnosis most commonly is made by contrast </a:t>
            </a:r>
            <a:r>
              <a:rPr lang="en-US" sz="2000" dirty="0" err="1"/>
              <a:t>esophagram</a:t>
            </a:r>
            <a:r>
              <a:rPr lang="en-US" sz="2000" dirty="0"/>
              <a:t> or CT scan of the chest.</a:t>
            </a:r>
          </a:p>
          <a:p>
            <a:r>
              <a:rPr lang="en-US" sz="2000" dirty="0"/>
              <a:t>For rupture is diagnosed less than 48 hours after symptom onset should be treated surgically (especially if sepsis is present) or </a:t>
            </a:r>
            <a:r>
              <a:rPr lang="en-US" sz="2000" dirty="0" err="1"/>
              <a:t>endoscopically</a:t>
            </a:r>
            <a:r>
              <a:rPr lang="en-US" sz="2000" dirty="0"/>
              <a:t>. </a:t>
            </a:r>
          </a:p>
          <a:p>
            <a:r>
              <a:rPr lang="en-US" sz="2000" dirty="0"/>
              <a:t>If more than 48 hours after symptom onset, consider conservative treatment with </a:t>
            </a:r>
            <a:r>
              <a:rPr lang="en-US" sz="2000" dirty="0" err="1"/>
              <a:t>hyperalimentation</a:t>
            </a:r>
            <a:r>
              <a:rPr lang="en-US" sz="2000" dirty="0"/>
              <a:t>, antibiotics, and nasogastric suction.</a:t>
            </a:r>
          </a:p>
          <a:p>
            <a:endParaRPr lang="en-US" dirty="0"/>
          </a:p>
        </p:txBody>
      </p:sp>
      <p:sp>
        <p:nvSpPr>
          <p:cNvPr id="3" name="TextBox 2"/>
          <p:cNvSpPr txBox="1"/>
          <p:nvPr/>
        </p:nvSpPr>
        <p:spPr>
          <a:xfrm>
            <a:off x="761999" y="6172200"/>
            <a:ext cx="1859292" cy="276999"/>
          </a:xfrm>
          <a:prstGeom prst="rect">
            <a:avLst/>
          </a:prstGeom>
          <a:noFill/>
        </p:spPr>
        <p:txBody>
          <a:bodyPr wrap="none" lIns="91420" tIns="45711" rIns="91420" bIns="45711" rtlCol="0">
            <a:spAutoFit/>
          </a:bodyPr>
          <a:lstStyle/>
          <a:p>
            <a:pPr>
              <a:buFont typeface="Wingdings" pitchFamily="2" charset="2"/>
              <a:buChar char="Ø"/>
            </a:pPr>
            <a:r>
              <a:rPr lang="en-US" sz="1200" dirty="0"/>
              <a:t>Dig Surg. 2009;26(1):1-6.</a:t>
            </a:r>
          </a:p>
        </p:txBody>
      </p:sp>
    </p:spTree>
    <p:extLst>
      <p:ext uri="{BB962C8B-B14F-4D97-AF65-F5344CB8AC3E}">
        <p14:creationId xmlns:p14="http://schemas.microsoft.com/office/powerpoint/2010/main" val="3780985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Tension pneumothorax?</a:t>
            </a:r>
          </a:p>
        </p:txBody>
      </p:sp>
      <p:sp>
        <p:nvSpPr>
          <p:cNvPr id="4" name="Content Placeholder 3"/>
          <p:cNvSpPr>
            <a:spLocks noGrp="1"/>
          </p:cNvSpPr>
          <p:nvPr>
            <p:ph idx="1"/>
          </p:nvPr>
        </p:nvSpPr>
        <p:spPr/>
        <p:txBody>
          <a:bodyPr>
            <a:normAutofit/>
          </a:bodyPr>
          <a:lstStyle/>
          <a:p>
            <a:pPr>
              <a:spcBef>
                <a:spcPts val="0"/>
              </a:spcBef>
            </a:pPr>
            <a:r>
              <a:rPr lang="en-US" sz="2000" dirty="0"/>
              <a:t>Relatively rare among patients presenting with chest pain, but it is potentially life-threatening if not treated properly. </a:t>
            </a:r>
          </a:p>
          <a:p>
            <a:pPr>
              <a:spcBef>
                <a:spcPts val="0"/>
              </a:spcBef>
            </a:pPr>
            <a:r>
              <a:rPr lang="en-US" sz="2000" dirty="0"/>
              <a:t>Common symptoms and physical findings:</a:t>
            </a:r>
          </a:p>
          <a:p>
            <a:pPr lvl="1">
              <a:spcBef>
                <a:spcPts val="0"/>
              </a:spcBef>
            </a:pPr>
            <a:r>
              <a:rPr lang="en-US" sz="1800" dirty="0"/>
              <a:t>Chest pain, respiratory distress, decreased ipsilateral air entry, and tachycardia</a:t>
            </a:r>
          </a:p>
          <a:p>
            <a:pPr lvl="1">
              <a:spcBef>
                <a:spcPts val="0"/>
              </a:spcBef>
            </a:pPr>
            <a:r>
              <a:rPr lang="en-US" sz="1800" dirty="0"/>
              <a:t>Hypoxia, tracheal deviation, and hypotension are less common.</a:t>
            </a:r>
          </a:p>
          <a:p>
            <a:pPr>
              <a:spcBef>
                <a:spcPts val="0"/>
              </a:spcBef>
            </a:pPr>
            <a:r>
              <a:rPr lang="en-US" sz="2000" dirty="0"/>
              <a:t>Emergency needle decompression is usually recommended if tension pneumothorax is suspected</a:t>
            </a:r>
          </a:p>
          <a:p>
            <a:pPr lvl="1">
              <a:spcBef>
                <a:spcPts val="0"/>
              </a:spcBef>
            </a:pPr>
            <a:r>
              <a:rPr lang="en-US" sz="1800" dirty="0"/>
              <a:t>Ineffective in some cases and is associated with risks to the patient of pain, bleeding, infection, and cardiac </a:t>
            </a:r>
            <a:r>
              <a:rPr lang="en-US" sz="1800" dirty="0" err="1"/>
              <a:t>tamponade</a:t>
            </a:r>
            <a:r>
              <a:rPr lang="en-US" sz="1800" dirty="0"/>
              <a:t>. </a:t>
            </a:r>
          </a:p>
          <a:p>
            <a:pPr lvl="1">
              <a:spcBef>
                <a:spcPts val="0"/>
              </a:spcBef>
            </a:pPr>
            <a:r>
              <a:rPr lang="en-US" sz="1800" dirty="0"/>
              <a:t>Waiting for  radiographic confirmation of the diagnosis is associated with up to a four-fold increase in mortality due to delay in decompression of the pneumothorax.</a:t>
            </a:r>
          </a:p>
          <a:p>
            <a:endParaRPr lang="en-US" dirty="0"/>
          </a:p>
        </p:txBody>
      </p:sp>
      <p:sp>
        <p:nvSpPr>
          <p:cNvPr id="3" name="TextBox 2"/>
          <p:cNvSpPr txBox="1"/>
          <p:nvPr/>
        </p:nvSpPr>
        <p:spPr>
          <a:xfrm>
            <a:off x="761999" y="6172200"/>
            <a:ext cx="2433423" cy="276999"/>
          </a:xfrm>
          <a:prstGeom prst="rect">
            <a:avLst/>
          </a:prstGeom>
          <a:noFill/>
        </p:spPr>
        <p:txBody>
          <a:bodyPr wrap="none" lIns="91420" tIns="45711" rIns="91420" bIns="45711" rtlCol="0">
            <a:spAutoFit/>
          </a:bodyPr>
          <a:lstStyle/>
          <a:p>
            <a:pPr>
              <a:buFont typeface="Wingdings" pitchFamily="2" charset="2"/>
              <a:buChar char="Ø"/>
            </a:pPr>
            <a:r>
              <a:rPr lang="en-US" sz="1200" dirty="0" err="1"/>
              <a:t>Emerg</a:t>
            </a:r>
            <a:r>
              <a:rPr lang="en-US" sz="1200" dirty="0"/>
              <a:t> Med J. 2005 Jan;22(1):8-16</a:t>
            </a:r>
          </a:p>
        </p:txBody>
      </p:sp>
    </p:spTree>
    <p:extLst>
      <p:ext uri="{BB962C8B-B14F-4D97-AF65-F5344CB8AC3E}">
        <p14:creationId xmlns:p14="http://schemas.microsoft.com/office/powerpoint/2010/main" val="20762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Tension pneumothorax?</a:t>
            </a:r>
          </a:p>
        </p:txBody>
      </p:sp>
      <p:sp>
        <p:nvSpPr>
          <p:cNvPr id="4" name="Content Placeholder 3"/>
          <p:cNvSpPr>
            <a:spLocks noGrp="1"/>
          </p:cNvSpPr>
          <p:nvPr>
            <p:ph idx="1"/>
          </p:nvPr>
        </p:nvSpPr>
        <p:spPr/>
        <p:txBody>
          <a:bodyPr>
            <a:normAutofit lnSpcReduction="10000"/>
          </a:bodyPr>
          <a:lstStyle/>
          <a:p>
            <a:pPr>
              <a:spcBef>
                <a:spcPts val="0"/>
              </a:spcBef>
            </a:pPr>
            <a:r>
              <a:rPr lang="en-US" sz="2000" dirty="0"/>
              <a:t>Patients most likely to benefit from an immediate attempt at needle decompression: </a:t>
            </a:r>
          </a:p>
          <a:p>
            <a:pPr lvl="2">
              <a:spcBef>
                <a:spcPts val="0"/>
              </a:spcBef>
            </a:pPr>
            <a:r>
              <a:rPr lang="en-US" sz="1600" dirty="0"/>
              <a:t>Oxygen saturation less than 92% while on oxygen</a:t>
            </a:r>
          </a:p>
          <a:p>
            <a:pPr lvl="2">
              <a:spcBef>
                <a:spcPts val="0"/>
              </a:spcBef>
            </a:pPr>
            <a:r>
              <a:rPr lang="en-US" sz="1600" dirty="0"/>
              <a:t>Decreased level of consciousness while on oxygen</a:t>
            </a:r>
          </a:p>
          <a:p>
            <a:pPr lvl="2">
              <a:spcBef>
                <a:spcPts val="0"/>
              </a:spcBef>
            </a:pPr>
            <a:r>
              <a:rPr lang="en-US" sz="1600" dirty="0"/>
              <a:t>Systolic blood pressure less than 90 mm Hg</a:t>
            </a:r>
          </a:p>
          <a:p>
            <a:pPr lvl="2">
              <a:spcBef>
                <a:spcPts val="0"/>
              </a:spcBef>
            </a:pPr>
            <a:r>
              <a:rPr lang="en-US" sz="1600" dirty="0"/>
              <a:t>Respiratory rate less than 10. </a:t>
            </a:r>
          </a:p>
          <a:p>
            <a:pPr lvl="2">
              <a:spcBef>
                <a:spcPts val="0"/>
              </a:spcBef>
            </a:pPr>
            <a:r>
              <a:rPr lang="en-US" sz="1600" dirty="0"/>
              <a:t>Patients w/o signs of instability may be better managed by waiting for CXR</a:t>
            </a:r>
          </a:p>
          <a:p>
            <a:pPr lvl="3">
              <a:spcBef>
                <a:spcPts val="0"/>
              </a:spcBef>
              <a:buFont typeface="Wingdings" panose="05000000000000000000" pitchFamily="2" charset="2"/>
              <a:buChar char="Ø"/>
            </a:pPr>
            <a:r>
              <a:rPr lang="en-US" sz="1400" dirty="0" err="1"/>
              <a:t>Emerg</a:t>
            </a:r>
            <a:r>
              <a:rPr lang="en-US" sz="1400" dirty="0"/>
              <a:t> Med J. 2005 Jan;22(1):8-16</a:t>
            </a:r>
          </a:p>
          <a:p>
            <a:pPr>
              <a:spcBef>
                <a:spcPts val="0"/>
              </a:spcBef>
            </a:pPr>
            <a:r>
              <a:rPr lang="en-US" sz="2000" dirty="0"/>
              <a:t>For stable patients with a spontaneous pneumothorax, conservative management may be an acceptable alternative</a:t>
            </a:r>
          </a:p>
          <a:p>
            <a:pPr lvl="2">
              <a:spcBef>
                <a:spcPts val="0"/>
              </a:spcBef>
            </a:pPr>
            <a:r>
              <a:rPr lang="en-US" sz="1600" dirty="0"/>
              <a:t>Open-label RCT, of 154 pts randomized to intervention 98% had re-expansion within 8 weeks, of 162 randomized to conservative management 94% had re-expansion within 8 weeks, risk difference 4% (95%CI -8.6 – 0.5).</a:t>
            </a:r>
          </a:p>
          <a:p>
            <a:pPr lvl="3">
              <a:spcBef>
                <a:spcPts val="0"/>
              </a:spcBef>
              <a:buFont typeface="Wingdings" panose="05000000000000000000" pitchFamily="2" charset="2"/>
              <a:buChar char="Ø"/>
            </a:pPr>
            <a:r>
              <a:rPr lang="en-US" sz="1400" dirty="0"/>
              <a:t>N </a:t>
            </a:r>
            <a:r>
              <a:rPr lang="en-US" sz="1400" dirty="0" err="1"/>
              <a:t>Engl</a:t>
            </a:r>
            <a:r>
              <a:rPr lang="en-US" sz="1400" dirty="0"/>
              <a:t> J Med. 2020 Jan 30;382(5):405-415</a:t>
            </a:r>
          </a:p>
          <a:p>
            <a:pPr lvl="2">
              <a:spcBef>
                <a:spcPts val="0"/>
              </a:spcBef>
            </a:pPr>
            <a:r>
              <a:rPr lang="en-US" sz="1600" dirty="0"/>
              <a:t>Meta-analysis of 8 trials of 1342 patients, no significant differences in success rates or recurrence rates between conservative or interventional management while interventional management associated with more complications. </a:t>
            </a:r>
          </a:p>
          <a:p>
            <a:pPr lvl="3">
              <a:spcBef>
                <a:spcPts val="0"/>
              </a:spcBef>
            </a:pPr>
            <a:r>
              <a:rPr lang="en-US" dirty="0"/>
              <a:t>Am J </a:t>
            </a:r>
            <a:r>
              <a:rPr lang="en-US" dirty="0" err="1"/>
              <a:t>Emerg</a:t>
            </a:r>
            <a:r>
              <a:rPr lang="en-US" dirty="0"/>
              <a:t> Med. 2021 Jul;45:352-357.</a:t>
            </a:r>
            <a:endParaRPr lang="en-US" sz="1400" dirty="0"/>
          </a:p>
          <a:p>
            <a:endParaRPr lang="en-US" dirty="0"/>
          </a:p>
        </p:txBody>
      </p:sp>
    </p:spTree>
    <p:extLst>
      <p:ext uri="{BB962C8B-B14F-4D97-AF65-F5344CB8AC3E}">
        <p14:creationId xmlns:p14="http://schemas.microsoft.com/office/powerpoint/2010/main" val="254730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DBA5D-3594-49EC-8E86-62AEFA4A1C41}"/>
              </a:ext>
            </a:extLst>
          </p:cNvPr>
          <p:cNvSpPr>
            <a:spLocks noGrp="1"/>
          </p:cNvSpPr>
          <p:nvPr>
            <p:ph type="title"/>
          </p:nvPr>
        </p:nvSpPr>
        <p:spPr/>
        <p:txBody>
          <a:bodyPr/>
          <a:lstStyle/>
          <a:p>
            <a:r>
              <a:rPr lang="en-US" sz="3600" i="1" dirty="0">
                <a:ea typeface="Cambria"/>
              </a:rPr>
              <a:t>What do you think is the chief concern?</a:t>
            </a:r>
            <a:endParaRPr lang="en-US" sz="3600" i="1" dirty="0"/>
          </a:p>
        </p:txBody>
      </p:sp>
      <p:sp>
        <p:nvSpPr>
          <p:cNvPr id="4" name="Content Placeholder 3">
            <a:extLst>
              <a:ext uri="{FF2B5EF4-FFF2-40B4-BE49-F238E27FC236}">
                <a16:creationId xmlns:a16="http://schemas.microsoft.com/office/drawing/2014/main" id="{9E97C2F0-156B-4947-A503-2E430658CFE0}"/>
              </a:ext>
            </a:extLst>
          </p:cNvPr>
          <p:cNvSpPr>
            <a:spLocks noGrp="1"/>
          </p:cNvSpPr>
          <p:nvPr>
            <p:ph sz="half" idx="2"/>
          </p:nvPr>
        </p:nvSpPr>
        <p:spPr/>
        <p:txBody>
          <a:bodyPr vert="horz" lIns="91420" tIns="45711" rIns="91420" bIns="45711" rtlCol="0" anchor="t">
            <a:normAutofit/>
          </a:bodyPr>
          <a:lstStyle/>
          <a:p>
            <a:pPr marL="342265" indent="-227965"/>
            <a:r>
              <a:rPr lang="en-US" sz="2400" i="1" dirty="0">
                <a:cs typeface="Calibri"/>
              </a:rPr>
              <a:t>"Chest pain" can promote premature diagnostic closure</a:t>
            </a:r>
            <a:endParaRPr lang="en-US" dirty="0">
              <a:cs typeface="Calibri"/>
            </a:endParaRPr>
          </a:p>
          <a:p>
            <a:pPr marL="342265" indent="-227965"/>
            <a:r>
              <a:rPr lang="en-US" sz="2400" i="1" dirty="0">
                <a:cs typeface="Calibri"/>
              </a:rPr>
              <a:t>"Chest discomfort" is more non-specific</a:t>
            </a:r>
            <a:endParaRPr lang="en-US">
              <a:cs typeface="Calibri"/>
            </a:endParaRPr>
          </a:p>
        </p:txBody>
      </p:sp>
      <p:pic>
        <p:nvPicPr>
          <p:cNvPr id="15" name="Picture 15" descr="A picture containing diagram&#10;&#10;Description automatically generated">
            <a:extLst>
              <a:ext uri="{FF2B5EF4-FFF2-40B4-BE49-F238E27FC236}">
                <a16:creationId xmlns:a16="http://schemas.microsoft.com/office/drawing/2014/main" id="{6B44D29F-2C73-4893-9BD4-17DCDB5068B8}"/>
              </a:ext>
            </a:extLst>
          </p:cNvPr>
          <p:cNvPicPr>
            <a:picLocks noGrp="1" noChangeAspect="1"/>
          </p:cNvPicPr>
          <p:nvPr>
            <p:ph sz="half" idx="1"/>
          </p:nvPr>
        </p:nvPicPr>
        <p:blipFill>
          <a:blip r:embed="rId2"/>
          <a:stretch>
            <a:fillRect/>
          </a:stretch>
        </p:blipFill>
        <p:spPr>
          <a:xfrm>
            <a:off x="457200" y="2002536"/>
            <a:ext cx="3657600" cy="3657600"/>
          </a:xfrm>
        </p:spPr>
      </p:pic>
    </p:spTree>
    <p:extLst>
      <p:ext uri="{BB962C8B-B14F-4D97-AF65-F5344CB8AC3E}">
        <p14:creationId xmlns:p14="http://schemas.microsoft.com/office/powerpoint/2010/main" val="193549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Thoracic aortic dissection?</a:t>
            </a:r>
          </a:p>
        </p:txBody>
      </p:sp>
      <p:sp>
        <p:nvSpPr>
          <p:cNvPr id="4" name="Content Placeholder 3"/>
          <p:cNvSpPr>
            <a:spLocks noGrp="1"/>
          </p:cNvSpPr>
          <p:nvPr>
            <p:ph idx="1"/>
          </p:nvPr>
        </p:nvSpPr>
        <p:spPr/>
        <p:txBody>
          <a:bodyPr>
            <a:normAutofit/>
          </a:bodyPr>
          <a:lstStyle/>
          <a:p>
            <a:r>
              <a:rPr lang="en-US" sz="2000" dirty="0"/>
              <a:t>Prevalence: 2 to 3.5 cases per 100,000 person-years. </a:t>
            </a:r>
          </a:p>
          <a:p>
            <a:r>
              <a:rPr lang="en-US" sz="2000" dirty="0"/>
              <a:t>Up to 40% of patients die immediately, and 5% to 20% die during or shortly after surgery. </a:t>
            </a:r>
          </a:p>
          <a:p>
            <a:r>
              <a:rPr lang="en-US" sz="2000" dirty="0"/>
              <a:t>Risk factors for acute thoracic aortic dissection:</a:t>
            </a:r>
          </a:p>
          <a:p>
            <a:pPr lvl="1"/>
            <a:r>
              <a:rPr lang="en-US" sz="1800" dirty="0"/>
              <a:t>Hypertension, presence of a </a:t>
            </a:r>
            <a:r>
              <a:rPr lang="en-US" sz="1800" dirty="0" err="1"/>
              <a:t>pheochromocytoma</a:t>
            </a:r>
            <a:r>
              <a:rPr lang="en-US" sz="1800" dirty="0"/>
              <a:t>, cocaine use, weight lifting, trauma or a rapid deceleration event, </a:t>
            </a:r>
            <a:r>
              <a:rPr lang="en-US" sz="1800" dirty="0" err="1"/>
              <a:t>coarctation</a:t>
            </a:r>
            <a:r>
              <a:rPr lang="en-US" sz="1800" dirty="0"/>
              <a:t> of the aorta, and certain genetic abnormalities. </a:t>
            </a:r>
          </a:p>
          <a:p>
            <a:r>
              <a:rPr lang="en-US" sz="2000" dirty="0"/>
              <a:t>Pain due to acute aortic dissection is perceived as abrupt and severe in 84% to 90% of cases, and more than 50% of patients describe the pain as sharp or stabbing. </a:t>
            </a:r>
          </a:p>
          <a:p>
            <a:r>
              <a:rPr lang="en-US" sz="2000" dirty="0"/>
              <a:t>Aortic Dissection Detection Risk Score (ADD-RS): </a:t>
            </a:r>
            <a:r>
              <a:rPr lang="en-US" sz="2000" dirty="0">
                <a:hlinkClick r:id="rId3"/>
              </a:rPr>
              <a:t>https://www.mdcalc.com/aortic-dissection-detection-risk-score-add-rs</a:t>
            </a:r>
            <a:endParaRPr lang="en-US" sz="2000" dirty="0"/>
          </a:p>
          <a:p>
            <a:endParaRPr lang="en-US" dirty="0"/>
          </a:p>
          <a:p>
            <a:endParaRPr lang="en-US" dirty="0"/>
          </a:p>
        </p:txBody>
      </p:sp>
      <p:sp>
        <p:nvSpPr>
          <p:cNvPr id="3" name="TextBox 2"/>
          <p:cNvSpPr txBox="1"/>
          <p:nvPr/>
        </p:nvSpPr>
        <p:spPr>
          <a:xfrm>
            <a:off x="762001" y="6172200"/>
            <a:ext cx="2899705" cy="276999"/>
          </a:xfrm>
          <a:prstGeom prst="rect">
            <a:avLst/>
          </a:prstGeom>
          <a:noFill/>
        </p:spPr>
        <p:txBody>
          <a:bodyPr wrap="none" lIns="91420" tIns="45711" rIns="91420" bIns="45711" rtlCol="0">
            <a:spAutoFit/>
          </a:bodyPr>
          <a:lstStyle/>
          <a:p>
            <a:pPr>
              <a:buFont typeface="Wingdings" pitchFamily="2" charset="2"/>
              <a:buChar char="Ø"/>
            </a:pPr>
            <a:r>
              <a:rPr lang="en-US" sz="1200" dirty="0"/>
              <a:t>Circulation. 2010 Apr 6;121(13):e266-369</a:t>
            </a:r>
          </a:p>
        </p:txBody>
      </p:sp>
    </p:spTree>
    <p:extLst>
      <p:ext uri="{BB962C8B-B14F-4D97-AF65-F5344CB8AC3E}">
        <p14:creationId xmlns:p14="http://schemas.microsoft.com/office/powerpoint/2010/main" val="2907234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Thoracic aortic dissection?</a:t>
            </a:r>
          </a:p>
        </p:txBody>
      </p:sp>
      <p:sp>
        <p:nvSpPr>
          <p:cNvPr id="4" name="Content Placeholder 3"/>
          <p:cNvSpPr>
            <a:spLocks noGrp="1"/>
          </p:cNvSpPr>
          <p:nvPr>
            <p:ph idx="1"/>
          </p:nvPr>
        </p:nvSpPr>
        <p:spPr/>
        <p:txBody>
          <a:bodyPr>
            <a:normAutofit fontScale="92500" lnSpcReduction="10000"/>
          </a:bodyPr>
          <a:lstStyle/>
          <a:p>
            <a:r>
              <a:rPr lang="en-US" dirty="0"/>
              <a:t>Suspect if severe chest pain that is abrupt or instantaneous in onset or has a ripping, tearing, or stabbing quality.</a:t>
            </a:r>
          </a:p>
          <a:p>
            <a:r>
              <a:rPr lang="en-US" dirty="0"/>
              <a:t>Physical examination should assess for a pulse deficit, a systolic pressure differential between limbs of greater than 20 mm Hg, a focal neurologic deficit, or a new aortic regurgitation murmur.</a:t>
            </a:r>
          </a:p>
          <a:p>
            <a:r>
              <a:rPr lang="en-US" dirty="0"/>
              <a:t>ECG should be obtained in all patients with suspected aortic dissection in order to exclude STEMI </a:t>
            </a:r>
          </a:p>
          <a:p>
            <a:r>
              <a:rPr lang="en-US" dirty="0"/>
              <a:t>For low-risk patients, a prompt chest x-ray can help by either confirming an alternative diagnosis or confirming the presence of thoracic aortic disease.</a:t>
            </a:r>
          </a:p>
          <a:p>
            <a:r>
              <a:rPr lang="en-US" dirty="0"/>
              <a:t>For high-risk patients obtain prompt imaging with CT, magnetic resonance imaging (MRI), or bedside </a:t>
            </a:r>
            <a:r>
              <a:rPr lang="en-US" dirty="0" err="1"/>
              <a:t>transesophageal</a:t>
            </a:r>
            <a:r>
              <a:rPr lang="en-US" dirty="0"/>
              <a:t> echocardiography. </a:t>
            </a:r>
          </a:p>
          <a:p>
            <a:r>
              <a:rPr lang="en-US" dirty="0"/>
              <a:t>If thoracic aortic dissection is confirmed on imaging, urgent surgical consultation is required. </a:t>
            </a:r>
          </a:p>
          <a:p>
            <a:endParaRPr lang="en-US" dirty="0"/>
          </a:p>
        </p:txBody>
      </p:sp>
      <p:sp>
        <p:nvSpPr>
          <p:cNvPr id="3" name="TextBox 2"/>
          <p:cNvSpPr txBox="1"/>
          <p:nvPr/>
        </p:nvSpPr>
        <p:spPr>
          <a:xfrm>
            <a:off x="762001" y="6172200"/>
            <a:ext cx="2899705" cy="276999"/>
          </a:xfrm>
          <a:prstGeom prst="rect">
            <a:avLst/>
          </a:prstGeom>
          <a:noFill/>
        </p:spPr>
        <p:txBody>
          <a:bodyPr wrap="none" lIns="91420" tIns="45711" rIns="91420" bIns="45711" rtlCol="0">
            <a:spAutoFit/>
          </a:bodyPr>
          <a:lstStyle/>
          <a:p>
            <a:pPr>
              <a:buFont typeface="Wingdings" pitchFamily="2" charset="2"/>
              <a:buChar char="Ø"/>
            </a:pPr>
            <a:r>
              <a:rPr lang="en-US" sz="1200" dirty="0"/>
              <a:t>Circulation. 2010 Apr 6;121(13):e266-369</a:t>
            </a:r>
          </a:p>
        </p:txBody>
      </p:sp>
    </p:spTree>
    <p:extLst>
      <p:ext uri="{BB962C8B-B14F-4D97-AF65-F5344CB8AC3E}">
        <p14:creationId xmlns:p14="http://schemas.microsoft.com/office/powerpoint/2010/main" val="4290841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(and SOR)</a:t>
            </a:r>
          </a:p>
        </p:txBody>
      </p:sp>
      <p:sp>
        <p:nvSpPr>
          <p:cNvPr id="3" name="Content Placeholder 2"/>
          <p:cNvSpPr>
            <a:spLocks noGrp="1"/>
          </p:cNvSpPr>
          <p:nvPr>
            <p:ph idx="1"/>
          </p:nvPr>
        </p:nvSpPr>
        <p:spPr/>
        <p:txBody>
          <a:bodyPr>
            <a:noAutofit/>
          </a:bodyPr>
          <a:lstStyle/>
          <a:p>
            <a:pPr lvl="0"/>
            <a:r>
              <a:rPr lang="en-US" sz="1200" dirty="0"/>
              <a:t>Initial evaluation of chest pain should include evaluation of clinical stability, a concise history and physical, and a chest x-ray and electrocardiogram (ECG) unless the cause is clearly not life-threatening. (C)</a:t>
            </a:r>
          </a:p>
          <a:p>
            <a:pPr lvl="0"/>
            <a:r>
              <a:rPr lang="en-US" sz="1200" dirty="0"/>
              <a:t>Chest pain described as exertional, radiating to one or both arms, similar to or worse than prior cardiac chest pain, or associated with nausea, vomiting, or diaphoresis indicates high risk for acute coronary syndrome. ECG identifies ST elevation myocardial infarction (STEMI), and cardiac biomarkers are essential for further evaluation of suspected chest pain in the absence of STEMI(A)</a:t>
            </a:r>
          </a:p>
          <a:p>
            <a:pPr lvl="0"/>
            <a:r>
              <a:rPr lang="en-US" sz="1200" dirty="0"/>
              <a:t>The Wells, Geneva, Pisa, &amp; PERC clinical prediction rules can stratify a patient’s risk of pulmonary embolism. (B)</a:t>
            </a:r>
          </a:p>
          <a:p>
            <a:r>
              <a:rPr lang="en-US" sz="1200" dirty="0"/>
              <a:t>Patients with chest pain that is stabbing, pleuritic, positional, or reproducible with palpation are at very low risk for ACS and are most likely to have chest wall pain.  (A)</a:t>
            </a:r>
          </a:p>
          <a:p>
            <a:r>
              <a:rPr lang="en-US" sz="1200" dirty="0"/>
              <a:t>Stretching exercises may help patients with persistent pain from </a:t>
            </a:r>
            <a:r>
              <a:rPr lang="en-US" sz="1200" dirty="0" err="1"/>
              <a:t>costochondritis</a:t>
            </a:r>
            <a:r>
              <a:rPr lang="en-US" sz="1200" dirty="0"/>
              <a:t>. (B)</a:t>
            </a:r>
          </a:p>
          <a:p>
            <a:r>
              <a:rPr lang="en-US" sz="1200" dirty="0"/>
              <a:t>A two-week course of high-dose proton-pump inhibitor therapy can help identify patients whose chest pain may be from undiagnosed GERD.  (A)</a:t>
            </a:r>
          </a:p>
          <a:p>
            <a:r>
              <a:rPr lang="en-US" sz="1200" dirty="0"/>
              <a:t>Esophageal rupture may be suspected in patients with pain, dyspnea, and shock after forceful emesis, and prompt imaging with (CT) or </a:t>
            </a:r>
            <a:r>
              <a:rPr lang="en-US" sz="1200" dirty="0" err="1"/>
              <a:t>esophagram</a:t>
            </a:r>
            <a:r>
              <a:rPr lang="en-US" sz="1200" dirty="0"/>
              <a:t> is essential.  (C)</a:t>
            </a:r>
          </a:p>
          <a:p>
            <a:pPr lvl="0"/>
            <a:r>
              <a:rPr lang="en-US" sz="1200" dirty="0"/>
              <a:t>A 3-item questionnaire may identify panic disorder.  (B)</a:t>
            </a:r>
          </a:p>
          <a:p>
            <a:pPr lvl="0"/>
            <a:r>
              <a:rPr lang="en-US" sz="1200" dirty="0"/>
              <a:t>For persistent non-cardiac chest pain, cognitive-behavior therapy can improve symptoms over the short term.  (B)</a:t>
            </a:r>
          </a:p>
          <a:p>
            <a:r>
              <a:rPr lang="en-US" sz="1200" dirty="0"/>
              <a:t>Patients who have suspected tension pneumothorax and who are clinically stable should have a chest x-ray for confirmation before needle decompression is attempted. (C)</a:t>
            </a:r>
          </a:p>
          <a:p>
            <a:r>
              <a:rPr lang="en-US" sz="1200" dirty="0"/>
              <a:t>Aortic dissection is uncommon, but patients with abrupt chest pain that is ripping, tearing, or stabbing should have CXR, CT, or MRI.   (C)</a:t>
            </a:r>
          </a:p>
        </p:txBody>
      </p:sp>
    </p:spTree>
    <p:extLst>
      <p:ext uri="{BB962C8B-B14F-4D97-AF65-F5344CB8AC3E}">
        <p14:creationId xmlns:p14="http://schemas.microsoft.com/office/powerpoint/2010/main" val="2259652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Chest pain: Tools</a:t>
            </a:r>
          </a:p>
        </p:txBody>
      </p:sp>
      <p:sp>
        <p:nvSpPr>
          <p:cNvPr id="3" name="Content Placeholder 2"/>
          <p:cNvSpPr>
            <a:spLocks noGrp="1"/>
          </p:cNvSpPr>
          <p:nvPr>
            <p:ph idx="1"/>
          </p:nvPr>
        </p:nvSpPr>
        <p:spPr/>
        <p:txBody>
          <a:bodyPr>
            <a:normAutofit/>
          </a:bodyPr>
          <a:lstStyle/>
          <a:p>
            <a:r>
              <a:rPr lang="en-US" sz="1600" dirty="0"/>
              <a:t>Aortic Dissection Detection Risk Score (ADD-RS): </a:t>
            </a:r>
            <a:r>
              <a:rPr lang="en-US" sz="1600" dirty="0">
                <a:hlinkClick r:id="rId3"/>
              </a:rPr>
              <a:t>https://www.mdcalc.com/aortic-dissection-detection-risk-score-add-rs</a:t>
            </a:r>
            <a:endParaRPr lang="en-US" sz="1600" dirty="0"/>
          </a:p>
          <a:p>
            <a:pPr lvl="0"/>
            <a:r>
              <a:rPr lang="en-US" sz="1600" dirty="0"/>
              <a:t>Marburg Heart Score: </a:t>
            </a:r>
            <a:r>
              <a:rPr lang="en-US" sz="1600" dirty="0">
                <a:hlinkClick r:id="rId4"/>
              </a:rPr>
              <a:t>https://www.mdcalc.com/marburg-heart-score-mhs</a:t>
            </a:r>
            <a:endParaRPr lang="en-US" sz="1600" dirty="0"/>
          </a:p>
          <a:p>
            <a:pPr lvl="0"/>
            <a:r>
              <a:rPr lang="en-US" sz="1600" dirty="0"/>
              <a:t>INTERCHEST prediction rule: </a:t>
            </a:r>
            <a:r>
              <a:rPr lang="en-US" sz="1600" dirty="0">
                <a:hlinkClick r:id="rId5"/>
              </a:rPr>
              <a:t>https://www.mdcalc.com/interchest-clinical-prediction-rule-chest-pain-primary-care</a:t>
            </a:r>
            <a:endParaRPr lang="en-US" sz="1600" dirty="0"/>
          </a:p>
          <a:p>
            <a:r>
              <a:rPr lang="en-US" sz="1600" dirty="0"/>
              <a:t>HEART Score: </a:t>
            </a:r>
            <a:r>
              <a:rPr lang="en-US" sz="1600" u="sng" dirty="0">
                <a:hlinkClick r:id="rId6"/>
              </a:rPr>
              <a:t>https://www.mdcalc.com/heart-score-major-cardiac-events</a:t>
            </a:r>
            <a:endParaRPr lang="en-US" sz="1600" dirty="0"/>
          </a:p>
          <a:p>
            <a:r>
              <a:rPr lang="en-US" sz="1600" dirty="0"/>
              <a:t>Wells PE Prediction Rule: </a:t>
            </a:r>
            <a:r>
              <a:rPr lang="en-US" sz="1600" u="sng" dirty="0">
                <a:hlinkClick r:id="rId7"/>
              </a:rPr>
              <a:t>http://www.mdcalc.com/wells-criteria-for-pulmonary-embolism-pe/</a:t>
            </a:r>
            <a:endParaRPr lang="en-US" sz="1600" dirty="0"/>
          </a:p>
          <a:p>
            <a:pPr lvl="0"/>
            <a:r>
              <a:rPr lang="en-US" sz="1600" dirty="0"/>
              <a:t>Geneva PE Prediction Rule: </a:t>
            </a:r>
            <a:r>
              <a:rPr lang="en-US" sz="1600" u="sng" dirty="0">
                <a:hlinkClick r:id="rId8"/>
              </a:rPr>
              <a:t>http://www.medicalapps.ch/Geneva_Score.aspx</a:t>
            </a:r>
            <a:endParaRPr lang="en-US" sz="1600" dirty="0"/>
          </a:p>
          <a:p>
            <a:pPr lvl="0"/>
            <a:r>
              <a:rPr lang="en-US" sz="1600" dirty="0"/>
              <a:t>Pisa PE Prediction Rule: </a:t>
            </a:r>
            <a:r>
              <a:rPr lang="en-US" sz="1600" dirty="0">
                <a:hlinkClick r:id="rId9"/>
              </a:rPr>
              <a:t>https://ebmcalc.com/PulmonaryEmbRiskPisaCXR.htm</a:t>
            </a:r>
            <a:endParaRPr lang="en-US" sz="1600" dirty="0"/>
          </a:p>
          <a:p>
            <a:pPr lvl="0"/>
            <a:r>
              <a:rPr lang="en-US" sz="1600" dirty="0"/>
              <a:t>Pulmonary embolism rule-out criteria: </a:t>
            </a:r>
            <a:r>
              <a:rPr lang="en-US" sz="1600" dirty="0">
                <a:hlinkClick r:id="rId10"/>
              </a:rPr>
              <a:t>https://www.mdcalc.com/perc-rule-pulmonary-embolism</a:t>
            </a:r>
            <a:endParaRPr lang="en-US" sz="1600" dirty="0"/>
          </a:p>
          <a:p>
            <a:pPr lvl="0"/>
            <a:endParaRPr lang="en-US" sz="1600" u="sng" dirty="0"/>
          </a:p>
          <a:p>
            <a:pPr lvl="0"/>
            <a:endParaRPr lang="en-US" sz="1600" u="sng" dirty="0"/>
          </a:p>
          <a:p>
            <a:pPr lvl="0">
              <a:buFont typeface="Wingdings" panose="05000000000000000000" pitchFamily="2" charset="2"/>
              <a:buChar char="Ø"/>
            </a:pPr>
            <a:r>
              <a:rPr lang="en-US" sz="1600" dirty="0"/>
              <a:t>For links to all tools, see: </a:t>
            </a:r>
            <a:r>
              <a:rPr lang="en-US" sz="1600" dirty="0">
                <a:hlinkClick r:id="rId11"/>
              </a:rPr>
              <a:t>https://sites.google.com/site/clinicalcalculators/</a:t>
            </a:r>
            <a:endParaRPr lang="en-US" sz="1600" dirty="0"/>
          </a:p>
          <a:p>
            <a:endParaRPr lang="en-US" sz="1800" dirty="0"/>
          </a:p>
        </p:txBody>
      </p:sp>
    </p:spTree>
    <p:extLst>
      <p:ext uri="{BB962C8B-B14F-4D97-AF65-F5344CB8AC3E}">
        <p14:creationId xmlns:p14="http://schemas.microsoft.com/office/powerpoint/2010/main" val="3547111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Chest pain: Review Articles</a:t>
            </a:r>
          </a:p>
        </p:txBody>
      </p:sp>
      <p:sp>
        <p:nvSpPr>
          <p:cNvPr id="3" name="Content Placeholder 2"/>
          <p:cNvSpPr>
            <a:spLocks noGrp="1"/>
          </p:cNvSpPr>
          <p:nvPr>
            <p:ph idx="1"/>
          </p:nvPr>
        </p:nvSpPr>
        <p:spPr/>
        <p:txBody>
          <a:bodyPr>
            <a:normAutofit/>
          </a:bodyPr>
          <a:lstStyle/>
          <a:p>
            <a:r>
              <a:rPr lang="en-US" sz="1600" dirty="0"/>
              <a:t>Roth AR, </a:t>
            </a:r>
            <a:r>
              <a:rPr lang="en-US" sz="1600" dirty="0" err="1"/>
              <a:t>Lazris</a:t>
            </a:r>
            <a:r>
              <a:rPr lang="en-US" sz="1600" dirty="0"/>
              <a:t> A, </a:t>
            </a:r>
            <a:r>
              <a:rPr lang="en-US" sz="1600" dirty="0" err="1"/>
              <a:t>Ganatra</a:t>
            </a:r>
            <a:r>
              <a:rPr lang="en-US" sz="1600" dirty="0"/>
              <a:t> S. Overuse of Cardiac Testing. </a:t>
            </a:r>
            <a:r>
              <a:rPr lang="en-US" sz="1600" i="1" dirty="0"/>
              <a:t>Am Fam Physician</a:t>
            </a:r>
            <a:r>
              <a:rPr lang="en-US" sz="1600" dirty="0"/>
              <a:t>. 2018;98(10):561-563. </a:t>
            </a:r>
            <a:r>
              <a:rPr lang="en-US" sz="1600" dirty="0">
                <a:hlinkClick r:id="rId3"/>
              </a:rPr>
              <a:t>https://www.aafp.org/afp/2018/1115/p561.html</a:t>
            </a:r>
            <a:r>
              <a:rPr lang="en-US" sz="1600" dirty="0"/>
              <a:t> </a:t>
            </a:r>
          </a:p>
          <a:p>
            <a:pPr lvl="0"/>
            <a:r>
              <a:rPr lang="en-US" sz="1600" dirty="0"/>
              <a:t>Barraclough K, Gale CP, Hall R. Assessment of chest pain in a low risk patient: is the exercise tolerance test obsolete? BMJ. 2015 May 6;350:h1905. </a:t>
            </a:r>
            <a:r>
              <a:rPr lang="en-US" sz="1600" dirty="0" err="1"/>
              <a:t>doi</a:t>
            </a:r>
            <a:r>
              <a:rPr lang="en-US" sz="1600" dirty="0"/>
              <a:t>: 10.1136/bmj.h1905. PubMed PMID: 25948490. </a:t>
            </a:r>
            <a:r>
              <a:rPr lang="en-US" sz="1600" u="sng" dirty="0">
                <a:hlinkClick r:id="rId4"/>
              </a:rPr>
              <a:t>http://www.bmj.com/content/350/bmj.h1905</a:t>
            </a:r>
            <a:r>
              <a:rPr lang="en-US" sz="1600" dirty="0"/>
              <a:t> </a:t>
            </a:r>
          </a:p>
          <a:p>
            <a:r>
              <a:rPr lang="en-US" sz="1600" dirty="0" err="1"/>
              <a:t>Cayley</a:t>
            </a:r>
            <a:r>
              <a:rPr lang="en-US" sz="1600" dirty="0"/>
              <a:t> WE Jr. Chest pain--tools to improve your in-office evaluation. J Fam Pract. 2014 May;63(5):246-51. </a:t>
            </a:r>
            <a:r>
              <a:rPr lang="en-US" sz="1600" u="sng" dirty="0">
                <a:hlinkClick r:id="rId5"/>
              </a:rPr>
              <a:t>https://www.mdedge.com/familymedicine/article/81937/cardiology/chest-pain-tools-improve-your-office-evaluation</a:t>
            </a:r>
            <a:r>
              <a:rPr lang="en-US" sz="1600" u="sng" dirty="0"/>
              <a:t> </a:t>
            </a:r>
          </a:p>
          <a:p>
            <a:r>
              <a:rPr lang="en-US" sz="1600" dirty="0" err="1"/>
              <a:t>McConaghy</a:t>
            </a:r>
            <a:r>
              <a:rPr lang="en-US" sz="1600" dirty="0"/>
              <a:t> JR, Sharma M, Patel H. Acute Chest Pain in Adults: Outpatient Evaluation. Am Fam Physician. 2020 Dec 15;102(12):721-727. PMID: 33320506. </a:t>
            </a:r>
            <a:r>
              <a:rPr lang="en-US" sz="1600" dirty="0">
                <a:hlinkClick r:id="rId6"/>
              </a:rPr>
              <a:t>https://pubmed.ncbi.nlm.nih.gov/33320506/</a:t>
            </a:r>
            <a:r>
              <a:rPr lang="en-US" sz="1600" dirty="0"/>
              <a:t> </a:t>
            </a:r>
          </a:p>
          <a:p>
            <a:r>
              <a:rPr lang="en-US" sz="1600" dirty="0"/>
              <a:t>Breen DP. Stress tests: how to make a calculated choice. J Fam </a:t>
            </a:r>
            <a:r>
              <a:rPr lang="en-US" sz="1600" dirty="0" err="1"/>
              <a:t>Pract</a:t>
            </a:r>
            <a:r>
              <a:rPr lang="en-US" sz="1600" dirty="0"/>
              <a:t>. 2007 Apr;56(4):287-93. </a:t>
            </a:r>
            <a:r>
              <a:rPr lang="en-US" sz="1600" dirty="0">
                <a:hlinkClick r:id="rId7"/>
              </a:rPr>
              <a:t>https://www.mdedge.com/familymedicine/article/62640/stress-tests-how-make-calculated-choice</a:t>
            </a:r>
            <a:endParaRPr lang="en-US" sz="1600" dirty="0"/>
          </a:p>
          <a:p>
            <a:r>
              <a:rPr lang="en-US" sz="1600" dirty="0"/>
              <a:t>Bass C, </a:t>
            </a:r>
            <a:r>
              <a:rPr lang="en-US" sz="1600" dirty="0" err="1"/>
              <a:t>Mayou</a:t>
            </a:r>
            <a:r>
              <a:rPr lang="en-US" sz="1600" dirty="0"/>
              <a:t> R. Chest pain. BMJ. 2002 Sep 14;325(7364):588-91. </a:t>
            </a:r>
            <a:r>
              <a:rPr lang="en-US" sz="1600" u="sng" dirty="0">
                <a:hlinkClick r:id="rId8"/>
              </a:rPr>
              <a:t>http://www.bmj.com/content/325/7364/588.long</a:t>
            </a:r>
            <a:endParaRPr lang="en-US" sz="1600" dirty="0"/>
          </a:p>
          <a:p>
            <a:endParaRPr lang="en-US" dirty="0"/>
          </a:p>
        </p:txBody>
      </p:sp>
    </p:spTree>
    <p:extLst>
      <p:ext uri="{BB962C8B-B14F-4D97-AF65-F5344CB8AC3E}">
        <p14:creationId xmlns:p14="http://schemas.microsoft.com/office/powerpoint/2010/main" val="105251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This may seem obvious, but….</a:t>
            </a:r>
          </a:p>
        </p:txBody>
      </p:sp>
      <p:sp>
        <p:nvSpPr>
          <p:cNvPr id="3" name="Content Placeholder 2"/>
          <p:cNvSpPr>
            <a:spLocks noGrp="1"/>
          </p:cNvSpPr>
          <p:nvPr>
            <p:ph idx="1"/>
          </p:nvPr>
        </p:nvSpPr>
        <p:spPr/>
        <p:txBody>
          <a:bodyPr/>
          <a:lstStyle/>
          <a:p>
            <a:r>
              <a:rPr lang="en-US" dirty="0"/>
              <a:t>Remember to assess overall condition and stability!</a:t>
            </a:r>
          </a:p>
          <a:p>
            <a:pPr lvl="1"/>
            <a:r>
              <a:rPr lang="en-US" i="1" dirty="0"/>
              <a:t>Don’t miss the forest for the trees!</a:t>
            </a:r>
          </a:p>
          <a:p>
            <a:r>
              <a:rPr lang="en-US" dirty="0"/>
              <a:t>When approaching the history and physical</a:t>
            </a:r>
          </a:p>
          <a:p>
            <a:pPr lvl="1"/>
            <a:r>
              <a:rPr lang="en-US" i="1" dirty="0"/>
              <a:t>Think about your differential</a:t>
            </a:r>
          </a:p>
          <a:p>
            <a:pPr lvl="1"/>
            <a:r>
              <a:rPr lang="en-US" i="1" dirty="0"/>
              <a:t>What specific symptoms or exam findings increase or decrease the likelihood of the diagnoses on your differential?</a:t>
            </a:r>
          </a:p>
          <a:p>
            <a:r>
              <a:rPr lang="en-US" b="1" dirty="0"/>
              <a:t>Diagnosis</a:t>
            </a:r>
            <a:r>
              <a:rPr lang="en-US" dirty="0"/>
              <a:t> and </a:t>
            </a:r>
            <a:r>
              <a:rPr lang="en-US" b="1" dirty="0"/>
              <a:t>assessment of stability </a:t>
            </a:r>
            <a:r>
              <a:rPr lang="en-US" dirty="0"/>
              <a:t>are BOTH important for guiding management.</a:t>
            </a:r>
            <a:endParaRPr lang="en-US" b="1" i="1" dirty="0"/>
          </a:p>
          <a:p>
            <a:endParaRPr lang="en-US" i="1" dirty="0"/>
          </a:p>
        </p:txBody>
      </p:sp>
      <p:pic>
        <p:nvPicPr>
          <p:cNvPr id="2050" name="Picture 2" descr="C:\Users\WEC375\AppData\Local\Microsoft\Windows\Temporary Internet Files\Content.IE5\Y3PWIXZR\MC9003513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8396" y="4419600"/>
            <a:ext cx="1457608" cy="17925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40,426 BEST Thank You Heart IMAGES, STOCK PHOTOS &amp; VECTORS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6823881"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924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add</a:t>
            </a:r>
          </a:p>
        </p:txBody>
      </p:sp>
      <p:sp>
        <p:nvSpPr>
          <p:cNvPr id="3" name="Content Placeholder 2"/>
          <p:cNvSpPr>
            <a:spLocks noGrp="1"/>
          </p:cNvSpPr>
          <p:nvPr>
            <p:ph idx="1"/>
          </p:nvPr>
        </p:nvSpPr>
        <p:spPr/>
        <p:txBody>
          <a:bodyPr vert="horz" lIns="91420" tIns="45711" rIns="91420" bIns="45711" rtlCol="0" anchor="t">
            <a:normAutofit/>
          </a:bodyPr>
          <a:lstStyle/>
          <a:p>
            <a:pPr marL="342265" indent="-227965"/>
            <a:endParaRPr lang="en-US" dirty="0">
              <a:cs typeface="Calibri"/>
            </a:endParaRPr>
          </a:p>
          <a:p>
            <a:pPr marL="342265" indent="-227965"/>
            <a:r>
              <a:rPr lang="en-US" dirty="0">
                <a:ea typeface="+mn-lt"/>
                <a:cs typeface="+mn-lt"/>
              </a:rPr>
              <a:t>While CT may be more sensitive than VQ scanning, CT is also associated higher radiation doses; for younger patients with suspected PE and a normal chest x-ray VQ scanning may be preferable to limit overall radiation exposure. </a:t>
            </a:r>
            <a:r>
              <a:rPr lang="en-US" dirty="0">
                <a:ea typeface="+mn-lt"/>
                <a:cs typeface="+mn-lt"/>
                <a:hlinkClick r:id="rId2"/>
              </a:rPr>
              <a:t>https://choosingwiselycanada.org/nuclear-medicine/</a:t>
            </a:r>
            <a:r>
              <a:rPr lang="en-US" dirty="0">
                <a:ea typeface="+mn-lt"/>
                <a:cs typeface="+mn-lt"/>
              </a:rPr>
              <a:t> (see </a:t>
            </a:r>
            <a:r>
              <a:rPr lang="en-US" dirty="0" err="1">
                <a:ea typeface="+mn-lt"/>
                <a:cs typeface="+mn-lt"/>
              </a:rPr>
              <a:t>Dynamed</a:t>
            </a:r>
            <a:r>
              <a:rPr lang="en-US" dirty="0">
                <a:ea typeface="+mn-lt"/>
                <a:cs typeface="+mn-lt"/>
              </a:rPr>
              <a:t> too)</a:t>
            </a:r>
            <a:endParaRPr lang="en-US" dirty="0">
              <a:cs typeface="Calibri"/>
            </a:endParaRPr>
          </a:p>
          <a:p>
            <a:pPr marL="342265" indent="-227965"/>
            <a:endParaRPr lang="en-US" dirty="0">
              <a:cs typeface="Calibri"/>
            </a:endParaRPr>
          </a:p>
        </p:txBody>
      </p:sp>
    </p:spTree>
    <p:extLst>
      <p:ext uri="{BB962C8B-B14F-4D97-AF65-F5344CB8AC3E}">
        <p14:creationId xmlns:p14="http://schemas.microsoft.com/office/powerpoint/2010/main" val="3893719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Pneumonia – is CXR needed?</a:t>
            </a:r>
          </a:p>
        </p:txBody>
      </p:sp>
      <p:sp>
        <p:nvSpPr>
          <p:cNvPr id="4" name="Content Placeholder 3"/>
          <p:cNvSpPr>
            <a:spLocks noGrp="1"/>
          </p:cNvSpPr>
          <p:nvPr>
            <p:ph idx="1"/>
          </p:nvPr>
        </p:nvSpPr>
        <p:spPr/>
        <p:txBody>
          <a:bodyPr>
            <a:normAutofit/>
          </a:bodyPr>
          <a:lstStyle/>
          <a:p>
            <a:r>
              <a:rPr lang="en-US" sz="1700" dirty="0"/>
              <a:t>522 outpatient children </a:t>
            </a:r>
          </a:p>
          <a:p>
            <a:pPr lvl="1"/>
            <a:r>
              <a:rPr lang="en-US" sz="1500" dirty="0"/>
              <a:t>46% of radiography &amp; control patients recovered by 7 days.</a:t>
            </a:r>
          </a:p>
          <a:p>
            <a:pPr lvl="1"/>
            <a:r>
              <a:rPr lang="en-US" sz="1500" dirty="0"/>
              <a:t>33% of radiography &amp; 32% of control patients made a subsequent hospital visit within four weeks.</a:t>
            </a:r>
          </a:p>
          <a:p>
            <a:pPr lvl="1"/>
            <a:r>
              <a:rPr lang="en-US" sz="1500" dirty="0"/>
              <a:t>3% of both radiography and control patients admitted to hospital within four weeks(RR 1.02, 95% CI 0.41 to 2.52). </a:t>
            </a:r>
          </a:p>
          <a:p>
            <a:pPr lvl="2"/>
            <a:r>
              <a:rPr lang="en-US" sz="1300" dirty="0" err="1"/>
              <a:t>Swingler</a:t>
            </a:r>
            <a:r>
              <a:rPr lang="en-US" sz="1300" dirty="0"/>
              <a:t> GH, Hussey GD, </a:t>
            </a:r>
            <a:r>
              <a:rPr lang="en-US" sz="1300" dirty="0" err="1"/>
              <a:t>Zwarenstein</a:t>
            </a:r>
            <a:r>
              <a:rPr lang="en-US" sz="1300" dirty="0"/>
              <a:t> M. </a:t>
            </a:r>
            <a:r>
              <a:rPr lang="en-US" sz="1300" dirty="0" err="1"/>
              <a:t>Randomised</a:t>
            </a:r>
            <a:r>
              <a:rPr lang="en-US" sz="1300" dirty="0"/>
              <a:t> controlled trial of clinical outcome after chest radiograph in acute ambulatory lower-respiratory infection in children. Lancet 1998;351:404–8</a:t>
            </a:r>
          </a:p>
          <a:p>
            <a:r>
              <a:rPr lang="en-US" sz="1700" dirty="0"/>
              <a:t>1502 adults attending an emergency department </a:t>
            </a:r>
          </a:p>
          <a:p>
            <a:pPr lvl="1"/>
            <a:r>
              <a:rPr lang="en-US" sz="1500" dirty="0"/>
              <a:t>No significant difference in length of illness</a:t>
            </a:r>
          </a:p>
          <a:p>
            <a:pPr lvl="1"/>
            <a:r>
              <a:rPr lang="en-US" sz="1500" dirty="0"/>
              <a:t>Mean of 16.9 days in radiograph group versus 17.0 days in control group, P &gt; 0.05</a:t>
            </a:r>
          </a:p>
          <a:p>
            <a:pPr lvl="2"/>
            <a:r>
              <a:rPr lang="en-US" sz="1300" dirty="0" err="1"/>
              <a:t>Bushyhead</a:t>
            </a:r>
            <a:r>
              <a:rPr lang="en-US" sz="1300" dirty="0"/>
              <a:t> JB, Wood RW, Tompkins RK. The effect of chest radiographs on the management and clinical course of patients with acute cough. Medical Care 1983;21:661–73.</a:t>
            </a:r>
          </a:p>
          <a:p>
            <a:endParaRPr lang="en-US" dirty="0"/>
          </a:p>
        </p:txBody>
      </p:sp>
      <p:sp>
        <p:nvSpPr>
          <p:cNvPr id="3" name="TextBox 2"/>
          <p:cNvSpPr txBox="1"/>
          <p:nvPr/>
        </p:nvSpPr>
        <p:spPr>
          <a:xfrm>
            <a:off x="761999" y="6172200"/>
            <a:ext cx="3823226" cy="276999"/>
          </a:xfrm>
          <a:prstGeom prst="rect">
            <a:avLst/>
          </a:prstGeom>
          <a:noFill/>
        </p:spPr>
        <p:txBody>
          <a:bodyPr wrap="none" lIns="91420" tIns="45711" rIns="91420" bIns="45711" rtlCol="0">
            <a:spAutoFit/>
          </a:bodyPr>
          <a:lstStyle/>
          <a:p>
            <a:pPr>
              <a:buFont typeface="Wingdings" pitchFamily="2" charset="2"/>
              <a:buChar char="Ø"/>
            </a:pPr>
            <a:r>
              <a:rPr lang="en-US" sz="1200" dirty="0"/>
              <a:t>Cochrane Database </a:t>
            </a:r>
            <a:r>
              <a:rPr lang="en-US" sz="1200" dirty="0" err="1"/>
              <a:t>Syst</a:t>
            </a:r>
            <a:r>
              <a:rPr lang="en-US" sz="1200" dirty="0"/>
              <a:t> Rev. 2013 Dec 26;12:CD009119.</a:t>
            </a:r>
          </a:p>
        </p:txBody>
      </p:sp>
    </p:spTree>
    <p:extLst>
      <p:ext uri="{BB962C8B-B14F-4D97-AF65-F5344CB8AC3E}">
        <p14:creationId xmlns:p14="http://schemas.microsoft.com/office/powerpoint/2010/main" val="2982794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vert="horz" lIns="91420" tIns="45711" rIns="91420" bIns="45711" rtlCol="0" anchor="t">
            <a:normAutofit/>
          </a:bodyPr>
          <a:lstStyle/>
          <a:p>
            <a:pPr marL="342265" indent="-227965">
              <a:buNone/>
            </a:pPr>
            <a:r>
              <a:rPr lang="en-US" dirty="0"/>
              <a:t>Participants will:</a:t>
            </a:r>
            <a:endParaRPr lang="en-US"/>
          </a:p>
          <a:p>
            <a:pPr marL="342265" indent="-227965"/>
            <a:r>
              <a:rPr lang="en-US" dirty="0"/>
              <a:t>Have the</a:t>
            </a:r>
            <a:r>
              <a:rPr lang="en-US" b="1" dirty="0"/>
              <a:t> knowledge </a:t>
            </a:r>
            <a:r>
              <a:rPr lang="en-US" dirty="0"/>
              <a:t>to describe common causes of chest discomfort in primary care</a:t>
            </a:r>
            <a:endParaRPr lang="en-US" dirty="0">
              <a:cs typeface="Calibri"/>
            </a:endParaRPr>
          </a:p>
          <a:p>
            <a:pPr marL="342265" indent="-227965"/>
            <a:r>
              <a:rPr lang="en-US" dirty="0"/>
              <a:t>Have an </a:t>
            </a:r>
            <a:r>
              <a:rPr lang="en-US" b="1" dirty="0"/>
              <a:t>appreciation</a:t>
            </a:r>
            <a:r>
              <a:rPr lang="en-US" dirty="0"/>
              <a:t> for the importance of an evidence-based approach to chest discomfort</a:t>
            </a:r>
            <a:endParaRPr lang="en-US" dirty="0">
              <a:cs typeface="Calibri"/>
            </a:endParaRPr>
          </a:p>
          <a:p>
            <a:pPr marL="342265" indent="-227965"/>
            <a:r>
              <a:rPr lang="en-US" dirty="0"/>
              <a:t>Have the </a:t>
            </a:r>
            <a:r>
              <a:rPr lang="en-US" b="1" dirty="0"/>
              <a:t>skills </a:t>
            </a:r>
            <a:r>
              <a:rPr lang="en-US" dirty="0"/>
              <a:t>and</a:t>
            </a:r>
            <a:r>
              <a:rPr lang="en-US" b="1" dirty="0"/>
              <a:t> tools </a:t>
            </a:r>
            <a:r>
              <a:rPr lang="en-US" dirty="0"/>
              <a:t>to appropriately guide management of patients with chest discomfort</a:t>
            </a:r>
            <a:endParaRPr lang="en-US" dirty="0">
              <a:cs typeface="Calibri"/>
            </a:endParaRPr>
          </a:p>
        </p:txBody>
      </p:sp>
    </p:spTree>
    <p:extLst>
      <p:ext uri="{BB962C8B-B14F-4D97-AF65-F5344CB8AC3E}">
        <p14:creationId xmlns:p14="http://schemas.microsoft.com/office/powerpoint/2010/main" val="124475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chest pain</a:t>
            </a:r>
          </a:p>
        </p:txBody>
      </p:sp>
      <p:sp>
        <p:nvSpPr>
          <p:cNvPr id="3" name="Content Placeholder 2"/>
          <p:cNvSpPr>
            <a:spLocks noGrp="1"/>
          </p:cNvSpPr>
          <p:nvPr>
            <p:ph idx="1"/>
          </p:nvPr>
        </p:nvSpPr>
        <p:spPr/>
        <p:txBody>
          <a:bodyPr vert="horz" lIns="91420" tIns="45711" rIns="91420" bIns="45711" rtlCol="0" anchor="t">
            <a:normAutofit/>
          </a:bodyPr>
          <a:lstStyle/>
          <a:p>
            <a:pPr marL="342265" indent="-227965"/>
            <a:r>
              <a:rPr lang="en-US" sz="2000" b="1" i="1" dirty="0"/>
              <a:t>Start at the beginning!</a:t>
            </a:r>
            <a:endParaRPr lang="en-US"/>
          </a:p>
          <a:p>
            <a:pPr marL="639445" lvl="1" indent="-227965"/>
            <a:r>
              <a:rPr lang="en-US" sz="1800" dirty="0"/>
              <a:t>History: onset, evolution, location, quality, duration, and aggravating or alleviating factors. </a:t>
            </a:r>
            <a:endParaRPr lang="en-US" sz="1800" dirty="0">
              <a:cs typeface="Calibri"/>
            </a:endParaRPr>
          </a:p>
          <a:p>
            <a:pPr marL="639445" lvl="1" indent="-227965"/>
            <a:r>
              <a:rPr lang="en-US" sz="1800" dirty="0"/>
              <a:t>Exam:  VS, general condition, heart, lungs. </a:t>
            </a:r>
            <a:endParaRPr lang="en-US" sz="1800" dirty="0">
              <a:cs typeface="Calibri"/>
            </a:endParaRPr>
          </a:p>
          <a:p>
            <a:pPr marL="639445" lvl="1" indent="-227965"/>
            <a:r>
              <a:rPr lang="en-US" sz="1800" dirty="0"/>
              <a:t>Instability? </a:t>
            </a:r>
            <a:endParaRPr lang="en-US" sz="1800" dirty="0">
              <a:cs typeface="Calibri"/>
            </a:endParaRPr>
          </a:p>
          <a:p>
            <a:pPr marL="1005205" lvl="2" indent="-227965"/>
            <a:r>
              <a:rPr lang="en-US" sz="1600" dirty="0"/>
              <a:t>Think ABCs… Altered mental status, hypotension, SOB, shock?</a:t>
            </a:r>
            <a:endParaRPr lang="en-US" sz="1600" dirty="0">
              <a:cs typeface="Calibri"/>
            </a:endParaRPr>
          </a:p>
          <a:p>
            <a:pPr marL="342265" indent="-227965">
              <a:buFont typeface="Wingdings" panose="05000000000000000000" pitchFamily="2" charset="2"/>
              <a:buChar char="Ø"/>
            </a:pPr>
            <a:r>
              <a:rPr lang="en-US" sz="2000" dirty="0"/>
              <a:t>A patient who shows </a:t>
            </a:r>
            <a:r>
              <a:rPr lang="en-US" sz="2000" b="1" dirty="0"/>
              <a:t>no signs of respiratory distress</a:t>
            </a:r>
            <a:r>
              <a:rPr lang="en-US" sz="2000" dirty="0"/>
              <a:t> and has </a:t>
            </a:r>
            <a:r>
              <a:rPr lang="en-US" sz="2000" b="1" dirty="0"/>
              <a:t>appropriate vital signs</a:t>
            </a:r>
            <a:r>
              <a:rPr lang="en-US" sz="2000" dirty="0"/>
              <a:t> is </a:t>
            </a:r>
            <a:r>
              <a:rPr lang="en-US" sz="2000" b="1" dirty="0"/>
              <a:t>unlikely to be acutely unstable</a:t>
            </a:r>
            <a:r>
              <a:rPr lang="en-US" sz="2000" dirty="0"/>
              <a:t>,  and can be further evaluated the office with appropriately targeted history, physical examination, and testing.</a:t>
            </a:r>
            <a:endParaRPr lang="en-US" sz="2000" dirty="0">
              <a:cs typeface="Calibri"/>
            </a:endParaRPr>
          </a:p>
          <a:p>
            <a:pPr marL="342265" indent="-227965">
              <a:buFont typeface="Wingdings" panose="05000000000000000000" pitchFamily="2" charset="2"/>
              <a:buChar char="Ø"/>
            </a:pPr>
            <a:r>
              <a:rPr lang="en-US" sz="2000" dirty="0"/>
              <a:t>Any potentially unstable patient should be transferred for emergency care. </a:t>
            </a:r>
            <a:endParaRPr lang="en-US" sz="2000" dirty="0">
              <a:cs typeface="Calibri"/>
            </a:endParaRPr>
          </a:p>
          <a:p>
            <a:pPr marL="639445" lvl="1" indent="-227965"/>
            <a:endParaRPr lang="en-US" dirty="0">
              <a:cs typeface="Calibri"/>
            </a:endParaRPr>
          </a:p>
        </p:txBody>
      </p:sp>
      <p:pic>
        <p:nvPicPr>
          <p:cNvPr id="4" name="Picture 2" descr="C:\Documents and Settings\WEC375\Local Settings\Temporary Internet Files\Content.IE5\W3HD5MC6\MC900339194[1].wmf"/>
          <p:cNvPicPr>
            <a:picLocks noChangeAspect="1" noChangeArrowheads="1"/>
          </p:cNvPicPr>
          <p:nvPr/>
        </p:nvPicPr>
        <p:blipFill>
          <a:blip r:embed="rId3" cstate="print"/>
          <a:srcRect/>
          <a:stretch>
            <a:fillRect/>
          </a:stretch>
        </p:blipFill>
        <p:spPr bwMode="auto">
          <a:xfrm>
            <a:off x="4419600" y="5633771"/>
            <a:ext cx="904342" cy="904342"/>
          </a:xfrm>
          <a:prstGeom prst="rect">
            <a:avLst/>
          </a:prstGeom>
          <a:noFill/>
        </p:spPr>
      </p:pic>
      <p:pic>
        <p:nvPicPr>
          <p:cNvPr id="36866" name="Picture 2" descr="C:\Documents and Settings\WEC375\Local Settings\Temporary Internet Files\Content.IE5\3Q366BGG\MM900173980[1].gif"/>
          <p:cNvPicPr>
            <a:picLocks noChangeAspect="1" noChangeArrowheads="1" noCrop="1"/>
          </p:cNvPicPr>
          <p:nvPr/>
        </p:nvPicPr>
        <p:blipFill>
          <a:blip r:embed="rId4" cstate="print"/>
          <a:srcRect/>
          <a:stretch>
            <a:fillRect/>
          </a:stretch>
        </p:blipFill>
        <p:spPr bwMode="auto">
          <a:xfrm>
            <a:off x="6629402" y="5704942"/>
            <a:ext cx="1228725" cy="762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patient with chest pain…</a:t>
            </a:r>
          </a:p>
        </p:txBody>
      </p:sp>
      <p:graphicFrame>
        <p:nvGraphicFramePr>
          <p:cNvPr id="1026" name="Object 3"/>
          <p:cNvGraphicFramePr>
            <a:graphicFrameLocks noGrp="1" noChangeAspect="1"/>
          </p:cNvGraphicFramePr>
          <p:nvPr>
            <p:ph sz="half" idx="1"/>
          </p:nvPr>
        </p:nvGraphicFramePr>
        <p:xfrm>
          <a:off x="1357315" y="1833563"/>
          <a:ext cx="1857375" cy="3995737"/>
        </p:xfrm>
        <a:graphic>
          <a:graphicData uri="http://schemas.openxmlformats.org/presentationml/2006/ole">
            <mc:AlternateContent xmlns:mc="http://schemas.openxmlformats.org/markup-compatibility/2006">
              <mc:Choice xmlns:v="urn:schemas-microsoft-com:vml" Requires="v">
                <p:oleObj spid="_x0000_s81921" name="Clip" r:id="rId3" imgW="1857600" imgH="3995640" progId="">
                  <p:embed/>
                </p:oleObj>
              </mc:Choice>
              <mc:Fallback>
                <p:oleObj name="Clip" r:id="rId3" imgW="1857600" imgH="3995640" progId="">
                  <p:embed/>
                  <p:pic>
                    <p:nvPicPr>
                      <p:cNvPr id="102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315" y="1833563"/>
                        <a:ext cx="1857375" cy="3995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sz="half" idx="2"/>
          </p:nvPr>
        </p:nvSpPr>
        <p:spPr/>
        <p:txBody>
          <a:bodyPr>
            <a:normAutofit/>
          </a:bodyPr>
          <a:lstStyle/>
          <a:p>
            <a:pPr>
              <a:buNone/>
            </a:pPr>
            <a:r>
              <a:rPr lang="en-US" sz="2400" dirty="0"/>
              <a:t>What is the most likely diagnosis – </a:t>
            </a:r>
          </a:p>
          <a:p>
            <a:r>
              <a:rPr lang="en-US" sz="2400" dirty="0"/>
              <a:t>If you are seeing this patient in the ER?</a:t>
            </a:r>
          </a:p>
          <a:p>
            <a:r>
              <a:rPr lang="en-US" sz="2400" dirty="0"/>
              <a:t>If you are seeing this patient in the clinic?</a:t>
            </a:r>
          </a:p>
          <a:p>
            <a:r>
              <a:rPr lang="en-US" sz="2400" b="1" i="1" dirty="0"/>
              <a:t>Does the setting matter?</a:t>
            </a:r>
          </a:p>
          <a:p>
            <a:endParaRPr lang="en-US" dirty="0"/>
          </a:p>
        </p:txBody>
      </p:sp>
    </p:spTree>
    <p:extLst>
      <p:ext uri="{BB962C8B-B14F-4D97-AF65-F5344CB8AC3E}">
        <p14:creationId xmlns:p14="http://schemas.microsoft.com/office/powerpoint/2010/main" val="1942160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Chest discomfort DDx</a:t>
            </a:r>
          </a:p>
        </p:txBody>
      </p:sp>
      <p:sp>
        <p:nvSpPr>
          <p:cNvPr id="3" name="Content Placeholder 2"/>
          <p:cNvSpPr>
            <a:spLocks noGrp="1"/>
          </p:cNvSpPr>
          <p:nvPr>
            <p:ph idx="1"/>
          </p:nvPr>
        </p:nvSpPr>
        <p:spPr/>
        <p:txBody>
          <a:bodyPr>
            <a:normAutofit/>
          </a:bodyPr>
          <a:lstStyle/>
          <a:p>
            <a:r>
              <a:rPr lang="en-US" dirty="0"/>
              <a:t>Acute coronary syndrome (ACS)</a:t>
            </a:r>
          </a:p>
          <a:p>
            <a:r>
              <a:rPr lang="en-US" dirty="0"/>
              <a:t>Pulmonary embolism (PE)</a:t>
            </a:r>
          </a:p>
          <a:p>
            <a:r>
              <a:rPr lang="en-US" dirty="0"/>
              <a:t>Chest wall pain</a:t>
            </a:r>
          </a:p>
          <a:p>
            <a:r>
              <a:rPr lang="en-US" dirty="0"/>
              <a:t>Gastro-esophageal Reflux Disease (GERD)</a:t>
            </a:r>
          </a:p>
          <a:p>
            <a:r>
              <a:rPr lang="en-US" dirty="0"/>
              <a:t>Esophageal rupture</a:t>
            </a:r>
          </a:p>
          <a:p>
            <a:r>
              <a:rPr lang="en-US" dirty="0"/>
              <a:t>Panic attack</a:t>
            </a:r>
          </a:p>
          <a:p>
            <a:r>
              <a:rPr lang="en-US" dirty="0"/>
              <a:t>Tension pneumothorax</a:t>
            </a:r>
          </a:p>
          <a:p>
            <a:r>
              <a:rPr lang="en-US" dirty="0"/>
              <a:t>Pneumonia</a:t>
            </a:r>
          </a:p>
          <a:p>
            <a:r>
              <a:rPr lang="en-US" dirty="0"/>
              <a:t>Aortic dissection</a:t>
            </a:r>
          </a:p>
        </p:txBody>
      </p:sp>
    </p:spTree>
    <p:extLst>
      <p:ext uri="{BB962C8B-B14F-4D97-AF65-F5344CB8AC3E}">
        <p14:creationId xmlns:p14="http://schemas.microsoft.com/office/powerpoint/2010/main" val="71839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 of chest pain</a:t>
            </a:r>
          </a:p>
        </p:txBody>
      </p:sp>
      <p:graphicFrame>
        <p:nvGraphicFramePr>
          <p:cNvPr id="4" name="Table 3"/>
          <p:cNvGraphicFramePr>
            <a:graphicFrameLocks noGrp="1"/>
          </p:cNvGraphicFramePr>
          <p:nvPr/>
        </p:nvGraphicFramePr>
        <p:xfrm>
          <a:off x="762000" y="1828802"/>
          <a:ext cx="7620000" cy="3283635"/>
        </p:xfrm>
        <a:graphic>
          <a:graphicData uri="http://schemas.openxmlformats.org/drawingml/2006/table">
            <a:tbl>
              <a:tblPr/>
              <a:tblGrid>
                <a:gridCol w="3639403">
                  <a:extLst>
                    <a:ext uri="{9D8B030D-6E8A-4147-A177-3AD203B41FA5}">
                      <a16:colId xmlns:a16="http://schemas.microsoft.com/office/drawing/2014/main" val="20000"/>
                    </a:ext>
                  </a:extLst>
                </a:gridCol>
                <a:gridCol w="1279478">
                  <a:extLst>
                    <a:ext uri="{9D8B030D-6E8A-4147-A177-3AD203B41FA5}">
                      <a16:colId xmlns:a16="http://schemas.microsoft.com/office/drawing/2014/main" val="20001"/>
                    </a:ext>
                  </a:extLst>
                </a:gridCol>
                <a:gridCol w="1279478">
                  <a:extLst>
                    <a:ext uri="{9D8B030D-6E8A-4147-A177-3AD203B41FA5}">
                      <a16:colId xmlns:a16="http://schemas.microsoft.com/office/drawing/2014/main" val="20002"/>
                    </a:ext>
                  </a:extLst>
                </a:gridCol>
                <a:gridCol w="1421641">
                  <a:extLst>
                    <a:ext uri="{9D8B030D-6E8A-4147-A177-3AD203B41FA5}">
                      <a16:colId xmlns:a16="http://schemas.microsoft.com/office/drawing/2014/main" val="20003"/>
                    </a:ext>
                  </a:extLst>
                </a:gridCol>
              </a:tblGrid>
              <a:tr h="640080">
                <a:tc>
                  <a:txBody>
                    <a:bodyPr/>
                    <a:lstStyle/>
                    <a:p>
                      <a:pPr marL="0" marR="0">
                        <a:spcBef>
                          <a:spcPts val="0"/>
                        </a:spcBef>
                        <a:spcAft>
                          <a:spcPts val="0"/>
                        </a:spcAft>
                      </a:pPr>
                      <a:r>
                        <a:rPr lang="en-US" sz="1400" b="1" dirty="0">
                          <a:latin typeface="Arial"/>
                          <a:ea typeface="Times New Roman"/>
                          <a:cs typeface="Times New Roman"/>
                        </a:rPr>
                        <a:t>Diagnosis</a:t>
                      </a:r>
                      <a:endParaRPr lang="en-US" sz="1400" b="1"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Arial"/>
                          <a:ea typeface="Times New Roman"/>
                          <a:cs typeface="Times New Roman"/>
                        </a:rPr>
                        <a:t>Primary Care:  </a:t>
                      </a:r>
                    </a:p>
                    <a:p>
                      <a:pPr marL="0" marR="0">
                        <a:spcBef>
                          <a:spcPts val="0"/>
                        </a:spcBef>
                        <a:spcAft>
                          <a:spcPts val="0"/>
                        </a:spcAft>
                      </a:pPr>
                      <a:r>
                        <a:rPr lang="en-US" sz="1400" b="1" dirty="0">
                          <a:latin typeface="Arial"/>
                          <a:ea typeface="Times New Roman"/>
                          <a:cs typeface="Times New Roman"/>
                        </a:rPr>
                        <a:t>USA </a:t>
                      </a:r>
                      <a:endParaRPr lang="en-US" sz="1400" b="1"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Arial"/>
                          <a:ea typeface="Times New Roman"/>
                          <a:cs typeface="Times New Roman"/>
                        </a:rPr>
                        <a:t>Primary Care:  Europe</a:t>
                      </a:r>
                      <a:endParaRPr lang="en-US" sz="1400" b="1"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Arial"/>
                          <a:ea typeface="Times New Roman"/>
                          <a:cs typeface="Times New Roman"/>
                        </a:rPr>
                        <a:t>Emergency Department</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0323">
                <a:tc>
                  <a:txBody>
                    <a:bodyPr/>
                    <a:lstStyle/>
                    <a:p>
                      <a:pPr marL="0" marR="0">
                        <a:spcBef>
                          <a:spcPts val="0"/>
                        </a:spcBef>
                        <a:spcAft>
                          <a:spcPts val="0"/>
                        </a:spcAft>
                      </a:pPr>
                      <a:r>
                        <a:rPr lang="en-US" sz="1400" dirty="0">
                          <a:latin typeface="Arial"/>
                          <a:ea typeface="Times New Roman"/>
                          <a:cs typeface="Times New Roman"/>
                        </a:rPr>
                        <a:t>Musculoskeletal conditions</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36%</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29%</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7%</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0323">
                <a:tc>
                  <a:txBody>
                    <a:bodyPr/>
                    <a:lstStyle/>
                    <a:p>
                      <a:pPr marL="0" marR="0">
                        <a:spcBef>
                          <a:spcPts val="0"/>
                        </a:spcBef>
                        <a:spcAft>
                          <a:spcPts val="0"/>
                        </a:spcAft>
                      </a:pPr>
                      <a:r>
                        <a:rPr lang="en-US" sz="1400">
                          <a:latin typeface="Arial"/>
                          <a:ea typeface="Times New Roman"/>
                          <a:cs typeface="Times New Roman"/>
                        </a:rPr>
                        <a:t>Gastrointestinal disease</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19%</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10%</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3%</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01616">
                <a:tc>
                  <a:txBody>
                    <a:bodyPr/>
                    <a:lstStyle/>
                    <a:p>
                      <a:pPr marL="0" marR="0">
                        <a:spcBef>
                          <a:spcPts val="0"/>
                        </a:spcBef>
                        <a:spcAft>
                          <a:spcPts val="0"/>
                        </a:spcAft>
                      </a:pPr>
                      <a:r>
                        <a:rPr lang="en-US" sz="1400" dirty="0">
                          <a:latin typeface="Arial"/>
                          <a:ea typeface="Times New Roman"/>
                          <a:cs typeface="Times New Roman"/>
                        </a:rPr>
                        <a:t>Serious Cardiovascular disease (Infarction, Unstable Angina, PE, HF)</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Stable CAD</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Unstable CAD</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16%</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10%</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1.5%</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13%</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a:t>
                      </a:r>
                    </a:p>
                    <a:p>
                      <a:pPr marL="0" marR="0">
                        <a:spcBef>
                          <a:spcPts val="0"/>
                        </a:spcBef>
                        <a:spcAft>
                          <a:spcPts val="0"/>
                        </a:spcAft>
                      </a:pPr>
                      <a:r>
                        <a:rPr lang="en-US" sz="1400" dirty="0">
                          <a:latin typeface="Arial"/>
                          <a:ea typeface="Times New Roman"/>
                          <a:cs typeface="Times New Roman"/>
                        </a:rPr>
                        <a:t>8%</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54%</a:t>
                      </a:r>
                    </a:p>
                    <a:p>
                      <a:pPr marL="0" marR="0">
                        <a:spcBef>
                          <a:spcPts val="0"/>
                        </a:spcBef>
                        <a:spcAft>
                          <a:spcPts val="0"/>
                        </a:spcAft>
                      </a:pP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13%</a:t>
                      </a:r>
                      <a:endParaRPr lang="en-US" sz="1400" dirty="0">
                        <a:latin typeface="Times New Roman"/>
                        <a:ea typeface="Times New Roman"/>
                        <a:cs typeface="Times New Roman"/>
                      </a:endParaRPr>
                    </a:p>
                    <a:p>
                      <a:pPr marL="0" marR="0">
                        <a:spcBef>
                          <a:spcPts val="0"/>
                        </a:spcBef>
                        <a:spcAft>
                          <a:spcPts val="0"/>
                        </a:spcAft>
                      </a:pPr>
                      <a:r>
                        <a:rPr lang="en-US" sz="1400" dirty="0">
                          <a:latin typeface="Arial"/>
                          <a:ea typeface="Times New Roman"/>
                          <a:cs typeface="Times New Roman"/>
                        </a:rPr>
                        <a:t>     13%</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323">
                <a:tc>
                  <a:txBody>
                    <a:bodyPr/>
                    <a:lstStyle/>
                    <a:p>
                      <a:pPr marL="0" marR="0">
                        <a:spcBef>
                          <a:spcPts val="0"/>
                        </a:spcBef>
                        <a:spcAft>
                          <a:spcPts val="0"/>
                        </a:spcAft>
                      </a:pPr>
                      <a:r>
                        <a:rPr lang="en-US" sz="1400">
                          <a:latin typeface="Arial"/>
                          <a:ea typeface="Times New Roman"/>
                          <a:cs typeface="Times New Roman"/>
                        </a:rPr>
                        <a:t>Psychosocial or Psychiatric disease</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8%</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17%</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9%</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0647">
                <a:tc>
                  <a:txBody>
                    <a:bodyPr/>
                    <a:lstStyle/>
                    <a:p>
                      <a:pPr marL="0" marR="0">
                        <a:spcBef>
                          <a:spcPts val="0"/>
                        </a:spcBef>
                        <a:spcAft>
                          <a:spcPts val="0"/>
                        </a:spcAft>
                      </a:pPr>
                      <a:r>
                        <a:rPr lang="en-US" sz="1400">
                          <a:latin typeface="Arial"/>
                          <a:ea typeface="Times New Roman"/>
                          <a:cs typeface="Times New Roman"/>
                        </a:rPr>
                        <a:t>Pulmonary disease </a:t>
                      </a:r>
                      <a:endParaRPr lang="en-US" sz="1400">
                        <a:latin typeface="Times New Roman"/>
                        <a:ea typeface="Times New Roman"/>
                        <a:cs typeface="Times New Roman"/>
                      </a:endParaRPr>
                    </a:p>
                    <a:p>
                      <a:pPr marL="0" marR="0">
                        <a:spcBef>
                          <a:spcPts val="0"/>
                        </a:spcBef>
                        <a:spcAft>
                          <a:spcPts val="0"/>
                        </a:spcAft>
                      </a:pPr>
                      <a:r>
                        <a:rPr lang="en-US" sz="1400">
                          <a:latin typeface="Arial"/>
                          <a:ea typeface="Times New Roman"/>
                          <a:cs typeface="Times New Roman"/>
                        </a:rPr>
                        <a:t>(Pneumonia, Pneumothorax, Lung Cancer)</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5%</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20%</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12%</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0323">
                <a:tc>
                  <a:txBody>
                    <a:bodyPr/>
                    <a:lstStyle/>
                    <a:p>
                      <a:pPr marL="0" marR="0">
                        <a:spcBef>
                          <a:spcPts val="0"/>
                        </a:spcBef>
                        <a:spcAft>
                          <a:spcPts val="0"/>
                        </a:spcAft>
                      </a:pPr>
                      <a:r>
                        <a:rPr lang="en-US" sz="1400">
                          <a:latin typeface="Arial"/>
                          <a:ea typeface="Times New Roman"/>
                          <a:cs typeface="Times New Roman"/>
                        </a:rPr>
                        <a:t>Non-specific chest pain</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Arial"/>
                          <a:ea typeface="Times New Roman"/>
                          <a:cs typeface="Times New Roman"/>
                        </a:rPr>
                        <a:t>16%</a:t>
                      </a:r>
                      <a:endParaRPr lang="en-US" sz="140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11%</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15%</a:t>
                      </a:r>
                      <a:endParaRPr lang="en-US" sz="1400" dirty="0">
                        <a:latin typeface="Times New Roman"/>
                        <a:ea typeface="Times New Roman"/>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TextBox 4"/>
          <p:cNvSpPr txBox="1"/>
          <p:nvPr/>
        </p:nvSpPr>
        <p:spPr>
          <a:xfrm>
            <a:off x="762001" y="6172200"/>
            <a:ext cx="2546659" cy="461665"/>
          </a:xfrm>
          <a:prstGeom prst="rect">
            <a:avLst/>
          </a:prstGeom>
          <a:noFill/>
        </p:spPr>
        <p:txBody>
          <a:bodyPr wrap="none" lIns="91420" tIns="45711" rIns="91420" bIns="45711" rtlCol="0">
            <a:spAutoFit/>
          </a:bodyPr>
          <a:lstStyle/>
          <a:p>
            <a:pPr>
              <a:buFont typeface="Wingdings" pitchFamily="2" charset="2"/>
              <a:buChar char="Ø"/>
            </a:pPr>
            <a:r>
              <a:rPr lang="en-US" sz="1200" dirty="0"/>
              <a:t>J </a:t>
            </a:r>
            <a:r>
              <a:rPr lang="en-US" sz="1200" dirty="0" err="1"/>
              <a:t>Fam</a:t>
            </a:r>
            <a:r>
              <a:rPr lang="en-US" sz="1200" dirty="0"/>
              <a:t> </a:t>
            </a:r>
            <a:r>
              <a:rPr lang="en-US" sz="1200" dirty="0" err="1"/>
              <a:t>Pract</a:t>
            </a:r>
            <a:r>
              <a:rPr lang="en-US" sz="1200" dirty="0"/>
              <a:t>. 1994 Apr;38(4):345-52.</a:t>
            </a:r>
          </a:p>
          <a:p>
            <a:pPr>
              <a:buFont typeface="Wingdings" pitchFamily="2" charset="2"/>
              <a:buChar char="Ø"/>
            </a:pPr>
            <a:r>
              <a:rPr lang="en-US" sz="1200" dirty="0" err="1"/>
              <a:t>Fam</a:t>
            </a:r>
            <a:r>
              <a:rPr lang="en-US" sz="1200" dirty="0"/>
              <a:t> </a:t>
            </a:r>
            <a:r>
              <a:rPr lang="en-US" sz="1200" dirty="0" err="1"/>
              <a:t>Pract</a:t>
            </a:r>
            <a:r>
              <a:rPr lang="en-US" sz="1200" dirty="0"/>
              <a:t> 2001;18: 586-589. </a:t>
            </a:r>
          </a:p>
        </p:txBody>
      </p:sp>
    </p:spTree>
    <p:extLst>
      <p:ext uri="{BB962C8B-B14F-4D97-AF65-F5344CB8AC3E}">
        <p14:creationId xmlns:p14="http://schemas.microsoft.com/office/powerpoint/2010/main" val="343403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1"/>
            <a:ext cx="8493120" cy="614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defTabSz="414683" fontAlgn="base" hangingPunct="0">
              <a:lnSpc>
                <a:spcPct val="93000"/>
              </a:lnSpc>
              <a:spcBef>
                <a:spcPct val="0"/>
              </a:spcBef>
              <a:spcAft>
                <a:spcPct val="0"/>
              </a:spcAft>
              <a:buClr>
                <a:srgbClr val="000000"/>
              </a:buClr>
              <a:buSzPct val="45000"/>
            </a:pPr>
            <a:r>
              <a:rPr lang="en-US" altLang="en-US" sz="1400" dirty="0">
                <a:latin typeface="Arial" charset="0"/>
              </a:rPr>
              <a:t>Observational study of patients with chest pain in primary care - 118 general practitioners (GPs) in the Netherlands and Belgium recorded all patient contacts during  2 weeks. A follow-up form was filled in after 30 days. 22 294 patient contacts were registered. In 281 (1.26%), chest pain was a reason for consulting the GP (mean age for men 54.4/women 53 years). Final diagnoses were mostly non-life-threatening. Nevertheless, in 8.4% of patients with chest pain, life-threatening underlying causes were identified</a:t>
            </a:r>
            <a:r>
              <a:rPr lang="en-US" altLang="en-US" sz="1500" dirty="0">
                <a:latin typeface="Arial" charset="0"/>
              </a:rPr>
              <a:t>. </a:t>
            </a:r>
            <a:endParaRPr lang="en-GB" altLang="en-US" sz="1500" dirty="0">
              <a:latin typeface="Arial"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5840" y="6205612"/>
            <a:ext cx="816480" cy="52277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001" y="1528696"/>
            <a:ext cx="5909760" cy="48936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1620001" y="6422330"/>
            <a:ext cx="5909759" cy="154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pPr defTabSz="414683" fontAlgn="base" hangingPunct="0">
              <a:lnSpc>
                <a:spcPct val="93000"/>
              </a:lnSpc>
              <a:spcBef>
                <a:spcPct val="0"/>
              </a:spcBef>
              <a:spcAft>
                <a:spcPct val="0"/>
              </a:spcAft>
              <a:buClr>
                <a:srgbClr val="000000"/>
              </a:buClr>
              <a:buSzPct val="45000"/>
            </a:pPr>
            <a:r>
              <a:rPr lang="en-GB" altLang="en-US" sz="1100" b="1" dirty="0" err="1">
                <a:latin typeface="Arial" charset="0"/>
              </a:rPr>
              <a:t>Beatrijs</a:t>
            </a:r>
            <a:r>
              <a:rPr lang="en-GB" altLang="en-US" sz="1100" b="1" dirty="0">
                <a:latin typeface="Arial" charset="0"/>
              </a:rPr>
              <a:t> BN </a:t>
            </a:r>
            <a:r>
              <a:rPr lang="en-GB" altLang="en-US" sz="1100" b="1" dirty="0" err="1">
                <a:latin typeface="Arial" charset="0"/>
              </a:rPr>
              <a:t>Hoorweg</a:t>
            </a:r>
            <a:r>
              <a:rPr lang="en-GB" altLang="en-US" sz="1100" b="1" dirty="0">
                <a:latin typeface="Arial" charset="0"/>
              </a:rPr>
              <a:t> et al. Heart doi:10.1136/heartjnl-2016-310905</a:t>
            </a:r>
          </a:p>
        </p:txBody>
      </p:sp>
      <p:sp>
        <p:nvSpPr>
          <p:cNvPr id="3077" name="Text Box 5"/>
          <p:cNvSpPr txBox="1">
            <a:spLocks noChangeArrowheads="1"/>
          </p:cNvSpPr>
          <p:nvPr/>
        </p:nvSpPr>
        <p:spPr bwMode="auto">
          <a:xfrm>
            <a:off x="97920" y="6613176"/>
            <a:ext cx="685728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9pPr>
          </a:lstStyle>
          <a:p>
            <a:pPr defTabSz="414683" fontAlgn="base" hangingPunct="0">
              <a:lnSpc>
                <a:spcPct val="93000"/>
              </a:lnSpc>
              <a:spcBef>
                <a:spcPct val="0"/>
              </a:spcBef>
              <a:spcAft>
                <a:spcPct val="0"/>
              </a:spcAft>
              <a:buClr>
                <a:srgbClr val="000000"/>
              </a:buClr>
              <a:buSzPct val="45000"/>
            </a:pPr>
            <a:r>
              <a:rPr lang="en-GB" altLang="en-US" sz="900">
                <a:latin typeface="Arial" charset="0"/>
              </a:rPr>
              <a:t>Copyright © BMJ Publishing Group Ltd &amp; British Cardiovascular Society. All rights reserved.</a:t>
            </a:r>
          </a:p>
        </p:txBody>
      </p:sp>
    </p:spTree>
    <p:extLst>
      <p:ext uri="{BB962C8B-B14F-4D97-AF65-F5344CB8AC3E}">
        <p14:creationId xmlns:p14="http://schemas.microsoft.com/office/powerpoint/2010/main" val="3822656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defTabSz="414597" fontAlgn="base" hangingPunct="0">
              <a:lnSpc>
                <a:spcPct val="93000"/>
              </a:lnSpc>
              <a:spcBef>
                <a:spcPct val="0"/>
              </a:spcBef>
              <a:spcAft>
                <a:spcPct val="0"/>
              </a:spcAft>
              <a:buClr>
                <a:srgbClr val="000000"/>
              </a:buClr>
              <a:buSzPct val="45000"/>
            </a:pPr>
            <a:r>
              <a:rPr lang="en-GB" altLang="en-US" sz="1500" b="1">
                <a:latin typeface="Arial" charset="0"/>
              </a:rPr>
              <a:t>Diagnostic process in 281 patients with chest pain. Final registration completed in 263 patients. *Other or unknown; #referred, destination unknown; ?unknown. </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5840" y="6205612"/>
            <a:ext cx="816480" cy="52277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120" y="979303"/>
            <a:ext cx="6779520" cy="48936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1185121" y="5972307"/>
            <a:ext cx="3918240" cy="309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pPr defTabSz="414597" fontAlgn="base" hangingPunct="0">
              <a:lnSpc>
                <a:spcPct val="93000"/>
              </a:lnSpc>
              <a:spcBef>
                <a:spcPct val="0"/>
              </a:spcBef>
              <a:spcAft>
                <a:spcPct val="0"/>
              </a:spcAft>
              <a:buClr>
                <a:srgbClr val="000000"/>
              </a:buClr>
              <a:buSzPct val="45000"/>
            </a:pPr>
            <a:r>
              <a:rPr lang="en-GB" altLang="en-US" sz="1100" b="1">
                <a:latin typeface="Arial" charset="0"/>
              </a:rPr>
              <a:t>Beatrijs BN Hoorweg et al. Heart doi:10.1136/heartjnl-2016-310905</a:t>
            </a:r>
          </a:p>
        </p:txBody>
      </p:sp>
      <p:sp>
        <p:nvSpPr>
          <p:cNvPr id="3077" name="Text Box 5"/>
          <p:cNvSpPr txBox="1">
            <a:spLocks noChangeArrowheads="1"/>
          </p:cNvSpPr>
          <p:nvPr/>
        </p:nvSpPr>
        <p:spPr bwMode="auto">
          <a:xfrm>
            <a:off x="97920" y="6613178"/>
            <a:ext cx="685728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Times New Roman" pitchFamily="16" charset="0"/>
                <a:ea typeface="msgothic" charset="0"/>
                <a:cs typeface="msgothic" charset="0"/>
              </a:defRPr>
            </a:lvl9pPr>
          </a:lstStyle>
          <a:p>
            <a:pPr defTabSz="414597" fontAlgn="base" hangingPunct="0">
              <a:lnSpc>
                <a:spcPct val="93000"/>
              </a:lnSpc>
              <a:spcBef>
                <a:spcPct val="0"/>
              </a:spcBef>
              <a:spcAft>
                <a:spcPct val="0"/>
              </a:spcAft>
              <a:buClr>
                <a:srgbClr val="000000"/>
              </a:buClr>
              <a:buSzPct val="45000"/>
            </a:pPr>
            <a:r>
              <a:rPr lang="en-GB" altLang="en-US" sz="900">
                <a:latin typeface="Arial" charset="0"/>
              </a:rPr>
              <a:t>Copyright © BMJ Publishing Group Ltd &amp; British Cardiovascular Society. All rights reserved.</a:t>
            </a:r>
          </a:p>
        </p:txBody>
      </p:sp>
    </p:spTree>
    <p:extLst>
      <p:ext uri="{BB962C8B-B14F-4D97-AF65-F5344CB8AC3E}">
        <p14:creationId xmlns:p14="http://schemas.microsoft.com/office/powerpoint/2010/main" val="4392049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and physical exam</a:t>
            </a:r>
          </a:p>
        </p:txBody>
      </p:sp>
      <p:sp>
        <p:nvSpPr>
          <p:cNvPr id="3" name="Content Placeholder 2"/>
          <p:cNvSpPr>
            <a:spLocks noGrp="1"/>
          </p:cNvSpPr>
          <p:nvPr>
            <p:ph idx="1"/>
          </p:nvPr>
        </p:nvSpPr>
        <p:spPr/>
        <p:txBody>
          <a:bodyPr>
            <a:normAutofit fontScale="92500" lnSpcReduction="10000"/>
          </a:bodyPr>
          <a:lstStyle/>
          <a:p>
            <a:pPr marL="114276" indent="0">
              <a:buNone/>
            </a:pPr>
            <a:r>
              <a:rPr lang="en-US" sz="1700" dirty="0"/>
              <a:t>Minimally helpful for acute coronary syndrome (ACS)</a:t>
            </a:r>
          </a:p>
          <a:p>
            <a:r>
              <a:rPr lang="en-US" sz="1700" dirty="0"/>
              <a:t>Increase the likelihood of ACS:</a:t>
            </a:r>
          </a:p>
          <a:p>
            <a:pPr lvl="1"/>
            <a:r>
              <a:rPr lang="en-US" sz="1400" dirty="0"/>
              <a:t>Third heart sound LR+ 3.2 (95% CI = 1.6-6.5)SBP less than 80 (LR+ 3.1(95% CI = 1.8 – 5.2)</a:t>
            </a:r>
          </a:p>
          <a:p>
            <a:pPr lvl="1"/>
            <a:r>
              <a:rPr lang="en-US" sz="1400" dirty="0"/>
              <a:t>Pulmonary crackles on auscultation LR+ 2.1 (95% CI = 1.4 – 3.1)Absence of these findings does not completely exclude CAD</a:t>
            </a:r>
          </a:p>
          <a:p>
            <a:r>
              <a:rPr lang="en-US" sz="1700" dirty="0"/>
              <a:t>Chest-wall tenderness largely rules out ACS in low prevalence settings.</a:t>
            </a:r>
          </a:p>
          <a:p>
            <a:r>
              <a:rPr lang="en-US" sz="1700" dirty="0"/>
              <a:t>Episodic chest pain lasting seconds and pain lasting more than 24 h markedly decrease the risk of 30-day major adverse cardiac event (MACE)</a:t>
            </a:r>
          </a:p>
          <a:p>
            <a:pPr marL="114276" indent="0">
              <a:buNone/>
            </a:pPr>
            <a:endParaRPr lang="en-US" sz="1700" dirty="0"/>
          </a:p>
          <a:p>
            <a:pPr marL="114276" indent="0">
              <a:buNone/>
            </a:pPr>
            <a:r>
              <a:rPr lang="en-US" sz="1700" dirty="0"/>
              <a:t>Marburg heart score integrates history and exam to help predict likelihood of ACS</a:t>
            </a:r>
          </a:p>
          <a:p>
            <a:r>
              <a:rPr lang="en-US" sz="1500" dirty="0"/>
              <a:t>Female &gt; 64 years, male &gt; 54 years 			1 point</a:t>
            </a:r>
          </a:p>
          <a:p>
            <a:pPr fontAlgn="t"/>
            <a:r>
              <a:rPr lang="en-US" sz="1500" dirty="0"/>
              <a:t>Known coronary, cerebral, or peripheral vascular disease 		1 point</a:t>
            </a:r>
          </a:p>
          <a:p>
            <a:pPr fontAlgn="t"/>
            <a:r>
              <a:rPr lang="en-US" sz="1500" dirty="0"/>
              <a:t>Pain worse with exercise 				1 point</a:t>
            </a:r>
          </a:p>
          <a:p>
            <a:pPr fontAlgn="t"/>
            <a:r>
              <a:rPr lang="en-US" sz="1500" dirty="0"/>
              <a:t>Pain not reproducible with palpation 			1 point</a:t>
            </a:r>
          </a:p>
          <a:p>
            <a:pPr fontAlgn="t"/>
            <a:r>
              <a:rPr lang="en-US" sz="1500" dirty="0"/>
              <a:t>Patient assumes pain is cardiac 				1 point</a:t>
            </a:r>
          </a:p>
          <a:p>
            <a:pPr marL="114276" indent="0">
              <a:buNone/>
            </a:pPr>
            <a:endParaRPr lang="en-US" sz="1600" dirty="0"/>
          </a:p>
          <a:p>
            <a:pPr marL="114276" indent="0">
              <a:buNone/>
            </a:pPr>
            <a:r>
              <a:rPr lang="en-US" sz="1700" dirty="0"/>
              <a:t>Score of 3 on MHS (</a:t>
            </a:r>
            <a:r>
              <a:rPr lang="en-US" sz="1700" dirty="0">
                <a:hlinkClick r:id="rId3"/>
              </a:rPr>
              <a:t>https://www.mdcalc.com/marburg-heart-score-mhs</a:t>
            </a:r>
            <a:r>
              <a:rPr lang="en-US" sz="1700" dirty="0"/>
              <a:t>):</a:t>
            </a:r>
          </a:p>
          <a:p>
            <a:r>
              <a:rPr lang="en-US" sz="1400" dirty="0"/>
              <a:t>Negative predictive value (NPV) of 97.9% (95% CI = 96.2% to 98.9%)</a:t>
            </a:r>
          </a:p>
          <a:p>
            <a:r>
              <a:rPr lang="en-US" sz="1400" dirty="0"/>
              <a:t>Positive predictive value (PPV) of 23.3% (95% CI = 19.2% to 28.0%) </a:t>
            </a:r>
          </a:p>
          <a:p>
            <a:pPr marL="114276" indent="0">
              <a:buNone/>
            </a:pPr>
            <a:endParaRPr lang="en-US" dirty="0"/>
          </a:p>
        </p:txBody>
      </p:sp>
      <p:sp>
        <p:nvSpPr>
          <p:cNvPr id="4" name="TextBox 3"/>
          <p:cNvSpPr txBox="1"/>
          <p:nvPr/>
        </p:nvSpPr>
        <p:spPr>
          <a:xfrm>
            <a:off x="762000" y="6172200"/>
            <a:ext cx="2965940" cy="276999"/>
          </a:xfrm>
          <a:prstGeom prst="rect">
            <a:avLst/>
          </a:prstGeom>
          <a:noFill/>
        </p:spPr>
        <p:txBody>
          <a:bodyPr wrap="none" lIns="91420" tIns="45711" rIns="91420" bIns="45711" rtlCol="0">
            <a:spAutoFit/>
          </a:bodyPr>
          <a:lstStyle/>
          <a:p>
            <a:pPr>
              <a:buFont typeface="Wingdings" pitchFamily="2" charset="2"/>
              <a:buChar char="Ø"/>
            </a:pPr>
            <a:r>
              <a:rPr lang="en-US" sz="1200" dirty="0"/>
              <a:t>Br J Gen Pract. 2012 Jun;62(599):e415-21. </a:t>
            </a:r>
          </a:p>
        </p:txBody>
      </p:sp>
    </p:spTree>
    <p:extLst>
      <p:ext uri="{BB962C8B-B14F-4D97-AF65-F5344CB8AC3E}">
        <p14:creationId xmlns:p14="http://schemas.microsoft.com/office/powerpoint/2010/main" val="3725597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ACS? Which score?</a:t>
            </a:r>
          </a:p>
        </p:txBody>
      </p:sp>
      <p:sp>
        <p:nvSpPr>
          <p:cNvPr id="3" name="Content Placeholder 2"/>
          <p:cNvSpPr>
            <a:spLocks noGrp="1"/>
          </p:cNvSpPr>
          <p:nvPr>
            <p:ph idx="1"/>
          </p:nvPr>
        </p:nvSpPr>
        <p:spPr/>
        <p:txBody>
          <a:bodyPr>
            <a:normAutofit/>
          </a:bodyPr>
          <a:lstStyle/>
          <a:p>
            <a:pPr marL="114276" indent="0">
              <a:buNone/>
            </a:pPr>
            <a:r>
              <a:rPr lang="en-US" sz="1600" dirty="0"/>
              <a:t>Multiple scores available - </a:t>
            </a:r>
          </a:p>
          <a:p>
            <a:r>
              <a:rPr lang="en-US" sz="1600" dirty="0"/>
              <a:t>ADAPT Accelerated Diagnostic Protocol for Chest Pain</a:t>
            </a:r>
          </a:p>
          <a:p>
            <a:r>
              <a:rPr lang="en-US" sz="1600" dirty="0"/>
              <a:t>Emergency Department Assessment of Chest Pain Score (EDACS)</a:t>
            </a:r>
          </a:p>
          <a:p>
            <a:r>
              <a:rPr lang="en-US" sz="1600" dirty="0"/>
              <a:t>GRACE ACS risk calculator</a:t>
            </a:r>
          </a:p>
          <a:p>
            <a:r>
              <a:rPr lang="en-US" sz="1600" dirty="0"/>
              <a:t>HEART Score</a:t>
            </a:r>
          </a:p>
          <a:p>
            <a:r>
              <a:rPr lang="en-US" sz="1600" dirty="0"/>
              <a:t>TIMI Study Group</a:t>
            </a:r>
          </a:p>
          <a:p>
            <a:r>
              <a:rPr lang="en-US" sz="1600" dirty="0"/>
              <a:t>Vancouver Chest Pain Rule </a:t>
            </a:r>
          </a:p>
          <a:p>
            <a:endParaRPr lang="en-US" sz="1600" dirty="0"/>
          </a:p>
          <a:p>
            <a:pPr marL="114276" indent="0">
              <a:buNone/>
            </a:pPr>
            <a:r>
              <a:rPr lang="en-US" sz="1600" dirty="0"/>
              <a:t>HEART may perform better than others at predicting LOW risk of MI or MACE</a:t>
            </a:r>
          </a:p>
          <a:p>
            <a:pPr>
              <a:buFont typeface="Wingdings" panose="05000000000000000000" pitchFamily="2" charset="2"/>
              <a:buChar char="Ø"/>
            </a:pPr>
            <a:r>
              <a:rPr lang="en-US" sz="1600" i="1" dirty="0"/>
              <a:t>Ann </a:t>
            </a:r>
            <a:r>
              <a:rPr lang="en-US" sz="1600" i="1" dirty="0" err="1"/>
              <a:t>Emerg</a:t>
            </a:r>
            <a:r>
              <a:rPr lang="en-US" sz="1600" i="1" dirty="0"/>
              <a:t> Med</a:t>
            </a:r>
            <a:r>
              <a:rPr lang="en-US" sz="1600" dirty="0"/>
              <a:t>. 2015;66(6):635-645.</a:t>
            </a:r>
          </a:p>
          <a:p>
            <a:pPr>
              <a:buFont typeface="Wingdings" panose="05000000000000000000" pitchFamily="2" charset="2"/>
              <a:buChar char="Ø"/>
            </a:pPr>
            <a:r>
              <a:rPr lang="en-US" sz="1600" i="1" dirty="0" err="1"/>
              <a:t>Eur</a:t>
            </a:r>
            <a:r>
              <a:rPr lang="en-US" sz="1600" i="1" dirty="0"/>
              <a:t> Heart J Acute </a:t>
            </a:r>
            <a:r>
              <a:rPr lang="en-US" sz="1600" i="1" dirty="0" err="1"/>
              <a:t>Cardiovasc</a:t>
            </a:r>
            <a:r>
              <a:rPr lang="en-US" sz="1600" i="1" dirty="0"/>
              <a:t> Care</a:t>
            </a:r>
            <a:r>
              <a:rPr lang="en-US" sz="1600" dirty="0"/>
              <a:t>. 2019;8(5):421-431. </a:t>
            </a:r>
            <a:endParaRPr lang="en-US" sz="1600" i="1" dirty="0"/>
          </a:p>
          <a:p>
            <a:endParaRPr lang="en-US" sz="1600" dirty="0"/>
          </a:p>
        </p:txBody>
      </p:sp>
    </p:spTree>
    <p:extLst>
      <p:ext uri="{BB962C8B-B14F-4D97-AF65-F5344CB8AC3E}">
        <p14:creationId xmlns:p14="http://schemas.microsoft.com/office/powerpoint/2010/main" val="3712293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score</a:t>
            </a:r>
          </a:p>
        </p:txBody>
      </p:sp>
      <p:graphicFrame>
        <p:nvGraphicFramePr>
          <p:cNvPr id="4" name="Content Placeholder 3"/>
          <p:cNvGraphicFramePr>
            <a:graphicFrameLocks noGrp="1"/>
          </p:cNvGraphicFramePr>
          <p:nvPr>
            <p:ph idx="1"/>
          </p:nvPr>
        </p:nvGraphicFramePr>
        <p:xfrm>
          <a:off x="457200" y="1420904"/>
          <a:ext cx="7620000" cy="2499360"/>
        </p:xfrm>
        <a:graphic>
          <a:graphicData uri="http://schemas.openxmlformats.org/drawingml/2006/table">
            <a:tbl>
              <a:tblPr/>
              <a:tblGrid>
                <a:gridCol w="1524000">
                  <a:extLst>
                    <a:ext uri="{9D8B030D-6E8A-4147-A177-3AD203B41FA5}">
                      <a16:colId xmlns:a16="http://schemas.microsoft.com/office/drawing/2014/main" val="3660072176"/>
                    </a:ext>
                  </a:extLst>
                </a:gridCol>
                <a:gridCol w="1981200">
                  <a:extLst>
                    <a:ext uri="{9D8B030D-6E8A-4147-A177-3AD203B41FA5}">
                      <a16:colId xmlns:a16="http://schemas.microsoft.com/office/drawing/2014/main" val="3777433347"/>
                    </a:ext>
                  </a:extLst>
                </a:gridCol>
                <a:gridCol w="2209800">
                  <a:extLst>
                    <a:ext uri="{9D8B030D-6E8A-4147-A177-3AD203B41FA5}">
                      <a16:colId xmlns:a16="http://schemas.microsoft.com/office/drawing/2014/main" val="1936290046"/>
                    </a:ext>
                  </a:extLst>
                </a:gridCol>
                <a:gridCol w="1905000">
                  <a:extLst>
                    <a:ext uri="{9D8B030D-6E8A-4147-A177-3AD203B41FA5}">
                      <a16:colId xmlns:a16="http://schemas.microsoft.com/office/drawing/2014/main" val="3846721225"/>
                    </a:ext>
                  </a:extLst>
                </a:gridCol>
              </a:tblGrid>
              <a:tr h="0">
                <a:tc>
                  <a:txBody>
                    <a:bodyPr/>
                    <a:lstStyle/>
                    <a:p>
                      <a:r>
                        <a:rPr lang="en-US" sz="1600" dirty="0"/>
                        <a:t> </a:t>
                      </a:r>
                    </a:p>
                  </a:txBody>
                  <a:tcPr anchor="ctr">
                    <a:lnL>
                      <a:noFill/>
                    </a:lnL>
                    <a:lnR>
                      <a:noFill/>
                    </a:lnR>
                    <a:lnT>
                      <a:noFill/>
                    </a:lnT>
                    <a:lnB>
                      <a:noFill/>
                    </a:lnB>
                  </a:tcPr>
                </a:tc>
                <a:tc>
                  <a:txBody>
                    <a:bodyPr/>
                    <a:lstStyle/>
                    <a:p>
                      <a:r>
                        <a:rPr lang="en-US" sz="1600" b="1" dirty="0"/>
                        <a:t>0 points</a:t>
                      </a:r>
                      <a:endParaRPr lang="en-US" sz="1600" dirty="0"/>
                    </a:p>
                  </a:txBody>
                  <a:tcPr anchor="ctr">
                    <a:lnL>
                      <a:noFill/>
                    </a:lnL>
                    <a:lnR>
                      <a:noFill/>
                    </a:lnR>
                    <a:lnT>
                      <a:noFill/>
                    </a:lnT>
                    <a:lnB>
                      <a:noFill/>
                    </a:lnB>
                  </a:tcPr>
                </a:tc>
                <a:tc>
                  <a:txBody>
                    <a:bodyPr/>
                    <a:lstStyle/>
                    <a:p>
                      <a:r>
                        <a:rPr lang="en-US" sz="1600" b="1"/>
                        <a:t>1 point</a:t>
                      </a:r>
                      <a:endParaRPr lang="en-US" sz="1600"/>
                    </a:p>
                  </a:txBody>
                  <a:tcPr anchor="ctr">
                    <a:lnL>
                      <a:noFill/>
                    </a:lnL>
                    <a:lnR>
                      <a:noFill/>
                    </a:lnR>
                    <a:lnT>
                      <a:noFill/>
                    </a:lnT>
                    <a:lnB>
                      <a:noFill/>
                    </a:lnB>
                  </a:tcPr>
                </a:tc>
                <a:tc>
                  <a:txBody>
                    <a:bodyPr/>
                    <a:lstStyle/>
                    <a:p>
                      <a:r>
                        <a:rPr lang="en-US" sz="1600" b="1"/>
                        <a:t>2 points</a:t>
                      </a:r>
                      <a:endParaRPr lang="en-US" sz="1600"/>
                    </a:p>
                  </a:txBody>
                  <a:tcPr anchor="ctr">
                    <a:lnL>
                      <a:noFill/>
                    </a:lnL>
                    <a:lnR>
                      <a:noFill/>
                    </a:lnR>
                    <a:lnT>
                      <a:noFill/>
                    </a:lnT>
                    <a:lnB>
                      <a:noFill/>
                    </a:lnB>
                  </a:tcPr>
                </a:tc>
                <a:extLst>
                  <a:ext uri="{0D108BD9-81ED-4DB2-BD59-A6C34878D82A}">
                    <a16:rowId xmlns:a16="http://schemas.microsoft.com/office/drawing/2014/main" val="4293421207"/>
                  </a:ext>
                </a:extLst>
              </a:tr>
              <a:tr h="0">
                <a:tc>
                  <a:txBody>
                    <a:bodyPr/>
                    <a:lstStyle/>
                    <a:p>
                      <a:r>
                        <a:rPr lang="en-US" sz="1600" b="1" dirty="0"/>
                        <a:t>History</a:t>
                      </a:r>
                      <a:endParaRPr lang="en-US" sz="1600" dirty="0"/>
                    </a:p>
                  </a:txBody>
                  <a:tcPr anchor="ctr">
                    <a:lnL>
                      <a:noFill/>
                    </a:lnL>
                    <a:lnR>
                      <a:noFill/>
                    </a:lnR>
                    <a:lnT>
                      <a:noFill/>
                    </a:lnT>
                    <a:lnB>
                      <a:noFill/>
                    </a:lnB>
                  </a:tcPr>
                </a:tc>
                <a:tc>
                  <a:txBody>
                    <a:bodyPr/>
                    <a:lstStyle/>
                    <a:p>
                      <a:r>
                        <a:rPr lang="en-US" sz="1600" dirty="0"/>
                        <a:t>Slightly suspicious</a:t>
                      </a:r>
                    </a:p>
                  </a:txBody>
                  <a:tcPr anchor="ctr">
                    <a:lnL>
                      <a:noFill/>
                    </a:lnL>
                    <a:lnR>
                      <a:noFill/>
                    </a:lnR>
                    <a:lnT>
                      <a:noFill/>
                    </a:lnT>
                    <a:lnB>
                      <a:noFill/>
                    </a:lnB>
                  </a:tcPr>
                </a:tc>
                <a:tc>
                  <a:txBody>
                    <a:bodyPr/>
                    <a:lstStyle/>
                    <a:p>
                      <a:r>
                        <a:rPr lang="en-US" sz="1600"/>
                        <a:t>Moderately suspicious</a:t>
                      </a:r>
                    </a:p>
                  </a:txBody>
                  <a:tcPr anchor="ctr">
                    <a:lnL>
                      <a:noFill/>
                    </a:lnL>
                    <a:lnR>
                      <a:noFill/>
                    </a:lnR>
                    <a:lnT>
                      <a:noFill/>
                    </a:lnT>
                    <a:lnB>
                      <a:noFill/>
                    </a:lnB>
                  </a:tcPr>
                </a:tc>
                <a:tc>
                  <a:txBody>
                    <a:bodyPr/>
                    <a:lstStyle/>
                    <a:p>
                      <a:r>
                        <a:rPr lang="en-US" sz="1600"/>
                        <a:t>Highly suspicious</a:t>
                      </a:r>
                    </a:p>
                  </a:txBody>
                  <a:tcPr anchor="ctr">
                    <a:lnL>
                      <a:noFill/>
                    </a:lnL>
                    <a:lnR>
                      <a:noFill/>
                    </a:lnR>
                    <a:lnT>
                      <a:noFill/>
                    </a:lnT>
                    <a:lnB>
                      <a:noFill/>
                    </a:lnB>
                  </a:tcPr>
                </a:tc>
                <a:extLst>
                  <a:ext uri="{0D108BD9-81ED-4DB2-BD59-A6C34878D82A}">
                    <a16:rowId xmlns:a16="http://schemas.microsoft.com/office/drawing/2014/main" val="1029309979"/>
                  </a:ext>
                </a:extLst>
              </a:tr>
              <a:tr h="0">
                <a:tc>
                  <a:txBody>
                    <a:bodyPr/>
                    <a:lstStyle/>
                    <a:p>
                      <a:r>
                        <a:rPr lang="en-US" sz="1600" b="1" dirty="0"/>
                        <a:t>EKG</a:t>
                      </a:r>
                      <a:endParaRPr lang="en-US" sz="1600" dirty="0"/>
                    </a:p>
                  </a:txBody>
                  <a:tcPr anchor="ctr">
                    <a:lnL>
                      <a:noFill/>
                    </a:lnL>
                    <a:lnR>
                      <a:noFill/>
                    </a:lnR>
                    <a:lnT>
                      <a:noFill/>
                    </a:lnT>
                    <a:lnB>
                      <a:noFill/>
                    </a:lnB>
                  </a:tcPr>
                </a:tc>
                <a:tc>
                  <a:txBody>
                    <a:bodyPr/>
                    <a:lstStyle/>
                    <a:p>
                      <a:r>
                        <a:rPr lang="en-US" sz="1600" dirty="0"/>
                        <a:t>Normal</a:t>
                      </a:r>
                    </a:p>
                  </a:txBody>
                  <a:tcPr anchor="ctr">
                    <a:lnL>
                      <a:noFill/>
                    </a:lnL>
                    <a:lnR>
                      <a:noFill/>
                    </a:lnR>
                    <a:lnT>
                      <a:noFill/>
                    </a:lnT>
                    <a:lnB>
                      <a:noFill/>
                    </a:lnB>
                  </a:tcPr>
                </a:tc>
                <a:tc>
                  <a:txBody>
                    <a:bodyPr/>
                    <a:lstStyle/>
                    <a:p>
                      <a:r>
                        <a:rPr lang="en-US" sz="1600" dirty="0"/>
                        <a:t>Non-specific repolarization changes</a:t>
                      </a:r>
                    </a:p>
                  </a:txBody>
                  <a:tcPr anchor="ctr">
                    <a:lnL>
                      <a:noFill/>
                    </a:lnL>
                    <a:lnR>
                      <a:noFill/>
                    </a:lnR>
                    <a:lnT>
                      <a:noFill/>
                    </a:lnT>
                    <a:lnB>
                      <a:noFill/>
                    </a:lnB>
                  </a:tcPr>
                </a:tc>
                <a:tc>
                  <a:txBody>
                    <a:bodyPr/>
                    <a:lstStyle/>
                    <a:p>
                      <a:r>
                        <a:rPr lang="en-US" sz="1600" dirty="0"/>
                        <a:t>Significant ST deviation</a:t>
                      </a:r>
                    </a:p>
                  </a:txBody>
                  <a:tcPr anchor="ctr">
                    <a:lnL>
                      <a:noFill/>
                    </a:lnL>
                    <a:lnR>
                      <a:noFill/>
                    </a:lnR>
                    <a:lnT>
                      <a:noFill/>
                    </a:lnT>
                    <a:lnB>
                      <a:noFill/>
                    </a:lnB>
                  </a:tcPr>
                </a:tc>
                <a:extLst>
                  <a:ext uri="{0D108BD9-81ED-4DB2-BD59-A6C34878D82A}">
                    <a16:rowId xmlns:a16="http://schemas.microsoft.com/office/drawing/2014/main" val="1596812823"/>
                  </a:ext>
                </a:extLst>
              </a:tr>
              <a:tr h="0">
                <a:tc>
                  <a:txBody>
                    <a:bodyPr/>
                    <a:lstStyle/>
                    <a:p>
                      <a:r>
                        <a:rPr lang="en-US" sz="1600" b="1"/>
                        <a:t>Age (years)</a:t>
                      </a:r>
                      <a:endParaRPr lang="en-US" sz="1600"/>
                    </a:p>
                  </a:txBody>
                  <a:tcPr anchor="ctr">
                    <a:lnL>
                      <a:noFill/>
                    </a:lnL>
                    <a:lnR>
                      <a:noFill/>
                    </a:lnR>
                    <a:lnT>
                      <a:noFill/>
                    </a:lnT>
                    <a:lnB>
                      <a:noFill/>
                    </a:lnB>
                  </a:tcPr>
                </a:tc>
                <a:tc>
                  <a:txBody>
                    <a:bodyPr/>
                    <a:lstStyle/>
                    <a:p>
                      <a:r>
                        <a:rPr lang="en-US" sz="1600"/>
                        <a:t>&lt;45</a:t>
                      </a:r>
                    </a:p>
                  </a:txBody>
                  <a:tcPr anchor="ctr">
                    <a:lnL>
                      <a:noFill/>
                    </a:lnL>
                    <a:lnR>
                      <a:noFill/>
                    </a:lnR>
                    <a:lnT>
                      <a:noFill/>
                    </a:lnT>
                    <a:lnB>
                      <a:noFill/>
                    </a:lnB>
                  </a:tcPr>
                </a:tc>
                <a:tc>
                  <a:txBody>
                    <a:bodyPr/>
                    <a:lstStyle/>
                    <a:p>
                      <a:r>
                        <a:rPr lang="en-US" sz="1600" dirty="0"/>
                        <a:t>45–64</a:t>
                      </a:r>
                    </a:p>
                  </a:txBody>
                  <a:tcPr anchor="ctr">
                    <a:lnL>
                      <a:noFill/>
                    </a:lnL>
                    <a:lnR>
                      <a:noFill/>
                    </a:lnR>
                    <a:lnT>
                      <a:noFill/>
                    </a:lnT>
                    <a:lnB>
                      <a:noFill/>
                    </a:lnB>
                  </a:tcPr>
                </a:tc>
                <a:tc>
                  <a:txBody>
                    <a:bodyPr/>
                    <a:lstStyle/>
                    <a:p>
                      <a:r>
                        <a:rPr lang="en-US" sz="1600" dirty="0"/>
                        <a:t>≥65</a:t>
                      </a:r>
                    </a:p>
                  </a:txBody>
                  <a:tcPr anchor="ctr">
                    <a:lnL>
                      <a:noFill/>
                    </a:lnL>
                    <a:lnR>
                      <a:noFill/>
                    </a:lnR>
                    <a:lnT>
                      <a:noFill/>
                    </a:lnT>
                    <a:lnB>
                      <a:noFill/>
                    </a:lnB>
                  </a:tcPr>
                </a:tc>
                <a:extLst>
                  <a:ext uri="{0D108BD9-81ED-4DB2-BD59-A6C34878D82A}">
                    <a16:rowId xmlns:a16="http://schemas.microsoft.com/office/drawing/2014/main" val="1022507706"/>
                  </a:ext>
                </a:extLst>
              </a:tr>
              <a:tr h="0">
                <a:tc>
                  <a:txBody>
                    <a:bodyPr/>
                    <a:lstStyle/>
                    <a:p>
                      <a:r>
                        <a:rPr lang="en-US" sz="1600" b="1" dirty="0"/>
                        <a:t>Risk factors</a:t>
                      </a:r>
                      <a:endParaRPr lang="en-US" sz="1600" dirty="0"/>
                    </a:p>
                  </a:txBody>
                  <a:tcPr anchor="ctr">
                    <a:lnL>
                      <a:noFill/>
                    </a:lnL>
                    <a:lnR>
                      <a:noFill/>
                    </a:lnR>
                    <a:lnT>
                      <a:noFill/>
                    </a:lnT>
                    <a:lnB>
                      <a:noFill/>
                    </a:lnB>
                  </a:tcPr>
                </a:tc>
                <a:tc>
                  <a:txBody>
                    <a:bodyPr/>
                    <a:lstStyle/>
                    <a:p>
                      <a:r>
                        <a:rPr lang="en-US" sz="1600"/>
                        <a:t>No known risk factors</a:t>
                      </a:r>
                    </a:p>
                  </a:txBody>
                  <a:tcPr anchor="ctr">
                    <a:lnL>
                      <a:noFill/>
                    </a:lnL>
                    <a:lnR>
                      <a:noFill/>
                    </a:lnR>
                    <a:lnT>
                      <a:noFill/>
                    </a:lnT>
                    <a:lnB>
                      <a:noFill/>
                    </a:lnB>
                  </a:tcPr>
                </a:tc>
                <a:tc>
                  <a:txBody>
                    <a:bodyPr/>
                    <a:lstStyle/>
                    <a:p>
                      <a:r>
                        <a:rPr lang="en-US" sz="1600"/>
                        <a:t>1–2 risk factors</a:t>
                      </a:r>
                    </a:p>
                  </a:txBody>
                  <a:tcPr anchor="ctr">
                    <a:lnL>
                      <a:noFill/>
                    </a:lnL>
                    <a:lnR>
                      <a:noFill/>
                    </a:lnR>
                    <a:lnT>
                      <a:noFill/>
                    </a:lnT>
                    <a:lnB>
                      <a:noFill/>
                    </a:lnB>
                  </a:tcPr>
                </a:tc>
                <a:tc>
                  <a:txBody>
                    <a:bodyPr/>
                    <a:lstStyle/>
                    <a:p>
                      <a:r>
                        <a:rPr lang="en-US" sz="1600" dirty="0"/>
                        <a:t>≥3 risk factors or history CAD</a:t>
                      </a:r>
                    </a:p>
                  </a:txBody>
                  <a:tcPr anchor="ctr">
                    <a:lnL>
                      <a:noFill/>
                    </a:lnL>
                    <a:lnR>
                      <a:noFill/>
                    </a:lnR>
                    <a:lnT>
                      <a:noFill/>
                    </a:lnT>
                    <a:lnB>
                      <a:noFill/>
                    </a:lnB>
                  </a:tcPr>
                </a:tc>
                <a:extLst>
                  <a:ext uri="{0D108BD9-81ED-4DB2-BD59-A6C34878D82A}">
                    <a16:rowId xmlns:a16="http://schemas.microsoft.com/office/drawing/2014/main" val="363045889"/>
                  </a:ext>
                </a:extLst>
              </a:tr>
              <a:tr h="0">
                <a:tc>
                  <a:txBody>
                    <a:bodyPr/>
                    <a:lstStyle/>
                    <a:p>
                      <a:r>
                        <a:rPr lang="en-US" sz="1600" b="1" dirty="0"/>
                        <a:t>Initial troponin</a:t>
                      </a:r>
                      <a:endParaRPr lang="en-US" sz="1600" dirty="0"/>
                    </a:p>
                  </a:txBody>
                  <a:tcPr anchor="ctr">
                    <a:lnL>
                      <a:noFill/>
                    </a:lnL>
                    <a:lnR>
                      <a:noFill/>
                    </a:lnR>
                    <a:lnT>
                      <a:noFill/>
                    </a:lnT>
                    <a:lnB>
                      <a:noFill/>
                    </a:lnB>
                  </a:tcPr>
                </a:tc>
                <a:tc>
                  <a:txBody>
                    <a:bodyPr/>
                    <a:lstStyle/>
                    <a:p>
                      <a:r>
                        <a:rPr lang="en-US" sz="1600"/>
                        <a:t>≤normal limit</a:t>
                      </a:r>
                    </a:p>
                  </a:txBody>
                  <a:tcPr anchor="ctr">
                    <a:lnL>
                      <a:noFill/>
                    </a:lnL>
                    <a:lnR>
                      <a:noFill/>
                    </a:lnR>
                    <a:lnT>
                      <a:noFill/>
                    </a:lnT>
                    <a:lnB>
                      <a:noFill/>
                    </a:lnB>
                  </a:tcPr>
                </a:tc>
                <a:tc>
                  <a:txBody>
                    <a:bodyPr/>
                    <a:lstStyle/>
                    <a:p>
                      <a:r>
                        <a:rPr lang="en-US" sz="1600"/>
                        <a:t>1–3× normal limit</a:t>
                      </a:r>
                    </a:p>
                  </a:txBody>
                  <a:tcPr anchor="ctr">
                    <a:lnL>
                      <a:noFill/>
                    </a:lnL>
                    <a:lnR>
                      <a:noFill/>
                    </a:lnR>
                    <a:lnT>
                      <a:noFill/>
                    </a:lnT>
                    <a:lnB>
                      <a:noFill/>
                    </a:lnB>
                  </a:tcPr>
                </a:tc>
                <a:tc>
                  <a:txBody>
                    <a:bodyPr/>
                    <a:lstStyle/>
                    <a:p>
                      <a:r>
                        <a:rPr lang="en-US" sz="1600" dirty="0"/>
                        <a:t>&gt;3× normal limit</a:t>
                      </a:r>
                    </a:p>
                  </a:txBody>
                  <a:tcPr anchor="ctr">
                    <a:lnL>
                      <a:noFill/>
                    </a:lnL>
                    <a:lnR>
                      <a:noFill/>
                    </a:lnR>
                    <a:lnT>
                      <a:noFill/>
                    </a:lnT>
                    <a:lnB>
                      <a:noFill/>
                    </a:lnB>
                  </a:tcPr>
                </a:tc>
                <a:extLst>
                  <a:ext uri="{0D108BD9-81ED-4DB2-BD59-A6C34878D82A}">
                    <a16:rowId xmlns:a16="http://schemas.microsoft.com/office/drawing/2014/main" val="4199861072"/>
                  </a:ext>
                </a:extLst>
              </a:tr>
            </a:tbl>
          </a:graphicData>
        </a:graphic>
      </p:graphicFrame>
      <p:sp>
        <p:nvSpPr>
          <p:cNvPr id="5" name="Rectangle 1"/>
          <p:cNvSpPr>
            <a:spLocks noChangeArrowheads="1"/>
          </p:cNvSpPr>
          <p:nvPr/>
        </p:nvSpPr>
        <p:spPr bwMode="auto">
          <a:xfrm>
            <a:off x="457200" y="2077393"/>
            <a:ext cx="432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595959"/>
                </a:solidFill>
                <a:effectLst/>
                <a:latin typeface="Arial" panose="020B0604020202020204" pitchFamily="34" charset="0"/>
              </a:rPr>
              <a:t>:</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p:cNvSpPr txBox="1"/>
          <p:nvPr/>
        </p:nvSpPr>
        <p:spPr>
          <a:xfrm>
            <a:off x="500483" y="4191000"/>
            <a:ext cx="7881518" cy="2031325"/>
          </a:xfrm>
          <a:prstGeom prst="rect">
            <a:avLst/>
          </a:prstGeom>
          <a:noFill/>
        </p:spPr>
        <p:txBody>
          <a:bodyPr wrap="square" rtlCol="0">
            <a:spAutoFit/>
          </a:bodyPr>
          <a:lstStyle/>
          <a:p>
            <a:r>
              <a:rPr lang="en-US" dirty="0">
                <a:hlinkClick r:id="rId3"/>
              </a:rPr>
              <a:t>https://www.mdcalc.com/heart-score-major-cardiac-events</a:t>
            </a:r>
            <a:r>
              <a:rPr lang="en-US" dirty="0"/>
              <a:t> </a:t>
            </a:r>
          </a:p>
          <a:p>
            <a:endParaRPr lang="en-US" dirty="0"/>
          </a:p>
          <a:p>
            <a:pPr marL="285750" indent="-285750">
              <a:buFont typeface="Wingdings" panose="05000000000000000000" pitchFamily="2" charset="2"/>
              <a:buChar char="Ø"/>
            </a:pPr>
            <a:r>
              <a:rPr lang="en-US" dirty="0"/>
              <a:t>Meta-analysis of 25 studies found a low Risk HEART score (3 or less) had a sensitivity for short-term major adverse cardiac events (MACE) prediction of 0.96. Ann </a:t>
            </a:r>
            <a:r>
              <a:rPr lang="en-US" dirty="0" err="1"/>
              <a:t>Emerg</a:t>
            </a:r>
            <a:r>
              <a:rPr lang="en-US" dirty="0"/>
              <a:t> Med. 2019 Aug;74(2):187-203. </a:t>
            </a:r>
          </a:p>
          <a:p>
            <a:pPr marL="285750" indent="-285750">
              <a:buFont typeface="Wingdings" panose="05000000000000000000" pitchFamily="2" charset="2"/>
              <a:buChar char="Ø"/>
            </a:pPr>
            <a:r>
              <a:rPr lang="en-US" dirty="0"/>
              <a:t>Meta-analysis of 30 studies found a high-risk HEART score (4 or more) had a 95% sensitivity for MACE. </a:t>
            </a:r>
            <a:r>
              <a:rPr lang="en-US" dirty="0" err="1"/>
              <a:t>Acad</a:t>
            </a:r>
            <a:r>
              <a:rPr lang="en-US" dirty="0"/>
              <a:t> </a:t>
            </a:r>
            <a:r>
              <a:rPr lang="en-US" dirty="0" err="1"/>
              <a:t>Emerg</a:t>
            </a:r>
            <a:r>
              <a:rPr lang="en-US" dirty="0"/>
              <a:t> Med. 2019 Feb;26(2):140-151.</a:t>
            </a:r>
          </a:p>
        </p:txBody>
      </p:sp>
    </p:spTree>
    <p:extLst>
      <p:ext uri="{BB962C8B-B14F-4D97-AF65-F5344CB8AC3E}">
        <p14:creationId xmlns:p14="http://schemas.microsoft.com/office/powerpoint/2010/main" val="2951405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023" y="381000"/>
            <a:ext cx="5353844" cy="428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638" y="6035675"/>
            <a:ext cx="360362" cy="4746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3"/>
          <p:cNvSpPr txBox="1">
            <a:spLocks noChangeArrowheads="1"/>
          </p:cNvSpPr>
          <p:nvPr/>
        </p:nvSpPr>
        <p:spPr bwMode="auto">
          <a:xfrm>
            <a:off x="887413" y="6170613"/>
            <a:ext cx="7342187"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46800" rIns="36000" bIns="46800" anchor="b" anchorCtr="1"/>
          <a:lstStyle>
            <a:lvl1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1pPr>
            <a:lvl2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2pPr>
            <a:lvl3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3pPr>
            <a:lvl4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4pPr>
            <a:lvl5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9pPr>
          </a:lstStyle>
          <a:p>
            <a:r>
              <a:rPr lang="en-US" altLang="en-US" sz="1100" dirty="0"/>
              <a:t>Kristian </a:t>
            </a:r>
            <a:r>
              <a:rPr lang="en-US" altLang="en-US" sz="1100" dirty="0" err="1"/>
              <a:t>Thygesen</a:t>
            </a:r>
            <a:r>
              <a:rPr lang="en-US" altLang="en-US" sz="1100" dirty="0"/>
              <a:t>. Circulation. Fourth Universal Definition of Myocardial Infarction (2018), Volume: 138, Issue: 20, Pages: e618-e651, DOI: (10.1161/CIR.0000000000000617) </a:t>
            </a:r>
          </a:p>
        </p:txBody>
      </p:sp>
      <p:sp>
        <p:nvSpPr>
          <p:cNvPr id="2" name="TextBox 1"/>
          <p:cNvSpPr txBox="1"/>
          <p:nvPr/>
        </p:nvSpPr>
        <p:spPr>
          <a:xfrm>
            <a:off x="635000" y="4876800"/>
            <a:ext cx="7696200" cy="1200329"/>
          </a:xfrm>
          <a:prstGeom prst="rect">
            <a:avLst/>
          </a:prstGeom>
          <a:noFill/>
        </p:spPr>
        <p:txBody>
          <a:bodyPr wrap="square" rtlCol="0">
            <a:spAutoFit/>
          </a:bodyPr>
          <a:lstStyle/>
          <a:p>
            <a:r>
              <a:rPr lang="en-US" b="1" dirty="0"/>
              <a:t>Criteria for Myocardial Injury</a:t>
            </a:r>
          </a:p>
          <a:p>
            <a:r>
              <a:rPr lang="en-US" dirty="0"/>
              <a:t>Detection of an elevated </a:t>
            </a:r>
            <a:r>
              <a:rPr lang="en-US" dirty="0" err="1"/>
              <a:t>cTn</a:t>
            </a:r>
            <a:r>
              <a:rPr lang="en-US" dirty="0"/>
              <a:t> value above the 99th percentile URL is defined as myocardial injury. The injury is considered acute if there is a rise and/or fall of </a:t>
            </a:r>
            <a:r>
              <a:rPr lang="en-US" dirty="0" err="1"/>
              <a:t>cTn</a:t>
            </a:r>
            <a:r>
              <a:rPr lang="en-US" dirty="0"/>
              <a:t> values.</a:t>
            </a:r>
          </a:p>
        </p:txBody>
      </p:sp>
    </p:spTree>
    <p:extLst>
      <p:ext uri="{BB962C8B-B14F-4D97-AF65-F5344CB8AC3E}">
        <p14:creationId xmlns:p14="http://schemas.microsoft.com/office/powerpoint/2010/main" val="3074266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413" y="1279524"/>
            <a:ext cx="6749053" cy="4130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638" y="6035675"/>
            <a:ext cx="360362" cy="4746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3"/>
          <p:cNvSpPr txBox="1">
            <a:spLocks noChangeArrowheads="1"/>
          </p:cNvSpPr>
          <p:nvPr/>
        </p:nvSpPr>
        <p:spPr bwMode="auto">
          <a:xfrm>
            <a:off x="887413" y="6170613"/>
            <a:ext cx="7418387"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46800" rIns="36000" bIns="46800" anchor="b" anchorCtr="1"/>
          <a:lstStyle>
            <a:lvl1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1pPr>
            <a:lvl2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2pPr>
            <a:lvl3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3pPr>
            <a:lvl4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4pPr>
            <a:lvl5pPr>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sz="1400">
                <a:solidFill>
                  <a:srgbClr val="000000"/>
                </a:solidFill>
                <a:latin typeface="Arial" charset="0"/>
                <a:ea typeface="ＭＳ Ｐゴシック" charset="-128"/>
              </a:defRPr>
            </a:lvl9pPr>
          </a:lstStyle>
          <a:p>
            <a:r>
              <a:rPr lang="en-US" altLang="en-US" sz="1100" dirty="0"/>
              <a:t>Kristian </a:t>
            </a:r>
            <a:r>
              <a:rPr lang="en-US" altLang="en-US" sz="1100" dirty="0" err="1"/>
              <a:t>Thygesen</a:t>
            </a:r>
            <a:r>
              <a:rPr lang="en-US" altLang="en-US" sz="1100" dirty="0"/>
              <a:t>. Circulation. Fourth Universal Definition of Myocardial Infarction (2018), Volume: 138, Issue: 20, Pages: e618-e651, DOI: (10.1161/CIR.0000000000000617) </a:t>
            </a:r>
          </a:p>
        </p:txBody>
      </p:sp>
    </p:spTree>
    <p:extLst>
      <p:ext uri="{BB962C8B-B14F-4D97-AF65-F5344CB8AC3E}">
        <p14:creationId xmlns:p14="http://schemas.microsoft.com/office/powerpoint/2010/main" val="1686077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Epidemiology of chest pain</a:t>
            </a:r>
          </a:p>
        </p:txBody>
      </p:sp>
      <p:sp>
        <p:nvSpPr>
          <p:cNvPr id="6" name="Content Placeholder 5"/>
          <p:cNvSpPr>
            <a:spLocks noGrp="1"/>
          </p:cNvSpPr>
          <p:nvPr>
            <p:ph idx="1"/>
          </p:nvPr>
        </p:nvSpPr>
        <p:spPr/>
        <p:txBody>
          <a:bodyPr>
            <a:normAutofit/>
          </a:bodyPr>
          <a:lstStyle/>
          <a:p>
            <a:r>
              <a:rPr lang="en-US" dirty="0"/>
              <a:t>Chief complaint in 1-2% of all outpatient visits</a:t>
            </a:r>
          </a:p>
          <a:p>
            <a:r>
              <a:rPr lang="en-US" dirty="0"/>
              <a:t>Cardiovascular conditions such as ACS or PE account for over 50% of ED visits for chest pain. </a:t>
            </a:r>
          </a:p>
          <a:p>
            <a:r>
              <a:rPr lang="en-US" dirty="0"/>
              <a:t>Most common causes in outpatient primary care: </a:t>
            </a:r>
          </a:p>
          <a:p>
            <a:pPr lvl="1"/>
            <a:r>
              <a:rPr lang="en-US" dirty="0"/>
              <a:t>Musculoskeletal</a:t>
            </a:r>
          </a:p>
          <a:p>
            <a:pPr lvl="1"/>
            <a:r>
              <a:rPr lang="en-US" dirty="0"/>
              <a:t>Gastrointestinal</a:t>
            </a:r>
          </a:p>
          <a:p>
            <a:pPr lvl="1"/>
            <a:r>
              <a:rPr lang="en-US" dirty="0"/>
              <a:t>Angina due to stable coronary artery disease (CAD)</a:t>
            </a:r>
          </a:p>
          <a:p>
            <a:pPr lvl="1"/>
            <a:r>
              <a:rPr lang="en-US" dirty="0"/>
              <a:t>Anxiety or other psychiatric conditions</a:t>
            </a:r>
          </a:p>
          <a:p>
            <a:pPr lvl="1"/>
            <a:r>
              <a:rPr lang="en-US" dirty="0"/>
              <a:t>Pulmonary disease </a:t>
            </a:r>
          </a:p>
          <a:p>
            <a:r>
              <a:rPr lang="en-US" dirty="0"/>
              <a:t>Up to 15% of chest pain episodes may never reach a definitive diagnosis. </a:t>
            </a:r>
          </a:p>
        </p:txBody>
      </p:sp>
      <p:sp>
        <p:nvSpPr>
          <p:cNvPr id="4" name="TextBox 3"/>
          <p:cNvSpPr txBox="1"/>
          <p:nvPr/>
        </p:nvSpPr>
        <p:spPr>
          <a:xfrm>
            <a:off x="762001" y="6172200"/>
            <a:ext cx="2546659" cy="461665"/>
          </a:xfrm>
          <a:prstGeom prst="rect">
            <a:avLst/>
          </a:prstGeom>
          <a:noFill/>
        </p:spPr>
        <p:txBody>
          <a:bodyPr wrap="none" lIns="91420" tIns="45711" rIns="91420" bIns="45711" rtlCol="0">
            <a:spAutoFit/>
          </a:bodyPr>
          <a:lstStyle/>
          <a:p>
            <a:pPr>
              <a:buFont typeface="Wingdings" pitchFamily="2" charset="2"/>
              <a:buChar char="Ø"/>
            </a:pPr>
            <a:r>
              <a:rPr lang="en-US" sz="1200" dirty="0"/>
              <a:t>J </a:t>
            </a:r>
            <a:r>
              <a:rPr lang="en-US" sz="1200" dirty="0" err="1"/>
              <a:t>Fam</a:t>
            </a:r>
            <a:r>
              <a:rPr lang="en-US" sz="1200" dirty="0"/>
              <a:t> </a:t>
            </a:r>
            <a:r>
              <a:rPr lang="en-US" sz="1200" dirty="0" err="1"/>
              <a:t>Pract</a:t>
            </a:r>
            <a:r>
              <a:rPr lang="en-US" sz="1200" dirty="0"/>
              <a:t>. 1994 Apr;38(4):345-52.</a:t>
            </a:r>
          </a:p>
          <a:p>
            <a:pPr>
              <a:buFont typeface="Wingdings" pitchFamily="2" charset="2"/>
              <a:buChar char="Ø"/>
            </a:pPr>
            <a:r>
              <a:rPr lang="en-US" sz="1200" dirty="0" err="1"/>
              <a:t>Fam</a:t>
            </a:r>
            <a:r>
              <a:rPr lang="en-US" sz="1200" dirty="0"/>
              <a:t> </a:t>
            </a:r>
            <a:r>
              <a:rPr lang="en-US" sz="1200" dirty="0" err="1"/>
              <a:t>Pract</a:t>
            </a:r>
            <a:r>
              <a:rPr lang="en-US" sz="1200" dirty="0"/>
              <a:t> 2001;18: 586-589.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Chest pain </a:t>
            </a:r>
            <a:r>
              <a:rPr lang="en-US" dirty="0" err="1"/>
              <a:t>DDx</a:t>
            </a:r>
            <a:r>
              <a:rPr lang="en-US" dirty="0"/>
              <a:t>: CWS score</a:t>
            </a:r>
          </a:p>
        </p:txBody>
      </p:sp>
      <p:graphicFrame>
        <p:nvGraphicFramePr>
          <p:cNvPr id="6" name="Table 5"/>
          <p:cNvGraphicFramePr>
            <a:graphicFrameLocks noGrp="1"/>
          </p:cNvGraphicFramePr>
          <p:nvPr/>
        </p:nvGraphicFramePr>
        <p:xfrm>
          <a:off x="457200" y="1371600"/>
          <a:ext cx="7620000" cy="2182495"/>
        </p:xfrm>
        <a:graphic>
          <a:graphicData uri="http://schemas.openxmlformats.org/drawingml/2006/table">
            <a:tbl>
              <a:tblPr firstRow="1" firstCol="1" bandRow="1"/>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04799">
                <a:tc>
                  <a:txBody>
                    <a:bodyPr/>
                    <a:lstStyle/>
                    <a:p>
                      <a:pPr marL="0" marR="0">
                        <a:lnSpc>
                          <a:spcPts val="1560"/>
                        </a:lnSpc>
                        <a:spcBef>
                          <a:spcPts val="0"/>
                        </a:spcBef>
                        <a:spcAft>
                          <a:spcPts val="0"/>
                        </a:spcAft>
                      </a:pPr>
                      <a:r>
                        <a:rPr lang="en-US" sz="1200" b="1" dirty="0">
                          <a:effectLst/>
                          <a:latin typeface="inherit"/>
                          <a:ea typeface="Times New Roman"/>
                          <a:cs typeface="Arial"/>
                        </a:rPr>
                        <a:t>Score criteria </a:t>
                      </a:r>
                      <a:endParaRPr lang="en-US" sz="1100" dirty="0">
                        <a:effectLst/>
                        <a:latin typeface="Calibri"/>
                        <a:ea typeface="Calibri"/>
                        <a:cs typeface="Times New Roman"/>
                      </a:endParaRPr>
                    </a:p>
                  </a:txBody>
                  <a:tcPr marL="152400" marR="152400" marT="121920" marB="121920" anchor="b">
                    <a:lnL>
                      <a:noFill/>
                    </a:lnL>
                    <a:lnR>
                      <a:noFill/>
                    </a:lnR>
                    <a:lnT>
                      <a:noFill/>
                    </a:lnT>
                    <a:lnB w="12700" cap="flat" cmpd="sng" algn="ctr">
                      <a:solidFill>
                        <a:srgbClr val="CFD5E4"/>
                      </a:solidFill>
                      <a:prstDash val="solid"/>
                      <a:round/>
                      <a:headEnd type="none" w="med" len="med"/>
                      <a:tailEnd type="none" w="med" len="med"/>
                    </a:lnB>
                    <a:solidFill>
                      <a:srgbClr val="F5F7FA"/>
                    </a:solidFill>
                  </a:tcPr>
                </a:tc>
                <a:tc>
                  <a:txBody>
                    <a:bodyPr/>
                    <a:lstStyle/>
                    <a:p>
                      <a:pPr marL="0" marR="0">
                        <a:lnSpc>
                          <a:spcPts val="1560"/>
                        </a:lnSpc>
                        <a:spcBef>
                          <a:spcPts val="0"/>
                        </a:spcBef>
                        <a:spcAft>
                          <a:spcPts val="0"/>
                        </a:spcAft>
                      </a:pPr>
                      <a:r>
                        <a:rPr lang="en-US" sz="1200" b="1">
                          <a:effectLst/>
                          <a:latin typeface="inherit"/>
                          <a:ea typeface="Times New Roman"/>
                          <a:cs typeface="Arial"/>
                        </a:rPr>
                        <a:t>Points </a:t>
                      </a:r>
                      <a:endParaRPr lang="en-US" sz="1100">
                        <a:effectLst/>
                        <a:latin typeface="Calibri"/>
                        <a:ea typeface="Calibri"/>
                        <a:cs typeface="Times New Roman"/>
                      </a:endParaRPr>
                    </a:p>
                  </a:txBody>
                  <a:tcPr marL="152400" marR="152400" marT="121920" marB="121920" anchor="b">
                    <a:lnL>
                      <a:noFill/>
                    </a:lnL>
                    <a:lnR>
                      <a:noFill/>
                    </a:lnR>
                    <a:lnT>
                      <a:noFill/>
                    </a:lnT>
                    <a:lnB w="12700" cap="flat" cmpd="sng" algn="ctr">
                      <a:solidFill>
                        <a:srgbClr val="CFD5E4"/>
                      </a:solidFill>
                      <a:prstDash val="solid"/>
                      <a:round/>
                      <a:headEnd type="none" w="med" len="med"/>
                      <a:tailEnd type="none" w="med" len="med"/>
                    </a:lnB>
                    <a:solidFill>
                      <a:srgbClr val="F5F7FA"/>
                    </a:solidFill>
                  </a:tcPr>
                </a:tc>
                <a:extLst>
                  <a:ext uri="{0D108BD9-81ED-4DB2-BD59-A6C34878D82A}">
                    <a16:rowId xmlns:a16="http://schemas.microsoft.com/office/drawing/2014/main" val="10000"/>
                  </a:ext>
                </a:extLst>
              </a:tr>
              <a:tr h="0">
                <a:tc>
                  <a:txBody>
                    <a:bodyPr/>
                    <a:lstStyle/>
                    <a:p>
                      <a:pPr marL="0" marR="0">
                        <a:lnSpc>
                          <a:spcPts val="1560"/>
                        </a:lnSpc>
                        <a:spcBef>
                          <a:spcPts val="0"/>
                        </a:spcBef>
                        <a:spcAft>
                          <a:spcPts val="0"/>
                        </a:spcAft>
                      </a:pPr>
                      <a:r>
                        <a:rPr lang="en-US" sz="1200">
                          <a:effectLst/>
                          <a:latin typeface="inherit"/>
                          <a:ea typeface="Times New Roman"/>
                          <a:cs typeface="Arial"/>
                        </a:rPr>
                        <a:t>Localized muscle tension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tc>
                  <a:txBody>
                    <a:bodyPr/>
                    <a:lstStyle/>
                    <a:p>
                      <a:pPr marL="0" marR="0">
                        <a:lnSpc>
                          <a:spcPts val="1560"/>
                        </a:lnSpc>
                        <a:spcBef>
                          <a:spcPts val="0"/>
                        </a:spcBef>
                        <a:spcAft>
                          <a:spcPts val="0"/>
                        </a:spcAft>
                      </a:pPr>
                      <a:r>
                        <a:rPr lang="en-US" sz="1200">
                          <a:effectLst/>
                          <a:latin typeface="inherit"/>
                          <a:ea typeface="Times New Roman"/>
                          <a:cs typeface="Arial"/>
                        </a:rPr>
                        <a:t>1 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nSpc>
                          <a:spcPts val="1560"/>
                        </a:lnSpc>
                        <a:spcBef>
                          <a:spcPts val="0"/>
                        </a:spcBef>
                        <a:spcAft>
                          <a:spcPts val="0"/>
                        </a:spcAft>
                      </a:pPr>
                      <a:r>
                        <a:rPr lang="en-US" sz="1200">
                          <a:effectLst/>
                          <a:latin typeface="inherit"/>
                          <a:ea typeface="Times New Roman"/>
                          <a:cs typeface="Arial"/>
                        </a:rPr>
                        <a:t>Stinging pain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tc>
                  <a:txBody>
                    <a:bodyPr/>
                    <a:lstStyle/>
                    <a:p>
                      <a:pPr marL="0" marR="0">
                        <a:lnSpc>
                          <a:spcPts val="1560"/>
                        </a:lnSpc>
                        <a:spcBef>
                          <a:spcPts val="0"/>
                        </a:spcBef>
                        <a:spcAft>
                          <a:spcPts val="0"/>
                        </a:spcAft>
                      </a:pPr>
                      <a:r>
                        <a:rPr lang="en-US" sz="1200">
                          <a:effectLst/>
                          <a:latin typeface="inherit"/>
                          <a:ea typeface="Times New Roman"/>
                          <a:cs typeface="Arial"/>
                        </a:rPr>
                        <a:t>1 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nSpc>
                          <a:spcPts val="1560"/>
                        </a:lnSpc>
                        <a:spcBef>
                          <a:spcPts val="0"/>
                        </a:spcBef>
                        <a:spcAft>
                          <a:spcPts val="0"/>
                        </a:spcAft>
                      </a:pPr>
                      <a:r>
                        <a:rPr lang="en-US" sz="1200">
                          <a:effectLst/>
                          <a:latin typeface="inherit"/>
                          <a:ea typeface="Times New Roman"/>
                          <a:cs typeface="Arial"/>
                        </a:rPr>
                        <a:t>Pain reproducible by palpation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tc>
                  <a:txBody>
                    <a:bodyPr/>
                    <a:lstStyle/>
                    <a:p>
                      <a:pPr marL="0" marR="0">
                        <a:lnSpc>
                          <a:spcPts val="1560"/>
                        </a:lnSpc>
                        <a:spcBef>
                          <a:spcPts val="0"/>
                        </a:spcBef>
                        <a:spcAft>
                          <a:spcPts val="0"/>
                        </a:spcAft>
                      </a:pPr>
                      <a:r>
                        <a:rPr lang="en-US" sz="1200">
                          <a:effectLst/>
                          <a:latin typeface="inherit"/>
                          <a:ea typeface="Times New Roman"/>
                          <a:cs typeface="Arial"/>
                        </a:rPr>
                        <a:t>1 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nSpc>
                          <a:spcPts val="1560"/>
                        </a:lnSpc>
                        <a:spcBef>
                          <a:spcPts val="0"/>
                        </a:spcBef>
                        <a:spcAft>
                          <a:spcPts val="0"/>
                        </a:spcAft>
                      </a:pPr>
                      <a:r>
                        <a:rPr lang="en-US" sz="1200">
                          <a:effectLst/>
                          <a:latin typeface="inherit"/>
                          <a:ea typeface="Times New Roman"/>
                          <a:cs typeface="Arial"/>
                        </a:rPr>
                        <a:t>Absence of cough </a:t>
                      </a:r>
                      <a:endParaRPr lang="en-US" sz="110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tc>
                  <a:txBody>
                    <a:bodyPr/>
                    <a:lstStyle/>
                    <a:p>
                      <a:pPr marL="0" marR="0">
                        <a:lnSpc>
                          <a:spcPts val="1560"/>
                        </a:lnSpc>
                        <a:spcBef>
                          <a:spcPts val="0"/>
                        </a:spcBef>
                        <a:spcAft>
                          <a:spcPts val="0"/>
                        </a:spcAft>
                      </a:pPr>
                      <a:r>
                        <a:rPr lang="en-US" sz="1200" dirty="0">
                          <a:effectLst/>
                          <a:latin typeface="inherit"/>
                          <a:ea typeface="Times New Roman"/>
                          <a:cs typeface="Arial"/>
                        </a:rPr>
                        <a:t>1 </a:t>
                      </a:r>
                      <a:endParaRPr lang="en-US" sz="1100" dirty="0">
                        <a:effectLst/>
                        <a:latin typeface="Calibri"/>
                        <a:ea typeface="Calibri"/>
                        <a:cs typeface="Times New Roman"/>
                      </a:endParaRPr>
                    </a:p>
                  </a:txBody>
                  <a:tcPr marL="152400" marR="152400" marT="121920" marB="121920" anchor="b">
                    <a:lnL>
                      <a:noFill/>
                    </a:lnL>
                    <a:lnR>
                      <a:noFill/>
                    </a:lnR>
                    <a:lnT w="12700" cap="flat" cmpd="sng" algn="ctr">
                      <a:solidFill>
                        <a:srgbClr val="CFD5E4"/>
                      </a:solidFill>
                      <a:prstDash val="solid"/>
                      <a:round/>
                      <a:headEnd type="none" w="med" len="med"/>
                      <a:tailEnd type="none" w="med" len="med"/>
                    </a:lnT>
                    <a:lnB w="12700" cap="flat" cmpd="sng" algn="ctr">
                      <a:solidFill>
                        <a:srgbClr val="CFD5E4"/>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Rectangle 7"/>
          <p:cNvSpPr/>
          <p:nvPr/>
        </p:nvSpPr>
        <p:spPr>
          <a:xfrm>
            <a:off x="609600" y="3717161"/>
            <a:ext cx="6324600" cy="1323439"/>
          </a:xfrm>
          <a:prstGeom prst="rect">
            <a:avLst/>
          </a:prstGeom>
        </p:spPr>
        <p:txBody>
          <a:bodyPr wrap="square">
            <a:spAutoFit/>
          </a:bodyPr>
          <a:lstStyle/>
          <a:p>
            <a:r>
              <a:rPr lang="en-US" sz="1000" dirty="0"/>
              <a:t>CWS score: sensitivities, specificities, LR, PPV and NPV for two different cut-off points</a:t>
            </a:r>
          </a:p>
          <a:p>
            <a:r>
              <a:rPr lang="en-US" sz="1000" dirty="0"/>
              <a:t>Cut-off	Sensitivity (%) 	Specificity (%) 	LR+ 	LR− 	PPV (%) 	NPV (%) </a:t>
            </a:r>
          </a:p>
          <a:p>
            <a:r>
              <a:rPr lang="en-US" sz="1000" dirty="0"/>
              <a:t>1 	89.6 	50.9 	1.82 	0.20 	66.0 	82.1 </a:t>
            </a:r>
          </a:p>
          <a:p>
            <a:r>
              <a:rPr lang="en-US" sz="1000" dirty="0"/>
              <a:t>2 	63.1 	79.1 	3.02 	0.47 	76.3 	66.8 </a:t>
            </a:r>
          </a:p>
          <a:p>
            <a:r>
              <a:rPr lang="en-US" sz="1000" dirty="0"/>
              <a:t>LR, likelihood ratios; PPV, positive predictive values; NPV, negative predictive values.</a:t>
            </a:r>
          </a:p>
          <a:p>
            <a:r>
              <a:rPr lang="en-US" sz="1000" dirty="0"/>
              <a:t>All data relate to a CWS prevalence of 46.6% in the study sample.</a:t>
            </a:r>
          </a:p>
          <a:p>
            <a:endParaRPr lang="en-US" sz="1000" dirty="0"/>
          </a:p>
          <a:p>
            <a:r>
              <a:rPr lang="en-US" sz="1000" dirty="0"/>
              <a:t>Cut-off 1 (test negative: 0–1 points) and cut-off 2 (test negative: 0–2 points).</a:t>
            </a:r>
          </a:p>
        </p:txBody>
      </p:sp>
      <p:sp>
        <p:nvSpPr>
          <p:cNvPr id="9" name="TextBox 8"/>
          <p:cNvSpPr txBox="1"/>
          <p:nvPr/>
        </p:nvSpPr>
        <p:spPr>
          <a:xfrm>
            <a:off x="533400" y="6324600"/>
            <a:ext cx="1972015" cy="246221"/>
          </a:xfrm>
          <a:prstGeom prst="rect">
            <a:avLst/>
          </a:prstGeom>
          <a:noFill/>
        </p:spPr>
        <p:txBody>
          <a:bodyPr wrap="none" rtlCol="0">
            <a:spAutoFit/>
          </a:bodyPr>
          <a:lstStyle/>
          <a:p>
            <a:r>
              <a:rPr lang="en-US" sz="1000" i="1" dirty="0"/>
              <a:t>Fam </a:t>
            </a:r>
            <a:r>
              <a:rPr lang="en-US" sz="1000" i="1" dirty="0" err="1"/>
              <a:t>Pract</a:t>
            </a:r>
            <a:r>
              <a:rPr lang="en-US" sz="1000" i="1" dirty="0"/>
              <a:t>. 2010 Aug;27(4):363-9. </a:t>
            </a:r>
          </a:p>
        </p:txBody>
      </p:sp>
    </p:spTree>
    <p:extLst>
      <p:ext uri="{BB962C8B-B14F-4D97-AF65-F5344CB8AC3E}">
        <p14:creationId xmlns:p14="http://schemas.microsoft.com/office/powerpoint/2010/main" val="322963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Dammen</a:t>
            </a:r>
            <a:r>
              <a:rPr lang="en-US" dirty="0"/>
              <a:t> questionnaire: PD</a:t>
            </a:r>
          </a:p>
        </p:txBody>
      </p:sp>
      <p:graphicFrame>
        <p:nvGraphicFramePr>
          <p:cNvPr id="17" name="Content Placeholder 16"/>
          <p:cNvGraphicFramePr>
            <a:graphicFrameLocks noGrp="1"/>
          </p:cNvGraphicFramePr>
          <p:nvPr>
            <p:ph idx="1"/>
          </p:nvPr>
        </p:nvGraphicFramePr>
        <p:xfrm>
          <a:off x="457200" y="1676400"/>
          <a:ext cx="7696200" cy="3886200"/>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448450">
                <a:tc>
                  <a:txBody>
                    <a:bodyPr/>
                    <a:lstStyle/>
                    <a:p>
                      <a:pPr marL="0" marR="0">
                        <a:lnSpc>
                          <a:spcPct val="100000"/>
                        </a:lnSpc>
                        <a:spcBef>
                          <a:spcPts val="0"/>
                        </a:spcBef>
                        <a:spcAft>
                          <a:spcPts val="0"/>
                        </a:spcAft>
                        <a:tabLst>
                          <a:tab pos="457200" algn="l"/>
                        </a:tabLst>
                      </a:pPr>
                      <a:r>
                        <a:rPr lang="en-US" sz="1600" dirty="0">
                          <a:effectLst/>
                        </a:rPr>
                        <a:t>Question</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0</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1</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2</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3</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4</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5</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971550">
                <a:tc>
                  <a:txBody>
                    <a:bodyPr/>
                    <a:lstStyle/>
                    <a:p>
                      <a:pPr marL="0" marR="0">
                        <a:lnSpc>
                          <a:spcPct val="100000"/>
                        </a:lnSpc>
                        <a:spcBef>
                          <a:spcPts val="0"/>
                        </a:spcBef>
                        <a:spcAft>
                          <a:spcPts val="0"/>
                        </a:spcAft>
                        <a:tabLst>
                          <a:tab pos="457200" algn="l"/>
                        </a:tabLst>
                      </a:pPr>
                      <a:r>
                        <a:rPr lang="en-US" sz="1600" dirty="0">
                          <a:effectLst/>
                        </a:rPr>
                        <a:t>When you are nervous, how often do you think “I am going to pass out?”</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 </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Never</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Rarely</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Half the time</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Usually</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Always</a:t>
                      </a:r>
                      <a:endParaRPr lang="en-US" sz="16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1494650">
                <a:tc>
                  <a:txBody>
                    <a:bodyPr/>
                    <a:lstStyle/>
                    <a:p>
                      <a:pPr marL="0" marR="0">
                        <a:lnSpc>
                          <a:spcPct val="100000"/>
                        </a:lnSpc>
                        <a:spcBef>
                          <a:spcPts val="0"/>
                        </a:spcBef>
                        <a:spcAft>
                          <a:spcPts val="0"/>
                        </a:spcAft>
                        <a:tabLst>
                          <a:tab pos="457200" algn="l"/>
                        </a:tabLst>
                      </a:pPr>
                      <a:r>
                        <a:rPr lang="en-US" sz="1600" dirty="0">
                          <a:effectLst/>
                        </a:rPr>
                        <a:t>During the last 7 days, including today, how much have you been bothered by pains in the chest?</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Not at all</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A little bit</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Moderately</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Quite a bit</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Extremely</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 </a:t>
                      </a:r>
                      <a:endParaRPr lang="en-US" sz="16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971550">
                <a:tc>
                  <a:txBody>
                    <a:bodyPr/>
                    <a:lstStyle/>
                    <a:p>
                      <a:pPr marL="0" marR="0">
                        <a:lnSpc>
                          <a:spcPct val="100000"/>
                        </a:lnSpc>
                        <a:spcBef>
                          <a:spcPts val="0"/>
                        </a:spcBef>
                        <a:spcAft>
                          <a:spcPts val="0"/>
                        </a:spcAft>
                        <a:tabLst>
                          <a:tab pos="457200" algn="l"/>
                        </a:tabLst>
                      </a:pPr>
                      <a:r>
                        <a:rPr lang="en-US" sz="1600">
                          <a:effectLst/>
                        </a:rPr>
                        <a:t>To what degree is your chest pain tiring or exhausting</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None</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a:effectLst/>
                        </a:rPr>
                        <a:t>Mild</a:t>
                      </a:r>
                      <a:endParaRPr lang="en-US" sz="160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Moderate</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Severe </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 </a:t>
                      </a:r>
                      <a:endParaRPr lang="en-US" sz="1600" dirty="0">
                        <a:effectLst/>
                        <a:latin typeface="Times New Roman"/>
                        <a:ea typeface="Times New Roman"/>
                      </a:endParaRPr>
                    </a:p>
                  </a:txBody>
                  <a:tcPr marL="68580" marR="68580" marT="0" marB="0"/>
                </a:tc>
                <a:tc>
                  <a:txBody>
                    <a:bodyPr/>
                    <a:lstStyle/>
                    <a:p>
                      <a:pPr marL="0" marR="0">
                        <a:lnSpc>
                          <a:spcPct val="100000"/>
                        </a:lnSpc>
                        <a:spcBef>
                          <a:spcPts val="0"/>
                        </a:spcBef>
                        <a:spcAft>
                          <a:spcPts val="0"/>
                        </a:spcAft>
                        <a:tabLst>
                          <a:tab pos="457200" algn="l"/>
                        </a:tabLst>
                      </a:pPr>
                      <a:r>
                        <a:rPr lang="en-US" sz="1600" dirty="0">
                          <a:effectLst/>
                        </a:rPr>
                        <a:t> </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18" name="TextBox 17"/>
          <p:cNvSpPr txBox="1"/>
          <p:nvPr/>
        </p:nvSpPr>
        <p:spPr>
          <a:xfrm>
            <a:off x="381000" y="5620434"/>
            <a:ext cx="7969554" cy="646331"/>
          </a:xfrm>
          <a:prstGeom prst="rect">
            <a:avLst/>
          </a:prstGeom>
          <a:noFill/>
        </p:spPr>
        <p:txBody>
          <a:bodyPr wrap="none" lIns="91420" tIns="45711" rIns="91420" bIns="45711" rtlCol="0">
            <a:spAutoFit/>
          </a:bodyPr>
          <a:lstStyle/>
          <a:p>
            <a:r>
              <a:rPr lang="en-US" dirty="0"/>
              <a:t>Approximately 76% of patients with a score of 4 or less will not have Panic Disorder</a:t>
            </a:r>
          </a:p>
          <a:p>
            <a:r>
              <a:rPr lang="en-US" dirty="0"/>
              <a:t>Approximately 71% of patients with a score of 5 or more will have Panic Disorder</a:t>
            </a:r>
          </a:p>
        </p:txBody>
      </p:sp>
      <p:sp>
        <p:nvSpPr>
          <p:cNvPr id="20" name="TextBox 19"/>
          <p:cNvSpPr txBox="1"/>
          <p:nvPr/>
        </p:nvSpPr>
        <p:spPr>
          <a:xfrm>
            <a:off x="762001" y="6172200"/>
            <a:ext cx="3448123" cy="276999"/>
          </a:xfrm>
          <a:prstGeom prst="rect">
            <a:avLst/>
          </a:prstGeom>
          <a:noFill/>
        </p:spPr>
        <p:txBody>
          <a:bodyPr wrap="none" lIns="91420" tIns="45711" rIns="91420" bIns="45711" rtlCol="0">
            <a:spAutoFit/>
          </a:bodyPr>
          <a:lstStyle/>
          <a:p>
            <a:pPr>
              <a:buFont typeface="Wingdings" pitchFamily="2" charset="2"/>
              <a:buChar char="Ø"/>
            </a:pPr>
            <a:r>
              <a:rPr lang="en-US" sz="1200" dirty="0"/>
              <a:t> Gen </a:t>
            </a:r>
            <a:r>
              <a:rPr lang="en-US" sz="1200" dirty="0" err="1"/>
              <a:t>Hosp</a:t>
            </a:r>
            <a:r>
              <a:rPr lang="en-US" sz="1200" dirty="0"/>
              <a:t> Psychiatry. 1999 Sep-Oct;21(5):323-32. </a:t>
            </a:r>
          </a:p>
        </p:txBody>
      </p:sp>
    </p:spTree>
    <p:extLst>
      <p:ext uri="{BB962C8B-B14F-4D97-AF65-F5344CB8AC3E}">
        <p14:creationId xmlns:p14="http://schemas.microsoft.com/office/powerpoint/2010/main" val="188026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“typical” angina?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9160874"/>
              </p:ext>
            </p:extLst>
          </p:nvPr>
        </p:nvGraphicFramePr>
        <p:xfrm>
          <a:off x="533400" y="1600200"/>
          <a:ext cx="7239000" cy="3619500"/>
        </p:xfrm>
        <a:graphic>
          <a:graphicData uri="http://schemas.openxmlformats.org/drawingml/2006/table">
            <a:tbl>
              <a:tblPr firstRow="1" firstCol="1" bandRow="1"/>
              <a:tblGrid>
                <a:gridCol w="7239000">
                  <a:extLst>
                    <a:ext uri="{9D8B030D-6E8A-4147-A177-3AD203B41FA5}">
                      <a16:colId xmlns:a16="http://schemas.microsoft.com/office/drawing/2014/main" val="20000"/>
                    </a:ext>
                  </a:extLst>
                </a:gridCol>
              </a:tblGrid>
              <a:tr h="3619500">
                <a:tc>
                  <a:txBody>
                    <a:bodyPr/>
                    <a:lstStyle/>
                    <a:p>
                      <a:pPr marL="0" marR="0">
                        <a:lnSpc>
                          <a:spcPct val="100000"/>
                        </a:lnSpc>
                        <a:spcBef>
                          <a:spcPts val="0"/>
                        </a:spcBef>
                        <a:spcAft>
                          <a:spcPts val="0"/>
                        </a:spcAft>
                      </a:pPr>
                      <a:r>
                        <a:rPr lang="en-US" sz="1800" b="1" spc="10" dirty="0">
                          <a:effectLst/>
                          <a:latin typeface="+mn-lt"/>
                          <a:ea typeface="Times New Roman"/>
                        </a:rPr>
                        <a:t>High likelihood of ACS: </a:t>
                      </a:r>
                      <a:endParaRPr lang="en-US" sz="1800" b="1"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Chest pain with radiation to the right arm or shoulder, to both arms or shoulders, or to the left arm. </a:t>
                      </a:r>
                      <a:endParaRPr lang="en-US" sz="1800"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Chest pain associated with exertion, diaphoresis, nausea or vomiting.</a:t>
                      </a:r>
                      <a:endParaRPr lang="en-US" sz="1800"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Chest pain described as pressure or as “worse than previous angina or similar to a previous MI.” </a:t>
                      </a:r>
                      <a:endParaRPr lang="en-US" sz="1800" dirty="0">
                        <a:effectLst/>
                        <a:latin typeface="+mn-lt"/>
                        <a:ea typeface="Times New Roman"/>
                      </a:endParaRPr>
                    </a:p>
                    <a:p>
                      <a:pPr marL="0" marR="0">
                        <a:lnSpc>
                          <a:spcPct val="100000"/>
                        </a:lnSpc>
                        <a:spcBef>
                          <a:spcPts val="0"/>
                        </a:spcBef>
                        <a:spcAft>
                          <a:spcPts val="0"/>
                        </a:spcAft>
                      </a:pPr>
                      <a:endParaRPr lang="en-US" sz="1800" b="1" spc="10" dirty="0">
                        <a:effectLst/>
                        <a:latin typeface="+mn-lt"/>
                        <a:ea typeface="Times New Roman"/>
                      </a:endParaRPr>
                    </a:p>
                    <a:p>
                      <a:pPr marL="0" marR="0">
                        <a:lnSpc>
                          <a:spcPct val="100000"/>
                        </a:lnSpc>
                        <a:spcBef>
                          <a:spcPts val="0"/>
                        </a:spcBef>
                        <a:spcAft>
                          <a:spcPts val="0"/>
                        </a:spcAft>
                      </a:pPr>
                      <a:r>
                        <a:rPr lang="en-US" sz="1800" b="1" spc="10" dirty="0">
                          <a:effectLst/>
                          <a:latin typeface="+mn-lt"/>
                          <a:ea typeface="Times New Roman"/>
                        </a:rPr>
                        <a:t>Low likelihood of ACS: </a:t>
                      </a:r>
                      <a:endParaRPr lang="en-US" sz="1800" b="1"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Pleuritic, positional, or sharp chest pain.</a:t>
                      </a:r>
                      <a:endParaRPr lang="en-US" sz="1800"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Pain in an </a:t>
                      </a:r>
                      <a:r>
                        <a:rPr lang="en-US" sz="1800" spc="10" dirty="0" err="1">
                          <a:effectLst/>
                          <a:latin typeface="+mn-lt"/>
                          <a:ea typeface="Times New Roman"/>
                        </a:rPr>
                        <a:t>inframammary</a:t>
                      </a:r>
                      <a:r>
                        <a:rPr lang="en-US" sz="1800" spc="10" dirty="0">
                          <a:effectLst/>
                          <a:latin typeface="+mn-lt"/>
                          <a:ea typeface="Times New Roman"/>
                        </a:rPr>
                        <a:t> location.</a:t>
                      </a:r>
                      <a:endParaRPr lang="en-US" sz="1800" dirty="0">
                        <a:effectLst/>
                        <a:latin typeface="+mn-lt"/>
                        <a:ea typeface="Times New Roman"/>
                      </a:endParaRPr>
                    </a:p>
                    <a:p>
                      <a:pPr marL="342900" marR="0" lvl="0" indent="-342900">
                        <a:lnSpc>
                          <a:spcPct val="100000"/>
                        </a:lnSpc>
                        <a:spcBef>
                          <a:spcPts val="0"/>
                        </a:spcBef>
                        <a:spcAft>
                          <a:spcPts val="0"/>
                        </a:spcAft>
                        <a:buFont typeface="Symbol"/>
                        <a:buChar char=""/>
                      </a:pPr>
                      <a:r>
                        <a:rPr lang="en-US" sz="1800" spc="10" dirty="0">
                          <a:effectLst/>
                          <a:latin typeface="+mn-lt"/>
                          <a:ea typeface="Times New Roman"/>
                        </a:rPr>
                        <a:t>Pain not associated with exertion.</a:t>
                      </a:r>
                      <a:endParaRPr lang="en-US" sz="18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extBox 5"/>
          <p:cNvSpPr txBox="1"/>
          <p:nvPr/>
        </p:nvSpPr>
        <p:spPr>
          <a:xfrm>
            <a:off x="761999" y="6172200"/>
            <a:ext cx="2647648" cy="276999"/>
          </a:xfrm>
          <a:prstGeom prst="rect">
            <a:avLst/>
          </a:prstGeom>
          <a:noFill/>
        </p:spPr>
        <p:txBody>
          <a:bodyPr wrap="none" lIns="91420" tIns="45711" rIns="91420" bIns="45711" rtlCol="0">
            <a:spAutoFit/>
          </a:bodyPr>
          <a:lstStyle/>
          <a:p>
            <a:pPr>
              <a:buFont typeface="Wingdings" pitchFamily="2" charset="2"/>
              <a:buChar char="Ø"/>
            </a:pPr>
            <a:r>
              <a:rPr lang="en-US" sz="1200" dirty="0"/>
              <a:t> JAMA. 2005 Nov 23;294(20):2623-9. </a:t>
            </a:r>
          </a:p>
        </p:txBody>
      </p:sp>
    </p:spTree>
    <p:extLst>
      <p:ext uri="{BB962C8B-B14F-4D97-AF65-F5344CB8AC3E}">
        <p14:creationId xmlns:p14="http://schemas.microsoft.com/office/powerpoint/2010/main" val="113933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mbria"/>
              </a:rPr>
              <a:t>Acute coronary syndrome?</a:t>
            </a:r>
          </a:p>
        </p:txBody>
      </p:sp>
      <p:sp>
        <p:nvSpPr>
          <p:cNvPr id="3" name="Content Placeholder 2"/>
          <p:cNvSpPr>
            <a:spLocks noGrp="1"/>
          </p:cNvSpPr>
          <p:nvPr>
            <p:ph idx="1"/>
          </p:nvPr>
        </p:nvSpPr>
        <p:spPr/>
        <p:txBody>
          <a:bodyPr vert="horz" lIns="91420" tIns="45711" rIns="91420" bIns="45711" rtlCol="0" anchor="t">
            <a:normAutofit/>
          </a:bodyPr>
          <a:lstStyle/>
          <a:p>
            <a:pPr marL="113665" indent="0">
              <a:buNone/>
            </a:pPr>
            <a:r>
              <a:rPr lang="en-US" sz="1700" dirty="0"/>
              <a:t>History and physical exam - Minimally helpful for acute coronary syndrome (ACS)</a:t>
            </a:r>
            <a:endParaRPr lang="en-US" dirty="0"/>
          </a:p>
          <a:p>
            <a:pPr marL="342265" indent="-227965"/>
            <a:r>
              <a:rPr lang="en-US" sz="1700" dirty="0"/>
              <a:t>Increase the likelihood of ACS:</a:t>
            </a:r>
            <a:endParaRPr lang="en-US" sz="1700" dirty="0">
              <a:cs typeface="Calibri"/>
            </a:endParaRPr>
          </a:p>
          <a:p>
            <a:pPr marL="639445" lvl="1" indent="-227965"/>
            <a:r>
              <a:rPr lang="en-US" sz="1400" dirty="0"/>
              <a:t>Third heart sound LR+ 3.2 (95% CI = 1.6-6.5)SBP less than 80 (LR+ 3.1(95% CI = 1.8 – 5.2)</a:t>
            </a:r>
            <a:endParaRPr lang="en-US" sz="1400" dirty="0">
              <a:cs typeface="Calibri"/>
            </a:endParaRPr>
          </a:p>
          <a:p>
            <a:pPr marL="639445" lvl="1" indent="-227965"/>
            <a:r>
              <a:rPr lang="en-US" sz="1400" dirty="0"/>
              <a:t>Pulmonary crackles on auscultation LR+ 2.1 (95% CI = 1.4 – 3.1)Absence of these findings does not completely exclude CAD</a:t>
            </a:r>
            <a:endParaRPr lang="en-US" sz="1400" dirty="0">
              <a:cs typeface="Calibri"/>
            </a:endParaRPr>
          </a:p>
          <a:p>
            <a:pPr marL="342265" indent="-227965"/>
            <a:r>
              <a:rPr lang="en-US" sz="1700" dirty="0"/>
              <a:t>Chest-wall tenderness largely rules out ACS in low prevalence settings.</a:t>
            </a:r>
            <a:endParaRPr lang="en-US" sz="1700" dirty="0">
              <a:cs typeface="Calibri"/>
            </a:endParaRPr>
          </a:p>
          <a:p>
            <a:pPr marL="342265" indent="-227965"/>
            <a:r>
              <a:rPr lang="en-US" sz="1700" dirty="0"/>
              <a:t>Episodic chest pain lasting seconds and pain lasting more than 24 h markedly decrease the risk of 30-day major adverse cardiac event (MACE)</a:t>
            </a:r>
            <a:endParaRPr lang="en-US" sz="1700" dirty="0">
              <a:cs typeface="Calibri"/>
            </a:endParaRPr>
          </a:p>
          <a:p>
            <a:pPr marL="113665" indent="0">
              <a:buNone/>
            </a:pPr>
            <a:endParaRPr lang="en-US" sz="1700" dirty="0">
              <a:cs typeface="Calibri"/>
            </a:endParaRPr>
          </a:p>
          <a:p>
            <a:pPr marL="113665" indent="0">
              <a:buNone/>
            </a:pPr>
            <a:endParaRPr lang="en-US" dirty="0">
              <a:ea typeface="+mn-lt"/>
              <a:cs typeface="+mn-lt"/>
            </a:endParaRPr>
          </a:p>
        </p:txBody>
      </p:sp>
    </p:spTree>
    <p:extLst>
      <p:ext uri="{BB962C8B-B14F-4D97-AF65-F5344CB8AC3E}">
        <p14:creationId xmlns:p14="http://schemas.microsoft.com/office/powerpoint/2010/main" val="426214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600" dirty="0"/>
              <a:t>Possible ACS - tools</a:t>
            </a:r>
          </a:p>
        </p:txBody>
      </p:sp>
      <p:sp>
        <p:nvSpPr>
          <p:cNvPr id="3" name="Content Placeholder 2"/>
          <p:cNvSpPr>
            <a:spLocks noGrp="1"/>
          </p:cNvSpPr>
          <p:nvPr>
            <p:ph idx="1"/>
          </p:nvPr>
        </p:nvSpPr>
        <p:spPr/>
        <p:txBody>
          <a:bodyPr vert="horz" lIns="68565" tIns="34283" rIns="68565" bIns="34283" rtlCol="0" anchor="t">
            <a:normAutofit lnSpcReduction="10000"/>
          </a:bodyPr>
          <a:lstStyle/>
          <a:p>
            <a:pPr marL="85090" indent="0">
              <a:buNone/>
            </a:pPr>
            <a:r>
              <a:rPr lang="en-US" dirty="0">
                <a:cs typeface="Calibri"/>
              </a:rPr>
              <a:t>Primary care - Marburg</a:t>
            </a:r>
            <a:r>
              <a:rPr lang="en-US" dirty="0"/>
              <a:t> heart score integrates history &amp; exam to predict likelihood of  ACS </a:t>
            </a:r>
            <a:r>
              <a:rPr lang="en-US" dirty="0">
                <a:ea typeface="+mn-lt"/>
                <a:cs typeface="+mn-lt"/>
              </a:rPr>
              <a:t> (</a:t>
            </a:r>
            <a:r>
              <a:rPr lang="en-US" dirty="0">
                <a:ea typeface="+mn-lt"/>
                <a:cs typeface="+mn-lt"/>
                <a:hlinkClick r:id="rId3"/>
              </a:rPr>
              <a:t>https://www.mdcalc.com/marburg-heart-score-mhs</a:t>
            </a:r>
            <a:r>
              <a:rPr lang="en-US" dirty="0">
                <a:ea typeface="+mn-lt"/>
                <a:cs typeface="+mn-lt"/>
              </a:rPr>
              <a:t>)</a:t>
            </a:r>
            <a:endParaRPr lang="en-US" dirty="0">
              <a:cs typeface="Calibri"/>
            </a:endParaRPr>
          </a:p>
          <a:p>
            <a:pPr marL="479425" lvl="1" indent="-170815"/>
            <a:r>
              <a:rPr lang="en-US" dirty="0"/>
              <a:t>Score of 3 on MHS:</a:t>
            </a:r>
            <a:endParaRPr lang="en-US" dirty="0">
              <a:cs typeface="Calibri"/>
            </a:endParaRPr>
          </a:p>
          <a:p>
            <a:pPr marL="479425" lvl="1" indent="-170815"/>
            <a:r>
              <a:rPr lang="en-US" dirty="0"/>
              <a:t>Negative predictive value (NPV) of 97.9% (95% CI = 96.2% to 98.9%)</a:t>
            </a:r>
            <a:endParaRPr lang="en-US" dirty="0">
              <a:cs typeface="Calibri"/>
            </a:endParaRPr>
          </a:p>
          <a:p>
            <a:pPr marL="479425" lvl="1" indent="-170815"/>
            <a:r>
              <a:rPr lang="en-US" dirty="0"/>
              <a:t>Positive predictive value (PPV) of 23.3% (95% CI = 19.2% to 28.0%) </a:t>
            </a:r>
            <a:endParaRPr lang="en-US" dirty="0">
              <a:ea typeface="+mn-lt"/>
              <a:cs typeface="+mn-lt"/>
            </a:endParaRPr>
          </a:p>
          <a:p>
            <a:pPr marL="753745" lvl="2" indent="-170815">
              <a:buFont typeface="Wingdings" pitchFamily="34" charset="0"/>
              <a:buChar char="Ø"/>
            </a:pPr>
            <a:r>
              <a:rPr lang="en-US" dirty="0">
                <a:ea typeface="+mn-lt"/>
                <a:cs typeface="+mn-lt"/>
              </a:rPr>
              <a:t>Br J Gen </a:t>
            </a:r>
            <a:r>
              <a:rPr lang="en-US" dirty="0" err="1">
                <a:ea typeface="+mn-lt"/>
                <a:cs typeface="+mn-lt"/>
              </a:rPr>
              <a:t>Pract</a:t>
            </a:r>
            <a:r>
              <a:rPr lang="en-US" dirty="0">
                <a:ea typeface="+mn-lt"/>
                <a:cs typeface="+mn-lt"/>
              </a:rPr>
              <a:t>. 2012 Jun;62(599):e415-21</a:t>
            </a:r>
            <a:endParaRPr lang="en-US" dirty="0">
              <a:cs typeface="Calibri"/>
            </a:endParaRPr>
          </a:p>
          <a:p>
            <a:pPr marL="85090" indent="0">
              <a:buClr>
                <a:srgbClr val="A9A57C"/>
              </a:buClr>
              <a:buNone/>
            </a:pPr>
            <a:r>
              <a:rPr lang="en-US" dirty="0">
                <a:cs typeface="Calibri"/>
              </a:rPr>
              <a:t>Emergency care - </a:t>
            </a:r>
            <a:r>
              <a:rPr lang="en-US" dirty="0">
                <a:ea typeface="+mn-lt"/>
                <a:cs typeface="+mn-lt"/>
              </a:rPr>
              <a:t>HEART may perform better than others at predicting LOW risk of MI or MACE (</a:t>
            </a:r>
            <a:r>
              <a:rPr lang="en-US" dirty="0">
                <a:ea typeface="+mn-lt"/>
                <a:cs typeface="+mn-lt"/>
                <a:hlinkClick r:id="rId4"/>
              </a:rPr>
              <a:t>https://www.mdcalc.com/heart-score-major-cardiac-events</a:t>
            </a:r>
            <a:r>
              <a:rPr lang="en-US" dirty="0">
                <a:ea typeface="+mn-lt"/>
                <a:cs typeface="+mn-lt"/>
              </a:rPr>
              <a:t>) </a:t>
            </a:r>
          </a:p>
          <a:p>
            <a:pPr marL="479425" lvl="1" indent="-170815"/>
            <a:r>
              <a:rPr lang="en-US" dirty="0">
                <a:ea typeface="+mn-lt"/>
                <a:cs typeface="+mn-lt"/>
              </a:rPr>
              <a:t>Meta-analysis of 25 studies found a low Risk HEART score (3 or less) had a sensitivity for short-term major adverse cardiac events (MACE) prediction of 0.96. Ann Emerg Med. 2019 Aug;74(2):187-203. </a:t>
            </a:r>
          </a:p>
          <a:p>
            <a:pPr marL="479425" lvl="1" indent="-170815"/>
            <a:r>
              <a:rPr lang="en-US" dirty="0">
                <a:ea typeface="+mn-lt"/>
                <a:cs typeface="+mn-lt"/>
              </a:rPr>
              <a:t>Meta-analysis of 30 studies found a high-risk HEART score (4 or more) had a 95% sensitivity for MACE. </a:t>
            </a:r>
            <a:r>
              <a:rPr lang="en-US" dirty="0" err="1">
                <a:ea typeface="+mn-lt"/>
                <a:cs typeface="+mn-lt"/>
              </a:rPr>
              <a:t>Acad</a:t>
            </a:r>
            <a:r>
              <a:rPr lang="en-US" dirty="0">
                <a:ea typeface="+mn-lt"/>
                <a:cs typeface="+mn-lt"/>
              </a:rPr>
              <a:t> Emerg Med. 2019 Feb;26(2):140-151. </a:t>
            </a:r>
          </a:p>
          <a:p>
            <a:pPr marL="256587" indent="-170815"/>
            <a:r>
              <a:rPr lang="en-US" dirty="0">
                <a:cs typeface="Calibri"/>
              </a:rPr>
              <a:t>For patients with chest discomfort in emergency care, a low-risk HEART score and single normal troponin may be adequate to allow discharge for further </a:t>
            </a:r>
            <a:r>
              <a:rPr lang="en-US" dirty="0" err="1">
                <a:cs typeface="Calibri"/>
              </a:rPr>
              <a:t>followup</a:t>
            </a:r>
            <a:r>
              <a:rPr lang="en-US" dirty="0">
                <a:cs typeface="Calibri"/>
              </a:rPr>
              <a:t>.</a:t>
            </a:r>
          </a:p>
          <a:p>
            <a:pPr marL="479425" lvl="1" indent="-170815"/>
            <a:r>
              <a:rPr lang="en-US" dirty="0" err="1">
                <a:cs typeface="Calibri"/>
              </a:rPr>
              <a:t>Restrospective</a:t>
            </a:r>
            <a:r>
              <a:rPr lang="en-US" dirty="0">
                <a:cs typeface="Calibri"/>
              </a:rPr>
              <a:t> cohort study of pts evaluated for ACS, 0.4% of 14,459 d/c after single normal troponin had ACS, 0.4% of 13,459 d/c after serial troponins had ACS; single-troponin testing </a:t>
            </a:r>
            <a:r>
              <a:rPr lang="en-US" dirty="0" err="1">
                <a:cs typeface="Calibri"/>
              </a:rPr>
              <a:t>assoc</a:t>
            </a:r>
            <a:r>
              <a:rPr lang="en-US" dirty="0">
                <a:cs typeface="Calibri"/>
              </a:rPr>
              <a:t> with lower rate of angiography and PTCA. </a:t>
            </a:r>
            <a:r>
              <a:rPr lang="en-US" dirty="0"/>
              <a:t>JAMA </a:t>
            </a:r>
            <a:r>
              <a:rPr lang="en-US" dirty="0" err="1"/>
              <a:t>Netw</a:t>
            </a:r>
            <a:r>
              <a:rPr lang="en-US" dirty="0"/>
              <a:t> Open. 2021 Feb 1;4(2):e2037930.</a:t>
            </a:r>
            <a:endParaRPr lang="en-US" dirty="0">
              <a:cs typeface="Calibri"/>
            </a:endParaRPr>
          </a:p>
        </p:txBody>
      </p:sp>
    </p:spTree>
    <p:extLst>
      <p:ext uri="{BB962C8B-B14F-4D97-AF65-F5344CB8AC3E}">
        <p14:creationId xmlns:p14="http://schemas.microsoft.com/office/powerpoint/2010/main" val="339375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for ACS if high-risk:</a:t>
            </a:r>
          </a:p>
        </p:txBody>
      </p:sp>
      <p:sp>
        <p:nvSpPr>
          <p:cNvPr id="3" name="Content Placeholder 2"/>
          <p:cNvSpPr>
            <a:spLocks noGrp="1"/>
          </p:cNvSpPr>
          <p:nvPr>
            <p:ph idx="1"/>
          </p:nvPr>
        </p:nvSpPr>
        <p:spPr/>
        <p:txBody>
          <a:bodyPr>
            <a:normAutofit fontScale="92500"/>
          </a:bodyPr>
          <a:lstStyle/>
          <a:p>
            <a:r>
              <a:rPr lang="en-US" dirty="0"/>
              <a:t>Electrocardiography (ECG) for suspected ACS</a:t>
            </a:r>
          </a:p>
          <a:p>
            <a:r>
              <a:rPr lang="en-US" dirty="0"/>
              <a:t>STEMI: ST-segment elevation in 2 or more contiguous leads or presumed new LBBB, requires urgent revascularization with thrombolysis or angioplasty at an appropriate facility. </a:t>
            </a:r>
          </a:p>
          <a:p>
            <a:r>
              <a:rPr lang="en-US" dirty="0"/>
              <a:t>NSTEMI or Unstable angina: Ischemic ST-segment depression &gt;0.5 mm,  dynamic T-wave inversion with chest discomfort, or transient ST-segment elevation ≥0.5 mm..</a:t>
            </a:r>
          </a:p>
          <a:p>
            <a:r>
              <a:rPr lang="en-US" dirty="0"/>
              <a:t>Elevated cardiac biomarkers distinguish NSTEMI from UA, Cardiac troponins T and I more sensitive for NSTEMI than CK or CKMB</a:t>
            </a:r>
          </a:p>
          <a:p>
            <a:pPr lvl="1"/>
            <a:r>
              <a:rPr lang="en-US" dirty="0"/>
              <a:t>All biomarkers insensitive during the first 4-6 hours of pain in the patient with NSTEMI, repeat at 6-12 hours if initial testing negative.</a:t>
            </a:r>
          </a:p>
          <a:p>
            <a:r>
              <a:rPr lang="en-US" dirty="0"/>
              <a:t>For UA/NSTEMI: </a:t>
            </a:r>
          </a:p>
          <a:p>
            <a:pPr lvl="1"/>
            <a:r>
              <a:rPr lang="en-US" dirty="0"/>
              <a:t>Admit, NSTEMI give antiplatelet, </a:t>
            </a:r>
            <a:r>
              <a:rPr lang="en-US" dirty="0" err="1"/>
              <a:t>antithrombin</a:t>
            </a:r>
            <a:r>
              <a:rPr lang="en-US" dirty="0"/>
              <a:t>, &amp; antianginal therapy </a:t>
            </a:r>
          </a:p>
          <a:p>
            <a:pPr lvl="1"/>
            <a:r>
              <a:rPr lang="en-US" dirty="0"/>
              <a:t>Risk stratification with TIMI or GRACE scores</a:t>
            </a:r>
          </a:p>
          <a:p>
            <a:endParaRPr lang="en-US" dirty="0"/>
          </a:p>
        </p:txBody>
      </p:sp>
    </p:spTree>
    <p:extLst>
      <p:ext uri="{BB962C8B-B14F-4D97-AF65-F5344CB8AC3E}">
        <p14:creationId xmlns:p14="http://schemas.microsoft.com/office/powerpoint/2010/main" val="166564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Urgent testing if low ACS risk?</a:t>
            </a:r>
          </a:p>
        </p:txBody>
      </p:sp>
      <p:sp>
        <p:nvSpPr>
          <p:cNvPr id="3" name="Content Placeholder 2"/>
          <p:cNvSpPr>
            <a:spLocks noGrp="1"/>
          </p:cNvSpPr>
          <p:nvPr>
            <p:ph idx="1"/>
          </p:nvPr>
        </p:nvSpPr>
        <p:spPr/>
        <p:txBody>
          <a:bodyPr vert="horz" lIns="91420" tIns="45711" rIns="91420" bIns="45711" rtlCol="0" anchor="t">
            <a:normAutofit fontScale="70000" lnSpcReduction="20000"/>
          </a:bodyPr>
          <a:lstStyle/>
          <a:p>
            <a:pPr marL="342265" indent="-227965"/>
            <a:r>
              <a:rPr lang="en-US" dirty="0"/>
              <a:t>Retrospective analysis of Rule Out Myocardial Ischemia/Infarction by Computer Assisted Tomography (ROMICAT-II) trial. 1000 patients randomized, 118 patients (12%) did not undergo noninvasive testing, 882 (88%) received CCTA or stress testing. Patients w/ clinical evaluation alone had shorter LOS (20.3 vs 27.9 hours; </a:t>
            </a:r>
            <a:r>
              <a:rPr lang="en-US" i="1" dirty="0"/>
              <a:t>P</a:t>
            </a:r>
            <a:r>
              <a:rPr lang="en-US" dirty="0"/>
              <a:t> &lt; .001), lower rates of diagnostic testing (</a:t>
            </a:r>
            <a:r>
              <a:rPr lang="en-US" i="1" dirty="0"/>
              <a:t>P</a:t>
            </a:r>
            <a:r>
              <a:rPr lang="en-US" dirty="0"/>
              <a:t> &lt; .001) and angiography (2% vs 11%; </a:t>
            </a:r>
            <a:r>
              <a:rPr lang="en-US" i="1" dirty="0"/>
              <a:t>P</a:t>
            </a:r>
            <a:r>
              <a:rPr lang="en-US" dirty="0"/>
              <a:t> &lt; .001), lower median costs ($2261.50 vs $2584.30; </a:t>
            </a:r>
            <a:r>
              <a:rPr lang="en-US" i="1" dirty="0"/>
              <a:t>P</a:t>
            </a:r>
            <a:r>
              <a:rPr lang="en-US" dirty="0"/>
              <a:t> = .009), and less cumulative radiation exposure (0 vs 9.9 mSv; </a:t>
            </a:r>
            <a:r>
              <a:rPr lang="en-US" i="1" dirty="0"/>
              <a:t>P</a:t>
            </a:r>
            <a:r>
              <a:rPr lang="en-US" dirty="0"/>
              <a:t> &lt; .001) during the 28-day study period. There was no difference in rates of PCI (2% vs 5%; </a:t>
            </a:r>
            <a:r>
              <a:rPr lang="en-US" i="1" dirty="0"/>
              <a:t>P</a:t>
            </a:r>
            <a:r>
              <a:rPr lang="en-US" dirty="0"/>
              <a:t> = .15), coronary artery bypass surgery (0% vs 1%; </a:t>
            </a:r>
            <a:r>
              <a:rPr lang="en-US" i="1" dirty="0"/>
              <a:t>P</a:t>
            </a:r>
            <a:r>
              <a:rPr lang="en-US" dirty="0"/>
              <a:t> = .61), return ED visits (5.8% vs 2.8%; </a:t>
            </a:r>
            <a:r>
              <a:rPr lang="en-US" i="1" dirty="0"/>
              <a:t>P</a:t>
            </a:r>
            <a:r>
              <a:rPr lang="en-US" dirty="0"/>
              <a:t> = .08), or MACE (2% vs 1%; </a:t>
            </a:r>
            <a:r>
              <a:rPr lang="en-US" i="1" dirty="0"/>
              <a:t>P</a:t>
            </a:r>
            <a:r>
              <a:rPr lang="en-US" dirty="0"/>
              <a:t> = .24) in the 28-day follow-up period. </a:t>
            </a:r>
            <a:r>
              <a:rPr lang="en-US" b="1" dirty="0"/>
              <a:t>Conclusions: In patients presenting to the ED with acute chest pain, negative biomarkers, and a nonischemic ECG result, noninvasive testing with CCTA or stress testing leads to longer LOS, more downstream testing, more radiation exposure, and greater cost without an improvement in clinical outcomes. </a:t>
            </a:r>
            <a:r>
              <a:rPr lang="en-US" b="1" i="1" dirty="0"/>
              <a:t>(JAMA Intern Med. 2018 Feb 1;178(2):212-219)</a:t>
            </a:r>
            <a:endParaRPr lang="en-US" b="1"/>
          </a:p>
          <a:p>
            <a:pPr marL="113665" indent="0">
              <a:buNone/>
            </a:pPr>
            <a:endParaRPr lang="en-US" dirty="0">
              <a:cs typeface="Calibri"/>
            </a:endParaRPr>
          </a:p>
          <a:p>
            <a:pPr marL="342265" indent="-227965"/>
            <a:r>
              <a:rPr lang="en-US" dirty="0"/>
              <a:t>Retrospective analysis of 24,459 ED patients with chest pain evaluation requiring troponin analysis and stress test ordering from the ED. Of the 7,988 patients discharged home to complete diagnostic testing, the stress test completion rate was 31.3% within 3 days and 58.7% between 4 and 30 days, and 10.0% of patients did not complete the ordered test. The 30-day rates of major adverse cardiac events were low (death 0.0%, acute myocardial infarction 0.7%, and revascularization 0.3%). Rapid receipt of stress testing was not associated with improved 30-day major adverse cardiac events (odds ratio 0.92; 95% confidence interval 0.55 to 1.54). </a:t>
            </a:r>
            <a:r>
              <a:rPr lang="en-US" b="1" dirty="0"/>
              <a:t>Conclusion: The lack of benefit of obtaining timely testing, in combination with low rates of objective adverse events, may warrant reassessment of the current guidelines. </a:t>
            </a:r>
            <a:r>
              <a:rPr lang="en-US" b="1" i="1" dirty="0"/>
              <a:t>(Ann Emerg Med. 2019 Aug;74(2):216-223.)</a:t>
            </a:r>
            <a:endParaRPr lang="en-US" b="1" i="1" dirty="0">
              <a:cs typeface="Calibri"/>
            </a:endParaRPr>
          </a:p>
          <a:p>
            <a:pPr marL="113665" indent="0">
              <a:buNone/>
            </a:pPr>
            <a:endParaRPr lang="en-US" dirty="0">
              <a:cs typeface="Calibri"/>
            </a:endParaRPr>
          </a:p>
          <a:p>
            <a:pPr marL="342265" indent="-227965"/>
            <a:endParaRPr lang="en-US" dirty="0">
              <a:cs typeface="Calibri"/>
            </a:endParaRPr>
          </a:p>
        </p:txBody>
      </p:sp>
    </p:spTree>
    <p:extLst>
      <p:ext uri="{BB962C8B-B14F-4D97-AF65-F5344CB8AC3E}">
        <p14:creationId xmlns:p14="http://schemas.microsoft.com/office/powerpoint/2010/main" val="1846900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2154</TotalTime>
  <Words>9686</Words>
  <Application>Microsoft Office PowerPoint</Application>
  <PresentationFormat>On-screen Show (4:3)</PresentationFormat>
  <Paragraphs>546</Paragraphs>
  <Slides>41</Slides>
  <Notes>32</Notes>
  <HiddenSlides>15</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Adjacency</vt:lpstr>
      <vt:lpstr>Adjacency</vt:lpstr>
      <vt:lpstr>Chest discomfort</vt:lpstr>
      <vt:lpstr>What do you think is the chief concern?</vt:lpstr>
      <vt:lpstr>Assessing chest pain</vt:lpstr>
      <vt:lpstr>Epidemiology of chest pain</vt:lpstr>
      <vt:lpstr>History: “typical” angina?</vt:lpstr>
      <vt:lpstr>Acute coronary syndrome?</vt:lpstr>
      <vt:lpstr>Possible ACS - tools</vt:lpstr>
      <vt:lpstr>Evaluation for ACS if high-risk:</vt:lpstr>
      <vt:lpstr>Urgent testing if low ACS risk?</vt:lpstr>
      <vt:lpstr>Pulmonary embolism (PE)?</vt:lpstr>
      <vt:lpstr>PE Prediction </vt:lpstr>
      <vt:lpstr>Possible PE evaluation and management</vt:lpstr>
      <vt:lpstr>Chest wall syndrome?</vt:lpstr>
      <vt:lpstr>GERD?</vt:lpstr>
      <vt:lpstr>Pneumonia?</vt:lpstr>
      <vt:lpstr>Panic disorder?</vt:lpstr>
      <vt:lpstr>Esophageal  rupture?</vt:lpstr>
      <vt:lpstr>Tension pneumothorax?</vt:lpstr>
      <vt:lpstr>Tension pneumothorax?</vt:lpstr>
      <vt:lpstr>Thoracic aortic dissection?</vt:lpstr>
      <vt:lpstr>Thoracic aortic dissection?</vt:lpstr>
      <vt:lpstr>Key Points (and SOR)</vt:lpstr>
      <vt:lpstr>Chest pain: Tools</vt:lpstr>
      <vt:lpstr>Chest pain: Review Articles</vt:lpstr>
      <vt:lpstr>This may seem obvious, but….</vt:lpstr>
      <vt:lpstr>PowerPoint Presentation</vt:lpstr>
      <vt:lpstr>To add</vt:lpstr>
      <vt:lpstr>Pneumonia – is CXR needed?</vt:lpstr>
      <vt:lpstr>Learning objectives</vt:lpstr>
      <vt:lpstr>A patient with chest pain…</vt:lpstr>
      <vt:lpstr>Chest discomfort DDx</vt:lpstr>
      <vt:lpstr>Epidemiology of chest pain</vt:lpstr>
      <vt:lpstr>PowerPoint Presentation</vt:lpstr>
      <vt:lpstr>PowerPoint Presentation</vt:lpstr>
      <vt:lpstr>History and physical exam</vt:lpstr>
      <vt:lpstr>ACS? Which score?</vt:lpstr>
      <vt:lpstr>HEART score</vt:lpstr>
      <vt:lpstr>PowerPoint Presentation</vt:lpstr>
      <vt:lpstr>PowerPoint Presentation</vt:lpstr>
      <vt:lpstr>Chest pain DDx: CWS score</vt:lpstr>
      <vt:lpstr>Dammen questionnaire: PD</vt:lpstr>
    </vt:vector>
  </TitlesOfParts>
  <Company>EC Family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Chest pain</dc:title>
  <dc:creator>WEC375</dc:creator>
  <cp:lastModifiedBy>Cayley Jr., William</cp:lastModifiedBy>
  <cp:revision>378</cp:revision>
  <dcterms:created xsi:type="dcterms:W3CDTF">2012-03-26T16:47:23Z</dcterms:created>
  <dcterms:modified xsi:type="dcterms:W3CDTF">2021-10-20T21:14:27Z</dcterms:modified>
</cp:coreProperties>
</file>