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5" r:id="rId2"/>
    <p:sldId id="266" r:id="rId3"/>
    <p:sldId id="267" r:id="rId4"/>
    <p:sldId id="268" r:id="rId5"/>
    <p:sldId id="273" r:id="rId6"/>
    <p:sldId id="274" r:id="rId7"/>
    <p:sldId id="298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300" r:id="rId20"/>
    <p:sldId id="288" r:id="rId21"/>
    <p:sldId id="289" r:id="rId22"/>
    <p:sldId id="299" r:id="rId23"/>
    <p:sldId id="292" r:id="rId24"/>
    <p:sldId id="295" r:id="rId25"/>
    <p:sldId id="296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nf" initials="Cn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/>
    <p:restoredTop sz="94533"/>
  </p:normalViewPr>
  <p:slideViewPr>
    <p:cSldViewPr snapToGrid="0" snapToObjects="1">
      <p:cViewPr varScale="1">
        <p:scale>
          <a:sx n="105" d="100"/>
          <a:sy n="105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F61AD-D1C5-49DD-8C2A-247C8F5450EE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1ABF-8583-4622-8E7E-CD054AA56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5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0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09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5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9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3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0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4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7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3429A-C6A8-46A1-8E24-59CCF6CC79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8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8E53858-325E-4866-9FF4-D49D596ED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7172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E53858-325E-4866-9FF4-D49D596ED4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3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Foundational Faculty Training: Using the STFM Residency Faculty Fundamentals Certificate Program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55492"/>
            <a:ext cx="7381268" cy="14376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Emily Walters; Wendy </a:t>
            </a:r>
            <a:r>
              <a:rPr lang="en-US" dirty="0"/>
              <a:t>Biggs, MD; Isabel Chen, MD, MPH; Timothy P. Graham, MD; Simon </a:t>
            </a:r>
            <a:r>
              <a:rPr lang="en-US" dirty="0" err="1"/>
              <a:t>Griesbach</a:t>
            </a:r>
            <a:r>
              <a:rPr lang="en-US" dirty="0"/>
              <a:t>, MD; David Lick, MD, MBA; Russell Maier, MD; Randi </a:t>
            </a:r>
            <a:r>
              <a:rPr lang="en-US" dirty="0" err="1"/>
              <a:t>Sokol</a:t>
            </a:r>
            <a:r>
              <a:rPr lang="en-US" dirty="0"/>
              <a:t>, MD, MPH, </a:t>
            </a:r>
            <a:r>
              <a:rPr lang="en-US" dirty="0" err="1"/>
              <a:t>MMedEd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STFM Graduate Medical Education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3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748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available to address these needs?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762319"/>
            <a:ext cx="79629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Residency Faculty Fundamentals Certificate Program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15982"/>
            <a:ext cx="7962899" cy="4329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Developed by STFM under the guidance of the GMEC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Launched June 2017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30 CME credits available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Online training in fundamental topics pertinent to ALL faculty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$995 for STFM members; $1,495 for non-members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Program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14 courses on key topics</a:t>
            </a:r>
          </a:p>
          <a:p>
            <a:r>
              <a:rPr lang="en-US" dirty="0"/>
              <a:t>Individual courses include:     </a:t>
            </a:r>
          </a:p>
          <a:p>
            <a:pPr lvl="1"/>
            <a:r>
              <a:rPr lang="en-US" dirty="0"/>
              <a:t>Interactive learning activities</a:t>
            </a:r>
          </a:p>
          <a:p>
            <a:pPr lvl="1"/>
            <a:r>
              <a:rPr lang="en-US" dirty="0"/>
              <a:t>Reading assignments         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Assignments                </a:t>
            </a:r>
          </a:p>
          <a:p>
            <a:pPr lvl="1"/>
            <a:r>
              <a:rPr lang="en-US" dirty="0"/>
              <a:t>Reflective &amp; knowledge assessment quizzes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434"/>
            <a:ext cx="8229600" cy="1187865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1491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ACGME Program Requirements</a:t>
            </a:r>
          </a:p>
          <a:p>
            <a:r>
              <a:rPr lang="en-US" dirty="0"/>
              <a:t>Definition of Competencies, Milestones, and EPAs</a:t>
            </a:r>
          </a:p>
          <a:p>
            <a:r>
              <a:rPr lang="en-US" dirty="0"/>
              <a:t>Structure and Funding of Residency Programs</a:t>
            </a:r>
          </a:p>
          <a:p>
            <a:r>
              <a:rPr lang="en-US" dirty="0"/>
              <a:t>Billing and Documentation Requirements</a:t>
            </a:r>
          </a:p>
          <a:p>
            <a:r>
              <a:rPr lang="en-US" dirty="0"/>
              <a:t>Recruiting and Interviewing Residents</a:t>
            </a:r>
          </a:p>
          <a:p>
            <a:r>
              <a:rPr lang="en-US" dirty="0"/>
              <a:t>ABFM Rules and Requirements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845759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Scholarly Activity for Residency Faculty</a:t>
            </a:r>
          </a:p>
          <a:p>
            <a:r>
              <a:rPr lang="en-US" dirty="0"/>
              <a:t>Writing for Academic Publication</a:t>
            </a:r>
          </a:p>
          <a:p>
            <a:r>
              <a:rPr lang="en-US" dirty="0"/>
              <a:t>Curriculum Development</a:t>
            </a:r>
          </a:p>
          <a:p>
            <a:r>
              <a:rPr lang="en-US" dirty="0"/>
              <a:t>Didactic Teaching Skills</a:t>
            </a:r>
          </a:p>
          <a:p>
            <a:r>
              <a:rPr lang="en-US" dirty="0"/>
              <a:t>Clinical Teaching Skills</a:t>
            </a:r>
          </a:p>
          <a:p>
            <a:r>
              <a:rPr lang="en-US" dirty="0"/>
              <a:t>Assessment and Evaluation</a:t>
            </a:r>
          </a:p>
          <a:p>
            <a:r>
              <a:rPr lang="en-US" dirty="0"/>
              <a:t>Giving Feedback</a:t>
            </a:r>
          </a:p>
          <a:p>
            <a:r>
              <a:rPr lang="en-US" dirty="0"/>
              <a:t>Residents in Difficulty: Academic and Behavioral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9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the Certificate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165"/>
            <a:ext cx="4396154" cy="3956218"/>
          </a:xfrm>
        </p:spPr>
        <p:txBody>
          <a:bodyPr>
            <a:normAutofit/>
          </a:bodyPr>
          <a:lstStyle/>
          <a:p>
            <a:r>
              <a:rPr lang="en-US" sz="2800" dirty="0"/>
              <a:t>Subject matter experts created the content</a:t>
            </a:r>
          </a:p>
          <a:p>
            <a:r>
              <a:rPr lang="en-US" sz="2800" dirty="0"/>
              <a:t>Peer-reviewed by the GME Committee</a:t>
            </a:r>
          </a:p>
          <a:p>
            <a:r>
              <a:rPr lang="en-US" sz="2800" dirty="0"/>
              <a:t>Strategic instructional design</a:t>
            </a:r>
          </a:p>
          <a:p>
            <a:r>
              <a:rPr lang="en-US" sz="2800" dirty="0"/>
              <a:t>Assignments to ensure transfer of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9597BE-5BE5-4781-9D4D-3A80C9C33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19" y="2570852"/>
            <a:ext cx="3765199" cy="33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04573" y="2542357"/>
            <a:ext cx="6853412" cy="1470025"/>
          </a:xfrm>
        </p:spPr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1"/>
            <a:ext cx="2133600" cy="366183"/>
          </a:xfrm>
          <a:prstGeom prst="rect">
            <a:avLst/>
          </a:prstGeom>
        </p:spPr>
        <p:txBody>
          <a:bodyPr/>
          <a:lstStyle/>
          <a:p>
            <a:fld id="{B8E53858-325E-4866-9FF4-D49D596ED4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Self-Directed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Clear, concise content</a:t>
            </a:r>
          </a:p>
          <a:p>
            <a:r>
              <a:rPr lang="en-US" dirty="0"/>
              <a:t>Frequent quizzing</a:t>
            </a:r>
          </a:p>
          <a:p>
            <a:r>
              <a:rPr lang="en-US" dirty="0"/>
              <a:t>Micro-learning instructional design</a:t>
            </a:r>
          </a:p>
          <a:p>
            <a:r>
              <a:rPr lang="en-US" dirty="0"/>
              <a:t>Stories &amp; advice from experienced faculty</a:t>
            </a:r>
          </a:p>
          <a:p>
            <a:r>
              <a:rPr lang="en-US" dirty="0"/>
              <a:t>Assignments that require interactions with program director and other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E7C854-2540-450B-9066-5D25017A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the First </a:t>
            </a:r>
            <a:r>
              <a:rPr lang="en-US" dirty="0" smtClean="0"/>
              <a:t>11 </a:t>
            </a:r>
            <a:r>
              <a:rPr lang="en-US" dirty="0"/>
              <a:t>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339D28-9330-4384-AF56-EDAF4AC6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8466"/>
            <a:ext cx="8229600" cy="4525963"/>
          </a:xfrm>
        </p:spPr>
        <p:txBody>
          <a:bodyPr/>
          <a:lstStyle/>
          <a:p>
            <a:r>
              <a:rPr lang="en-US" dirty="0"/>
              <a:t>161 learners</a:t>
            </a:r>
          </a:p>
          <a:p>
            <a:r>
              <a:rPr lang="en-US" dirty="0"/>
              <a:t>9 learners have completed the course </a:t>
            </a:r>
          </a:p>
          <a:p>
            <a:r>
              <a:rPr lang="en-US" dirty="0"/>
              <a:t>65 institutions (22 with more than one learner)</a:t>
            </a:r>
          </a:p>
          <a:p>
            <a:r>
              <a:rPr lang="en-US" dirty="0"/>
              <a:t>30 states represented</a:t>
            </a:r>
          </a:p>
          <a:p>
            <a:r>
              <a:rPr lang="en-US" dirty="0"/>
              <a:t>1 international learner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9FD7E7-4416-476D-9B97-90A8F093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2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309CC-3345-4927-9258-5F84B597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the First 11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3B179-0A76-4DD3-B859-BCD31C1E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pre-test score: 56%</a:t>
            </a:r>
          </a:p>
          <a:p>
            <a:r>
              <a:rPr lang="en-US" dirty="0"/>
              <a:t>Average post-test score: 96.49%</a:t>
            </a:r>
          </a:p>
          <a:p>
            <a:r>
              <a:rPr lang="en-US" dirty="0"/>
              <a:t>Most learners start at the beginning and then proceed in order</a:t>
            </a:r>
          </a:p>
          <a:p>
            <a:r>
              <a:rPr lang="en-US" dirty="0"/>
              <a:t>Many pick a specific timely topic to start with and then go in order from the beginning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49B802-DA06-4962-806E-C9760645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D755B6-B2D8-4BBE-8285-D661C8DD8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06" y="1709217"/>
            <a:ext cx="1093406" cy="1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91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309CC-3345-4927-9258-5F84B597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5857"/>
            <a:ext cx="8229600" cy="1187865"/>
          </a:xfrm>
        </p:spPr>
        <p:txBody>
          <a:bodyPr>
            <a:normAutofit/>
          </a:bodyPr>
          <a:lstStyle/>
          <a:p>
            <a:r>
              <a:rPr lang="en-US" dirty="0"/>
              <a:t>Learner Professional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49B802-DA06-4962-806E-C9760645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3E53A414-DD73-1F49-94B0-4FFF3C4C3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54" y="1973722"/>
            <a:ext cx="8267825" cy="4249278"/>
          </a:xfrm>
        </p:spPr>
      </p:pic>
    </p:spTree>
    <p:extLst>
      <p:ext uri="{BB962C8B-B14F-4D97-AF65-F5344CB8AC3E}">
        <p14:creationId xmlns:p14="http://schemas.microsoft.com/office/powerpoint/2010/main" val="115863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speakers are members of the STFM Graduate Medical Education Committee (GMEC) and have no financial disclosures.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313373-D6B8-4226-BCC3-BE7E0136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Feedback from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81243F-555A-4A07-BFE3-F359FDA8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400" dirty="0"/>
              <a:t>The pacing was just right. The material wasn’t too hard or too easy. Could definitely be done rapidly (i.e. 2 weeks like an elective) or slowly over time.”</a:t>
            </a:r>
          </a:p>
          <a:p>
            <a:r>
              <a:rPr lang="en-US" sz="2400" dirty="0"/>
              <a:t>“Very pleased with the end result and look forward to applying the information.”</a:t>
            </a:r>
          </a:p>
          <a:p>
            <a:r>
              <a:rPr lang="en-US" sz="2400" dirty="0">
                <a:latin typeface="Helvetica Neue LT Std 55 Roman"/>
                <a:ea typeface="Lora"/>
                <a:cs typeface="Lora"/>
              </a:rPr>
              <a:t>“The material in the courses required me to focus intensely so the video mentors provided a nice break.”</a:t>
            </a:r>
            <a:endParaRPr lang="en-US" sz="2400" dirty="0"/>
          </a:p>
          <a:p>
            <a:r>
              <a:rPr lang="en-US" sz="2400" dirty="0"/>
              <a:t>Several learners were surprised at how often they needed to “bother” their program directors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004924-7EC0-49F8-BD84-9A6F324D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54049-50D4-486E-BFC0-9687A22F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6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Feedback from programs that have faculty in the Residency Faculty Fundamentals Certificate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24A2D6-82E9-49BA-9563-AF1F0DC8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34527"/>
            <a:ext cx="8229600" cy="2484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800" dirty="0">
                <a:solidFill>
                  <a:srgbClr val="00B050"/>
                </a:solidFill>
              </a:rPr>
              <a:t>	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B65E30C-A9F1-4724-AD31-AF6642F4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8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A9B16-71C6-5641-94AA-5208DA21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65" y="2431776"/>
            <a:ext cx="8229600" cy="1187865"/>
          </a:xfrm>
        </p:spPr>
        <p:txBody>
          <a:bodyPr/>
          <a:lstStyle/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7625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334"/>
            <a:ext cx="8229600" cy="1187865"/>
          </a:xfrm>
        </p:spPr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994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Programs need to equip faculty with the necessary tools to succeed as educators</a:t>
            </a:r>
          </a:p>
          <a:p>
            <a:r>
              <a:rPr lang="en-US" sz="2400" dirty="0"/>
              <a:t>Online education such as the STFM Residency Faculty Fundamentals Certificate Program can prepare new faculty members or provide additional training to established ones</a:t>
            </a:r>
          </a:p>
          <a:p>
            <a:r>
              <a:rPr lang="en-US" sz="2400" dirty="0"/>
              <a:t>This program emphasizes real-life application and the transfer of learning to the workplace</a:t>
            </a:r>
          </a:p>
          <a:p>
            <a:r>
              <a:rPr lang="en-US" sz="2400" dirty="0"/>
              <a:t>Together we can work to develop the family medicine physicians of the future!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1"/>
            <a:ext cx="2133600" cy="366183"/>
          </a:xfrm>
          <a:prstGeom prst="rect">
            <a:avLst/>
          </a:prstGeom>
        </p:spPr>
        <p:txBody>
          <a:bodyPr/>
          <a:lstStyle/>
          <a:p>
            <a:fld id="{B8E53858-325E-4866-9FF4-D49D596ED4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STFM Graduate Medical Education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7507"/>
            <a:ext cx="3571103" cy="3329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Russell Maier, MD (Chair)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Wendy Biggs, MD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Isabel </a:t>
            </a:r>
            <a:r>
              <a:rPr lang="en-US" sz="2400" dirty="0"/>
              <a:t>Chen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Timothy Graham, MD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Griesbach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Marcy Lake, DO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Harald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Lausen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31E8BF61-777F-4F7A-955F-F1B845292543}"/>
              </a:ext>
            </a:extLst>
          </p:cNvPr>
          <p:cNvSpPr txBox="1">
            <a:spLocks/>
          </p:cNvSpPr>
          <p:nvPr/>
        </p:nvSpPr>
        <p:spPr>
          <a:xfrm>
            <a:off x="4265109" y="2577508"/>
            <a:ext cx="3571103" cy="3640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/>
              <a:t>David Lick, MD, MBA</a:t>
            </a:r>
          </a:p>
          <a:p>
            <a:r>
              <a:rPr lang="en-US" sz="5100" dirty="0"/>
              <a:t>Mary Theobald, MBA</a:t>
            </a:r>
          </a:p>
          <a:p>
            <a:r>
              <a:rPr lang="en-US" sz="5100" dirty="0"/>
              <a:t>Emily Walters</a:t>
            </a:r>
          </a:p>
          <a:p>
            <a:r>
              <a:rPr lang="en-US" sz="5100" dirty="0"/>
              <a:t>Brian </a:t>
            </a:r>
            <a:r>
              <a:rPr lang="en-US" sz="5100" dirty="0" err="1"/>
              <a:t>Hischier</a:t>
            </a:r>
            <a:r>
              <a:rPr lang="en-US" sz="5100" dirty="0"/>
              <a:t/>
            </a:r>
            <a:br>
              <a:rPr lang="en-US" sz="5100" dirty="0"/>
            </a:br>
            <a:endParaRPr lang="en-US" sz="5100" dirty="0"/>
          </a:p>
          <a:p>
            <a:pPr marL="0" indent="0">
              <a:buNone/>
            </a:pPr>
            <a:r>
              <a:rPr lang="en-US" sz="5100" dirty="0"/>
              <a:t>Former members:</a:t>
            </a:r>
          </a:p>
          <a:p>
            <a:r>
              <a:rPr lang="en-US" sz="5100" dirty="0" err="1"/>
              <a:t>Alisahah</a:t>
            </a:r>
            <a:r>
              <a:rPr lang="en-US" sz="5100" dirty="0"/>
              <a:t> Cole, MD</a:t>
            </a:r>
          </a:p>
          <a:p>
            <a:r>
              <a:rPr lang="en-US" sz="5100" dirty="0"/>
              <a:t>Rob </a:t>
            </a:r>
            <a:r>
              <a:rPr lang="en-US" sz="5100" dirty="0" err="1"/>
              <a:t>Freelove</a:t>
            </a:r>
            <a:r>
              <a:rPr lang="en-US" sz="5100" dirty="0"/>
              <a:t>, MD</a:t>
            </a:r>
          </a:p>
          <a:p>
            <a:r>
              <a:rPr lang="en-US" sz="5100" dirty="0"/>
              <a:t>Cynthia Passmore, MA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Affirm the importance of timely faculty development with the proper tools to ensure success as an educator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Implement asynchronous, online-learning to ensure that all faculty can have access to educational opportunities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Use a framework that targets and addresses common gaps in the fundamental skills and knowledge that all faculty educators require to succeed in their professional role.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378"/>
            <a:ext cx="8229600" cy="3376933"/>
          </a:xfrm>
        </p:spPr>
        <p:txBody>
          <a:bodyPr>
            <a:normAutofit/>
          </a:bodyPr>
          <a:lstStyle/>
          <a:p>
            <a:r>
              <a:rPr lang="en-US" sz="2800" dirty="0"/>
              <a:t>There is a national shortage of family medicine faculty that is expected to worsen with increased demand for family medicine physicians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3725" y="5214545"/>
            <a:ext cx="785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STFM Residency Accreditation Toolkit, STFM Launches Initiative in Response to Faculty Shortage. Ann </a:t>
            </a:r>
            <a:r>
              <a:rPr lang="en-US" sz="1200" dirty="0" err="1"/>
              <a:t>Fam</a:t>
            </a:r>
            <a:r>
              <a:rPr lang="en-US" sz="1200" dirty="0"/>
              <a:t> Med. 2015 May; 13(3): 290–291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Intervention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2128467"/>
            <a:ext cx="4452425" cy="35372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Programs need to prepare faculty for success</a:t>
            </a:r>
          </a:p>
          <a:p>
            <a:r>
              <a:rPr lang="en-US" sz="2400" dirty="0">
                <a:latin typeface="Helvetica" pitchFamily="2" charset="0"/>
              </a:rPr>
              <a:t>Provide them with the necessary tools to perform the roles that are being requested of them</a:t>
            </a:r>
          </a:p>
          <a:p>
            <a:r>
              <a:rPr lang="en-US" sz="2400" dirty="0">
                <a:latin typeface="Helvetica" pitchFamily="2" charset="0"/>
              </a:rPr>
              <a:t>Provide role-modeling, mentoring, and support to new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90788566-489A-EF4A-9868-42712718E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6603" y="2548637"/>
            <a:ext cx="3920197" cy="26968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Faculty Development Is Critical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2343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Faculty with 5 years of experience or less identified as critical needs:</a:t>
            </a:r>
          </a:p>
          <a:p>
            <a:pPr lvl="1"/>
            <a:r>
              <a:rPr lang="en-US" sz="2400" dirty="0">
                <a:latin typeface="Helvetica" pitchFamily="2" charset="0"/>
              </a:rPr>
              <a:t>Teaching skills</a:t>
            </a:r>
          </a:p>
          <a:p>
            <a:pPr lvl="1"/>
            <a:r>
              <a:rPr lang="en-US" sz="2400" dirty="0">
                <a:latin typeface="Helvetica" pitchFamily="2" charset="0"/>
              </a:rPr>
              <a:t>Developing scholarly activities</a:t>
            </a:r>
          </a:p>
          <a:p>
            <a:pPr lvl="1"/>
            <a:r>
              <a:rPr lang="en-US" sz="2400" dirty="0">
                <a:latin typeface="Helvetica" pitchFamily="2" charset="0"/>
              </a:rPr>
              <a:t>Career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29" y="1912343"/>
            <a:ext cx="4007971" cy="3544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8829" y="5565255"/>
            <a:ext cx="4483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Danilkewich A, et al. Implementing an evidence-informed faculty development program. Can </a:t>
            </a:r>
            <a:r>
              <a:rPr lang="en-US" sz="1100" dirty="0" err="1"/>
              <a:t>Fam</a:t>
            </a:r>
            <a:r>
              <a:rPr lang="en-US" sz="1100" dirty="0"/>
              <a:t> Physician. 2012 Jun; 58(6):e337-43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Effective Faculty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028321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related to the context of practice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Gives participants opportunities to apply learning in the workplace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Sets goals and provides feedback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Makes needed change clear and feasible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Ensures transfer of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71558"/>
            <a:ext cx="4483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Cilliers</a:t>
            </a:r>
            <a:r>
              <a:rPr lang="en-US" sz="1100" dirty="0"/>
              <a:t> FJ, </a:t>
            </a:r>
            <a:r>
              <a:rPr lang="en-US" sz="1100" dirty="0" err="1"/>
              <a:t>Tekian</a:t>
            </a:r>
            <a:r>
              <a:rPr lang="en-US" sz="1100" dirty="0"/>
              <a:t> A. Effective Faculty Development in an Institutional Context: Designing for Transfer.</a:t>
            </a:r>
          </a:p>
          <a:p>
            <a:r>
              <a:rPr lang="en-US" sz="1100" dirty="0"/>
              <a:t>Journal of Graduate Medical Education. 2016;8(2):145-149.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C69760-C398-2240-AE6B-FEDD1D11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511" y="2128466"/>
            <a:ext cx="2949526" cy="35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6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Strategies and Limitations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9878"/>
            <a:ext cx="5512102" cy="395621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Institution-based faculty development</a:t>
            </a:r>
          </a:p>
          <a:p>
            <a:pPr lvl="1"/>
            <a:r>
              <a:rPr lang="en-US" dirty="0"/>
              <a:t>Tends to be sporadic and generalized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Faculty development fellowships</a:t>
            </a:r>
          </a:p>
          <a:p>
            <a:pPr lvl="1"/>
            <a:r>
              <a:rPr lang="en-US" dirty="0"/>
              <a:t>Expense</a:t>
            </a:r>
          </a:p>
          <a:p>
            <a:pPr lvl="1"/>
            <a:r>
              <a:rPr lang="en-US" dirty="0"/>
              <a:t>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Advanced training</a:t>
            </a:r>
          </a:p>
          <a:p>
            <a:pPr lvl="1"/>
            <a:r>
              <a:rPr lang="en-US" dirty="0"/>
              <a:t>Expense</a:t>
            </a:r>
          </a:p>
          <a:p>
            <a:pPr lvl="1"/>
            <a:r>
              <a:rPr lang="en-US" dirty="0"/>
              <a:t>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Individual mentoring</a:t>
            </a:r>
          </a:p>
          <a:p>
            <a:pPr lvl="1"/>
            <a:r>
              <a:rPr lang="en-US" dirty="0"/>
              <a:t>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E0A1B7-0605-4D57-A470-F9E6E39F0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02" y="2029877"/>
            <a:ext cx="2871139" cy="3857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On-line / Asynchronous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15337"/>
            <a:ext cx="4038600" cy="3555158"/>
          </a:xfrm>
        </p:spPr>
        <p:txBody>
          <a:bodyPr/>
          <a:lstStyle/>
          <a:p>
            <a:r>
              <a:rPr lang="en-US" dirty="0"/>
              <a:t>Allows for on-demand learning</a:t>
            </a:r>
          </a:p>
          <a:p>
            <a:r>
              <a:rPr lang="en-US" dirty="0"/>
              <a:t>Self-paced</a:t>
            </a:r>
          </a:p>
          <a:p>
            <a:r>
              <a:rPr lang="en-US" dirty="0"/>
              <a:t>Can fit into a variety of busy schedules</a:t>
            </a:r>
          </a:p>
          <a:p>
            <a:r>
              <a:rPr lang="en-US" dirty="0"/>
              <a:t>Allows opportunities for reviewing/revisiting material</a:t>
            </a:r>
          </a:p>
          <a:p>
            <a:r>
              <a:rPr lang="en-US" dirty="0"/>
              <a:t>Does not require time away from the residency program</a:t>
            </a:r>
          </a:p>
          <a:p>
            <a:r>
              <a:rPr lang="en-US" dirty="0"/>
              <a:t>Typically less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3858-325E-4866-9FF4-D49D596ED49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0B88A62-BA6C-F04E-BA58-611241F558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922916"/>
            <a:ext cx="3810000" cy="25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861</Words>
  <Application>Microsoft Office PowerPoint</Application>
  <PresentationFormat>On-screen Show (4:3)</PresentationFormat>
  <Paragraphs>176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Foundational Faculty Training: Using the STFM Residency Faculty Fundamentals Certificate Program </vt:lpstr>
      <vt:lpstr>Disclosures </vt:lpstr>
      <vt:lpstr>Objectives</vt:lpstr>
      <vt:lpstr>The Problem</vt:lpstr>
      <vt:lpstr>The Need for Intervention</vt:lpstr>
      <vt:lpstr>Faculty Development Is Critical</vt:lpstr>
      <vt:lpstr>Effective Faculty Development </vt:lpstr>
      <vt:lpstr>Potential Strategies and Limitations</vt:lpstr>
      <vt:lpstr>Advantages of On-line / Asynchronous Learning</vt:lpstr>
      <vt:lpstr>What is available to address these needs?</vt:lpstr>
      <vt:lpstr>Residency Faculty Fundamentals Certificate Program</vt:lpstr>
      <vt:lpstr>Certificate Program Content</vt:lpstr>
      <vt:lpstr>Topics</vt:lpstr>
      <vt:lpstr>Developing the Certificate Program</vt:lpstr>
      <vt:lpstr>Demonstration</vt:lpstr>
      <vt:lpstr>Self-Directed Learning</vt:lpstr>
      <vt:lpstr>Data From the First 11 Months</vt:lpstr>
      <vt:lpstr>Data From the First 11 Months</vt:lpstr>
      <vt:lpstr>Learner Professional Roles</vt:lpstr>
      <vt:lpstr>Early Feedback from Learners</vt:lpstr>
      <vt:lpstr>Feedback from programs that have faculty in the Residency Faculty Fundamentals Certificate Program?</vt:lpstr>
      <vt:lpstr>Questions and Answers</vt:lpstr>
      <vt:lpstr>Take Home Points</vt:lpstr>
      <vt:lpstr>Thank you for your attention!</vt:lpstr>
      <vt:lpstr>STFM Graduate Medical Education Committee</vt:lpstr>
      <vt:lpstr>PowerPoint Presentation</vt:lpstr>
    </vt:vector>
  </TitlesOfParts>
  <Company>STFM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Emily</cp:lastModifiedBy>
  <cp:revision>56</cp:revision>
  <dcterms:created xsi:type="dcterms:W3CDTF">2013-07-17T19:19:39Z</dcterms:created>
  <dcterms:modified xsi:type="dcterms:W3CDTF">2018-05-10T19:16:39Z</dcterms:modified>
</cp:coreProperties>
</file>