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91" r:id="rId5"/>
    <p:sldId id="259" r:id="rId6"/>
    <p:sldId id="290" r:id="rId7"/>
    <p:sldId id="294" r:id="rId8"/>
    <p:sldId id="261" r:id="rId9"/>
    <p:sldId id="293" r:id="rId10"/>
    <p:sldId id="262" r:id="rId11"/>
    <p:sldId id="295" r:id="rId12"/>
    <p:sldId id="289" r:id="rId13"/>
    <p:sldId id="287" r:id="rId14"/>
    <p:sldId id="286" r:id="rId15"/>
    <p:sldId id="288" r:id="rId16"/>
    <p:sldId id="274" r:id="rId17"/>
    <p:sldId id="275" r:id="rId18"/>
    <p:sldId id="296" r:id="rId19"/>
    <p:sldId id="276" r:id="rId20"/>
    <p:sldId id="298" r:id="rId21"/>
    <p:sldId id="277" r:id="rId22"/>
    <p:sldId id="299" r:id="rId23"/>
    <p:sldId id="29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F691D6-958B-47FF-ABF8-3885A0ABA1DC}">
          <p14:sldIdLst>
            <p14:sldId id="256"/>
            <p14:sldId id="257"/>
            <p14:sldId id="258"/>
            <p14:sldId id="291"/>
            <p14:sldId id="259"/>
            <p14:sldId id="290"/>
            <p14:sldId id="294"/>
            <p14:sldId id="261"/>
            <p14:sldId id="293"/>
            <p14:sldId id="262"/>
            <p14:sldId id="295"/>
            <p14:sldId id="289"/>
            <p14:sldId id="287"/>
            <p14:sldId id="286"/>
            <p14:sldId id="288"/>
            <p14:sldId id="274"/>
            <p14:sldId id="275"/>
            <p14:sldId id="296"/>
            <p14:sldId id="276"/>
            <p14:sldId id="298"/>
            <p14:sldId id="277"/>
            <p14:sldId id="29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5" autoAdjust="0"/>
    <p:restoredTop sz="94687" autoAdjust="0"/>
  </p:normalViewPr>
  <p:slideViewPr>
    <p:cSldViewPr>
      <p:cViewPr varScale="1">
        <p:scale>
          <a:sx n="82" d="100"/>
          <a:sy n="82" d="100"/>
        </p:scale>
        <p:origin x="105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3E8795-03CD-404F-AFA4-CF3FAC79E8E4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36534B-ACA8-4625-B4FE-1155AE6BF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4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smtClean="0"/>
              <a:t>39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14400"/>
            <a:ext cx="8763000" cy="9906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ROUNDS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the Lesson to the Learning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686800" cy="3048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A. Rees, PhD LPC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Behavioral Scientist, Department of Family Medicine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E. Shreve, MD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Family Medicine Residency Program Director 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Vice Chair, Department of Family Medicine Henry Ford Hospital 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Ford Hospital-Wayne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University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Medicine </a:t>
            </a: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 Residency Program</a:t>
            </a:r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609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WHEN and WHY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0104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US" sz="2800" dirty="0" smtClean="0"/>
              <a:t>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Specific Days: First and third Friday of every month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Within specific time constraints: 08:00 – 08:20</a:t>
            </a:r>
          </a:p>
          <a:p>
            <a:pPr marL="57150" indent="0">
              <a:lnSpc>
                <a:spcPct val="170000"/>
              </a:lnSpc>
              <a:buNone/>
            </a:pPr>
            <a:r>
              <a:rPr lang="en-US" sz="2800" dirty="0" smtClean="0"/>
              <a:t>This </a:t>
            </a:r>
            <a:r>
              <a:rPr lang="en-US" sz="2800" dirty="0"/>
              <a:t>structure fits the Medical </a:t>
            </a:r>
            <a:r>
              <a:rPr lang="en-US" sz="2800" dirty="0" smtClean="0"/>
              <a:t>Model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2800" dirty="0"/>
              <a:t> </a:t>
            </a:r>
            <a:r>
              <a:rPr lang="en-US" sz="2800" dirty="0" smtClean="0"/>
              <a:t>(fit </a:t>
            </a:r>
            <a:r>
              <a:rPr lang="en-US" sz="2800" dirty="0"/>
              <a:t>the Medical Model</a:t>
            </a:r>
            <a:r>
              <a:rPr lang="en-US" sz="2800" dirty="0" smtClean="0"/>
              <a:t>?)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400" dirty="0" smtClean="0"/>
              <a:t>Bridge the silos of behavioral and medical in a high stress high acuity environment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91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6096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WHERE and HOW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295400"/>
            <a:ext cx="8343899" cy="48768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/>
              <a:t>In </a:t>
            </a:r>
            <a:r>
              <a:rPr lang="en-US" sz="2600" dirty="0" smtClean="0"/>
              <a:t>Conference </a:t>
            </a:r>
            <a:r>
              <a:rPr lang="en-US" sz="2600" dirty="0"/>
              <a:t>Room on the Family Medicine Inpatient </a:t>
            </a:r>
            <a:r>
              <a:rPr lang="en-US" sz="2600" dirty="0" smtClean="0"/>
              <a:t>Unit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/>
              <a:t>The conference </a:t>
            </a:r>
            <a:r>
              <a:rPr lang="en-US" sz="2600" dirty="0"/>
              <a:t>room </a:t>
            </a:r>
            <a:r>
              <a:rPr lang="en-US" sz="2600" dirty="0" smtClean="0"/>
              <a:t>gives privacy for open dialog.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/>
              <a:t>Resident driven content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/>
              <a:t>Inpatient based question/concern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600" dirty="0" smtClean="0"/>
              <a:t>Facilitate actions via multiple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05313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609600"/>
            <a:ext cx="50292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FYI for Behavioral Faculty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7244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When Behavioral Science enters a MEDICAL Inpatient arena, start and stop times are crucial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Be mindful </a:t>
            </a:r>
            <a:r>
              <a:rPr lang="en-US" dirty="0"/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n-US" dirty="0" smtClean="0"/>
              <a:t> inpatient medical floor events:</a:t>
            </a:r>
            <a:endParaRPr lang="en-US" dirty="0"/>
          </a:p>
          <a:p>
            <a:pPr lvl="2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600" u="sng" dirty="0" smtClean="0"/>
              <a:t>Medical Rounds</a:t>
            </a:r>
            <a:r>
              <a:rPr lang="en-US" sz="2600" dirty="0" smtClean="0"/>
              <a:t>, that drive care and discharge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 u="sng" dirty="0" smtClean="0"/>
              <a:t>Multi-Disciplinary </a:t>
            </a:r>
            <a:r>
              <a:rPr lang="en-US" sz="2600" u="sng" dirty="0"/>
              <a:t>Rounds</a:t>
            </a:r>
            <a:r>
              <a:rPr lang="en-US" sz="2600" dirty="0"/>
              <a:t> </a:t>
            </a:r>
            <a:r>
              <a:rPr lang="en-US" sz="2600" dirty="0" smtClean="0"/>
              <a:t>occur </a:t>
            </a:r>
            <a:r>
              <a:rPr lang="en-US" sz="2600" dirty="0"/>
              <a:t>at certain </a:t>
            </a:r>
            <a:r>
              <a:rPr lang="en-US" sz="2600" dirty="0" smtClean="0"/>
              <a:t>times to optimize participation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2200" dirty="0" smtClean="0"/>
              <a:t>Having loose structure with Behavior Rounds will negatively impacted participation in Multi-Disciplinary Rounds</a:t>
            </a:r>
          </a:p>
        </p:txBody>
      </p:sp>
    </p:spTree>
    <p:extLst>
      <p:ext uri="{BB962C8B-B14F-4D97-AF65-F5344CB8AC3E}">
        <p14:creationId xmlns:p14="http://schemas.microsoft.com/office/powerpoint/2010/main" val="348070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3 Statements to Initiate Behavior Rounds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69" y="1524000"/>
            <a:ext cx="82677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Three statements to initiate resident-driven content:</a:t>
            </a:r>
          </a:p>
          <a:p>
            <a:pPr marL="0" indent="0">
              <a:buNone/>
            </a:pPr>
            <a:endParaRPr lang="en-US" sz="900" dirty="0" smtClean="0"/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/>
              <a:t>Welcome to Behavior Rounds, this is where we discuss the </a:t>
            </a:r>
            <a:r>
              <a:rPr lang="en-US" sz="1800" i="1" u="sng" dirty="0" smtClean="0"/>
              <a:t>psychosocial</a:t>
            </a:r>
            <a:r>
              <a:rPr lang="en-US" sz="1800" i="1" dirty="0" smtClean="0"/>
              <a:t> of the </a:t>
            </a:r>
            <a:r>
              <a:rPr lang="en-US" sz="1800" i="1" u="sng" dirty="0" smtClean="0"/>
              <a:t>bio-psychosocial in Family Medicine</a:t>
            </a:r>
            <a:r>
              <a:rPr lang="en-US" sz="1800" i="1" dirty="0" smtClean="0"/>
              <a:t>…… 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i="1" dirty="0" smtClean="0"/>
              <a:t>……What we discuss is up to you, depending on the census….. So, think about your patients and where a social, family, communication, community, or cultural question has presented; or perhaps </a:t>
            </a:r>
            <a:r>
              <a:rPr lang="en-US" sz="1800" i="1" u="sng" dirty="0" smtClean="0"/>
              <a:t>your</a:t>
            </a:r>
            <a:r>
              <a:rPr lang="en-US" sz="1800" i="1" dirty="0" smtClean="0"/>
              <a:t> wellness - has there been patient care that stirred your personal emotions……</a:t>
            </a:r>
          </a:p>
          <a:p>
            <a:pPr marL="80010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1800" dirty="0"/>
              <a:t>……</a:t>
            </a:r>
            <a:r>
              <a:rPr lang="en-US" sz="1800" b="1" i="1" dirty="0" smtClean="0"/>
              <a:t>so, what are we discussing today</a:t>
            </a:r>
            <a:r>
              <a:rPr lang="en-US" sz="1800" i="1" dirty="0" smtClean="0"/>
              <a:t>?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sz="1600" i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STOP TALKING and wait for the residents to select the discussion point</a:t>
            </a: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91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Typical Content?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495800"/>
          </a:xfrm>
        </p:spPr>
        <p:txBody>
          <a:bodyPr>
            <a:noAutofit/>
          </a:bodyPr>
          <a:lstStyle/>
          <a:p>
            <a:pPr marL="60325" lvl="1" indent="0">
              <a:buNone/>
            </a:pPr>
            <a:r>
              <a:rPr lang="en-US" sz="2400" dirty="0" smtClean="0"/>
              <a:t>Content is </a:t>
            </a:r>
            <a:r>
              <a:rPr lang="en-US" sz="2400" u="sng" dirty="0" smtClean="0"/>
              <a:t>alway</a:t>
            </a:r>
            <a:r>
              <a:rPr lang="en-US" sz="2400" dirty="0" smtClean="0"/>
              <a:t>s resident/learner-driven </a:t>
            </a:r>
            <a:endParaRPr lang="en-US" sz="2400" dirty="0"/>
          </a:p>
          <a:p>
            <a:pPr marL="917575" lvl="2" indent="-457200">
              <a:buFont typeface="+mj-lt"/>
              <a:buAutoNum type="arabicPeriod"/>
            </a:pPr>
            <a:r>
              <a:rPr lang="en-US" sz="2000" dirty="0" smtClean="0"/>
              <a:t>If the residents do not speak up, invite the Senior Resident to solicit an issue from the more junior residents</a:t>
            </a:r>
            <a:endParaRPr lang="en-US" sz="2000" dirty="0"/>
          </a:p>
          <a:p>
            <a:pPr marL="917575" lvl="2" indent="-457200">
              <a:buFont typeface="+mj-lt"/>
              <a:buAutoNum type="arabicPeriod"/>
            </a:pPr>
            <a:r>
              <a:rPr lang="en-US" sz="2000" dirty="0" smtClean="0"/>
              <a:t>I have NEVER had to suggest a topic in 6+ years</a:t>
            </a:r>
            <a:endParaRPr lang="en-US" sz="2000" dirty="0"/>
          </a:p>
          <a:p>
            <a:pPr marL="60325" lvl="1" indent="0">
              <a:buNone/>
            </a:pPr>
            <a:endParaRPr lang="en-US" sz="1400" dirty="0" smtClean="0"/>
          </a:p>
          <a:p>
            <a:pPr marL="60325" lvl="1" indent="0">
              <a:buNone/>
            </a:pPr>
            <a:r>
              <a:rPr lang="en-US" sz="2400" dirty="0" smtClean="0"/>
              <a:t>Behavior Rounds typically focus on communication or differences in social / cultural perspectives. </a:t>
            </a:r>
          </a:p>
          <a:p>
            <a:pPr marL="60325" lvl="1" indent="0">
              <a:buNone/>
            </a:pPr>
            <a:r>
              <a:rPr lang="en-US" sz="2400" dirty="0" smtClean="0"/>
              <a:t>Examples include:</a:t>
            </a:r>
          </a:p>
          <a:p>
            <a:pPr marL="917575" lvl="2" indent="-457200">
              <a:buFont typeface="+mj-lt"/>
              <a:buAutoNum type="arabicPeriod"/>
            </a:pPr>
            <a:r>
              <a:rPr lang="en-US" sz="2000" dirty="0" smtClean="0"/>
              <a:t>Managing patient care in a non-western family dynamic</a:t>
            </a:r>
          </a:p>
          <a:p>
            <a:pPr marL="917575" lvl="2" indent="-457200">
              <a:buFont typeface="+mj-lt"/>
              <a:buAutoNum type="arabicPeriod"/>
            </a:pPr>
            <a:r>
              <a:rPr lang="en-US" sz="2000" dirty="0" smtClean="0"/>
              <a:t>Too many “family members” in the room at once</a:t>
            </a:r>
          </a:p>
          <a:p>
            <a:pPr marL="917575" lvl="2" indent="-457200">
              <a:buFont typeface="+mj-lt"/>
              <a:buAutoNum type="arabicPeriod"/>
            </a:pPr>
            <a:r>
              <a:rPr lang="en-US" sz="2000" dirty="0" smtClean="0"/>
              <a:t>Non-related person as the family spokesman, such as a pastor </a:t>
            </a:r>
          </a:p>
          <a:p>
            <a:pPr marL="917575" lvl="2" indent="-457200">
              <a:buFont typeface="+mj-lt"/>
              <a:buAutoNum type="arabicPeriod"/>
            </a:pPr>
            <a:r>
              <a:rPr lang="en-US" sz="2000" dirty="0" smtClean="0"/>
              <a:t>Medical jargon with lower health literacy patients</a:t>
            </a:r>
          </a:p>
          <a:p>
            <a:pPr marL="60325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591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838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Journey: Initially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648200"/>
          </a:xfrm>
        </p:spPr>
        <p:txBody>
          <a:bodyPr>
            <a:noAutofit/>
          </a:bodyPr>
          <a:lstStyle/>
          <a:p>
            <a:pPr marL="60325" lvl="1" indent="0">
              <a:buNone/>
            </a:pPr>
            <a:r>
              <a:rPr lang="en-US" sz="2400" dirty="0" smtClean="0"/>
              <a:t>The content brought up by residents demonstrated their lack of experience, nervousness and insecurity with their position as a physician</a:t>
            </a:r>
          </a:p>
          <a:p>
            <a:pPr marL="60325" lvl="1" indent="0">
              <a:buNone/>
            </a:pPr>
            <a:endParaRPr lang="en-US" sz="2400" dirty="0"/>
          </a:p>
          <a:p>
            <a:pPr marL="60325" lvl="1" indent="0">
              <a:buNone/>
            </a:pPr>
            <a:r>
              <a:rPr lang="en-US" sz="2400" dirty="0" smtClean="0"/>
              <a:t>We did a lot of ‘reframing’, discussion of standardized tools that could be used on the inpatient unit, and confidence building</a:t>
            </a:r>
          </a:p>
          <a:p>
            <a:pPr marL="60325" lvl="1" indent="0">
              <a:buNone/>
            </a:pPr>
            <a:endParaRPr lang="en-US" sz="2000" dirty="0"/>
          </a:p>
          <a:p>
            <a:pPr marL="60325" lvl="1" indent="0">
              <a:buNone/>
            </a:pPr>
            <a:r>
              <a:rPr lang="en-US" sz="2400" u="sng" dirty="0" smtClean="0"/>
              <a:t>Initial Examples</a:t>
            </a:r>
          </a:p>
          <a:p>
            <a:pPr marL="803275" lvl="2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Patient is drug </a:t>
            </a:r>
            <a:r>
              <a:rPr lang="en-US" sz="2000" dirty="0" smtClean="0"/>
              <a:t>seeking</a:t>
            </a:r>
          </a:p>
          <a:p>
            <a:pPr marL="460375" lvl="2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803275" lvl="2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The </a:t>
            </a:r>
            <a:r>
              <a:rPr lang="en-US" sz="2000" dirty="0"/>
              <a:t>family is intrusive</a:t>
            </a:r>
          </a:p>
          <a:p>
            <a:pPr marL="60325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591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705600" cy="685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Journey: Mid-Academic Year Two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419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Our residents became more self-reflective within the 20-minute timeframe with Behavior Rounds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There was more active facilitation for the 20-minute interval to respond to the residents own performance goals or gaps that they initiated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u="sng" dirty="0" smtClean="0"/>
              <a:t>Mid-Academic Year 2 Examples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How can I better address Mrs. Smith’s pain?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 smtClean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600" dirty="0" smtClean="0"/>
              <a:t>How do I manage multiple family contacts, like when I have to call several family members to keep them updated on the status of Mr. Jone</a:t>
            </a:r>
            <a:r>
              <a:rPr lang="en-US" sz="2600" dirty="0"/>
              <a:t>s</a:t>
            </a:r>
            <a:r>
              <a:rPr lang="en-US" sz="2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114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Journey: Academic Year 6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45" y="1524000"/>
            <a:ext cx="845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residents are self-disclosing and willing to be vulnerable in a group setting with all levels of physicians / learners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has also provided cross-generational sharing and community building with our residency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Academic Year 6 Examples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I feel badly that Mr. Avery died last night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smtClean="0"/>
              <a:t>Did I use my system resources well with Mrs. Abdul’s discharge to the Nursing Home?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279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162" y="762000"/>
            <a:ext cx="4191000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Mock Behavior Rounds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2" y="1752600"/>
            <a:ext cx="8229600" cy="4419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DESIGNATED RESIDENT receives content taken from our home site and begins Behavior Rounds by initiating the content (read the </a:t>
            </a:r>
            <a:r>
              <a:rPr lang="en-US" sz="2000" dirty="0" smtClean="0"/>
              <a:t>card)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DESIGNATED </a:t>
            </a:r>
            <a:r>
              <a:rPr lang="en-US" sz="2000" dirty="0"/>
              <a:t>BEHAVIORAL SCIENTIST must support the learning in real time, within a medical model of </a:t>
            </a:r>
            <a:r>
              <a:rPr lang="en-US" sz="2000" dirty="0" smtClean="0"/>
              <a:t>debrief:</a:t>
            </a:r>
          </a:p>
          <a:p>
            <a:pPr lvl="1" indent="-342900">
              <a:buFont typeface="+mj-lt"/>
              <a:buAutoNum type="alphaLcPeriod"/>
            </a:pPr>
            <a:r>
              <a:rPr lang="en-US" sz="1800" dirty="0" smtClean="0"/>
              <a:t>Time frame specific </a:t>
            </a:r>
          </a:p>
          <a:p>
            <a:pPr lvl="1" indent="-342900">
              <a:buFont typeface="+mj-lt"/>
              <a:buAutoNum type="alphaLcPeriod"/>
            </a:pPr>
            <a:r>
              <a:rPr lang="en-US" sz="1800" dirty="0" smtClean="0"/>
              <a:t>Promote </a:t>
            </a:r>
            <a:r>
              <a:rPr lang="en-US" sz="1800" dirty="0"/>
              <a:t>EBM or standardized </a:t>
            </a:r>
            <a:r>
              <a:rPr lang="en-US" sz="1800" dirty="0" smtClean="0"/>
              <a:t>tools</a:t>
            </a:r>
          </a:p>
          <a:p>
            <a:pPr lvl="1" indent="-342900">
              <a:buFont typeface="+mj-lt"/>
              <a:buAutoNum type="alphaLcPeriod"/>
            </a:pPr>
            <a:r>
              <a:rPr lang="en-US" sz="1800" dirty="0" smtClean="0"/>
              <a:t>Loop </a:t>
            </a:r>
            <a:r>
              <a:rPr lang="en-US" sz="1800" dirty="0"/>
              <a:t>in previous academic experiences that may support the </a:t>
            </a:r>
            <a:r>
              <a:rPr lang="en-US" sz="1800" dirty="0" smtClean="0"/>
              <a:t>content</a:t>
            </a:r>
          </a:p>
          <a:p>
            <a:pPr lvl="1" indent="-342900">
              <a:buFont typeface="+mj-lt"/>
              <a:buAutoNum type="alphaLcPeriod"/>
            </a:pPr>
            <a:r>
              <a:rPr lang="en-US" sz="1800" dirty="0" smtClean="0"/>
              <a:t>Be </a:t>
            </a:r>
            <a:r>
              <a:rPr lang="en-US" sz="1800" dirty="0"/>
              <a:t>clear, </a:t>
            </a:r>
            <a:r>
              <a:rPr lang="en-US" sz="1800" dirty="0" smtClean="0"/>
              <a:t>succinct </a:t>
            </a:r>
            <a:r>
              <a:rPr lang="en-US" sz="1800" dirty="0"/>
              <a:t>and direct</a:t>
            </a:r>
          </a:p>
        </p:txBody>
      </p:sp>
    </p:spTree>
    <p:extLst>
      <p:ext uri="{BB962C8B-B14F-4D97-AF65-F5344CB8AC3E}">
        <p14:creationId xmlns:p14="http://schemas.microsoft.com/office/powerpoint/2010/main" val="361953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96" y="762000"/>
            <a:ext cx="4352731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Mock Behavior Rounds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2" y="1371600"/>
            <a:ext cx="8229600" cy="48006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Break into even groups and decide the role of each participant</a:t>
            </a:r>
          </a:p>
          <a:p>
            <a:pPr marL="1257300" lvl="2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The </a:t>
            </a:r>
            <a:r>
              <a:rPr lang="en-US" sz="1800" dirty="0"/>
              <a:t>Behavioral Scientist</a:t>
            </a:r>
          </a:p>
          <a:p>
            <a:pPr marL="1257300" lvl="2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The Resident who initiates </a:t>
            </a:r>
            <a:r>
              <a:rPr lang="en-US" sz="1800" dirty="0" smtClean="0"/>
              <a:t>content to discuss</a:t>
            </a:r>
            <a:endParaRPr lang="en-US" sz="1800" dirty="0"/>
          </a:p>
          <a:p>
            <a:pPr marL="1257300" lvl="2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/>
              <a:t>The Inpatient Rounding Team: Physicians and Physician </a:t>
            </a:r>
            <a:r>
              <a:rPr lang="en-US" sz="1800" dirty="0" smtClean="0"/>
              <a:t>Learners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sz="2000" dirty="0" smtClean="0"/>
              <a:t>Each Designated Resident will be given a discussion card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 smtClean="0"/>
              <a:t>The Behavioral Scientist must respond.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The facilitation of the GROUP discussion is direct, evidence-based, refers to tools or resources</a:t>
            </a:r>
          </a:p>
          <a:p>
            <a:pPr marL="1257300" lvl="2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800" dirty="0" smtClean="0"/>
              <a:t>This is NOT a reflective group…..unless the content is about a residents feelings of failure, for example a death</a:t>
            </a:r>
          </a:p>
        </p:txBody>
      </p:sp>
    </p:spTree>
    <p:extLst>
      <p:ext uri="{BB962C8B-B14F-4D97-AF65-F5344CB8AC3E}">
        <p14:creationId xmlns:p14="http://schemas.microsoft.com/office/powerpoint/2010/main" val="380000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61188"/>
            <a:ext cx="7772400" cy="491412"/>
          </a:xfrm>
        </p:spPr>
        <p:txBody>
          <a:bodyPr>
            <a:noAutofit/>
          </a:bodyPr>
          <a:lstStyle/>
          <a:p>
            <a:r>
              <a:rPr lang="en-US" sz="3200" b="1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924800" cy="914400"/>
          </a:xfrm>
        </p:spPr>
        <p:txBody>
          <a:bodyPr/>
          <a:lstStyle/>
          <a:p>
            <a:r>
              <a:rPr lang="en-US" dirty="0" smtClean="0"/>
              <a:t>Neither presenter has any 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431" y="685800"/>
            <a:ext cx="4514462" cy="45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Mock Behavior Rounds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/>
              <a:t>ROLES</a:t>
            </a: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Designated Resident </a:t>
            </a:r>
            <a:r>
              <a:rPr lang="en-US" sz="2000" dirty="0" smtClean="0"/>
              <a:t>will read the discussion point provided, which were based from real discussion points from our home site</a:t>
            </a: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Scientist </a:t>
            </a:r>
            <a:r>
              <a:rPr lang="en-US" sz="2000" dirty="0"/>
              <a:t>will facilitate the Rounds</a:t>
            </a:r>
          </a:p>
          <a:p>
            <a:pPr marL="0" indent="0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Inpatient Rounding Team </a:t>
            </a:r>
            <a:r>
              <a:rPr lang="en-US" sz="2000" dirty="0" smtClean="0"/>
              <a:t>can add to discussion as it progresses, ad lib based on content provided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 smtClean="0"/>
              <a:t>PROCESS</a:t>
            </a:r>
            <a:endParaRPr lang="en-US" sz="20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/>
              <a:t>told, each </a:t>
            </a:r>
            <a:r>
              <a:rPr lang="en-US" sz="2000" dirty="0" smtClean="0"/>
              <a:t>Designated Resident will turn </a:t>
            </a:r>
            <a:r>
              <a:rPr lang="en-US" sz="2000" dirty="0"/>
              <a:t>over </a:t>
            </a:r>
            <a:r>
              <a:rPr lang="en-US" sz="2000" dirty="0" smtClean="0"/>
              <a:t>the content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Behavioral Scientist will facilitate direct feedback, tools, etc. to the resident-driven content.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Inpatient Rounding Team add content as appropriate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 smtClean="0"/>
              <a:t>Others might add content / suggestions  based on readings or other rotations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641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Debrief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Behavioralist</a:t>
            </a:r>
            <a:r>
              <a:rPr lang="en-US" b="1" dirty="0"/>
              <a:t> </a:t>
            </a:r>
            <a:r>
              <a:rPr lang="en-US" b="1" dirty="0" smtClean="0"/>
              <a:t>in Group:  </a:t>
            </a:r>
          </a:p>
          <a:p>
            <a:r>
              <a:rPr lang="en-US" dirty="0" smtClean="0"/>
              <a:t>Did you feel confident whatever the resident content was that you could provide support?</a:t>
            </a:r>
          </a:p>
          <a:p>
            <a:r>
              <a:rPr lang="en-US" dirty="0" smtClean="0"/>
              <a:t>Talk about running the Behavior Rounds?</a:t>
            </a:r>
          </a:p>
          <a:p>
            <a:pPr lvl="1"/>
            <a:r>
              <a:rPr lang="en-US" dirty="0" smtClean="0"/>
              <a:t>Anyone struggle with the time restriction</a:t>
            </a:r>
          </a:p>
          <a:p>
            <a:pPr lvl="1"/>
            <a:r>
              <a:rPr lang="en-US" dirty="0" smtClean="0"/>
              <a:t>Anyone freeze when the brought up their content?</a:t>
            </a:r>
          </a:p>
          <a:p>
            <a:pPr lvl="1"/>
            <a:r>
              <a:rPr lang="en-US" dirty="0" smtClean="0"/>
              <a:t>Anyone suggest EBM tools?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Resident’s in Group:</a:t>
            </a:r>
          </a:p>
          <a:p>
            <a:r>
              <a:rPr lang="en-US" dirty="0" smtClean="0"/>
              <a:t>Talk about the behavioral science faculty’s response to the content you brought up</a:t>
            </a:r>
          </a:p>
          <a:p>
            <a:r>
              <a:rPr lang="en-US" dirty="0" smtClean="0"/>
              <a:t>Was the feedback supportive and action oriented</a:t>
            </a:r>
          </a:p>
          <a:p>
            <a:r>
              <a:rPr lang="en-US" dirty="0" smtClean="0"/>
              <a:t>Did you utilize the discussion points as ‘venting’ or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 today was my 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 Behavior Rounds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Posted on Facebook by 2017 Graduate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7616" y="5745248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Attached with permission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09071"/>
            <a:ext cx="8382000" cy="40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questions can we answer?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Goals and Objectives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3810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purpose of this presentation is to provide the attendees with the ability to: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Identify the purpose of Behavior Rounds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Application of psychosocial themes to resident selected content</a:t>
            </a: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cs typeface="Times New Roman" panose="02020603050405020304" pitchFamily="18" charset="0"/>
              </a:rPr>
              <a:t>Opportunity to practice facilitating Behavior Rounds with content provided from our home site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3538"/>
              </p:ext>
            </p:extLst>
          </p:nvPr>
        </p:nvGraphicFramePr>
        <p:xfrm>
          <a:off x="457200" y="1371600"/>
          <a:ext cx="8305800" cy="46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14800"/>
              </a:tblGrid>
              <a:tr h="365176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Detroit 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Family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Medicine Residency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824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Urban hospital with 877 beds in Detroit Michigan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Poverty rate is 39%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Racially truncated,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83% African American, 10.6% White (7.8% non-Hispanic) and 3% “other races”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53% high school graduates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10.5% of Detroit residents are non-English speaking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Spanish as the dominant non-English language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Significant Arab-American population is in Dearborn, which borders Detroit</a:t>
                      </a:r>
                      <a:endParaRPr lang="en-US" sz="1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36538" indent="-18573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Family Medicine Residency staffs a </a:t>
                      </a:r>
                      <a:r>
                        <a:rPr lang="en-US" sz="1800" dirty="0" smtClean="0"/>
                        <a:t>20-bed inpatient unit</a:t>
                      </a:r>
                      <a:r>
                        <a:rPr lang="en-US" sz="1800" baseline="0" dirty="0" smtClean="0"/>
                        <a:t> in Henry Ford Hospital</a:t>
                      </a:r>
                      <a:endParaRPr lang="en-US" sz="1800" dirty="0" smtClean="0"/>
                    </a:p>
                    <a:p>
                      <a:pPr marL="236538" indent="-18573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Top 5 diagnoses on our Floor:</a:t>
                      </a:r>
                    </a:p>
                    <a:p>
                      <a:pPr marL="517525" lvl="0" indent="-285750"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Sepsis</a:t>
                      </a:r>
                    </a:p>
                    <a:p>
                      <a:pPr marL="517525" lvl="0" indent="-285750"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Hypertensive Heart Disease with Heart Failure</a:t>
                      </a:r>
                    </a:p>
                    <a:p>
                      <a:pPr marL="517525" lvl="0" indent="-285750"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Chronic Kidney Disease</a:t>
                      </a:r>
                    </a:p>
                    <a:p>
                      <a:pPr marL="517525" lvl="0" indent="-285750"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Acute kidney failure</a:t>
                      </a:r>
                    </a:p>
                    <a:p>
                      <a:pPr marL="517525" lvl="0" indent="-285750">
                        <a:spcBef>
                          <a:spcPts val="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/>
                        <a:t>Pneumonia</a:t>
                      </a:r>
                    </a:p>
                    <a:p>
                      <a:pPr marL="236538" lvl="0" indent="-23653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Dominant</a:t>
                      </a:r>
                      <a:r>
                        <a:rPr lang="en-US" sz="1800" baseline="0" dirty="0" smtClean="0"/>
                        <a:t> non-English languages on the floor are  Spanish and Arabic</a:t>
                      </a:r>
                    </a:p>
                    <a:p>
                      <a:pPr marL="236538" lvl="0" indent="-236538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Interpreter services are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762000"/>
            <a:ext cx="8229600" cy="304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Context: Detroit and Family Medicine Inpatient Unit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5928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Background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 smtClean="0"/>
              <a:t>2017 ACGME Family Medicine requires “behavioral health curricula is to be </a:t>
            </a:r>
            <a:r>
              <a:rPr lang="en-US" sz="2400" i="1" u="sng" dirty="0" smtClean="0"/>
              <a:t>integrated</a:t>
            </a:r>
            <a:r>
              <a:rPr lang="en-US" sz="2400" i="1" dirty="0" smtClean="0"/>
              <a:t> into the residents’ </a:t>
            </a:r>
            <a:r>
              <a:rPr lang="en-US" sz="2400" i="1" u="sng" dirty="0" smtClean="0"/>
              <a:t>total educational experience</a:t>
            </a:r>
            <a:r>
              <a:rPr lang="en-US" sz="2400" i="1" dirty="0" smtClean="0"/>
              <a:t>, including the physical aspects of patient care’.</a:t>
            </a:r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 smtClean="0"/>
              <a:t>This is a challenging expectation from Medicine</a:t>
            </a:r>
          </a:p>
          <a:p>
            <a:pPr marL="0" indent="0" algn="ctr">
              <a:buNone/>
            </a:pP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 smtClean="0"/>
              <a:t>But why?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267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140" y="685800"/>
            <a:ext cx="544068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Two Disciplines…Two Lenses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54861"/>
              </p:ext>
            </p:extLst>
          </p:nvPr>
        </p:nvGraphicFramePr>
        <p:xfrm>
          <a:off x="304800" y="1447800"/>
          <a:ext cx="859536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680"/>
                <a:gridCol w="4297680"/>
              </a:tblGrid>
              <a:tr h="4556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MEDICAL LENS                                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BEHAVIORAL HEALTH LENS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0140">
                <a:tc>
                  <a:txBody>
                    <a:bodyPr/>
                    <a:lstStyle/>
                    <a:p>
                      <a:pPr marL="457200" indent="-288925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Medicine is precise,</a:t>
                      </a:r>
                      <a:r>
                        <a:rPr lang="en-US" sz="1600" baseline="0" dirty="0" smtClean="0"/>
                        <a:t> specific, and concrete</a:t>
                      </a:r>
                    </a:p>
                    <a:p>
                      <a:pPr marL="457200" indent="-288925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Diagnostic measures</a:t>
                      </a:r>
                      <a:r>
                        <a:rPr lang="en-US" sz="1600" baseline="0" dirty="0" smtClean="0"/>
                        <a:t> come from l</a:t>
                      </a:r>
                      <a:r>
                        <a:rPr lang="en-US" sz="1600" dirty="0" smtClean="0"/>
                        <a:t>abs</a:t>
                      </a:r>
                      <a:r>
                        <a:rPr lang="en-US" sz="1600" baseline="0" dirty="0" smtClean="0"/>
                        <a:t> or testing, typically having two outcomes: </a:t>
                      </a:r>
                      <a:r>
                        <a:rPr lang="en-US" sz="1600" dirty="0" smtClean="0"/>
                        <a:t>+/-</a:t>
                      </a:r>
                    </a:p>
                    <a:p>
                      <a:pPr marL="457200" indent="-288925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There</a:t>
                      </a:r>
                      <a:r>
                        <a:rPr lang="en-US" sz="1600" baseline="0" dirty="0" smtClean="0"/>
                        <a:t> i</a:t>
                      </a:r>
                      <a:r>
                        <a:rPr lang="en-US" sz="1600" dirty="0" smtClean="0"/>
                        <a:t>s value</a:t>
                      </a:r>
                      <a:r>
                        <a:rPr lang="en-US" sz="1600" baseline="0" dirty="0" smtClean="0"/>
                        <a:t> 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i="1" dirty="0" smtClean="0"/>
                        <a:t>quantitative</a:t>
                      </a:r>
                      <a:r>
                        <a:rPr lang="en-US" sz="1600" dirty="0" smtClean="0"/>
                        <a:t> data </a:t>
                      </a:r>
                    </a:p>
                    <a:p>
                      <a:pPr marL="457200" indent="-288925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600" dirty="0" smtClean="0"/>
                        <a:t>Medical management </a:t>
                      </a:r>
                      <a:r>
                        <a:rPr lang="en-US" sz="1600" baseline="0" dirty="0" smtClean="0"/>
                        <a:t>is driven by evidence-based findings of strict </a:t>
                      </a:r>
                      <a:r>
                        <a:rPr lang="en-US" sz="1600" dirty="0" smtClean="0"/>
                        <a:t>scientific research,</a:t>
                      </a:r>
                      <a:r>
                        <a:rPr lang="en-US" sz="1600" baseline="0" dirty="0" smtClean="0"/>
                        <a:t> testing that has two outcomes (yes or no) and </a:t>
                      </a:r>
                      <a:r>
                        <a:rPr lang="en-US" sz="1600" dirty="0" smtClean="0"/>
                        <a:t>expectation</a:t>
                      </a:r>
                      <a:r>
                        <a:rPr lang="en-US" sz="1600" baseline="0" dirty="0" smtClean="0"/>
                        <a:t> on health outcome is configured by critical thinking, skill, formulas or </a:t>
                      </a:r>
                      <a:r>
                        <a:rPr lang="en-US" sz="1600" dirty="0" smtClean="0"/>
                        <a:t>algorithms </a:t>
                      </a:r>
                    </a:p>
                    <a:p>
                      <a:pPr marL="457200" indent="-288925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600" baseline="0" dirty="0" smtClean="0"/>
                        <a:t>Medicine can typically provide parameters to disease outcome in terms of ‘odds-ratios’ or percent, coming from scientific inquiry</a:t>
                      </a: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 smtClean="0"/>
                        <a:t>Behavioral Health </a:t>
                      </a:r>
                      <a:r>
                        <a:rPr lang="en-US" sz="1600" baseline="0" dirty="0" smtClean="0"/>
                        <a:t>tends to have </a:t>
                      </a:r>
                      <a:r>
                        <a:rPr lang="en-US" sz="1600" dirty="0" smtClean="0"/>
                        <a:t>fluidity which makes it appear obscure </a:t>
                      </a:r>
                    </a:p>
                    <a:p>
                      <a:pPr marL="457200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dirty="0" smtClean="0"/>
                        <a:t>Diagnostic</a:t>
                      </a:r>
                      <a:r>
                        <a:rPr lang="en-US" sz="1600" baseline="0" dirty="0" smtClean="0"/>
                        <a:t> measures are not yes/no</a:t>
                      </a:r>
                      <a:endParaRPr lang="en-US" sz="1600" dirty="0" smtClean="0"/>
                    </a:p>
                    <a:p>
                      <a:pPr marL="457200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i="0" dirty="0" smtClean="0"/>
                        <a:t>There is value from both </a:t>
                      </a:r>
                      <a:r>
                        <a:rPr lang="en-US" sz="1600" i="1" dirty="0" smtClean="0"/>
                        <a:t>qualitative</a:t>
                      </a:r>
                      <a:r>
                        <a:rPr lang="en-US" sz="1600" dirty="0" smtClean="0"/>
                        <a:t> and </a:t>
                      </a:r>
                      <a:r>
                        <a:rPr lang="en-US" sz="1600" i="1" dirty="0" smtClean="0"/>
                        <a:t>quantitative</a:t>
                      </a:r>
                      <a:r>
                        <a:rPr lang="en-US" sz="1600" dirty="0" smtClean="0"/>
                        <a:t> research</a:t>
                      </a:r>
                    </a:p>
                    <a:p>
                      <a:pPr marL="457200" marR="0" lvl="0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aseline="0" dirty="0" smtClean="0"/>
                        <a:t>Psychiatric management follows the DSM-5; where criteria is specific </a:t>
                      </a:r>
                      <a:r>
                        <a:rPr lang="en-US" sz="1600" i="1" u="sng" baseline="0" dirty="0" smtClean="0"/>
                        <a:t>but</a:t>
                      </a:r>
                      <a:r>
                        <a:rPr lang="en-US" sz="1600" baseline="0" dirty="0" smtClean="0"/>
                        <a:t> can still vary by patient, e.g. any 5 of 8 listed symptoms can diagnose with the disorder </a:t>
                      </a:r>
                    </a:p>
                    <a:p>
                      <a:pPr marL="457200" indent="-288925">
                        <a:spcAft>
                          <a:spcPts val="1200"/>
                        </a:spcAft>
                        <a:buFont typeface="+mj-lt"/>
                        <a:buAutoNum type="arabicPeriod"/>
                      </a:pPr>
                      <a:r>
                        <a:rPr lang="en-US" sz="1600" baseline="0" dirty="0" smtClean="0"/>
                        <a:t>Understanding behavior comes from examining the patients’ context: </a:t>
                      </a:r>
                      <a:r>
                        <a:rPr lang="en-US" sz="1600" dirty="0" smtClean="0"/>
                        <a:t>culture, community, family, generational</a:t>
                      </a:r>
                      <a:r>
                        <a:rPr lang="en-US" sz="1600" baseline="0" dirty="0" smtClean="0"/>
                        <a:t> expectations and </a:t>
                      </a:r>
                      <a:r>
                        <a:rPr lang="en-US" sz="1600" dirty="0" smtClean="0"/>
                        <a:t>social ‘norms’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0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333750"/>
            <a:ext cx="7772400" cy="552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Behavior Rounds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Who, What, When, Why, Where and 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2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WHO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en-US" sz="2800" dirty="0" smtClean="0">
                <a:ea typeface="Calibri" panose="020F0502020204030204" pitchFamily="34" charset="0"/>
              </a:rPr>
              <a:t>participates in Behavior Rounds?</a:t>
            </a:r>
          </a:p>
          <a:p>
            <a:pPr marL="0" indent="0">
              <a:buNone/>
            </a:pPr>
            <a:endParaRPr lang="en-US" sz="2800" dirty="0">
              <a:ea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ea typeface="Calibri" panose="020F0502020204030204" pitchFamily="34" charset="0"/>
              </a:rPr>
              <a:t>The Inpatient Rounding Team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ea typeface="Calibri" panose="020F0502020204030204" pitchFamily="34" charset="0"/>
              </a:rPr>
              <a:t>Physician and Physician Learners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Participants change bi-monthly due to rotation changes</a:t>
            </a:r>
          </a:p>
        </p:txBody>
      </p:sp>
    </p:spTree>
    <p:extLst>
      <p:ext uri="{BB962C8B-B14F-4D97-AF65-F5344CB8AC3E}">
        <p14:creationId xmlns:p14="http://schemas.microsoft.com/office/powerpoint/2010/main" val="310995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a typeface="Calibri" panose="020F0502020204030204" pitchFamily="34" charset="0"/>
              </a:rPr>
              <a:t>W</a:t>
            </a:r>
            <a:r>
              <a:rPr lang="en-US" sz="2800" dirty="0" smtClean="0">
                <a:ea typeface="Calibri" panose="020F0502020204030204" pitchFamily="34" charset="0"/>
              </a:rPr>
              <a:t>e considered how to use the </a:t>
            </a:r>
            <a:r>
              <a:rPr lang="en-US" sz="2800" i="1" dirty="0" smtClean="0">
                <a:ea typeface="Calibri" panose="020F0502020204030204" pitchFamily="34" charset="0"/>
              </a:rPr>
              <a:t>inpatient</a:t>
            </a:r>
            <a:r>
              <a:rPr lang="en-US" sz="2800" dirty="0" smtClean="0">
                <a:ea typeface="Calibri" panose="020F0502020204030204" pitchFamily="34" charset="0"/>
              </a:rPr>
              <a:t> arena to demonstrate lessons from behavioral science as it presents in the context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inpatient care</a:t>
            </a:r>
          </a:p>
          <a:p>
            <a:pPr marL="0" indent="0">
              <a:buNone/>
            </a:pPr>
            <a:endParaRPr lang="en-US" sz="28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WHAT</a:t>
            </a:r>
            <a:r>
              <a:rPr lang="en-US" sz="2800" dirty="0" smtClean="0">
                <a:ea typeface="Calibri" panose="020F0502020204030204" pitchFamily="34" charset="0"/>
              </a:rPr>
              <a:t> we anticipated the content to include was: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ea typeface="Calibri" panose="020F0502020204030204" pitchFamily="34" charset="0"/>
              </a:rPr>
              <a:t>Patients demonstrating Drug Seeking Behavior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ea typeface="Calibri" panose="020F0502020204030204" pitchFamily="34" charset="0"/>
              </a:rPr>
              <a:t>Family Conflict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ea typeface="Calibri" panose="020F0502020204030204" pitchFamily="34" charset="0"/>
              </a:rPr>
              <a:t>Patients with comorbidities including a behavioral health diagnosis</a:t>
            </a:r>
            <a:endParaRPr lang="en-US" sz="16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1295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15028</TotalTime>
  <Words>1430</Words>
  <Application>Microsoft Office PowerPoint</Application>
  <PresentationFormat>On-screen Show (4:3)</PresentationFormat>
  <Paragraphs>194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forum2014</vt:lpstr>
      <vt:lpstr>BEHAVIOR ROUNDS Taking the Lesson to the Learning Environment</vt:lpstr>
      <vt:lpstr>Disclosures</vt:lpstr>
      <vt:lpstr>Goals and Objectives</vt:lpstr>
      <vt:lpstr>Context: Detroit and Family Medicine Inpatient Unit</vt:lpstr>
      <vt:lpstr>Background </vt:lpstr>
      <vt:lpstr>Two Disciplines…Two Lenses</vt:lpstr>
      <vt:lpstr>Behavior Rounds</vt:lpstr>
      <vt:lpstr>WHO</vt:lpstr>
      <vt:lpstr>WHAT</vt:lpstr>
      <vt:lpstr>WHEN and WHY</vt:lpstr>
      <vt:lpstr>WHERE and HOW</vt:lpstr>
      <vt:lpstr>FYI for Behavioral Faculty</vt:lpstr>
      <vt:lpstr>3 Statements to Initiate Behavior Rounds</vt:lpstr>
      <vt:lpstr>Typical Content?</vt:lpstr>
      <vt:lpstr>The Journey: Initially</vt:lpstr>
      <vt:lpstr>The Journey: Mid-Academic Year Two</vt:lpstr>
      <vt:lpstr>The Journey: Academic Year 6</vt:lpstr>
      <vt:lpstr>Mock Behavior Rounds</vt:lpstr>
      <vt:lpstr>Mock Behavior Rounds</vt:lpstr>
      <vt:lpstr>Mock Behavior Rounds</vt:lpstr>
      <vt:lpstr>Debrief</vt:lpstr>
      <vt:lpstr>“ today was my last Behavior Rounds” Posted on Facebook by 2017 Graduate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Rees;Shreve</dc:creator>
  <cp:keywords>2018 The Forum</cp:keywords>
  <cp:lastModifiedBy>drees1</cp:lastModifiedBy>
  <cp:revision>111</cp:revision>
  <cp:lastPrinted>2018-10-05T17:22:57Z</cp:lastPrinted>
  <dcterms:created xsi:type="dcterms:W3CDTF">2014-07-22T20:27:04Z</dcterms:created>
  <dcterms:modified xsi:type="dcterms:W3CDTF">2018-10-05T17:23:36Z</dcterms:modified>
</cp:coreProperties>
</file>