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58" r:id="rId5"/>
    <p:sldId id="289" r:id="rId6"/>
    <p:sldId id="295" r:id="rId7"/>
    <p:sldId id="283" r:id="rId8"/>
    <p:sldId id="281" r:id="rId9"/>
    <p:sldId id="278" r:id="rId10"/>
    <p:sldId id="260" r:id="rId11"/>
    <p:sldId id="263" r:id="rId12"/>
    <p:sldId id="313" r:id="rId13"/>
    <p:sldId id="337" r:id="rId14"/>
    <p:sldId id="314" r:id="rId15"/>
    <p:sldId id="315" r:id="rId16"/>
    <p:sldId id="316" r:id="rId17"/>
    <p:sldId id="312" r:id="rId18"/>
    <p:sldId id="338" r:id="rId19"/>
    <p:sldId id="271" r:id="rId20"/>
    <p:sldId id="272" r:id="rId21"/>
    <p:sldId id="264" r:id="rId22"/>
    <p:sldId id="273" r:id="rId23"/>
    <p:sldId id="268" r:id="rId24"/>
    <p:sldId id="275" r:id="rId25"/>
    <p:sldId id="274" r:id="rId26"/>
    <p:sldId id="270" r:id="rId27"/>
    <p:sldId id="276" r:id="rId28"/>
    <p:sldId id="300" r:id="rId29"/>
    <p:sldId id="279" r:id="rId30"/>
    <p:sldId id="307" r:id="rId31"/>
    <p:sldId id="277" r:id="rId32"/>
    <p:sldId id="308" r:id="rId33"/>
    <p:sldId id="336" r:id="rId34"/>
    <p:sldId id="335" r:id="rId35"/>
    <p:sldId id="333" r:id="rId36"/>
    <p:sldId id="334" r:id="rId37"/>
    <p:sldId id="296" r:id="rId38"/>
    <p:sldId id="298" r:id="rId39"/>
    <p:sldId id="282" r:id="rId40"/>
    <p:sldId id="288" r:id="rId41"/>
    <p:sldId id="309" r:id="rId42"/>
    <p:sldId id="332" r:id="rId43"/>
    <p:sldId id="302" r:id="rId44"/>
    <p:sldId id="284" r:id="rId45"/>
    <p:sldId id="285" r:id="rId46"/>
    <p:sldId id="286" r:id="rId47"/>
    <p:sldId id="287" r:id="rId48"/>
    <p:sldId id="290" r:id="rId49"/>
    <p:sldId id="291" r:id="rId50"/>
    <p:sldId id="292" r:id="rId51"/>
    <p:sldId id="293" r:id="rId52"/>
    <p:sldId id="294" r:id="rId53"/>
    <p:sldId id="303" r:id="rId54"/>
    <p:sldId id="305" r:id="rId55"/>
    <p:sldId id="357" r:id="rId56"/>
    <p:sldId id="348" r:id="rId57"/>
    <p:sldId id="347" r:id="rId58"/>
    <p:sldId id="346" r:id="rId59"/>
    <p:sldId id="345" r:id="rId60"/>
    <p:sldId id="344" r:id="rId61"/>
    <p:sldId id="343" r:id="rId62"/>
    <p:sldId id="342" r:id="rId63"/>
    <p:sldId id="341" r:id="rId64"/>
    <p:sldId id="340" r:id="rId65"/>
    <p:sldId id="339" r:id="rId66"/>
    <p:sldId id="299" r:id="rId67"/>
    <p:sldId id="356" r:id="rId68"/>
    <p:sldId id="349" r:id="rId69"/>
    <p:sldId id="350" r:id="rId70"/>
    <p:sldId id="351" r:id="rId71"/>
    <p:sldId id="259" r:id="rId72"/>
    <p:sldId id="352" r:id="rId73"/>
    <p:sldId id="261" r:id="rId74"/>
    <p:sldId id="262" r:id="rId75"/>
    <p:sldId id="353" r:id="rId76"/>
    <p:sldId id="265" r:id="rId77"/>
    <p:sldId id="354" r:id="rId78"/>
    <p:sldId id="267" r:id="rId79"/>
    <p:sldId id="266" r:id="rId80"/>
    <p:sldId id="355" r:id="rId81"/>
    <p:sldId id="301" r:id="rId82"/>
    <p:sldId id="311" r:id="rId83"/>
    <p:sldId id="317" r:id="rId84"/>
    <p:sldId id="318"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2094BF-0D60-4F3F-B677-01251764E4E5}">
          <p14:sldIdLst>
            <p14:sldId id="256"/>
            <p14:sldId id="257"/>
            <p14:sldId id="258"/>
            <p14:sldId id="358"/>
            <p14:sldId id="289"/>
            <p14:sldId id="295"/>
            <p14:sldId id="283"/>
            <p14:sldId id="281"/>
            <p14:sldId id="278"/>
            <p14:sldId id="260"/>
            <p14:sldId id="263"/>
            <p14:sldId id="313"/>
            <p14:sldId id="337"/>
            <p14:sldId id="314"/>
            <p14:sldId id="315"/>
            <p14:sldId id="316"/>
            <p14:sldId id="312"/>
            <p14:sldId id="338"/>
            <p14:sldId id="271"/>
            <p14:sldId id="272"/>
            <p14:sldId id="264"/>
            <p14:sldId id="273"/>
            <p14:sldId id="268"/>
            <p14:sldId id="275"/>
            <p14:sldId id="274"/>
            <p14:sldId id="270"/>
            <p14:sldId id="276"/>
          </p14:sldIdLst>
        </p14:section>
        <p14:section name="Untitled Section" id="{54449B6C-2548-44E2-B054-78FFC42F3901}">
          <p14:sldIdLst>
            <p14:sldId id="300"/>
            <p14:sldId id="279"/>
            <p14:sldId id="307"/>
            <p14:sldId id="277"/>
            <p14:sldId id="308"/>
            <p14:sldId id="336"/>
            <p14:sldId id="335"/>
            <p14:sldId id="333"/>
            <p14:sldId id="334"/>
            <p14:sldId id="296"/>
            <p14:sldId id="298"/>
            <p14:sldId id="282"/>
            <p14:sldId id="288"/>
            <p14:sldId id="309"/>
            <p14:sldId id="332"/>
            <p14:sldId id="302"/>
            <p14:sldId id="284"/>
            <p14:sldId id="285"/>
            <p14:sldId id="286"/>
            <p14:sldId id="287"/>
            <p14:sldId id="290"/>
            <p14:sldId id="291"/>
            <p14:sldId id="292"/>
            <p14:sldId id="293"/>
            <p14:sldId id="294"/>
            <p14:sldId id="303"/>
            <p14:sldId id="305"/>
            <p14:sldId id="357"/>
          </p14:sldIdLst>
        </p14:section>
        <p14:section name="Untitled Section" id="{BC16AC0F-2A98-4133-8705-4D277B89AB05}">
          <p14:sldIdLst>
            <p14:sldId id="348"/>
            <p14:sldId id="347"/>
            <p14:sldId id="346"/>
            <p14:sldId id="345"/>
            <p14:sldId id="344"/>
            <p14:sldId id="343"/>
            <p14:sldId id="342"/>
            <p14:sldId id="341"/>
            <p14:sldId id="340"/>
            <p14:sldId id="339"/>
            <p14:sldId id="299"/>
            <p14:sldId id="356"/>
            <p14:sldId id="349"/>
            <p14:sldId id="350"/>
            <p14:sldId id="351"/>
            <p14:sldId id="259"/>
            <p14:sldId id="352"/>
            <p14:sldId id="261"/>
            <p14:sldId id="262"/>
            <p14:sldId id="353"/>
            <p14:sldId id="265"/>
            <p14:sldId id="354"/>
            <p14:sldId id="267"/>
            <p14:sldId id="266"/>
            <p14:sldId id="355"/>
            <p14:sldId id="301"/>
            <p14:sldId id="311"/>
            <p14:sldId id="317"/>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687" autoAdjust="0"/>
  </p:normalViewPr>
  <p:slideViewPr>
    <p:cSldViewPr>
      <p:cViewPr varScale="1">
        <p:scale>
          <a:sx n="78" d="100"/>
          <a:sy n="78" d="100"/>
        </p:scale>
        <p:origin x="1522"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6868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570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0"/>
            <a:ext cx="82296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19200" y="2895600"/>
            <a:ext cx="7086600" cy="2392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1"/>
          <p:cNvSpPr txBox="1">
            <a:spLocks/>
          </p:cNvSpPr>
          <p:nvPr/>
        </p:nvSpPr>
        <p:spPr>
          <a:xfrm>
            <a:off x="0" y="0"/>
            <a:ext cx="9144000" cy="609600"/>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chor="ctr">
            <a:noAutofit/>
          </a:bodyPr>
          <a:lstStyle>
            <a:lvl1pPr marL="0" indent="0" algn="ctr" defTabSz="914400" rtl="0" eaLnBrk="1" latinLnBrk="0" hangingPunct="1">
              <a:spcBef>
                <a:spcPct val="20000"/>
              </a:spcBef>
              <a:buFont typeface="Arial" panose="020B0604020202020204" pitchFamily="34" charset="0"/>
              <a:buNone/>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The 40</a:t>
            </a:r>
            <a:r>
              <a:rPr lang="en-US" sz="2400" baseline="30000" dirty="0"/>
              <a:t>th</a:t>
            </a:r>
            <a:r>
              <a:rPr lang="en-US" sz="2400" dirty="0"/>
              <a:t> Forum for Behavioral Science in Family Medicine  </a:t>
            </a:r>
          </a:p>
        </p:txBody>
      </p:sp>
      <p:sp>
        <p:nvSpPr>
          <p:cNvPr id="8" name="Text Placeholder 11"/>
          <p:cNvSpPr txBox="1">
            <a:spLocks/>
          </p:cNvSpPr>
          <p:nvPr/>
        </p:nvSpPr>
        <p:spPr>
          <a:xfrm>
            <a:off x="0" y="6248400"/>
            <a:ext cx="9169958" cy="609600"/>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chor="ctr">
            <a:noAutofit/>
          </a:bodyPr>
          <a:lstStyle>
            <a:lvl1pPr marL="0" indent="0" algn="ctr" defTabSz="914400" rtl="0" eaLnBrk="1" latinLnBrk="0" hangingPunct="1">
              <a:spcBef>
                <a:spcPct val="20000"/>
              </a:spcBef>
              <a:buFont typeface="Arial" panose="020B0604020202020204" pitchFamily="34" charset="0"/>
              <a:buNone/>
              <a:defRPr sz="1800" i="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Sponsored by The </a:t>
            </a:r>
            <a:r>
              <a:rPr lang="en-US" b="1" dirty="0"/>
              <a:t>Medical College of Wisconsin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9" y="43179"/>
            <a:ext cx="381001" cy="566421"/>
          </a:xfrm>
          <a:prstGeom prst="rect">
            <a:avLst/>
          </a:prstGeom>
        </p:spPr>
      </p:pic>
    </p:spTree>
    <p:extLst>
      <p:ext uri="{BB962C8B-B14F-4D97-AF65-F5344CB8AC3E}">
        <p14:creationId xmlns:p14="http://schemas.microsoft.com/office/powerpoint/2010/main" val="105762067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files.hudexchange.info/resources/documents/2018-AHAR-Part-1.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www.nimh.nih.gov/health/statistics/prevalence/serious-mental-illness-smi-among-us-adults.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treatmentadvocacycenter.org/evidence-and-research/learn-more-about/3629-serious-mental-illness-and-homelessnes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nationalhomeless.org/wp-content/uploads/2017/06/Mental-Illness-and-Homelessness.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2438400"/>
          </a:xfrm>
        </p:spPr>
        <p:txBody>
          <a:bodyPr>
            <a:normAutofit fontScale="90000"/>
          </a:bodyPr>
          <a:lstStyle/>
          <a:p>
            <a:r>
              <a:rPr lang="en-US" b="1" dirty="0">
                <a:latin typeface="Times New Roman" panose="02020603050405020304" pitchFamily="18" charset="0"/>
                <a:cs typeface="Times New Roman" panose="02020603050405020304" pitchFamily="18" charset="0"/>
              </a:rPr>
              <a:t>Integrating Homeless Outreach:</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 Longitudinal Component of</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Family Medicine Residency</a:t>
            </a:r>
          </a:p>
        </p:txBody>
      </p:sp>
      <p:sp>
        <p:nvSpPr>
          <p:cNvPr id="3" name="Subtitle 2"/>
          <p:cNvSpPr>
            <a:spLocks noGrp="1"/>
          </p:cNvSpPr>
          <p:nvPr>
            <p:ph type="subTitle" idx="1"/>
          </p:nvPr>
        </p:nvSpPr>
        <p:spPr>
          <a:xfrm>
            <a:off x="1295400" y="3276600"/>
            <a:ext cx="6400800" cy="2362200"/>
          </a:xfrm>
        </p:spPr>
        <p:txBody>
          <a:bodyPr>
            <a:normAutofit fontScale="77500" lnSpcReduction="20000"/>
          </a:bodyPr>
          <a:lstStyle/>
          <a:p>
            <a:r>
              <a:rPr lang="en-US" sz="2400" b="1" dirty="0">
                <a:solidFill>
                  <a:schemeClr val="tx1"/>
                </a:solidFill>
                <a:latin typeface="Times New Roman" panose="02020603050405020304" pitchFamily="18" charset="0"/>
                <a:cs typeface="Times New Roman" panose="02020603050405020304" pitchFamily="18" charset="0"/>
              </a:rPr>
              <a:t>Brian Wexler, Ph.D.</a:t>
            </a:r>
          </a:p>
          <a:p>
            <a:r>
              <a:rPr lang="en-US" sz="2400" b="1" dirty="0">
                <a:solidFill>
                  <a:schemeClr val="tx1"/>
                </a:solidFill>
                <a:latin typeface="Times New Roman" panose="02020603050405020304" pitchFamily="18" charset="0"/>
                <a:cs typeface="Times New Roman" panose="02020603050405020304" pitchFamily="18" charset="0"/>
              </a:rPr>
              <a:t>Rosa Lucas, RN, FNP-C</a:t>
            </a:r>
          </a:p>
          <a:p>
            <a:r>
              <a:rPr lang="en-US" sz="2400" b="1" dirty="0">
                <a:solidFill>
                  <a:schemeClr val="tx1"/>
                </a:solidFill>
                <a:latin typeface="Times New Roman" panose="02020603050405020304" pitchFamily="18" charset="0"/>
                <a:cs typeface="Times New Roman" panose="02020603050405020304" pitchFamily="18" charset="0"/>
              </a:rPr>
              <a:t>Valentin </a:t>
            </a:r>
            <a:r>
              <a:rPr lang="en-US" sz="2400" b="1" dirty="0" err="1">
                <a:solidFill>
                  <a:schemeClr val="tx1"/>
                </a:solidFill>
                <a:latin typeface="Times New Roman" panose="02020603050405020304" pitchFamily="18" charset="0"/>
                <a:cs typeface="Times New Roman" panose="02020603050405020304" pitchFamily="18" charset="0"/>
              </a:rPr>
              <a:t>Nuzhny</a:t>
            </a:r>
            <a:r>
              <a:rPr lang="en-US" sz="2400" b="1" dirty="0">
                <a:solidFill>
                  <a:schemeClr val="tx1"/>
                </a:solidFill>
                <a:latin typeface="Times New Roman" panose="02020603050405020304" pitchFamily="18" charset="0"/>
                <a:cs typeface="Times New Roman" panose="02020603050405020304" pitchFamily="18" charset="0"/>
              </a:rPr>
              <a:t>, MD</a:t>
            </a:r>
          </a:p>
          <a:p>
            <a:r>
              <a:rPr lang="en-US" sz="2400" b="1" dirty="0">
                <a:solidFill>
                  <a:schemeClr val="tx1"/>
                </a:solidFill>
                <a:latin typeface="Times New Roman" panose="02020603050405020304" pitchFamily="18" charset="0"/>
                <a:cs typeface="Times New Roman" panose="02020603050405020304" pitchFamily="18" charset="0"/>
              </a:rPr>
              <a:t>Christopher Robinson, MD</a:t>
            </a:r>
          </a:p>
          <a:p>
            <a:r>
              <a:rPr lang="en-US" sz="2400" b="1" dirty="0">
                <a:solidFill>
                  <a:schemeClr val="tx1"/>
                </a:solidFill>
                <a:latin typeface="Times New Roman" panose="02020603050405020304" pitchFamily="18" charset="0"/>
                <a:cs typeface="Times New Roman" panose="02020603050405020304" pitchFamily="18" charset="0"/>
              </a:rPr>
              <a:t>Eisenhower Health, Rancho Mirage, CA</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Presented September 20, 2019</a:t>
            </a:r>
          </a:p>
          <a:p>
            <a:r>
              <a:rPr lang="en-US" sz="2400" b="1" dirty="0">
                <a:solidFill>
                  <a:schemeClr val="tx1"/>
                </a:solidFill>
                <a:latin typeface="Times New Roman" panose="02020603050405020304" pitchFamily="18" charset="0"/>
                <a:cs typeface="Times New Roman" panose="02020603050405020304" pitchFamily="18" charset="0"/>
              </a:rPr>
              <a:t>Chicago, IL</a:t>
            </a:r>
          </a:p>
        </p:txBody>
      </p:sp>
    </p:spTree>
    <p:extLst>
      <p:ext uri="{BB962C8B-B14F-4D97-AF65-F5344CB8AC3E}">
        <p14:creationId xmlns:p14="http://schemas.microsoft.com/office/powerpoint/2010/main" val="101185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4549-127E-411B-A6A4-293D266055FC}"/>
              </a:ext>
            </a:extLst>
          </p:cNvPr>
          <p:cNvSpPr>
            <a:spLocks noGrp="1"/>
          </p:cNvSpPr>
          <p:nvPr>
            <p:ph type="title"/>
          </p:nvPr>
        </p:nvSpPr>
        <p:spPr>
          <a:xfrm>
            <a:off x="533400" y="1219200"/>
            <a:ext cx="8229600" cy="685800"/>
          </a:xfrm>
        </p:spPr>
        <p:txBody>
          <a:bodyPr>
            <a:normAutofit fontScale="90000"/>
          </a:bodyPr>
          <a:lstStyle/>
          <a:p>
            <a:r>
              <a:rPr lang="en-US" dirty="0">
                <a:latin typeface="Times New Roman" panose="02020603050405020304" pitchFamily="18" charset="0"/>
                <a:cs typeface="Times New Roman" panose="02020603050405020304" pitchFamily="18" charset="0"/>
              </a:rPr>
              <a:t>The Scope of Homelessness</a:t>
            </a:r>
          </a:p>
        </p:txBody>
      </p:sp>
      <p:sp>
        <p:nvSpPr>
          <p:cNvPr id="3" name="Content Placeholder 2">
            <a:extLst>
              <a:ext uri="{FF2B5EF4-FFF2-40B4-BE49-F238E27FC236}">
                <a16:creationId xmlns:a16="http://schemas.microsoft.com/office/drawing/2014/main" id="{B192A3F8-6F50-455A-BF54-89591C1F6F62}"/>
              </a:ext>
            </a:extLst>
          </p:cNvPr>
          <p:cNvSpPr>
            <a:spLocks noGrp="1"/>
          </p:cNvSpPr>
          <p:nvPr>
            <p:ph idx="1"/>
          </p:nvPr>
        </p:nvSpPr>
        <p:spPr>
          <a:xfrm>
            <a:off x="762000" y="2590800"/>
            <a:ext cx="7543800" cy="2392363"/>
          </a:xfrm>
        </p:spPr>
        <p:txBody>
          <a:bodyPr/>
          <a:lstStyle/>
          <a:p>
            <a:pPr algn="ctr"/>
            <a:r>
              <a:rPr lang="en-US" dirty="0">
                <a:latin typeface="Times New Roman" panose="02020603050405020304" pitchFamily="18" charset="0"/>
                <a:cs typeface="Times New Roman" panose="02020603050405020304" pitchFamily="18" charset="0"/>
              </a:rPr>
              <a:t>What are the statistics/prevalence of homelessness, mental illness, and substance use in the US?</a:t>
            </a:r>
          </a:p>
        </p:txBody>
      </p:sp>
    </p:spTree>
    <p:extLst>
      <p:ext uri="{BB962C8B-B14F-4D97-AF65-F5344CB8AC3E}">
        <p14:creationId xmlns:p14="http://schemas.microsoft.com/office/powerpoint/2010/main" val="3061375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9C4EFA-65FF-4011-B839-52773A181D28}"/>
              </a:ext>
            </a:extLst>
          </p:cNvPr>
          <p:cNvSpPr>
            <a:spLocks noGrp="1"/>
          </p:cNvSpPr>
          <p:nvPr>
            <p:ph idx="1"/>
          </p:nvPr>
        </p:nvSpPr>
        <p:spPr>
          <a:xfrm>
            <a:off x="304800" y="914400"/>
            <a:ext cx="8610600" cy="4114800"/>
          </a:xfrm>
        </p:spPr>
        <p:txBody>
          <a:bodyPr>
            <a:normAutofit fontScale="47500" lnSpcReduction="20000"/>
          </a:bodyPr>
          <a:lstStyle/>
          <a:p>
            <a:pPr marL="0" indent="0">
              <a:buNone/>
            </a:pPr>
            <a:r>
              <a:rPr lang="en-US" dirty="0">
                <a:latin typeface="Times New Roman" panose="02020603050405020304" pitchFamily="18" charset="0"/>
                <a:cs typeface="Times New Roman" panose="02020603050405020304" pitchFamily="18" charset="0"/>
              </a:rPr>
              <a:t>A quick look at the overall numbers on homelessness…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There’s a lot of info out there.</a:t>
            </a:r>
          </a:p>
          <a:p>
            <a:pPr marL="0" indent="0">
              <a:buNone/>
            </a:pPr>
            <a:endParaRPr lang="en-US" dirty="0">
              <a:latin typeface="Times New Roman" panose="02020603050405020304" pitchFamily="18" charset="0"/>
              <a:cs typeface="Times New Roman" panose="02020603050405020304" pitchFamily="18" charset="0"/>
            </a:endParaRPr>
          </a:p>
          <a:p>
            <a:pPr marL="0" indent="0" algn="ctr">
              <a:buNone/>
            </a:pPr>
            <a:r>
              <a:rPr lang="en-US" sz="5800" b="1" dirty="0">
                <a:latin typeface="Times New Roman" panose="02020603050405020304" pitchFamily="18" charset="0"/>
                <a:cs typeface="Times New Roman" panose="02020603050405020304" pitchFamily="18" charset="0"/>
              </a:rPr>
              <a:t>United States Department of Housing and Urban Development </a:t>
            </a:r>
          </a:p>
          <a:p>
            <a:pPr marL="0" indent="0" algn="ctr">
              <a:buNone/>
            </a:pPr>
            <a:r>
              <a:rPr lang="en-US" sz="5800" b="1" dirty="0">
                <a:latin typeface="Times New Roman" panose="02020603050405020304" pitchFamily="18" charset="0"/>
                <a:cs typeface="Times New Roman" panose="02020603050405020304" pitchFamily="18" charset="0"/>
              </a:rPr>
              <a:t>Point in Time Estimates of Homelessness, January 2018</a:t>
            </a:r>
          </a:p>
          <a:p>
            <a:pPr marL="0" indent="0">
              <a:buNone/>
            </a:pPr>
            <a:endParaRPr lang="en-US" b="1" dirty="0">
              <a:latin typeface="Times New Roman" panose="02020603050405020304" pitchFamily="18" charset="0"/>
              <a:cs typeface="Times New Roman" panose="02020603050405020304" pitchFamily="18" charset="0"/>
            </a:endParaRPr>
          </a:p>
          <a:p>
            <a:pPr marL="0" indent="0" algn="ctr">
              <a:buNone/>
            </a:pPr>
            <a:r>
              <a:rPr lang="en-US" sz="6200" b="1" dirty="0">
                <a:latin typeface="Times New Roman" panose="02020603050405020304" pitchFamily="18" charset="0"/>
                <a:cs typeface="Times New Roman" panose="02020603050405020304" pitchFamily="18" charset="0"/>
              </a:rPr>
              <a:t>552,830 homeless</a:t>
            </a:r>
          </a:p>
          <a:p>
            <a:pPr marL="0" indent="0" algn="ctr">
              <a:buNone/>
            </a:pPr>
            <a:endParaRPr lang="en-US" sz="6200" b="1" dirty="0">
              <a:latin typeface="Times New Roman" panose="02020603050405020304" pitchFamily="18" charset="0"/>
              <a:cs typeface="Times New Roman" panose="02020603050405020304" pitchFamily="18" charset="0"/>
            </a:endParaRPr>
          </a:p>
          <a:p>
            <a:pPr marL="0" indent="0" algn="ctr">
              <a:buNone/>
            </a:pPr>
            <a:r>
              <a:rPr lang="en-US" sz="2600" dirty="0">
                <a:latin typeface="Times New Roman" panose="02020603050405020304" pitchFamily="18" charset="0"/>
                <a:cs typeface="Times New Roman" panose="02020603050405020304" pitchFamily="18" charset="0"/>
                <a:hlinkClick r:id="rId2"/>
              </a:rPr>
              <a:t>https://files.hudexchange.info/resources/documents/2018-AHAR-Part-1.pdf</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222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5283-5398-4E24-AC3A-7CEAC65F7FED}"/>
              </a:ext>
            </a:extLst>
          </p:cNvPr>
          <p:cNvSpPr>
            <a:spLocks noGrp="1"/>
          </p:cNvSpPr>
          <p:nvPr>
            <p:ph type="title"/>
          </p:nvPr>
        </p:nvSpPr>
        <p:spPr>
          <a:xfrm>
            <a:off x="228600" y="762000"/>
            <a:ext cx="8229600" cy="838200"/>
          </a:xfrm>
        </p:spPr>
        <p:txBody>
          <a:bodyPr>
            <a:noAutofit/>
          </a:bodyPr>
          <a:lstStyle/>
          <a:p>
            <a:r>
              <a:rPr lang="en-US" sz="3200" dirty="0">
                <a:latin typeface="Times New Roman" panose="02020603050405020304" pitchFamily="18" charset="0"/>
                <a:cs typeface="Times New Roman" panose="02020603050405020304" pitchFamily="18" charset="0"/>
              </a:rPr>
              <a:t>Key Findings from Point-in-Time Estimates of Homelessness 12/2018</a:t>
            </a:r>
          </a:p>
        </p:txBody>
      </p:sp>
      <p:sp>
        <p:nvSpPr>
          <p:cNvPr id="3" name="Content Placeholder 2">
            <a:extLst>
              <a:ext uri="{FF2B5EF4-FFF2-40B4-BE49-F238E27FC236}">
                <a16:creationId xmlns:a16="http://schemas.microsoft.com/office/drawing/2014/main" id="{28C16221-CB05-4287-A97F-6E444DD0AEDC}"/>
              </a:ext>
            </a:extLst>
          </p:cNvPr>
          <p:cNvSpPr>
            <a:spLocks noGrp="1"/>
          </p:cNvSpPr>
          <p:nvPr>
            <p:ph idx="1"/>
          </p:nvPr>
        </p:nvSpPr>
        <p:spPr>
          <a:xfrm>
            <a:off x="381000" y="1828800"/>
            <a:ext cx="8458200" cy="4191000"/>
          </a:xfrm>
        </p:spPr>
        <p:txBody>
          <a:bodyPr>
            <a:normAutofit fontScale="92500" lnSpcReduction="10000"/>
          </a:bodyPr>
          <a:lstStyle/>
          <a:p>
            <a:r>
              <a:rPr lang="en-US" sz="1800" b="1" dirty="0">
                <a:latin typeface="Times New Roman" panose="02020603050405020304" pitchFamily="18" charset="0"/>
                <a:cs typeface="Times New Roman" panose="02020603050405020304" pitchFamily="18" charset="0"/>
              </a:rPr>
              <a:t>On a single night in 2018, roughly 553,000 people were experiencing homelessness in the United States.  </a:t>
            </a:r>
            <a:r>
              <a:rPr lang="en-US" sz="1800" dirty="0">
                <a:highlight>
                  <a:srgbClr val="FFFF00"/>
                </a:highlight>
                <a:latin typeface="Times New Roman" panose="02020603050405020304" pitchFamily="18" charset="0"/>
                <a:cs typeface="Times New Roman" panose="02020603050405020304" pitchFamily="18" charset="0"/>
              </a:rPr>
              <a:t>About two-thirds (65%) were staying in sheltered locations -- </a:t>
            </a:r>
            <a:r>
              <a:rPr lang="en-US" sz="1800" dirty="0">
                <a:latin typeface="Times New Roman" panose="02020603050405020304" pitchFamily="18" charset="0"/>
                <a:cs typeface="Times New Roman" panose="02020603050405020304" pitchFamily="18" charset="0"/>
              </a:rPr>
              <a:t>emergency shelters or transitional housing programs -- </a:t>
            </a:r>
            <a:r>
              <a:rPr lang="en-US" sz="1800" dirty="0">
                <a:highlight>
                  <a:srgbClr val="FFFF00"/>
                </a:highlight>
                <a:latin typeface="Times New Roman" panose="02020603050405020304" pitchFamily="18" charset="0"/>
                <a:cs typeface="Times New Roman" panose="02020603050405020304" pitchFamily="18" charset="0"/>
              </a:rPr>
              <a:t>and about one-third (35%) were in unsheltered locations</a:t>
            </a:r>
            <a:r>
              <a:rPr lang="en-US" sz="1800" dirty="0">
                <a:latin typeface="Times New Roman" panose="02020603050405020304" pitchFamily="18" charset="0"/>
                <a:cs typeface="Times New Roman" panose="02020603050405020304" pitchFamily="18" charset="0"/>
              </a:rPr>
              <a:t> such as on the street, in abandoned buildings, or in other places not suitable for human habitation. </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Of every 10,000 people in the United States, 17 experienced homelessness on a single night in 2018.</a:t>
            </a:r>
          </a:p>
          <a:p>
            <a:endParaRPr lang="en-US" sz="1800" b="1" dirty="0">
              <a:latin typeface="Times New Roman" panose="02020603050405020304" pitchFamily="18" charset="0"/>
              <a:cs typeface="Times New Roman" panose="02020603050405020304" pitchFamily="18" charset="0"/>
            </a:endParaRPr>
          </a:p>
          <a:p>
            <a:r>
              <a:rPr lang="en-US" sz="1800" b="1" dirty="0">
                <a:highlight>
                  <a:srgbClr val="FFFF00"/>
                </a:highlight>
                <a:latin typeface="Times New Roman" panose="02020603050405020304" pitchFamily="18" charset="0"/>
                <a:cs typeface="Times New Roman" panose="02020603050405020304" pitchFamily="18" charset="0"/>
              </a:rPr>
              <a:t>Over half of all unsheltered homeless people</a:t>
            </a:r>
            <a:r>
              <a:rPr lang="en-US" sz="1800" b="1" dirty="0">
                <a:latin typeface="Times New Roman" panose="02020603050405020304" pitchFamily="18" charset="0"/>
                <a:cs typeface="Times New Roman" panose="02020603050405020304" pitchFamily="18" charset="0"/>
              </a:rPr>
              <a:t> are in Continuums of Care (</a:t>
            </a:r>
            <a:r>
              <a:rPr lang="en-US" sz="1800" b="1" dirty="0" err="1">
                <a:latin typeface="Times New Roman" panose="02020603050405020304" pitchFamily="18" charset="0"/>
                <a:cs typeface="Times New Roman" panose="02020603050405020304" pitchFamily="18" charset="0"/>
              </a:rPr>
              <a:t>CoCs</a:t>
            </a:r>
            <a:r>
              <a:rPr lang="en-US" sz="1800" b="1" dirty="0">
                <a:latin typeface="Times New Roman" panose="02020603050405020304" pitchFamily="18" charset="0"/>
                <a:cs typeface="Times New Roman" panose="02020603050405020304" pitchFamily="18" charset="0"/>
              </a:rPr>
              <a:t>) that </a:t>
            </a:r>
            <a:r>
              <a:rPr lang="en-US" sz="1800" b="1" dirty="0">
                <a:highlight>
                  <a:srgbClr val="FFFF00"/>
                </a:highlight>
                <a:latin typeface="Times New Roman" panose="02020603050405020304" pitchFamily="18" charset="0"/>
                <a:cs typeface="Times New Roman" panose="02020603050405020304" pitchFamily="18" charset="0"/>
              </a:rPr>
              <a:t>encompass the nation’s 50 largest cities</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Just over a fifth are in </a:t>
            </a:r>
            <a:r>
              <a:rPr lang="en-US" sz="1800" dirty="0" err="1">
                <a:latin typeface="Times New Roman" panose="02020603050405020304" pitchFamily="18" charset="0"/>
                <a:cs typeface="Times New Roman" panose="02020603050405020304" pitchFamily="18" charset="0"/>
              </a:rPr>
              <a:t>CoCs</a:t>
            </a:r>
            <a:r>
              <a:rPr lang="en-US" sz="1800" dirty="0">
                <a:latin typeface="Times New Roman" panose="02020603050405020304" pitchFamily="18" charset="0"/>
                <a:cs typeface="Times New Roman" panose="02020603050405020304" pitchFamily="18" charset="0"/>
              </a:rPr>
              <a:t> with largely rural populations.</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en-US" sz="1800" b="1" dirty="0">
                <a:latin typeface="Times New Roman" panose="02020603050405020304" pitchFamily="18" charset="0"/>
                <a:cs typeface="Times New Roman" panose="02020603050405020304" pitchFamily="18" charset="0"/>
              </a:rPr>
              <a:t>*Continuums of Care (</a:t>
            </a:r>
            <a:r>
              <a:rPr lang="en-US" sz="1800" b="1" dirty="0" err="1">
                <a:latin typeface="Times New Roman" panose="02020603050405020304" pitchFamily="18" charset="0"/>
                <a:cs typeface="Times New Roman" panose="02020603050405020304" pitchFamily="18" charset="0"/>
              </a:rPr>
              <a:t>CoC</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are local planning bodies responsible for coordinating the full range of homelessness services in a geographic area, which may cover a city, county, metropolitan area, or an entire state.</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59B3-0541-46E3-89C6-AA4B3F9024B0}"/>
              </a:ext>
            </a:extLst>
          </p:cNvPr>
          <p:cNvSpPr>
            <a:spLocks noGrp="1"/>
          </p:cNvSpPr>
          <p:nvPr>
            <p:ph type="title"/>
          </p:nvPr>
        </p:nvSpPr>
        <p:spPr>
          <a:xfrm>
            <a:off x="457200" y="762000"/>
            <a:ext cx="8229600" cy="838200"/>
          </a:xfrm>
        </p:spPr>
        <p:txBody>
          <a:bodyPr>
            <a:normAutofit fontScale="90000"/>
          </a:bodyPr>
          <a:lstStyle/>
          <a:p>
            <a:r>
              <a:rPr lang="en-US" sz="3200" dirty="0">
                <a:latin typeface="Times New Roman" panose="02020603050405020304" pitchFamily="18" charset="0"/>
                <a:cs typeface="Times New Roman" panose="02020603050405020304" pitchFamily="18" charset="0"/>
              </a:rPr>
              <a:t>Key Findings from Point-in-Time Estimates of Homelessness 12/2018</a:t>
            </a:r>
            <a:endParaRPr lang="en-US" sz="3200" dirty="0"/>
          </a:p>
        </p:txBody>
      </p:sp>
      <p:sp>
        <p:nvSpPr>
          <p:cNvPr id="3" name="Content Placeholder 2">
            <a:extLst>
              <a:ext uri="{FF2B5EF4-FFF2-40B4-BE49-F238E27FC236}">
                <a16:creationId xmlns:a16="http://schemas.microsoft.com/office/drawing/2014/main" id="{A88BE167-31FA-4F74-8931-EF0B1BE3F8A8}"/>
              </a:ext>
            </a:extLst>
          </p:cNvPr>
          <p:cNvSpPr>
            <a:spLocks noGrp="1"/>
          </p:cNvSpPr>
          <p:nvPr>
            <p:ph idx="1"/>
          </p:nvPr>
        </p:nvSpPr>
        <p:spPr>
          <a:xfrm>
            <a:off x="609600" y="1676400"/>
            <a:ext cx="7696200" cy="4267200"/>
          </a:xfrm>
        </p:spPr>
        <p:txBody>
          <a:bodyPr>
            <a:normAutofit lnSpcReduction="10000"/>
          </a:bodyPr>
          <a:lstStyle/>
          <a:p>
            <a:r>
              <a:rPr lang="en-US" sz="1800" b="1" dirty="0">
                <a:latin typeface="Times New Roman" panose="02020603050405020304" pitchFamily="18" charset="0"/>
                <a:cs typeface="Times New Roman" panose="02020603050405020304" pitchFamily="18" charset="0"/>
              </a:rPr>
              <a:t>On a single night in 2018, about 36,000 people were experiencing homelessness as unaccompanied youth—that is, people under the age of 25 experiencing homelessness on their own.  </a:t>
            </a:r>
            <a:r>
              <a:rPr lang="en-US" sz="1800" dirty="0">
                <a:latin typeface="Times New Roman" panose="02020603050405020304" pitchFamily="18" charset="0"/>
                <a:cs typeface="Times New Roman" panose="02020603050405020304" pitchFamily="18" charset="0"/>
              </a:rPr>
              <a:t>Most unaccompanied youth (89%) were between the ages of 18 and 24. Just over half of unaccompanied youth were unsheltered (51%), a much higher rate than for all people experiencing homelessness (35%) and a somewhat higher rate than for people experiencing homelessness as individuals (48%).</a:t>
            </a:r>
          </a:p>
          <a:p>
            <a:endParaRPr lang="en-US" sz="1800"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African Americans are considerably overrepresented among the homeless population compared to the overall U.S. population. </a:t>
            </a:r>
            <a:r>
              <a:rPr lang="en-US" sz="1800" dirty="0">
                <a:highlight>
                  <a:srgbClr val="FFFF00"/>
                </a:highlight>
                <a:latin typeface="Times New Roman" panose="02020603050405020304" pitchFamily="18" charset="0"/>
                <a:cs typeface="Times New Roman" panose="02020603050405020304" pitchFamily="18" charset="0"/>
              </a:rPr>
              <a:t>While accounting for 13 percent of the U.S. population, African Americans account for 40 percent of all people experiencing homelessness and 51 percent of people experiencing homelessness as members of families with children. </a:t>
            </a:r>
            <a:r>
              <a:rPr lang="en-US" sz="1800" dirty="0">
                <a:latin typeface="Times New Roman" panose="02020603050405020304" pitchFamily="18" charset="0"/>
                <a:cs typeface="Times New Roman" panose="02020603050405020304" pitchFamily="18" charset="0"/>
              </a:rPr>
              <a:t>In contrast, nearly 6 in 10 people experiencing unsheltered homelessness (most of whom do so as individuals) are white. </a:t>
            </a: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3370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112A-F50F-4984-BE4F-9043308CBB58}"/>
              </a:ext>
            </a:extLst>
          </p:cNvPr>
          <p:cNvSpPr>
            <a:spLocks noGrp="1"/>
          </p:cNvSpPr>
          <p:nvPr>
            <p:ph type="title"/>
          </p:nvPr>
        </p:nvSpPr>
        <p:spPr>
          <a:xfrm>
            <a:off x="533400" y="762000"/>
            <a:ext cx="8229600" cy="685800"/>
          </a:xfrm>
        </p:spPr>
        <p:txBody>
          <a:bodyPr>
            <a:noAutofit/>
          </a:bodyPr>
          <a:lstStyle/>
          <a:p>
            <a:r>
              <a:rPr lang="en-US" sz="2000" b="1" dirty="0">
                <a:latin typeface="Times New Roman" panose="02020603050405020304" pitchFamily="18" charset="0"/>
                <a:cs typeface="Times New Roman" panose="02020603050405020304" pitchFamily="18" charset="0"/>
              </a:rPr>
              <a:t>Key Findings from Point-in-Time Estimates of Homelessness 12/2018</a:t>
            </a:r>
            <a:br>
              <a:rPr lang="en-US" sz="2000" b="1" dirty="0">
                <a:latin typeface="Times New Roman" panose="02020603050405020304" pitchFamily="18" charset="0"/>
                <a:cs typeface="Times New Roman" panose="02020603050405020304" pitchFamily="18" charset="0"/>
              </a:rPr>
            </a:br>
            <a:r>
              <a:rPr lang="en-US" sz="2000" b="1" u="sng" dirty="0">
                <a:latin typeface="Times New Roman" panose="02020603050405020304" pitchFamily="18" charset="0"/>
                <a:cs typeface="Times New Roman" panose="02020603050405020304" pitchFamily="18" charset="0"/>
              </a:rPr>
              <a:t>Homelessness with Families</a:t>
            </a:r>
            <a:endParaRPr lang="en-US" sz="2000" b="1" u="sng" dirty="0"/>
          </a:p>
        </p:txBody>
      </p:sp>
      <p:sp>
        <p:nvSpPr>
          <p:cNvPr id="3" name="Content Placeholder 2">
            <a:extLst>
              <a:ext uri="{FF2B5EF4-FFF2-40B4-BE49-F238E27FC236}">
                <a16:creationId xmlns:a16="http://schemas.microsoft.com/office/drawing/2014/main" id="{43F866DD-FB15-4FB2-91FE-8F5C59E4695D}"/>
              </a:ext>
            </a:extLst>
          </p:cNvPr>
          <p:cNvSpPr>
            <a:spLocks noGrp="1"/>
          </p:cNvSpPr>
          <p:nvPr>
            <p:ph idx="1"/>
          </p:nvPr>
        </p:nvSpPr>
        <p:spPr>
          <a:xfrm>
            <a:off x="228600" y="1752600"/>
            <a:ext cx="8610600" cy="4724400"/>
          </a:xfrm>
        </p:spPr>
        <p:txBody>
          <a:bodyPr>
            <a:normAutofit/>
          </a:bodyPr>
          <a:lstStyle/>
          <a:p>
            <a:r>
              <a:rPr lang="en-US" sz="1800" b="1" dirty="0">
                <a:latin typeface="Times New Roman" panose="02020603050405020304" pitchFamily="18" charset="0"/>
                <a:cs typeface="Times New Roman" panose="02020603050405020304" pitchFamily="18" charset="0"/>
              </a:rPr>
              <a:t>The number of people experiencing homelessness in families with children continued to decline, by two percent between 2017 and 2018, and by 23 percent between 2007 and 2018.  </a:t>
            </a:r>
            <a:r>
              <a:rPr lang="en-US" sz="1800" dirty="0">
                <a:highlight>
                  <a:srgbClr val="FFFF00"/>
                </a:highlight>
                <a:latin typeface="Times New Roman" panose="02020603050405020304" pitchFamily="18" charset="0"/>
                <a:cs typeface="Times New Roman" panose="02020603050405020304" pitchFamily="18" charset="0"/>
              </a:rPr>
              <a:t>In 2018, more than 180,000 people in </a:t>
            </a:r>
            <a:r>
              <a:rPr lang="en-US" sz="1800" b="1" dirty="0">
                <a:highlight>
                  <a:srgbClr val="FFFF00"/>
                </a:highlight>
                <a:latin typeface="Times New Roman" panose="02020603050405020304" pitchFamily="18" charset="0"/>
                <a:cs typeface="Times New Roman" panose="02020603050405020304" pitchFamily="18" charset="0"/>
              </a:rPr>
              <a:t>families with children </a:t>
            </a:r>
            <a:r>
              <a:rPr lang="en-US" sz="1800" dirty="0">
                <a:highlight>
                  <a:srgbClr val="FFFF00"/>
                </a:highlight>
                <a:latin typeface="Times New Roman" panose="02020603050405020304" pitchFamily="18" charset="0"/>
                <a:cs typeface="Times New Roman" panose="02020603050405020304" pitchFamily="18" charset="0"/>
              </a:rPr>
              <a:t>were experiencing homelessness, and most people experiencing homelessness in families with children were staying in sheltered locations (91%).</a:t>
            </a:r>
            <a:r>
              <a:rPr lang="en-US" sz="1800" dirty="0">
                <a:latin typeface="Times New Roman" panose="02020603050405020304" pitchFamily="18" charset="0"/>
                <a:cs typeface="Times New Roman" panose="02020603050405020304" pitchFamily="18" charset="0"/>
              </a:rPr>
              <a:t> A large part of the decline in family homelessness since 2007 has occurred among people staying in unsheltered locations. </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In January 2018, just over 180,000 people in 56,000 </a:t>
            </a:r>
            <a:r>
              <a:rPr lang="en-US" sz="1800" b="1" dirty="0">
                <a:latin typeface="Times New Roman" panose="02020603050405020304" pitchFamily="18" charset="0"/>
                <a:cs typeface="Times New Roman" panose="02020603050405020304" pitchFamily="18" charset="0"/>
              </a:rPr>
              <a:t>families with children experienced homelessness</a:t>
            </a:r>
            <a:r>
              <a:rPr lang="en-US" sz="1800" dirty="0">
                <a:latin typeface="Times New Roman" panose="02020603050405020304" pitchFamily="18" charset="0"/>
                <a:cs typeface="Times New Roman" panose="02020603050405020304" pitchFamily="18" charset="0"/>
              </a:rPr>
              <a:t>, about 62,000 fewer people than in 2010, a 25 percent decline.</a:t>
            </a: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56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E1AE-FBBC-45FC-A404-78B221E0AA11}"/>
              </a:ext>
            </a:extLst>
          </p:cNvPr>
          <p:cNvSpPr>
            <a:spLocks noGrp="1"/>
          </p:cNvSpPr>
          <p:nvPr>
            <p:ph type="title"/>
          </p:nvPr>
        </p:nvSpPr>
        <p:spPr>
          <a:xfrm>
            <a:off x="533400" y="914400"/>
            <a:ext cx="8229600" cy="685800"/>
          </a:xfrm>
        </p:spPr>
        <p:txBody>
          <a:bodyPr>
            <a:noAutofit/>
          </a:bodyPr>
          <a:lstStyle/>
          <a:p>
            <a:r>
              <a:rPr lang="en-US" sz="2000" b="1" dirty="0">
                <a:latin typeface="Times New Roman" panose="02020603050405020304" pitchFamily="18" charset="0"/>
                <a:cs typeface="Times New Roman" panose="02020603050405020304" pitchFamily="18" charset="0"/>
              </a:rPr>
              <a:t>Key Findings from Point-in-Time Estimates of Homelessness 12/2018</a:t>
            </a:r>
            <a:br>
              <a:rPr lang="en-US" sz="2000" b="1" dirty="0">
                <a:latin typeface="Times New Roman" panose="02020603050405020304" pitchFamily="18" charset="0"/>
                <a:cs typeface="Times New Roman" panose="02020603050405020304" pitchFamily="18" charset="0"/>
              </a:rPr>
            </a:br>
            <a:r>
              <a:rPr lang="en-US" sz="2000" b="1" u="sng" dirty="0">
                <a:latin typeface="Times New Roman" panose="02020603050405020304" pitchFamily="18" charset="0"/>
                <a:cs typeface="Times New Roman" panose="02020603050405020304" pitchFamily="18" charset="0"/>
              </a:rPr>
              <a:t>Homeless Veterans</a:t>
            </a:r>
            <a:endParaRPr lang="en-US" sz="2000" u="sng" dirty="0"/>
          </a:p>
        </p:txBody>
      </p:sp>
      <p:sp>
        <p:nvSpPr>
          <p:cNvPr id="3" name="Content Placeholder 2">
            <a:extLst>
              <a:ext uri="{FF2B5EF4-FFF2-40B4-BE49-F238E27FC236}">
                <a16:creationId xmlns:a16="http://schemas.microsoft.com/office/drawing/2014/main" id="{D1D970BE-16C2-4363-95CA-6E844A29CD64}"/>
              </a:ext>
            </a:extLst>
          </p:cNvPr>
          <p:cNvSpPr>
            <a:spLocks noGrp="1"/>
          </p:cNvSpPr>
          <p:nvPr>
            <p:ph idx="1"/>
          </p:nvPr>
        </p:nvSpPr>
        <p:spPr>
          <a:xfrm>
            <a:off x="685800" y="1905000"/>
            <a:ext cx="7619999" cy="3611563"/>
          </a:xfrm>
        </p:spPr>
        <p:txBody>
          <a:bodyPr>
            <a:normAutofit/>
          </a:bodyPr>
          <a:lstStyle/>
          <a:p>
            <a:r>
              <a:rPr lang="en-US" sz="1800" b="1" dirty="0">
                <a:latin typeface="Times New Roman" panose="02020603050405020304" pitchFamily="18" charset="0"/>
                <a:cs typeface="Times New Roman" panose="02020603050405020304" pitchFamily="18" charset="0"/>
              </a:rPr>
              <a:t>On a single night in January 2018, 37,878 veterans were experiencing homelessness, accounting for just under 9% of all homeless adults, and approximately 18 out of every 10,000 veterans in the United States.</a:t>
            </a:r>
          </a:p>
          <a:p>
            <a:pPr marL="0" indent="0">
              <a:buNone/>
            </a:pPr>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The number of veterans experiencing homelessness declined by five percent between 2017 and 2018 and dropped by 48 percent since 2009.  </a:t>
            </a:r>
            <a:r>
              <a:rPr lang="en-US" sz="1800" dirty="0">
                <a:latin typeface="Times New Roman" panose="02020603050405020304" pitchFamily="18" charset="0"/>
                <a:cs typeface="Times New Roman" panose="02020603050405020304" pitchFamily="18" charset="0"/>
              </a:rPr>
              <a:t>Decreases in veteran homelessness occurred in the number of veterans staying in both sheltered and unsheltered locations.  </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Between 2010 and 2018, the number of veterans experiencing homelessness was cut nearly in half (49%), a decline of 36,000 people since 2010. </a:t>
            </a:r>
          </a:p>
          <a:p>
            <a:pPr marL="0" indent="0">
              <a:buNone/>
            </a:pPr>
            <a:endParaRPr lang="en-US" dirty="0"/>
          </a:p>
        </p:txBody>
      </p:sp>
    </p:spTree>
    <p:extLst>
      <p:ext uri="{BB962C8B-B14F-4D97-AF65-F5344CB8AC3E}">
        <p14:creationId xmlns:p14="http://schemas.microsoft.com/office/powerpoint/2010/main" val="2318132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creenshot&#10;&#10;Description automatically generated">
            <a:extLst>
              <a:ext uri="{FF2B5EF4-FFF2-40B4-BE49-F238E27FC236}">
                <a16:creationId xmlns:a16="http://schemas.microsoft.com/office/drawing/2014/main" id="{B8D41095-9358-4D8D-8CCB-AFB29987C2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609600"/>
            <a:ext cx="4800600" cy="5568979"/>
          </a:xfrm>
        </p:spPr>
      </p:pic>
    </p:spTree>
    <p:extLst>
      <p:ext uri="{BB962C8B-B14F-4D97-AF65-F5344CB8AC3E}">
        <p14:creationId xmlns:p14="http://schemas.microsoft.com/office/powerpoint/2010/main" val="339046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166DC17E-0BA3-4F43-8ECB-402F7E453F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85800"/>
            <a:ext cx="9003575" cy="5486400"/>
          </a:xfrm>
        </p:spPr>
      </p:pic>
    </p:spTree>
    <p:extLst>
      <p:ext uri="{BB962C8B-B14F-4D97-AF65-F5344CB8AC3E}">
        <p14:creationId xmlns:p14="http://schemas.microsoft.com/office/powerpoint/2010/main" val="2165031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1EE1E-9136-4C23-9BB3-406E10BE4850}"/>
              </a:ext>
            </a:extLst>
          </p:cNvPr>
          <p:cNvSpPr>
            <a:spLocks noGrp="1"/>
          </p:cNvSpPr>
          <p:nvPr>
            <p:ph type="ctrTitle"/>
          </p:nvPr>
        </p:nvSpPr>
        <p:spPr>
          <a:xfrm>
            <a:off x="685800" y="609600"/>
            <a:ext cx="7772400" cy="685800"/>
          </a:xfrm>
        </p:spPr>
        <p:txBody>
          <a:bodyPr>
            <a:normAutofit/>
          </a:bodyPr>
          <a:lstStyle/>
          <a:p>
            <a:r>
              <a:rPr lang="en-US" sz="3200" dirty="0">
                <a:latin typeface="Times New Roman" panose="02020603050405020304" pitchFamily="18" charset="0"/>
                <a:cs typeface="Times New Roman" panose="02020603050405020304" pitchFamily="18" charset="0"/>
              </a:rPr>
              <a:t>Where are the homeless?</a:t>
            </a:r>
          </a:p>
        </p:txBody>
      </p:sp>
      <p:sp>
        <p:nvSpPr>
          <p:cNvPr id="3" name="Subtitle 2">
            <a:extLst>
              <a:ext uri="{FF2B5EF4-FFF2-40B4-BE49-F238E27FC236}">
                <a16:creationId xmlns:a16="http://schemas.microsoft.com/office/drawing/2014/main" id="{85F9882A-36B3-415B-8426-54E09793C928}"/>
              </a:ext>
            </a:extLst>
          </p:cNvPr>
          <p:cNvSpPr>
            <a:spLocks noGrp="1"/>
          </p:cNvSpPr>
          <p:nvPr>
            <p:ph type="subTitle" idx="1"/>
          </p:nvPr>
        </p:nvSpPr>
        <p:spPr>
          <a:xfrm>
            <a:off x="533400" y="1295400"/>
            <a:ext cx="8001000" cy="4495800"/>
          </a:xfrm>
        </p:spPr>
        <p:txBody>
          <a:bodyPr>
            <a:normAutofit fontScale="92500"/>
          </a:bodyPr>
          <a:lstStyle/>
          <a:p>
            <a:pPr marL="285750" indent="-285750" algn="l">
              <a:buFont typeface="Arial" panose="020B0604020202020204" pitchFamily="34" charset="0"/>
              <a:buChar char="•"/>
            </a:pP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Half of all people experiencing homelessness were in one of five states: California </a:t>
            </a:r>
            <a:r>
              <a:rPr lang="en-US" sz="1800" b="1" dirty="0">
                <a:solidFill>
                  <a:schemeClr val="tx1"/>
                </a:solidFill>
                <a:latin typeface="Times New Roman" panose="02020603050405020304" pitchFamily="18" charset="0"/>
                <a:cs typeface="Times New Roman" panose="02020603050405020304" pitchFamily="18" charset="0"/>
              </a:rPr>
              <a:t>(24% or 129,972 people); </a:t>
            </a: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New York </a:t>
            </a:r>
            <a:r>
              <a:rPr lang="en-US" sz="1800" b="1" dirty="0">
                <a:solidFill>
                  <a:schemeClr val="tx1"/>
                </a:solidFill>
                <a:latin typeface="Times New Roman" panose="02020603050405020304" pitchFamily="18" charset="0"/>
                <a:cs typeface="Times New Roman" panose="02020603050405020304" pitchFamily="18" charset="0"/>
              </a:rPr>
              <a:t>(17% or 91,897 people); </a:t>
            </a: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Florida</a:t>
            </a:r>
            <a:r>
              <a:rPr lang="en-US" sz="1800" b="1" dirty="0">
                <a:solidFill>
                  <a:schemeClr val="tx1"/>
                </a:solidFill>
                <a:latin typeface="Times New Roman" panose="02020603050405020304" pitchFamily="18" charset="0"/>
                <a:cs typeface="Times New Roman" panose="02020603050405020304" pitchFamily="18" charset="0"/>
              </a:rPr>
              <a:t> (6% or 31,030 people); </a:t>
            </a: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Texa</a:t>
            </a:r>
            <a:r>
              <a:rPr lang="en-US" sz="1800" b="1" dirty="0">
                <a:solidFill>
                  <a:schemeClr val="tx1"/>
                </a:solidFill>
                <a:latin typeface="Times New Roman" panose="02020603050405020304" pitchFamily="18" charset="0"/>
                <a:cs typeface="Times New Roman" panose="02020603050405020304" pitchFamily="18" charset="0"/>
              </a:rPr>
              <a:t>s (5% or 25,310 people); or </a:t>
            </a: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Washington</a:t>
            </a:r>
            <a:r>
              <a:rPr lang="en-US" sz="1800" b="1" dirty="0">
                <a:solidFill>
                  <a:schemeClr val="tx1"/>
                </a:solidFill>
                <a:latin typeface="Times New Roman" panose="02020603050405020304" pitchFamily="18" charset="0"/>
                <a:cs typeface="Times New Roman" panose="02020603050405020304" pitchFamily="18" charset="0"/>
              </a:rPr>
              <a:t> (4% or 22,304 people). </a:t>
            </a:r>
          </a:p>
          <a:p>
            <a:pPr marL="285750" indent="-285750" algn="l">
              <a:buFont typeface="Arial" panose="020B0604020202020204" pitchFamily="34" charset="0"/>
              <a:buChar char="•"/>
            </a:pPr>
            <a:endParaRPr lang="en-US" sz="1800" b="1" dirty="0">
              <a:solidFill>
                <a:schemeClr val="tx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California and New York had the largest numbers of people experiencing homelessness </a:t>
            </a:r>
            <a:r>
              <a:rPr lang="en-US" sz="1800" b="1" dirty="0">
                <a:solidFill>
                  <a:schemeClr val="tx1"/>
                </a:solidFill>
                <a:latin typeface="Times New Roman" panose="02020603050405020304" pitchFamily="18" charset="0"/>
                <a:cs typeface="Times New Roman" panose="02020603050405020304" pitchFamily="18" charset="0"/>
              </a:rPr>
              <a:t>and high rates of homelessness, at 33 and 46 people per 10,000. Hawaii and Oregon also had high rates, with 46 and 35 people per 10,000. While Florida and Texas contributed large numbers of homeless people to the national estimates, they had rates of homelessness lower than the national average of 17 people per 10,000 (15 per 10,000 for Florida and 9 per 10,000 for Texas).</a:t>
            </a:r>
          </a:p>
          <a:p>
            <a:pPr algn="l"/>
            <a:endParaRPr lang="en-US" sz="1800" b="1" dirty="0">
              <a:solidFill>
                <a:schemeClr val="tx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1800" b="1" dirty="0">
                <a:solidFill>
                  <a:schemeClr val="tx1"/>
                </a:solidFill>
                <a:highlight>
                  <a:srgbClr val="FFFF00"/>
                </a:highlight>
                <a:latin typeface="Times New Roman" panose="02020603050405020304" pitchFamily="18" charset="0"/>
                <a:cs typeface="Times New Roman" panose="02020603050405020304" pitchFamily="18" charset="0"/>
              </a:rPr>
              <a:t>Nearly half of all unsheltered people in the country were in California </a:t>
            </a:r>
            <a:r>
              <a:rPr lang="en-US" sz="1800" b="1" dirty="0">
                <a:solidFill>
                  <a:schemeClr val="tx1"/>
                </a:solidFill>
                <a:latin typeface="Times New Roman" panose="02020603050405020304" pitchFamily="18" charset="0"/>
                <a:cs typeface="Times New Roman" panose="02020603050405020304" pitchFamily="18" charset="0"/>
              </a:rPr>
              <a:t>(47% or 89,543).  The state with the next largest number of people experiencing homelessness in unsheltered locations was Florida, with seven percent of the U.S. total (13,393 people)</a:t>
            </a: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016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5372-A748-4855-ACB7-CBBD0D62765F}"/>
              </a:ext>
            </a:extLst>
          </p:cNvPr>
          <p:cNvSpPr>
            <a:spLocks noGrp="1"/>
          </p:cNvSpPr>
          <p:nvPr>
            <p:ph type="title"/>
          </p:nvPr>
        </p:nvSpPr>
        <p:spPr>
          <a:xfrm>
            <a:off x="609600" y="1143000"/>
            <a:ext cx="2620772" cy="3697685"/>
          </a:xfrm>
        </p:spPr>
        <p:txBody>
          <a:bodyPr>
            <a:normAutofit/>
          </a:bodyPr>
          <a:lstStyle/>
          <a:p>
            <a:pPr algn="r"/>
            <a:r>
              <a:rPr lang="en-US" sz="3200" dirty="0">
                <a:solidFill>
                  <a:schemeClr val="accent1"/>
                </a:solidFill>
                <a:latin typeface="Times New Roman" panose="02020603050405020304" pitchFamily="18" charset="0"/>
                <a:cs typeface="Times New Roman" panose="02020603050405020304" pitchFamily="18" charset="0"/>
              </a:rPr>
              <a:t>Mental Illness and Homelessness.</a:t>
            </a:r>
            <a:br>
              <a:rPr lang="en-US" sz="3200" dirty="0">
                <a:solidFill>
                  <a:schemeClr val="accent1"/>
                </a:solidFill>
                <a:latin typeface="Times New Roman" panose="02020603050405020304" pitchFamily="18" charset="0"/>
                <a:cs typeface="Times New Roman" panose="02020603050405020304" pitchFamily="18" charset="0"/>
              </a:rPr>
            </a:br>
            <a:r>
              <a:rPr lang="en-US" sz="3200" dirty="0">
                <a:solidFill>
                  <a:schemeClr val="accent1"/>
                </a:solidFill>
                <a:latin typeface="Times New Roman" panose="02020603050405020304" pitchFamily="18" charset="0"/>
                <a:cs typeface="Times New Roman" panose="02020603050405020304" pitchFamily="18" charset="0"/>
              </a:rPr>
              <a:t>What does the research tell us?</a:t>
            </a:r>
          </a:p>
        </p:txBody>
      </p:sp>
      <p:sp>
        <p:nvSpPr>
          <p:cNvPr id="3" name="Content Placeholder 2">
            <a:extLst>
              <a:ext uri="{FF2B5EF4-FFF2-40B4-BE49-F238E27FC236}">
                <a16:creationId xmlns:a16="http://schemas.microsoft.com/office/drawing/2014/main" id="{CC29A3B8-879F-4C18-BCBE-DF9AA7F17A8F}"/>
              </a:ext>
            </a:extLst>
          </p:cNvPr>
          <p:cNvSpPr>
            <a:spLocks noGrp="1"/>
          </p:cNvSpPr>
          <p:nvPr>
            <p:ph idx="1"/>
          </p:nvPr>
        </p:nvSpPr>
        <p:spPr>
          <a:xfrm>
            <a:off x="3733800" y="1524000"/>
            <a:ext cx="4783327" cy="3697685"/>
          </a:xfrm>
        </p:spPr>
        <p:txBody>
          <a:bodyPr anchor="ctr">
            <a:normAutofit fontScale="92500" lnSpcReduction="20000"/>
          </a:bodyPr>
          <a:lstStyle/>
          <a:p>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2"/>
              </a:rPr>
              <a:t>A study by the National Institute of Mental Health</a:t>
            </a:r>
            <a:r>
              <a:rPr lang="en-US" sz="2400" dirty="0">
                <a:latin typeface="Times New Roman" panose="02020603050405020304" pitchFamily="18" charset="0"/>
                <a:cs typeface="Times New Roman" panose="02020603050405020304" pitchFamily="18" charset="0"/>
              </a:rPr>
              <a:t> (2016) found that </a:t>
            </a:r>
            <a:r>
              <a:rPr lang="en-US" sz="2400" dirty="0">
                <a:highlight>
                  <a:srgbClr val="FFFF00"/>
                </a:highlight>
                <a:latin typeface="Times New Roman" panose="02020603050405020304" pitchFamily="18" charset="0"/>
                <a:cs typeface="Times New Roman" panose="02020603050405020304" pitchFamily="18" charset="0"/>
              </a:rPr>
              <a:t>approximately 6% of Americans are severely mentally ill, compared to the 20-25% of the homeless population that suffers from severe mental illness.  Furthermore, 45% of the homeless population shows history of mental illness diagnoses.</a:t>
            </a:r>
          </a:p>
          <a:p>
            <a:endParaRPr lang="en-US" dirty="0">
              <a:highlight>
                <a:srgbClr val="FFFF00"/>
              </a:highlight>
              <a:latin typeface="Times New Roman" panose="02020603050405020304" pitchFamily="18" charset="0"/>
              <a:cs typeface="Times New Roman" panose="02020603050405020304" pitchFamily="18" charset="0"/>
            </a:endParaRPr>
          </a:p>
          <a:p>
            <a:pPr marL="0" indent="0">
              <a:buNone/>
            </a:pPr>
            <a:endParaRPr lang="en-US" dirty="0">
              <a:highlight>
                <a:srgbClr val="FFFF00"/>
              </a:highlight>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Source: https://www.nimh.nih.gov/health/statistics/mental-illness.shtml</a:t>
            </a:r>
          </a:p>
        </p:txBody>
      </p:sp>
    </p:spTree>
    <p:extLst>
      <p:ext uri="{BB962C8B-B14F-4D97-AF65-F5344CB8AC3E}">
        <p14:creationId xmlns:p14="http://schemas.microsoft.com/office/powerpoint/2010/main" val="412241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066800"/>
          </a:xfrm>
        </p:spPr>
        <p:txBody>
          <a:bodyPr/>
          <a:lstStyle/>
          <a:p>
            <a:r>
              <a:rPr lang="en-US" dirty="0">
                <a:latin typeface="Times New Roman" panose="02020603050405020304" pitchFamily="18" charset="0"/>
                <a:cs typeface="Times New Roman" panose="02020603050405020304" pitchFamily="18" charset="0"/>
              </a:rPr>
              <a:t>Disclosures</a:t>
            </a:r>
          </a:p>
        </p:txBody>
      </p:sp>
      <p:sp>
        <p:nvSpPr>
          <p:cNvPr id="3" name="Subtitle 2"/>
          <p:cNvSpPr>
            <a:spLocks noGrp="1"/>
          </p:cNvSpPr>
          <p:nvPr>
            <p:ph type="subTitle" idx="1"/>
          </p:nvPr>
        </p:nvSpPr>
        <p:spPr>
          <a:xfrm>
            <a:off x="685800" y="2438400"/>
            <a:ext cx="7467600" cy="3124200"/>
          </a:xfrm>
        </p:spPr>
        <p:txBody>
          <a:bodyPr/>
          <a:lstStyle/>
          <a:p>
            <a:r>
              <a:rPr lang="en-US" dirty="0">
                <a:solidFill>
                  <a:schemeClr val="tx1"/>
                </a:solidFill>
                <a:latin typeface="Times New Roman" panose="02020603050405020304" pitchFamily="18" charset="0"/>
                <a:cs typeface="Times New Roman" panose="02020603050405020304" pitchFamily="18" charset="0"/>
              </a:rPr>
              <a:t>Nothing to disclose…</a:t>
            </a:r>
          </a:p>
        </p:txBody>
      </p:sp>
    </p:spTree>
    <p:extLst>
      <p:ext uri="{BB962C8B-B14F-4D97-AF65-F5344CB8AC3E}">
        <p14:creationId xmlns:p14="http://schemas.microsoft.com/office/powerpoint/2010/main" val="2127906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48D5-DD83-4BB5-A3B3-F77F930F1695}"/>
              </a:ext>
            </a:extLst>
          </p:cNvPr>
          <p:cNvSpPr>
            <a:spLocks noGrp="1"/>
          </p:cNvSpPr>
          <p:nvPr>
            <p:ph type="title"/>
          </p:nvPr>
        </p:nvSpPr>
        <p:spPr>
          <a:xfrm>
            <a:off x="381000" y="533400"/>
            <a:ext cx="7886700" cy="994172"/>
          </a:xfrm>
        </p:spPr>
        <p:txBody>
          <a:bodyPr>
            <a:normAutofit/>
          </a:bodyPr>
          <a:lstStyle/>
          <a:p>
            <a:r>
              <a:rPr lang="en-US" sz="2800" dirty="0">
                <a:latin typeface="Times New Roman" panose="02020603050405020304" pitchFamily="18" charset="0"/>
                <a:cs typeface="Times New Roman" panose="02020603050405020304" pitchFamily="18" charset="0"/>
              </a:rPr>
              <a:t>What does the research tell us?</a:t>
            </a:r>
            <a:endParaRPr lang="en-US" sz="2800" dirty="0"/>
          </a:p>
        </p:txBody>
      </p:sp>
      <p:sp>
        <p:nvSpPr>
          <p:cNvPr id="3" name="Content Placeholder 2">
            <a:extLst>
              <a:ext uri="{FF2B5EF4-FFF2-40B4-BE49-F238E27FC236}">
                <a16:creationId xmlns:a16="http://schemas.microsoft.com/office/drawing/2014/main" id="{AAF53DBF-CD25-4C8B-B103-103BC74BCEBA}"/>
              </a:ext>
            </a:extLst>
          </p:cNvPr>
          <p:cNvSpPr>
            <a:spLocks noGrp="1"/>
          </p:cNvSpPr>
          <p:nvPr>
            <p:ph idx="1"/>
          </p:nvPr>
        </p:nvSpPr>
        <p:spPr>
          <a:xfrm>
            <a:off x="533400" y="1676400"/>
            <a:ext cx="8229600" cy="3886200"/>
          </a:xfrm>
        </p:spPr>
        <p:txBody>
          <a:bodyPr>
            <a:normAutofit fontScale="85000" lnSpcReduction="10000"/>
          </a:bodyPr>
          <a:lstStyle/>
          <a:p>
            <a:pPr marL="0" indent="0">
              <a:buNone/>
            </a:pPr>
            <a:r>
              <a:rPr lang="en-US" sz="2800" dirty="0">
                <a:latin typeface="Times New Roman" panose="02020603050405020304" pitchFamily="18" charset="0"/>
                <a:cs typeface="Times New Roman" panose="02020603050405020304" pitchFamily="18" charset="0"/>
              </a:rPr>
              <a:t>How Many People with Serious Mental Illness Are Homeless?</a:t>
            </a:r>
          </a:p>
          <a:p>
            <a:pPr fontAlgn="base"/>
            <a:r>
              <a:rPr lang="en-US" sz="1800" dirty="0">
                <a:latin typeface="Times New Roman" panose="02020603050405020304" pitchFamily="18" charset="0"/>
                <a:cs typeface="Times New Roman" panose="02020603050405020304" pitchFamily="18" charset="0"/>
                <a:hlinkClick r:id="rId2"/>
              </a:rPr>
              <a:t>“How many individuals with a serious mental illness are homeless</a:t>
            </a:r>
            <a:r>
              <a:rPr lang="en-US" sz="1800" dirty="0">
                <a:latin typeface="Times New Roman" panose="02020603050405020304" pitchFamily="18" charset="0"/>
                <a:cs typeface="Times New Roman" panose="02020603050405020304" pitchFamily="18" charset="0"/>
              </a:rPr>
              <a:t>” examines the percentage of homeless individuals with serious mental illness and their abysmal quality of life.</a:t>
            </a:r>
          </a:p>
          <a:p>
            <a:pPr fontAlgn="base"/>
            <a:r>
              <a:rPr lang="en-US" sz="1800" dirty="0">
                <a:highlight>
                  <a:srgbClr val="FFFF00"/>
                </a:highlight>
                <a:latin typeface="Times New Roman" panose="02020603050405020304" pitchFamily="18" charset="0"/>
                <a:cs typeface="Times New Roman" panose="02020603050405020304" pitchFamily="18" charset="0"/>
              </a:rPr>
              <a:t>Approximately 33 percent of the homeless are individuals with serious mental illnesses that are untreated;</a:t>
            </a:r>
          </a:p>
          <a:p>
            <a:pPr fontAlgn="base"/>
            <a:r>
              <a:rPr lang="en-US" sz="1800" dirty="0">
                <a:highlight>
                  <a:srgbClr val="FFFF00"/>
                </a:highlight>
                <a:latin typeface="Times New Roman" panose="02020603050405020304" pitchFamily="18" charset="0"/>
                <a:cs typeface="Times New Roman" panose="02020603050405020304" pitchFamily="18" charset="0"/>
              </a:rPr>
              <a:t>Many of these people suffer from schizophrenia, schizoaffective disorder, bipolar disorder or major depression</a:t>
            </a:r>
            <a:r>
              <a:rPr lang="en-US" sz="1800" dirty="0">
                <a:latin typeface="Times New Roman" panose="02020603050405020304" pitchFamily="18" charset="0"/>
                <a:cs typeface="Times New Roman" panose="02020603050405020304" pitchFamily="18" charset="0"/>
              </a:rPr>
              <a:t>;</a:t>
            </a:r>
          </a:p>
          <a:p>
            <a:pPr fontAlgn="base"/>
            <a:r>
              <a:rPr lang="en-US" sz="1800" dirty="0">
                <a:latin typeface="Times New Roman" panose="02020603050405020304" pitchFamily="18" charset="0"/>
                <a:cs typeface="Times New Roman" panose="02020603050405020304" pitchFamily="18" charset="0"/>
              </a:rPr>
              <a:t>The homeless population has increased steadily in cities and small towns since the 1970s;</a:t>
            </a:r>
          </a:p>
          <a:p>
            <a:pPr fontAlgn="base"/>
            <a:r>
              <a:rPr lang="en-US" sz="1800" dirty="0">
                <a:latin typeface="Times New Roman" panose="02020603050405020304" pitchFamily="18" charset="0"/>
                <a:cs typeface="Times New Roman" panose="02020603050405020304" pitchFamily="18" charset="0"/>
              </a:rPr>
              <a:t>In Massachusetts and Ohio, 27 and 36 percent of people released from mental institutions became homeless within 6 months;</a:t>
            </a:r>
          </a:p>
          <a:p>
            <a:pPr fontAlgn="base"/>
            <a:r>
              <a:rPr lang="en-US" sz="1800" dirty="0">
                <a:latin typeface="Times New Roman" panose="02020603050405020304" pitchFamily="18" charset="0"/>
                <a:cs typeface="Times New Roman" panose="02020603050405020304" pitchFamily="18" charset="0"/>
              </a:rPr>
              <a:t>Previously hospitalized people were three times more likely to obtain food from the garbage;</a:t>
            </a:r>
          </a:p>
          <a:p>
            <a:pPr fontAlgn="base"/>
            <a:r>
              <a:rPr lang="en-US" sz="1800" dirty="0">
                <a:latin typeface="Times New Roman" panose="02020603050405020304" pitchFamily="18" charset="0"/>
                <a:cs typeface="Times New Roman" panose="02020603050405020304" pitchFamily="18" charset="0"/>
              </a:rPr>
              <a:t>Studies show that psychotic individuals are much more likely to get assaulted or threatened while homeless.</a:t>
            </a:r>
          </a:p>
          <a:p>
            <a:pPr marL="0" indent="0">
              <a:buNone/>
            </a:pPr>
            <a:endParaRPr lang="en-US" sz="1125" dirty="0">
              <a:latin typeface="Times New Roman" panose="02020603050405020304" pitchFamily="18" charset="0"/>
              <a:cs typeface="Times New Roman" panose="02020603050405020304" pitchFamily="18" charset="0"/>
            </a:endParaRPr>
          </a:p>
          <a:p>
            <a:pPr marL="0" indent="0">
              <a:buNone/>
            </a:pPr>
            <a:r>
              <a:rPr lang="en-US" sz="1125" dirty="0">
                <a:latin typeface="Times New Roman" panose="02020603050405020304" pitchFamily="18" charset="0"/>
                <a:cs typeface="Times New Roman" panose="02020603050405020304" pitchFamily="18" charset="0"/>
              </a:rPr>
              <a:t>Source: Treatment Advocacy Center, September 2016</a:t>
            </a:r>
          </a:p>
          <a:p>
            <a:pPr marL="0" indent="0">
              <a:buNone/>
            </a:pPr>
            <a:r>
              <a:rPr lang="en-US" sz="1125" dirty="0">
                <a:latin typeface="Times New Roman" panose="02020603050405020304" pitchFamily="18" charset="0"/>
                <a:cs typeface="Times New Roman" panose="02020603050405020304" pitchFamily="18" charset="0"/>
              </a:rPr>
              <a:t>https://www.treatmentadvocacycenter.org/fixing-the-system/features-and-news/2596-how-many-people-with-serious-mental-illness-are-homeless</a:t>
            </a:r>
          </a:p>
          <a:p>
            <a:endParaRPr lang="en-US" sz="1125" dirty="0"/>
          </a:p>
        </p:txBody>
      </p:sp>
    </p:spTree>
    <p:extLst>
      <p:ext uri="{BB962C8B-B14F-4D97-AF65-F5344CB8AC3E}">
        <p14:creationId xmlns:p14="http://schemas.microsoft.com/office/powerpoint/2010/main" val="1378113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351C-C65F-4E48-B8FD-65252C6E364C}"/>
              </a:ext>
            </a:extLst>
          </p:cNvPr>
          <p:cNvSpPr>
            <a:spLocks noGrp="1"/>
          </p:cNvSpPr>
          <p:nvPr>
            <p:ph type="title"/>
          </p:nvPr>
        </p:nvSpPr>
        <p:spPr>
          <a:xfrm>
            <a:off x="228600" y="990600"/>
            <a:ext cx="3124200" cy="3697685"/>
          </a:xfrm>
        </p:spPr>
        <p:txBody>
          <a:bodyPr>
            <a:normAutofit fontScale="90000"/>
          </a:bodyPr>
          <a:lstStyle/>
          <a:p>
            <a:pPr algn="r"/>
            <a:r>
              <a:rPr lang="en-US" dirty="0">
                <a:solidFill>
                  <a:schemeClr val="accent1"/>
                </a:solidFill>
                <a:latin typeface="Times New Roman" panose="02020603050405020304" pitchFamily="18" charset="0"/>
                <a:cs typeface="Times New Roman" panose="02020603050405020304" pitchFamily="18" charset="0"/>
              </a:rPr>
              <a:t>Mental Illness and Homelessness</a:t>
            </a:r>
            <a:br>
              <a:rPr lang="en-US" dirty="0">
                <a:solidFill>
                  <a:schemeClr val="accent1"/>
                </a:solidFill>
                <a:latin typeface="Times New Roman" panose="02020603050405020304" pitchFamily="18" charset="0"/>
                <a:cs typeface="Times New Roman" panose="02020603050405020304" pitchFamily="18" charset="0"/>
              </a:rPr>
            </a:br>
            <a:r>
              <a:rPr lang="en-US" sz="2100" dirty="0">
                <a:solidFill>
                  <a:schemeClr val="accent1"/>
                </a:solidFill>
                <a:latin typeface="Times New Roman" panose="02020603050405020304" pitchFamily="18" charset="0"/>
                <a:cs typeface="Times New Roman" panose="02020603050405020304" pitchFamily="18" charset="0"/>
              </a:rPr>
              <a:t>What does the research tell us?</a:t>
            </a:r>
            <a:br>
              <a:rPr lang="en-US" sz="2100" dirty="0">
                <a:solidFill>
                  <a:schemeClr val="accent1"/>
                </a:solidFill>
                <a:latin typeface="Times New Roman" panose="02020603050405020304" pitchFamily="18" charset="0"/>
                <a:cs typeface="Times New Roman" panose="02020603050405020304" pitchFamily="18" charset="0"/>
              </a:rPr>
            </a:br>
            <a:br>
              <a:rPr lang="en-US" sz="2100" dirty="0">
                <a:solidFill>
                  <a:schemeClr val="accent1"/>
                </a:solidFill>
                <a:latin typeface="Times New Roman" panose="02020603050405020304" pitchFamily="18" charset="0"/>
                <a:cs typeface="Times New Roman" panose="02020603050405020304" pitchFamily="18" charset="0"/>
              </a:rPr>
            </a:br>
            <a:r>
              <a:rPr lang="en-US" sz="2100" dirty="0">
                <a:solidFill>
                  <a:schemeClr val="accent1"/>
                </a:solidFill>
                <a:latin typeface="Times New Roman" panose="02020603050405020304" pitchFamily="18" charset="0"/>
                <a:cs typeface="Times New Roman" panose="02020603050405020304" pitchFamily="18" charset="0"/>
              </a:rPr>
              <a:t>Where’s the $?</a:t>
            </a:r>
            <a:endParaRPr lang="en-US" sz="2100" dirty="0">
              <a:solidFill>
                <a:schemeClr val="accent1"/>
              </a:solidFill>
            </a:endParaRPr>
          </a:p>
        </p:txBody>
      </p:sp>
      <p:sp>
        <p:nvSpPr>
          <p:cNvPr id="3" name="Content Placeholder 2">
            <a:extLst>
              <a:ext uri="{FF2B5EF4-FFF2-40B4-BE49-F238E27FC236}">
                <a16:creationId xmlns:a16="http://schemas.microsoft.com/office/drawing/2014/main" id="{9221EF22-A2C3-4A55-947A-D5DD3137F88E}"/>
              </a:ext>
            </a:extLst>
          </p:cNvPr>
          <p:cNvSpPr>
            <a:spLocks noGrp="1"/>
          </p:cNvSpPr>
          <p:nvPr>
            <p:ph idx="1"/>
          </p:nvPr>
        </p:nvSpPr>
        <p:spPr>
          <a:xfrm>
            <a:off x="3657600" y="990600"/>
            <a:ext cx="5047646" cy="4672013"/>
          </a:xfrm>
        </p:spPr>
        <p:txBody>
          <a:bodyPr anchor="ct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Though officials believe that they are saving money by releasing patients from mental hospitals, there is a significant cost to the patient and to society at large.  </a:t>
            </a:r>
            <a:r>
              <a:rPr lang="en-US" dirty="0">
                <a:highlight>
                  <a:srgbClr val="FFFF00"/>
                </a:highlight>
                <a:latin typeface="Times New Roman" panose="02020603050405020304" pitchFamily="18" charset="0"/>
                <a:cs typeface="Times New Roman" panose="02020603050405020304" pitchFamily="18" charset="0"/>
              </a:rPr>
              <a:t>“In 2001, a University of Pennsylvania study that examined 5,000 homeless people with mental illnesses in New York City found that they cost taxpayers an average of $40,500 a year for their use of emergency rooms, psychiatric hospitals, shelters and prisons.”</a:t>
            </a:r>
            <a:r>
              <a:rPr lang="en-US" dirty="0">
                <a:latin typeface="Times New Roman" panose="02020603050405020304" pitchFamily="18" charset="0"/>
                <a:cs typeface="Times New Roman" panose="02020603050405020304" pitchFamily="18" charset="0"/>
              </a:rPr>
              <a:t> </a:t>
            </a:r>
          </a:p>
          <a:p>
            <a:pPr marL="0" indent="0">
              <a:buNone/>
            </a:pPr>
            <a:r>
              <a:rPr lang="en-US" sz="900" dirty="0">
                <a:latin typeface="Times New Roman" panose="02020603050405020304" pitchFamily="18" charset="0"/>
                <a:cs typeface="Times New Roman" panose="02020603050405020304" pitchFamily="18" charset="0"/>
              </a:rPr>
              <a:t>Source: Treatment Advocacy Center</a:t>
            </a:r>
          </a:p>
          <a:p>
            <a:pPr marL="0" indent="0">
              <a:buNone/>
            </a:pPr>
            <a:r>
              <a:rPr lang="en-US" sz="900" dirty="0">
                <a:latin typeface="Times New Roman" panose="02020603050405020304" pitchFamily="18" charset="0"/>
                <a:cs typeface="Times New Roman" panose="02020603050405020304" pitchFamily="18" charset="0"/>
              </a:rPr>
              <a:t>https://www.treatmentadvocacycenter.org/fixing-the-system/features-and-news/2596-how-many-people-with-serious-mental-illness-are-homeless</a:t>
            </a:r>
          </a:p>
          <a:p>
            <a:endParaRPr lang="en-US" sz="165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226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5D99-E004-47CB-9CE4-F6B83F27ED46}"/>
              </a:ext>
            </a:extLst>
          </p:cNvPr>
          <p:cNvSpPr>
            <a:spLocks noGrp="1"/>
          </p:cNvSpPr>
          <p:nvPr>
            <p:ph type="title"/>
          </p:nvPr>
        </p:nvSpPr>
        <p:spPr>
          <a:xfrm>
            <a:off x="2514600" y="609600"/>
            <a:ext cx="4739392" cy="1090538"/>
          </a:xfrm>
        </p:spPr>
        <p:txBody>
          <a:bodyPr>
            <a:normAutofit fontScale="90000"/>
          </a:bodyPr>
          <a:lstStyle/>
          <a:p>
            <a:r>
              <a:rPr lang="en-US" sz="2700" dirty="0">
                <a:solidFill>
                  <a:srgbClr val="000000"/>
                </a:solidFill>
                <a:latin typeface="Times New Roman" panose="02020603050405020304" pitchFamily="18" charset="0"/>
                <a:cs typeface="Times New Roman" panose="02020603050405020304" pitchFamily="18" charset="0"/>
              </a:rPr>
              <a:t>Mental Illness and Homelessness</a:t>
            </a:r>
            <a:br>
              <a:rPr lang="en-US" sz="2100" dirty="0">
                <a:solidFill>
                  <a:srgbClr val="000000"/>
                </a:solidFill>
                <a:latin typeface="Times New Roman" panose="02020603050405020304" pitchFamily="18" charset="0"/>
                <a:cs typeface="Times New Roman" panose="02020603050405020304" pitchFamily="18" charset="0"/>
              </a:rPr>
            </a:br>
            <a:r>
              <a:rPr lang="en-US" sz="2100" dirty="0">
                <a:solidFill>
                  <a:srgbClr val="000000"/>
                </a:solidFill>
                <a:latin typeface="Times New Roman" panose="02020603050405020304" pitchFamily="18" charset="0"/>
                <a:cs typeface="Times New Roman" panose="02020603050405020304" pitchFamily="18" charset="0"/>
              </a:rPr>
              <a:t>What does the research tell us?</a:t>
            </a:r>
            <a:endParaRPr lang="en-US" sz="2100" dirty="0">
              <a:solidFill>
                <a:srgbClr val="000000"/>
              </a:solidFill>
            </a:endParaRPr>
          </a:p>
        </p:txBody>
      </p:sp>
      <p:pic>
        <p:nvPicPr>
          <p:cNvPr id="7" name="Graphic 6" descr="Head with Gears">
            <a:extLst>
              <a:ext uri="{FF2B5EF4-FFF2-40B4-BE49-F238E27FC236}">
                <a16:creationId xmlns:a16="http://schemas.microsoft.com/office/drawing/2014/main" id="{79108045-03B0-4E88-86B2-6E77CBA12B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00" y="1066800"/>
            <a:ext cx="1784446" cy="1784446"/>
          </a:xfrm>
          <a:prstGeom prst="rect">
            <a:avLst/>
          </a:prstGeom>
        </p:spPr>
      </p:pic>
      <p:sp>
        <p:nvSpPr>
          <p:cNvPr id="3" name="Content Placeholder 2">
            <a:extLst>
              <a:ext uri="{FF2B5EF4-FFF2-40B4-BE49-F238E27FC236}">
                <a16:creationId xmlns:a16="http://schemas.microsoft.com/office/drawing/2014/main" id="{A405DD50-74F5-40CC-9289-2F2B88675631}"/>
              </a:ext>
            </a:extLst>
          </p:cNvPr>
          <p:cNvSpPr>
            <a:spLocks noGrp="1"/>
          </p:cNvSpPr>
          <p:nvPr>
            <p:ph idx="1"/>
          </p:nvPr>
        </p:nvSpPr>
        <p:spPr>
          <a:xfrm>
            <a:off x="2209800" y="1524000"/>
            <a:ext cx="6618962" cy="4035729"/>
          </a:xfrm>
        </p:spPr>
        <p:txBody>
          <a:bodyPr anchor="ctr">
            <a:normAutofit/>
          </a:bodyPr>
          <a:lstStyle/>
          <a:p>
            <a:pPr marL="0" indent="0">
              <a:buNone/>
            </a:pPr>
            <a:r>
              <a:rPr lang="en-US" sz="1800" dirty="0">
                <a:solidFill>
                  <a:srgbClr val="000000"/>
                </a:solidFill>
                <a:latin typeface="Times New Roman" panose="02020603050405020304" pitchFamily="18" charset="0"/>
                <a:cs typeface="Times New Roman" panose="02020603050405020304" pitchFamily="18" charset="0"/>
              </a:rPr>
              <a:t>National Coalition of the Homeless, June 2017:</a:t>
            </a:r>
          </a:p>
          <a:p>
            <a:pPr marL="0" indent="0">
              <a:buNone/>
            </a:pPr>
            <a:r>
              <a:rPr lang="en-US" sz="1800" dirty="0">
                <a:solidFill>
                  <a:srgbClr val="000000"/>
                </a:solidFill>
                <a:latin typeface="Times New Roman" panose="02020603050405020304" pitchFamily="18" charset="0"/>
                <a:cs typeface="Times New Roman" panose="02020603050405020304" pitchFamily="18" charset="0"/>
              </a:rPr>
              <a:t>According to the Treatment Advocacy Center:</a:t>
            </a:r>
          </a:p>
          <a:p>
            <a:r>
              <a:rPr lang="en-US" sz="1800" dirty="0">
                <a:solidFill>
                  <a:srgbClr val="000000"/>
                </a:solidFill>
                <a:latin typeface="Times New Roman" panose="02020603050405020304" pitchFamily="18" charset="0"/>
                <a:cs typeface="Times New Roman" panose="02020603050405020304" pitchFamily="18" charset="0"/>
              </a:rPr>
              <a:t>One third of people experiencing homelessness in the United States suffer from some form of severe mental illness.  </a:t>
            </a:r>
          </a:p>
          <a:p>
            <a:pPr marL="0" indent="0">
              <a:buNone/>
            </a:pPr>
            <a:r>
              <a:rPr lang="en-US" sz="1800" dirty="0">
                <a:solidFill>
                  <a:srgbClr val="000000"/>
                </a:solidFill>
                <a:highlight>
                  <a:srgbClr val="FFFF00"/>
                </a:highlight>
                <a:latin typeface="Times New Roman" panose="02020603050405020304" pitchFamily="18" charset="0"/>
                <a:cs typeface="Times New Roman" panose="02020603050405020304" pitchFamily="18" charset="0"/>
              </a:rPr>
              <a:t>In a 2015 survey performed by the U.S. Conference of Mayors, </a:t>
            </a:r>
            <a:r>
              <a:rPr lang="en-US" sz="1800" dirty="0">
                <a:solidFill>
                  <a:srgbClr val="000000"/>
                </a:solidFill>
                <a:latin typeface="Times New Roman" panose="02020603050405020304" pitchFamily="18" charset="0"/>
                <a:cs typeface="Times New Roman" panose="02020603050405020304" pitchFamily="18" charset="0"/>
              </a:rPr>
              <a:t>twenty-two cities were asked for the three largest causes of homelessness in their communities.  </a:t>
            </a:r>
            <a:r>
              <a:rPr lang="en-US" sz="1800" dirty="0">
                <a:solidFill>
                  <a:srgbClr val="000000"/>
                </a:solidFill>
                <a:highlight>
                  <a:srgbClr val="FFFF00"/>
                </a:highlight>
                <a:latin typeface="Times New Roman" panose="02020603050405020304" pitchFamily="18" charset="0"/>
                <a:cs typeface="Times New Roman" panose="02020603050405020304" pitchFamily="18" charset="0"/>
              </a:rPr>
              <a:t>Mental illness was the third largest cause of homelessness for single adults </a:t>
            </a:r>
            <a:r>
              <a:rPr lang="en-US" sz="1800" dirty="0">
                <a:solidFill>
                  <a:srgbClr val="000000"/>
                </a:solidFill>
                <a:latin typeface="Times New Roman" panose="02020603050405020304" pitchFamily="18" charset="0"/>
                <a:cs typeface="Times New Roman" panose="02020603050405020304" pitchFamily="18" charset="0"/>
              </a:rPr>
              <a:t>(mentioned by 40% of cities). </a:t>
            </a:r>
            <a:r>
              <a:rPr lang="en-US" sz="1800" dirty="0">
                <a:solidFill>
                  <a:srgbClr val="000000"/>
                </a:solidFill>
                <a:highlight>
                  <a:srgbClr val="FFFF00"/>
                </a:highlight>
                <a:latin typeface="Times New Roman" panose="02020603050405020304" pitchFamily="18" charset="0"/>
                <a:cs typeface="Times New Roman" panose="02020603050405020304" pitchFamily="18" charset="0"/>
              </a:rPr>
              <a:t> For families experiencing homelessness, mental illness was mentioned by 20% of cities as one of the top three causes. </a:t>
            </a:r>
            <a:endParaRPr lang="en-US" sz="1800" dirty="0">
              <a:solidFill>
                <a:srgbClr val="000000"/>
              </a:solidFill>
              <a:latin typeface="Times New Roman" panose="02020603050405020304" pitchFamily="18" charset="0"/>
              <a:cs typeface="Times New Roman" panose="02020603050405020304" pitchFamily="18" charset="0"/>
            </a:endParaRPr>
          </a:p>
          <a:p>
            <a:pPr marL="0" indent="0">
              <a:buNone/>
            </a:pPr>
            <a:r>
              <a:rPr lang="en-US" sz="1050" dirty="0">
                <a:solidFill>
                  <a:srgbClr val="000000"/>
                </a:solidFill>
                <a:latin typeface="Times New Roman" panose="02020603050405020304" pitchFamily="18" charset="0"/>
                <a:cs typeface="Times New Roman" panose="02020603050405020304" pitchFamily="18" charset="0"/>
              </a:rPr>
              <a:t>Source:  </a:t>
            </a:r>
            <a:r>
              <a:rPr lang="en-US" sz="1050" dirty="0">
                <a:solidFill>
                  <a:srgbClr val="000000"/>
                </a:solidFill>
                <a:latin typeface="Times New Roman" panose="02020603050405020304" pitchFamily="18" charset="0"/>
                <a:cs typeface="Times New Roman" panose="02020603050405020304" pitchFamily="18" charset="0"/>
                <a:hlinkClick r:id="rId4"/>
              </a:rPr>
              <a:t>http://nationalhomeless.org/wp-content/uploads/2017/06/Mental-Illness-and-Homelessness.pdf</a:t>
            </a:r>
            <a:endParaRPr lang="en-US" sz="1050" dirty="0">
              <a:solidFill>
                <a:srgbClr val="000000"/>
              </a:solidFill>
              <a:latin typeface="Times New Roman" panose="02020603050405020304" pitchFamily="18" charset="0"/>
              <a:cs typeface="Times New Roman" panose="02020603050405020304" pitchFamily="18" charset="0"/>
            </a:endParaRPr>
          </a:p>
          <a:p>
            <a:pPr marL="0" indent="0">
              <a:buNone/>
            </a:pPr>
            <a:r>
              <a:rPr lang="en-US" sz="105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17200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14126A6-4CBA-4B96-8F0D-F2D10FAB0715}"/>
              </a:ext>
            </a:extLst>
          </p:cNvPr>
          <p:cNvPicPr>
            <a:picLocks noGrp="1" noChangeAspect="1"/>
          </p:cNvPicPr>
          <p:nvPr>
            <p:ph idx="1"/>
          </p:nvPr>
        </p:nvPicPr>
        <p:blipFill>
          <a:blip r:embed="rId2"/>
          <a:stretch>
            <a:fillRect/>
          </a:stretch>
        </p:blipFill>
        <p:spPr>
          <a:xfrm>
            <a:off x="67734" y="838200"/>
            <a:ext cx="9076266" cy="5105400"/>
          </a:xfrm>
          <a:prstGeom prst="rect">
            <a:avLst/>
          </a:prstGeom>
        </p:spPr>
      </p:pic>
    </p:spTree>
    <p:extLst>
      <p:ext uri="{BB962C8B-B14F-4D97-AF65-F5344CB8AC3E}">
        <p14:creationId xmlns:p14="http://schemas.microsoft.com/office/powerpoint/2010/main" val="3375800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F76C-E004-469D-9ABC-22A78AD60280}"/>
              </a:ext>
            </a:extLst>
          </p:cNvPr>
          <p:cNvSpPr>
            <a:spLocks noGrp="1"/>
          </p:cNvSpPr>
          <p:nvPr>
            <p:ph type="title"/>
          </p:nvPr>
        </p:nvSpPr>
        <p:spPr>
          <a:xfrm>
            <a:off x="6019800" y="1295400"/>
            <a:ext cx="2620772" cy="4900613"/>
          </a:xfrm>
        </p:spPr>
        <p:txBody>
          <a:bodyPr>
            <a:normAutofit fontScale="90000"/>
          </a:bodyPr>
          <a:lstStyle/>
          <a:p>
            <a:pPr algn="r"/>
            <a:r>
              <a:rPr lang="en-US" sz="3000" dirty="0">
                <a:solidFill>
                  <a:schemeClr val="accent1"/>
                </a:solidFill>
                <a:latin typeface="Times New Roman" panose="02020603050405020304" pitchFamily="18" charset="0"/>
                <a:cs typeface="Times New Roman" panose="02020603050405020304" pitchFamily="18" charset="0"/>
              </a:rPr>
              <a:t>Substance Abuse and Homelessness</a:t>
            </a:r>
            <a:br>
              <a:rPr lang="en-US" sz="3000" dirty="0">
                <a:solidFill>
                  <a:schemeClr val="accent1"/>
                </a:solidFill>
                <a:latin typeface="Times New Roman" panose="02020603050405020304" pitchFamily="18" charset="0"/>
                <a:cs typeface="Times New Roman" panose="02020603050405020304" pitchFamily="18" charset="0"/>
              </a:rPr>
            </a:br>
            <a:r>
              <a:rPr lang="en-US" sz="2025" dirty="0">
                <a:solidFill>
                  <a:schemeClr val="accent1"/>
                </a:solidFill>
                <a:latin typeface="Times New Roman" panose="02020603050405020304" pitchFamily="18" charset="0"/>
                <a:cs typeface="Times New Roman" panose="02020603050405020304" pitchFamily="18" charset="0"/>
              </a:rPr>
              <a:t>What does the research tell us?</a:t>
            </a:r>
            <a:br>
              <a:rPr lang="en-US" sz="2025" dirty="0">
                <a:solidFill>
                  <a:schemeClr val="accent1"/>
                </a:solidFill>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National Coalition for the Homeless June 2017 </a:t>
            </a:r>
            <a:br>
              <a:rPr lang="en-US" sz="825" b="1"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Source: http://nationalhomeless.org/wp-content/uploads/2017/06/Substance-Abuse-and-Homelessness.pdf</a:t>
            </a:r>
            <a:br>
              <a:rPr lang="en-US" sz="900"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endParaRPr lang="en-US" dirty="0">
              <a:solidFill>
                <a:schemeClr val="accent1"/>
              </a:solidFill>
            </a:endParaRPr>
          </a:p>
        </p:txBody>
      </p:sp>
      <p:sp>
        <p:nvSpPr>
          <p:cNvPr id="3" name="Content Placeholder 2">
            <a:extLst>
              <a:ext uri="{FF2B5EF4-FFF2-40B4-BE49-F238E27FC236}">
                <a16:creationId xmlns:a16="http://schemas.microsoft.com/office/drawing/2014/main" id="{A69E4D92-E1D4-4B07-8254-4BD023053F70}"/>
              </a:ext>
            </a:extLst>
          </p:cNvPr>
          <p:cNvSpPr>
            <a:spLocks noGrp="1"/>
          </p:cNvSpPr>
          <p:nvPr>
            <p:ph idx="1"/>
          </p:nvPr>
        </p:nvSpPr>
        <p:spPr>
          <a:xfrm>
            <a:off x="228600" y="838200"/>
            <a:ext cx="5182019" cy="4847573"/>
          </a:xfrm>
        </p:spPr>
        <p:txBody>
          <a:bodyPr anchor="ctr">
            <a:normAutofit/>
          </a:bodyPr>
          <a:lstStyle/>
          <a:p>
            <a:pPr marL="0" indent="0">
              <a:buNone/>
            </a:pPr>
            <a:r>
              <a:rPr lang="en-US" sz="1500" dirty="0">
                <a:latin typeface="Times New Roman" panose="02020603050405020304" pitchFamily="18" charset="0"/>
                <a:cs typeface="Times New Roman" panose="02020603050405020304" pitchFamily="18" charset="0"/>
              </a:rPr>
              <a:t>Prevalence:  </a:t>
            </a:r>
            <a:r>
              <a:rPr lang="en-US" sz="1500" dirty="0">
                <a:highlight>
                  <a:srgbClr val="FFFF00"/>
                </a:highlight>
                <a:latin typeface="Times New Roman" panose="02020603050405020304" pitchFamily="18" charset="0"/>
                <a:cs typeface="Times New Roman" panose="02020603050405020304" pitchFamily="18" charset="0"/>
              </a:rPr>
              <a:t>“Narrowing down accurate and recent numbers on the prevalence of substance abuse is extremely difficult.  Yet, most statistics prove that substance abuse is much more common among homeless people than in the general population.” </a:t>
            </a:r>
          </a:p>
          <a:p>
            <a:pPr>
              <a:buFont typeface="Wingdings" panose="05000000000000000000" pitchFamily="2" charset="2"/>
              <a:buChar char="ü"/>
            </a:pPr>
            <a:r>
              <a:rPr lang="en-US" sz="1500" dirty="0">
                <a:highlight>
                  <a:srgbClr val="FFFF00"/>
                </a:highlight>
                <a:latin typeface="Times New Roman" panose="02020603050405020304" pitchFamily="18" charset="0"/>
                <a:cs typeface="Times New Roman" panose="02020603050405020304" pitchFamily="18" charset="0"/>
              </a:rPr>
              <a:t>HUD’s 2013 Annual Homelessness Assessment Report states approximately 257,000 homeless people have a severe mental illness or a chronic substance abuse issue</a:t>
            </a:r>
          </a:p>
          <a:p>
            <a:pPr>
              <a:buFont typeface="Wingdings" panose="05000000000000000000" pitchFamily="2" charset="2"/>
              <a:buChar char="ü"/>
            </a:pPr>
            <a:r>
              <a:rPr lang="en-US" sz="1500" dirty="0">
                <a:latin typeface="Times New Roman" panose="02020603050405020304" pitchFamily="18" charset="0"/>
                <a:cs typeface="Times New Roman" panose="02020603050405020304" pitchFamily="18" charset="0"/>
              </a:rPr>
              <a:t>The Substance Abuse and Mental Health Services Administration (2003) estimates, </a:t>
            </a:r>
            <a:r>
              <a:rPr lang="en-US" sz="1500" dirty="0">
                <a:highlight>
                  <a:srgbClr val="FFFF00"/>
                </a:highlight>
                <a:latin typeface="Times New Roman" panose="02020603050405020304" pitchFamily="18" charset="0"/>
                <a:cs typeface="Times New Roman" panose="02020603050405020304" pitchFamily="18" charset="0"/>
              </a:rPr>
              <a:t>38% of homeless people were dependent on alcohol and 26% abused other drugs.</a:t>
            </a:r>
          </a:p>
          <a:p>
            <a:pPr>
              <a:buFont typeface="Wingdings" panose="05000000000000000000" pitchFamily="2" charset="2"/>
              <a:buChar char="ü"/>
            </a:pPr>
            <a:r>
              <a:rPr lang="en-US" sz="1500" dirty="0">
                <a:latin typeface="Times New Roman" panose="02020603050405020304" pitchFamily="18" charset="0"/>
                <a:cs typeface="Times New Roman" panose="02020603050405020304" pitchFamily="18" charset="0"/>
              </a:rPr>
              <a:t>According to the 2015 National Household Survey on Drug Use and Health (NSDUH), only 10.1% of people above the age of 12 reported using drugs within the past month.</a:t>
            </a:r>
          </a:p>
          <a:p>
            <a:pPr>
              <a:buFont typeface="Wingdings" panose="05000000000000000000" pitchFamily="2" charset="2"/>
              <a:buChar char="ü"/>
            </a:pPr>
            <a:r>
              <a:rPr lang="en-US" sz="1500" dirty="0">
                <a:latin typeface="Times New Roman" panose="02020603050405020304" pitchFamily="18" charset="0"/>
                <a:cs typeface="Times New Roman" panose="02020603050405020304" pitchFamily="18" charset="0"/>
              </a:rPr>
              <a:t> The Substance Abuse and Mental Health Services Administration (SAMSA) found that 8.4% of adults had a substance abuse issue within the last year.</a:t>
            </a:r>
          </a:p>
          <a:p>
            <a:pPr>
              <a:buFont typeface="Wingdings" panose="05000000000000000000" pitchFamily="2" charset="2"/>
              <a:buChar char="ü"/>
            </a:pPr>
            <a:r>
              <a:rPr lang="en-US" sz="1500" dirty="0">
                <a:highlight>
                  <a:srgbClr val="FFFF00"/>
                </a:highlight>
                <a:latin typeface="Times New Roman" panose="02020603050405020304" pitchFamily="18" charset="0"/>
                <a:cs typeface="Times New Roman" panose="02020603050405020304" pitchFamily="18" charset="0"/>
              </a:rPr>
              <a:t>Alcohol abuse is more common in older generations, while drug abuse is more common in homeless youth and young adults </a:t>
            </a:r>
            <a:r>
              <a:rPr lang="en-US" sz="1500" dirty="0">
                <a:latin typeface="Times New Roman" panose="02020603050405020304" pitchFamily="18" charset="0"/>
                <a:cs typeface="Times New Roman" panose="02020603050405020304" pitchFamily="18" charset="0"/>
              </a:rPr>
              <a:t>(</a:t>
            </a:r>
            <a:r>
              <a:rPr lang="en-US" sz="1500" dirty="0" err="1">
                <a:latin typeface="Times New Roman" panose="02020603050405020304" pitchFamily="18" charset="0"/>
                <a:cs typeface="Times New Roman" panose="02020603050405020304" pitchFamily="18" charset="0"/>
              </a:rPr>
              <a:t>Didenko</a:t>
            </a:r>
            <a:r>
              <a:rPr lang="en-US" sz="1500" dirty="0">
                <a:latin typeface="Times New Roman" panose="02020603050405020304" pitchFamily="18" charset="0"/>
                <a:cs typeface="Times New Roman" panose="02020603050405020304" pitchFamily="18" charset="0"/>
              </a:rPr>
              <a:t> and </a:t>
            </a:r>
            <a:r>
              <a:rPr lang="en-US" sz="1500" dirty="0" err="1">
                <a:latin typeface="Times New Roman" panose="02020603050405020304" pitchFamily="18" charset="0"/>
                <a:cs typeface="Times New Roman" panose="02020603050405020304" pitchFamily="18" charset="0"/>
              </a:rPr>
              <a:t>Pankratz</a:t>
            </a:r>
            <a:r>
              <a:rPr lang="en-US" sz="1500" dirty="0">
                <a:latin typeface="Times New Roman" panose="02020603050405020304" pitchFamily="18" charset="0"/>
                <a:cs typeface="Times New Roman" panose="02020603050405020304" pitchFamily="18" charset="0"/>
              </a:rPr>
              <a:t>, 2007).</a:t>
            </a:r>
            <a:endParaRPr lang="en-US" sz="1500" dirty="0"/>
          </a:p>
        </p:txBody>
      </p:sp>
    </p:spTree>
    <p:extLst>
      <p:ext uri="{BB962C8B-B14F-4D97-AF65-F5344CB8AC3E}">
        <p14:creationId xmlns:p14="http://schemas.microsoft.com/office/powerpoint/2010/main" val="1746967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16D0-68B5-4E5A-B1B3-501C025CD167}"/>
              </a:ext>
            </a:extLst>
          </p:cNvPr>
          <p:cNvSpPr>
            <a:spLocks noGrp="1"/>
          </p:cNvSpPr>
          <p:nvPr>
            <p:ph type="title"/>
          </p:nvPr>
        </p:nvSpPr>
        <p:spPr>
          <a:xfrm>
            <a:off x="533400" y="838200"/>
            <a:ext cx="8167878" cy="994172"/>
          </a:xfrm>
        </p:spPr>
        <p:txBody>
          <a:bodyPr>
            <a:normAutofit fontScale="90000"/>
          </a:bodyPr>
          <a:lstStyle/>
          <a:p>
            <a:r>
              <a:rPr lang="en-US" sz="2700" b="1" dirty="0">
                <a:latin typeface="Times New Roman" panose="02020603050405020304" pitchFamily="18" charset="0"/>
                <a:cs typeface="Times New Roman" panose="02020603050405020304" pitchFamily="18" charset="0"/>
              </a:rPr>
              <a:t>SAMHSA: Mental Illness &amp; Substance Abuse in Chronic/Long-Term Homelessness</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Findings by the Substance Abuse and Mental Health Services Administration, July 2011</a:t>
            </a:r>
            <a:br>
              <a:rPr lang="en-US" sz="1575" dirty="0">
                <a:latin typeface="Times New Roman" panose="02020603050405020304" pitchFamily="18" charset="0"/>
                <a:cs typeface="Times New Roman" panose="02020603050405020304" pitchFamily="18" charset="0"/>
              </a:rPr>
            </a:br>
            <a:r>
              <a:rPr lang="en-US" sz="825" dirty="0" err="1">
                <a:latin typeface="Times New Roman" panose="02020603050405020304" pitchFamily="18" charset="0"/>
                <a:cs typeface="Times New Roman" panose="02020603050405020304" pitchFamily="18" charset="0"/>
              </a:rPr>
              <a:t>Source:https</a:t>
            </a:r>
            <a:r>
              <a:rPr lang="en-US" sz="825" dirty="0">
                <a:latin typeface="Times New Roman" panose="02020603050405020304" pitchFamily="18" charset="0"/>
                <a:cs typeface="Times New Roman" panose="02020603050405020304" pitchFamily="18" charset="0"/>
              </a:rPr>
              <a:t>://www.samhsa.gov/sites/default/files/programs_campaigns/homelessness_programs_resources/hrc-factsheet-current-statistics-prevalence-characteristics-homelessness.pdf</a:t>
            </a:r>
            <a:endParaRPr lang="en-US" sz="825" dirty="0"/>
          </a:p>
        </p:txBody>
      </p:sp>
      <p:sp>
        <p:nvSpPr>
          <p:cNvPr id="3" name="Content Placeholder 2">
            <a:extLst>
              <a:ext uri="{FF2B5EF4-FFF2-40B4-BE49-F238E27FC236}">
                <a16:creationId xmlns:a16="http://schemas.microsoft.com/office/drawing/2014/main" id="{CDFC9D60-1AF6-44FB-AACD-1B2961A3D425}"/>
              </a:ext>
            </a:extLst>
          </p:cNvPr>
          <p:cNvSpPr>
            <a:spLocks noGrp="1"/>
          </p:cNvSpPr>
          <p:nvPr>
            <p:ph idx="1"/>
          </p:nvPr>
        </p:nvSpPr>
        <p:spPr>
          <a:xfrm>
            <a:off x="609600" y="2286000"/>
            <a:ext cx="7886700" cy="2903822"/>
          </a:xfrm>
        </p:spPr>
        <p:txBody>
          <a:bodyPr>
            <a:normAutofit lnSpcReduction="10000"/>
          </a:bodyPr>
          <a:lstStyle/>
          <a:p>
            <a:pPr marL="0" indent="0">
              <a:buNone/>
            </a:pPr>
            <a:r>
              <a:rPr lang="en-US" sz="1800" b="1" dirty="0">
                <a:latin typeface="Times New Roman" panose="02020603050405020304" pitchFamily="18" charset="0"/>
                <a:cs typeface="Times New Roman" panose="02020603050405020304" pitchFamily="18" charset="0"/>
              </a:rPr>
              <a:t>Data from research conducted in the past five years indicates that:</a:t>
            </a:r>
          </a:p>
          <a:p>
            <a:r>
              <a:rPr lang="en-US" sz="1800" dirty="0">
                <a:latin typeface="Times New Roman" panose="02020603050405020304" pitchFamily="18" charset="0"/>
                <a:cs typeface="Times New Roman" panose="02020603050405020304" pitchFamily="18" charset="0"/>
              </a:rPr>
              <a:t>About 30% of people who are chronically homeless have mental health conditions.</a:t>
            </a:r>
          </a:p>
          <a:p>
            <a:r>
              <a:rPr lang="en-US" sz="1800" dirty="0">
                <a:highlight>
                  <a:srgbClr val="FFFF00"/>
                </a:highlight>
                <a:latin typeface="Times New Roman" panose="02020603050405020304" pitchFamily="18" charset="0"/>
                <a:cs typeface="Times New Roman" panose="02020603050405020304" pitchFamily="18" charset="0"/>
              </a:rPr>
              <a:t>About 50% have co-occurring substance use problems. </a:t>
            </a:r>
          </a:p>
          <a:p>
            <a:pPr marL="0" indent="0">
              <a:buNone/>
            </a:pPr>
            <a:r>
              <a:rPr lang="en-US" sz="1800" b="1" dirty="0">
                <a:latin typeface="Times New Roman" panose="02020603050405020304" pitchFamily="18" charset="0"/>
                <a:cs typeface="Times New Roman" panose="02020603050405020304" pitchFamily="18" charset="0"/>
              </a:rPr>
              <a:t>According to analyses of data from the 1996 NSHAPC</a:t>
            </a:r>
          </a:p>
          <a:p>
            <a:r>
              <a:rPr lang="en-US" sz="1800" dirty="0">
                <a:latin typeface="Times New Roman" panose="02020603050405020304" pitchFamily="18" charset="0"/>
                <a:cs typeface="Times New Roman" panose="02020603050405020304" pitchFamily="18" charset="0"/>
              </a:rPr>
              <a:t>Over 60% of people who are chronically homelessness have experienced lifetime mental health problems </a:t>
            </a:r>
          </a:p>
          <a:p>
            <a:r>
              <a:rPr lang="en-US" sz="1800" dirty="0">
                <a:highlight>
                  <a:srgbClr val="FFFF00"/>
                </a:highlight>
                <a:latin typeface="Times New Roman" panose="02020603050405020304" pitchFamily="18" charset="0"/>
                <a:cs typeface="Times New Roman" panose="02020603050405020304" pitchFamily="18" charset="0"/>
              </a:rPr>
              <a:t>Over 80% have experienced lifetime alcohol and/or drug problems</a:t>
            </a:r>
          </a:p>
          <a:p>
            <a:pPr marL="0" indent="0">
              <a:buNone/>
            </a:pPr>
            <a:r>
              <a:rPr lang="en-US" sz="1650" dirty="0">
                <a:latin typeface="Times New Roman" panose="02020603050405020304" pitchFamily="18" charset="0"/>
                <a:cs typeface="Times New Roman" panose="02020603050405020304" pitchFamily="18" charset="0"/>
              </a:rPr>
              <a:t>US Census Bureau: National Survey of Homeless Assistance Providers and Clients (NSHAPC)</a:t>
            </a:r>
          </a:p>
          <a:p>
            <a:pPr marL="0" indent="0">
              <a:buNone/>
            </a:pPr>
            <a:endParaRPr lang="en-US" sz="16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188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5F364E-7607-436C-8AD6-01C21E006BA0}"/>
              </a:ext>
            </a:extLst>
          </p:cNvPr>
          <p:cNvPicPr>
            <a:picLocks noChangeAspect="1"/>
          </p:cNvPicPr>
          <p:nvPr/>
        </p:nvPicPr>
        <p:blipFill>
          <a:blip r:embed="rId2"/>
          <a:stretch>
            <a:fillRect/>
          </a:stretch>
        </p:blipFill>
        <p:spPr>
          <a:xfrm>
            <a:off x="0" y="685800"/>
            <a:ext cx="8940798" cy="5029199"/>
          </a:xfrm>
          <a:prstGeom prst="rect">
            <a:avLst/>
          </a:prstGeom>
        </p:spPr>
      </p:pic>
    </p:spTree>
    <p:extLst>
      <p:ext uri="{BB962C8B-B14F-4D97-AF65-F5344CB8AC3E}">
        <p14:creationId xmlns:p14="http://schemas.microsoft.com/office/powerpoint/2010/main" val="3557274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CF6CE-37DE-43C4-867B-23517FA3039F}"/>
              </a:ext>
            </a:extLst>
          </p:cNvPr>
          <p:cNvPicPr>
            <a:picLocks noChangeAspect="1"/>
          </p:cNvPicPr>
          <p:nvPr/>
        </p:nvPicPr>
        <p:blipFill>
          <a:blip r:embed="rId2"/>
          <a:stretch>
            <a:fillRect/>
          </a:stretch>
        </p:blipFill>
        <p:spPr>
          <a:xfrm>
            <a:off x="0" y="722815"/>
            <a:ext cx="9145929" cy="5144585"/>
          </a:xfrm>
          <a:prstGeom prst="rect">
            <a:avLst/>
          </a:prstGeom>
        </p:spPr>
      </p:pic>
    </p:spTree>
    <p:extLst>
      <p:ext uri="{BB962C8B-B14F-4D97-AF65-F5344CB8AC3E}">
        <p14:creationId xmlns:p14="http://schemas.microsoft.com/office/powerpoint/2010/main" val="2092778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E6EE-834C-408A-8613-E1536316A92B}"/>
              </a:ext>
            </a:extLst>
          </p:cNvPr>
          <p:cNvSpPr>
            <a:spLocks noGrp="1"/>
          </p:cNvSpPr>
          <p:nvPr>
            <p:ph type="title"/>
          </p:nvPr>
        </p:nvSpPr>
        <p:spPr>
          <a:xfrm>
            <a:off x="304800" y="685800"/>
            <a:ext cx="8229600" cy="685800"/>
          </a:xfrm>
        </p:spPr>
        <p:txBody>
          <a:bodyPr>
            <a:normAutofit/>
          </a:bodyPr>
          <a:lstStyle/>
          <a:p>
            <a:r>
              <a:rPr lang="en-US" sz="2000" dirty="0">
                <a:latin typeface="Times New Roman" panose="02020603050405020304" pitchFamily="18" charset="0"/>
                <a:cs typeface="Times New Roman" panose="02020603050405020304" pitchFamily="18" charset="0"/>
              </a:rPr>
              <a:t>Info from Keck School of Medicine:</a:t>
            </a:r>
          </a:p>
        </p:txBody>
      </p:sp>
      <p:pic>
        <p:nvPicPr>
          <p:cNvPr id="5" name="Content Placeholder 4" descr="A screenshot of a computer screen&#10;&#10;Description automatically generated">
            <a:extLst>
              <a:ext uri="{FF2B5EF4-FFF2-40B4-BE49-F238E27FC236}">
                <a16:creationId xmlns:a16="http://schemas.microsoft.com/office/drawing/2014/main" id="{02778CCF-EF7E-40D4-8F0E-EBC551D37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800"/>
            <a:ext cx="8305800" cy="4688508"/>
          </a:xfrm>
        </p:spPr>
      </p:pic>
    </p:spTree>
    <p:extLst>
      <p:ext uri="{BB962C8B-B14F-4D97-AF65-F5344CB8AC3E}">
        <p14:creationId xmlns:p14="http://schemas.microsoft.com/office/powerpoint/2010/main" val="3707507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89563-7834-4EA7-8A90-7CC1505A309C}"/>
              </a:ext>
            </a:extLst>
          </p:cNvPr>
          <p:cNvSpPr>
            <a:spLocks noGrp="1"/>
          </p:cNvSpPr>
          <p:nvPr>
            <p:ph idx="1"/>
          </p:nvPr>
        </p:nvSpPr>
        <p:spPr>
          <a:xfrm>
            <a:off x="533400" y="914400"/>
            <a:ext cx="8001000" cy="4724400"/>
          </a:xfrm>
        </p:spPr>
        <p:txBody>
          <a:bodyPr>
            <a:normAutofit/>
          </a:bodyPr>
          <a:lstStyle/>
          <a:p>
            <a:pPr marL="0" indent="0" algn="ctr">
              <a:buNone/>
            </a:pPr>
            <a:r>
              <a:rPr lang="en-US" sz="4000" dirty="0">
                <a:latin typeface="Times New Roman" panose="02020603050405020304" pitchFamily="18" charset="0"/>
                <a:cs typeface="Times New Roman" panose="02020603050405020304" pitchFamily="18" charset="0"/>
              </a:rPr>
              <a:t>Developing a Multi-Disciplinary Multi-Agency Team</a:t>
            </a:r>
          </a:p>
          <a:p>
            <a:pPr marL="0" indent="0" algn="ctr">
              <a:buNone/>
            </a:pPr>
            <a:endParaRPr lang="en-US" sz="2800"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How our team began…</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Friday</a:t>
            </a:r>
          </a:p>
          <a:p>
            <a:pPr marL="0" indent="0" algn="ctr">
              <a:buNone/>
            </a:pPr>
            <a:r>
              <a:rPr lang="en-US" dirty="0">
                <a:latin typeface="Times New Roman" panose="02020603050405020304" pitchFamily="18" charset="0"/>
                <a:cs typeface="Times New Roman" panose="02020603050405020304" pitchFamily="18" charset="0"/>
              </a:rPr>
              <a:t>August 29, 2014</a:t>
            </a:r>
          </a:p>
          <a:p>
            <a:pPr marL="0" indent="0" algn="ctr">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70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685800"/>
          </a:xfrm>
        </p:spPr>
        <p:txBody>
          <a:bodyPr>
            <a:normAutofit fontScale="90000"/>
          </a:bodyPr>
          <a:lstStyle/>
          <a:p>
            <a:r>
              <a:rPr lang="en-US" dirty="0">
                <a:latin typeface="Times New Roman" panose="02020603050405020304" pitchFamily="18" charset="0"/>
                <a:cs typeface="Times New Roman" panose="02020603050405020304" pitchFamily="18" charset="0"/>
              </a:rPr>
              <a:t>Goals and Objectives</a:t>
            </a:r>
          </a:p>
        </p:txBody>
      </p:sp>
      <p:sp>
        <p:nvSpPr>
          <p:cNvPr id="3" name="Content Placeholder 2"/>
          <p:cNvSpPr>
            <a:spLocks noGrp="1"/>
          </p:cNvSpPr>
          <p:nvPr>
            <p:ph idx="1"/>
          </p:nvPr>
        </p:nvSpPr>
        <p:spPr>
          <a:xfrm>
            <a:off x="533400" y="1905000"/>
            <a:ext cx="7924800" cy="3352800"/>
          </a:xfrm>
        </p:spPr>
        <p:txBody>
          <a:bodyPr>
            <a:normAutofit fontScale="62500" lnSpcReduction="20000"/>
          </a:bodyPr>
          <a:lstStyle/>
          <a:p>
            <a:pPr lvl="0"/>
            <a:r>
              <a:rPr lang="en-US" dirty="0">
                <a:latin typeface="Times New Roman" panose="02020603050405020304" pitchFamily="18" charset="0"/>
                <a:cs typeface="Times New Roman" panose="02020603050405020304" pitchFamily="18" charset="0"/>
              </a:rPr>
              <a:t>Each participant will understand the early steps in building, or expanding, a Street Medicine team to address complex needs of rough sleepers in your community.  </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Each participant will be able to discuss, identify and outline resources in their community available to establish and/or expand their homeless medical outreach program.</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Each participant will be able to explore ways to effectively network with educational, medical and community organizations to accomplish goals for providing services to the target population.</a:t>
            </a:r>
          </a:p>
          <a:p>
            <a:pPr marL="0" indent="0">
              <a:buNone/>
            </a:pPr>
            <a:endParaRPr lang="en-US" dirty="0"/>
          </a:p>
        </p:txBody>
      </p:sp>
    </p:spTree>
    <p:extLst>
      <p:ext uri="{BB962C8B-B14F-4D97-AF65-F5344CB8AC3E}">
        <p14:creationId xmlns:p14="http://schemas.microsoft.com/office/powerpoint/2010/main" val="298118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6E5DF-1D53-47C6-8059-7342C7263C90}"/>
              </a:ext>
            </a:extLst>
          </p:cNvPr>
          <p:cNvSpPr>
            <a:spLocks noGrp="1"/>
          </p:cNvSpPr>
          <p:nvPr>
            <p:ph idx="1"/>
          </p:nvPr>
        </p:nvSpPr>
        <p:spPr>
          <a:xfrm>
            <a:off x="762000" y="762000"/>
            <a:ext cx="8077200" cy="5638800"/>
          </a:xfrm>
        </p:spPr>
        <p:txBody>
          <a:bodyPr anchor="ctr">
            <a:normAutofit/>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Meeting Jim Withers…</a:t>
            </a:r>
          </a:p>
          <a:p>
            <a:pPr marL="0" indent="0">
              <a:buNone/>
            </a:pPr>
            <a:r>
              <a:rPr lang="en-US" dirty="0">
                <a:latin typeface="Times New Roman" panose="02020603050405020304" pitchFamily="18" charset="0"/>
                <a:cs typeface="Times New Roman" panose="02020603050405020304" pitchFamily="18" charset="0"/>
              </a:rPr>
              <a:t>More than 2 years of planning…</a:t>
            </a:r>
          </a:p>
          <a:p>
            <a:pPr marL="0" indent="0">
              <a:buNone/>
            </a:pPr>
            <a:r>
              <a:rPr lang="en-US" dirty="0">
                <a:latin typeface="Times New Roman" panose="02020603050405020304" pitchFamily="18" charset="0"/>
                <a:cs typeface="Times New Roman" panose="02020603050405020304" pitchFamily="18" charset="0"/>
              </a:rPr>
              <a:t>Shared ideas through Finding Meaning in Medicine.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4950" dirty="0">
              <a:latin typeface="Times New Roman" panose="02020603050405020304" pitchFamily="18" charset="0"/>
              <a:cs typeface="Times New Roman" panose="02020603050405020304" pitchFamily="18" charset="0"/>
            </a:endParaRPr>
          </a:p>
          <a:p>
            <a:pPr marL="0" indent="0">
              <a:buNone/>
            </a:pPr>
            <a:endParaRPr lang="en-US" sz="4950" dirty="0">
              <a:latin typeface="Times New Roman" panose="02020603050405020304" pitchFamily="18" charset="0"/>
              <a:cs typeface="Times New Roman" panose="02020603050405020304" pitchFamily="18" charset="0"/>
            </a:endParaRPr>
          </a:p>
          <a:p>
            <a:pPr marL="0" indent="0">
              <a:buNone/>
            </a:pPr>
            <a:endParaRPr lang="en-US" sz="31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4E6E36B-5786-4165-B213-080C2009C3AA}"/>
              </a:ext>
            </a:extLst>
          </p:cNvPr>
          <p:cNvPicPr>
            <a:picLocks noChangeAspect="1"/>
          </p:cNvPicPr>
          <p:nvPr/>
        </p:nvPicPr>
        <p:blipFill>
          <a:blip r:embed="rId2"/>
          <a:stretch>
            <a:fillRect/>
          </a:stretch>
        </p:blipFill>
        <p:spPr>
          <a:xfrm>
            <a:off x="3124200" y="3010212"/>
            <a:ext cx="2819400" cy="2348214"/>
          </a:xfrm>
          <a:prstGeom prst="rect">
            <a:avLst/>
          </a:prstGeom>
        </p:spPr>
      </p:pic>
    </p:spTree>
    <p:extLst>
      <p:ext uri="{BB962C8B-B14F-4D97-AF65-F5344CB8AC3E}">
        <p14:creationId xmlns:p14="http://schemas.microsoft.com/office/powerpoint/2010/main" val="799822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508E8-91BD-46D1-8B86-B5F2F47EFB0D}"/>
              </a:ext>
            </a:extLst>
          </p:cNvPr>
          <p:cNvSpPr/>
          <p:nvPr/>
        </p:nvSpPr>
        <p:spPr>
          <a:xfrm>
            <a:off x="1143000" y="1143000"/>
            <a:ext cx="8229600" cy="4247317"/>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The agencies.  The pieces that came together:</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CVVIM.  FTHC</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Eisenhower and Graduate Medical Education</a:t>
            </a:r>
          </a:p>
          <a:p>
            <a:pPr lvl="1"/>
            <a:r>
              <a:rPr lang="en-US" b="1" dirty="0">
                <a:latin typeface="Times New Roman" panose="02020603050405020304" pitchFamily="18" charset="0"/>
                <a:cs typeface="Times New Roman" panose="02020603050405020304" pitchFamily="18" charset="0"/>
              </a:rPr>
              <a:t>Family and Internal Medicine Residency Programs</a:t>
            </a:r>
          </a:p>
          <a:p>
            <a:pPr lvl="1"/>
            <a:r>
              <a:rPr lang="en-US" b="1" dirty="0">
                <a:latin typeface="Times New Roman" panose="02020603050405020304" pitchFamily="18" charset="0"/>
                <a:cs typeface="Times New Roman" panose="02020603050405020304" pitchFamily="18" charset="0"/>
              </a:rPr>
              <a:t>Faculty support</a:t>
            </a:r>
          </a:p>
          <a:p>
            <a:pPr lvl="1"/>
            <a:r>
              <a:rPr lang="en-US" b="1" dirty="0">
                <a:latin typeface="Times New Roman" panose="02020603050405020304" pitchFamily="18" charset="0"/>
                <a:cs typeface="Times New Roman" panose="02020603050405020304" pitchFamily="18" charset="0"/>
              </a:rPr>
              <a:t>Integration of Street Medicine into the longitudinal curriculum</a:t>
            </a:r>
          </a:p>
          <a:p>
            <a:r>
              <a:rPr lang="en-US" sz="2400" b="1" dirty="0">
                <a:latin typeface="Times New Roman" panose="02020603050405020304" pitchFamily="18" charset="0"/>
                <a:cs typeface="Times New Roman" panose="02020603050405020304" pitchFamily="18" charset="0"/>
              </a:rPr>
              <a:t>Indio Police Department and the Quality of Life Program</a:t>
            </a:r>
          </a:p>
          <a:p>
            <a:r>
              <a:rPr lang="en-US" sz="2400" b="1" dirty="0">
                <a:latin typeface="Times New Roman" panose="02020603050405020304" pitchFamily="18" charset="0"/>
                <a:cs typeface="Times New Roman" panose="02020603050405020304" pitchFamily="18" charset="0"/>
              </a:rPr>
              <a:t>The Narrow Door</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Support from Congressman Raul Ruiz</a:t>
            </a:r>
          </a:p>
          <a:p>
            <a:r>
              <a:rPr lang="en-US" sz="2400" b="1" dirty="0">
                <a:latin typeface="Times New Roman" panose="02020603050405020304" pitchFamily="18" charset="0"/>
                <a:cs typeface="Times New Roman" panose="02020603050405020304" pitchFamily="18" charset="0"/>
              </a:rPr>
              <a:t>CSUSB Nursing</a:t>
            </a:r>
          </a:p>
          <a:p>
            <a:r>
              <a:rPr lang="en-US" sz="2400" b="1" dirty="0">
                <a:latin typeface="Times New Roman" panose="02020603050405020304" pitchFamily="18" charset="0"/>
                <a:cs typeface="Times New Roman" panose="02020603050405020304" pitchFamily="18" charset="0"/>
              </a:rPr>
              <a:t>… and…</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127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D291-4255-49FF-9194-9250EF03CCBB}"/>
              </a:ext>
            </a:extLst>
          </p:cNvPr>
          <p:cNvSpPr>
            <a:spLocks noGrp="1"/>
          </p:cNvSpPr>
          <p:nvPr>
            <p:ph type="title"/>
          </p:nvPr>
        </p:nvSpPr>
        <p:spPr/>
        <p:txBody>
          <a:bodyPr>
            <a:noAutofit/>
          </a:bodyPr>
          <a:lstStyle/>
          <a:p>
            <a:r>
              <a:rPr lang="en-US" sz="5400" dirty="0">
                <a:latin typeface="Times New Roman" panose="02020603050405020304" pitchFamily="18" charset="0"/>
                <a:cs typeface="Times New Roman" panose="02020603050405020304" pitchFamily="18" charset="0"/>
              </a:rPr>
              <a:t>The Mercado</a:t>
            </a:r>
          </a:p>
        </p:txBody>
      </p:sp>
      <p:sp>
        <p:nvSpPr>
          <p:cNvPr id="3" name="Content Placeholder 2">
            <a:extLst>
              <a:ext uri="{FF2B5EF4-FFF2-40B4-BE49-F238E27FC236}">
                <a16:creationId xmlns:a16="http://schemas.microsoft.com/office/drawing/2014/main" id="{2BC0C090-6C6D-43FA-AB1E-460C4C2B8758}"/>
              </a:ext>
            </a:extLst>
          </p:cNvPr>
          <p:cNvSpPr>
            <a:spLocks noGrp="1"/>
          </p:cNvSpPr>
          <p:nvPr>
            <p:ph idx="1"/>
          </p:nvPr>
        </p:nvSpPr>
        <p:spPr/>
        <p:txBody>
          <a:bodyPr/>
          <a:lstStyle/>
          <a:p>
            <a:pPr marL="0" indent="0" algn="ctr">
              <a:buNone/>
            </a:pPr>
            <a:r>
              <a:rPr lang="en-US" dirty="0">
                <a:latin typeface="Times New Roman" panose="02020603050405020304" pitchFamily="18" charset="0"/>
                <a:cs typeface="Times New Roman" panose="02020603050405020304" pitchFamily="18" charset="0"/>
              </a:rPr>
              <a:t>What is the Mercado and why is it important?</a:t>
            </a:r>
          </a:p>
        </p:txBody>
      </p:sp>
    </p:spTree>
    <p:extLst>
      <p:ext uri="{BB962C8B-B14F-4D97-AF65-F5344CB8AC3E}">
        <p14:creationId xmlns:p14="http://schemas.microsoft.com/office/powerpoint/2010/main" val="1911144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2CA1-3351-4063-91F1-CEFF60557A66}"/>
              </a:ext>
            </a:extLst>
          </p:cNvPr>
          <p:cNvSpPr>
            <a:spLocks noGrp="1"/>
          </p:cNvSpPr>
          <p:nvPr>
            <p:ph type="title"/>
          </p:nvPr>
        </p:nvSpPr>
        <p:spPr>
          <a:xfrm>
            <a:off x="457200" y="914400"/>
            <a:ext cx="8229600" cy="685800"/>
          </a:xfrm>
        </p:spPr>
        <p:txBody>
          <a:bodyPr>
            <a:noAutofit/>
          </a:bodyPr>
          <a:lstStyle/>
          <a:p>
            <a:r>
              <a:rPr lang="en-US" sz="4000" u="sng" dirty="0">
                <a:latin typeface="Times New Roman" panose="02020603050405020304" pitchFamily="18" charset="0"/>
                <a:cs typeface="Times New Roman" panose="02020603050405020304" pitchFamily="18" charset="0"/>
              </a:rPr>
              <a:t>Developing Forms for Street Rounds</a:t>
            </a:r>
          </a:p>
        </p:txBody>
      </p:sp>
      <p:sp>
        <p:nvSpPr>
          <p:cNvPr id="3" name="Content Placeholder 2">
            <a:extLst>
              <a:ext uri="{FF2B5EF4-FFF2-40B4-BE49-F238E27FC236}">
                <a16:creationId xmlns:a16="http://schemas.microsoft.com/office/drawing/2014/main" id="{79C37835-9876-49A2-B003-6165433B6DA1}"/>
              </a:ext>
            </a:extLst>
          </p:cNvPr>
          <p:cNvSpPr>
            <a:spLocks noGrp="1"/>
          </p:cNvSpPr>
          <p:nvPr>
            <p:ph idx="1"/>
          </p:nvPr>
        </p:nvSpPr>
        <p:spPr>
          <a:xfrm>
            <a:off x="838200" y="2286000"/>
            <a:ext cx="7086600" cy="2392363"/>
          </a:xfrm>
        </p:spPr>
        <p:txBody>
          <a:bodyPr>
            <a:normAutofit lnSpcReduction="10000"/>
          </a:bodyPr>
          <a:lstStyle/>
          <a:p>
            <a:r>
              <a:rPr lang="en-US" sz="2800" dirty="0">
                <a:latin typeface="Times New Roman" panose="02020603050405020304" pitchFamily="18" charset="0"/>
                <a:cs typeface="Times New Roman" panose="02020603050405020304" pitchFamily="18" charset="0"/>
              </a:rPr>
              <a:t>Demographic/Intake</a:t>
            </a:r>
          </a:p>
          <a:p>
            <a:r>
              <a:rPr lang="en-US" sz="2800" dirty="0">
                <a:latin typeface="Times New Roman" panose="02020603050405020304" pitchFamily="18" charset="0"/>
                <a:cs typeface="Times New Roman" panose="02020603050405020304" pitchFamily="18" charset="0"/>
              </a:rPr>
              <a:t>Consent for Treatment</a:t>
            </a:r>
          </a:p>
          <a:p>
            <a:r>
              <a:rPr lang="en-US" sz="2800" dirty="0">
                <a:latin typeface="Times New Roman" panose="02020603050405020304" pitchFamily="18" charset="0"/>
                <a:cs typeface="Times New Roman" panose="02020603050405020304" pitchFamily="18" charset="0"/>
              </a:rPr>
              <a:t>SOAP Note</a:t>
            </a:r>
          </a:p>
          <a:p>
            <a:r>
              <a:rPr lang="en-US" sz="2800" dirty="0">
                <a:latin typeface="Times New Roman" panose="02020603050405020304" pitchFamily="18" charset="0"/>
                <a:cs typeface="Times New Roman" panose="02020603050405020304" pitchFamily="18" charset="0"/>
              </a:rPr>
              <a:t>Substance Use Survey Form</a:t>
            </a:r>
          </a:p>
          <a:p>
            <a:r>
              <a:rPr lang="en-US" sz="2800" dirty="0">
                <a:latin typeface="Times New Roman" panose="02020603050405020304" pitchFamily="18" charset="0"/>
                <a:cs typeface="Times New Roman" panose="02020603050405020304" pitchFamily="18" charset="0"/>
              </a:rPr>
              <a:t>Team Designation Form</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354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text&#10;&#10;Description automatically generated">
            <a:extLst>
              <a:ext uri="{FF2B5EF4-FFF2-40B4-BE49-F238E27FC236}">
                <a16:creationId xmlns:a16="http://schemas.microsoft.com/office/drawing/2014/main" id="{CC9C3F50-685C-4D53-9895-FAAD7D9936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609600"/>
            <a:ext cx="4114800" cy="5544084"/>
          </a:xfrm>
        </p:spPr>
      </p:pic>
    </p:spTree>
    <p:extLst>
      <p:ext uri="{BB962C8B-B14F-4D97-AF65-F5344CB8AC3E}">
        <p14:creationId xmlns:p14="http://schemas.microsoft.com/office/powerpoint/2010/main" val="148462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1DA9FD6-FC34-4087-B783-CD0EE3213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674077"/>
            <a:ext cx="4267200" cy="5580185"/>
          </a:xfrm>
        </p:spPr>
      </p:pic>
    </p:spTree>
    <p:extLst>
      <p:ext uri="{BB962C8B-B14F-4D97-AF65-F5344CB8AC3E}">
        <p14:creationId xmlns:p14="http://schemas.microsoft.com/office/powerpoint/2010/main" val="2284473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6470A9B3-A50F-4C9D-ACF1-2AE5C3CC61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942" y="762000"/>
            <a:ext cx="4070115" cy="5410200"/>
          </a:xfrm>
        </p:spPr>
      </p:pic>
    </p:spTree>
    <p:extLst>
      <p:ext uri="{BB962C8B-B14F-4D97-AF65-F5344CB8AC3E}">
        <p14:creationId xmlns:p14="http://schemas.microsoft.com/office/powerpoint/2010/main" val="1676831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D1EF51-9447-43C4-B3BB-34F3C4725D92}"/>
              </a:ext>
            </a:extLst>
          </p:cNvPr>
          <p:cNvSpPr>
            <a:spLocks noGrp="1"/>
          </p:cNvSpPr>
          <p:nvPr>
            <p:ph idx="1"/>
          </p:nvPr>
        </p:nvSpPr>
        <p:spPr>
          <a:xfrm>
            <a:off x="762000" y="914400"/>
            <a:ext cx="8229600" cy="5257800"/>
          </a:xfrm>
        </p:spPr>
        <p:txBody>
          <a:bodyPr>
            <a:normAutofit fontScale="47500" lnSpcReduction="20000"/>
          </a:bodyPr>
          <a:lstStyle/>
          <a:p>
            <a:pPr marL="0" indent="0" algn="ctr">
              <a:buNone/>
            </a:pPr>
            <a:r>
              <a:rPr lang="en-US" sz="3800" b="1" dirty="0">
                <a:latin typeface="Times New Roman" panose="02020603050405020304" pitchFamily="18" charset="0"/>
                <a:cs typeface="Times New Roman" panose="02020603050405020304" pitchFamily="18" charset="0"/>
              </a:rPr>
              <a:t>CVVIM Street Medicine Brief Substance Use Questionnaire</a:t>
            </a:r>
            <a:endParaRPr lang="en-US" sz="3800"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p>
          <a:p>
            <a:pPr marL="0" indent="0">
              <a:buNone/>
            </a:pPr>
            <a:r>
              <a:rPr lang="en-US" b="1" dirty="0">
                <a:latin typeface="Times New Roman" panose="02020603050405020304" pitchFamily="18" charset="0"/>
                <a:cs typeface="Times New Roman" panose="02020603050405020304" pitchFamily="18" charset="0"/>
              </a:rPr>
              <a:t>1.  Do you drink alcohol?  ____No   ____Yes:  How much on a typical day? ______________</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Have you ever had a seizure because of alcohol use?  ____Yes ____No</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2.  Are you using any street drugs?  ____No   ____Yes:  What have you used lately?</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____Heroin   ____Meth   ____Marijuana ____Other _____________________________</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3.  Have you ever been given Narcan?  ____Yes    ____ No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4.  Because of drug or alcohol use, have you ever been to the ER for problems including:</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___abscesses, ___seizures, ___dehydration, ___stomach problems, or any ___injuries?</a:t>
            </a:r>
            <a:endParaRPr lang="en-US" dirty="0">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96482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0654-4D6F-4CF8-B00B-0611424E6EE3}"/>
              </a:ext>
            </a:extLst>
          </p:cNvPr>
          <p:cNvSpPr>
            <a:spLocks noGrp="1"/>
          </p:cNvSpPr>
          <p:nvPr>
            <p:ph type="ctrTitle"/>
          </p:nvPr>
        </p:nvSpPr>
        <p:spPr>
          <a:xfrm>
            <a:off x="609600" y="685800"/>
            <a:ext cx="7772400" cy="609600"/>
          </a:xfrm>
        </p:spPr>
        <p:txBody>
          <a:bodyPr>
            <a:normAutofit fontScale="90000"/>
          </a:bodyPr>
          <a:lstStyle/>
          <a:p>
            <a:endParaRPr lang="en-US" dirty="0"/>
          </a:p>
        </p:txBody>
      </p:sp>
      <p:sp>
        <p:nvSpPr>
          <p:cNvPr id="3" name="Subtitle 2">
            <a:extLst>
              <a:ext uri="{FF2B5EF4-FFF2-40B4-BE49-F238E27FC236}">
                <a16:creationId xmlns:a16="http://schemas.microsoft.com/office/drawing/2014/main" id="{B232D00F-3998-4169-AED8-0B064F31711A}"/>
              </a:ext>
            </a:extLst>
          </p:cNvPr>
          <p:cNvSpPr>
            <a:spLocks noGrp="1"/>
          </p:cNvSpPr>
          <p:nvPr>
            <p:ph type="subTitle" idx="1"/>
          </p:nvPr>
        </p:nvSpPr>
        <p:spPr>
          <a:xfrm>
            <a:off x="533400" y="1524000"/>
            <a:ext cx="8001000" cy="4343400"/>
          </a:xfrm>
        </p:spPr>
        <p:txBody>
          <a:bodyPr/>
          <a:lstStyle/>
          <a:p>
            <a:endParaRPr lang="en-US" dirty="0"/>
          </a:p>
        </p:txBody>
      </p:sp>
      <p:pic>
        <p:nvPicPr>
          <p:cNvPr id="6" name="Picture 5" descr="A screenshot of a cell phone&#10;&#10;Description automatically generated">
            <a:extLst>
              <a:ext uri="{FF2B5EF4-FFF2-40B4-BE49-F238E27FC236}">
                <a16:creationId xmlns:a16="http://schemas.microsoft.com/office/drawing/2014/main" id="{8C65D27C-A75C-40FE-AEB4-F0E486B40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590641" cy="5638800"/>
          </a:xfrm>
          <a:prstGeom prst="rect">
            <a:avLst/>
          </a:prstGeom>
        </p:spPr>
      </p:pic>
    </p:spTree>
    <p:extLst>
      <p:ext uri="{BB962C8B-B14F-4D97-AF65-F5344CB8AC3E}">
        <p14:creationId xmlns:p14="http://schemas.microsoft.com/office/powerpoint/2010/main" val="322141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B6A7-1FD0-4ADF-8954-1D695D544BE5}"/>
              </a:ext>
            </a:extLst>
          </p:cNvPr>
          <p:cNvSpPr>
            <a:spLocks noGrp="1"/>
          </p:cNvSpPr>
          <p:nvPr>
            <p:ph type="title"/>
          </p:nvPr>
        </p:nvSpPr>
        <p:spPr>
          <a:xfrm>
            <a:off x="609600" y="685800"/>
            <a:ext cx="8229600" cy="685800"/>
          </a:xfrm>
        </p:spPr>
        <p:txBody>
          <a:bodyPr>
            <a:normAutofit fontScale="90000"/>
          </a:bodyPr>
          <a:lstStyle/>
          <a:p>
            <a:endParaRPr lang="en-US"/>
          </a:p>
        </p:txBody>
      </p:sp>
      <p:pic>
        <p:nvPicPr>
          <p:cNvPr id="5" name="Content Placeholder 4" descr="A group of people in a dark room&#10;&#10;Description automatically generated">
            <a:extLst>
              <a:ext uri="{FF2B5EF4-FFF2-40B4-BE49-F238E27FC236}">
                <a16:creationId xmlns:a16="http://schemas.microsoft.com/office/drawing/2014/main" id="{1E5B7A09-F15B-4481-8D76-6FC8CAAD7B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752600"/>
            <a:ext cx="5486400" cy="4114800"/>
          </a:xfrm>
        </p:spPr>
      </p:pic>
    </p:spTree>
    <p:extLst>
      <p:ext uri="{BB962C8B-B14F-4D97-AF65-F5344CB8AC3E}">
        <p14:creationId xmlns:p14="http://schemas.microsoft.com/office/powerpoint/2010/main" val="277491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9D76-EE5C-4FD7-8B28-62311CEEC1ED}"/>
              </a:ext>
            </a:extLst>
          </p:cNvPr>
          <p:cNvSpPr>
            <a:spLocks noGrp="1"/>
          </p:cNvSpPr>
          <p:nvPr>
            <p:ph type="title"/>
          </p:nvPr>
        </p:nvSpPr>
        <p:spPr>
          <a:xfrm>
            <a:off x="381000" y="990600"/>
            <a:ext cx="8229600" cy="685800"/>
          </a:xfrm>
        </p:spPr>
        <p:txBody>
          <a:bodyPr>
            <a:normAutofit fontScale="90000"/>
          </a:bodyPr>
          <a:lstStyle/>
          <a:p>
            <a:r>
              <a:rPr lang="en-US" dirty="0">
                <a:latin typeface="Times New Roman" panose="02020603050405020304" pitchFamily="18"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A5A1D640-5A9F-4A67-BA93-6096885D8C6D}"/>
              </a:ext>
            </a:extLst>
          </p:cNvPr>
          <p:cNvSpPr>
            <a:spLocks noGrp="1"/>
          </p:cNvSpPr>
          <p:nvPr>
            <p:ph idx="1"/>
          </p:nvPr>
        </p:nvSpPr>
        <p:spPr>
          <a:xfrm>
            <a:off x="609600" y="1981200"/>
            <a:ext cx="7391400" cy="3200400"/>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A quick review of statistics related to homelessness, substance use and mental illness.</a:t>
            </a:r>
          </a:p>
          <a:p>
            <a:r>
              <a:rPr lang="en-US" dirty="0">
                <a:latin typeface="Times New Roman" panose="02020603050405020304" pitchFamily="18" charset="0"/>
                <a:cs typeface="Times New Roman" panose="02020603050405020304" pitchFamily="18" charset="0"/>
              </a:rPr>
              <a:t>A review of our multi-agency multi-disciplinary team approach.</a:t>
            </a:r>
          </a:p>
          <a:p>
            <a:r>
              <a:rPr lang="en-US" dirty="0">
                <a:latin typeface="Times New Roman" panose="02020603050405020304" pitchFamily="18" charset="0"/>
                <a:cs typeface="Times New Roman" panose="02020603050405020304" pitchFamily="18" charset="0"/>
              </a:rPr>
              <a:t>A case presentation.</a:t>
            </a:r>
          </a:p>
          <a:p>
            <a:r>
              <a:rPr lang="en-US" dirty="0">
                <a:latin typeface="Times New Roman" panose="02020603050405020304" pitchFamily="18" charset="0"/>
                <a:cs typeface="Times New Roman" panose="02020603050405020304" pitchFamily="18" charset="0"/>
              </a:rPr>
              <a:t>A review of the financial impact of medical care for the homeless.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34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3BA947B-3138-4D8C-BD1F-C402A8A970A6}"/>
              </a:ext>
            </a:extLst>
          </p:cNvPr>
          <p:cNvPicPr>
            <a:picLocks noGrp="1" noChangeAspect="1"/>
          </p:cNvPicPr>
          <p:nvPr>
            <p:ph idx="1"/>
          </p:nvPr>
        </p:nvPicPr>
        <p:blipFill>
          <a:blip r:embed="rId2"/>
          <a:stretch>
            <a:fillRect/>
          </a:stretch>
        </p:blipFill>
        <p:spPr>
          <a:xfrm>
            <a:off x="1432983" y="990600"/>
            <a:ext cx="6339417" cy="4754563"/>
          </a:xfrm>
          <a:prstGeom prst="rect">
            <a:avLst/>
          </a:prstGeom>
        </p:spPr>
      </p:pic>
    </p:spTree>
    <p:extLst>
      <p:ext uri="{BB962C8B-B14F-4D97-AF65-F5344CB8AC3E}">
        <p14:creationId xmlns:p14="http://schemas.microsoft.com/office/powerpoint/2010/main" val="4280501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3570F-9946-413B-BE00-D82905C4D9BB}"/>
              </a:ext>
            </a:extLst>
          </p:cNvPr>
          <p:cNvSpPr>
            <a:spLocks noGrp="1"/>
          </p:cNvSpPr>
          <p:nvPr>
            <p:ph type="title"/>
          </p:nvPr>
        </p:nvSpPr>
        <p:spPr>
          <a:xfrm>
            <a:off x="609600" y="609600"/>
            <a:ext cx="8229600" cy="990600"/>
          </a:xfrm>
        </p:spPr>
        <p:txBody>
          <a:bodyPr>
            <a:noAutofit/>
          </a:bodyPr>
          <a:lstStyle/>
          <a:p>
            <a:r>
              <a:rPr lang="en-US" sz="3600" b="1" dirty="0">
                <a:latin typeface="Times New Roman" panose="02020603050405020304" pitchFamily="18" charset="0"/>
                <a:cs typeface="Times New Roman" panose="02020603050405020304" pitchFamily="18" charset="0"/>
              </a:rPr>
              <a:t>3 years and 3 months later…</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172 consecutive Tuesdays!</a:t>
            </a:r>
          </a:p>
        </p:txBody>
      </p:sp>
      <p:sp>
        <p:nvSpPr>
          <p:cNvPr id="3" name="Content Placeholder 2">
            <a:extLst>
              <a:ext uri="{FF2B5EF4-FFF2-40B4-BE49-F238E27FC236}">
                <a16:creationId xmlns:a16="http://schemas.microsoft.com/office/drawing/2014/main" id="{C729CFFF-4D51-47FF-92F7-9E9501AD25FD}"/>
              </a:ext>
            </a:extLst>
          </p:cNvPr>
          <p:cNvSpPr>
            <a:spLocks noGrp="1"/>
          </p:cNvSpPr>
          <p:nvPr>
            <p:ph idx="1"/>
          </p:nvPr>
        </p:nvSpPr>
        <p:spPr>
          <a:xfrm>
            <a:off x="609600" y="1828800"/>
            <a:ext cx="7924800" cy="4267200"/>
          </a:xfrm>
        </p:spPr>
        <p:txBody>
          <a:bodyPr>
            <a:normAutofit/>
          </a:bodyPr>
          <a:lstStyle/>
          <a:p>
            <a:r>
              <a:rPr lang="en-US" sz="2400" dirty="0">
                <a:latin typeface="Times New Roman" panose="02020603050405020304" pitchFamily="18" charset="0"/>
                <a:cs typeface="Times New Roman" panose="02020603050405020304" pitchFamily="18" charset="0"/>
              </a:rPr>
              <a:t>Street Medicine outreach is integrated into each year during the longitudinal Family Medicine Community Health Curriculum;</a:t>
            </a:r>
          </a:p>
          <a:p>
            <a:r>
              <a:rPr lang="en-US" sz="2400" dirty="0">
                <a:latin typeface="Times New Roman" panose="02020603050405020304" pitchFamily="18" charset="0"/>
                <a:cs typeface="Times New Roman" panose="02020603050405020304" pitchFamily="18" charset="0"/>
              </a:rPr>
              <a:t>Internal Medicine and Emergency Medicine Residents and faculty rotate with the team;</a:t>
            </a:r>
          </a:p>
          <a:p>
            <a:r>
              <a:rPr lang="en-US" sz="2400" dirty="0">
                <a:latin typeface="Times New Roman" panose="02020603050405020304" pitchFamily="18" charset="0"/>
                <a:cs typeface="Times New Roman" panose="02020603050405020304" pitchFamily="18" charset="0"/>
              </a:rPr>
              <a:t>Collecting data to prepare for Addiction Medicine Fellows to begin a treatment program in 2020;</a:t>
            </a:r>
          </a:p>
          <a:p>
            <a:r>
              <a:rPr lang="en-US" sz="2400" dirty="0">
                <a:latin typeface="Times New Roman" panose="02020603050405020304" pitchFamily="18" charset="0"/>
                <a:cs typeface="Times New Roman" panose="02020603050405020304" pitchFamily="18" charset="0"/>
              </a:rPr>
              <a:t>6 volunteers are now in medical school;</a:t>
            </a:r>
          </a:p>
          <a:p>
            <a:r>
              <a:rPr lang="en-US" sz="2400" dirty="0">
                <a:latin typeface="Times New Roman" panose="02020603050405020304" pitchFamily="18" charset="0"/>
                <a:cs typeface="Times New Roman" panose="02020603050405020304" pitchFamily="18" charset="0"/>
              </a:rPr>
              <a:t>Several volunteers pursuing nursing, PA, and other professional medical programs… and…</a:t>
            </a:r>
          </a:p>
        </p:txBody>
      </p:sp>
    </p:spTree>
    <p:extLst>
      <p:ext uri="{BB962C8B-B14F-4D97-AF65-F5344CB8AC3E}">
        <p14:creationId xmlns:p14="http://schemas.microsoft.com/office/powerpoint/2010/main" val="1036178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896C-1871-452B-83D0-6D2D347C005A}"/>
              </a:ext>
            </a:extLst>
          </p:cNvPr>
          <p:cNvSpPr>
            <a:spLocks noGrp="1"/>
          </p:cNvSpPr>
          <p:nvPr>
            <p:ph type="title"/>
          </p:nvPr>
        </p:nvSpPr>
        <p:spPr>
          <a:xfrm>
            <a:off x="457200" y="1828800"/>
            <a:ext cx="3505200" cy="4267200"/>
          </a:xfrm>
        </p:spPr>
        <p:txBody>
          <a:bodyPr>
            <a:noAutofit/>
          </a:bodyPr>
          <a:lstStyle/>
          <a:p>
            <a:pPr lvl="0" algn="l"/>
            <a:r>
              <a:rPr lang="en-US" sz="1400" b="1" dirty="0">
                <a:latin typeface="Times New Roman" panose="02020603050405020304" pitchFamily="18" charset="0"/>
                <a:cs typeface="Times New Roman" panose="02020603050405020304" pitchFamily="18" charset="0"/>
              </a:rPr>
              <a:t>6/2016 - 12/2016 = 178 encounters with 119 unique patients.  Average 6.8 patients/night.</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7% African American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11% Caucasian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36% Hispanic/Latino</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&lt; 1% Native American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3% Other</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48% unknown/refused</a:t>
            </a:r>
            <a:br>
              <a:rPr lang="en-US" sz="1400" dirty="0">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1/2017 - 12/2017 = 440 encounters with 240 unique patients.  Average 8.5 patients/night.</a:t>
            </a:r>
            <a:br>
              <a:rPr lang="en-US" sz="1400" b="1" dirty="0">
                <a:latin typeface="Times New Roman" panose="02020603050405020304" pitchFamily="18" charset="0"/>
                <a:cs typeface="Times New Roman" panose="02020603050405020304" pitchFamily="18" charset="0"/>
              </a:rPr>
            </a:br>
            <a:br>
              <a:rPr lang="en-US" sz="1400" b="1"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2% African American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9% Caucasian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28% Hispanic/Latino</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&lt; 1% Native American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2% Other</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58% unknown/refused</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1BD0C7F-96DA-4D88-A299-F0AC22DAB657}"/>
              </a:ext>
            </a:extLst>
          </p:cNvPr>
          <p:cNvSpPr>
            <a:spLocks noGrp="1"/>
          </p:cNvSpPr>
          <p:nvPr>
            <p:ph idx="1"/>
          </p:nvPr>
        </p:nvSpPr>
        <p:spPr>
          <a:xfrm>
            <a:off x="4419600" y="1828800"/>
            <a:ext cx="4343400" cy="4068763"/>
          </a:xfrm>
        </p:spPr>
        <p:txBody>
          <a:bodyPr>
            <a:normAutofit fontScale="92500" lnSpcReduction="20000"/>
          </a:bodyPr>
          <a:lstStyle/>
          <a:p>
            <a:pPr marL="0" lvl="0" indent="0">
              <a:buNone/>
            </a:pPr>
            <a:r>
              <a:rPr lang="en-US" sz="1400" b="1" dirty="0">
                <a:latin typeface="Times New Roman" panose="02020603050405020304" pitchFamily="18" charset="0"/>
                <a:cs typeface="Times New Roman" panose="02020603050405020304" pitchFamily="18" charset="0"/>
              </a:rPr>
              <a:t>1/2018 - 12/2018 = 449 encounters with 258 unique patients.  Average 8.6 patients/night.</a:t>
            </a:r>
          </a:p>
          <a:p>
            <a:pPr marL="0" lvl="0" indent="0">
              <a:buNone/>
            </a:pPr>
            <a:endParaRPr lang="en-US" sz="1400" b="1" dirty="0">
              <a:latin typeface="Times New Roman" panose="02020603050405020304" pitchFamily="18" charset="0"/>
              <a:cs typeface="Times New Roman" panose="02020603050405020304" pitchFamily="18" charset="0"/>
            </a:endParaRPr>
          </a:p>
          <a:p>
            <a:pPr marL="0" lvl="0" indent="0">
              <a:buNone/>
            </a:pPr>
            <a:r>
              <a:rPr lang="en-US" sz="1400" dirty="0">
                <a:latin typeface="Times New Roman" panose="02020603050405020304" pitchFamily="18" charset="0"/>
                <a:cs typeface="Times New Roman" panose="02020603050405020304" pitchFamily="18" charset="0"/>
              </a:rPr>
              <a:t>4% African American</a:t>
            </a:r>
          </a:p>
          <a:p>
            <a:pPr marL="0" lvl="0" indent="0">
              <a:buNone/>
            </a:pPr>
            <a:r>
              <a:rPr lang="en-US" sz="1400" dirty="0">
                <a:latin typeface="Times New Roman" panose="02020603050405020304" pitchFamily="18" charset="0"/>
                <a:cs typeface="Times New Roman" panose="02020603050405020304" pitchFamily="18" charset="0"/>
              </a:rPr>
              <a:t>10% Caucasian</a:t>
            </a:r>
          </a:p>
          <a:p>
            <a:pPr marL="0" lvl="0" indent="0">
              <a:buNone/>
            </a:pPr>
            <a:r>
              <a:rPr lang="en-US" sz="1400" dirty="0">
                <a:latin typeface="Times New Roman" panose="02020603050405020304" pitchFamily="18" charset="0"/>
                <a:cs typeface="Times New Roman" panose="02020603050405020304" pitchFamily="18" charset="0"/>
              </a:rPr>
              <a:t>24% Hispanic/Latino</a:t>
            </a:r>
          </a:p>
          <a:p>
            <a:pPr marL="0" lvl="0" indent="0">
              <a:buNone/>
            </a:pPr>
            <a:r>
              <a:rPr lang="en-US" sz="1400" dirty="0">
                <a:latin typeface="Times New Roman" panose="02020603050405020304" pitchFamily="18" charset="0"/>
                <a:cs typeface="Times New Roman" panose="02020603050405020304" pitchFamily="18" charset="0"/>
              </a:rPr>
              <a:t>0% Native American</a:t>
            </a:r>
          </a:p>
          <a:p>
            <a:pPr marL="0" lvl="0" indent="0">
              <a:buNone/>
            </a:pPr>
            <a:r>
              <a:rPr lang="en-US" sz="1400" dirty="0">
                <a:latin typeface="Times New Roman" panose="02020603050405020304" pitchFamily="18" charset="0"/>
                <a:cs typeface="Times New Roman" panose="02020603050405020304" pitchFamily="18" charset="0"/>
              </a:rPr>
              <a:t>&lt;1% Other</a:t>
            </a:r>
          </a:p>
          <a:p>
            <a:pPr marL="0" lvl="0" indent="0">
              <a:buNone/>
            </a:pPr>
            <a:r>
              <a:rPr lang="en-US" sz="1400" dirty="0">
                <a:latin typeface="Times New Roman" panose="02020603050405020304" pitchFamily="18" charset="0"/>
                <a:cs typeface="Times New Roman" panose="02020603050405020304" pitchFamily="18" charset="0"/>
              </a:rPr>
              <a:t>61% Unknown/refused</a:t>
            </a:r>
          </a:p>
          <a:p>
            <a:pPr marL="0" lvl="0" indent="0">
              <a:buNone/>
            </a:pPr>
            <a:endParaRPr lang="en-US" sz="1400" dirty="0">
              <a:latin typeface="Times New Roman" panose="02020603050405020304" pitchFamily="18" charset="0"/>
              <a:cs typeface="Times New Roman" panose="02020603050405020304" pitchFamily="18" charset="0"/>
            </a:endParaRPr>
          </a:p>
          <a:p>
            <a:pPr marL="0" lvl="0" indent="0">
              <a:buNone/>
            </a:pPr>
            <a:r>
              <a:rPr lang="en-US" sz="1400" b="1" dirty="0">
                <a:latin typeface="Times New Roman" panose="02020603050405020304" pitchFamily="18" charset="0"/>
                <a:cs typeface="Times New Roman" panose="02020603050405020304" pitchFamily="18" charset="0"/>
              </a:rPr>
              <a:t>1/2019 - 8/31/2019 = 315 encounters with 210 unique patients.  Average 9.8 patients/night.</a:t>
            </a:r>
          </a:p>
          <a:p>
            <a:pPr marL="0" lvl="0" indent="0">
              <a:buNone/>
            </a:pPr>
            <a:endParaRPr lang="en-US" sz="1400" b="1" dirty="0">
              <a:latin typeface="Times New Roman" panose="02020603050405020304" pitchFamily="18" charset="0"/>
              <a:cs typeface="Times New Roman" panose="02020603050405020304" pitchFamily="18" charset="0"/>
            </a:endParaRPr>
          </a:p>
          <a:p>
            <a:pPr marL="0" lvl="0" indent="0">
              <a:buNone/>
            </a:pPr>
            <a:r>
              <a:rPr lang="en-US" sz="1400" dirty="0">
                <a:latin typeface="Times New Roman" panose="02020603050405020304" pitchFamily="18" charset="0"/>
                <a:cs typeface="Times New Roman" panose="02020603050405020304" pitchFamily="18" charset="0"/>
              </a:rPr>
              <a:t>3% African American</a:t>
            </a:r>
          </a:p>
          <a:p>
            <a:pPr marL="0" lvl="0" indent="0">
              <a:buNone/>
            </a:pPr>
            <a:r>
              <a:rPr lang="en-US" sz="1400" dirty="0">
                <a:latin typeface="Times New Roman" panose="02020603050405020304" pitchFamily="18" charset="0"/>
                <a:cs typeface="Times New Roman" panose="02020603050405020304" pitchFamily="18" charset="0"/>
              </a:rPr>
              <a:t>12% Caucasian</a:t>
            </a:r>
          </a:p>
          <a:p>
            <a:pPr marL="0" lvl="0" indent="0">
              <a:buNone/>
            </a:pPr>
            <a:r>
              <a:rPr lang="en-US" sz="1400" dirty="0">
                <a:latin typeface="Times New Roman" panose="02020603050405020304" pitchFamily="18" charset="0"/>
                <a:cs typeface="Times New Roman" panose="02020603050405020304" pitchFamily="18" charset="0"/>
              </a:rPr>
              <a:t>31% Hispanic/Latino</a:t>
            </a:r>
          </a:p>
          <a:p>
            <a:pPr marL="0" lvl="0" indent="0">
              <a:buNone/>
            </a:pPr>
            <a:r>
              <a:rPr lang="en-US" sz="1400" dirty="0">
                <a:latin typeface="Times New Roman" panose="02020603050405020304" pitchFamily="18" charset="0"/>
                <a:cs typeface="Times New Roman" panose="02020603050405020304" pitchFamily="18" charset="0"/>
              </a:rPr>
              <a:t>&lt; 1% Native American</a:t>
            </a:r>
          </a:p>
          <a:p>
            <a:pPr marL="0" lvl="0" indent="0">
              <a:buNone/>
            </a:pPr>
            <a:r>
              <a:rPr lang="en-US" sz="1400" dirty="0">
                <a:latin typeface="Times New Roman" panose="02020603050405020304" pitchFamily="18" charset="0"/>
                <a:cs typeface="Times New Roman" panose="02020603050405020304" pitchFamily="18" charset="0"/>
              </a:rPr>
              <a:t>&lt; 1% Other</a:t>
            </a:r>
          </a:p>
          <a:p>
            <a:pPr marL="0" lvl="0" indent="0">
              <a:buNone/>
            </a:pPr>
            <a:r>
              <a:rPr lang="en-US" sz="1400" dirty="0">
                <a:latin typeface="Times New Roman" panose="02020603050405020304" pitchFamily="18" charset="0"/>
                <a:cs typeface="Times New Roman" panose="02020603050405020304" pitchFamily="18" charset="0"/>
              </a:rPr>
              <a:t>52% Unknown/refused</a:t>
            </a:r>
          </a:p>
          <a:p>
            <a:pPr marL="0" indent="0">
              <a:buNone/>
            </a:pPr>
            <a:endParaRPr lang="en-US"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17FD594-01E5-4928-B024-32C3BBF42EFC}"/>
              </a:ext>
            </a:extLst>
          </p:cNvPr>
          <p:cNvSpPr txBox="1"/>
          <p:nvPr/>
        </p:nvSpPr>
        <p:spPr>
          <a:xfrm>
            <a:off x="990600" y="609600"/>
            <a:ext cx="7315200" cy="138499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Statistics on Street Rounds</a:t>
            </a:r>
          </a:p>
          <a:p>
            <a:pPr algn="ctr"/>
            <a:r>
              <a:rPr lang="en-US" b="1" u="sng" dirty="0">
                <a:latin typeface="Times New Roman" panose="02020603050405020304" pitchFamily="18" charset="0"/>
                <a:cs typeface="Times New Roman" panose="02020603050405020304" pitchFamily="18" charset="0"/>
              </a:rPr>
              <a:t>Total encounters  6/2016 to 8/2019 = 1,383</a:t>
            </a:r>
            <a:endParaRPr lang="en-US" b="1"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Ages between 17 and 80; Average ages are between 40 - 60</a:t>
            </a:r>
            <a:r>
              <a:rPr lang="en-US" dirty="0">
                <a:latin typeface="Times New Roman" panose="02020603050405020304" pitchFamily="18" charset="0"/>
                <a:cs typeface="Times New Roman" panose="02020603050405020304" pitchFamily="18" charset="0"/>
              </a:rPr>
              <a:t> </a:t>
            </a:r>
          </a:p>
          <a:p>
            <a:pPr algn="ct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963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CDA32B40-271D-43AD-B8EE-1950B436819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533400"/>
            <a:ext cx="4419600" cy="5721216"/>
          </a:xfrm>
        </p:spPr>
      </p:pic>
    </p:spTree>
    <p:extLst>
      <p:ext uri="{BB962C8B-B14F-4D97-AF65-F5344CB8AC3E}">
        <p14:creationId xmlns:p14="http://schemas.microsoft.com/office/powerpoint/2010/main" val="2137136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5FF348-BA17-4ECA-AD7C-67BA27FD6A74}"/>
              </a:ext>
            </a:extLst>
          </p:cNvPr>
          <p:cNvPicPr>
            <a:picLocks noGrp="1" noChangeAspect="1"/>
          </p:cNvPicPr>
          <p:nvPr>
            <p:ph idx="1"/>
          </p:nvPr>
        </p:nvPicPr>
        <p:blipFill>
          <a:blip r:embed="rId2"/>
          <a:stretch>
            <a:fillRect/>
          </a:stretch>
        </p:blipFill>
        <p:spPr>
          <a:xfrm>
            <a:off x="1295400" y="884237"/>
            <a:ext cx="6542617" cy="4906963"/>
          </a:xfrm>
          <a:prstGeom prst="rect">
            <a:avLst/>
          </a:prstGeom>
        </p:spPr>
      </p:pic>
    </p:spTree>
    <p:extLst>
      <p:ext uri="{BB962C8B-B14F-4D97-AF65-F5344CB8AC3E}">
        <p14:creationId xmlns:p14="http://schemas.microsoft.com/office/powerpoint/2010/main" val="122156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B90B00-1BA6-484B-BD93-5F405CD88198}"/>
              </a:ext>
            </a:extLst>
          </p:cNvPr>
          <p:cNvPicPr>
            <a:picLocks noGrp="1" noChangeAspect="1"/>
          </p:cNvPicPr>
          <p:nvPr>
            <p:ph idx="1"/>
          </p:nvPr>
        </p:nvPicPr>
        <p:blipFill>
          <a:blip r:embed="rId2"/>
          <a:stretch>
            <a:fillRect/>
          </a:stretch>
        </p:blipFill>
        <p:spPr>
          <a:xfrm>
            <a:off x="1143000" y="838200"/>
            <a:ext cx="6847417" cy="5135563"/>
          </a:xfrm>
          <a:prstGeom prst="rect">
            <a:avLst/>
          </a:prstGeom>
        </p:spPr>
      </p:pic>
    </p:spTree>
    <p:extLst>
      <p:ext uri="{BB962C8B-B14F-4D97-AF65-F5344CB8AC3E}">
        <p14:creationId xmlns:p14="http://schemas.microsoft.com/office/powerpoint/2010/main" val="246609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7D148F-9ECA-4DBE-9CE4-B8C71FC99B47}"/>
              </a:ext>
            </a:extLst>
          </p:cNvPr>
          <p:cNvPicPr>
            <a:picLocks noGrp="1" noChangeAspect="1"/>
          </p:cNvPicPr>
          <p:nvPr>
            <p:ph idx="1"/>
          </p:nvPr>
        </p:nvPicPr>
        <p:blipFill>
          <a:blip r:embed="rId2"/>
          <a:stretch>
            <a:fillRect/>
          </a:stretch>
        </p:blipFill>
        <p:spPr>
          <a:xfrm>
            <a:off x="1280583" y="941387"/>
            <a:ext cx="6568017" cy="4926013"/>
          </a:xfrm>
          <a:prstGeom prst="rect">
            <a:avLst/>
          </a:prstGeom>
        </p:spPr>
      </p:pic>
    </p:spTree>
    <p:extLst>
      <p:ext uri="{BB962C8B-B14F-4D97-AF65-F5344CB8AC3E}">
        <p14:creationId xmlns:p14="http://schemas.microsoft.com/office/powerpoint/2010/main" val="2656902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AC3832-DEC6-4AF1-AB4B-04B031238B33}"/>
              </a:ext>
            </a:extLst>
          </p:cNvPr>
          <p:cNvPicPr>
            <a:picLocks noGrp="1" noChangeAspect="1"/>
          </p:cNvPicPr>
          <p:nvPr>
            <p:ph idx="1"/>
          </p:nvPr>
        </p:nvPicPr>
        <p:blipFill>
          <a:blip r:embed="rId2"/>
          <a:stretch>
            <a:fillRect/>
          </a:stretch>
        </p:blipFill>
        <p:spPr>
          <a:xfrm>
            <a:off x="1432983" y="914400"/>
            <a:ext cx="6339417" cy="4754563"/>
          </a:xfrm>
          <a:prstGeom prst="rect">
            <a:avLst/>
          </a:prstGeom>
        </p:spPr>
      </p:pic>
    </p:spTree>
    <p:extLst>
      <p:ext uri="{BB962C8B-B14F-4D97-AF65-F5344CB8AC3E}">
        <p14:creationId xmlns:p14="http://schemas.microsoft.com/office/powerpoint/2010/main" val="2218761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CB8CFE-743D-41EE-BC21-B940989B209E}"/>
              </a:ext>
            </a:extLst>
          </p:cNvPr>
          <p:cNvPicPr>
            <a:picLocks noGrp="1" noChangeAspect="1"/>
          </p:cNvPicPr>
          <p:nvPr>
            <p:ph idx="1"/>
          </p:nvPr>
        </p:nvPicPr>
        <p:blipFill>
          <a:blip r:embed="rId2"/>
          <a:stretch>
            <a:fillRect/>
          </a:stretch>
        </p:blipFill>
        <p:spPr>
          <a:xfrm>
            <a:off x="1066800" y="838200"/>
            <a:ext cx="6949017" cy="5211763"/>
          </a:xfrm>
          <a:prstGeom prst="rect">
            <a:avLst/>
          </a:prstGeom>
        </p:spPr>
      </p:pic>
    </p:spTree>
    <p:extLst>
      <p:ext uri="{BB962C8B-B14F-4D97-AF65-F5344CB8AC3E}">
        <p14:creationId xmlns:p14="http://schemas.microsoft.com/office/powerpoint/2010/main" val="2247499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90F466-BEDC-4087-9F01-A831579A90E8}"/>
              </a:ext>
            </a:extLst>
          </p:cNvPr>
          <p:cNvPicPr>
            <a:picLocks noGrp="1" noChangeAspect="1"/>
          </p:cNvPicPr>
          <p:nvPr>
            <p:ph idx="1"/>
          </p:nvPr>
        </p:nvPicPr>
        <p:blipFill>
          <a:blip r:embed="rId2"/>
          <a:stretch>
            <a:fillRect/>
          </a:stretch>
        </p:blipFill>
        <p:spPr>
          <a:xfrm>
            <a:off x="1143000" y="800099"/>
            <a:ext cx="6858000" cy="5143501"/>
          </a:xfrm>
          <a:prstGeom prst="rect">
            <a:avLst/>
          </a:prstGeom>
        </p:spPr>
      </p:pic>
    </p:spTree>
    <p:extLst>
      <p:ext uri="{BB962C8B-B14F-4D97-AF65-F5344CB8AC3E}">
        <p14:creationId xmlns:p14="http://schemas.microsoft.com/office/powerpoint/2010/main" val="63912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184539-92A6-4FF7-9D35-D314CCCD1199}"/>
              </a:ext>
            </a:extLst>
          </p:cNvPr>
          <p:cNvPicPr>
            <a:picLocks noGrp="1" noChangeAspect="1"/>
          </p:cNvPicPr>
          <p:nvPr>
            <p:ph idx="1"/>
          </p:nvPr>
        </p:nvPicPr>
        <p:blipFill>
          <a:blip r:embed="rId2"/>
          <a:stretch>
            <a:fillRect/>
          </a:stretch>
        </p:blipFill>
        <p:spPr>
          <a:xfrm>
            <a:off x="914400" y="737393"/>
            <a:ext cx="7246409" cy="5434807"/>
          </a:xfrm>
          <a:prstGeom prst="rect">
            <a:avLst/>
          </a:prstGeom>
        </p:spPr>
      </p:pic>
    </p:spTree>
    <p:extLst>
      <p:ext uri="{BB962C8B-B14F-4D97-AF65-F5344CB8AC3E}">
        <p14:creationId xmlns:p14="http://schemas.microsoft.com/office/powerpoint/2010/main" val="3512080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15D2A2-B1CB-40A7-8F9C-A71287E3A5BF}"/>
              </a:ext>
            </a:extLst>
          </p:cNvPr>
          <p:cNvPicPr>
            <a:picLocks noGrp="1" noChangeAspect="1"/>
          </p:cNvPicPr>
          <p:nvPr>
            <p:ph idx="1"/>
          </p:nvPr>
        </p:nvPicPr>
        <p:blipFill>
          <a:blip r:embed="rId2"/>
          <a:stretch>
            <a:fillRect/>
          </a:stretch>
        </p:blipFill>
        <p:spPr>
          <a:xfrm>
            <a:off x="990600" y="775493"/>
            <a:ext cx="7094009" cy="5320507"/>
          </a:xfrm>
          <a:prstGeom prst="rect">
            <a:avLst/>
          </a:prstGeom>
        </p:spPr>
      </p:pic>
    </p:spTree>
    <p:extLst>
      <p:ext uri="{BB962C8B-B14F-4D97-AF65-F5344CB8AC3E}">
        <p14:creationId xmlns:p14="http://schemas.microsoft.com/office/powerpoint/2010/main" val="2524601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A21880-00C9-4A2B-A329-5F0E08BD5FBB}"/>
              </a:ext>
            </a:extLst>
          </p:cNvPr>
          <p:cNvPicPr>
            <a:picLocks noGrp="1" noChangeAspect="1"/>
          </p:cNvPicPr>
          <p:nvPr>
            <p:ph idx="1"/>
          </p:nvPr>
        </p:nvPicPr>
        <p:blipFill>
          <a:blip r:embed="rId2"/>
          <a:stretch>
            <a:fillRect/>
          </a:stretch>
        </p:blipFill>
        <p:spPr>
          <a:xfrm>
            <a:off x="1143000" y="819150"/>
            <a:ext cx="6934200" cy="5200650"/>
          </a:xfrm>
          <a:prstGeom prst="rect">
            <a:avLst/>
          </a:prstGeom>
        </p:spPr>
      </p:pic>
    </p:spTree>
    <p:extLst>
      <p:ext uri="{BB962C8B-B14F-4D97-AF65-F5344CB8AC3E}">
        <p14:creationId xmlns:p14="http://schemas.microsoft.com/office/powerpoint/2010/main" val="400248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E4D1E8-60D2-4D7B-9E06-871961291AC9}"/>
              </a:ext>
            </a:extLst>
          </p:cNvPr>
          <p:cNvPicPr>
            <a:picLocks noGrp="1" noChangeAspect="1"/>
          </p:cNvPicPr>
          <p:nvPr>
            <p:ph idx="1"/>
          </p:nvPr>
        </p:nvPicPr>
        <p:blipFill>
          <a:blip r:embed="rId2"/>
          <a:stretch>
            <a:fillRect/>
          </a:stretch>
        </p:blipFill>
        <p:spPr>
          <a:xfrm>
            <a:off x="1168400" y="838200"/>
            <a:ext cx="6832600" cy="5124450"/>
          </a:xfrm>
          <a:prstGeom prst="rect">
            <a:avLst/>
          </a:prstGeom>
        </p:spPr>
      </p:pic>
    </p:spTree>
    <p:extLst>
      <p:ext uri="{BB962C8B-B14F-4D97-AF65-F5344CB8AC3E}">
        <p14:creationId xmlns:p14="http://schemas.microsoft.com/office/powerpoint/2010/main" val="1367251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that are standing in the dirt&#10;&#10;Description automatically generated">
            <a:extLst>
              <a:ext uri="{FF2B5EF4-FFF2-40B4-BE49-F238E27FC236}">
                <a16:creationId xmlns:a16="http://schemas.microsoft.com/office/drawing/2014/main" id="{B789636E-6E47-46BC-81D1-22E77AE3F4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876300"/>
            <a:ext cx="6858000" cy="5143500"/>
          </a:xfrm>
        </p:spPr>
      </p:pic>
    </p:spTree>
    <p:extLst>
      <p:ext uri="{BB962C8B-B14F-4D97-AF65-F5344CB8AC3E}">
        <p14:creationId xmlns:p14="http://schemas.microsoft.com/office/powerpoint/2010/main" val="4016289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outdoor, orange, man&#10;&#10;Description automatically generated">
            <a:extLst>
              <a:ext uri="{FF2B5EF4-FFF2-40B4-BE49-F238E27FC236}">
                <a16:creationId xmlns:a16="http://schemas.microsoft.com/office/drawing/2014/main" id="{749C4D4F-4EBE-466F-8A19-DE660124142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1791" y="908843"/>
            <a:ext cx="6713009" cy="5034757"/>
          </a:xfrm>
        </p:spPr>
      </p:pic>
    </p:spTree>
    <p:extLst>
      <p:ext uri="{BB962C8B-B14F-4D97-AF65-F5344CB8AC3E}">
        <p14:creationId xmlns:p14="http://schemas.microsoft.com/office/powerpoint/2010/main" val="2232164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3AAD-E647-4F5F-8EBB-E58E0AB727D5}"/>
              </a:ext>
            </a:extLst>
          </p:cNvPr>
          <p:cNvSpPr>
            <a:spLocks noGrp="1"/>
          </p:cNvSpPr>
          <p:nvPr>
            <p:ph type="title"/>
          </p:nvPr>
        </p:nvSpPr>
        <p:spPr>
          <a:xfrm>
            <a:off x="457200" y="685800"/>
            <a:ext cx="8229600" cy="1524000"/>
          </a:xfrm>
        </p:spPr>
        <p:txBody>
          <a:bodyPr>
            <a:normAutofit/>
          </a:bodyPr>
          <a:lstStyle/>
          <a:p>
            <a:r>
              <a:rPr lang="en-US" b="1" dirty="0">
                <a:latin typeface="Times New Roman" panose="02020603050405020304" pitchFamily="18" charset="0"/>
                <a:cs typeface="Times New Roman" panose="02020603050405020304" pitchFamily="18" charset="0"/>
              </a:rPr>
              <a:t>Bringing it home: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 case presentation</a:t>
            </a:r>
          </a:p>
        </p:txBody>
      </p:sp>
      <p:sp>
        <p:nvSpPr>
          <p:cNvPr id="3" name="Content Placeholder 2">
            <a:extLst>
              <a:ext uri="{FF2B5EF4-FFF2-40B4-BE49-F238E27FC236}">
                <a16:creationId xmlns:a16="http://schemas.microsoft.com/office/drawing/2014/main" id="{ADEF31CF-2B34-473D-B335-19B4C12EB64B}"/>
              </a:ext>
            </a:extLst>
          </p:cNvPr>
          <p:cNvSpPr>
            <a:spLocks noGrp="1"/>
          </p:cNvSpPr>
          <p:nvPr>
            <p:ph idx="1"/>
          </p:nvPr>
        </p:nvSpPr>
        <p:spPr>
          <a:xfrm>
            <a:off x="1028700" y="2971800"/>
            <a:ext cx="7086600" cy="2392363"/>
          </a:xfrm>
        </p:spPr>
        <p:txBody>
          <a:bodyPr/>
          <a:lstStyle/>
          <a:p>
            <a:pPr marL="0" indent="0" algn="ctr">
              <a:buNone/>
            </a:pPr>
            <a:r>
              <a:rPr lang="en-US" b="1" dirty="0">
                <a:latin typeface="Times New Roman" panose="02020603050405020304" pitchFamily="18" charset="0"/>
                <a:cs typeface="Times New Roman" panose="02020603050405020304" pitchFamily="18" charset="0"/>
              </a:rPr>
              <a:t>Christopher Robinson, MD</a:t>
            </a:r>
          </a:p>
          <a:p>
            <a:pPr marL="0" indent="0" algn="ctr">
              <a:buNone/>
            </a:pPr>
            <a:r>
              <a:rPr lang="en-US" dirty="0">
                <a:latin typeface="Times New Roman" panose="02020603050405020304" pitchFamily="18" charset="0"/>
                <a:cs typeface="Times New Roman" panose="02020603050405020304" pitchFamily="18" charset="0"/>
              </a:rPr>
              <a:t>Family Medicine Resident, PGY-3</a:t>
            </a:r>
          </a:p>
          <a:p>
            <a:pPr marL="0" indent="0" algn="ctr">
              <a:buNone/>
            </a:pPr>
            <a:r>
              <a:rPr lang="en-US" dirty="0">
                <a:latin typeface="Times New Roman" panose="02020603050405020304" pitchFamily="18" charset="0"/>
                <a:cs typeface="Times New Roman" panose="02020603050405020304" pitchFamily="18" charset="0"/>
              </a:rPr>
              <a:t>Eisenhower Health</a:t>
            </a:r>
          </a:p>
        </p:txBody>
      </p:sp>
    </p:spTree>
    <p:extLst>
      <p:ext uri="{BB962C8B-B14F-4D97-AF65-F5344CB8AC3E}">
        <p14:creationId xmlns:p14="http://schemas.microsoft.com/office/powerpoint/2010/main" val="3916305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0A9E0C-32F3-4DED-B8EB-1639A6E9B33E}"/>
              </a:ext>
            </a:extLst>
          </p:cNvPr>
          <p:cNvPicPr>
            <a:picLocks noChangeAspect="1"/>
          </p:cNvPicPr>
          <p:nvPr/>
        </p:nvPicPr>
        <p:blipFill>
          <a:blip r:embed="rId2"/>
          <a:stretch>
            <a:fillRect/>
          </a:stretch>
        </p:blipFill>
        <p:spPr>
          <a:xfrm>
            <a:off x="914401" y="685801"/>
            <a:ext cx="7010399" cy="5257800"/>
          </a:xfrm>
          <a:prstGeom prst="rect">
            <a:avLst/>
          </a:prstGeom>
        </p:spPr>
      </p:pic>
    </p:spTree>
    <p:extLst>
      <p:ext uri="{BB962C8B-B14F-4D97-AF65-F5344CB8AC3E}">
        <p14:creationId xmlns:p14="http://schemas.microsoft.com/office/powerpoint/2010/main" val="3762881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C2897-3C1E-44BC-9571-144C7671144F}"/>
              </a:ext>
            </a:extLst>
          </p:cNvPr>
          <p:cNvPicPr>
            <a:picLocks noChangeAspect="1"/>
          </p:cNvPicPr>
          <p:nvPr/>
        </p:nvPicPr>
        <p:blipFill>
          <a:blip r:embed="rId2"/>
          <a:stretch>
            <a:fillRect/>
          </a:stretch>
        </p:blipFill>
        <p:spPr>
          <a:xfrm>
            <a:off x="914401" y="685801"/>
            <a:ext cx="7315199" cy="5486400"/>
          </a:xfrm>
          <a:prstGeom prst="rect">
            <a:avLst/>
          </a:prstGeom>
        </p:spPr>
      </p:pic>
    </p:spTree>
    <p:extLst>
      <p:ext uri="{BB962C8B-B14F-4D97-AF65-F5344CB8AC3E}">
        <p14:creationId xmlns:p14="http://schemas.microsoft.com/office/powerpoint/2010/main" val="63401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B68A5B-D118-4F39-8C9B-030FC641E9A1}"/>
              </a:ext>
            </a:extLst>
          </p:cNvPr>
          <p:cNvPicPr>
            <a:picLocks noChangeAspect="1"/>
          </p:cNvPicPr>
          <p:nvPr/>
        </p:nvPicPr>
        <p:blipFill>
          <a:blip r:embed="rId2"/>
          <a:stretch>
            <a:fillRect/>
          </a:stretch>
        </p:blipFill>
        <p:spPr>
          <a:xfrm>
            <a:off x="914400" y="685799"/>
            <a:ext cx="7315200" cy="5486401"/>
          </a:xfrm>
          <a:prstGeom prst="rect">
            <a:avLst/>
          </a:prstGeom>
        </p:spPr>
      </p:pic>
    </p:spTree>
    <p:extLst>
      <p:ext uri="{BB962C8B-B14F-4D97-AF65-F5344CB8AC3E}">
        <p14:creationId xmlns:p14="http://schemas.microsoft.com/office/powerpoint/2010/main" val="4121320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6A940-70A1-4BDB-8C78-FD13FB722780}"/>
              </a:ext>
            </a:extLst>
          </p:cNvPr>
          <p:cNvPicPr>
            <a:picLocks noChangeAspect="1"/>
          </p:cNvPicPr>
          <p:nvPr/>
        </p:nvPicPr>
        <p:blipFill>
          <a:blip r:embed="rId2"/>
          <a:stretch>
            <a:fillRect/>
          </a:stretch>
        </p:blipFill>
        <p:spPr>
          <a:xfrm>
            <a:off x="812801" y="723752"/>
            <a:ext cx="7264399" cy="5448300"/>
          </a:xfrm>
          <a:prstGeom prst="rect">
            <a:avLst/>
          </a:prstGeom>
        </p:spPr>
      </p:pic>
    </p:spTree>
    <p:extLst>
      <p:ext uri="{BB962C8B-B14F-4D97-AF65-F5344CB8AC3E}">
        <p14:creationId xmlns:p14="http://schemas.microsoft.com/office/powerpoint/2010/main" val="221423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DDD75B6-9A42-4E71-8BA0-D704DAA1AC26}"/>
              </a:ext>
            </a:extLst>
          </p:cNvPr>
          <p:cNvPicPr>
            <a:picLocks noGrp="1" noChangeAspect="1"/>
          </p:cNvPicPr>
          <p:nvPr>
            <p:ph idx="1"/>
          </p:nvPr>
        </p:nvPicPr>
        <p:blipFill>
          <a:blip r:embed="rId2"/>
          <a:stretch>
            <a:fillRect/>
          </a:stretch>
        </p:blipFill>
        <p:spPr>
          <a:xfrm>
            <a:off x="914400" y="661193"/>
            <a:ext cx="7348009" cy="5511007"/>
          </a:xfrm>
          <a:prstGeom prst="rect">
            <a:avLst/>
          </a:prstGeom>
        </p:spPr>
      </p:pic>
    </p:spTree>
    <p:extLst>
      <p:ext uri="{BB962C8B-B14F-4D97-AF65-F5344CB8AC3E}">
        <p14:creationId xmlns:p14="http://schemas.microsoft.com/office/powerpoint/2010/main" val="2541821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AAC6C-F940-4997-A31D-F1316B32CD8A}"/>
              </a:ext>
            </a:extLst>
          </p:cNvPr>
          <p:cNvPicPr>
            <a:picLocks noChangeAspect="1"/>
          </p:cNvPicPr>
          <p:nvPr/>
        </p:nvPicPr>
        <p:blipFill>
          <a:blip r:embed="rId2"/>
          <a:stretch>
            <a:fillRect/>
          </a:stretch>
        </p:blipFill>
        <p:spPr>
          <a:xfrm>
            <a:off x="914401" y="685801"/>
            <a:ext cx="7315199" cy="5486400"/>
          </a:xfrm>
          <a:prstGeom prst="rect">
            <a:avLst/>
          </a:prstGeom>
        </p:spPr>
      </p:pic>
    </p:spTree>
    <p:extLst>
      <p:ext uri="{BB962C8B-B14F-4D97-AF65-F5344CB8AC3E}">
        <p14:creationId xmlns:p14="http://schemas.microsoft.com/office/powerpoint/2010/main" val="3952448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AB277-7E8A-4A34-9BFC-C63C0FA69C52}"/>
              </a:ext>
            </a:extLst>
          </p:cNvPr>
          <p:cNvPicPr>
            <a:picLocks noChangeAspect="1"/>
          </p:cNvPicPr>
          <p:nvPr/>
        </p:nvPicPr>
        <p:blipFill>
          <a:blip r:embed="rId2"/>
          <a:stretch>
            <a:fillRect/>
          </a:stretch>
        </p:blipFill>
        <p:spPr>
          <a:xfrm>
            <a:off x="914401" y="685800"/>
            <a:ext cx="7315198" cy="5486399"/>
          </a:xfrm>
          <a:prstGeom prst="rect">
            <a:avLst/>
          </a:prstGeom>
        </p:spPr>
      </p:pic>
    </p:spTree>
    <p:extLst>
      <p:ext uri="{BB962C8B-B14F-4D97-AF65-F5344CB8AC3E}">
        <p14:creationId xmlns:p14="http://schemas.microsoft.com/office/powerpoint/2010/main" val="454033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53F6F-F6F6-4805-B326-DD26F6C45E5F}"/>
              </a:ext>
            </a:extLst>
          </p:cNvPr>
          <p:cNvPicPr>
            <a:picLocks noChangeAspect="1"/>
          </p:cNvPicPr>
          <p:nvPr/>
        </p:nvPicPr>
        <p:blipFill>
          <a:blip r:embed="rId2"/>
          <a:stretch>
            <a:fillRect/>
          </a:stretch>
        </p:blipFill>
        <p:spPr>
          <a:xfrm>
            <a:off x="914401" y="685801"/>
            <a:ext cx="7391399" cy="5543550"/>
          </a:xfrm>
          <a:prstGeom prst="rect">
            <a:avLst/>
          </a:prstGeom>
        </p:spPr>
      </p:pic>
    </p:spTree>
    <p:extLst>
      <p:ext uri="{BB962C8B-B14F-4D97-AF65-F5344CB8AC3E}">
        <p14:creationId xmlns:p14="http://schemas.microsoft.com/office/powerpoint/2010/main" val="3742230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B24569-A3FA-4D34-8239-AF5EA008C9D0}"/>
              </a:ext>
            </a:extLst>
          </p:cNvPr>
          <p:cNvPicPr>
            <a:picLocks noChangeAspect="1"/>
          </p:cNvPicPr>
          <p:nvPr/>
        </p:nvPicPr>
        <p:blipFill>
          <a:blip r:embed="rId2"/>
          <a:stretch>
            <a:fillRect/>
          </a:stretch>
        </p:blipFill>
        <p:spPr>
          <a:xfrm>
            <a:off x="990600" y="685800"/>
            <a:ext cx="7340601" cy="5505451"/>
          </a:xfrm>
          <a:prstGeom prst="rect">
            <a:avLst/>
          </a:prstGeom>
        </p:spPr>
      </p:pic>
    </p:spTree>
    <p:extLst>
      <p:ext uri="{BB962C8B-B14F-4D97-AF65-F5344CB8AC3E}">
        <p14:creationId xmlns:p14="http://schemas.microsoft.com/office/powerpoint/2010/main" val="3420150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69E2F2-8A7B-4F1D-984B-2DED9E4668C4}"/>
              </a:ext>
            </a:extLst>
          </p:cNvPr>
          <p:cNvPicPr>
            <a:picLocks noChangeAspect="1"/>
          </p:cNvPicPr>
          <p:nvPr/>
        </p:nvPicPr>
        <p:blipFill>
          <a:blip r:embed="rId2"/>
          <a:stretch>
            <a:fillRect/>
          </a:stretch>
        </p:blipFill>
        <p:spPr>
          <a:xfrm>
            <a:off x="838200" y="628649"/>
            <a:ext cx="7467600" cy="5600701"/>
          </a:xfrm>
          <a:prstGeom prst="rect">
            <a:avLst/>
          </a:prstGeom>
        </p:spPr>
      </p:pic>
    </p:spTree>
    <p:extLst>
      <p:ext uri="{BB962C8B-B14F-4D97-AF65-F5344CB8AC3E}">
        <p14:creationId xmlns:p14="http://schemas.microsoft.com/office/powerpoint/2010/main" val="2669049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3613755-2CA1-44DA-AC78-96E5B4834CFC}"/>
              </a:ext>
            </a:extLst>
          </p:cNvPr>
          <p:cNvPicPr>
            <a:picLocks noGrp="1" noChangeAspect="1"/>
          </p:cNvPicPr>
          <p:nvPr>
            <p:ph idx="1"/>
          </p:nvPr>
        </p:nvPicPr>
        <p:blipFill>
          <a:blip r:embed="rId2"/>
          <a:stretch>
            <a:fillRect/>
          </a:stretch>
        </p:blipFill>
        <p:spPr>
          <a:xfrm>
            <a:off x="901701" y="685800"/>
            <a:ext cx="7327899" cy="5495925"/>
          </a:xfrm>
          <a:prstGeom prst="rect">
            <a:avLst/>
          </a:prstGeom>
        </p:spPr>
      </p:pic>
    </p:spTree>
    <p:extLst>
      <p:ext uri="{BB962C8B-B14F-4D97-AF65-F5344CB8AC3E}">
        <p14:creationId xmlns:p14="http://schemas.microsoft.com/office/powerpoint/2010/main" val="706742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AD2C9CAE-3B39-468E-9755-C455D39B5E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62000"/>
            <a:ext cx="8757849" cy="4800600"/>
          </a:xfrm>
        </p:spPr>
      </p:pic>
    </p:spTree>
    <p:extLst>
      <p:ext uri="{BB962C8B-B14F-4D97-AF65-F5344CB8AC3E}">
        <p14:creationId xmlns:p14="http://schemas.microsoft.com/office/powerpoint/2010/main" val="42897319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6CA8-C47C-48A2-8C74-905EC01D3850}"/>
              </a:ext>
            </a:extLst>
          </p:cNvPr>
          <p:cNvSpPr>
            <a:spLocks noGrp="1"/>
          </p:cNvSpPr>
          <p:nvPr>
            <p:ph type="title"/>
          </p:nvPr>
        </p:nvSpPr>
        <p:spPr>
          <a:xfrm>
            <a:off x="457200" y="914400"/>
            <a:ext cx="8229600" cy="1295400"/>
          </a:xfrm>
        </p:spPr>
        <p:txBody>
          <a:bodyPr>
            <a:noAutofit/>
          </a:bodyPr>
          <a:lstStyle/>
          <a:p>
            <a:r>
              <a:rPr lang="en-US" b="1" dirty="0">
                <a:latin typeface="Times New Roman" panose="02020603050405020304" pitchFamily="18" charset="0"/>
                <a:cs typeface="Times New Roman" panose="02020603050405020304" pitchFamily="18" charset="0"/>
              </a:rPr>
              <a:t>The Economic Impact of Homelessness</a:t>
            </a:r>
          </a:p>
        </p:txBody>
      </p:sp>
      <p:sp>
        <p:nvSpPr>
          <p:cNvPr id="3" name="Content Placeholder 2">
            <a:extLst>
              <a:ext uri="{FF2B5EF4-FFF2-40B4-BE49-F238E27FC236}">
                <a16:creationId xmlns:a16="http://schemas.microsoft.com/office/drawing/2014/main" id="{E78FBD1A-0D77-4EF2-AE50-A09A3F6A5D8A}"/>
              </a:ext>
            </a:extLst>
          </p:cNvPr>
          <p:cNvSpPr>
            <a:spLocks noGrp="1"/>
          </p:cNvSpPr>
          <p:nvPr>
            <p:ph idx="1"/>
          </p:nvPr>
        </p:nvSpPr>
        <p:spPr>
          <a:xfrm>
            <a:off x="762000" y="2743200"/>
            <a:ext cx="7543800" cy="2544763"/>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Valentin </a:t>
            </a:r>
            <a:r>
              <a:rPr lang="en-US" b="1" dirty="0" err="1">
                <a:latin typeface="Times New Roman" panose="02020603050405020304" pitchFamily="18" charset="0"/>
                <a:cs typeface="Times New Roman" panose="02020603050405020304" pitchFamily="18" charset="0"/>
              </a:rPr>
              <a:t>Nuzhny</a:t>
            </a:r>
            <a:r>
              <a:rPr lang="en-US" b="1" dirty="0">
                <a:latin typeface="Times New Roman" panose="02020603050405020304" pitchFamily="18" charset="0"/>
                <a:cs typeface="Times New Roman" panose="02020603050405020304" pitchFamily="18" charset="0"/>
              </a:rPr>
              <a:t>, MD </a:t>
            </a:r>
          </a:p>
          <a:p>
            <a:pPr marL="0" indent="0">
              <a:buNone/>
            </a:pPr>
            <a:r>
              <a:rPr lang="en-US" dirty="0">
                <a:latin typeface="Times New Roman" panose="02020603050405020304" pitchFamily="18" charset="0"/>
                <a:cs typeface="Times New Roman" panose="02020603050405020304" pitchFamily="18" charset="0"/>
              </a:rPr>
              <a:t>Family Medicine Resident, PGY-3</a:t>
            </a:r>
          </a:p>
          <a:p>
            <a:pPr marL="0" indent="0">
              <a:buNone/>
            </a:pPr>
            <a:r>
              <a:rPr lang="en-US" dirty="0">
                <a:latin typeface="Times New Roman" panose="02020603050405020304" pitchFamily="18" charset="0"/>
                <a:cs typeface="Times New Roman" panose="02020603050405020304" pitchFamily="18" charset="0"/>
              </a:rPr>
              <a:t>Eisenhower Health</a:t>
            </a:r>
          </a:p>
        </p:txBody>
      </p:sp>
    </p:spTree>
    <p:extLst>
      <p:ext uri="{BB962C8B-B14F-4D97-AF65-F5344CB8AC3E}">
        <p14:creationId xmlns:p14="http://schemas.microsoft.com/office/powerpoint/2010/main" val="4060078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81110" y="3290500"/>
            <a:ext cx="223138" cy="300082"/>
          </a:xfrm>
          <a:prstGeom prst="rect">
            <a:avLst/>
          </a:prstGeom>
        </p:spPr>
        <p:txBody>
          <a:bodyPr wrap="none">
            <a:spAutoFit/>
          </a:bodyPr>
          <a:lstStyle/>
          <a:p>
            <a:r>
              <a:rPr lang="sk-SK" sz="1350" dirty="0"/>
              <a:t> </a:t>
            </a:r>
            <a:endParaRPr lang="en-US" sz="1350" dirty="0"/>
          </a:p>
        </p:txBody>
      </p:sp>
      <p:sp>
        <p:nvSpPr>
          <p:cNvPr id="7" name="Rectangle 6"/>
          <p:cNvSpPr/>
          <p:nvPr/>
        </p:nvSpPr>
        <p:spPr>
          <a:xfrm>
            <a:off x="0" y="1236092"/>
            <a:ext cx="8873412" cy="4570482"/>
          </a:xfrm>
          <a:prstGeom prst="rect">
            <a:avLst/>
          </a:prstGeom>
        </p:spPr>
        <p:txBody>
          <a:bodyPr wrap="square">
            <a:spAutoFit/>
          </a:bodyPr>
          <a:lstStyle/>
          <a:p>
            <a:pPr>
              <a:spcBef>
                <a:spcPts val="900"/>
              </a:spcBef>
              <a:spcAft>
                <a:spcPts val="900"/>
              </a:spcAft>
            </a:pPr>
            <a:r>
              <a:rPr lang="en-US" sz="2100" b="1" dirty="0">
                <a:solidFill>
                  <a:srgbClr val="327793"/>
                </a:solidFill>
                <a:latin typeface="Arial" charset="0"/>
              </a:rPr>
              <a:t>Goal: To Analyze Financial Impact and Educational Benefits that Street Medicine Offers to the Coachella Valley.</a:t>
            </a:r>
            <a:endParaRPr lang="en-US" sz="1350" dirty="0">
              <a:solidFill>
                <a:srgbClr val="000000"/>
              </a:solidFill>
              <a:latin typeface="-webkit-standard" charset="0"/>
            </a:endParaRPr>
          </a:p>
          <a:p>
            <a:pPr>
              <a:spcBef>
                <a:spcPts val="900"/>
              </a:spcBef>
              <a:spcAft>
                <a:spcPts val="900"/>
              </a:spcAft>
            </a:pPr>
            <a:br>
              <a:rPr lang="en-US" sz="1350" dirty="0">
                <a:solidFill>
                  <a:srgbClr val="000000"/>
                </a:solidFill>
                <a:latin typeface="-webkit-standard" charset="0"/>
              </a:rPr>
            </a:br>
            <a:r>
              <a:rPr lang="en-US" sz="2100" b="1" dirty="0">
                <a:solidFill>
                  <a:srgbClr val="327793"/>
                </a:solidFill>
                <a:latin typeface="Arial" charset="0"/>
              </a:rPr>
              <a:t>Abstract</a:t>
            </a:r>
            <a:endParaRPr lang="en-US" sz="1350" dirty="0">
              <a:solidFill>
                <a:srgbClr val="000000"/>
              </a:solidFill>
              <a:latin typeface="-webkit-standard" charset="0"/>
            </a:endParaRPr>
          </a:p>
          <a:p>
            <a:pPr>
              <a:spcBef>
                <a:spcPts val="900"/>
              </a:spcBef>
              <a:spcAft>
                <a:spcPts val="900"/>
              </a:spcAft>
            </a:pPr>
            <a:r>
              <a:rPr lang="en-US" sz="1350" dirty="0">
                <a:solidFill>
                  <a:srgbClr val="000000"/>
                </a:solidFill>
                <a:latin typeface="Arial" charset="0"/>
              </a:rPr>
              <a:t>In collaboration with </a:t>
            </a:r>
            <a:r>
              <a:rPr lang="en-US" sz="1350" b="1" dirty="0">
                <a:solidFill>
                  <a:srgbClr val="000000"/>
                </a:solidFill>
                <a:latin typeface="Arial" charset="0"/>
              </a:rPr>
              <a:t>Volunteers in Medicine</a:t>
            </a:r>
            <a:r>
              <a:rPr lang="en-US" sz="1350" dirty="0">
                <a:solidFill>
                  <a:srgbClr val="000000"/>
                </a:solidFill>
                <a:latin typeface="Arial" charset="0"/>
              </a:rPr>
              <a:t> Clinic and </a:t>
            </a:r>
            <a:r>
              <a:rPr lang="en-US" sz="1350" b="1" dirty="0">
                <a:solidFill>
                  <a:srgbClr val="000000"/>
                </a:solidFill>
                <a:latin typeface="Arial" charset="0"/>
              </a:rPr>
              <a:t>Narrow Door</a:t>
            </a:r>
            <a:r>
              <a:rPr lang="en-US" sz="1350" dirty="0">
                <a:solidFill>
                  <a:srgbClr val="000000"/>
                </a:solidFill>
                <a:latin typeface="Arial" charset="0"/>
              </a:rPr>
              <a:t>, a </a:t>
            </a:r>
            <a:r>
              <a:rPr lang="en-US" sz="1350" b="1" dirty="0">
                <a:solidFill>
                  <a:srgbClr val="000000"/>
                </a:solidFill>
                <a:latin typeface="Arial" charset="0"/>
              </a:rPr>
              <a:t>Street Medicine team </a:t>
            </a:r>
            <a:r>
              <a:rPr lang="en-US" sz="1350" dirty="0">
                <a:solidFill>
                  <a:srgbClr val="000000"/>
                </a:solidFill>
                <a:latin typeface="Arial" charset="0"/>
              </a:rPr>
              <a:t>consisting of health care professionals, </a:t>
            </a:r>
            <a:r>
              <a:rPr lang="en-US" sz="1350" u="sng" dirty="0">
                <a:solidFill>
                  <a:srgbClr val="000000"/>
                </a:solidFill>
                <a:latin typeface="Arial" charset="0"/>
              </a:rPr>
              <a:t>provides direct patient care to </a:t>
            </a:r>
            <a:r>
              <a:rPr lang="en-US" sz="1350" dirty="0">
                <a:solidFill>
                  <a:srgbClr val="000000"/>
                </a:solidFill>
                <a:latin typeface="Arial" charset="0"/>
              </a:rPr>
              <a:t>a significant population of </a:t>
            </a:r>
            <a:r>
              <a:rPr lang="en-US" sz="1350" u="sng" dirty="0">
                <a:solidFill>
                  <a:srgbClr val="000000"/>
                </a:solidFill>
                <a:latin typeface="Arial" charset="0"/>
              </a:rPr>
              <a:t>homeless and unsheltered individuals</a:t>
            </a:r>
            <a:r>
              <a:rPr lang="en-US" sz="1350" dirty="0">
                <a:solidFill>
                  <a:srgbClr val="000000"/>
                </a:solidFill>
                <a:latin typeface="Arial" charset="0"/>
              </a:rPr>
              <a:t> in the eastern Coachella Valley in southern California. The team recently celebrated its three-year anniversary of consecutive weekly outings.  Range of services varies from vital sign checks, glucose checks, to abscess drainages and splints for suspected fractures.  Patients are provided with resources and encouraged to follow up at free medical clinics for continuity of care.  </a:t>
            </a:r>
          </a:p>
          <a:p>
            <a:pPr>
              <a:spcBef>
                <a:spcPts val="900"/>
              </a:spcBef>
              <a:spcAft>
                <a:spcPts val="900"/>
              </a:spcAft>
            </a:pPr>
            <a:r>
              <a:rPr lang="en-US" sz="1350" dirty="0">
                <a:solidFill>
                  <a:srgbClr val="000000"/>
                </a:solidFill>
                <a:latin typeface="Arial" charset="0"/>
              </a:rPr>
              <a:t>The goal of this research is to estimate long- and short-term cost benefits to local community hospitals given the range of services provided.  We also aim to explore educational benefits for family medicine residents, given exposure to interesting pathology as well as numerous procedures.</a:t>
            </a:r>
            <a:endParaRPr lang="en-US" sz="1350" dirty="0">
              <a:solidFill>
                <a:srgbClr val="000000"/>
              </a:solidFill>
              <a:latin typeface="-webkit-standard" charset="0"/>
            </a:endParaRPr>
          </a:p>
          <a:p>
            <a:br>
              <a:rPr lang="en-US" sz="1350" dirty="0">
                <a:solidFill>
                  <a:srgbClr val="000000"/>
                </a:solidFill>
                <a:latin typeface="-webkit-standard" charset="0"/>
              </a:rPr>
            </a:br>
            <a:br>
              <a:rPr lang="en-US" sz="1350" dirty="0"/>
            </a:br>
            <a:endParaRPr lang="en-US" sz="1350" dirty="0"/>
          </a:p>
        </p:txBody>
      </p:sp>
    </p:spTree>
    <p:extLst>
      <p:ext uri="{BB962C8B-B14F-4D97-AF65-F5344CB8AC3E}">
        <p14:creationId xmlns:p14="http://schemas.microsoft.com/office/powerpoint/2010/main" val="694449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7251"/>
            <a:ext cx="9027368" cy="4893647"/>
          </a:xfrm>
          <a:prstGeom prst="rect">
            <a:avLst/>
          </a:prstGeom>
        </p:spPr>
        <p:txBody>
          <a:bodyPr wrap="square">
            <a:spAutoFit/>
          </a:bodyPr>
          <a:lstStyle/>
          <a:p>
            <a:pPr>
              <a:spcBef>
                <a:spcPts val="900"/>
              </a:spcBef>
              <a:spcAft>
                <a:spcPts val="900"/>
              </a:spcAft>
            </a:pPr>
            <a:endParaRPr lang="en-US" sz="2100" b="1" dirty="0">
              <a:solidFill>
                <a:srgbClr val="327793"/>
              </a:solidFill>
              <a:latin typeface="Arial" charset="0"/>
            </a:endParaRPr>
          </a:p>
          <a:p>
            <a:pPr>
              <a:spcBef>
                <a:spcPts val="900"/>
              </a:spcBef>
              <a:spcAft>
                <a:spcPts val="900"/>
              </a:spcAft>
            </a:pPr>
            <a:r>
              <a:rPr lang="en-US" sz="2100" b="1" dirty="0">
                <a:solidFill>
                  <a:srgbClr val="327793"/>
                </a:solidFill>
                <a:latin typeface="Arial" charset="0"/>
              </a:rPr>
              <a:t>Is there a need?</a:t>
            </a:r>
            <a:endParaRPr lang="en-US" sz="1350" dirty="0">
              <a:solidFill>
                <a:srgbClr val="000000"/>
              </a:solidFill>
              <a:latin typeface="-webkit-standard" charset="0"/>
            </a:endParaRPr>
          </a:p>
          <a:p>
            <a:pPr>
              <a:spcBef>
                <a:spcPts val="900"/>
              </a:spcBef>
              <a:spcAft>
                <a:spcPts val="900"/>
              </a:spcAft>
            </a:pPr>
            <a:br>
              <a:rPr lang="en-US" sz="1350" dirty="0">
                <a:solidFill>
                  <a:srgbClr val="000000"/>
                </a:solidFill>
                <a:latin typeface="-webkit-standard" charset="0"/>
              </a:rPr>
            </a:br>
            <a:r>
              <a:rPr lang="en-US" sz="1350" dirty="0">
                <a:solidFill>
                  <a:srgbClr val="000000"/>
                </a:solidFill>
                <a:latin typeface="Arial" charset="0"/>
              </a:rPr>
              <a:t>According to the Centers for Disease Control and Prevention (CDC), Americans made 136.1 million visits to one of the country’s nearly 5,000 emergency rooms in 2012.  Approximately 20 million of the patients arrived by ambulance. About 43% of all hospital admissions originate in an emergency room.</a:t>
            </a:r>
            <a:endParaRPr lang="en-US" sz="1350" dirty="0">
              <a:solidFill>
                <a:srgbClr val="000000"/>
              </a:solidFill>
              <a:latin typeface="-webkit-standard" charset="0"/>
            </a:endParaRPr>
          </a:p>
          <a:p>
            <a:pPr>
              <a:spcBef>
                <a:spcPts val="900"/>
              </a:spcBef>
              <a:spcAft>
                <a:spcPts val="900"/>
              </a:spcAft>
            </a:pPr>
            <a:r>
              <a:rPr lang="en-US" sz="1350" dirty="0">
                <a:solidFill>
                  <a:srgbClr val="000000"/>
                </a:solidFill>
                <a:latin typeface="Arial" charset="0"/>
              </a:rPr>
              <a:t>The main reason that so many emergency room visits are for </a:t>
            </a:r>
            <a:r>
              <a:rPr lang="en-US" sz="1350" u="sng" dirty="0">
                <a:solidFill>
                  <a:srgbClr val="000000"/>
                </a:solidFill>
                <a:latin typeface="Arial" charset="0"/>
              </a:rPr>
              <a:t>non- urgent care is that hospital ERs are required by federal law to provide care to all patients, regardless of their ability to pay.  </a:t>
            </a:r>
            <a:r>
              <a:rPr lang="en-US" sz="1350" dirty="0">
                <a:solidFill>
                  <a:srgbClr val="000000"/>
                </a:solidFill>
                <a:latin typeface="Arial" charset="0"/>
              </a:rPr>
              <a:t>Since they can’t be turned away, patients without insurance, or the necessary funds to pay out-of-pocket costs, often utilize emergency rooms as their main health care provider.  This places </a:t>
            </a:r>
            <a:r>
              <a:rPr lang="en-US" sz="1350" u="sng" dirty="0">
                <a:solidFill>
                  <a:srgbClr val="000000"/>
                </a:solidFill>
                <a:latin typeface="Arial" charset="0"/>
              </a:rPr>
              <a:t>tremendous strain on ERs, and limits their ability to attend quickly to health emergencies.</a:t>
            </a:r>
            <a:endParaRPr lang="en-US" sz="1350" dirty="0">
              <a:solidFill>
                <a:srgbClr val="000000"/>
              </a:solidFill>
              <a:latin typeface="-webkit-standard" charset="0"/>
            </a:endParaRPr>
          </a:p>
          <a:p>
            <a:pPr>
              <a:spcBef>
                <a:spcPts val="900"/>
              </a:spcBef>
              <a:spcAft>
                <a:spcPts val="900"/>
              </a:spcAft>
            </a:pPr>
            <a:r>
              <a:rPr lang="en-US" sz="1350" b="1" dirty="0">
                <a:solidFill>
                  <a:srgbClr val="000000"/>
                </a:solidFill>
                <a:latin typeface="Arial" charset="0"/>
              </a:rPr>
              <a:t>It is estimated that more than $18 billion could be saved annually </a:t>
            </a:r>
            <a:r>
              <a:rPr lang="en-US" sz="1350" dirty="0">
                <a:solidFill>
                  <a:srgbClr val="000000"/>
                </a:solidFill>
                <a:latin typeface="Arial" charset="0"/>
              </a:rPr>
              <a:t>if those patients whose medical problems are considered “avoidable” or “non-urgent” were to take advantage of primary or preventive health care and not rely on ERs for their medical needs.</a:t>
            </a:r>
            <a:endParaRPr lang="en-US" sz="1350" dirty="0">
              <a:solidFill>
                <a:srgbClr val="000000"/>
              </a:solidFill>
              <a:latin typeface="-webkit-standard" charset="0"/>
            </a:endParaRPr>
          </a:p>
          <a:p>
            <a:br>
              <a:rPr lang="en-US" sz="1350" dirty="0">
                <a:solidFill>
                  <a:srgbClr val="000000"/>
                </a:solidFill>
                <a:latin typeface="-webkit-standard" charset="0"/>
              </a:rPr>
            </a:br>
            <a:br>
              <a:rPr lang="en-US" sz="1350" dirty="0"/>
            </a:br>
            <a:endParaRPr lang="en-US" sz="1350" dirty="0"/>
          </a:p>
        </p:txBody>
      </p:sp>
    </p:spTree>
    <p:extLst>
      <p:ext uri="{BB962C8B-B14F-4D97-AF65-F5344CB8AC3E}">
        <p14:creationId xmlns:p14="http://schemas.microsoft.com/office/powerpoint/2010/main" val="1736381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772E04-E94E-46D3-BEAF-DC5DE60EF825}"/>
              </a:ext>
            </a:extLst>
          </p:cNvPr>
          <p:cNvPicPr>
            <a:picLocks noGrp="1" noChangeAspect="1"/>
          </p:cNvPicPr>
          <p:nvPr>
            <p:ph idx="1"/>
          </p:nvPr>
        </p:nvPicPr>
        <p:blipFill>
          <a:blip r:embed="rId2"/>
          <a:stretch>
            <a:fillRect/>
          </a:stretch>
        </p:blipFill>
        <p:spPr>
          <a:xfrm>
            <a:off x="990600" y="685800"/>
            <a:ext cx="7239000" cy="5429250"/>
          </a:xfrm>
          <a:prstGeom prst="rect">
            <a:avLst/>
          </a:prstGeom>
        </p:spPr>
      </p:pic>
    </p:spTree>
    <p:extLst>
      <p:ext uri="{BB962C8B-B14F-4D97-AF65-F5344CB8AC3E}">
        <p14:creationId xmlns:p14="http://schemas.microsoft.com/office/powerpoint/2010/main" val="3045251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927" y="947551"/>
            <a:ext cx="8775441" cy="4985980"/>
          </a:xfrm>
          <a:prstGeom prst="rect">
            <a:avLst/>
          </a:prstGeom>
        </p:spPr>
        <p:txBody>
          <a:bodyPr wrap="square">
            <a:spAutoFit/>
          </a:bodyPr>
          <a:lstStyle/>
          <a:p>
            <a:pPr>
              <a:spcBef>
                <a:spcPts val="900"/>
              </a:spcBef>
              <a:spcAft>
                <a:spcPts val="900"/>
              </a:spcAft>
            </a:pPr>
            <a:endParaRPr lang="en-US" sz="2100" b="1" dirty="0">
              <a:solidFill>
                <a:srgbClr val="327793"/>
              </a:solidFill>
              <a:latin typeface="Arial" charset="0"/>
            </a:endParaRPr>
          </a:p>
          <a:p>
            <a:pPr>
              <a:spcBef>
                <a:spcPts val="900"/>
              </a:spcBef>
              <a:spcAft>
                <a:spcPts val="900"/>
              </a:spcAft>
            </a:pPr>
            <a:r>
              <a:rPr lang="en-US" sz="2100" b="1" dirty="0">
                <a:solidFill>
                  <a:srgbClr val="327793"/>
                </a:solidFill>
                <a:latin typeface="Arial" charset="0"/>
              </a:rPr>
              <a:t>$$$....</a:t>
            </a:r>
            <a:endParaRPr lang="en-US" sz="1350" dirty="0">
              <a:solidFill>
                <a:srgbClr val="000000"/>
              </a:solidFill>
              <a:latin typeface="-webkit-standard" charset="0"/>
            </a:endParaRPr>
          </a:p>
          <a:p>
            <a:pPr>
              <a:spcBef>
                <a:spcPts val="900"/>
              </a:spcBef>
              <a:spcAft>
                <a:spcPts val="900"/>
              </a:spcAft>
            </a:pPr>
            <a:br>
              <a:rPr lang="en-US" sz="1350" dirty="0">
                <a:solidFill>
                  <a:srgbClr val="000000"/>
                </a:solidFill>
                <a:latin typeface="-webkit-standard" charset="0"/>
              </a:rPr>
            </a:br>
            <a:r>
              <a:rPr lang="en-US" sz="1350" dirty="0">
                <a:solidFill>
                  <a:srgbClr val="000000"/>
                </a:solidFill>
                <a:latin typeface="Arial" charset="0"/>
              </a:rPr>
              <a:t>In 2012, there were 36.5 million hospital stays in the United States, with an average length of stay of 4.5 days.</a:t>
            </a:r>
            <a:endParaRPr lang="en-US" sz="1350" dirty="0">
              <a:solidFill>
                <a:srgbClr val="000000"/>
              </a:solidFill>
              <a:latin typeface="-webkit-standard" charset="0"/>
            </a:endParaRPr>
          </a:p>
          <a:p>
            <a:pPr>
              <a:spcBef>
                <a:spcPts val="900"/>
              </a:spcBef>
              <a:spcAft>
                <a:spcPts val="900"/>
              </a:spcAft>
            </a:pPr>
            <a:r>
              <a:rPr lang="en-US" sz="1350" dirty="0">
                <a:solidFill>
                  <a:srgbClr val="000000"/>
                </a:solidFill>
                <a:latin typeface="Arial" charset="0"/>
              </a:rPr>
              <a:t>California:  Hospital cost per day:</a:t>
            </a:r>
            <a:endParaRPr lang="en-US" sz="1350" dirty="0">
              <a:solidFill>
                <a:srgbClr val="000000"/>
              </a:solidFill>
              <a:latin typeface="-webkit-standard" charset="0"/>
            </a:endParaRPr>
          </a:p>
          <a:p>
            <a:pPr>
              <a:spcBef>
                <a:spcPts val="900"/>
              </a:spcBef>
              <a:spcAft>
                <a:spcPts val="900"/>
              </a:spcAft>
            </a:pPr>
            <a:r>
              <a:rPr lang="en-US" sz="1350" dirty="0">
                <a:solidFill>
                  <a:srgbClr val="264F84"/>
                </a:solidFill>
                <a:latin typeface="Arial" charset="0"/>
              </a:rPr>
              <a:t>• </a:t>
            </a:r>
            <a:r>
              <a:rPr lang="en-US" sz="1350" dirty="0">
                <a:solidFill>
                  <a:srgbClr val="000000"/>
                </a:solidFill>
                <a:latin typeface="Arial" charset="0"/>
              </a:rPr>
              <a:t>State/local government hospitals — $2,680/day</a:t>
            </a:r>
            <a:endParaRPr lang="en-US" sz="1350" dirty="0">
              <a:solidFill>
                <a:srgbClr val="000000"/>
              </a:solidFill>
              <a:latin typeface="-webkit-standard" charset="0"/>
            </a:endParaRPr>
          </a:p>
          <a:p>
            <a:pPr>
              <a:spcBef>
                <a:spcPts val="900"/>
              </a:spcBef>
              <a:spcAft>
                <a:spcPts val="900"/>
              </a:spcAft>
            </a:pPr>
            <a:r>
              <a:rPr lang="en-US" sz="1350" dirty="0">
                <a:solidFill>
                  <a:srgbClr val="264F84"/>
                </a:solidFill>
                <a:latin typeface="Arial" charset="0"/>
              </a:rPr>
              <a:t>• </a:t>
            </a:r>
            <a:r>
              <a:rPr lang="en-US" sz="1350" b="1" dirty="0">
                <a:solidFill>
                  <a:srgbClr val="000000"/>
                </a:solidFill>
                <a:latin typeface="Arial" charset="0"/>
              </a:rPr>
              <a:t>Non-profit hospitals — $3,500/day (Eisenhower Health)</a:t>
            </a:r>
            <a:endParaRPr lang="en-US" sz="1350" dirty="0">
              <a:solidFill>
                <a:srgbClr val="000000"/>
              </a:solidFill>
              <a:latin typeface="-webkit-standard" charset="0"/>
            </a:endParaRPr>
          </a:p>
          <a:p>
            <a:pPr>
              <a:spcBef>
                <a:spcPts val="900"/>
              </a:spcBef>
              <a:spcAft>
                <a:spcPts val="900"/>
              </a:spcAft>
            </a:pPr>
            <a:r>
              <a:rPr lang="en-US" sz="1350" dirty="0">
                <a:solidFill>
                  <a:srgbClr val="264F84"/>
                </a:solidFill>
                <a:latin typeface="Arial" charset="0"/>
              </a:rPr>
              <a:t>• </a:t>
            </a:r>
            <a:r>
              <a:rPr lang="en-US" sz="1350" dirty="0">
                <a:solidFill>
                  <a:srgbClr val="000000"/>
                </a:solidFill>
                <a:latin typeface="Arial" charset="0"/>
              </a:rPr>
              <a:t>For profit hospitals — $2,140/day</a:t>
            </a:r>
            <a:endParaRPr lang="en-US" sz="1350" dirty="0">
              <a:solidFill>
                <a:srgbClr val="000000"/>
              </a:solidFill>
              <a:latin typeface="-webkit-standard" charset="0"/>
            </a:endParaRPr>
          </a:p>
          <a:p>
            <a:pPr>
              <a:spcBef>
                <a:spcPts val="900"/>
              </a:spcBef>
              <a:spcAft>
                <a:spcPts val="900"/>
              </a:spcAft>
            </a:pPr>
            <a:r>
              <a:rPr lang="en-US" sz="1350" u="sng" dirty="0">
                <a:solidFill>
                  <a:srgbClr val="000000"/>
                </a:solidFill>
                <a:latin typeface="Arial" charset="0"/>
              </a:rPr>
              <a:t>California average admission rate for hospitals is roughly 8.5% (85/1000).</a:t>
            </a:r>
            <a:endParaRPr lang="en-US" sz="1350" dirty="0">
              <a:solidFill>
                <a:srgbClr val="000000"/>
              </a:solidFill>
              <a:latin typeface="-webkit-standard" charset="0"/>
            </a:endParaRPr>
          </a:p>
          <a:p>
            <a:pPr>
              <a:spcBef>
                <a:spcPts val="900"/>
              </a:spcBef>
              <a:spcAft>
                <a:spcPts val="900"/>
              </a:spcAft>
            </a:pPr>
            <a:r>
              <a:rPr lang="en-US" sz="1350" u="sng" dirty="0">
                <a:solidFill>
                  <a:srgbClr val="000000"/>
                </a:solidFill>
                <a:latin typeface="Arial" charset="0"/>
              </a:rPr>
              <a:t>Eisenhower Medical Center admission rate is around 22%.</a:t>
            </a:r>
            <a:endParaRPr lang="en-US" sz="1350" dirty="0">
              <a:solidFill>
                <a:srgbClr val="000000"/>
              </a:solidFill>
              <a:latin typeface="-webkit-standard" charset="0"/>
            </a:endParaRPr>
          </a:p>
          <a:p>
            <a:br>
              <a:rPr lang="en-US" sz="1350" dirty="0">
                <a:solidFill>
                  <a:srgbClr val="000000"/>
                </a:solidFill>
                <a:latin typeface="-webkit-standard" charset="0"/>
              </a:rPr>
            </a:br>
            <a:br>
              <a:rPr lang="en-US" sz="1350" dirty="0">
                <a:solidFill>
                  <a:srgbClr val="000000"/>
                </a:solidFill>
                <a:latin typeface="-webkit-standard" charset="0"/>
              </a:rPr>
            </a:br>
            <a:endParaRPr lang="en-US" sz="1350" dirty="0"/>
          </a:p>
        </p:txBody>
      </p:sp>
    </p:spTree>
    <p:extLst>
      <p:ext uri="{BB962C8B-B14F-4D97-AF65-F5344CB8AC3E}">
        <p14:creationId xmlns:p14="http://schemas.microsoft.com/office/powerpoint/2010/main" val="757347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559061" y="2457448"/>
          <a:ext cx="2584975" cy="3543306"/>
        </p:xfrm>
        <a:graphic>
          <a:graphicData uri="http://schemas.openxmlformats.org/drawingml/2006/table">
            <a:tbl>
              <a:tblPr/>
              <a:tblGrid>
                <a:gridCol w="1406054">
                  <a:extLst>
                    <a:ext uri="{9D8B030D-6E8A-4147-A177-3AD203B41FA5}">
                      <a16:colId xmlns:a16="http://schemas.microsoft.com/office/drawing/2014/main" val="20000"/>
                    </a:ext>
                  </a:extLst>
                </a:gridCol>
                <a:gridCol w="1178921">
                  <a:extLst>
                    <a:ext uri="{9D8B030D-6E8A-4147-A177-3AD203B41FA5}">
                      <a16:colId xmlns:a16="http://schemas.microsoft.com/office/drawing/2014/main" val="20001"/>
                    </a:ext>
                  </a:extLst>
                </a:gridCol>
              </a:tblGrid>
              <a:tr h="482763">
                <a:tc>
                  <a:txBody>
                    <a:bodyPr/>
                    <a:lstStyle/>
                    <a:p>
                      <a:pPr rtl="0" fontAlgn="b">
                        <a:spcBef>
                          <a:spcPts val="0"/>
                        </a:spcBef>
                        <a:spcAft>
                          <a:spcPts val="0"/>
                        </a:spcAft>
                      </a:pPr>
                      <a:r>
                        <a:rPr lang="en-US" sz="700" b="1" i="0" u="none" strike="noStrike">
                          <a:solidFill>
                            <a:srgbClr val="222222"/>
                          </a:solidFill>
                          <a:effectLst/>
                          <a:latin typeface="Calibri" charset="0"/>
                        </a:rPr>
                        <a:t>Condition</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rtl="0" fontAlgn="b">
                        <a:spcBef>
                          <a:spcPts val="0"/>
                        </a:spcBef>
                        <a:spcAft>
                          <a:spcPts val="0"/>
                        </a:spcAft>
                      </a:pPr>
                      <a:r>
                        <a:rPr lang="en-US" sz="700" b="1" i="0" u="none" strike="noStrike">
                          <a:solidFill>
                            <a:srgbClr val="222222"/>
                          </a:solidFill>
                          <a:effectLst/>
                          <a:latin typeface="Calibri" charset="0"/>
                        </a:rPr>
                        <a:t>Emergency Room Cost</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Allergies</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$345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1"/>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Acute Bronchitis</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$595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2"/>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Earache</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$400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3"/>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Sore Throat</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$525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4"/>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Pink Eye</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$370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5"/>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Sinusitis</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dirty="0">
                          <a:solidFill>
                            <a:srgbClr val="222222"/>
                          </a:solidFill>
                          <a:effectLst/>
                          <a:latin typeface="Calibri" charset="0"/>
                        </a:rPr>
                        <a:t>$617 </a:t>
                      </a:r>
                      <a:endParaRPr lang="en-US" sz="1200" dirty="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6"/>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Strep Throat</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$531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7"/>
                  </a:ext>
                </a:extLst>
              </a:tr>
              <a:tr h="482763">
                <a:tc>
                  <a:txBody>
                    <a:bodyPr/>
                    <a:lstStyle/>
                    <a:p>
                      <a:pPr rtl="0" fontAlgn="b">
                        <a:spcBef>
                          <a:spcPts val="0"/>
                        </a:spcBef>
                        <a:spcAft>
                          <a:spcPts val="0"/>
                        </a:spcAft>
                      </a:pPr>
                      <a:r>
                        <a:rPr lang="en-US" sz="700" b="0" i="0" u="none" strike="noStrike">
                          <a:solidFill>
                            <a:srgbClr val="222222"/>
                          </a:solidFill>
                          <a:effectLst/>
                          <a:latin typeface="Calibri" charset="0"/>
                        </a:rPr>
                        <a:t>Upper Respiratory Infection</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$486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8"/>
                  </a:ext>
                </a:extLst>
              </a:tr>
              <a:tr h="391676">
                <a:tc>
                  <a:txBody>
                    <a:bodyPr/>
                    <a:lstStyle/>
                    <a:p>
                      <a:pPr rtl="0" fontAlgn="b">
                        <a:spcBef>
                          <a:spcPts val="0"/>
                        </a:spcBef>
                        <a:spcAft>
                          <a:spcPts val="0"/>
                        </a:spcAft>
                      </a:pPr>
                      <a:r>
                        <a:rPr lang="en-US" sz="700" b="0" i="0" u="none" strike="noStrike">
                          <a:solidFill>
                            <a:srgbClr val="222222"/>
                          </a:solidFill>
                          <a:effectLst/>
                          <a:latin typeface="Calibri" charset="0"/>
                        </a:rPr>
                        <a:t>Urinary Tract Infection</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a:solidFill>
                            <a:srgbClr val="222222"/>
                          </a:solidFill>
                          <a:effectLst/>
                          <a:latin typeface="Calibri" charset="0"/>
                        </a:rPr>
                        <a:t>$665 </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9"/>
                  </a:ext>
                </a:extLst>
              </a:tr>
              <a:tr h="273263">
                <a:tc>
                  <a:txBody>
                    <a:bodyPr/>
                    <a:lstStyle/>
                    <a:p>
                      <a:pPr rtl="0" fontAlgn="b">
                        <a:spcBef>
                          <a:spcPts val="0"/>
                        </a:spcBef>
                        <a:spcAft>
                          <a:spcPts val="0"/>
                        </a:spcAft>
                      </a:pPr>
                      <a:r>
                        <a:rPr lang="en-US" sz="700" b="0" i="0" u="none" strike="noStrike">
                          <a:solidFill>
                            <a:srgbClr val="222222"/>
                          </a:solidFill>
                          <a:effectLst/>
                          <a:latin typeface="Calibri" charset="0"/>
                        </a:rPr>
                        <a:t>Abscess Drainage</a:t>
                      </a:r>
                      <a:endParaRPr lang="en-US" sz="120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tc>
                  <a:txBody>
                    <a:bodyPr/>
                    <a:lstStyle/>
                    <a:p>
                      <a:pPr algn="r" rtl="0" fontAlgn="b">
                        <a:spcBef>
                          <a:spcPts val="0"/>
                        </a:spcBef>
                        <a:spcAft>
                          <a:spcPts val="0"/>
                        </a:spcAft>
                      </a:pPr>
                      <a:r>
                        <a:rPr lang="en-US" sz="700" b="0" i="0" u="none" strike="noStrike" dirty="0">
                          <a:solidFill>
                            <a:srgbClr val="222222"/>
                          </a:solidFill>
                          <a:effectLst/>
                          <a:latin typeface="Calibri" charset="0"/>
                        </a:rPr>
                        <a:t>$629 </a:t>
                      </a:r>
                      <a:endParaRPr lang="en-US" sz="1200" dirty="0">
                        <a:effectLst/>
                      </a:endParaRPr>
                    </a:p>
                  </a:txBody>
                  <a:tcPr marL="58727" marR="58727" marT="8390" marB="83895" anchor="b">
                    <a:lnL w="16929" cap="flat" cmpd="sng" algn="ctr">
                      <a:solidFill>
                        <a:srgbClr val="000000"/>
                      </a:solidFill>
                      <a:prstDash val="solid"/>
                      <a:round/>
                      <a:headEnd type="none" w="med" len="med"/>
                      <a:tailEnd type="none" w="med" len="med"/>
                    </a:lnL>
                    <a:lnR w="16929" cap="flat" cmpd="sng" algn="ctr">
                      <a:solidFill>
                        <a:srgbClr val="000000"/>
                      </a:solidFill>
                      <a:prstDash val="solid"/>
                      <a:round/>
                      <a:headEnd type="none" w="med" len="med"/>
                      <a:tailEnd type="none" w="med" len="med"/>
                    </a:lnR>
                    <a:lnT w="16929" cap="flat" cmpd="sng" algn="ctr">
                      <a:solidFill>
                        <a:srgbClr val="000000"/>
                      </a:solidFill>
                      <a:prstDash val="solid"/>
                      <a:round/>
                      <a:headEnd type="none" w="med" len="med"/>
                      <a:tailEnd type="none" w="med" len="med"/>
                    </a:lnT>
                    <a:lnB w="16929"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10"/>
                  </a:ext>
                </a:extLst>
              </a:tr>
            </a:tbl>
          </a:graphicData>
        </a:graphic>
      </p:graphicFrame>
      <p:sp>
        <p:nvSpPr>
          <p:cNvPr id="5" name="Rectangle 3"/>
          <p:cNvSpPr>
            <a:spLocks noChangeArrowheads="1"/>
          </p:cNvSpPr>
          <p:nvPr/>
        </p:nvSpPr>
        <p:spPr bwMode="auto">
          <a:xfrm>
            <a:off x="228600" y="1555839"/>
            <a:ext cx="9284494"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a:t>
            </a:r>
          </a:p>
          <a:p>
            <a:pPr defTabSz="685800" eaLnBrk="0" fontAlgn="base" hangingPunct="0">
              <a:spcBef>
                <a:spcPct val="0"/>
              </a:spcBef>
              <a:spcAft>
                <a:spcPct val="0"/>
              </a:spcAft>
            </a:pPr>
            <a:br>
              <a:rPr lang="en-US" altLang="en-US" sz="1350" dirty="0">
                <a:solidFill>
                  <a:srgbClr val="000000"/>
                </a:solidFill>
                <a:latin typeface="Arial" charset="0"/>
                <a:ea typeface="-webkit-standard" charset="0"/>
              </a:rPr>
            </a:br>
            <a:endParaRPr lang="en-US" altLang="en-US" sz="1350" dirty="0">
              <a:solidFill>
                <a:srgbClr val="000000"/>
              </a:solidFill>
              <a:latin typeface="Arial" charset="0"/>
              <a:ea typeface="-webkit-standard" charset="0"/>
            </a:endParaRP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In 2012, there were 36.5 million hospital stays in the United States, with an average length of stay of 4.5 days.</a:t>
            </a: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California – Hospital cost per day:</a:t>
            </a: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 State/local government hospitals — $2,680/day</a:t>
            </a: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 Non-profit hospitals — $3,500/day (Eisenhower Health)</a:t>
            </a: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 For profit hospitals — $2,140/day</a:t>
            </a: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California average admission rate for hospitals is roughly 8.5% (85/1000).</a:t>
            </a:r>
          </a:p>
          <a:p>
            <a:pPr defTabSz="685800" eaLnBrk="0" fontAlgn="base" hangingPunct="0">
              <a:spcBef>
                <a:spcPct val="0"/>
              </a:spcBef>
              <a:spcAft>
                <a:spcPct val="0"/>
              </a:spcAft>
            </a:pPr>
            <a:r>
              <a:rPr lang="en-US" altLang="en-US" sz="1350" dirty="0">
                <a:solidFill>
                  <a:srgbClr val="000000"/>
                </a:solidFill>
                <a:latin typeface="Arial" charset="0"/>
                <a:ea typeface="-webkit-standard" charset="0"/>
              </a:rPr>
              <a:t>Eisenhower Medical Center admission rate is around 22%</a:t>
            </a:r>
          </a:p>
          <a:p>
            <a:pPr defTabSz="685800" eaLnBrk="0" fontAlgn="base" hangingPunct="0">
              <a:spcBef>
                <a:spcPct val="0"/>
              </a:spcBef>
              <a:spcAft>
                <a:spcPct val="0"/>
              </a:spcAft>
            </a:pPr>
            <a:br>
              <a:rPr lang="en-US" altLang="en-US" sz="1350" dirty="0">
                <a:solidFill>
                  <a:srgbClr val="000000"/>
                </a:solidFill>
                <a:latin typeface="Arial" charset="0"/>
                <a:ea typeface="-webkit-standard" charset="0"/>
              </a:rPr>
            </a:br>
            <a:br>
              <a:rPr lang="en-US" altLang="en-US" sz="1350" dirty="0">
                <a:solidFill>
                  <a:srgbClr val="000000"/>
                </a:solidFill>
                <a:latin typeface="Arial" charset="0"/>
                <a:ea typeface="-webkit-standard" charset="0"/>
              </a:rPr>
            </a:br>
            <a:r>
              <a:rPr lang="en-US" altLang="en-US" sz="1350" dirty="0">
                <a:solidFill>
                  <a:srgbClr val="000000"/>
                </a:solidFill>
                <a:latin typeface="Arial" charset="0"/>
                <a:ea typeface="-webkit-standard" charset="0"/>
              </a:rPr>
              <a:t>   </a:t>
            </a:r>
            <a:endParaRPr lang="en-US" altLang="en-US" sz="1875" dirty="0">
              <a:solidFill>
                <a:srgbClr val="000000"/>
              </a:solidFill>
              <a:latin typeface="Arial" charset="0"/>
              <a:ea typeface="-webkit-standard" charset="0"/>
            </a:endParaRPr>
          </a:p>
        </p:txBody>
      </p:sp>
      <p:pic>
        <p:nvPicPr>
          <p:cNvPr id="1028" name="Picture 4" descr="https://lh6.googleusercontent.com/bao20lFB3e51-GmCcN7rFgtY_ebMvk5EyMZEpA2aYUzuQV9N87FBBbFJWt2ur_HGBAlTl3YM4g1FCIqCKtxpYlsxNp4chmYapSVFahAZMYjF1A4Iax3kIziC2qkHrt5_I8AP3bOhl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947" y="5693569"/>
            <a:ext cx="2971800" cy="30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9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924" y="1142887"/>
            <a:ext cx="9056077" cy="5245026"/>
          </a:xfrm>
          <a:prstGeom prst="rect">
            <a:avLst/>
          </a:prstGeom>
        </p:spPr>
        <p:txBody>
          <a:bodyPr wrap="square">
            <a:spAutoFit/>
          </a:bodyPr>
          <a:lstStyle/>
          <a:p>
            <a:pPr>
              <a:spcBef>
                <a:spcPts val="900"/>
              </a:spcBef>
              <a:spcAft>
                <a:spcPts val="900"/>
              </a:spcAft>
            </a:pPr>
            <a:endParaRPr lang="en-US" b="1" dirty="0">
              <a:solidFill>
                <a:srgbClr val="327793"/>
              </a:solidFill>
              <a:latin typeface="Arial" charset="0"/>
            </a:endParaRPr>
          </a:p>
          <a:p>
            <a:pPr>
              <a:spcBef>
                <a:spcPts val="900"/>
              </a:spcBef>
              <a:spcAft>
                <a:spcPts val="900"/>
              </a:spcAft>
            </a:pPr>
            <a:r>
              <a:rPr lang="en-US" b="1" dirty="0">
                <a:solidFill>
                  <a:srgbClr val="327793"/>
                </a:solidFill>
                <a:latin typeface="Arial" charset="0"/>
              </a:rPr>
              <a:t>Where does Street Medicine come in???</a:t>
            </a:r>
            <a:endParaRPr lang="en-US" sz="1350" dirty="0">
              <a:solidFill>
                <a:srgbClr val="000000"/>
              </a:solidFill>
              <a:latin typeface="-webkit-standard" charset="0"/>
            </a:endParaRPr>
          </a:p>
          <a:p>
            <a:pPr>
              <a:spcBef>
                <a:spcPts val="450"/>
              </a:spcBef>
            </a:pPr>
            <a:br>
              <a:rPr lang="en-US" sz="1350" dirty="0">
                <a:solidFill>
                  <a:srgbClr val="000000"/>
                </a:solidFill>
                <a:latin typeface="-webkit-standard" charset="0"/>
              </a:rPr>
            </a:br>
            <a:r>
              <a:rPr lang="en-US" sz="1350" i="1" dirty="0">
                <a:solidFill>
                  <a:srgbClr val="000000"/>
                </a:solidFill>
                <a:latin typeface="Times New Roman" charset="0"/>
              </a:rPr>
              <a:t>Over the last three years Street Medicine volunteers provided a wide range of health-related services with primary focus on preventative medicine. </a:t>
            </a:r>
            <a:endParaRPr lang="en-US" sz="1350" dirty="0">
              <a:solidFill>
                <a:srgbClr val="000000"/>
              </a:solidFill>
              <a:latin typeface="-webkit-standard" charset="0"/>
            </a:endParaRPr>
          </a:p>
          <a:p>
            <a:pPr>
              <a:spcBef>
                <a:spcPts val="450"/>
              </a:spcBef>
            </a:pPr>
            <a:r>
              <a:rPr lang="en-US" sz="1350" b="1" dirty="0">
                <a:solidFill>
                  <a:srgbClr val="000000"/>
                </a:solidFill>
                <a:latin typeface="Times New Roman" charset="0"/>
              </a:rPr>
              <a:t>Primary Prevention—intervening before health effects occur.  </a:t>
            </a:r>
          </a:p>
          <a:p>
            <a:pPr>
              <a:spcBef>
                <a:spcPts val="450"/>
              </a:spcBef>
            </a:pPr>
            <a:r>
              <a:rPr lang="en-US" sz="1350" b="1" dirty="0">
                <a:solidFill>
                  <a:srgbClr val="000000"/>
                </a:solidFill>
                <a:latin typeface="Times New Roman" charset="0"/>
              </a:rPr>
              <a:t>Secondary Prevention—screening to identify diseases in the earliest stages. </a:t>
            </a:r>
          </a:p>
          <a:p>
            <a:pPr>
              <a:spcBef>
                <a:spcPts val="450"/>
              </a:spcBef>
            </a:pPr>
            <a:r>
              <a:rPr lang="en-US" sz="1350" b="1" dirty="0">
                <a:solidFill>
                  <a:srgbClr val="000000"/>
                </a:solidFill>
                <a:latin typeface="Times New Roman" charset="0"/>
              </a:rPr>
              <a:t>Tertiary Prevention—managing disease post diagnosis.</a:t>
            </a:r>
          </a:p>
          <a:p>
            <a:pPr>
              <a:spcBef>
                <a:spcPts val="450"/>
              </a:spcBef>
            </a:pPr>
            <a:r>
              <a:rPr lang="en-US" sz="1350" i="1" dirty="0">
                <a:solidFill>
                  <a:srgbClr val="000000"/>
                </a:solidFill>
                <a:latin typeface="Times New Roman" charset="0"/>
              </a:rPr>
              <a:t> </a:t>
            </a:r>
            <a:endParaRPr lang="en-US" sz="1350" dirty="0">
              <a:solidFill>
                <a:srgbClr val="000000"/>
              </a:solidFill>
              <a:latin typeface="-webkit-standard" charset="0"/>
            </a:endParaRPr>
          </a:p>
          <a:p>
            <a:pPr>
              <a:spcBef>
                <a:spcPts val="450"/>
              </a:spcBef>
            </a:pPr>
            <a:r>
              <a:rPr lang="en-US" sz="1350" i="1" dirty="0">
                <a:solidFill>
                  <a:srgbClr val="000000"/>
                </a:solidFill>
                <a:latin typeface="Times New Roman" charset="0"/>
              </a:rPr>
              <a:t>Services provided include but not limited to the following: treatment of skin lesions, insect bites, allergic rashes, abscesses from IV drug use, and basic wound care.  </a:t>
            </a:r>
          </a:p>
          <a:p>
            <a:pPr>
              <a:spcBef>
                <a:spcPts val="450"/>
              </a:spcBef>
            </a:pPr>
            <a:endParaRPr lang="en-US" sz="1350" b="1" i="1" dirty="0">
              <a:solidFill>
                <a:srgbClr val="000000"/>
              </a:solidFill>
              <a:latin typeface="Times New Roman" charset="0"/>
            </a:endParaRPr>
          </a:p>
          <a:p>
            <a:pPr>
              <a:spcBef>
                <a:spcPts val="450"/>
              </a:spcBef>
            </a:pPr>
            <a:r>
              <a:rPr lang="en-US" sz="1350" b="1" i="1" dirty="0">
                <a:solidFill>
                  <a:srgbClr val="000000"/>
                </a:solidFill>
                <a:latin typeface="Times New Roman" charset="0"/>
              </a:rPr>
              <a:t>With limited resources and equipment in the field, teams often rely on physical exam and procedural skills </a:t>
            </a:r>
            <a:r>
              <a:rPr lang="en-US" sz="1350" i="1" dirty="0">
                <a:solidFill>
                  <a:srgbClr val="000000"/>
                </a:solidFill>
                <a:latin typeface="Times New Roman" charset="0"/>
              </a:rPr>
              <a:t>to manage and diagnose variety of conditions: diabetes, hypertension, coughs, colds, lung infections, arthritis and back pain.  Primary prevention measures include:  providing combination immunizations for tetanus (</a:t>
            </a:r>
            <a:r>
              <a:rPr lang="en-US" sz="1350" i="1" dirty="0" err="1">
                <a:solidFill>
                  <a:srgbClr val="000000"/>
                </a:solidFill>
                <a:latin typeface="Times New Roman" charset="0"/>
              </a:rPr>
              <a:t>TDaP</a:t>
            </a:r>
            <a:r>
              <a:rPr lang="en-US" sz="1350" i="1" dirty="0">
                <a:solidFill>
                  <a:srgbClr val="000000"/>
                </a:solidFill>
                <a:latin typeface="Times New Roman" charset="0"/>
              </a:rPr>
              <a:t>), flu vaccine, Hepatitis A vaccine, distributing condoms, and at times prophylactic antibiotics.</a:t>
            </a:r>
            <a:endParaRPr lang="en-US" sz="1350" dirty="0">
              <a:solidFill>
                <a:srgbClr val="000000"/>
              </a:solidFill>
              <a:latin typeface="-webkit-standard" charset="0"/>
            </a:endParaRPr>
          </a:p>
          <a:p>
            <a:br>
              <a:rPr lang="en-US" sz="1350" dirty="0">
                <a:solidFill>
                  <a:srgbClr val="000000"/>
                </a:solidFill>
                <a:latin typeface="-webkit-standard" charset="0"/>
              </a:rPr>
            </a:br>
            <a:br>
              <a:rPr lang="en-US" sz="1350" dirty="0">
                <a:solidFill>
                  <a:srgbClr val="000000"/>
                </a:solidFill>
                <a:latin typeface="-webkit-standard" charset="0"/>
              </a:rPr>
            </a:br>
            <a:br>
              <a:rPr lang="en-US" sz="1350" dirty="0">
                <a:solidFill>
                  <a:srgbClr val="000000"/>
                </a:solidFill>
                <a:latin typeface="-webkit-standard" charset="0"/>
              </a:rPr>
            </a:br>
            <a:endParaRPr lang="en-US" sz="1350" dirty="0"/>
          </a:p>
        </p:txBody>
      </p:sp>
    </p:spTree>
    <p:extLst>
      <p:ext uri="{BB962C8B-B14F-4D97-AF65-F5344CB8AC3E}">
        <p14:creationId xmlns:p14="http://schemas.microsoft.com/office/powerpoint/2010/main" val="1311590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31" y="1700913"/>
            <a:ext cx="9064869" cy="3729226"/>
          </a:xfrm>
          <a:prstGeom prst="rect">
            <a:avLst/>
          </a:prstGeom>
        </p:spPr>
        <p:txBody>
          <a:bodyPr wrap="square">
            <a:spAutoFit/>
          </a:bodyPr>
          <a:lstStyle/>
          <a:p>
            <a:pPr>
              <a:spcBef>
                <a:spcPts val="900"/>
              </a:spcBef>
              <a:spcAft>
                <a:spcPts val="900"/>
              </a:spcAft>
            </a:pPr>
            <a:r>
              <a:rPr lang="en-US" b="1" dirty="0">
                <a:solidFill>
                  <a:srgbClr val="327793"/>
                </a:solidFill>
                <a:latin typeface="Arial" charset="0"/>
              </a:rPr>
              <a:t>Where does Street Medicine come in???</a:t>
            </a:r>
            <a:endParaRPr lang="en-US" sz="1350" dirty="0">
              <a:solidFill>
                <a:srgbClr val="000000"/>
              </a:solidFill>
              <a:latin typeface="-webkit-standard" charset="0"/>
            </a:endParaRPr>
          </a:p>
          <a:p>
            <a:pPr>
              <a:spcBef>
                <a:spcPts val="450"/>
              </a:spcBef>
            </a:pPr>
            <a:br>
              <a:rPr lang="en-US" sz="1350" dirty="0">
                <a:solidFill>
                  <a:srgbClr val="000000"/>
                </a:solidFill>
                <a:latin typeface="-webkit-standard" charset="0"/>
              </a:rPr>
            </a:br>
            <a:br>
              <a:rPr lang="en-US" sz="1350" dirty="0">
                <a:solidFill>
                  <a:srgbClr val="000000"/>
                </a:solidFill>
                <a:latin typeface="-webkit-standard" charset="0"/>
              </a:rPr>
            </a:br>
            <a:r>
              <a:rPr lang="en-US" sz="1350" i="1" dirty="0">
                <a:solidFill>
                  <a:srgbClr val="000000"/>
                </a:solidFill>
                <a:latin typeface="Times New Roman" charset="0"/>
              </a:rPr>
              <a:t>Furthermore, </a:t>
            </a:r>
            <a:r>
              <a:rPr lang="en-US" sz="1350" b="1" i="1" dirty="0">
                <a:solidFill>
                  <a:srgbClr val="000000"/>
                </a:solidFill>
                <a:latin typeface="Times New Roman" charset="0"/>
              </a:rPr>
              <a:t>substance abuse affects above 75% of the population being treated</a:t>
            </a:r>
            <a:r>
              <a:rPr lang="en-US" sz="1350" i="1" dirty="0">
                <a:solidFill>
                  <a:srgbClr val="000000"/>
                </a:solidFill>
                <a:latin typeface="Times New Roman" charset="0"/>
              </a:rPr>
              <a:t>, including heroin, IV heroin, benzodiazepines, methamphetamines, crack cocaine, and alcohol.  Many suffer from behavioral health/mental health issues, are often paranoid, anxious, fearful and insecure.  A great majority are homeless and often prefer to live on the street because of the sense of community a settlement offers, or failure to follow/understand rules for government housing programs.  </a:t>
            </a:r>
            <a:r>
              <a:rPr lang="en-US" sz="1350" b="1" i="1" dirty="0">
                <a:solidFill>
                  <a:srgbClr val="000000"/>
                </a:solidFill>
                <a:latin typeface="Times New Roman" charset="0"/>
              </a:rPr>
              <a:t>This provides a unique opportunity to understand and identify with local communities and their needs</a:t>
            </a:r>
            <a:r>
              <a:rPr lang="en-US" sz="1350" i="1" dirty="0">
                <a:solidFill>
                  <a:srgbClr val="000000"/>
                </a:solidFill>
                <a:latin typeface="Times New Roman" charset="0"/>
              </a:rPr>
              <a:t>.  Homelessness is associated with enormous health inequalities, including shorter life expectancy, higher morbidity and greater usage of acute hospital services.</a:t>
            </a:r>
            <a:endParaRPr lang="en-US" sz="1350" dirty="0">
              <a:solidFill>
                <a:srgbClr val="000000"/>
              </a:solidFill>
              <a:latin typeface="-webkit-standard" charset="0"/>
            </a:endParaRPr>
          </a:p>
          <a:p>
            <a:pPr>
              <a:spcBef>
                <a:spcPts val="450"/>
              </a:spcBef>
            </a:pPr>
            <a:r>
              <a:rPr lang="en-US" sz="1350" b="1" i="1" dirty="0">
                <a:solidFill>
                  <a:srgbClr val="000000"/>
                </a:solidFill>
                <a:latin typeface="Times New Roman" charset="0"/>
              </a:rPr>
              <a:t>Our analysis intended to approximate long and short-term cost benefit to local community hospitals given the range of services provided.</a:t>
            </a:r>
            <a:endParaRPr lang="en-US" sz="1350" dirty="0">
              <a:solidFill>
                <a:srgbClr val="000000"/>
              </a:solidFill>
              <a:latin typeface="-webkit-standard" charset="0"/>
            </a:endParaRPr>
          </a:p>
          <a:p>
            <a:br>
              <a:rPr lang="en-US" sz="1350" dirty="0">
                <a:solidFill>
                  <a:srgbClr val="000000"/>
                </a:solidFill>
                <a:latin typeface="-webkit-standard" charset="0"/>
              </a:rPr>
            </a:br>
            <a:br>
              <a:rPr lang="en-US" sz="1350" dirty="0">
                <a:solidFill>
                  <a:srgbClr val="000000"/>
                </a:solidFill>
                <a:latin typeface="-webkit-standard" charset="0"/>
              </a:rPr>
            </a:br>
            <a:br>
              <a:rPr lang="en-US" sz="1350" dirty="0">
                <a:solidFill>
                  <a:srgbClr val="000000"/>
                </a:solidFill>
                <a:latin typeface="-webkit-standard" charset="0"/>
              </a:rPr>
            </a:br>
            <a:br>
              <a:rPr lang="en-US" sz="1350" dirty="0">
                <a:solidFill>
                  <a:srgbClr val="000000"/>
                </a:solidFill>
                <a:latin typeface="-webkit-standard" charset="0"/>
              </a:rPr>
            </a:br>
            <a:endParaRPr lang="en-US" sz="1350" dirty="0"/>
          </a:p>
        </p:txBody>
      </p:sp>
    </p:spTree>
    <p:extLst>
      <p:ext uri="{BB962C8B-B14F-4D97-AF65-F5344CB8AC3E}">
        <p14:creationId xmlns:p14="http://schemas.microsoft.com/office/powerpoint/2010/main" val="1467108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882" y="1518521"/>
            <a:ext cx="8124631" cy="3854901"/>
          </a:xfrm>
          <a:prstGeom prst="rect">
            <a:avLst/>
          </a:prstGeom>
        </p:spPr>
        <p:txBody>
          <a:bodyPr wrap="square">
            <a:spAutoFit/>
          </a:bodyPr>
          <a:lstStyle/>
          <a:p>
            <a:pPr>
              <a:spcBef>
                <a:spcPts val="900"/>
              </a:spcBef>
              <a:spcAft>
                <a:spcPts val="900"/>
              </a:spcAft>
            </a:pPr>
            <a:r>
              <a:rPr lang="en-US" sz="2100" b="1" dirty="0">
                <a:solidFill>
                  <a:srgbClr val="327793"/>
                </a:solidFill>
                <a:latin typeface="Arial" charset="0"/>
              </a:rPr>
              <a:t>Numbers…..</a:t>
            </a:r>
            <a:endParaRPr lang="en-US" sz="2100" dirty="0">
              <a:solidFill>
                <a:srgbClr val="000000"/>
              </a:solidFill>
              <a:latin typeface="-webkit-standard" charset="0"/>
            </a:endParaRPr>
          </a:p>
          <a:p>
            <a:endParaRPr lang="en-US" sz="2100" dirty="0"/>
          </a:p>
          <a:p>
            <a:r>
              <a:rPr lang="en-US" sz="2100" b="1" i="1" dirty="0"/>
              <a:t>DATA:</a:t>
            </a:r>
          </a:p>
          <a:p>
            <a:r>
              <a:rPr lang="en-US" sz="2100" b="1" i="1" dirty="0"/>
              <a:t>May 2016 through December 15, 2018, a total of 1,160 individual contacts to 522 distinct individuals.  </a:t>
            </a:r>
          </a:p>
          <a:p>
            <a:endParaRPr lang="en-US" sz="2100" b="1" i="1" dirty="0"/>
          </a:p>
          <a:p>
            <a:r>
              <a:rPr lang="en-US" sz="2100" b="1" i="1" dirty="0"/>
              <a:t>In 2017, 743 individual contacts to 295 distinct individuals.</a:t>
            </a:r>
          </a:p>
          <a:p>
            <a:endParaRPr lang="en-US" sz="2100" b="1" i="1" dirty="0"/>
          </a:p>
          <a:p>
            <a:r>
              <a:rPr lang="en-US" sz="2100" b="1" i="1" dirty="0"/>
              <a:t>In 2018 (1/1 to 12/15) we had 417 contacts with 227 distinct individuals.</a:t>
            </a:r>
            <a:br>
              <a:rPr lang="en-US" sz="1350" b="1" dirty="0"/>
            </a:br>
            <a:br>
              <a:rPr lang="en-US" sz="1350" dirty="0"/>
            </a:br>
            <a:endParaRPr lang="en-US" sz="1350" dirty="0"/>
          </a:p>
        </p:txBody>
      </p:sp>
    </p:spTree>
    <p:extLst>
      <p:ext uri="{BB962C8B-B14F-4D97-AF65-F5344CB8AC3E}">
        <p14:creationId xmlns:p14="http://schemas.microsoft.com/office/powerpoint/2010/main" val="556463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6.googleusercontent.com/8-sbPKltAkoGLTP8ln2DXlFR7BDbnO46HB-1J95iqWgRgkr_JIWX6zfO0Yw84xQfdSAuwbDlDAf-ZPG1SqxcrU-s07fp5jZ92GXL5NQY84tIAhGlZkoH3CJfpHcyegye1Ma_3Oqqwf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07240"/>
            <a:ext cx="2577662" cy="41935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5.googleusercontent.com/nbaoMJfzTvHhYbj2nO_erv2Ex3KoVHAv8nEy2aeteeankhuOyml2rQ1w76NBTGF722eR_Ulo3_hvTtEELXFA49rSKdt8RbsczJWid9wEW778TwSa2-ugz3Y-fWJ2Wp04xFUz8H_NE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519" y="1807240"/>
            <a:ext cx="2613134" cy="42128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261htbPnVDp59EnzVjFv14N_1Yu1uc2vqU9K96sSBHlo6VGewvF6aPr8OGovVF_jnuwGqD7GYm9jBwZcgU6upxuOn5oLOrTWNsvO1z08leOILHIjt7VYP-mmS_AzNi_Buc4QcqoAQw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509" y="1495753"/>
            <a:ext cx="3698752" cy="45049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846" y="1145123"/>
            <a:ext cx="4572000" cy="1269578"/>
          </a:xfrm>
          <a:prstGeom prst="rect">
            <a:avLst/>
          </a:prstGeom>
        </p:spPr>
        <p:txBody>
          <a:bodyPr>
            <a:spAutoFit/>
          </a:bodyPr>
          <a:lstStyle/>
          <a:p>
            <a:pPr>
              <a:spcBef>
                <a:spcPts val="900"/>
              </a:spcBef>
              <a:spcAft>
                <a:spcPts val="900"/>
              </a:spcAft>
            </a:pPr>
            <a:r>
              <a:rPr lang="en-US" sz="2100" b="1" dirty="0">
                <a:solidFill>
                  <a:srgbClr val="327793"/>
                </a:solidFill>
                <a:latin typeface="Arial" charset="0"/>
              </a:rPr>
              <a:t>Numbers…..</a:t>
            </a:r>
            <a:endParaRPr lang="en-US" sz="2100" dirty="0">
              <a:solidFill>
                <a:srgbClr val="000000"/>
              </a:solidFill>
              <a:latin typeface="-webkit-standard" charset="0"/>
            </a:endParaRPr>
          </a:p>
          <a:p>
            <a:br>
              <a:rPr lang="en-US" sz="2100" dirty="0"/>
            </a:br>
            <a:br>
              <a:rPr lang="en-US" sz="1350" dirty="0"/>
            </a:br>
            <a:endParaRPr lang="en-US" sz="1350" dirty="0"/>
          </a:p>
        </p:txBody>
      </p:sp>
    </p:spTree>
    <p:extLst>
      <p:ext uri="{BB962C8B-B14F-4D97-AF65-F5344CB8AC3E}">
        <p14:creationId xmlns:p14="http://schemas.microsoft.com/office/powerpoint/2010/main" val="1489922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3.googleusercontent.com/261htbPnVDp59EnzVjFv14N_1Yu1uc2vqU9K96sSBHlo6VGewvF6aPr8OGovVF_jnuwGqD7GYm9jBwZcgU6upxuOn5oLOrTWNsvO1z08leOILHIjt7VYP-mmS_AzNi_Buc4QcqoAQw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5888"/>
            <a:ext cx="3559066" cy="43348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qCYrKyHLeVNCSnkiaFITvsAhCCrWZjwHVTAMgxBkCM4YNQmWHJGGIf8102uDaQQ4q5UyrhzTSS25v__-efmmaygvQZiHFH4Fy_4PIM_NfvqcJgd49FFZbdmwIPNdIPW-m027DiVQf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634" y="1989318"/>
            <a:ext cx="5184366" cy="401143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3349869" y="3037743"/>
            <a:ext cx="1855178" cy="1740877"/>
          </a:xfrm>
          <a:prstGeom prst="straightConnector1">
            <a:avLst/>
          </a:prstGeom>
          <a:ln cmpd="sng">
            <a:solidFill>
              <a:schemeClr val="accent1"/>
            </a:solidFill>
            <a:headEnd type="triangle"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82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862" y="1673116"/>
            <a:ext cx="8180614" cy="3739485"/>
          </a:xfrm>
          <a:prstGeom prst="rect">
            <a:avLst/>
          </a:prstGeom>
        </p:spPr>
        <p:txBody>
          <a:bodyPr wrap="square">
            <a:spAutoFit/>
          </a:bodyPr>
          <a:lstStyle/>
          <a:p>
            <a:pPr algn="ctr"/>
            <a:r>
              <a:rPr lang="sk-SK" dirty="0">
                <a:solidFill>
                  <a:srgbClr val="000000"/>
                </a:solidFill>
                <a:latin typeface="-webkit-standard" charset="0"/>
              </a:rPr>
              <a:t> </a:t>
            </a:r>
            <a:r>
              <a:rPr lang="is-IS" sz="2400" dirty="0"/>
              <a:t>  </a:t>
            </a:r>
            <a:r>
              <a:rPr lang="en-US" sz="2400" b="1" dirty="0"/>
              <a:t> How does participation in Street Medicine benefit the Residents???</a:t>
            </a:r>
            <a:endParaRPr lang="en-US" sz="2400" dirty="0"/>
          </a:p>
          <a:p>
            <a:br>
              <a:rPr lang="en-US" dirty="0"/>
            </a:br>
            <a:r>
              <a:rPr lang="en-US" i="1" dirty="0"/>
              <a:t>An email questionnaire was sent out to our resident cohort with three questions:</a:t>
            </a:r>
            <a:endParaRPr lang="en-US" dirty="0"/>
          </a:p>
          <a:p>
            <a:r>
              <a:rPr lang="en-US" i="1" dirty="0"/>
              <a:t>1. Do you feel like your experience on street medicine rotation helped you become more confident in your physical exam skills?</a:t>
            </a:r>
            <a:endParaRPr lang="en-US" dirty="0"/>
          </a:p>
          <a:p>
            <a:r>
              <a:rPr lang="en-US" i="1" dirty="0"/>
              <a:t>2. Do you feel like your experience with procedures (abscess drainage, splints, vaccination administration) on street medicine was beneficial?</a:t>
            </a:r>
            <a:endParaRPr lang="en-US" dirty="0"/>
          </a:p>
          <a:p>
            <a:r>
              <a:rPr lang="en-US" i="1" dirty="0"/>
              <a:t>3. Do you feel like your experience on street medicine made you more connected and aware of the community you serve?</a:t>
            </a:r>
            <a:endParaRPr lang="en-US" dirty="0"/>
          </a:p>
          <a:p>
            <a:br>
              <a:rPr lang="en-US" dirty="0"/>
            </a:br>
            <a:br>
              <a:rPr lang="en-US" sz="1350" dirty="0"/>
            </a:br>
            <a:endParaRPr lang="en-US" sz="1350" dirty="0"/>
          </a:p>
        </p:txBody>
      </p:sp>
    </p:spTree>
    <p:extLst>
      <p:ext uri="{BB962C8B-B14F-4D97-AF65-F5344CB8AC3E}">
        <p14:creationId xmlns:p14="http://schemas.microsoft.com/office/powerpoint/2010/main" val="147529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7VTsBvLMoU4swTWzUZaFQ_UgqhwP5mEHRfiSljFMJAzdaL5exls9CjaitvQ5fhfgOhTL34FamQpeRkzBaMF2yqpsGwUmrm2WLVgcJoQCrvGXIQ--b1Ajzsk1RUafdJTibKB0Ukbnw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169" y="1857375"/>
            <a:ext cx="5086350" cy="4143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344" y="1076604"/>
            <a:ext cx="4572000" cy="1200329"/>
          </a:xfrm>
          <a:prstGeom prst="rect">
            <a:avLst/>
          </a:prstGeom>
        </p:spPr>
        <p:txBody>
          <a:bodyPr>
            <a:spAutoFit/>
          </a:bodyPr>
          <a:lstStyle/>
          <a:p>
            <a:pPr>
              <a:spcBef>
                <a:spcPts val="900"/>
              </a:spcBef>
              <a:spcAft>
                <a:spcPts val="900"/>
              </a:spcAft>
            </a:pPr>
            <a:r>
              <a:rPr lang="en-US" sz="2400" b="1" dirty="0">
                <a:solidFill>
                  <a:srgbClr val="327793"/>
                </a:solidFill>
                <a:latin typeface="Arial" charset="0"/>
              </a:rPr>
              <a:t>Results….</a:t>
            </a:r>
            <a:endParaRPr lang="en-US" sz="2400" dirty="0">
              <a:solidFill>
                <a:srgbClr val="000000"/>
              </a:solidFill>
              <a:latin typeface="-webkit-standard" charset="0"/>
            </a:endParaRPr>
          </a:p>
          <a:p>
            <a:br>
              <a:rPr lang="en-US" sz="1350" dirty="0">
                <a:solidFill>
                  <a:srgbClr val="000000"/>
                </a:solidFill>
                <a:latin typeface="-webkit-standard" charset="0"/>
              </a:rPr>
            </a:br>
            <a:br>
              <a:rPr lang="en-US" sz="1350" dirty="0">
                <a:solidFill>
                  <a:srgbClr val="000000"/>
                </a:solidFill>
                <a:latin typeface="-webkit-standard" charset="0"/>
              </a:rPr>
            </a:br>
            <a:endParaRPr lang="en-US" sz="1350" dirty="0"/>
          </a:p>
        </p:txBody>
      </p:sp>
    </p:spTree>
    <p:extLst>
      <p:ext uri="{BB962C8B-B14F-4D97-AF65-F5344CB8AC3E}">
        <p14:creationId xmlns:p14="http://schemas.microsoft.com/office/powerpoint/2010/main" val="903597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896" y="1046196"/>
            <a:ext cx="8412512" cy="5239896"/>
          </a:xfrm>
          <a:prstGeom prst="rect">
            <a:avLst/>
          </a:prstGeom>
        </p:spPr>
        <p:txBody>
          <a:bodyPr wrap="square">
            <a:spAutoFit/>
          </a:bodyPr>
          <a:lstStyle/>
          <a:p>
            <a:pPr>
              <a:spcBef>
                <a:spcPts val="900"/>
              </a:spcBef>
              <a:spcAft>
                <a:spcPts val="900"/>
              </a:spcAft>
            </a:pPr>
            <a:r>
              <a:rPr lang="en-US" sz="2100" b="1" dirty="0">
                <a:solidFill>
                  <a:srgbClr val="327793"/>
                </a:solidFill>
                <a:latin typeface="Arial" charset="0"/>
              </a:rPr>
              <a:t>Conclusion</a:t>
            </a:r>
            <a:endParaRPr lang="en-US" sz="2100" dirty="0">
              <a:solidFill>
                <a:srgbClr val="000000"/>
              </a:solidFill>
              <a:latin typeface="-webkit-standard" charset="0"/>
            </a:endParaRPr>
          </a:p>
          <a:p>
            <a:br>
              <a:rPr lang="en-US" sz="1350" dirty="0">
                <a:solidFill>
                  <a:srgbClr val="000000"/>
                </a:solidFill>
                <a:latin typeface="-webkit-standard" charset="0"/>
              </a:rPr>
            </a:br>
            <a:r>
              <a:rPr lang="en-US" i="1" dirty="0">
                <a:solidFill>
                  <a:srgbClr val="000000"/>
                </a:solidFill>
                <a:latin typeface="Calibri" charset="0"/>
              </a:rPr>
              <a:t>The focus of this presentation was to explore financial gain to local hospitals from having a community service like street medicine which targets the health needs of homeless population. </a:t>
            </a:r>
          </a:p>
          <a:p>
            <a:endParaRPr lang="en-US" i="1" dirty="0">
              <a:solidFill>
                <a:srgbClr val="000000"/>
              </a:solidFill>
              <a:latin typeface="Calibri" charset="0"/>
            </a:endParaRPr>
          </a:p>
          <a:p>
            <a:r>
              <a:rPr lang="en-US" i="1" dirty="0">
                <a:solidFill>
                  <a:srgbClr val="000000"/>
                </a:solidFill>
                <a:latin typeface="Calibri" charset="0"/>
              </a:rPr>
              <a:t>Although benefits are many, we were able to calculate potential financial burden hospitals avoid by way of direct patient care provided by Street Medicine volunteers as well as primary, secondary, and tertiary disease prevention. </a:t>
            </a:r>
            <a:endParaRPr lang="en-US" dirty="0">
              <a:solidFill>
                <a:srgbClr val="000000"/>
              </a:solidFill>
              <a:latin typeface="-webkit-standard" charset="0"/>
            </a:endParaRPr>
          </a:p>
          <a:p>
            <a:endParaRPr lang="en-US" dirty="0">
              <a:solidFill>
                <a:srgbClr val="000000"/>
              </a:solidFill>
              <a:latin typeface="-webkit-standard" charset="0"/>
            </a:endParaRPr>
          </a:p>
          <a:p>
            <a:r>
              <a:rPr lang="en-US" i="1" dirty="0">
                <a:solidFill>
                  <a:srgbClr val="000000"/>
                </a:solidFill>
                <a:latin typeface="Calibri" charset="0"/>
              </a:rPr>
              <a:t>Additionally, we postulated correctly that there is mutual benefit that resident volunteers receive in the form of  being able to understand and appreciate their community, improve/perfect procedural techniques, as well as become more confident in physical examinations while relying less on common technology of hospital/clinic setting. </a:t>
            </a:r>
          </a:p>
          <a:p>
            <a:endParaRPr lang="en-US" dirty="0">
              <a:solidFill>
                <a:srgbClr val="000000"/>
              </a:solidFill>
              <a:latin typeface="-webkit-standard" charset="0"/>
            </a:endParaRPr>
          </a:p>
          <a:p>
            <a:r>
              <a:rPr lang="en-US" i="1" dirty="0">
                <a:solidFill>
                  <a:srgbClr val="000000"/>
                </a:solidFill>
                <a:latin typeface="Calibri" charset="0"/>
              </a:rPr>
              <a:t>Street Medicine proves to be an invaluable service to the people, and to the community. </a:t>
            </a:r>
            <a:endParaRPr lang="en-US" dirty="0">
              <a:solidFill>
                <a:srgbClr val="000000"/>
              </a:solidFill>
              <a:latin typeface="-webkit-standard" charset="0"/>
            </a:endParaRPr>
          </a:p>
          <a:p>
            <a:br>
              <a:rPr lang="en-US" sz="1350" dirty="0"/>
            </a:br>
            <a:br>
              <a:rPr lang="en-US" sz="1350" dirty="0"/>
            </a:br>
            <a:endParaRPr lang="en-US" sz="1350" dirty="0"/>
          </a:p>
        </p:txBody>
      </p:sp>
    </p:spTree>
    <p:extLst>
      <p:ext uri="{BB962C8B-B14F-4D97-AF65-F5344CB8AC3E}">
        <p14:creationId xmlns:p14="http://schemas.microsoft.com/office/powerpoint/2010/main" val="92679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next to a tree&#10;&#10;Description automatically generated">
            <a:extLst>
              <a:ext uri="{FF2B5EF4-FFF2-40B4-BE49-F238E27FC236}">
                <a16:creationId xmlns:a16="http://schemas.microsoft.com/office/drawing/2014/main" id="{6992F2C7-1661-482B-95C6-CEBB701821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1192" y="1061244"/>
            <a:ext cx="6205008" cy="4653756"/>
          </a:xfrm>
        </p:spPr>
      </p:pic>
    </p:spTree>
    <p:extLst>
      <p:ext uri="{BB962C8B-B14F-4D97-AF65-F5344CB8AC3E}">
        <p14:creationId xmlns:p14="http://schemas.microsoft.com/office/powerpoint/2010/main" val="737710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4.googleusercontent.com/6gnOSJZlWUGF0-mkA_GkTffLS7nXDQ65Kv3_EpxkLUaa2qB51nHrNr54fXPNjtJt6bgF9ctn8l2lwjbsh2-_Ol4SN9O5DaENACmTT-DqbLQnKkOOD6U0pDX_LLhbzxRUH0mUcAVNq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10" y="884527"/>
            <a:ext cx="5634458" cy="510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927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E9B1-C957-4FE6-A467-D0777EF42CA1}"/>
              </a:ext>
            </a:extLst>
          </p:cNvPr>
          <p:cNvSpPr>
            <a:spLocks noGrp="1"/>
          </p:cNvSpPr>
          <p:nvPr>
            <p:ph type="title"/>
          </p:nvPr>
        </p:nvSpPr>
        <p:spPr>
          <a:xfrm>
            <a:off x="304800" y="609600"/>
            <a:ext cx="8229600" cy="685800"/>
          </a:xfrm>
        </p:spPr>
        <p:txBody>
          <a:bodyPr>
            <a:normAutofit/>
          </a:bodyPr>
          <a:lstStyle/>
          <a:p>
            <a:r>
              <a:rPr lang="en-US" sz="3200" dirty="0">
                <a:latin typeface="Times New Roman" panose="02020603050405020304" pitchFamily="18" charset="0"/>
                <a:cs typeface="Times New Roman" panose="02020603050405020304" pitchFamily="18" charset="0"/>
              </a:rPr>
              <a:t>Resources</a:t>
            </a:r>
          </a:p>
        </p:txBody>
      </p:sp>
      <p:pic>
        <p:nvPicPr>
          <p:cNvPr id="5" name="Content Placeholder 4" descr="A screenshot of a social media post&#10;&#10;Description automatically generated">
            <a:extLst>
              <a:ext uri="{FF2B5EF4-FFF2-40B4-BE49-F238E27FC236}">
                <a16:creationId xmlns:a16="http://schemas.microsoft.com/office/drawing/2014/main" id="{D1868FEE-2AC5-4708-854F-FAA8ACD321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0"/>
            <a:ext cx="8581554" cy="4068763"/>
          </a:xfrm>
        </p:spPr>
      </p:pic>
    </p:spTree>
    <p:extLst>
      <p:ext uri="{BB962C8B-B14F-4D97-AF65-F5344CB8AC3E}">
        <p14:creationId xmlns:p14="http://schemas.microsoft.com/office/powerpoint/2010/main" val="4069795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2DC2D8FB-4C9A-47DC-A51A-A46A358977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757499"/>
            <a:ext cx="6881056" cy="5414701"/>
          </a:xfrm>
        </p:spPr>
      </p:pic>
    </p:spTree>
    <p:extLst>
      <p:ext uri="{BB962C8B-B14F-4D97-AF65-F5344CB8AC3E}">
        <p14:creationId xmlns:p14="http://schemas.microsoft.com/office/powerpoint/2010/main" val="3052599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F52E0-E857-4527-BA93-18E4BFE030CB}"/>
              </a:ext>
            </a:extLst>
          </p:cNvPr>
          <p:cNvSpPr>
            <a:spLocks noGrp="1"/>
          </p:cNvSpPr>
          <p:nvPr>
            <p:ph idx="1"/>
          </p:nvPr>
        </p:nvSpPr>
        <p:spPr>
          <a:xfrm>
            <a:off x="533400" y="838200"/>
            <a:ext cx="8229600" cy="5181600"/>
          </a:xfrm>
        </p:spPr>
        <p:txBody>
          <a:bodyPr/>
          <a:lstStyle/>
          <a:p>
            <a:pPr marL="0" indent="0" algn="ctr">
              <a:buNone/>
            </a:pPr>
            <a:endParaRPr lang="en-US" dirty="0"/>
          </a:p>
          <a:p>
            <a:pPr marL="0" indent="0" algn="ctr">
              <a:buNone/>
            </a:pPr>
            <a:endParaRPr lang="en-US" sz="4400" dirty="0">
              <a:latin typeface="Times New Roman" panose="02020603050405020304" pitchFamily="18" charset="0"/>
              <a:cs typeface="Times New Roman" panose="02020603050405020304" pitchFamily="18" charset="0"/>
            </a:endParaRPr>
          </a:p>
          <a:p>
            <a:pPr marL="0" indent="0" algn="ctr">
              <a:buNone/>
            </a:pPr>
            <a:r>
              <a:rPr lang="en-US" sz="4400" dirty="0">
                <a:latin typeface="Times New Roman" panose="02020603050405020304" pitchFamily="18" charset="0"/>
                <a:cs typeface="Times New Roman" panose="02020603050405020304" pitchFamily="18" charset="0"/>
              </a:rPr>
              <a:t>Questions?</a:t>
            </a:r>
          </a:p>
          <a:p>
            <a:pPr marL="0" indent="0" algn="ctr">
              <a:buNone/>
            </a:pPr>
            <a:r>
              <a:rPr lang="en-US" sz="4400" dirty="0">
                <a:latin typeface="Times New Roman" panose="02020603050405020304" pitchFamily="18" charset="0"/>
                <a:cs typeface="Times New Roman" panose="02020603050405020304" pitchFamily="18" charset="0"/>
              </a:rPr>
              <a:t>Discussion?</a:t>
            </a:r>
          </a:p>
        </p:txBody>
      </p:sp>
    </p:spTree>
    <p:extLst>
      <p:ext uri="{BB962C8B-B14F-4D97-AF65-F5344CB8AC3E}">
        <p14:creationId xmlns:p14="http://schemas.microsoft.com/office/powerpoint/2010/main" val="797441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BEB5D0-134A-4A00-816F-5C8654901A4C}"/>
              </a:ext>
            </a:extLst>
          </p:cNvPr>
          <p:cNvSpPr>
            <a:spLocks noGrp="1"/>
          </p:cNvSpPr>
          <p:nvPr>
            <p:ph idx="1"/>
          </p:nvPr>
        </p:nvSpPr>
        <p:spPr>
          <a:xfrm>
            <a:off x="685800" y="762000"/>
            <a:ext cx="8077200" cy="5257800"/>
          </a:xfrm>
        </p:spPr>
        <p:txBody>
          <a:bodyPr>
            <a:normAutofit/>
          </a:bodyPr>
          <a:lstStyle/>
          <a:p>
            <a:pPr marL="0" indent="0" algn="ctr">
              <a:buNone/>
            </a:pPr>
            <a:endParaRPr lang="en-US" sz="4000" dirty="0">
              <a:latin typeface="Times New Roman" panose="02020603050405020304" pitchFamily="18" charset="0"/>
              <a:cs typeface="Times New Roman" panose="02020603050405020304" pitchFamily="18" charset="0"/>
            </a:endParaRPr>
          </a:p>
          <a:p>
            <a:pPr marL="0" indent="0" algn="ctr">
              <a:buNone/>
            </a:pPr>
            <a:endParaRPr lang="en-US" sz="4000" dirty="0">
              <a:latin typeface="Times New Roman" panose="02020603050405020304" pitchFamily="18" charset="0"/>
              <a:cs typeface="Times New Roman" panose="02020603050405020304" pitchFamily="18" charset="0"/>
            </a:endParaRPr>
          </a:p>
          <a:p>
            <a:pPr marL="0" indent="0" algn="ctr">
              <a:buNone/>
            </a:pPr>
            <a:r>
              <a:rPr lang="en-US" sz="4000"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33008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4FF667-FA60-4EEC-A0FE-9C6D97A1C9DA}"/>
              </a:ext>
            </a:extLst>
          </p:cNvPr>
          <p:cNvSpPr/>
          <p:nvPr/>
        </p:nvSpPr>
        <p:spPr>
          <a:xfrm>
            <a:off x="457200" y="740688"/>
            <a:ext cx="8305800" cy="535531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From Keck School of Medicine of USC, LA Street Medicine Symposium</a:t>
            </a:r>
          </a:p>
          <a:p>
            <a:pPr algn="ctr"/>
            <a:r>
              <a:rPr lang="en-US" sz="2000" b="1" dirty="0">
                <a:latin typeface="Times New Roman" panose="02020603050405020304" pitchFamily="18" charset="0"/>
                <a:cs typeface="Times New Roman" panose="02020603050405020304" pitchFamily="18" charset="0"/>
              </a:rPr>
              <a:t>ACGME Core Competencies</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Patient Care </a:t>
            </a:r>
            <a:r>
              <a:rPr lang="en-US" dirty="0">
                <a:latin typeface="Times New Roman" panose="02020603050405020304" pitchFamily="18" charset="0"/>
                <a:cs typeface="Times New Roman" panose="02020603050405020304" pitchFamily="18" charset="0"/>
              </a:rPr>
              <a:t>that is compassionate, appropriate, and effective for the treatment of health problems and the promotion of health.</a:t>
            </a:r>
          </a:p>
          <a:p>
            <a:r>
              <a:rPr lang="en-US" b="1" dirty="0">
                <a:latin typeface="Times New Roman" panose="02020603050405020304" pitchFamily="18" charset="0"/>
                <a:cs typeface="Times New Roman" panose="02020603050405020304" pitchFamily="18" charset="0"/>
              </a:rPr>
              <a:t>Medical Knowledge </a:t>
            </a:r>
            <a:r>
              <a:rPr lang="en-US" dirty="0">
                <a:latin typeface="Times New Roman" panose="02020603050405020304" pitchFamily="18" charset="0"/>
                <a:cs typeface="Times New Roman" panose="02020603050405020304" pitchFamily="18" charset="0"/>
              </a:rPr>
              <a:t>about established and evolving biomedical, clinical, and cognate (e.g. epidemiological and social-behavioral) sciences and the application of this knowledge to patient care.</a:t>
            </a:r>
          </a:p>
          <a:p>
            <a:r>
              <a:rPr lang="en-US" b="1" dirty="0">
                <a:latin typeface="Times New Roman" panose="02020603050405020304" pitchFamily="18" charset="0"/>
                <a:cs typeface="Times New Roman" panose="02020603050405020304" pitchFamily="18" charset="0"/>
              </a:rPr>
              <a:t>Practice-Based Learning and Improvement </a:t>
            </a:r>
            <a:r>
              <a:rPr lang="en-US" dirty="0">
                <a:latin typeface="Times New Roman" panose="02020603050405020304" pitchFamily="18" charset="0"/>
                <a:cs typeface="Times New Roman" panose="02020603050405020304" pitchFamily="18" charset="0"/>
              </a:rPr>
              <a:t>that involves investigation and evaluation of their own patient care, appraisal and assimilation of scientific evidence, and improvements in patient care.</a:t>
            </a:r>
          </a:p>
          <a:p>
            <a:r>
              <a:rPr lang="en-US" b="1" dirty="0">
                <a:latin typeface="Times New Roman" panose="02020603050405020304" pitchFamily="18" charset="0"/>
                <a:cs typeface="Times New Roman" panose="02020603050405020304" pitchFamily="18" charset="0"/>
              </a:rPr>
              <a:t>Interpersonal and Communication Skills </a:t>
            </a:r>
            <a:r>
              <a:rPr lang="en-US" dirty="0">
                <a:latin typeface="Times New Roman" panose="02020603050405020304" pitchFamily="18" charset="0"/>
                <a:cs typeface="Times New Roman" panose="02020603050405020304" pitchFamily="18" charset="0"/>
              </a:rPr>
              <a:t>that result in effective information exchange and teaming with patients, their families, and other health professionals.</a:t>
            </a:r>
          </a:p>
          <a:p>
            <a:r>
              <a:rPr lang="en-US" b="1" dirty="0">
                <a:latin typeface="Times New Roman" panose="02020603050405020304" pitchFamily="18" charset="0"/>
                <a:cs typeface="Times New Roman" panose="02020603050405020304" pitchFamily="18" charset="0"/>
              </a:rPr>
              <a:t>Professionalism</a:t>
            </a:r>
            <a:r>
              <a:rPr lang="en-US" dirty="0">
                <a:latin typeface="Times New Roman" panose="02020603050405020304" pitchFamily="18" charset="0"/>
                <a:cs typeface="Times New Roman" panose="02020603050405020304" pitchFamily="18" charset="0"/>
              </a:rPr>
              <a:t>, as manifested through a commitment to carrying out professional responsibilities, adherence to ethical principles, and sensitivity to a diverse patient population.</a:t>
            </a:r>
          </a:p>
          <a:p>
            <a:r>
              <a:rPr lang="en-US" b="1" dirty="0">
                <a:latin typeface="Times New Roman" panose="02020603050405020304" pitchFamily="18" charset="0"/>
                <a:cs typeface="Times New Roman" panose="02020603050405020304" pitchFamily="18" charset="0"/>
              </a:rPr>
              <a:t>Systems-Based Practice</a:t>
            </a:r>
            <a:r>
              <a:rPr lang="en-US" dirty="0">
                <a:latin typeface="Times New Roman" panose="02020603050405020304" pitchFamily="18" charset="0"/>
                <a:cs typeface="Times New Roman" panose="02020603050405020304" pitchFamily="18" charset="0"/>
              </a:rPr>
              <a:t>, as manifested by actions that demonstrate an awareness of and responsiveness to the larger context and system of health care and the ability to effectively call on system resources to provide care that is of optimal value. </a:t>
            </a:r>
          </a:p>
        </p:txBody>
      </p:sp>
    </p:spTree>
    <p:extLst>
      <p:ext uri="{BB962C8B-B14F-4D97-AF65-F5344CB8AC3E}">
        <p14:creationId xmlns:p14="http://schemas.microsoft.com/office/powerpoint/2010/main" val="455958098"/>
      </p:ext>
    </p:extLst>
  </p:cSld>
  <p:clrMapOvr>
    <a:masterClrMapping/>
  </p:clrMapOvr>
</p:sld>
</file>

<file path=ppt/theme/theme1.xml><?xml version="1.0" encoding="utf-8"?>
<a:theme xmlns:a="http://schemas.openxmlformats.org/drawingml/2006/main" name="forum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17000</TotalTime>
  <Words>2280</Words>
  <Application>Microsoft Office PowerPoint</Application>
  <PresentationFormat>On-screen Show (4:3)</PresentationFormat>
  <Paragraphs>306</Paragraphs>
  <Slides>84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Calibri</vt:lpstr>
      <vt:lpstr>Times New Roman</vt:lpstr>
      <vt:lpstr>-webkit-standard</vt:lpstr>
      <vt:lpstr>Wingdings</vt:lpstr>
      <vt:lpstr>forum2014</vt:lpstr>
      <vt:lpstr>Integrating Homeless Outreach: A Longitudinal Component of Family Medicine Residency</vt:lpstr>
      <vt:lpstr>Disclosures</vt:lpstr>
      <vt:lpstr>Goals and Objectives</vt:lpstr>
      <vt:lpstr>Presentation Outline:</vt:lpstr>
      <vt:lpstr>PowerPoint Presentation</vt:lpstr>
      <vt:lpstr>PowerPoint Presentation</vt:lpstr>
      <vt:lpstr>PowerPoint Presentation</vt:lpstr>
      <vt:lpstr>PowerPoint Presentation</vt:lpstr>
      <vt:lpstr>PowerPoint Presentation</vt:lpstr>
      <vt:lpstr>The Scope of Homelessness</vt:lpstr>
      <vt:lpstr>PowerPoint Presentation</vt:lpstr>
      <vt:lpstr>Key Findings from Point-in-Time Estimates of Homelessness 12/2018</vt:lpstr>
      <vt:lpstr>Key Findings from Point-in-Time Estimates of Homelessness 12/2018</vt:lpstr>
      <vt:lpstr>Key Findings from Point-in-Time Estimates of Homelessness 12/2018 Homelessness with Families</vt:lpstr>
      <vt:lpstr>Key Findings from Point-in-Time Estimates of Homelessness 12/2018 Homeless Veterans</vt:lpstr>
      <vt:lpstr>PowerPoint Presentation</vt:lpstr>
      <vt:lpstr>PowerPoint Presentation</vt:lpstr>
      <vt:lpstr>Where are the homeless?</vt:lpstr>
      <vt:lpstr>Mental Illness and Homelessness. What does the research tell us?</vt:lpstr>
      <vt:lpstr>What does the research tell us?</vt:lpstr>
      <vt:lpstr>Mental Illness and Homelessness What does the research tell us?  Where’s the $?</vt:lpstr>
      <vt:lpstr>Mental Illness and Homelessness What does the research tell us?</vt:lpstr>
      <vt:lpstr>PowerPoint Presentation</vt:lpstr>
      <vt:lpstr>Substance Abuse and Homelessness What does the research tell us?  National Coalition for the Homeless June 2017  Source: http://nationalhomeless.org/wp-content/uploads/2017/06/Substance-Abuse-and-Homelessness.pdf  </vt:lpstr>
      <vt:lpstr>SAMHSA: Mental Illness &amp; Substance Abuse in Chronic/Long-Term Homelessness Findings by the Substance Abuse and Mental Health Services Administration, July 2011 Source:https://www.samhsa.gov/sites/default/files/programs_campaigns/homelessness_programs_resources/hrc-factsheet-current-statistics-prevalence-characteristics-homelessness.pdf</vt:lpstr>
      <vt:lpstr>PowerPoint Presentation</vt:lpstr>
      <vt:lpstr>PowerPoint Presentation</vt:lpstr>
      <vt:lpstr>Info from Keck School of Medicine:</vt:lpstr>
      <vt:lpstr>PowerPoint Presentation</vt:lpstr>
      <vt:lpstr>PowerPoint Presentation</vt:lpstr>
      <vt:lpstr>PowerPoint Presentation</vt:lpstr>
      <vt:lpstr>The Mercado</vt:lpstr>
      <vt:lpstr>Developing Forms for Street Rounds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years and 3 months later… 172 consecutive Tuesdays!</vt:lpstr>
      <vt:lpstr>6/2016 - 12/2016 = 178 encounters with 119 unique patients.  Average 6.8 patients/night.    7% African American 11% Caucasian 36% Hispanic/Latino &lt; 1% Native American 3% Other 48% unknown/refused  1/2017 - 12/2017 = 440 encounters with 240 unique patients.  Average 8.5 patients/night.  2% African American 9% Caucasian 28% Hispanic/Latino &lt; 1% Native American 2% Other 58% unknown/refused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Bringing it home:  A case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Economic Impact of Homelessness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Radjenovich, MaryEllen</dc:creator>
  <cp:lastModifiedBy>Brian Wexler</cp:lastModifiedBy>
  <cp:revision>81</cp:revision>
  <dcterms:created xsi:type="dcterms:W3CDTF">2014-07-22T20:27:04Z</dcterms:created>
  <dcterms:modified xsi:type="dcterms:W3CDTF">2019-09-20T21:58:04Z</dcterms:modified>
</cp:coreProperties>
</file>