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7" r:id="rId3"/>
    <p:sldId id="264" r:id="rId4"/>
    <p:sldId id="266" r:id="rId5"/>
    <p:sldId id="265" r:id="rId6"/>
    <p:sldId id="259" r:id="rId7"/>
    <p:sldId id="262" r:id="rId8"/>
    <p:sldId id="268" r:id="rId9"/>
    <p:sldId id="267" r:id="rId10"/>
    <p:sldId id="275" r:id="rId11"/>
    <p:sldId id="269" r:id="rId12"/>
    <p:sldId id="278" r:id="rId13"/>
    <p:sldId id="294" r:id="rId14"/>
    <p:sldId id="270" r:id="rId15"/>
    <p:sldId id="276" r:id="rId16"/>
    <p:sldId id="277" r:id="rId17"/>
    <p:sldId id="271" r:id="rId18"/>
    <p:sldId id="280" r:id="rId19"/>
    <p:sldId id="281" r:id="rId20"/>
    <p:sldId id="282" r:id="rId21"/>
    <p:sldId id="283" r:id="rId22"/>
    <p:sldId id="284" r:id="rId23"/>
    <p:sldId id="285" r:id="rId24"/>
    <p:sldId id="292" r:id="rId25"/>
    <p:sldId id="293" r:id="rId26"/>
    <p:sldId id="272" r:id="rId27"/>
    <p:sldId id="286" r:id="rId28"/>
    <p:sldId id="287" r:id="rId29"/>
    <p:sldId id="288" r:id="rId30"/>
    <p:sldId id="290" r:id="rId31"/>
    <p:sldId id="291" r:id="rId32"/>
    <p:sldId id="273" r:id="rId33"/>
    <p:sldId id="289" r:id="rId34"/>
    <p:sldId id="274" r:id="rId35"/>
    <p:sldId id="295" r:id="rId36"/>
    <p:sldId id="296" r:id="rId37"/>
    <p:sldId id="297" r:id="rId38"/>
    <p:sldId id="298" r:id="rId39"/>
    <p:sldId id="299" r:id="rId40"/>
    <p:sldId id="300" r:id="rId41"/>
    <p:sldId id="301" r:id="rId42"/>
    <p:sldId id="302" r:id="rId43"/>
    <p:sldId id="303" r:id="rId44"/>
    <p:sldId id="304" r:id="rId45"/>
    <p:sldId id="26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napToObjects="1">
      <p:cViewPr varScale="1">
        <p:scale>
          <a:sx n="101" d="100"/>
          <a:sy n="101" d="100"/>
        </p:scale>
        <p:origin x="126" y="2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frank.babb@ttuhsc.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Make Your Curriculum more Interactive and Enjoyable with the Flipped Classroom </a:t>
            </a:r>
          </a:p>
        </p:txBody>
      </p:sp>
      <p:sp>
        <p:nvSpPr>
          <p:cNvPr id="3" name="Subtitle 2"/>
          <p:cNvSpPr>
            <a:spLocks noGrp="1"/>
          </p:cNvSpPr>
          <p:nvPr>
            <p:ph type="subTitle" idx="1"/>
          </p:nvPr>
        </p:nvSpPr>
        <p:spPr/>
        <p:txBody>
          <a:bodyPr/>
          <a:lstStyle/>
          <a:p>
            <a:r>
              <a:rPr lang="en-US" dirty="0" smtClean="0"/>
              <a:t>Franklyn C. Babb, MD, FAAFP</a:t>
            </a:r>
          </a:p>
          <a:p>
            <a:r>
              <a:rPr lang="en-US" dirty="0" smtClean="0"/>
              <a:t>Texas Tech University Health Science Center SOM</a:t>
            </a:r>
            <a:endParaRPr lang="en-US" dirty="0"/>
          </a:p>
        </p:txBody>
      </p:sp>
    </p:spTree>
    <p:extLst>
      <p:ext uri="{BB962C8B-B14F-4D97-AF65-F5344CB8AC3E}">
        <p14:creationId xmlns:p14="http://schemas.microsoft.com/office/powerpoint/2010/main" val="272187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6" name="Content Placeholder 5"/>
          <p:cNvPicPr>
            <a:picLocks noGrp="1" noChangeAspect="1"/>
          </p:cNvPicPr>
          <p:nvPr>
            <p:ph idx="1"/>
          </p:nvPr>
        </p:nvPicPr>
        <p:blipFill>
          <a:blip r:embed="rId2"/>
          <a:stretch>
            <a:fillRect/>
          </a:stretch>
        </p:blipFill>
        <p:spPr>
          <a:xfrm>
            <a:off x="2105422" y="2270125"/>
            <a:ext cx="4933156" cy="3946525"/>
          </a:xfrm>
          <a:prstGeom prst="rect">
            <a:avLst/>
          </a:prstGeom>
        </p:spPr>
      </p:pic>
    </p:spTree>
    <p:extLst>
      <p:ext uri="{BB962C8B-B14F-4D97-AF65-F5344CB8AC3E}">
        <p14:creationId xmlns:p14="http://schemas.microsoft.com/office/powerpoint/2010/main" val="177680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Flipped Classroom </a:t>
            </a:r>
          </a:p>
        </p:txBody>
      </p:sp>
      <p:sp>
        <p:nvSpPr>
          <p:cNvPr id="3" name="Content Placeholder 2"/>
          <p:cNvSpPr>
            <a:spLocks noGrp="1"/>
          </p:cNvSpPr>
          <p:nvPr>
            <p:ph idx="1"/>
          </p:nvPr>
        </p:nvSpPr>
        <p:spPr/>
        <p:txBody>
          <a:bodyPr>
            <a:normAutofit lnSpcReduction="10000"/>
          </a:bodyPr>
          <a:lstStyle/>
          <a:p>
            <a:r>
              <a:rPr lang="en-US" dirty="0" smtClean="0"/>
              <a:t>Flipped </a:t>
            </a:r>
            <a:r>
              <a:rPr lang="en-US" dirty="0"/>
              <a:t>Classroom utilizing USMLE style questions </a:t>
            </a:r>
            <a:endParaRPr lang="en-US" dirty="0" smtClean="0"/>
          </a:p>
          <a:p>
            <a:r>
              <a:rPr lang="en-US" dirty="0" smtClean="0"/>
              <a:t>The students are given 10 USMLE style questions that they are to research before coming together with the facilitator</a:t>
            </a:r>
          </a:p>
          <a:p>
            <a:r>
              <a:rPr lang="en-US" dirty="0" smtClean="0"/>
              <a:t>In orientation they are instructed that they are expected to research all of the answer choices and be prepared </a:t>
            </a:r>
            <a:r>
              <a:rPr lang="en-US" smtClean="0"/>
              <a:t>to discuss all.</a:t>
            </a:r>
            <a:endParaRPr lang="en-US" dirty="0"/>
          </a:p>
        </p:txBody>
      </p:sp>
    </p:spTree>
    <p:extLst>
      <p:ext uri="{BB962C8B-B14F-4D97-AF65-F5344CB8AC3E}">
        <p14:creationId xmlns:p14="http://schemas.microsoft.com/office/powerpoint/2010/main" val="930534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Flipped Classroom </a:t>
            </a:r>
          </a:p>
        </p:txBody>
      </p:sp>
      <p:sp>
        <p:nvSpPr>
          <p:cNvPr id="3" name="Content Placeholder 2"/>
          <p:cNvSpPr>
            <a:spLocks noGrp="1"/>
          </p:cNvSpPr>
          <p:nvPr>
            <p:ph idx="1"/>
          </p:nvPr>
        </p:nvSpPr>
        <p:spPr/>
        <p:txBody>
          <a:bodyPr>
            <a:normAutofit fontScale="92500" lnSpcReduction="20000"/>
          </a:bodyPr>
          <a:lstStyle/>
          <a:p>
            <a:r>
              <a:rPr lang="en-US" dirty="0"/>
              <a:t>Students are expected to </a:t>
            </a:r>
            <a:r>
              <a:rPr lang="en-US" dirty="0" smtClean="0"/>
              <a:t>identify the important elements in the stem</a:t>
            </a:r>
          </a:p>
          <a:p>
            <a:r>
              <a:rPr lang="en-US" dirty="0"/>
              <a:t>T</a:t>
            </a:r>
            <a:r>
              <a:rPr lang="en-US" dirty="0" smtClean="0"/>
              <a:t>o explain why they believe an answer choice is right or wrong</a:t>
            </a:r>
          </a:p>
          <a:p>
            <a:r>
              <a:rPr lang="en-US" dirty="0" smtClean="0"/>
              <a:t>What scenario would make a wrong choice now correct</a:t>
            </a:r>
          </a:p>
          <a:p>
            <a:r>
              <a:rPr lang="en-US" dirty="0"/>
              <a:t>What else would be in their differential EPA </a:t>
            </a:r>
            <a:r>
              <a:rPr lang="en-US" dirty="0" smtClean="0"/>
              <a:t>2</a:t>
            </a:r>
          </a:p>
          <a:p>
            <a:r>
              <a:rPr lang="en-US" dirty="0" smtClean="0"/>
              <a:t>What would the next steps be in diagnosing/treating an answer choice EPA 3</a:t>
            </a:r>
          </a:p>
        </p:txBody>
      </p:sp>
    </p:spTree>
    <p:extLst>
      <p:ext uri="{BB962C8B-B14F-4D97-AF65-F5344CB8AC3E}">
        <p14:creationId xmlns:p14="http://schemas.microsoft.com/office/powerpoint/2010/main" val="196819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EPAs</a:t>
            </a:r>
            <a:endParaRPr lang="en-US" dirty="0"/>
          </a:p>
        </p:txBody>
      </p:sp>
      <p:sp>
        <p:nvSpPr>
          <p:cNvPr id="3" name="Content Placeholder 2"/>
          <p:cNvSpPr>
            <a:spLocks noGrp="1"/>
          </p:cNvSpPr>
          <p:nvPr>
            <p:ph idx="1"/>
          </p:nvPr>
        </p:nvSpPr>
        <p:spPr/>
        <p:txBody>
          <a:bodyPr/>
          <a:lstStyle/>
          <a:p>
            <a:r>
              <a:rPr lang="en-US" dirty="0" smtClean="0"/>
              <a:t>EPA 2: Prioritize a differential diagnosis following a clinical encounter.</a:t>
            </a:r>
          </a:p>
          <a:p>
            <a:r>
              <a:rPr lang="en-US" dirty="0" smtClean="0"/>
              <a:t>EPA 3: Recommend and interpret common diagnostic and screening tests.</a:t>
            </a:r>
            <a:endParaRPr lang="en-US" dirty="0"/>
          </a:p>
        </p:txBody>
      </p:sp>
    </p:spTree>
    <p:extLst>
      <p:ext uri="{BB962C8B-B14F-4D97-AF65-F5344CB8AC3E}">
        <p14:creationId xmlns:p14="http://schemas.microsoft.com/office/powerpoint/2010/main" val="303925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a:t>
            </a:r>
            <a:r>
              <a:rPr lang="en-US" dirty="0" smtClean="0"/>
              <a:t>Questions </a:t>
            </a:r>
            <a:r>
              <a:rPr lang="en-US" dirty="0"/>
              <a:t>and </a:t>
            </a:r>
            <a:r>
              <a:rPr lang="en-US" dirty="0" smtClean="0"/>
              <a:t>Focusing </a:t>
            </a:r>
            <a:r>
              <a:rPr lang="en-US" dirty="0"/>
              <a:t>on </a:t>
            </a:r>
            <a:r>
              <a:rPr lang="en-US" dirty="0" smtClean="0"/>
              <a:t>Answer Choices</a:t>
            </a:r>
            <a:endParaRPr lang="en-US" dirty="0"/>
          </a:p>
        </p:txBody>
      </p:sp>
      <p:sp>
        <p:nvSpPr>
          <p:cNvPr id="3" name="Content Placeholder 2"/>
          <p:cNvSpPr>
            <a:spLocks noGrp="1"/>
          </p:cNvSpPr>
          <p:nvPr>
            <p:ph idx="1"/>
          </p:nvPr>
        </p:nvSpPr>
        <p:spPr/>
        <p:txBody>
          <a:bodyPr>
            <a:normAutofit fontScale="85000" lnSpcReduction="10000"/>
          </a:bodyPr>
          <a:lstStyle/>
          <a:p>
            <a:pPr lvl="0">
              <a:lnSpc>
                <a:spcPct val="107000"/>
              </a:lnSpc>
              <a:spcBef>
                <a:spcPts val="0"/>
              </a:spcBef>
              <a:buFont typeface="+mj-lt"/>
              <a:buAutoNum type="alphaUcParenBoth"/>
            </a:pPr>
            <a:r>
              <a:rPr lang="en-US" dirty="0" smtClean="0">
                <a:latin typeface="Calibri" panose="020F0502020204030204" pitchFamily="34" charset="0"/>
                <a:ea typeface="Calibri" panose="020F0502020204030204" pitchFamily="34" charset="0"/>
                <a:cs typeface="Times New Roman" panose="02020603050405020304" pitchFamily="18" charset="0"/>
              </a:rPr>
              <a:t>A </a:t>
            </a:r>
            <a:r>
              <a:rPr lang="en-US" dirty="0">
                <a:latin typeface="Calibri" panose="020F0502020204030204" pitchFamily="34" charset="0"/>
                <a:ea typeface="Calibri" panose="020F0502020204030204" pitchFamily="34" charset="0"/>
                <a:cs typeface="Times New Roman" panose="02020603050405020304" pitchFamily="18" charset="0"/>
              </a:rPr>
              <a:t>high level of protein 14–3-3 in the cerebrospinal fluid</a:t>
            </a:r>
          </a:p>
          <a:p>
            <a:pPr lvl="0">
              <a:lnSpc>
                <a:spcPct val="107000"/>
              </a:lnSpc>
              <a:spcBef>
                <a:spcPts val="0"/>
              </a:spcBef>
              <a:buFont typeface="+mj-lt"/>
              <a:buAutoNum type="alphaUcParenBoth"/>
            </a:pPr>
            <a:r>
              <a:rPr lang="en-US" dirty="0">
                <a:latin typeface="Calibri" panose="020F0502020204030204" pitchFamily="34" charset="0"/>
                <a:ea typeface="Calibri" panose="020F0502020204030204" pitchFamily="34" charset="0"/>
                <a:cs typeface="Times New Roman" panose="02020603050405020304" pitchFamily="18" charset="0"/>
              </a:rPr>
              <a:t>Focal neurologic findings and evidence of prior strokes</a:t>
            </a:r>
          </a:p>
          <a:p>
            <a:pPr lvl="0">
              <a:lnSpc>
                <a:spcPct val="107000"/>
              </a:lnSpc>
              <a:spcBef>
                <a:spcPts val="0"/>
              </a:spcBef>
              <a:buFont typeface="+mj-lt"/>
              <a:buAutoNum type="alphaUcParenBoth"/>
            </a:pPr>
            <a:r>
              <a:rPr lang="en-US" dirty="0">
                <a:latin typeface="Calibri" panose="020F0502020204030204" pitchFamily="34" charset="0"/>
                <a:ea typeface="Calibri" panose="020F0502020204030204" pitchFamily="34" charset="0"/>
                <a:cs typeface="Times New Roman" panose="02020603050405020304" pitchFamily="18" charset="0"/>
              </a:rPr>
              <a:t>Gait dysfunction and urinary incontinence</a:t>
            </a:r>
          </a:p>
          <a:p>
            <a:pPr lvl="0">
              <a:lnSpc>
                <a:spcPct val="107000"/>
              </a:lnSpc>
              <a:spcBef>
                <a:spcPts val="0"/>
              </a:spcBef>
              <a:buFont typeface="+mj-lt"/>
              <a:buAutoNum type="alphaUcParenBoth"/>
            </a:pPr>
            <a:r>
              <a:rPr lang="en-US" dirty="0">
                <a:latin typeface="Calibri" panose="020F0502020204030204" pitchFamily="34" charset="0"/>
                <a:ea typeface="Calibri" panose="020F0502020204030204" pitchFamily="34" charset="0"/>
                <a:cs typeface="Times New Roman" panose="02020603050405020304" pitchFamily="18" charset="0"/>
              </a:rPr>
              <a:t>Gradual onset of symptoms and continued cognitive decline</a:t>
            </a:r>
          </a:p>
          <a:p>
            <a:pPr lvl="0">
              <a:lnSpc>
                <a:spcPct val="107000"/>
              </a:lnSpc>
              <a:spcBef>
                <a:spcPts val="0"/>
              </a:spcBef>
              <a:spcAft>
                <a:spcPts val="800"/>
              </a:spcAft>
              <a:buFont typeface="+mj-lt"/>
              <a:buAutoNum type="alphaUcParenBoth"/>
            </a:pPr>
            <a:r>
              <a:rPr lang="en-US" dirty="0">
                <a:latin typeface="Calibri" panose="020F0502020204030204" pitchFamily="34" charset="0"/>
                <a:ea typeface="Calibri" panose="020F0502020204030204" pitchFamily="34" charset="0"/>
                <a:cs typeface="Times New Roman" panose="02020603050405020304" pitchFamily="18" charset="0"/>
              </a:rPr>
              <a:t>Lewy bodies in the brainstem on autopsy</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First Aid Q&amp;A for the USMLE STEP 2 CK, Neurology </a:t>
            </a:r>
            <a:r>
              <a:rPr lang="en-US" dirty="0" err="1">
                <a:latin typeface="Calibri" panose="020F0502020204030204" pitchFamily="34" charset="0"/>
                <a:ea typeface="Calibri" panose="020F0502020204030204" pitchFamily="34" charset="0"/>
                <a:cs typeface="Times New Roman" panose="02020603050405020304" pitchFamily="18" charset="0"/>
              </a:rPr>
              <a:t>pg</a:t>
            </a:r>
            <a:r>
              <a:rPr lang="en-US" dirty="0">
                <a:latin typeface="Calibri" panose="020F0502020204030204" pitchFamily="34" charset="0"/>
                <a:ea typeface="Calibri" panose="020F0502020204030204" pitchFamily="34" charset="0"/>
                <a:cs typeface="Times New Roman" panose="02020603050405020304" pitchFamily="18" charset="0"/>
              </a:rPr>
              <a:t> 288</a:t>
            </a:r>
          </a:p>
          <a:p>
            <a:endParaRPr lang="en-US" dirty="0"/>
          </a:p>
        </p:txBody>
      </p:sp>
    </p:spTree>
    <p:extLst>
      <p:ext uri="{BB962C8B-B14F-4D97-AF65-F5344CB8AC3E}">
        <p14:creationId xmlns:p14="http://schemas.microsoft.com/office/powerpoint/2010/main" val="3681266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Questions and Focusing on Answer Choices</a:t>
            </a:r>
          </a:p>
        </p:txBody>
      </p:sp>
      <p:sp>
        <p:nvSpPr>
          <p:cNvPr id="3" name="Content Placeholder 2"/>
          <p:cNvSpPr>
            <a:spLocks noGrp="1"/>
          </p:cNvSpPr>
          <p:nvPr>
            <p:ph idx="1"/>
          </p:nvPr>
        </p:nvSpPr>
        <p:spPr/>
        <p:txBody>
          <a:bodyPr/>
          <a:lstStyle/>
          <a:p>
            <a:pPr marL="0" lvl="0">
              <a:lnSpc>
                <a:spcPct val="107000"/>
              </a:lnSpc>
              <a:spcBef>
                <a:spcPts val="0"/>
              </a:spcBef>
              <a:spcAft>
                <a:spcPts val="800"/>
              </a:spcAft>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 80-year-old white man is brought to the clinic by his son who is concerned that his father has become more forgetful over the past year, cannot follow instructions, is unable to drive his car or manage his checkbook, and has had a decline in being able to manage activities of daily living.  He has no significant medical history other than diabetes, and has no past psychiatric history.  His Mini-Mental state examination (MMSE) score is 17.  Which of the following criteria would help establish a diagnosis of Alzheimer's disease</a:t>
            </a:r>
            <a:r>
              <a:rPr lang="en-US" sz="2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463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Students See</a:t>
            </a:r>
            <a:endParaRPr lang="en-US" dirty="0"/>
          </a:p>
        </p:txBody>
      </p:sp>
      <p:pic>
        <p:nvPicPr>
          <p:cNvPr id="4" name="Content Placeholder 3"/>
          <p:cNvPicPr>
            <a:picLocks noGrp="1" noChangeAspect="1"/>
          </p:cNvPicPr>
          <p:nvPr>
            <p:ph idx="1"/>
          </p:nvPr>
        </p:nvPicPr>
        <p:blipFill>
          <a:blip r:embed="rId2"/>
          <a:stretch>
            <a:fillRect/>
          </a:stretch>
        </p:blipFill>
        <p:spPr>
          <a:xfrm>
            <a:off x="1599564" y="2985778"/>
            <a:ext cx="5944872" cy="2515219"/>
          </a:xfrm>
          <a:prstGeom prst="rect">
            <a:avLst/>
          </a:prstGeom>
        </p:spPr>
      </p:pic>
    </p:spTree>
    <p:extLst>
      <p:ext uri="{BB962C8B-B14F-4D97-AF65-F5344CB8AC3E}">
        <p14:creationId xmlns:p14="http://schemas.microsoft.com/office/powerpoint/2010/main" val="319132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a:t>
            </a:r>
            <a:r>
              <a:rPr lang="en-US" dirty="0" smtClean="0"/>
              <a:t>Teacher’s File</a:t>
            </a:r>
            <a:endParaRPr lang="en-US" dirty="0"/>
          </a:p>
        </p:txBody>
      </p:sp>
      <p:sp>
        <p:nvSpPr>
          <p:cNvPr id="3" name="Content Placeholder 2"/>
          <p:cNvSpPr>
            <a:spLocks noGrp="1"/>
          </p:cNvSpPr>
          <p:nvPr>
            <p:ph idx="1"/>
          </p:nvPr>
        </p:nvSpPr>
        <p:spPr/>
        <p:txBody>
          <a:bodyPr>
            <a:normAutofit fontScale="77500" lnSpcReduction="20000"/>
          </a:bodyPr>
          <a:lstStyle/>
          <a:p>
            <a:r>
              <a:rPr lang="en-US" dirty="0"/>
              <a:t>An </a:t>
            </a:r>
            <a:r>
              <a:rPr lang="en-US" b="1" dirty="0"/>
              <a:t>80-year-old white man </a:t>
            </a:r>
            <a:r>
              <a:rPr lang="en-US" dirty="0"/>
              <a:t>is brought to the clinic by his son who is concerned that his father has become </a:t>
            </a:r>
            <a:r>
              <a:rPr lang="en-US" b="1" dirty="0"/>
              <a:t>more forgetful over the past year</a:t>
            </a:r>
            <a:r>
              <a:rPr lang="en-US" dirty="0"/>
              <a:t>, </a:t>
            </a:r>
            <a:r>
              <a:rPr lang="en-US" b="1" dirty="0"/>
              <a:t>cannot follow instructions</a:t>
            </a:r>
            <a:r>
              <a:rPr lang="en-US" dirty="0"/>
              <a:t>, is </a:t>
            </a:r>
            <a:r>
              <a:rPr lang="en-US" b="1" dirty="0"/>
              <a:t>unable to drive his car or manage his checkbook</a:t>
            </a:r>
            <a:r>
              <a:rPr lang="en-US" dirty="0"/>
              <a:t>, and has had a </a:t>
            </a:r>
            <a:r>
              <a:rPr lang="en-US" b="1" dirty="0"/>
              <a:t>decline in being able to manage activities of daily living</a:t>
            </a:r>
            <a:r>
              <a:rPr lang="en-US" dirty="0"/>
              <a:t>.  He has </a:t>
            </a:r>
            <a:r>
              <a:rPr lang="en-US" b="1" dirty="0"/>
              <a:t>no significant medical history</a:t>
            </a:r>
            <a:r>
              <a:rPr lang="en-US" dirty="0"/>
              <a:t> other than diabetes, and has </a:t>
            </a:r>
            <a:r>
              <a:rPr lang="en-US" b="1" dirty="0"/>
              <a:t>no past psychiatric history</a:t>
            </a:r>
            <a:r>
              <a:rPr lang="en-US" dirty="0"/>
              <a:t>.  His Mini-Mental state examination </a:t>
            </a:r>
            <a:r>
              <a:rPr lang="en-US" b="1" dirty="0"/>
              <a:t>(MMSE) score is 17</a:t>
            </a:r>
            <a:r>
              <a:rPr lang="en-US" dirty="0"/>
              <a:t>.  Which of the following criteria would help establish a diagnosis of Alzheimer's disease?</a:t>
            </a:r>
          </a:p>
          <a:p>
            <a:endParaRPr lang="en-US" dirty="0"/>
          </a:p>
        </p:txBody>
      </p:sp>
    </p:spTree>
    <p:extLst>
      <p:ext uri="{BB962C8B-B14F-4D97-AF65-F5344CB8AC3E}">
        <p14:creationId xmlns:p14="http://schemas.microsoft.com/office/powerpoint/2010/main" val="58510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Teacher’s File</a:t>
            </a: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A high level of protein 14-3-3 in the CSF is associated with </a:t>
            </a:r>
            <a:r>
              <a:rPr lang="en-US" dirty="0" err="1" smtClean="0"/>
              <a:t>Creutzfeldt</a:t>
            </a:r>
            <a:r>
              <a:rPr lang="en-US" dirty="0" smtClean="0"/>
              <a:t>-Jacob </a:t>
            </a:r>
            <a:r>
              <a:rPr lang="en-US" dirty="0"/>
              <a:t>disease (CJD).  CJD is the most frequent of the human prion diseases.  Rapidly progressive mental deterioration and </a:t>
            </a:r>
            <a:r>
              <a:rPr lang="en-US" dirty="0" smtClean="0"/>
              <a:t>myoclonus </a:t>
            </a:r>
            <a:r>
              <a:rPr lang="en-US" dirty="0"/>
              <a:t>are the 2 cardinal clinical manifestations of CJD.  </a:t>
            </a:r>
            <a:r>
              <a:rPr lang="en-US" dirty="0" smtClean="0"/>
              <a:t>Myoclonus</a:t>
            </a:r>
            <a:r>
              <a:rPr lang="en-US" dirty="0"/>
              <a:t>, especially provoked by startle, is present in more than 90% of patients at some point during the illness.  The gold standard of diagnosis involves brain biopsy.  The etiology of CJD can be familial or iatrogenic (from corneal transplantation or </a:t>
            </a:r>
            <a:r>
              <a:rPr lang="en-US" dirty="0" err="1"/>
              <a:t>dural</a:t>
            </a:r>
            <a:r>
              <a:rPr lang="en-US" dirty="0"/>
              <a:t> grafts).  There is no effective treatment for CJD, which is uniformly fatal.</a:t>
            </a:r>
          </a:p>
        </p:txBody>
      </p:sp>
    </p:spTree>
    <p:extLst>
      <p:ext uri="{BB962C8B-B14F-4D97-AF65-F5344CB8AC3E}">
        <p14:creationId xmlns:p14="http://schemas.microsoft.com/office/powerpoint/2010/main" val="43975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Teacher’s File</a:t>
            </a:r>
          </a:p>
        </p:txBody>
      </p:sp>
      <p:sp>
        <p:nvSpPr>
          <p:cNvPr id="3" name="Content Placeholder 2"/>
          <p:cNvSpPr>
            <a:spLocks noGrp="1"/>
          </p:cNvSpPr>
          <p:nvPr>
            <p:ph idx="1"/>
          </p:nvPr>
        </p:nvSpPr>
        <p:spPr/>
        <p:txBody>
          <a:bodyPr>
            <a:normAutofit fontScale="85000" lnSpcReduction="10000"/>
          </a:bodyPr>
          <a:lstStyle/>
          <a:p>
            <a:r>
              <a:rPr lang="en-US" dirty="0"/>
              <a:t>Focal neurologic findings and </a:t>
            </a:r>
            <a:r>
              <a:rPr lang="en-US" dirty="0" smtClean="0"/>
              <a:t>evidence on physical exam consistent with </a:t>
            </a:r>
            <a:r>
              <a:rPr lang="en-US" dirty="0"/>
              <a:t>prior strokes </a:t>
            </a:r>
            <a:r>
              <a:rPr lang="en-US" dirty="0" smtClean="0"/>
              <a:t>is </a:t>
            </a:r>
            <a:r>
              <a:rPr lang="en-US" dirty="0"/>
              <a:t>associated with vascular dementia.  Vascular dementia would also be suggested if a patient has an abrupt onset of symptoms followed by stepwise deterioration, and has infarcts on cerebral imaging.  Although diabetes is associated with vascular disease and the risk factors of stroke there are </a:t>
            </a:r>
            <a:r>
              <a:rPr lang="en-US" b="1" dirty="0"/>
              <a:t>no focal neurologic deficits or a prior history of strokes</a:t>
            </a:r>
            <a:r>
              <a:rPr lang="en-US" dirty="0"/>
              <a:t>.</a:t>
            </a:r>
          </a:p>
          <a:p>
            <a:endParaRPr lang="en-US" dirty="0"/>
          </a:p>
        </p:txBody>
      </p:sp>
    </p:spTree>
    <p:extLst>
      <p:ext uri="{BB962C8B-B14F-4D97-AF65-F5344CB8AC3E}">
        <p14:creationId xmlns:p14="http://schemas.microsoft.com/office/powerpoint/2010/main" val="383940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I have no disclosures to make.</a:t>
            </a:r>
            <a:endParaRPr lang="en-US" dirty="0"/>
          </a:p>
        </p:txBody>
      </p:sp>
    </p:spTree>
    <p:extLst>
      <p:ext uri="{BB962C8B-B14F-4D97-AF65-F5344CB8AC3E}">
        <p14:creationId xmlns:p14="http://schemas.microsoft.com/office/powerpoint/2010/main" val="396772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Teacher’s File</a:t>
            </a:r>
          </a:p>
        </p:txBody>
      </p:sp>
      <p:sp>
        <p:nvSpPr>
          <p:cNvPr id="3" name="Content Placeholder 2"/>
          <p:cNvSpPr>
            <a:spLocks noGrp="1"/>
          </p:cNvSpPr>
          <p:nvPr>
            <p:ph idx="1"/>
          </p:nvPr>
        </p:nvSpPr>
        <p:spPr/>
        <p:txBody>
          <a:bodyPr>
            <a:normAutofit fontScale="70000" lnSpcReduction="20000"/>
          </a:bodyPr>
          <a:lstStyle/>
          <a:p>
            <a:r>
              <a:rPr lang="en-US" dirty="0" smtClean="0"/>
              <a:t>A triad of </a:t>
            </a:r>
            <a:r>
              <a:rPr lang="en-US" u="sng" dirty="0" smtClean="0"/>
              <a:t>gait dysfunction</a:t>
            </a:r>
            <a:r>
              <a:rPr lang="en-US" dirty="0" smtClean="0"/>
              <a:t>, </a:t>
            </a:r>
            <a:r>
              <a:rPr lang="en-US" u="sng" dirty="0"/>
              <a:t>urinary incontinence</a:t>
            </a:r>
            <a:r>
              <a:rPr lang="en-US" dirty="0"/>
              <a:t>, </a:t>
            </a:r>
            <a:r>
              <a:rPr lang="en-US" dirty="0" smtClean="0"/>
              <a:t>and </a:t>
            </a:r>
            <a:r>
              <a:rPr lang="en-US" u="sng" dirty="0"/>
              <a:t>cognitive dysfunction</a:t>
            </a:r>
            <a:r>
              <a:rPr lang="en-US" dirty="0"/>
              <a:t> help establish a diagnosis of normal pressure hydrocephalus.  This patient does not have these symptoms.  Furthermore, CT scan of the head may show dilated cerebral ventricles.  Normal pressure hydrocephalus occurs in elderly patients and is due to an increased subarachnoid space volume that does not accompany increased ventricular volume.  Some believe that the initial event is diminished absorption of CSF at the arachnoid villi.  Clinical symptoms result from distortion of the central portion of the corona </a:t>
            </a:r>
            <a:r>
              <a:rPr lang="en-US" dirty="0" err="1"/>
              <a:t>radiata</a:t>
            </a:r>
            <a:r>
              <a:rPr lang="en-US" dirty="0"/>
              <a:t> by the distended ventricles.  Dementia results from distortion of the periventricular limbic system.</a:t>
            </a:r>
          </a:p>
          <a:p>
            <a:endParaRPr lang="en-US" dirty="0"/>
          </a:p>
        </p:txBody>
      </p:sp>
    </p:spTree>
    <p:extLst>
      <p:ext uri="{BB962C8B-B14F-4D97-AF65-F5344CB8AC3E}">
        <p14:creationId xmlns:p14="http://schemas.microsoft.com/office/powerpoint/2010/main" val="355874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Teacher’s File</a:t>
            </a:r>
          </a:p>
        </p:txBody>
      </p:sp>
      <p:sp>
        <p:nvSpPr>
          <p:cNvPr id="3" name="Content Placeholder 2"/>
          <p:cNvSpPr>
            <a:spLocks noGrp="1"/>
          </p:cNvSpPr>
          <p:nvPr>
            <p:ph idx="1"/>
          </p:nvPr>
        </p:nvSpPr>
        <p:spPr/>
        <p:txBody>
          <a:bodyPr>
            <a:noAutofit/>
          </a:bodyPr>
          <a:lstStyle/>
          <a:p>
            <a:r>
              <a:rPr lang="en-US" sz="1800" b="1" dirty="0"/>
              <a:t>Gradual onset of symptoms and continued cognitive </a:t>
            </a:r>
            <a:r>
              <a:rPr lang="en-US" sz="1800" b="1" dirty="0" smtClean="0"/>
              <a:t>decline</a:t>
            </a:r>
          </a:p>
          <a:p>
            <a:pPr marL="0" indent="0">
              <a:buNone/>
            </a:pPr>
            <a:r>
              <a:rPr lang="en-US" sz="1800" dirty="0" smtClean="0"/>
              <a:t>According </a:t>
            </a:r>
            <a:r>
              <a:rPr lang="en-US" sz="1800" dirty="0"/>
              <a:t>to the diagnostic and statistical manual of mental disorders, fourth edition, Text </a:t>
            </a:r>
            <a:r>
              <a:rPr lang="en-US" sz="1800" dirty="0" smtClean="0"/>
              <a:t>revision (</a:t>
            </a:r>
            <a:r>
              <a:rPr lang="en-US" sz="1800" dirty="0"/>
              <a:t>No significant changes are seen in </a:t>
            </a:r>
            <a:r>
              <a:rPr lang="en-US" sz="1800" dirty="0" smtClean="0"/>
              <a:t>DSM-V</a:t>
            </a:r>
            <a:r>
              <a:rPr lang="en-US" sz="1800" dirty="0"/>
              <a:t>)</a:t>
            </a:r>
            <a:r>
              <a:rPr lang="en-US" sz="1800" dirty="0" smtClean="0"/>
              <a:t>, </a:t>
            </a:r>
            <a:r>
              <a:rPr lang="en-US" sz="1800" dirty="0"/>
              <a:t>gradual onset of symptoms and continued cognitive decline are criteria for diagnosing Alzheimer's disease (AD).  Other criteria include impairment of recent memory (inability to learn new information) and at least one of the following: disturbance of language; inability to execute skilled motor activities in the absence of weakness; disturbances of visual processing; or disturbances of executive function (including abstract reasoning and concentration).  Behavioral problems are common in patients with AD; personality changes (ranging from progressive passivity to open hostility) may proceed the cognitive impairments.  AD is the most common form of dementia in the elderly, accounting for 60% to 80% of cases.  The brains of individuals with AD are characterized by extracellular deposition of amyloid beta protein, intracellular neurofibrillary tangles, and loss of neurons.  </a:t>
            </a:r>
          </a:p>
        </p:txBody>
      </p:sp>
    </p:spTree>
    <p:extLst>
      <p:ext uri="{BB962C8B-B14F-4D97-AF65-F5344CB8AC3E}">
        <p14:creationId xmlns:p14="http://schemas.microsoft.com/office/powerpoint/2010/main" val="3714729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Teacher’s File</a:t>
            </a:r>
          </a:p>
        </p:txBody>
      </p:sp>
      <p:sp>
        <p:nvSpPr>
          <p:cNvPr id="3" name="Content Placeholder 2"/>
          <p:cNvSpPr>
            <a:spLocks noGrp="1"/>
          </p:cNvSpPr>
          <p:nvPr>
            <p:ph idx="1"/>
          </p:nvPr>
        </p:nvSpPr>
        <p:spPr/>
        <p:txBody>
          <a:bodyPr>
            <a:normAutofit fontScale="70000" lnSpcReduction="20000"/>
          </a:bodyPr>
          <a:lstStyle/>
          <a:p>
            <a:r>
              <a:rPr lang="en-US" dirty="0"/>
              <a:t>Lewy bodies in the brainstem on autopsy </a:t>
            </a:r>
            <a:r>
              <a:rPr lang="en-US" dirty="0" smtClean="0"/>
              <a:t>are </a:t>
            </a:r>
            <a:r>
              <a:rPr lang="en-US" dirty="0"/>
              <a:t>seen in dementia with Lewy bodies (DLB) associated with Parkinson's disease.  </a:t>
            </a:r>
            <a:r>
              <a:rPr lang="en-US" dirty="0" smtClean="0"/>
              <a:t>DLB </a:t>
            </a:r>
            <a:r>
              <a:rPr lang="en-US" dirty="0"/>
              <a:t>is the second most common form of neurodegenerative dementia after </a:t>
            </a:r>
            <a:r>
              <a:rPr lang="en-US" dirty="0" smtClean="0"/>
              <a:t>AD</a:t>
            </a:r>
            <a:r>
              <a:rPr lang="en-US" dirty="0"/>
              <a:t>.  The core clinical features of </a:t>
            </a:r>
            <a:r>
              <a:rPr lang="en-US" dirty="0" smtClean="0"/>
              <a:t>DLB are </a:t>
            </a:r>
            <a:r>
              <a:rPr lang="en-US" dirty="0"/>
              <a:t>a gradually progressive dementia; fluctuations in cognitive function; persistent, </a:t>
            </a:r>
            <a:r>
              <a:rPr lang="en-US" dirty="0" smtClean="0"/>
              <a:t>well-formed </a:t>
            </a:r>
            <a:r>
              <a:rPr lang="en-US" dirty="0"/>
              <a:t>visual hallucinations; and spontaneous motor features of parkinsonism.  Supportive features of </a:t>
            </a:r>
            <a:r>
              <a:rPr lang="en-US" dirty="0" smtClean="0"/>
              <a:t>DLB </a:t>
            </a:r>
            <a:r>
              <a:rPr lang="en-US" dirty="0"/>
              <a:t>include repeated falls, syncope, sensitivity to neuroleptic medications, delusions, hallucinations </a:t>
            </a:r>
            <a:r>
              <a:rPr lang="en-US" dirty="0" smtClean="0"/>
              <a:t>in </a:t>
            </a:r>
            <a:r>
              <a:rPr lang="en-US" dirty="0"/>
              <a:t>nonvisual senses, rapid eye movement sleep behavior disorders, and depression.  The diagnosis is based on history and clinical features.</a:t>
            </a:r>
          </a:p>
        </p:txBody>
      </p:sp>
    </p:spTree>
    <p:extLst>
      <p:ext uri="{BB962C8B-B14F-4D97-AF65-F5344CB8AC3E}">
        <p14:creationId xmlns:p14="http://schemas.microsoft.com/office/powerpoint/2010/main" val="2013693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Teacher’s File</a:t>
            </a:r>
          </a:p>
        </p:txBody>
      </p:sp>
      <p:sp>
        <p:nvSpPr>
          <p:cNvPr id="3" name="Content Placeholder 2"/>
          <p:cNvSpPr>
            <a:spLocks noGrp="1"/>
          </p:cNvSpPr>
          <p:nvPr>
            <p:ph idx="1"/>
          </p:nvPr>
        </p:nvSpPr>
        <p:spPr/>
        <p:txBody>
          <a:bodyPr>
            <a:normAutofit fontScale="85000" lnSpcReduction="10000"/>
          </a:bodyPr>
          <a:lstStyle/>
          <a:p>
            <a:r>
              <a:rPr lang="en-US" dirty="0" smtClean="0"/>
              <a:t>What else would you like in the differential? </a:t>
            </a:r>
            <a:r>
              <a:rPr lang="en-US" dirty="0"/>
              <a:t>Frontotemporal lobar </a:t>
            </a:r>
            <a:r>
              <a:rPr lang="en-US" dirty="0" smtClean="0"/>
              <a:t>degeneration</a:t>
            </a:r>
            <a:r>
              <a:rPr lang="en-US" dirty="0"/>
              <a:t>? Behavioral disinhibition. </a:t>
            </a:r>
            <a:r>
              <a:rPr lang="en-US" dirty="0" smtClean="0"/>
              <a:t>Apathy </a:t>
            </a:r>
            <a:r>
              <a:rPr lang="en-US" dirty="0"/>
              <a:t>or </a:t>
            </a:r>
            <a:r>
              <a:rPr lang="en-US" dirty="0" smtClean="0"/>
              <a:t>inertia. Loss </a:t>
            </a:r>
            <a:r>
              <a:rPr lang="en-US" dirty="0"/>
              <a:t>of sympathy or empathy. </a:t>
            </a:r>
            <a:r>
              <a:rPr lang="en-US" dirty="0" smtClean="0"/>
              <a:t>Perseverative</a:t>
            </a:r>
            <a:r>
              <a:rPr lang="en-US" dirty="0"/>
              <a:t>, stereotyped or </a:t>
            </a:r>
            <a:r>
              <a:rPr lang="en-US" dirty="0" smtClean="0"/>
              <a:t>compulsive/ritualistic behavior. </a:t>
            </a:r>
            <a:r>
              <a:rPr lang="en-US" dirty="0" err="1" smtClean="0"/>
              <a:t>Hyperorality</a:t>
            </a:r>
            <a:r>
              <a:rPr lang="en-US" dirty="0" smtClean="0"/>
              <a:t> </a:t>
            </a:r>
            <a:r>
              <a:rPr lang="en-US" dirty="0"/>
              <a:t>and dietary changes</a:t>
            </a:r>
            <a:r>
              <a:rPr lang="en-US" dirty="0" smtClean="0"/>
              <a:t>. or Prominent </a:t>
            </a:r>
            <a:r>
              <a:rPr lang="en-US" dirty="0"/>
              <a:t>decline in language ability, in the form of speech production, word finding, object naming, grammar, or word comprehension. Relative sparing of learning and memory and perceptual-motor function</a:t>
            </a:r>
          </a:p>
          <a:p>
            <a:endParaRPr lang="en-US" dirty="0"/>
          </a:p>
        </p:txBody>
      </p:sp>
    </p:spTree>
    <p:extLst>
      <p:ext uri="{BB962C8B-B14F-4D97-AF65-F5344CB8AC3E}">
        <p14:creationId xmlns:p14="http://schemas.microsoft.com/office/powerpoint/2010/main" val="1153945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Teacher’s File</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What is the workup?</a:t>
            </a:r>
          </a:p>
          <a:p>
            <a:r>
              <a:rPr lang="en-US" dirty="0"/>
              <a:t>Alzheimer disease is a clinical </a:t>
            </a:r>
            <a:r>
              <a:rPr lang="en-US" dirty="0" smtClean="0"/>
              <a:t>diagnosis supported by validated screening tools MINI-COG  </a:t>
            </a:r>
            <a:r>
              <a:rPr lang="en-US" dirty="0"/>
              <a:t>Blood work and imaging are employed to rule out other conditions which can cause similar symptoms.  Measure vitamin B12 levels, thyroid hormone levels, liver enzymes, and evaluate for syphilis and HIV.  Imaging studies (CT scan or MRI of the brain) are used to evaluate for normal pressure hydrocephalus</a:t>
            </a:r>
            <a:r>
              <a:rPr lang="en-US" dirty="0" smtClean="0"/>
              <a:t>.</a:t>
            </a:r>
          </a:p>
          <a:p>
            <a:endParaRPr lang="en-US" dirty="0"/>
          </a:p>
        </p:txBody>
      </p:sp>
    </p:spTree>
    <p:extLst>
      <p:ext uri="{BB962C8B-B14F-4D97-AF65-F5344CB8AC3E}">
        <p14:creationId xmlns:p14="http://schemas.microsoft.com/office/powerpoint/2010/main" val="3885235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Teacher’s File</a:t>
            </a:r>
          </a:p>
        </p:txBody>
      </p:sp>
      <p:sp>
        <p:nvSpPr>
          <p:cNvPr id="3" name="Content Placeholder 2"/>
          <p:cNvSpPr>
            <a:spLocks noGrp="1"/>
          </p:cNvSpPr>
          <p:nvPr>
            <p:ph idx="1"/>
          </p:nvPr>
        </p:nvSpPr>
        <p:spPr/>
        <p:txBody>
          <a:bodyPr/>
          <a:lstStyle/>
          <a:p>
            <a:r>
              <a:rPr lang="en-US" dirty="0"/>
              <a:t>Treatment is symptomatic and includes cholinesterase inhibitors and a partial NMDA antagonist.  Antidepressants, </a:t>
            </a:r>
            <a:r>
              <a:rPr lang="en-US" dirty="0" smtClean="0"/>
              <a:t>anti-epileptics </a:t>
            </a:r>
            <a:r>
              <a:rPr lang="en-US" dirty="0"/>
              <a:t>and neuroleptics are often used to treat comorbid symptoms.</a:t>
            </a:r>
          </a:p>
        </p:txBody>
      </p:sp>
    </p:spTree>
    <p:extLst>
      <p:ext uri="{BB962C8B-B14F-4D97-AF65-F5344CB8AC3E}">
        <p14:creationId xmlns:p14="http://schemas.microsoft.com/office/powerpoint/2010/main" val="1570257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t>
            </a:r>
            <a:r>
              <a:rPr lang="en-US" dirty="0" smtClean="0"/>
              <a:t>Conduct </a:t>
            </a:r>
            <a:r>
              <a:rPr lang="en-US" dirty="0"/>
              <a:t>a Flipped Classroom </a:t>
            </a:r>
            <a:r>
              <a:rPr lang="en-US" dirty="0" smtClean="0"/>
              <a:t>Experience </a:t>
            </a:r>
            <a:endParaRPr lang="en-US" dirty="0"/>
          </a:p>
        </p:txBody>
      </p:sp>
      <p:sp>
        <p:nvSpPr>
          <p:cNvPr id="3" name="Content Placeholder 2"/>
          <p:cNvSpPr>
            <a:spLocks noGrp="1"/>
          </p:cNvSpPr>
          <p:nvPr>
            <p:ph idx="1"/>
          </p:nvPr>
        </p:nvSpPr>
        <p:spPr/>
        <p:txBody>
          <a:bodyPr/>
          <a:lstStyle/>
          <a:p>
            <a:r>
              <a:rPr lang="en-US" dirty="0" smtClean="0"/>
              <a:t>Start with the student to your left or your right and instruct them to read the first question, point out what is important, and to state why the first answer choice is correct or not</a:t>
            </a:r>
          </a:p>
          <a:p>
            <a:r>
              <a:rPr lang="en-US" dirty="0" smtClean="0"/>
              <a:t>If they do not point out the items you think are important get the group to comment</a:t>
            </a:r>
            <a:endParaRPr lang="en-US" dirty="0"/>
          </a:p>
        </p:txBody>
      </p:sp>
    </p:spTree>
    <p:extLst>
      <p:ext uri="{BB962C8B-B14F-4D97-AF65-F5344CB8AC3E}">
        <p14:creationId xmlns:p14="http://schemas.microsoft.com/office/powerpoint/2010/main" val="23277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Conduct a Flipped Classroom Experience </a:t>
            </a:r>
          </a:p>
        </p:txBody>
      </p:sp>
      <p:sp>
        <p:nvSpPr>
          <p:cNvPr id="3" name="Content Placeholder 2"/>
          <p:cNvSpPr>
            <a:spLocks noGrp="1"/>
          </p:cNvSpPr>
          <p:nvPr>
            <p:ph idx="1"/>
          </p:nvPr>
        </p:nvSpPr>
        <p:spPr/>
        <p:txBody>
          <a:bodyPr/>
          <a:lstStyle/>
          <a:p>
            <a:r>
              <a:rPr lang="en-US" dirty="0" smtClean="0"/>
              <a:t>Continue to the next student for the next answer choice.  Try to get the students to make a decision: This is the answer.  This is not the answer: I would keep this answer on my short list.  I like to check with the group to see if there is consensus.  It is better to encourage their discussion.</a:t>
            </a:r>
            <a:endParaRPr lang="en-US" dirty="0"/>
          </a:p>
        </p:txBody>
      </p:sp>
    </p:spTree>
    <p:extLst>
      <p:ext uri="{BB962C8B-B14F-4D97-AF65-F5344CB8AC3E}">
        <p14:creationId xmlns:p14="http://schemas.microsoft.com/office/powerpoint/2010/main" val="690490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Conduct a Flipped Classroom Experience </a:t>
            </a:r>
          </a:p>
        </p:txBody>
      </p:sp>
      <p:sp>
        <p:nvSpPr>
          <p:cNvPr id="3" name="Content Placeholder 2"/>
          <p:cNvSpPr>
            <a:spLocks noGrp="1"/>
          </p:cNvSpPr>
          <p:nvPr>
            <p:ph idx="1"/>
          </p:nvPr>
        </p:nvSpPr>
        <p:spPr/>
        <p:txBody>
          <a:bodyPr/>
          <a:lstStyle/>
          <a:p>
            <a:r>
              <a:rPr lang="en-US" dirty="0" smtClean="0"/>
              <a:t>Once the students have discussed all of the answer choices they should be able to agree on the right choice.</a:t>
            </a:r>
          </a:p>
          <a:p>
            <a:r>
              <a:rPr lang="en-US" dirty="0" smtClean="0"/>
              <a:t>Then ask the group what other diagnosis would have been appropriate to include in the differential.  Why?</a:t>
            </a:r>
            <a:endParaRPr lang="en-US" dirty="0"/>
          </a:p>
        </p:txBody>
      </p:sp>
    </p:spTree>
    <p:extLst>
      <p:ext uri="{BB962C8B-B14F-4D97-AF65-F5344CB8AC3E}">
        <p14:creationId xmlns:p14="http://schemas.microsoft.com/office/powerpoint/2010/main" val="493519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Conduct a Flipped Classroom Experience </a:t>
            </a:r>
          </a:p>
        </p:txBody>
      </p:sp>
      <p:sp>
        <p:nvSpPr>
          <p:cNvPr id="3" name="Content Placeholder 2"/>
          <p:cNvSpPr>
            <a:spLocks noGrp="1"/>
          </p:cNvSpPr>
          <p:nvPr>
            <p:ph idx="1"/>
          </p:nvPr>
        </p:nvSpPr>
        <p:spPr/>
        <p:txBody>
          <a:bodyPr/>
          <a:lstStyle/>
          <a:p>
            <a:r>
              <a:rPr lang="en-US" dirty="0" smtClean="0"/>
              <a:t>As a group have them identify the steps of the workup for the diagnosis they have chosen and why.  Help them understand what would be a positive test or negative test.</a:t>
            </a:r>
            <a:endParaRPr lang="en-US" dirty="0"/>
          </a:p>
        </p:txBody>
      </p:sp>
    </p:spTree>
    <p:extLst>
      <p:ext uri="{BB962C8B-B14F-4D97-AF65-F5344CB8AC3E}">
        <p14:creationId xmlns:p14="http://schemas.microsoft.com/office/powerpoint/2010/main" val="356295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Clerkship Director Since 2013</a:t>
            </a:r>
          </a:p>
          <a:p>
            <a:r>
              <a:rPr lang="en-US" dirty="0" smtClean="0"/>
              <a:t>Heard John Pelley, PhD speak at one of our Faculty Development Seminars</a:t>
            </a:r>
          </a:p>
          <a:p>
            <a:r>
              <a:rPr lang="en-US" dirty="0" smtClean="0"/>
              <a:t>We got together and developed this idea for a “Flipped Classroom” experience based on his “Expert Skills Program”</a:t>
            </a:r>
            <a:endParaRPr lang="en-US" dirty="0"/>
          </a:p>
        </p:txBody>
      </p:sp>
    </p:spTree>
    <p:extLst>
      <p:ext uri="{BB962C8B-B14F-4D97-AF65-F5344CB8AC3E}">
        <p14:creationId xmlns:p14="http://schemas.microsoft.com/office/powerpoint/2010/main" val="4289124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Conduct a Flipped Classroom Experience </a:t>
            </a:r>
          </a:p>
        </p:txBody>
      </p:sp>
      <p:sp>
        <p:nvSpPr>
          <p:cNvPr id="3" name="Content Placeholder 2"/>
          <p:cNvSpPr>
            <a:spLocks noGrp="1"/>
          </p:cNvSpPr>
          <p:nvPr>
            <p:ph idx="1"/>
          </p:nvPr>
        </p:nvSpPr>
        <p:spPr/>
        <p:txBody>
          <a:bodyPr/>
          <a:lstStyle/>
          <a:p>
            <a:r>
              <a:rPr lang="en-US" dirty="0" smtClean="0"/>
              <a:t>If you feel that the topic has been covered appropriately then move on to the next question.  If not use a Micro-lecture utilizing the notes you made in your Teacher File.  It is always best if you can incorporate a patient case to illustrate the salient point of your micro-lecture.</a:t>
            </a:r>
            <a:endParaRPr lang="en-US" dirty="0"/>
          </a:p>
        </p:txBody>
      </p:sp>
    </p:spTree>
    <p:extLst>
      <p:ext uri="{BB962C8B-B14F-4D97-AF65-F5344CB8AC3E}">
        <p14:creationId xmlns:p14="http://schemas.microsoft.com/office/powerpoint/2010/main" val="2576622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Conduct a Flipped Classroom Experience </a:t>
            </a:r>
          </a:p>
        </p:txBody>
      </p:sp>
      <p:sp>
        <p:nvSpPr>
          <p:cNvPr id="3" name="Content Placeholder 2"/>
          <p:cNvSpPr>
            <a:spLocks noGrp="1"/>
          </p:cNvSpPr>
          <p:nvPr>
            <p:ph idx="1"/>
          </p:nvPr>
        </p:nvSpPr>
        <p:spPr/>
        <p:txBody>
          <a:bodyPr/>
          <a:lstStyle/>
          <a:p>
            <a:r>
              <a:rPr lang="en-US" dirty="0" smtClean="0"/>
              <a:t>I have the students rate the questions and whether or not they felt that the EPAs were covered in our discussion.  I compare that with my take on the session.  This helps me to drop questions that are felt to be lower yield by myself and the students.</a:t>
            </a:r>
            <a:endParaRPr lang="en-US" dirty="0"/>
          </a:p>
        </p:txBody>
      </p:sp>
    </p:spTree>
    <p:extLst>
      <p:ext uri="{BB962C8B-B14F-4D97-AF65-F5344CB8AC3E}">
        <p14:creationId xmlns:p14="http://schemas.microsoft.com/office/powerpoint/2010/main" val="3506719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of </a:t>
            </a:r>
            <a:r>
              <a:rPr lang="en-US" dirty="0" smtClean="0"/>
              <a:t>Resources </a:t>
            </a:r>
            <a:r>
              <a:rPr lang="en-US" dirty="0"/>
              <a:t>the </a:t>
            </a:r>
            <a:r>
              <a:rPr lang="en-US" dirty="0" smtClean="0"/>
              <a:t>Students </a:t>
            </a:r>
            <a:r>
              <a:rPr lang="en-US" dirty="0"/>
              <a:t>use</a:t>
            </a:r>
          </a:p>
        </p:txBody>
      </p:sp>
      <p:sp>
        <p:nvSpPr>
          <p:cNvPr id="3" name="Content Placeholder 2"/>
          <p:cNvSpPr>
            <a:spLocks noGrp="1"/>
          </p:cNvSpPr>
          <p:nvPr>
            <p:ph idx="1"/>
          </p:nvPr>
        </p:nvSpPr>
        <p:spPr/>
        <p:txBody>
          <a:bodyPr>
            <a:normAutofit lnSpcReduction="10000"/>
          </a:bodyPr>
          <a:lstStyle/>
          <a:p>
            <a:r>
              <a:rPr lang="en-US" dirty="0" smtClean="0"/>
              <a:t>It is important early on in the Clerkship to establish appropriate sources of information that the students should access.  In case you haven’t noticed most do not read textbooks anymore.  So specific websites should be discussed.  Up to Date, Medscape, AAFP, Clinical Key, and others you find useful. </a:t>
            </a:r>
            <a:endParaRPr lang="en-US" dirty="0"/>
          </a:p>
        </p:txBody>
      </p:sp>
    </p:spTree>
    <p:extLst>
      <p:ext uri="{BB962C8B-B14F-4D97-AF65-F5344CB8AC3E}">
        <p14:creationId xmlns:p14="http://schemas.microsoft.com/office/powerpoint/2010/main" val="4018088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So Far?</a:t>
            </a:r>
            <a:endParaRPr lang="en-US" dirty="0"/>
          </a:p>
        </p:txBody>
      </p:sp>
      <p:sp>
        <p:nvSpPr>
          <p:cNvPr id="3" name="Content Placeholder 2"/>
          <p:cNvSpPr>
            <a:spLocks noGrp="1"/>
          </p:cNvSpPr>
          <p:nvPr>
            <p:ph idx="1"/>
          </p:nvPr>
        </p:nvSpPr>
        <p:spPr/>
        <p:txBody>
          <a:bodyPr/>
          <a:lstStyle/>
          <a:p>
            <a:r>
              <a:rPr lang="en-US" dirty="0" smtClean="0"/>
              <a:t>Now you get to pretend to be the students even though you have not had the time to prepare ahead of time.</a:t>
            </a:r>
          </a:p>
          <a:p>
            <a:endParaRPr lang="en-US" dirty="0"/>
          </a:p>
        </p:txBody>
      </p:sp>
    </p:spTree>
    <p:extLst>
      <p:ext uri="{BB962C8B-B14F-4D97-AF65-F5344CB8AC3E}">
        <p14:creationId xmlns:p14="http://schemas.microsoft.com/office/powerpoint/2010/main" val="2989921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fontScale="62500" lnSpcReduction="20000"/>
          </a:bodyPr>
          <a:lstStyle/>
          <a:p>
            <a:r>
              <a:rPr lang="en-US" dirty="0"/>
              <a:t>A 72-year-old woman presents to her physician complaining of poor sleep and decreased appetite.  She is a retired high school teacher who lives with her husband.  Their children live in the neighborhood and visit on a regular basis.  The patient has no history of psychiatric disorders or major medical illnesses aside from hypertension well controlled on a diuretic.  For the past month, the patient has been less interested in many activities that she previously enjoyed.  In particular, she no longer reads books and has become reluctant to garden or play with her grandchildren.  During the past 3 weeks, her husband has taken over most of the household chores.  When the physician begins the examination, the patient becomes tearful and reluctant to answer questions, frequently saying, "I do not know."  Her MMSE score is 24, losing points for short-term recall.  She also performs poorly on simple executive tasks.  Which of the following is the most likely diagnosis?</a:t>
            </a:r>
          </a:p>
        </p:txBody>
      </p:sp>
    </p:spTree>
    <p:extLst>
      <p:ext uri="{BB962C8B-B14F-4D97-AF65-F5344CB8AC3E}">
        <p14:creationId xmlns:p14="http://schemas.microsoft.com/office/powerpoint/2010/main" val="4202195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Important</a:t>
            </a:r>
            <a:endParaRPr lang="en-US" dirty="0"/>
          </a:p>
        </p:txBody>
      </p:sp>
      <p:sp>
        <p:nvSpPr>
          <p:cNvPr id="3" name="Content Placeholder 2"/>
          <p:cNvSpPr>
            <a:spLocks noGrp="1"/>
          </p:cNvSpPr>
          <p:nvPr>
            <p:ph idx="1"/>
          </p:nvPr>
        </p:nvSpPr>
        <p:spPr/>
        <p:txBody>
          <a:bodyPr>
            <a:normAutofit fontScale="62500" lnSpcReduction="20000"/>
          </a:bodyPr>
          <a:lstStyle/>
          <a:p>
            <a:r>
              <a:rPr lang="en-US" dirty="0"/>
              <a:t>A </a:t>
            </a:r>
            <a:r>
              <a:rPr lang="en-US" u="sng" dirty="0"/>
              <a:t>72-year-old woman</a:t>
            </a:r>
            <a:r>
              <a:rPr lang="en-US" dirty="0"/>
              <a:t> presents to her physician complaining of </a:t>
            </a:r>
            <a:r>
              <a:rPr lang="en-US" u="sng" dirty="0"/>
              <a:t>poor sleep and decreased appetite</a:t>
            </a:r>
            <a:r>
              <a:rPr lang="en-US" dirty="0"/>
              <a:t>.  She is a retired high school teacher who lives with her husband.  Their children live in the neighborhood and visit on a regular basis.  The patient has </a:t>
            </a:r>
            <a:r>
              <a:rPr lang="en-US" u="sng" dirty="0"/>
              <a:t>no history of psychiatric disorders or major medical illnesses aside from hypertension well controlled on a diuretic.  </a:t>
            </a:r>
            <a:r>
              <a:rPr lang="en-US" dirty="0"/>
              <a:t>For the </a:t>
            </a:r>
            <a:r>
              <a:rPr lang="en-US" u="sng" dirty="0"/>
              <a:t>past month</a:t>
            </a:r>
            <a:r>
              <a:rPr lang="en-US" dirty="0"/>
              <a:t>, the patient has been </a:t>
            </a:r>
            <a:r>
              <a:rPr lang="en-US" u="sng" dirty="0"/>
              <a:t>less interested in many activities that she previously enjoyed</a:t>
            </a:r>
            <a:r>
              <a:rPr lang="en-US" dirty="0"/>
              <a:t>.  In particular, </a:t>
            </a:r>
            <a:r>
              <a:rPr lang="en-US" u="sng" dirty="0"/>
              <a:t>she no longer reads books </a:t>
            </a:r>
            <a:r>
              <a:rPr lang="en-US" dirty="0"/>
              <a:t>and has become </a:t>
            </a:r>
            <a:r>
              <a:rPr lang="en-US" u="sng" dirty="0"/>
              <a:t>reluctant to garden or play with her grandchildren</a:t>
            </a:r>
            <a:r>
              <a:rPr lang="en-US" dirty="0"/>
              <a:t>.  During the </a:t>
            </a:r>
            <a:r>
              <a:rPr lang="en-US" u="sng" dirty="0"/>
              <a:t>past 3 weeks, her husband has taken over most of the household chores</a:t>
            </a:r>
            <a:r>
              <a:rPr lang="en-US" dirty="0"/>
              <a:t>.  When the physician begins the examination, the patient becomes </a:t>
            </a:r>
            <a:r>
              <a:rPr lang="en-US" u="sng" dirty="0"/>
              <a:t>tearful and reluctant to answer questions</a:t>
            </a:r>
            <a:r>
              <a:rPr lang="en-US" dirty="0"/>
              <a:t>, frequently saying, "I do not know."  Her </a:t>
            </a:r>
            <a:r>
              <a:rPr lang="en-US" u="sng" dirty="0"/>
              <a:t>MMSE score is 24</a:t>
            </a:r>
            <a:r>
              <a:rPr lang="en-US" dirty="0"/>
              <a:t>, </a:t>
            </a:r>
            <a:r>
              <a:rPr lang="en-US" u="sng" dirty="0"/>
              <a:t>losing points for short-term recall</a:t>
            </a:r>
            <a:r>
              <a:rPr lang="en-US" dirty="0"/>
              <a:t>.  She also </a:t>
            </a:r>
            <a:r>
              <a:rPr lang="en-US" u="sng" dirty="0"/>
              <a:t>performs poorly on simple executive tasks</a:t>
            </a:r>
            <a:r>
              <a:rPr lang="en-US" dirty="0"/>
              <a:t>.  Which of the following is the most likely diagnosis?</a:t>
            </a:r>
          </a:p>
        </p:txBody>
      </p:sp>
    </p:spTree>
    <p:extLst>
      <p:ext uri="{BB962C8B-B14F-4D97-AF65-F5344CB8AC3E}">
        <p14:creationId xmlns:p14="http://schemas.microsoft.com/office/powerpoint/2010/main" val="1402215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Choices</a:t>
            </a:r>
            <a:endParaRPr lang="en-US" dirty="0"/>
          </a:p>
        </p:txBody>
      </p:sp>
      <p:sp>
        <p:nvSpPr>
          <p:cNvPr id="3" name="Content Placeholder 2"/>
          <p:cNvSpPr>
            <a:spLocks noGrp="1"/>
          </p:cNvSpPr>
          <p:nvPr>
            <p:ph idx="1"/>
          </p:nvPr>
        </p:nvSpPr>
        <p:spPr/>
        <p:txBody>
          <a:bodyPr/>
          <a:lstStyle/>
          <a:p>
            <a:r>
              <a:rPr lang="en-US" dirty="0"/>
              <a:t>(A) Alzheimer's dementia</a:t>
            </a:r>
          </a:p>
          <a:p>
            <a:r>
              <a:rPr lang="en-US" dirty="0"/>
              <a:t>(B) Delirium</a:t>
            </a:r>
          </a:p>
          <a:p>
            <a:r>
              <a:rPr lang="en-US" dirty="0"/>
              <a:t>(C) Normal aging</a:t>
            </a:r>
          </a:p>
          <a:p>
            <a:r>
              <a:rPr lang="en-US" dirty="0"/>
              <a:t>(D) </a:t>
            </a:r>
            <a:r>
              <a:rPr lang="en-US" dirty="0" smtClean="0"/>
              <a:t>Pseudo-dementia</a:t>
            </a:r>
            <a:endParaRPr lang="en-US" dirty="0"/>
          </a:p>
          <a:p>
            <a:r>
              <a:rPr lang="en-US" dirty="0"/>
              <a:t>(E) Vascular dementia</a:t>
            </a:r>
          </a:p>
          <a:p>
            <a:endParaRPr lang="en-US" dirty="0"/>
          </a:p>
        </p:txBody>
      </p:sp>
    </p:spTree>
    <p:extLst>
      <p:ext uri="{BB962C8B-B14F-4D97-AF65-F5344CB8AC3E}">
        <p14:creationId xmlns:p14="http://schemas.microsoft.com/office/powerpoint/2010/main" val="209004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a:t>
            </a:r>
            <a:r>
              <a:rPr lang="en-US" dirty="0" smtClean="0"/>
              <a:t>Dementia</a:t>
            </a:r>
            <a:endParaRPr lang="en-US" dirty="0"/>
          </a:p>
        </p:txBody>
      </p:sp>
      <p:sp>
        <p:nvSpPr>
          <p:cNvPr id="3" name="Content Placeholder 2"/>
          <p:cNvSpPr>
            <a:spLocks noGrp="1"/>
          </p:cNvSpPr>
          <p:nvPr>
            <p:ph idx="1"/>
          </p:nvPr>
        </p:nvSpPr>
        <p:spPr/>
        <p:txBody>
          <a:bodyPr/>
          <a:lstStyle/>
          <a:p>
            <a:r>
              <a:rPr lang="en-US" dirty="0"/>
              <a:t>Alzheimer's dementia typically has a vague onset.  The patient is often unaware or unconcerned with her cognitive deficits.  Additionally, patients tend to exhibit prominent cognitive impairment, and CT results may or may not be abnormal.</a:t>
            </a:r>
          </a:p>
        </p:txBody>
      </p:sp>
    </p:spTree>
    <p:extLst>
      <p:ext uri="{BB962C8B-B14F-4D97-AF65-F5344CB8AC3E}">
        <p14:creationId xmlns:p14="http://schemas.microsoft.com/office/powerpoint/2010/main" val="2658935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Delirium</a:t>
            </a:r>
          </a:p>
        </p:txBody>
      </p:sp>
      <p:sp>
        <p:nvSpPr>
          <p:cNvPr id="3" name="Content Placeholder 2"/>
          <p:cNvSpPr>
            <a:spLocks noGrp="1"/>
          </p:cNvSpPr>
          <p:nvPr>
            <p:ph idx="1"/>
          </p:nvPr>
        </p:nvSpPr>
        <p:spPr/>
        <p:txBody>
          <a:bodyPr>
            <a:normAutofit fontScale="92500" lnSpcReduction="10000"/>
          </a:bodyPr>
          <a:lstStyle/>
          <a:p>
            <a:r>
              <a:rPr lang="en-US" dirty="0"/>
              <a:t>Delirium is mainly differentiated from dementia based on the patient's level of consciousness and orientation.  Patients with delirium who reveal a fluctuating level of consciousness and orientation may be impaired in comparison to patients with dementia.  Other factors include rapid onset, duration, psychomotor retardation, and reversibility.</a:t>
            </a:r>
          </a:p>
        </p:txBody>
      </p:sp>
    </p:spTree>
    <p:extLst>
      <p:ext uri="{BB962C8B-B14F-4D97-AF65-F5344CB8AC3E}">
        <p14:creationId xmlns:p14="http://schemas.microsoft.com/office/powerpoint/2010/main" val="788158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a:t>
            </a:r>
            <a:r>
              <a:rPr lang="en-US" dirty="0" smtClean="0"/>
              <a:t>Aging</a:t>
            </a:r>
            <a:endParaRPr lang="en-US" dirty="0"/>
          </a:p>
        </p:txBody>
      </p:sp>
      <p:sp>
        <p:nvSpPr>
          <p:cNvPr id="3" name="Content Placeholder 2"/>
          <p:cNvSpPr>
            <a:spLocks noGrp="1"/>
          </p:cNvSpPr>
          <p:nvPr>
            <p:ph idx="1"/>
          </p:nvPr>
        </p:nvSpPr>
        <p:spPr/>
        <p:txBody>
          <a:bodyPr/>
          <a:lstStyle/>
          <a:p>
            <a:r>
              <a:rPr lang="en-US" dirty="0"/>
              <a:t>Normal aging is associated with a decreased ability to learn new material and slowing of cognitive </a:t>
            </a:r>
            <a:r>
              <a:rPr lang="en-US" dirty="0" smtClean="0"/>
              <a:t>processes.</a:t>
            </a:r>
            <a:endParaRPr lang="en-US" dirty="0"/>
          </a:p>
        </p:txBody>
      </p:sp>
    </p:spTree>
    <p:extLst>
      <p:ext uri="{BB962C8B-B14F-4D97-AF65-F5344CB8AC3E}">
        <p14:creationId xmlns:p14="http://schemas.microsoft.com/office/powerpoint/2010/main" val="1463619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625" y="3243262"/>
            <a:ext cx="4476750" cy="2000250"/>
          </a:xfrm>
        </p:spPr>
      </p:pic>
    </p:spTree>
    <p:extLst>
      <p:ext uri="{BB962C8B-B14F-4D97-AF65-F5344CB8AC3E}">
        <p14:creationId xmlns:p14="http://schemas.microsoft.com/office/powerpoint/2010/main" val="1734866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Pseudo-dementia</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Pseudodementia</a:t>
            </a:r>
            <a:r>
              <a:rPr lang="en-US" dirty="0"/>
              <a:t> is a condition by which depression in persons who are elderly may present as symptoms of cognitive impairment.  </a:t>
            </a:r>
            <a:r>
              <a:rPr lang="en-US" dirty="0" err="1"/>
              <a:t>Pseudodementia</a:t>
            </a:r>
            <a:r>
              <a:rPr lang="en-US" dirty="0"/>
              <a:t> can be differentiated from other causes of dementia by the time of onset, its tendency to occur for days 2 weeks, cognitive changes, personality changes, past medical history positive for mood disorder, and patient awareness and distress of the cognitive changes.</a:t>
            </a:r>
          </a:p>
        </p:txBody>
      </p:sp>
    </p:spTree>
    <p:extLst>
      <p:ext uri="{BB962C8B-B14F-4D97-AF65-F5344CB8AC3E}">
        <p14:creationId xmlns:p14="http://schemas.microsoft.com/office/powerpoint/2010/main" val="2749493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Vascular </a:t>
            </a:r>
            <a:r>
              <a:rPr lang="en-US" dirty="0" smtClean="0"/>
              <a:t>Dementia</a:t>
            </a:r>
            <a:endParaRPr lang="en-US" dirty="0"/>
          </a:p>
        </p:txBody>
      </p:sp>
      <p:sp>
        <p:nvSpPr>
          <p:cNvPr id="3" name="Content Placeholder 2"/>
          <p:cNvSpPr>
            <a:spLocks noGrp="1"/>
          </p:cNvSpPr>
          <p:nvPr>
            <p:ph idx="1"/>
          </p:nvPr>
        </p:nvSpPr>
        <p:spPr/>
        <p:txBody>
          <a:bodyPr/>
          <a:lstStyle/>
          <a:p>
            <a:r>
              <a:rPr lang="en-US" dirty="0"/>
              <a:t>Vascular dementia is the second most common cause of dementia.  Patients with vascular dementia usually have a medical history of hypertension and/or stroke.  Also, vascular dementia usually progresses in a stepwise fashion with each recurrent infarct.</a:t>
            </a:r>
          </a:p>
        </p:txBody>
      </p:sp>
    </p:spTree>
    <p:extLst>
      <p:ext uri="{BB962C8B-B14F-4D97-AF65-F5344CB8AC3E}">
        <p14:creationId xmlns:p14="http://schemas.microsoft.com/office/powerpoint/2010/main" val="4135650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Diagnosis would you add?</a:t>
            </a:r>
            <a:endParaRPr lang="en-US" dirty="0"/>
          </a:p>
        </p:txBody>
      </p:sp>
      <p:sp>
        <p:nvSpPr>
          <p:cNvPr id="3" name="Content Placeholder 2"/>
          <p:cNvSpPr>
            <a:spLocks noGrp="1"/>
          </p:cNvSpPr>
          <p:nvPr>
            <p:ph idx="1"/>
          </p:nvPr>
        </p:nvSpPr>
        <p:spPr/>
        <p:txBody>
          <a:bodyPr/>
          <a:lstStyle/>
          <a:p>
            <a:r>
              <a:rPr lang="en-US" dirty="0" smtClean="0"/>
              <a:t>Depression</a:t>
            </a:r>
          </a:p>
          <a:p>
            <a:r>
              <a:rPr lang="en-US" dirty="0" smtClean="0"/>
              <a:t>Anxiety</a:t>
            </a:r>
          </a:p>
          <a:p>
            <a:endParaRPr lang="en-US" dirty="0"/>
          </a:p>
        </p:txBody>
      </p:sp>
    </p:spTree>
    <p:extLst>
      <p:ext uri="{BB962C8B-B14F-4D97-AF65-F5344CB8AC3E}">
        <p14:creationId xmlns:p14="http://schemas.microsoft.com/office/powerpoint/2010/main" val="1782916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further evaluation?</a:t>
            </a:r>
            <a:endParaRPr lang="en-US" dirty="0"/>
          </a:p>
        </p:txBody>
      </p:sp>
      <p:sp>
        <p:nvSpPr>
          <p:cNvPr id="3" name="Content Placeholder 2"/>
          <p:cNvSpPr>
            <a:spLocks noGrp="1"/>
          </p:cNvSpPr>
          <p:nvPr>
            <p:ph idx="1"/>
          </p:nvPr>
        </p:nvSpPr>
        <p:spPr/>
        <p:txBody>
          <a:bodyPr/>
          <a:lstStyle/>
          <a:p>
            <a:r>
              <a:rPr lang="en-US" dirty="0" smtClean="0"/>
              <a:t>GDS or Mini Cog</a:t>
            </a:r>
          </a:p>
          <a:p>
            <a:r>
              <a:rPr lang="en-US" dirty="0" err="1" smtClean="0"/>
              <a:t>Vit</a:t>
            </a:r>
            <a:r>
              <a:rPr lang="en-US" dirty="0" smtClean="0"/>
              <a:t> B-12</a:t>
            </a:r>
          </a:p>
          <a:p>
            <a:r>
              <a:rPr lang="en-US" dirty="0" smtClean="0"/>
              <a:t>Folate</a:t>
            </a:r>
          </a:p>
          <a:p>
            <a:r>
              <a:rPr lang="en-US" dirty="0" smtClean="0"/>
              <a:t>TSH</a:t>
            </a:r>
          </a:p>
          <a:p>
            <a:r>
              <a:rPr lang="en-US" dirty="0" smtClean="0"/>
              <a:t>CMP</a:t>
            </a:r>
          </a:p>
          <a:p>
            <a:r>
              <a:rPr lang="en-US" dirty="0" smtClean="0"/>
              <a:t>CBC</a:t>
            </a:r>
          </a:p>
          <a:p>
            <a:endParaRPr lang="en-US" dirty="0"/>
          </a:p>
        </p:txBody>
      </p:sp>
    </p:spTree>
    <p:extLst>
      <p:ext uri="{BB962C8B-B14F-4D97-AF65-F5344CB8AC3E}">
        <p14:creationId xmlns:p14="http://schemas.microsoft.com/office/powerpoint/2010/main" val="321640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For real this time</a:t>
            </a:r>
            <a:r>
              <a:rPr lang="en-US" dirty="0" smtClean="0"/>
              <a:t>!</a:t>
            </a:r>
          </a:p>
          <a:p>
            <a:r>
              <a:rPr lang="en-US" dirty="0" smtClean="0"/>
              <a:t>My email is:</a:t>
            </a:r>
          </a:p>
          <a:p>
            <a:r>
              <a:rPr lang="en-US" dirty="0" smtClean="0">
                <a:hlinkClick r:id="rId2"/>
              </a:rPr>
              <a:t>frank.babb@ttuhsc.edu</a:t>
            </a:r>
            <a:endParaRPr lang="en-US" dirty="0" smtClean="0"/>
          </a:p>
          <a:p>
            <a:endParaRPr lang="en-US" dirty="0"/>
          </a:p>
        </p:txBody>
      </p:sp>
    </p:spTree>
    <p:extLst>
      <p:ext uri="{BB962C8B-B14F-4D97-AF65-F5344CB8AC3E}">
        <p14:creationId xmlns:p14="http://schemas.microsoft.com/office/powerpoint/2010/main" val="2801525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Versus Not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3162300"/>
            <a:ext cx="3810000" cy="2162175"/>
          </a:xfrm>
        </p:spPr>
      </p:pic>
    </p:spTree>
    <p:extLst>
      <p:ext uri="{BB962C8B-B14F-4D97-AF65-F5344CB8AC3E}">
        <p14:creationId xmlns:p14="http://schemas.microsoft.com/office/powerpoint/2010/main" val="206830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a:bodyPr>
          <a:lstStyle/>
          <a:p>
            <a:r>
              <a:rPr lang="en-US" dirty="0"/>
              <a:t>1.	Evaluate the areas of </a:t>
            </a:r>
            <a:r>
              <a:rPr lang="en-US" dirty="0" smtClean="0"/>
              <a:t>the </a:t>
            </a:r>
            <a:r>
              <a:rPr lang="en-US" dirty="0"/>
              <a:t>curriculum amenable to utilization of the Flipped Classroom</a:t>
            </a:r>
          </a:p>
          <a:p>
            <a:r>
              <a:rPr lang="en-US" dirty="0"/>
              <a:t>2.	Develop a Flipped Class room experience, which covers the desired curricular topics.</a:t>
            </a:r>
          </a:p>
          <a:p>
            <a:r>
              <a:rPr lang="en-US" dirty="0"/>
              <a:t>3.	Integrate the concept of the Flipped Classroom into the participant’s curriculum.</a:t>
            </a:r>
          </a:p>
          <a:p>
            <a:endParaRPr lang="en-US" dirty="0"/>
          </a:p>
        </p:txBody>
      </p:sp>
    </p:spTree>
    <p:extLst>
      <p:ext uri="{BB962C8B-B14F-4D97-AF65-F5344CB8AC3E}">
        <p14:creationId xmlns:p14="http://schemas.microsoft.com/office/powerpoint/2010/main" val="12958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Clerkship Curriculum </a:t>
            </a:r>
          </a:p>
        </p:txBody>
      </p:sp>
      <p:sp>
        <p:nvSpPr>
          <p:cNvPr id="3" name="Content Placeholder 2"/>
          <p:cNvSpPr>
            <a:spLocks noGrp="1"/>
          </p:cNvSpPr>
          <p:nvPr>
            <p:ph idx="1"/>
          </p:nvPr>
        </p:nvSpPr>
        <p:spPr/>
        <p:txBody>
          <a:bodyPr>
            <a:normAutofit fontScale="92500" lnSpcReduction="20000"/>
          </a:bodyPr>
          <a:lstStyle/>
          <a:p>
            <a:r>
              <a:rPr lang="en-US" dirty="0"/>
              <a:t>The content of the National Family Medicine Clerkship Curriculum is organized into five sections, with specific objectives for each topic.</a:t>
            </a:r>
          </a:p>
          <a:p>
            <a:r>
              <a:rPr lang="en-US" dirty="0"/>
              <a:t>◦Principles of Family Medicine</a:t>
            </a:r>
          </a:p>
          <a:p>
            <a:r>
              <a:rPr lang="en-US" dirty="0"/>
              <a:t>◦Core Presentations for Acute Care</a:t>
            </a:r>
          </a:p>
          <a:p>
            <a:r>
              <a:rPr lang="en-US" dirty="0"/>
              <a:t>◦Core Presentations for Chronic Diseases</a:t>
            </a:r>
          </a:p>
          <a:p>
            <a:r>
              <a:rPr lang="en-US" dirty="0"/>
              <a:t>◦Health Promotion and Disease Prevention</a:t>
            </a:r>
          </a:p>
          <a:p>
            <a:r>
              <a:rPr lang="en-US" dirty="0"/>
              <a:t>◦Role of Family Medicine</a:t>
            </a:r>
          </a:p>
          <a:p>
            <a:pPr marL="0" indent="0">
              <a:buNone/>
            </a:pPr>
            <a:endParaRPr lang="en-US" dirty="0"/>
          </a:p>
        </p:txBody>
      </p:sp>
    </p:spTree>
    <p:extLst>
      <p:ext uri="{BB962C8B-B14F-4D97-AF65-F5344CB8AC3E}">
        <p14:creationId xmlns:p14="http://schemas.microsoft.com/office/powerpoint/2010/main" val="38918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Score Tool</a:t>
            </a:r>
          </a:p>
        </p:txBody>
      </p:sp>
      <p:sp>
        <p:nvSpPr>
          <p:cNvPr id="3" name="Content Placeholder 2"/>
          <p:cNvSpPr>
            <a:spLocks noGrp="1"/>
          </p:cNvSpPr>
          <p:nvPr>
            <p:ph idx="1"/>
          </p:nvPr>
        </p:nvSpPr>
        <p:spPr/>
        <p:txBody>
          <a:bodyPr>
            <a:normAutofit lnSpcReduction="10000"/>
          </a:bodyPr>
          <a:lstStyle/>
          <a:p>
            <a:r>
              <a:rPr lang="en-US" dirty="0" smtClean="0"/>
              <a:t>Resources</a:t>
            </a:r>
            <a:endParaRPr lang="en-US" dirty="0"/>
          </a:p>
          <a:p>
            <a:r>
              <a:rPr lang="en-US" dirty="0"/>
              <a:t>Resources for Residency Programs </a:t>
            </a:r>
            <a:r>
              <a:rPr lang="en-US" dirty="0" smtClean="0"/>
              <a:t>&gt;</a:t>
            </a:r>
            <a:endParaRPr lang="en-US" dirty="0"/>
          </a:p>
          <a:p>
            <a:r>
              <a:rPr lang="en-US" dirty="0"/>
              <a:t>Resources for New Faculty </a:t>
            </a:r>
            <a:r>
              <a:rPr lang="en-US" dirty="0" smtClean="0"/>
              <a:t>&gt; </a:t>
            </a:r>
            <a:endParaRPr lang="en-US" dirty="0"/>
          </a:p>
          <a:p>
            <a:r>
              <a:rPr lang="en-US" dirty="0"/>
              <a:t>Resources for Medical Schools &gt; Member Directory</a:t>
            </a:r>
          </a:p>
          <a:p>
            <a:r>
              <a:rPr lang="en-US" dirty="0"/>
              <a:t>Student Use of Electronic Health Records</a:t>
            </a:r>
          </a:p>
          <a:p>
            <a:r>
              <a:rPr lang="en-US" dirty="0"/>
              <a:t>STFM National Clerkship Curriculum </a:t>
            </a:r>
            <a:r>
              <a:rPr lang="en-US" dirty="0" smtClean="0"/>
              <a:t>&gt;</a:t>
            </a:r>
            <a:endParaRPr lang="en-US" dirty="0"/>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33308" rIns="91440" bIns="6665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333333"/>
                </a:solidFill>
                <a:effectLst/>
                <a:latin typeface="Arial" panose="020B0604020202020204" pitchFamily="34" charset="0"/>
                <a:cs typeface="Arial" panose="020B0604020202020204" pitchFamily="34" charset="0"/>
              </a:rPr>
              <a:t>Members only content: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50" name="Picture 2" descr="http://www.stfm.org/portals/49/Images/NCC/BadgeNewWeb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96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Score Tool</a:t>
            </a:r>
          </a:p>
        </p:txBody>
      </p:sp>
      <p:sp>
        <p:nvSpPr>
          <p:cNvPr id="3" name="Content Placeholder 2"/>
          <p:cNvSpPr>
            <a:spLocks noGrp="1"/>
          </p:cNvSpPr>
          <p:nvPr>
            <p:ph idx="1"/>
          </p:nvPr>
        </p:nvSpPr>
        <p:spPr/>
        <p:txBody>
          <a:bodyPr>
            <a:normAutofit fontScale="85000" lnSpcReduction="10000"/>
          </a:bodyPr>
          <a:lstStyle/>
          <a:p>
            <a:r>
              <a:rPr lang="en-US" dirty="0"/>
              <a:t>Acute Presentations</a:t>
            </a:r>
          </a:p>
          <a:p>
            <a:endParaRPr lang="en-US" dirty="0"/>
          </a:p>
          <a:p>
            <a:r>
              <a:rPr lang="en-US" dirty="0"/>
              <a:t>For each of the below Acute presentations check "yes" if your clerkship already has an effective curriculum teaching that topic, or “no” if it does not</a:t>
            </a:r>
            <a:r>
              <a:rPr lang="en-US" dirty="0" smtClean="0"/>
              <a:t>:</a:t>
            </a:r>
            <a:endParaRPr lang="en-US" dirty="0"/>
          </a:p>
          <a:p>
            <a:endParaRPr lang="en-US" dirty="0"/>
          </a:p>
          <a:p>
            <a:r>
              <a:rPr lang="en-US" dirty="0"/>
              <a:t>Upper and lower respiratory complaints   </a:t>
            </a:r>
          </a:p>
          <a:p>
            <a:r>
              <a:rPr lang="en-US" dirty="0"/>
              <a:t>Joint pain and injury   </a:t>
            </a:r>
          </a:p>
          <a:p>
            <a:r>
              <a:rPr lang="en-US" dirty="0"/>
              <a:t>Abdominal pain </a:t>
            </a:r>
          </a:p>
        </p:txBody>
      </p:sp>
    </p:spTree>
    <p:extLst>
      <p:ext uri="{BB962C8B-B14F-4D97-AF65-F5344CB8AC3E}">
        <p14:creationId xmlns:p14="http://schemas.microsoft.com/office/powerpoint/2010/main" val="309875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17140</TotalTime>
  <Words>2483</Words>
  <Application>Microsoft Office PowerPoint</Application>
  <PresentationFormat>On-screen Show (4:3)</PresentationFormat>
  <Paragraphs>136</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Helvetica</vt:lpstr>
      <vt:lpstr>Times New Roman</vt:lpstr>
      <vt:lpstr>Office Theme</vt:lpstr>
      <vt:lpstr>Make Your Curriculum more Interactive and Enjoyable with the Flipped Classroom </vt:lpstr>
      <vt:lpstr>Disclosures</vt:lpstr>
      <vt:lpstr>Introduction</vt:lpstr>
      <vt:lpstr>Engaged</vt:lpstr>
      <vt:lpstr>Versus Not</vt:lpstr>
      <vt:lpstr>Objectives</vt:lpstr>
      <vt:lpstr>National Clerkship Curriculum </vt:lpstr>
      <vt:lpstr>Core Score Tool</vt:lpstr>
      <vt:lpstr>Core Score Tool</vt:lpstr>
      <vt:lpstr>Results</vt:lpstr>
      <vt:lpstr>Flipped Classroom </vt:lpstr>
      <vt:lpstr>Flipped Classroom </vt:lpstr>
      <vt:lpstr>EPAs</vt:lpstr>
      <vt:lpstr>Choosing Questions and Focusing on Answer Choices</vt:lpstr>
      <vt:lpstr>Choosing Questions and Focusing on Answer Choices</vt:lpstr>
      <vt:lpstr>What Students See</vt:lpstr>
      <vt:lpstr>Developing a Teacher’s File</vt:lpstr>
      <vt:lpstr>Developing a Teacher’s File</vt:lpstr>
      <vt:lpstr>Developing a Teacher’s File</vt:lpstr>
      <vt:lpstr>Developing a Teacher’s File</vt:lpstr>
      <vt:lpstr>Developing a Teacher’s File</vt:lpstr>
      <vt:lpstr>Developing a Teacher’s File</vt:lpstr>
      <vt:lpstr>Developing a Teacher’s File</vt:lpstr>
      <vt:lpstr>Developing a Teacher’s File</vt:lpstr>
      <vt:lpstr>Developing a Teacher’s File</vt:lpstr>
      <vt:lpstr>How to Conduct a Flipped Classroom Experience </vt:lpstr>
      <vt:lpstr>How to Conduct a Flipped Classroom Experience </vt:lpstr>
      <vt:lpstr>How to Conduct a Flipped Classroom Experience </vt:lpstr>
      <vt:lpstr>How to Conduct a Flipped Classroom Experience </vt:lpstr>
      <vt:lpstr>How to Conduct a Flipped Classroom Experience </vt:lpstr>
      <vt:lpstr>How to Conduct a Flipped Classroom Experience </vt:lpstr>
      <vt:lpstr>Discussion of Resources the Students use</vt:lpstr>
      <vt:lpstr>Questions So Far?</vt:lpstr>
      <vt:lpstr>Your Turn</vt:lpstr>
      <vt:lpstr>What is Important</vt:lpstr>
      <vt:lpstr>Answer Choices</vt:lpstr>
      <vt:lpstr>Alzheimer's Dementia</vt:lpstr>
      <vt:lpstr>Delirium</vt:lpstr>
      <vt:lpstr>Normal Aging</vt:lpstr>
      <vt:lpstr>Pseudo-dementia</vt:lpstr>
      <vt:lpstr>Vascular Dementia</vt:lpstr>
      <vt:lpstr>What Diagnosis would you add?</vt:lpstr>
      <vt:lpstr>What further evaluation?</vt:lpstr>
      <vt:lpstr>Questions?</vt:lpstr>
      <vt:lpstr>PowerPoint Presentation</vt:lpstr>
    </vt:vector>
  </TitlesOfParts>
  <Company>STFM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Babb, Frank</cp:lastModifiedBy>
  <cp:revision>60</cp:revision>
  <dcterms:created xsi:type="dcterms:W3CDTF">2013-07-17T19:19:39Z</dcterms:created>
  <dcterms:modified xsi:type="dcterms:W3CDTF">2017-02-06T22:48:20Z</dcterms:modified>
</cp:coreProperties>
</file>