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0"/>
  </p:notesMasterIdLst>
  <p:handoutMasterIdLst>
    <p:handoutMasterId r:id="rId51"/>
  </p:handoutMasterIdLst>
  <p:sldIdLst>
    <p:sldId id="256" r:id="rId2"/>
    <p:sldId id="257" r:id="rId3"/>
    <p:sldId id="307" r:id="rId4"/>
    <p:sldId id="259" r:id="rId5"/>
    <p:sldId id="280" r:id="rId6"/>
    <p:sldId id="308" r:id="rId7"/>
    <p:sldId id="281" r:id="rId8"/>
    <p:sldId id="309" r:id="rId9"/>
    <p:sldId id="282" r:id="rId10"/>
    <p:sldId id="283" r:id="rId11"/>
    <p:sldId id="260" r:id="rId12"/>
    <p:sldId id="261" r:id="rId13"/>
    <p:sldId id="262" r:id="rId14"/>
    <p:sldId id="263" r:id="rId15"/>
    <p:sldId id="284" r:id="rId16"/>
    <p:sldId id="285" r:id="rId17"/>
    <p:sldId id="286" r:id="rId18"/>
    <p:sldId id="265" r:id="rId19"/>
    <p:sldId id="266" r:id="rId20"/>
    <p:sldId id="287" r:id="rId21"/>
    <p:sldId id="264" r:id="rId22"/>
    <p:sldId id="267" r:id="rId23"/>
    <p:sldId id="269" r:id="rId24"/>
    <p:sldId id="268" r:id="rId25"/>
    <p:sldId id="270" r:id="rId26"/>
    <p:sldId id="271" r:id="rId27"/>
    <p:sldId id="278" r:id="rId28"/>
    <p:sldId id="275" r:id="rId29"/>
    <p:sldId id="276" r:id="rId30"/>
    <p:sldId id="279" r:id="rId31"/>
    <p:sldId id="288" r:id="rId32"/>
    <p:sldId id="289" r:id="rId33"/>
    <p:sldId id="290" r:id="rId34"/>
    <p:sldId id="291" r:id="rId35"/>
    <p:sldId id="292" r:id="rId36"/>
    <p:sldId id="293" r:id="rId37"/>
    <p:sldId id="296" r:id="rId38"/>
    <p:sldId id="295" r:id="rId39"/>
    <p:sldId id="294" r:id="rId40"/>
    <p:sldId id="297" r:id="rId41"/>
    <p:sldId id="298" r:id="rId42"/>
    <p:sldId id="299" r:id="rId43"/>
    <p:sldId id="303" r:id="rId44"/>
    <p:sldId id="302" r:id="rId45"/>
    <p:sldId id="300" r:id="rId46"/>
    <p:sldId id="301" r:id="rId47"/>
    <p:sldId id="304" r:id="rId48"/>
    <p:sldId id="258" r:id="rId49"/>
  </p:sldIdLst>
  <p:sldSz cx="12188825" cy="68580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39">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728" y="36"/>
      </p:cViewPr>
      <p:guideLst>
        <p:guide orient="horz" pos="2160"/>
        <p:guide pos="3839"/>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microsoft.com/office/2015/10/relationships/revisionInfo" Target="revisionInfo.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Obtaining</c:v>
                </c:pt>
              </c:strCache>
            </c:strRef>
          </c:tx>
          <c:spPr>
            <a:solidFill>
              <a:schemeClr val="accent1"/>
            </a:solidFill>
            <a:ln>
              <a:noFill/>
            </a:ln>
            <a:effectLst/>
          </c:spPr>
          <c:invertIfNegative val="0"/>
          <c:cat>
            <c:strRef>
              <c:f>Sheet1!$A$2:$A$5</c:f>
              <c:strCache>
                <c:ptCount val="4"/>
                <c:pt idx="0">
                  <c:v>RUQ</c:v>
                </c:pt>
                <c:pt idx="1">
                  <c:v>LUQ</c:v>
                </c:pt>
                <c:pt idx="2">
                  <c:v>Pelvic</c:v>
                </c:pt>
                <c:pt idx="3">
                  <c:v>Cardiac</c:v>
                </c:pt>
              </c:strCache>
            </c:strRef>
          </c:cat>
          <c:val>
            <c:numRef>
              <c:f>Sheet1!$B$2:$B$5</c:f>
              <c:numCache>
                <c:formatCode>General</c:formatCode>
                <c:ptCount val="4"/>
                <c:pt idx="0">
                  <c:v>6.5</c:v>
                </c:pt>
                <c:pt idx="1">
                  <c:v>5.5</c:v>
                </c:pt>
                <c:pt idx="2">
                  <c:v>7</c:v>
                </c:pt>
                <c:pt idx="3">
                  <c:v>5</c:v>
                </c:pt>
              </c:numCache>
            </c:numRef>
          </c:val>
          <c:extLst>
            <c:ext xmlns:c16="http://schemas.microsoft.com/office/drawing/2014/chart" uri="{C3380CC4-5D6E-409C-BE32-E72D297353CC}">
              <c16:uniqueId val="{00000000-8457-4D3D-B8F7-F7C10C9599F5}"/>
            </c:ext>
          </c:extLst>
        </c:ser>
        <c:ser>
          <c:idx val="1"/>
          <c:order val="1"/>
          <c:tx>
            <c:strRef>
              <c:f>Sheet1!$C$1</c:f>
              <c:strCache>
                <c:ptCount val="1"/>
                <c:pt idx="0">
                  <c:v>Interpreting</c:v>
                </c:pt>
              </c:strCache>
            </c:strRef>
          </c:tx>
          <c:spPr>
            <a:solidFill>
              <a:schemeClr val="accent2"/>
            </a:solidFill>
            <a:ln>
              <a:noFill/>
            </a:ln>
            <a:effectLst/>
          </c:spPr>
          <c:invertIfNegative val="0"/>
          <c:cat>
            <c:strRef>
              <c:f>Sheet1!$A$2:$A$5</c:f>
              <c:strCache>
                <c:ptCount val="4"/>
                <c:pt idx="0">
                  <c:v>RUQ</c:v>
                </c:pt>
                <c:pt idx="1">
                  <c:v>LUQ</c:v>
                </c:pt>
                <c:pt idx="2">
                  <c:v>Pelvic</c:v>
                </c:pt>
                <c:pt idx="3">
                  <c:v>Cardiac</c:v>
                </c:pt>
              </c:strCache>
            </c:strRef>
          </c:cat>
          <c:val>
            <c:numRef>
              <c:f>Sheet1!$C$2:$C$5</c:f>
              <c:numCache>
                <c:formatCode>General</c:formatCode>
                <c:ptCount val="4"/>
                <c:pt idx="0">
                  <c:v>7</c:v>
                </c:pt>
                <c:pt idx="1">
                  <c:v>6.5</c:v>
                </c:pt>
                <c:pt idx="2">
                  <c:v>6.5</c:v>
                </c:pt>
                <c:pt idx="3">
                  <c:v>7</c:v>
                </c:pt>
              </c:numCache>
            </c:numRef>
          </c:val>
          <c:extLst>
            <c:ext xmlns:c16="http://schemas.microsoft.com/office/drawing/2014/chart" uri="{C3380CC4-5D6E-409C-BE32-E72D297353CC}">
              <c16:uniqueId val="{00000001-8457-4D3D-B8F7-F7C10C9599F5}"/>
            </c:ext>
          </c:extLst>
        </c:ser>
        <c:dLbls>
          <c:showLegendKey val="0"/>
          <c:showVal val="0"/>
          <c:showCatName val="0"/>
          <c:showSerName val="0"/>
          <c:showPercent val="0"/>
          <c:showBubbleSize val="0"/>
        </c:dLbls>
        <c:gapWidth val="182"/>
        <c:axId val="217052288"/>
        <c:axId val="217053600"/>
      </c:barChart>
      <c:catAx>
        <c:axId val="2170522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217053600"/>
        <c:crosses val="autoZero"/>
        <c:auto val="1"/>
        <c:lblAlgn val="ctr"/>
        <c:lblOffset val="100"/>
        <c:noMultiLvlLbl val="0"/>
      </c:catAx>
      <c:valAx>
        <c:axId val="217053600"/>
        <c:scaling>
          <c:orientation val="minMax"/>
          <c:max val="1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170522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38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Median Rating</c:v>
                </c:pt>
              </c:strCache>
            </c:strRef>
          </c:tx>
          <c:spPr>
            <a:solidFill>
              <a:schemeClr val="accent1"/>
            </a:solidFill>
            <a:ln>
              <a:noFill/>
            </a:ln>
            <a:effectLst/>
          </c:spPr>
          <c:invertIfNegative val="0"/>
          <c:cat>
            <c:strRef>
              <c:f>Sheet1!$A$2:$A$6</c:f>
              <c:strCache>
                <c:ptCount val="5"/>
                <c:pt idx="0">
                  <c:v>Confidence in Use</c:v>
                </c:pt>
                <c:pt idx="1">
                  <c:v>Time to Perform</c:v>
                </c:pt>
                <c:pt idx="2">
                  <c:v>Time to Document</c:v>
                </c:pt>
                <c:pt idx="3">
                  <c:v>Time to Obtain Machine</c:v>
                </c:pt>
                <c:pt idx="4">
                  <c:v>Machine not Working</c:v>
                </c:pt>
              </c:strCache>
            </c:strRef>
          </c:cat>
          <c:val>
            <c:numRef>
              <c:f>Sheet1!$B$2:$B$6</c:f>
              <c:numCache>
                <c:formatCode>General</c:formatCode>
                <c:ptCount val="5"/>
                <c:pt idx="0">
                  <c:v>1</c:v>
                </c:pt>
                <c:pt idx="1">
                  <c:v>1</c:v>
                </c:pt>
                <c:pt idx="2">
                  <c:v>1</c:v>
                </c:pt>
                <c:pt idx="3">
                  <c:v>3.5</c:v>
                </c:pt>
                <c:pt idx="4">
                  <c:v>1</c:v>
                </c:pt>
              </c:numCache>
            </c:numRef>
          </c:val>
          <c:extLst>
            <c:ext xmlns:c16="http://schemas.microsoft.com/office/drawing/2014/chart" uri="{C3380CC4-5D6E-409C-BE32-E72D297353CC}">
              <c16:uniqueId val="{00000000-88DD-41CD-B945-BA718C1728AA}"/>
            </c:ext>
          </c:extLst>
        </c:ser>
        <c:dLbls>
          <c:showLegendKey val="0"/>
          <c:showVal val="0"/>
          <c:showCatName val="0"/>
          <c:showSerName val="0"/>
          <c:showPercent val="0"/>
          <c:showBubbleSize val="0"/>
        </c:dLbls>
        <c:gapWidth val="219"/>
        <c:overlap val="-27"/>
        <c:axId val="551762704"/>
        <c:axId val="551766312"/>
      </c:barChart>
      <c:catAx>
        <c:axId val="5517627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500" b="0" i="0" u="none" strike="noStrike" kern="1200" baseline="0">
                <a:solidFill>
                  <a:schemeClr val="tx1">
                    <a:lumMod val="65000"/>
                    <a:lumOff val="35000"/>
                  </a:schemeClr>
                </a:solidFill>
                <a:latin typeface="+mn-lt"/>
                <a:ea typeface="+mn-ea"/>
                <a:cs typeface="+mn-cs"/>
              </a:defRPr>
            </a:pPr>
            <a:endParaRPr lang="en-US"/>
          </a:p>
        </c:txPr>
        <c:crossAx val="551766312"/>
        <c:crosses val="autoZero"/>
        <c:auto val="1"/>
        <c:lblAlgn val="ctr"/>
        <c:lblOffset val="100"/>
        <c:noMultiLvlLbl val="0"/>
      </c:catAx>
      <c:valAx>
        <c:axId val="551766312"/>
        <c:scaling>
          <c:orientation val="minMax"/>
          <c:max val="5"/>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551762704"/>
        <c:crosses val="autoZero"/>
        <c:crossBetween val="between"/>
        <c:majorUnit val="1"/>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16AA86E-DE81-4B05-884E-33E2F866A002}" type="doc">
      <dgm:prSet loTypeId="urn:microsoft.com/office/officeart/2005/8/layout/process1" loCatId="process" qsTypeId="urn:microsoft.com/office/officeart/2005/8/quickstyle/simple1" qsCatId="simple" csTypeId="urn:microsoft.com/office/officeart/2005/8/colors/accent1_2" csCatId="accent1" phldr="1"/>
      <dgm:spPr/>
    </dgm:pt>
    <dgm:pt modelId="{B70A2A80-A59F-4C33-8C91-B3A83FD3478D}">
      <dgm:prSet phldrT="[Text]"/>
      <dgm:spPr/>
      <dgm:t>
        <a:bodyPr/>
        <a:lstStyle/>
        <a:p>
          <a:r>
            <a:rPr lang="en-US" dirty="0"/>
            <a:t>Trauma Pt</a:t>
          </a:r>
        </a:p>
      </dgm:t>
    </dgm:pt>
    <dgm:pt modelId="{1873EBB6-23CB-47C2-BA42-292EA88FEF64}" type="parTrans" cxnId="{E28B36F1-2811-4720-A2BE-1286889CF074}">
      <dgm:prSet/>
      <dgm:spPr/>
      <dgm:t>
        <a:bodyPr/>
        <a:lstStyle/>
        <a:p>
          <a:endParaRPr lang="en-US"/>
        </a:p>
      </dgm:t>
    </dgm:pt>
    <dgm:pt modelId="{F1EF6F59-1A56-4442-A32A-E75F654EDFC8}" type="sibTrans" cxnId="{E28B36F1-2811-4720-A2BE-1286889CF074}">
      <dgm:prSet/>
      <dgm:spPr/>
      <dgm:t>
        <a:bodyPr/>
        <a:lstStyle/>
        <a:p>
          <a:endParaRPr lang="en-US"/>
        </a:p>
      </dgm:t>
    </dgm:pt>
    <dgm:pt modelId="{091B7D17-10EE-4B5B-9BBA-74DDB0F9FF89}">
      <dgm:prSet phldrT="[Text]"/>
      <dgm:spPr/>
      <dgm:t>
        <a:bodyPr/>
        <a:lstStyle/>
        <a:p>
          <a:r>
            <a:rPr lang="en-US" dirty="0"/>
            <a:t>Rapid Diagnosis</a:t>
          </a:r>
        </a:p>
      </dgm:t>
    </dgm:pt>
    <dgm:pt modelId="{7A43D18E-3BFC-4381-BB56-67B08301F05A}" type="parTrans" cxnId="{883CD5F3-7670-4E98-931C-858C8ECF8A9C}">
      <dgm:prSet/>
      <dgm:spPr/>
      <dgm:t>
        <a:bodyPr/>
        <a:lstStyle/>
        <a:p>
          <a:endParaRPr lang="en-US"/>
        </a:p>
      </dgm:t>
    </dgm:pt>
    <dgm:pt modelId="{B3142E0E-D557-41BC-A15D-71227D7FD07B}" type="sibTrans" cxnId="{883CD5F3-7670-4E98-931C-858C8ECF8A9C}">
      <dgm:prSet/>
      <dgm:spPr/>
      <dgm:t>
        <a:bodyPr/>
        <a:lstStyle/>
        <a:p>
          <a:endParaRPr lang="en-US"/>
        </a:p>
      </dgm:t>
    </dgm:pt>
    <dgm:pt modelId="{FD65C95D-6270-40AE-BFFC-72D0E6754645}">
      <dgm:prSet phldrT="[Text]"/>
      <dgm:spPr/>
      <dgm:t>
        <a:bodyPr/>
        <a:lstStyle/>
        <a:p>
          <a:r>
            <a:rPr lang="en-US" dirty="0"/>
            <a:t>Emergent Intervention</a:t>
          </a:r>
        </a:p>
      </dgm:t>
    </dgm:pt>
    <dgm:pt modelId="{21DF26F5-8110-4B2A-A73C-FD3662F365BF}" type="parTrans" cxnId="{639F39EC-68C8-427E-B9EE-E26081F4E943}">
      <dgm:prSet/>
      <dgm:spPr/>
      <dgm:t>
        <a:bodyPr/>
        <a:lstStyle/>
        <a:p>
          <a:endParaRPr lang="en-US"/>
        </a:p>
      </dgm:t>
    </dgm:pt>
    <dgm:pt modelId="{06FEDA9C-B3EE-46E1-B681-FB7FD03F1F66}" type="sibTrans" cxnId="{639F39EC-68C8-427E-B9EE-E26081F4E943}">
      <dgm:prSet/>
      <dgm:spPr/>
      <dgm:t>
        <a:bodyPr/>
        <a:lstStyle/>
        <a:p>
          <a:endParaRPr lang="en-US"/>
        </a:p>
      </dgm:t>
    </dgm:pt>
    <dgm:pt modelId="{EF142FE8-C7D9-450A-9226-74E2777A8261}" type="pres">
      <dgm:prSet presAssocID="{E16AA86E-DE81-4B05-884E-33E2F866A002}" presName="Name0" presStyleCnt="0">
        <dgm:presLayoutVars>
          <dgm:dir/>
          <dgm:resizeHandles val="exact"/>
        </dgm:presLayoutVars>
      </dgm:prSet>
      <dgm:spPr/>
    </dgm:pt>
    <dgm:pt modelId="{4FE17BD4-3CD7-4A96-AD0C-9CEB502405DF}" type="pres">
      <dgm:prSet presAssocID="{B70A2A80-A59F-4C33-8C91-B3A83FD3478D}" presName="node" presStyleLbl="node1" presStyleIdx="0" presStyleCnt="3">
        <dgm:presLayoutVars>
          <dgm:bulletEnabled val="1"/>
        </dgm:presLayoutVars>
      </dgm:prSet>
      <dgm:spPr/>
    </dgm:pt>
    <dgm:pt modelId="{D51D9839-6406-4315-94CB-F2B4F8A5D2EB}" type="pres">
      <dgm:prSet presAssocID="{F1EF6F59-1A56-4442-A32A-E75F654EDFC8}" presName="sibTrans" presStyleLbl="sibTrans2D1" presStyleIdx="0" presStyleCnt="2"/>
      <dgm:spPr/>
    </dgm:pt>
    <dgm:pt modelId="{E8F08A96-57CE-4F5E-9C9C-CDA0D34D6C2E}" type="pres">
      <dgm:prSet presAssocID="{F1EF6F59-1A56-4442-A32A-E75F654EDFC8}" presName="connectorText" presStyleLbl="sibTrans2D1" presStyleIdx="0" presStyleCnt="2"/>
      <dgm:spPr/>
    </dgm:pt>
    <dgm:pt modelId="{7ED5F90A-7448-40ED-AF38-015E42F9180B}" type="pres">
      <dgm:prSet presAssocID="{091B7D17-10EE-4B5B-9BBA-74DDB0F9FF89}" presName="node" presStyleLbl="node1" presStyleIdx="1" presStyleCnt="3">
        <dgm:presLayoutVars>
          <dgm:bulletEnabled val="1"/>
        </dgm:presLayoutVars>
      </dgm:prSet>
      <dgm:spPr/>
    </dgm:pt>
    <dgm:pt modelId="{42450675-54CD-4296-BF4C-D5FE7A6D7C59}" type="pres">
      <dgm:prSet presAssocID="{B3142E0E-D557-41BC-A15D-71227D7FD07B}" presName="sibTrans" presStyleLbl="sibTrans2D1" presStyleIdx="1" presStyleCnt="2"/>
      <dgm:spPr/>
    </dgm:pt>
    <dgm:pt modelId="{DA6391AB-4B8F-47DC-BBEA-F62F571E6AA5}" type="pres">
      <dgm:prSet presAssocID="{B3142E0E-D557-41BC-A15D-71227D7FD07B}" presName="connectorText" presStyleLbl="sibTrans2D1" presStyleIdx="1" presStyleCnt="2"/>
      <dgm:spPr/>
    </dgm:pt>
    <dgm:pt modelId="{4B1027E4-E18C-4BA4-818B-4A85BB430546}" type="pres">
      <dgm:prSet presAssocID="{FD65C95D-6270-40AE-BFFC-72D0E6754645}" presName="node" presStyleLbl="node1" presStyleIdx="2" presStyleCnt="3">
        <dgm:presLayoutVars>
          <dgm:bulletEnabled val="1"/>
        </dgm:presLayoutVars>
      </dgm:prSet>
      <dgm:spPr/>
    </dgm:pt>
  </dgm:ptLst>
  <dgm:cxnLst>
    <dgm:cxn modelId="{4CABC201-3B08-4F07-BD61-D9C9D05304CA}" type="presOf" srcId="{091B7D17-10EE-4B5B-9BBA-74DDB0F9FF89}" destId="{7ED5F90A-7448-40ED-AF38-015E42F9180B}" srcOrd="0" destOrd="0" presId="urn:microsoft.com/office/officeart/2005/8/layout/process1"/>
    <dgm:cxn modelId="{376D720C-7627-4D17-8178-779C9F6859F2}" type="presOf" srcId="{E16AA86E-DE81-4B05-884E-33E2F866A002}" destId="{EF142FE8-C7D9-450A-9226-74E2777A8261}" srcOrd="0" destOrd="0" presId="urn:microsoft.com/office/officeart/2005/8/layout/process1"/>
    <dgm:cxn modelId="{10BF3B11-0843-4EB7-BFAD-FDC606786591}" type="presOf" srcId="{B3142E0E-D557-41BC-A15D-71227D7FD07B}" destId="{42450675-54CD-4296-BF4C-D5FE7A6D7C59}" srcOrd="0" destOrd="0" presId="urn:microsoft.com/office/officeart/2005/8/layout/process1"/>
    <dgm:cxn modelId="{C9C24C2E-AE0D-4C34-889E-61D4E09EBC1A}" type="presOf" srcId="{B70A2A80-A59F-4C33-8C91-B3A83FD3478D}" destId="{4FE17BD4-3CD7-4A96-AD0C-9CEB502405DF}" srcOrd="0" destOrd="0" presId="urn:microsoft.com/office/officeart/2005/8/layout/process1"/>
    <dgm:cxn modelId="{2BF6148D-CE27-4C7F-86C4-4CD79E69852B}" type="presOf" srcId="{B3142E0E-D557-41BC-A15D-71227D7FD07B}" destId="{DA6391AB-4B8F-47DC-BBEA-F62F571E6AA5}" srcOrd="1" destOrd="0" presId="urn:microsoft.com/office/officeart/2005/8/layout/process1"/>
    <dgm:cxn modelId="{788EFB94-7FAF-4ECB-AB01-DFB207F4B25B}" type="presOf" srcId="{FD65C95D-6270-40AE-BFFC-72D0E6754645}" destId="{4B1027E4-E18C-4BA4-818B-4A85BB430546}" srcOrd="0" destOrd="0" presId="urn:microsoft.com/office/officeart/2005/8/layout/process1"/>
    <dgm:cxn modelId="{963816B4-73A6-4C63-BC7A-BC2340D16A83}" type="presOf" srcId="{F1EF6F59-1A56-4442-A32A-E75F654EDFC8}" destId="{E8F08A96-57CE-4F5E-9C9C-CDA0D34D6C2E}" srcOrd="1" destOrd="0" presId="urn:microsoft.com/office/officeart/2005/8/layout/process1"/>
    <dgm:cxn modelId="{639F39EC-68C8-427E-B9EE-E26081F4E943}" srcId="{E16AA86E-DE81-4B05-884E-33E2F866A002}" destId="{FD65C95D-6270-40AE-BFFC-72D0E6754645}" srcOrd="2" destOrd="0" parTransId="{21DF26F5-8110-4B2A-A73C-FD3662F365BF}" sibTransId="{06FEDA9C-B3EE-46E1-B681-FB7FD03F1F66}"/>
    <dgm:cxn modelId="{E28B36F1-2811-4720-A2BE-1286889CF074}" srcId="{E16AA86E-DE81-4B05-884E-33E2F866A002}" destId="{B70A2A80-A59F-4C33-8C91-B3A83FD3478D}" srcOrd="0" destOrd="0" parTransId="{1873EBB6-23CB-47C2-BA42-292EA88FEF64}" sibTransId="{F1EF6F59-1A56-4442-A32A-E75F654EDFC8}"/>
    <dgm:cxn modelId="{883CD5F3-7670-4E98-931C-858C8ECF8A9C}" srcId="{E16AA86E-DE81-4B05-884E-33E2F866A002}" destId="{091B7D17-10EE-4B5B-9BBA-74DDB0F9FF89}" srcOrd="1" destOrd="0" parTransId="{7A43D18E-3BFC-4381-BB56-67B08301F05A}" sibTransId="{B3142E0E-D557-41BC-A15D-71227D7FD07B}"/>
    <dgm:cxn modelId="{2D465EF4-AC7D-4305-9D98-98E1AFC58D5B}" type="presOf" srcId="{F1EF6F59-1A56-4442-A32A-E75F654EDFC8}" destId="{D51D9839-6406-4315-94CB-F2B4F8A5D2EB}" srcOrd="0" destOrd="0" presId="urn:microsoft.com/office/officeart/2005/8/layout/process1"/>
    <dgm:cxn modelId="{77F3FF01-C07E-4C18-9A92-CBB1CC371D7F}" type="presParOf" srcId="{EF142FE8-C7D9-450A-9226-74E2777A8261}" destId="{4FE17BD4-3CD7-4A96-AD0C-9CEB502405DF}" srcOrd="0" destOrd="0" presId="urn:microsoft.com/office/officeart/2005/8/layout/process1"/>
    <dgm:cxn modelId="{DCE0D6CA-213E-47C2-8D58-69E515A91692}" type="presParOf" srcId="{EF142FE8-C7D9-450A-9226-74E2777A8261}" destId="{D51D9839-6406-4315-94CB-F2B4F8A5D2EB}" srcOrd="1" destOrd="0" presId="urn:microsoft.com/office/officeart/2005/8/layout/process1"/>
    <dgm:cxn modelId="{E367F1A3-FFCB-450C-B562-6708FB2CA53E}" type="presParOf" srcId="{D51D9839-6406-4315-94CB-F2B4F8A5D2EB}" destId="{E8F08A96-57CE-4F5E-9C9C-CDA0D34D6C2E}" srcOrd="0" destOrd="0" presId="urn:microsoft.com/office/officeart/2005/8/layout/process1"/>
    <dgm:cxn modelId="{BFE1D71C-3EF7-48C2-96ED-20CE3D994E18}" type="presParOf" srcId="{EF142FE8-C7D9-450A-9226-74E2777A8261}" destId="{7ED5F90A-7448-40ED-AF38-015E42F9180B}" srcOrd="2" destOrd="0" presId="urn:microsoft.com/office/officeart/2005/8/layout/process1"/>
    <dgm:cxn modelId="{26528C2C-84F4-4C76-BC73-11796068D9B8}" type="presParOf" srcId="{EF142FE8-C7D9-450A-9226-74E2777A8261}" destId="{42450675-54CD-4296-BF4C-D5FE7A6D7C59}" srcOrd="3" destOrd="0" presId="urn:microsoft.com/office/officeart/2005/8/layout/process1"/>
    <dgm:cxn modelId="{65DDC315-29C0-4C5D-A7AD-95CEEE0B664F}" type="presParOf" srcId="{42450675-54CD-4296-BF4C-D5FE7A6D7C59}" destId="{DA6391AB-4B8F-47DC-BBEA-F62F571E6AA5}" srcOrd="0" destOrd="0" presId="urn:microsoft.com/office/officeart/2005/8/layout/process1"/>
    <dgm:cxn modelId="{9A6774D4-7723-4801-A30C-0403737933A0}" type="presParOf" srcId="{EF142FE8-C7D9-450A-9226-74E2777A8261}" destId="{4B1027E4-E18C-4BA4-818B-4A85BB430546}" srcOrd="4"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FE17BD4-3CD7-4A96-AD0C-9CEB502405DF}">
      <dsp:nvSpPr>
        <dsp:cNvPr id="0" name=""/>
        <dsp:cNvSpPr/>
      </dsp:nvSpPr>
      <dsp:spPr>
        <a:xfrm>
          <a:off x="9909" y="1374459"/>
          <a:ext cx="2961738" cy="17770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dirty="0"/>
            <a:t>Trauma Pt</a:t>
          </a:r>
        </a:p>
      </dsp:txBody>
      <dsp:txXfrm>
        <a:off x="61957" y="1426507"/>
        <a:ext cx="2857642" cy="1672947"/>
      </dsp:txXfrm>
    </dsp:sp>
    <dsp:sp modelId="{D51D9839-6406-4315-94CB-F2B4F8A5D2EB}">
      <dsp:nvSpPr>
        <dsp:cNvPr id="0" name=""/>
        <dsp:cNvSpPr/>
      </dsp:nvSpPr>
      <dsp:spPr>
        <a:xfrm>
          <a:off x="3267821" y="1895725"/>
          <a:ext cx="627888" cy="73451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3267821" y="2042627"/>
        <a:ext cx="439522" cy="440707"/>
      </dsp:txXfrm>
    </dsp:sp>
    <dsp:sp modelId="{7ED5F90A-7448-40ED-AF38-015E42F9180B}">
      <dsp:nvSpPr>
        <dsp:cNvPr id="0" name=""/>
        <dsp:cNvSpPr/>
      </dsp:nvSpPr>
      <dsp:spPr>
        <a:xfrm>
          <a:off x="4156343" y="1374459"/>
          <a:ext cx="2961738" cy="17770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dirty="0"/>
            <a:t>Rapid Diagnosis</a:t>
          </a:r>
        </a:p>
      </dsp:txBody>
      <dsp:txXfrm>
        <a:off x="4208391" y="1426507"/>
        <a:ext cx="2857642" cy="1672947"/>
      </dsp:txXfrm>
    </dsp:sp>
    <dsp:sp modelId="{42450675-54CD-4296-BF4C-D5FE7A6D7C59}">
      <dsp:nvSpPr>
        <dsp:cNvPr id="0" name=""/>
        <dsp:cNvSpPr/>
      </dsp:nvSpPr>
      <dsp:spPr>
        <a:xfrm>
          <a:off x="7414255" y="1895725"/>
          <a:ext cx="627888" cy="73451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7414255" y="2042627"/>
        <a:ext cx="439522" cy="440707"/>
      </dsp:txXfrm>
    </dsp:sp>
    <dsp:sp modelId="{4B1027E4-E18C-4BA4-818B-4A85BB430546}">
      <dsp:nvSpPr>
        <dsp:cNvPr id="0" name=""/>
        <dsp:cNvSpPr/>
      </dsp:nvSpPr>
      <dsp:spPr>
        <a:xfrm>
          <a:off x="8302777" y="1374459"/>
          <a:ext cx="2961738" cy="177704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4780" tIns="144780" rIns="144780" bIns="144780" numCol="1" spcCol="1270" anchor="ctr" anchorCtr="0">
          <a:noAutofit/>
        </a:bodyPr>
        <a:lstStyle/>
        <a:p>
          <a:pPr marL="0" lvl="0" indent="0" algn="ctr" defTabSz="1689100">
            <a:lnSpc>
              <a:spcPct val="90000"/>
            </a:lnSpc>
            <a:spcBef>
              <a:spcPct val="0"/>
            </a:spcBef>
            <a:spcAft>
              <a:spcPct val="35000"/>
            </a:spcAft>
            <a:buNone/>
          </a:pPr>
          <a:r>
            <a:rPr lang="en-US" sz="3800" kern="1200" dirty="0"/>
            <a:t>Emergent Intervention</a:t>
          </a:r>
        </a:p>
      </dsp:txBody>
      <dsp:txXfrm>
        <a:off x="8354825" y="1426507"/>
        <a:ext cx="2857642" cy="1672947"/>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1"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BF0D0EA1-186D-42BB-AE6D-92D862308D43}" type="slidenum">
              <a:rPr lang="en-US"/>
              <a:pPr/>
              <a:t>‹#›</a:t>
            </a:fld>
            <a:endParaRPr lang="en-US"/>
          </a:p>
        </p:txBody>
      </p:sp>
    </p:spTree>
    <p:extLst>
      <p:ext uri="{BB962C8B-B14F-4D97-AF65-F5344CB8AC3E}">
        <p14:creationId xmlns:p14="http://schemas.microsoft.com/office/powerpoint/2010/main" val="305682154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81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8196" name="Rectangle 4"/>
          <p:cNvSpPr>
            <a:spLocks noGrp="1" noRot="1" noChangeAspect="1" noChangeArrowheads="1" noTextEdit="1"/>
          </p:cNvSpPr>
          <p:nvPr>
            <p:ph type="sldImg" idx="2"/>
          </p:nvPr>
        </p:nvSpPr>
        <p:spPr bwMode="auto">
          <a:xfrm>
            <a:off x="382588" y="685800"/>
            <a:ext cx="6092825"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589BEBA-59C9-44F8-B95F-7ABF5350FF90}" type="slidenum">
              <a:rPr lang="en-US"/>
              <a:pPr/>
              <a:t>‹#›</a:t>
            </a:fld>
            <a:endParaRPr lang="en-US"/>
          </a:p>
        </p:txBody>
      </p:sp>
    </p:spTree>
    <p:extLst>
      <p:ext uri="{BB962C8B-B14F-4D97-AF65-F5344CB8AC3E}">
        <p14:creationId xmlns:p14="http://schemas.microsoft.com/office/powerpoint/2010/main" val="4240391584"/>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3F19268-0D2F-41CA-B37C-CE675E3046C9}" type="slidenum">
              <a:rPr lang="en-US"/>
              <a:pPr/>
              <a:t>1</a:t>
            </a:fld>
            <a:endParaRPr lang="en-US"/>
          </a:p>
        </p:txBody>
      </p:sp>
      <p:sp>
        <p:nvSpPr>
          <p:cNvPr id="9218" name="Rectangle 2"/>
          <p:cNvSpPr>
            <a:spLocks noGrp="1" noRot="1" noChangeAspect="1" noChangeArrowheads="1" noTextEdit="1"/>
          </p:cNvSpPr>
          <p:nvPr>
            <p:ph type="sldImg"/>
          </p:nvPr>
        </p:nvSpPr>
        <p:spPr>
          <a:xfrm>
            <a:off x="382588" y="685800"/>
            <a:ext cx="6092825" cy="3429000"/>
          </a:xfrm>
          <a:ln/>
        </p:spPr>
      </p:sp>
      <p:sp>
        <p:nvSpPr>
          <p:cNvPr id="921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blackWhite">
      <p:bgPr>
        <a:solidFill>
          <a:schemeClr val="bg1"/>
        </a:solidFill>
        <a:effectLst/>
      </p:bgPr>
    </p:bg>
    <p:spTree>
      <p:nvGrpSpPr>
        <p:cNvPr id="1" name=""/>
        <p:cNvGrpSpPr/>
        <p:nvPr/>
      </p:nvGrpSpPr>
      <p:grpSpPr>
        <a:xfrm>
          <a:off x="0" y="0"/>
          <a:ext cx="0" cy="0"/>
          <a:chOff x="0" y="0"/>
          <a:chExt cx="0" cy="0"/>
        </a:xfrm>
      </p:grpSpPr>
      <p:pic>
        <p:nvPicPr>
          <p:cNvPr id="3082" name="Picture 10" descr="brand ppt_MAI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88825" cy="6858000"/>
          </a:xfrm>
          <a:prstGeom prst="rect">
            <a:avLst/>
          </a:prstGeom>
          <a:noFill/>
          <a:extLst>
            <a:ext uri="{909E8E84-426E-40DD-AFC4-6F175D3DCCD1}">
              <a14:hiddenFill xmlns:a14="http://schemas.microsoft.com/office/drawing/2010/main">
                <a:solidFill>
                  <a:srgbClr val="FFFFFF"/>
                </a:solidFill>
              </a14:hiddenFill>
            </a:ext>
          </a:extLst>
        </p:spPr>
      </p:pic>
      <p:sp>
        <p:nvSpPr>
          <p:cNvPr id="3075" name="Rectangle 3"/>
          <p:cNvSpPr>
            <a:spLocks noGrp="1" noChangeArrowheads="1"/>
          </p:cNvSpPr>
          <p:nvPr>
            <p:ph type="ctrTitle"/>
          </p:nvPr>
        </p:nvSpPr>
        <p:spPr>
          <a:xfrm>
            <a:off x="914162" y="2130426"/>
            <a:ext cx="10360501" cy="1470025"/>
          </a:xfrm>
        </p:spPr>
        <p:txBody>
          <a:bodyPr/>
          <a:lstStyle>
            <a:lvl1pPr>
              <a:defRPr sz="4300">
                <a:solidFill>
                  <a:schemeClr val="bg1"/>
                </a:solidFill>
              </a:defRPr>
            </a:lvl1pPr>
          </a:lstStyle>
          <a:p>
            <a:pPr lvl="0"/>
            <a:r>
              <a:rPr lang="en-US" noProof="0"/>
              <a:t>Click to edit Master title style</a:t>
            </a:r>
          </a:p>
        </p:txBody>
      </p:sp>
      <p:sp>
        <p:nvSpPr>
          <p:cNvPr id="3076" name="Rectangle 4"/>
          <p:cNvSpPr>
            <a:spLocks noGrp="1" noChangeArrowheads="1"/>
          </p:cNvSpPr>
          <p:nvPr>
            <p:ph type="subTitle" idx="1"/>
          </p:nvPr>
        </p:nvSpPr>
        <p:spPr>
          <a:xfrm>
            <a:off x="1828324" y="3886200"/>
            <a:ext cx="8532178" cy="1752600"/>
          </a:xfrm>
        </p:spPr>
        <p:txBody>
          <a:bodyPr/>
          <a:lstStyle>
            <a:lvl1pPr marL="0" indent="0" algn="ctr">
              <a:buFontTx/>
              <a:buNone/>
              <a:defRPr sz="2600">
                <a:solidFill>
                  <a:schemeClr val="bg1"/>
                </a:solidFill>
                <a:latin typeface="Garamond" pitchFamily="18" charset="0"/>
              </a:defRPr>
            </a:lvl1pPr>
          </a:lstStyle>
          <a:p>
            <a:pPr lvl="0"/>
            <a:r>
              <a:rPr lang="en-US" noProof="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B9A0E7D5-2386-4BF2-BEDB-F9EEAF3E0F35}" type="slidenum">
              <a:rPr lang="en-US"/>
              <a:pPr/>
              <a:t>‹#›</a:t>
            </a:fld>
            <a:endParaRPr lang="en-US"/>
          </a:p>
        </p:txBody>
      </p:sp>
    </p:spTree>
    <p:extLst>
      <p:ext uri="{BB962C8B-B14F-4D97-AF65-F5344CB8AC3E}">
        <p14:creationId xmlns:p14="http://schemas.microsoft.com/office/powerpoint/2010/main" val="4022365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60718" y="274639"/>
            <a:ext cx="2818666"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721" y="274639"/>
            <a:ext cx="82528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1875397B-C1FD-409D-84CA-BDF98B23402D}" type="slidenum">
              <a:rPr lang="en-US"/>
              <a:pPr/>
              <a:t>‹#›</a:t>
            </a:fld>
            <a:endParaRPr lang="en-US"/>
          </a:p>
        </p:txBody>
      </p:sp>
    </p:spTree>
    <p:extLst>
      <p:ext uri="{BB962C8B-B14F-4D97-AF65-F5344CB8AC3E}">
        <p14:creationId xmlns:p14="http://schemas.microsoft.com/office/powerpoint/2010/main" val="1492958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304721" y="274639"/>
            <a:ext cx="11274663"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p:cNvSpPr>
            <a:spLocks noGrp="1"/>
          </p:cNvSpPr>
          <p:nvPr>
            <p:ph type="sldNum" sz="quarter" idx="10"/>
          </p:nvPr>
        </p:nvSpPr>
        <p:spPr>
          <a:xfrm>
            <a:off x="203147" y="6381750"/>
            <a:ext cx="711015" cy="476250"/>
          </a:xfrm>
        </p:spPr>
        <p:txBody>
          <a:bodyPr/>
          <a:lstStyle>
            <a:lvl1pPr>
              <a:defRPr/>
            </a:lvl1pPr>
          </a:lstStyle>
          <a:p>
            <a:fld id="{543AB522-D0C9-4EC7-8854-1D98DD2637B6}" type="slidenum">
              <a:rPr lang="en-US"/>
              <a:pPr/>
              <a:t>‹#›</a:t>
            </a:fld>
            <a:endParaRPr lang="en-US"/>
          </a:p>
        </p:txBody>
      </p:sp>
    </p:spTree>
    <p:extLst>
      <p:ext uri="{BB962C8B-B14F-4D97-AF65-F5344CB8AC3E}">
        <p14:creationId xmlns:p14="http://schemas.microsoft.com/office/powerpoint/2010/main" val="3069418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0"/>
          </p:nvPr>
        </p:nvSpPr>
        <p:spPr/>
        <p:txBody>
          <a:bodyPr/>
          <a:lstStyle>
            <a:lvl1pPr>
              <a:defRPr/>
            </a:lvl1pPr>
          </a:lstStyle>
          <a:p>
            <a:fld id="{BF25531C-F3B7-4618-9A07-E14445AD441B}" type="slidenum">
              <a:rPr lang="en-US"/>
              <a:pPr/>
              <a:t>‹#›</a:t>
            </a:fld>
            <a:endParaRPr lang="en-US"/>
          </a:p>
        </p:txBody>
      </p:sp>
    </p:spTree>
    <p:extLst>
      <p:ext uri="{BB962C8B-B14F-4D97-AF65-F5344CB8AC3E}">
        <p14:creationId xmlns:p14="http://schemas.microsoft.com/office/powerpoint/2010/main" val="3316067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833" y="4406901"/>
            <a:ext cx="10360501"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2833" y="2906713"/>
            <a:ext cx="10360501"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3"/>
          <p:cNvSpPr>
            <a:spLocks noGrp="1"/>
          </p:cNvSpPr>
          <p:nvPr>
            <p:ph type="sldNum" sz="quarter" idx="10"/>
          </p:nvPr>
        </p:nvSpPr>
        <p:spPr/>
        <p:txBody>
          <a:bodyPr/>
          <a:lstStyle>
            <a:lvl1pPr>
              <a:defRPr/>
            </a:lvl1pPr>
          </a:lstStyle>
          <a:p>
            <a:fld id="{093742C1-DE04-44DB-9E21-73AB9B4297C7}" type="slidenum">
              <a:rPr lang="en-US"/>
              <a:pPr/>
              <a:t>‹#›</a:t>
            </a:fld>
            <a:endParaRPr lang="en-US"/>
          </a:p>
        </p:txBody>
      </p:sp>
    </p:spTree>
    <p:extLst>
      <p:ext uri="{BB962C8B-B14F-4D97-AF65-F5344CB8AC3E}">
        <p14:creationId xmlns:p14="http://schemas.microsoft.com/office/powerpoint/2010/main" val="18215915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721" y="1600201"/>
            <a:ext cx="553575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43626" y="1600201"/>
            <a:ext cx="5535758"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0"/>
          </p:nvPr>
        </p:nvSpPr>
        <p:spPr/>
        <p:txBody>
          <a:bodyPr/>
          <a:lstStyle>
            <a:lvl1pPr>
              <a:defRPr/>
            </a:lvl1pPr>
          </a:lstStyle>
          <a:p>
            <a:fld id="{9C23272A-A81E-4761-AEE7-A2A50D1A824C}" type="slidenum">
              <a:rPr lang="en-US"/>
              <a:pPr/>
              <a:t>‹#›</a:t>
            </a:fld>
            <a:endParaRPr lang="en-US"/>
          </a:p>
        </p:txBody>
      </p:sp>
    </p:spTree>
    <p:extLst>
      <p:ext uri="{BB962C8B-B14F-4D97-AF65-F5344CB8AC3E}">
        <p14:creationId xmlns:p14="http://schemas.microsoft.com/office/powerpoint/2010/main" val="33816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441" y="274638"/>
            <a:ext cx="10969943"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441" y="1535113"/>
            <a:ext cx="538551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441" y="2174875"/>
            <a:ext cx="538551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1754" y="1535113"/>
            <a:ext cx="538763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1754" y="2174875"/>
            <a:ext cx="538763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0"/>
          </p:nvPr>
        </p:nvSpPr>
        <p:spPr/>
        <p:txBody>
          <a:bodyPr/>
          <a:lstStyle>
            <a:lvl1pPr>
              <a:defRPr/>
            </a:lvl1pPr>
          </a:lstStyle>
          <a:p>
            <a:fld id="{2C21EA65-0E8D-4E87-9D3C-61AC39E0E524}" type="slidenum">
              <a:rPr lang="en-US"/>
              <a:pPr/>
              <a:t>‹#›</a:t>
            </a:fld>
            <a:endParaRPr lang="en-US"/>
          </a:p>
        </p:txBody>
      </p:sp>
    </p:spTree>
    <p:extLst>
      <p:ext uri="{BB962C8B-B14F-4D97-AF65-F5344CB8AC3E}">
        <p14:creationId xmlns:p14="http://schemas.microsoft.com/office/powerpoint/2010/main" val="789399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2"/>
          <p:cNvSpPr>
            <a:spLocks noGrp="1"/>
          </p:cNvSpPr>
          <p:nvPr>
            <p:ph type="sldNum" sz="quarter" idx="10"/>
          </p:nvPr>
        </p:nvSpPr>
        <p:spPr/>
        <p:txBody>
          <a:bodyPr/>
          <a:lstStyle>
            <a:lvl1pPr>
              <a:defRPr/>
            </a:lvl1pPr>
          </a:lstStyle>
          <a:p>
            <a:fld id="{D05EB041-ED23-4471-A775-3B165D8EC509}" type="slidenum">
              <a:rPr lang="en-US"/>
              <a:pPr/>
              <a:t>‹#›</a:t>
            </a:fld>
            <a:endParaRPr lang="en-US"/>
          </a:p>
        </p:txBody>
      </p:sp>
    </p:spTree>
    <p:extLst>
      <p:ext uri="{BB962C8B-B14F-4D97-AF65-F5344CB8AC3E}">
        <p14:creationId xmlns:p14="http://schemas.microsoft.com/office/powerpoint/2010/main" val="2402670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9F02E7CB-E5B4-4522-BFE5-D1AB0BA01EA6}" type="slidenum">
              <a:rPr lang="en-US"/>
              <a:pPr/>
              <a:t>‹#›</a:t>
            </a:fld>
            <a:endParaRPr lang="en-US"/>
          </a:p>
        </p:txBody>
      </p:sp>
    </p:spTree>
    <p:extLst>
      <p:ext uri="{BB962C8B-B14F-4D97-AF65-F5344CB8AC3E}">
        <p14:creationId xmlns:p14="http://schemas.microsoft.com/office/powerpoint/2010/main" val="2095362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442" y="273050"/>
            <a:ext cx="4010039"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5492" y="273051"/>
            <a:ext cx="6813892"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442" y="1435101"/>
            <a:ext cx="4010039"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5085F8A9-A22B-4E52-9689-D1C790C4C3DA}" type="slidenum">
              <a:rPr lang="en-US"/>
              <a:pPr/>
              <a:t>‹#›</a:t>
            </a:fld>
            <a:endParaRPr lang="en-US"/>
          </a:p>
        </p:txBody>
      </p:sp>
    </p:spTree>
    <p:extLst>
      <p:ext uri="{BB962C8B-B14F-4D97-AF65-F5344CB8AC3E}">
        <p14:creationId xmlns:p14="http://schemas.microsoft.com/office/powerpoint/2010/main" val="41184609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095" y="4800600"/>
            <a:ext cx="7313295"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095" y="612775"/>
            <a:ext cx="7313295"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2389095" y="5367338"/>
            <a:ext cx="7313295"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p:cNvSpPr>
            <a:spLocks noGrp="1"/>
          </p:cNvSpPr>
          <p:nvPr>
            <p:ph type="sldNum" sz="quarter" idx="10"/>
          </p:nvPr>
        </p:nvSpPr>
        <p:spPr/>
        <p:txBody>
          <a:bodyPr/>
          <a:lstStyle>
            <a:lvl1pPr>
              <a:defRPr/>
            </a:lvl1pPr>
          </a:lstStyle>
          <a:p>
            <a:fld id="{08C07190-35DA-4B4D-80A9-BB848C9A2607}" type="slidenum">
              <a:rPr lang="en-US"/>
              <a:pPr/>
              <a:t>‹#›</a:t>
            </a:fld>
            <a:endParaRPr lang="en-US"/>
          </a:p>
        </p:txBody>
      </p:sp>
    </p:spTree>
    <p:extLst>
      <p:ext uri="{BB962C8B-B14F-4D97-AF65-F5344CB8AC3E}">
        <p14:creationId xmlns:p14="http://schemas.microsoft.com/office/powerpoint/2010/main" val="14414279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4" name="Picture 10" descr="brand ppt_INTERIO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0"/>
            <a:ext cx="12188825" cy="6858000"/>
          </a:xfrm>
          <a:prstGeom prst="rect">
            <a:avLst/>
          </a:prstGeom>
          <a:noFill/>
          <a:extLst>
            <a:ext uri="{909E8E84-426E-40DD-AFC4-6F175D3DCCD1}">
              <a14:hiddenFill xmlns:a14="http://schemas.microsoft.com/office/drawing/2010/main">
                <a:solidFill>
                  <a:srgbClr val="FFFFFF"/>
                </a:solidFill>
              </a14:hiddenFill>
            </a:ext>
          </a:extLst>
        </p:spPr>
      </p:pic>
      <p:sp>
        <p:nvSpPr>
          <p:cNvPr id="1026" name="Rectangle 2"/>
          <p:cNvSpPr>
            <a:spLocks noGrp="1" noChangeArrowheads="1"/>
          </p:cNvSpPr>
          <p:nvPr>
            <p:ph type="title"/>
          </p:nvPr>
        </p:nvSpPr>
        <p:spPr bwMode="auto">
          <a:xfrm>
            <a:off x="304721" y="274638"/>
            <a:ext cx="11274663"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04721" y="1600201"/>
            <a:ext cx="11274663"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6" name="Rectangle 12"/>
          <p:cNvSpPr>
            <a:spLocks noGrp="1" noChangeArrowheads="1"/>
          </p:cNvSpPr>
          <p:nvPr>
            <p:ph type="sldNum" sz="quarter" idx="4"/>
          </p:nvPr>
        </p:nvSpPr>
        <p:spPr bwMode="auto">
          <a:xfrm>
            <a:off x="203147" y="6381750"/>
            <a:ext cx="711015"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solidFill>
                  <a:schemeClr val="bg1"/>
                </a:solidFill>
              </a:defRPr>
            </a:lvl1pPr>
          </a:lstStyle>
          <a:p>
            <a:fld id="{40AFF801-4D52-4516-B766-8E24031359AB}"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1" fontAlgn="base" hangingPunct="1">
        <a:spcBef>
          <a:spcPct val="0"/>
        </a:spcBef>
        <a:spcAft>
          <a:spcPct val="0"/>
        </a:spcAft>
        <a:defRPr sz="4000" b="1">
          <a:solidFill>
            <a:schemeClr val="tx2"/>
          </a:solidFill>
          <a:latin typeface="+mj-lt"/>
          <a:ea typeface="+mj-ea"/>
          <a:cs typeface="+mj-cs"/>
        </a:defRPr>
      </a:lvl1pPr>
      <a:lvl2pPr algn="ctr" rtl="0" eaLnBrk="1" fontAlgn="base" hangingPunct="1">
        <a:spcBef>
          <a:spcPct val="0"/>
        </a:spcBef>
        <a:spcAft>
          <a:spcPct val="0"/>
        </a:spcAft>
        <a:defRPr sz="4000" b="1">
          <a:solidFill>
            <a:schemeClr val="tx2"/>
          </a:solidFill>
          <a:latin typeface="Garamond" pitchFamily="18" charset="0"/>
        </a:defRPr>
      </a:lvl2pPr>
      <a:lvl3pPr algn="ctr" rtl="0" eaLnBrk="1" fontAlgn="base" hangingPunct="1">
        <a:spcBef>
          <a:spcPct val="0"/>
        </a:spcBef>
        <a:spcAft>
          <a:spcPct val="0"/>
        </a:spcAft>
        <a:defRPr sz="4000" b="1">
          <a:solidFill>
            <a:schemeClr val="tx2"/>
          </a:solidFill>
          <a:latin typeface="Garamond" pitchFamily="18" charset="0"/>
        </a:defRPr>
      </a:lvl3pPr>
      <a:lvl4pPr algn="ctr" rtl="0" eaLnBrk="1" fontAlgn="base" hangingPunct="1">
        <a:spcBef>
          <a:spcPct val="0"/>
        </a:spcBef>
        <a:spcAft>
          <a:spcPct val="0"/>
        </a:spcAft>
        <a:defRPr sz="4000" b="1">
          <a:solidFill>
            <a:schemeClr val="tx2"/>
          </a:solidFill>
          <a:latin typeface="Garamond" pitchFamily="18" charset="0"/>
        </a:defRPr>
      </a:lvl4pPr>
      <a:lvl5pPr algn="ctr" rtl="0" eaLnBrk="1" fontAlgn="base" hangingPunct="1">
        <a:spcBef>
          <a:spcPct val="0"/>
        </a:spcBef>
        <a:spcAft>
          <a:spcPct val="0"/>
        </a:spcAft>
        <a:defRPr sz="4000" b="1">
          <a:solidFill>
            <a:schemeClr val="tx2"/>
          </a:solidFill>
          <a:latin typeface="Garamond" pitchFamily="18" charset="0"/>
        </a:defRPr>
      </a:lvl5pPr>
      <a:lvl6pPr marL="457200" algn="ctr" rtl="0" eaLnBrk="1" fontAlgn="base" hangingPunct="1">
        <a:spcBef>
          <a:spcPct val="0"/>
        </a:spcBef>
        <a:spcAft>
          <a:spcPct val="0"/>
        </a:spcAft>
        <a:defRPr sz="4000" b="1">
          <a:solidFill>
            <a:schemeClr val="tx2"/>
          </a:solidFill>
          <a:latin typeface="Garamond" pitchFamily="18" charset="0"/>
        </a:defRPr>
      </a:lvl6pPr>
      <a:lvl7pPr marL="914400" algn="ctr" rtl="0" eaLnBrk="1" fontAlgn="base" hangingPunct="1">
        <a:spcBef>
          <a:spcPct val="0"/>
        </a:spcBef>
        <a:spcAft>
          <a:spcPct val="0"/>
        </a:spcAft>
        <a:defRPr sz="4000" b="1">
          <a:solidFill>
            <a:schemeClr val="tx2"/>
          </a:solidFill>
          <a:latin typeface="Garamond" pitchFamily="18" charset="0"/>
        </a:defRPr>
      </a:lvl7pPr>
      <a:lvl8pPr marL="1371600" algn="ctr" rtl="0" eaLnBrk="1" fontAlgn="base" hangingPunct="1">
        <a:spcBef>
          <a:spcPct val="0"/>
        </a:spcBef>
        <a:spcAft>
          <a:spcPct val="0"/>
        </a:spcAft>
        <a:defRPr sz="4000" b="1">
          <a:solidFill>
            <a:schemeClr val="tx2"/>
          </a:solidFill>
          <a:latin typeface="Garamond" pitchFamily="18" charset="0"/>
        </a:defRPr>
      </a:lvl8pPr>
      <a:lvl9pPr marL="1828800" algn="ctr" rtl="0" eaLnBrk="1" fontAlgn="base" hangingPunct="1">
        <a:spcBef>
          <a:spcPct val="0"/>
        </a:spcBef>
        <a:spcAft>
          <a:spcPct val="0"/>
        </a:spcAft>
        <a:defRPr sz="4000" b="1">
          <a:solidFill>
            <a:schemeClr val="tx2"/>
          </a:solidFill>
          <a:latin typeface="Garamond" pitchFamily="18" charset="0"/>
        </a:defRPr>
      </a:lvl9pPr>
    </p:titleStyle>
    <p:bodyStyle>
      <a:lvl1pPr marL="342900" indent="-342900" algn="l" rtl="0" eaLnBrk="1" fontAlgn="base" hangingPunct="1">
        <a:spcBef>
          <a:spcPct val="20000"/>
        </a:spcBef>
        <a:spcAft>
          <a:spcPct val="0"/>
        </a:spcAft>
        <a:buChar char="•"/>
        <a:defRPr sz="3200">
          <a:solidFill>
            <a:schemeClr val="tx2"/>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2"/>
          </a:solidFill>
          <a:latin typeface="+mn-lt"/>
        </a:defRPr>
      </a:lvl2pPr>
      <a:lvl3pPr marL="1143000" indent="-228600" algn="l" rtl="0" eaLnBrk="1" fontAlgn="base" hangingPunct="1">
        <a:spcBef>
          <a:spcPct val="20000"/>
        </a:spcBef>
        <a:spcAft>
          <a:spcPct val="0"/>
        </a:spcAft>
        <a:buChar char="•"/>
        <a:defRPr sz="2400">
          <a:solidFill>
            <a:schemeClr val="tx2"/>
          </a:solidFill>
          <a:latin typeface="+mn-lt"/>
        </a:defRPr>
      </a:lvl3pPr>
      <a:lvl4pPr marL="1600200" indent="-228600" algn="l" rtl="0" eaLnBrk="1" fontAlgn="base" hangingPunct="1">
        <a:spcBef>
          <a:spcPct val="20000"/>
        </a:spcBef>
        <a:spcAft>
          <a:spcPct val="0"/>
        </a:spcAft>
        <a:buChar char="–"/>
        <a:defRPr sz="2000">
          <a:solidFill>
            <a:schemeClr val="tx2"/>
          </a:solidFill>
          <a:latin typeface="+mn-lt"/>
        </a:defRPr>
      </a:lvl4pPr>
      <a:lvl5pPr marL="2057400" indent="-228600" algn="l" rtl="0" eaLnBrk="1" fontAlgn="base" hangingPunct="1">
        <a:spcBef>
          <a:spcPct val="20000"/>
        </a:spcBef>
        <a:spcAft>
          <a:spcPct val="0"/>
        </a:spcAft>
        <a:buChar char="»"/>
        <a:defRPr sz="2000">
          <a:solidFill>
            <a:schemeClr val="tx2"/>
          </a:solidFill>
          <a:latin typeface="+mn-lt"/>
        </a:defRPr>
      </a:lvl5pPr>
      <a:lvl6pPr marL="2514600" indent="-228600" algn="l" rtl="0" eaLnBrk="1" fontAlgn="base" hangingPunct="1">
        <a:spcBef>
          <a:spcPct val="20000"/>
        </a:spcBef>
        <a:spcAft>
          <a:spcPct val="0"/>
        </a:spcAft>
        <a:buChar char="»"/>
        <a:defRPr sz="2000">
          <a:solidFill>
            <a:schemeClr val="tx2"/>
          </a:solidFill>
          <a:latin typeface="+mn-lt"/>
        </a:defRPr>
      </a:lvl6pPr>
      <a:lvl7pPr marL="2971800" indent="-228600" algn="l" rtl="0" eaLnBrk="1" fontAlgn="base" hangingPunct="1">
        <a:spcBef>
          <a:spcPct val="20000"/>
        </a:spcBef>
        <a:spcAft>
          <a:spcPct val="0"/>
        </a:spcAft>
        <a:buChar char="»"/>
        <a:defRPr sz="2000">
          <a:solidFill>
            <a:schemeClr val="tx2"/>
          </a:solidFill>
          <a:latin typeface="+mn-lt"/>
        </a:defRPr>
      </a:lvl7pPr>
      <a:lvl8pPr marL="3429000" indent="-228600" algn="l" rtl="0" eaLnBrk="1" fontAlgn="base" hangingPunct="1">
        <a:spcBef>
          <a:spcPct val="20000"/>
        </a:spcBef>
        <a:spcAft>
          <a:spcPct val="0"/>
        </a:spcAft>
        <a:buChar char="»"/>
        <a:defRPr sz="2000">
          <a:solidFill>
            <a:schemeClr val="tx2"/>
          </a:solidFill>
          <a:latin typeface="+mn-lt"/>
        </a:defRPr>
      </a:lvl8pPr>
      <a:lvl9pPr marL="3886200" indent="-228600" algn="l" rtl="0" eaLnBrk="1" fontAlgn="base" hangingPunct="1">
        <a:spcBef>
          <a:spcPct val="20000"/>
        </a:spcBef>
        <a:spcAft>
          <a:spcPct val="0"/>
        </a:spcAft>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4.xml"/><Relationship Id="rId5" Type="http://schemas.openxmlformats.org/officeDocument/2006/relationships/image" Target="../media/image6.JPG"/><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www.ncbi.nlm.nih.gov/sites/entrez?Db=pubmed&amp;Cmd=ShowDetailView&amp;TermToSearch=15345974&amp;ordinalpos=1&amp;itool=EntrezSystem2.PEntrez.Pubmed.Pubmed_ResultsPanel.Pubmed_RVDocSum" TargetMode="External"/><Relationship Id="rId2" Type="http://schemas.openxmlformats.org/officeDocument/2006/relationships/hyperlink" Target="http://www.ncbi.nlm.nih.gov/sites/entrez?Db=pubmed&amp;Cmd=ShowDetailView&amp;TermToSearch=1590612&amp;ordinalpos=1&amp;itool=EntrezSystem2.PEntrez.Pubmed.Pubmed_ResultsPanel.Pubmed_RVDocSum" TargetMode="External"/><Relationship Id="rId1" Type="http://schemas.openxmlformats.org/officeDocument/2006/relationships/slideLayout" Target="../slideLayouts/slideLayout4.xml"/><Relationship Id="rId5" Type="http://schemas.openxmlformats.org/officeDocument/2006/relationships/hyperlink" Target="http://www.ncbi.nlm.nih.gov/sites/entrez?Db=pubmed&amp;Cmd=ShowDetailView&amp;TermToSearch=10088853&amp;ordinalpos=1&amp;itool=EntrezSystem2.PEntrez.Pubmed.Pubmed_ResultsPanel.Pubmed_RVDocSum" TargetMode="External"/><Relationship Id="rId4" Type="http://schemas.openxmlformats.org/officeDocument/2006/relationships/hyperlink" Target="http://www.ncbi.nlm.nih.gov/sites/entrez?Db=pubmed&amp;Cmd=ShowDetailView&amp;TermToSearch=9055768&amp;ordinalpos=1&amp;itool=EntrezSystem2.PEntrez.Pubmed.Pubmed_ResultsPanel.Pubmed_RVDocSum"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a:t>Long Term Evaluation of a Short-term Emergency Ultrasound Course in Tanzania</a:t>
            </a:r>
          </a:p>
        </p:txBody>
      </p:sp>
      <p:sp>
        <p:nvSpPr>
          <p:cNvPr id="2051" name="Rectangle 3"/>
          <p:cNvSpPr>
            <a:spLocks noGrp="1" noChangeArrowheads="1"/>
          </p:cNvSpPr>
          <p:nvPr>
            <p:ph type="subTitle" idx="1"/>
          </p:nvPr>
        </p:nvSpPr>
        <p:spPr/>
        <p:txBody>
          <a:bodyPr/>
          <a:lstStyle/>
          <a:p>
            <a:r>
              <a:rPr lang="en-US" dirty="0"/>
              <a:t>Mark Shaffer and</a:t>
            </a:r>
          </a:p>
          <a:p>
            <a:r>
              <a:rPr lang="en-US" dirty="0"/>
              <a:t> Prosper Bashaka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386AB-246B-4426-A8D8-CDD8B1303922}"/>
              </a:ext>
            </a:extLst>
          </p:cNvPr>
          <p:cNvSpPr>
            <a:spLocks noGrp="1"/>
          </p:cNvSpPr>
          <p:nvPr>
            <p:ph type="title"/>
          </p:nvPr>
        </p:nvSpPr>
        <p:spPr/>
        <p:txBody>
          <a:bodyPr/>
          <a:lstStyle/>
          <a:p>
            <a:r>
              <a:rPr lang="en-US" dirty="0"/>
              <a:t>One Part of the Solution</a:t>
            </a:r>
          </a:p>
        </p:txBody>
      </p:sp>
      <p:sp>
        <p:nvSpPr>
          <p:cNvPr id="3" name="Content Placeholder 2">
            <a:extLst>
              <a:ext uri="{FF2B5EF4-FFF2-40B4-BE49-F238E27FC236}">
                <a16:creationId xmlns:a16="http://schemas.microsoft.com/office/drawing/2014/main" id="{9201995E-4FDE-4FBC-A7D4-9E4BCA08102C}"/>
              </a:ext>
            </a:extLst>
          </p:cNvPr>
          <p:cNvSpPr>
            <a:spLocks noGrp="1"/>
          </p:cNvSpPr>
          <p:nvPr>
            <p:ph idx="1"/>
          </p:nvPr>
        </p:nvSpPr>
        <p:spPr/>
        <p:txBody>
          <a:bodyPr/>
          <a:lstStyle/>
          <a:p>
            <a:pPr marL="0" indent="0">
              <a:buNone/>
            </a:pPr>
            <a:r>
              <a:rPr lang="en-US" dirty="0"/>
              <a:t>Relative Excess of Providers Compared to Diagnostic Services? Sounds Like Role for</a:t>
            </a:r>
          </a:p>
          <a:p>
            <a:pPr marL="0" indent="0">
              <a:buNone/>
            </a:pPr>
            <a:endParaRPr lang="en-US" dirty="0"/>
          </a:p>
          <a:p>
            <a:pPr marL="0" indent="0">
              <a:buNone/>
            </a:pPr>
            <a:endParaRPr lang="en-US" dirty="0"/>
          </a:p>
          <a:p>
            <a:pPr marL="0" indent="0">
              <a:buNone/>
            </a:pPr>
            <a:r>
              <a:rPr lang="en-US" sz="5400" dirty="0"/>
              <a:t>Bedside Ultrasound!</a:t>
            </a:r>
            <a:endParaRPr lang="en-US" dirty="0"/>
          </a:p>
          <a:p>
            <a:pPr marL="0" indent="0">
              <a:buNone/>
            </a:pPr>
            <a:r>
              <a:rPr lang="en-US" dirty="0"/>
              <a:t>	</a:t>
            </a:r>
          </a:p>
        </p:txBody>
      </p:sp>
      <p:sp>
        <p:nvSpPr>
          <p:cNvPr id="4" name="Slide Number Placeholder 3">
            <a:extLst>
              <a:ext uri="{FF2B5EF4-FFF2-40B4-BE49-F238E27FC236}">
                <a16:creationId xmlns:a16="http://schemas.microsoft.com/office/drawing/2014/main" id="{3FB10646-509B-4940-BBA7-22B4629CFD91}"/>
              </a:ext>
            </a:extLst>
          </p:cNvPr>
          <p:cNvSpPr>
            <a:spLocks noGrp="1"/>
          </p:cNvSpPr>
          <p:nvPr>
            <p:ph type="sldNum" sz="quarter" idx="10"/>
          </p:nvPr>
        </p:nvSpPr>
        <p:spPr/>
        <p:txBody>
          <a:bodyPr/>
          <a:lstStyle/>
          <a:p>
            <a:fld id="{BF25531C-F3B7-4618-9A07-E14445AD441B}" type="slidenum">
              <a:rPr lang="en-US" smtClean="0"/>
              <a:pPr/>
              <a:t>10</a:t>
            </a:fld>
            <a:endParaRPr lang="en-US"/>
          </a:p>
        </p:txBody>
      </p:sp>
    </p:spTree>
    <p:extLst>
      <p:ext uri="{BB962C8B-B14F-4D97-AF65-F5344CB8AC3E}">
        <p14:creationId xmlns:p14="http://schemas.microsoft.com/office/powerpoint/2010/main" val="484160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Bedside Ultrasound?</a:t>
            </a:r>
          </a:p>
        </p:txBody>
      </p:sp>
      <p:sp>
        <p:nvSpPr>
          <p:cNvPr id="3" name="Content Placeholder 2"/>
          <p:cNvSpPr>
            <a:spLocks noGrp="1"/>
          </p:cNvSpPr>
          <p:nvPr>
            <p:ph idx="1"/>
          </p:nvPr>
        </p:nvSpPr>
        <p:spPr/>
        <p:txBody>
          <a:bodyPr/>
          <a:lstStyle/>
          <a:p>
            <a:r>
              <a:rPr lang="en-US" dirty="0"/>
              <a:t>Provider Performed (MD, NP, AMO, CO, Nurse)</a:t>
            </a:r>
          </a:p>
          <a:p>
            <a:endParaRPr lang="en-US" dirty="0"/>
          </a:p>
          <a:p>
            <a:r>
              <a:rPr lang="en-US" dirty="0"/>
              <a:t>Focused Rather than Comprehensive</a:t>
            </a:r>
          </a:p>
          <a:p>
            <a:endParaRPr lang="en-US" dirty="0"/>
          </a:p>
          <a:p>
            <a:r>
              <a:rPr lang="en-US" dirty="0"/>
              <a:t>Real Time Data</a:t>
            </a:r>
          </a:p>
          <a:p>
            <a:endParaRPr lang="en-US" dirty="0"/>
          </a:p>
          <a:p>
            <a:endParaRPr lang="en-US" dirty="0"/>
          </a:p>
        </p:txBody>
      </p:sp>
      <p:sp>
        <p:nvSpPr>
          <p:cNvPr id="4" name="Slide Number Placeholder 3"/>
          <p:cNvSpPr>
            <a:spLocks noGrp="1"/>
          </p:cNvSpPr>
          <p:nvPr>
            <p:ph type="sldNum" sz="quarter" idx="10"/>
          </p:nvPr>
        </p:nvSpPr>
        <p:spPr/>
        <p:txBody>
          <a:bodyPr/>
          <a:lstStyle/>
          <a:p>
            <a:fld id="{BF25531C-F3B7-4618-9A07-E14445AD441B}" type="slidenum">
              <a:rPr lang="en-US" smtClean="0"/>
              <a:pPr/>
              <a:t>11</a:t>
            </a:fld>
            <a:endParaRPr lang="en-US"/>
          </a:p>
        </p:txBody>
      </p:sp>
    </p:spTree>
    <p:extLst>
      <p:ext uri="{BB962C8B-B14F-4D97-AF65-F5344CB8AC3E}">
        <p14:creationId xmlns:p14="http://schemas.microsoft.com/office/powerpoint/2010/main" val="3518455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Applications</a:t>
            </a:r>
          </a:p>
        </p:txBody>
      </p:sp>
      <p:sp>
        <p:nvSpPr>
          <p:cNvPr id="3" name="Content Placeholder 2"/>
          <p:cNvSpPr>
            <a:spLocks noGrp="1"/>
          </p:cNvSpPr>
          <p:nvPr>
            <p:ph idx="1"/>
          </p:nvPr>
        </p:nvSpPr>
        <p:spPr/>
        <p:txBody>
          <a:bodyPr/>
          <a:lstStyle/>
          <a:p>
            <a:r>
              <a:rPr lang="en-US" dirty="0"/>
              <a:t>Pregnancy Dating and Fetal Well Being</a:t>
            </a:r>
          </a:p>
          <a:p>
            <a:endParaRPr lang="en-US" dirty="0"/>
          </a:p>
          <a:p>
            <a:r>
              <a:rPr lang="en-US" dirty="0"/>
              <a:t>Volume Status and Cardiac Ejection Fraction</a:t>
            </a:r>
          </a:p>
          <a:p>
            <a:endParaRPr lang="en-US" dirty="0"/>
          </a:p>
          <a:p>
            <a:r>
              <a:rPr lang="en-US" dirty="0"/>
              <a:t>Detection of Deep Venous Thrombosis</a:t>
            </a:r>
          </a:p>
          <a:p>
            <a:endParaRPr lang="en-US" dirty="0"/>
          </a:p>
          <a:p>
            <a:r>
              <a:rPr lang="en-US" dirty="0"/>
              <a:t>Detection (and aspiration) of pleural, peritoneal, pericardial or joint fluid</a:t>
            </a:r>
          </a:p>
          <a:p>
            <a:endParaRPr lang="en-US" dirty="0"/>
          </a:p>
          <a:p>
            <a:endParaRPr lang="en-US" dirty="0"/>
          </a:p>
        </p:txBody>
      </p:sp>
      <p:sp>
        <p:nvSpPr>
          <p:cNvPr id="4" name="Slide Number Placeholder 3"/>
          <p:cNvSpPr>
            <a:spLocks noGrp="1"/>
          </p:cNvSpPr>
          <p:nvPr>
            <p:ph type="sldNum" sz="quarter" idx="10"/>
          </p:nvPr>
        </p:nvSpPr>
        <p:spPr/>
        <p:txBody>
          <a:bodyPr/>
          <a:lstStyle/>
          <a:p>
            <a:fld id="{BF25531C-F3B7-4618-9A07-E14445AD441B}" type="slidenum">
              <a:rPr lang="en-US" smtClean="0"/>
              <a:pPr/>
              <a:t>12</a:t>
            </a:fld>
            <a:endParaRPr lang="en-US"/>
          </a:p>
        </p:txBody>
      </p:sp>
    </p:spTree>
    <p:extLst>
      <p:ext uri="{BB962C8B-B14F-4D97-AF65-F5344CB8AC3E}">
        <p14:creationId xmlns:p14="http://schemas.microsoft.com/office/powerpoint/2010/main" val="11415341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Utility of Bedside Ultrasound</a:t>
            </a:r>
          </a:p>
        </p:txBody>
      </p:sp>
      <p:sp>
        <p:nvSpPr>
          <p:cNvPr id="3" name="Content Placeholder 2"/>
          <p:cNvSpPr>
            <a:spLocks noGrp="1"/>
          </p:cNvSpPr>
          <p:nvPr>
            <p:ph idx="1"/>
          </p:nvPr>
        </p:nvSpPr>
        <p:spPr/>
        <p:txBody>
          <a:bodyPr/>
          <a:lstStyle/>
          <a:p>
            <a:r>
              <a:rPr lang="en-US" dirty="0"/>
              <a:t>Moderate upfront cost, then very inexpensive and portable.</a:t>
            </a:r>
          </a:p>
          <a:p>
            <a:endParaRPr lang="en-US" dirty="0"/>
          </a:p>
          <a:p>
            <a:r>
              <a:rPr lang="en-US" dirty="0"/>
              <a:t>Greater access to imaging, </a:t>
            </a:r>
            <a:r>
              <a:rPr lang="en-US" dirty="0" err="1"/>
              <a:t>esp</a:t>
            </a:r>
            <a:r>
              <a:rPr lang="en-US" dirty="0"/>
              <a:t> in remote sites or off hours</a:t>
            </a:r>
          </a:p>
          <a:p>
            <a:endParaRPr lang="en-US" dirty="0"/>
          </a:p>
          <a:p>
            <a:r>
              <a:rPr lang="en-US" dirty="0"/>
              <a:t>Immediate application of findings to treatment plan</a:t>
            </a:r>
          </a:p>
        </p:txBody>
      </p:sp>
      <p:sp>
        <p:nvSpPr>
          <p:cNvPr id="4" name="Slide Number Placeholder 3"/>
          <p:cNvSpPr>
            <a:spLocks noGrp="1"/>
          </p:cNvSpPr>
          <p:nvPr>
            <p:ph type="sldNum" sz="quarter" idx="10"/>
          </p:nvPr>
        </p:nvSpPr>
        <p:spPr/>
        <p:txBody>
          <a:bodyPr/>
          <a:lstStyle/>
          <a:p>
            <a:fld id="{BF25531C-F3B7-4618-9A07-E14445AD441B}" type="slidenum">
              <a:rPr lang="en-US" smtClean="0"/>
              <a:pPr/>
              <a:t>13</a:t>
            </a:fld>
            <a:endParaRPr lang="en-US"/>
          </a:p>
        </p:txBody>
      </p:sp>
    </p:spTree>
    <p:extLst>
      <p:ext uri="{BB962C8B-B14F-4D97-AF65-F5344CB8AC3E}">
        <p14:creationId xmlns:p14="http://schemas.microsoft.com/office/powerpoint/2010/main" val="3877702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Bedside Ultrasound Challenges</a:t>
            </a:r>
          </a:p>
        </p:txBody>
      </p:sp>
      <p:sp>
        <p:nvSpPr>
          <p:cNvPr id="3" name="Content Placeholder 2"/>
          <p:cNvSpPr>
            <a:spLocks noGrp="1"/>
          </p:cNvSpPr>
          <p:nvPr>
            <p:ph idx="1"/>
          </p:nvPr>
        </p:nvSpPr>
        <p:spPr/>
        <p:txBody>
          <a:bodyPr/>
          <a:lstStyle/>
          <a:p>
            <a:r>
              <a:rPr lang="en-US" dirty="0"/>
              <a:t>Machines may easily break or be stolen</a:t>
            </a:r>
          </a:p>
          <a:p>
            <a:endParaRPr lang="en-US" dirty="0"/>
          </a:p>
          <a:p>
            <a:r>
              <a:rPr lang="en-US" dirty="0"/>
              <a:t>Requires dedicated training for providers</a:t>
            </a:r>
          </a:p>
          <a:p>
            <a:endParaRPr lang="en-US" dirty="0"/>
          </a:p>
          <a:p>
            <a:r>
              <a:rPr lang="en-US" dirty="0"/>
              <a:t>Scanning removes providers from other care duties</a:t>
            </a:r>
          </a:p>
          <a:p>
            <a:endParaRPr lang="en-US" dirty="0"/>
          </a:p>
          <a:p>
            <a:r>
              <a:rPr lang="en-US" dirty="0"/>
              <a:t>Gray line between focused scan and comprehensive scan</a:t>
            </a:r>
          </a:p>
        </p:txBody>
      </p:sp>
      <p:sp>
        <p:nvSpPr>
          <p:cNvPr id="4" name="Slide Number Placeholder 3"/>
          <p:cNvSpPr>
            <a:spLocks noGrp="1"/>
          </p:cNvSpPr>
          <p:nvPr>
            <p:ph type="sldNum" sz="quarter" idx="10"/>
          </p:nvPr>
        </p:nvSpPr>
        <p:spPr/>
        <p:txBody>
          <a:bodyPr/>
          <a:lstStyle/>
          <a:p>
            <a:fld id="{BF25531C-F3B7-4618-9A07-E14445AD441B}" type="slidenum">
              <a:rPr lang="en-US" smtClean="0"/>
              <a:pPr/>
              <a:t>14</a:t>
            </a:fld>
            <a:endParaRPr lang="en-US"/>
          </a:p>
        </p:txBody>
      </p:sp>
    </p:spTree>
    <p:extLst>
      <p:ext uri="{BB962C8B-B14F-4D97-AF65-F5344CB8AC3E}">
        <p14:creationId xmlns:p14="http://schemas.microsoft.com/office/powerpoint/2010/main" val="42379706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9C802-417B-462B-A20A-119F6DB99AF2}"/>
              </a:ext>
            </a:extLst>
          </p:cNvPr>
          <p:cNvSpPr>
            <a:spLocks noGrp="1"/>
          </p:cNvSpPr>
          <p:nvPr>
            <p:ph type="title"/>
          </p:nvPr>
        </p:nvSpPr>
        <p:spPr/>
        <p:txBody>
          <a:bodyPr/>
          <a:lstStyle/>
          <a:p>
            <a:r>
              <a:rPr lang="en-US" dirty="0"/>
              <a:t>Emergency Non-Trauma Ultrasound</a:t>
            </a:r>
          </a:p>
        </p:txBody>
      </p:sp>
      <p:sp>
        <p:nvSpPr>
          <p:cNvPr id="3" name="Content Placeholder 2">
            <a:extLst>
              <a:ext uri="{FF2B5EF4-FFF2-40B4-BE49-F238E27FC236}">
                <a16:creationId xmlns:a16="http://schemas.microsoft.com/office/drawing/2014/main" id="{ABFFE5E9-DB32-40A4-9461-A4B09E8C80B6}"/>
              </a:ext>
            </a:extLst>
          </p:cNvPr>
          <p:cNvSpPr>
            <a:spLocks noGrp="1"/>
          </p:cNvSpPr>
          <p:nvPr>
            <p:ph idx="1"/>
          </p:nvPr>
        </p:nvSpPr>
        <p:spPr>
          <a:xfrm>
            <a:off x="304721" y="1524000"/>
            <a:ext cx="11274663" cy="4525963"/>
          </a:xfrm>
        </p:spPr>
        <p:txBody>
          <a:bodyPr/>
          <a:lstStyle/>
          <a:p>
            <a:r>
              <a:rPr lang="en-US" dirty="0"/>
              <a:t>Evaluation for DVT</a:t>
            </a:r>
          </a:p>
          <a:p>
            <a:r>
              <a:rPr lang="en-US" dirty="0"/>
              <a:t>Early Pregnancy Evaluation (Ectopic)</a:t>
            </a:r>
          </a:p>
          <a:p>
            <a:r>
              <a:rPr lang="en-US" dirty="0"/>
              <a:t>Volume Status</a:t>
            </a:r>
          </a:p>
          <a:p>
            <a:r>
              <a:rPr lang="en-US" dirty="0"/>
              <a:t>Cardiac Function</a:t>
            </a:r>
          </a:p>
          <a:p>
            <a:r>
              <a:rPr lang="en-US" dirty="0"/>
              <a:t>Pneumonia and Pleural fluid</a:t>
            </a:r>
          </a:p>
          <a:p>
            <a:r>
              <a:rPr lang="en-US" dirty="0"/>
              <a:t>Gall Bladder Disease</a:t>
            </a:r>
          </a:p>
          <a:p>
            <a:r>
              <a:rPr lang="en-US" dirty="0"/>
              <a:t>Bladder Distention and </a:t>
            </a:r>
            <a:r>
              <a:rPr lang="en-US" dirty="0" err="1"/>
              <a:t>Hydronephrosis</a:t>
            </a:r>
            <a:endParaRPr lang="en-US" dirty="0"/>
          </a:p>
          <a:p>
            <a:r>
              <a:rPr lang="en-US" dirty="0" err="1"/>
              <a:t>Abcess</a:t>
            </a:r>
            <a:r>
              <a:rPr lang="en-US" dirty="0"/>
              <a:t> Drainage</a:t>
            </a:r>
          </a:p>
        </p:txBody>
      </p:sp>
      <p:sp>
        <p:nvSpPr>
          <p:cNvPr id="4" name="Slide Number Placeholder 3">
            <a:extLst>
              <a:ext uri="{FF2B5EF4-FFF2-40B4-BE49-F238E27FC236}">
                <a16:creationId xmlns:a16="http://schemas.microsoft.com/office/drawing/2014/main" id="{BF8B2ED6-9D79-40B2-B060-0E20E850BDD9}"/>
              </a:ext>
            </a:extLst>
          </p:cNvPr>
          <p:cNvSpPr>
            <a:spLocks noGrp="1"/>
          </p:cNvSpPr>
          <p:nvPr>
            <p:ph type="sldNum" sz="quarter" idx="10"/>
          </p:nvPr>
        </p:nvSpPr>
        <p:spPr/>
        <p:txBody>
          <a:bodyPr/>
          <a:lstStyle/>
          <a:p>
            <a:fld id="{BF25531C-F3B7-4618-9A07-E14445AD441B}" type="slidenum">
              <a:rPr lang="en-US" smtClean="0"/>
              <a:pPr/>
              <a:t>15</a:t>
            </a:fld>
            <a:endParaRPr lang="en-US"/>
          </a:p>
        </p:txBody>
      </p:sp>
    </p:spTree>
    <p:extLst>
      <p:ext uri="{BB962C8B-B14F-4D97-AF65-F5344CB8AC3E}">
        <p14:creationId xmlns:p14="http://schemas.microsoft.com/office/powerpoint/2010/main" val="31701480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8D177-B64E-406B-B051-3A5183D3A7B5}"/>
              </a:ext>
            </a:extLst>
          </p:cNvPr>
          <p:cNvSpPr>
            <a:spLocks noGrp="1"/>
          </p:cNvSpPr>
          <p:nvPr>
            <p:ph type="title"/>
          </p:nvPr>
        </p:nvSpPr>
        <p:spPr/>
        <p:txBody>
          <a:bodyPr/>
          <a:lstStyle/>
          <a:p>
            <a:r>
              <a:rPr lang="en-US" dirty="0"/>
              <a:t>Ultrasound in the Trauma Patient</a:t>
            </a:r>
          </a:p>
        </p:txBody>
      </p:sp>
      <p:sp>
        <p:nvSpPr>
          <p:cNvPr id="3" name="Content Placeholder 2">
            <a:extLst>
              <a:ext uri="{FF2B5EF4-FFF2-40B4-BE49-F238E27FC236}">
                <a16:creationId xmlns:a16="http://schemas.microsoft.com/office/drawing/2014/main" id="{72CCFFD6-2FC2-4A52-9BE9-CBCEC9F37E7B}"/>
              </a:ext>
            </a:extLst>
          </p:cNvPr>
          <p:cNvSpPr>
            <a:spLocks noGrp="1"/>
          </p:cNvSpPr>
          <p:nvPr>
            <p:ph idx="1"/>
          </p:nvPr>
        </p:nvSpPr>
        <p:spPr>
          <a:xfrm>
            <a:off x="214811" y="2438400"/>
            <a:ext cx="11274663" cy="4525963"/>
          </a:xfrm>
        </p:spPr>
        <p:txBody>
          <a:bodyPr/>
          <a:lstStyle/>
          <a:p>
            <a:pPr marL="0" indent="0" algn="ctr">
              <a:buNone/>
            </a:pPr>
            <a:r>
              <a:rPr lang="en-US" dirty="0"/>
              <a:t>Does this patient need an urgent life saving intervention? If so which one?</a:t>
            </a:r>
          </a:p>
        </p:txBody>
      </p:sp>
      <p:sp>
        <p:nvSpPr>
          <p:cNvPr id="4" name="Slide Number Placeholder 3">
            <a:extLst>
              <a:ext uri="{FF2B5EF4-FFF2-40B4-BE49-F238E27FC236}">
                <a16:creationId xmlns:a16="http://schemas.microsoft.com/office/drawing/2014/main" id="{B70B6D57-041A-4F44-85B1-12EC3AAD2648}"/>
              </a:ext>
            </a:extLst>
          </p:cNvPr>
          <p:cNvSpPr>
            <a:spLocks noGrp="1"/>
          </p:cNvSpPr>
          <p:nvPr>
            <p:ph type="sldNum" sz="quarter" idx="10"/>
          </p:nvPr>
        </p:nvSpPr>
        <p:spPr/>
        <p:txBody>
          <a:bodyPr/>
          <a:lstStyle/>
          <a:p>
            <a:fld id="{BF25531C-F3B7-4618-9A07-E14445AD441B}" type="slidenum">
              <a:rPr lang="en-US" smtClean="0"/>
              <a:pPr/>
              <a:t>16</a:t>
            </a:fld>
            <a:endParaRPr lang="en-US"/>
          </a:p>
        </p:txBody>
      </p:sp>
    </p:spTree>
    <p:extLst>
      <p:ext uri="{BB962C8B-B14F-4D97-AF65-F5344CB8AC3E}">
        <p14:creationId xmlns:p14="http://schemas.microsoft.com/office/powerpoint/2010/main" val="32738302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238C0C-B76E-428A-9F18-1822F789BC44}"/>
              </a:ext>
            </a:extLst>
          </p:cNvPr>
          <p:cNvSpPr>
            <a:spLocks noGrp="1"/>
          </p:cNvSpPr>
          <p:nvPr>
            <p:ph type="title"/>
          </p:nvPr>
        </p:nvSpPr>
        <p:spPr/>
        <p:txBody>
          <a:bodyPr/>
          <a:lstStyle/>
          <a:p>
            <a:r>
              <a:rPr lang="en-US" dirty="0"/>
              <a:t>Ultrasound in the Trauma Patient</a:t>
            </a:r>
          </a:p>
        </p:txBody>
      </p:sp>
      <p:sp>
        <p:nvSpPr>
          <p:cNvPr id="3" name="Content Placeholder 2">
            <a:extLst>
              <a:ext uri="{FF2B5EF4-FFF2-40B4-BE49-F238E27FC236}">
                <a16:creationId xmlns:a16="http://schemas.microsoft.com/office/drawing/2014/main" id="{0C1AD4D9-660F-4C8F-A579-F1F1DF9F1469}"/>
              </a:ext>
            </a:extLst>
          </p:cNvPr>
          <p:cNvSpPr>
            <a:spLocks noGrp="1"/>
          </p:cNvSpPr>
          <p:nvPr>
            <p:ph idx="1"/>
          </p:nvPr>
        </p:nvSpPr>
        <p:spPr/>
        <p:txBody>
          <a:bodyPr/>
          <a:lstStyle/>
          <a:p>
            <a:r>
              <a:rPr lang="en-US" dirty="0"/>
              <a:t>FAST Exam:  Does the patient have free fluid in the abdomen or around the heart? (presumed to be blood)</a:t>
            </a:r>
          </a:p>
          <a:p>
            <a:pPr lvl="1"/>
            <a:r>
              <a:rPr lang="en-US" dirty="0"/>
              <a:t>Exploratory Laparotomy</a:t>
            </a:r>
          </a:p>
          <a:p>
            <a:pPr lvl="1"/>
            <a:r>
              <a:rPr lang="en-US" dirty="0" err="1"/>
              <a:t>Pericardiocentesis</a:t>
            </a:r>
            <a:endParaRPr lang="en-US" dirty="0"/>
          </a:p>
          <a:p>
            <a:r>
              <a:rPr lang="en-US" dirty="0" err="1"/>
              <a:t>eFAST</a:t>
            </a:r>
            <a:r>
              <a:rPr lang="en-US" dirty="0"/>
              <a:t>: Does the patient have free fluid or free air in the chest cavity? (hemothorax or pneumothorax)</a:t>
            </a:r>
          </a:p>
          <a:p>
            <a:pPr lvl="1"/>
            <a:r>
              <a:rPr lang="en-US" dirty="0"/>
              <a:t>Needle Decompression</a:t>
            </a:r>
          </a:p>
          <a:p>
            <a:pPr lvl="1"/>
            <a:r>
              <a:rPr lang="en-US" dirty="0"/>
              <a:t>Chest Tube</a:t>
            </a:r>
          </a:p>
        </p:txBody>
      </p:sp>
      <p:sp>
        <p:nvSpPr>
          <p:cNvPr id="4" name="Slide Number Placeholder 3">
            <a:extLst>
              <a:ext uri="{FF2B5EF4-FFF2-40B4-BE49-F238E27FC236}">
                <a16:creationId xmlns:a16="http://schemas.microsoft.com/office/drawing/2014/main" id="{43507A69-D9B3-4DBA-92B1-05614E0FFE1A}"/>
              </a:ext>
            </a:extLst>
          </p:cNvPr>
          <p:cNvSpPr>
            <a:spLocks noGrp="1"/>
          </p:cNvSpPr>
          <p:nvPr>
            <p:ph type="sldNum" sz="quarter" idx="10"/>
          </p:nvPr>
        </p:nvSpPr>
        <p:spPr/>
        <p:txBody>
          <a:bodyPr/>
          <a:lstStyle/>
          <a:p>
            <a:fld id="{BF25531C-F3B7-4618-9A07-E14445AD441B}" type="slidenum">
              <a:rPr lang="en-US" smtClean="0"/>
              <a:pPr/>
              <a:t>17</a:t>
            </a:fld>
            <a:endParaRPr lang="en-US"/>
          </a:p>
        </p:txBody>
      </p:sp>
    </p:spTree>
    <p:extLst>
      <p:ext uri="{BB962C8B-B14F-4D97-AF65-F5344CB8AC3E}">
        <p14:creationId xmlns:p14="http://schemas.microsoft.com/office/powerpoint/2010/main" val="22496307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Emergency Ultrasound: The FAST Exam</a:t>
            </a:r>
          </a:p>
        </p:txBody>
      </p:sp>
      <p:sp>
        <p:nvSpPr>
          <p:cNvPr id="6" name="Content Placeholder 5"/>
          <p:cNvSpPr>
            <a:spLocks noGrp="1"/>
          </p:cNvSpPr>
          <p:nvPr>
            <p:ph sz="half" idx="2"/>
          </p:nvPr>
        </p:nvSpPr>
        <p:spPr>
          <a:xfrm>
            <a:off x="608012" y="1981200"/>
            <a:ext cx="5385514" cy="4602163"/>
          </a:xfrm>
        </p:spPr>
        <p:txBody>
          <a:bodyPr/>
          <a:lstStyle/>
          <a:p>
            <a:r>
              <a:rPr lang="en-US" sz="4400" b="1" dirty="0"/>
              <a:t>F</a:t>
            </a:r>
            <a:r>
              <a:rPr lang="en-US" sz="4400" dirty="0"/>
              <a:t>ocused</a:t>
            </a:r>
          </a:p>
          <a:p>
            <a:r>
              <a:rPr lang="en-US" sz="4400" b="1" dirty="0"/>
              <a:t>A</a:t>
            </a:r>
            <a:r>
              <a:rPr lang="en-US" sz="4400" dirty="0"/>
              <a:t>ssessment with</a:t>
            </a:r>
          </a:p>
          <a:p>
            <a:r>
              <a:rPr lang="en-US" sz="4400" b="1" dirty="0"/>
              <a:t>S</a:t>
            </a:r>
            <a:r>
              <a:rPr lang="en-US" sz="4400" dirty="0"/>
              <a:t>onography for</a:t>
            </a:r>
          </a:p>
          <a:p>
            <a:r>
              <a:rPr lang="en-US" sz="4400" b="1" dirty="0"/>
              <a:t>T</a:t>
            </a:r>
            <a:r>
              <a:rPr lang="en-US" sz="4400" dirty="0"/>
              <a:t>rauma</a:t>
            </a:r>
          </a:p>
        </p:txBody>
      </p:sp>
      <p:sp>
        <p:nvSpPr>
          <p:cNvPr id="7" name="Text Placeholder 6"/>
          <p:cNvSpPr>
            <a:spLocks noGrp="1"/>
          </p:cNvSpPr>
          <p:nvPr>
            <p:ph type="body" sz="quarter" idx="3"/>
          </p:nvPr>
        </p:nvSpPr>
        <p:spPr/>
        <p:txBody>
          <a:bodyPr/>
          <a:lstStyle/>
          <a:p>
            <a:r>
              <a:rPr lang="en-US" sz="3200" b="0" dirty="0"/>
              <a:t>With Just 4 Views:</a:t>
            </a:r>
          </a:p>
        </p:txBody>
      </p:sp>
      <p:sp>
        <p:nvSpPr>
          <p:cNvPr id="8" name="Content Placeholder 7"/>
          <p:cNvSpPr>
            <a:spLocks noGrp="1"/>
          </p:cNvSpPr>
          <p:nvPr>
            <p:ph sz="quarter" idx="4"/>
          </p:nvPr>
        </p:nvSpPr>
        <p:spPr/>
        <p:txBody>
          <a:bodyPr/>
          <a:lstStyle/>
          <a:p>
            <a:r>
              <a:rPr lang="en-US" dirty="0"/>
              <a:t>Fluid in Abdomen</a:t>
            </a:r>
          </a:p>
          <a:p>
            <a:pPr lvl="1"/>
            <a:r>
              <a:rPr lang="en-US" dirty="0" err="1"/>
              <a:t>Hepatorenal</a:t>
            </a:r>
            <a:endParaRPr lang="en-US" dirty="0"/>
          </a:p>
          <a:p>
            <a:pPr lvl="1"/>
            <a:r>
              <a:rPr lang="en-US" dirty="0" err="1"/>
              <a:t>Costrosplenal</a:t>
            </a:r>
            <a:endParaRPr lang="en-US" dirty="0"/>
          </a:p>
          <a:p>
            <a:pPr lvl="1"/>
            <a:r>
              <a:rPr lang="en-US" dirty="0" err="1"/>
              <a:t>Retrovesicular</a:t>
            </a:r>
            <a:endParaRPr lang="en-US" dirty="0"/>
          </a:p>
          <a:p>
            <a:r>
              <a:rPr lang="en-US" dirty="0"/>
              <a:t>Pericardial Effusion</a:t>
            </a:r>
          </a:p>
          <a:p>
            <a:pPr lvl="1"/>
            <a:r>
              <a:rPr lang="en-US" dirty="0"/>
              <a:t>Presumed Blood</a:t>
            </a:r>
          </a:p>
          <a:p>
            <a:r>
              <a:rPr lang="en-US" dirty="0"/>
              <a:t>Fluid in the Pleural Cavity</a:t>
            </a:r>
          </a:p>
          <a:p>
            <a:pPr lvl="1"/>
            <a:r>
              <a:rPr lang="en-US" dirty="0"/>
              <a:t>Presumed Blood</a:t>
            </a:r>
          </a:p>
        </p:txBody>
      </p:sp>
      <p:sp>
        <p:nvSpPr>
          <p:cNvPr id="4" name="Slide Number Placeholder 3"/>
          <p:cNvSpPr>
            <a:spLocks noGrp="1"/>
          </p:cNvSpPr>
          <p:nvPr>
            <p:ph type="sldNum" sz="quarter" idx="10"/>
          </p:nvPr>
        </p:nvSpPr>
        <p:spPr/>
        <p:txBody>
          <a:bodyPr/>
          <a:lstStyle/>
          <a:p>
            <a:fld id="{BF25531C-F3B7-4618-9A07-E14445AD441B}" type="slidenum">
              <a:rPr lang="en-US" smtClean="0"/>
              <a:pPr/>
              <a:t>18</a:t>
            </a:fld>
            <a:endParaRPr lang="en-US"/>
          </a:p>
        </p:txBody>
      </p:sp>
    </p:spTree>
    <p:extLst>
      <p:ext uri="{BB962C8B-B14F-4D97-AF65-F5344CB8AC3E}">
        <p14:creationId xmlns:p14="http://schemas.microsoft.com/office/powerpoint/2010/main" val="27029334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FAST EXAM</a:t>
            </a:r>
          </a:p>
        </p:txBody>
      </p:sp>
      <p:sp>
        <p:nvSpPr>
          <p:cNvPr id="5" name="Content Placeholder 4"/>
          <p:cNvSpPr>
            <a:spLocks noGrp="1"/>
          </p:cNvSpPr>
          <p:nvPr>
            <p:ph sz="half" idx="1"/>
          </p:nvPr>
        </p:nvSpPr>
        <p:spPr/>
        <p:txBody>
          <a:bodyPr/>
          <a:lstStyle/>
          <a:p>
            <a:pPr marL="0" indent="0">
              <a:buNone/>
            </a:pPr>
            <a:r>
              <a:rPr lang="en-US" sz="3600" b="1" i="1" dirty="0"/>
              <a:t>Four Main Views</a:t>
            </a:r>
          </a:p>
          <a:p>
            <a:pPr marL="514350" indent="-514350">
              <a:buFont typeface="+mj-lt"/>
              <a:buAutoNum type="arabicPeriod"/>
            </a:pPr>
            <a:r>
              <a:rPr lang="en-US" i="1" dirty="0"/>
              <a:t>Right upper quadrant</a:t>
            </a:r>
          </a:p>
          <a:p>
            <a:pPr marL="514350" indent="-514350">
              <a:buFont typeface="+mj-lt"/>
              <a:buAutoNum type="arabicPeriod"/>
            </a:pPr>
            <a:r>
              <a:rPr lang="en-US" i="1" dirty="0"/>
              <a:t>Left upper quadrant</a:t>
            </a:r>
          </a:p>
          <a:p>
            <a:pPr marL="514350" indent="-514350">
              <a:buFont typeface="+mj-lt"/>
              <a:buAutoNum type="arabicPeriod"/>
            </a:pPr>
            <a:r>
              <a:rPr lang="en-US" i="1" dirty="0"/>
              <a:t>Cardiac</a:t>
            </a:r>
          </a:p>
          <a:p>
            <a:pPr marL="514350" indent="-514350">
              <a:buFont typeface="+mj-lt"/>
              <a:buAutoNum type="arabicPeriod"/>
            </a:pPr>
            <a:r>
              <a:rPr lang="en-US" i="1" dirty="0"/>
              <a:t>Pelvic</a:t>
            </a:r>
          </a:p>
          <a:p>
            <a:endParaRPr lang="en-US" dirty="0"/>
          </a:p>
        </p:txBody>
      </p:sp>
      <p:sp>
        <p:nvSpPr>
          <p:cNvPr id="4" name="Slide Number Placeholder 3"/>
          <p:cNvSpPr>
            <a:spLocks noGrp="1"/>
          </p:cNvSpPr>
          <p:nvPr>
            <p:ph type="sldNum" sz="quarter" idx="10"/>
          </p:nvPr>
        </p:nvSpPr>
        <p:spPr/>
        <p:txBody>
          <a:bodyPr/>
          <a:lstStyle/>
          <a:p>
            <a:fld id="{BF25531C-F3B7-4618-9A07-E14445AD441B}" type="slidenum">
              <a:rPr lang="en-US" smtClean="0"/>
              <a:pPr/>
              <a:t>19</a:t>
            </a:fld>
            <a:endParaRPr lang="en-US"/>
          </a:p>
        </p:txBody>
      </p:sp>
      <p:grpSp>
        <p:nvGrpSpPr>
          <p:cNvPr id="26" name="Group 25"/>
          <p:cNvGrpSpPr/>
          <p:nvPr/>
        </p:nvGrpSpPr>
        <p:grpSpPr>
          <a:xfrm>
            <a:off x="6932612" y="1202894"/>
            <a:ext cx="3886199" cy="4868620"/>
            <a:chOff x="11338600" y="23568640"/>
            <a:chExt cx="6799858" cy="9393999"/>
          </a:xfrm>
        </p:grpSpPr>
        <p:sp>
          <p:nvSpPr>
            <p:cNvPr id="27" name="TextBox 26"/>
            <p:cNvSpPr txBox="1"/>
            <p:nvPr/>
          </p:nvSpPr>
          <p:spPr>
            <a:xfrm>
              <a:off x="12134122" y="27448261"/>
              <a:ext cx="1515234" cy="846057"/>
            </a:xfrm>
            <a:prstGeom prst="rect">
              <a:avLst/>
            </a:prstGeom>
            <a:noFill/>
          </p:spPr>
          <p:txBody>
            <a:bodyPr wrap="none" rtlCol="0">
              <a:spAutoFit/>
            </a:bodyPr>
            <a:lstStyle/>
            <a:p>
              <a:r>
                <a:rPr lang="en-US" sz="2400" b="1" dirty="0"/>
                <a:t>RUQ</a:t>
              </a:r>
            </a:p>
          </p:txBody>
        </p:sp>
        <p:sp>
          <p:nvSpPr>
            <p:cNvPr id="28" name="TextBox 27"/>
            <p:cNvSpPr txBox="1"/>
            <p:nvPr/>
          </p:nvSpPr>
          <p:spPr>
            <a:xfrm>
              <a:off x="15247313" y="27384653"/>
              <a:ext cx="2891145" cy="846057"/>
            </a:xfrm>
            <a:prstGeom prst="rect">
              <a:avLst/>
            </a:prstGeom>
            <a:noFill/>
          </p:spPr>
          <p:txBody>
            <a:bodyPr wrap="square" rtlCol="0">
              <a:spAutoFit/>
            </a:bodyPr>
            <a:lstStyle/>
            <a:p>
              <a:r>
                <a:rPr lang="en-US" sz="2400" b="1" dirty="0"/>
                <a:t>LUQ</a:t>
              </a:r>
            </a:p>
          </p:txBody>
        </p:sp>
        <p:sp>
          <p:nvSpPr>
            <p:cNvPr id="29" name="TextBox 28"/>
            <p:cNvSpPr txBox="1"/>
            <p:nvPr/>
          </p:nvSpPr>
          <p:spPr>
            <a:xfrm>
              <a:off x="11738586" y="32116582"/>
              <a:ext cx="2292133" cy="846057"/>
            </a:xfrm>
            <a:prstGeom prst="rect">
              <a:avLst/>
            </a:prstGeom>
            <a:noFill/>
          </p:spPr>
          <p:txBody>
            <a:bodyPr wrap="none" rtlCol="0">
              <a:spAutoFit/>
            </a:bodyPr>
            <a:lstStyle/>
            <a:p>
              <a:r>
                <a:rPr lang="en-US" sz="2400" b="1" dirty="0"/>
                <a:t>Cardiac</a:t>
              </a:r>
            </a:p>
          </p:txBody>
        </p:sp>
        <p:sp>
          <p:nvSpPr>
            <p:cNvPr id="30" name="TextBox 29"/>
            <p:cNvSpPr txBox="1"/>
            <p:nvPr/>
          </p:nvSpPr>
          <p:spPr>
            <a:xfrm>
              <a:off x="15179141" y="32179978"/>
              <a:ext cx="1613043" cy="733250"/>
            </a:xfrm>
            <a:prstGeom prst="rect">
              <a:avLst/>
            </a:prstGeom>
            <a:noFill/>
          </p:spPr>
          <p:txBody>
            <a:bodyPr wrap="none" rtlCol="0">
              <a:spAutoFit/>
            </a:bodyPr>
            <a:lstStyle/>
            <a:p>
              <a:r>
                <a:rPr lang="en-US" sz="2000" b="1" dirty="0"/>
                <a:t>Pelvic</a:t>
              </a:r>
            </a:p>
          </p:txBody>
        </p:sp>
        <p:pic>
          <p:nvPicPr>
            <p:cNvPr id="31" name="Picture 3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38600" y="28253348"/>
              <a:ext cx="2868299" cy="3824398"/>
            </a:xfrm>
            <a:prstGeom prst="rect">
              <a:avLst/>
            </a:prstGeom>
          </p:spPr>
        </p:pic>
        <p:pic>
          <p:nvPicPr>
            <p:cNvPr id="32" name="Picture 3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376038" y="23596274"/>
              <a:ext cx="2936002" cy="3914669"/>
            </a:xfrm>
            <a:prstGeom prst="rect">
              <a:avLst/>
            </a:prstGeom>
          </p:spPr>
        </p:pic>
        <p:pic>
          <p:nvPicPr>
            <p:cNvPr id="33" name="Picture 3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531116" y="23568640"/>
              <a:ext cx="2909716" cy="3879621"/>
            </a:xfrm>
            <a:prstGeom prst="rect">
              <a:avLst/>
            </a:prstGeom>
          </p:spPr>
        </p:pic>
        <p:pic>
          <p:nvPicPr>
            <p:cNvPr id="34" name="Picture 3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4527770" y="28218266"/>
              <a:ext cx="2945719" cy="3927626"/>
            </a:xfrm>
            <a:prstGeom prst="rect">
              <a:avLst/>
            </a:prstGeom>
          </p:spPr>
        </p:pic>
      </p:grpSp>
    </p:spTree>
    <p:extLst>
      <p:ext uri="{BB962C8B-B14F-4D97-AF65-F5344CB8AC3E}">
        <p14:creationId xmlns:p14="http://schemas.microsoft.com/office/powerpoint/2010/main" val="3139975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fld id="{B8C38DD4-20B5-4702-B327-A01EBE74C828}" type="slidenum">
              <a:rPr lang="en-US"/>
              <a:pPr/>
              <a:t>2</a:t>
            </a:fld>
            <a:endParaRPr lang="en-US"/>
          </a:p>
        </p:txBody>
      </p:sp>
      <p:sp>
        <p:nvSpPr>
          <p:cNvPr id="6146" name="Rectangle 2"/>
          <p:cNvSpPr>
            <a:spLocks noGrp="1" noChangeArrowheads="1"/>
          </p:cNvSpPr>
          <p:nvPr>
            <p:ph type="title"/>
          </p:nvPr>
        </p:nvSpPr>
        <p:spPr>
          <a:xfrm>
            <a:off x="203147" y="274638"/>
            <a:ext cx="11376237" cy="1143000"/>
          </a:xfrm>
        </p:spPr>
        <p:txBody>
          <a:bodyPr/>
          <a:lstStyle/>
          <a:p>
            <a:r>
              <a:rPr lang="en-US" dirty="0"/>
              <a:t>Activity Disclaimer</a:t>
            </a:r>
          </a:p>
        </p:txBody>
      </p:sp>
      <p:sp>
        <p:nvSpPr>
          <p:cNvPr id="6147" name="Rectangle 3"/>
          <p:cNvSpPr>
            <a:spLocks noGrp="1" noChangeArrowheads="1"/>
          </p:cNvSpPr>
          <p:nvPr>
            <p:ph type="body" idx="1"/>
          </p:nvPr>
        </p:nvSpPr>
        <p:spPr>
          <a:xfrm>
            <a:off x="203147" y="1600201"/>
            <a:ext cx="11376237" cy="4525963"/>
          </a:xfrm>
        </p:spPr>
        <p:txBody>
          <a:bodyPr/>
          <a:lstStyle/>
          <a:p>
            <a:pPr marL="0" indent="0">
              <a:buNone/>
            </a:pPr>
            <a:r>
              <a:rPr lang="en-US" sz="1100" b="1" dirty="0">
                <a:solidFill>
                  <a:srgbClr val="000000"/>
                </a:solidFill>
              </a:rPr>
              <a:t>ACTIVITY DISCLAIMER</a:t>
            </a:r>
          </a:p>
          <a:p>
            <a:pPr marL="0" indent="0">
              <a:buNone/>
            </a:pPr>
            <a:endParaRPr lang="en-US" sz="1100" b="1" dirty="0">
              <a:solidFill>
                <a:srgbClr val="000000"/>
              </a:solidFill>
            </a:endParaRPr>
          </a:p>
          <a:p>
            <a:pPr marL="0" indent="0">
              <a:buNone/>
            </a:pPr>
            <a:endParaRPr lang="en-US" sz="1100" dirty="0">
              <a:solidFill>
                <a:schemeClr val="tx2"/>
              </a:solidFill>
            </a:endParaRPr>
          </a:p>
          <a:p>
            <a:pPr marL="0" indent="0">
              <a:buNone/>
            </a:pPr>
            <a:r>
              <a:rPr lang="en-US" sz="1100" dirty="0"/>
              <a:t>It is the policy of the AAFP that all individuals in a position to control content disclose any relationships with commercial interests upon nomination/invitation of participation. Disclosure documents are reviewed for potential conflicts of interest (COI), and if identified, conflicts are resolved prior to confirmation of participation. Only those participants who had no conflict of interest or who agreed to an identified resolution process prior to their participation were involved in this CME activity.</a:t>
            </a:r>
          </a:p>
          <a:p>
            <a:endParaRPr lang="en-US" sz="1100" dirty="0"/>
          </a:p>
          <a:p>
            <a:pPr marL="0" indent="0">
              <a:buNone/>
            </a:pPr>
            <a:r>
              <a:rPr lang="en-US" sz="1100" dirty="0"/>
              <a:t>Mark Shaffer, Heather Brown, Chloe McCoy and Prosper Bashaka have indicated they have no relevant financial relationships to disclose.</a:t>
            </a:r>
          </a:p>
          <a:p>
            <a:endParaRPr lang="en-US" sz="11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D8CBFC-C140-400C-BC38-0B77CCA7391B}"/>
              </a:ext>
            </a:extLst>
          </p:cNvPr>
          <p:cNvSpPr>
            <a:spLocks noGrp="1"/>
          </p:cNvSpPr>
          <p:nvPr>
            <p:ph type="title"/>
          </p:nvPr>
        </p:nvSpPr>
        <p:spPr/>
        <p:txBody>
          <a:bodyPr/>
          <a:lstStyle/>
          <a:p>
            <a:r>
              <a:rPr lang="en-US" dirty="0"/>
              <a:t>Data for FAST Exam utility</a:t>
            </a:r>
          </a:p>
        </p:txBody>
      </p:sp>
      <p:sp>
        <p:nvSpPr>
          <p:cNvPr id="3" name="Content Placeholder 2">
            <a:extLst>
              <a:ext uri="{FF2B5EF4-FFF2-40B4-BE49-F238E27FC236}">
                <a16:creationId xmlns:a16="http://schemas.microsoft.com/office/drawing/2014/main" id="{91D2251E-14A2-4C4E-AC56-F9CA9DA621F0}"/>
              </a:ext>
            </a:extLst>
          </p:cNvPr>
          <p:cNvSpPr>
            <a:spLocks noGrp="1"/>
          </p:cNvSpPr>
          <p:nvPr>
            <p:ph sz="half" idx="1"/>
          </p:nvPr>
        </p:nvSpPr>
        <p:spPr/>
        <p:txBody>
          <a:bodyPr/>
          <a:lstStyle/>
          <a:p>
            <a:r>
              <a:rPr lang="en-US" sz="1400" u="sng" dirty="0">
                <a:hlinkClick r:id="rId2"/>
              </a:rPr>
              <a:t>Plummer D, Brunette D, </a:t>
            </a:r>
            <a:r>
              <a:rPr lang="en-US" sz="1400" u="sng" dirty="0" err="1">
                <a:hlinkClick r:id="rId2"/>
              </a:rPr>
              <a:t>Asinger</a:t>
            </a:r>
            <a:r>
              <a:rPr lang="en-US" sz="1400" u="sng" dirty="0">
                <a:hlinkClick r:id="rId2"/>
              </a:rPr>
              <a:t> R, Ruiz E.</a:t>
            </a:r>
            <a:br>
              <a:rPr lang="en-US" sz="1400" dirty="0"/>
            </a:br>
            <a:r>
              <a:rPr lang="en-US" sz="1400" dirty="0"/>
              <a:t>Emergency department echocardiography improves outcome in penetrating cardiac injury. </a:t>
            </a:r>
            <a:r>
              <a:rPr lang="en-US" sz="1400" i="1" dirty="0"/>
              <a:t>Ann </a:t>
            </a:r>
            <a:r>
              <a:rPr lang="en-US" sz="1400" i="1" dirty="0" err="1"/>
              <a:t>Emerg</a:t>
            </a:r>
            <a:r>
              <a:rPr lang="en-US" sz="1400" i="1" dirty="0"/>
              <a:t> Med</a:t>
            </a:r>
            <a:r>
              <a:rPr lang="en-US" sz="1400" dirty="0"/>
              <a:t>,1992;21:709-12.</a:t>
            </a:r>
          </a:p>
          <a:p>
            <a:endParaRPr lang="en-US" sz="1400" dirty="0"/>
          </a:p>
          <a:p>
            <a:r>
              <a:rPr lang="en-US" sz="1400" u="sng" dirty="0">
                <a:hlinkClick r:id="rId3"/>
              </a:rPr>
              <a:t>Kirkpatrick AW, Sirois M, </a:t>
            </a:r>
            <a:r>
              <a:rPr lang="en-US" sz="1400" u="sng" dirty="0" err="1">
                <a:hlinkClick r:id="rId3"/>
              </a:rPr>
              <a:t>Laupland</a:t>
            </a:r>
            <a:r>
              <a:rPr lang="en-US" sz="1400" u="sng" dirty="0">
                <a:hlinkClick r:id="rId3"/>
              </a:rPr>
              <a:t> KB, Liu D, Rowan K, Ball CG, Hameed SM, Brown R, Simons R, </a:t>
            </a:r>
            <a:r>
              <a:rPr lang="en-US" sz="1400" u="sng" dirty="0" err="1">
                <a:hlinkClick r:id="rId3"/>
              </a:rPr>
              <a:t>Dulchavsky</a:t>
            </a:r>
            <a:r>
              <a:rPr lang="en-US" sz="1400" u="sng" dirty="0">
                <a:hlinkClick r:id="rId3"/>
              </a:rPr>
              <a:t> SA, </a:t>
            </a:r>
            <a:r>
              <a:rPr lang="en-US" sz="1400" u="sng" dirty="0" err="1">
                <a:hlinkClick r:id="rId3"/>
              </a:rPr>
              <a:t>Hamiilton</a:t>
            </a:r>
            <a:r>
              <a:rPr lang="en-US" sz="1400" u="sng" dirty="0">
                <a:hlinkClick r:id="rId3"/>
              </a:rPr>
              <a:t> DR, </a:t>
            </a:r>
            <a:r>
              <a:rPr lang="en-US" sz="1400" u="sng" dirty="0" err="1">
                <a:hlinkClick r:id="rId3"/>
              </a:rPr>
              <a:t>Nicolaou</a:t>
            </a:r>
            <a:r>
              <a:rPr lang="en-US" sz="1400" u="sng" dirty="0">
                <a:hlinkClick r:id="rId3"/>
              </a:rPr>
              <a:t> S.</a:t>
            </a:r>
            <a:br>
              <a:rPr lang="en-US" sz="1400" dirty="0"/>
            </a:br>
            <a:r>
              <a:rPr lang="en-US" sz="1400" dirty="0"/>
              <a:t>Hand-held thoracic sonography for detecting post-traumatic </a:t>
            </a:r>
            <a:r>
              <a:rPr lang="en-US" sz="1400" dirty="0" err="1"/>
              <a:t>pneumothoraces</a:t>
            </a:r>
            <a:r>
              <a:rPr lang="en-US" sz="1400" dirty="0"/>
              <a:t>: the Extended Focused Assessment with Sonography for Trauma (EFAST). </a:t>
            </a:r>
            <a:r>
              <a:rPr lang="en-US" sz="1400" i="1" dirty="0"/>
              <a:t>J Trauma</a:t>
            </a:r>
            <a:r>
              <a:rPr lang="en-US" sz="1400" dirty="0"/>
              <a:t>,2004;57:288-95.</a:t>
            </a:r>
          </a:p>
          <a:p>
            <a:r>
              <a:rPr lang="en-US" sz="1400" u="sng" dirty="0">
                <a:hlinkClick r:id="rId4"/>
              </a:rPr>
              <a:t>Ma OJ, </a:t>
            </a:r>
            <a:r>
              <a:rPr lang="en-US" sz="1400" u="sng" dirty="0" err="1">
                <a:hlinkClick r:id="rId4"/>
              </a:rPr>
              <a:t>Mateer</a:t>
            </a:r>
            <a:r>
              <a:rPr lang="en-US" sz="1400" u="sng" dirty="0">
                <a:hlinkClick r:id="rId4"/>
              </a:rPr>
              <a:t> JR.</a:t>
            </a:r>
            <a:br>
              <a:rPr lang="en-US" sz="1400" dirty="0"/>
            </a:br>
            <a:r>
              <a:rPr lang="en-US" sz="1400" dirty="0"/>
              <a:t>Trauma ultrasound examination versus chest radiography in the detection of hemothorax. </a:t>
            </a:r>
            <a:r>
              <a:rPr lang="en-US" sz="1400" i="1" dirty="0"/>
              <a:t>Ann </a:t>
            </a:r>
            <a:r>
              <a:rPr lang="en-US" sz="1400" i="1" dirty="0" err="1"/>
              <a:t>Emerg</a:t>
            </a:r>
            <a:r>
              <a:rPr lang="en-US" sz="1400" i="1" dirty="0"/>
              <a:t> Med</a:t>
            </a:r>
            <a:r>
              <a:rPr lang="en-US" sz="1400" dirty="0"/>
              <a:t>, 1997;29:312-6.</a:t>
            </a:r>
          </a:p>
          <a:p>
            <a:endParaRPr lang="en-US" sz="1400" dirty="0"/>
          </a:p>
          <a:p>
            <a:r>
              <a:rPr lang="en-US" sz="1400" u="sng" dirty="0" err="1">
                <a:hlinkClick r:id="rId5"/>
              </a:rPr>
              <a:t>Scalea</a:t>
            </a:r>
            <a:r>
              <a:rPr lang="en-US" sz="1400" u="sng" dirty="0">
                <a:hlinkClick r:id="rId5"/>
              </a:rPr>
              <a:t> TM, Rodriguez A, Chiu WC, Brenneman FD, Fallon WF Jr, Kato K, McKenney MG, </a:t>
            </a:r>
            <a:r>
              <a:rPr lang="en-US" sz="1400" u="sng" dirty="0" err="1">
                <a:hlinkClick r:id="rId5"/>
              </a:rPr>
              <a:t>Nerlich</a:t>
            </a:r>
            <a:r>
              <a:rPr lang="en-US" sz="1400" u="sng" dirty="0">
                <a:hlinkClick r:id="rId5"/>
              </a:rPr>
              <a:t> ML, Ochsner MG, Yoshii H.</a:t>
            </a:r>
            <a:br>
              <a:rPr lang="en-US" sz="1400" dirty="0"/>
            </a:br>
            <a:r>
              <a:rPr lang="en-US" sz="1400" dirty="0"/>
              <a:t>Focused Assessment with Sonography for Trauma (FAST): results from an international consensus conference. </a:t>
            </a:r>
            <a:r>
              <a:rPr lang="en-US" sz="1400" i="1" dirty="0"/>
              <a:t>J Trauma</a:t>
            </a:r>
            <a:r>
              <a:rPr lang="en-US" sz="1400" dirty="0"/>
              <a:t>,1999;46:466-72.</a:t>
            </a:r>
          </a:p>
          <a:p>
            <a:endParaRPr lang="en-US" sz="1400" dirty="0"/>
          </a:p>
        </p:txBody>
      </p:sp>
      <p:sp>
        <p:nvSpPr>
          <p:cNvPr id="4" name="Content Placeholder 3">
            <a:extLst>
              <a:ext uri="{FF2B5EF4-FFF2-40B4-BE49-F238E27FC236}">
                <a16:creationId xmlns:a16="http://schemas.microsoft.com/office/drawing/2014/main" id="{E548A3C1-52C1-405E-8746-9DDB748F4500}"/>
              </a:ext>
            </a:extLst>
          </p:cNvPr>
          <p:cNvSpPr>
            <a:spLocks noGrp="1"/>
          </p:cNvSpPr>
          <p:nvPr>
            <p:ph sz="half" idx="2"/>
          </p:nvPr>
        </p:nvSpPr>
        <p:spPr>
          <a:xfrm>
            <a:off x="6048664" y="1450768"/>
            <a:ext cx="5535758" cy="4525963"/>
          </a:xfrm>
        </p:spPr>
        <p:txBody>
          <a:bodyPr/>
          <a:lstStyle/>
          <a:p>
            <a:pPr marL="0" indent="0">
              <a:buNone/>
            </a:pPr>
            <a:r>
              <a:rPr lang="en-US" sz="1800" dirty="0"/>
              <a:t>Recent Review in European Hospital: </a:t>
            </a:r>
          </a:p>
          <a:p>
            <a:pPr marL="0" indent="0">
              <a:buNone/>
            </a:pPr>
            <a:r>
              <a:rPr lang="en-US" sz="1800" dirty="0"/>
              <a:t>421 STABLE patients with Blunt Abdominal Trauma</a:t>
            </a:r>
          </a:p>
          <a:p>
            <a:pPr marL="0" indent="0">
              <a:buNone/>
            </a:pPr>
            <a:r>
              <a:rPr lang="en-US" sz="1800" dirty="0"/>
              <a:t>407 FAST NEGATIVE -&gt; 6 had fluid</a:t>
            </a:r>
          </a:p>
          <a:p>
            <a:pPr marL="0" indent="0">
              <a:buNone/>
            </a:pPr>
            <a:r>
              <a:rPr lang="en-US" sz="1800" dirty="0"/>
              <a:t>14 FAST POSITIVE -&gt; 12 had fluid</a:t>
            </a:r>
          </a:p>
          <a:p>
            <a:pPr marL="0" indent="0">
              <a:buNone/>
            </a:pPr>
            <a:endParaRPr lang="en-US" sz="1800" dirty="0"/>
          </a:p>
          <a:p>
            <a:pPr marL="0" indent="0" algn="ctr">
              <a:buNone/>
            </a:pPr>
            <a:r>
              <a:rPr lang="en-US" sz="2000" i="1" dirty="0">
                <a:solidFill>
                  <a:srgbClr val="FF0000"/>
                </a:solidFill>
              </a:rPr>
              <a:t>“A positive FAST (positive likelihood ratio 34.3 [15.1–78.5]) was stronger associated with an adverse outcome than Injury Severity Score (ISS) or any individual clinical- or biochemical variables measured at presentation in the ED”</a:t>
            </a:r>
          </a:p>
          <a:p>
            <a:pPr marL="0" indent="0">
              <a:buNone/>
            </a:pPr>
            <a:endParaRPr lang="en-US" sz="1800" dirty="0"/>
          </a:p>
          <a:p>
            <a:pPr marL="0" indent="0">
              <a:buNone/>
            </a:pPr>
            <a:r>
              <a:rPr lang="en-US" sz="1400" dirty="0" err="1"/>
              <a:t>Dammers</a:t>
            </a:r>
            <a:r>
              <a:rPr lang="en-US" sz="1400" dirty="0"/>
              <a:t>, </a:t>
            </a:r>
            <a:r>
              <a:rPr lang="en-US" sz="1400" dirty="0" err="1"/>
              <a:t>Moumni</a:t>
            </a:r>
            <a:r>
              <a:rPr lang="en-US" sz="1400" dirty="0"/>
              <a:t>, </a:t>
            </a:r>
            <a:r>
              <a:rPr lang="en-US" sz="1400" dirty="0" err="1"/>
              <a:t>Hoogland</a:t>
            </a:r>
            <a:r>
              <a:rPr lang="en-US" sz="1400" dirty="0"/>
              <a:t>, </a:t>
            </a:r>
            <a:r>
              <a:rPr lang="en-US" sz="1400" dirty="0" err="1"/>
              <a:t>Veeger</a:t>
            </a:r>
            <a:r>
              <a:rPr lang="en-US" sz="1400" dirty="0"/>
              <a:t> et </a:t>
            </a:r>
            <a:r>
              <a:rPr lang="en-US" sz="1400" dirty="0" err="1"/>
              <a:t>Avest</a:t>
            </a:r>
            <a:r>
              <a:rPr lang="en-US" sz="1400" dirty="0"/>
              <a:t>. Should we perform a FAST exam in </a:t>
            </a:r>
            <a:r>
              <a:rPr lang="en-US" sz="1400" dirty="0" err="1"/>
              <a:t>haemodynamically</a:t>
            </a:r>
            <a:r>
              <a:rPr lang="en-US" sz="1400" dirty="0"/>
              <a:t> stable patients presenting after blunt abdominal injury: A retrospective cohort study. Scandinavian Journal of Trauma, Resuscitation and Emergency Medicine. 2017 </a:t>
            </a:r>
            <a:r>
              <a:rPr lang="en-US" sz="1400" b="1" dirty="0"/>
              <a:t>25</a:t>
            </a:r>
            <a:r>
              <a:rPr lang="en-US" sz="1400" dirty="0"/>
              <a:t>:1</a:t>
            </a:r>
          </a:p>
        </p:txBody>
      </p:sp>
      <p:sp>
        <p:nvSpPr>
          <p:cNvPr id="5" name="Slide Number Placeholder 4">
            <a:extLst>
              <a:ext uri="{FF2B5EF4-FFF2-40B4-BE49-F238E27FC236}">
                <a16:creationId xmlns:a16="http://schemas.microsoft.com/office/drawing/2014/main" id="{E7F07064-7C3C-45D7-9A69-59398000818C}"/>
              </a:ext>
            </a:extLst>
          </p:cNvPr>
          <p:cNvSpPr>
            <a:spLocks noGrp="1"/>
          </p:cNvSpPr>
          <p:nvPr>
            <p:ph type="sldNum" sz="quarter" idx="10"/>
          </p:nvPr>
        </p:nvSpPr>
        <p:spPr/>
        <p:txBody>
          <a:bodyPr/>
          <a:lstStyle/>
          <a:p>
            <a:fld id="{9C23272A-A81E-4761-AEE7-A2A50D1A824C}" type="slidenum">
              <a:rPr lang="en-US" smtClean="0"/>
              <a:pPr/>
              <a:t>20</a:t>
            </a:fld>
            <a:endParaRPr lang="en-US"/>
          </a:p>
        </p:txBody>
      </p:sp>
    </p:spTree>
    <p:extLst>
      <p:ext uri="{BB962C8B-B14F-4D97-AF65-F5344CB8AC3E}">
        <p14:creationId xmlns:p14="http://schemas.microsoft.com/office/powerpoint/2010/main" val="33032501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Karibuni</a:t>
            </a:r>
            <a:r>
              <a:rPr lang="en-US" dirty="0"/>
              <a:t> Sana Mbeya, Tanzania</a:t>
            </a:r>
          </a:p>
        </p:txBody>
      </p:sp>
      <p:sp>
        <p:nvSpPr>
          <p:cNvPr id="5" name="Text Placeholder 4"/>
          <p:cNvSpPr>
            <a:spLocks noGrp="1"/>
          </p:cNvSpPr>
          <p:nvPr>
            <p:ph type="body" idx="1"/>
          </p:nvPr>
        </p:nvSpPr>
        <p:spPr/>
        <p:txBody>
          <a:bodyPr/>
          <a:lstStyle/>
          <a:p>
            <a:endParaRPr lang="en-US"/>
          </a:p>
        </p:txBody>
      </p:sp>
      <p:sp>
        <p:nvSpPr>
          <p:cNvPr id="6" name="Text Placeholder 5"/>
          <p:cNvSpPr>
            <a:spLocks noGrp="1"/>
          </p:cNvSpPr>
          <p:nvPr>
            <p:ph type="body" sz="quarter" idx="3"/>
          </p:nvPr>
        </p:nvSpPr>
        <p:spPr/>
        <p:txBody>
          <a:bodyPr/>
          <a:lstStyle/>
          <a:p>
            <a:r>
              <a:rPr lang="en-US" dirty="0"/>
              <a:t>Mbeya Zonal Regional Hospital</a:t>
            </a:r>
          </a:p>
        </p:txBody>
      </p:sp>
      <p:sp>
        <p:nvSpPr>
          <p:cNvPr id="7" name="Content Placeholder 6"/>
          <p:cNvSpPr>
            <a:spLocks noGrp="1"/>
          </p:cNvSpPr>
          <p:nvPr>
            <p:ph sz="quarter" idx="4"/>
          </p:nvPr>
        </p:nvSpPr>
        <p:spPr/>
        <p:txBody>
          <a:bodyPr/>
          <a:lstStyle/>
          <a:p>
            <a:r>
              <a:rPr lang="en-US" dirty="0"/>
              <a:t>Tertiary Care Center for Almost 7 Million People</a:t>
            </a:r>
          </a:p>
          <a:p>
            <a:endParaRPr lang="en-US" dirty="0"/>
          </a:p>
          <a:p>
            <a:r>
              <a:rPr lang="en-US" dirty="0"/>
              <a:t>2 X ray Machines</a:t>
            </a:r>
          </a:p>
          <a:p>
            <a:endParaRPr lang="en-US" dirty="0"/>
          </a:p>
          <a:p>
            <a:r>
              <a:rPr lang="en-US" dirty="0"/>
              <a:t>4 Ultrasound Machines</a:t>
            </a:r>
          </a:p>
          <a:p>
            <a:endParaRPr lang="en-US" dirty="0"/>
          </a:p>
          <a:p>
            <a:r>
              <a:rPr lang="en-US" dirty="0"/>
              <a:t>Nearest CT Scan: 12 Hours Drive</a:t>
            </a:r>
          </a:p>
        </p:txBody>
      </p:sp>
      <p:sp>
        <p:nvSpPr>
          <p:cNvPr id="4" name="Slide Number Placeholder 3"/>
          <p:cNvSpPr>
            <a:spLocks noGrp="1"/>
          </p:cNvSpPr>
          <p:nvPr>
            <p:ph type="sldNum" sz="quarter" idx="10"/>
          </p:nvPr>
        </p:nvSpPr>
        <p:spPr/>
        <p:txBody>
          <a:bodyPr/>
          <a:lstStyle/>
          <a:p>
            <a:fld id="{BF25531C-F3B7-4618-9A07-E14445AD441B}" type="slidenum">
              <a:rPr lang="en-US" smtClean="0"/>
              <a:pPr/>
              <a:t>21</a:t>
            </a:fld>
            <a:endParaRPr lang="en-US"/>
          </a:p>
        </p:txBody>
      </p:sp>
      <p:sp>
        <p:nvSpPr>
          <p:cNvPr id="9" name="Content Placeholder 8">
            <a:extLst>
              <a:ext uri="{FF2B5EF4-FFF2-40B4-BE49-F238E27FC236}">
                <a16:creationId xmlns:a16="http://schemas.microsoft.com/office/drawing/2014/main" id="{60059928-E5E6-48E6-8F93-619D52318F82}"/>
              </a:ext>
            </a:extLst>
          </p:cNvPr>
          <p:cNvSpPr>
            <a:spLocks noGrp="1"/>
          </p:cNvSpPr>
          <p:nvPr>
            <p:ph sz="half" idx="2"/>
          </p:nvPr>
        </p:nvSpPr>
        <p:spPr>
          <a:xfrm>
            <a:off x="379412" y="1830127"/>
            <a:ext cx="5615543" cy="4296036"/>
          </a:xfrm>
        </p:spPr>
        <p:txBody>
          <a:bodyPr/>
          <a:lstStyle/>
          <a:p>
            <a:endParaRPr lang="en-US" dirty="0"/>
          </a:p>
        </p:txBody>
      </p:sp>
    </p:spTree>
    <p:extLst>
      <p:ext uri="{BB962C8B-B14F-4D97-AF65-F5344CB8AC3E}">
        <p14:creationId xmlns:p14="http://schemas.microsoft.com/office/powerpoint/2010/main" val="3600367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Course Design</a:t>
            </a:r>
          </a:p>
        </p:txBody>
      </p:sp>
      <p:sp>
        <p:nvSpPr>
          <p:cNvPr id="6" name="Content Placeholder 5"/>
          <p:cNvSpPr>
            <a:spLocks noGrp="1"/>
          </p:cNvSpPr>
          <p:nvPr>
            <p:ph sz="half" idx="2"/>
          </p:nvPr>
        </p:nvSpPr>
        <p:spPr/>
        <p:txBody>
          <a:bodyPr/>
          <a:lstStyle/>
          <a:p>
            <a:r>
              <a:rPr lang="en-US" dirty="0"/>
              <a:t>Focused Didactics</a:t>
            </a:r>
          </a:p>
          <a:p>
            <a:r>
              <a:rPr lang="en-US" dirty="0"/>
              <a:t>Limited Dedicated Hands on Practice</a:t>
            </a:r>
          </a:p>
          <a:p>
            <a:r>
              <a:rPr lang="en-US" dirty="0"/>
              <a:t>On Job Training</a:t>
            </a:r>
          </a:p>
          <a:p>
            <a:r>
              <a:rPr lang="en-US" dirty="0"/>
              <a:t>Pre-Test, Post Test </a:t>
            </a:r>
          </a:p>
          <a:p>
            <a:r>
              <a:rPr lang="en-US" dirty="0"/>
              <a:t>OSCE Evaluation</a:t>
            </a:r>
          </a:p>
          <a:p>
            <a:r>
              <a:rPr lang="en-US" dirty="0"/>
              <a:t>Feedback Survey</a:t>
            </a:r>
          </a:p>
          <a:p>
            <a:r>
              <a:rPr lang="en-US" dirty="0"/>
              <a:t>Local and USC IRB Approval</a:t>
            </a:r>
          </a:p>
        </p:txBody>
      </p:sp>
      <p:sp>
        <p:nvSpPr>
          <p:cNvPr id="4" name="Slide Number Placeholder 3"/>
          <p:cNvSpPr>
            <a:spLocks noGrp="1"/>
          </p:cNvSpPr>
          <p:nvPr>
            <p:ph type="sldNum" sz="quarter" idx="10"/>
          </p:nvPr>
        </p:nvSpPr>
        <p:spPr/>
        <p:txBody>
          <a:bodyPr/>
          <a:lstStyle/>
          <a:p>
            <a:fld id="{BF25531C-F3B7-4618-9A07-E14445AD441B}" type="slidenum">
              <a:rPr lang="en-US" smtClean="0"/>
              <a:pPr/>
              <a:t>22</a:t>
            </a:fld>
            <a:endParaRPr lang="en-US"/>
          </a:p>
        </p:txBody>
      </p:sp>
      <p:sp>
        <p:nvSpPr>
          <p:cNvPr id="5" name="Content Placeholder 4">
            <a:extLst>
              <a:ext uri="{FF2B5EF4-FFF2-40B4-BE49-F238E27FC236}">
                <a16:creationId xmlns:a16="http://schemas.microsoft.com/office/drawing/2014/main" id="{C99BBB0E-C7F6-4D13-8EF8-7DEA24D2E33C}"/>
              </a:ext>
            </a:extLst>
          </p:cNvPr>
          <p:cNvSpPr>
            <a:spLocks noGrp="1"/>
          </p:cNvSpPr>
          <p:nvPr>
            <p:ph sz="half" idx="1"/>
          </p:nvPr>
        </p:nvSpPr>
        <p:spPr/>
        <p:txBody>
          <a:bodyPr/>
          <a:lstStyle/>
          <a:p>
            <a:endParaRPr lang="en-US"/>
          </a:p>
        </p:txBody>
      </p:sp>
    </p:spTree>
    <p:extLst>
      <p:ext uri="{BB962C8B-B14F-4D97-AF65-F5344CB8AC3E}">
        <p14:creationId xmlns:p14="http://schemas.microsoft.com/office/powerpoint/2010/main" val="41993554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Lecture Topics</a:t>
            </a:r>
          </a:p>
        </p:txBody>
      </p:sp>
      <p:sp>
        <p:nvSpPr>
          <p:cNvPr id="4" name="Content Placeholder 3"/>
          <p:cNvSpPr>
            <a:spLocks noGrp="1"/>
          </p:cNvSpPr>
          <p:nvPr>
            <p:ph sz="half" idx="2"/>
          </p:nvPr>
        </p:nvSpPr>
        <p:spPr/>
        <p:txBody>
          <a:bodyPr/>
          <a:lstStyle/>
          <a:p>
            <a:r>
              <a:rPr lang="en-US" dirty="0"/>
              <a:t>US Physics</a:t>
            </a:r>
          </a:p>
          <a:p>
            <a:r>
              <a:rPr lang="en-US" dirty="0"/>
              <a:t>Machine Care</a:t>
            </a:r>
          </a:p>
          <a:p>
            <a:r>
              <a:rPr lang="en-US" dirty="0"/>
              <a:t>Documentation</a:t>
            </a:r>
          </a:p>
          <a:p>
            <a:r>
              <a:rPr lang="en-US" dirty="0"/>
              <a:t>Abdominal FAST</a:t>
            </a:r>
          </a:p>
          <a:p>
            <a:r>
              <a:rPr lang="en-US" dirty="0"/>
              <a:t>Cardiac</a:t>
            </a:r>
          </a:p>
          <a:p>
            <a:r>
              <a:rPr lang="en-US" dirty="0"/>
              <a:t>Lung</a:t>
            </a:r>
          </a:p>
        </p:txBody>
      </p:sp>
      <p:sp>
        <p:nvSpPr>
          <p:cNvPr id="5" name="Slide Number Placeholder 4"/>
          <p:cNvSpPr>
            <a:spLocks noGrp="1"/>
          </p:cNvSpPr>
          <p:nvPr>
            <p:ph type="sldNum" sz="quarter" idx="10"/>
          </p:nvPr>
        </p:nvSpPr>
        <p:spPr/>
        <p:txBody>
          <a:bodyPr/>
          <a:lstStyle/>
          <a:p>
            <a:fld id="{9C23272A-A81E-4761-AEE7-A2A50D1A824C}" type="slidenum">
              <a:rPr lang="en-US" smtClean="0"/>
              <a:pPr/>
              <a:t>23</a:t>
            </a:fld>
            <a:endParaRPr lang="en-US"/>
          </a:p>
        </p:txBody>
      </p:sp>
      <p:sp>
        <p:nvSpPr>
          <p:cNvPr id="6" name="Content Placeholder 5">
            <a:extLst>
              <a:ext uri="{FF2B5EF4-FFF2-40B4-BE49-F238E27FC236}">
                <a16:creationId xmlns:a16="http://schemas.microsoft.com/office/drawing/2014/main" id="{D0300FC4-73CA-4E52-BFC3-D11F9425FBD3}"/>
              </a:ext>
            </a:extLst>
          </p:cNvPr>
          <p:cNvSpPr>
            <a:spLocks noGrp="1"/>
          </p:cNvSpPr>
          <p:nvPr>
            <p:ph sz="half" idx="1"/>
          </p:nvPr>
        </p:nvSpPr>
        <p:spPr/>
        <p:txBody>
          <a:bodyPr/>
          <a:lstStyle/>
          <a:p>
            <a:endParaRPr lang="en-US"/>
          </a:p>
        </p:txBody>
      </p:sp>
    </p:spTree>
    <p:extLst>
      <p:ext uri="{BB962C8B-B14F-4D97-AF65-F5344CB8AC3E}">
        <p14:creationId xmlns:p14="http://schemas.microsoft.com/office/powerpoint/2010/main" val="10086310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Practicum- On Job Training Approach</a:t>
            </a:r>
          </a:p>
        </p:txBody>
      </p:sp>
      <p:sp>
        <p:nvSpPr>
          <p:cNvPr id="6" name="Content Placeholder 5"/>
          <p:cNvSpPr>
            <a:spLocks noGrp="1"/>
          </p:cNvSpPr>
          <p:nvPr>
            <p:ph sz="half" idx="2"/>
          </p:nvPr>
        </p:nvSpPr>
        <p:spPr/>
        <p:txBody>
          <a:bodyPr/>
          <a:lstStyle/>
          <a:p>
            <a:r>
              <a:rPr lang="en-US" dirty="0"/>
              <a:t>Limit Time Out of Care</a:t>
            </a:r>
          </a:p>
          <a:p>
            <a:endParaRPr lang="en-US" dirty="0"/>
          </a:p>
          <a:p>
            <a:r>
              <a:rPr lang="en-US" dirty="0"/>
              <a:t>Use Local Machines and Real Patients</a:t>
            </a:r>
          </a:p>
          <a:p>
            <a:endParaRPr lang="en-US" dirty="0"/>
          </a:p>
          <a:p>
            <a:r>
              <a:rPr lang="en-US" dirty="0"/>
              <a:t>Mentor Performance, Documentation and Application in One!</a:t>
            </a:r>
          </a:p>
        </p:txBody>
      </p:sp>
      <p:sp>
        <p:nvSpPr>
          <p:cNvPr id="4" name="Slide Number Placeholder 3"/>
          <p:cNvSpPr>
            <a:spLocks noGrp="1"/>
          </p:cNvSpPr>
          <p:nvPr>
            <p:ph type="sldNum" sz="quarter" idx="10"/>
          </p:nvPr>
        </p:nvSpPr>
        <p:spPr/>
        <p:txBody>
          <a:bodyPr/>
          <a:lstStyle/>
          <a:p>
            <a:fld id="{BF25531C-F3B7-4618-9A07-E14445AD441B}" type="slidenum">
              <a:rPr lang="en-US" smtClean="0"/>
              <a:pPr/>
              <a:t>24</a:t>
            </a:fld>
            <a:endParaRPr lang="en-US"/>
          </a:p>
        </p:txBody>
      </p:sp>
      <p:sp>
        <p:nvSpPr>
          <p:cNvPr id="5" name="Content Placeholder 4">
            <a:extLst>
              <a:ext uri="{FF2B5EF4-FFF2-40B4-BE49-F238E27FC236}">
                <a16:creationId xmlns:a16="http://schemas.microsoft.com/office/drawing/2014/main" id="{8E10CD20-7EE8-4496-8D2D-E7CF7B1F3818}"/>
              </a:ext>
            </a:extLst>
          </p:cNvPr>
          <p:cNvSpPr>
            <a:spLocks noGrp="1"/>
          </p:cNvSpPr>
          <p:nvPr>
            <p:ph sz="half" idx="1"/>
          </p:nvPr>
        </p:nvSpPr>
        <p:spPr/>
        <p:txBody>
          <a:bodyPr/>
          <a:lstStyle/>
          <a:p>
            <a:endParaRPr lang="en-US"/>
          </a:p>
        </p:txBody>
      </p:sp>
    </p:spTree>
    <p:extLst>
      <p:ext uri="{BB962C8B-B14F-4D97-AF65-F5344CB8AC3E}">
        <p14:creationId xmlns:p14="http://schemas.microsoft.com/office/powerpoint/2010/main" val="125199997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 Stats</a:t>
            </a:r>
          </a:p>
        </p:txBody>
      </p:sp>
      <p:sp>
        <p:nvSpPr>
          <p:cNvPr id="6" name="Text Placeholder 5"/>
          <p:cNvSpPr>
            <a:spLocks noGrp="1"/>
          </p:cNvSpPr>
          <p:nvPr>
            <p:ph type="body" idx="1"/>
          </p:nvPr>
        </p:nvSpPr>
        <p:spPr/>
        <p:txBody>
          <a:bodyPr/>
          <a:lstStyle/>
          <a:p>
            <a:r>
              <a:rPr lang="en-US" dirty="0"/>
              <a:t>Time Allocation</a:t>
            </a:r>
          </a:p>
        </p:txBody>
      </p:sp>
      <p:sp>
        <p:nvSpPr>
          <p:cNvPr id="3" name="Content Placeholder 2"/>
          <p:cNvSpPr>
            <a:spLocks noGrp="1"/>
          </p:cNvSpPr>
          <p:nvPr>
            <p:ph sz="half" idx="2"/>
          </p:nvPr>
        </p:nvSpPr>
        <p:spPr/>
        <p:txBody>
          <a:bodyPr/>
          <a:lstStyle/>
          <a:p>
            <a:r>
              <a:rPr lang="en-US" dirty="0"/>
              <a:t>5 Day Course</a:t>
            </a:r>
          </a:p>
          <a:p>
            <a:r>
              <a:rPr lang="en-US" dirty="0"/>
              <a:t>5 Hours of Didactics</a:t>
            </a:r>
          </a:p>
          <a:p>
            <a:r>
              <a:rPr lang="en-US" dirty="0"/>
              <a:t>1 Hour Dedicated Scanning</a:t>
            </a:r>
          </a:p>
          <a:p>
            <a:r>
              <a:rPr lang="en-US" dirty="0"/>
              <a:t>17 Hours On-Job Training</a:t>
            </a:r>
          </a:p>
          <a:p>
            <a:r>
              <a:rPr lang="en-US" dirty="0"/>
              <a:t>5 Hours Evaluations</a:t>
            </a:r>
          </a:p>
          <a:p>
            <a:endParaRPr lang="en-US" dirty="0"/>
          </a:p>
        </p:txBody>
      </p:sp>
      <p:sp>
        <p:nvSpPr>
          <p:cNvPr id="7" name="Text Placeholder 6"/>
          <p:cNvSpPr>
            <a:spLocks noGrp="1"/>
          </p:cNvSpPr>
          <p:nvPr>
            <p:ph type="body" sz="quarter" idx="3"/>
          </p:nvPr>
        </p:nvSpPr>
        <p:spPr/>
        <p:txBody>
          <a:bodyPr/>
          <a:lstStyle/>
          <a:p>
            <a:r>
              <a:rPr lang="en-US" dirty="0"/>
              <a:t>Resource Allocation</a:t>
            </a:r>
          </a:p>
        </p:txBody>
      </p:sp>
      <p:sp>
        <p:nvSpPr>
          <p:cNvPr id="8" name="Content Placeholder 7"/>
          <p:cNvSpPr>
            <a:spLocks noGrp="1"/>
          </p:cNvSpPr>
          <p:nvPr>
            <p:ph sz="quarter" idx="4"/>
          </p:nvPr>
        </p:nvSpPr>
        <p:spPr>
          <a:xfrm>
            <a:off x="6191754" y="2174875"/>
            <a:ext cx="5541458" cy="3951288"/>
          </a:xfrm>
        </p:spPr>
        <p:txBody>
          <a:bodyPr/>
          <a:lstStyle/>
          <a:p>
            <a:r>
              <a:rPr lang="en-US" b="1" dirty="0"/>
              <a:t>4 Training Physicians </a:t>
            </a:r>
            <a:r>
              <a:rPr lang="en-US" dirty="0"/>
              <a:t>(1 from EM Training Program in Dar </a:t>
            </a:r>
            <a:r>
              <a:rPr lang="en-US" dirty="0" err="1"/>
              <a:t>Es</a:t>
            </a:r>
            <a:r>
              <a:rPr lang="en-US" dirty="0"/>
              <a:t> Salaam)</a:t>
            </a:r>
          </a:p>
          <a:p>
            <a:r>
              <a:rPr lang="en-US" b="1" dirty="0"/>
              <a:t>2 Local Staff Radiologist Mentors</a:t>
            </a:r>
          </a:p>
          <a:p>
            <a:r>
              <a:rPr lang="en-US" b="1" dirty="0"/>
              <a:t>8 Trainees- </a:t>
            </a:r>
            <a:r>
              <a:rPr lang="en-US" dirty="0"/>
              <a:t>all Registrars in Outpatient, Medical or Surgery Departments</a:t>
            </a:r>
          </a:p>
          <a:p>
            <a:r>
              <a:rPr lang="en-US" dirty="0"/>
              <a:t>3 Portable Ultrasounds</a:t>
            </a:r>
          </a:p>
          <a:p>
            <a:pPr lvl="1"/>
            <a:r>
              <a:rPr lang="en-US" dirty="0"/>
              <a:t>GE VSCAN</a:t>
            </a:r>
          </a:p>
          <a:p>
            <a:endParaRPr lang="en-US" dirty="0"/>
          </a:p>
        </p:txBody>
      </p:sp>
      <p:sp>
        <p:nvSpPr>
          <p:cNvPr id="5" name="Slide Number Placeholder 4"/>
          <p:cNvSpPr>
            <a:spLocks noGrp="1"/>
          </p:cNvSpPr>
          <p:nvPr>
            <p:ph type="sldNum" sz="quarter" idx="10"/>
          </p:nvPr>
        </p:nvSpPr>
        <p:spPr/>
        <p:txBody>
          <a:bodyPr/>
          <a:lstStyle/>
          <a:p>
            <a:fld id="{9C23272A-A81E-4761-AEE7-A2A50D1A824C}" type="slidenum">
              <a:rPr lang="en-US" smtClean="0"/>
              <a:pPr/>
              <a:t>25</a:t>
            </a:fld>
            <a:endParaRPr lang="en-US"/>
          </a:p>
        </p:txBody>
      </p:sp>
    </p:spTree>
    <p:extLst>
      <p:ext uri="{BB962C8B-B14F-4D97-AF65-F5344CB8AC3E}">
        <p14:creationId xmlns:p14="http://schemas.microsoft.com/office/powerpoint/2010/main" val="37517383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Observed Simulated Patient Encounter</a:t>
            </a:r>
          </a:p>
        </p:txBody>
      </p:sp>
      <p:sp>
        <p:nvSpPr>
          <p:cNvPr id="4" name="Content Placeholder 3"/>
          <p:cNvSpPr>
            <a:spLocks noGrp="1"/>
          </p:cNvSpPr>
          <p:nvPr>
            <p:ph sz="half" idx="2"/>
          </p:nvPr>
        </p:nvSpPr>
        <p:spPr/>
        <p:txBody>
          <a:bodyPr/>
          <a:lstStyle/>
          <a:p>
            <a:r>
              <a:rPr lang="en-US" dirty="0"/>
              <a:t>One standardized volunteer Patient</a:t>
            </a:r>
          </a:p>
          <a:p>
            <a:endParaRPr lang="en-US" dirty="0"/>
          </a:p>
          <a:p>
            <a:r>
              <a:rPr lang="en-US" dirty="0"/>
              <a:t>All 4 FAST Views taken and evaluated</a:t>
            </a:r>
          </a:p>
          <a:p>
            <a:endParaRPr lang="en-US" dirty="0"/>
          </a:p>
          <a:p>
            <a:r>
              <a:rPr lang="en-US" dirty="0"/>
              <a:t>All 8 of 8 trainees could capture all 4 views!</a:t>
            </a:r>
          </a:p>
        </p:txBody>
      </p:sp>
      <p:sp>
        <p:nvSpPr>
          <p:cNvPr id="5" name="Slide Number Placeholder 4"/>
          <p:cNvSpPr>
            <a:spLocks noGrp="1"/>
          </p:cNvSpPr>
          <p:nvPr>
            <p:ph type="sldNum" sz="quarter" idx="10"/>
          </p:nvPr>
        </p:nvSpPr>
        <p:spPr/>
        <p:txBody>
          <a:bodyPr/>
          <a:lstStyle/>
          <a:p>
            <a:fld id="{9C23272A-A81E-4761-AEE7-A2A50D1A824C}" type="slidenum">
              <a:rPr lang="en-US" smtClean="0"/>
              <a:pPr/>
              <a:t>26</a:t>
            </a:fld>
            <a:endParaRPr lang="en-US"/>
          </a:p>
        </p:txBody>
      </p:sp>
      <p:sp>
        <p:nvSpPr>
          <p:cNvPr id="7" name="Rectangle 6"/>
          <p:cNvSpPr/>
          <p:nvPr/>
        </p:nvSpPr>
        <p:spPr>
          <a:xfrm rot="1124324">
            <a:off x="1968953" y="4577439"/>
            <a:ext cx="533400" cy="1524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a:extLst>
              <a:ext uri="{FF2B5EF4-FFF2-40B4-BE49-F238E27FC236}">
                <a16:creationId xmlns:a16="http://schemas.microsoft.com/office/drawing/2014/main" id="{BBF82FBA-65D4-4BE2-B787-8993DDE40063}"/>
              </a:ext>
            </a:extLst>
          </p:cNvPr>
          <p:cNvSpPr>
            <a:spLocks noGrp="1"/>
          </p:cNvSpPr>
          <p:nvPr>
            <p:ph sz="half" idx="1"/>
          </p:nvPr>
        </p:nvSpPr>
        <p:spPr/>
        <p:txBody>
          <a:bodyPr/>
          <a:lstStyle/>
          <a:p>
            <a:endParaRPr lang="en-US"/>
          </a:p>
        </p:txBody>
      </p:sp>
    </p:spTree>
    <p:extLst>
      <p:ext uri="{BB962C8B-B14F-4D97-AF65-F5344CB8AC3E}">
        <p14:creationId xmlns:p14="http://schemas.microsoft.com/office/powerpoint/2010/main" val="34139337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 Stats</a:t>
            </a:r>
          </a:p>
        </p:txBody>
      </p:sp>
      <p:sp>
        <p:nvSpPr>
          <p:cNvPr id="3" name="Content Placeholder 2"/>
          <p:cNvSpPr>
            <a:spLocks noGrp="1"/>
          </p:cNvSpPr>
          <p:nvPr>
            <p:ph sz="half" idx="1"/>
          </p:nvPr>
        </p:nvSpPr>
        <p:spPr>
          <a:xfrm>
            <a:off x="304721" y="1600201"/>
            <a:ext cx="5027691" cy="3581399"/>
          </a:xfrm>
          <a:ln>
            <a:solidFill>
              <a:schemeClr val="tx1"/>
            </a:solidFill>
          </a:ln>
        </p:spPr>
        <p:txBody>
          <a:bodyPr/>
          <a:lstStyle/>
          <a:p>
            <a:r>
              <a:rPr lang="en-US" dirty="0"/>
              <a:t>Pre/Post Test Web-Based Emergency Ultrasound test used from the ACEP</a:t>
            </a:r>
          </a:p>
          <a:p>
            <a:endParaRPr lang="en-US" dirty="0"/>
          </a:p>
          <a:p>
            <a:r>
              <a:rPr lang="en-US" dirty="0"/>
              <a:t>Initial: 30.7% Correct</a:t>
            </a:r>
          </a:p>
          <a:p>
            <a:endParaRPr lang="en-US" dirty="0"/>
          </a:p>
          <a:p>
            <a:r>
              <a:rPr lang="en-US" dirty="0"/>
              <a:t>Post: 66.4% Correct</a:t>
            </a:r>
          </a:p>
          <a:p>
            <a:pPr marL="0" indent="0">
              <a:buNone/>
            </a:pPr>
            <a:endParaRPr lang="en-US" dirty="0"/>
          </a:p>
        </p:txBody>
      </p:sp>
      <p:sp>
        <p:nvSpPr>
          <p:cNvPr id="4" name="Content Placeholder 3"/>
          <p:cNvSpPr>
            <a:spLocks noGrp="1"/>
          </p:cNvSpPr>
          <p:nvPr>
            <p:ph sz="half" idx="2"/>
          </p:nvPr>
        </p:nvSpPr>
        <p:spPr>
          <a:xfrm>
            <a:off x="6043626" y="1600201"/>
            <a:ext cx="5384786" cy="1981199"/>
          </a:xfrm>
          <a:ln>
            <a:solidFill>
              <a:schemeClr val="tx1"/>
            </a:solidFill>
          </a:ln>
        </p:spPr>
        <p:txBody>
          <a:bodyPr/>
          <a:lstStyle/>
          <a:p>
            <a:pPr marL="0" indent="0">
              <a:buNone/>
            </a:pPr>
            <a:r>
              <a:rPr lang="en-US" dirty="0">
                <a:solidFill>
                  <a:sysClr val="windowText" lastClr="000000"/>
                </a:solidFill>
              </a:rPr>
              <a:t>FAST Exams per Participant:</a:t>
            </a:r>
          </a:p>
          <a:p>
            <a:r>
              <a:rPr lang="en-US" dirty="0">
                <a:solidFill>
                  <a:sysClr val="windowText" lastClr="000000"/>
                </a:solidFill>
              </a:rPr>
              <a:t>Goal: 25 </a:t>
            </a:r>
          </a:p>
          <a:p>
            <a:r>
              <a:rPr lang="en-US" dirty="0">
                <a:solidFill>
                  <a:sysClr val="windowText" lastClr="000000"/>
                </a:solidFill>
              </a:rPr>
              <a:t>Achieved: 9.1</a:t>
            </a:r>
          </a:p>
          <a:p>
            <a:endParaRPr lang="en-US" b="1" dirty="0">
              <a:solidFill>
                <a:sysClr val="windowText" lastClr="000000"/>
              </a:solidFill>
            </a:endParaRPr>
          </a:p>
        </p:txBody>
      </p:sp>
      <p:sp>
        <p:nvSpPr>
          <p:cNvPr id="5" name="Slide Number Placeholder 4"/>
          <p:cNvSpPr>
            <a:spLocks noGrp="1"/>
          </p:cNvSpPr>
          <p:nvPr>
            <p:ph type="sldNum" sz="quarter" idx="10"/>
          </p:nvPr>
        </p:nvSpPr>
        <p:spPr/>
        <p:txBody>
          <a:bodyPr/>
          <a:lstStyle/>
          <a:p>
            <a:fld id="{9C23272A-A81E-4761-AEE7-A2A50D1A824C}" type="slidenum">
              <a:rPr lang="en-US" smtClean="0"/>
              <a:pPr/>
              <a:t>27</a:t>
            </a:fld>
            <a:endParaRPr lang="en-US"/>
          </a:p>
        </p:txBody>
      </p:sp>
      <p:sp>
        <p:nvSpPr>
          <p:cNvPr id="6" name="Rectangle 5">
            <a:extLst>
              <a:ext uri="{FF2B5EF4-FFF2-40B4-BE49-F238E27FC236}">
                <a16:creationId xmlns:a16="http://schemas.microsoft.com/office/drawing/2014/main" id="{D6615D38-9C63-45D9-8450-BE54A5D16C43}"/>
              </a:ext>
            </a:extLst>
          </p:cNvPr>
          <p:cNvSpPr/>
          <p:nvPr/>
        </p:nvSpPr>
        <p:spPr>
          <a:xfrm>
            <a:off x="6109027" y="3810000"/>
            <a:ext cx="5319386" cy="1384995"/>
          </a:xfrm>
          <a:prstGeom prst="rect">
            <a:avLst/>
          </a:prstGeom>
          <a:ln>
            <a:solidFill>
              <a:srgbClr val="000066"/>
            </a:solidFill>
          </a:ln>
        </p:spPr>
        <p:txBody>
          <a:bodyPr wrap="square">
            <a:spAutoFit/>
          </a:bodyPr>
          <a:lstStyle/>
          <a:p>
            <a:pPr marL="0" indent="0">
              <a:buNone/>
            </a:pPr>
            <a:r>
              <a:rPr lang="en-US" sz="2800" dirty="0"/>
              <a:t>FAST exams per Unit per Hour:</a:t>
            </a:r>
          </a:p>
          <a:p>
            <a:r>
              <a:rPr lang="en-US" sz="2800" dirty="0"/>
              <a:t>Goal: 3</a:t>
            </a:r>
          </a:p>
          <a:p>
            <a:r>
              <a:rPr lang="en-US" sz="2800" dirty="0"/>
              <a:t>Achieved: 1.2</a:t>
            </a:r>
          </a:p>
        </p:txBody>
      </p:sp>
    </p:spTree>
    <p:extLst>
      <p:ext uri="{BB962C8B-B14F-4D97-AF65-F5344CB8AC3E}">
        <p14:creationId xmlns:p14="http://schemas.microsoft.com/office/powerpoint/2010/main" val="40046617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Lessons Learned</a:t>
            </a:r>
          </a:p>
        </p:txBody>
      </p:sp>
      <p:sp>
        <p:nvSpPr>
          <p:cNvPr id="7" name="Content Placeholder 6"/>
          <p:cNvSpPr>
            <a:spLocks noGrp="1"/>
          </p:cNvSpPr>
          <p:nvPr>
            <p:ph idx="1"/>
          </p:nvPr>
        </p:nvSpPr>
        <p:spPr/>
        <p:txBody>
          <a:bodyPr/>
          <a:lstStyle/>
          <a:p>
            <a:pPr marL="0" indent="0" algn="ctr">
              <a:buNone/>
            </a:pPr>
            <a:r>
              <a:rPr lang="en-US" sz="4000" dirty="0"/>
              <a:t>Relationships, Relationships, Relationships </a:t>
            </a:r>
          </a:p>
          <a:p>
            <a:pPr marL="0" indent="0" algn="ctr">
              <a:buNone/>
            </a:pPr>
            <a:r>
              <a:rPr lang="en-US" sz="4000" dirty="0"/>
              <a:t>vs</a:t>
            </a:r>
          </a:p>
          <a:p>
            <a:pPr marL="0" indent="0" algn="ctr">
              <a:buNone/>
            </a:pPr>
            <a:r>
              <a:rPr lang="en-US" sz="4000" dirty="0"/>
              <a:t>TIME, TIME, TIME!</a:t>
            </a:r>
          </a:p>
        </p:txBody>
      </p:sp>
      <p:sp>
        <p:nvSpPr>
          <p:cNvPr id="5" name="Slide Number Placeholder 4"/>
          <p:cNvSpPr>
            <a:spLocks noGrp="1"/>
          </p:cNvSpPr>
          <p:nvPr>
            <p:ph type="sldNum" sz="quarter" idx="10"/>
          </p:nvPr>
        </p:nvSpPr>
        <p:spPr/>
        <p:txBody>
          <a:bodyPr/>
          <a:lstStyle/>
          <a:p>
            <a:fld id="{9C23272A-A81E-4761-AEE7-A2A50D1A824C}" type="slidenum">
              <a:rPr lang="en-US" smtClean="0"/>
              <a:pPr/>
              <a:t>28</a:t>
            </a:fld>
            <a:endParaRPr lang="en-US"/>
          </a:p>
        </p:txBody>
      </p:sp>
      <p:sp>
        <p:nvSpPr>
          <p:cNvPr id="2" name="Rectangle 1">
            <a:extLst>
              <a:ext uri="{FF2B5EF4-FFF2-40B4-BE49-F238E27FC236}">
                <a16:creationId xmlns:a16="http://schemas.microsoft.com/office/drawing/2014/main" id="{BE6A1349-7C9C-40B1-9075-661C02BF7E34}"/>
              </a:ext>
            </a:extLst>
          </p:cNvPr>
          <p:cNvSpPr/>
          <p:nvPr/>
        </p:nvSpPr>
        <p:spPr>
          <a:xfrm>
            <a:off x="2055812" y="4454508"/>
            <a:ext cx="6092825" cy="1200329"/>
          </a:xfrm>
          <a:prstGeom prst="rect">
            <a:avLst/>
          </a:prstGeom>
        </p:spPr>
        <p:txBody>
          <a:bodyPr>
            <a:spAutoFit/>
          </a:bodyPr>
          <a:lstStyle/>
          <a:p>
            <a:r>
              <a:rPr lang="en-US" dirty="0"/>
              <a:t>Trainee Speed</a:t>
            </a:r>
          </a:p>
          <a:p>
            <a:r>
              <a:rPr lang="en-US" dirty="0"/>
              <a:t>Conversation and Teaching</a:t>
            </a:r>
          </a:p>
          <a:p>
            <a:r>
              <a:rPr lang="en-US" dirty="0"/>
              <a:t>Battery charging</a:t>
            </a:r>
          </a:p>
          <a:p>
            <a:r>
              <a:rPr lang="en-US" dirty="0"/>
              <a:t>Non- Ultrasound Duties!</a:t>
            </a:r>
          </a:p>
        </p:txBody>
      </p:sp>
    </p:spTree>
    <p:extLst>
      <p:ext uri="{BB962C8B-B14F-4D97-AF65-F5344CB8AC3E}">
        <p14:creationId xmlns:p14="http://schemas.microsoft.com/office/powerpoint/2010/main" val="108528414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Practical Tips</a:t>
            </a:r>
          </a:p>
        </p:txBody>
      </p:sp>
      <p:sp>
        <p:nvSpPr>
          <p:cNvPr id="3" name="Content Placeholder 2"/>
          <p:cNvSpPr>
            <a:spLocks noGrp="1"/>
          </p:cNvSpPr>
          <p:nvPr>
            <p:ph idx="1"/>
          </p:nvPr>
        </p:nvSpPr>
        <p:spPr/>
        <p:txBody>
          <a:bodyPr/>
          <a:lstStyle/>
          <a:p>
            <a:r>
              <a:rPr lang="en-US" dirty="0"/>
              <a:t>Be Realistic when Setting Trip Goals</a:t>
            </a:r>
          </a:p>
          <a:p>
            <a:pPr lvl="1"/>
            <a:r>
              <a:rPr lang="en-US" dirty="0"/>
              <a:t>Understand the Normal Work Day When Planning</a:t>
            </a:r>
          </a:p>
          <a:p>
            <a:endParaRPr lang="en-US" dirty="0"/>
          </a:p>
          <a:p>
            <a:r>
              <a:rPr lang="en-US" dirty="0"/>
              <a:t>Delegate details better handled locally</a:t>
            </a:r>
          </a:p>
          <a:p>
            <a:pPr lvl="1"/>
            <a:r>
              <a:rPr lang="en-US" dirty="0"/>
              <a:t>Have your trainees elect someone to be charge of logistics</a:t>
            </a:r>
          </a:p>
          <a:p>
            <a:endParaRPr lang="en-US" dirty="0"/>
          </a:p>
          <a:p>
            <a:r>
              <a:rPr lang="en-US" dirty="0"/>
              <a:t>Fully Charged Ultrasounds May be your Limiting Factor</a:t>
            </a:r>
          </a:p>
          <a:p>
            <a:pPr lvl="1"/>
            <a:r>
              <a:rPr lang="en-US" dirty="0"/>
              <a:t>Bring Extra Batteries and or Cables</a:t>
            </a:r>
          </a:p>
          <a:p>
            <a:pPr lvl="1"/>
            <a:endParaRPr lang="en-US" dirty="0"/>
          </a:p>
          <a:p>
            <a:endParaRPr lang="en-US" dirty="0"/>
          </a:p>
        </p:txBody>
      </p:sp>
      <p:sp>
        <p:nvSpPr>
          <p:cNvPr id="4" name="Slide Number Placeholder 3"/>
          <p:cNvSpPr>
            <a:spLocks noGrp="1"/>
          </p:cNvSpPr>
          <p:nvPr>
            <p:ph type="sldNum" sz="quarter" idx="10"/>
          </p:nvPr>
        </p:nvSpPr>
        <p:spPr/>
        <p:txBody>
          <a:bodyPr/>
          <a:lstStyle/>
          <a:p>
            <a:fld id="{BF25531C-F3B7-4618-9A07-E14445AD441B}" type="slidenum">
              <a:rPr lang="en-US" smtClean="0"/>
              <a:pPr/>
              <a:t>29</a:t>
            </a:fld>
            <a:endParaRPr lang="en-US"/>
          </a:p>
        </p:txBody>
      </p:sp>
    </p:spTree>
    <p:extLst>
      <p:ext uri="{BB962C8B-B14F-4D97-AF65-F5344CB8AC3E}">
        <p14:creationId xmlns:p14="http://schemas.microsoft.com/office/powerpoint/2010/main" val="3892700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1EBA5-EB61-440F-8690-8E8580CE01F1}"/>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CC0F4D83-E5F3-4A42-8B38-E09677A53A1C}"/>
              </a:ext>
            </a:extLst>
          </p:cNvPr>
          <p:cNvSpPr>
            <a:spLocks noGrp="1"/>
          </p:cNvSpPr>
          <p:nvPr>
            <p:ph idx="1"/>
          </p:nvPr>
        </p:nvSpPr>
        <p:spPr/>
        <p:txBody>
          <a:bodyPr/>
          <a:lstStyle/>
          <a:p>
            <a:pPr lvl="0"/>
            <a:r>
              <a:rPr lang="en-US" dirty="0"/>
              <a:t>Describe the epidemiology of trauma around the world, and its impact on morbidity and mortality.</a:t>
            </a:r>
          </a:p>
          <a:p>
            <a:pPr lvl="0"/>
            <a:r>
              <a:rPr lang="en-US" dirty="0"/>
              <a:t>Understand the steps of the focused assessment with sonography in trauma (FAST) exam and its clinical applications.</a:t>
            </a:r>
          </a:p>
          <a:p>
            <a:pPr lvl="0"/>
            <a:r>
              <a:rPr lang="en-US" dirty="0"/>
              <a:t>Apply lessons-learned from this training program to plan similar skill-based training sessions locally or internationally. </a:t>
            </a:r>
          </a:p>
          <a:p>
            <a:endParaRPr lang="en-US" dirty="0"/>
          </a:p>
        </p:txBody>
      </p:sp>
      <p:sp>
        <p:nvSpPr>
          <p:cNvPr id="4" name="Slide Number Placeholder 3">
            <a:extLst>
              <a:ext uri="{FF2B5EF4-FFF2-40B4-BE49-F238E27FC236}">
                <a16:creationId xmlns:a16="http://schemas.microsoft.com/office/drawing/2014/main" id="{E43D2632-854C-4494-A6C4-592F4DFE469F}"/>
              </a:ext>
            </a:extLst>
          </p:cNvPr>
          <p:cNvSpPr>
            <a:spLocks noGrp="1"/>
          </p:cNvSpPr>
          <p:nvPr>
            <p:ph type="sldNum" sz="quarter" idx="10"/>
          </p:nvPr>
        </p:nvSpPr>
        <p:spPr/>
        <p:txBody>
          <a:bodyPr/>
          <a:lstStyle/>
          <a:p>
            <a:fld id="{BF25531C-F3B7-4618-9A07-E14445AD441B}" type="slidenum">
              <a:rPr lang="en-US" smtClean="0"/>
              <a:pPr/>
              <a:t>3</a:t>
            </a:fld>
            <a:endParaRPr lang="en-US"/>
          </a:p>
        </p:txBody>
      </p:sp>
    </p:spTree>
    <p:extLst>
      <p:ext uri="{BB962C8B-B14F-4D97-AF65-F5344CB8AC3E}">
        <p14:creationId xmlns:p14="http://schemas.microsoft.com/office/powerpoint/2010/main" val="17701615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Impact</a:t>
            </a:r>
          </a:p>
        </p:txBody>
      </p:sp>
      <p:sp>
        <p:nvSpPr>
          <p:cNvPr id="3" name="Content Placeholder 2"/>
          <p:cNvSpPr>
            <a:spLocks noGrp="1"/>
          </p:cNvSpPr>
          <p:nvPr>
            <p:ph idx="1"/>
          </p:nvPr>
        </p:nvSpPr>
        <p:spPr/>
        <p:txBody>
          <a:bodyPr/>
          <a:lstStyle/>
          <a:p>
            <a:r>
              <a:rPr lang="en-US" dirty="0"/>
              <a:t>Short Term: 8 Doctors can do a decent FAST Exam!!</a:t>
            </a:r>
          </a:p>
          <a:p>
            <a:endParaRPr lang="en-US" dirty="0"/>
          </a:p>
          <a:p>
            <a:r>
              <a:rPr lang="en-US" dirty="0"/>
              <a:t>Long Term:</a:t>
            </a:r>
          </a:p>
          <a:p>
            <a:pPr lvl="1"/>
            <a:r>
              <a:rPr lang="en-US" dirty="0"/>
              <a:t>Will they use it?</a:t>
            </a:r>
          </a:p>
          <a:p>
            <a:pPr lvl="1"/>
            <a:r>
              <a:rPr lang="en-US" dirty="0"/>
              <a:t>Will they do it right?</a:t>
            </a:r>
          </a:p>
          <a:p>
            <a:pPr lvl="1"/>
            <a:r>
              <a:rPr lang="en-US" dirty="0"/>
              <a:t>Will it change outcomes?</a:t>
            </a:r>
          </a:p>
          <a:p>
            <a:endParaRPr lang="en-US" dirty="0"/>
          </a:p>
        </p:txBody>
      </p:sp>
      <p:sp>
        <p:nvSpPr>
          <p:cNvPr id="4" name="Slide Number Placeholder 3"/>
          <p:cNvSpPr>
            <a:spLocks noGrp="1"/>
          </p:cNvSpPr>
          <p:nvPr>
            <p:ph type="sldNum" sz="quarter" idx="10"/>
          </p:nvPr>
        </p:nvSpPr>
        <p:spPr/>
        <p:txBody>
          <a:bodyPr/>
          <a:lstStyle/>
          <a:p>
            <a:fld id="{BF25531C-F3B7-4618-9A07-E14445AD441B}" type="slidenum">
              <a:rPr lang="en-US" smtClean="0"/>
              <a:pPr/>
              <a:t>30</a:t>
            </a:fld>
            <a:endParaRPr lang="en-US"/>
          </a:p>
        </p:txBody>
      </p:sp>
    </p:spTree>
    <p:extLst>
      <p:ext uri="{BB962C8B-B14F-4D97-AF65-F5344CB8AC3E}">
        <p14:creationId xmlns:p14="http://schemas.microsoft.com/office/powerpoint/2010/main" val="40714846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95379-0A98-4DFC-BB80-8CF566E4A3C5}"/>
              </a:ext>
            </a:extLst>
          </p:cNvPr>
          <p:cNvSpPr>
            <a:spLocks noGrp="1"/>
          </p:cNvSpPr>
          <p:nvPr>
            <p:ph type="title"/>
          </p:nvPr>
        </p:nvSpPr>
        <p:spPr/>
        <p:txBody>
          <a:bodyPr/>
          <a:lstStyle/>
          <a:p>
            <a:r>
              <a:rPr lang="en-US" dirty="0"/>
              <a:t>18 Month Follow-Up Visit</a:t>
            </a:r>
            <a:br>
              <a:rPr lang="en-US" dirty="0"/>
            </a:br>
            <a:endParaRPr lang="en-US" dirty="0"/>
          </a:p>
        </p:txBody>
      </p:sp>
      <p:sp>
        <p:nvSpPr>
          <p:cNvPr id="3" name="Content Placeholder 2">
            <a:extLst>
              <a:ext uri="{FF2B5EF4-FFF2-40B4-BE49-F238E27FC236}">
                <a16:creationId xmlns:a16="http://schemas.microsoft.com/office/drawing/2014/main" id="{44385A10-E4F9-450F-B334-6B684F7F3C88}"/>
              </a:ext>
            </a:extLst>
          </p:cNvPr>
          <p:cNvSpPr>
            <a:spLocks noGrp="1"/>
          </p:cNvSpPr>
          <p:nvPr>
            <p:ph idx="1"/>
          </p:nvPr>
        </p:nvSpPr>
        <p:spPr/>
        <p:txBody>
          <a:bodyPr numCol="2"/>
          <a:lstStyle/>
          <a:p>
            <a:pPr marL="0" indent="0">
              <a:buNone/>
            </a:pPr>
            <a:r>
              <a:rPr lang="en-US" dirty="0"/>
              <a:t>Welcome back to Mbeya!</a:t>
            </a:r>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r>
              <a:rPr lang="en-US" dirty="0"/>
              <a:t>IRB approved evaluation</a:t>
            </a:r>
          </a:p>
          <a:p>
            <a:pPr lvl="1"/>
            <a:r>
              <a:rPr lang="en-US" dirty="0"/>
              <a:t>Log book extraction</a:t>
            </a:r>
          </a:p>
          <a:p>
            <a:pPr lvl="1"/>
            <a:r>
              <a:rPr lang="en-US" dirty="0"/>
              <a:t>Participant Questionnaire</a:t>
            </a:r>
          </a:p>
          <a:p>
            <a:pPr lvl="1"/>
            <a:r>
              <a:rPr lang="en-US" dirty="0"/>
              <a:t>Repeat OSCE Test</a:t>
            </a:r>
          </a:p>
          <a:p>
            <a:pPr lvl="1"/>
            <a:endParaRPr lang="en-US" dirty="0"/>
          </a:p>
          <a:p>
            <a:r>
              <a:rPr lang="en-US" dirty="0"/>
              <a:t>Follow up Training</a:t>
            </a:r>
          </a:p>
          <a:p>
            <a:endParaRPr lang="en-US" dirty="0"/>
          </a:p>
          <a:p>
            <a:r>
              <a:rPr lang="en-US" dirty="0"/>
              <a:t>Relationship Building</a:t>
            </a:r>
          </a:p>
        </p:txBody>
      </p:sp>
      <p:sp>
        <p:nvSpPr>
          <p:cNvPr id="4" name="Slide Number Placeholder 3">
            <a:extLst>
              <a:ext uri="{FF2B5EF4-FFF2-40B4-BE49-F238E27FC236}">
                <a16:creationId xmlns:a16="http://schemas.microsoft.com/office/drawing/2014/main" id="{1EACB7DC-7E9B-4788-8E70-54C1BBC9AC2B}"/>
              </a:ext>
            </a:extLst>
          </p:cNvPr>
          <p:cNvSpPr>
            <a:spLocks noGrp="1"/>
          </p:cNvSpPr>
          <p:nvPr>
            <p:ph type="sldNum" sz="quarter" idx="10"/>
          </p:nvPr>
        </p:nvSpPr>
        <p:spPr/>
        <p:txBody>
          <a:bodyPr/>
          <a:lstStyle/>
          <a:p>
            <a:fld id="{BF25531C-F3B7-4618-9A07-E14445AD441B}" type="slidenum">
              <a:rPr lang="en-US" smtClean="0"/>
              <a:pPr/>
              <a:t>31</a:t>
            </a:fld>
            <a:endParaRPr lang="en-US"/>
          </a:p>
        </p:txBody>
      </p:sp>
    </p:spTree>
    <p:extLst>
      <p:ext uri="{BB962C8B-B14F-4D97-AF65-F5344CB8AC3E}">
        <p14:creationId xmlns:p14="http://schemas.microsoft.com/office/powerpoint/2010/main" val="7066169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4330A-C869-41DB-8AD6-B175585F0F3F}"/>
              </a:ext>
            </a:extLst>
          </p:cNvPr>
          <p:cNvSpPr>
            <a:spLocks noGrp="1"/>
          </p:cNvSpPr>
          <p:nvPr>
            <p:ph type="title"/>
          </p:nvPr>
        </p:nvSpPr>
        <p:spPr/>
        <p:txBody>
          <a:bodyPr/>
          <a:lstStyle/>
          <a:p>
            <a:r>
              <a:rPr lang="en-US" dirty="0"/>
              <a:t>What’s Still There and Working?</a:t>
            </a:r>
          </a:p>
        </p:txBody>
      </p:sp>
      <p:sp>
        <p:nvSpPr>
          <p:cNvPr id="3" name="Content Placeholder 2">
            <a:extLst>
              <a:ext uri="{FF2B5EF4-FFF2-40B4-BE49-F238E27FC236}">
                <a16:creationId xmlns:a16="http://schemas.microsoft.com/office/drawing/2014/main" id="{183E3EA5-D31B-4D3D-979D-F0663C9DBF81}"/>
              </a:ext>
            </a:extLst>
          </p:cNvPr>
          <p:cNvSpPr>
            <a:spLocks noGrp="1"/>
          </p:cNvSpPr>
          <p:nvPr>
            <p:ph idx="1"/>
          </p:nvPr>
        </p:nvSpPr>
        <p:spPr/>
        <p:txBody>
          <a:bodyPr/>
          <a:lstStyle/>
          <a:p>
            <a:r>
              <a:rPr lang="en-US" dirty="0"/>
              <a:t>Both V-Scan Machines still on site and functional! (5 years)</a:t>
            </a:r>
          </a:p>
          <a:p>
            <a:endParaRPr lang="en-US" dirty="0"/>
          </a:p>
          <a:p>
            <a:r>
              <a:rPr lang="en-US" dirty="0" err="1"/>
              <a:t>Checkin</a:t>
            </a:r>
            <a:r>
              <a:rPr lang="en-US" dirty="0"/>
              <a:t>/Checkout logbook for Machines still in use</a:t>
            </a:r>
          </a:p>
          <a:p>
            <a:endParaRPr lang="en-US" dirty="0"/>
          </a:p>
          <a:p>
            <a:r>
              <a:rPr lang="en-US" dirty="0"/>
              <a:t>4 of the 8 Trainees still on site</a:t>
            </a:r>
          </a:p>
          <a:p>
            <a:endParaRPr lang="en-US" dirty="0"/>
          </a:p>
        </p:txBody>
      </p:sp>
      <p:sp>
        <p:nvSpPr>
          <p:cNvPr id="4" name="Slide Number Placeholder 3">
            <a:extLst>
              <a:ext uri="{FF2B5EF4-FFF2-40B4-BE49-F238E27FC236}">
                <a16:creationId xmlns:a16="http://schemas.microsoft.com/office/drawing/2014/main" id="{E461EBC3-318E-4910-A8B7-F52CF167B3AD}"/>
              </a:ext>
            </a:extLst>
          </p:cNvPr>
          <p:cNvSpPr>
            <a:spLocks noGrp="1"/>
          </p:cNvSpPr>
          <p:nvPr>
            <p:ph type="sldNum" sz="quarter" idx="10"/>
          </p:nvPr>
        </p:nvSpPr>
        <p:spPr/>
        <p:txBody>
          <a:bodyPr/>
          <a:lstStyle/>
          <a:p>
            <a:fld id="{BF25531C-F3B7-4618-9A07-E14445AD441B}" type="slidenum">
              <a:rPr lang="en-US" smtClean="0"/>
              <a:pPr/>
              <a:t>32</a:t>
            </a:fld>
            <a:endParaRPr lang="en-US"/>
          </a:p>
        </p:txBody>
      </p:sp>
    </p:spTree>
    <p:extLst>
      <p:ext uri="{BB962C8B-B14F-4D97-AF65-F5344CB8AC3E}">
        <p14:creationId xmlns:p14="http://schemas.microsoft.com/office/powerpoint/2010/main" val="10286459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D2C47-32C3-45BF-A406-829751D47A2E}"/>
              </a:ext>
            </a:extLst>
          </p:cNvPr>
          <p:cNvSpPr>
            <a:spLocks noGrp="1"/>
          </p:cNvSpPr>
          <p:nvPr>
            <p:ph type="title"/>
          </p:nvPr>
        </p:nvSpPr>
        <p:spPr/>
        <p:txBody>
          <a:bodyPr/>
          <a:lstStyle/>
          <a:p>
            <a:r>
              <a:rPr lang="en-US" dirty="0"/>
              <a:t>What’s not really working…</a:t>
            </a:r>
          </a:p>
        </p:txBody>
      </p:sp>
      <p:sp>
        <p:nvSpPr>
          <p:cNvPr id="3" name="Content Placeholder 2">
            <a:extLst>
              <a:ext uri="{FF2B5EF4-FFF2-40B4-BE49-F238E27FC236}">
                <a16:creationId xmlns:a16="http://schemas.microsoft.com/office/drawing/2014/main" id="{36716823-3C5E-4376-88F7-14C93CD4EFB7}"/>
              </a:ext>
            </a:extLst>
          </p:cNvPr>
          <p:cNvSpPr>
            <a:spLocks noGrp="1"/>
          </p:cNvSpPr>
          <p:nvPr>
            <p:ph idx="1"/>
          </p:nvPr>
        </p:nvSpPr>
        <p:spPr/>
        <p:txBody>
          <a:bodyPr/>
          <a:lstStyle/>
          <a:p>
            <a:r>
              <a:rPr lang="en-US" dirty="0"/>
              <a:t>Log books to document scans (patient, findings, impact) not being used. </a:t>
            </a:r>
          </a:p>
          <a:p>
            <a:endParaRPr lang="en-US" dirty="0"/>
          </a:p>
          <a:p>
            <a:r>
              <a:rPr lang="en-US" dirty="0"/>
              <a:t>Ultrasounds are being done but not for trauma patients.</a:t>
            </a:r>
          </a:p>
          <a:p>
            <a:endParaRPr lang="en-US" dirty="0"/>
          </a:p>
          <a:p>
            <a:r>
              <a:rPr lang="en-US" dirty="0"/>
              <a:t>Only 1 of the trainees feels confident in his skills</a:t>
            </a:r>
          </a:p>
          <a:p>
            <a:endParaRPr lang="en-US" dirty="0"/>
          </a:p>
          <a:p>
            <a:endParaRPr lang="en-US" dirty="0"/>
          </a:p>
        </p:txBody>
      </p:sp>
      <p:sp>
        <p:nvSpPr>
          <p:cNvPr id="4" name="Slide Number Placeholder 3">
            <a:extLst>
              <a:ext uri="{FF2B5EF4-FFF2-40B4-BE49-F238E27FC236}">
                <a16:creationId xmlns:a16="http://schemas.microsoft.com/office/drawing/2014/main" id="{0C43BD67-B657-4500-BB30-E6FD58E4B272}"/>
              </a:ext>
            </a:extLst>
          </p:cNvPr>
          <p:cNvSpPr>
            <a:spLocks noGrp="1"/>
          </p:cNvSpPr>
          <p:nvPr>
            <p:ph type="sldNum" sz="quarter" idx="10"/>
          </p:nvPr>
        </p:nvSpPr>
        <p:spPr/>
        <p:txBody>
          <a:bodyPr/>
          <a:lstStyle/>
          <a:p>
            <a:fld id="{BF25531C-F3B7-4618-9A07-E14445AD441B}" type="slidenum">
              <a:rPr lang="en-US" smtClean="0"/>
              <a:pPr/>
              <a:t>33</a:t>
            </a:fld>
            <a:endParaRPr lang="en-US"/>
          </a:p>
        </p:txBody>
      </p:sp>
    </p:spTree>
    <p:extLst>
      <p:ext uri="{BB962C8B-B14F-4D97-AF65-F5344CB8AC3E}">
        <p14:creationId xmlns:p14="http://schemas.microsoft.com/office/powerpoint/2010/main" val="35886124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77599D-FF9D-418B-96BB-BAAF4CED5FAA}"/>
              </a:ext>
            </a:extLst>
          </p:cNvPr>
          <p:cNvSpPr>
            <a:spLocks noGrp="1"/>
          </p:cNvSpPr>
          <p:nvPr>
            <p:ph type="title"/>
          </p:nvPr>
        </p:nvSpPr>
        <p:spPr/>
        <p:txBody>
          <a:bodyPr/>
          <a:lstStyle/>
          <a:p>
            <a:r>
              <a:rPr lang="en-US" dirty="0"/>
              <a:t>Success Story</a:t>
            </a:r>
          </a:p>
        </p:txBody>
      </p:sp>
      <p:sp>
        <p:nvSpPr>
          <p:cNvPr id="4" name="Slide Number Placeholder 3">
            <a:extLst>
              <a:ext uri="{FF2B5EF4-FFF2-40B4-BE49-F238E27FC236}">
                <a16:creationId xmlns:a16="http://schemas.microsoft.com/office/drawing/2014/main" id="{818283A5-FC4F-4BF5-89E0-50D8763B6C12}"/>
              </a:ext>
            </a:extLst>
          </p:cNvPr>
          <p:cNvSpPr>
            <a:spLocks noGrp="1"/>
          </p:cNvSpPr>
          <p:nvPr>
            <p:ph type="sldNum" sz="quarter" idx="10"/>
          </p:nvPr>
        </p:nvSpPr>
        <p:spPr/>
        <p:txBody>
          <a:bodyPr/>
          <a:lstStyle/>
          <a:p>
            <a:fld id="{BF25531C-F3B7-4618-9A07-E14445AD441B}" type="slidenum">
              <a:rPr lang="en-US" smtClean="0"/>
              <a:pPr/>
              <a:t>34</a:t>
            </a:fld>
            <a:endParaRPr lang="en-US"/>
          </a:p>
        </p:txBody>
      </p:sp>
      <p:sp>
        <p:nvSpPr>
          <p:cNvPr id="7" name="TextBox 6">
            <a:extLst>
              <a:ext uri="{FF2B5EF4-FFF2-40B4-BE49-F238E27FC236}">
                <a16:creationId xmlns:a16="http://schemas.microsoft.com/office/drawing/2014/main" id="{C5A2B989-7098-4701-878B-39A0F065BF15}"/>
              </a:ext>
            </a:extLst>
          </p:cNvPr>
          <p:cNvSpPr txBox="1"/>
          <p:nvPr/>
        </p:nvSpPr>
        <p:spPr>
          <a:xfrm>
            <a:off x="6704012" y="1636712"/>
            <a:ext cx="4875372" cy="3970318"/>
          </a:xfrm>
          <a:prstGeom prst="rect">
            <a:avLst/>
          </a:prstGeom>
          <a:noFill/>
        </p:spPr>
        <p:txBody>
          <a:bodyPr wrap="square" rtlCol="0">
            <a:spAutoFit/>
          </a:bodyPr>
          <a:lstStyle/>
          <a:p>
            <a:pPr algn="ctr"/>
            <a:r>
              <a:rPr lang="en-US" sz="2800" dirty="0"/>
              <a:t>Dr. Joseph</a:t>
            </a:r>
          </a:p>
          <a:p>
            <a:pPr algn="ctr"/>
            <a:endParaRPr lang="en-US" sz="2800" dirty="0"/>
          </a:p>
          <a:p>
            <a:r>
              <a:rPr lang="en-US" sz="2800" dirty="0"/>
              <a:t>-Completed FAST Training</a:t>
            </a:r>
          </a:p>
          <a:p>
            <a:endParaRPr lang="en-US" sz="2800" dirty="0"/>
          </a:p>
          <a:p>
            <a:r>
              <a:rPr lang="en-US" sz="2800" dirty="0"/>
              <a:t>-Applied and completed an Echocardiogram Course</a:t>
            </a:r>
          </a:p>
          <a:p>
            <a:endParaRPr lang="en-US" sz="2800" dirty="0"/>
          </a:p>
          <a:p>
            <a:r>
              <a:rPr lang="en-US" sz="2800" dirty="0"/>
              <a:t>-Scans regularly on the ward and for radiology</a:t>
            </a:r>
          </a:p>
        </p:txBody>
      </p:sp>
      <p:sp>
        <p:nvSpPr>
          <p:cNvPr id="5" name="Content Placeholder 4">
            <a:extLst>
              <a:ext uri="{FF2B5EF4-FFF2-40B4-BE49-F238E27FC236}">
                <a16:creationId xmlns:a16="http://schemas.microsoft.com/office/drawing/2014/main" id="{0AE9599B-0644-4E44-82FE-513B451204C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3649134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6E8C8-3137-4F48-B1EB-DE3D6577DDD1}"/>
              </a:ext>
            </a:extLst>
          </p:cNvPr>
          <p:cNvSpPr>
            <a:spLocks noGrp="1"/>
          </p:cNvSpPr>
          <p:nvPr>
            <p:ph type="title"/>
          </p:nvPr>
        </p:nvSpPr>
        <p:spPr/>
        <p:txBody>
          <a:bodyPr/>
          <a:lstStyle/>
          <a:p>
            <a:r>
              <a:rPr lang="en-US" dirty="0"/>
              <a:t>Data Set Nulls</a:t>
            </a:r>
          </a:p>
        </p:txBody>
      </p:sp>
      <p:sp>
        <p:nvSpPr>
          <p:cNvPr id="3" name="Content Placeholder 2">
            <a:extLst>
              <a:ext uri="{FF2B5EF4-FFF2-40B4-BE49-F238E27FC236}">
                <a16:creationId xmlns:a16="http://schemas.microsoft.com/office/drawing/2014/main" id="{E4EFA564-757D-43B9-8290-16DABFF8A9AE}"/>
              </a:ext>
            </a:extLst>
          </p:cNvPr>
          <p:cNvSpPr>
            <a:spLocks noGrp="1"/>
          </p:cNvSpPr>
          <p:nvPr>
            <p:ph idx="1"/>
          </p:nvPr>
        </p:nvSpPr>
        <p:spPr/>
        <p:txBody>
          <a:bodyPr numCol="2"/>
          <a:lstStyle/>
          <a:p>
            <a:r>
              <a:rPr lang="en-US" dirty="0"/>
              <a:t>Log Book Extraction</a:t>
            </a:r>
          </a:p>
          <a:p>
            <a:pPr lvl="1"/>
            <a:r>
              <a:rPr lang="en-US" dirty="0"/>
              <a:t>Not Used, No data to collect</a:t>
            </a:r>
          </a:p>
          <a:p>
            <a:pPr lvl="1"/>
            <a:endParaRPr lang="en-US" dirty="0"/>
          </a:p>
          <a:p>
            <a:r>
              <a:rPr lang="en-US" dirty="0"/>
              <a:t>However Check out Log Shows</a:t>
            </a:r>
          </a:p>
          <a:p>
            <a:pPr lvl="1"/>
            <a:r>
              <a:rPr lang="en-US" dirty="0"/>
              <a:t>Machine 1, 63 Uses</a:t>
            </a:r>
          </a:p>
          <a:p>
            <a:pPr lvl="1"/>
            <a:r>
              <a:rPr lang="en-US" dirty="0"/>
              <a:t>Machine 2, </a:t>
            </a:r>
          </a:p>
          <a:p>
            <a:pPr lvl="1"/>
            <a:endParaRPr lang="en-US" dirty="0"/>
          </a:p>
          <a:p>
            <a:r>
              <a:rPr lang="en-US" dirty="0"/>
              <a:t>OSCE Data</a:t>
            </a:r>
          </a:p>
          <a:p>
            <a:pPr lvl="1"/>
            <a:r>
              <a:rPr lang="en-US" dirty="0"/>
              <a:t>3 prior participants available</a:t>
            </a:r>
          </a:p>
          <a:p>
            <a:pPr lvl="1"/>
            <a:r>
              <a:rPr lang="en-US" dirty="0"/>
              <a:t>1 declined </a:t>
            </a:r>
          </a:p>
          <a:p>
            <a:pPr lvl="1"/>
            <a:r>
              <a:rPr lang="en-US" dirty="0"/>
              <a:t>Anonymity Compromised </a:t>
            </a:r>
          </a:p>
          <a:p>
            <a:pPr lvl="1"/>
            <a:r>
              <a:rPr lang="en-US" dirty="0"/>
              <a:t>Performed for Training Purposes Only</a:t>
            </a:r>
          </a:p>
        </p:txBody>
      </p:sp>
      <p:sp>
        <p:nvSpPr>
          <p:cNvPr id="4" name="Slide Number Placeholder 3">
            <a:extLst>
              <a:ext uri="{FF2B5EF4-FFF2-40B4-BE49-F238E27FC236}">
                <a16:creationId xmlns:a16="http://schemas.microsoft.com/office/drawing/2014/main" id="{60BED16C-1AE7-4F8A-91F9-B917543095CD}"/>
              </a:ext>
            </a:extLst>
          </p:cNvPr>
          <p:cNvSpPr>
            <a:spLocks noGrp="1"/>
          </p:cNvSpPr>
          <p:nvPr>
            <p:ph type="sldNum" sz="quarter" idx="10"/>
          </p:nvPr>
        </p:nvSpPr>
        <p:spPr/>
        <p:txBody>
          <a:bodyPr/>
          <a:lstStyle/>
          <a:p>
            <a:fld id="{BF25531C-F3B7-4618-9A07-E14445AD441B}" type="slidenum">
              <a:rPr lang="en-US" smtClean="0"/>
              <a:pPr/>
              <a:t>35</a:t>
            </a:fld>
            <a:endParaRPr lang="en-US"/>
          </a:p>
        </p:txBody>
      </p:sp>
    </p:spTree>
    <p:extLst>
      <p:ext uri="{BB962C8B-B14F-4D97-AF65-F5344CB8AC3E}">
        <p14:creationId xmlns:p14="http://schemas.microsoft.com/office/powerpoint/2010/main" val="374140697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2B946-1A82-4C47-A7A8-8BA9F9F14F74}"/>
              </a:ext>
            </a:extLst>
          </p:cNvPr>
          <p:cNvSpPr>
            <a:spLocks noGrp="1"/>
          </p:cNvSpPr>
          <p:nvPr>
            <p:ph type="title"/>
          </p:nvPr>
        </p:nvSpPr>
        <p:spPr/>
        <p:txBody>
          <a:bodyPr/>
          <a:lstStyle/>
          <a:p>
            <a:r>
              <a:rPr lang="en-US" dirty="0"/>
              <a:t>18 Month Follow Up Questionnaire</a:t>
            </a:r>
          </a:p>
        </p:txBody>
      </p:sp>
      <p:sp>
        <p:nvSpPr>
          <p:cNvPr id="3" name="Content Placeholder 2">
            <a:extLst>
              <a:ext uri="{FF2B5EF4-FFF2-40B4-BE49-F238E27FC236}">
                <a16:creationId xmlns:a16="http://schemas.microsoft.com/office/drawing/2014/main" id="{3FDC2463-B33C-4E45-B9C5-2B776F9C2627}"/>
              </a:ext>
            </a:extLst>
          </p:cNvPr>
          <p:cNvSpPr>
            <a:spLocks noGrp="1"/>
          </p:cNvSpPr>
          <p:nvPr>
            <p:ph idx="1"/>
          </p:nvPr>
        </p:nvSpPr>
        <p:spPr/>
        <p:txBody>
          <a:bodyPr/>
          <a:lstStyle/>
          <a:p>
            <a:r>
              <a:rPr lang="en-US" dirty="0"/>
              <a:t>3 of the 4 trainees still on site</a:t>
            </a:r>
          </a:p>
          <a:p>
            <a:endParaRPr lang="en-US" dirty="0"/>
          </a:p>
          <a:p>
            <a:r>
              <a:rPr lang="en-US" dirty="0"/>
              <a:t>1 of the 4 off site</a:t>
            </a:r>
          </a:p>
          <a:p>
            <a:pPr lvl="1"/>
            <a:r>
              <a:rPr lang="en-US" dirty="0"/>
              <a:t>In pediatric residency</a:t>
            </a:r>
          </a:p>
          <a:p>
            <a:pPr lvl="1"/>
            <a:r>
              <a:rPr lang="en-US" dirty="0"/>
              <a:t>No ultrasound access</a:t>
            </a:r>
          </a:p>
        </p:txBody>
      </p:sp>
      <p:sp>
        <p:nvSpPr>
          <p:cNvPr id="4" name="Slide Number Placeholder 3">
            <a:extLst>
              <a:ext uri="{FF2B5EF4-FFF2-40B4-BE49-F238E27FC236}">
                <a16:creationId xmlns:a16="http://schemas.microsoft.com/office/drawing/2014/main" id="{F1D11302-E7FC-468F-818D-D07315D49395}"/>
              </a:ext>
            </a:extLst>
          </p:cNvPr>
          <p:cNvSpPr>
            <a:spLocks noGrp="1"/>
          </p:cNvSpPr>
          <p:nvPr>
            <p:ph type="sldNum" sz="quarter" idx="10"/>
          </p:nvPr>
        </p:nvSpPr>
        <p:spPr/>
        <p:txBody>
          <a:bodyPr/>
          <a:lstStyle/>
          <a:p>
            <a:fld id="{BF25531C-F3B7-4618-9A07-E14445AD441B}" type="slidenum">
              <a:rPr lang="en-US" smtClean="0"/>
              <a:pPr/>
              <a:t>36</a:t>
            </a:fld>
            <a:endParaRPr lang="en-US"/>
          </a:p>
        </p:txBody>
      </p:sp>
    </p:spTree>
    <p:extLst>
      <p:ext uri="{BB962C8B-B14F-4D97-AF65-F5344CB8AC3E}">
        <p14:creationId xmlns:p14="http://schemas.microsoft.com/office/powerpoint/2010/main" val="2041903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A44D8-9DEC-45AE-B792-59820BAC3ED8}"/>
              </a:ext>
            </a:extLst>
          </p:cNvPr>
          <p:cNvSpPr>
            <a:spLocks noGrp="1"/>
          </p:cNvSpPr>
          <p:nvPr>
            <p:ph type="title"/>
          </p:nvPr>
        </p:nvSpPr>
        <p:spPr/>
        <p:txBody>
          <a:bodyPr/>
          <a:lstStyle/>
          <a:p>
            <a:r>
              <a:rPr lang="en-US" dirty="0"/>
              <a:t>Are They Scanning?</a:t>
            </a:r>
          </a:p>
        </p:txBody>
      </p:sp>
      <p:graphicFrame>
        <p:nvGraphicFramePr>
          <p:cNvPr id="5" name="Content Placeholder 4">
            <a:extLst>
              <a:ext uri="{FF2B5EF4-FFF2-40B4-BE49-F238E27FC236}">
                <a16:creationId xmlns:a16="http://schemas.microsoft.com/office/drawing/2014/main" id="{E7D7279A-918D-4706-928D-763347222A24}"/>
              </a:ext>
            </a:extLst>
          </p:cNvPr>
          <p:cNvGraphicFramePr>
            <a:graphicFrameLocks noGrp="1"/>
          </p:cNvGraphicFramePr>
          <p:nvPr>
            <p:ph idx="1"/>
            <p:extLst>
              <p:ext uri="{D42A27DB-BD31-4B8C-83A1-F6EECF244321}">
                <p14:modId xmlns:p14="http://schemas.microsoft.com/office/powerpoint/2010/main" val="100137904"/>
              </p:ext>
            </p:extLst>
          </p:nvPr>
        </p:nvGraphicFramePr>
        <p:xfrm>
          <a:off x="914162" y="1600200"/>
          <a:ext cx="10665225" cy="3733800"/>
        </p:xfrm>
        <a:graphic>
          <a:graphicData uri="http://schemas.openxmlformats.org/drawingml/2006/table">
            <a:tbl>
              <a:tblPr firstRow="1" bandRow="1">
                <a:tableStyleId>{5C22544A-7EE6-4342-B048-85BDC9FD1C3A}</a:tableStyleId>
              </a:tblPr>
              <a:tblGrid>
                <a:gridCol w="5485050">
                  <a:extLst>
                    <a:ext uri="{9D8B030D-6E8A-4147-A177-3AD203B41FA5}">
                      <a16:colId xmlns:a16="http://schemas.microsoft.com/office/drawing/2014/main" val="2552023475"/>
                    </a:ext>
                  </a:extLst>
                </a:gridCol>
                <a:gridCol w="1143000">
                  <a:extLst>
                    <a:ext uri="{9D8B030D-6E8A-4147-A177-3AD203B41FA5}">
                      <a16:colId xmlns:a16="http://schemas.microsoft.com/office/drawing/2014/main" val="3021287010"/>
                    </a:ext>
                  </a:extLst>
                </a:gridCol>
                <a:gridCol w="1295400">
                  <a:extLst>
                    <a:ext uri="{9D8B030D-6E8A-4147-A177-3AD203B41FA5}">
                      <a16:colId xmlns:a16="http://schemas.microsoft.com/office/drawing/2014/main" val="1140941948"/>
                    </a:ext>
                  </a:extLst>
                </a:gridCol>
                <a:gridCol w="1295400">
                  <a:extLst>
                    <a:ext uri="{9D8B030D-6E8A-4147-A177-3AD203B41FA5}">
                      <a16:colId xmlns:a16="http://schemas.microsoft.com/office/drawing/2014/main" val="1219277963"/>
                    </a:ext>
                  </a:extLst>
                </a:gridCol>
                <a:gridCol w="1446375">
                  <a:extLst>
                    <a:ext uri="{9D8B030D-6E8A-4147-A177-3AD203B41FA5}">
                      <a16:colId xmlns:a16="http://schemas.microsoft.com/office/drawing/2014/main" val="890379162"/>
                    </a:ext>
                  </a:extLst>
                </a:gridCol>
              </a:tblGrid>
              <a:tr h="622300">
                <a:tc>
                  <a:txBody>
                    <a:bodyPr/>
                    <a:lstStyle/>
                    <a:p>
                      <a:endParaRPr lang="en-US" dirty="0"/>
                    </a:p>
                  </a:txBody>
                  <a:tcPr/>
                </a:tc>
                <a:tc>
                  <a:txBody>
                    <a:bodyPr/>
                    <a:lstStyle/>
                    <a:p>
                      <a:r>
                        <a:rPr lang="en-US" dirty="0"/>
                        <a:t>A</a:t>
                      </a:r>
                    </a:p>
                  </a:txBody>
                  <a:tcPr/>
                </a:tc>
                <a:tc>
                  <a:txBody>
                    <a:bodyPr/>
                    <a:lstStyle/>
                    <a:p>
                      <a:r>
                        <a:rPr lang="en-US" dirty="0"/>
                        <a:t>B</a:t>
                      </a:r>
                    </a:p>
                  </a:txBody>
                  <a:tcPr/>
                </a:tc>
                <a:tc>
                  <a:txBody>
                    <a:bodyPr/>
                    <a:lstStyle/>
                    <a:p>
                      <a:r>
                        <a:rPr lang="en-US" dirty="0"/>
                        <a:t>C</a:t>
                      </a:r>
                    </a:p>
                  </a:txBody>
                  <a:tcPr/>
                </a:tc>
                <a:tc>
                  <a:txBody>
                    <a:bodyPr/>
                    <a:lstStyle/>
                    <a:p>
                      <a:r>
                        <a:rPr lang="en-US" dirty="0"/>
                        <a:t>D</a:t>
                      </a:r>
                    </a:p>
                  </a:txBody>
                  <a:tcPr/>
                </a:tc>
                <a:extLst>
                  <a:ext uri="{0D108BD9-81ED-4DB2-BD59-A6C34878D82A}">
                    <a16:rowId xmlns:a16="http://schemas.microsoft.com/office/drawing/2014/main" val="106258784"/>
                  </a:ext>
                </a:extLst>
              </a:tr>
              <a:tr h="622300">
                <a:tc>
                  <a:txBody>
                    <a:bodyPr/>
                    <a:lstStyle/>
                    <a:p>
                      <a:r>
                        <a:rPr lang="en-US" dirty="0"/>
                        <a:t># FAST exams since training</a:t>
                      </a:r>
                    </a:p>
                  </a:txBody>
                  <a:tcPr/>
                </a:tc>
                <a:tc>
                  <a:txBody>
                    <a:bodyPr/>
                    <a:lstStyle/>
                    <a:p>
                      <a:r>
                        <a:rPr lang="en-US" dirty="0"/>
                        <a:t>0</a:t>
                      </a:r>
                    </a:p>
                  </a:txBody>
                  <a:tcPr/>
                </a:tc>
                <a:tc>
                  <a:txBody>
                    <a:bodyPr/>
                    <a:lstStyle/>
                    <a:p>
                      <a:r>
                        <a:rPr lang="en-US" b="1" dirty="0"/>
                        <a:t>&gt;60</a:t>
                      </a:r>
                    </a:p>
                  </a:txBody>
                  <a:tcPr/>
                </a:tc>
                <a:tc>
                  <a:txBody>
                    <a:bodyPr/>
                    <a:lstStyle/>
                    <a:p>
                      <a:r>
                        <a:rPr lang="en-US" dirty="0"/>
                        <a:t>1-20</a:t>
                      </a:r>
                    </a:p>
                  </a:txBody>
                  <a:tcPr/>
                </a:tc>
                <a:tc>
                  <a:txBody>
                    <a:bodyPr/>
                    <a:lstStyle/>
                    <a:p>
                      <a:r>
                        <a:rPr lang="en-US" dirty="0"/>
                        <a:t>1-20</a:t>
                      </a:r>
                    </a:p>
                  </a:txBody>
                  <a:tcPr/>
                </a:tc>
                <a:extLst>
                  <a:ext uri="{0D108BD9-81ED-4DB2-BD59-A6C34878D82A}">
                    <a16:rowId xmlns:a16="http://schemas.microsoft.com/office/drawing/2014/main" val="1124908259"/>
                  </a:ext>
                </a:extLst>
              </a:tr>
              <a:tr h="622300">
                <a:tc>
                  <a:txBody>
                    <a:bodyPr/>
                    <a:lstStyle/>
                    <a:p>
                      <a:r>
                        <a:rPr lang="en-US" dirty="0"/>
                        <a:t># in past 30 days</a:t>
                      </a:r>
                    </a:p>
                  </a:txBody>
                  <a:tcPr/>
                </a:tc>
                <a:tc>
                  <a:txBody>
                    <a:bodyPr/>
                    <a:lstStyle/>
                    <a:p>
                      <a:r>
                        <a:rPr lang="en-US" dirty="0"/>
                        <a:t>0</a:t>
                      </a:r>
                    </a:p>
                  </a:txBody>
                  <a:tcPr/>
                </a:tc>
                <a:tc>
                  <a:txBody>
                    <a:bodyPr/>
                    <a:lstStyle/>
                    <a:p>
                      <a:r>
                        <a:rPr lang="en-US" b="1" dirty="0"/>
                        <a:t>&gt;15</a:t>
                      </a:r>
                    </a:p>
                  </a:txBody>
                  <a:tcPr/>
                </a:tc>
                <a:tc>
                  <a:txBody>
                    <a:bodyPr/>
                    <a:lstStyle/>
                    <a:p>
                      <a:r>
                        <a:rPr lang="en-US" dirty="0"/>
                        <a:t>0</a:t>
                      </a:r>
                    </a:p>
                  </a:txBody>
                  <a:tcPr/>
                </a:tc>
                <a:tc>
                  <a:txBody>
                    <a:bodyPr/>
                    <a:lstStyle/>
                    <a:p>
                      <a:r>
                        <a:rPr lang="en-US" dirty="0"/>
                        <a:t>0</a:t>
                      </a:r>
                    </a:p>
                  </a:txBody>
                  <a:tcPr/>
                </a:tc>
                <a:extLst>
                  <a:ext uri="{0D108BD9-81ED-4DB2-BD59-A6C34878D82A}">
                    <a16:rowId xmlns:a16="http://schemas.microsoft.com/office/drawing/2014/main" val="768541952"/>
                  </a:ext>
                </a:extLst>
              </a:tr>
              <a:tr h="622300">
                <a:tc>
                  <a:txBody>
                    <a:bodyPr/>
                    <a:lstStyle/>
                    <a:p>
                      <a:r>
                        <a:rPr lang="en-US" dirty="0"/>
                        <a:t># in 30 days that changed management</a:t>
                      </a:r>
                    </a:p>
                  </a:txBody>
                  <a:tcPr/>
                </a:tc>
                <a:tc>
                  <a:txBody>
                    <a:bodyPr/>
                    <a:lstStyle/>
                    <a:p>
                      <a:r>
                        <a:rPr lang="en-US" dirty="0"/>
                        <a:t>0</a:t>
                      </a:r>
                    </a:p>
                  </a:txBody>
                  <a:tcPr/>
                </a:tc>
                <a:tc>
                  <a:txBody>
                    <a:bodyPr/>
                    <a:lstStyle/>
                    <a:p>
                      <a:r>
                        <a:rPr lang="en-US" b="1" dirty="0"/>
                        <a:t>&gt;15</a:t>
                      </a:r>
                    </a:p>
                  </a:txBody>
                  <a:tcPr/>
                </a:tc>
                <a:tc>
                  <a:txBody>
                    <a:bodyPr/>
                    <a:lstStyle/>
                    <a:p>
                      <a:r>
                        <a:rPr lang="en-US" dirty="0"/>
                        <a:t>0</a:t>
                      </a:r>
                    </a:p>
                  </a:txBody>
                  <a:tcPr/>
                </a:tc>
                <a:tc>
                  <a:txBody>
                    <a:bodyPr/>
                    <a:lstStyle/>
                    <a:p>
                      <a:r>
                        <a:rPr lang="en-US" dirty="0"/>
                        <a:t>0</a:t>
                      </a:r>
                    </a:p>
                  </a:txBody>
                  <a:tcPr/>
                </a:tc>
                <a:extLst>
                  <a:ext uri="{0D108BD9-81ED-4DB2-BD59-A6C34878D82A}">
                    <a16:rowId xmlns:a16="http://schemas.microsoft.com/office/drawing/2014/main" val="4034179352"/>
                  </a:ext>
                </a:extLst>
              </a:tr>
              <a:tr h="622300">
                <a:tc>
                  <a:txBody>
                    <a:bodyPr/>
                    <a:lstStyle/>
                    <a:p>
                      <a:r>
                        <a:rPr lang="en-US" dirty="0"/>
                        <a:t>% NON-Trauma</a:t>
                      </a:r>
                    </a:p>
                  </a:txBody>
                  <a:tcPr/>
                </a:tc>
                <a:tc>
                  <a:txBody>
                    <a:bodyPr/>
                    <a:lstStyle/>
                    <a:p>
                      <a:r>
                        <a:rPr lang="en-US" dirty="0"/>
                        <a:t>0</a:t>
                      </a:r>
                    </a:p>
                  </a:txBody>
                  <a:tcPr/>
                </a:tc>
                <a:tc>
                  <a:txBody>
                    <a:bodyPr/>
                    <a:lstStyle/>
                    <a:p>
                      <a:r>
                        <a:rPr lang="en-US" b="1" dirty="0"/>
                        <a:t>51-75%</a:t>
                      </a:r>
                    </a:p>
                  </a:txBody>
                  <a:tcPr/>
                </a:tc>
                <a:tc>
                  <a:txBody>
                    <a:bodyPr/>
                    <a:lstStyle/>
                    <a:p>
                      <a:r>
                        <a:rPr lang="en-US" dirty="0"/>
                        <a:t>1-25%</a:t>
                      </a:r>
                    </a:p>
                  </a:txBody>
                  <a:tcPr/>
                </a:tc>
                <a:tc>
                  <a:txBody>
                    <a:bodyPr/>
                    <a:lstStyle/>
                    <a:p>
                      <a:r>
                        <a:rPr lang="en-US" dirty="0"/>
                        <a:t>1-25%</a:t>
                      </a:r>
                    </a:p>
                  </a:txBody>
                  <a:tcPr/>
                </a:tc>
                <a:extLst>
                  <a:ext uri="{0D108BD9-81ED-4DB2-BD59-A6C34878D82A}">
                    <a16:rowId xmlns:a16="http://schemas.microsoft.com/office/drawing/2014/main" val="4090892878"/>
                  </a:ext>
                </a:extLst>
              </a:tr>
              <a:tr h="622300">
                <a:tc>
                  <a:txBody>
                    <a:bodyPr/>
                    <a:lstStyle/>
                    <a:p>
                      <a:r>
                        <a:rPr lang="en-US" dirty="0"/>
                        <a:t>Mentoring?</a:t>
                      </a:r>
                    </a:p>
                  </a:txBody>
                  <a:tcPr/>
                </a:tc>
                <a:tc>
                  <a:txBody>
                    <a:bodyPr/>
                    <a:lstStyle/>
                    <a:p>
                      <a:r>
                        <a:rPr lang="en-US" dirty="0"/>
                        <a:t>No</a:t>
                      </a:r>
                    </a:p>
                  </a:txBody>
                  <a:tcPr/>
                </a:tc>
                <a:tc>
                  <a:txBody>
                    <a:bodyPr/>
                    <a:lstStyle/>
                    <a:p>
                      <a:r>
                        <a:rPr lang="en-US" b="1" dirty="0"/>
                        <a:t>Yes</a:t>
                      </a:r>
                    </a:p>
                  </a:txBody>
                  <a:tcPr/>
                </a:tc>
                <a:tc>
                  <a:txBody>
                    <a:bodyPr/>
                    <a:lstStyle/>
                    <a:p>
                      <a:r>
                        <a:rPr lang="en-US" dirty="0"/>
                        <a:t>No</a:t>
                      </a:r>
                    </a:p>
                  </a:txBody>
                  <a:tcPr/>
                </a:tc>
                <a:tc>
                  <a:txBody>
                    <a:bodyPr/>
                    <a:lstStyle/>
                    <a:p>
                      <a:r>
                        <a:rPr lang="en-US" dirty="0"/>
                        <a:t>Yes</a:t>
                      </a:r>
                    </a:p>
                  </a:txBody>
                  <a:tcPr/>
                </a:tc>
                <a:extLst>
                  <a:ext uri="{0D108BD9-81ED-4DB2-BD59-A6C34878D82A}">
                    <a16:rowId xmlns:a16="http://schemas.microsoft.com/office/drawing/2014/main" val="1105258337"/>
                  </a:ext>
                </a:extLst>
              </a:tr>
            </a:tbl>
          </a:graphicData>
        </a:graphic>
      </p:graphicFrame>
      <p:sp>
        <p:nvSpPr>
          <p:cNvPr id="4" name="Slide Number Placeholder 3">
            <a:extLst>
              <a:ext uri="{FF2B5EF4-FFF2-40B4-BE49-F238E27FC236}">
                <a16:creationId xmlns:a16="http://schemas.microsoft.com/office/drawing/2014/main" id="{A848785E-433A-437B-9A24-4BF3C150AF1B}"/>
              </a:ext>
            </a:extLst>
          </p:cNvPr>
          <p:cNvSpPr>
            <a:spLocks noGrp="1"/>
          </p:cNvSpPr>
          <p:nvPr>
            <p:ph type="sldNum" sz="quarter" idx="10"/>
          </p:nvPr>
        </p:nvSpPr>
        <p:spPr/>
        <p:txBody>
          <a:bodyPr/>
          <a:lstStyle/>
          <a:p>
            <a:fld id="{BF25531C-F3B7-4618-9A07-E14445AD441B}" type="slidenum">
              <a:rPr lang="en-US" smtClean="0"/>
              <a:pPr/>
              <a:t>37</a:t>
            </a:fld>
            <a:endParaRPr lang="en-US"/>
          </a:p>
        </p:txBody>
      </p:sp>
    </p:spTree>
    <p:extLst>
      <p:ext uri="{BB962C8B-B14F-4D97-AF65-F5344CB8AC3E}">
        <p14:creationId xmlns:p14="http://schemas.microsoft.com/office/powerpoint/2010/main" val="116994932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EF47AF-E473-4D2C-8F70-E6339A56F877}"/>
              </a:ext>
            </a:extLst>
          </p:cNvPr>
          <p:cNvSpPr>
            <a:spLocks noGrp="1"/>
          </p:cNvSpPr>
          <p:nvPr>
            <p:ph type="title"/>
          </p:nvPr>
        </p:nvSpPr>
        <p:spPr/>
        <p:txBody>
          <a:bodyPr/>
          <a:lstStyle/>
          <a:p>
            <a:r>
              <a:rPr lang="en-US" dirty="0"/>
              <a:t>FAST Exam Confidence</a:t>
            </a:r>
            <a:br>
              <a:rPr lang="en-US" dirty="0"/>
            </a:br>
            <a:r>
              <a:rPr lang="en-US" sz="2000" dirty="0"/>
              <a:t>Median of Self-Rated Confidence at 18 months, 4 trainees</a:t>
            </a:r>
            <a:endParaRPr lang="en-US" dirty="0"/>
          </a:p>
        </p:txBody>
      </p:sp>
      <p:graphicFrame>
        <p:nvGraphicFramePr>
          <p:cNvPr id="7" name="Content Placeholder 6">
            <a:extLst>
              <a:ext uri="{FF2B5EF4-FFF2-40B4-BE49-F238E27FC236}">
                <a16:creationId xmlns:a16="http://schemas.microsoft.com/office/drawing/2014/main" id="{12F0933A-FC4F-48EE-9E8A-3135459CEFFD}"/>
              </a:ext>
            </a:extLst>
          </p:cNvPr>
          <p:cNvGraphicFramePr>
            <a:graphicFrameLocks noGrp="1"/>
          </p:cNvGraphicFramePr>
          <p:nvPr>
            <p:ph idx="1"/>
            <p:extLst>
              <p:ext uri="{D42A27DB-BD31-4B8C-83A1-F6EECF244321}">
                <p14:modId xmlns:p14="http://schemas.microsoft.com/office/powerpoint/2010/main" val="3559357312"/>
              </p:ext>
            </p:extLst>
          </p:nvPr>
        </p:nvGraphicFramePr>
        <p:xfrm>
          <a:off x="304800" y="1524000"/>
          <a:ext cx="11504612" cy="4602163"/>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F8CB43F0-212D-40B4-8E62-5DE12B16AE16}"/>
              </a:ext>
            </a:extLst>
          </p:cNvPr>
          <p:cNvSpPr>
            <a:spLocks noGrp="1"/>
          </p:cNvSpPr>
          <p:nvPr>
            <p:ph type="sldNum" sz="quarter" idx="10"/>
          </p:nvPr>
        </p:nvSpPr>
        <p:spPr/>
        <p:txBody>
          <a:bodyPr/>
          <a:lstStyle/>
          <a:p>
            <a:fld id="{BF25531C-F3B7-4618-9A07-E14445AD441B}" type="slidenum">
              <a:rPr lang="en-US" smtClean="0"/>
              <a:pPr/>
              <a:t>38</a:t>
            </a:fld>
            <a:endParaRPr lang="en-US"/>
          </a:p>
        </p:txBody>
      </p:sp>
    </p:spTree>
    <p:extLst>
      <p:ext uri="{BB962C8B-B14F-4D97-AF65-F5344CB8AC3E}">
        <p14:creationId xmlns:p14="http://schemas.microsoft.com/office/powerpoint/2010/main" val="224479197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75388-9477-44CF-B6E4-E74CB6B7F2B5}"/>
              </a:ext>
            </a:extLst>
          </p:cNvPr>
          <p:cNvSpPr>
            <a:spLocks noGrp="1"/>
          </p:cNvSpPr>
          <p:nvPr>
            <p:ph type="title"/>
          </p:nvPr>
        </p:nvSpPr>
        <p:spPr/>
        <p:txBody>
          <a:bodyPr/>
          <a:lstStyle/>
          <a:p>
            <a:r>
              <a:rPr lang="en-US" dirty="0"/>
              <a:t>Barriers to Performing Ultrasound</a:t>
            </a:r>
            <a:br>
              <a:rPr lang="en-US" dirty="0"/>
            </a:br>
            <a:r>
              <a:rPr lang="en-US" sz="2400" dirty="0"/>
              <a:t>Median Rating (1-5), 4 Trainees</a:t>
            </a:r>
            <a:endParaRPr lang="en-US" dirty="0"/>
          </a:p>
        </p:txBody>
      </p:sp>
      <p:graphicFrame>
        <p:nvGraphicFramePr>
          <p:cNvPr id="7" name="Content Placeholder 6">
            <a:extLst>
              <a:ext uri="{FF2B5EF4-FFF2-40B4-BE49-F238E27FC236}">
                <a16:creationId xmlns:a16="http://schemas.microsoft.com/office/drawing/2014/main" id="{EE40A348-C700-4A04-949A-B0C1FC605FDB}"/>
              </a:ext>
            </a:extLst>
          </p:cNvPr>
          <p:cNvGraphicFramePr>
            <a:graphicFrameLocks noGrp="1"/>
          </p:cNvGraphicFramePr>
          <p:nvPr>
            <p:ph idx="1"/>
            <p:extLst>
              <p:ext uri="{D42A27DB-BD31-4B8C-83A1-F6EECF244321}">
                <p14:modId xmlns:p14="http://schemas.microsoft.com/office/powerpoint/2010/main" val="2644726674"/>
              </p:ext>
            </p:extLst>
          </p:nvPr>
        </p:nvGraphicFramePr>
        <p:xfrm>
          <a:off x="304800" y="1600200"/>
          <a:ext cx="11274425" cy="4525963"/>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DDE1875A-870C-4985-A5F0-CE8189729909}"/>
              </a:ext>
            </a:extLst>
          </p:cNvPr>
          <p:cNvSpPr>
            <a:spLocks noGrp="1"/>
          </p:cNvSpPr>
          <p:nvPr>
            <p:ph type="sldNum" sz="quarter" idx="10"/>
          </p:nvPr>
        </p:nvSpPr>
        <p:spPr/>
        <p:txBody>
          <a:bodyPr/>
          <a:lstStyle/>
          <a:p>
            <a:fld id="{BF25531C-F3B7-4618-9A07-E14445AD441B}" type="slidenum">
              <a:rPr lang="en-US" smtClean="0"/>
              <a:pPr/>
              <a:t>39</a:t>
            </a:fld>
            <a:endParaRPr lang="en-US"/>
          </a:p>
        </p:txBody>
      </p:sp>
    </p:spTree>
    <p:extLst>
      <p:ext uri="{BB962C8B-B14F-4D97-AF65-F5344CB8AC3E}">
        <p14:creationId xmlns:p14="http://schemas.microsoft.com/office/powerpoint/2010/main" val="19919199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Outline</a:t>
            </a:r>
          </a:p>
        </p:txBody>
      </p:sp>
      <p:sp>
        <p:nvSpPr>
          <p:cNvPr id="3" name="Content Placeholder 2"/>
          <p:cNvSpPr>
            <a:spLocks noGrp="1"/>
          </p:cNvSpPr>
          <p:nvPr>
            <p:ph idx="1"/>
          </p:nvPr>
        </p:nvSpPr>
        <p:spPr/>
        <p:txBody>
          <a:bodyPr/>
          <a:lstStyle/>
          <a:p>
            <a:r>
              <a:rPr lang="en-US" dirty="0"/>
              <a:t>Trauma in The Developing World</a:t>
            </a:r>
          </a:p>
          <a:p>
            <a:endParaRPr lang="en-US" dirty="0"/>
          </a:p>
          <a:p>
            <a:r>
              <a:rPr lang="en-US" dirty="0"/>
              <a:t>Role of Ultrasound in Emergency Medicine</a:t>
            </a:r>
          </a:p>
          <a:p>
            <a:endParaRPr lang="en-US" dirty="0"/>
          </a:p>
          <a:p>
            <a:r>
              <a:rPr lang="en-US" dirty="0"/>
              <a:t>FAST Exam Short Course in Tanzania</a:t>
            </a:r>
          </a:p>
          <a:p>
            <a:endParaRPr lang="en-US" dirty="0"/>
          </a:p>
          <a:p>
            <a:r>
              <a:rPr lang="en-US" dirty="0"/>
              <a:t>Outcomes and Lessons Learned</a:t>
            </a:r>
          </a:p>
        </p:txBody>
      </p:sp>
      <p:sp>
        <p:nvSpPr>
          <p:cNvPr id="4" name="Slide Number Placeholder 3"/>
          <p:cNvSpPr>
            <a:spLocks noGrp="1"/>
          </p:cNvSpPr>
          <p:nvPr>
            <p:ph type="sldNum" sz="quarter" idx="10"/>
          </p:nvPr>
        </p:nvSpPr>
        <p:spPr/>
        <p:txBody>
          <a:bodyPr/>
          <a:lstStyle/>
          <a:p>
            <a:fld id="{BF25531C-F3B7-4618-9A07-E14445AD441B}" type="slidenum">
              <a:rPr lang="en-US" smtClean="0"/>
              <a:pPr/>
              <a:t>4</a:t>
            </a:fld>
            <a:endParaRPr lang="en-US"/>
          </a:p>
        </p:txBody>
      </p:sp>
    </p:spTree>
    <p:extLst>
      <p:ext uri="{BB962C8B-B14F-4D97-AF65-F5344CB8AC3E}">
        <p14:creationId xmlns:p14="http://schemas.microsoft.com/office/powerpoint/2010/main" val="32217947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732FBF-C499-4C3B-B483-75C920341034}"/>
              </a:ext>
            </a:extLst>
          </p:cNvPr>
          <p:cNvSpPr>
            <a:spLocks noGrp="1"/>
          </p:cNvSpPr>
          <p:nvPr>
            <p:ph type="title"/>
          </p:nvPr>
        </p:nvSpPr>
        <p:spPr/>
        <p:txBody>
          <a:bodyPr/>
          <a:lstStyle/>
          <a:p>
            <a:r>
              <a:rPr lang="en-US" dirty="0"/>
              <a:t>Open Feedback: What Should We Include?</a:t>
            </a:r>
          </a:p>
        </p:txBody>
      </p:sp>
      <p:sp>
        <p:nvSpPr>
          <p:cNvPr id="3" name="Content Placeholder 2">
            <a:extLst>
              <a:ext uri="{FF2B5EF4-FFF2-40B4-BE49-F238E27FC236}">
                <a16:creationId xmlns:a16="http://schemas.microsoft.com/office/drawing/2014/main" id="{1C838C2B-E3C7-4DF0-97FB-3642732F8FEF}"/>
              </a:ext>
            </a:extLst>
          </p:cNvPr>
          <p:cNvSpPr>
            <a:spLocks noGrp="1"/>
          </p:cNvSpPr>
          <p:nvPr>
            <p:ph idx="1"/>
          </p:nvPr>
        </p:nvSpPr>
        <p:spPr/>
        <p:txBody>
          <a:bodyPr/>
          <a:lstStyle/>
          <a:p>
            <a:r>
              <a:rPr lang="en-US" dirty="0"/>
              <a:t>Refresher Trainings on FAST and </a:t>
            </a:r>
            <a:r>
              <a:rPr lang="en-US" dirty="0" err="1"/>
              <a:t>eFasat</a:t>
            </a:r>
            <a:endParaRPr lang="en-US" dirty="0"/>
          </a:p>
          <a:p>
            <a:r>
              <a:rPr lang="en-US" dirty="0"/>
              <a:t>ECG interpretation</a:t>
            </a:r>
          </a:p>
          <a:p>
            <a:r>
              <a:rPr lang="en-US" dirty="0"/>
              <a:t>Neonatal Brain Ultrasound</a:t>
            </a:r>
          </a:p>
          <a:p>
            <a:r>
              <a:rPr lang="en-US" dirty="0"/>
              <a:t>More advanced US training</a:t>
            </a:r>
          </a:p>
        </p:txBody>
      </p:sp>
      <p:sp>
        <p:nvSpPr>
          <p:cNvPr id="4" name="Slide Number Placeholder 3">
            <a:extLst>
              <a:ext uri="{FF2B5EF4-FFF2-40B4-BE49-F238E27FC236}">
                <a16:creationId xmlns:a16="http://schemas.microsoft.com/office/drawing/2014/main" id="{DCE981EC-CB3C-408F-8FCA-23B64D69EAB2}"/>
              </a:ext>
            </a:extLst>
          </p:cNvPr>
          <p:cNvSpPr>
            <a:spLocks noGrp="1"/>
          </p:cNvSpPr>
          <p:nvPr>
            <p:ph type="sldNum" sz="quarter" idx="10"/>
          </p:nvPr>
        </p:nvSpPr>
        <p:spPr/>
        <p:txBody>
          <a:bodyPr/>
          <a:lstStyle/>
          <a:p>
            <a:fld id="{BF25531C-F3B7-4618-9A07-E14445AD441B}" type="slidenum">
              <a:rPr lang="en-US" smtClean="0"/>
              <a:pPr/>
              <a:t>40</a:t>
            </a:fld>
            <a:endParaRPr lang="en-US"/>
          </a:p>
        </p:txBody>
      </p:sp>
    </p:spTree>
    <p:extLst>
      <p:ext uri="{BB962C8B-B14F-4D97-AF65-F5344CB8AC3E}">
        <p14:creationId xmlns:p14="http://schemas.microsoft.com/office/powerpoint/2010/main" val="2984983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8B3A2-5BCD-4202-8877-2B6AD3073E40}"/>
              </a:ext>
            </a:extLst>
          </p:cNvPr>
          <p:cNvSpPr>
            <a:spLocks noGrp="1"/>
          </p:cNvSpPr>
          <p:nvPr>
            <p:ph type="title"/>
          </p:nvPr>
        </p:nvSpPr>
        <p:spPr/>
        <p:txBody>
          <a:bodyPr/>
          <a:lstStyle/>
          <a:p>
            <a:r>
              <a:rPr lang="en-US" dirty="0"/>
              <a:t>Conclusions of Questionnaire Results</a:t>
            </a:r>
          </a:p>
        </p:txBody>
      </p:sp>
      <p:sp>
        <p:nvSpPr>
          <p:cNvPr id="3" name="Content Placeholder 2">
            <a:extLst>
              <a:ext uri="{FF2B5EF4-FFF2-40B4-BE49-F238E27FC236}">
                <a16:creationId xmlns:a16="http://schemas.microsoft.com/office/drawing/2014/main" id="{57295BE9-0253-4B59-80EE-6EAF8BB39824}"/>
              </a:ext>
            </a:extLst>
          </p:cNvPr>
          <p:cNvSpPr>
            <a:spLocks noGrp="1"/>
          </p:cNvSpPr>
          <p:nvPr>
            <p:ph idx="1"/>
          </p:nvPr>
        </p:nvSpPr>
        <p:spPr/>
        <p:txBody>
          <a:bodyPr/>
          <a:lstStyle/>
          <a:p>
            <a:r>
              <a:rPr lang="en-US" dirty="0"/>
              <a:t>A training focused on emergency ultrasound resulted in use of bedside US in the medical wards</a:t>
            </a:r>
          </a:p>
          <a:p>
            <a:endParaRPr lang="en-US" dirty="0"/>
          </a:p>
          <a:p>
            <a:r>
              <a:rPr lang="en-US" dirty="0"/>
              <a:t>Bright, motivated doctors working in the casualty department were not using machines they still feel confident in using</a:t>
            </a:r>
          </a:p>
          <a:p>
            <a:endParaRPr lang="en-US" dirty="0"/>
          </a:p>
          <a:p>
            <a:r>
              <a:rPr lang="en-US" dirty="0"/>
              <a:t>Why?</a:t>
            </a:r>
          </a:p>
        </p:txBody>
      </p:sp>
      <p:sp>
        <p:nvSpPr>
          <p:cNvPr id="4" name="Slide Number Placeholder 3">
            <a:extLst>
              <a:ext uri="{FF2B5EF4-FFF2-40B4-BE49-F238E27FC236}">
                <a16:creationId xmlns:a16="http://schemas.microsoft.com/office/drawing/2014/main" id="{A14B081C-B9BB-4FF0-808C-8BF3051714FB}"/>
              </a:ext>
            </a:extLst>
          </p:cNvPr>
          <p:cNvSpPr>
            <a:spLocks noGrp="1"/>
          </p:cNvSpPr>
          <p:nvPr>
            <p:ph type="sldNum" sz="quarter" idx="10"/>
          </p:nvPr>
        </p:nvSpPr>
        <p:spPr/>
        <p:txBody>
          <a:bodyPr/>
          <a:lstStyle/>
          <a:p>
            <a:fld id="{BF25531C-F3B7-4618-9A07-E14445AD441B}" type="slidenum">
              <a:rPr lang="en-US" smtClean="0"/>
              <a:pPr/>
              <a:t>41</a:t>
            </a:fld>
            <a:endParaRPr lang="en-US"/>
          </a:p>
        </p:txBody>
      </p:sp>
    </p:spTree>
    <p:extLst>
      <p:ext uri="{BB962C8B-B14F-4D97-AF65-F5344CB8AC3E}">
        <p14:creationId xmlns:p14="http://schemas.microsoft.com/office/powerpoint/2010/main" val="22857616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2D431-0F79-4DD2-9C15-E537A1E9A983}"/>
              </a:ext>
            </a:extLst>
          </p:cNvPr>
          <p:cNvSpPr>
            <a:spLocks noGrp="1"/>
          </p:cNvSpPr>
          <p:nvPr>
            <p:ph type="title"/>
          </p:nvPr>
        </p:nvSpPr>
        <p:spPr/>
        <p:txBody>
          <a:bodyPr/>
          <a:lstStyle/>
          <a:p>
            <a:r>
              <a:rPr lang="en-US" dirty="0"/>
              <a:t>Security vs Access</a:t>
            </a:r>
          </a:p>
        </p:txBody>
      </p:sp>
      <p:sp>
        <p:nvSpPr>
          <p:cNvPr id="3" name="Content Placeholder 2">
            <a:extLst>
              <a:ext uri="{FF2B5EF4-FFF2-40B4-BE49-F238E27FC236}">
                <a16:creationId xmlns:a16="http://schemas.microsoft.com/office/drawing/2014/main" id="{56FC2CF3-92A5-4C0F-97C0-09728B814549}"/>
              </a:ext>
            </a:extLst>
          </p:cNvPr>
          <p:cNvSpPr>
            <a:spLocks noGrp="1"/>
          </p:cNvSpPr>
          <p:nvPr>
            <p:ph idx="1"/>
          </p:nvPr>
        </p:nvSpPr>
        <p:spPr/>
        <p:txBody>
          <a:bodyPr/>
          <a:lstStyle/>
          <a:p>
            <a:r>
              <a:rPr lang="en-US" dirty="0"/>
              <a:t>In 2015 trip, one ultrasound unit moved from the hospital store to the ICU for 24 hour access</a:t>
            </a:r>
          </a:p>
          <a:p>
            <a:endParaRPr lang="en-US" dirty="0"/>
          </a:p>
          <a:p>
            <a:r>
              <a:rPr lang="en-US" dirty="0"/>
              <a:t>Machine must be signed out by a trained user, only certain ICU nurses keep the key</a:t>
            </a:r>
          </a:p>
          <a:p>
            <a:endParaRPr lang="en-US" dirty="0"/>
          </a:p>
          <a:p>
            <a:r>
              <a:rPr lang="en-US" dirty="0"/>
              <a:t>Viewed by casualty physicians as prohibitively time consuming in the Emergency Setting</a:t>
            </a:r>
          </a:p>
        </p:txBody>
      </p:sp>
      <p:sp>
        <p:nvSpPr>
          <p:cNvPr id="4" name="Slide Number Placeholder 3">
            <a:extLst>
              <a:ext uri="{FF2B5EF4-FFF2-40B4-BE49-F238E27FC236}">
                <a16:creationId xmlns:a16="http://schemas.microsoft.com/office/drawing/2014/main" id="{65EC1733-C7D3-4902-90E0-5DECBD901634}"/>
              </a:ext>
            </a:extLst>
          </p:cNvPr>
          <p:cNvSpPr>
            <a:spLocks noGrp="1"/>
          </p:cNvSpPr>
          <p:nvPr>
            <p:ph type="sldNum" sz="quarter" idx="10"/>
          </p:nvPr>
        </p:nvSpPr>
        <p:spPr/>
        <p:txBody>
          <a:bodyPr/>
          <a:lstStyle/>
          <a:p>
            <a:fld id="{BF25531C-F3B7-4618-9A07-E14445AD441B}" type="slidenum">
              <a:rPr lang="en-US" smtClean="0"/>
              <a:pPr/>
              <a:t>42</a:t>
            </a:fld>
            <a:endParaRPr lang="en-US"/>
          </a:p>
        </p:txBody>
      </p:sp>
    </p:spTree>
    <p:extLst>
      <p:ext uri="{BB962C8B-B14F-4D97-AF65-F5344CB8AC3E}">
        <p14:creationId xmlns:p14="http://schemas.microsoft.com/office/powerpoint/2010/main" val="26260266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334A5-1555-425C-8370-A49FB0D54426}"/>
              </a:ext>
            </a:extLst>
          </p:cNvPr>
          <p:cNvSpPr>
            <a:spLocks noGrp="1"/>
          </p:cNvSpPr>
          <p:nvPr>
            <p:ph type="title"/>
          </p:nvPr>
        </p:nvSpPr>
        <p:spPr/>
        <p:txBody>
          <a:bodyPr/>
          <a:lstStyle/>
          <a:p>
            <a:r>
              <a:rPr lang="en-US" dirty="0"/>
              <a:t>Access Solution</a:t>
            </a:r>
          </a:p>
        </p:txBody>
      </p:sp>
      <p:sp>
        <p:nvSpPr>
          <p:cNvPr id="4" name="Slide Number Placeholder 3">
            <a:extLst>
              <a:ext uri="{FF2B5EF4-FFF2-40B4-BE49-F238E27FC236}">
                <a16:creationId xmlns:a16="http://schemas.microsoft.com/office/drawing/2014/main" id="{B9AFB3C5-B87C-41BC-B2E1-CEE7DA9936E3}"/>
              </a:ext>
            </a:extLst>
          </p:cNvPr>
          <p:cNvSpPr>
            <a:spLocks noGrp="1"/>
          </p:cNvSpPr>
          <p:nvPr>
            <p:ph type="sldNum" sz="quarter" idx="10"/>
          </p:nvPr>
        </p:nvSpPr>
        <p:spPr/>
        <p:txBody>
          <a:bodyPr/>
          <a:lstStyle/>
          <a:p>
            <a:fld id="{BF25531C-F3B7-4618-9A07-E14445AD441B}" type="slidenum">
              <a:rPr lang="en-US" smtClean="0"/>
              <a:pPr/>
              <a:t>43</a:t>
            </a:fld>
            <a:endParaRPr lang="en-US"/>
          </a:p>
        </p:txBody>
      </p:sp>
      <p:sp>
        <p:nvSpPr>
          <p:cNvPr id="6" name="TextBox 5">
            <a:extLst>
              <a:ext uri="{FF2B5EF4-FFF2-40B4-BE49-F238E27FC236}">
                <a16:creationId xmlns:a16="http://schemas.microsoft.com/office/drawing/2014/main" id="{3FA08FB6-3B44-45D1-B078-D34AA7D3AB3C}"/>
              </a:ext>
            </a:extLst>
          </p:cNvPr>
          <p:cNvSpPr txBox="1"/>
          <p:nvPr/>
        </p:nvSpPr>
        <p:spPr>
          <a:xfrm>
            <a:off x="6551612" y="1432878"/>
            <a:ext cx="5637213" cy="5078313"/>
          </a:xfrm>
          <a:prstGeom prst="rect">
            <a:avLst/>
          </a:prstGeom>
          <a:noFill/>
        </p:spPr>
        <p:txBody>
          <a:bodyPr wrap="square" rtlCol="0">
            <a:spAutoFit/>
          </a:bodyPr>
          <a:lstStyle/>
          <a:p>
            <a:pPr marL="285750" indent="-285750">
              <a:buFont typeface="Arial" panose="020B0604020202020204" pitchFamily="34" charset="0"/>
              <a:buChar char="•"/>
            </a:pPr>
            <a:r>
              <a:rPr lang="en-US" sz="2400" dirty="0"/>
              <a:t>Access issue reviewed with hospital admin and department heads.</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Head of Casualty charged with a proposal for safe storage of the VSCAN at the Casualty ward</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New crop of Casualty Registrars Trained</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As of August 2017 unit was successfully moved</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a:p>
        </p:txBody>
      </p:sp>
      <p:sp>
        <p:nvSpPr>
          <p:cNvPr id="7" name="Content Placeholder 6">
            <a:extLst>
              <a:ext uri="{FF2B5EF4-FFF2-40B4-BE49-F238E27FC236}">
                <a16:creationId xmlns:a16="http://schemas.microsoft.com/office/drawing/2014/main" id="{845C1AB4-CFF9-416F-927C-E610B84D0CDA}"/>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634571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F62A7-5C58-40B7-8374-D800722FC6E7}"/>
              </a:ext>
            </a:extLst>
          </p:cNvPr>
          <p:cNvSpPr>
            <a:spLocks noGrp="1"/>
          </p:cNvSpPr>
          <p:nvPr>
            <p:ph type="title"/>
          </p:nvPr>
        </p:nvSpPr>
        <p:spPr>
          <a:xfrm>
            <a:off x="304722" y="274638"/>
            <a:ext cx="11274504" cy="1630362"/>
          </a:xfrm>
        </p:spPr>
        <p:txBody>
          <a:bodyPr/>
          <a:lstStyle/>
          <a:p>
            <a:r>
              <a:rPr lang="en-US" dirty="0"/>
              <a:t>OK, if we can fix that missing piece we are good?</a:t>
            </a:r>
            <a:br>
              <a:rPr lang="en-US" dirty="0"/>
            </a:br>
            <a:r>
              <a:rPr lang="en-US" sz="3600" dirty="0"/>
              <a:t>How is  Casualty </a:t>
            </a:r>
            <a:r>
              <a:rPr lang="en-US" sz="3600" dirty="0" err="1"/>
              <a:t>Dept</a:t>
            </a:r>
            <a:r>
              <a:rPr lang="en-US" sz="3600" dirty="0"/>
              <a:t> Different from an </a:t>
            </a:r>
            <a:br>
              <a:rPr lang="en-US" sz="3600" dirty="0"/>
            </a:br>
            <a:r>
              <a:rPr lang="en-US" sz="3600" dirty="0"/>
              <a:t>Emergency Ward?</a:t>
            </a:r>
            <a:endParaRPr lang="en-US" dirty="0"/>
          </a:p>
        </p:txBody>
      </p:sp>
      <p:graphicFrame>
        <p:nvGraphicFramePr>
          <p:cNvPr id="5" name="Content Placeholder 4">
            <a:extLst>
              <a:ext uri="{FF2B5EF4-FFF2-40B4-BE49-F238E27FC236}">
                <a16:creationId xmlns:a16="http://schemas.microsoft.com/office/drawing/2014/main" id="{1E136F3A-F033-433A-B48D-366896B98CC1}"/>
              </a:ext>
            </a:extLst>
          </p:cNvPr>
          <p:cNvGraphicFramePr>
            <a:graphicFrameLocks noGrp="1"/>
          </p:cNvGraphicFramePr>
          <p:nvPr>
            <p:ph idx="1"/>
            <p:extLst>
              <p:ext uri="{D42A27DB-BD31-4B8C-83A1-F6EECF244321}">
                <p14:modId xmlns:p14="http://schemas.microsoft.com/office/powerpoint/2010/main" val="3180954197"/>
              </p:ext>
            </p:extLst>
          </p:nvPr>
        </p:nvGraphicFramePr>
        <p:xfrm>
          <a:off x="304800" y="1600200"/>
          <a:ext cx="11274425"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4EFAECE0-FBF7-47AE-842C-1BA98CBFE31C}"/>
              </a:ext>
            </a:extLst>
          </p:cNvPr>
          <p:cNvSpPr>
            <a:spLocks noGrp="1"/>
          </p:cNvSpPr>
          <p:nvPr>
            <p:ph type="sldNum" sz="quarter" idx="10"/>
          </p:nvPr>
        </p:nvSpPr>
        <p:spPr/>
        <p:txBody>
          <a:bodyPr/>
          <a:lstStyle/>
          <a:p>
            <a:fld id="{BF25531C-F3B7-4618-9A07-E14445AD441B}" type="slidenum">
              <a:rPr lang="en-US" smtClean="0"/>
              <a:pPr/>
              <a:t>44</a:t>
            </a:fld>
            <a:endParaRPr lang="en-US"/>
          </a:p>
        </p:txBody>
      </p:sp>
    </p:spTree>
    <p:extLst>
      <p:ext uri="{BB962C8B-B14F-4D97-AF65-F5344CB8AC3E}">
        <p14:creationId xmlns:p14="http://schemas.microsoft.com/office/powerpoint/2010/main" val="41835689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FE7FE-821A-468B-8835-EC13605A13A4}"/>
              </a:ext>
            </a:extLst>
          </p:cNvPr>
          <p:cNvSpPr>
            <a:spLocks noGrp="1"/>
          </p:cNvSpPr>
          <p:nvPr>
            <p:ph type="title"/>
          </p:nvPr>
        </p:nvSpPr>
        <p:spPr/>
        <p:txBody>
          <a:bodyPr/>
          <a:lstStyle/>
          <a:p>
            <a:r>
              <a:rPr lang="en-US" dirty="0"/>
              <a:t>Other Barriers to Full Implementation</a:t>
            </a:r>
          </a:p>
        </p:txBody>
      </p:sp>
      <p:sp>
        <p:nvSpPr>
          <p:cNvPr id="3" name="Content Placeholder 2">
            <a:extLst>
              <a:ext uri="{FF2B5EF4-FFF2-40B4-BE49-F238E27FC236}">
                <a16:creationId xmlns:a16="http://schemas.microsoft.com/office/drawing/2014/main" id="{66F19786-4552-4592-B38C-7517C559CF3F}"/>
              </a:ext>
            </a:extLst>
          </p:cNvPr>
          <p:cNvSpPr>
            <a:spLocks noGrp="1"/>
          </p:cNvSpPr>
          <p:nvPr>
            <p:ph idx="1"/>
          </p:nvPr>
        </p:nvSpPr>
        <p:spPr/>
        <p:txBody>
          <a:bodyPr/>
          <a:lstStyle/>
          <a:p>
            <a:r>
              <a:rPr lang="en-US" dirty="0"/>
              <a:t>No Chest Tubes in Casualty Room</a:t>
            </a:r>
          </a:p>
          <a:p>
            <a:endParaRPr lang="en-US" dirty="0"/>
          </a:p>
          <a:p>
            <a:r>
              <a:rPr lang="en-US" dirty="0"/>
              <a:t>No Central Lines or </a:t>
            </a:r>
            <a:r>
              <a:rPr lang="en-US" dirty="0" err="1"/>
              <a:t>Pericardiocentesis</a:t>
            </a:r>
            <a:r>
              <a:rPr lang="en-US" dirty="0"/>
              <a:t> Supplies</a:t>
            </a:r>
          </a:p>
          <a:p>
            <a:endParaRPr lang="en-US" dirty="0"/>
          </a:p>
          <a:p>
            <a:r>
              <a:rPr lang="en-US" dirty="0"/>
              <a:t>On Call Surgeon sees patients after admission to surgical ward</a:t>
            </a:r>
          </a:p>
          <a:p>
            <a:endParaRPr lang="en-US" dirty="0"/>
          </a:p>
        </p:txBody>
      </p:sp>
      <p:sp>
        <p:nvSpPr>
          <p:cNvPr id="4" name="Slide Number Placeholder 3">
            <a:extLst>
              <a:ext uri="{FF2B5EF4-FFF2-40B4-BE49-F238E27FC236}">
                <a16:creationId xmlns:a16="http://schemas.microsoft.com/office/drawing/2014/main" id="{A7C9F7DE-A707-4D68-868D-594749CD1BA1}"/>
              </a:ext>
            </a:extLst>
          </p:cNvPr>
          <p:cNvSpPr>
            <a:spLocks noGrp="1"/>
          </p:cNvSpPr>
          <p:nvPr>
            <p:ph type="sldNum" sz="quarter" idx="10"/>
          </p:nvPr>
        </p:nvSpPr>
        <p:spPr/>
        <p:txBody>
          <a:bodyPr/>
          <a:lstStyle/>
          <a:p>
            <a:fld id="{BF25531C-F3B7-4618-9A07-E14445AD441B}" type="slidenum">
              <a:rPr lang="en-US" smtClean="0"/>
              <a:pPr/>
              <a:t>45</a:t>
            </a:fld>
            <a:endParaRPr lang="en-US"/>
          </a:p>
        </p:txBody>
      </p:sp>
    </p:spTree>
    <p:extLst>
      <p:ext uri="{BB962C8B-B14F-4D97-AF65-F5344CB8AC3E}">
        <p14:creationId xmlns:p14="http://schemas.microsoft.com/office/powerpoint/2010/main" val="90807983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69F1C-79C2-44F6-A047-95D76122F51B}"/>
              </a:ext>
            </a:extLst>
          </p:cNvPr>
          <p:cNvSpPr>
            <a:spLocks noGrp="1"/>
          </p:cNvSpPr>
          <p:nvPr>
            <p:ph type="title"/>
          </p:nvPr>
        </p:nvSpPr>
        <p:spPr/>
        <p:txBody>
          <a:bodyPr/>
          <a:lstStyle/>
          <a:p>
            <a:r>
              <a:rPr lang="en-US" dirty="0"/>
              <a:t>Mbeya’s New Champion</a:t>
            </a:r>
          </a:p>
        </p:txBody>
      </p:sp>
      <p:sp>
        <p:nvSpPr>
          <p:cNvPr id="4" name="Slide Number Placeholder 3">
            <a:extLst>
              <a:ext uri="{FF2B5EF4-FFF2-40B4-BE49-F238E27FC236}">
                <a16:creationId xmlns:a16="http://schemas.microsoft.com/office/drawing/2014/main" id="{C5B11538-2265-45F7-A75B-3EDBFA1A5C48}"/>
              </a:ext>
            </a:extLst>
          </p:cNvPr>
          <p:cNvSpPr>
            <a:spLocks noGrp="1"/>
          </p:cNvSpPr>
          <p:nvPr>
            <p:ph type="sldNum" sz="quarter" idx="10"/>
          </p:nvPr>
        </p:nvSpPr>
        <p:spPr/>
        <p:txBody>
          <a:bodyPr/>
          <a:lstStyle/>
          <a:p>
            <a:fld id="{BF25531C-F3B7-4618-9A07-E14445AD441B}" type="slidenum">
              <a:rPr lang="en-US" smtClean="0"/>
              <a:pPr/>
              <a:t>46</a:t>
            </a:fld>
            <a:endParaRPr lang="en-US"/>
          </a:p>
        </p:txBody>
      </p:sp>
      <p:sp>
        <p:nvSpPr>
          <p:cNvPr id="6" name="TextBox 5">
            <a:extLst>
              <a:ext uri="{FF2B5EF4-FFF2-40B4-BE49-F238E27FC236}">
                <a16:creationId xmlns:a16="http://schemas.microsoft.com/office/drawing/2014/main" id="{AED56545-713B-4DF9-AACA-D51523625132}"/>
              </a:ext>
            </a:extLst>
          </p:cNvPr>
          <p:cNvSpPr txBox="1"/>
          <p:nvPr/>
        </p:nvSpPr>
        <p:spPr>
          <a:xfrm>
            <a:off x="6704012" y="1524000"/>
            <a:ext cx="5257800" cy="3970318"/>
          </a:xfrm>
          <a:prstGeom prst="rect">
            <a:avLst/>
          </a:prstGeom>
          <a:noFill/>
        </p:spPr>
        <p:txBody>
          <a:bodyPr wrap="square" rtlCol="0">
            <a:spAutoFit/>
          </a:bodyPr>
          <a:lstStyle/>
          <a:p>
            <a:r>
              <a:rPr lang="en-US" sz="2800" dirty="0"/>
              <a:t>Dr. Prosper </a:t>
            </a:r>
            <a:r>
              <a:rPr lang="en-US" sz="2800" dirty="0" err="1"/>
              <a:t>Bashaka</a:t>
            </a:r>
            <a:endParaRPr lang="en-US" sz="2800" dirty="0"/>
          </a:p>
          <a:p>
            <a:pPr marL="285750" indent="-285750">
              <a:buFont typeface="Arial" panose="020B0604020202020204" pitchFamily="34" charset="0"/>
              <a:buChar char="•"/>
            </a:pPr>
            <a:r>
              <a:rPr lang="en-US" sz="2800" dirty="0"/>
              <a:t>Permanent home in Mbeya</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About to complete training in Emergency Medicine in Dar</a:t>
            </a:r>
          </a:p>
          <a:p>
            <a:pPr marL="285750" indent="-285750">
              <a:buFont typeface="Arial" panose="020B0604020202020204" pitchFamily="34" charset="0"/>
              <a:buChar char="•"/>
            </a:pPr>
            <a:endParaRPr lang="en-US" sz="2800" dirty="0"/>
          </a:p>
          <a:p>
            <a:pPr marL="285750" indent="-285750">
              <a:buFont typeface="Arial" panose="020B0604020202020204" pitchFamily="34" charset="0"/>
              <a:buChar char="•"/>
            </a:pPr>
            <a:r>
              <a:rPr lang="en-US" sz="2800" dirty="0"/>
              <a:t>Set to be the first EM trained physician in Mbeya and organize department</a:t>
            </a:r>
          </a:p>
        </p:txBody>
      </p:sp>
      <p:sp>
        <p:nvSpPr>
          <p:cNvPr id="7" name="Content Placeholder 6">
            <a:extLst>
              <a:ext uri="{FF2B5EF4-FFF2-40B4-BE49-F238E27FC236}">
                <a16:creationId xmlns:a16="http://schemas.microsoft.com/office/drawing/2014/main" id="{D6AE0325-5E4A-483E-89E5-657885BB063E}"/>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1904488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80BC7A-82B2-4A2C-A66F-D78F3BF7C08B}"/>
              </a:ext>
            </a:extLst>
          </p:cNvPr>
          <p:cNvSpPr>
            <a:spLocks noGrp="1"/>
          </p:cNvSpPr>
          <p:nvPr>
            <p:ph type="title"/>
          </p:nvPr>
        </p:nvSpPr>
        <p:spPr/>
        <p:txBody>
          <a:bodyPr/>
          <a:lstStyle/>
          <a:p>
            <a:r>
              <a:rPr lang="en-US" dirty="0"/>
              <a:t>Lessons Learned</a:t>
            </a:r>
          </a:p>
        </p:txBody>
      </p:sp>
      <p:sp>
        <p:nvSpPr>
          <p:cNvPr id="3" name="Content Placeholder 2">
            <a:extLst>
              <a:ext uri="{FF2B5EF4-FFF2-40B4-BE49-F238E27FC236}">
                <a16:creationId xmlns:a16="http://schemas.microsoft.com/office/drawing/2014/main" id="{CA7A53F0-4685-45E9-B109-C0669A3B7C5C}"/>
              </a:ext>
            </a:extLst>
          </p:cNvPr>
          <p:cNvSpPr>
            <a:spLocks noGrp="1"/>
          </p:cNvSpPr>
          <p:nvPr>
            <p:ph idx="1"/>
          </p:nvPr>
        </p:nvSpPr>
        <p:spPr/>
        <p:txBody>
          <a:bodyPr/>
          <a:lstStyle/>
          <a:p>
            <a:r>
              <a:rPr lang="en-US" dirty="0"/>
              <a:t>Short term trainings can have long term impacts!</a:t>
            </a:r>
          </a:p>
          <a:p>
            <a:endParaRPr lang="en-US" dirty="0"/>
          </a:p>
          <a:p>
            <a:r>
              <a:rPr lang="en-US" dirty="0"/>
              <a:t>Early follow up (&lt; 3 months) will probably identify most gaps</a:t>
            </a:r>
          </a:p>
          <a:p>
            <a:endParaRPr lang="en-US" dirty="0"/>
          </a:p>
          <a:p>
            <a:r>
              <a:rPr lang="en-US" dirty="0"/>
              <a:t>Review the entire process needed for desired patient outcome and plan interventions and assessments accordingly</a:t>
            </a:r>
          </a:p>
        </p:txBody>
      </p:sp>
      <p:sp>
        <p:nvSpPr>
          <p:cNvPr id="4" name="Slide Number Placeholder 3">
            <a:extLst>
              <a:ext uri="{FF2B5EF4-FFF2-40B4-BE49-F238E27FC236}">
                <a16:creationId xmlns:a16="http://schemas.microsoft.com/office/drawing/2014/main" id="{696CFC14-8E86-4E8B-B304-6D309A65475F}"/>
              </a:ext>
            </a:extLst>
          </p:cNvPr>
          <p:cNvSpPr>
            <a:spLocks noGrp="1"/>
          </p:cNvSpPr>
          <p:nvPr>
            <p:ph type="sldNum" sz="quarter" idx="10"/>
          </p:nvPr>
        </p:nvSpPr>
        <p:spPr/>
        <p:txBody>
          <a:bodyPr/>
          <a:lstStyle/>
          <a:p>
            <a:fld id="{BF25531C-F3B7-4618-9A07-E14445AD441B}" type="slidenum">
              <a:rPr lang="en-US" smtClean="0"/>
              <a:pPr/>
              <a:t>47</a:t>
            </a:fld>
            <a:endParaRPr lang="en-US"/>
          </a:p>
        </p:txBody>
      </p:sp>
    </p:spTree>
    <p:extLst>
      <p:ext uri="{BB962C8B-B14F-4D97-AF65-F5344CB8AC3E}">
        <p14:creationId xmlns:p14="http://schemas.microsoft.com/office/powerpoint/2010/main" val="117411643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0678E350-BF3C-464D-8448-32AFF469EDCE}" type="slidenum">
              <a:rPr lang="en-US"/>
              <a:pPr/>
              <a:t>48</a:t>
            </a:fld>
            <a:endParaRPr lang="en-US"/>
          </a:p>
        </p:txBody>
      </p:sp>
      <p:pic>
        <p:nvPicPr>
          <p:cNvPr id="15364" name="Picture 4" descr="PPTpagefromBOOK"/>
          <p:cNvPicPr>
            <a:picLocks noGrp="1" noChangeAspect="1" noChangeArrowheads="1"/>
          </p:cNvPicPr>
          <p:nvPr>
            <p:ph/>
          </p:nvPr>
        </p:nvPicPr>
        <p:blipFill>
          <a:blip r:embed="rId2">
            <a:extLst>
              <a:ext uri="{28A0092B-C50C-407E-A947-70E740481C1C}">
                <a14:useLocalDpi xmlns:a14="http://schemas.microsoft.com/office/drawing/2010/main" val="0"/>
              </a:ext>
            </a:extLst>
          </a:blip>
          <a:srcRect/>
          <a:stretch>
            <a:fillRect/>
          </a:stretch>
        </p:blipFill>
        <p:spPr>
          <a:xfrm>
            <a:off x="4164515" y="0"/>
            <a:ext cx="4168750" cy="625016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B5D26-BB50-4CA0-AAA2-EA8F45F450A2}"/>
              </a:ext>
            </a:extLst>
          </p:cNvPr>
          <p:cNvSpPr>
            <a:spLocks noGrp="1"/>
          </p:cNvSpPr>
          <p:nvPr>
            <p:ph type="title"/>
          </p:nvPr>
        </p:nvSpPr>
        <p:spPr/>
        <p:txBody>
          <a:bodyPr/>
          <a:lstStyle/>
          <a:p>
            <a:r>
              <a:rPr lang="en-US" dirty="0"/>
              <a:t>Trauma in the Developing World-Stats</a:t>
            </a:r>
          </a:p>
        </p:txBody>
      </p:sp>
      <p:sp>
        <p:nvSpPr>
          <p:cNvPr id="4" name="Slide Number Placeholder 3">
            <a:extLst>
              <a:ext uri="{FF2B5EF4-FFF2-40B4-BE49-F238E27FC236}">
                <a16:creationId xmlns:a16="http://schemas.microsoft.com/office/drawing/2014/main" id="{C91D18AE-AE7D-4479-BE4B-204A20B81615}"/>
              </a:ext>
            </a:extLst>
          </p:cNvPr>
          <p:cNvSpPr>
            <a:spLocks noGrp="1"/>
          </p:cNvSpPr>
          <p:nvPr>
            <p:ph type="sldNum" sz="quarter" idx="10"/>
          </p:nvPr>
        </p:nvSpPr>
        <p:spPr/>
        <p:txBody>
          <a:bodyPr/>
          <a:lstStyle/>
          <a:p>
            <a:fld id="{BF25531C-F3B7-4618-9A07-E14445AD441B}" type="slidenum">
              <a:rPr lang="en-US" smtClean="0"/>
              <a:pPr/>
              <a:t>5</a:t>
            </a:fld>
            <a:endParaRPr lang="en-US"/>
          </a:p>
        </p:txBody>
      </p:sp>
      <p:sp>
        <p:nvSpPr>
          <p:cNvPr id="5" name="TextBox 4">
            <a:extLst>
              <a:ext uri="{FF2B5EF4-FFF2-40B4-BE49-F238E27FC236}">
                <a16:creationId xmlns:a16="http://schemas.microsoft.com/office/drawing/2014/main" id="{9C8D0069-7FA7-4C75-855C-624267794A55}"/>
              </a:ext>
            </a:extLst>
          </p:cNvPr>
          <p:cNvSpPr txBox="1"/>
          <p:nvPr/>
        </p:nvSpPr>
        <p:spPr>
          <a:xfrm>
            <a:off x="6588998" y="5703145"/>
            <a:ext cx="5181600" cy="381000"/>
          </a:xfrm>
          <a:prstGeom prst="rect">
            <a:avLst/>
          </a:prstGeom>
          <a:noFill/>
        </p:spPr>
        <p:txBody>
          <a:bodyPr wrap="square" rtlCol="0">
            <a:spAutoFit/>
          </a:bodyPr>
          <a:lstStyle/>
          <a:p>
            <a:r>
              <a:rPr lang="en-US" dirty="0"/>
              <a:t>WHO: Injuries and Violence: The Facts 2014</a:t>
            </a:r>
          </a:p>
        </p:txBody>
      </p:sp>
      <p:sp>
        <p:nvSpPr>
          <p:cNvPr id="11" name="TextBox 10">
            <a:extLst>
              <a:ext uri="{FF2B5EF4-FFF2-40B4-BE49-F238E27FC236}">
                <a16:creationId xmlns:a16="http://schemas.microsoft.com/office/drawing/2014/main" id="{C519D877-0F88-4889-A342-763A292B402A}"/>
              </a:ext>
            </a:extLst>
          </p:cNvPr>
          <p:cNvSpPr txBox="1"/>
          <p:nvPr/>
        </p:nvSpPr>
        <p:spPr>
          <a:xfrm>
            <a:off x="6588998" y="1600200"/>
            <a:ext cx="4572000" cy="3416320"/>
          </a:xfrm>
          <a:prstGeom prst="rect">
            <a:avLst/>
          </a:prstGeom>
          <a:noFill/>
        </p:spPr>
        <p:txBody>
          <a:bodyPr wrap="square" rtlCol="0">
            <a:spAutoFit/>
          </a:bodyPr>
          <a:lstStyle/>
          <a:p>
            <a:pPr algn="ctr"/>
            <a:r>
              <a:rPr lang="en-US" sz="4000" dirty="0"/>
              <a:t>Roughly 14,000 deaths per year</a:t>
            </a:r>
          </a:p>
          <a:p>
            <a:pPr algn="ctr"/>
            <a:endParaRPr lang="en-US" sz="4000" dirty="0"/>
          </a:p>
          <a:p>
            <a:pPr algn="ctr"/>
            <a:r>
              <a:rPr lang="en-US" sz="4800" b="1" i="1" dirty="0">
                <a:solidFill>
                  <a:srgbClr val="FF0000"/>
                </a:solidFill>
              </a:rPr>
              <a:t>9% of global fatalities </a:t>
            </a:r>
          </a:p>
        </p:txBody>
      </p:sp>
    </p:spTree>
    <p:extLst>
      <p:ext uri="{BB962C8B-B14F-4D97-AF65-F5344CB8AC3E}">
        <p14:creationId xmlns:p14="http://schemas.microsoft.com/office/powerpoint/2010/main" val="9477920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81B6A-9EF8-4A06-BBDA-ABD1CED01B95}"/>
              </a:ext>
            </a:extLst>
          </p:cNvPr>
          <p:cNvSpPr>
            <a:spLocks noGrp="1"/>
          </p:cNvSpPr>
          <p:nvPr>
            <p:ph type="title"/>
          </p:nvPr>
        </p:nvSpPr>
        <p:spPr/>
        <p:txBody>
          <a:bodyPr/>
          <a:lstStyle/>
          <a:p>
            <a:r>
              <a:rPr lang="en-US" dirty="0"/>
              <a:t>More Stats</a:t>
            </a:r>
          </a:p>
        </p:txBody>
      </p:sp>
      <p:sp>
        <p:nvSpPr>
          <p:cNvPr id="4" name="Slide Number Placeholder 3">
            <a:extLst>
              <a:ext uri="{FF2B5EF4-FFF2-40B4-BE49-F238E27FC236}">
                <a16:creationId xmlns:a16="http://schemas.microsoft.com/office/drawing/2014/main" id="{013E2AC4-8190-4337-85CF-7ABB89235679}"/>
              </a:ext>
            </a:extLst>
          </p:cNvPr>
          <p:cNvSpPr>
            <a:spLocks noGrp="1"/>
          </p:cNvSpPr>
          <p:nvPr>
            <p:ph type="sldNum" sz="quarter" idx="10"/>
          </p:nvPr>
        </p:nvSpPr>
        <p:spPr/>
        <p:txBody>
          <a:bodyPr/>
          <a:lstStyle/>
          <a:p>
            <a:fld id="{BF25531C-F3B7-4618-9A07-E14445AD441B}" type="slidenum">
              <a:rPr lang="en-US" smtClean="0"/>
              <a:pPr/>
              <a:t>6</a:t>
            </a:fld>
            <a:endParaRPr lang="en-US"/>
          </a:p>
        </p:txBody>
      </p:sp>
      <p:sp>
        <p:nvSpPr>
          <p:cNvPr id="6" name="TextBox 5">
            <a:extLst>
              <a:ext uri="{FF2B5EF4-FFF2-40B4-BE49-F238E27FC236}">
                <a16:creationId xmlns:a16="http://schemas.microsoft.com/office/drawing/2014/main" id="{C19579ED-2B98-4B6F-A6AB-FF1F6809AD41}"/>
              </a:ext>
            </a:extLst>
          </p:cNvPr>
          <p:cNvSpPr txBox="1"/>
          <p:nvPr/>
        </p:nvSpPr>
        <p:spPr>
          <a:xfrm>
            <a:off x="6588998" y="5703145"/>
            <a:ext cx="5181600" cy="381000"/>
          </a:xfrm>
          <a:prstGeom prst="rect">
            <a:avLst/>
          </a:prstGeom>
          <a:noFill/>
        </p:spPr>
        <p:txBody>
          <a:bodyPr wrap="square" rtlCol="0">
            <a:spAutoFit/>
          </a:bodyPr>
          <a:lstStyle/>
          <a:p>
            <a:r>
              <a:rPr lang="en-US" dirty="0"/>
              <a:t>WHO: Injuries and Violence: The Facts 2014</a:t>
            </a:r>
          </a:p>
        </p:txBody>
      </p:sp>
      <p:sp>
        <p:nvSpPr>
          <p:cNvPr id="7" name="TextBox 6">
            <a:extLst>
              <a:ext uri="{FF2B5EF4-FFF2-40B4-BE49-F238E27FC236}">
                <a16:creationId xmlns:a16="http://schemas.microsoft.com/office/drawing/2014/main" id="{4F107818-6CA6-4342-A0C2-9BADD166C20A}"/>
              </a:ext>
            </a:extLst>
          </p:cNvPr>
          <p:cNvSpPr txBox="1"/>
          <p:nvPr/>
        </p:nvSpPr>
        <p:spPr>
          <a:xfrm>
            <a:off x="6762966" y="1905000"/>
            <a:ext cx="4799172" cy="2554545"/>
          </a:xfrm>
          <a:prstGeom prst="rect">
            <a:avLst/>
          </a:prstGeom>
          <a:noFill/>
        </p:spPr>
        <p:txBody>
          <a:bodyPr wrap="square" rtlCol="0">
            <a:spAutoFit/>
          </a:bodyPr>
          <a:lstStyle/>
          <a:p>
            <a:pPr algn="ctr"/>
            <a:r>
              <a:rPr lang="en-US" sz="3200" b="1" i="1" dirty="0">
                <a:solidFill>
                  <a:srgbClr val="FF0000"/>
                </a:solidFill>
              </a:rPr>
              <a:t>Road traffic Injuries alone rank 9 on global causes of death, just below diabetes and above hypertension!</a:t>
            </a:r>
          </a:p>
        </p:txBody>
      </p:sp>
      <p:sp>
        <p:nvSpPr>
          <p:cNvPr id="8" name="Content Placeholder 7">
            <a:extLst>
              <a:ext uri="{FF2B5EF4-FFF2-40B4-BE49-F238E27FC236}">
                <a16:creationId xmlns:a16="http://schemas.microsoft.com/office/drawing/2014/main" id="{DE7F1B09-A94D-4444-90C4-EFE53F1FD3A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694395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D32E89-4B38-4957-A40F-A2943A277DA8}"/>
              </a:ext>
            </a:extLst>
          </p:cNvPr>
          <p:cNvSpPr>
            <a:spLocks noGrp="1"/>
          </p:cNvSpPr>
          <p:nvPr>
            <p:ph type="title"/>
          </p:nvPr>
        </p:nvSpPr>
        <p:spPr/>
        <p:txBody>
          <a:bodyPr/>
          <a:lstStyle/>
          <a:p>
            <a:r>
              <a:rPr lang="en-US" dirty="0"/>
              <a:t>Case Example</a:t>
            </a:r>
          </a:p>
        </p:txBody>
      </p:sp>
      <p:sp>
        <p:nvSpPr>
          <p:cNvPr id="3" name="Content Placeholder 2">
            <a:extLst>
              <a:ext uri="{FF2B5EF4-FFF2-40B4-BE49-F238E27FC236}">
                <a16:creationId xmlns:a16="http://schemas.microsoft.com/office/drawing/2014/main" id="{2AD7A728-7C80-41F6-B310-48028683940A}"/>
              </a:ext>
            </a:extLst>
          </p:cNvPr>
          <p:cNvSpPr>
            <a:spLocks noGrp="1"/>
          </p:cNvSpPr>
          <p:nvPr>
            <p:ph idx="1"/>
          </p:nvPr>
        </p:nvSpPr>
        <p:spPr/>
        <p:txBody>
          <a:bodyPr/>
          <a:lstStyle/>
          <a:p>
            <a:pPr marL="0" indent="0">
              <a:buNone/>
            </a:pPr>
            <a:r>
              <a:rPr lang="en-US" dirty="0"/>
              <a:t>John </a:t>
            </a:r>
            <a:r>
              <a:rPr lang="en-US" dirty="0" err="1"/>
              <a:t>Mwabenja</a:t>
            </a:r>
            <a:r>
              <a:rPr lang="en-US" dirty="0"/>
              <a:t> races his 14 year old sedan around a slow moving truck laden with bananas going up a curvy road outside </a:t>
            </a:r>
            <a:r>
              <a:rPr lang="en-US" dirty="0" err="1"/>
              <a:t>Tukuyu</a:t>
            </a:r>
            <a:r>
              <a:rPr lang="en-US" dirty="0"/>
              <a:t> Tanzania….</a:t>
            </a:r>
          </a:p>
          <a:p>
            <a:pPr marL="0" indent="0">
              <a:buNone/>
            </a:pPr>
            <a:endParaRPr lang="en-US" dirty="0"/>
          </a:p>
          <a:p>
            <a:pPr marL="0" indent="0">
              <a:buNone/>
            </a:pPr>
            <a:r>
              <a:rPr lang="en-US" dirty="0"/>
              <a:t>… He doesn’t see the Land Rover from the other side</a:t>
            </a:r>
          </a:p>
        </p:txBody>
      </p:sp>
      <p:sp>
        <p:nvSpPr>
          <p:cNvPr id="4" name="Slide Number Placeholder 3">
            <a:extLst>
              <a:ext uri="{FF2B5EF4-FFF2-40B4-BE49-F238E27FC236}">
                <a16:creationId xmlns:a16="http://schemas.microsoft.com/office/drawing/2014/main" id="{3D6C37E4-9E90-4095-A5A0-F92A73DA926F}"/>
              </a:ext>
            </a:extLst>
          </p:cNvPr>
          <p:cNvSpPr>
            <a:spLocks noGrp="1"/>
          </p:cNvSpPr>
          <p:nvPr>
            <p:ph type="sldNum" sz="quarter" idx="10"/>
          </p:nvPr>
        </p:nvSpPr>
        <p:spPr/>
        <p:txBody>
          <a:bodyPr/>
          <a:lstStyle/>
          <a:p>
            <a:fld id="{BF25531C-F3B7-4618-9A07-E14445AD441B}" type="slidenum">
              <a:rPr lang="en-US" smtClean="0"/>
              <a:pPr/>
              <a:t>7</a:t>
            </a:fld>
            <a:endParaRPr lang="en-US"/>
          </a:p>
        </p:txBody>
      </p:sp>
    </p:spTree>
    <p:extLst>
      <p:ext uri="{BB962C8B-B14F-4D97-AF65-F5344CB8AC3E}">
        <p14:creationId xmlns:p14="http://schemas.microsoft.com/office/powerpoint/2010/main" val="2107155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3F27A-3E19-49BD-B6BB-3B12831FF1CA}"/>
              </a:ext>
            </a:extLst>
          </p:cNvPr>
          <p:cNvSpPr>
            <a:spLocks noGrp="1"/>
          </p:cNvSpPr>
          <p:nvPr>
            <p:ph type="title"/>
          </p:nvPr>
        </p:nvSpPr>
        <p:spPr/>
        <p:txBody>
          <a:bodyPr/>
          <a:lstStyle/>
          <a:p>
            <a:r>
              <a:rPr lang="en-US" dirty="0"/>
              <a:t>Case Example</a:t>
            </a:r>
          </a:p>
        </p:txBody>
      </p:sp>
      <p:sp>
        <p:nvSpPr>
          <p:cNvPr id="3" name="Content Placeholder 2">
            <a:extLst>
              <a:ext uri="{FF2B5EF4-FFF2-40B4-BE49-F238E27FC236}">
                <a16:creationId xmlns:a16="http://schemas.microsoft.com/office/drawing/2014/main" id="{4BDDE4FB-5778-43D3-B604-87603A98D6F2}"/>
              </a:ext>
            </a:extLst>
          </p:cNvPr>
          <p:cNvSpPr>
            <a:spLocks noGrp="1"/>
          </p:cNvSpPr>
          <p:nvPr>
            <p:ph idx="1"/>
          </p:nvPr>
        </p:nvSpPr>
        <p:spPr/>
        <p:txBody>
          <a:bodyPr/>
          <a:lstStyle/>
          <a:p>
            <a:pPr marL="0" indent="0">
              <a:buNone/>
            </a:pPr>
            <a:r>
              <a:rPr lang="en-US" dirty="0"/>
              <a:t>John is flung from the car, found by friends unconscious and taken to the local district hospital.  He wakes up, has normal vital signs and is sent home despite some continued abdominal pains…</a:t>
            </a:r>
          </a:p>
          <a:p>
            <a:pPr marL="0" indent="0">
              <a:buNone/>
            </a:pPr>
            <a:endParaRPr lang="en-US" dirty="0"/>
          </a:p>
          <a:p>
            <a:pPr marL="0" indent="0">
              <a:buNone/>
            </a:pPr>
            <a:r>
              <a:rPr lang="en-US" dirty="0"/>
              <a:t>	…3 days later he dies from peritonitis</a:t>
            </a:r>
          </a:p>
        </p:txBody>
      </p:sp>
      <p:sp>
        <p:nvSpPr>
          <p:cNvPr id="4" name="Slide Number Placeholder 3">
            <a:extLst>
              <a:ext uri="{FF2B5EF4-FFF2-40B4-BE49-F238E27FC236}">
                <a16:creationId xmlns:a16="http://schemas.microsoft.com/office/drawing/2014/main" id="{33B6FF51-0B4A-4611-BA08-D6598F987E05}"/>
              </a:ext>
            </a:extLst>
          </p:cNvPr>
          <p:cNvSpPr>
            <a:spLocks noGrp="1"/>
          </p:cNvSpPr>
          <p:nvPr>
            <p:ph type="sldNum" sz="quarter" idx="10"/>
          </p:nvPr>
        </p:nvSpPr>
        <p:spPr/>
        <p:txBody>
          <a:bodyPr/>
          <a:lstStyle/>
          <a:p>
            <a:fld id="{BF25531C-F3B7-4618-9A07-E14445AD441B}" type="slidenum">
              <a:rPr lang="en-US" smtClean="0"/>
              <a:pPr/>
              <a:t>8</a:t>
            </a:fld>
            <a:endParaRPr lang="en-US"/>
          </a:p>
        </p:txBody>
      </p:sp>
    </p:spTree>
    <p:extLst>
      <p:ext uri="{BB962C8B-B14F-4D97-AF65-F5344CB8AC3E}">
        <p14:creationId xmlns:p14="http://schemas.microsoft.com/office/powerpoint/2010/main" val="2720357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77EA3-9864-4F67-823B-0C05A56D18BA}"/>
              </a:ext>
            </a:extLst>
          </p:cNvPr>
          <p:cNvSpPr>
            <a:spLocks noGrp="1"/>
          </p:cNvSpPr>
          <p:nvPr>
            <p:ph type="title"/>
          </p:nvPr>
        </p:nvSpPr>
        <p:spPr/>
        <p:txBody>
          <a:bodyPr/>
          <a:lstStyle/>
          <a:p>
            <a:r>
              <a:rPr lang="en-US" dirty="0"/>
              <a:t>Challenges in Trauma Management</a:t>
            </a:r>
          </a:p>
        </p:txBody>
      </p:sp>
      <p:sp>
        <p:nvSpPr>
          <p:cNvPr id="3" name="Content Placeholder 2">
            <a:extLst>
              <a:ext uri="{FF2B5EF4-FFF2-40B4-BE49-F238E27FC236}">
                <a16:creationId xmlns:a16="http://schemas.microsoft.com/office/drawing/2014/main" id="{E7566EE9-BA11-4C10-9B80-2ABFD4CBF065}"/>
              </a:ext>
            </a:extLst>
          </p:cNvPr>
          <p:cNvSpPr>
            <a:spLocks noGrp="1"/>
          </p:cNvSpPr>
          <p:nvPr>
            <p:ph idx="1"/>
          </p:nvPr>
        </p:nvSpPr>
        <p:spPr/>
        <p:txBody>
          <a:bodyPr/>
          <a:lstStyle/>
          <a:p>
            <a:r>
              <a:rPr lang="en-US" dirty="0"/>
              <a:t>High Burden of Disease</a:t>
            </a:r>
          </a:p>
          <a:p>
            <a:pPr lvl="1"/>
            <a:r>
              <a:rPr lang="en-US" dirty="0"/>
              <a:t>Mental Health</a:t>
            </a:r>
          </a:p>
          <a:p>
            <a:pPr lvl="1"/>
            <a:r>
              <a:rPr lang="en-US" dirty="0"/>
              <a:t>Old roads, cars and equipment</a:t>
            </a:r>
          </a:p>
          <a:p>
            <a:pPr lvl="1"/>
            <a:r>
              <a:rPr lang="en-US" dirty="0"/>
              <a:t>Poor labor protection and regulations</a:t>
            </a:r>
          </a:p>
          <a:p>
            <a:pPr lvl="1"/>
            <a:endParaRPr lang="en-US" dirty="0"/>
          </a:p>
          <a:p>
            <a:r>
              <a:rPr lang="en-US" dirty="0"/>
              <a:t>Shortage of Interventional Services</a:t>
            </a:r>
          </a:p>
          <a:p>
            <a:endParaRPr lang="en-US" dirty="0"/>
          </a:p>
          <a:p>
            <a:r>
              <a:rPr lang="en-US" dirty="0"/>
              <a:t>Greater Shortage of Diagnostic Services</a:t>
            </a:r>
          </a:p>
        </p:txBody>
      </p:sp>
      <p:sp>
        <p:nvSpPr>
          <p:cNvPr id="4" name="Slide Number Placeholder 3">
            <a:extLst>
              <a:ext uri="{FF2B5EF4-FFF2-40B4-BE49-F238E27FC236}">
                <a16:creationId xmlns:a16="http://schemas.microsoft.com/office/drawing/2014/main" id="{2D3A1CDE-0BF7-4104-8BB8-ECBCFC6550E1}"/>
              </a:ext>
            </a:extLst>
          </p:cNvPr>
          <p:cNvSpPr>
            <a:spLocks noGrp="1"/>
          </p:cNvSpPr>
          <p:nvPr>
            <p:ph type="sldNum" sz="quarter" idx="10"/>
          </p:nvPr>
        </p:nvSpPr>
        <p:spPr/>
        <p:txBody>
          <a:bodyPr/>
          <a:lstStyle/>
          <a:p>
            <a:fld id="{BF25531C-F3B7-4618-9A07-E14445AD441B}" type="slidenum">
              <a:rPr lang="en-US" smtClean="0"/>
              <a:pPr/>
              <a:t>9</a:t>
            </a:fld>
            <a:endParaRPr lang="en-US"/>
          </a:p>
        </p:txBody>
      </p:sp>
    </p:spTree>
    <p:extLst>
      <p:ext uri="{BB962C8B-B14F-4D97-AF65-F5344CB8AC3E}">
        <p14:creationId xmlns:p14="http://schemas.microsoft.com/office/powerpoint/2010/main" val="719028074"/>
      </p:ext>
    </p:extLst>
  </p:cSld>
  <p:clrMapOvr>
    <a:masterClrMapping/>
  </p:clrMapOvr>
</p:sld>
</file>

<file path=ppt/theme/theme1.xml><?xml version="1.0" encoding="utf-8"?>
<a:theme xmlns:a="http://schemas.openxmlformats.org/drawingml/2006/main" name="PowerPoint">
  <a:themeElements>
    <a:clrScheme name="Champion se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hampion seal">
      <a:majorFont>
        <a:latin typeface="Garamon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hampion se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hampion sea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hampion sea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hampion sea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hampion sea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hampion sea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hampion sea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hampion sea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hampion sea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hampion sea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hampion sea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hampion sea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plate>
  <TotalTime>994</TotalTime>
  <Words>1692</Words>
  <Application>Microsoft Office PowerPoint</Application>
  <PresentationFormat>Custom</PresentationFormat>
  <Paragraphs>406</Paragraphs>
  <Slides>48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48</vt:i4>
      </vt:variant>
    </vt:vector>
  </HeadingPairs>
  <TitlesOfParts>
    <vt:vector size="51" baseType="lpstr">
      <vt:lpstr>Arial</vt:lpstr>
      <vt:lpstr>Garamond</vt:lpstr>
      <vt:lpstr>PowerPoint</vt:lpstr>
      <vt:lpstr>Long Term Evaluation of a Short-term Emergency Ultrasound Course in Tanzania</vt:lpstr>
      <vt:lpstr>Activity Disclaimer</vt:lpstr>
      <vt:lpstr>Objectives</vt:lpstr>
      <vt:lpstr>Outline</vt:lpstr>
      <vt:lpstr>Trauma in the Developing World-Stats</vt:lpstr>
      <vt:lpstr>More Stats</vt:lpstr>
      <vt:lpstr>Case Example</vt:lpstr>
      <vt:lpstr>Case Example</vt:lpstr>
      <vt:lpstr>Challenges in Trauma Management</vt:lpstr>
      <vt:lpstr>One Part of the Solution</vt:lpstr>
      <vt:lpstr>What is Bedside Ultrasound?</vt:lpstr>
      <vt:lpstr>Example Applications</vt:lpstr>
      <vt:lpstr>Utility of Bedside Ultrasound</vt:lpstr>
      <vt:lpstr>Bedside Ultrasound Challenges</vt:lpstr>
      <vt:lpstr>Emergency Non-Trauma Ultrasound</vt:lpstr>
      <vt:lpstr>Ultrasound in the Trauma Patient</vt:lpstr>
      <vt:lpstr>Ultrasound in the Trauma Patient</vt:lpstr>
      <vt:lpstr>Emergency Ultrasound: The FAST Exam</vt:lpstr>
      <vt:lpstr>The FAST EXAM</vt:lpstr>
      <vt:lpstr>Data for FAST Exam utility</vt:lpstr>
      <vt:lpstr>Karibuni Sana Mbeya, Tanzania</vt:lpstr>
      <vt:lpstr>Course Design</vt:lpstr>
      <vt:lpstr>Lecture Topics</vt:lpstr>
      <vt:lpstr>Practicum- On Job Training Approach</vt:lpstr>
      <vt:lpstr>Training Stats</vt:lpstr>
      <vt:lpstr>Observed Simulated Patient Encounter</vt:lpstr>
      <vt:lpstr>Training Stats</vt:lpstr>
      <vt:lpstr>Lessons Learned</vt:lpstr>
      <vt:lpstr>Practical Tips</vt:lpstr>
      <vt:lpstr>Impact</vt:lpstr>
      <vt:lpstr>18 Month Follow-Up Visit </vt:lpstr>
      <vt:lpstr>What’s Still There and Working?</vt:lpstr>
      <vt:lpstr>What’s not really working…</vt:lpstr>
      <vt:lpstr>Success Story</vt:lpstr>
      <vt:lpstr>Data Set Nulls</vt:lpstr>
      <vt:lpstr>18 Month Follow Up Questionnaire</vt:lpstr>
      <vt:lpstr>Are They Scanning?</vt:lpstr>
      <vt:lpstr>FAST Exam Confidence Median of Self-Rated Confidence at 18 months, 4 trainees</vt:lpstr>
      <vt:lpstr>Barriers to Performing Ultrasound Median Rating (1-5), 4 Trainees</vt:lpstr>
      <vt:lpstr>Open Feedback: What Should We Include?</vt:lpstr>
      <vt:lpstr>Conclusions of Questionnaire Results</vt:lpstr>
      <vt:lpstr>Security vs Access</vt:lpstr>
      <vt:lpstr>Access Solution</vt:lpstr>
      <vt:lpstr>OK, if we can fix that missing piece we are good? How is  Casualty Dept Different from an  Emergency Ward?</vt:lpstr>
      <vt:lpstr>Other Barriers to Full Implementation</vt:lpstr>
      <vt:lpstr>Mbeya’s New Champion</vt:lpstr>
      <vt:lpstr>Lessons Learned</vt:lpstr>
      <vt:lpstr>PowerPoint Presentation</vt:lpstr>
    </vt:vector>
  </TitlesOfParts>
  <Company>AAFP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Rover</dc:creator>
  <cp:lastModifiedBy>Mark Shaffer</cp:lastModifiedBy>
  <cp:revision>81</cp:revision>
  <dcterms:created xsi:type="dcterms:W3CDTF">2013-05-20T16:20:33Z</dcterms:created>
  <dcterms:modified xsi:type="dcterms:W3CDTF">2017-08-15T10:12:11Z</dcterms:modified>
</cp:coreProperties>
</file>