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61" r:id="rId4"/>
    <p:sldId id="263" r:id="rId5"/>
    <p:sldId id="262" r:id="rId6"/>
    <p:sldId id="264" r:id="rId7"/>
    <p:sldId id="265" r:id="rId8"/>
    <p:sldId id="270" r:id="rId9"/>
    <p:sldId id="272" r:id="rId10"/>
    <p:sldId id="271" r:id="rId11"/>
    <p:sldId id="268" r:id="rId12"/>
    <p:sldId id="269" r:id="rId13"/>
    <p:sldId id="266" r:id="rId14"/>
    <p:sldId id="267" r:id="rId15"/>
    <p:sldId id="260" r:id="rId16"/>
    <p:sldId id="258" r:id="rId17"/>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2" autoAdjust="0"/>
    <p:restoredTop sz="94660"/>
  </p:normalViewPr>
  <p:slideViewPr>
    <p:cSldViewPr snapToGrid="0">
      <p:cViewPr varScale="1">
        <p:scale>
          <a:sx n="45" d="100"/>
          <a:sy n="45" d="100"/>
        </p:scale>
        <p:origin x="61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Medical Student Rotations</c:v>
                </c:pt>
              </c:strCache>
            </c:strRef>
          </c:tx>
          <c:spPr>
            <a:solidFill>
              <a:schemeClr val="accent1"/>
            </a:solidFill>
            <a:ln>
              <a:noFill/>
            </a:ln>
            <a:effectLst/>
          </c:spPr>
          <c:invertIfNegative val="0"/>
          <c:cat>
            <c:strRef>
              <c:f>Sheet1!$A$2:$A$6</c:f>
              <c:strCache>
                <c:ptCount val="5"/>
                <c:pt idx="0">
                  <c:v>2013-2014</c:v>
                </c:pt>
                <c:pt idx="1">
                  <c:v>2014-2015</c:v>
                </c:pt>
                <c:pt idx="2">
                  <c:v>2015-2016</c:v>
                </c:pt>
                <c:pt idx="3">
                  <c:v>2016-2017</c:v>
                </c:pt>
                <c:pt idx="4">
                  <c:v>2017-2018</c:v>
                </c:pt>
              </c:strCache>
            </c:strRef>
          </c:cat>
          <c:val>
            <c:numRef>
              <c:f>Sheet1!$B$2:$B$6</c:f>
              <c:numCache>
                <c:formatCode>General</c:formatCode>
                <c:ptCount val="5"/>
                <c:pt idx="0">
                  <c:v>10</c:v>
                </c:pt>
                <c:pt idx="1">
                  <c:v>15</c:v>
                </c:pt>
                <c:pt idx="2">
                  <c:v>50</c:v>
                </c:pt>
                <c:pt idx="3">
                  <c:v>100</c:v>
                </c:pt>
                <c:pt idx="4">
                  <c:v>150</c:v>
                </c:pt>
              </c:numCache>
            </c:numRef>
          </c:val>
          <c:extLst>
            <c:ext xmlns:c16="http://schemas.microsoft.com/office/drawing/2014/chart" uri="{C3380CC4-5D6E-409C-BE32-E72D297353CC}">
              <c16:uniqueId val="{00000000-EFC1-D244-8134-B5267FC543B6}"/>
            </c:ext>
          </c:extLst>
        </c:ser>
        <c:dLbls>
          <c:showLegendKey val="0"/>
          <c:showVal val="0"/>
          <c:showCatName val="0"/>
          <c:showSerName val="0"/>
          <c:showPercent val="0"/>
          <c:showBubbleSize val="0"/>
        </c:dLbls>
        <c:gapWidth val="150"/>
        <c:overlap val="100"/>
        <c:axId val="1600108207"/>
        <c:axId val="1600073039"/>
      </c:barChart>
      <c:catAx>
        <c:axId val="160010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0073039"/>
        <c:crosses val="autoZero"/>
        <c:auto val="1"/>
        <c:lblAlgn val="ctr"/>
        <c:lblOffset val="100"/>
        <c:noMultiLvlLbl val="0"/>
      </c:catAx>
      <c:valAx>
        <c:axId val="1600073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0108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8-17T12:18:26.773" idx="1">
    <p:pos x="7882" y="2487"/>
    <p:text>Ismail Sallam was a cardiothoracic surgeon but strongly believed in strong primary care.  He started Primary Health Care Units in rural villages, pushed for university training programs in FM and sent some physicians abroad for training in FM.  Began the Family Health Record.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3500945" y="4436533"/>
            <a:ext cx="7569200" cy="3202800"/>
          </a:xfrm>
          <a:prstGeom prst="rect">
            <a:avLst/>
          </a:prstGeom>
          <a:noFill/>
        </p:spPr>
        <p:txBody>
          <a:bodyPr wrap="square" rtlCol="0">
            <a:spAutoFit/>
          </a:bodyPr>
          <a:lstStyle/>
          <a:p>
            <a:pPr algn="ctr"/>
            <a:r>
              <a:rPr lang="en-US" b="1" dirty="0"/>
              <a:t>Overcoming Challenges to Establishing Family Medicine in a Subspecialty Oriented Medical Culture: The Egypt Experience</a:t>
            </a:r>
          </a:p>
          <a:p>
            <a:pPr algn="ctr"/>
            <a:endParaRPr lang="en-US" dirty="0"/>
          </a:p>
          <a:p>
            <a:pPr algn="ctr"/>
            <a:r>
              <a:rPr lang="en-US" dirty="0"/>
              <a:t>Gordon </a:t>
            </a:r>
            <a:r>
              <a:rPr lang="en-US" dirty="0" err="1"/>
              <a:t>Zubrod</a:t>
            </a:r>
            <a:r>
              <a:rPr lang="en-US" dirty="0"/>
              <a:t>, MD, FAAFP</a:t>
            </a:r>
          </a:p>
          <a:p>
            <a:pPr algn="ctr"/>
            <a:r>
              <a:rPr lang="en-US" dirty="0"/>
              <a:t>Warren Heffron, MD</a:t>
            </a:r>
          </a:p>
          <a:p>
            <a:pPr algn="ctr"/>
            <a:r>
              <a:rPr lang="en-US" dirty="0"/>
              <a:t>Chris Jenkins, MD</a:t>
            </a:r>
          </a:p>
          <a:p>
            <a:pPr algn="ctr"/>
            <a:r>
              <a:rPr lang="en-US" dirty="0"/>
              <a:t>Shawn Morehead, MD, MPH, FAAFP</a:t>
            </a:r>
          </a:p>
          <a:p>
            <a:pPr algn="ctr"/>
            <a:r>
              <a:rPr lang="en-US" dirty="0"/>
              <a:t>Cathie Scarborough, MD, MSc, FAAFP</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4FFE-1308-2744-BA4A-A2C737D63DAA}"/>
              </a:ext>
            </a:extLst>
          </p:cNvPr>
          <p:cNvSpPr>
            <a:spLocks noGrp="1"/>
          </p:cNvSpPr>
          <p:nvPr>
            <p:ph type="title"/>
          </p:nvPr>
        </p:nvSpPr>
        <p:spPr/>
        <p:txBody>
          <a:bodyPr/>
          <a:lstStyle/>
          <a:p>
            <a:r>
              <a:rPr lang="en-US" dirty="0"/>
              <a:t>Promoting FM and Recruiting</a:t>
            </a:r>
          </a:p>
        </p:txBody>
      </p:sp>
      <p:pic>
        <p:nvPicPr>
          <p:cNvPr id="7" name="Content Placeholder 6">
            <a:extLst>
              <a:ext uri="{FF2B5EF4-FFF2-40B4-BE49-F238E27FC236}">
                <a16:creationId xmlns:a16="http://schemas.microsoft.com/office/drawing/2014/main" id="{146D3E8A-F9E2-3B49-8096-E73A7980107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083" y="2011231"/>
            <a:ext cx="7849381" cy="5036340"/>
          </a:xfrm>
        </p:spPr>
      </p:pic>
      <p:graphicFrame>
        <p:nvGraphicFramePr>
          <p:cNvPr id="8" name="Content Placeholder 7">
            <a:extLst>
              <a:ext uri="{FF2B5EF4-FFF2-40B4-BE49-F238E27FC236}">
                <a16:creationId xmlns:a16="http://schemas.microsoft.com/office/drawing/2014/main" id="{03911D7E-9DAD-6745-B776-57C652B30495}"/>
              </a:ext>
            </a:extLst>
          </p:cNvPr>
          <p:cNvGraphicFramePr>
            <a:graphicFrameLocks noGrp="1"/>
          </p:cNvGraphicFramePr>
          <p:nvPr>
            <p:ph sz="half" idx="2"/>
            <p:extLst>
              <p:ext uri="{D42A27DB-BD31-4B8C-83A1-F6EECF244321}">
                <p14:modId xmlns:p14="http://schemas.microsoft.com/office/powerpoint/2010/main" val="1205651811"/>
              </p:ext>
            </p:extLst>
          </p:nvPr>
        </p:nvGraphicFramePr>
        <p:xfrm>
          <a:off x="8209078" y="2011231"/>
          <a:ext cx="6218238" cy="522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F966B49-39AE-2349-84CD-29224FE3C040}"/>
              </a:ext>
            </a:extLst>
          </p:cNvPr>
          <p:cNvSpPr>
            <a:spLocks noGrp="1"/>
          </p:cNvSpPr>
          <p:nvPr>
            <p:ph type="sldNum" sz="quarter" idx="10"/>
          </p:nvPr>
        </p:nvSpPr>
        <p:spPr/>
        <p:txBody>
          <a:bodyPr/>
          <a:lstStyle/>
          <a:p>
            <a:fld id="{B2B613A9-0196-4103-A730-64D9B0C7CDAE}" type="slidenum">
              <a:rPr lang="en-US" smtClean="0"/>
              <a:pPr/>
              <a:t>10</a:t>
            </a:fld>
            <a:endParaRPr lang="en-US" dirty="0"/>
          </a:p>
        </p:txBody>
      </p:sp>
    </p:spTree>
    <p:extLst>
      <p:ext uri="{BB962C8B-B14F-4D97-AF65-F5344CB8AC3E}">
        <p14:creationId xmlns:p14="http://schemas.microsoft.com/office/powerpoint/2010/main" val="362625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0B5-67BA-CA4E-A775-1B429AAF29E9}"/>
              </a:ext>
            </a:extLst>
          </p:cNvPr>
          <p:cNvSpPr>
            <a:spLocks noGrp="1"/>
          </p:cNvSpPr>
          <p:nvPr>
            <p:ph type="title"/>
          </p:nvPr>
        </p:nvSpPr>
        <p:spPr/>
        <p:txBody>
          <a:bodyPr/>
          <a:lstStyle/>
          <a:p>
            <a:r>
              <a:rPr lang="en-US" dirty="0"/>
              <a:t>Panel Discussion</a:t>
            </a:r>
          </a:p>
        </p:txBody>
      </p:sp>
      <p:sp>
        <p:nvSpPr>
          <p:cNvPr id="6" name="Text Placeholder 5">
            <a:extLst>
              <a:ext uri="{FF2B5EF4-FFF2-40B4-BE49-F238E27FC236}">
                <a16:creationId xmlns:a16="http://schemas.microsoft.com/office/drawing/2014/main" id="{C3D5BFF2-6B89-734A-8586-BDAA58E86D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89AF19-B820-5344-AD72-5EEF93DDF78E}"/>
              </a:ext>
            </a:extLst>
          </p:cNvPr>
          <p:cNvSpPr>
            <a:spLocks noGrp="1"/>
          </p:cNvSpPr>
          <p:nvPr>
            <p:ph type="sldNum" sz="quarter" idx="10"/>
          </p:nvPr>
        </p:nvSpPr>
        <p:spPr/>
        <p:txBody>
          <a:bodyPr/>
          <a:lstStyle/>
          <a:p>
            <a:fld id="{B2B613A9-0196-4103-A730-64D9B0C7CDAE}" type="slidenum">
              <a:rPr lang="en-US" smtClean="0"/>
              <a:pPr/>
              <a:t>11</a:t>
            </a:fld>
            <a:endParaRPr lang="en-US" dirty="0"/>
          </a:p>
        </p:txBody>
      </p:sp>
    </p:spTree>
    <p:extLst>
      <p:ext uri="{BB962C8B-B14F-4D97-AF65-F5344CB8AC3E}">
        <p14:creationId xmlns:p14="http://schemas.microsoft.com/office/powerpoint/2010/main" val="255884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38F33-CE47-7C49-B445-032A6CDD864D}"/>
              </a:ext>
            </a:extLst>
          </p:cNvPr>
          <p:cNvSpPr>
            <a:spLocks noGrp="1"/>
          </p:cNvSpPr>
          <p:nvPr>
            <p:ph type="title"/>
          </p:nvPr>
        </p:nvSpPr>
        <p:spPr/>
        <p:txBody>
          <a:bodyPr/>
          <a:lstStyle/>
          <a:p>
            <a:r>
              <a:rPr lang="en-US" dirty="0"/>
              <a:t>Panel</a:t>
            </a:r>
          </a:p>
        </p:txBody>
      </p:sp>
      <p:sp>
        <p:nvSpPr>
          <p:cNvPr id="6" name="Content Placeholder 5">
            <a:extLst>
              <a:ext uri="{FF2B5EF4-FFF2-40B4-BE49-F238E27FC236}">
                <a16:creationId xmlns:a16="http://schemas.microsoft.com/office/drawing/2014/main" id="{7F4C7685-900C-774F-8695-FF0B8DFFDCA6}"/>
              </a:ext>
            </a:extLst>
          </p:cNvPr>
          <p:cNvSpPr>
            <a:spLocks noGrp="1"/>
          </p:cNvSpPr>
          <p:nvPr>
            <p:ph idx="1"/>
          </p:nvPr>
        </p:nvSpPr>
        <p:spPr/>
        <p:txBody>
          <a:bodyPr/>
          <a:lstStyle/>
          <a:p>
            <a:r>
              <a:rPr lang="en-US" dirty="0"/>
              <a:t>Moderator: Warren Heffron, Prof Emeritus UNM, Depart of FCM</a:t>
            </a:r>
          </a:p>
          <a:p>
            <a:pPr lvl="1"/>
            <a:r>
              <a:rPr lang="en-US" dirty="0"/>
              <a:t>Past President, WONCA North America Region</a:t>
            </a:r>
          </a:p>
          <a:p>
            <a:pPr lvl="1"/>
            <a:r>
              <a:rPr lang="en-US" dirty="0"/>
              <a:t>International FM Consultant, 6 consultations in Egypt</a:t>
            </a:r>
          </a:p>
          <a:p>
            <a:r>
              <a:rPr lang="en-US" dirty="0"/>
              <a:t>Gordon </a:t>
            </a:r>
            <a:r>
              <a:rPr lang="en-US" dirty="0" err="1"/>
              <a:t>Zubrod</a:t>
            </a:r>
            <a:r>
              <a:rPr lang="en-US" dirty="0"/>
              <a:t>, Program Director Aswan Family Medicine (Egypt)</a:t>
            </a:r>
          </a:p>
          <a:p>
            <a:r>
              <a:rPr lang="en-US" dirty="0"/>
              <a:t>Cathie Scarborough, FM Faculty in Kabul, Aswan, Alabama</a:t>
            </a:r>
          </a:p>
          <a:p>
            <a:r>
              <a:rPr lang="en-US" dirty="0"/>
              <a:t>Shawn Morehead, FM Faculty Kabul, Aswan, Alabama</a:t>
            </a:r>
          </a:p>
          <a:p>
            <a:r>
              <a:rPr lang="en-US" dirty="0"/>
              <a:t>Chris Jenkins, International Family Medicine Consultant</a:t>
            </a:r>
          </a:p>
        </p:txBody>
      </p:sp>
      <p:sp>
        <p:nvSpPr>
          <p:cNvPr id="4" name="Slide Number Placeholder 3">
            <a:extLst>
              <a:ext uri="{FF2B5EF4-FFF2-40B4-BE49-F238E27FC236}">
                <a16:creationId xmlns:a16="http://schemas.microsoft.com/office/drawing/2014/main" id="{8EF99250-0B03-7A49-85CF-BCD2F6788BFA}"/>
              </a:ext>
            </a:extLst>
          </p:cNvPr>
          <p:cNvSpPr>
            <a:spLocks noGrp="1"/>
          </p:cNvSpPr>
          <p:nvPr>
            <p:ph type="sldNum" sz="quarter" idx="10"/>
          </p:nvPr>
        </p:nvSpPr>
        <p:spPr/>
        <p:txBody>
          <a:bodyPr/>
          <a:lstStyle/>
          <a:p>
            <a:fld id="{B2B613A9-0196-4103-A730-64D9B0C7CDAE}" type="slidenum">
              <a:rPr lang="en-US" smtClean="0"/>
              <a:pPr/>
              <a:t>12</a:t>
            </a:fld>
            <a:endParaRPr lang="en-US" dirty="0"/>
          </a:p>
        </p:txBody>
      </p:sp>
    </p:spTree>
    <p:extLst>
      <p:ext uri="{BB962C8B-B14F-4D97-AF65-F5344CB8AC3E}">
        <p14:creationId xmlns:p14="http://schemas.microsoft.com/office/powerpoint/2010/main" val="345492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610D58-4A6A-F84B-BDD7-6632731631C5}"/>
              </a:ext>
            </a:extLst>
          </p:cNvPr>
          <p:cNvSpPr>
            <a:spLocks noGrp="1"/>
          </p:cNvSpPr>
          <p:nvPr>
            <p:ph type="title"/>
          </p:nvPr>
        </p:nvSpPr>
        <p:spPr/>
        <p:txBody>
          <a:bodyPr/>
          <a:lstStyle/>
          <a:p>
            <a:r>
              <a:rPr lang="en-US" dirty="0"/>
              <a:t>Challenges Facing Family Medicine</a:t>
            </a:r>
          </a:p>
        </p:txBody>
      </p:sp>
      <p:sp>
        <p:nvSpPr>
          <p:cNvPr id="7" name="Content Placeholder 6">
            <a:extLst>
              <a:ext uri="{FF2B5EF4-FFF2-40B4-BE49-F238E27FC236}">
                <a16:creationId xmlns:a16="http://schemas.microsoft.com/office/drawing/2014/main" id="{B05E65B6-4570-1644-883A-A54335E5679B}"/>
              </a:ext>
            </a:extLst>
          </p:cNvPr>
          <p:cNvSpPr>
            <a:spLocks noGrp="1"/>
          </p:cNvSpPr>
          <p:nvPr>
            <p:ph idx="1"/>
          </p:nvPr>
        </p:nvSpPr>
        <p:spPr/>
        <p:txBody>
          <a:bodyPr/>
          <a:lstStyle/>
          <a:p>
            <a:r>
              <a:rPr lang="en-US" dirty="0"/>
              <a:t>Frequent Turnover of Ministry of Health Leadership/Vision</a:t>
            </a:r>
          </a:p>
          <a:p>
            <a:r>
              <a:rPr lang="en-US" dirty="0"/>
              <a:t>Slow acceptance by the Subspecialty Oriented Medical Culture</a:t>
            </a:r>
          </a:p>
          <a:p>
            <a:r>
              <a:rPr lang="en-US" dirty="0"/>
              <a:t>Lack of involvement in medical school curriculum</a:t>
            </a:r>
          </a:p>
          <a:p>
            <a:r>
              <a:rPr lang="en-US" dirty="0"/>
              <a:t>Lack of awareness by patients/public</a:t>
            </a:r>
          </a:p>
          <a:p>
            <a:r>
              <a:rPr lang="en-US" dirty="0"/>
              <a:t>Underdeveloped job market for graduates</a:t>
            </a:r>
          </a:p>
          <a:p>
            <a:r>
              <a:rPr lang="en-US" dirty="0"/>
              <a:t>Graduate Attrition to Gulf Countries</a:t>
            </a:r>
          </a:p>
        </p:txBody>
      </p:sp>
      <p:sp>
        <p:nvSpPr>
          <p:cNvPr id="5" name="Slide Number Placeholder 4">
            <a:extLst>
              <a:ext uri="{FF2B5EF4-FFF2-40B4-BE49-F238E27FC236}">
                <a16:creationId xmlns:a16="http://schemas.microsoft.com/office/drawing/2014/main" id="{263528C0-6CDE-5044-B4A3-DD9C17553831}"/>
              </a:ext>
            </a:extLst>
          </p:cNvPr>
          <p:cNvSpPr>
            <a:spLocks noGrp="1"/>
          </p:cNvSpPr>
          <p:nvPr>
            <p:ph type="sldNum" sz="quarter" idx="10"/>
          </p:nvPr>
        </p:nvSpPr>
        <p:spPr/>
        <p:txBody>
          <a:bodyPr/>
          <a:lstStyle/>
          <a:p>
            <a:fld id="{B2B613A9-0196-4103-A730-64D9B0C7CDAE}" type="slidenum">
              <a:rPr lang="en-US" smtClean="0"/>
              <a:pPr/>
              <a:t>13</a:t>
            </a:fld>
            <a:endParaRPr lang="en-US" dirty="0"/>
          </a:p>
        </p:txBody>
      </p:sp>
    </p:spTree>
    <p:extLst>
      <p:ext uri="{BB962C8B-B14F-4D97-AF65-F5344CB8AC3E}">
        <p14:creationId xmlns:p14="http://schemas.microsoft.com/office/powerpoint/2010/main" val="326371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821B-2139-7846-B4E4-33EB5A4DEF2D}"/>
              </a:ext>
            </a:extLst>
          </p:cNvPr>
          <p:cNvSpPr>
            <a:spLocks noGrp="1"/>
          </p:cNvSpPr>
          <p:nvPr>
            <p:ph type="title"/>
          </p:nvPr>
        </p:nvSpPr>
        <p:spPr/>
        <p:txBody>
          <a:bodyPr/>
          <a:lstStyle/>
          <a:p>
            <a:r>
              <a:rPr lang="en-US" dirty="0"/>
              <a:t>Audience Questions </a:t>
            </a:r>
            <a:br>
              <a:rPr lang="en-US" dirty="0"/>
            </a:br>
            <a:r>
              <a:rPr lang="en-US" dirty="0"/>
              <a:t>and Input </a:t>
            </a:r>
          </a:p>
        </p:txBody>
      </p:sp>
      <p:sp>
        <p:nvSpPr>
          <p:cNvPr id="5" name="Text Placeholder 4">
            <a:extLst>
              <a:ext uri="{FF2B5EF4-FFF2-40B4-BE49-F238E27FC236}">
                <a16:creationId xmlns:a16="http://schemas.microsoft.com/office/drawing/2014/main" id="{E53C6006-2CC6-E64B-BB29-F9C0745298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42E6E7-6CFE-EA4D-8763-606801F53AE1}"/>
              </a:ext>
            </a:extLst>
          </p:cNvPr>
          <p:cNvSpPr>
            <a:spLocks noGrp="1"/>
          </p:cNvSpPr>
          <p:nvPr>
            <p:ph type="sldNum" sz="quarter" idx="10"/>
          </p:nvPr>
        </p:nvSpPr>
        <p:spPr/>
        <p:txBody>
          <a:bodyPr/>
          <a:lstStyle/>
          <a:p>
            <a:fld id="{B2B613A9-0196-4103-A730-64D9B0C7CDAE}" type="slidenum">
              <a:rPr lang="en-US" smtClean="0"/>
              <a:pPr/>
              <a:t>14</a:t>
            </a:fld>
            <a:endParaRPr lang="en-US" dirty="0"/>
          </a:p>
        </p:txBody>
      </p:sp>
    </p:spTree>
    <p:extLst>
      <p:ext uri="{BB962C8B-B14F-4D97-AF65-F5344CB8AC3E}">
        <p14:creationId xmlns:p14="http://schemas.microsoft.com/office/powerpoint/2010/main" val="318702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15</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Welcome and Introduction</a:t>
            </a:r>
          </a:p>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History of Family Medicine in Egypt</a:t>
            </a:r>
          </a:p>
          <a:p>
            <a:pPr marL="0" indent="0">
              <a:lnSpc>
                <a:spcPct val="100000"/>
              </a:lnSpc>
              <a:spcBef>
                <a:spcPts val="0"/>
              </a:spcBef>
              <a:buNone/>
            </a:pPr>
            <a:endParaRPr lang="en-US"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Panel Discussion of challenges and approaches to overcoming</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Audience In</a:t>
            </a:r>
            <a:r>
              <a:rPr lang="en-US" dirty="0">
                <a:latin typeface="Arial" panose="020B0604020202020204" pitchFamily="34" charset="0"/>
                <a:cs typeface="Arial" panose="020B0604020202020204" pitchFamily="34" charset="0"/>
              </a:rPr>
              <a:t>volvement in Discussion</a:t>
            </a: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2</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9D85-E343-FD48-BE30-4C3FBFDAA55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EB1000C-5F73-294A-86EC-02FB9BF890A6}"/>
              </a:ext>
            </a:extLst>
          </p:cNvPr>
          <p:cNvSpPr>
            <a:spLocks noGrp="1"/>
          </p:cNvSpPr>
          <p:nvPr>
            <p:ph idx="1"/>
          </p:nvPr>
        </p:nvSpPr>
        <p:spPr/>
        <p:txBody>
          <a:bodyPr/>
          <a:lstStyle/>
          <a:p>
            <a:pPr marL="514350" lvl="0" indent="-514350">
              <a:buFont typeface="+mj-lt"/>
              <a:buAutoNum type="arabicPeriod"/>
            </a:pPr>
            <a:r>
              <a:rPr lang="en-US" dirty="0"/>
              <a:t>Examine common barriers to the expansion of global family medicine</a:t>
            </a:r>
          </a:p>
          <a:p>
            <a:pPr marL="0" lvl="0" indent="0">
              <a:buNone/>
            </a:pPr>
            <a:endParaRPr lang="en-US" dirty="0"/>
          </a:p>
          <a:p>
            <a:pPr marL="514350" lvl="0" indent="-514350">
              <a:buFont typeface="+mj-lt"/>
              <a:buAutoNum type="arabicPeriod" startAt="2"/>
            </a:pPr>
            <a:r>
              <a:rPr lang="en-US" dirty="0"/>
              <a:t>Formulate strategies to overcome common challenges</a:t>
            </a:r>
          </a:p>
          <a:p>
            <a:pPr marL="0" lvl="0" indent="0">
              <a:buNone/>
            </a:pPr>
            <a:endParaRPr lang="en-US" dirty="0"/>
          </a:p>
          <a:p>
            <a:pPr marL="514350" lvl="0" indent="-514350">
              <a:buFont typeface="+mj-lt"/>
              <a:buAutoNum type="arabicPeriod" startAt="3"/>
            </a:pPr>
            <a:r>
              <a:rPr lang="en-US" dirty="0"/>
              <a:t>Apply lessons learned in Egypt to new settings where family medicine is taking root</a:t>
            </a:r>
          </a:p>
          <a:p>
            <a:endParaRPr lang="en-US" dirty="0"/>
          </a:p>
        </p:txBody>
      </p:sp>
      <p:sp>
        <p:nvSpPr>
          <p:cNvPr id="4" name="Slide Number Placeholder 3">
            <a:extLst>
              <a:ext uri="{FF2B5EF4-FFF2-40B4-BE49-F238E27FC236}">
                <a16:creationId xmlns:a16="http://schemas.microsoft.com/office/drawing/2014/main" id="{69FF73A5-2779-EF45-9E53-05B16578FA97}"/>
              </a:ext>
            </a:extLst>
          </p:cNvPr>
          <p:cNvSpPr>
            <a:spLocks noGrp="1"/>
          </p:cNvSpPr>
          <p:nvPr>
            <p:ph type="sldNum" sz="quarter" idx="10"/>
          </p:nvPr>
        </p:nvSpPr>
        <p:spPr/>
        <p:txBody>
          <a:bodyPr/>
          <a:lstStyle/>
          <a:p>
            <a:fld id="{B2B613A9-0196-4103-A730-64D9B0C7CDAE}" type="slidenum">
              <a:rPr lang="en-US" smtClean="0"/>
              <a:pPr/>
              <a:t>3</a:t>
            </a:fld>
            <a:endParaRPr lang="en-US" dirty="0"/>
          </a:p>
        </p:txBody>
      </p:sp>
    </p:spTree>
    <p:extLst>
      <p:ext uri="{BB962C8B-B14F-4D97-AF65-F5344CB8AC3E}">
        <p14:creationId xmlns:p14="http://schemas.microsoft.com/office/powerpoint/2010/main" val="306796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275FA5-EDE0-EF4A-9522-E191C03AA80E}"/>
              </a:ext>
            </a:extLst>
          </p:cNvPr>
          <p:cNvSpPr>
            <a:spLocks noGrp="1"/>
          </p:cNvSpPr>
          <p:nvPr>
            <p:ph type="title"/>
          </p:nvPr>
        </p:nvSpPr>
        <p:spPr/>
        <p:txBody>
          <a:bodyPr/>
          <a:lstStyle/>
          <a:p>
            <a:r>
              <a:rPr lang="en-US" dirty="0"/>
              <a:t>History of Family Medicine </a:t>
            </a:r>
            <a:br>
              <a:rPr lang="en-US" dirty="0"/>
            </a:br>
            <a:r>
              <a:rPr lang="en-US" dirty="0"/>
              <a:t>in Egypt</a:t>
            </a:r>
          </a:p>
        </p:txBody>
      </p:sp>
      <p:sp>
        <p:nvSpPr>
          <p:cNvPr id="6" name="Text Placeholder 5">
            <a:extLst>
              <a:ext uri="{FF2B5EF4-FFF2-40B4-BE49-F238E27FC236}">
                <a16:creationId xmlns:a16="http://schemas.microsoft.com/office/drawing/2014/main" id="{0E6A86F1-4DFF-EF4C-A709-31ED3F064B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D6EA1F-5AA4-9844-AAE5-42D720489F9C}"/>
              </a:ext>
            </a:extLst>
          </p:cNvPr>
          <p:cNvSpPr>
            <a:spLocks noGrp="1"/>
          </p:cNvSpPr>
          <p:nvPr>
            <p:ph type="sldNum" sz="quarter" idx="10"/>
          </p:nvPr>
        </p:nvSpPr>
        <p:spPr/>
        <p:txBody>
          <a:bodyPr/>
          <a:lstStyle/>
          <a:p>
            <a:fld id="{B2B613A9-0196-4103-A730-64D9B0C7CDAE}" type="slidenum">
              <a:rPr lang="en-US" smtClean="0"/>
              <a:pPr/>
              <a:t>4</a:t>
            </a:fld>
            <a:endParaRPr lang="en-US" dirty="0"/>
          </a:p>
        </p:txBody>
      </p:sp>
    </p:spTree>
    <p:extLst>
      <p:ext uri="{BB962C8B-B14F-4D97-AF65-F5344CB8AC3E}">
        <p14:creationId xmlns:p14="http://schemas.microsoft.com/office/powerpoint/2010/main" val="327197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9239-51C4-E54A-BEB8-3BF685A63B64}"/>
              </a:ext>
            </a:extLst>
          </p:cNvPr>
          <p:cNvSpPr>
            <a:spLocks noGrp="1"/>
          </p:cNvSpPr>
          <p:nvPr>
            <p:ph type="title"/>
          </p:nvPr>
        </p:nvSpPr>
        <p:spPr/>
        <p:txBody>
          <a:bodyPr/>
          <a:lstStyle/>
          <a:p>
            <a:r>
              <a:rPr lang="en-US" dirty="0"/>
              <a:t>The Medical and Political Shaping Forces</a:t>
            </a:r>
          </a:p>
        </p:txBody>
      </p:sp>
      <p:sp>
        <p:nvSpPr>
          <p:cNvPr id="3" name="Content Placeholder 2">
            <a:extLst>
              <a:ext uri="{FF2B5EF4-FFF2-40B4-BE49-F238E27FC236}">
                <a16:creationId xmlns:a16="http://schemas.microsoft.com/office/drawing/2014/main" id="{5DE55D9F-0E03-2849-AD19-EDEE91359BC1}"/>
              </a:ext>
            </a:extLst>
          </p:cNvPr>
          <p:cNvSpPr>
            <a:spLocks noGrp="1"/>
          </p:cNvSpPr>
          <p:nvPr>
            <p:ph idx="1"/>
          </p:nvPr>
        </p:nvSpPr>
        <p:spPr/>
        <p:txBody>
          <a:bodyPr/>
          <a:lstStyle/>
          <a:p>
            <a:r>
              <a:rPr lang="en-US" dirty="0"/>
              <a:t>Gamal Abdul Nasser and Socialism</a:t>
            </a:r>
          </a:p>
          <a:p>
            <a:r>
              <a:rPr lang="en-US" dirty="0"/>
              <a:t>Alma Ata Declaration</a:t>
            </a:r>
          </a:p>
          <a:p>
            <a:r>
              <a:rPr lang="en-US" dirty="0"/>
              <a:t>Changing Vision of Ministers of Health</a:t>
            </a:r>
          </a:p>
          <a:p>
            <a:pPr marL="0" indent="0">
              <a:buNone/>
            </a:pPr>
            <a:endParaRPr lang="en-US" dirty="0"/>
          </a:p>
        </p:txBody>
      </p:sp>
      <p:sp>
        <p:nvSpPr>
          <p:cNvPr id="4" name="Slide Number Placeholder 3">
            <a:extLst>
              <a:ext uri="{FF2B5EF4-FFF2-40B4-BE49-F238E27FC236}">
                <a16:creationId xmlns:a16="http://schemas.microsoft.com/office/drawing/2014/main" id="{4B50D5F0-9A44-C249-868F-BE79BCFD4920}"/>
              </a:ext>
            </a:extLst>
          </p:cNvPr>
          <p:cNvSpPr>
            <a:spLocks noGrp="1"/>
          </p:cNvSpPr>
          <p:nvPr>
            <p:ph type="sldNum" sz="quarter" idx="10"/>
          </p:nvPr>
        </p:nvSpPr>
        <p:spPr/>
        <p:txBody>
          <a:bodyPr/>
          <a:lstStyle/>
          <a:p>
            <a:fld id="{B2B613A9-0196-4103-A730-64D9B0C7CDAE}" type="slidenum">
              <a:rPr lang="en-US" smtClean="0"/>
              <a:pPr/>
              <a:t>5</a:t>
            </a:fld>
            <a:endParaRPr lang="en-US" dirty="0"/>
          </a:p>
        </p:txBody>
      </p:sp>
    </p:spTree>
    <p:extLst>
      <p:ext uri="{BB962C8B-B14F-4D97-AF65-F5344CB8AC3E}">
        <p14:creationId xmlns:p14="http://schemas.microsoft.com/office/powerpoint/2010/main" val="2418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7D9C-E0FB-8242-8FFC-AA75BC06DA29}"/>
              </a:ext>
            </a:extLst>
          </p:cNvPr>
          <p:cNvSpPr>
            <a:spLocks noGrp="1"/>
          </p:cNvSpPr>
          <p:nvPr>
            <p:ph type="title"/>
          </p:nvPr>
        </p:nvSpPr>
        <p:spPr/>
        <p:txBody>
          <a:bodyPr/>
          <a:lstStyle/>
          <a:p>
            <a:r>
              <a:rPr lang="en-US" dirty="0"/>
              <a:t>Family Medicine Begins</a:t>
            </a:r>
          </a:p>
        </p:txBody>
      </p:sp>
      <p:sp>
        <p:nvSpPr>
          <p:cNvPr id="6" name="Content Placeholder 5">
            <a:extLst>
              <a:ext uri="{FF2B5EF4-FFF2-40B4-BE49-F238E27FC236}">
                <a16:creationId xmlns:a16="http://schemas.microsoft.com/office/drawing/2014/main" id="{DAEF1A1E-5330-C74C-8D9D-F5B88ED4D3C4}"/>
              </a:ext>
            </a:extLst>
          </p:cNvPr>
          <p:cNvSpPr>
            <a:spLocks noGrp="1"/>
          </p:cNvSpPr>
          <p:nvPr>
            <p:ph sz="half" idx="2"/>
          </p:nvPr>
        </p:nvSpPr>
        <p:spPr>
          <a:xfrm>
            <a:off x="1005840" y="2028826"/>
            <a:ext cx="12618720" cy="5383531"/>
          </a:xfrm>
        </p:spPr>
        <p:txBody>
          <a:bodyPr/>
          <a:lstStyle/>
          <a:p>
            <a:pPr marL="65088" indent="0">
              <a:buNone/>
            </a:pPr>
            <a:r>
              <a:rPr lang="en-US" b="1" dirty="0"/>
              <a:t>1976/1978</a:t>
            </a:r>
            <a:r>
              <a:rPr lang="en-US" dirty="0"/>
              <a:t>	</a:t>
            </a:r>
            <a:r>
              <a:rPr lang="en-US" dirty="0" err="1"/>
              <a:t>Fayoum</a:t>
            </a:r>
            <a:r>
              <a:rPr lang="en-US" dirty="0"/>
              <a:t> Medical Education Conferences push FM/GP</a:t>
            </a:r>
          </a:p>
          <a:p>
            <a:pPr marL="185167" lvl="1"/>
            <a:endParaRPr lang="en-US" dirty="0"/>
          </a:p>
          <a:p>
            <a:pPr marL="0" indent="0">
              <a:buNone/>
            </a:pPr>
            <a:r>
              <a:rPr lang="en-US" b="1" dirty="0"/>
              <a:t>1979</a:t>
            </a:r>
            <a:r>
              <a:rPr lang="en-US" dirty="0"/>
              <a:t> 		Postgraduate training in General Practice and 					Undergraduate curriculum, Suez Canal, Alexandria Univ.</a:t>
            </a:r>
          </a:p>
          <a:p>
            <a:pPr marL="0" indent="0">
              <a:buNone/>
            </a:pPr>
            <a:endParaRPr lang="en-US" dirty="0"/>
          </a:p>
          <a:p>
            <a:pPr marL="0" indent="0">
              <a:buNone/>
            </a:pPr>
            <a:r>
              <a:rPr lang="en-US" b="1" dirty="0"/>
              <a:t>1996-2000</a:t>
            </a:r>
            <a:r>
              <a:rPr lang="en-US" dirty="0"/>
              <a:t> 	Minister of Health (Ismail </a:t>
            </a:r>
            <a:r>
              <a:rPr lang="en-US" dirty="0" err="1"/>
              <a:t>Sallam</a:t>
            </a:r>
            <a:r>
              <a:rPr lang="en-US" dirty="0"/>
              <a:t>) advocates for FM</a:t>
            </a:r>
          </a:p>
          <a:p>
            <a:pPr marL="0" indent="0">
              <a:buNone/>
            </a:pPr>
            <a:r>
              <a:rPr lang="en-US" dirty="0"/>
              <a:t>		 	Family Medicine Residencies start at Cairo University 			and Menoufia University</a:t>
            </a:r>
          </a:p>
          <a:p>
            <a:pPr marL="0" indent="0">
              <a:buNone/>
            </a:pPr>
            <a:endParaRPr lang="en-US" dirty="0"/>
          </a:p>
          <a:p>
            <a:pPr marL="0" indent="0">
              <a:buNone/>
            </a:pPr>
            <a:r>
              <a:rPr lang="en-US" b="1" dirty="0"/>
              <a:t>2001-2008	</a:t>
            </a:r>
            <a:r>
              <a:rPr lang="en-US" dirty="0"/>
              <a:t>Egyptian Fellowship in Family Medicine</a:t>
            </a:r>
          </a:p>
        </p:txBody>
      </p:sp>
      <p:sp>
        <p:nvSpPr>
          <p:cNvPr id="4" name="Slide Number Placeholder 3">
            <a:extLst>
              <a:ext uri="{FF2B5EF4-FFF2-40B4-BE49-F238E27FC236}">
                <a16:creationId xmlns:a16="http://schemas.microsoft.com/office/drawing/2014/main" id="{6857563B-118B-2944-8121-AF2E922309B4}"/>
              </a:ext>
            </a:extLst>
          </p:cNvPr>
          <p:cNvSpPr>
            <a:spLocks noGrp="1"/>
          </p:cNvSpPr>
          <p:nvPr>
            <p:ph type="sldNum" sz="quarter" idx="10"/>
          </p:nvPr>
        </p:nvSpPr>
        <p:spPr/>
        <p:txBody>
          <a:bodyPr/>
          <a:lstStyle/>
          <a:p>
            <a:fld id="{B2B613A9-0196-4103-A730-64D9B0C7CDAE}" type="slidenum">
              <a:rPr lang="en-US" smtClean="0"/>
              <a:pPr/>
              <a:t>6</a:t>
            </a:fld>
            <a:endParaRPr lang="en-US" dirty="0"/>
          </a:p>
        </p:txBody>
      </p:sp>
    </p:spTree>
    <p:extLst>
      <p:ext uri="{BB962C8B-B14F-4D97-AF65-F5344CB8AC3E}">
        <p14:creationId xmlns:p14="http://schemas.microsoft.com/office/powerpoint/2010/main" val="429154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687725-F784-F849-9C76-EC00C1DCCE8F}"/>
              </a:ext>
            </a:extLst>
          </p:cNvPr>
          <p:cNvSpPr>
            <a:spLocks noGrp="1"/>
          </p:cNvSpPr>
          <p:nvPr>
            <p:ph type="title"/>
          </p:nvPr>
        </p:nvSpPr>
        <p:spPr/>
        <p:txBody>
          <a:bodyPr/>
          <a:lstStyle/>
          <a:p>
            <a:r>
              <a:rPr lang="en-US" dirty="0"/>
              <a:t>Expansion throughout the University System</a:t>
            </a:r>
          </a:p>
        </p:txBody>
      </p:sp>
      <p:sp>
        <p:nvSpPr>
          <p:cNvPr id="8" name="Content Placeholder 7">
            <a:extLst>
              <a:ext uri="{FF2B5EF4-FFF2-40B4-BE49-F238E27FC236}">
                <a16:creationId xmlns:a16="http://schemas.microsoft.com/office/drawing/2014/main" id="{A70F641B-8BD7-7A47-B6D4-45092D787CB1}"/>
              </a:ext>
            </a:extLst>
          </p:cNvPr>
          <p:cNvSpPr>
            <a:spLocks noGrp="1"/>
          </p:cNvSpPr>
          <p:nvPr>
            <p:ph sz="half" idx="1"/>
          </p:nvPr>
        </p:nvSpPr>
        <p:spPr>
          <a:xfrm>
            <a:off x="1005840" y="1655492"/>
            <a:ext cx="2800041" cy="5221606"/>
          </a:xfrm>
        </p:spPr>
        <p:txBody>
          <a:bodyPr/>
          <a:lstStyle/>
          <a:p>
            <a:pPr lvl="1"/>
            <a:r>
              <a:rPr lang="en-US" dirty="0"/>
              <a:t>		</a:t>
            </a:r>
            <a:r>
              <a:rPr lang="en-US" b="1" dirty="0">
                <a:latin typeface="Britannic Bold" panose="020B0903060703020204" pitchFamily="34" charset="77"/>
              </a:rPr>
              <a:t>1980</a:t>
            </a:r>
          </a:p>
          <a:p>
            <a:pPr lvl="1"/>
            <a:endParaRPr lang="en-US" b="1" dirty="0">
              <a:latin typeface="Britannic Bold" panose="020B0903060703020204" pitchFamily="34" charset="77"/>
            </a:endParaRPr>
          </a:p>
          <a:p>
            <a:pPr lvl="1"/>
            <a:r>
              <a:rPr lang="en-US" b="1" dirty="0">
                <a:latin typeface="Britannic Bold" panose="020B0903060703020204" pitchFamily="34" charset="77"/>
              </a:rPr>
              <a:t>		1990</a:t>
            </a:r>
          </a:p>
          <a:p>
            <a:pPr lvl="1"/>
            <a:endParaRPr lang="en-US" b="1" dirty="0">
              <a:latin typeface="Britannic Bold" panose="020B0903060703020204" pitchFamily="34" charset="77"/>
            </a:endParaRPr>
          </a:p>
          <a:p>
            <a:pPr lvl="1"/>
            <a:r>
              <a:rPr lang="en-US" b="1" dirty="0">
                <a:latin typeface="Britannic Bold" panose="020B0903060703020204" pitchFamily="34" charset="77"/>
              </a:rPr>
              <a:t>		2000</a:t>
            </a:r>
          </a:p>
          <a:p>
            <a:pPr lvl="1"/>
            <a:endParaRPr lang="en-US" b="1" dirty="0">
              <a:latin typeface="Britannic Bold" panose="020B0903060703020204" pitchFamily="34" charset="77"/>
            </a:endParaRPr>
          </a:p>
          <a:p>
            <a:pPr lvl="1"/>
            <a:r>
              <a:rPr lang="en-US" b="1" dirty="0">
                <a:latin typeface="Britannic Bold" panose="020B0903060703020204" pitchFamily="34" charset="77"/>
              </a:rPr>
              <a:t>		2010</a:t>
            </a:r>
          </a:p>
          <a:p>
            <a:pPr lvl="1"/>
            <a:endParaRPr lang="en-US" b="1" dirty="0">
              <a:latin typeface="Britannic Bold" panose="020B0903060703020204" pitchFamily="34" charset="77"/>
            </a:endParaRPr>
          </a:p>
          <a:p>
            <a:pPr lvl="1"/>
            <a:r>
              <a:rPr lang="en-US" b="1" dirty="0">
                <a:latin typeface="Britannic Bold" panose="020B0903060703020204" pitchFamily="34" charset="77"/>
              </a:rPr>
              <a:t>		2018</a:t>
            </a:r>
          </a:p>
        </p:txBody>
      </p:sp>
      <p:sp>
        <p:nvSpPr>
          <p:cNvPr id="9" name="Content Placeholder 8">
            <a:extLst>
              <a:ext uri="{FF2B5EF4-FFF2-40B4-BE49-F238E27FC236}">
                <a16:creationId xmlns:a16="http://schemas.microsoft.com/office/drawing/2014/main" id="{B2FB86C5-8301-AD42-ADF7-81F2DFD166CE}"/>
              </a:ext>
            </a:extLst>
          </p:cNvPr>
          <p:cNvSpPr>
            <a:spLocks noGrp="1"/>
          </p:cNvSpPr>
          <p:nvPr>
            <p:ph sz="half" idx="2"/>
          </p:nvPr>
        </p:nvSpPr>
        <p:spPr>
          <a:xfrm>
            <a:off x="4822413" y="1655492"/>
            <a:ext cx="9633328" cy="5221606"/>
          </a:xfrm>
        </p:spPr>
        <p:txBody>
          <a:bodyPr/>
          <a:lstStyle/>
          <a:p>
            <a:pPr marL="0" indent="0">
              <a:buNone/>
            </a:pPr>
            <a:r>
              <a:rPr lang="en-US" dirty="0"/>
              <a:t>Suez, Alexandria</a:t>
            </a:r>
          </a:p>
          <a:p>
            <a:pPr marL="0" indent="0">
              <a:buNone/>
            </a:pPr>
            <a:endParaRPr lang="en-US" dirty="0"/>
          </a:p>
          <a:p>
            <a:pPr marL="0" indent="0">
              <a:buNone/>
            </a:pPr>
            <a:endParaRPr lang="en-US" dirty="0"/>
          </a:p>
          <a:p>
            <a:pPr marL="0" indent="0">
              <a:buNone/>
            </a:pPr>
            <a:r>
              <a:rPr lang="en-US" dirty="0"/>
              <a:t>Cairo, Menoufia</a:t>
            </a:r>
          </a:p>
          <a:p>
            <a:pPr marL="0" indent="0">
              <a:buNone/>
            </a:pPr>
            <a:endParaRPr lang="en-US" dirty="0"/>
          </a:p>
          <a:p>
            <a:pPr marL="0" indent="0">
              <a:buNone/>
            </a:pPr>
            <a:r>
              <a:rPr lang="en-US" dirty="0"/>
              <a:t>Aswan</a:t>
            </a:r>
          </a:p>
          <a:p>
            <a:pPr marL="0" indent="0">
              <a:buNone/>
            </a:pPr>
            <a:endParaRPr lang="en-US" dirty="0"/>
          </a:p>
          <a:p>
            <a:pPr marL="0" indent="0">
              <a:buNone/>
            </a:pPr>
            <a:r>
              <a:rPr lang="en-US" dirty="0"/>
              <a:t>Mansoura, Ain Shams, </a:t>
            </a:r>
            <a:r>
              <a:rPr lang="en-US" dirty="0" err="1"/>
              <a:t>Zagazig</a:t>
            </a:r>
            <a:endParaRPr lang="en-US" dirty="0"/>
          </a:p>
          <a:p>
            <a:pPr marL="0" indent="0">
              <a:buNone/>
            </a:pPr>
            <a:r>
              <a:rPr lang="en-US" dirty="0" err="1"/>
              <a:t>Sohag</a:t>
            </a:r>
            <a:r>
              <a:rPr lang="en-US" dirty="0"/>
              <a:t>, Asyut, Helwan, AICPD Diploma</a:t>
            </a:r>
          </a:p>
        </p:txBody>
      </p:sp>
      <p:sp>
        <p:nvSpPr>
          <p:cNvPr id="5" name="Slide Number Placeholder 4">
            <a:extLst>
              <a:ext uri="{FF2B5EF4-FFF2-40B4-BE49-F238E27FC236}">
                <a16:creationId xmlns:a16="http://schemas.microsoft.com/office/drawing/2014/main" id="{CFB75DC7-FAB6-2340-ACB6-E7A21B9BAC2E}"/>
              </a:ext>
            </a:extLst>
          </p:cNvPr>
          <p:cNvSpPr>
            <a:spLocks noGrp="1"/>
          </p:cNvSpPr>
          <p:nvPr>
            <p:ph type="sldNum" sz="quarter" idx="10"/>
          </p:nvPr>
        </p:nvSpPr>
        <p:spPr/>
        <p:txBody>
          <a:bodyPr/>
          <a:lstStyle/>
          <a:p>
            <a:fld id="{B2B613A9-0196-4103-A730-64D9B0C7CDAE}" type="slidenum">
              <a:rPr lang="en-US" smtClean="0"/>
              <a:pPr/>
              <a:t>7</a:t>
            </a:fld>
            <a:endParaRPr lang="en-US" dirty="0"/>
          </a:p>
        </p:txBody>
      </p:sp>
      <p:sp>
        <p:nvSpPr>
          <p:cNvPr id="10" name="Down Arrow 9">
            <a:extLst>
              <a:ext uri="{FF2B5EF4-FFF2-40B4-BE49-F238E27FC236}">
                <a16:creationId xmlns:a16="http://schemas.microsoft.com/office/drawing/2014/main" id="{0289B4BB-BFA3-9B4D-AE44-E1142380AF5F}"/>
              </a:ext>
            </a:extLst>
          </p:cNvPr>
          <p:cNvSpPr/>
          <p:nvPr/>
        </p:nvSpPr>
        <p:spPr>
          <a:xfrm>
            <a:off x="1154979" y="1655492"/>
            <a:ext cx="988541" cy="4905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5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EADE45-0812-F74D-84F0-1A8CAF762475}"/>
              </a:ext>
            </a:extLst>
          </p:cNvPr>
          <p:cNvSpPr>
            <a:spLocks noGrp="1"/>
          </p:cNvSpPr>
          <p:nvPr>
            <p:ph type="title"/>
          </p:nvPr>
        </p:nvSpPr>
        <p:spPr/>
        <p:txBody>
          <a:bodyPr/>
          <a:lstStyle/>
          <a:p>
            <a:r>
              <a:rPr lang="en-US" dirty="0"/>
              <a:t>Aswan Family Medicine Residency</a:t>
            </a:r>
          </a:p>
        </p:txBody>
      </p:sp>
      <p:pic>
        <p:nvPicPr>
          <p:cNvPr id="10" name="Content Placeholder 9">
            <a:extLst>
              <a:ext uri="{FF2B5EF4-FFF2-40B4-BE49-F238E27FC236}">
                <a16:creationId xmlns:a16="http://schemas.microsoft.com/office/drawing/2014/main" id="{FDA64F2D-3963-8F4B-9898-5D26AA2BD7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8192" y="1744702"/>
            <a:ext cx="7653706" cy="5098930"/>
          </a:xfrm>
        </p:spPr>
      </p:pic>
      <p:sp>
        <p:nvSpPr>
          <p:cNvPr id="8" name="Content Placeholder 7">
            <a:extLst>
              <a:ext uri="{FF2B5EF4-FFF2-40B4-BE49-F238E27FC236}">
                <a16:creationId xmlns:a16="http://schemas.microsoft.com/office/drawing/2014/main" id="{12353350-0006-CA41-9EB2-C581EEFF4745}"/>
              </a:ext>
            </a:extLst>
          </p:cNvPr>
          <p:cNvSpPr>
            <a:spLocks noGrp="1"/>
          </p:cNvSpPr>
          <p:nvPr>
            <p:ph sz="half" idx="2"/>
          </p:nvPr>
        </p:nvSpPr>
        <p:spPr>
          <a:xfrm>
            <a:off x="8412480" y="2352676"/>
            <a:ext cx="6217920" cy="5221606"/>
          </a:xfrm>
        </p:spPr>
        <p:txBody>
          <a:bodyPr/>
          <a:lstStyle/>
          <a:p>
            <a:r>
              <a:rPr lang="en-US" dirty="0"/>
              <a:t>Founded 2008</a:t>
            </a:r>
          </a:p>
          <a:p>
            <a:pPr lvl="1"/>
            <a:r>
              <a:rPr lang="en-US" dirty="0"/>
              <a:t>	-connected to IHI Int.</a:t>
            </a:r>
          </a:p>
          <a:p>
            <a:r>
              <a:rPr lang="en-US" dirty="0"/>
              <a:t>Private (Mission) Hospital</a:t>
            </a:r>
          </a:p>
          <a:p>
            <a:pPr lvl="1"/>
            <a:r>
              <a:rPr lang="en-US" dirty="0"/>
              <a:t>	-Masters in FM</a:t>
            </a:r>
          </a:p>
          <a:p>
            <a:r>
              <a:rPr lang="en-US" dirty="0"/>
              <a:t>18 Graduates</a:t>
            </a:r>
          </a:p>
          <a:p>
            <a:r>
              <a:rPr lang="en-US" dirty="0"/>
              <a:t>4 Current Residents</a:t>
            </a:r>
          </a:p>
          <a:p>
            <a:r>
              <a:rPr lang="en-US" dirty="0"/>
              <a:t>3 year curriculum includes IM, </a:t>
            </a:r>
            <a:r>
              <a:rPr lang="en-US" dirty="0" err="1"/>
              <a:t>Peds</a:t>
            </a:r>
            <a:r>
              <a:rPr lang="en-US" dirty="0"/>
              <a:t>, Inpatient/Outpatient, Optional Obstetrics</a:t>
            </a:r>
          </a:p>
        </p:txBody>
      </p:sp>
      <p:sp>
        <p:nvSpPr>
          <p:cNvPr id="5" name="Slide Number Placeholder 4">
            <a:extLst>
              <a:ext uri="{FF2B5EF4-FFF2-40B4-BE49-F238E27FC236}">
                <a16:creationId xmlns:a16="http://schemas.microsoft.com/office/drawing/2014/main" id="{DECF9E28-8DBA-7E49-9D81-24650381CA63}"/>
              </a:ext>
            </a:extLst>
          </p:cNvPr>
          <p:cNvSpPr>
            <a:spLocks noGrp="1"/>
          </p:cNvSpPr>
          <p:nvPr>
            <p:ph type="sldNum" sz="quarter" idx="10"/>
          </p:nvPr>
        </p:nvSpPr>
        <p:spPr/>
        <p:txBody>
          <a:bodyPr/>
          <a:lstStyle/>
          <a:p>
            <a:fld id="{B2B613A9-0196-4103-A730-64D9B0C7CDAE}" type="slidenum">
              <a:rPr lang="en-US" smtClean="0"/>
              <a:pPr/>
              <a:t>8</a:t>
            </a:fld>
            <a:endParaRPr lang="en-US" dirty="0"/>
          </a:p>
        </p:txBody>
      </p:sp>
    </p:spTree>
    <p:extLst>
      <p:ext uri="{BB962C8B-B14F-4D97-AF65-F5344CB8AC3E}">
        <p14:creationId xmlns:p14="http://schemas.microsoft.com/office/powerpoint/2010/main" val="37597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045E-733E-3F42-9831-5E080C75F8F9}"/>
              </a:ext>
            </a:extLst>
          </p:cNvPr>
          <p:cNvSpPr>
            <a:spLocks noGrp="1"/>
          </p:cNvSpPr>
          <p:nvPr>
            <p:ph type="title"/>
          </p:nvPr>
        </p:nvSpPr>
        <p:spPr/>
        <p:txBody>
          <a:bodyPr/>
          <a:lstStyle/>
          <a:p>
            <a:r>
              <a:rPr lang="en-US" dirty="0"/>
              <a:t>Faculty</a:t>
            </a:r>
          </a:p>
        </p:txBody>
      </p:sp>
      <p:pic>
        <p:nvPicPr>
          <p:cNvPr id="7" name="Content Placeholder 6">
            <a:extLst>
              <a:ext uri="{FF2B5EF4-FFF2-40B4-BE49-F238E27FC236}">
                <a16:creationId xmlns:a16="http://schemas.microsoft.com/office/drawing/2014/main" id="{7A90E6A3-71B6-3645-ACC6-E54FF03353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31657" y="2028826"/>
            <a:ext cx="6216650" cy="4662487"/>
          </a:xfrm>
        </p:spPr>
      </p:pic>
      <p:pic>
        <p:nvPicPr>
          <p:cNvPr id="9" name="Content Placeholder 8">
            <a:extLst>
              <a:ext uri="{FF2B5EF4-FFF2-40B4-BE49-F238E27FC236}">
                <a16:creationId xmlns:a16="http://schemas.microsoft.com/office/drawing/2014/main" id="{FB8DC3C1-0167-184E-B788-B0E387C0999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4179" y="2028826"/>
            <a:ext cx="6993731" cy="4662487"/>
          </a:xfrm>
        </p:spPr>
      </p:pic>
      <p:sp>
        <p:nvSpPr>
          <p:cNvPr id="5" name="Slide Number Placeholder 4">
            <a:extLst>
              <a:ext uri="{FF2B5EF4-FFF2-40B4-BE49-F238E27FC236}">
                <a16:creationId xmlns:a16="http://schemas.microsoft.com/office/drawing/2014/main" id="{0CD772AC-15F0-6A4E-8DD7-B587C92D7E11}"/>
              </a:ext>
            </a:extLst>
          </p:cNvPr>
          <p:cNvSpPr>
            <a:spLocks noGrp="1"/>
          </p:cNvSpPr>
          <p:nvPr>
            <p:ph type="sldNum" sz="quarter" idx="10"/>
          </p:nvPr>
        </p:nvSpPr>
        <p:spPr/>
        <p:txBody>
          <a:bodyPr/>
          <a:lstStyle/>
          <a:p>
            <a:fld id="{B2B613A9-0196-4103-A730-64D9B0C7CDAE}" type="slidenum">
              <a:rPr lang="en-US" smtClean="0"/>
              <a:pPr/>
              <a:t>9</a:t>
            </a:fld>
            <a:endParaRPr lang="en-US" dirty="0"/>
          </a:p>
        </p:txBody>
      </p:sp>
    </p:spTree>
    <p:extLst>
      <p:ext uri="{BB962C8B-B14F-4D97-AF65-F5344CB8AC3E}">
        <p14:creationId xmlns:p14="http://schemas.microsoft.com/office/powerpoint/2010/main" val="1710805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7431</TotalTime>
  <Words>361</Words>
  <Application>Microsoft Office PowerPoint</Application>
  <PresentationFormat>Custom</PresentationFormat>
  <Paragraphs>100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Britannic Bold</vt:lpstr>
      <vt:lpstr>Calibri</vt:lpstr>
      <vt:lpstr>Office Theme</vt:lpstr>
      <vt:lpstr>PowerPoint Presentation</vt:lpstr>
      <vt:lpstr>Overview</vt:lpstr>
      <vt:lpstr>Learning Objectives</vt:lpstr>
      <vt:lpstr>History of Family Medicine  in Egypt</vt:lpstr>
      <vt:lpstr>The Medical and Political Shaping Forces</vt:lpstr>
      <vt:lpstr>Family Medicine Begins</vt:lpstr>
      <vt:lpstr>Expansion throughout the University System</vt:lpstr>
      <vt:lpstr>Aswan Family Medicine Residency</vt:lpstr>
      <vt:lpstr>Faculty</vt:lpstr>
      <vt:lpstr>Promoting FM and Recruiting</vt:lpstr>
      <vt:lpstr>Panel Discussion</vt:lpstr>
      <vt:lpstr>Panel</vt:lpstr>
      <vt:lpstr>Challenges Facing Family Medicine</vt:lpstr>
      <vt:lpstr>Audience Questions  and Input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Ashley Poole</cp:lastModifiedBy>
  <cp:revision>28</cp:revision>
  <cp:lastPrinted>2018-08-22T16:14:18Z</cp:lastPrinted>
  <dcterms:created xsi:type="dcterms:W3CDTF">2018-07-03T14:17:43Z</dcterms:created>
  <dcterms:modified xsi:type="dcterms:W3CDTF">2018-09-17T15:39:41Z</dcterms:modified>
</cp:coreProperties>
</file>