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30"/>
  </p:notesMasterIdLst>
  <p:handoutMasterIdLst>
    <p:handoutMasterId r:id="rId31"/>
  </p:handoutMasterIdLst>
  <p:sldIdLst>
    <p:sldId id="284" r:id="rId2"/>
    <p:sldId id="257" r:id="rId3"/>
    <p:sldId id="258" r:id="rId4"/>
    <p:sldId id="292" r:id="rId5"/>
    <p:sldId id="260" r:id="rId6"/>
    <p:sldId id="261" r:id="rId7"/>
    <p:sldId id="275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265" r:id="rId16"/>
    <p:sldId id="287" r:id="rId17"/>
    <p:sldId id="300" r:id="rId18"/>
    <p:sldId id="301" r:id="rId19"/>
    <p:sldId id="289" r:id="rId20"/>
    <p:sldId id="270" r:id="rId21"/>
    <p:sldId id="290" r:id="rId22"/>
    <p:sldId id="279" r:id="rId23"/>
    <p:sldId id="283" r:id="rId24"/>
    <p:sldId id="291" r:id="rId25"/>
    <p:sldId id="274" r:id="rId26"/>
    <p:sldId id="268" r:id="rId27"/>
    <p:sldId id="302" r:id="rId28"/>
    <p:sldId id="281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45" autoAdjust="0"/>
    <p:restoredTop sz="73676" autoAdjust="0"/>
  </p:normalViewPr>
  <p:slideViewPr>
    <p:cSldViewPr>
      <p:cViewPr varScale="1">
        <p:scale>
          <a:sx n="82" d="100"/>
          <a:sy n="82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5111DB-D7C0-434C-BAC4-59BA50818143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B72909-1AEA-4E41-90A0-A4535FA8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DECDB38-508D-4825-88A0-E73C69955A82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3978D7-E921-4D02-918A-344120D9D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6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96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9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3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93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9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2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99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26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48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6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95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96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55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53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9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0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0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6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02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2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978D7-E921-4D02-918A-344120D9DA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7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0857" y="1480616"/>
            <a:ext cx="6959286" cy="1470025"/>
          </a:xfrm>
        </p:spPr>
        <p:txBody>
          <a:bodyPr anchor="b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46732" y="3092116"/>
            <a:ext cx="6853411" cy="923330"/>
          </a:xfrm>
          <a:gradFill flip="none" rotWithShape="1">
            <a:gsLst>
              <a:gs pos="1000">
                <a:schemeClr val="accent6"/>
              </a:gs>
              <a:gs pos="1000">
                <a:schemeClr val="bg1"/>
              </a:gs>
            </a:gsLst>
            <a:lin ang="0" scaled="1"/>
            <a:tileRect/>
          </a:gradFill>
          <a:effectLst/>
        </p:spPr>
        <p:txBody>
          <a:bodyPr lIns="274320" tIns="0" bIns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081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1068404"/>
            <a:ext cx="8229600" cy="84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088683"/>
            <a:ext cx="8229600" cy="412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07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13CAF-5F83-774F-A930-5B042D24A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078029"/>
            <a:ext cx="4114800" cy="1414914"/>
          </a:xfrm>
          <a:ln>
            <a:noFill/>
          </a:ln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here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7CFB4D8-0201-784A-BCD3-3F8B8F114C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078029"/>
            <a:ext cx="3913188" cy="5005271"/>
          </a:xfrm>
        </p:spPr>
        <p:txBody>
          <a:bodyPr/>
          <a:lstStyle/>
          <a:p>
            <a:r>
              <a:rPr lang="en-US" dirty="0"/>
              <a:t>Click icon to add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64D75E5E-3848-A541-AEEB-66EED540A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2685448"/>
            <a:ext cx="4114800" cy="33978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36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6444EF1-F302-D147-B06A-519B00527A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73612" y="1078029"/>
            <a:ext cx="3913188" cy="5005271"/>
          </a:xfrm>
        </p:spPr>
        <p:txBody>
          <a:bodyPr/>
          <a:lstStyle/>
          <a:p>
            <a:r>
              <a:rPr lang="en-US" dirty="0"/>
              <a:t>Click icon to add photo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08603B33-C2A0-794C-9A54-72D5E506D8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685448"/>
            <a:ext cx="4114800" cy="33978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7BF78AD-A83B-F943-9798-1A8055EE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78029"/>
            <a:ext cx="4114800" cy="1414914"/>
          </a:xfrm>
          <a:ln>
            <a:noFill/>
          </a:ln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here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145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59120F-C578-2C4A-B9F7-1DED2AE5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5C2C1448-C593-CF4B-8DBA-BA9F8135E2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" y="2300537"/>
            <a:ext cx="4008923" cy="38211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98A6E4B8-8718-CD49-B746-84311C80F4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7877" y="2300537"/>
            <a:ext cx="4008923" cy="38211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0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347124E-6DF5-1343-BE0F-35858653C00C}" type="datetimeFigureOut">
              <a:rPr lang="en-US" smtClean="0">
                <a:solidFill>
                  <a:prstClr val="black"/>
                </a:solidFill>
              </a:rPr>
              <a:pPr defTabSz="457200"/>
              <a:t>4/24/2019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C50DB1E-A777-AC48-9F7B-892CFADDA29A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4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6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68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F534B6-84B0-4627-93C7-B36E080BED95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411A4B2-B07A-4ADF-8FAF-F2D3A929A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3D9BAC-59E9-684D-A5B8-CF2D4F14D04D}"/>
              </a:ext>
            </a:extLst>
          </p:cNvPr>
          <p:cNvSpPr txBox="1"/>
          <p:nvPr userDrawn="1"/>
        </p:nvSpPr>
        <p:spPr>
          <a:xfrm>
            <a:off x="-59635" y="6410739"/>
            <a:ext cx="3568149" cy="276999"/>
          </a:xfrm>
          <a:prstGeom prst="rect">
            <a:avLst/>
          </a:prstGeom>
          <a:solidFill>
            <a:schemeClr val="accent6"/>
          </a:solidFill>
        </p:spPr>
        <p:txBody>
          <a:bodyPr wrap="square" lIns="365760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white"/>
                </a:solidFill>
                <a:latin typeface="Helvetica" pitchFamily="2" charset="0"/>
              </a:rPr>
              <a:t>Join the conversation on Twitter: #STFM19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A537069-74CB-414B-A376-180A604F2714}"/>
              </a:ext>
            </a:extLst>
          </p:cNvPr>
          <p:cNvSpPr txBox="1"/>
          <p:nvPr userDrawn="1"/>
        </p:nvSpPr>
        <p:spPr>
          <a:xfrm>
            <a:off x="8441355" y="6410739"/>
            <a:ext cx="762281" cy="276999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rIns="365760" rtlCol="0">
            <a:spAutoFit/>
          </a:bodyPr>
          <a:lstStyle/>
          <a:p>
            <a:pPr defTabSz="457200"/>
            <a:fld id="{4FEC295B-1AF7-4C4C-BF81-648092A4489C}" type="slidenum">
              <a:rPr lang="en-US" sz="1200" b="1" smtClean="0">
                <a:solidFill>
                  <a:prstClr val="white"/>
                </a:solidFill>
                <a:latin typeface="Helvetica" pitchFamily="2" charset="0"/>
              </a:rPr>
              <a:pPr defTabSz="457200"/>
              <a:t>‹#›</a:t>
            </a:fld>
            <a:endParaRPr lang="en-US" sz="1200" b="1" dirty="0">
              <a:solidFill>
                <a:prstClr val="white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6F679A-DEA0-9A4D-8836-E8BAC9E8139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255258" y="79142"/>
            <a:ext cx="1496292" cy="653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8074C25-55F0-014B-9234-93FA875A15D8}"/>
              </a:ext>
            </a:extLst>
          </p:cNvPr>
          <p:cNvSpPr txBox="1"/>
          <p:nvPr userDrawn="1"/>
        </p:nvSpPr>
        <p:spPr>
          <a:xfrm>
            <a:off x="363572" y="182805"/>
            <a:ext cx="524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white"/>
                </a:solidFill>
                <a:latin typeface="Helvetica" pitchFamily="2" charset="0"/>
              </a:rPr>
              <a:t>2019 Annual Spring Conference</a:t>
            </a:r>
          </a:p>
        </p:txBody>
      </p:sp>
    </p:spTree>
    <p:extLst>
      <p:ext uri="{BB962C8B-B14F-4D97-AF65-F5344CB8AC3E}">
        <p14:creationId xmlns:p14="http://schemas.microsoft.com/office/powerpoint/2010/main" val="28950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6" r:id="rId7"/>
    <p:sldLayoutId id="2147483649" r:id="rId8"/>
    <p:sldLayoutId id="2147483666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ts6c@virginia.edu" TargetMode="External"/><Relationship Id="rId2" Type="http://schemas.openxmlformats.org/officeDocument/2006/relationships/hyperlink" Target="mailto:cmw3u@virginia.edu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keg3a@virginia.edu" TargetMode="External"/><Relationship Id="rId4" Type="http://schemas.openxmlformats.org/officeDocument/2006/relationships/hyperlink" Target="mailto:jdg3k@virginia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2458805"/>
            <a:ext cx="5638800" cy="121996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Building a wisdom community in residency to foster a resilient, lifelong workforce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419600"/>
            <a:ext cx="7767811" cy="1676400"/>
          </a:xfrm>
        </p:spPr>
        <p:txBody>
          <a:bodyPr>
            <a:normAutofit fontScale="77500" lnSpcReduction="20000"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Claudia W. Allen, PhD, JD 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Theodore Siedlecki, Jr., PhD </a:t>
            </a:r>
          </a:p>
          <a:p>
            <a:r>
              <a:rPr lang="en-US" sz="2000" dirty="0">
                <a:solidFill>
                  <a:schemeClr val="tx1"/>
                </a:solidFill>
              </a:rPr>
              <a:t>John D. Gazewood, </a:t>
            </a:r>
            <a:r>
              <a:rPr lang="en-US" sz="2000" dirty="0" smtClean="0">
                <a:solidFill>
                  <a:schemeClr val="tx1"/>
                </a:solidFill>
              </a:rPr>
              <a:t>MD, MSPH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Kelly Grob, MD</a:t>
            </a:r>
          </a:p>
          <a:p>
            <a:pPr>
              <a:lnSpc>
                <a:spcPct val="110000"/>
              </a:lnSpc>
            </a:pPr>
            <a:r>
              <a:rPr lang="en-US" sz="1500" dirty="0">
                <a:solidFill>
                  <a:schemeClr val="tx1"/>
                </a:solidFill>
              </a:rPr>
              <a:t>University of Virginia Family Medicine Residency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April 30, 2019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48846"/>
            <a:ext cx="3142822" cy="209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4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B22582-2734-CF4A-95B8-234F5B211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3" y="1066800"/>
            <a:ext cx="9130538" cy="523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EDA879A-A819-454C-9930-3DEA8E76289A}"/>
              </a:ext>
            </a:extLst>
          </p:cNvPr>
          <p:cNvSpPr/>
          <p:nvPr/>
        </p:nvSpPr>
        <p:spPr>
          <a:xfrm>
            <a:off x="381000" y="4953000"/>
            <a:ext cx="2325573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Cognitive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3A20FA-32DC-F347-BD40-A9BF46F57A39}"/>
              </a:ext>
            </a:extLst>
          </p:cNvPr>
          <p:cNvSpPr/>
          <p:nvPr/>
        </p:nvSpPr>
        <p:spPr>
          <a:xfrm>
            <a:off x="3348091" y="1371600"/>
            <a:ext cx="2426113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F2BE78-D056-D949-90A2-AE97EDC6F3CF}"/>
              </a:ext>
            </a:extLst>
          </p:cNvPr>
          <p:cNvSpPr/>
          <p:nvPr/>
        </p:nvSpPr>
        <p:spPr>
          <a:xfrm>
            <a:off x="6629400" y="4953000"/>
            <a:ext cx="220342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Affective</a:t>
            </a:r>
          </a:p>
        </p:txBody>
      </p:sp>
    </p:spTree>
    <p:extLst>
      <p:ext uri="{BB962C8B-B14F-4D97-AF65-F5344CB8AC3E}">
        <p14:creationId xmlns:p14="http://schemas.microsoft.com/office/powerpoint/2010/main" val="37559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CF0444-6661-8549-AECB-E39708CC2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CF0444-6661-8549-AECB-E39708CC2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63A814-BC20-C94F-AC9A-6ED296CC11EB}"/>
              </a:ext>
            </a:extLst>
          </p:cNvPr>
          <p:cNvSpPr/>
          <p:nvPr/>
        </p:nvSpPr>
        <p:spPr>
          <a:xfrm>
            <a:off x="792623" y="4421088"/>
            <a:ext cx="212378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Reflection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E64EB2-3A56-934F-96DA-C4C2FA00CAB0}"/>
              </a:ext>
            </a:extLst>
          </p:cNvPr>
          <p:cNvSpPr/>
          <p:nvPr/>
        </p:nvSpPr>
        <p:spPr>
          <a:xfrm>
            <a:off x="325797" y="5362545"/>
            <a:ext cx="305744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Self-awareness</a:t>
            </a:r>
          </a:p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&amp; Mindfulness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B99278-EBF0-4A45-8D46-4FDEFD495BEB}"/>
              </a:ext>
            </a:extLst>
          </p:cNvPr>
          <p:cNvSpPr/>
          <p:nvPr/>
        </p:nvSpPr>
        <p:spPr>
          <a:xfrm>
            <a:off x="6065044" y="4876800"/>
            <a:ext cx="252030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Story-t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elling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6B2F33-A899-DA4D-9347-8F7FDA5AA153}"/>
              </a:ext>
            </a:extLst>
          </p:cNvPr>
          <p:cNvSpPr/>
          <p:nvPr/>
        </p:nvSpPr>
        <p:spPr>
          <a:xfrm>
            <a:off x="5813822" y="5799553"/>
            <a:ext cx="302275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Group Support</a:t>
            </a:r>
          </a:p>
        </p:txBody>
      </p:sp>
    </p:spTree>
    <p:extLst>
      <p:ext uri="{BB962C8B-B14F-4D97-AF65-F5344CB8AC3E}">
        <p14:creationId xmlns:p14="http://schemas.microsoft.com/office/powerpoint/2010/main" val="26114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3" y="1219200"/>
            <a:ext cx="8229600" cy="1187865"/>
          </a:xfrm>
        </p:spPr>
        <p:txBody>
          <a:bodyPr>
            <a:normAutofit/>
          </a:bodyPr>
          <a:lstStyle/>
          <a:p>
            <a:r>
              <a:rPr lang="en-US" dirty="0"/>
              <a:t>Promoting Growth in Practical Wisdom </a:t>
            </a:r>
            <a:br>
              <a:rPr lang="en-US" dirty="0"/>
            </a:br>
            <a:r>
              <a:rPr lang="en-US" dirty="0"/>
              <a:t>Curricular Elements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5735782" cy="4038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latin typeface="+mn-lt"/>
              </a:rPr>
              <a:t>Information Mastery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>
                <a:latin typeface="+mn-lt"/>
              </a:rPr>
              <a:t>Professionalism/Health Equity</a:t>
            </a:r>
            <a:endParaRPr lang="en-US" sz="3200" dirty="0"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+mn-lt"/>
              </a:rPr>
              <a:t>Resilient Practitioner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+mn-lt"/>
              </a:rPr>
              <a:t>Clinical Experience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+mn-lt"/>
              </a:rPr>
              <a:t>Reflection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+mn-lt"/>
              </a:rPr>
              <a:t>Community</a:t>
            </a:r>
          </a:p>
          <a:p>
            <a:pPr marL="0" indent="0">
              <a:buNone/>
            </a:pPr>
            <a:endParaRPr lang="en-US" sz="2600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2990F9-D8CE-F443-8F3B-D98DBC6B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2286000"/>
            <a:ext cx="2895733" cy="40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2137" y="972750"/>
            <a:ext cx="8866415" cy="59370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 rot="16200000">
            <a:off x="1819716" y="309371"/>
            <a:ext cx="5697190" cy="7710410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Circle">
              <a:avLst/>
            </a:prstTxWarp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of                                  Safety and Caring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7DDEA7B-ACD2-7245-BDF4-C1D08196E3C4}"/>
              </a:ext>
            </a:extLst>
          </p:cNvPr>
          <p:cNvGrpSpPr/>
          <p:nvPr/>
        </p:nvGrpSpPr>
        <p:grpSpPr>
          <a:xfrm>
            <a:off x="2517707" y="1012134"/>
            <a:ext cx="3649337" cy="2195624"/>
            <a:chOff x="3356942" y="206511"/>
            <a:chExt cx="4865783" cy="2927499"/>
          </a:xfrm>
        </p:grpSpPr>
        <p:sp>
          <p:nvSpPr>
            <p:cNvPr id="18" name="12-Point Star 17"/>
            <p:cNvSpPr/>
            <p:nvPr/>
          </p:nvSpPr>
          <p:spPr>
            <a:xfrm>
              <a:off x="4474697" y="206511"/>
              <a:ext cx="2834640" cy="2013995"/>
            </a:xfrm>
            <a:prstGeom prst="star1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WISDOM</a:t>
              </a:r>
            </a:p>
          </p:txBody>
        </p:sp>
        <p:sp>
          <p:nvSpPr>
            <p:cNvPr id="27" name="Curved Up Arrow 26"/>
            <p:cNvSpPr/>
            <p:nvPr/>
          </p:nvSpPr>
          <p:spPr>
            <a:xfrm rot="-4740000">
              <a:off x="6820022" y="1623791"/>
              <a:ext cx="1855657" cy="94974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8" name="Curved Up Arrow 27"/>
            <p:cNvSpPr/>
            <p:nvPr/>
          </p:nvSpPr>
          <p:spPr>
            <a:xfrm rot="-16560000">
              <a:off x="2932520" y="1648926"/>
              <a:ext cx="1909506" cy="106066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85ECE93-87C4-0D49-99CD-9198D8A3AA98}"/>
              </a:ext>
            </a:extLst>
          </p:cNvPr>
          <p:cNvGrpSpPr/>
          <p:nvPr/>
        </p:nvGrpSpPr>
        <p:grpSpPr>
          <a:xfrm>
            <a:off x="2249248" y="3162260"/>
            <a:ext cx="4268329" cy="1297050"/>
            <a:chOff x="2998997" y="3073346"/>
            <a:chExt cx="5691105" cy="1729400"/>
          </a:xfrm>
        </p:grpSpPr>
        <p:sp>
          <p:nvSpPr>
            <p:cNvPr id="17" name="Oval 16"/>
            <p:cNvSpPr/>
            <p:nvPr/>
          </p:nvSpPr>
          <p:spPr>
            <a:xfrm>
              <a:off x="4842602" y="3073346"/>
              <a:ext cx="2107971" cy="11790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Up Arrow 20"/>
            <p:cNvSpPr/>
            <p:nvPr/>
          </p:nvSpPr>
          <p:spPr>
            <a:xfrm rot="3300000">
              <a:off x="3540772" y="3933268"/>
              <a:ext cx="266218" cy="134976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Up Arrow 21"/>
            <p:cNvSpPr/>
            <p:nvPr/>
          </p:nvSpPr>
          <p:spPr>
            <a:xfrm rot="-2820000">
              <a:off x="7882109" y="3994753"/>
              <a:ext cx="266218" cy="134976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Up Arrow 22"/>
            <p:cNvSpPr/>
            <p:nvPr/>
          </p:nvSpPr>
          <p:spPr>
            <a:xfrm>
              <a:off x="5707626" y="4409768"/>
              <a:ext cx="235974" cy="33921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80684" y="3349210"/>
              <a:ext cx="1622667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Clinical</a:t>
              </a:r>
            </a:p>
            <a:p>
              <a:pPr algn="ctr"/>
              <a:r>
                <a:rPr lang="en-US" dirty="0"/>
                <a:t>Experience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36E5592-3895-D34B-BDBE-33DEDC975353}"/>
              </a:ext>
            </a:extLst>
          </p:cNvPr>
          <p:cNvGrpSpPr/>
          <p:nvPr/>
        </p:nvGrpSpPr>
        <p:grpSpPr>
          <a:xfrm>
            <a:off x="3552557" y="2589298"/>
            <a:ext cx="1714500" cy="818051"/>
            <a:chOff x="4736743" y="2309396"/>
            <a:chExt cx="2286000" cy="1090734"/>
          </a:xfrm>
        </p:grpSpPr>
        <p:sp>
          <p:nvSpPr>
            <p:cNvPr id="31" name="Oval 30"/>
            <p:cNvSpPr/>
            <p:nvPr/>
          </p:nvSpPr>
          <p:spPr>
            <a:xfrm>
              <a:off x="4736743" y="2309396"/>
              <a:ext cx="2286000" cy="1005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39248" y="2538355"/>
              <a:ext cx="1505540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Reflection</a:t>
              </a:r>
            </a:p>
            <a:p>
              <a:pPr algn="ctr"/>
              <a:r>
                <a:rPr lang="en-US" dirty="0"/>
                <a:t>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FE7B9EA-AEB2-E14C-B62C-27B4F1A66130}"/>
              </a:ext>
            </a:extLst>
          </p:cNvPr>
          <p:cNvGrpSpPr/>
          <p:nvPr/>
        </p:nvGrpSpPr>
        <p:grpSpPr>
          <a:xfrm>
            <a:off x="813107" y="4508604"/>
            <a:ext cx="7523260" cy="1236359"/>
            <a:chOff x="1084142" y="4868472"/>
            <a:chExt cx="10031014" cy="1648478"/>
          </a:xfrm>
        </p:grpSpPr>
        <p:sp>
          <p:nvSpPr>
            <p:cNvPr id="4" name="Oval 3"/>
            <p:cNvSpPr/>
            <p:nvPr/>
          </p:nvSpPr>
          <p:spPr>
            <a:xfrm>
              <a:off x="1084142" y="4871030"/>
              <a:ext cx="2194560" cy="1645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8790529" y="4868472"/>
              <a:ext cx="2286000" cy="1645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/>
            <p:cNvSpPr/>
            <p:nvPr/>
          </p:nvSpPr>
          <p:spPr>
            <a:xfrm>
              <a:off x="4842600" y="4868473"/>
              <a:ext cx="2194560" cy="1645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8551" y="5251987"/>
              <a:ext cx="2082451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Info Mastery</a:t>
              </a:r>
            </a:p>
            <a:p>
              <a:pPr algn="ctr"/>
              <a:r>
                <a:rPr lang="en-US" sz="1350" dirty="0"/>
                <a:t>Medical Knowledge</a:t>
              </a:r>
            </a:p>
            <a:p>
              <a:pPr algn="ctr"/>
              <a:r>
                <a:rPr lang="en-US" sz="1350" dirty="0"/>
                <a:t>P.O.E.M.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74429" y="5368266"/>
              <a:ext cx="234072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Resilient Practitioner</a:t>
              </a:r>
            </a:p>
            <a:p>
              <a:pPr algn="ctr"/>
              <a:r>
                <a:rPr lang="en-US" sz="1350" dirty="0"/>
                <a:t>Emotional Intelligence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35201" y="5251987"/>
              <a:ext cx="1713632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Moral Context</a:t>
              </a:r>
            </a:p>
            <a:p>
              <a:pPr algn="ctr"/>
              <a:r>
                <a:rPr lang="en-US" sz="1350" dirty="0"/>
                <a:t>Professionalism</a:t>
              </a:r>
            </a:p>
            <a:p>
              <a:pPr algn="ctr"/>
              <a:r>
                <a:rPr lang="en-US" sz="1350" dirty="0" smtClean="0"/>
                <a:t>Health Equity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650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66950"/>
            <a:ext cx="2171700" cy="217170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80772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Personal friendships that are “emotional, trusting and intimate” have been associated with both academic learning and emotional growth.  </a:t>
            </a:r>
            <a:r>
              <a:rPr lang="en-US" sz="1200" dirty="0" err="1"/>
              <a:t>Alexakos</a:t>
            </a:r>
            <a:r>
              <a:rPr lang="en-US" sz="1200" dirty="0"/>
              <a:t> et al.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341126"/>
            <a:ext cx="5205412" cy="288797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228850" cy="1372972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805933"/>
            <a:ext cx="705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not just about parent-child attachment. </a:t>
            </a:r>
          </a:p>
        </p:txBody>
      </p:sp>
    </p:spTree>
    <p:extLst>
      <p:ext uri="{BB962C8B-B14F-4D97-AF65-F5344CB8AC3E}">
        <p14:creationId xmlns:p14="http://schemas.microsoft.com/office/powerpoint/2010/main" val="23599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DA5F9-507B-664B-B402-558CD4E8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– </a:t>
            </a:r>
            <a:r>
              <a:rPr lang="en-US" dirty="0" smtClean="0"/>
              <a:t>wisely </a:t>
            </a:r>
            <a:r>
              <a:rPr lang="en-US" dirty="0"/>
              <a:t>applied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F6D421-9E32-AF47-8A22-59D396925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mastery curriculum. </a:t>
            </a:r>
          </a:p>
          <a:p>
            <a:r>
              <a:rPr lang="en-US" dirty="0"/>
              <a:t>Second year scholarly EBM project.</a:t>
            </a:r>
          </a:p>
          <a:p>
            <a:r>
              <a:rPr lang="en-US" dirty="0"/>
              <a:t>All didactics include a discussion of evidence.</a:t>
            </a:r>
          </a:p>
        </p:txBody>
      </p:sp>
      <p:sp>
        <p:nvSpPr>
          <p:cNvPr id="4" name="AutoShape 2" descr="Image result for ow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62400"/>
            <a:ext cx="4495800" cy="198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7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6001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63CC5-6B0E-DB46-8B21-5F99D98B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Moral Context - Professionalism</a:t>
            </a:r>
          </a:p>
        </p:txBody>
      </p:sp>
    </p:spTree>
    <p:extLst>
      <p:ext uri="{BB962C8B-B14F-4D97-AF65-F5344CB8AC3E}">
        <p14:creationId xmlns:p14="http://schemas.microsoft.com/office/powerpoint/2010/main" val="24163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63CC5-6B0E-DB46-8B21-5F99D98B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Context - Professionalism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0C29D-B93F-5E4C-9AA7-FA86081EF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Professionalism Curriculum</a:t>
            </a:r>
          </a:p>
          <a:p>
            <a:pPr lvl="1"/>
            <a:r>
              <a:rPr lang="en-US" dirty="0" smtClean="0"/>
              <a:t>3 years</a:t>
            </a:r>
          </a:p>
          <a:p>
            <a:pPr lvl="1"/>
            <a:r>
              <a:rPr lang="en-US" dirty="0" smtClean="0"/>
              <a:t>Reading/Discussion; Reflection; Cases</a:t>
            </a:r>
          </a:p>
          <a:p>
            <a:r>
              <a:rPr lang="en-US" dirty="0" smtClean="0"/>
              <a:t>Health Equity Curriculum</a:t>
            </a:r>
          </a:p>
          <a:p>
            <a:pPr lvl="1"/>
            <a:r>
              <a:rPr lang="en-US" dirty="0" smtClean="0"/>
              <a:t>3 years</a:t>
            </a:r>
          </a:p>
          <a:p>
            <a:pPr lvl="1"/>
            <a:r>
              <a:rPr lang="en-US" dirty="0" smtClean="0"/>
              <a:t>Lecture/discussion; self-assessment; reflection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EA6C91-5D8D-5445-BC80-33CA98C29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Emotional Intelligence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1B5F542-DF2F-024C-B6C8-F67702548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6881" y="2266950"/>
            <a:ext cx="5430238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066800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286000"/>
            <a:ext cx="7772400" cy="914400"/>
          </a:xfrm>
        </p:spPr>
        <p:txBody>
          <a:bodyPr>
            <a:normAutofit/>
          </a:bodyPr>
          <a:lstStyle/>
          <a:p>
            <a:pPr algn="l"/>
            <a:endParaRPr lang="en-US" sz="2000" dirty="0"/>
          </a:p>
          <a:p>
            <a:pPr algn="l"/>
            <a:r>
              <a:rPr lang="en-US" sz="2000" dirty="0"/>
              <a:t>No conflicts or funding to disclose. </a:t>
            </a:r>
          </a:p>
        </p:txBody>
      </p:sp>
    </p:spTree>
    <p:extLst>
      <p:ext uri="{BB962C8B-B14F-4D97-AF65-F5344CB8AC3E}">
        <p14:creationId xmlns:p14="http://schemas.microsoft.com/office/powerpoint/2010/main" val="21279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A Time at a Crossroads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0229"/>
            <a:ext cx="6629400" cy="403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5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F3278F-D942-354D-A336-04C10B72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3400"/>
            <a:ext cx="8229600" cy="1187865"/>
          </a:xfrm>
        </p:spPr>
        <p:txBody>
          <a:bodyPr/>
          <a:lstStyle/>
          <a:p>
            <a:r>
              <a:rPr lang="en-US" dirty="0"/>
              <a:t>Reflection on Experience</a:t>
            </a:r>
          </a:p>
        </p:txBody>
      </p:sp>
      <p:pic>
        <p:nvPicPr>
          <p:cNvPr id="2052" name="Picture 4" descr="Image result for quotes about reflecting on exper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08" y="1524000"/>
            <a:ext cx="6121079" cy="45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2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133600"/>
            <a:ext cx="5334000" cy="685800"/>
          </a:xfrm>
        </p:spPr>
        <p:txBody>
          <a:bodyPr>
            <a:noAutofit/>
          </a:bodyPr>
          <a:lstStyle/>
          <a:p>
            <a:r>
              <a:rPr lang="en-US" sz="3600" dirty="0"/>
              <a:t>Practice Inquiry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3581400" cy="35052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Monitor and label own and others’ emotions </a:t>
            </a:r>
          </a:p>
          <a:p>
            <a:endParaRPr lang="en-US" dirty="0"/>
          </a:p>
          <a:p>
            <a:r>
              <a:rPr lang="en-US" dirty="0"/>
              <a:t>Active listening</a:t>
            </a:r>
          </a:p>
          <a:p>
            <a:endParaRPr lang="en-US" dirty="0"/>
          </a:p>
          <a:p>
            <a:r>
              <a:rPr lang="en-US" dirty="0"/>
              <a:t>Discriminate emotions in a complex situation </a:t>
            </a:r>
          </a:p>
          <a:p>
            <a:endParaRPr lang="en-US" dirty="0"/>
          </a:p>
          <a:p>
            <a:r>
              <a:rPr lang="en-US" dirty="0"/>
              <a:t>Consider how emotions of self and others affect thinking and behavior</a:t>
            </a:r>
          </a:p>
          <a:p>
            <a:endParaRPr lang="en-US" dirty="0"/>
          </a:p>
          <a:p>
            <a:r>
              <a:rPr lang="en-US" dirty="0"/>
              <a:t>Integrate knowledge and emotion </a:t>
            </a:r>
          </a:p>
          <a:p>
            <a:endParaRPr lang="en-US" dirty="0"/>
          </a:p>
          <a:p>
            <a:r>
              <a:rPr lang="en-US" dirty="0"/>
              <a:t>Food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6388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Sommers</a:t>
            </a:r>
            <a:r>
              <a:rPr lang="en-US" sz="1200" dirty="0"/>
              <a:t> et al, Practice Inquiry: Clinical Uncertainty as a Focus for Small-Group Learning and Practice Improvement</a:t>
            </a:r>
            <a:r>
              <a:rPr lang="en-US" sz="1200" b="1" dirty="0"/>
              <a:t>. </a:t>
            </a:r>
            <a:r>
              <a:rPr lang="en-US" sz="1200" dirty="0"/>
              <a:t>J Gen Intern Med. 2007 Feb; 22(2): 246–252.</a:t>
            </a:r>
          </a:p>
        </p:txBody>
      </p:sp>
    </p:spTree>
    <p:extLst>
      <p:ext uri="{BB962C8B-B14F-4D97-AF65-F5344CB8AC3E}">
        <p14:creationId xmlns:p14="http://schemas.microsoft.com/office/powerpoint/2010/main" val="30694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738830"/>
              </p:ext>
            </p:extLst>
          </p:nvPr>
        </p:nvGraphicFramePr>
        <p:xfrm>
          <a:off x="347383" y="879240"/>
          <a:ext cx="8796617" cy="597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Document" r:id="rId3" imgW="9118600" imgH="6197600" progId="Word.Document.12">
                  <p:embed/>
                </p:oleObj>
              </mc:Choice>
              <mc:Fallback>
                <p:oleObj name="Document" r:id="rId3" imgW="9118600" imgH="6197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383" y="879240"/>
                        <a:ext cx="8796617" cy="5978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0" y="5867400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Lucia </a:t>
            </a:r>
            <a:r>
              <a:rPr lang="en-US" sz="1200" dirty="0" err="1"/>
              <a:t>Sommers</a:t>
            </a:r>
            <a:r>
              <a:rPr lang="en-US" sz="1200" dirty="0"/>
              <a:t> and Tina Kenyon, 2008</a:t>
            </a:r>
          </a:p>
        </p:txBody>
      </p:sp>
    </p:spTree>
    <p:extLst>
      <p:ext uri="{BB962C8B-B14F-4D97-AF65-F5344CB8AC3E}">
        <p14:creationId xmlns:p14="http://schemas.microsoft.com/office/powerpoint/2010/main" val="38881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C5BF5-4A45-8C47-943C-07770037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from the PD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1E406DC-4AA8-104D-96BA-D4EF7CDBA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2133600"/>
            <a:ext cx="3434134" cy="34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Comments from </a:t>
            </a:r>
            <a:br>
              <a:rPr lang="en-US" dirty="0"/>
            </a:br>
            <a:r>
              <a:rPr lang="en-US" dirty="0"/>
              <a:t>Chief Resident Kelly Grob, MD</a:t>
            </a:r>
          </a:p>
        </p:txBody>
      </p:sp>
      <p:pic>
        <p:nvPicPr>
          <p:cNvPr id="5122" name="Picture 2" descr="Kelly Gr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5999"/>
            <a:ext cx="2743200" cy="370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4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99319"/>
            <a:ext cx="3733800" cy="2514600"/>
          </a:xfrm>
        </p:spPr>
        <p:txBody>
          <a:bodyPr>
            <a:normAutofit/>
          </a:bodyPr>
          <a:lstStyle/>
          <a:p>
            <a:r>
              <a:rPr lang="en-US" dirty="0"/>
              <a:t>How do YOU use </a:t>
            </a:r>
            <a:r>
              <a:rPr lang="en-US" dirty="0" smtClean="0"/>
              <a:t>residency </a:t>
            </a:r>
            <a:r>
              <a:rPr lang="en-US" dirty="0"/>
              <a:t>groups </a:t>
            </a:r>
            <a:br>
              <a:rPr lang="en-US" dirty="0"/>
            </a:br>
            <a:r>
              <a:rPr lang="en-US" dirty="0"/>
              <a:t>to </a:t>
            </a:r>
            <a:r>
              <a:rPr lang="en-US" dirty="0" smtClean="0"/>
              <a:t>grow </a:t>
            </a:r>
            <a:r>
              <a:rPr lang="en-US" dirty="0"/>
              <a:t>wisdom?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657600"/>
            <a:ext cx="7086600" cy="2209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In groups of 4, share.</a:t>
            </a:r>
          </a:p>
          <a:p>
            <a:endParaRPr lang="en-US" dirty="0"/>
          </a:p>
          <a:p>
            <a:r>
              <a:rPr lang="en-US" dirty="0"/>
              <a:t>Have each group summarize one of the ideas for the larger group.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uclan.ac.uk/about_us/case_studies/assets/images/interprofessional_learning_even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786533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3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3581400" cy="8453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idea have you heard today that you might try in your residency?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98704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7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87865"/>
          </a:xfrm>
        </p:spPr>
        <p:txBody>
          <a:bodyPr>
            <a:normAutofit/>
          </a:bodyPr>
          <a:lstStyle/>
          <a:p>
            <a:r>
              <a:rPr lang="en-US" dirty="0"/>
              <a:t>Final </a:t>
            </a:r>
            <a:r>
              <a:rPr lang="en-US" dirty="0" smtClean="0"/>
              <a:t>Comments and Questions…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810000"/>
            <a:ext cx="7620000" cy="23923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Our contact information: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Claudia </a:t>
            </a:r>
            <a:r>
              <a:rPr lang="en-US" dirty="0" smtClean="0"/>
              <a:t>W.  Allen</a:t>
            </a:r>
            <a:r>
              <a:rPr lang="en-US" dirty="0"/>
              <a:t>, </a:t>
            </a:r>
            <a:r>
              <a:rPr lang="en-US" dirty="0" smtClean="0"/>
              <a:t>PhD	</a:t>
            </a:r>
            <a:r>
              <a:rPr lang="en-US" dirty="0" smtClean="0">
                <a:hlinkClick r:id="rId2"/>
              </a:rPr>
              <a:t>cmw3u@virginia.edu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Ted Siedlecki, PhD  </a:t>
            </a:r>
            <a:r>
              <a:rPr lang="en-US" dirty="0" smtClean="0"/>
              <a:t>		</a:t>
            </a:r>
            <a:r>
              <a:rPr lang="en-US" dirty="0" smtClean="0">
                <a:hlinkClick r:id="rId3"/>
              </a:rPr>
              <a:t>ts6c@virginia.edu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John </a:t>
            </a:r>
            <a:r>
              <a:rPr lang="en-US" dirty="0" smtClean="0"/>
              <a:t>D. Gazewood</a:t>
            </a:r>
            <a:r>
              <a:rPr lang="en-US" dirty="0"/>
              <a:t>, MD </a:t>
            </a:r>
            <a:r>
              <a:rPr lang="en-US" dirty="0" smtClean="0"/>
              <a:t>	</a:t>
            </a:r>
            <a:r>
              <a:rPr lang="en-US" dirty="0" smtClean="0">
                <a:hlinkClick r:id="rId4"/>
              </a:rPr>
              <a:t>jdg3k@virginia.edu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Kelly Grob, </a:t>
            </a:r>
            <a:r>
              <a:rPr lang="en-US" dirty="0" smtClean="0"/>
              <a:t>MD				</a:t>
            </a:r>
            <a:r>
              <a:rPr lang="en-US" dirty="0" smtClean="0">
                <a:hlinkClick r:id="rId5"/>
              </a:rPr>
              <a:t>keg3a@virginia.edu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077200" cy="4191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session, participants will be able to: 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links between emotional intelligence and excellence in patient care, and between meaning-making and a resilient lifelong workforce. 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three or more ways that natural PGY bonding can be nurtured to build a wisdom community to cultivate emotional intelligence and meaning-making;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and access a three-year curriculum, utilizing both PD and behavioral medicine faculty teaching, to build specific emotional intelligence, reflection and meaning-making skills.</a:t>
            </a:r>
          </a:p>
          <a:p>
            <a:endParaRPr lang="en-US" sz="2400" dirty="0"/>
          </a:p>
          <a:p>
            <a:endParaRPr lang="en-US" sz="2600" dirty="0"/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will be able to access on the STFM digital resource library: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Three-year curriculum to promote wisdom  </a:t>
            </a:r>
          </a:p>
        </p:txBody>
      </p:sp>
    </p:spTree>
    <p:extLst>
      <p:ext uri="{BB962C8B-B14F-4D97-AF65-F5344CB8AC3E}">
        <p14:creationId xmlns:p14="http://schemas.microsoft.com/office/powerpoint/2010/main" val="29811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405314"/>
            <a:ext cx="4191000" cy="23469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367" y="3886200"/>
            <a:ext cx="4507834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12529"/>
                </a:solidFill>
                <a:latin typeface="Roboto"/>
              </a:rPr>
              <a:t>"If you learn to use it right, the adversity, it will buy you a ticket to a place you couldn't have gone any other way.“</a:t>
            </a:r>
          </a:p>
          <a:p>
            <a:r>
              <a:rPr lang="en-US" sz="2400" dirty="0">
                <a:solidFill>
                  <a:srgbClr val="212529"/>
                </a:solidFill>
                <a:latin typeface="Roboto"/>
              </a:rPr>
              <a:t>			</a:t>
            </a:r>
            <a:r>
              <a:rPr lang="en-US" sz="2000" dirty="0">
                <a:solidFill>
                  <a:srgbClr val="212529"/>
                </a:solidFill>
                <a:latin typeface="Roboto"/>
              </a:rPr>
              <a:t>Tony Bennett</a:t>
            </a:r>
          </a:p>
          <a:p>
            <a:r>
              <a:rPr lang="en-US" sz="2000" dirty="0">
                <a:solidFill>
                  <a:srgbClr val="212529"/>
                </a:solidFill>
                <a:latin typeface="Roboto"/>
              </a:rPr>
              <a:t>			UVA Coach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6C5A79-2FAB-B247-B132-3471B84EF854}"/>
              </a:ext>
            </a:extLst>
          </p:cNvPr>
          <p:cNvSpPr txBox="1"/>
          <p:nvPr/>
        </p:nvSpPr>
        <p:spPr>
          <a:xfrm rot="20581045">
            <a:off x="15725" y="79420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9951B5-E631-FE43-88CD-3831E16FADE4}"/>
              </a:ext>
            </a:extLst>
          </p:cNvPr>
          <p:cNvSpPr txBox="1"/>
          <p:nvPr/>
        </p:nvSpPr>
        <p:spPr>
          <a:xfrm rot="20427712">
            <a:off x="5278540" y="1959644"/>
            <a:ext cx="165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774259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38" y="5054027"/>
            <a:ext cx="1932232" cy="12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5725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92432"/>
            <a:ext cx="75438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of a time when you faced a steep challenge or experienced a failure…where your abilities and emotional capacities were exceedingly challenged; you were very stressed and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even doubted that you could make it.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you not only made it, you ended up a little wiser.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pairs, share your experience, including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One way you ended up a little wiser, and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One factor that helped you gain that wisdom.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" y="857250"/>
            <a:ext cx="1658983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1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group sharing:</a:t>
            </a:r>
            <a:br>
              <a:rPr lang="en-US" dirty="0"/>
            </a:br>
            <a:r>
              <a:rPr lang="en-US" sz="2700" dirty="0"/>
              <a:t>How were you wiser?</a:t>
            </a:r>
            <a:br>
              <a:rPr lang="en-US" sz="2700" dirty="0"/>
            </a:br>
            <a:r>
              <a:rPr lang="en-US" sz="2700" dirty="0"/>
              <a:t>What helped you get there?</a:t>
            </a:r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714995"/>
            <a:ext cx="7848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/>
          </a:p>
          <a:p>
            <a:pPr>
              <a:buFont typeface="Wingdings" pitchFamily="2" charset="2"/>
              <a:buChar char="§"/>
            </a:pPr>
            <a:r>
              <a:rPr lang="en-US" sz="2000" b="1" dirty="0" smtClean="0"/>
              <a:t>Emotional intelligence </a:t>
            </a:r>
            <a:r>
              <a:rPr lang="en-US" sz="2000" dirty="0" smtClean="0"/>
              <a:t>associated </a:t>
            </a:r>
            <a:r>
              <a:rPr lang="en-US" sz="2000" dirty="0" smtClean="0"/>
              <a:t>with better </a:t>
            </a:r>
            <a:r>
              <a:rPr lang="en-US" sz="2000" dirty="0" smtClean="0"/>
              <a:t>skills, resilience </a:t>
            </a:r>
            <a:r>
              <a:rPr lang="en-US" sz="2000" dirty="0" smtClean="0"/>
              <a:t>and empathy in </a:t>
            </a:r>
            <a:r>
              <a:rPr lang="en-US" sz="2000" dirty="0" smtClean="0"/>
              <a:t>physicians (Arora</a:t>
            </a:r>
            <a:r>
              <a:rPr lang="en-US" sz="2000" dirty="0" smtClean="0"/>
              <a:t>, 2010). 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b="1" dirty="0" smtClean="0"/>
              <a:t>Reflection</a:t>
            </a:r>
            <a:r>
              <a:rPr lang="en-US" sz="2000" dirty="0" smtClean="0"/>
              <a:t> associated </a:t>
            </a:r>
            <a:r>
              <a:rPr lang="en-US" sz="2000" dirty="0"/>
              <a:t>with increased performance </a:t>
            </a:r>
            <a:r>
              <a:rPr lang="en-US" sz="2000" dirty="0" smtClean="0"/>
              <a:t>(DiStefano et al) and improved medical diagnostic skill (</a:t>
            </a:r>
            <a:r>
              <a:rPr lang="en-US" sz="2000" dirty="0" err="1" smtClean="0"/>
              <a:t>Mamede</a:t>
            </a:r>
            <a:r>
              <a:rPr lang="en-US" sz="2000" dirty="0" smtClean="0"/>
              <a:t> et al, 2008).  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b="1" dirty="0" smtClean="0"/>
              <a:t>Social connection </a:t>
            </a:r>
            <a:r>
              <a:rPr lang="en-US" sz="2000" dirty="0" smtClean="0"/>
              <a:t>associated with fewer trauma symptoms in women who experienced domestic violence.</a:t>
            </a:r>
            <a:endParaRPr lang="en-US" sz="2000" dirty="0" smtClean="0"/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b="1" dirty="0" smtClean="0"/>
              <a:t>A growth mindset </a:t>
            </a:r>
            <a:r>
              <a:rPr lang="en-US" sz="2000" dirty="0" smtClean="0"/>
              <a:t>associated with better </a:t>
            </a:r>
            <a:r>
              <a:rPr lang="en-US" sz="2000" dirty="0" smtClean="0"/>
              <a:t>performance, greater </a:t>
            </a:r>
            <a:r>
              <a:rPr lang="en-US" sz="2000" dirty="0" smtClean="0"/>
              <a:t>well </a:t>
            </a:r>
            <a:r>
              <a:rPr lang="en-US" sz="2000" dirty="0" smtClean="0"/>
              <a:t>being, greater resilience of students (</a:t>
            </a:r>
            <a:r>
              <a:rPr lang="en-US" sz="2000" dirty="0" smtClean="0"/>
              <a:t>Yeager and </a:t>
            </a:r>
            <a:r>
              <a:rPr lang="en-US" sz="2000" dirty="0" err="1" smtClean="0"/>
              <a:t>Dweck</a:t>
            </a:r>
            <a:r>
              <a:rPr lang="en-US" sz="2000" dirty="0" smtClean="0"/>
              <a:t>, 2012). </a:t>
            </a:r>
            <a:endParaRPr lang="en-US" sz="2000" dirty="0"/>
          </a:p>
          <a:p>
            <a:endParaRPr lang="en-US" sz="900" dirty="0"/>
          </a:p>
          <a:p>
            <a:endParaRPr lang="en-US" sz="900" dirty="0"/>
          </a:p>
          <a:p>
            <a:pPr marL="0" indent="0">
              <a:buNone/>
            </a:pPr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A6CB58-BCCD-6745-B13E-FB4993CE244D}"/>
              </a:ext>
            </a:extLst>
          </p:cNvPr>
          <p:cNvSpPr txBox="1"/>
          <p:nvPr/>
        </p:nvSpPr>
        <p:spPr>
          <a:xfrm>
            <a:off x="533400" y="9906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Does research support these ideas? </a:t>
            </a:r>
          </a:p>
        </p:txBody>
      </p:sp>
    </p:spTree>
    <p:extLst>
      <p:ext uri="{BB962C8B-B14F-4D97-AF65-F5344CB8AC3E}">
        <p14:creationId xmlns:p14="http://schemas.microsoft.com/office/powerpoint/2010/main" val="4390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B22582-2734-CF4A-95B8-234F5B211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3" y="1066800"/>
            <a:ext cx="9130538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B22582-2734-CF4A-95B8-234F5B211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3" y="1066800"/>
            <a:ext cx="9130538" cy="523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AA7CE0-518D-8D4E-B3EF-C963FF6B49D7}"/>
              </a:ext>
            </a:extLst>
          </p:cNvPr>
          <p:cNvSpPr txBox="1"/>
          <p:nvPr/>
        </p:nvSpPr>
        <p:spPr>
          <a:xfrm>
            <a:off x="263963" y="1492126"/>
            <a:ext cx="235615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Tolerance for</a:t>
            </a:r>
          </a:p>
          <a:p>
            <a:pPr algn="ctr"/>
            <a:r>
              <a:rPr lang="en-US" sz="3200" dirty="0"/>
              <a:t>Ambiguity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A29A1A-0D15-AD4A-A9B2-161C46287AA9}"/>
              </a:ext>
            </a:extLst>
          </p:cNvPr>
          <p:cNvSpPr txBox="1"/>
          <p:nvPr/>
        </p:nvSpPr>
        <p:spPr>
          <a:xfrm>
            <a:off x="3630250" y="1738347"/>
            <a:ext cx="18617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Reflection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B2B030-AEB7-DF4B-BF49-6AF703957368}"/>
              </a:ext>
            </a:extLst>
          </p:cNvPr>
          <p:cNvSpPr txBox="1"/>
          <p:nvPr/>
        </p:nvSpPr>
        <p:spPr>
          <a:xfrm>
            <a:off x="645189" y="4652545"/>
            <a:ext cx="159370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Humility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276997-5B5A-1242-8B33-57B4B4C904F9}"/>
              </a:ext>
            </a:extLst>
          </p:cNvPr>
          <p:cNvSpPr txBox="1"/>
          <p:nvPr/>
        </p:nvSpPr>
        <p:spPr>
          <a:xfrm>
            <a:off x="6711018" y="1492126"/>
            <a:ext cx="209865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Perspective</a:t>
            </a:r>
          </a:p>
          <a:p>
            <a:pPr algn="ctr"/>
            <a:r>
              <a:rPr lang="en-US" sz="3200" dirty="0"/>
              <a:t>Taking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0EC5B6-5F58-374B-BF53-737B3B38AF7B}"/>
              </a:ext>
            </a:extLst>
          </p:cNvPr>
          <p:cNvSpPr txBox="1"/>
          <p:nvPr/>
        </p:nvSpPr>
        <p:spPr>
          <a:xfrm>
            <a:off x="6705600" y="4406324"/>
            <a:ext cx="210948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Emotional</a:t>
            </a:r>
          </a:p>
          <a:p>
            <a:pPr algn="ctr"/>
            <a:r>
              <a:rPr lang="en-US" sz="3200" dirty="0"/>
              <a:t>Intelligence</a:t>
            </a:r>
          </a:p>
        </p:txBody>
      </p:sp>
    </p:spTree>
    <p:extLst>
      <p:ext uri="{BB962C8B-B14F-4D97-AF65-F5344CB8AC3E}">
        <p14:creationId xmlns:p14="http://schemas.microsoft.com/office/powerpoint/2010/main" val="14508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</TotalTime>
  <Words>668</Words>
  <Application>Microsoft Office PowerPoint</Application>
  <PresentationFormat>On-screen Show (4:3)</PresentationFormat>
  <Paragraphs>155</Paragraphs>
  <Slides>28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1_Office Theme</vt:lpstr>
      <vt:lpstr>Document</vt:lpstr>
      <vt:lpstr>Building a wisdom community in residency to foster a resilient, lifelong workforce</vt:lpstr>
      <vt:lpstr>Disclosures</vt:lpstr>
      <vt:lpstr>Goals and Objectives</vt:lpstr>
      <vt:lpstr>PowerPoint Presentation</vt:lpstr>
      <vt:lpstr>Paired reflection</vt:lpstr>
      <vt:lpstr>Large group sharing: How were you wiser? What helped you get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Promoting Growth in Practical Wisdom  Curricular Elements</vt:lpstr>
      <vt:lpstr>PowerPoint Presentation</vt:lpstr>
      <vt:lpstr>PowerPoint Presentation</vt:lpstr>
      <vt:lpstr>Knowledge – wisely applied</vt:lpstr>
      <vt:lpstr>Moral Context - Professionalism</vt:lpstr>
      <vt:lpstr>Moral Context - Professionalism</vt:lpstr>
      <vt:lpstr>Emotional Intelligence</vt:lpstr>
      <vt:lpstr>A Time at a Crossroads</vt:lpstr>
      <vt:lpstr>Reflection on Experience</vt:lpstr>
      <vt:lpstr>Practice Inquiry   </vt:lpstr>
      <vt:lpstr>PowerPoint Presentation</vt:lpstr>
      <vt:lpstr>Comments from the PD</vt:lpstr>
      <vt:lpstr>Comments from  Chief Resident Kelly Grob, MD</vt:lpstr>
      <vt:lpstr>How do YOU use residency groups  to grow wisdom?</vt:lpstr>
      <vt:lpstr>What idea have you heard today that you might try in your residency?</vt:lpstr>
      <vt:lpstr>Final Comments and Questions…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Radjenovich, MaryEllen</dc:creator>
  <cp:lastModifiedBy>Allen, Claudia W *HS</cp:lastModifiedBy>
  <cp:revision>131</cp:revision>
  <cp:lastPrinted>2019-04-04T15:45:13Z</cp:lastPrinted>
  <dcterms:created xsi:type="dcterms:W3CDTF">2014-07-22T20:27:04Z</dcterms:created>
  <dcterms:modified xsi:type="dcterms:W3CDTF">2019-04-24T15:10:16Z</dcterms:modified>
</cp:coreProperties>
</file>