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1"/>
  </p:notesMasterIdLst>
  <p:sldIdLst>
    <p:sldId id="333" r:id="rId2"/>
    <p:sldId id="342" r:id="rId3"/>
    <p:sldId id="334" r:id="rId4"/>
    <p:sldId id="343" r:id="rId5"/>
    <p:sldId id="263" r:id="rId6"/>
    <p:sldId id="297" r:id="rId7"/>
    <p:sldId id="298" r:id="rId8"/>
    <p:sldId id="259" r:id="rId9"/>
    <p:sldId id="262" r:id="rId10"/>
    <p:sldId id="290" r:id="rId11"/>
    <p:sldId id="300" r:id="rId12"/>
    <p:sldId id="335" r:id="rId13"/>
    <p:sldId id="269" r:id="rId14"/>
    <p:sldId id="339" r:id="rId15"/>
    <p:sldId id="340" r:id="rId16"/>
    <p:sldId id="276" r:id="rId17"/>
    <p:sldId id="277" r:id="rId18"/>
    <p:sldId id="308" r:id="rId19"/>
    <p:sldId id="309" r:id="rId20"/>
    <p:sldId id="370" r:id="rId21"/>
    <p:sldId id="371" r:id="rId22"/>
    <p:sldId id="372" r:id="rId23"/>
    <p:sldId id="266" r:id="rId24"/>
    <p:sldId id="275" r:id="rId25"/>
    <p:sldId id="278" r:id="rId26"/>
    <p:sldId id="279" r:id="rId27"/>
    <p:sldId id="344" r:id="rId28"/>
    <p:sldId id="369" r:id="rId29"/>
    <p:sldId id="338" r:id="rId30"/>
    <p:sldId id="355" r:id="rId31"/>
    <p:sldId id="356" r:id="rId32"/>
    <p:sldId id="326" r:id="rId33"/>
    <p:sldId id="291" r:id="rId34"/>
    <p:sldId id="296" r:id="rId35"/>
    <p:sldId id="327" r:id="rId36"/>
    <p:sldId id="285" r:id="rId37"/>
    <p:sldId id="292" r:id="rId38"/>
    <p:sldId id="293" r:id="rId39"/>
    <p:sldId id="332" r:id="rId40"/>
    <p:sldId id="283" r:id="rId41"/>
    <p:sldId id="289" r:id="rId42"/>
    <p:sldId id="329" r:id="rId43"/>
    <p:sldId id="358" r:id="rId44"/>
    <p:sldId id="359" r:id="rId45"/>
    <p:sldId id="362" r:id="rId46"/>
    <p:sldId id="363" r:id="rId47"/>
    <p:sldId id="357" r:id="rId48"/>
    <p:sldId id="365" r:id="rId49"/>
    <p:sldId id="366" r:id="rId50"/>
    <p:sldId id="368" r:id="rId51"/>
    <p:sldId id="382" r:id="rId52"/>
    <p:sldId id="383" r:id="rId53"/>
    <p:sldId id="325" r:id="rId54"/>
    <p:sldId id="330" r:id="rId55"/>
    <p:sldId id="384" r:id="rId56"/>
    <p:sldId id="385" r:id="rId57"/>
    <p:sldId id="386" r:id="rId58"/>
    <p:sldId id="387" r:id="rId59"/>
    <p:sldId id="388" r:id="rId60"/>
    <p:sldId id="402" r:id="rId61"/>
    <p:sldId id="389" r:id="rId62"/>
    <p:sldId id="390" r:id="rId63"/>
    <p:sldId id="391" r:id="rId64"/>
    <p:sldId id="392" r:id="rId65"/>
    <p:sldId id="393" r:id="rId66"/>
    <p:sldId id="394" r:id="rId67"/>
    <p:sldId id="395" r:id="rId68"/>
    <p:sldId id="396" r:id="rId69"/>
    <p:sldId id="397" r:id="rId70"/>
    <p:sldId id="398" r:id="rId71"/>
    <p:sldId id="376" r:id="rId72"/>
    <p:sldId id="377" r:id="rId73"/>
    <p:sldId id="378" r:id="rId74"/>
    <p:sldId id="379" r:id="rId75"/>
    <p:sldId id="380" r:id="rId76"/>
    <p:sldId id="381" r:id="rId77"/>
    <p:sldId id="399" r:id="rId78"/>
    <p:sldId id="400" r:id="rId79"/>
    <p:sldId id="401" r:id="rId8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p:cViewPr varScale="1">
        <p:scale>
          <a:sx n="62" d="100"/>
          <a:sy n="62" d="100"/>
        </p:scale>
        <p:origin x="984" y="78"/>
      </p:cViewPr>
      <p:guideLst>
        <p:guide orient="horz" pos="2160"/>
        <p:guide pos="2880"/>
      </p:guideLst>
    </p:cSldViewPr>
  </p:slideViewPr>
  <p:outlineViewPr>
    <p:cViewPr>
      <p:scale>
        <a:sx n="33" d="100"/>
        <a:sy n="33" d="100"/>
      </p:scale>
      <p:origin x="0" y="-39564"/>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presProps" Target="presProp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DC054C-D0BD-4733-8A06-F6F72F87747F}" type="datetimeFigureOut">
              <a:rPr lang="en-US" smtClean="0"/>
              <a:t>9/23/2016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E7933-7D8C-485B-B646-CCD1349E5C4C}" type="slidenum">
              <a:rPr lang="en-US" smtClean="0"/>
              <a:t>‹#›</a:t>
            </a:fld>
            <a:endParaRPr lang="en-US"/>
          </a:p>
        </p:txBody>
      </p:sp>
    </p:spTree>
    <p:extLst>
      <p:ext uri="{BB962C8B-B14F-4D97-AF65-F5344CB8AC3E}">
        <p14:creationId xmlns:p14="http://schemas.microsoft.com/office/powerpoint/2010/main" val="1496976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examples: avoid things that make them feel uncomfortable (At risk drinking/SBIRT, cultural humility)</a:t>
            </a:r>
          </a:p>
          <a:p>
            <a:endParaRPr lang="en-US" dirty="0"/>
          </a:p>
        </p:txBody>
      </p:sp>
      <p:sp>
        <p:nvSpPr>
          <p:cNvPr id="4" name="Slide Number Placeholder 3"/>
          <p:cNvSpPr>
            <a:spLocks noGrp="1"/>
          </p:cNvSpPr>
          <p:nvPr>
            <p:ph type="sldNum" sz="quarter" idx="10"/>
          </p:nvPr>
        </p:nvSpPr>
        <p:spPr/>
        <p:txBody>
          <a:bodyPr/>
          <a:lstStyle/>
          <a:p>
            <a:fld id="{B73E7933-7D8C-485B-B646-CCD1349E5C4C}" type="slidenum">
              <a:rPr lang="en-US" smtClean="0"/>
              <a:t>18</a:t>
            </a:fld>
            <a:endParaRPr lang="en-US"/>
          </a:p>
        </p:txBody>
      </p:sp>
    </p:spTree>
    <p:extLst>
      <p:ext uri="{BB962C8B-B14F-4D97-AF65-F5344CB8AC3E}">
        <p14:creationId xmlns:p14="http://schemas.microsoft.com/office/powerpoint/2010/main" val="3410179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t>We then examined the intersection of biases and contextual factors and have displayed here the most common.</a:t>
            </a:r>
          </a:p>
          <a:p>
            <a:pPr>
              <a:spcBef>
                <a:spcPct val="0"/>
              </a:spcBef>
            </a:pPr>
            <a:r>
              <a:rPr lang="en-US"/>
              <a:t>Not powered to look at associations </a:t>
            </a:r>
          </a:p>
          <a:p>
            <a:pPr>
              <a:spcBef>
                <a:spcPct val="0"/>
              </a:spcBef>
            </a:pPr>
            <a:r>
              <a:rPr lang="en-US"/>
              <a:t>Interesting and needs further study</a:t>
            </a:r>
          </a:p>
          <a:p>
            <a:pPr>
              <a:spcBef>
                <a:spcPct val="0"/>
              </a:spcBef>
            </a:pPr>
            <a:r>
              <a:rPr lang="en-US"/>
              <a:t>Suspect complex interplay</a:t>
            </a:r>
          </a:p>
        </p:txBody>
      </p:sp>
      <p:sp>
        <p:nvSpPr>
          <p:cNvPr id="501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EB4737D-8286-4E19-8B09-F3061A972932}" type="slidenum">
              <a:rPr lang="en-US" sz="1200">
                <a:latin typeface="Calibri" pitchFamily="34" charset="0"/>
              </a:rPr>
              <a:pPr algn="r"/>
              <a:t>31</a:t>
            </a:fld>
            <a:endParaRPr lang="en-US" sz="1200">
              <a:latin typeface="Calibri" pitchFamily="34" charset="0"/>
            </a:endParaRPr>
          </a:p>
        </p:txBody>
      </p:sp>
    </p:spTree>
    <p:extLst>
      <p:ext uri="{BB962C8B-B14F-4D97-AF65-F5344CB8AC3E}">
        <p14:creationId xmlns:p14="http://schemas.microsoft.com/office/powerpoint/2010/main" val="490121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 charset="0"/>
              <a:ea typeface="ＭＳ Ｐゴシック" pitchFamily="1" charset="-128"/>
            </a:endParaRPr>
          </a:p>
        </p:txBody>
      </p:sp>
    </p:spTree>
    <p:extLst>
      <p:ext uri="{BB962C8B-B14F-4D97-AF65-F5344CB8AC3E}">
        <p14:creationId xmlns:p14="http://schemas.microsoft.com/office/powerpoint/2010/main" val="3047428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extLst>
      <p:ext uri="{BB962C8B-B14F-4D97-AF65-F5344CB8AC3E}">
        <p14:creationId xmlns:p14="http://schemas.microsoft.com/office/powerpoint/2010/main" val="2259415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Rot="1" noChangeAspect="1" noChangeArrowheads="1" noTextEdit="1"/>
          </p:cNvSpPr>
          <p:nvPr>
            <p:ph type="sldImg"/>
          </p:nvPr>
        </p:nvSpPr>
        <p:spPr>
          <a:xfrm>
            <a:off x="1119188" y="661988"/>
            <a:ext cx="4641850" cy="3481387"/>
          </a:xfrm>
          <a:solidFill>
            <a:srgbClr val="FFFFFF"/>
          </a:solidFill>
          <a:ln/>
        </p:spPr>
      </p:sp>
      <p:sp>
        <p:nvSpPr>
          <p:cNvPr id="17411" name="Rectangle 3"/>
          <p:cNvSpPr>
            <a:spLocks noGrp="1" noChangeArrowheads="1"/>
          </p:cNvSpPr>
          <p:nvPr>
            <p:ph type="body" idx="1"/>
          </p:nvPr>
        </p:nvSpPr>
        <p:spPr>
          <a:xfrm>
            <a:off x="908050" y="4370388"/>
            <a:ext cx="5067300" cy="4073525"/>
          </a:xfrm>
          <a:solidFill>
            <a:srgbClr val="FFFFFF"/>
          </a:solidFill>
          <a:ln>
            <a:solidFill>
              <a:srgbClr val="000000"/>
            </a:solidFill>
          </a:ln>
        </p:spPr>
        <p:txBody>
          <a:bodyPr lIns="90443" tIns="45222" rIns="90443" bIns="45222"/>
          <a:lstStyle/>
          <a:p>
            <a:r>
              <a:rPr lang="en-US"/>
              <a:t>Annotations</a:t>
            </a:r>
            <a:endParaRPr lang="en-US" sz="1300"/>
          </a:p>
          <a:p>
            <a:pPr lvl="1"/>
            <a:r>
              <a:rPr lang="en-US" sz="1300"/>
              <a:t>After a single course of treatment, RTX + MTX maintained responses in the majority of patients for up to 48 weeks.</a:t>
            </a:r>
          </a:p>
          <a:p>
            <a:pPr lvl="1"/>
            <a:r>
              <a:rPr lang="en-US" sz="1300"/>
              <a:t>At 48 weeks, ACR20, 50, and 70 responses were significantly better for the RTX + MTX arm compared to MTX alone.</a:t>
            </a:r>
          </a:p>
          <a:p>
            <a:pPr lvl="1"/>
            <a:r>
              <a:rPr lang="en-US" sz="1300"/>
              <a:t>The percentage of EULAR responders was greater in the RTX + MTX arm compared to MTX alone.</a:t>
            </a:r>
          </a:p>
          <a:p>
            <a:pPr lvl="1"/>
            <a:r>
              <a:rPr lang="en-US" sz="1300"/>
              <a:t>CTX does not appear to provide any additional benefit over MTX, and therefore, combinations with CTX are not being pursued further in clinical trials.</a:t>
            </a:r>
          </a:p>
        </p:txBody>
      </p:sp>
    </p:spTree>
    <p:extLst>
      <p:ext uri="{BB962C8B-B14F-4D97-AF65-F5344CB8AC3E}">
        <p14:creationId xmlns:p14="http://schemas.microsoft.com/office/powerpoint/2010/main" val="845415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bwMode="auto">
          <a:xfrm>
            <a:off x="1119188" y="661988"/>
            <a:ext cx="4641850" cy="3481387"/>
          </a:xfrm>
          <a:solidFill>
            <a:srgbClr val="FFFFFF"/>
          </a:solidFill>
          <a:ln>
            <a:solidFill>
              <a:srgbClr val="000000"/>
            </a:solidFill>
            <a:miter lim="800000"/>
            <a:headEnd/>
            <a:tailEnd/>
          </a:ln>
        </p:spPr>
      </p:sp>
      <p:sp>
        <p:nvSpPr>
          <p:cNvPr id="41987" name="Rectangle 3"/>
          <p:cNvSpPr>
            <a:spLocks noGrp="1" noChangeArrowheads="1"/>
          </p:cNvSpPr>
          <p:nvPr>
            <p:ph type="body" idx="1"/>
          </p:nvPr>
        </p:nvSpPr>
        <p:spPr bwMode="auto">
          <a:xfrm>
            <a:off x="908050" y="4370388"/>
            <a:ext cx="5067300" cy="4073525"/>
          </a:xfrm>
          <a:solidFill>
            <a:srgbClr val="FFFFFF"/>
          </a:solidFill>
          <a:ln>
            <a:solidFill>
              <a:srgbClr val="000000"/>
            </a:solidFill>
            <a:miter lim="800000"/>
            <a:headEnd/>
            <a:tailEnd/>
          </a:ln>
        </p:spPr>
        <p:txBody>
          <a:bodyPr wrap="square" lIns="90443" tIns="45222" rIns="90443" bIns="45222" numCol="1" anchor="t" anchorCtr="0" compatLnSpc="1">
            <a:prstTxWarp prst="textNoShape">
              <a:avLst/>
            </a:prstTxWarp>
          </a:bodyPr>
          <a:lstStyle/>
          <a:p>
            <a:pPr eaLnBrk="1" hangingPunct="1"/>
            <a:r>
              <a:rPr lang="en-US"/>
              <a:t>Annotations</a:t>
            </a:r>
            <a:endParaRPr lang="en-US" sz="1300"/>
          </a:p>
          <a:p>
            <a:pPr lvl="1" eaLnBrk="1" hangingPunct="1"/>
            <a:r>
              <a:rPr lang="en-US" sz="1300"/>
              <a:t>After a single course of treatment, RTX + MTX maintained responses in the majority of patients for up to 48 weeks.</a:t>
            </a:r>
          </a:p>
          <a:p>
            <a:pPr lvl="1" eaLnBrk="1" hangingPunct="1"/>
            <a:r>
              <a:rPr lang="en-US" sz="1300"/>
              <a:t>At 48 weeks, ACR20, 50, and 70 responses were significantly better for the RTX + MTX arm compared to MTX alone.</a:t>
            </a:r>
          </a:p>
          <a:p>
            <a:pPr lvl="1" eaLnBrk="1" hangingPunct="1"/>
            <a:r>
              <a:rPr lang="en-US" sz="1300"/>
              <a:t>The percentage of EULAR responders was greater in the RTX + MTX arm compared to MTX alone.</a:t>
            </a:r>
          </a:p>
          <a:p>
            <a:pPr lvl="1" eaLnBrk="1" hangingPunct="1"/>
            <a:r>
              <a:rPr lang="en-US" sz="1300"/>
              <a:t>CTX does not appear to provide any additional benefit over MTX, and therefore, combinations with CTX are not being pursued further in clinical trials.</a:t>
            </a:r>
          </a:p>
        </p:txBody>
      </p:sp>
    </p:spTree>
    <p:extLst>
      <p:ext uri="{BB962C8B-B14F-4D97-AF65-F5344CB8AC3E}">
        <p14:creationId xmlns:p14="http://schemas.microsoft.com/office/powerpoint/2010/main" val="1029572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1668686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00570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06364B7A-D5D3-456C-9163-195A9FCB58D0}" type="datetimeFigureOut">
              <a:rPr lang="en-US" smtClean="0"/>
              <a:t>9/23/2016</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AD51F9FD-332F-4492-BB6C-BE0A444B51EC}" type="slidenum">
              <a:rPr lang="en-US" smtClean="0"/>
              <a:t>‹#›</a:t>
            </a:fld>
            <a:endParaRPr lang="en-US"/>
          </a:p>
        </p:txBody>
      </p:sp>
    </p:spTree>
    <p:extLst>
      <p:ext uri="{BB962C8B-B14F-4D97-AF65-F5344CB8AC3E}">
        <p14:creationId xmlns:p14="http://schemas.microsoft.com/office/powerpoint/2010/main" val="722012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06364B7A-D5D3-456C-9163-195A9FCB58D0}" type="datetimeFigureOut">
              <a:rPr lang="en-US" smtClean="0"/>
              <a:t>9/23/2016</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AD51F9FD-332F-4492-BB6C-BE0A444B51EC}" type="slidenum">
              <a:rPr lang="en-US" smtClean="0"/>
              <a:t>‹#›</a:t>
            </a:fld>
            <a:endParaRPr lang="en-US"/>
          </a:p>
        </p:txBody>
      </p:sp>
    </p:spTree>
    <p:extLst>
      <p:ext uri="{BB962C8B-B14F-4D97-AF65-F5344CB8AC3E}">
        <p14:creationId xmlns:p14="http://schemas.microsoft.com/office/powerpoint/2010/main" val="23895196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0"/>
            <a:ext cx="8229600"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19200" y="2895600"/>
            <a:ext cx="7086600" cy="2392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11"/>
          <p:cNvSpPr txBox="1">
            <a:spLocks/>
          </p:cNvSpPr>
          <p:nvPr/>
        </p:nvSpPr>
        <p:spPr>
          <a:xfrm>
            <a:off x="0" y="0"/>
            <a:ext cx="9144000"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400" dirty="0"/>
              <a:t>The 37</a:t>
            </a:r>
            <a:r>
              <a:rPr lang="en-US" sz="2400" baseline="30000" dirty="0"/>
              <a:t>th</a:t>
            </a:r>
            <a:r>
              <a:rPr lang="en-US" sz="2400" dirty="0"/>
              <a:t> Forum for Behavioral Science in Family Medicine  </a:t>
            </a:r>
          </a:p>
        </p:txBody>
      </p:sp>
      <p:sp>
        <p:nvSpPr>
          <p:cNvPr id="8" name="Text Placeholder 11"/>
          <p:cNvSpPr txBox="1">
            <a:spLocks/>
          </p:cNvSpPr>
          <p:nvPr/>
        </p:nvSpPr>
        <p:spPr>
          <a:xfrm>
            <a:off x="0" y="6248400"/>
            <a:ext cx="9169958" cy="609600"/>
          </a:xfrm>
          <a:prstGeom prst="rect">
            <a:avLst/>
          </a:prstGeom>
          <a:gradFill>
            <a:gsLst>
              <a:gs pos="0">
                <a:schemeClr val="tx2">
                  <a:lumMod val="60000"/>
                  <a:lumOff val="40000"/>
                </a:schemeClr>
              </a:gs>
              <a:gs pos="50000">
                <a:schemeClr val="accent1">
                  <a:tint val="44500"/>
                  <a:satMod val="160000"/>
                </a:schemeClr>
              </a:gs>
              <a:gs pos="100000">
                <a:schemeClr val="accent1">
                  <a:tint val="23500"/>
                  <a:satMod val="160000"/>
                </a:schemeClr>
              </a:gs>
            </a:gsLst>
            <a:lin ang="5400000" scaled="0"/>
          </a:gradFill>
        </p:spPr>
        <p:txBody>
          <a:bodyPr anchor="ctr">
            <a:noAutofit/>
          </a:bodyPr>
          <a:lstStyle>
            <a:lvl1pPr marL="0" indent="0" algn="ctr" defTabSz="914400" rtl="0" eaLnBrk="1" latinLnBrk="0" hangingPunct="1">
              <a:spcBef>
                <a:spcPct val="20000"/>
              </a:spcBef>
              <a:buFont typeface="Arial" panose="020B0604020202020204" pitchFamily="34" charset="0"/>
              <a:buNone/>
              <a:defRPr sz="1800" i="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Sponsored by The Medical College of Wisconsin</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1999" y="43179"/>
            <a:ext cx="381001" cy="566421"/>
          </a:xfrm>
          <a:prstGeom prst="rect">
            <a:avLst/>
          </a:prstGeom>
        </p:spPr>
      </p:pic>
    </p:spTree>
    <p:extLst>
      <p:ext uri="{BB962C8B-B14F-4D97-AF65-F5344CB8AC3E}">
        <p14:creationId xmlns:p14="http://schemas.microsoft.com/office/powerpoint/2010/main" val="1057620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cebFWOlx84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youtube.com/watch?v=cebFWOlx848"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8T_jwq9ph8k"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e.tl/lVYuG0NnOV"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youtube.com/watch?v=MFzDaBzBlL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ztFS23LtMzE"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youtube.com/watch?v=j_zqBPuPx8w"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www.youtube.com/watch?v=s7MTM4BKZ_E"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embed/vqDbMEdLiC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mailto:julie.rickert@med.und.edu" TargetMode="External"/><Relationship Id="rId2" Type="http://schemas.openxmlformats.org/officeDocument/2006/relationships/hyperlink" Target="mailto:BISHOPTW@mail.etsu.edu" TargetMode="External"/><Relationship Id="rId1" Type="http://schemas.openxmlformats.org/officeDocument/2006/relationships/slideLayout" Target="../slideLayouts/slideLayout2.xml"/><Relationship Id="rId4" Type="http://schemas.openxmlformats.org/officeDocument/2006/relationships/hyperlink" Target="mailto:eman.jammali@med.und.edu"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D1mObgVdgdU" TargetMode="External"/><Relationship Id="rId2" Type="http://schemas.openxmlformats.org/officeDocument/2006/relationships/hyperlink" Target="https://www.youtube.com/watch?v=WdU3dbdsh6U" TargetMode="External"/><Relationship Id="rId1" Type="http://schemas.openxmlformats.org/officeDocument/2006/relationships/slideLayout" Target="../slideLayouts/slideLayout2.xml"/><Relationship Id="rId6" Type="http://schemas.openxmlformats.org/officeDocument/2006/relationships/hyperlink" Target="https://www.youtube.com/watch?v=3lda4KyXbLE" TargetMode="External"/><Relationship Id="rId5" Type="http://schemas.openxmlformats.org/officeDocument/2006/relationships/hyperlink" Target="https://www.youtube.com/watch?v=j_zqBPuPx8w" TargetMode="External"/><Relationship Id="rId4" Type="http://schemas.openxmlformats.org/officeDocument/2006/relationships/hyperlink" Target="https://www.youtube.com/watch?v=ztFS23LtMzE"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youtube.com/watch?v=Rzxr9FeZf1g" TargetMode="External"/><Relationship Id="rId2" Type="http://schemas.openxmlformats.org/officeDocument/2006/relationships/hyperlink" Target="https://www.youtube.com/watch?v=IC0m31P_qyk" TargetMode="External"/><Relationship Id="rId1" Type="http://schemas.openxmlformats.org/officeDocument/2006/relationships/slideLayout" Target="../slideLayouts/slideLayout2.xml"/><Relationship Id="rId5" Type="http://schemas.openxmlformats.org/officeDocument/2006/relationships/hyperlink" Target="https://www.youtube.com/watch?v=MFzDaBzBlL0" TargetMode="External"/><Relationship Id="rId4" Type="http://schemas.openxmlformats.org/officeDocument/2006/relationships/hyperlink" Target="https://www.youtube.com/watch?v=8T_jwq9ph8k" TargetMode="External"/></Relationships>
</file>

<file path=ppt/slides/_rels/slide59.xml.rels><?xml version="1.0" encoding="UTF-8" standalone="yes"?>
<Relationships xmlns="http://schemas.openxmlformats.org/package/2006/relationships"><Relationship Id="rId3" Type="http://schemas.openxmlformats.org/officeDocument/2006/relationships/hyperlink" Target="https://www.youtube.com/watch?v=cY_o4A1wzsg" TargetMode="External"/><Relationship Id="rId2" Type="http://schemas.openxmlformats.org/officeDocument/2006/relationships/hyperlink" Target="https://www.youtube.com/watch?v=cebFWOlx848" TargetMode="External"/><Relationship Id="rId1" Type="http://schemas.openxmlformats.org/officeDocument/2006/relationships/slideLayout" Target="../slideLayouts/slideLayout2.xml"/><Relationship Id="rId6" Type="http://schemas.openxmlformats.org/officeDocument/2006/relationships/hyperlink" Target="https://www.youtube.com/embed/vqDbMEdLiCs" TargetMode="External"/><Relationship Id="rId5" Type="http://schemas.openxmlformats.org/officeDocument/2006/relationships/hyperlink" Target="https://www.youtube.com/watch?v=vKA4w2O61Xo" TargetMode="External"/><Relationship Id="rId4" Type="http://schemas.openxmlformats.org/officeDocument/2006/relationships/hyperlink" Target="https://www.youtube.com/watch?v=s7MTM4BKZ_E"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hyperlink" Target="https://www.youtube.com/watch?v=Rzxr9FeZf1g"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hyperlink" Target="https://www.youtube.com/watch?v=vKA4w2O61Xo" TargetMode="Externa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youtube.com/watch?v=Z71w-rHkeSk" TargetMode="External"/><Relationship Id="rId2" Type="http://schemas.openxmlformats.org/officeDocument/2006/relationships/hyperlink" Target="https://www.youtube.com/watch?v=1N3TROA8MYY" TargetMode="Externa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hyperlink" Target="https://www.youtube.com/watch?v=nmRCpqO_1JA" TargetMode="Externa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IC0m31P_qyk"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419099" y="1295400"/>
            <a:ext cx="8305800" cy="1470025"/>
          </a:xfrm>
        </p:spPr>
        <p:txBody>
          <a:bodyPr>
            <a:normAutofit fontScale="90000"/>
          </a:bodyPr>
          <a:lstStyle/>
          <a:p>
            <a:r>
              <a:rPr lang="en-US" sz="5300" b="1" dirty="0"/>
              <a:t>But I already know that!  </a:t>
            </a:r>
            <a:br>
              <a:rPr lang="en-US" sz="5300" b="1" dirty="0"/>
            </a:br>
            <a:r>
              <a:rPr lang="en-US" sz="4000" b="1" dirty="0"/>
              <a:t>Teaching family medicine residents when they don’t know what they don’t know.</a:t>
            </a:r>
            <a:br>
              <a:rPr lang="en-US" sz="4000" dirty="0"/>
            </a:br>
            <a:endParaRPr lang="en-US" dirty="0"/>
          </a:p>
        </p:txBody>
      </p:sp>
      <p:sp>
        <p:nvSpPr>
          <p:cNvPr id="5" name="Subtitle 4"/>
          <p:cNvSpPr>
            <a:spLocks noGrp="1"/>
          </p:cNvSpPr>
          <p:nvPr>
            <p:ph type="subTitle" idx="1"/>
          </p:nvPr>
        </p:nvSpPr>
        <p:spPr>
          <a:xfrm>
            <a:off x="1447800" y="2895600"/>
            <a:ext cx="5943600" cy="609600"/>
          </a:xfrm>
        </p:spPr>
        <p:txBody>
          <a:bodyPr/>
          <a:lstStyle/>
          <a:p>
            <a:r>
              <a:rPr lang="en-US" dirty="0"/>
              <a:t>Friday, September 23, 2016</a:t>
            </a:r>
          </a:p>
        </p:txBody>
      </p:sp>
      <p:graphicFrame>
        <p:nvGraphicFramePr>
          <p:cNvPr id="9" name="Table 8"/>
          <p:cNvGraphicFramePr>
            <a:graphicFrameLocks noGrp="1"/>
          </p:cNvGraphicFramePr>
          <p:nvPr>
            <p:extLst>
              <p:ext uri="{D42A27DB-BD31-4B8C-83A1-F6EECF244321}">
                <p14:modId xmlns:p14="http://schemas.microsoft.com/office/powerpoint/2010/main" val="773321362"/>
              </p:ext>
            </p:extLst>
          </p:nvPr>
        </p:nvGraphicFramePr>
        <p:xfrm>
          <a:off x="114299" y="3733800"/>
          <a:ext cx="8915399" cy="2392363"/>
        </p:xfrm>
        <a:graphic>
          <a:graphicData uri="http://schemas.openxmlformats.org/drawingml/2006/table">
            <a:tbl>
              <a:tblPr>
                <a:tableStyleId>{5C22544A-7EE6-4342-B048-85BDC9FD1C3A}</a:tableStyleId>
              </a:tblPr>
              <a:tblGrid>
                <a:gridCol w="2868347">
                  <a:extLst>
                    <a:ext uri="{9D8B030D-6E8A-4147-A177-3AD203B41FA5}">
                      <a16:colId xmlns:a16="http://schemas.microsoft.com/office/drawing/2014/main" val="20000"/>
                    </a:ext>
                  </a:extLst>
                </a:gridCol>
                <a:gridCol w="3023526">
                  <a:extLst>
                    <a:ext uri="{9D8B030D-6E8A-4147-A177-3AD203B41FA5}">
                      <a16:colId xmlns:a16="http://schemas.microsoft.com/office/drawing/2014/main" val="20001"/>
                    </a:ext>
                  </a:extLst>
                </a:gridCol>
                <a:gridCol w="3023526">
                  <a:extLst>
                    <a:ext uri="{9D8B030D-6E8A-4147-A177-3AD203B41FA5}">
                      <a16:colId xmlns:a16="http://schemas.microsoft.com/office/drawing/2014/main" val="20002"/>
                    </a:ext>
                  </a:extLst>
                </a:gridCol>
              </a:tblGrid>
              <a:tr h="434975">
                <a:tc>
                  <a:txBody>
                    <a:bodyPr/>
                    <a:lstStyle/>
                    <a:p>
                      <a:pPr algn="ctr" rtl="0" fontAlgn="ctr"/>
                      <a:r>
                        <a:rPr lang="en-US" sz="2400" b="1" u="none" strike="noStrike" dirty="0">
                          <a:effectLst/>
                        </a:rPr>
                        <a:t>Thomas Bishop, </a:t>
                      </a:r>
                      <a:r>
                        <a:rPr lang="en-US" sz="2400" b="1" u="none" strike="noStrike" dirty="0" err="1">
                          <a:effectLst/>
                        </a:rPr>
                        <a:t>Psy.D</a:t>
                      </a:r>
                      <a:r>
                        <a:rPr lang="en-US" sz="2400" b="1" u="none" strike="noStrike" dirty="0">
                          <a:effectLst/>
                        </a:rPr>
                        <a:t>.</a:t>
                      </a:r>
                      <a:endParaRPr lang="en-US" sz="2400" b="1" i="0" u="none" strike="noStrike" dirty="0">
                        <a:solidFill>
                          <a:srgbClr val="000000"/>
                        </a:solidFill>
                        <a:effectLst/>
                        <a:latin typeface="Times New Roman" panose="02020603050405020304" pitchFamily="18" charset="0"/>
                      </a:endParaRPr>
                    </a:p>
                  </a:txBody>
                  <a:tcPr marL="6214" marR="6214" marT="6214" marB="0" anchor="ctr"/>
                </a:tc>
                <a:tc>
                  <a:txBody>
                    <a:bodyPr/>
                    <a:lstStyle/>
                    <a:p>
                      <a:pPr algn="ctr" rtl="0" fontAlgn="ctr"/>
                      <a:r>
                        <a:rPr lang="en-US" sz="2400" b="1" u="none" strike="noStrike" dirty="0">
                          <a:effectLst/>
                        </a:rPr>
                        <a:t>Julie </a:t>
                      </a:r>
                      <a:r>
                        <a:rPr lang="en-US" sz="2400" b="1" u="none" strike="noStrike" dirty="0" err="1">
                          <a:effectLst/>
                        </a:rPr>
                        <a:t>Rickert</a:t>
                      </a:r>
                      <a:r>
                        <a:rPr lang="en-US" sz="2400" b="1" u="none" strike="noStrike" dirty="0">
                          <a:effectLst/>
                        </a:rPr>
                        <a:t>, </a:t>
                      </a:r>
                      <a:r>
                        <a:rPr lang="en-US" sz="2400" b="1" u="none" strike="noStrike" dirty="0" err="1">
                          <a:effectLst/>
                        </a:rPr>
                        <a:t>Psy.D</a:t>
                      </a:r>
                      <a:r>
                        <a:rPr lang="en-US" sz="2400" b="1" u="none" strike="noStrike" dirty="0">
                          <a:effectLst/>
                        </a:rPr>
                        <a:t>.</a:t>
                      </a:r>
                      <a:endParaRPr lang="en-US" sz="2400" b="1" i="0" u="none" strike="noStrike" dirty="0">
                        <a:solidFill>
                          <a:srgbClr val="000000"/>
                        </a:solidFill>
                        <a:effectLst/>
                        <a:latin typeface="Times New Roman" panose="02020603050405020304" pitchFamily="18" charset="0"/>
                      </a:endParaRPr>
                    </a:p>
                  </a:txBody>
                  <a:tcPr marL="6214" marR="6214" marT="6214" marB="0" anchor="ctr"/>
                </a:tc>
                <a:tc>
                  <a:txBody>
                    <a:bodyPr/>
                    <a:lstStyle/>
                    <a:p>
                      <a:pPr algn="ctr" rtl="0" fontAlgn="ctr"/>
                      <a:r>
                        <a:rPr lang="en-US" sz="2400" b="1" u="none" strike="noStrike" dirty="0" err="1">
                          <a:effectLst/>
                        </a:rPr>
                        <a:t>Eman</a:t>
                      </a:r>
                      <a:r>
                        <a:rPr lang="en-US" sz="2400" b="1" u="none" strike="noStrike" dirty="0">
                          <a:effectLst/>
                        </a:rPr>
                        <a:t> </a:t>
                      </a:r>
                      <a:r>
                        <a:rPr lang="en-US" sz="2400" b="1" u="none" strike="noStrike" dirty="0" err="1">
                          <a:effectLst/>
                        </a:rPr>
                        <a:t>Jammali</a:t>
                      </a:r>
                      <a:r>
                        <a:rPr lang="en-US" sz="2400" b="1" u="none" strike="noStrike" dirty="0">
                          <a:effectLst/>
                        </a:rPr>
                        <a:t>, M.D.</a:t>
                      </a:r>
                      <a:endParaRPr lang="en-US" sz="2400" b="1" i="0" u="none" strike="noStrike" dirty="0">
                        <a:solidFill>
                          <a:srgbClr val="000000"/>
                        </a:solidFill>
                        <a:effectLst/>
                        <a:latin typeface="Times New Roman" panose="02020603050405020304" pitchFamily="18" charset="0"/>
                      </a:endParaRPr>
                    </a:p>
                  </a:txBody>
                  <a:tcPr marL="6214" marR="6214" marT="6214" marB="0" anchor="ctr"/>
                </a:tc>
                <a:extLst>
                  <a:ext uri="{0D108BD9-81ED-4DB2-BD59-A6C34878D82A}">
                    <a16:rowId xmlns:a16="http://schemas.microsoft.com/office/drawing/2014/main" val="10000"/>
                  </a:ext>
                </a:extLst>
              </a:tr>
              <a:tr h="869950">
                <a:tc>
                  <a:txBody>
                    <a:bodyPr/>
                    <a:lstStyle/>
                    <a:p>
                      <a:pPr algn="ctr" rtl="0" fontAlgn="ctr"/>
                      <a:r>
                        <a:rPr lang="en-US" sz="1800" u="none" strike="noStrike" dirty="0">
                          <a:effectLst/>
                        </a:rPr>
                        <a:t>Assistant Professor of Family Medicine</a:t>
                      </a:r>
                      <a:endParaRPr lang="en-US" sz="1800" b="0" i="0" u="none" strike="noStrike" dirty="0">
                        <a:solidFill>
                          <a:srgbClr val="000000"/>
                        </a:solidFill>
                        <a:effectLst/>
                        <a:latin typeface="Times New Roman" panose="02020603050405020304" pitchFamily="18" charset="0"/>
                      </a:endParaRPr>
                    </a:p>
                  </a:txBody>
                  <a:tcPr marL="6214" marR="6214" marT="6214" marB="0" anchor="ctr" anchorCtr="1"/>
                </a:tc>
                <a:tc>
                  <a:txBody>
                    <a:bodyPr/>
                    <a:lstStyle/>
                    <a:p>
                      <a:pPr algn="ctr" rtl="0" fontAlgn="ctr"/>
                      <a:r>
                        <a:rPr lang="en-US" sz="1800" u="none" strike="noStrike" dirty="0">
                          <a:effectLst/>
                        </a:rPr>
                        <a:t>Associate Professor </a:t>
                      </a:r>
                      <a:endParaRPr lang="en-US" sz="1800" b="0" i="0" u="none" strike="noStrike" dirty="0">
                        <a:solidFill>
                          <a:srgbClr val="000000"/>
                        </a:solidFill>
                        <a:effectLst/>
                        <a:latin typeface="Times New Roman" panose="02020603050405020304" pitchFamily="18" charset="0"/>
                      </a:endParaRPr>
                    </a:p>
                  </a:txBody>
                  <a:tcPr marL="6214" marR="6214" marT="6214" marB="0" anchor="ctr" anchorCtr="1"/>
                </a:tc>
                <a:tc>
                  <a:txBody>
                    <a:bodyPr/>
                    <a:lstStyle/>
                    <a:p>
                      <a:pPr algn="ctr" rtl="0" fontAlgn="ctr"/>
                      <a:r>
                        <a:rPr lang="en-US" sz="1800" u="none" strike="noStrike" dirty="0">
                          <a:effectLst/>
                        </a:rPr>
                        <a:t>PGY-2 Family Medicine Resident Physician</a:t>
                      </a:r>
                      <a:endParaRPr lang="en-US" sz="1800" b="0" i="0" u="none" strike="noStrike" dirty="0">
                        <a:solidFill>
                          <a:srgbClr val="000000"/>
                        </a:solidFill>
                        <a:effectLst/>
                        <a:latin typeface="Times New Roman" panose="02020603050405020304" pitchFamily="18" charset="0"/>
                      </a:endParaRPr>
                    </a:p>
                  </a:txBody>
                  <a:tcPr marL="6214" marR="6214" marT="6214" marB="0" anchor="ctr" anchorCtr="1"/>
                </a:tc>
                <a:extLst>
                  <a:ext uri="{0D108BD9-81ED-4DB2-BD59-A6C34878D82A}">
                    <a16:rowId xmlns:a16="http://schemas.microsoft.com/office/drawing/2014/main" val="10001"/>
                  </a:ext>
                </a:extLst>
              </a:tr>
              <a:tr h="1087438">
                <a:tc>
                  <a:txBody>
                    <a:bodyPr/>
                    <a:lstStyle/>
                    <a:p>
                      <a:pPr algn="ctr" rtl="0" fontAlgn="ctr"/>
                      <a:r>
                        <a:rPr lang="en-US" sz="1800" u="none" strike="noStrike">
                          <a:effectLst/>
                        </a:rPr>
                        <a:t>Quillen College of Medicine/ETSU</a:t>
                      </a:r>
                      <a:endParaRPr lang="en-US" sz="1800" b="0" i="0" u="none" strike="noStrike">
                        <a:solidFill>
                          <a:srgbClr val="000000"/>
                        </a:solidFill>
                        <a:effectLst/>
                        <a:latin typeface="Times New Roman" panose="02020603050405020304" pitchFamily="18" charset="0"/>
                      </a:endParaRPr>
                    </a:p>
                  </a:txBody>
                  <a:tcPr marL="6214" marR="6214" marT="6214" marB="0" anchor="ctr" anchorCtr="1"/>
                </a:tc>
                <a:tc>
                  <a:txBody>
                    <a:bodyPr/>
                    <a:lstStyle/>
                    <a:p>
                      <a:pPr algn="ctr" fontAlgn="b"/>
                      <a:r>
                        <a:rPr lang="en-US" sz="1800" u="none" strike="noStrike">
                          <a:effectLst/>
                        </a:rPr>
                        <a:t>University of North Dakota School of Medicine and Health Sciences</a:t>
                      </a:r>
                      <a:endParaRPr lang="en-US" sz="1800" b="0" i="0" u="none" strike="noStrike">
                        <a:solidFill>
                          <a:srgbClr val="000000"/>
                        </a:solidFill>
                        <a:effectLst/>
                        <a:latin typeface="Times New Roman" panose="02020603050405020304" pitchFamily="18" charset="0"/>
                      </a:endParaRPr>
                    </a:p>
                  </a:txBody>
                  <a:tcPr marL="6214" marR="6214" marT="6214" marB="0" anchor="ctr" anchorCtr="1"/>
                </a:tc>
                <a:tc>
                  <a:txBody>
                    <a:bodyPr/>
                    <a:lstStyle/>
                    <a:p>
                      <a:pPr algn="ctr" fontAlgn="b"/>
                      <a:r>
                        <a:rPr lang="en-US" sz="1800" u="none" strike="noStrike" dirty="0">
                          <a:effectLst/>
                        </a:rPr>
                        <a:t>University of North Dakota School of Medicine and Health Sciences</a:t>
                      </a:r>
                      <a:endParaRPr lang="en-US" sz="1800" b="0" i="0" u="none" strike="noStrike" dirty="0">
                        <a:solidFill>
                          <a:srgbClr val="000000"/>
                        </a:solidFill>
                        <a:effectLst/>
                        <a:latin typeface="Times New Roman" panose="02020603050405020304" pitchFamily="18" charset="0"/>
                      </a:endParaRPr>
                    </a:p>
                  </a:txBody>
                  <a:tcPr marL="6214" marR="6214" marT="6214" marB="0" anchor="ctr" anchorCtr="1"/>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366913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229600" cy="685800"/>
          </a:xfrm>
        </p:spPr>
        <p:txBody>
          <a:bodyPr>
            <a:noAutofit/>
          </a:bodyPr>
          <a:lstStyle/>
          <a:p>
            <a:r>
              <a:rPr lang="en-US" sz="3600" dirty="0"/>
              <a:t>During a discussion of the data about the effectiveness of different interventions for morbid obesity. </a:t>
            </a:r>
          </a:p>
        </p:txBody>
      </p:sp>
      <p:sp>
        <p:nvSpPr>
          <p:cNvPr id="3" name="Content Placeholder 2"/>
          <p:cNvSpPr>
            <a:spLocks noGrp="1"/>
          </p:cNvSpPr>
          <p:nvPr>
            <p:ph idx="1"/>
          </p:nvPr>
        </p:nvSpPr>
        <p:spPr/>
        <p:txBody>
          <a:bodyPr/>
          <a:lstStyle/>
          <a:p>
            <a:r>
              <a:rPr lang="en-US" dirty="0"/>
              <a:t>Video clip of Dr. </a:t>
            </a:r>
            <a:r>
              <a:rPr lang="en-US" dirty="0" err="1"/>
              <a:t>Jammali</a:t>
            </a:r>
            <a:r>
              <a:rPr lang="en-US" dirty="0"/>
              <a:t>, “but I know someone who….”</a:t>
            </a:r>
          </a:p>
        </p:txBody>
      </p:sp>
    </p:spTree>
    <p:extLst>
      <p:ext uri="{BB962C8B-B14F-4D97-AF65-F5344CB8AC3E}">
        <p14:creationId xmlns:p14="http://schemas.microsoft.com/office/powerpoint/2010/main" val="1764080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a:t>Is this the same thing?</a:t>
            </a:r>
          </a:p>
        </p:txBody>
      </p:sp>
      <p:sp>
        <p:nvSpPr>
          <p:cNvPr id="3" name="Content Placeholder 2"/>
          <p:cNvSpPr>
            <a:spLocks noGrp="1"/>
          </p:cNvSpPr>
          <p:nvPr>
            <p:ph idx="1"/>
          </p:nvPr>
        </p:nvSpPr>
        <p:spPr/>
        <p:txBody>
          <a:bodyPr/>
          <a:lstStyle/>
          <a:p>
            <a:r>
              <a:rPr lang="en-US" dirty="0"/>
              <a:t>Dr. Axe, nutrition for ADHD and “I’ve been diagnosed with ADHD my whole life.”</a:t>
            </a:r>
          </a:p>
        </p:txBody>
      </p:sp>
    </p:spTree>
    <p:extLst>
      <p:ext uri="{BB962C8B-B14F-4D97-AF65-F5344CB8AC3E}">
        <p14:creationId xmlns:p14="http://schemas.microsoft.com/office/powerpoint/2010/main" val="1784035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685800"/>
          </a:xfrm>
        </p:spPr>
        <p:txBody>
          <a:bodyPr>
            <a:normAutofit fontScale="90000"/>
          </a:bodyPr>
          <a:lstStyle/>
          <a:p>
            <a:r>
              <a:rPr lang="en-US" dirty="0"/>
              <a:t>Cognitive Biases</a:t>
            </a:r>
          </a:p>
        </p:txBody>
      </p:sp>
      <p:sp>
        <p:nvSpPr>
          <p:cNvPr id="6" name="Rounded Rectangle 5"/>
          <p:cNvSpPr/>
          <p:nvPr/>
        </p:nvSpPr>
        <p:spPr>
          <a:xfrm>
            <a:off x="843643" y="1586204"/>
            <a:ext cx="16002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Anchoring</a:t>
            </a:r>
          </a:p>
        </p:txBody>
      </p:sp>
      <p:sp>
        <p:nvSpPr>
          <p:cNvPr id="7" name="Rounded Rectangle 6"/>
          <p:cNvSpPr/>
          <p:nvPr/>
        </p:nvSpPr>
        <p:spPr>
          <a:xfrm>
            <a:off x="3657600" y="1586204"/>
            <a:ext cx="18288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Availability</a:t>
            </a:r>
          </a:p>
        </p:txBody>
      </p:sp>
      <p:sp>
        <p:nvSpPr>
          <p:cNvPr id="8" name="Rounded Rectangle 7"/>
          <p:cNvSpPr/>
          <p:nvPr/>
        </p:nvSpPr>
        <p:spPr>
          <a:xfrm>
            <a:off x="6705600" y="1586204"/>
            <a:ext cx="16002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Framing Effect</a:t>
            </a:r>
          </a:p>
        </p:txBody>
      </p:sp>
      <p:sp>
        <p:nvSpPr>
          <p:cNvPr id="9" name="Rounded Rectangle 8"/>
          <p:cNvSpPr/>
          <p:nvPr/>
        </p:nvSpPr>
        <p:spPr>
          <a:xfrm>
            <a:off x="843643" y="4694467"/>
            <a:ext cx="16002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Blind </a:t>
            </a:r>
            <a:r>
              <a:rPr lang="en-US" sz="1800" dirty="0" err="1">
                <a:solidFill>
                  <a:schemeClr val="tx1"/>
                </a:solidFill>
                <a:latin typeface="Arial" pitchFamily="34" charset="0"/>
                <a:cs typeface="Arial" pitchFamily="34" charset="0"/>
              </a:rPr>
              <a:t>Obediance</a:t>
            </a:r>
            <a:endParaRPr lang="en-US" sz="1800" dirty="0">
              <a:solidFill>
                <a:schemeClr val="tx1"/>
              </a:solidFill>
              <a:latin typeface="Arial" pitchFamily="34" charset="0"/>
              <a:cs typeface="Arial" pitchFamily="34" charset="0"/>
            </a:endParaRPr>
          </a:p>
        </p:txBody>
      </p:sp>
      <p:sp>
        <p:nvSpPr>
          <p:cNvPr id="10" name="Rounded Rectangle 9"/>
          <p:cNvSpPr/>
          <p:nvPr/>
        </p:nvSpPr>
        <p:spPr>
          <a:xfrm>
            <a:off x="3657600" y="4668030"/>
            <a:ext cx="18288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Self-serving Bias</a:t>
            </a:r>
          </a:p>
        </p:txBody>
      </p:sp>
      <p:sp>
        <p:nvSpPr>
          <p:cNvPr id="11" name="Rounded Rectangle 10"/>
          <p:cNvSpPr/>
          <p:nvPr/>
        </p:nvSpPr>
        <p:spPr>
          <a:xfrm>
            <a:off x="6705600" y="4668030"/>
            <a:ext cx="16002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Unpacking Principle</a:t>
            </a:r>
          </a:p>
        </p:txBody>
      </p:sp>
      <p:sp>
        <p:nvSpPr>
          <p:cNvPr id="12" name="Rounded Rectangle 11"/>
          <p:cNvSpPr/>
          <p:nvPr/>
        </p:nvSpPr>
        <p:spPr>
          <a:xfrm>
            <a:off x="5396982" y="3058306"/>
            <a:ext cx="18288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Confirmation Bias</a:t>
            </a:r>
          </a:p>
        </p:txBody>
      </p:sp>
      <p:sp>
        <p:nvSpPr>
          <p:cNvPr id="13" name="Rounded Rectangle 12"/>
          <p:cNvSpPr/>
          <p:nvPr/>
        </p:nvSpPr>
        <p:spPr>
          <a:xfrm>
            <a:off x="1905000" y="3058306"/>
            <a:ext cx="19050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Visceral Bias</a:t>
            </a:r>
          </a:p>
        </p:txBody>
      </p:sp>
      <p:sp>
        <p:nvSpPr>
          <p:cNvPr id="14" name="TextBox 3"/>
          <p:cNvSpPr txBox="1">
            <a:spLocks noChangeArrowheads="1"/>
          </p:cNvSpPr>
          <p:nvPr/>
        </p:nvSpPr>
        <p:spPr bwMode="auto">
          <a:xfrm>
            <a:off x="-1" y="5902202"/>
            <a:ext cx="4272643" cy="369332"/>
          </a:xfrm>
          <a:prstGeom prst="rect">
            <a:avLst/>
          </a:prstGeom>
          <a:noFill/>
          <a:ln w="9525">
            <a:noFill/>
            <a:miter lim="800000"/>
            <a:headEnd/>
            <a:tailEnd/>
          </a:ln>
        </p:spPr>
        <p:txBody>
          <a:bodyPr wrap="square">
            <a:spAutoFit/>
          </a:bodyPr>
          <a:lstStyle/>
          <a:p>
            <a:pPr algn="r"/>
            <a:r>
              <a:rPr lang="en-US" i="1" dirty="0" err="1">
                <a:latin typeface="Calibri" pitchFamily="34" charset="0"/>
              </a:rPr>
              <a:t>Ogdie</a:t>
            </a:r>
            <a:r>
              <a:rPr lang="en-US" i="1" dirty="0">
                <a:latin typeface="Calibri" pitchFamily="34" charset="0"/>
              </a:rPr>
              <a:t> AR, Reilly JB, et al. </a:t>
            </a:r>
            <a:r>
              <a:rPr lang="en-US" i="1" dirty="0" err="1">
                <a:latin typeface="Calibri" pitchFamily="34" charset="0"/>
              </a:rPr>
              <a:t>Acad</a:t>
            </a:r>
            <a:r>
              <a:rPr lang="en-US" i="1" dirty="0">
                <a:latin typeface="Calibri" pitchFamily="34" charset="0"/>
              </a:rPr>
              <a:t> Med 2012</a:t>
            </a:r>
          </a:p>
        </p:txBody>
      </p:sp>
    </p:spTree>
    <p:extLst>
      <p:ext uri="{BB962C8B-B14F-4D97-AF65-F5344CB8AC3E}">
        <p14:creationId xmlns:p14="http://schemas.microsoft.com/office/powerpoint/2010/main" val="37045857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Cognitive Ease and Cognitive Strain</a:t>
            </a:r>
          </a:p>
        </p:txBody>
      </p:sp>
      <p:sp>
        <p:nvSpPr>
          <p:cNvPr id="3" name="Content Placeholder 2"/>
          <p:cNvSpPr>
            <a:spLocks noGrp="1"/>
          </p:cNvSpPr>
          <p:nvPr>
            <p:ph idx="1"/>
          </p:nvPr>
        </p:nvSpPr>
        <p:spPr>
          <a:xfrm>
            <a:off x="228600" y="1905000"/>
            <a:ext cx="8763000" cy="3505200"/>
          </a:xfrm>
        </p:spPr>
        <p:txBody>
          <a:bodyPr/>
          <a:lstStyle/>
          <a:p>
            <a:r>
              <a:rPr lang="en-US" dirty="0"/>
              <a:t>Cognitive ease feels good but makes you gullible.</a:t>
            </a:r>
          </a:p>
          <a:p>
            <a:pPr lvl="1"/>
            <a:r>
              <a:rPr lang="en-US" dirty="0"/>
              <a:t>Major factor for advertising</a:t>
            </a:r>
          </a:p>
          <a:p>
            <a:pPr lvl="1"/>
            <a:r>
              <a:rPr lang="en-US" dirty="0"/>
              <a:t>How do we see this in our medical learners?</a:t>
            </a:r>
          </a:p>
          <a:p>
            <a:r>
              <a:rPr lang="en-US" dirty="0"/>
              <a:t>Cognitive strain feels bad but improves critical thinking.</a:t>
            </a:r>
          </a:p>
        </p:txBody>
      </p:sp>
      <p:sp>
        <p:nvSpPr>
          <p:cNvPr id="4" name="Rounded Rectangle 3"/>
          <p:cNvSpPr/>
          <p:nvPr/>
        </p:nvSpPr>
        <p:spPr>
          <a:xfrm>
            <a:off x="2438400" y="4876800"/>
            <a:ext cx="4191000" cy="11430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800" dirty="0">
                <a:solidFill>
                  <a:schemeClr val="tx1"/>
                </a:solidFill>
                <a:latin typeface="Arial" pitchFamily="34" charset="0"/>
                <a:cs typeface="Arial" pitchFamily="34" charset="0"/>
              </a:rPr>
              <a:t>Availability Bias</a:t>
            </a:r>
          </a:p>
        </p:txBody>
      </p:sp>
    </p:spTree>
    <p:extLst>
      <p:ext uri="{BB962C8B-B14F-4D97-AF65-F5344CB8AC3E}">
        <p14:creationId xmlns:p14="http://schemas.microsoft.com/office/powerpoint/2010/main" val="41654952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r>
              <a:rPr lang="en-US" dirty="0"/>
              <a:t>Derek Muller (2016) “The illusion of truth” </a:t>
            </a:r>
            <a:r>
              <a:rPr lang="en-US" dirty="0" err="1"/>
              <a:t>Veritasium</a:t>
            </a:r>
            <a:r>
              <a:rPr lang="en-US" dirty="0"/>
              <a:t> July 21, 2016 </a:t>
            </a:r>
            <a:r>
              <a:rPr lang="en-US" dirty="0">
                <a:hlinkClick r:id="rId2"/>
              </a:rPr>
              <a:t>https://www.youtube.com/watch?v=cebFWOlx848</a:t>
            </a:r>
            <a:r>
              <a:rPr lang="en-US" dirty="0"/>
              <a:t> </a:t>
            </a:r>
          </a:p>
          <a:p>
            <a:endParaRPr lang="en-US" dirty="0"/>
          </a:p>
        </p:txBody>
      </p:sp>
      <p:sp>
        <p:nvSpPr>
          <p:cNvPr id="5" name="TextBox 4"/>
          <p:cNvSpPr txBox="1"/>
          <p:nvPr/>
        </p:nvSpPr>
        <p:spPr>
          <a:xfrm>
            <a:off x="1371600" y="5943600"/>
            <a:ext cx="7239000" cy="369332"/>
          </a:xfrm>
          <a:prstGeom prst="rect">
            <a:avLst/>
          </a:prstGeom>
          <a:noFill/>
        </p:spPr>
        <p:txBody>
          <a:bodyPr wrap="square" rtlCol="0">
            <a:spAutoFit/>
          </a:bodyPr>
          <a:lstStyle/>
          <a:p>
            <a:r>
              <a:rPr lang="en-US" dirty="0" err="1"/>
              <a:t>Veritasium</a:t>
            </a:r>
            <a:r>
              <a:rPr lang="en-US" dirty="0"/>
              <a:t> video “The illusion of truth”</a:t>
            </a:r>
          </a:p>
        </p:txBody>
      </p:sp>
      <p:sp>
        <p:nvSpPr>
          <p:cNvPr id="6" name="Rounded Rectangle 5"/>
          <p:cNvSpPr/>
          <p:nvPr/>
        </p:nvSpPr>
        <p:spPr>
          <a:xfrm>
            <a:off x="7239000" y="6096000"/>
            <a:ext cx="1752600" cy="731837"/>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dirty="0">
                <a:solidFill>
                  <a:schemeClr val="tx1"/>
                </a:solidFill>
                <a:latin typeface="Arial" pitchFamily="34" charset="0"/>
                <a:cs typeface="Arial" pitchFamily="34" charset="0"/>
              </a:rPr>
              <a:t>Availability Bias</a:t>
            </a:r>
          </a:p>
        </p:txBody>
      </p:sp>
    </p:spTree>
    <p:extLst>
      <p:ext uri="{BB962C8B-B14F-4D97-AF65-F5344CB8AC3E}">
        <p14:creationId xmlns:p14="http://schemas.microsoft.com/office/powerpoint/2010/main" val="24763715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later clip</a:t>
            </a:r>
          </a:p>
        </p:txBody>
      </p:sp>
      <p:sp>
        <p:nvSpPr>
          <p:cNvPr id="5" name="TextBox 4"/>
          <p:cNvSpPr txBox="1"/>
          <p:nvPr/>
        </p:nvSpPr>
        <p:spPr>
          <a:xfrm>
            <a:off x="0" y="6231733"/>
            <a:ext cx="2514600" cy="646331"/>
          </a:xfrm>
          <a:prstGeom prst="rect">
            <a:avLst/>
          </a:prstGeom>
          <a:noFill/>
        </p:spPr>
        <p:txBody>
          <a:bodyPr wrap="square" rtlCol="0">
            <a:spAutoFit/>
          </a:bodyPr>
          <a:lstStyle/>
          <a:p>
            <a:pPr algn="ctr"/>
            <a:r>
              <a:rPr lang="en-US" dirty="0" err="1"/>
              <a:t>Veritasium</a:t>
            </a:r>
            <a:r>
              <a:rPr lang="en-US" dirty="0"/>
              <a:t> video </a:t>
            </a:r>
          </a:p>
          <a:p>
            <a:pPr algn="ctr"/>
            <a:r>
              <a:rPr lang="en-US" dirty="0"/>
              <a:t>“The illusion of truth”</a:t>
            </a:r>
          </a:p>
        </p:txBody>
      </p:sp>
      <p:sp>
        <p:nvSpPr>
          <p:cNvPr id="6" name="Rounded Rectangle 5"/>
          <p:cNvSpPr/>
          <p:nvPr/>
        </p:nvSpPr>
        <p:spPr>
          <a:xfrm>
            <a:off x="7239000" y="6096000"/>
            <a:ext cx="1752600" cy="731837"/>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000" dirty="0">
                <a:solidFill>
                  <a:schemeClr val="tx1"/>
                </a:solidFill>
                <a:latin typeface="Arial" pitchFamily="34" charset="0"/>
                <a:cs typeface="Arial" pitchFamily="34" charset="0"/>
              </a:rPr>
              <a:t>Availability Bias</a:t>
            </a:r>
          </a:p>
        </p:txBody>
      </p:sp>
      <p:sp>
        <p:nvSpPr>
          <p:cNvPr id="3" name="Content Placeholder 2"/>
          <p:cNvSpPr>
            <a:spLocks noGrp="1"/>
          </p:cNvSpPr>
          <p:nvPr>
            <p:ph idx="1"/>
          </p:nvPr>
        </p:nvSpPr>
        <p:spPr/>
        <p:txBody>
          <a:bodyPr/>
          <a:lstStyle/>
          <a:p>
            <a:r>
              <a:rPr lang="en-US" dirty="0"/>
              <a:t>Derek Muller (2016) “The illusion of truth” </a:t>
            </a:r>
            <a:r>
              <a:rPr lang="en-US" dirty="0" err="1"/>
              <a:t>Veritasium</a:t>
            </a:r>
            <a:r>
              <a:rPr lang="en-US" dirty="0"/>
              <a:t> July 21, 2016 </a:t>
            </a:r>
            <a:r>
              <a:rPr lang="en-US" dirty="0">
                <a:hlinkClick r:id="rId2"/>
              </a:rPr>
              <a:t>https://www.youtube.com/watch?v=cebFWOlx848</a:t>
            </a:r>
            <a:r>
              <a:rPr lang="en-US" dirty="0"/>
              <a:t> </a:t>
            </a:r>
          </a:p>
          <a:p>
            <a:endParaRPr lang="en-US" dirty="0"/>
          </a:p>
        </p:txBody>
      </p:sp>
    </p:spTree>
    <p:extLst>
      <p:ext uri="{BB962C8B-B14F-4D97-AF65-F5344CB8AC3E}">
        <p14:creationId xmlns:p14="http://schemas.microsoft.com/office/powerpoint/2010/main" val="33251177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3400"/>
            <a:ext cx="8229600" cy="685800"/>
          </a:xfrm>
        </p:spPr>
        <p:txBody>
          <a:bodyPr>
            <a:normAutofit fontScale="90000"/>
          </a:bodyPr>
          <a:lstStyle/>
          <a:p>
            <a:r>
              <a:rPr lang="en-US" dirty="0"/>
              <a:t>Michael </a:t>
            </a:r>
            <a:r>
              <a:rPr lang="en-US" dirty="0" err="1"/>
              <a:t>Shermer</a:t>
            </a:r>
            <a:r>
              <a:rPr lang="en-US" dirty="0"/>
              <a:t> TED talk</a:t>
            </a:r>
          </a:p>
        </p:txBody>
      </p:sp>
      <p:sp>
        <p:nvSpPr>
          <p:cNvPr id="3" name="TextBox 2"/>
          <p:cNvSpPr txBox="1"/>
          <p:nvPr/>
        </p:nvSpPr>
        <p:spPr>
          <a:xfrm>
            <a:off x="30668" y="6324600"/>
            <a:ext cx="9082663" cy="369332"/>
          </a:xfrm>
          <a:prstGeom prst="rect">
            <a:avLst/>
          </a:prstGeom>
          <a:gradFill flip="none" rotWithShape="1">
            <a:gsLst>
              <a:gs pos="0">
                <a:schemeClr val="accent1">
                  <a:lumMod val="5000"/>
                  <a:lumOff val="95000"/>
                </a:schemeClr>
              </a:gs>
              <a:gs pos="44000">
                <a:schemeClr val="accent1">
                  <a:lumMod val="45000"/>
                  <a:lumOff val="55000"/>
                </a:schemeClr>
              </a:gs>
              <a:gs pos="83000">
                <a:schemeClr val="accent1">
                  <a:lumMod val="45000"/>
                  <a:lumOff val="55000"/>
                </a:schemeClr>
              </a:gs>
              <a:gs pos="100000">
                <a:schemeClr val="tx2">
                  <a:lumMod val="40000"/>
                  <a:lumOff val="60000"/>
                </a:schemeClr>
              </a:gs>
            </a:gsLst>
            <a:lin ang="16200000" scaled="1"/>
            <a:tileRect/>
          </a:gradFill>
        </p:spPr>
        <p:txBody>
          <a:bodyPr wrap="square" rtlCol="0">
            <a:spAutoFit/>
          </a:bodyPr>
          <a:lstStyle/>
          <a:p>
            <a:r>
              <a:rPr lang="en-US" dirty="0"/>
              <a:t>Michael </a:t>
            </a:r>
            <a:r>
              <a:rPr lang="en-US" dirty="0" err="1"/>
              <a:t>Shermer</a:t>
            </a:r>
            <a:r>
              <a:rPr lang="en-US" dirty="0"/>
              <a:t> (2008) “Why people believe weird things.” TED Talks April15, 2008.</a:t>
            </a:r>
          </a:p>
        </p:txBody>
      </p:sp>
      <p:sp>
        <p:nvSpPr>
          <p:cNvPr id="5" name="Rounded Rectangle 4"/>
          <p:cNvSpPr/>
          <p:nvPr/>
        </p:nvSpPr>
        <p:spPr>
          <a:xfrm>
            <a:off x="0" y="578498"/>
            <a:ext cx="18288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Confirmation Bias</a:t>
            </a:r>
          </a:p>
        </p:txBody>
      </p:sp>
      <p:sp>
        <p:nvSpPr>
          <p:cNvPr id="6" name="Content Placeholder 5"/>
          <p:cNvSpPr>
            <a:spLocks noGrp="1"/>
          </p:cNvSpPr>
          <p:nvPr>
            <p:ph idx="1"/>
          </p:nvPr>
        </p:nvSpPr>
        <p:spPr>
          <a:xfrm>
            <a:off x="304801" y="1447800"/>
            <a:ext cx="8381998" cy="4648200"/>
          </a:xfrm>
        </p:spPr>
        <p:txBody>
          <a:bodyPr>
            <a:normAutofit/>
          </a:bodyPr>
          <a:lstStyle/>
          <a:p>
            <a:r>
              <a:rPr lang="en-US" dirty="0"/>
              <a:t>Dowsing for evidence – when you only count the hits</a:t>
            </a:r>
          </a:p>
          <a:p>
            <a:r>
              <a:rPr lang="en-US" dirty="0"/>
              <a:t>Michael </a:t>
            </a:r>
            <a:r>
              <a:rPr lang="en-US" dirty="0" err="1"/>
              <a:t>Shermer</a:t>
            </a:r>
            <a:r>
              <a:rPr lang="en-US" dirty="0"/>
              <a:t> (2008) “Why people believe weird things.” TED Talks April15, 2008. </a:t>
            </a:r>
            <a:r>
              <a:rPr lang="en-US" dirty="0">
                <a:hlinkClick r:id="rId2"/>
              </a:rPr>
              <a:t>https://www.youtube.com/watch?v=8T_jwq9ph8k</a:t>
            </a:r>
            <a:r>
              <a:rPr lang="en-US" dirty="0"/>
              <a:t> </a:t>
            </a:r>
          </a:p>
          <a:p>
            <a:endParaRPr lang="en-US" dirty="0"/>
          </a:p>
        </p:txBody>
      </p:sp>
    </p:spTree>
    <p:extLst>
      <p:ext uri="{BB962C8B-B14F-4D97-AF65-F5344CB8AC3E}">
        <p14:creationId xmlns:p14="http://schemas.microsoft.com/office/powerpoint/2010/main" val="48552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024" y="914400"/>
            <a:ext cx="4267200" cy="762000"/>
          </a:xfrm>
        </p:spPr>
        <p:txBody>
          <a:bodyPr>
            <a:noAutofit/>
          </a:bodyPr>
          <a:lstStyle/>
          <a:p>
            <a:r>
              <a:rPr lang="en-US" sz="2800" dirty="0"/>
              <a:t>What patient situations are like this?</a:t>
            </a:r>
          </a:p>
        </p:txBody>
      </p:sp>
      <p:sp>
        <p:nvSpPr>
          <p:cNvPr id="3" name="Content Placeholder 2"/>
          <p:cNvSpPr>
            <a:spLocks noGrp="1"/>
          </p:cNvSpPr>
          <p:nvPr>
            <p:ph idx="1"/>
          </p:nvPr>
        </p:nvSpPr>
        <p:spPr>
          <a:xfrm>
            <a:off x="297024" y="1752600"/>
            <a:ext cx="4274976" cy="4343400"/>
          </a:xfrm>
        </p:spPr>
        <p:txBody>
          <a:bodyPr/>
          <a:lstStyle/>
          <a:p>
            <a:r>
              <a:rPr lang="en-US" dirty="0" err="1"/>
              <a:t>Airbourne</a:t>
            </a:r>
            <a:endParaRPr lang="en-US" dirty="0"/>
          </a:p>
          <a:p>
            <a:r>
              <a:rPr lang="en-US" dirty="0"/>
              <a:t>Magnets</a:t>
            </a:r>
          </a:p>
          <a:p>
            <a:r>
              <a:rPr lang="en-US" dirty="0"/>
              <a:t>Surgery for back pain</a:t>
            </a:r>
          </a:p>
          <a:p>
            <a:endParaRPr lang="en-US" dirty="0"/>
          </a:p>
        </p:txBody>
      </p:sp>
      <p:sp>
        <p:nvSpPr>
          <p:cNvPr id="4" name="Title 1"/>
          <p:cNvSpPr txBox="1">
            <a:spLocks/>
          </p:cNvSpPr>
          <p:nvPr/>
        </p:nvSpPr>
        <p:spPr>
          <a:xfrm>
            <a:off x="4648200" y="838200"/>
            <a:ext cx="4267200" cy="762000"/>
          </a:xfrm>
          <a:prstGeom prst="rect">
            <a:avLst/>
          </a:prstGeom>
        </p:spPr>
        <p:txBody>
          <a:bodyPr vert="horz" lIns="91440" tIns="45720" rIns="91440" bIns="45720" rtlCol="0" anchor="ctr">
            <a:normAutofit fontScale="85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dirty="0"/>
              <a:t>When do physicians dowse?</a:t>
            </a:r>
          </a:p>
        </p:txBody>
      </p:sp>
      <p:sp>
        <p:nvSpPr>
          <p:cNvPr id="5" name="Content Placeholder 2"/>
          <p:cNvSpPr txBox="1">
            <a:spLocks/>
          </p:cNvSpPr>
          <p:nvPr/>
        </p:nvSpPr>
        <p:spPr>
          <a:xfrm>
            <a:off x="4800600" y="1676400"/>
            <a:ext cx="4274976" cy="4343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Drug seekers</a:t>
            </a:r>
          </a:p>
          <a:p>
            <a:r>
              <a:rPr lang="en-US" dirty="0"/>
              <a:t>Advice giving works!</a:t>
            </a:r>
          </a:p>
          <a:p>
            <a:endParaRPr lang="en-US" dirty="0"/>
          </a:p>
        </p:txBody>
      </p:sp>
      <p:sp>
        <p:nvSpPr>
          <p:cNvPr id="6" name="Rounded Rectangle 5"/>
          <p:cNvSpPr/>
          <p:nvPr/>
        </p:nvSpPr>
        <p:spPr>
          <a:xfrm>
            <a:off x="7288763" y="6248400"/>
            <a:ext cx="18288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Confirmation Bias</a:t>
            </a:r>
          </a:p>
        </p:txBody>
      </p:sp>
    </p:spTree>
    <p:extLst>
      <p:ext uri="{BB962C8B-B14F-4D97-AF65-F5344CB8AC3E}">
        <p14:creationId xmlns:p14="http://schemas.microsoft.com/office/powerpoint/2010/main" val="69933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Video clip</a:t>
            </a:r>
          </a:p>
        </p:txBody>
      </p:sp>
      <p:sp>
        <p:nvSpPr>
          <p:cNvPr id="6" name="Rounded Rectangle 5"/>
          <p:cNvSpPr/>
          <p:nvPr/>
        </p:nvSpPr>
        <p:spPr>
          <a:xfrm>
            <a:off x="-31102" y="6019800"/>
            <a:ext cx="2393302" cy="8382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2800" dirty="0">
                <a:solidFill>
                  <a:schemeClr val="tx1"/>
                </a:solidFill>
                <a:latin typeface="Arial" pitchFamily="34" charset="0"/>
                <a:cs typeface="Arial" pitchFamily="34" charset="0"/>
              </a:rPr>
              <a:t>Visceral Bias</a:t>
            </a:r>
          </a:p>
        </p:txBody>
      </p:sp>
      <p:sp>
        <p:nvSpPr>
          <p:cNvPr id="3" name="Content Placeholder 2"/>
          <p:cNvSpPr>
            <a:spLocks noGrp="1"/>
          </p:cNvSpPr>
          <p:nvPr>
            <p:ph idx="1"/>
          </p:nvPr>
        </p:nvSpPr>
        <p:spPr/>
        <p:txBody>
          <a:bodyPr/>
          <a:lstStyle/>
          <a:p>
            <a:r>
              <a:rPr lang="en-US" dirty="0"/>
              <a:t>I don’t care about duty hours or physician wellbeing</a:t>
            </a:r>
          </a:p>
        </p:txBody>
      </p:sp>
    </p:spTree>
    <p:extLst>
      <p:ext uri="{BB962C8B-B14F-4D97-AF65-F5344CB8AC3E}">
        <p14:creationId xmlns:p14="http://schemas.microsoft.com/office/powerpoint/2010/main" val="1511499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a:t>Emotion and Identity</a:t>
            </a:r>
          </a:p>
        </p:txBody>
      </p:sp>
      <p:sp>
        <p:nvSpPr>
          <p:cNvPr id="5" name="Rounded Rectangle 4"/>
          <p:cNvSpPr/>
          <p:nvPr/>
        </p:nvSpPr>
        <p:spPr>
          <a:xfrm>
            <a:off x="98449" y="6240624"/>
            <a:ext cx="8947101"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Self-serving Bias or Blind Obedience to older expectations?</a:t>
            </a:r>
          </a:p>
        </p:txBody>
      </p:sp>
      <p:sp>
        <p:nvSpPr>
          <p:cNvPr id="3" name="Content Placeholder 2"/>
          <p:cNvSpPr>
            <a:spLocks noGrp="1"/>
          </p:cNvSpPr>
          <p:nvPr>
            <p:ph idx="1"/>
          </p:nvPr>
        </p:nvSpPr>
        <p:spPr/>
        <p:txBody>
          <a:bodyPr/>
          <a:lstStyle/>
          <a:p>
            <a:r>
              <a:rPr lang="en-US" dirty="0"/>
              <a:t>Physicians push themselves.</a:t>
            </a:r>
          </a:p>
        </p:txBody>
      </p:sp>
    </p:spTree>
    <p:extLst>
      <p:ext uri="{BB962C8B-B14F-4D97-AF65-F5344CB8AC3E}">
        <p14:creationId xmlns:p14="http://schemas.microsoft.com/office/powerpoint/2010/main" val="8099098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Disclosures</a:t>
            </a:r>
          </a:p>
        </p:txBody>
      </p:sp>
      <p:sp>
        <p:nvSpPr>
          <p:cNvPr id="3" name="Content Placeholder 2"/>
          <p:cNvSpPr>
            <a:spLocks noGrp="1"/>
          </p:cNvSpPr>
          <p:nvPr>
            <p:ph idx="1"/>
          </p:nvPr>
        </p:nvSpPr>
        <p:spPr>
          <a:xfrm>
            <a:off x="1143000" y="1828800"/>
            <a:ext cx="7086600" cy="2392363"/>
          </a:xfrm>
        </p:spPr>
        <p:txBody>
          <a:bodyPr/>
          <a:lstStyle/>
          <a:p>
            <a:pPr marL="0" indent="0" algn="ctr">
              <a:buNone/>
            </a:pPr>
            <a:r>
              <a:rPr lang="en-US" dirty="0"/>
              <a:t>Nothing to Disclose – only that we engage in cognitive bias</a:t>
            </a:r>
          </a:p>
        </p:txBody>
      </p:sp>
      <p:sp>
        <p:nvSpPr>
          <p:cNvPr id="4" name="Rectangle 3"/>
          <p:cNvSpPr/>
          <p:nvPr/>
        </p:nvSpPr>
        <p:spPr>
          <a:xfrm>
            <a:off x="0" y="2895600"/>
            <a:ext cx="9144000" cy="39624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All of the pictures in this handout version are owned by the authors.  If you are accessing this by September 28</a:t>
            </a:r>
            <a:r>
              <a:rPr lang="en-US" sz="3200" baseline="30000" dirty="0"/>
              <a:t>th (2016)</a:t>
            </a:r>
            <a:r>
              <a:rPr lang="en-US" sz="3200" dirty="0"/>
              <a:t>, you can access the original presentation with video clips and pictures (Fair Use Act) by clicking on and or pasting this URL into your browser: </a:t>
            </a:r>
            <a:r>
              <a:rPr lang="en-US" sz="4000" dirty="0">
                <a:hlinkClick r:id="rId2"/>
              </a:rPr>
              <a:t>https://we.tl/lVYuG0NnOV</a:t>
            </a:r>
            <a:endParaRPr lang="en-US" sz="3200" dirty="0"/>
          </a:p>
        </p:txBody>
      </p:sp>
    </p:spTree>
    <p:extLst>
      <p:ext uri="{BB962C8B-B14F-4D97-AF65-F5344CB8AC3E}">
        <p14:creationId xmlns:p14="http://schemas.microsoft.com/office/powerpoint/2010/main" val="4135388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685800"/>
          </a:xfrm>
        </p:spPr>
        <p:txBody>
          <a:bodyPr>
            <a:normAutofit fontScale="90000"/>
          </a:bodyPr>
          <a:lstStyle/>
          <a:p>
            <a:r>
              <a:rPr lang="en-US" dirty="0"/>
              <a:t>When you aren’t aware of a knowledge deficit</a:t>
            </a:r>
          </a:p>
        </p:txBody>
      </p:sp>
      <p:sp>
        <p:nvSpPr>
          <p:cNvPr id="3" name="Content Placeholder 2"/>
          <p:cNvSpPr>
            <a:spLocks noGrp="1"/>
          </p:cNvSpPr>
          <p:nvPr>
            <p:ph idx="1"/>
          </p:nvPr>
        </p:nvSpPr>
        <p:spPr>
          <a:xfrm>
            <a:off x="304800" y="2819400"/>
            <a:ext cx="8229600" cy="4343400"/>
          </a:xfrm>
        </p:spPr>
        <p:txBody>
          <a:bodyPr>
            <a:normAutofit/>
          </a:bodyPr>
          <a:lstStyle/>
          <a:p>
            <a:r>
              <a:rPr lang="en-US" sz="3800" dirty="0"/>
              <a:t>Resident Physicians are not accurate in determining their level of sleepiness.</a:t>
            </a:r>
          </a:p>
          <a:p>
            <a:pPr lvl="1"/>
            <a:r>
              <a:rPr lang="en-US" sz="2400" dirty="0"/>
              <a:t>Howard, S. K., </a:t>
            </a:r>
            <a:r>
              <a:rPr lang="en-US" sz="2400" dirty="0" err="1"/>
              <a:t>Gaba</a:t>
            </a:r>
            <a:r>
              <a:rPr lang="en-US" sz="2400" dirty="0"/>
              <a:t>, D. M., Rosekind, M. R., &amp; </a:t>
            </a:r>
            <a:r>
              <a:rPr lang="en-US" sz="2400" dirty="0" err="1"/>
              <a:t>Zarcone</a:t>
            </a:r>
            <a:r>
              <a:rPr lang="en-US" sz="2400" dirty="0"/>
              <a:t>, V. P. (2002). The risks and implications of excessive daytime sleepiness in resident physicians. </a:t>
            </a:r>
            <a:r>
              <a:rPr lang="en-US" sz="2400" i="1" dirty="0"/>
              <a:t>Academic Medicine</a:t>
            </a:r>
            <a:r>
              <a:rPr lang="en-US" sz="2400" dirty="0"/>
              <a:t>, </a:t>
            </a:r>
            <a:r>
              <a:rPr lang="en-US" sz="2400" i="1" dirty="0"/>
              <a:t>77</a:t>
            </a:r>
            <a:r>
              <a:rPr lang="en-US" sz="2400" dirty="0"/>
              <a:t>(10), 1019-1025.</a:t>
            </a:r>
          </a:p>
          <a:p>
            <a:endParaRPr lang="en-US" dirty="0"/>
          </a:p>
        </p:txBody>
      </p:sp>
      <p:sp>
        <p:nvSpPr>
          <p:cNvPr id="6" name="Rounded Rectangle 5"/>
          <p:cNvSpPr/>
          <p:nvPr/>
        </p:nvSpPr>
        <p:spPr>
          <a:xfrm>
            <a:off x="0" y="5757764"/>
            <a:ext cx="2590800" cy="995661"/>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Overconfidence</a:t>
            </a:r>
            <a:r>
              <a:rPr lang="en-US" sz="1800" dirty="0">
                <a:solidFill>
                  <a:schemeClr val="tx1"/>
                </a:solidFill>
                <a:latin typeface="Arial" pitchFamily="34" charset="0"/>
                <a:cs typeface="Arial" pitchFamily="34" charset="0"/>
              </a:rPr>
              <a:t> Bias </a:t>
            </a:r>
          </a:p>
          <a:p>
            <a:pPr algn="ctr" fontAlgn="auto">
              <a:spcBef>
                <a:spcPts val="0"/>
              </a:spcBef>
              <a:spcAft>
                <a:spcPts val="0"/>
              </a:spcAft>
              <a:defRPr/>
            </a:pPr>
            <a:r>
              <a:rPr lang="en-US" sz="1800" dirty="0">
                <a:solidFill>
                  <a:schemeClr val="tx1"/>
                </a:solidFill>
                <a:latin typeface="Arial" pitchFamily="34" charset="0"/>
                <a:cs typeface="Arial" pitchFamily="34" charset="0"/>
              </a:rPr>
              <a:t>Self-serving Bias</a:t>
            </a:r>
          </a:p>
        </p:txBody>
      </p:sp>
    </p:spTree>
    <p:extLst>
      <p:ext uri="{BB962C8B-B14F-4D97-AF65-F5344CB8AC3E}">
        <p14:creationId xmlns:p14="http://schemas.microsoft.com/office/powerpoint/2010/main" val="19057922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a:t>When you overestimate how easy it will be to learn something.</a:t>
            </a:r>
          </a:p>
        </p:txBody>
      </p:sp>
      <p:sp>
        <p:nvSpPr>
          <p:cNvPr id="3" name="Content Placeholder 2"/>
          <p:cNvSpPr>
            <a:spLocks noGrp="1"/>
          </p:cNvSpPr>
          <p:nvPr>
            <p:ph idx="1"/>
          </p:nvPr>
        </p:nvSpPr>
        <p:spPr>
          <a:xfrm>
            <a:off x="304800" y="1828800"/>
            <a:ext cx="8686800" cy="4724400"/>
          </a:xfrm>
        </p:spPr>
        <p:txBody>
          <a:bodyPr>
            <a:noAutofit/>
          </a:bodyPr>
          <a:lstStyle/>
          <a:p>
            <a:pPr marL="0" indent="0">
              <a:buNone/>
            </a:pPr>
            <a:r>
              <a:rPr lang="en-US" dirty="0"/>
              <a:t>Destin Sandlin (2015) “The backwards brain bicycle.” </a:t>
            </a:r>
            <a:r>
              <a:rPr lang="en-US" dirty="0" err="1"/>
              <a:t>SmarterEveryDay</a:t>
            </a:r>
            <a:r>
              <a:rPr lang="en-US" dirty="0"/>
              <a:t> 133 April 24, 2015.</a:t>
            </a:r>
          </a:p>
          <a:p>
            <a:pPr marL="0" indent="0">
              <a:buNone/>
            </a:pPr>
            <a:r>
              <a:rPr lang="en-US" dirty="0">
                <a:hlinkClick r:id="rId2"/>
              </a:rPr>
              <a:t>https://www.youtube.com/watch?v=MFzDaBzBlL0</a:t>
            </a:r>
            <a:r>
              <a:rPr lang="en-US" dirty="0"/>
              <a:t> </a:t>
            </a:r>
          </a:p>
          <a:p>
            <a:pPr marL="0" indent="0">
              <a:buNone/>
            </a:pPr>
            <a:endParaRPr lang="en-US" dirty="0"/>
          </a:p>
        </p:txBody>
      </p:sp>
      <p:sp>
        <p:nvSpPr>
          <p:cNvPr id="5" name="Rounded Rectangle 4"/>
          <p:cNvSpPr/>
          <p:nvPr/>
        </p:nvSpPr>
        <p:spPr>
          <a:xfrm>
            <a:off x="7162800" y="6248400"/>
            <a:ext cx="19812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Overconfidence</a:t>
            </a:r>
            <a:r>
              <a:rPr lang="en-US" sz="1800" dirty="0">
                <a:solidFill>
                  <a:schemeClr val="tx1"/>
                </a:solidFill>
                <a:latin typeface="Arial" pitchFamily="34" charset="0"/>
                <a:cs typeface="Arial" pitchFamily="34" charset="0"/>
              </a:rPr>
              <a:t> Bias</a:t>
            </a:r>
          </a:p>
        </p:txBody>
      </p:sp>
    </p:spTree>
    <p:extLst>
      <p:ext uri="{BB962C8B-B14F-4D97-AF65-F5344CB8AC3E}">
        <p14:creationId xmlns:p14="http://schemas.microsoft.com/office/powerpoint/2010/main" val="3945195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you think you know what your patients want</a:t>
            </a:r>
          </a:p>
        </p:txBody>
      </p:sp>
      <p:sp>
        <p:nvSpPr>
          <p:cNvPr id="3" name="Content Placeholder 2"/>
          <p:cNvSpPr>
            <a:spLocks noGrp="1"/>
          </p:cNvSpPr>
          <p:nvPr>
            <p:ph idx="1"/>
          </p:nvPr>
        </p:nvSpPr>
        <p:spPr/>
        <p:txBody>
          <a:bodyPr>
            <a:normAutofit fontScale="92500" lnSpcReduction="20000"/>
          </a:bodyPr>
          <a:lstStyle/>
          <a:p>
            <a:r>
              <a:rPr lang="en-US" dirty="0"/>
              <a:t>Healthcare Triage Clip</a:t>
            </a:r>
          </a:p>
          <a:p>
            <a:r>
              <a:rPr lang="en-US" dirty="0"/>
              <a:t>Aaron Carroll (2015) “Patients bossing doctors around? It’s a myth”  Healthcare Triage 02/20/2015 </a:t>
            </a:r>
            <a:r>
              <a:rPr lang="en-US" dirty="0">
                <a:hlinkClick r:id="rId2"/>
              </a:rPr>
              <a:t>https://www.youtube.com/watch?v=ztFS23LtMzE</a:t>
            </a:r>
            <a:r>
              <a:rPr lang="en-US" dirty="0"/>
              <a:t> </a:t>
            </a:r>
          </a:p>
          <a:p>
            <a:endParaRPr lang="en-US" dirty="0"/>
          </a:p>
        </p:txBody>
      </p:sp>
      <p:sp>
        <p:nvSpPr>
          <p:cNvPr id="5" name="Rounded Rectangle 4"/>
          <p:cNvSpPr/>
          <p:nvPr/>
        </p:nvSpPr>
        <p:spPr>
          <a:xfrm>
            <a:off x="6982910" y="1168659"/>
            <a:ext cx="19812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dirty="0">
                <a:solidFill>
                  <a:schemeClr val="tx1"/>
                </a:solidFill>
                <a:latin typeface="Arial" pitchFamily="34" charset="0"/>
                <a:cs typeface="Arial" pitchFamily="34" charset="0"/>
              </a:rPr>
              <a:t>Overconfidence</a:t>
            </a:r>
            <a:r>
              <a:rPr lang="en-US" sz="1800" dirty="0">
                <a:solidFill>
                  <a:schemeClr val="tx1"/>
                </a:solidFill>
                <a:latin typeface="Arial" pitchFamily="34" charset="0"/>
                <a:cs typeface="Arial" pitchFamily="34" charset="0"/>
              </a:rPr>
              <a:t> Bias</a:t>
            </a:r>
          </a:p>
        </p:txBody>
      </p:sp>
    </p:spTree>
    <p:extLst>
      <p:ext uri="{BB962C8B-B14F-4D97-AF65-F5344CB8AC3E}">
        <p14:creationId xmlns:p14="http://schemas.microsoft.com/office/powerpoint/2010/main" val="20440440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3600"/>
            <a:ext cx="8091054" cy="3505200"/>
          </a:xfrm>
        </p:spPr>
        <p:txBody>
          <a:bodyPr>
            <a:normAutofit/>
          </a:bodyPr>
          <a:lstStyle/>
          <a:p>
            <a:r>
              <a:rPr lang="en-US" sz="3200" dirty="0"/>
              <a:t>Be very, very careful what you put into that head, because you will never, ever get it out.  </a:t>
            </a:r>
            <a:br>
              <a:rPr lang="en-US" sz="3200" dirty="0"/>
            </a:br>
            <a:r>
              <a:rPr lang="en-US" sz="3200" dirty="0"/>
              <a:t>-Cardinal Wolsey (1471-1530)</a:t>
            </a:r>
            <a:br>
              <a:rPr lang="en-US" sz="3200" dirty="0"/>
            </a:br>
            <a:br>
              <a:rPr lang="en-US" sz="3200" dirty="0"/>
            </a:br>
            <a:r>
              <a:rPr lang="en-US" sz="3200" dirty="0"/>
              <a:t>This, ironically, is a disputed quote – perhaps by Cardinal Wolsey, but illustrative nonetheless</a:t>
            </a:r>
          </a:p>
        </p:txBody>
      </p:sp>
    </p:spTree>
    <p:extLst>
      <p:ext uri="{BB962C8B-B14F-4D97-AF65-F5344CB8AC3E}">
        <p14:creationId xmlns:p14="http://schemas.microsoft.com/office/powerpoint/2010/main" val="23248622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85800"/>
          </a:xfrm>
        </p:spPr>
        <p:txBody>
          <a:bodyPr>
            <a:normAutofit/>
          </a:bodyPr>
          <a:lstStyle/>
          <a:p>
            <a:r>
              <a:rPr lang="en-US" sz="3600" dirty="0"/>
              <a:t>Persuasion can reinforce mistaken beliefs</a:t>
            </a:r>
          </a:p>
        </p:txBody>
      </p:sp>
      <p:sp>
        <p:nvSpPr>
          <p:cNvPr id="3" name="Content Placeholder 2"/>
          <p:cNvSpPr>
            <a:spLocks noGrp="1"/>
          </p:cNvSpPr>
          <p:nvPr>
            <p:ph idx="1"/>
          </p:nvPr>
        </p:nvSpPr>
        <p:spPr>
          <a:xfrm>
            <a:off x="457200" y="2590800"/>
            <a:ext cx="8229600" cy="3352800"/>
          </a:xfrm>
        </p:spPr>
        <p:txBody>
          <a:bodyPr>
            <a:normAutofit/>
          </a:bodyPr>
          <a:lstStyle/>
          <a:p>
            <a:r>
              <a:rPr lang="en-US" dirty="0"/>
              <a:t>Aaron Carroll (2015) “Studies Confirm, Vaccines Still Don't Cause Autism. But Are These Studies Helping?” Healthcare Triage 7/13/2015 </a:t>
            </a:r>
            <a:r>
              <a:rPr lang="en-US" dirty="0">
                <a:hlinkClick r:id="rId2"/>
              </a:rPr>
              <a:t>https://www.youtube.com/watch?v=j_zqBPuPx8w</a:t>
            </a:r>
            <a:endParaRPr lang="en-US" dirty="0"/>
          </a:p>
          <a:p>
            <a:endParaRPr lang="en-US" dirty="0"/>
          </a:p>
        </p:txBody>
      </p:sp>
      <p:sp>
        <p:nvSpPr>
          <p:cNvPr id="5" name="TextBox 4"/>
          <p:cNvSpPr txBox="1"/>
          <p:nvPr/>
        </p:nvSpPr>
        <p:spPr>
          <a:xfrm>
            <a:off x="-13996" y="6273225"/>
            <a:ext cx="2286000" cy="584775"/>
          </a:xfrm>
          <a:prstGeom prst="rect">
            <a:avLst/>
          </a:prstGeom>
          <a:noFill/>
        </p:spPr>
        <p:txBody>
          <a:bodyPr wrap="square" rtlCol="0">
            <a:spAutoFit/>
          </a:bodyPr>
          <a:lstStyle/>
          <a:p>
            <a:r>
              <a:rPr lang="en-US" sz="1600" dirty="0"/>
              <a:t>Aaron Carroll Healthcare Triage 7/13/2015</a:t>
            </a:r>
          </a:p>
        </p:txBody>
      </p:sp>
      <p:sp>
        <p:nvSpPr>
          <p:cNvPr id="6" name="Rounded Rectangle 5"/>
          <p:cNvSpPr/>
          <p:nvPr/>
        </p:nvSpPr>
        <p:spPr>
          <a:xfrm>
            <a:off x="6849836" y="6231294"/>
            <a:ext cx="2294164"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Backfire Effect</a:t>
            </a:r>
          </a:p>
        </p:txBody>
      </p:sp>
    </p:spTree>
    <p:extLst>
      <p:ext uri="{BB962C8B-B14F-4D97-AF65-F5344CB8AC3E}">
        <p14:creationId xmlns:p14="http://schemas.microsoft.com/office/powerpoint/2010/main" val="2627072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Does this happen for us?</a:t>
            </a:r>
          </a:p>
        </p:txBody>
      </p:sp>
      <p:sp>
        <p:nvSpPr>
          <p:cNvPr id="3" name="Content Placeholder 2"/>
          <p:cNvSpPr>
            <a:spLocks noGrp="1"/>
          </p:cNvSpPr>
          <p:nvPr>
            <p:ph idx="1"/>
          </p:nvPr>
        </p:nvSpPr>
        <p:spPr>
          <a:xfrm>
            <a:off x="1219200" y="1676400"/>
            <a:ext cx="6858000" cy="3611563"/>
          </a:xfrm>
        </p:spPr>
        <p:txBody>
          <a:bodyPr/>
          <a:lstStyle/>
          <a:p>
            <a:r>
              <a:rPr lang="en-US" dirty="0"/>
              <a:t>I wonder if my education about physician well-being reinforces previously held beliefs that “I’m fine/strong/hard-working enough, and if they would only ease up on the paperwork and documentation I have to do I’d be fine.”</a:t>
            </a:r>
          </a:p>
        </p:txBody>
      </p:sp>
    </p:spTree>
    <p:extLst>
      <p:ext uri="{BB962C8B-B14F-4D97-AF65-F5344CB8AC3E}">
        <p14:creationId xmlns:p14="http://schemas.microsoft.com/office/powerpoint/2010/main" val="1182034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685800"/>
          </a:xfrm>
        </p:spPr>
        <p:txBody>
          <a:bodyPr>
            <a:normAutofit fontScale="90000"/>
          </a:bodyPr>
          <a:lstStyle/>
          <a:p>
            <a:r>
              <a:rPr lang="en-US" dirty="0"/>
              <a:t>What is going on?</a:t>
            </a:r>
          </a:p>
        </p:txBody>
      </p:sp>
      <p:sp>
        <p:nvSpPr>
          <p:cNvPr id="3" name="Content Placeholder 2"/>
          <p:cNvSpPr>
            <a:spLocks noGrp="1"/>
          </p:cNvSpPr>
          <p:nvPr>
            <p:ph idx="1"/>
          </p:nvPr>
        </p:nvSpPr>
        <p:spPr>
          <a:xfrm>
            <a:off x="685800" y="1676400"/>
            <a:ext cx="7924800" cy="4191000"/>
          </a:xfrm>
        </p:spPr>
        <p:txBody>
          <a:bodyPr/>
          <a:lstStyle/>
          <a:p>
            <a:r>
              <a:rPr lang="en-US" dirty="0"/>
              <a:t>What is the first knee-jerk reaction when someone says you’re wrong?</a:t>
            </a:r>
          </a:p>
        </p:txBody>
      </p:sp>
    </p:spTree>
    <p:extLst>
      <p:ext uri="{BB962C8B-B14F-4D97-AF65-F5344CB8AC3E}">
        <p14:creationId xmlns:p14="http://schemas.microsoft.com/office/powerpoint/2010/main" val="3982759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685800"/>
          </a:xfrm>
        </p:spPr>
        <p:txBody>
          <a:bodyPr>
            <a:normAutofit fontScale="90000"/>
          </a:bodyPr>
          <a:lstStyle/>
          <a:p>
            <a:r>
              <a:rPr lang="en-US" dirty="0"/>
              <a:t>Motivational Interviewing</a:t>
            </a:r>
          </a:p>
        </p:txBody>
      </p:sp>
      <p:sp>
        <p:nvSpPr>
          <p:cNvPr id="3" name="Content Placeholder 2"/>
          <p:cNvSpPr>
            <a:spLocks noGrp="1"/>
          </p:cNvSpPr>
          <p:nvPr>
            <p:ph idx="1"/>
          </p:nvPr>
        </p:nvSpPr>
        <p:spPr>
          <a:xfrm>
            <a:off x="381000" y="1785257"/>
            <a:ext cx="3657600" cy="4191000"/>
          </a:xfrm>
        </p:spPr>
        <p:txBody>
          <a:bodyPr/>
          <a:lstStyle/>
          <a:p>
            <a:pPr marL="0" indent="0">
              <a:buNone/>
            </a:pPr>
            <a:r>
              <a:rPr lang="en-US" dirty="0"/>
              <a:t>Catalina </a:t>
            </a:r>
            <a:r>
              <a:rPr lang="en-US" dirty="0" err="1"/>
              <a:t>Triana</a:t>
            </a:r>
            <a:r>
              <a:rPr lang="en-US" dirty="0"/>
              <a:t> has presented about incorporating MI into the process of education.</a:t>
            </a:r>
          </a:p>
        </p:txBody>
      </p:sp>
    </p:spTree>
    <p:extLst>
      <p:ext uri="{BB962C8B-B14F-4D97-AF65-F5344CB8AC3E}">
        <p14:creationId xmlns:p14="http://schemas.microsoft.com/office/powerpoint/2010/main" val="425128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sp>
        <p:nvSpPr>
          <p:cNvPr id="3" name="Content Placeholder 2"/>
          <p:cNvSpPr>
            <a:spLocks noGrp="1"/>
          </p:cNvSpPr>
          <p:nvPr>
            <p:ph idx="1"/>
          </p:nvPr>
        </p:nvSpPr>
        <p:spPr/>
        <p:txBody>
          <a:bodyPr/>
          <a:lstStyle/>
          <a:p>
            <a:endParaRPr lang="en-US"/>
          </a:p>
        </p:txBody>
      </p:sp>
      <p:sp>
        <p:nvSpPr>
          <p:cNvPr id="4" name="TextBox 3"/>
          <p:cNvSpPr txBox="1"/>
          <p:nvPr/>
        </p:nvSpPr>
        <p:spPr>
          <a:xfrm>
            <a:off x="76200" y="838200"/>
            <a:ext cx="8915400" cy="5262979"/>
          </a:xfrm>
          <a:prstGeom prst="rect">
            <a:avLst/>
          </a:prstGeom>
          <a:gradFill flip="none" rotWithShape="1">
            <a:gsLst>
              <a:gs pos="0">
                <a:srgbClr val="C00000"/>
              </a:gs>
              <a:gs pos="12000">
                <a:srgbClr val="FF0000"/>
              </a:gs>
              <a:gs pos="100000">
                <a:srgbClr val="FFFF00"/>
              </a:gs>
            </a:gsLst>
            <a:lin ang="16200000" scaled="1"/>
            <a:tileRect/>
          </a:gradFill>
        </p:spPr>
        <p:txBody>
          <a:bodyPr wrap="square" rtlCol="0">
            <a:spAutoFit/>
          </a:bodyPr>
          <a:lstStyle/>
          <a:p>
            <a:r>
              <a:rPr lang="en-US" sz="4800" b="1" dirty="0"/>
              <a:t>When faced with, “If you could make my paperwork less, that would help my well-being, but no offense – I don’t really see the point of talking about physician well-being,” what might a MI informed response look like? </a:t>
            </a:r>
          </a:p>
        </p:txBody>
      </p:sp>
    </p:spTree>
    <p:extLst>
      <p:ext uri="{BB962C8B-B14F-4D97-AF65-F5344CB8AC3E}">
        <p14:creationId xmlns:p14="http://schemas.microsoft.com/office/powerpoint/2010/main" val="16102754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85800"/>
            <a:ext cx="9144000" cy="1066800"/>
          </a:xfrm>
        </p:spPr>
        <p:txBody>
          <a:bodyPr>
            <a:normAutofit/>
          </a:bodyPr>
          <a:lstStyle/>
          <a:p>
            <a:r>
              <a:rPr lang="en-US" dirty="0"/>
              <a:t>Bias toward action or away from action</a:t>
            </a:r>
          </a:p>
        </p:txBody>
      </p:sp>
      <p:sp>
        <p:nvSpPr>
          <p:cNvPr id="3" name="Content Placeholder 2"/>
          <p:cNvSpPr>
            <a:spLocks noGrp="1"/>
          </p:cNvSpPr>
          <p:nvPr>
            <p:ph idx="1"/>
          </p:nvPr>
        </p:nvSpPr>
        <p:spPr>
          <a:xfrm>
            <a:off x="0" y="1905000"/>
            <a:ext cx="8991600" cy="4343400"/>
          </a:xfrm>
        </p:spPr>
        <p:txBody>
          <a:bodyPr>
            <a:normAutofit lnSpcReduction="10000"/>
          </a:bodyPr>
          <a:lstStyle/>
          <a:p>
            <a:r>
              <a:rPr lang="en-US" dirty="0"/>
              <a:t>Tight glycemic control</a:t>
            </a:r>
          </a:p>
          <a:p>
            <a:r>
              <a:rPr lang="en-US" dirty="0"/>
              <a:t>Medication during pregnancy</a:t>
            </a:r>
          </a:p>
          <a:p>
            <a:r>
              <a:rPr lang="en-US" dirty="0"/>
              <a:t>Benzodiazepines</a:t>
            </a:r>
          </a:p>
          <a:p>
            <a:r>
              <a:rPr lang="en-US" dirty="0"/>
              <a:t>End of life care</a:t>
            </a:r>
          </a:p>
          <a:p>
            <a:endParaRPr lang="en-US" dirty="0"/>
          </a:p>
          <a:p>
            <a:r>
              <a:rPr lang="en-US" dirty="0"/>
              <a:t>This also appears to be a factor in people who choose not to vaccinate.  Preference for sins of omission rather than commission.</a:t>
            </a:r>
          </a:p>
        </p:txBody>
      </p:sp>
    </p:spTree>
    <p:extLst>
      <p:ext uri="{BB962C8B-B14F-4D97-AF65-F5344CB8AC3E}">
        <p14:creationId xmlns:p14="http://schemas.microsoft.com/office/powerpoint/2010/main" val="3615288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066800"/>
            <a:ext cx="8229600" cy="685800"/>
          </a:xfrm>
        </p:spPr>
        <p:txBody>
          <a:bodyPr>
            <a:normAutofit fontScale="90000"/>
          </a:bodyPr>
          <a:lstStyle/>
          <a:p>
            <a:r>
              <a:rPr lang="en-US" dirty="0"/>
              <a:t>Objectives</a:t>
            </a:r>
          </a:p>
        </p:txBody>
      </p:sp>
      <p:sp>
        <p:nvSpPr>
          <p:cNvPr id="3" name="Content Placeholder 2"/>
          <p:cNvSpPr>
            <a:spLocks noGrp="1"/>
          </p:cNvSpPr>
          <p:nvPr>
            <p:ph idx="1"/>
          </p:nvPr>
        </p:nvSpPr>
        <p:spPr>
          <a:xfrm>
            <a:off x="152400" y="1752600"/>
            <a:ext cx="8763000" cy="4343400"/>
          </a:xfrm>
        </p:spPr>
        <p:txBody>
          <a:bodyPr>
            <a:normAutofit/>
          </a:bodyPr>
          <a:lstStyle/>
          <a:p>
            <a:pPr marL="514350" lvl="0" indent="-514350">
              <a:buFont typeface="+mj-lt"/>
              <a:buAutoNum type="arabicPeriod"/>
            </a:pPr>
            <a:r>
              <a:rPr lang="en-US" dirty="0"/>
              <a:t>Identify cognitive biases which may interfere with resident learning</a:t>
            </a:r>
          </a:p>
          <a:p>
            <a:pPr marL="514350" lvl="0" indent="-514350">
              <a:buFont typeface="+mj-lt"/>
              <a:buAutoNum type="arabicPeriod"/>
            </a:pPr>
            <a:r>
              <a:rPr lang="en-US" dirty="0"/>
              <a:t>List 3 activities to help learners become aware of their blind spots and engage actively in the learning process.</a:t>
            </a:r>
          </a:p>
          <a:p>
            <a:pPr marL="514350" lvl="0" indent="-514350">
              <a:buFont typeface="+mj-lt"/>
              <a:buAutoNum type="arabicPeriod"/>
            </a:pPr>
            <a:r>
              <a:rPr lang="en-US" dirty="0"/>
              <a:t>Identify challenges and opportunities for using these in a family medicine residency program</a:t>
            </a:r>
          </a:p>
          <a:p>
            <a:pPr marL="0" indent="0">
              <a:buNone/>
            </a:pPr>
            <a:endParaRPr lang="en-US" dirty="0"/>
          </a:p>
        </p:txBody>
      </p:sp>
    </p:spTree>
    <p:extLst>
      <p:ext uri="{BB962C8B-B14F-4D97-AF65-F5344CB8AC3E}">
        <p14:creationId xmlns:p14="http://schemas.microsoft.com/office/powerpoint/2010/main" val="1592133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304800" y="457200"/>
            <a:ext cx="8686800" cy="1143000"/>
          </a:xfrm>
        </p:spPr>
        <p:txBody>
          <a:bodyPr rtlCol="0">
            <a:normAutofit/>
          </a:bodyPr>
          <a:lstStyle/>
          <a:p>
            <a:pPr eaLnBrk="1" fontAlgn="auto" hangingPunct="1">
              <a:spcAft>
                <a:spcPts val="0"/>
              </a:spcAft>
              <a:defRPr/>
            </a:pPr>
            <a:r>
              <a:rPr lang="en-US" sz="4000" dirty="0">
                <a:latin typeface="+mn-lt"/>
              </a:rPr>
              <a:t>Cognitive Biases Recognized by Residents</a:t>
            </a:r>
          </a:p>
        </p:txBody>
      </p:sp>
      <p:graphicFrame>
        <p:nvGraphicFramePr>
          <p:cNvPr id="34856" name="Group 40"/>
          <p:cNvGraphicFramePr>
            <a:graphicFrameLocks noGrp="1"/>
          </p:cNvGraphicFramePr>
          <p:nvPr/>
        </p:nvGraphicFramePr>
        <p:xfrm>
          <a:off x="4591050" y="1447800"/>
          <a:ext cx="4400550" cy="4314825"/>
        </p:xfrm>
        <a:graphic>
          <a:graphicData uri="http://schemas.openxmlformats.org/drawingml/2006/table">
            <a:tbl>
              <a:tblPr/>
              <a:tblGrid>
                <a:gridCol w="3265488">
                  <a:extLst>
                    <a:ext uri="{9D8B030D-6E8A-4147-A177-3AD203B41FA5}">
                      <a16:colId xmlns:a16="http://schemas.microsoft.com/office/drawing/2014/main" val="20000"/>
                    </a:ext>
                  </a:extLst>
                </a:gridCol>
                <a:gridCol w="1135062">
                  <a:extLst>
                    <a:ext uri="{9D8B030D-6E8A-4147-A177-3AD203B41FA5}">
                      <a16:colId xmlns:a16="http://schemas.microsoft.com/office/drawing/2014/main" val="20001"/>
                    </a:ext>
                  </a:extLst>
                </a:gridCol>
              </a:tblGrid>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libri" pitchFamily="34" charset="0"/>
                          <a:ea typeface="Calibri" pitchFamily="34" charset="0"/>
                          <a:cs typeface="Times New Roman" pitchFamily="18" charset="0"/>
                        </a:rPr>
                        <a:t>Cognitive Bias</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a:ln>
                            <a:noFill/>
                          </a:ln>
                          <a:solidFill>
                            <a:schemeClr val="tx1"/>
                          </a:solidFill>
                          <a:effectLst/>
                          <a:latin typeface="Calibri" pitchFamily="34" charset="0"/>
                          <a:ea typeface="Calibri" pitchFamily="34" charset="0"/>
                          <a:cs typeface="Times New Roman" pitchFamily="18" charset="0"/>
                        </a:rPr>
                        <a:t>%</a:t>
                      </a:r>
                      <a:endParaRPr kumimoji="0" lang="en-US" sz="2800" b="0" i="0" u="none" strike="noStrike" cap="none" normalizeH="0" baseline="0">
                        <a:ln>
                          <a:noFill/>
                        </a:ln>
                        <a:solidFill>
                          <a:schemeClr val="tx1"/>
                        </a:solidFill>
                        <a:effectLst/>
                        <a:latin typeface="Calibri" pitchFamily="34" charset="0"/>
                        <a:ea typeface="Calibri" pitchFamily="34" charset="0"/>
                        <a:cs typeface="Times New Roman" pitchFamily="18" charset="0"/>
                      </a:endParaRP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B7DEE8"/>
                    </a:solidFill>
                  </a:tcPr>
                </a:tc>
                <a:extLst>
                  <a:ext uri="{0D108BD9-81ED-4DB2-BD59-A6C34878D82A}">
                    <a16:rowId xmlns:a16="http://schemas.microsoft.com/office/drawing/2014/main" val="10000"/>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0000"/>
                          </a:solidFill>
                          <a:effectLst/>
                          <a:latin typeface="Calibri" pitchFamily="34" charset="0"/>
                          <a:ea typeface="Calibri" pitchFamily="34" charset="0"/>
                          <a:cs typeface="Times New Roman" pitchFamily="18" charset="0"/>
                        </a:rPr>
                        <a:t>Anchoring</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0000"/>
                          </a:solidFill>
                          <a:effectLst/>
                          <a:latin typeface="Calibri" pitchFamily="34" charset="0"/>
                          <a:ea typeface="Calibri" pitchFamily="34" charset="0"/>
                          <a:cs typeface="Times New Roman" pitchFamily="18" charset="0"/>
                        </a:rPr>
                        <a:t>87.8%</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0000"/>
                          </a:solidFill>
                          <a:effectLst/>
                          <a:latin typeface="Calibri" pitchFamily="34" charset="0"/>
                          <a:ea typeface="Calibri" pitchFamily="34" charset="0"/>
                          <a:cs typeface="Times New Roman" pitchFamily="18" charset="0"/>
                        </a:rPr>
                        <a:t>Availability</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0000"/>
                          </a:solidFill>
                          <a:effectLst/>
                          <a:latin typeface="Calibri" pitchFamily="34" charset="0"/>
                          <a:ea typeface="Calibri" pitchFamily="34" charset="0"/>
                          <a:cs typeface="Times New Roman" pitchFamily="18" charset="0"/>
                        </a:rPr>
                        <a:t>75.6%</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0000"/>
                          </a:solidFill>
                          <a:effectLst/>
                          <a:latin typeface="Calibri" pitchFamily="34" charset="0"/>
                          <a:ea typeface="Calibri" pitchFamily="34" charset="0"/>
                          <a:cs typeface="Times New Roman" pitchFamily="18" charset="0"/>
                        </a:rPr>
                        <a:t>Framing Effect</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0000"/>
                          </a:solidFill>
                          <a:effectLst/>
                          <a:latin typeface="Calibri" pitchFamily="34" charset="0"/>
                          <a:ea typeface="Calibri" pitchFamily="34" charset="0"/>
                          <a:cs typeface="Times New Roman" pitchFamily="18" charset="0"/>
                        </a:rPr>
                        <a:t>56.1%</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libri" pitchFamily="34" charset="0"/>
                          <a:ea typeface="Calibri" pitchFamily="34" charset="0"/>
                          <a:cs typeface="Times New Roman" pitchFamily="18" charset="0"/>
                        </a:rPr>
                        <a:t>Blind Obedience</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libri" pitchFamily="34" charset="0"/>
                          <a:ea typeface="Calibri" pitchFamily="34" charset="0"/>
                          <a:cs typeface="Times New Roman" pitchFamily="18" charset="0"/>
                        </a:rPr>
                        <a:t>53.7%</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libri" pitchFamily="34" charset="0"/>
                          <a:ea typeface="Calibri" pitchFamily="34" charset="0"/>
                          <a:cs typeface="Times New Roman" pitchFamily="18" charset="0"/>
                        </a:rPr>
                        <a:t>Unpacking</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libri" pitchFamily="34" charset="0"/>
                          <a:ea typeface="Calibri" pitchFamily="34" charset="0"/>
                          <a:cs typeface="Times New Roman" pitchFamily="18" charset="0"/>
                        </a:rPr>
                        <a:t>53.7%</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libri" pitchFamily="34" charset="0"/>
                          <a:ea typeface="Calibri" pitchFamily="34" charset="0"/>
                          <a:cs typeface="Times New Roman" pitchFamily="18" charset="0"/>
                        </a:rPr>
                        <a:t>Confirmation</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chemeClr val="tx1"/>
                          </a:solidFill>
                          <a:effectLst/>
                          <a:latin typeface="Calibri" pitchFamily="34" charset="0"/>
                          <a:ea typeface="Calibri" pitchFamily="34" charset="0"/>
                          <a:cs typeface="Times New Roman" pitchFamily="18" charset="0"/>
                        </a:rPr>
                        <a:t>48.8%</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0000"/>
                          </a:solidFill>
                          <a:effectLst/>
                          <a:latin typeface="Calibri" pitchFamily="34" charset="0"/>
                          <a:ea typeface="Calibri" pitchFamily="34" charset="0"/>
                          <a:cs typeface="Times New Roman" pitchFamily="18" charset="0"/>
                        </a:rPr>
                        <a:t>Diag. Momentum</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0000"/>
                          </a:solidFill>
                          <a:effectLst/>
                          <a:latin typeface="Calibri" pitchFamily="34" charset="0"/>
                          <a:ea typeface="Calibri" pitchFamily="34" charset="0"/>
                          <a:cs typeface="Times New Roman" pitchFamily="18" charset="0"/>
                        </a:rPr>
                        <a:t>48.8%</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794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0000"/>
                          </a:solidFill>
                          <a:effectLst/>
                          <a:latin typeface="Calibri" pitchFamily="34" charset="0"/>
                          <a:ea typeface="Calibri" pitchFamily="34" charset="0"/>
                          <a:cs typeface="Times New Roman" pitchFamily="18" charset="0"/>
                        </a:rPr>
                        <a:t>Visceral bias</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a:ln>
                            <a:noFill/>
                          </a:ln>
                          <a:solidFill>
                            <a:srgbClr val="FF0000"/>
                          </a:solidFill>
                          <a:effectLst/>
                          <a:latin typeface="Calibri" pitchFamily="34" charset="0"/>
                          <a:ea typeface="Calibri" pitchFamily="34" charset="0"/>
                          <a:cs typeface="Times New Roman" pitchFamily="18" charset="0"/>
                        </a:rPr>
                        <a:t>48.8%</a:t>
                      </a:r>
                    </a:p>
                  </a:txBody>
                  <a:tcPr marL="73334" marR="73334"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bl>
          </a:graphicData>
        </a:graphic>
      </p:graphicFrame>
      <p:sp>
        <p:nvSpPr>
          <p:cNvPr id="35874" name="TextBox 4"/>
          <p:cNvSpPr txBox="1">
            <a:spLocks noChangeArrowheads="1"/>
          </p:cNvSpPr>
          <p:nvPr/>
        </p:nvSpPr>
        <p:spPr bwMode="auto">
          <a:xfrm>
            <a:off x="-990600" y="5825637"/>
            <a:ext cx="6172200" cy="400110"/>
          </a:xfrm>
          <a:prstGeom prst="rect">
            <a:avLst/>
          </a:prstGeom>
          <a:noFill/>
          <a:ln w="9525">
            <a:noFill/>
            <a:miter lim="800000"/>
            <a:headEnd/>
            <a:tailEnd/>
          </a:ln>
        </p:spPr>
        <p:txBody>
          <a:bodyPr>
            <a:spAutoFit/>
          </a:bodyPr>
          <a:lstStyle/>
          <a:p>
            <a:pPr algn="r"/>
            <a:r>
              <a:rPr lang="en-US" sz="2000" i="1" dirty="0" err="1">
                <a:latin typeface="Calibri" pitchFamily="34" charset="0"/>
              </a:rPr>
              <a:t>Ogdie</a:t>
            </a:r>
            <a:r>
              <a:rPr lang="en-US" sz="2000" i="1" dirty="0">
                <a:latin typeface="Calibri" pitchFamily="34" charset="0"/>
              </a:rPr>
              <a:t> AR, Reilly JB, et al. </a:t>
            </a:r>
            <a:r>
              <a:rPr lang="en-US" sz="2000" i="1" dirty="0" err="1">
                <a:latin typeface="Calibri" pitchFamily="34" charset="0"/>
              </a:rPr>
              <a:t>Acad</a:t>
            </a:r>
            <a:r>
              <a:rPr lang="en-US" sz="2000" i="1" dirty="0">
                <a:latin typeface="Calibri" pitchFamily="34" charset="0"/>
              </a:rPr>
              <a:t> Med 2012</a:t>
            </a:r>
          </a:p>
        </p:txBody>
      </p:sp>
    </p:spTree>
    <p:extLst>
      <p:ext uri="{BB962C8B-B14F-4D97-AF65-F5344CB8AC3E}">
        <p14:creationId xmlns:p14="http://schemas.microsoft.com/office/powerpoint/2010/main" val="2027234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2590800"/>
            <a:ext cx="1600200" cy="6858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800" dirty="0">
                <a:latin typeface="Arial" pitchFamily="34" charset="0"/>
                <a:cs typeface="Arial" pitchFamily="34" charset="0"/>
              </a:rPr>
              <a:t>Specialty Service</a:t>
            </a:r>
          </a:p>
        </p:txBody>
      </p:sp>
      <p:sp>
        <p:nvSpPr>
          <p:cNvPr id="5" name="Rounded Rectangle 4"/>
          <p:cNvSpPr/>
          <p:nvPr/>
        </p:nvSpPr>
        <p:spPr>
          <a:xfrm>
            <a:off x="228600" y="1600200"/>
            <a:ext cx="16002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Anchoring</a:t>
            </a:r>
          </a:p>
        </p:txBody>
      </p:sp>
      <p:sp>
        <p:nvSpPr>
          <p:cNvPr id="6" name="Rounded Rectangle 5"/>
          <p:cNvSpPr/>
          <p:nvPr/>
        </p:nvSpPr>
        <p:spPr>
          <a:xfrm>
            <a:off x="1981200" y="1905000"/>
            <a:ext cx="16002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Availability</a:t>
            </a:r>
          </a:p>
        </p:txBody>
      </p:sp>
      <p:sp>
        <p:nvSpPr>
          <p:cNvPr id="7" name="Rounded Rectangle 6"/>
          <p:cNvSpPr/>
          <p:nvPr/>
        </p:nvSpPr>
        <p:spPr>
          <a:xfrm>
            <a:off x="2209800" y="2819400"/>
            <a:ext cx="16002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Framing Effect</a:t>
            </a:r>
          </a:p>
        </p:txBody>
      </p:sp>
      <p:sp>
        <p:nvSpPr>
          <p:cNvPr id="8" name="Rounded Rectangle 7"/>
          <p:cNvSpPr/>
          <p:nvPr/>
        </p:nvSpPr>
        <p:spPr>
          <a:xfrm>
            <a:off x="457200" y="3581400"/>
            <a:ext cx="16002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Blind </a:t>
            </a:r>
            <a:r>
              <a:rPr lang="en-US" sz="1800" dirty="0" err="1">
                <a:solidFill>
                  <a:schemeClr val="tx1"/>
                </a:solidFill>
                <a:latin typeface="Arial" pitchFamily="34" charset="0"/>
                <a:cs typeface="Arial" pitchFamily="34" charset="0"/>
              </a:rPr>
              <a:t>Obediance</a:t>
            </a:r>
            <a:endParaRPr lang="en-US" sz="1800" dirty="0">
              <a:solidFill>
                <a:schemeClr val="tx1"/>
              </a:solidFill>
              <a:latin typeface="Arial" pitchFamily="34" charset="0"/>
              <a:cs typeface="Arial" pitchFamily="34" charset="0"/>
            </a:endParaRPr>
          </a:p>
        </p:txBody>
      </p:sp>
      <p:sp>
        <p:nvSpPr>
          <p:cNvPr id="9" name="Rectangle 8"/>
          <p:cNvSpPr/>
          <p:nvPr/>
        </p:nvSpPr>
        <p:spPr>
          <a:xfrm>
            <a:off x="76200" y="4648200"/>
            <a:ext cx="1600200" cy="6858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800" dirty="0">
                <a:latin typeface="Arial" pitchFamily="34" charset="0"/>
                <a:cs typeface="Arial" pitchFamily="34" charset="0"/>
              </a:rPr>
              <a:t>Lack of Confidence</a:t>
            </a:r>
          </a:p>
        </p:txBody>
      </p:sp>
      <p:sp>
        <p:nvSpPr>
          <p:cNvPr id="10" name="Rectangle 9"/>
          <p:cNvSpPr/>
          <p:nvPr/>
        </p:nvSpPr>
        <p:spPr>
          <a:xfrm>
            <a:off x="990600" y="5410200"/>
            <a:ext cx="1600200" cy="6858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800" dirty="0">
                <a:latin typeface="Arial" pitchFamily="34" charset="0"/>
                <a:cs typeface="Arial" pitchFamily="34" charset="0"/>
              </a:rPr>
              <a:t>Consultants Integral</a:t>
            </a:r>
          </a:p>
        </p:txBody>
      </p:sp>
      <p:sp>
        <p:nvSpPr>
          <p:cNvPr id="11" name="Rectangle 10"/>
          <p:cNvSpPr/>
          <p:nvPr/>
        </p:nvSpPr>
        <p:spPr>
          <a:xfrm>
            <a:off x="2057400" y="4648200"/>
            <a:ext cx="1600200" cy="6858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800" dirty="0">
                <a:latin typeface="Arial" pitchFamily="34" charset="0"/>
                <a:cs typeface="Arial" pitchFamily="34" charset="0"/>
              </a:rPr>
              <a:t>Hierarchy</a:t>
            </a:r>
          </a:p>
        </p:txBody>
      </p:sp>
      <p:sp>
        <p:nvSpPr>
          <p:cNvPr id="12" name="Rectangle 11"/>
          <p:cNvSpPr/>
          <p:nvPr/>
        </p:nvSpPr>
        <p:spPr>
          <a:xfrm>
            <a:off x="4038600" y="3048000"/>
            <a:ext cx="1600200" cy="6858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800" dirty="0">
                <a:latin typeface="Arial" pitchFamily="34" charset="0"/>
                <a:cs typeface="Arial" pitchFamily="34" charset="0"/>
              </a:rPr>
              <a:t>Too busy</a:t>
            </a:r>
          </a:p>
        </p:txBody>
      </p:sp>
      <p:sp>
        <p:nvSpPr>
          <p:cNvPr id="13" name="Rectangle 12"/>
          <p:cNvSpPr/>
          <p:nvPr/>
        </p:nvSpPr>
        <p:spPr>
          <a:xfrm>
            <a:off x="4038600" y="3886200"/>
            <a:ext cx="1600200" cy="6858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800" dirty="0">
                <a:latin typeface="Arial" pitchFamily="34" charset="0"/>
                <a:cs typeface="Arial" pitchFamily="34" charset="0"/>
              </a:rPr>
              <a:t>Too many patients</a:t>
            </a:r>
          </a:p>
        </p:txBody>
      </p:sp>
      <p:sp>
        <p:nvSpPr>
          <p:cNvPr id="14" name="Rectangle 13"/>
          <p:cNvSpPr/>
          <p:nvPr/>
        </p:nvSpPr>
        <p:spPr>
          <a:xfrm>
            <a:off x="4038600" y="2209800"/>
            <a:ext cx="1600200" cy="6858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800" dirty="0">
                <a:latin typeface="Arial" pitchFamily="34" charset="0"/>
                <a:cs typeface="Arial" pitchFamily="34" charset="0"/>
              </a:rPr>
              <a:t>Vague History</a:t>
            </a:r>
          </a:p>
        </p:txBody>
      </p:sp>
      <p:sp>
        <p:nvSpPr>
          <p:cNvPr id="15" name="Rectangle 14"/>
          <p:cNvSpPr/>
          <p:nvPr/>
        </p:nvSpPr>
        <p:spPr>
          <a:xfrm>
            <a:off x="4038600" y="1371600"/>
            <a:ext cx="1600200" cy="6858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800" dirty="0">
                <a:latin typeface="Arial" pitchFamily="34" charset="0"/>
                <a:cs typeface="Arial" pitchFamily="34" charset="0"/>
              </a:rPr>
              <a:t>Night Float</a:t>
            </a:r>
          </a:p>
        </p:txBody>
      </p:sp>
      <p:sp>
        <p:nvSpPr>
          <p:cNvPr id="16" name="Rectangle 15"/>
          <p:cNvSpPr/>
          <p:nvPr/>
        </p:nvSpPr>
        <p:spPr>
          <a:xfrm>
            <a:off x="7315200" y="2057400"/>
            <a:ext cx="1600200" cy="6858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800" dirty="0">
                <a:latin typeface="Arial" pitchFamily="34" charset="0"/>
                <a:cs typeface="Arial" pitchFamily="34" charset="0"/>
              </a:rPr>
              <a:t>Handoff</a:t>
            </a:r>
          </a:p>
        </p:txBody>
      </p:sp>
      <p:sp>
        <p:nvSpPr>
          <p:cNvPr id="17" name="Rectangle 16"/>
          <p:cNvSpPr/>
          <p:nvPr/>
        </p:nvSpPr>
        <p:spPr>
          <a:xfrm>
            <a:off x="7315200" y="381000"/>
            <a:ext cx="1600200" cy="685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800" dirty="0">
                <a:latin typeface="Arial" pitchFamily="34" charset="0"/>
                <a:cs typeface="Arial" pitchFamily="34" charset="0"/>
              </a:rPr>
              <a:t>Chronic Illness</a:t>
            </a:r>
          </a:p>
        </p:txBody>
      </p:sp>
      <p:sp>
        <p:nvSpPr>
          <p:cNvPr id="18" name="Rounded Rectangle 17"/>
          <p:cNvSpPr/>
          <p:nvPr/>
        </p:nvSpPr>
        <p:spPr>
          <a:xfrm>
            <a:off x="6400800" y="3124200"/>
            <a:ext cx="17526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Diagnostic Momentum</a:t>
            </a:r>
          </a:p>
        </p:txBody>
      </p:sp>
      <p:sp>
        <p:nvSpPr>
          <p:cNvPr id="19" name="Rounded Rectangle 18"/>
          <p:cNvSpPr/>
          <p:nvPr/>
        </p:nvSpPr>
        <p:spPr>
          <a:xfrm>
            <a:off x="5867400" y="1295400"/>
            <a:ext cx="16002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Unpacking Principle</a:t>
            </a:r>
          </a:p>
        </p:txBody>
      </p:sp>
      <p:sp>
        <p:nvSpPr>
          <p:cNvPr id="20" name="Rounded Rectangle 19"/>
          <p:cNvSpPr/>
          <p:nvPr/>
        </p:nvSpPr>
        <p:spPr>
          <a:xfrm>
            <a:off x="6324600" y="3886200"/>
            <a:ext cx="18288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Confirmation Bias</a:t>
            </a:r>
          </a:p>
        </p:txBody>
      </p:sp>
      <p:sp>
        <p:nvSpPr>
          <p:cNvPr id="21" name="Rounded Rectangle 20"/>
          <p:cNvSpPr/>
          <p:nvPr/>
        </p:nvSpPr>
        <p:spPr>
          <a:xfrm>
            <a:off x="5257800" y="5562600"/>
            <a:ext cx="1752600" cy="609600"/>
          </a:xfrm>
          <a:prstGeom prst="roundRect">
            <a:avLst/>
          </a:prstGeom>
          <a:ln>
            <a:solidFill>
              <a:schemeClr val="tx1"/>
            </a:solidFill>
          </a:ln>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US" sz="1800" dirty="0">
                <a:solidFill>
                  <a:schemeClr val="tx1"/>
                </a:solidFill>
                <a:latin typeface="Arial" pitchFamily="34" charset="0"/>
                <a:cs typeface="Arial" pitchFamily="34" charset="0"/>
              </a:rPr>
              <a:t>Visceral Bias</a:t>
            </a:r>
          </a:p>
        </p:txBody>
      </p:sp>
      <p:sp>
        <p:nvSpPr>
          <p:cNvPr id="22" name="Rectangle 21"/>
          <p:cNvSpPr/>
          <p:nvPr/>
        </p:nvSpPr>
        <p:spPr>
          <a:xfrm>
            <a:off x="7315200" y="5105400"/>
            <a:ext cx="1600200" cy="6858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800" dirty="0">
                <a:latin typeface="Arial" pitchFamily="34" charset="0"/>
                <a:cs typeface="Arial" pitchFamily="34" charset="0"/>
              </a:rPr>
              <a:t>Provider Fatigue</a:t>
            </a:r>
          </a:p>
        </p:txBody>
      </p:sp>
      <p:sp>
        <p:nvSpPr>
          <p:cNvPr id="23" name="Rectangle 22"/>
          <p:cNvSpPr/>
          <p:nvPr/>
        </p:nvSpPr>
        <p:spPr>
          <a:xfrm>
            <a:off x="7315200" y="5943600"/>
            <a:ext cx="1600200" cy="6858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800" dirty="0">
                <a:latin typeface="Arial" pitchFamily="34" charset="0"/>
                <a:cs typeface="Arial" pitchFamily="34" charset="0"/>
              </a:rPr>
              <a:t>Provider Disinterest</a:t>
            </a:r>
          </a:p>
        </p:txBody>
      </p:sp>
      <p:sp>
        <p:nvSpPr>
          <p:cNvPr id="24" name="Rectangle 23"/>
          <p:cNvSpPr/>
          <p:nvPr/>
        </p:nvSpPr>
        <p:spPr>
          <a:xfrm>
            <a:off x="4038600" y="4724400"/>
            <a:ext cx="1600200" cy="68580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US" sz="1800" dirty="0">
                <a:latin typeface="Arial" pitchFamily="34" charset="0"/>
                <a:cs typeface="Arial" pitchFamily="34" charset="0"/>
              </a:rPr>
              <a:t>Transfer</a:t>
            </a:r>
          </a:p>
        </p:txBody>
      </p:sp>
      <p:cxnSp>
        <p:nvCxnSpPr>
          <p:cNvPr id="36" name="Straight Arrow Connector 35"/>
          <p:cNvCxnSpPr>
            <a:stCxn id="8" idx="2"/>
            <a:endCxn id="11" idx="0"/>
          </p:cNvCxnSpPr>
          <p:nvPr/>
        </p:nvCxnSpPr>
        <p:spPr>
          <a:xfrm>
            <a:off x="1257300" y="4191000"/>
            <a:ext cx="1600200" cy="457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8" idx="2"/>
            <a:endCxn id="10" idx="0"/>
          </p:cNvCxnSpPr>
          <p:nvPr/>
        </p:nvCxnSpPr>
        <p:spPr>
          <a:xfrm>
            <a:off x="1257300" y="4191000"/>
            <a:ext cx="533400" cy="12192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4" idx="0"/>
            <a:endCxn id="5" idx="2"/>
          </p:cNvCxnSpPr>
          <p:nvPr/>
        </p:nvCxnSpPr>
        <p:spPr>
          <a:xfrm flipH="1" flipV="1">
            <a:off x="1028700" y="2209800"/>
            <a:ext cx="76200" cy="381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4" idx="0"/>
            <a:endCxn id="6" idx="1"/>
          </p:cNvCxnSpPr>
          <p:nvPr/>
        </p:nvCxnSpPr>
        <p:spPr>
          <a:xfrm flipV="1">
            <a:off x="1104900" y="2209800"/>
            <a:ext cx="876300" cy="3810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4" idx="3"/>
            <a:endCxn id="7" idx="1"/>
          </p:cNvCxnSpPr>
          <p:nvPr/>
        </p:nvCxnSpPr>
        <p:spPr>
          <a:xfrm>
            <a:off x="1905000" y="2933700"/>
            <a:ext cx="304800" cy="1905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stCxn id="4" idx="2"/>
            <a:endCxn id="8" idx="0"/>
          </p:cNvCxnSpPr>
          <p:nvPr/>
        </p:nvCxnSpPr>
        <p:spPr>
          <a:xfrm>
            <a:off x="1104900" y="3276600"/>
            <a:ext cx="152400" cy="3048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a:stCxn id="7" idx="3"/>
            <a:endCxn id="15" idx="1"/>
          </p:cNvCxnSpPr>
          <p:nvPr/>
        </p:nvCxnSpPr>
        <p:spPr>
          <a:xfrm flipV="1">
            <a:off x="3810000" y="1714500"/>
            <a:ext cx="228600" cy="14097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a:stCxn id="7" idx="3"/>
            <a:endCxn id="14" idx="1"/>
          </p:cNvCxnSpPr>
          <p:nvPr/>
        </p:nvCxnSpPr>
        <p:spPr>
          <a:xfrm flipV="1">
            <a:off x="3810000" y="2552700"/>
            <a:ext cx="228600" cy="5715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7" idx="3"/>
            <a:endCxn id="12" idx="1"/>
          </p:cNvCxnSpPr>
          <p:nvPr/>
        </p:nvCxnSpPr>
        <p:spPr>
          <a:xfrm>
            <a:off x="3810000" y="3124200"/>
            <a:ext cx="228600" cy="2667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a:stCxn id="7" idx="3"/>
            <a:endCxn id="13" idx="1"/>
          </p:cNvCxnSpPr>
          <p:nvPr/>
        </p:nvCxnSpPr>
        <p:spPr>
          <a:xfrm>
            <a:off x="3810000" y="3124200"/>
            <a:ext cx="228600" cy="11049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stCxn id="7" idx="3"/>
            <a:endCxn id="24" idx="1"/>
          </p:cNvCxnSpPr>
          <p:nvPr/>
        </p:nvCxnSpPr>
        <p:spPr>
          <a:xfrm>
            <a:off x="3810000" y="3124200"/>
            <a:ext cx="228600" cy="19431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21" idx="3"/>
            <a:endCxn id="22" idx="1"/>
          </p:cNvCxnSpPr>
          <p:nvPr/>
        </p:nvCxnSpPr>
        <p:spPr>
          <a:xfrm flipV="1">
            <a:off x="7010400" y="5448300"/>
            <a:ext cx="304800" cy="4191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21" idx="3"/>
            <a:endCxn id="23" idx="1"/>
          </p:cNvCxnSpPr>
          <p:nvPr/>
        </p:nvCxnSpPr>
        <p:spPr>
          <a:xfrm>
            <a:off x="7010400" y="5867400"/>
            <a:ext cx="304800" cy="4191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stCxn id="20" idx="1"/>
            <a:endCxn id="12" idx="3"/>
          </p:cNvCxnSpPr>
          <p:nvPr/>
        </p:nvCxnSpPr>
        <p:spPr>
          <a:xfrm flipH="1" flipV="1">
            <a:off x="5638800" y="3390900"/>
            <a:ext cx="685800" cy="8001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Straight Arrow Connector 64"/>
          <p:cNvCxnSpPr>
            <a:stCxn id="20" idx="1"/>
            <a:endCxn id="13" idx="3"/>
          </p:cNvCxnSpPr>
          <p:nvPr/>
        </p:nvCxnSpPr>
        <p:spPr>
          <a:xfrm flipH="1">
            <a:off x="5638800" y="4191000"/>
            <a:ext cx="685800" cy="381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19" idx="2"/>
            <a:endCxn id="16" idx="1"/>
          </p:cNvCxnSpPr>
          <p:nvPr/>
        </p:nvCxnSpPr>
        <p:spPr>
          <a:xfrm>
            <a:off x="6667500" y="1905000"/>
            <a:ext cx="647700" cy="4953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16" idx="1"/>
            <a:endCxn id="18" idx="0"/>
          </p:cNvCxnSpPr>
          <p:nvPr/>
        </p:nvCxnSpPr>
        <p:spPr>
          <a:xfrm flipH="1">
            <a:off x="7277100" y="2400300"/>
            <a:ext cx="38100" cy="7239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19" idx="0"/>
            <a:endCxn id="17" idx="1"/>
          </p:cNvCxnSpPr>
          <p:nvPr/>
        </p:nvCxnSpPr>
        <p:spPr>
          <a:xfrm flipV="1">
            <a:off x="6667500" y="723900"/>
            <a:ext cx="647700" cy="57150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9194" name="TextBox 3"/>
          <p:cNvSpPr txBox="1">
            <a:spLocks noChangeArrowheads="1"/>
          </p:cNvSpPr>
          <p:nvPr/>
        </p:nvSpPr>
        <p:spPr bwMode="auto">
          <a:xfrm>
            <a:off x="-1104900" y="6101834"/>
            <a:ext cx="5257800" cy="369332"/>
          </a:xfrm>
          <a:prstGeom prst="rect">
            <a:avLst/>
          </a:prstGeom>
          <a:noFill/>
          <a:ln w="9525">
            <a:noFill/>
            <a:miter lim="800000"/>
            <a:headEnd/>
            <a:tailEnd/>
          </a:ln>
        </p:spPr>
        <p:txBody>
          <a:bodyPr>
            <a:spAutoFit/>
          </a:bodyPr>
          <a:lstStyle/>
          <a:p>
            <a:pPr algn="r"/>
            <a:r>
              <a:rPr lang="en-US" i="1" dirty="0" err="1">
                <a:latin typeface="Calibri" pitchFamily="34" charset="0"/>
              </a:rPr>
              <a:t>Ogdie</a:t>
            </a:r>
            <a:r>
              <a:rPr lang="en-US" i="1" dirty="0">
                <a:latin typeface="Calibri" pitchFamily="34" charset="0"/>
              </a:rPr>
              <a:t> AR, Reilly JB, et al. </a:t>
            </a:r>
            <a:r>
              <a:rPr lang="en-US" i="1" dirty="0" err="1">
                <a:latin typeface="Calibri" pitchFamily="34" charset="0"/>
              </a:rPr>
              <a:t>Acad</a:t>
            </a:r>
            <a:r>
              <a:rPr lang="en-US" i="1" dirty="0">
                <a:latin typeface="Calibri" pitchFamily="34" charset="0"/>
              </a:rPr>
              <a:t> Med 2012</a:t>
            </a:r>
          </a:p>
        </p:txBody>
      </p:sp>
      <p:sp>
        <p:nvSpPr>
          <p:cNvPr id="2" name="Title 1"/>
          <p:cNvSpPr>
            <a:spLocks/>
          </p:cNvSpPr>
          <p:nvPr/>
        </p:nvSpPr>
        <p:spPr bwMode="auto">
          <a:xfrm>
            <a:off x="-389792" y="391258"/>
            <a:ext cx="6553200" cy="914400"/>
          </a:xfrm>
          <a:prstGeom prst="rect">
            <a:avLst/>
          </a:prstGeom>
          <a:noFill/>
          <a:ln w="9525">
            <a:noFill/>
            <a:miter lim="800000"/>
            <a:headEnd/>
            <a:tailEnd/>
          </a:ln>
        </p:spPr>
        <p:txBody>
          <a:bodyPr anchor="ctr"/>
          <a:lstStyle/>
          <a:p>
            <a:pPr algn="ctr"/>
            <a:r>
              <a:rPr lang="en-US" sz="3600" dirty="0">
                <a:latin typeface="Calibri" pitchFamily="34" charset="0"/>
              </a:rPr>
              <a:t>The Importance of Context</a:t>
            </a:r>
          </a:p>
        </p:txBody>
      </p:sp>
    </p:spTree>
    <p:extLst>
      <p:ext uri="{BB962C8B-B14F-4D97-AF65-F5344CB8AC3E}">
        <p14:creationId xmlns:p14="http://schemas.microsoft.com/office/powerpoint/2010/main" val="1884507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990600"/>
            <a:ext cx="8229600" cy="685800"/>
          </a:xfrm>
        </p:spPr>
        <p:txBody>
          <a:bodyPr>
            <a:normAutofit fontScale="90000"/>
          </a:bodyPr>
          <a:lstStyle/>
          <a:p>
            <a:r>
              <a:rPr lang="en-US" dirty="0"/>
              <a:t>Parallel process with patient bias</a:t>
            </a:r>
            <a:br>
              <a:rPr lang="en-US" dirty="0"/>
            </a:br>
            <a:endParaRPr lang="en-US" dirty="0"/>
          </a:p>
        </p:txBody>
      </p:sp>
      <p:sp>
        <p:nvSpPr>
          <p:cNvPr id="7" name="Content Placeholder 6"/>
          <p:cNvSpPr>
            <a:spLocks noGrp="1"/>
          </p:cNvSpPr>
          <p:nvPr>
            <p:ph idx="1"/>
          </p:nvPr>
        </p:nvSpPr>
        <p:spPr>
          <a:xfrm>
            <a:off x="1143000" y="2286000"/>
            <a:ext cx="7162800" cy="3276600"/>
          </a:xfrm>
        </p:spPr>
        <p:txBody>
          <a:bodyPr>
            <a:normAutofit/>
          </a:bodyPr>
          <a:lstStyle/>
          <a:p>
            <a:pPr marL="0" indent="0">
              <a:buNone/>
            </a:pPr>
            <a:r>
              <a:rPr lang="en-US" sz="3600" dirty="0"/>
              <a:t>Sometimes it is easier to see bias in others.  Then perhaps you can find it in yourself.</a:t>
            </a:r>
          </a:p>
        </p:txBody>
      </p:sp>
    </p:spTree>
    <p:extLst>
      <p:ext uri="{BB962C8B-B14F-4D97-AF65-F5344CB8AC3E}">
        <p14:creationId xmlns:p14="http://schemas.microsoft.com/office/powerpoint/2010/main" val="3892379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981200"/>
            <a:ext cx="5715000" cy="4419600"/>
          </a:xfrm>
        </p:spPr>
        <p:txBody>
          <a:bodyPr>
            <a:normAutofit fontScale="92500"/>
          </a:bodyPr>
          <a:lstStyle/>
          <a:p>
            <a:pPr marL="0" indent="0">
              <a:buNone/>
            </a:pPr>
            <a:r>
              <a:rPr lang="en-US" dirty="0"/>
              <a:t>It may be a bit of a hassle.</a:t>
            </a:r>
          </a:p>
          <a:p>
            <a:pPr marL="0" indent="0">
              <a:buNone/>
            </a:pPr>
            <a:r>
              <a:rPr lang="en-US" dirty="0"/>
              <a:t>Sometimes it may cause a bit of discomfort. </a:t>
            </a:r>
          </a:p>
          <a:p>
            <a:pPr marL="0" indent="0">
              <a:buNone/>
            </a:pPr>
            <a:r>
              <a:rPr lang="en-US" dirty="0"/>
              <a:t>Sometimes it doesn't work. </a:t>
            </a:r>
          </a:p>
          <a:p>
            <a:pPr marL="0" indent="0">
              <a:buNone/>
            </a:pPr>
            <a:r>
              <a:rPr lang="en-US" dirty="0"/>
              <a:t>When it does work you may never know what it protected you from.</a:t>
            </a:r>
          </a:p>
          <a:p>
            <a:pPr marL="0" indent="0">
              <a:buNone/>
            </a:pPr>
            <a:r>
              <a:rPr lang="en-US" dirty="0"/>
              <a:t>Once you know you need it it’s too late. </a:t>
            </a:r>
          </a:p>
          <a:p>
            <a:pPr marL="0" indent="0">
              <a:buNone/>
            </a:pPr>
            <a:endParaRPr lang="en-US" dirty="0"/>
          </a:p>
        </p:txBody>
      </p:sp>
      <p:pic>
        <p:nvPicPr>
          <p:cNvPr id="1030"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2038834"/>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762" y="2762433"/>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762" y="3486032"/>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762" y="4235246"/>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6859" y="2057685"/>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5304" y="2762432"/>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5304" y="3457769"/>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5304" y="4229500"/>
            <a:ext cx="683276" cy="5907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9000" y="914400"/>
            <a:ext cx="1524000" cy="646331"/>
          </a:xfrm>
          <a:prstGeom prst="rect">
            <a:avLst/>
          </a:prstGeom>
          <a:noFill/>
        </p:spPr>
        <p:txBody>
          <a:bodyPr wrap="square" rtlCol="0">
            <a:spAutoFit/>
          </a:bodyPr>
          <a:lstStyle/>
          <a:p>
            <a:pPr algn="ctr"/>
            <a:r>
              <a:rPr lang="en-US" sz="3600" dirty="0"/>
              <a:t>vs</a:t>
            </a:r>
          </a:p>
        </p:txBody>
      </p:sp>
      <p:pic>
        <p:nvPicPr>
          <p:cNvPr id="17"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 y="5092299"/>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59050" y="5092299"/>
            <a:ext cx="683276" cy="5907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5800" y="655588"/>
            <a:ext cx="2667000" cy="1323439"/>
          </a:xfrm>
          <a:prstGeom prst="rect">
            <a:avLst/>
          </a:prstGeom>
          <a:noFill/>
        </p:spPr>
        <p:txBody>
          <a:bodyPr wrap="square" rtlCol="0">
            <a:spAutoFit/>
          </a:bodyPr>
          <a:lstStyle/>
          <a:p>
            <a:pPr algn="ctr"/>
            <a:r>
              <a:rPr lang="en-US" sz="4000" b="1" dirty="0"/>
              <a:t>Getting a flu shot</a:t>
            </a:r>
          </a:p>
        </p:txBody>
      </p:sp>
      <p:sp>
        <p:nvSpPr>
          <p:cNvPr id="6" name="TextBox 5"/>
          <p:cNvSpPr txBox="1"/>
          <p:nvPr/>
        </p:nvSpPr>
        <p:spPr>
          <a:xfrm>
            <a:off x="5068562" y="609600"/>
            <a:ext cx="2873764" cy="1323439"/>
          </a:xfrm>
          <a:prstGeom prst="rect">
            <a:avLst/>
          </a:prstGeom>
          <a:noFill/>
        </p:spPr>
        <p:txBody>
          <a:bodyPr wrap="square" rtlCol="0">
            <a:spAutoFit/>
          </a:bodyPr>
          <a:lstStyle/>
          <a:p>
            <a:pPr algn="ctr"/>
            <a:r>
              <a:rPr lang="en-US" sz="4000" b="1" dirty="0"/>
              <a:t>Agenda Setting</a:t>
            </a:r>
          </a:p>
        </p:txBody>
      </p:sp>
    </p:spTree>
    <p:extLst>
      <p:ext uri="{BB962C8B-B14F-4D97-AF65-F5344CB8AC3E}">
        <p14:creationId xmlns:p14="http://schemas.microsoft.com/office/powerpoint/2010/main" val="1496074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2081836"/>
            <a:ext cx="5715000" cy="4318963"/>
          </a:xfrm>
        </p:spPr>
        <p:txBody>
          <a:bodyPr>
            <a:normAutofit/>
          </a:bodyPr>
          <a:lstStyle/>
          <a:p>
            <a:pPr marL="0" indent="0">
              <a:lnSpc>
                <a:spcPct val="150000"/>
              </a:lnSpc>
              <a:buNone/>
            </a:pPr>
            <a:r>
              <a:rPr lang="en-US" dirty="0"/>
              <a:t>I’ve always done it the other way</a:t>
            </a:r>
          </a:p>
          <a:p>
            <a:pPr marL="0" indent="0">
              <a:lnSpc>
                <a:spcPct val="150000"/>
              </a:lnSpc>
              <a:buNone/>
            </a:pPr>
            <a:r>
              <a:rPr lang="en-US" dirty="0"/>
              <a:t>The other way is easier</a:t>
            </a:r>
          </a:p>
          <a:p>
            <a:pPr marL="0" indent="0">
              <a:lnSpc>
                <a:spcPct val="150000"/>
              </a:lnSpc>
              <a:buNone/>
            </a:pPr>
            <a:r>
              <a:rPr lang="en-US" dirty="0"/>
              <a:t>The other way seems to work</a:t>
            </a:r>
          </a:p>
          <a:p>
            <a:pPr marL="0" indent="0">
              <a:lnSpc>
                <a:spcPct val="150000"/>
              </a:lnSpc>
              <a:buNone/>
            </a:pPr>
            <a:r>
              <a:rPr lang="en-US" dirty="0"/>
              <a:t>It takes too much time</a:t>
            </a:r>
          </a:p>
          <a:p>
            <a:pPr marL="0" indent="0">
              <a:buNone/>
            </a:pPr>
            <a:r>
              <a:rPr lang="en-US" dirty="0"/>
              <a:t>I don’t believe it will work</a:t>
            </a:r>
          </a:p>
          <a:p>
            <a:pPr marL="0" indent="0">
              <a:buNone/>
            </a:pPr>
            <a:endParaRPr lang="en-US" dirty="0"/>
          </a:p>
        </p:txBody>
      </p:sp>
      <p:pic>
        <p:nvPicPr>
          <p:cNvPr id="1030"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762" y="2292597"/>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1538" y="3057806"/>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762" y="3875717"/>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6236" y="4664074"/>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0674" y="2292596"/>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0674" y="3060470"/>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868" y="3876399"/>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8933" y="4664074"/>
            <a:ext cx="683276" cy="59074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771202" y="960973"/>
            <a:ext cx="1371600" cy="646331"/>
          </a:xfrm>
          <a:prstGeom prst="rect">
            <a:avLst/>
          </a:prstGeom>
          <a:noFill/>
        </p:spPr>
        <p:txBody>
          <a:bodyPr wrap="square" rtlCol="0">
            <a:spAutoFit/>
          </a:bodyPr>
          <a:lstStyle/>
          <a:p>
            <a:pPr algn="ctr"/>
            <a:r>
              <a:rPr lang="en-US" sz="3600" dirty="0"/>
              <a:t>vs</a:t>
            </a:r>
          </a:p>
        </p:txBody>
      </p:sp>
      <p:pic>
        <p:nvPicPr>
          <p:cNvPr id="17"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8427" y="5387673"/>
            <a:ext cx="683276" cy="59074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Image result for checked box"/>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94868" y="5387673"/>
            <a:ext cx="683276" cy="59074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997" y="644983"/>
            <a:ext cx="4649596" cy="1384995"/>
          </a:xfrm>
          <a:prstGeom prst="rect">
            <a:avLst/>
          </a:prstGeom>
          <a:noFill/>
        </p:spPr>
        <p:txBody>
          <a:bodyPr wrap="square" rtlCol="0">
            <a:spAutoFit/>
          </a:bodyPr>
          <a:lstStyle/>
          <a:p>
            <a:r>
              <a:rPr lang="en-US" sz="2800" b="1" dirty="0"/>
              <a:t>Asking our patients to choose physical therapy instead of opioids for chronic pain</a:t>
            </a:r>
          </a:p>
        </p:txBody>
      </p:sp>
      <p:sp>
        <p:nvSpPr>
          <p:cNvPr id="4" name="TextBox 3"/>
          <p:cNvSpPr txBox="1"/>
          <p:nvPr/>
        </p:nvSpPr>
        <p:spPr>
          <a:xfrm>
            <a:off x="4843220" y="584251"/>
            <a:ext cx="4267200" cy="1384995"/>
          </a:xfrm>
          <a:prstGeom prst="rect">
            <a:avLst/>
          </a:prstGeom>
          <a:noFill/>
        </p:spPr>
        <p:txBody>
          <a:bodyPr wrap="square" rtlCol="0">
            <a:spAutoFit/>
          </a:bodyPr>
          <a:lstStyle/>
          <a:p>
            <a:r>
              <a:rPr lang="en-US" sz="2800" b="1" dirty="0"/>
              <a:t>Asking our providers to let go of advice-giving and use Motivational Interviewing</a:t>
            </a:r>
          </a:p>
        </p:txBody>
      </p:sp>
    </p:spTree>
    <p:extLst>
      <p:ext uri="{BB962C8B-B14F-4D97-AF65-F5344CB8AC3E}">
        <p14:creationId xmlns:p14="http://schemas.microsoft.com/office/powerpoint/2010/main" val="4141182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0" y="659209"/>
            <a:ext cx="4876800" cy="1779191"/>
          </a:xfrm>
        </p:spPr>
        <p:txBody>
          <a:bodyPr>
            <a:normAutofit fontScale="90000"/>
          </a:bodyPr>
          <a:lstStyle/>
          <a:p>
            <a:r>
              <a:rPr lang="en-US" dirty="0"/>
              <a:t>Big Pharma controls the doctors – you are just shills</a:t>
            </a:r>
          </a:p>
        </p:txBody>
      </p:sp>
      <p:sp>
        <p:nvSpPr>
          <p:cNvPr id="6" name="Title 1"/>
          <p:cNvSpPr txBox="1">
            <a:spLocks/>
          </p:cNvSpPr>
          <p:nvPr/>
        </p:nvSpPr>
        <p:spPr>
          <a:xfrm>
            <a:off x="762000" y="3581400"/>
            <a:ext cx="4876800" cy="1779191"/>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t>Look at this guy, he is just a drug seeker.</a:t>
            </a:r>
          </a:p>
        </p:txBody>
      </p:sp>
    </p:spTree>
    <p:extLst>
      <p:ext uri="{BB962C8B-B14F-4D97-AF65-F5344CB8AC3E}">
        <p14:creationId xmlns:p14="http://schemas.microsoft.com/office/powerpoint/2010/main" val="3636325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838200"/>
            <a:ext cx="8229600" cy="685800"/>
          </a:xfrm>
        </p:spPr>
        <p:txBody>
          <a:bodyPr>
            <a:normAutofit fontScale="90000"/>
          </a:bodyPr>
          <a:lstStyle/>
          <a:p>
            <a:r>
              <a:rPr lang="en-US" dirty="0"/>
              <a:t>Don’t give options if it’s not an option</a:t>
            </a:r>
          </a:p>
        </p:txBody>
      </p:sp>
      <p:sp>
        <p:nvSpPr>
          <p:cNvPr id="3" name="Content Placeholder 2"/>
          <p:cNvSpPr>
            <a:spLocks noGrp="1"/>
          </p:cNvSpPr>
          <p:nvPr>
            <p:ph idx="1"/>
          </p:nvPr>
        </p:nvSpPr>
        <p:spPr>
          <a:xfrm>
            <a:off x="685800" y="1676400"/>
            <a:ext cx="7620000" cy="3611563"/>
          </a:xfrm>
        </p:spPr>
        <p:txBody>
          <a:bodyPr/>
          <a:lstStyle/>
          <a:p>
            <a:r>
              <a:rPr lang="en-US" dirty="0"/>
              <a:t>Parents who consider whether-or-not to give vaccines before birth are </a:t>
            </a:r>
            <a:r>
              <a:rPr lang="en-US" i="1" dirty="0"/>
              <a:t>less</a:t>
            </a:r>
            <a:r>
              <a:rPr lang="en-US" dirty="0"/>
              <a:t> likely to give them.</a:t>
            </a:r>
          </a:p>
          <a:p>
            <a:r>
              <a:rPr lang="en-US" dirty="0"/>
              <a:t>Agenda setting from the first patient interviews during orientation.</a:t>
            </a:r>
          </a:p>
          <a:p>
            <a:r>
              <a:rPr lang="en-US" dirty="0"/>
              <a:t>Scripting activity is required</a:t>
            </a:r>
          </a:p>
        </p:txBody>
      </p:sp>
    </p:spTree>
    <p:extLst>
      <p:ext uri="{BB962C8B-B14F-4D97-AF65-F5344CB8AC3E}">
        <p14:creationId xmlns:p14="http://schemas.microsoft.com/office/powerpoint/2010/main" val="28955871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5252" y="838200"/>
            <a:ext cx="8640147" cy="685800"/>
          </a:xfrm>
        </p:spPr>
        <p:txBody>
          <a:bodyPr>
            <a:normAutofit fontScale="90000"/>
          </a:bodyPr>
          <a:lstStyle/>
          <a:p>
            <a:r>
              <a:rPr lang="en-US" b="1" dirty="0"/>
              <a:t>Increase Engagement</a:t>
            </a:r>
          </a:p>
        </p:txBody>
      </p:sp>
      <p:sp>
        <p:nvSpPr>
          <p:cNvPr id="3" name="Content Placeholder 2"/>
          <p:cNvSpPr>
            <a:spLocks noGrp="1"/>
          </p:cNvSpPr>
          <p:nvPr>
            <p:ph idx="1"/>
          </p:nvPr>
        </p:nvSpPr>
        <p:spPr>
          <a:xfrm>
            <a:off x="76200" y="1981200"/>
            <a:ext cx="8686800" cy="4343400"/>
          </a:xfrm>
        </p:spPr>
        <p:txBody>
          <a:bodyPr>
            <a:normAutofit/>
          </a:bodyPr>
          <a:lstStyle/>
          <a:p>
            <a:r>
              <a:rPr lang="en-US" dirty="0"/>
              <a:t>Consider the </a:t>
            </a:r>
            <a:r>
              <a:rPr lang="en-US" dirty="0" err="1"/>
              <a:t>Mythbusters</a:t>
            </a:r>
            <a:r>
              <a:rPr lang="en-US" dirty="0"/>
              <a:t> method</a:t>
            </a:r>
          </a:p>
          <a:p>
            <a:r>
              <a:rPr lang="en-US" dirty="0"/>
              <a:t>Even though anecdotes are not science, they are good for teaching</a:t>
            </a:r>
          </a:p>
          <a:p>
            <a:r>
              <a:rPr lang="en-US" dirty="0"/>
              <a:t>Bringing learners to the point where the information makes sense and feels comfortable (Cognitive ease) is important.</a:t>
            </a:r>
          </a:p>
          <a:p>
            <a:r>
              <a:rPr lang="en-US" dirty="0"/>
              <a:t>Remember physicians are still humans </a:t>
            </a:r>
          </a:p>
        </p:txBody>
      </p:sp>
    </p:spTree>
    <p:extLst>
      <p:ext uri="{BB962C8B-B14F-4D97-AF65-F5344CB8AC3E}">
        <p14:creationId xmlns:p14="http://schemas.microsoft.com/office/powerpoint/2010/main" val="5107115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1"/>
            <a:ext cx="8458200" cy="4419599"/>
          </a:xfrm>
        </p:spPr>
        <p:txBody>
          <a:bodyPr>
            <a:noAutofit/>
          </a:bodyPr>
          <a:lstStyle/>
          <a:p>
            <a:r>
              <a:rPr lang="en-US" sz="2800" dirty="0"/>
              <a:t>Referring to a study about being able to apply knowledge about the bystander effect when the information about bystander effect was presented first and subject anecdotes second and the different results when the anecdotes about subjects were provided first.</a:t>
            </a:r>
            <a:br>
              <a:rPr lang="en-US" sz="2800" dirty="0"/>
            </a:br>
            <a:br>
              <a:rPr lang="en-US" sz="2800" dirty="0"/>
            </a:br>
            <a:r>
              <a:rPr lang="en-US" sz="2800" dirty="0"/>
              <a:t>Stop and pair and share after each segment</a:t>
            </a:r>
            <a:br>
              <a:rPr lang="en-US" sz="2800" dirty="0"/>
            </a:br>
            <a:endParaRPr lang="en-US" sz="2800" dirty="0"/>
          </a:p>
        </p:txBody>
      </p:sp>
      <p:sp>
        <p:nvSpPr>
          <p:cNvPr id="9" name="Rectangle 8"/>
          <p:cNvSpPr/>
          <p:nvPr/>
        </p:nvSpPr>
        <p:spPr>
          <a:xfrm>
            <a:off x="-13997" y="6328595"/>
            <a:ext cx="2667000" cy="523220"/>
          </a:xfrm>
          <a:prstGeom prst="rect">
            <a:avLst/>
          </a:prstGeom>
        </p:spPr>
        <p:txBody>
          <a:bodyPr wrap="square">
            <a:spAutoFit/>
          </a:bodyPr>
          <a:lstStyle/>
          <a:p>
            <a:r>
              <a:rPr lang="en-US" sz="1400" dirty="0"/>
              <a:t>Homework: Consider watching the entire video link at end</a:t>
            </a:r>
          </a:p>
        </p:txBody>
      </p:sp>
      <p:sp>
        <p:nvSpPr>
          <p:cNvPr id="4" name="Content Placeholder 3"/>
          <p:cNvSpPr>
            <a:spLocks noGrp="1"/>
          </p:cNvSpPr>
          <p:nvPr>
            <p:ph idx="1"/>
          </p:nvPr>
        </p:nvSpPr>
        <p:spPr>
          <a:xfrm>
            <a:off x="0" y="4796605"/>
            <a:ext cx="9144000" cy="2061395"/>
          </a:xfrm>
        </p:spPr>
        <p:txBody>
          <a:bodyPr>
            <a:normAutofit/>
          </a:bodyPr>
          <a:lstStyle/>
          <a:p>
            <a:r>
              <a:rPr lang="en-US" sz="2800" dirty="0"/>
              <a:t>Derek Muller (2016) “Why anecdotes trump data.” </a:t>
            </a:r>
            <a:r>
              <a:rPr lang="en-US" sz="2800" dirty="0" err="1"/>
              <a:t>Veritasium</a:t>
            </a:r>
            <a:r>
              <a:rPr lang="en-US" sz="2800" dirty="0"/>
              <a:t> March 23, 2016 </a:t>
            </a:r>
            <a:r>
              <a:rPr lang="en-US" sz="2800" dirty="0">
                <a:hlinkClick r:id="rId2"/>
              </a:rPr>
              <a:t>https://www.youtube.com/watch?v=s7MTM4BKZ_E</a:t>
            </a:r>
            <a:r>
              <a:rPr lang="en-US" sz="2800" dirty="0"/>
              <a:t> </a:t>
            </a:r>
          </a:p>
          <a:p>
            <a:endParaRPr lang="en-US" sz="2800" dirty="0"/>
          </a:p>
        </p:txBody>
      </p:sp>
    </p:spTree>
    <p:extLst>
      <p:ext uri="{BB962C8B-B14F-4D97-AF65-F5344CB8AC3E}">
        <p14:creationId xmlns:p14="http://schemas.microsoft.com/office/powerpoint/2010/main" val="4218040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229600" cy="685800"/>
          </a:xfrm>
        </p:spPr>
        <p:txBody>
          <a:bodyPr>
            <a:normAutofit fontScale="90000"/>
          </a:bodyPr>
          <a:lstStyle/>
          <a:p>
            <a:r>
              <a:rPr lang="en-US" dirty="0"/>
              <a:t>How can we apply this?</a:t>
            </a:r>
          </a:p>
        </p:txBody>
      </p:sp>
      <p:sp>
        <p:nvSpPr>
          <p:cNvPr id="3" name="Content Placeholder 2"/>
          <p:cNvSpPr>
            <a:spLocks noGrp="1"/>
          </p:cNvSpPr>
          <p:nvPr>
            <p:ph idx="1"/>
          </p:nvPr>
        </p:nvSpPr>
        <p:spPr>
          <a:xfrm>
            <a:off x="381000" y="1905000"/>
            <a:ext cx="8534400" cy="4267200"/>
          </a:xfrm>
        </p:spPr>
        <p:txBody>
          <a:bodyPr/>
          <a:lstStyle/>
          <a:p>
            <a:pPr marL="0" indent="0">
              <a:buNone/>
            </a:pPr>
            <a:r>
              <a:rPr lang="en-US" dirty="0"/>
              <a:t>Use patient examples liberally and with specific purpose.</a:t>
            </a:r>
          </a:p>
          <a:p>
            <a:pPr marL="0" indent="0">
              <a:buNone/>
            </a:pPr>
            <a:endParaRPr lang="en-US" dirty="0"/>
          </a:p>
          <a:p>
            <a:pPr marL="0" indent="0">
              <a:buNone/>
            </a:pPr>
            <a:r>
              <a:rPr lang="en-US" dirty="0"/>
              <a:t>Identify how bias might cause you to want to ignore or deny the research data.</a:t>
            </a:r>
          </a:p>
        </p:txBody>
      </p:sp>
    </p:spTree>
    <p:extLst>
      <p:ext uri="{BB962C8B-B14F-4D97-AF65-F5344CB8AC3E}">
        <p14:creationId xmlns:p14="http://schemas.microsoft.com/office/powerpoint/2010/main" val="209724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3" y="990600"/>
            <a:ext cx="8915400" cy="685800"/>
          </a:xfrm>
        </p:spPr>
        <p:txBody>
          <a:bodyPr>
            <a:normAutofit fontScale="90000"/>
          </a:bodyPr>
          <a:lstStyle/>
          <a:p>
            <a:r>
              <a:rPr lang="en-US" dirty="0"/>
              <a:t>We Know When Things are Warmer…Right?</a:t>
            </a:r>
          </a:p>
        </p:txBody>
      </p:sp>
      <p:sp>
        <p:nvSpPr>
          <p:cNvPr id="3" name="Content Placeholder 2"/>
          <p:cNvSpPr>
            <a:spLocks noGrp="1"/>
          </p:cNvSpPr>
          <p:nvPr>
            <p:ph idx="1"/>
          </p:nvPr>
        </p:nvSpPr>
        <p:spPr>
          <a:xfrm>
            <a:off x="761999" y="2819400"/>
            <a:ext cx="8196943" cy="3429000"/>
          </a:xfrm>
        </p:spPr>
        <p:txBody>
          <a:bodyPr>
            <a:normAutofit/>
          </a:bodyPr>
          <a:lstStyle/>
          <a:p>
            <a:pPr marL="0" indent="0">
              <a:buNone/>
            </a:pPr>
            <a:r>
              <a:rPr lang="en-US" sz="1800" dirty="0"/>
              <a:t>Video clip from:</a:t>
            </a:r>
          </a:p>
          <a:p>
            <a:pPr marL="0" indent="0">
              <a:buNone/>
            </a:pPr>
            <a:r>
              <a:rPr lang="en-US" sz="1800" dirty="0"/>
              <a:t>Derek Muller (2012) “Misconceptions about temperature” </a:t>
            </a:r>
            <a:r>
              <a:rPr lang="en-US" sz="1800" dirty="0" err="1"/>
              <a:t>Veritasium</a:t>
            </a:r>
            <a:r>
              <a:rPr lang="en-US" sz="1800" dirty="0"/>
              <a:t> August 24, 2012 </a:t>
            </a:r>
            <a:r>
              <a:rPr lang="en-US" sz="1800" dirty="0">
                <a:hlinkClick r:id="rId2"/>
              </a:rPr>
              <a:t>https://www.youtube.com/embed/vqDbMEdLiCs</a:t>
            </a:r>
            <a:r>
              <a:rPr lang="en-US" sz="1800" dirty="0"/>
              <a:t>  </a:t>
            </a:r>
          </a:p>
        </p:txBody>
      </p:sp>
    </p:spTree>
    <p:extLst>
      <p:ext uri="{BB962C8B-B14F-4D97-AF65-F5344CB8AC3E}">
        <p14:creationId xmlns:p14="http://schemas.microsoft.com/office/powerpoint/2010/main" val="23285409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a:t>Get a little more skin in the game</a:t>
            </a:r>
          </a:p>
        </p:txBody>
      </p:sp>
      <p:sp>
        <p:nvSpPr>
          <p:cNvPr id="3" name="Content Placeholder 2"/>
          <p:cNvSpPr>
            <a:spLocks noGrp="1"/>
          </p:cNvSpPr>
          <p:nvPr>
            <p:ph idx="1"/>
          </p:nvPr>
        </p:nvSpPr>
        <p:spPr>
          <a:xfrm>
            <a:off x="381000" y="1371600"/>
            <a:ext cx="4648200" cy="5334000"/>
          </a:xfrm>
        </p:spPr>
        <p:txBody>
          <a:bodyPr/>
          <a:lstStyle/>
          <a:p>
            <a:r>
              <a:rPr lang="en-US" dirty="0"/>
              <a:t>Forced risk-taking</a:t>
            </a:r>
          </a:p>
          <a:p>
            <a:r>
              <a:rPr lang="en-US" dirty="0"/>
              <a:t>Vide clip from Derek Muller (2012) “Why do you make people look stupid?” </a:t>
            </a:r>
            <a:r>
              <a:rPr lang="en-US" dirty="0" err="1"/>
              <a:t>Veritasium</a:t>
            </a:r>
            <a:r>
              <a:rPr lang="en-US" dirty="0"/>
              <a:t> March 17, 2012</a:t>
            </a:r>
          </a:p>
          <a:p>
            <a:r>
              <a:rPr lang="en-US" dirty="0"/>
              <a:t>Use pretests and elicit biased belief.</a:t>
            </a:r>
          </a:p>
          <a:p>
            <a:endParaRPr lang="en-US" dirty="0"/>
          </a:p>
        </p:txBody>
      </p:sp>
      <p:sp>
        <p:nvSpPr>
          <p:cNvPr id="4" name="TextBox 3"/>
          <p:cNvSpPr txBox="1"/>
          <p:nvPr/>
        </p:nvSpPr>
        <p:spPr>
          <a:xfrm>
            <a:off x="76200" y="6477000"/>
            <a:ext cx="8991600" cy="369332"/>
          </a:xfrm>
          <a:prstGeom prst="rect">
            <a:avLst/>
          </a:prstGeom>
          <a:gradFill flip="none" rotWithShape="1">
            <a:gsLst>
              <a:gs pos="0">
                <a:schemeClr val="accent1">
                  <a:lumMod val="0"/>
                  <a:lumOff val="100000"/>
                </a:schemeClr>
              </a:gs>
              <a:gs pos="8000">
                <a:schemeClr val="accent1">
                  <a:lumMod val="0"/>
                  <a:lumOff val="100000"/>
                </a:schemeClr>
              </a:gs>
              <a:gs pos="96000">
                <a:schemeClr val="accent1">
                  <a:lumMod val="100000"/>
                </a:schemeClr>
              </a:gs>
            </a:gsLst>
            <a:lin ang="16200000" scaled="1"/>
            <a:tileRect/>
          </a:gradFill>
        </p:spPr>
        <p:txBody>
          <a:bodyPr wrap="square" rtlCol="0">
            <a:spAutoFit/>
          </a:bodyPr>
          <a:lstStyle/>
          <a:p>
            <a:endParaRPr lang="en-US" dirty="0"/>
          </a:p>
        </p:txBody>
      </p:sp>
      <p:pic>
        <p:nvPicPr>
          <p:cNvPr id="8"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584697" y="1960752"/>
            <a:ext cx="4775203" cy="3581402"/>
          </a:xfrm>
          <a:prstGeom prst="rect">
            <a:avLst/>
          </a:prstGeom>
        </p:spPr>
      </p:pic>
    </p:spTree>
    <p:extLst>
      <p:ext uri="{BB962C8B-B14F-4D97-AF65-F5344CB8AC3E}">
        <p14:creationId xmlns:p14="http://schemas.microsoft.com/office/powerpoint/2010/main" val="27451398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0"/>
            <a:ext cx="3886200" cy="4495800"/>
          </a:xfrm>
        </p:spPr>
        <p:txBody>
          <a:bodyPr>
            <a:normAutofit/>
          </a:bodyPr>
          <a:lstStyle/>
          <a:p>
            <a:r>
              <a:rPr lang="en-US" dirty="0"/>
              <a:t>Board Review Questions</a:t>
            </a:r>
          </a:p>
        </p:txBody>
      </p:sp>
      <p:sp>
        <p:nvSpPr>
          <p:cNvPr id="3" name="Content Placeholder 2"/>
          <p:cNvSpPr>
            <a:spLocks noGrp="1"/>
          </p:cNvSpPr>
          <p:nvPr>
            <p:ph idx="1"/>
          </p:nvPr>
        </p:nvSpPr>
        <p:spPr>
          <a:xfrm>
            <a:off x="304800" y="838200"/>
            <a:ext cx="3657600" cy="5181600"/>
          </a:xfrm>
        </p:spPr>
        <p:txBody>
          <a:bodyPr/>
          <a:lstStyle/>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84675" y="1508124"/>
            <a:ext cx="5156201" cy="3867151"/>
          </a:xfrm>
          <a:prstGeom prst="rect">
            <a:avLst/>
          </a:prstGeom>
        </p:spPr>
      </p:pic>
    </p:spTree>
    <p:extLst>
      <p:ext uri="{BB962C8B-B14F-4D97-AF65-F5344CB8AC3E}">
        <p14:creationId xmlns:p14="http://schemas.microsoft.com/office/powerpoint/2010/main" val="21574318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685800"/>
          </a:xfrm>
        </p:spPr>
        <p:txBody>
          <a:bodyPr>
            <a:normAutofit fontScale="90000"/>
          </a:bodyPr>
          <a:lstStyle/>
          <a:p>
            <a:r>
              <a:rPr lang="en-US" b="1" dirty="0"/>
              <a:t>You all did this too at the beginning</a:t>
            </a:r>
          </a:p>
        </p:txBody>
      </p:sp>
      <p:sp>
        <p:nvSpPr>
          <p:cNvPr id="3" name="Content Placeholder 2"/>
          <p:cNvSpPr>
            <a:spLocks noGrp="1"/>
          </p:cNvSpPr>
          <p:nvPr>
            <p:ph idx="1"/>
          </p:nvPr>
        </p:nvSpPr>
        <p:spPr>
          <a:xfrm>
            <a:off x="685800" y="1981200"/>
            <a:ext cx="7162800" cy="4191000"/>
          </a:xfrm>
        </p:spPr>
        <p:txBody>
          <a:bodyPr>
            <a:normAutofit/>
          </a:bodyPr>
          <a:lstStyle/>
          <a:p>
            <a:pPr marL="0" indent="0" algn="ctr">
              <a:buNone/>
            </a:pPr>
            <a:r>
              <a:rPr lang="en-US" sz="4000" dirty="0"/>
              <a:t>How do you think it affected your learning?</a:t>
            </a:r>
          </a:p>
        </p:txBody>
      </p:sp>
    </p:spTree>
    <p:extLst>
      <p:ext uri="{BB962C8B-B14F-4D97-AF65-F5344CB8AC3E}">
        <p14:creationId xmlns:p14="http://schemas.microsoft.com/office/powerpoint/2010/main" val="16254660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52365"/>
            <a:ext cx="9133114" cy="914400"/>
          </a:xfrm>
        </p:spPr>
        <p:txBody>
          <a:bodyPr>
            <a:normAutofit/>
          </a:bodyPr>
          <a:lstStyle/>
          <a:p>
            <a:r>
              <a:rPr lang="en-US" b="1" dirty="0"/>
              <a:t>Tincture of time</a:t>
            </a:r>
          </a:p>
        </p:txBody>
      </p:sp>
      <p:sp>
        <p:nvSpPr>
          <p:cNvPr id="3" name="Content Placeholder 2"/>
          <p:cNvSpPr>
            <a:spLocks noGrp="1"/>
          </p:cNvSpPr>
          <p:nvPr>
            <p:ph idx="1"/>
          </p:nvPr>
        </p:nvSpPr>
        <p:spPr>
          <a:xfrm>
            <a:off x="685800" y="1588720"/>
            <a:ext cx="8077200" cy="4583479"/>
          </a:xfrm>
          <a:solidFill>
            <a:schemeClr val="accent1">
              <a:lumMod val="20000"/>
              <a:lumOff val="80000"/>
            </a:schemeClr>
          </a:solidFill>
        </p:spPr>
        <p:txBody>
          <a:bodyPr>
            <a:normAutofit/>
          </a:bodyPr>
          <a:lstStyle/>
          <a:p>
            <a:r>
              <a:rPr lang="en-US" dirty="0"/>
              <a:t>Resistance in your medical learners at one point of time does not mean that they won’t re-evaluate when faced with predicted experiences.</a:t>
            </a:r>
          </a:p>
        </p:txBody>
      </p:sp>
    </p:spTree>
    <p:extLst>
      <p:ext uri="{BB962C8B-B14F-4D97-AF65-F5344CB8AC3E}">
        <p14:creationId xmlns:p14="http://schemas.microsoft.com/office/powerpoint/2010/main" val="34990442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a:t>Video interviews of residents about Agenda Setting</a:t>
            </a:r>
          </a:p>
        </p:txBody>
      </p:sp>
      <p:sp>
        <p:nvSpPr>
          <p:cNvPr id="3" name="Content Placeholder 2"/>
          <p:cNvSpPr>
            <a:spLocks noGrp="1"/>
          </p:cNvSpPr>
          <p:nvPr>
            <p:ph idx="1"/>
          </p:nvPr>
        </p:nvSpPr>
        <p:spPr>
          <a:xfrm>
            <a:off x="152400" y="1600200"/>
            <a:ext cx="8839200" cy="4648200"/>
          </a:xfrm>
        </p:spPr>
        <p:txBody>
          <a:bodyPr>
            <a:normAutofit fontScale="92500"/>
          </a:bodyPr>
          <a:lstStyle/>
          <a:p>
            <a:r>
              <a:rPr lang="en-US" dirty="0"/>
              <a:t>“I started using Agenda setting more often when I noticed I was getting “oh by the way requests when I was out of that part of the medical record.”</a:t>
            </a:r>
          </a:p>
          <a:p>
            <a:r>
              <a:rPr lang="en-US" dirty="0"/>
              <a:t>“I learned over time that taking a few seconds at the beginning saved me a long time and it didn’t come at the expense of relationship or quality of care.”</a:t>
            </a:r>
          </a:p>
          <a:p>
            <a:r>
              <a:rPr lang="en-US" dirty="0"/>
              <a:t>“You should make them try it 5 times” [Did you notice a difference after 5 times?] “It took me a little longer.”</a:t>
            </a:r>
          </a:p>
        </p:txBody>
      </p:sp>
    </p:spTree>
    <p:extLst>
      <p:ext uri="{BB962C8B-B14F-4D97-AF65-F5344CB8AC3E}">
        <p14:creationId xmlns:p14="http://schemas.microsoft.com/office/powerpoint/2010/main" val="4101478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Video Interview about when the morbid obesity data kicked in</a:t>
            </a:r>
          </a:p>
        </p:txBody>
      </p:sp>
      <p:sp>
        <p:nvSpPr>
          <p:cNvPr id="3" name="Content Placeholder 2"/>
          <p:cNvSpPr>
            <a:spLocks noGrp="1"/>
          </p:cNvSpPr>
          <p:nvPr>
            <p:ph idx="1"/>
          </p:nvPr>
        </p:nvSpPr>
        <p:spPr/>
        <p:txBody>
          <a:bodyPr>
            <a:normAutofit lnSpcReduction="10000"/>
          </a:bodyPr>
          <a:lstStyle/>
          <a:p>
            <a:r>
              <a:rPr lang="en-US" dirty="0"/>
              <a:t>I had been working with my patient (BMI in 40s) for six months on diet and exercise, and I realized this wasn’t going to work, and that I could refer her for bariatric surgery.</a:t>
            </a:r>
          </a:p>
        </p:txBody>
      </p:sp>
    </p:spTree>
    <p:extLst>
      <p:ext uri="{BB962C8B-B14F-4D97-AF65-F5344CB8AC3E}">
        <p14:creationId xmlns:p14="http://schemas.microsoft.com/office/powerpoint/2010/main" val="18256008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Slowly, but surely, they will start to catch the bias in their own thinking.</a:t>
            </a:r>
          </a:p>
        </p:txBody>
      </p:sp>
      <p:sp>
        <p:nvSpPr>
          <p:cNvPr id="3" name="Content Placeholder 2"/>
          <p:cNvSpPr>
            <a:spLocks noGrp="1"/>
          </p:cNvSpPr>
          <p:nvPr>
            <p:ph idx="1"/>
          </p:nvPr>
        </p:nvSpPr>
        <p:spPr/>
        <p:txBody>
          <a:bodyPr>
            <a:normAutofit lnSpcReduction="10000"/>
          </a:bodyPr>
          <a:lstStyle/>
          <a:p>
            <a:r>
              <a:rPr lang="en-US" dirty="0"/>
              <a:t>Video clip: I was doing informed consent for a circumcision and because aware of how my experience and religious bias impacted my use of the AAP guidelines.</a:t>
            </a:r>
          </a:p>
        </p:txBody>
      </p:sp>
    </p:spTree>
    <p:extLst>
      <p:ext uri="{BB962C8B-B14F-4D97-AF65-F5344CB8AC3E}">
        <p14:creationId xmlns:p14="http://schemas.microsoft.com/office/powerpoint/2010/main" val="1331581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a:t>Now its your turn</a:t>
            </a:r>
          </a:p>
        </p:txBody>
      </p:sp>
      <p:sp>
        <p:nvSpPr>
          <p:cNvPr id="3" name="Content Placeholder 2"/>
          <p:cNvSpPr>
            <a:spLocks noGrp="1"/>
          </p:cNvSpPr>
          <p:nvPr>
            <p:ph idx="1"/>
          </p:nvPr>
        </p:nvSpPr>
        <p:spPr>
          <a:xfrm>
            <a:off x="1295400" y="2824609"/>
            <a:ext cx="7086600" cy="1196181"/>
          </a:xfrm>
        </p:spPr>
        <p:txBody>
          <a:bodyPr>
            <a:normAutofit/>
          </a:bodyPr>
          <a:lstStyle/>
          <a:p>
            <a:r>
              <a:rPr lang="en-US" sz="2000" dirty="0"/>
              <a:t>Confirmation bias</a:t>
            </a:r>
          </a:p>
          <a:p>
            <a:r>
              <a:rPr lang="en-US" sz="2000" dirty="0"/>
              <a:t>Anchoring bias</a:t>
            </a:r>
          </a:p>
          <a:p>
            <a:r>
              <a:rPr lang="en-US" sz="2000" dirty="0"/>
              <a:t>Fundamental attribution bias</a:t>
            </a:r>
          </a:p>
        </p:txBody>
      </p:sp>
      <p:sp>
        <p:nvSpPr>
          <p:cNvPr id="4" name="TextBox 3"/>
          <p:cNvSpPr txBox="1"/>
          <p:nvPr/>
        </p:nvSpPr>
        <p:spPr>
          <a:xfrm>
            <a:off x="609600" y="1676400"/>
            <a:ext cx="7509941" cy="1077218"/>
          </a:xfrm>
          <a:prstGeom prst="rect">
            <a:avLst/>
          </a:prstGeom>
          <a:noFill/>
        </p:spPr>
        <p:txBody>
          <a:bodyPr wrap="none" rtlCol="0">
            <a:spAutoFit/>
          </a:bodyPr>
          <a:lstStyle/>
          <a:p>
            <a:r>
              <a:rPr lang="en-US" sz="3200" dirty="0"/>
              <a:t>Divide up in small groups</a:t>
            </a:r>
          </a:p>
          <a:p>
            <a:r>
              <a:rPr lang="en-US" sz="3200" dirty="0"/>
              <a:t>Spend five minutes with one of these biases</a:t>
            </a:r>
          </a:p>
        </p:txBody>
      </p:sp>
      <p:sp>
        <p:nvSpPr>
          <p:cNvPr id="5" name="TextBox 4"/>
          <p:cNvSpPr txBox="1"/>
          <p:nvPr/>
        </p:nvSpPr>
        <p:spPr>
          <a:xfrm>
            <a:off x="621323" y="4020790"/>
            <a:ext cx="5205046" cy="2092881"/>
          </a:xfrm>
          <a:prstGeom prst="rect">
            <a:avLst/>
          </a:prstGeom>
          <a:noFill/>
        </p:spPr>
        <p:txBody>
          <a:bodyPr wrap="square" rtlCol="0">
            <a:spAutoFit/>
          </a:bodyPr>
          <a:lstStyle/>
          <a:p>
            <a:r>
              <a:rPr lang="en-US" sz="3200" dirty="0"/>
              <a:t>Consider the following:</a:t>
            </a:r>
          </a:p>
          <a:p>
            <a:endParaRPr lang="en-US" dirty="0"/>
          </a:p>
          <a:p>
            <a:pPr marL="285750" indent="-285750">
              <a:buFont typeface="Arial" panose="020B0604020202020204" pitchFamily="34" charset="0"/>
              <a:buChar char="•"/>
            </a:pPr>
            <a:r>
              <a:rPr lang="en-US" sz="2000" dirty="0"/>
              <a:t>How do we recognize the bias?</a:t>
            </a:r>
          </a:p>
          <a:p>
            <a:pPr marL="285750" indent="-285750">
              <a:buFont typeface="Arial" panose="020B0604020202020204" pitchFamily="34" charset="0"/>
              <a:buChar char="•"/>
            </a:pPr>
            <a:r>
              <a:rPr lang="en-US" sz="2000" dirty="0"/>
              <a:t>How do we correct it?</a:t>
            </a:r>
          </a:p>
          <a:p>
            <a:pPr marL="285750" indent="-285750">
              <a:buFont typeface="Arial" panose="020B0604020202020204" pitchFamily="34" charset="0"/>
              <a:buChar char="•"/>
            </a:pPr>
            <a:r>
              <a:rPr lang="en-US" sz="2000" dirty="0"/>
              <a:t>How do we use its existence to help us?</a:t>
            </a:r>
          </a:p>
          <a:p>
            <a:pPr marL="285750" indent="-285750">
              <a:buFont typeface="Arial" panose="020B0604020202020204" pitchFamily="34" charset="0"/>
              <a:buChar char="•"/>
            </a:pPr>
            <a:endParaRPr lang="en-US" sz="2000" dirty="0"/>
          </a:p>
        </p:txBody>
      </p:sp>
      <p:sp>
        <p:nvSpPr>
          <p:cNvPr id="7" name="TextBox 6"/>
          <p:cNvSpPr txBox="1"/>
          <p:nvPr/>
        </p:nvSpPr>
        <p:spPr>
          <a:xfrm>
            <a:off x="5334000" y="2824609"/>
            <a:ext cx="3581400" cy="3046988"/>
          </a:xfrm>
          <a:prstGeom prst="rect">
            <a:avLst/>
          </a:prstGeom>
          <a:solidFill>
            <a:srgbClr val="FF0000"/>
          </a:solidFill>
        </p:spPr>
        <p:txBody>
          <a:bodyPr wrap="square" rtlCol="0">
            <a:spAutoFit/>
          </a:bodyPr>
          <a:lstStyle/>
          <a:p>
            <a:pPr algn="ctr"/>
            <a:r>
              <a:rPr lang="en-US" sz="4800" b="1" dirty="0">
                <a:solidFill>
                  <a:schemeClr val="bg1"/>
                </a:solidFill>
              </a:rPr>
              <a:t>Hand out the list of cognitive biases</a:t>
            </a:r>
          </a:p>
        </p:txBody>
      </p:sp>
    </p:spTree>
    <p:extLst>
      <p:ext uri="{BB962C8B-B14F-4D97-AF65-F5344CB8AC3E}">
        <p14:creationId xmlns:p14="http://schemas.microsoft.com/office/powerpoint/2010/main" val="118001489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6629400" cy="5943600"/>
          </a:xfrm>
        </p:spPr>
        <p:txBody>
          <a:bodyPr>
            <a:normAutofit fontScale="90000"/>
          </a:bodyPr>
          <a:lstStyle/>
          <a:p>
            <a:r>
              <a:rPr lang="en-US" dirty="0"/>
              <a:t>Another exercise:</a:t>
            </a:r>
            <a:br>
              <a:rPr lang="en-US" dirty="0"/>
            </a:br>
            <a:r>
              <a:rPr lang="en-US" dirty="0"/>
              <a:t>Please get back in your groups and pull out your problem sheet.  Each group can work on one problem identified in the beginning.  Identify the biases which might impact learning and potential solutions.</a:t>
            </a:r>
          </a:p>
        </p:txBody>
      </p:sp>
      <p:pic>
        <p:nvPicPr>
          <p:cNvPr id="5" name="Picture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5600" y="1905000"/>
            <a:ext cx="2112010" cy="2743200"/>
          </a:xfrm>
          <a:prstGeom prst="rect">
            <a:avLst/>
          </a:prstGeom>
          <a:noFill/>
          <a:ln>
            <a:noFill/>
          </a:ln>
        </p:spPr>
      </p:pic>
    </p:spTree>
    <p:extLst>
      <p:ext uri="{BB962C8B-B14F-4D97-AF65-F5344CB8AC3E}">
        <p14:creationId xmlns:p14="http://schemas.microsoft.com/office/powerpoint/2010/main" val="108490573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990600"/>
            <a:ext cx="8229600" cy="685800"/>
          </a:xfrm>
        </p:spPr>
        <p:txBody>
          <a:bodyPr>
            <a:normAutofit fontScale="90000"/>
          </a:bodyPr>
          <a:lstStyle/>
          <a:p>
            <a:r>
              <a:rPr lang="en-US" dirty="0"/>
              <a:t>Discussion</a:t>
            </a:r>
          </a:p>
        </p:txBody>
      </p:sp>
    </p:spTree>
    <p:extLst>
      <p:ext uri="{BB962C8B-B14F-4D97-AF65-F5344CB8AC3E}">
        <p14:creationId xmlns:p14="http://schemas.microsoft.com/office/powerpoint/2010/main" val="4072439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3400" y="838200"/>
            <a:ext cx="8229600" cy="685800"/>
          </a:xfrm>
        </p:spPr>
        <p:txBody>
          <a:bodyPr>
            <a:normAutofit fontScale="90000"/>
          </a:bodyPr>
          <a:lstStyle/>
          <a:p>
            <a:r>
              <a:rPr lang="en-US" dirty="0"/>
              <a:t>Who has had this experience?</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152" t="29731" r="-371" b="35556"/>
          <a:stretch/>
        </p:blipFill>
        <p:spPr>
          <a:xfrm>
            <a:off x="558282" y="1547327"/>
            <a:ext cx="7800809" cy="3556399"/>
          </a:xfrm>
          <a:prstGeom prst="rect">
            <a:avLst/>
          </a:prstGeom>
        </p:spPr>
      </p:pic>
      <p:sp>
        <p:nvSpPr>
          <p:cNvPr id="2" name="Oval Callout 1"/>
          <p:cNvSpPr/>
          <p:nvPr/>
        </p:nvSpPr>
        <p:spPr>
          <a:xfrm>
            <a:off x="5638800" y="2895600"/>
            <a:ext cx="3323591" cy="3157904"/>
          </a:xfrm>
          <a:custGeom>
            <a:avLst/>
            <a:gdLst>
              <a:gd name="connsiteX0" fmla="*/ 911235 w 3124200"/>
              <a:gd name="connsiteY0" fmla="*/ 3257550 h 2895600"/>
              <a:gd name="connsiteX1" fmla="*/ 794436 w 3124200"/>
              <a:gd name="connsiteY1" fmla="*/ 2708713 h 2895600"/>
              <a:gd name="connsiteX2" fmla="*/ 173190 w 3124200"/>
              <a:gd name="connsiteY2" fmla="*/ 785209 h 2895600"/>
              <a:gd name="connsiteX3" fmla="*/ 2053470 w 3124200"/>
              <a:gd name="connsiteY3" fmla="*/ 73493 h 2895600"/>
              <a:gd name="connsiteX4" fmla="*/ 3071745 w 3124200"/>
              <a:gd name="connsiteY4" fmla="*/ 1819838 h 2895600"/>
              <a:gd name="connsiteX5" fmla="*/ 1359971 w 3124200"/>
              <a:gd name="connsiteY5" fmla="*/ 2883429 h 2895600"/>
              <a:gd name="connsiteX6" fmla="*/ 911235 w 3124200"/>
              <a:gd name="connsiteY6" fmla="*/ 3257550 h 2895600"/>
              <a:gd name="connsiteX0" fmla="*/ 146392 w 3124781"/>
              <a:gd name="connsiteY0" fmla="*/ 3173784 h 3173784"/>
              <a:gd name="connsiteX1" fmla="*/ 794704 w 3124781"/>
              <a:gd name="connsiteY1" fmla="*/ 2708922 h 3173784"/>
              <a:gd name="connsiteX2" fmla="*/ 173458 w 3124781"/>
              <a:gd name="connsiteY2" fmla="*/ 785418 h 3173784"/>
              <a:gd name="connsiteX3" fmla="*/ 2053738 w 3124781"/>
              <a:gd name="connsiteY3" fmla="*/ 73702 h 3173784"/>
              <a:gd name="connsiteX4" fmla="*/ 3072013 w 3124781"/>
              <a:gd name="connsiteY4" fmla="*/ 1820047 h 3173784"/>
              <a:gd name="connsiteX5" fmla="*/ 1360239 w 3124781"/>
              <a:gd name="connsiteY5" fmla="*/ 2883638 h 3173784"/>
              <a:gd name="connsiteX6" fmla="*/ 146392 w 3124781"/>
              <a:gd name="connsiteY6" fmla="*/ 3173784 h 3173784"/>
              <a:gd name="connsiteX0" fmla="*/ 394598 w 3359283"/>
              <a:gd name="connsiteY0" fmla="*/ 3183333 h 3183333"/>
              <a:gd name="connsiteX1" fmla="*/ 1042910 w 3359283"/>
              <a:gd name="connsiteY1" fmla="*/ 2718471 h 3183333"/>
              <a:gd name="connsiteX2" fmla="*/ 123084 w 3359283"/>
              <a:gd name="connsiteY2" fmla="*/ 655007 h 3183333"/>
              <a:gd name="connsiteX3" fmla="*/ 2301944 w 3359283"/>
              <a:gd name="connsiteY3" fmla="*/ 83251 h 3183333"/>
              <a:gd name="connsiteX4" fmla="*/ 3320219 w 3359283"/>
              <a:gd name="connsiteY4" fmla="*/ 1829596 h 3183333"/>
              <a:gd name="connsiteX5" fmla="*/ 1608445 w 3359283"/>
              <a:gd name="connsiteY5" fmla="*/ 2893187 h 3183333"/>
              <a:gd name="connsiteX6" fmla="*/ 394598 w 3359283"/>
              <a:gd name="connsiteY6" fmla="*/ 3183333 h 3183333"/>
              <a:gd name="connsiteX0" fmla="*/ 407039 w 3371724"/>
              <a:gd name="connsiteY0" fmla="*/ 3159535 h 3159535"/>
              <a:gd name="connsiteX1" fmla="*/ 700787 w 3371724"/>
              <a:gd name="connsiteY1" fmla="*/ 2787979 h 3159535"/>
              <a:gd name="connsiteX2" fmla="*/ 135525 w 3371724"/>
              <a:gd name="connsiteY2" fmla="*/ 631209 h 3159535"/>
              <a:gd name="connsiteX3" fmla="*/ 2314385 w 3371724"/>
              <a:gd name="connsiteY3" fmla="*/ 59453 h 3159535"/>
              <a:gd name="connsiteX4" fmla="*/ 3332660 w 3371724"/>
              <a:gd name="connsiteY4" fmla="*/ 1805798 h 3159535"/>
              <a:gd name="connsiteX5" fmla="*/ 1620886 w 3371724"/>
              <a:gd name="connsiteY5" fmla="*/ 2869389 h 3159535"/>
              <a:gd name="connsiteX6" fmla="*/ 407039 w 3371724"/>
              <a:gd name="connsiteY6" fmla="*/ 3159535 h 3159535"/>
              <a:gd name="connsiteX0" fmla="*/ 359354 w 3323591"/>
              <a:gd name="connsiteY0" fmla="*/ 3157904 h 3157904"/>
              <a:gd name="connsiteX1" fmla="*/ 653102 w 3323591"/>
              <a:gd name="connsiteY1" fmla="*/ 2786348 h 3157904"/>
              <a:gd name="connsiteX2" fmla="*/ 153155 w 3323591"/>
              <a:gd name="connsiteY2" fmla="*/ 638908 h 3157904"/>
              <a:gd name="connsiteX3" fmla="*/ 2266700 w 3323591"/>
              <a:gd name="connsiteY3" fmla="*/ 57822 h 3157904"/>
              <a:gd name="connsiteX4" fmla="*/ 3284975 w 3323591"/>
              <a:gd name="connsiteY4" fmla="*/ 1804167 h 3157904"/>
              <a:gd name="connsiteX5" fmla="*/ 1573201 w 3323591"/>
              <a:gd name="connsiteY5" fmla="*/ 2867758 h 3157904"/>
              <a:gd name="connsiteX6" fmla="*/ 359354 w 3323591"/>
              <a:gd name="connsiteY6" fmla="*/ 3157904 h 3157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3591" h="3157904">
                <a:moveTo>
                  <a:pt x="359354" y="3157904"/>
                </a:moveTo>
                <a:cubicBezTo>
                  <a:pt x="320421" y="2974958"/>
                  <a:pt x="692035" y="2969294"/>
                  <a:pt x="653102" y="2786348"/>
                </a:cubicBezTo>
                <a:cubicBezTo>
                  <a:pt x="-77949" y="2404022"/>
                  <a:pt x="-115778" y="1093662"/>
                  <a:pt x="153155" y="638908"/>
                </a:cubicBezTo>
                <a:cubicBezTo>
                  <a:pt x="422088" y="184154"/>
                  <a:pt x="1744730" y="-136388"/>
                  <a:pt x="2266700" y="57822"/>
                </a:cubicBezTo>
                <a:cubicBezTo>
                  <a:pt x="2788670" y="252032"/>
                  <a:pt x="3497302" y="1064062"/>
                  <a:pt x="3284975" y="1804167"/>
                </a:cubicBezTo>
                <a:cubicBezTo>
                  <a:pt x="3083417" y="2506734"/>
                  <a:pt x="2350979" y="2961826"/>
                  <a:pt x="1573201" y="2867758"/>
                </a:cubicBezTo>
                <a:lnTo>
                  <a:pt x="359354" y="3157904"/>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Today we are going to work on chronic pain communication scripts</a:t>
            </a:r>
          </a:p>
        </p:txBody>
      </p:sp>
    </p:spTree>
    <p:extLst>
      <p:ext uri="{BB962C8B-B14F-4D97-AF65-F5344CB8AC3E}">
        <p14:creationId xmlns:p14="http://schemas.microsoft.com/office/powerpoint/2010/main" val="15839660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a:t>Summary</a:t>
            </a:r>
          </a:p>
        </p:txBody>
      </p:sp>
      <p:sp>
        <p:nvSpPr>
          <p:cNvPr id="3" name="Content Placeholder 2"/>
          <p:cNvSpPr>
            <a:spLocks noGrp="1"/>
          </p:cNvSpPr>
          <p:nvPr>
            <p:ph idx="1"/>
          </p:nvPr>
        </p:nvSpPr>
        <p:spPr>
          <a:xfrm>
            <a:off x="304800" y="1447800"/>
            <a:ext cx="8610600" cy="4724400"/>
          </a:xfrm>
        </p:spPr>
        <p:txBody>
          <a:bodyPr>
            <a:normAutofit/>
          </a:bodyPr>
          <a:lstStyle/>
          <a:p>
            <a:pPr marL="0" indent="0">
              <a:buNone/>
            </a:pPr>
            <a:r>
              <a:rPr lang="en-US" sz="3600" dirty="0"/>
              <a:t>Residents and humans: They are influenced by cognitive biases that interfere with learning.</a:t>
            </a:r>
          </a:p>
          <a:p>
            <a:pPr marL="400050" lvl="1" indent="0">
              <a:buNone/>
            </a:pPr>
            <a:r>
              <a:rPr lang="en-US" sz="3200" dirty="0"/>
              <a:t>Anchoring, Availability</a:t>
            </a:r>
            <a:r>
              <a:rPr lang="en-US" dirty="0"/>
              <a:t>, </a:t>
            </a:r>
            <a:r>
              <a:rPr lang="en-US" sz="3200" dirty="0"/>
              <a:t>Framing Effect, Confirmation Bias, Visceral Bias, Blind Obedience, Self-serving Bias, Overconfidence bias, Unpacking principle, among many others.</a:t>
            </a:r>
            <a:endParaRPr lang="en-US" dirty="0"/>
          </a:p>
          <a:p>
            <a:pPr lvl="1"/>
            <a:endParaRPr lang="en-US" dirty="0"/>
          </a:p>
        </p:txBody>
      </p:sp>
    </p:spTree>
    <p:extLst>
      <p:ext uri="{BB962C8B-B14F-4D97-AF65-F5344CB8AC3E}">
        <p14:creationId xmlns:p14="http://schemas.microsoft.com/office/powerpoint/2010/main" val="9857076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a:t>Summary</a:t>
            </a:r>
          </a:p>
        </p:txBody>
      </p:sp>
      <p:sp>
        <p:nvSpPr>
          <p:cNvPr id="3" name="Content Placeholder 2"/>
          <p:cNvSpPr>
            <a:spLocks noGrp="1"/>
          </p:cNvSpPr>
          <p:nvPr>
            <p:ph idx="1"/>
          </p:nvPr>
        </p:nvSpPr>
        <p:spPr>
          <a:xfrm>
            <a:off x="304800" y="1447800"/>
            <a:ext cx="8610600" cy="4724400"/>
          </a:xfrm>
        </p:spPr>
        <p:txBody>
          <a:bodyPr>
            <a:normAutofit fontScale="92500" lnSpcReduction="10000"/>
          </a:bodyPr>
          <a:lstStyle/>
          <a:p>
            <a:r>
              <a:rPr lang="en-US" dirty="0"/>
              <a:t>Many strategies can influence biases</a:t>
            </a:r>
          </a:p>
          <a:p>
            <a:pPr lvl="1"/>
            <a:r>
              <a:rPr lang="en-US" dirty="0"/>
              <a:t>Increase metacognition by teaching about biases and practice applying these to patient encounters and common clinical situations. (teaching slides are appended after references)</a:t>
            </a:r>
          </a:p>
          <a:p>
            <a:pPr lvl="1"/>
            <a:r>
              <a:rPr lang="en-US" dirty="0"/>
              <a:t>Increase awareness through pre-testing</a:t>
            </a:r>
          </a:p>
          <a:p>
            <a:pPr lvl="1"/>
            <a:r>
              <a:rPr lang="en-US" dirty="0"/>
              <a:t>Emphasize parallel process</a:t>
            </a:r>
          </a:p>
          <a:p>
            <a:pPr lvl="1"/>
            <a:r>
              <a:rPr lang="en-US" dirty="0"/>
              <a:t>Use bias to influence bias – anecdotes, rich engaging education</a:t>
            </a:r>
          </a:p>
          <a:p>
            <a:pPr lvl="1"/>
            <a:r>
              <a:rPr lang="en-US" dirty="0"/>
              <a:t>Take advantage of some great internet resources.(more information and links are appended after references)</a:t>
            </a:r>
          </a:p>
          <a:p>
            <a:pPr lvl="1"/>
            <a:endParaRPr lang="en-US" dirty="0"/>
          </a:p>
        </p:txBody>
      </p:sp>
    </p:spTree>
    <p:extLst>
      <p:ext uri="{BB962C8B-B14F-4D97-AF65-F5344CB8AC3E}">
        <p14:creationId xmlns:p14="http://schemas.microsoft.com/office/powerpoint/2010/main" val="18155418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22086"/>
            <a:ext cx="8229600" cy="685800"/>
          </a:xfrm>
        </p:spPr>
        <p:txBody>
          <a:bodyPr>
            <a:normAutofit fontScale="90000"/>
          </a:bodyPr>
          <a:lstStyle/>
          <a:p>
            <a:r>
              <a:rPr lang="en-US" dirty="0"/>
              <a:t>Summary</a:t>
            </a:r>
          </a:p>
        </p:txBody>
      </p:sp>
      <p:sp>
        <p:nvSpPr>
          <p:cNvPr id="3" name="Content Placeholder 2"/>
          <p:cNvSpPr>
            <a:spLocks noGrp="1"/>
          </p:cNvSpPr>
          <p:nvPr>
            <p:ph idx="1"/>
          </p:nvPr>
        </p:nvSpPr>
        <p:spPr>
          <a:xfrm>
            <a:off x="533400" y="1752600"/>
            <a:ext cx="8610600" cy="4648200"/>
          </a:xfrm>
        </p:spPr>
        <p:txBody>
          <a:bodyPr>
            <a:normAutofit/>
          </a:bodyPr>
          <a:lstStyle/>
          <a:p>
            <a:r>
              <a:rPr lang="en-US" dirty="0"/>
              <a:t>As Family Medicine educators, we have the challenge and the duty to identify and address these human factors that interfere with learning.</a:t>
            </a:r>
          </a:p>
          <a:p>
            <a:pPr lvl="1"/>
            <a:r>
              <a:rPr lang="en-US" dirty="0"/>
              <a:t>Bias is pervasive: Once the initial education is complete, vigilant preceptors and peers can help address bias in most residency situations.</a:t>
            </a:r>
          </a:p>
        </p:txBody>
      </p:sp>
    </p:spTree>
    <p:extLst>
      <p:ext uri="{BB962C8B-B14F-4D97-AF65-F5344CB8AC3E}">
        <p14:creationId xmlns:p14="http://schemas.microsoft.com/office/powerpoint/2010/main" val="347973367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990600"/>
            <a:ext cx="8229600" cy="685800"/>
          </a:xfrm>
        </p:spPr>
        <p:txBody>
          <a:bodyPr>
            <a:noAutofit/>
          </a:bodyPr>
          <a:lstStyle/>
          <a:p>
            <a:r>
              <a:rPr lang="en-US" sz="8000" dirty="0"/>
              <a:t>Thank you!</a:t>
            </a:r>
          </a:p>
        </p:txBody>
      </p:sp>
      <p:sp>
        <p:nvSpPr>
          <p:cNvPr id="3" name="Content Placeholder 2"/>
          <p:cNvSpPr>
            <a:spLocks noGrp="1"/>
          </p:cNvSpPr>
          <p:nvPr>
            <p:ph idx="1"/>
          </p:nvPr>
        </p:nvSpPr>
        <p:spPr>
          <a:xfrm>
            <a:off x="304800" y="1828800"/>
            <a:ext cx="8686800" cy="4267200"/>
          </a:xfrm>
        </p:spPr>
        <p:txBody>
          <a:bodyPr>
            <a:normAutofit/>
          </a:bodyPr>
          <a:lstStyle/>
          <a:p>
            <a:r>
              <a:rPr lang="en-US" dirty="0"/>
              <a:t>Please fill out the evaluations for us!</a:t>
            </a:r>
          </a:p>
          <a:p>
            <a:r>
              <a:rPr lang="en-US" dirty="0"/>
              <a:t>You are welcome to use any of our materials if you reference the source.</a:t>
            </a:r>
          </a:p>
          <a:p>
            <a:pPr lvl="1"/>
            <a:r>
              <a:rPr lang="en-US" dirty="0"/>
              <a:t>A big file with video clips will be available for downloading from WeTransfer until 9/28/16.</a:t>
            </a:r>
          </a:p>
          <a:p>
            <a:pPr lvl="2"/>
            <a:r>
              <a:rPr lang="en-US" dirty="0"/>
              <a:t>Go to this URL:</a:t>
            </a:r>
          </a:p>
          <a:p>
            <a:pPr lvl="1"/>
            <a:r>
              <a:rPr lang="en-US" dirty="0"/>
              <a:t>A stripped down and smaller version will be uploaded to STFM’s new site.</a:t>
            </a:r>
          </a:p>
        </p:txBody>
      </p:sp>
      <p:sp>
        <p:nvSpPr>
          <p:cNvPr id="4" name="TextBox 3"/>
          <p:cNvSpPr txBox="1"/>
          <p:nvPr/>
        </p:nvSpPr>
        <p:spPr>
          <a:xfrm>
            <a:off x="0" y="5867400"/>
            <a:ext cx="9144000" cy="381000"/>
          </a:xfrm>
          <a:prstGeom prst="rect">
            <a:avLst/>
          </a:prstGeom>
          <a:noFill/>
        </p:spPr>
        <p:txBody>
          <a:bodyPr wrap="square" rtlCol="0">
            <a:spAutoFit/>
          </a:bodyPr>
          <a:lstStyle/>
          <a:p>
            <a:r>
              <a:rPr lang="en-US" dirty="0">
                <a:hlinkClick r:id="rId2"/>
              </a:rPr>
              <a:t> BISHOPTW@mail.etsu.edu</a:t>
            </a:r>
            <a:r>
              <a:rPr lang="en-US" dirty="0"/>
              <a:t>           </a:t>
            </a:r>
            <a:r>
              <a:rPr lang="en-US" dirty="0">
                <a:hlinkClick r:id="rId3"/>
              </a:rPr>
              <a:t>julie.rickert@med.und.edu</a:t>
            </a:r>
            <a:r>
              <a:rPr lang="en-US" dirty="0"/>
              <a:t>          </a:t>
            </a:r>
            <a:r>
              <a:rPr lang="en-US" dirty="0">
                <a:hlinkClick r:id="rId4"/>
              </a:rPr>
              <a:t>eman.jammali@med.und.edu</a:t>
            </a:r>
            <a:r>
              <a:rPr lang="en-US" dirty="0"/>
              <a:t> </a:t>
            </a:r>
          </a:p>
        </p:txBody>
      </p:sp>
    </p:spTree>
    <p:extLst>
      <p:ext uri="{BB962C8B-B14F-4D97-AF65-F5344CB8AC3E}">
        <p14:creationId xmlns:p14="http://schemas.microsoft.com/office/powerpoint/2010/main" val="71664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85800"/>
          </a:xfrm>
        </p:spPr>
        <p:txBody>
          <a:bodyPr>
            <a:normAutofit fontScale="90000"/>
          </a:bodyPr>
          <a:lstStyle/>
          <a:p>
            <a:r>
              <a:rPr lang="en-US" dirty="0"/>
              <a:t>References</a:t>
            </a:r>
            <a:br>
              <a:rPr lang="en-US" dirty="0"/>
            </a:br>
            <a:r>
              <a:rPr lang="en-US" sz="2200" dirty="0"/>
              <a:t>These are the ones about bias, there are a few in the body that refer to the specific facts under discussion.</a:t>
            </a:r>
          </a:p>
        </p:txBody>
      </p:sp>
      <p:sp>
        <p:nvSpPr>
          <p:cNvPr id="4" name="Content Placeholder 3"/>
          <p:cNvSpPr txBox="1">
            <a:spLocks noGrp="1" noChangeArrowheads="1"/>
          </p:cNvSpPr>
          <p:nvPr>
            <p:ph idx="1"/>
          </p:nvPr>
        </p:nvSpPr>
        <p:spPr bwMode="auto">
          <a:xfrm>
            <a:off x="0" y="1676400"/>
            <a:ext cx="8991600" cy="4696670"/>
          </a:xfrm>
          <a:prstGeom prst="rect">
            <a:avLst/>
          </a:prstGeom>
          <a:noFill/>
          <a:ln w="9525">
            <a:noFill/>
            <a:miter lim="800000"/>
            <a:headEnd/>
            <a:tailEnd/>
          </a:ln>
        </p:spPr>
        <p:txBody>
          <a:bodyPr wrap="square">
            <a:spAutoFit/>
          </a:bodyPr>
          <a:lstStyle/>
          <a:p>
            <a:pPr marL="0" indent="0">
              <a:buNone/>
            </a:pPr>
            <a:r>
              <a:rPr lang="en-US" sz="2200" dirty="0" err="1"/>
              <a:t>Croskerry</a:t>
            </a:r>
            <a:r>
              <a:rPr lang="en-US" sz="2200" dirty="0"/>
              <a:t>, P. (2013). From mindless to mindful practice—cognitive bias and clinical decision making. </a:t>
            </a:r>
            <a:r>
              <a:rPr lang="en-US" sz="2200" i="1" dirty="0"/>
              <a:t>N </a:t>
            </a:r>
            <a:r>
              <a:rPr lang="en-US" sz="2200" i="1" dirty="0" err="1"/>
              <a:t>Engl</a:t>
            </a:r>
            <a:r>
              <a:rPr lang="en-US" sz="2200" i="1" dirty="0"/>
              <a:t> J Med</a:t>
            </a:r>
            <a:r>
              <a:rPr lang="en-US" sz="2200" dirty="0"/>
              <a:t>, </a:t>
            </a:r>
            <a:r>
              <a:rPr lang="en-US" sz="2200" i="1" dirty="0"/>
              <a:t>368</a:t>
            </a:r>
            <a:r>
              <a:rPr lang="en-US" sz="2200" dirty="0"/>
              <a:t>(26), 2445-2448.</a:t>
            </a:r>
          </a:p>
          <a:p>
            <a:pPr marL="0" indent="0">
              <a:buNone/>
            </a:pPr>
            <a:r>
              <a:rPr lang="en-US" sz="2200" dirty="0"/>
              <a:t>Eva, K. W., </a:t>
            </a:r>
            <a:r>
              <a:rPr lang="en-US" sz="2200" dirty="0" err="1"/>
              <a:t>Armson</a:t>
            </a:r>
            <a:r>
              <a:rPr lang="en-US" sz="2200" dirty="0"/>
              <a:t>, H., </a:t>
            </a:r>
            <a:r>
              <a:rPr lang="en-US" sz="2200" dirty="0" err="1"/>
              <a:t>Holmboe</a:t>
            </a:r>
            <a:r>
              <a:rPr lang="en-US" sz="2200" dirty="0"/>
              <a:t>, E., Lockyer, J., </a:t>
            </a:r>
            <a:r>
              <a:rPr lang="en-US" sz="2200" dirty="0" err="1"/>
              <a:t>Loney</a:t>
            </a:r>
            <a:r>
              <a:rPr lang="en-US" sz="2200" dirty="0"/>
              <a:t>, E., Mann, K., &amp; </a:t>
            </a:r>
            <a:r>
              <a:rPr lang="en-US" sz="2200" dirty="0" err="1"/>
              <a:t>Sargeant</a:t>
            </a:r>
            <a:r>
              <a:rPr lang="en-US" sz="2200" dirty="0"/>
              <a:t>, J. (2012). Factors influencing responsiveness to feedback: on the interplay between fear, confidence, and reasoning processes. </a:t>
            </a:r>
            <a:r>
              <a:rPr lang="en-US" sz="2200" i="1" dirty="0"/>
              <a:t>Advances in health sciences education</a:t>
            </a:r>
            <a:r>
              <a:rPr lang="en-US" sz="2200" dirty="0"/>
              <a:t>, </a:t>
            </a:r>
            <a:r>
              <a:rPr lang="en-US" sz="2200" i="1" dirty="0"/>
              <a:t>17</a:t>
            </a:r>
            <a:r>
              <a:rPr lang="en-US" sz="2200" dirty="0"/>
              <a:t>(1), 15-26. </a:t>
            </a:r>
          </a:p>
          <a:p>
            <a:pPr marL="0" indent="0">
              <a:buNone/>
            </a:pPr>
            <a:r>
              <a:rPr lang="en-US" sz="2200" dirty="0" err="1"/>
              <a:t>Ogdie</a:t>
            </a:r>
            <a:r>
              <a:rPr lang="en-US" sz="2200" dirty="0"/>
              <a:t>, A. R., Reilly, J. B., Pang, M. W. G., </a:t>
            </a:r>
            <a:r>
              <a:rPr lang="en-US" sz="2200" dirty="0" err="1"/>
              <a:t>Keddem</a:t>
            </a:r>
            <a:r>
              <a:rPr lang="en-US" sz="2200" dirty="0"/>
              <a:t>, M. S., </a:t>
            </a:r>
            <a:r>
              <a:rPr lang="en-US" sz="2200" dirty="0" err="1"/>
              <a:t>Barg</a:t>
            </a:r>
            <a:r>
              <a:rPr lang="en-US" sz="2200" dirty="0"/>
              <a:t>, F. K., Von </a:t>
            </a:r>
            <a:r>
              <a:rPr lang="en-US" sz="2200" dirty="0" err="1"/>
              <a:t>Feldt</a:t>
            </a:r>
            <a:r>
              <a:rPr lang="en-US" sz="2200" dirty="0"/>
              <a:t>, J. M., &amp; Myers, J. S. (2012). Seen through their eyes: residents’ reflections on the cognitive and contextual components of diagnostic errors in medicine. </a:t>
            </a:r>
            <a:r>
              <a:rPr lang="en-US" sz="2200" i="1" dirty="0"/>
              <a:t>Academic Medicine: Journal of the Association of American Medical Colleges</a:t>
            </a:r>
            <a:r>
              <a:rPr lang="en-US" sz="2200" dirty="0"/>
              <a:t>, </a:t>
            </a:r>
            <a:r>
              <a:rPr lang="en-US" sz="2200" i="1" dirty="0"/>
              <a:t>87</a:t>
            </a:r>
            <a:r>
              <a:rPr lang="en-US" sz="2200" dirty="0"/>
              <a:t>(10), 1361.</a:t>
            </a:r>
          </a:p>
          <a:p>
            <a:pPr marL="0" indent="0" fontAlgn="base">
              <a:buNone/>
            </a:pPr>
            <a:r>
              <a:rPr lang="en-US" sz="2200" dirty="0"/>
              <a:t>Shaw, D., &amp; </a:t>
            </a:r>
            <a:r>
              <a:rPr lang="en-US" sz="2200" dirty="0" err="1"/>
              <a:t>Elger</a:t>
            </a:r>
            <a:r>
              <a:rPr lang="en-US" sz="2200" dirty="0"/>
              <a:t>, B. (2013). Evidence-based persuasion: an ethical imperative. </a:t>
            </a:r>
            <a:r>
              <a:rPr lang="en-US" sz="2200" i="1" dirty="0"/>
              <a:t>Jama</a:t>
            </a:r>
            <a:r>
              <a:rPr lang="en-US" sz="2200" dirty="0"/>
              <a:t>, </a:t>
            </a:r>
            <a:r>
              <a:rPr lang="en-US" sz="2200" i="1" dirty="0"/>
              <a:t>309</a:t>
            </a:r>
            <a:r>
              <a:rPr lang="en-US" sz="2200" dirty="0"/>
              <a:t>(16), 1689-1690.</a:t>
            </a:r>
            <a:endParaRPr lang="en-US" sz="2200" i="1" dirty="0">
              <a:latin typeface="Calibri" pitchFamily="34" charset="0"/>
            </a:endParaRPr>
          </a:p>
        </p:txBody>
      </p:sp>
    </p:spTree>
    <p:extLst>
      <p:ext uri="{BB962C8B-B14F-4D97-AF65-F5344CB8AC3E}">
        <p14:creationId xmlns:p14="http://schemas.microsoft.com/office/powerpoint/2010/main" val="382898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685800"/>
          </a:xfrm>
        </p:spPr>
        <p:txBody>
          <a:bodyPr>
            <a:normAutofit fontScale="90000"/>
          </a:bodyPr>
          <a:lstStyle/>
          <a:p>
            <a:r>
              <a:rPr lang="en-US" dirty="0"/>
              <a:t>YouTube clips</a:t>
            </a:r>
          </a:p>
        </p:txBody>
      </p:sp>
      <p:sp>
        <p:nvSpPr>
          <p:cNvPr id="3" name="Content Placeholder 2"/>
          <p:cNvSpPr>
            <a:spLocks noGrp="1"/>
          </p:cNvSpPr>
          <p:nvPr>
            <p:ph idx="1"/>
          </p:nvPr>
        </p:nvSpPr>
        <p:spPr>
          <a:xfrm>
            <a:off x="152400" y="1447800"/>
            <a:ext cx="8839200" cy="4953000"/>
          </a:xfrm>
        </p:spPr>
        <p:txBody>
          <a:bodyPr>
            <a:normAutofit/>
          </a:bodyPr>
          <a:lstStyle/>
          <a:p>
            <a:r>
              <a:rPr lang="en-US" sz="2800" dirty="0"/>
              <a:t>Video clips can be very engaging.</a:t>
            </a:r>
          </a:p>
          <a:p>
            <a:r>
              <a:rPr lang="en-US" sz="2800" dirty="0"/>
              <a:t>These clips are used under the Fair Use Act (small portions used for educational purposes). We do not own the rights.  Please be sure to credit the creators if you use them.</a:t>
            </a:r>
          </a:p>
          <a:p>
            <a:r>
              <a:rPr lang="en-US" sz="2800" dirty="0"/>
              <a:t>Downloading and editing keeps your presentation moving briskly – but do test for playback and audio in advance.  I used Movie Maker     </a:t>
            </a:r>
          </a:p>
          <a:p>
            <a:endParaRPr lang="en-US" sz="2800" dirty="0"/>
          </a:p>
        </p:txBody>
      </p:sp>
    </p:spTree>
    <p:extLst>
      <p:ext uri="{BB962C8B-B14F-4D97-AF65-F5344CB8AC3E}">
        <p14:creationId xmlns:p14="http://schemas.microsoft.com/office/powerpoint/2010/main" val="23522430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229600" cy="685800"/>
          </a:xfrm>
        </p:spPr>
        <p:txBody>
          <a:bodyPr>
            <a:normAutofit fontScale="90000"/>
          </a:bodyPr>
          <a:lstStyle/>
          <a:p>
            <a:r>
              <a:rPr lang="en-US" dirty="0"/>
              <a:t>Healthcare Triage</a:t>
            </a:r>
          </a:p>
        </p:txBody>
      </p:sp>
      <p:sp>
        <p:nvSpPr>
          <p:cNvPr id="3" name="Content Placeholder 2"/>
          <p:cNvSpPr>
            <a:spLocks noGrp="1"/>
          </p:cNvSpPr>
          <p:nvPr>
            <p:ph idx="1"/>
          </p:nvPr>
        </p:nvSpPr>
        <p:spPr>
          <a:xfrm>
            <a:off x="0" y="1905000"/>
            <a:ext cx="2057400" cy="4267200"/>
          </a:xfrm>
        </p:spPr>
        <p:txBody>
          <a:bodyPr>
            <a:normAutofit/>
          </a:bodyPr>
          <a:lstStyle/>
          <a:p>
            <a:r>
              <a:rPr lang="en-US" sz="2400" dirty="0"/>
              <a:t>YouTube Channel</a:t>
            </a:r>
          </a:p>
          <a:p>
            <a:r>
              <a:rPr lang="en-US" sz="2400" dirty="0"/>
              <a:t>Evidence-based medicine</a:t>
            </a:r>
          </a:p>
          <a:p>
            <a:r>
              <a:rPr lang="en-US" sz="2400" dirty="0"/>
              <a:t>Human face</a:t>
            </a:r>
          </a:p>
        </p:txBody>
      </p:sp>
    </p:spTree>
    <p:extLst>
      <p:ext uri="{BB962C8B-B14F-4D97-AF65-F5344CB8AC3E}">
        <p14:creationId xmlns:p14="http://schemas.microsoft.com/office/powerpoint/2010/main" val="17830851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5105400"/>
          </a:xfrm>
        </p:spPr>
        <p:txBody>
          <a:bodyPr>
            <a:normAutofit fontScale="77500" lnSpcReduction="20000"/>
          </a:bodyPr>
          <a:lstStyle/>
          <a:p>
            <a:r>
              <a:rPr lang="en-US" dirty="0"/>
              <a:t>Aaron Carrol (2015) “It’s Hard to Change Physician Behavior” Healthcare Triage 03/27/2015 </a:t>
            </a:r>
            <a:r>
              <a:rPr lang="en-US" dirty="0">
                <a:hlinkClick r:id="rId2"/>
              </a:rPr>
              <a:t>https://www.youtube.com/watch?v=WdU3dbdsh6U</a:t>
            </a:r>
            <a:r>
              <a:rPr lang="en-US" dirty="0"/>
              <a:t> </a:t>
            </a:r>
          </a:p>
          <a:p>
            <a:r>
              <a:rPr lang="en-US" dirty="0"/>
              <a:t>Aaron Carroll (2015) “We’re probably screening for breast cancer too much” Healthcare Triage 04/24/2015 </a:t>
            </a:r>
            <a:r>
              <a:rPr lang="en-US" dirty="0">
                <a:hlinkClick r:id="rId3"/>
              </a:rPr>
              <a:t>https://www.youtube.com/watch?v=D1mObgVdgdU</a:t>
            </a:r>
            <a:r>
              <a:rPr lang="en-US" dirty="0"/>
              <a:t> </a:t>
            </a:r>
          </a:p>
          <a:p>
            <a:r>
              <a:rPr lang="en-US" dirty="0"/>
              <a:t>Aaron Carroll (2015) “Patients bossing doctors around? It’s a myth”  Healthcare Triage 02/20/2015 </a:t>
            </a:r>
            <a:r>
              <a:rPr lang="en-US" dirty="0">
                <a:hlinkClick r:id="rId4"/>
              </a:rPr>
              <a:t>https://www.youtube.com/watch?v=ztFS23LtMzE</a:t>
            </a:r>
            <a:r>
              <a:rPr lang="en-US" dirty="0"/>
              <a:t> </a:t>
            </a:r>
          </a:p>
          <a:p>
            <a:r>
              <a:rPr lang="en-US" dirty="0"/>
              <a:t>Aaron Carroll (2015) “Studies Confirm, Vaccines Still Don't Cause Autism. But Are These Studies Helping?” Healthcare Triage 7/13/2015 </a:t>
            </a:r>
            <a:r>
              <a:rPr lang="en-US" dirty="0">
                <a:hlinkClick r:id="rId5"/>
              </a:rPr>
              <a:t>https://www.youtube.com/watch?v=j_zqBPuPx8w</a:t>
            </a:r>
            <a:endParaRPr lang="en-US" dirty="0"/>
          </a:p>
          <a:p>
            <a:r>
              <a:rPr lang="en-US" dirty="0"/>
              <a:t>Aaron Carroll (2016) “Doctors and Depression” Healthcare Triage 02/23/2016 </a:t>
            </a:r>
            <a:r>
              <a:rPr lang="en-US" dirty="0">
                <a:hlinkClick r:id="rId6"/>
              </a:rPr>
              <a:t>https://www.youtube.com/watch?v=3lda4KyXbLE</a:t>
            </a:r>
            <a:r>
              <a:rPr lang="en-US" dirty="0"/>
              <a:t> </a:t>
            </a:r>
          </a:p>
          <a:p>
            <a:endParaRPr lang="en-US" dirty="0"/>
          </a:p>
        </p:txBody>
      </p:sp>
      <p:sp>
        <p:nvSpPr>
          <p:cNvPr id="4" name="Title 1"/>
          <p:cNvSpPr>
            <a:spLocks noGrp="1"/>
          </p:cNvSpPr>
          <p:nvPr>
            <p:ph type="title"/>
          </p:nvPr>
        </p:nvSpPr>
        <p:spPr>
          <a:xfrm>
            <a:off x="304800" y="457200"/>
            <a:ext cx="8229600" cy="685800"/>
          </a:xfrm>
        </p:spPr>
        <p:txBody>
          <a:bodyPr>
            <a:normAutofit fontScale="90000"/>
          </a:bodyPr>
          <a:lstStyle/>
          <a:p>
            <a:r>
              <a:rPr lang="en-US" dirty="0"/>
              <a:t>YouTube clips</a:t>
            </a:r>
          </a:p>
        </p:txBody>
      </p:sp>
    </p:spTree>
    <p:extLst>
      <p:ext uri="{BB962C8B-B14F-4D97-AF65-F5344CB8AC3E}">
        <p14:creationId xmlns:p14="http://schemas.microsoft.com/office/powerpoint/2010/main" val="21305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685800"/>
            <a:ext cx="8839200" cy="5638800"/>
          </a:xfrm>
        </p:spPr>
        <p:txBody>
          <a:bodyPr>
            <a:normAutofit/>
          </a:bodyPr>
          <a:lstStyle/>
          <a:p>
            <a:r>
              <a:rPr lang="en-US" sz="2800" dirty="0"/>
              <a:t>Hank Green (2014)  “I love science (clean version).” </a:t>
            </a:r>
            <a:r>
              <a:rPr lang="en-US" sz="2800" dirty="0" err="1"/>
              <a:t>Vlogbrothers</a:t>
            </a:r>
            <a:r>
              <a:rPr lang="en-US" sz="2800" dirty="0"/>
              <a:t> April 25, 2014 </a:t>
            </a:r>
            <a:r>
              <a:rPr lang="en-US" sz="2800" dirty="0">
                <a:hlinkClick r:id="rId2"/>
              </a:rPr>
              <a:t>https://www.youtube.com/watch?v=IC0m31P_qyk</a:t>
            </a:r>
            <a:r>
              <a:rPr lang="en-US" sz="2800" dirty="0"/>
              <a:t> </a:t>
            </a:r>
          </a:p>
          <a:p>
            <a:r>
              <a:rPr lang="en-US" sz="2800" dirty="0"/>
              <a:t>Hank Green (2015) “The science of anti-vaccination.” </a:t>
            </a:r>
            <a:r>
              <a:rPr lang="en-US" sz="2800" dirty="0" err="1"/>
              <a:t>SciShow</a:t>
            </a:r>
            <a:r>
              <a:rPr lang="en-US" sz="2800" dirty="0"/>
              <a:t> February 19, 2015 </a:t>
            </a:r>
            <a:r>
              <a:rPr lang="en-US" sz="2800" dirty="0">
                <a:hlinkClick r:id="rId3"/>
              </a:rPr>
              <a:t>https://www.youtube.com/watch?v=Rzxr9FeZf1g</a:t>
            </a:r>
            <a:r>
              <a:rPr lang="en-US" sz="2800" dirty="0"/>
              <a:t> </a:t>
            </a:r>
          </a:p>
          <a:p>
            <a:r>
              <a:rPr lang="en-US" sz="2800" dirty="0"/>
              <a:t>Michael </a:t>
            </a:r>
            <a:r>
              <a:rPr lang="en-US" sz="2800" dirty="0" err="1"/>
              <a:t>Shermer</a:t>
            </a:r>
            <a:r>
              <a:rPr lang="en-US" sz="2800" dirty="0"/>
              <a:t> (2008) “Why people believe weird things.” TED Talks April15, 2008. </a:t>
            </a:r>
            <a:r>
              <a:rPr lang="en-US" sz="2800" dirty="0">
                <a:hlinkClick r:id="rId4"/>
              </a:rPr>
              <a:t>https://www.youtube.com/watch?v=8T_jwq9ph8k</a:t>
            </a:r>
            <a:r>
              <a:rPr lang="en-US" sz="2800" dirty="0"/>
              <a:t> </a:t>
            </a:r>
          </a:p>
          <a:p>
            <a:r>
              <a:rPr lang="en-US" sz="2800" dirty="0"/>
              <a:t>Destin Sandlin (2015) “The backwards brain bicycle.” </a:t>
            </a:r>
            <a:r>
              <a:rPr lang="en-US" sz="2800" dirty="0" err="1"/>
              <a:t>SmarterEveryDay</a:t>
            </a:r>
            <a:r>
              <a:rPr lang="en-US" sz="2800" dirty="0"/>
              <a:t> 133 April 24, 2015. </a:t>
            </a:r>
            <a:r>
              <a:rPr lang="en-US" sz="2800" dirty="0">
                <a:hlinkClick r:id="rId5"/>
              </a:rPr>
              <a:t>https://www.youtube.com/watch?v=MFzDaBzBlL0</a:t>
            </a:r>
            <a:r>
              <a:rPr lang="en-US" sz="2800" dirty="0"/>
              <a:t> </a:t>
            </a:r>
          </a:p>
          <a:p>
            <a:endParaRPr lang="en-US" sz="2800" dirty="0"/>
          </a:p>
        </p:txBody>
      </p:sp>
    </p:spTree>
    <p:extLst>
      <p:ext uri="{BB962C8B-B14F-4D97-AF65-F5344CB8AC3E}">
        <p14:creationId xmlns:p14="http://schemas.microsoft.com/office/powerpoint/2010/main" val="37913219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762000"/>
            <a:ext cx="8686800" cy="5486400"/>
          </a:xfrm>
        </p:spPr>
        <p:txBody>
          <a:bodyPr>
            <a:normAutofit fontScale="85000" lnSpcReduction="20000"/>
          </a:bodyPr>
          <a:lstStyle/>
          <a:p>
            <a:r>
              <a:rPr lang="en-US" dirty="0"/>
              <a:t>Derek Muller (2016) “The illusion of truth” </a:t>
            </a:r>
            <a:r>
              <a:rPr lang="en-US" dirty="0" err="1"/>
              <a:t>Veritasium</a:t>
            </a:r>
            <a:r>
              <a:rPr lang="en-US" dirty="0"/>
              <a:t> July 21, 2016 </a:t>
            </a:r>
            <a:r>
              <a:rPr lang="en-US" dirty="0">
                <a:hlinkClick r:id="rId2"/>
              </a:rPr>
              <a:t>https://www.youtube.com/watch?v=cebFWOlx848</a:t>
            </a:r>
            <a:r>
              <a:rPr lang="en-US" dirty="0"/>
              <a:t> </a:t>
            </a:r>
          </a:p>
          <a:p>
            <a:r>
              <a:rPr lang="en-US" dirty="0"/>
              <a:t>Derek Muller (2012) “Why do you make people look stupid?” </a:t>
            </a:r>
            <a:r>
              <a:rPr lang="en-US" dirty="0" err="1"/>
              <a:t>Veritasium</a:t>
            </a:r>
            <a:r>
              <a:rPr lang="en-US" dirty="0"/>
              <a:t> March 17, 2012 </a:t>
            </a:r>
            <a:r>
              <a:rPr lang="en-US" dirty="0">
                <a:hlinkClick r:id="rId3"/>
              </a:rPr>
              <a:t>https://www.youtube.com/watch?v=cY_o4A1wzsg</a:t>
            </a:r>
            <a:r>
              <a:rPr lang="en-US" dirty="0"/>
              <a:t> </a:t>
            </a:r>
          </a:p>
          <a:p>
            <a:r>
              <a:rPr lang="en-US" dirty="0"/>
              <a:t>Derek Muller (2016) “Why anecdotes trump data.” </a:t>
            </a:r>
            <a:r>
              <a:rPr lang="en-US" dirty="0" err="1"/>
              <a:t>Veritasium</a:t>
            </a:r>
            <a:r>
              <a:rPr lang="en-US" dirty="0"/>
              <a:t> March 23, 2016 </a:t>
            </a:r>
            <a:r>
              <a:rPr lang="en-US" dirty="0">
                <a:hlinkClick r:id="rId4"/>
              </a:rPr>
              <a:t>https://www.youtube.com/watch?v=s7MTM4BKZ_E</a:t>
            </a:r>
            <a:r>
              <a:rPr lang="en-US" dirty="0"/>
              <a:t> </a:t>
            </a:r>
          </a:p>
          <a:p>
            <a:r>
              <a:rPr lang="en-US" dirty="0"/>
              <a:t>Derek Muller (2014) “Can you solve this?” </a:t>
            </a:r>
            <a:r>
              <a:rPr lang="en-US" dirty="0" err="1"/>
              <a:t>Veritasium</a:t>
            </a:r>
            <a:r>
              <a:rPr lang="en-US" dirty="0"/>
              <a:t> February 24, 2014 </a:t>
            </a:r>
            <a:r>
              <a:rPr lang="en-US" dirty="0">
                <a:hlinkClick r:id="rId5"/>
              </a:rPr>
              <a:t>https://www.youtube.com/watch?v=vKA4w2O61Xo</a:t>
            </a:r>
            <a:endParaRPr lang="en-US" dirty="0"/>
          </a:p>
          <a:p>
            <a:r>
              <a:rPr lang="en-US" dirty="0"/>
              <a:t>Derek Muller (2012) “Misconceptions about temperature” </a:t>
            </a:r>
            <a:r>
              <a:rPr lang="en-US" dirty="0" err="1"/>
              <a:t>Veritasium</a:t>
            </a:r>
            <a:r>
              <a:rPr lang="en-US" dirty="0"/>
              <a:t> August 24, 2012 </a:t>
            </a:r>
            <a:r>
              <a:rPr lang="en-US" dirty="0">
                <a:hlinkClick r:id="rId6"/>
              </a:rPr>
              <a:t>https://www.youtube.com/embed/vqDbMEdLiCs</a:t>
            </a:r>
            <a:r>
              <a:rPr lang="en-US" dirty="0"/>
              <a:t>  </a:t>
            </a:r>
          </a:p>
        </p:txBody>
      </p:sp>
    </p:spTree>
    <p:extLst>
      <p:ext uri="{BB962C8B-B14F-4D97-AF65-F5344CB8AC3E}">
        <p14:creationId xmlns:p14="http://schemas.microsoft.com/office/powerpoint/2010/main" val="19884542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28801" y="685800"/>
            <a:ext cx="7315199" cy="5486399"/>
          </a:xfrm>
        </p:spPr>
      </p:pic>
      <p:sp>
        <p:nvSpPr>
          <p:cNvPr id="5" name="Oval Callout 4"/>
          <p:cNvSpPr/>
          <p:nvPr/>
        </p:nvSpPr>
        <p:spPr>
          <a:xfrm rot="16540144">
            <a:off x="90623" y="593770"/>
            <a:ext cx="2133600" cy="218381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dirty="0"/>
              <a:t>Oops, I have to make a phone call</a:t>
            </a:r>
          </a:p>
        </p:txBody>
      </p:sp>
      <p:sp>
        <p:nvSpPr>
          <p:cNvPr id="6" name="Oval Callout 5"/>
          <p:cNvSpPr/>
          <p:nvPr/>
        </p:nvSpPr>
        <p:spPr>
          <a:xfrm rot="15097785">
            <a:off x="879543" y="2291304"/>
            <a:ext cx="2133600" cy="3452456"/>
          </a:xfrm>
          <a:prstGeom prst="wedgeEllipseCallout">
            <a:avLst>
              <a:gd name="adj1" fmla="val -7529"/>
              <a:gd name="adj2" fmla="val 78045"/>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000" dirty="0"/>
              <a:t>I’m already good at that, you don’t mind if I get caught up on paperwork do you</a:t>
            </a:r>
            <a:r>
              <a:rPr lang="en-US" dirty="0"/>
              <a:t>?</a:t>
            </a:r>
          </a:p>
        </p:txBody>
      </p:sp>
      <p:sp>
        <p:nvSpPr>
          <p:cNvPr id="7" name="Oval Callout 6"/>
          <p:cNvSpPr/>
          <p:nvPr/>
        </p:nvSpPr>
        <p:spPr>
          <a:xfrm rot="16540144">
            <a:off x="2621017" y="621763"/>
            <a:ext cx="2133600" cy="218381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2400" dirty="0"/>
              <a:t>Oh, is that my pager?</a:t>
            </a:r>
          </a:p>
        </p:txBody>
      </p:sp>
      <p:sp>
        <p:nvSpPr>
          <p:cNvPr id="8" name="Oval Callout 7"/>
          <p:cNvSpPr/>
          <p:nvPr/>
        </p:nvSpPr>
        <p:spPr>
          <a:xfrm rot="6793109">
            <a:off x="6195957" y="3071226"/>
            <a:ext cx="2133600" cy="218381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t>I have a patient in labor</a:t>
            </a:r>
          </a:p>
        </p:txBody>
      </p:sp>
      <p:sp>
        <p:nvSpPr>
          <p:cNvPr id="10" name="Oval Callout 9"/>
          <p:cNvSpPr/>
          <p:nvPr/>
        </p:nvSpPr>
        <p:spPr>
          <a:xfrm rot="4749338">
            <a:off x="6357992" y="-126289"/>
            <a:ext cx="2346350" cy="3126187"/>
          </a:xfrm>
          <a:prstGeom prst="wedgeEllipseCallout">
            <a:avLst>
              <a:gd name="adj1" fmla="val 38634"/>
              <a:gd name="adj2" fmla="val 60803"/>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2400" dirty="0"/>
              <a:t>Oh, I already know how to talk to my patients</a:t>
            </a:r>
          </a:p>
        </p:txBody>
      </p:sp>
    </p:spTree>
    <p:extLst>
      <p:ext uri="{BB962C8B-B14F-4D97-AF65-F5344CB8AC3E}">
        <p14:creationId xmlns:p14="http://schemas.microsoft.com/office/powerpoint/2010/main" val="40802076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How About An Intervention?</a:t>
            </a:r>
          </a:p>
        </p:txBody>
      </p:sp>
    </p:spTree>
    <p:extLst>
      <p:ext uri="{BB962C8B-B14F-4D97-AF65-F5344CB8AC3E}">
        <p14:creationId xmlns:p14="http://schemas.microsoft.com/office/powerpoint/2010/main" val="388064404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b="1" dirty="0"/>
              <a:t>What can we do?</a:t>
            </a:r>
          </a:p>
        </p:txBody>
      </p:sp>
      <p:sp>
        <p:nvSpPr>
          <p:cNvPr id="3" name="Content Placeholder 2"/>
          <p:cNvSpPr>
            <a:spLocks noGrp="1"/>
          </p:cNvSpPr>
          <p:nvPr>
            <p:ph idx="1"/>
          </p:nvPr>
        </p:nvSpPr>
        <p:spPr>
          <a:xfrm>
            <a:off x="457200" y="1524000"/>
            <a:ext cx="4572000" cy="4800600"/>
          </a:xfrm>
        </p:spPr>
        <p:txBody>
          <a:bodyPr/>
          <a:lstStyle/>
          <a:p>
            <a:r>
              <a:rPr lang="en-US" dirty="0"/>
              <a:t>First of all don’t make the fundamental attribution error!</a:t>
            </a:r>
          </a:p>
          <a:p>
            <a:r>
              <a:rPr lang="en-US" dirty="0"/>
              <a:t>Don’t overestimate the influence of personality characteristics </a:t>
            </a:r>
          </a:p>
          <a:p>
            <a:r>
              <a:rPr lang="en-US" dirty="0"/>
              <a:t>“Those millennials!”</a:t>
            </a:r>
          </a:p>
        </p:txBody>
      </p:sp>
    </p:spTree>
    <p:extLst>
      <p:ext uri="{BB962C8B-B14F-4D97-AF65-F5344CB8AC3E}">
        <p14:creationId xmlns:p14="http://schemas.microsoft.com/office/powerpoint/2010/main" val="19929082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838200"/>
            <a:ext cx="8229600" cy="685800"/>
          </a:xfrm>
        </p:spPr>
        <p:txBody>
          <a:bodyPr>
            <a:normAutofit fontScale="90000"/>
          </a:bodyPr>
          <a:lstStyle/>
          <a:p>
            <a:r>
              <a:rPr lang="en-US" dirty="0"/>
              <a:t>Educate about bias and cognitive errors</a:t>
            </a:r>
          </a:p>
        </p:txBody>
      </p:sp>
      <p:sp>
        <p:nvSpPr>
          <p:cNvPr id="3" name="Content Placeholder 2"/>
          <p:cNvSpPr>
            <a:spLocks noGrp="1"/>
          </p:cNvSpPr>
          <p:nvPr>
            <p:ph idx="1"/>
          </p:nvPr>
        </p:nvSpPr>
        <p:spPr/>
        <p:txBody>
          <a:bodyPr/>
          <a:lstStyle/>
          <a:p>
            <a:pPr marL="0" indent="0">
              <a:buNone/>
            </a:pPr>
            <a:r>
              <a:rPr lang="en-US" dirty="0"/>
              <a:t>The next group of slides are ones you can use with your medical learners.</a:t>
            </a:r>
          </a:p>
        </p:txBody>
      </p:sp>
    </p:spTree>
    <p:extLst>
      <p:ext uri="{BB962C8B-B14F-4D97-AF65-F5344CB8AC3E}">
        <p14:creationId xmlns:p14="http://schemas.microsoft.com/office/powerpoint/2010/main" val="223506631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0"/>
            <a:ext cx="8229600" cy="685800"/>
          </a:xfrm>
        </p:spPr>
        <p:txBody>
          <a:bodyPr>
            <a:normAutofit/>
          </a:bodyPr>
          <a:lstStyle/>
          <a:p>
            <a:r>
              <a:rPr lang="en-US" sz="3600" dirty="0"/>
              <a:t>Bias and the science of anti-vaccination</a:t>
            </a:r>
          </a:p>
        </p:txBody>
      </p:sp>
      <p:sp>
        <p:nvSpPr>
          <p:cNvPr id="3" name="Content Placeholder 2"/>
          <p:cNvSpPr>
            <a:spLocks noGrp="1"/>
          </p:cNvSpPr>
          <p:nvPr>
            <p:ph idx="1"/>
          </p:nvPr>
        </p:nvSpPr>
        <p:spPr/>
        <p:txBody>
          <a:bodyPr>
            <a:normAutofit lnSpcReduction="10000"/>
          </a:bodyPr>
          <a:lstStyle/>
          <a:p>
            <a:r>
              <a:rPr lang="en-US" dirty="0"/>
              <a:t>Hank Green (2015) “The science of anti-vaccination.” </a:t>
            </a:r>
            <a:r>
              <a:rPr lang="en-US" dirty="0" err="1"/>
              <a:t>SciShow</a:t>
            </a:r>
            <a:r>
              <a:rPr lang="en-US" dirty="0"/>
              <a:t> February 19, 2015 </a:t>
            </a:r>
            <a:r>
              <a:rPr lang="en-US" dirty="0">
                <a:hlinkClick r:id="rId2"/>
              </a:rPr>
              <a:t>https://www.youtube.com/watch?v=Rzxr9FeZf1g</a:t>
            </a:r>
            <a:r>
              <a:rPr lang="en-US" dirty="0"/>
              <a:t> </a:t>
            </a:r>
          </a:p>
          <a:p>
            <a:endParaRPr lang="en-US" dirty="0"/>
          </a:p>
        </p:txBody>
      </p:sp>
    </p:spTree>
    <p:extLst>
      <p:ext uri="{BB962C8B-B14F-4D97-AF65-F5344CB8AC3E}">
        <p14:creationId xmlns:p14="http://schemas.microsoft.com/office/powerpoint/2010/main" val="1127301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57250"/>
          </a:xfrm>
        </p:spPr>
        <p:txBody>
          <a:bodyPr>
            <a:noAutofit/>
          </a:bodyPr>
          <a:lstStyle/>
          <a:p>
            <a:r>
              <a:rPr lang="en-US" sz="3200" dirty="0"/>
              <a:t>So, how can we overcome the confirmation bias:</a:t>
            </a:r>
          </a:p>
        </p:txBody>
      </p:sp>
      <p:sp>
        <p:nvSpPr>
          <p:cNvPr id="3" name="Content Placeholder 2"/>
          <p:cNvSpPr>
            <a:spLocks noGrp="1"/>
          </p:cNvSpPr>
          <p:nvPr>
            <p:ph idx="1"/>
          </p:nvPr>
        </p:nvSpPr>
        <p:spPr>
          <a:xfrm>
            <a:off x="304800" y="1663211"/>
            <a:ext cx="8610600" cy="2908789"/>
          </a:xfrm>
          <a:noFill/>
        </p:spPr>
        <p:txBody>
          <a:bodyPr>
            <a:normAutofit/>
          </a:bodyPr>
          <a:lstStyle/>
          <a:p>
            <a:pPr marL="385763" indent="-385763">
              <a:buFont typeface="+mj-lt"/>
              <a:buAutoNum type="arabicPeriod"/>
            </a:pPr>
            <a:r>
              <a:rPr lang="en-US" sz="2400" dirty="0"/>
              <a:t>Seek information that can falsify your beliefs</a:t>
            </a:r>
          </a:p>
          <a:p>
            <a:pPr lvl="1">
              <a:buFont typeface="Wingdings"/>
              <a:buChar char="à"/>
            </a:pPr>
            <a:r>
              <a:rPr lang="en-US" sz="2000" dirty="0">
                <a:sym typeface="Wingdings" pitchFamily="2" charset="2"/>
              </a:rPr>
              <a:t>Helps you </a:t>
            </a:r>
            <a:r>
              <a:rPr lang="en-US" sz="2000" dirty="0"/>
              <a:t>avoid the confirmation bias as you seek new information</a:t>
            </a:r>
          </a:p>
          <a:p>
            <a:pPr marL="385763" indent="-385763">
              <a:buFont typeface="+mj-lt"/>
              <a:buAutoNum type="arabicPeriod"/>
            </a:pPr>
            <a:r>
              <a:rPr lang="en-US" sz="2400" dirty="0"/>
              <a:t>Ask questions that lead to concrete answers</a:t>
            </a:r>
          </a:p>
          <a:p>
            <a:pPr marL="342900" lvl="1" indent="0">
              <a:buNone/>
            </a:pPr>
            <a:r>
              <a:rPr lang="en-US" sz="2000" dirty="0">
                <a:sym typeface="Wingdings" pitchFamily="2" charset="2"/>
              </a:rPr>
              <a:t> </a:t>
            </a:r>
            <a:r>
              <a:rPr lang="en-US" sz="2000" dirty="0"/>
              <a:t>Helps you avoid the confirmation bias in interpreting information </a:t>
            </a:r>
          </a:p>
          <a:p>
            <a:pPr marL="385763" indent="-385763">
              <a:buFont typeface="+mj-lt"/>
              <a:buAutoNum type="arabicPeriod"/>
            </a:pPr>
            <a:r>
              <a:rPr lang="en-US" sz="2400" dirty="0"/>
              <a:t>Avoid conveying your beliefs and intentions when asking questions to your teammate or to consumers</a:t>
            </a:r>
          </a:p>
          <a:p>
            <a:pPr marL="300038" lvl="1" indent="0">
              <a:buNone/>
            </a:pPr>
            <a:r>
              <a:rPr lang="en-US" sz="2000" dirty="0">
                <a:sym typeface="Wingdings" pitchFamily="2" charset="2"/>
              </a:rPr>
              <a:t> Helps you prevent </a:t>
            </a:r>
            <a:r>
              <a:rPr lang="en-US" sz="2000" dirty="0"/>
              <a:t>the confirmation bias in others</a:t>
            </a:r>
          </a:p>
        </p:txBody>
      </p:sp>
      <p:sp>
        <p:nvSpPr>
          <p:cNvPr id="5" name="TextBox 4"/>
          <p:cNvSpPr txBox="1"/>
          <p:nvPr/>
        </p:nvSpPr>
        <p:spPr>
          <a:xfrm>
            <a:off x="37454" y="4692161"/>
            <a:ext cx="9154886" cy="1200329"/>
          </a:xfrm>
          <a:prstGeom prst="rect">
            <a:avLst/>
          </a:prstGeom>
          <a:noFill/>
        </p:spPr>
        <p:txBody>
          <a:bodyPr wrap="square" rtlCol="0">
            <a:spAutoFit/>
          </a:bodyPr>
          <a:lstStyle/>
          <a:p>
            <a:r>
              <a:rPr lang="en-US" sz="2400" dirty="0"/>
              <a:t>This video is useful to teach about confirmation bias.  Derek Muller “Can you solve this?” </a:t>
            </a:r>
            <a:r>
              <a:rPr lang="en-US" sz="2400" dirty="0" err="1"/>
              <a:t>Veritasium</a:t>
            </a:r>
            <a:r>
              <a:rPr lang="en-US" sz="2400" dirty="0"/>
              <a:t> 2-24-14 </a:t>
            </a:r>
            <a:r>
              <a:rPr lang="en-US" sz="2400" dirty="0">
                <a:hlinkClick r:id="rId2"/>
              </a:rPr>
              <a:t>https://www.youtube.com/watch?v=vKA4w2O61Xo</a:t>
            </a:r>
            <a:r>
              <a:rPr lang="en-US" sz="2400" dirty="0"/>
              <a:t> </a:t>
            </a:r>
          </a:p>
        </p:txBody>
      </p:sp>
    </p:spTree>
    <p:extLst>
      <p:ext uri="{BB962C8B-B14F-4D97-AF65-F5344CB8AC3E}">
        <p14:creationId xmlns:p14="http://schemas.microsoft.com/office/powerpoint/2010/main" val="1642309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Placeholder 2"/>
          <p:cNvSpPr>
            <a:spLocks/>
          </p:cNvSpPr>
          <p:nvPr/>
        </p:nvSpPr>
        <p:spPr bwMode="auto">
          <a:xfrm>
            <a:off x="395654" y="1219200"/>
            <a:ext cx="8763000" cy="4724400"/>
          </a:xfrm>
          <a:prstGeom prst="rect">
            <a:avLst/>
          </a:prstGeom>
          <a:noFill/>
          <a:ln w="28575">
            <a:noFill/>
            <a:miter lim="800000"/>
            <a:headEnd/>
            <a:tailEnd/>
          </a:ln>
        </p:spPr>
        <p:txBody>
          <a:bodyPr/>
          <a:lstStyle/>
          <a:p>
            <a:pPr marL="257175" indent="-257175">
              <a:spcBef>
                <a:spcPct val="20000"/>
              </a:spcBef>
              <a:buFontTx/>
              <a:buChar char="•"/>
              <a:defRPr/>
            </a:pPr>
            <a:r>
              <a:rPr lang="en-US" sz="1400" dirty="0"/>
              <a:t>Is this patient handed off to me from a previous shift        	Diagnosis momentum, framing                </a:t>
            </a:r>
          </a:p>
          <a:p>
            <a:pPr marL="257175" indent="-257175">
              <a:spcBef>
                <a:spcPct val="20000"/>
              </a:spcBef>
              <a:buFontTx/>
              <a:buChar char="•"/>
              <a:defRPr/>
            </a:pPr>
            <a:r>
              <a:rPr lang="en-US" sz="1400" dirty="0"/>
              <a:t>Was the diagnosis suggested to me by the patient,        	Premature closure, framing</a:t>
            </a:r>
          </a:p>
          <a:p>
            <a:pPr marL="257175" indent="-257175">
              <a:spcBef>
                <a:spcPct val="20000"/>
              </a:spcBef>
              <a:defRPr/>
            </a:pPr>
            <a:r>
              <a:rPr lang="en-US" sz="1400" dirty="0"/>
              <a:t>        nurse or another MD ? </a:t>
            </a:r>
          </a:p>
          <a:p>
            <a:pPr marL="257175" indent="-257175">
              <a:spcBef>
                <a:spcPct val="20000"/>
              </a:spcBef>
              <a:buFontTx/>
              <a:buChar char="•"/>
              <a:defRPr/>
            </a:pPr>
            <a:r>
              <a:rPr lang="en-US" sz="1400" dirty="0"/>
              <a:t>Did I just accept the first diagnosis that came                  	Anchoring, availability, search satisficing, to mind ? 					             premature closure    		</a:t>
            </a:r>
          </a:p>
          <a:p>
            <a:pPr marL="257175" indent="-257175">
              <a:spcBef>
                <a:spcPct val="20000"/>
              </a:spcBef>
              <a:buFontTx/>
              <a:buChar char="•"/>
              <a:defRPr/>
            </a:pPr>
            <a:r>
              <a:rPr lang="en-US" sz="1400" dirty="0"/>
              <a:t>Did I consider other organ systems besides the                	Anchoring, search satisficing, premature closure </a:t>
            </a:r>
          </a:p>
          <a:p>
            <a:pPr marL="257175" indent="-257175">
              <a:spcBef>
                <a:spcPct val="20000"/>
              </a:spcBef>
              <a:defRPr/>
            </a:pPr>
            <a:r>
              <a:rPr lang="en-US" sz="1400" dirty="0"/>
              <a:t>       obvious one?                                                                                 </a:t>
            </a:r>
          </a:p>
          <a:p>
            <a:pPr marL="257175" indent="-257175">
              <a:spcBef>
                <a:spcPct val="20000"/>
              </a:spcBef>
              <a:buFontTx/>
              <a:buChar char="•"/>
              <a:defRPr/>
            </a:pPr>
            <a:r>
              <a:rPr lang="en-US" sz="1400" dirty="0"/>
              <a:t>Is this a patient I don’t like for some reason ?                   	Affective bias</a:t>
            </a:r>
          </a:p>
          <a:p>
            <a:pPr marL="257175" indent="-257175">
              <a:spcBef>
                <a:spcPct val="20000"/>
              </a:spcBef>
              <a:buFontTx/>
              <a:buChar char="•"/>
              <a:defRPr/>
            </a:pPr>
            <a:r>
              <a:rPr lang="en-US" sz="1400" dirty="0"/>
              <a:t>Was I interrupted/distracted excessively while                  	All biases</a:t>
            </a:r>
          </a:p>
          <a:p>
            <a:pPr marL="257175" indent="-257175">
              <a:spcBef>
                <a:spcPct val="20000"/>
              </a:spcBef>
              <a:defRPr/>
            </a:pPr>
            <a:r>
              <a:rPr lang="en-US" sz="1400" dirty="0"/>
              <a:t>       evaluating this patient?                                              </a:t>
            </a:r>
          </a:p>
          <a:p>
            <a:pPr marL="257175" indent="-257175">
              <a:spcBef>
                <a:spcPct val="20000"/>
              </a:spcBef>
              <a:buFontTx/>
              <a:buChar char="•"/>
              <a:defRPr/>
            </a:pPr>
            <a:r>
              <a:rPr lang="en-US" sz="1400" dirty="0"/>
              <a:t>Did I sleep poorly last night?                                             	 All biases</a:t>
            </a:r>
          </a:p>
          <a:p>
            <a:pPr marL="257175" indent="-257175">
              <a:spcBef>
                <a:spcPct val="20000"/>
              </a:spcBef>
              <a:buFontTx/>
              <a:buChar char="•"/>
              <a:defRPr/>
            </a:pPr>
            <a:r>
              <a:rPr lang="en-US" sz="1400" dirty="0"/>
              <a:t>Am I feeling fatigued right now?                                        	 All biases                      </a:t>
            </a:r>
          </a:p>
          <a:p>
            <a:pPr marL="257175" indent="-257175">
              <a:spcBef>
                <a:spcPct val="20000"/>
              </a:spcBef>
              <a:buFontTx/>
              <a:buChar char="•"/>
              <a:defRPr/>
            </a:pPr>
            <a:r>
              <a:rPr lang="en-US" sz="1400" dirty="0"/>
              <a:t>Am I cognitively overloaded or over-extended                   	All biases </a:t>
            </a:r>
          </a:p>
          <a:p>
            <a:pPr>
              <a:spcBef>
                <a:spcPct val="20000"/>
              </a:spcBef>
              <a:defRPr/>
            </a:pPr>
            <a:r>
              <a:rPr lang="en-US" sz="1400" dirty="0"/>
              <a:t>       right now? </a:t>
            </a:r>
          </a:p>
          <a:p>
            <a:pPr marL="257175" indent="-257175">
              <a:spcBef>
                <a:spcPct val="20000"/>
              </a:spcBef>
              <a:buFontTx/>
              <a:buChar char="•"/>
              <a:defRPr/>
            </a:pPr>
            <a:r>
              <a:rPr lang="en-US" sz="1400" dirty="0"/>
              <a:t>Am I stereotyping this patient?                                         	Representative bias, affective bias, anchoring,     					            	fundamental attribution error</a:t>
            </a:r>
          </a:p>
          <a:p>
            <a:pPr marL="257175" indent="-257175">
              <a:spcBef>
                <a:spcPct val="20000"/>
              </a:spcBef>
              <a:buFontTx/>
              <a:buChar char="•"/>
              <a:defRPr/>
            </a:pPr>
            <a:r>
              <a:rPr lang="en-US" sz="1400" dirty="0"/>
              <a:t>Have I effectively ruled out must-not-miss diagnoses?    	Anchoring, overconfidence, confirmation  bias </a:t>
            </a:r>
          </a:p>
          <a:p>
            <a:pPr marL="257175" indent="-257175">
              <a:spcBef>
                <a:spcPct val="20000"/>
              </a:spcBef>
              <a:defRPr/>
            </a:pPr>
            <a:r>
              <a:rPr lang="en-US" sz="1400" dirty="0"/>
              <a:t>				</a:t>
            </a:r>
          </a:p>
          <a:p>
            <a:pPr marL="257175" indent="-257175">
              <a:spcBef>
                <a:spcPct val="20000"/>
              </a:spcBef>
              <a:defRPr/>
            </a:pPr>
            <a:r>
              <a:rPr lang="en-US" sz="1400" dirty="0">
                <a:solidFill>
                  <a:schemeClr val="accent6">
                    <a:lumMod val="20000"/>
                    <a:lumOff val="80000"/>
                  </a:schemeClr>
                </a:solidFill>
              </a:rPr>
              <a:t>                                   </a:t>
            </a:r>
          </a:p>
        </p:txBody>
      </p:sp>
      <p:sp>
        <p:nvSpPr>
          <p:cNvPr id="2" name="TextBox 1"/>
          <p:cNvSpPr txBox="1"/>
          <p:nvPr/>
        </p:nvSpPr>
        <p:spPr>
          <a:xfrm>
            <a:off x="1295400" y="634425"/>
            <a:ext cx="7162800" cy="584775"/>
          </a:xfrm>
          <a:prstGeom prst="rect">
            <a:avLst/>
          </a:prstGeom>
          <a:noFill/>
        </p:spPr>
        <p:txBody>
          <a:bodyPr wrap="square" rtlCol="0">
            <a:spAutoFit/>
          </a:bodyPr>
          <a:lstStyle/>
          <a:p>
            <a:r>
              <a:rPr lang="en-US" sz="3200" dirty="0"/>
              <a:t>What are Some High Risk Situations?</a:t>
            </a:r>
          </a:p>
        </p:txBody>
      </p:sp>
    </p:spTree>
    <p:extLst>
      <p:ext uri="{BB962C8B-B14F-4D97-AF65-F5344CB8AC3E}">
        <p14:creationId xmlns:p14="http://schemas.microsoft.com/office/powerpoint/2010/main" val="2830355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1" end="1"/>
                                            </p:txEl>
                                          </p:spTgt>
                                        </p:tgtEl>
                                        <p:attrNameLst>
                                          <p:attrName>style.visibility</p:attrName>
                                        </p:attrNameLst>
                                      </p:cBhvr>
                                      <p:to>
                                        <p:strVal val="visible"/>
                                      </p:to>
                                    </p:set>
                                    <p:anim calcmode="lin" valueType="num">
                                      <p:cBhvr additive="base">
                                        <p:cTn id="13" dur="500" fill="hold"/>
                                        <p:tgtEl>
                                          <p:spTgt spid="16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16387">
                                            <p:txEl>
                                              <p:pRg st="2" end="2"/>
                                            </p:txEl>
                                          </p:spTgt>
                                        </p:tgtEl>
                                        <p:attrNameLst>
                                          <p:attrName>style.visibility</p:attrName>
                                        </p:attrNameLst>
                                      </p:cBhvr>
                                      <p:to>
                                        <p:strVal val="visible"/>
                                      </p:to>
                                    </p:set>
                                    <p:anim calcmode="lin" valueType="num">
                                      <p:cBhvr additive="base">
                                        <p:cTn id="19"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16387">
                                            <p:txEl>
                                              <p:pRg st="3" end="3"/>
                                            </p:txEl>
                                          </p:spTgt>
                                        </p:tgtEl>
                                        <p:attrNameLst>
                                          <p:attrName>style.visibility</p:attrName>
                                        </p:attrNameLst>
                                      </p:cBhvr>
                                      <p:to>
                                        <p:strVal val="visible"/>
                                      </p:to>
                                    </p:set>
                                    <p:anim calcmode="lin" valueType="num">
                                      <p:cBhvr additive="base">
                                        <p:cTn id="25" dur="500" fill="hold"/>
                                        <p:tgtEl>
                                          <p:spTgt spid="163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6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16387">
                                            <p:txEl>
                                              <p:pRg st="4" end="4"/>
                                            </p:txEl>
                                          </p:spTgt>
                                        </p:tgtEl>
                                        <p:attrNameLst>
                                          <p:attrName>style.visibility</p:attrName>
                                        </p:attrNameLst>
                                      </p:cBhvr>
                                      <p:to>
                                        <p:strVal val="visible"/>
                                      </p:to>
                                    </p:set>
                                    <p:anim calcmode="lin" valueType="num">
                                      <p:cBhvr additive="base">
                                        <p:cTn id="31"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4" fill="hold" nodeType="clickEffect">
                                  <p:stCondLst>
                                    <p:cond delay="0"/>
                                  </p:stCondLst>
                                  <p:childTnLst>
                                    <p:set>
                                      <p:cBhvr>
                                        <p:cTn id="36" dur="1" fill="hold">
                                          <p:stCondLst>
                                            <p:cond delay="0"/>
                                          </p:stCondLst>
                                        </p:cTn>
                                        <p:tgtEl>
                                          <p:spTgt spid="16387">
                                            <p:txEl>
                                              <p:pRg st="5" end="5"/>
                                            </p:txEl>
                                          </p:spTgt>
                                        </p:tgtEl>
                                        <p:attrNameLst>
                                          <p:attrName>style.visibility</p:attrName>
                                        </p:attrNameLst>
                                      </p:cBhvr>
                                      <p:to>
                                        <p:strVal val="visible"/>
                                      </p:to>
                                    </p:set>
                                    <p:anim calcmode="lin" valueType="num">
                                      <p:cBhvr additive="base">
                                        <p:cTn id="37" dur="500" fill="hold"/>
                                        <p:tgtEl>
                                          <p:spTgt spid="163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6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6387">
                                            <p:txEl>
                                              <p:pRg st="6" end="6"/>
                                            </p:txEl>
                                          </p:spTgt>
                                        </p:tgtEl>
                                        <p:attrNameLst>
                                          <p:attrName>style.visibility</p:attrName>
                                        </p:attrNameLst>
                                      </p:cBhvr>
                                      <p:to>
                                        <p:strVal val="visible"/>
                                      </p:to>
                                    </p:set>
                                    <p:anim calcmode="lin" valueType="num">
                                      <p:cBhvr additive="base">
                                        <p:cTn id="43" dur="500" fill="hold"/>
                                        <p:tgtEl>
                                          <p:spTgt spid="163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638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6387">
                                            <p:txEl>
                                              <p:pRg st="7" end="7"/>
                                            </p:txEl>
                                          </p:spTgt>
                                        </p:tgtEl>
                                        <p:attrNameLst>
                                          <p:attrName>style.visibility</p:attrName>
                                        </p:attrNameLst>
                                      </p:cBhvr>
                                      <p:to>
                                        <p:strVal val="visible"/>
                                      </p:to>
                                    </p:set>
                                    <p:anim calcmode="lin" valueType="num">
                                      <p:cBhvr additive="base">
                                        <p:cTn id="49" dur="500" fill="hold"/>
                                        <p:tgtEl>
                                          <p:spTgt spid="1638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638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6387">
                                            <p:txEl>
                                              <p:pRg st="8" end="8"/>
                                            </p:txEl>
                                          </p:spTgt>
                                        </p:tgtEl>
                                        <p:attrNameLst>
                                          <p:attrName>style.visibility</p:attrName>
                                        </p:attrNameLst>
                                      </p:cBhvr>
                                      <p:to>
                                        <p:strVal val="visible"/>
                                      </p:to>
                                    </p:set>
                                    <p:anim calcmode="lin" valueType="num">
                                      <p:cBhvr additive="base">
                                        <p:cTn id="55" dur="500" fill="hold"/>
                                        <p:tgtEl>
                                          <p:spTgt spid="16387">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6387">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4" fill="hold" nodeType="clickEffect">
                                  <p:stCondLst>
                                    <p:cond delay="0"/>
                                  </p:stCondLst>
                                  <p:childTnLst>
                                    <p:set>
                                      <p:cBhvr>
                                        <p:cTn id="60" dur="1" fill="hold">
                                          <p:stCondLst>
                                            <p:cond delay="0"/>
                                          </p:stCondLst>
                                        </p:cTn>
                                        <p:tgtEl>
                                          <p:spTgt spid="16387">
                                            <p:txEl>
                                              <p:pRg st="9" end="9"/>
                                            </p:txEl>
                                          </p:spTgt>
                                        </p:tgtEl>
                                        <p:attrNameLst>
                                          <p:attrName>style.visibility</p:attrName>
                                        </p:attrNameLst>
                                      </p:cBhvr>
                                      <p:to>
                                        <p:strVal val="visible"/>
                                      </p:to>
                                    </p:set>
                                    <p:anim calcmode="lin" valueType="num">
                                      <p:cBhvr additive="base">
                                        <p:cTn id="61" dur="500" fill="hold"/>
                                        <p:tgtEl>
                                          <p:spTgt spid="16387">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6387">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16387">
                                            <p:txEl>
                                              <p:pRg st="10" end="10"/>
                                            </p:txEl>
                                          </p:spTgt>
                                        </p:tgtEl>
                                        <p:attrNameLst>
                                          <p:attrName>style.visibility</p:attrName>
                                        </p:attrNameLst>
                                      </p:cBhvr>
                                      <p:to>
                                        <p:strVal val="visible"/>
                                      </p:to>
                                    </p:set>
                                    <p:anim calcmode="lin" valueType="num">
                                      <p:cBhvr additive="base">
                                        <p:cTn id="67" dur="500" fill="hold"/>
                                        <p:tgtEl>
                                          <p:spTgt spid="16387">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6387">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nodeType="clickPar">
                      <p:stCondLst>
                        <p:cond delay="indefinite"/>
                      </p:stCondLst>
                      <p:childTnLst>
                        <p:par>
                          <p:cTn id="70" fill="hold" nodeType="withGroup">
                            <p:stCondLst>
                              <p:cond delay="0"/>
                            </p:stCondLst>
                            <p:childTnLst>
                              <p:par>
                                <p:cTn id="71" presetID="2" presetClass="entr" presetSubtype="4" fill="hold" nodeType="clickEffect">
                                  <p:stCondLst>
                                    <p:cond delay="0"/>
                                  </p:stCondLst>
                                  <p:childTnLst>
                                    <p:set>
                                      <p:cBhvr>
                                        <p:cTn id="72" dur="1" fill="hold">
                                          <p:stCondLst>
                                            <p:cond delay="0"/>
                                          </p:stCondLst>
                                        </p:cTn>
                                        <p:tgtEl>
                                          <p:spTgt spid="16387">
                                            <p:txEl>
                                              <p:pRg st="11" end="11"/>
                                            </p:txEl>
                                          </p:spTgt>
                                        </p:tgtEl>
                                        <p:attrNameLst>
                                          <p:attrName>style.visibility</p:attrName>
                                        </p:attrNameLst>
                                      </p:cBhvr>
                                      <p:to>
                                        <p:strVal val="visible"/>
                                      </p:to>
                                    </p:set>
                                    <p:anim calcmode="lin" valueType="num">
                                      <p:cBhvr additive="base">
                                        <p:cTn id="73" dur="500" fill="hold"/>
                                        <p:tgtEl>
                                          <p:spTgt spid="16387">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6387">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6387">
                                            <p:txEl>
                                              <p:pRg st="12" end="12"/>
                                            </p:txEl>
                                          </p:spTgt>
                                        </p:tgtEl>
                                        <p:attrNameLst>
                                          <p:attrName>style.visibility</p:attrName>
                                        </p:attrNameLst>
                                      </p:cBhvr>
                                      <p:to>
                                        <p:strVal val="visible"/>
                                      </p:to>
                                    </p:set>
                                    <p:anim calcmode="lin" valueType="num">
                                      <p:cBhvr additive="base">
                                        <p:cTn id="79" dur="500" fill="hold"/>
                                        <p:tgtEl>
                                          <p:spTgt spid="16387">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6387">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nodeType="clickPar">
                      <p:stCondLst>
                        <p:cond delay="indefinite"/>
                      </p:stCondLst>
                      <p:childTnLst>
                        <p:par>
                          <p:cTn id="82" fill="hold" nodeType="withGroup">
                            <p:stCondLst>
                              <p:cond delay="0"/>
                            </p:stCondLst>
                            <p:childTnLst>
                              <p:par>
                                <p:cTn id="83" presetID="2" presetClass="entr" presetSubtype="4" fill="hold" nodeType="clickEffect">
                                  <p:stCondLst>
                                    <p:cond delay="0"/>
                                  </p:stCondLst>
                                  <p:childTnLst>
                                    <p:set>
                                      <p:cBhvr>
                                        <p:cTn id="84" dur="1" fill="hold">
                                          <p:stCondLst>
                                            <p:cond delay="0"/>
                                          </p:stCondLst>
                                        </p:cTn>
                                        <p:tgtEl>
                                          <p:spTgt spid="16387">
                                            <p:txEl>
                                              <p:pRg st="13" end="13"/>
                                            </p:txEl>
                                          </p:spTgt>
                                        </p:tgtEl>
                                        <p:attrNameLst>
                                          <p:attrName>style.visibility</p:attrName>
                                        </p:attrNameLst>
                                      </p:cBhvr>
                                      <p:to>
                                        <p:strVal val="visible"/>
                                      </p:to>
                                    </p:set>
                                    <p:anim calcmode="lin" valueType="num">
                                      <p:cBhvr additive="base">
                                        <p:cTn id="85" dur="500" fill="hold"/>
                                        <p:tgtEl>
                                          <p:spTgt spid="16387">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6387">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2" presetClass="entr" presetSubtype="4" fill="hold" nodeType="clickEffect">
                                  <p:stCondLst>
                                    <p:cond delay="0"/>
                                  </p:stCondLst>
                                  <p:childTnLst>
                                    <p:set>
                                      <p:cBhvr>
                                        <p:cTn id="90" dur="1" fill="hold">
                                          <p:stCondLst>
                                            <p:cond delay="0"/>
                                          </p:stCondLst>
                                        </p:cTn>
                                        <p:tgtEl>
                                          <p:spTgt spid="16387">
                                            <p:txEl>
                                              <p:pRg st="14" end="14"/>
                                            </p:txEl>
                                          </p:spTgt>
                                        </p:tgtEl>
                                        <p:attrNameLst>
                                          <p:attrName>style.visibility</p:attrName>
                                        </p:attrNameLst>
                                      </p:cBhvr>
                                      <p:to>
                                        <p:strVal val="visible"/>
                                      </p:to>
                                    </p:set>
                                    <p:anim calcmode="lin" valueType="num">
                                      <p:cBhvr additive="base">
                                        <p:cTn id="91" dur="500" fill="hold"/>
                                        <p:tgtEl>
                                          <p:spTgt spid="16387">
                                            <p:txEl>
                                              <p:pRg st="14" end="14"/>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6387">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93" fill="hold" nodeType="clickPar">
                      <p:stCondLst>
                        <p:cond delay="indefinite"/>
                      </p:stCondLst>
                      <p:childTnLst>
                        <p:par>
                          <p:cTn id="94" fill="hold" nodeType="withGroup">
                            <p:stCondLst>
                              <p:cond delay="0"/>
                            </p:stCondLst>
                            <p:childTnLst>
                              <p:par>
                                <p:cTn id="95" presetID="2" presetClass="entr" presetSubtype="4" fill="hold" nodeType="clickEffect">
                                  <p:stCondLst>
                                    <p:cond delay="0"/>
                                  </p:stCondLst>
                                  <p:childTnLst>
                                    <p:set>
                                      <p:cBhvr>
                                        <p:cTn id="96" dur="1" fill="hold">
                                          <p:stCondLst>
                                            <p:cond delay="0"/>
                                          </p:stCondLst>
                                        </p:cTn>
                                        <p:tgtEl>
                                          <p:spTgt spid="16387">
                                            <p:txEl>
                                              <p:pRg st="15" end="15"/>
                                            </p:txEl>
                                          </p:spTgt>
                                        </p:tgtEl>
                                        <p:attrNameLst>
                                          <p:attrName>style.visibility</p:attrName>
                                        </p:attrNameLst>
                                      </p:cBhvr>
                                      <p:to>
                                        <p:strVal val="visible"/>
                                      </p:to>
                                    </p:set>
                                    <p:anim calcmode="lin" valueType="num">
                                      <p:cBhvr additive="base">
                                        <p:cTn id="97" dur="500" fill="hold"/>
                                        <p:tgtEl>
                                          <p:spTgt spid="16387">
                                            <p:txEl>
                                              <p:pRg st="15" end="15"/>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6387">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838200"/>
            <a:ext cx="8229600" cy="685800"/>
          </a:xfrm>
        </p:spPr>
        <p:txBody>
          <a:bodyPr>
            <a:normAutofit/>
          </a:bodyPr>
          <a:lstStyle/>
          <a:p>
            <a:pPr eaLnBrk="1" hangingPunct="1">
              <a:defRPr/>
            </a:pPr>
            <a:r>
              <a:rPr lang="en-US" sz="3000" dirty="0"/>
              <a:t>5 Basic Questions to Help Avoid Cognitive Errors</a:t>
            </a:r>
          </a:p>
        </p:txBody>
      </p:sp>
      <p:sp>
        <p:nvSpPr>
          <p:cNvPr id="15363" name="Content Placeholder 4"/>
          <p:cNvSpPr>
            <a:spLocks noGrp="1"/>
          </p:cNvSpPr>
          <p:nvPr>
            <p:ph idx="1"/>
          </p:nvPr>
        </p:nvSpPr>
        <p:spPr>
          <a:xfrm>
            <a:off x="304800" y="1676400"/>
            <a:ext cx="6858000" cy="3714750"/>
          </a:xfrm>
        </p:spPr>
        <p:txBody>
          <a:bodyPr>
            <a:noAutofit/>
          </a:bodyPr>
          <a:lstStyle/>
          <a:p>
            <a:pPr lvl="0" eaLnBrk="1" hangingPunct="1">
              <a:lnSpc>
                <a:spcPct val="150000"/>
              </a:lnSpc>
            </a:pPr>
            <a:r>
              <a:rPr lang="en-US" sz="2800" dirty="0"/>
              <a:t>What are traps I might fall into</a:t>
            </a:r>
          </a:p>
          <a:p>
            <a:pPr lvl="0" eaLnBrk="1" hangingPunct="1">
              <a:lnSpc>
                <a:spcPct val="150000"/>
              </a:lnSpc>
            </a:pPr>
            <a:r>
              <a:rPr lang="en-US" sz="2800" dirty="0"/>
              <a:t>What else can it be?</a:t>
            </a:r>
          </a:p>
          <a:p>
            <a:pPr lvl="0" eaLnBrk="1" hangingPunct="1">
              <a:lnSpc>
                <a:spcPct val="150000"/>
              </a:lnSpc>
            </a:pPr>
            <a:r>
              <a:rPr lang="en-US" sz="2800" dirty="0"/>
              <a:t>Is there anything that doesn’t fit? </a:t>
            </a:r>
          </a:p>
          <a:p>
            <a:pPr lvl="0" eaLnBrk="1" hangingPunct="1">
              <a:lnSpc>
                <a:spcPct val="150000"/>
              </a:lnSpc>
            </a:pPr>
            <a:r>
              <a:rPr lang="en-US" sz="2800" dirty="0"/>
              <a:t>Is there’s more than one thing going on?</a:t>
            </a:r>
          </a:p>
          <a:p>
            <a:pPr lvl="0" eaLnBrk="1" hangingPunct="1">
              <a:lnSpc>
                <a:spcPct val="150000"/>
              </a:lnSpc>
            </a:pPr>
            <a:r>
              <a:rPr lang="en-US" sz="2800" dirty="0"/>
              <a:t>Is this a case where I need to “</a:t>
            </a:r>
            <a:r>
              <a:rPr lang="en-US" sz="2800" i="1" dirty="0"/>
              <a:t>slow down</a:t>
            </a:r>
            <a:r>
              <a:rPr lang="en-US" sz="2800" dirty="0"/>
              <a:t>”?</a:t>
            </a:r>
          </a:p>
        </p:txBody>
      </p:sp>
    </p:spTree>
    <p:extLst>
      <p:ext uri="{BB962C8B-B14F-4D97-AF65-F5344CB8AC3E}">
        <p14:creationId xmlns:p14="http://schemas.microsoft.com/office/powerpoint/2010/main" val="428214662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299106" y="762000"/>
            <a:ext cx="6451600" cy="914400"/>
          </a:xfrm>
        </p:spPr>
        <p:txBody>
          <a:bodyPr/>
          <a:lstStyle/>
          <a:p>
            <a:r>
              <a:rPr lang="en-US" dirty="0">
                <a:latin typeface="+mn-lt"/>
              </a:rPr>
              <a:t>Heuristics</a:t>
            </a:r>
          </a:p>
        </p:txBody>
      </p:sp>
      <p:sp>
        <p:nvSpPr>
          <p:cNvPr id="6147" name="Rectangle 3"/>
          <p:cNvSpPr>
            <a:spLocks noGrp="1" noChangeArrowheads="1"/>
          </p:cNvSpPr>
          <p:nvPr>
            <p:ph type="body" idx="1"/>
          </p:nvPr>
        </p:nvSpPr>
        <p:spPr>
          <a:xfrm>
            <a:off x="685800" y="1676400"/>
            <a:ext cx="5834591" cy="3314700"/>
          </a:xfrm>
        </p:spPr>
        <p:txBody>
          <a:bodyPr/>
          <a:lstStyle/>
          <a:p>
            <a:pPr algn="just"/>
            <a:r>
              <a:rPr lang="en-US" dirty="0"/>
              <a:t>Pattern Recognition</a:t>
            </a:r>
          </a:p>
          <a:p>
            <a:pPr algn="just"/>
            <a:r>
              <a:rPr lang="en-US" dirty="0"/>
              <a:t>Illness Scripts</a:t>
            </a:r>
            <a:endParaRPr lang="en-US" sz="1800" i="1" dirty="0"/>
          </a:p>
          <a:p>
            <a:pPr algn="just"/>
            <a:r>
              <a:rPr lang="en-US" dirty="0"/>
              <a:t>Gestalt</a:t>
            </a:r>
          </a:p>
          <a:p>
            <a:pPr algn="just"/>
            <a:r>
              <a:rPr lang="en-US" dirty="0"/>
              <a:t>Instance Scripts</a:t>
            </a:r>
          </a:p>
          <a:p>
            <a:pPr algn="just"/>
            <a:r>
              <a:rPr lang="en-US" dirty="0" err="1"/>
              <a:t>i.e</a:t>
            </a:r>
            <a:r>
              <a:rPr lang="en-US" dirty="0"/>
              <a:t> “Blink”; “Thinking Fast”</a:t>
            </a:r>
          </a:p>
        </p:txBody>
      </p:sp>
    </p:spTree>
    <p:extLst>
      <p:ext uri="{BB962C8B-B14F-4D97-AF65-F5344CB8AC3E}">
        <p14:creationId xmlns:p14="http://schemas.microsoft.com/office/powerpoint/2010/main" val="1670783743"/>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143002" y="971550"/>
            <a:ext cx="6451997" cy="914400"/>
          </a:xfrm>
        </p:spPr>
        <p:txBody>
          <a:bodyPr/>
          <a:lstStyle/>
          <a:p>
            <a:pPr eaLnBrk="1" hangingPunct="1"/>
            <a:r>
              <a:rPr lang="en-US" dirty="0">
                <a:latin typeface="+mn-lt"/>
              </a:rPr>
              <a:t>Heuristics</a:t>
            </a:r>
          </a:p>
        </p:txBody>
      </p:sp>
      <p:sp>
        <p:nvSpPr>
          <p:cNvPr id="20483" name="Rectangle 3"/>
          <p:cNvSpPr>
            <a:spLocks noGrp="1" noChangeArrowheads="1"/>
          </p:cNvSpPr>
          <p:nvPr>
            <p:ph idx="1"/>
          </p:nvPr>
        </p:nvSpPr>
        <p:spPr>
          <a:xfrm>
            <a:off x="1244798" y="1912327"/>
            <a:ext cx="6482953" cy="4000500"/>
          </a:xfrm>
        </p:spPr>
        <p:txBody>
          <a:bodyPr>
            <a:normAutofit fontScale="92500" lnSpcReduction="10000"/>
          </a:bodyPr>
          <a:lstStyle/>
          <a:p>
            <a:pPr eaLnBrk="1" hangingPunct="1">
              <a:buNone/>
            </a:pPr>
            <a:r>
              <a:rPr lang="en-US" dirty="0"/>
              <a:t>Can be good: </a:t>
            </a:r>
          </a:p>
          <a:p>
            <a:pPr lvl="1" eaLnBrk="1" hangingPunct="1"/>
            <a:r>
              <a:rPr lang="en-US" dirty="0"/>
              <a:t>provide cognitive “short cuts” in the face of complex situations</a:t>
            </a:r>
          </a:p>
          <a:p>
            <a:pPr lvl="1" eaLnBrk="1" hangingPunct="1"/>
            <a:r>
              <a:rPr lang="en-US" dirty="0"/>
              <a:t>Help us to be efficient</a:t>
            </a:r>
          </a:p>
          <a:p>
            <a:pPr eaLnBrk="1" hangingPunct="1">
              <a:buNone/>
            </a:pPr>
            <a:r>
              <a:rPr lang="en-US" dirty="0"/>
              <a:t>Can be bad:</a:t>
            </a:r>
          </a:p>
          <a:p>
            <a:pPr lvl="1" eaLnBrk="1" hangingPunct="1"/>
            <a:r>
              <a:rPr lang="en-US" dirty="0"/>
              <a:t>They tend to be thinking traps – so beware!</a:t>
            </a:r>
          </a:p>
          <a:p>
            <a:pPr lvl="1" eaLnBrk="1" hangingPunct="1"/>
            <a:r>
              <a:rPr lang="en-US" dirty="0"/>
              <a:t>Can adversely influence our diagnostic decisions</a:t>
            </a:r>
          </a:p>
        </p:txBody>
      </p:sp>
      <p:sp>
        <p:nvSpPr>
          <p:cNvPr id="20484" name="TextBox 3"/>
          <p:cNvSpPr txBox="1">
            <a:spLocks noChangeArrowheads="1"/>
          </p:cNvSpPr>
          <p:nvPr/>
        </p:nvSpPr>
        <p:spPr bwMode="auto">
          <a:xfrm>
            <a:off x="1498401" y="5486400"/>
            <a:ext cx="6229350" cy="300082"/>
          </a:xfrm>
          <a:prstGeom prst="rect">
            <a:avLst/>
          </a:prstGeom>
          <a:noFill/>
          <a:ln w="9525">
            <a:noFill/>
            <a:miter lim="800000"/>
            <a:headEnd/>
            <a:tailEnd/>
          </a:ln>
        </p:spPr>
        <p:txBody>
          <a:bodyPr>
            <a:spAutoFit/>
          </a:bodyPr>
          <a:lstStyle/>
          <a:p>
            <a:pPr algn="r"/>
            <a:r>
              <a:rPr lang="en-US" sz="1350" dirty="0" err="1"/>
              <a:t>Croskerry</a:t>
            </a:r>
            <a:r>
              <a:rPr lang="en-US" sz="1350" dirty="0"/>
              <a:t>, P. </a:t>
            </a:r>
            <a:r>
              <a:rPr lang="en-US" sz="1350" dirty="0" err="1"/>
              <a:t>Acad</a:t>
            </a:r>
            <a:r>
              <a:rPr lang="en-US" sz="1350" dirty="0"/>
              <a:t> Med 2003; 78:775-80.</a:t>
            </a:r>
          </a:p>
        </p:txBody>
      </p:sp>
    </p:spTree>
    <p:extLst>
      <p:ext uri="{BB962C8B-B14F-4D97-AF65-F5344CB8AC3E}">
        <p14:creationId xmlns:p14="http://schemas.microsoft.com/office/powerpoint/2010/main" val="4160648315"/>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43000"/>
            <a:ext cx="8229600" cy="685800"/>
          </a:xfrm>
        </p:spPr>
        <p:txBody>
          <a:bodyPr>
            <a:normAutofit fontScale="90000"/>
          </a:bodyPr>
          <a:lstStyle/>
          <a:p>
            <a:r>
              <a:rPr lang="en-US" dirty="0"/>
              <a:t>Cognitive De-biasing Strategies to Reduce Diagnostic Errors</a:t>
            </a:r>
          </a:p>
        </p:txBody>
      </p:sp>
      <p:graphicFrame>
        <p:nvGraphicFramePr>
          <p:cNvPr id="4" name="Content Placeholder 3"/>
          <p:cNvGraphicFramePr>
            <a:graphicFrameLocks noGrp="1"/>
          </p:cNvGraphicFramePr>
          <p:nvPr>
            <p:ph idx="1"/>
            <p:extLst/>
          </p:nvPr>
        </p:nvGraphicFramePr>
        <p:xfrm>
          <a:off x="533400" y="2362202"/>
          <a:ext cx="7772400" cy="3073082"/>
        </p:xfrm>
        <a:graphic>
          <a:graphicData uri="http://schemas.openxmlformats.org/drawingml/2006/table">
            <a:tbl>
              <a:tblPr firstRow="1" bandRow="1">
                <a:tableStyleId>{5C22544A-7EE6-4342-B048-85BDC9FD1C3A}</a:tableStyleId>
              </a:tblPr>
              <a:tblGrid>
                <a:gridCol w="3886200">
                  <a:extLst>
                    <a:ext uri="{9D8B030D-6E8A-4147-A177-3AD203B41FA5}">
                      <a16:colId xmlns:a16="http://schemas.microsoft.com/office/drawing/2014/main" val="20000"/>
                    </a:ext>
                  </a:extLst>
                </a:gridCol>
                <a:gridCol w="3886200">
                  <a:extLst>
                    <a:ext uri="{9D8B030D-6E8A-4147-A177-3AD203B41FA5}">
                      <a16:colId xmlns:a16="http://schemas.microsoft.com/office/drawing/2014/main" val="20001"/>
                    </a:ext>
                  </a:extLst>
                </a:gridCol>
              </a:tblGrid>
              <a:tr h="576897">
                <a:tc>
                  <a:txBody>
                    <a:bodyPr/>
                    <a:lstStyle/>
                    <a:p>
                      <a:r>
                        <a:rPr lang="en-US" sz="2000" dirty="0">
                          <a:solidFill>
                            <a:schemeClr val="tx1"/>
                          </a:solidFill>
                        </a:rPr>
                        <a:t>Develop</a:t>
                      </a:r>
                      <a:r>
                        <a:rPr lang="en-US" sz="2000" baseline="0" dirty="0">
                          <a:solidFill>
                            <a:schemeClr val="tx1"/>
                          </a:solidFill>
                        </a:rPr>
                        <a:t> insight/awareness</a:t>
                      </a:r>
                      <a:endParaRPr lang="en-US" sz="2000" dirty="0">
                        <a:solidFill>
                          <a:schemeClr val="tx1"/>
                        </a:solidFill>
                      </a:endParaRPr>
                    </a:p>
                  </a:txBody>
                  <a:tcPr marL="68580" marR="68580" marT="34290" marB="34290">
                    <a:noFill/>
                  </a:tcPr>
                </a:tc>
                <a:tc>
                  <a:txBody>
                    <a:bodyPr/>
                    <a:lstStyle/>
                    <a:p>
                      <a:r>
                        <a:rPr lang="en-US" sz="2000" dirty="0">
                          <a:solidFill>
                            <a:schemeClr val="tx1"/>
                          </a:solidFill>
                        </a:rPr>
                        <a:t>Consider</a:t>
                      </a:r>
                      <a:r>
                        <a:rPr lang="en-US" sz="2000" baseline="0" dirty="0">
                          <a:solidFill>
                            <a:schemeClr val="tx1"/>
                          </a:solidFill>
                        </a:rPr>
                        <a:t> alternatives</a:t>
                      </a:r>
                      <a:endParaRPr lang="en-US" sz="2000" dirty="0">
                        <a:solidFill>
                          <a:schemeClr val="tx1"/>
                        </a:solidFill>
                      </a:endParaRPr>
                    </a:p>
                  </a:txBody>
                  <a:tcPr marL="68580" marR="68580" marT="34290" marB="34290">
                    <a:noFill/>
                  </a:tcPr>
                </a:tc>
                <a:extLst>
                  <a:ext uri="{0D108BD9-81ED-4DB2-BD59-A6C34878D82A}">
                    <a16:rowId xmlns:a16="http://schemas.microsoft.com/office/drawing/2014/main" val="10000"/>
                  </a:ext>
                </a:extLst>
              </a:tr>
              <a:tr h="576897">
                <a:tc>
                  <a:txBody>
                    <a:bodyPr/>
                    <a:lstStyle/>
                    <a:p>
                      <a:r>
                        <a:rPr lang="en-US" sz="2000" dirty="0">
                          <a:solidFill>
                            <a:schemeClr val="tx1"/>
                          </a:solidFill>
                        </a:rPr>
                        <a:t>Metacognition</a:t>
                      </a:r>
                    </a:p>
                  </a:txBody>
                  <a:tcPr marL="68580" marR="68580" marT="34290" marB="34290">
                    <a:noFill/>
                  </a:tcPr>
                </a:tc>
                <a:tc>
                  <a:txBody>
                    <a:bodyPr/>
                    <a:lstStyle/>
                    <a:p>
                      <a:r>
                        <a:rPr lang="en-US" sz="2000" dirty="0">
                          <a:solidFill>
                            <a:schemeClr val="tx1"/>
                          </a:solidFill>
                        </a:rPr>
                        <a:t>Decrease reliance on memory</a:t>
                      </a:r>
                    </a:p>
                  </a:txBody>
                  <a:tcPr marL="68580" marR="68580" marT="34290" marB="34290">
                    <a:noFill/>
                  </a:tcPr>
                </a:tc>
                <a:extLst>
                  <a:ext uri="{0D108BD9-81ED-4DB2-BD59-A6C34878D82A}">
                    <a16:rowId xmlns:a16="http://schemas.microsoft.com/office/drawing/2014/main" val="10001"/>
                  </a:ext>
                </a:extLst>
              </a:tr>
              <a:tr h="576897">
                <a:tc>
                  <a:txBody>
                    <a:bodyPr/>
                    <a:lstStyle/>
                    <a:p>
                      <a:r>
                        <a:rPr lang="en-US" sz="2000" dirty="0">
                          <a:solidFill>
                            <a:schemeClr val="tx1"/>
                          </a:solidFill>
                        </a:rPr>
                        <a:t>Specific training</a:t>
                      </a:r>
                    </a:p>
                  </a:txBody>
                  <a:tcPr marL="68580" marR="68580" marT="34290" marB="34290"/>
                </a:tc>
                <a:tc>
                  <a:txBody>
                    <a:bodyPr/>
                    <a:lstStyle/>
                    <a:p>
                      <a:r>
                        <a:rPr lang="en-US" sz="2000" dirty="0">
                          <a:solidFill>
                            <a:schemeClr val="tx1"/>
                          </a:solidFill>
                        </a:rPr>
                        <a:t>Simulation</a:t>
                      </a:r>
                    </a:p>
                  </a:txBody>
                  <a:tcPr marL="68580" marR="68580" marT="34290" marB="34290"/>
                </a:tc>
                <a:extLst>
                  <a:ext uri="{0D108BD9-81ED-4DB2-BD59-A6C34878D82A}">
                    <a16:rowId xmlns:a16="http://schemas.microsoft.com/office/drawing/2014/main" val="10002"/>
                  </a:ext>
                </a:extLst>
              </a:tr>
              <a:tr h="664211">
                <a:tc>
                  <a:txBody>
                    <a:bodyPr/>
                    <a:lstStyle/>
                    <a:p>
                      <a:r>
                        <a:rPr lang="en-US" sz="2000" dirty="0">
                          <a:solidFill>
                            <a:schemeClr val="tx1"/>
                          </a:solidFill>
                        </a:rPr>
                        <a:t>Cognitive</a:t>
                      </a:r>
                      <a:r>
                        <a:rPr lang="en-US" sz="2000" baseline="0" dirty="0">
                          <a:solidFill>
                            <a:schemeClr val="tx1"/>
                          </a:solidFill>
                        </a:rPr>
                        <a:t> forcing strategies</a:t>
                      </a:r>
                      <a:endParaRPr lang="en-US" sz="2000" dirty="0">
                        <a:solidFill>
                          <a:schemeClr val="tx1"/>
                        </a:solidFill>
                      </a:endParaRPr>
                    </a:p>
                  </a:txBody>
                  <a:tcPr marL="68580" marR="68580" marT="34290" marB="34290">
                    <a:noFill/>
                  </a:tcPr>
                </a:tc>
                <a:tc>
                  <a:txBody>
                    <a:bodyPr/>
                    <a:lstStyle/>
                    <a:p>
                      <a:r>
                        <a:rPr lang="en-US" sz="2000" dirty="0">
                          <a:solidFill>
                            <a:schemeClr val="tx1"/>
                          </a:solidFill>
                        </a:rPr>
                        <a:t>Make task</a:t>
                      </a:r>
                      <a:r>
                        <a:rPr lang="en-US" sz="2000" baseline="0" dirty="0">
                          <a:solidFill>
                            <a:schemeClr val="tx1"/>
                          </a:solidFill>
                        </a:rPr>
                        <a:t> easier</a:t>
                      </a:r>
                      <a:endParaRPr lang="en-US" sz="2000" dirty="0">
                        <a:solidFill>
                          <a:schemeClr val="tx1"/>
                        </a:solidFill>
                      </a:endParaRPr>
                    </a:p>
                  </a:txBody>
                  <a:tcPr marL="68580" marR="68580" marT="34290" marB="34290">
                    <a:noFill/>
                  </a:tcPr>
                </a:tc>
                <a:extLst>
                  <a:ext uri="{0D108BD9-81ED-4DB2-BD59-A6C34878D82A}">
                    <a16:rowId xmlns:a16="http://schemas.microsoft.com/office/drawing/2014/main" val="10003"/>
                  </a:ext>
                </a:extLst>
              </a:tr>
              <a:tr h="576897">
                <a:tc>
                  <a:txBody>
                    <a:bodyPr/>
                    <a:lstStyle/>
                    <a:p>
                      <a:r>
                        <a:rPr lang="en-US" sz="2000" dirty="0">
                          <a:solidFill>
                            <a:schemeClr val="tx1"/>
                          </a:solidFill>
                        </a:rPr>
                        <a:t>Minimize</a:t>
                      </a:r>
                      <a:r>
                        <a:rPr lang="en-US" sz="2000" baseline="0" dirty="0">
                          <a:solidFill>
                            <a:schemeClr val="tx1"/>
                          </a:solidFill>
                        </a:rPr>
                        <a:t> time pressure accountability</a:t>
                      </a:r>
                      <a:endParaRPr lang="en-US" sz="2000" dirty="0">
                        <a:solidFill>
                          <a:schemeClr val="tx1"/>
                        </a:solidFill>
                      </a:endParaRPr>
                    </a:p>
                  </a:txBody>
                  <a:tcPr marL="68580" marR="68580" marT="34290" marB="34290"/>
                </a:tc>
                <a:tc>
                  <a:txBody>
                    <a:bodyPr/>
                    <a:lstStyle/>
                    <a:p>
                      <a:r>
                        <a:rPr lang="en-US" sz="2000" dirty="0">
                          <a:solidFill>
                            <a:schemeClr val="tx1"/>
                          </a:solidFill>
                        </a:rPr>
                        <a:t>Feedback</a:t>
                      </a:r>
                    </a:p>
                  </a:txBody>
                  <a:tcPr marL="68580" marR="68580" marT="34290" marB="34290"/>
                </a:tc>
                <a:extLst>
                  <a:ext uri="{0D108BD9-81ED-4DB2-BD59-A6C34878D82A}">
                    <a16:rowId xmlns:a16="http://schemas.microsoft.com/office/drawing/2014/main" val="10004"/>
                  </a:ext>
                </a:extLst>
              </a:tr>
            </a:tbl>
          </a:graphicData>
        </a:graphic>
      </p:graphicFrame>
      <p:sp>
        <p:nvSpPr>
          <p:cNvPr id="5" name="TextBox 4"/>
          <p:cNvSpPr txBox="1"/>
          <p:nvPr/>
        </p:nvSpPr>
        <p:spPr>
          <a:xfrm>
            <a:off x="6629400" y="5562600"/>
            <a:ext cx="2750058" cy="253916"/>
          </a:xfrm>
          <a:prstGeom prst="rect">
            <a:avLst/>
          </a:prstGeom>
          <a:noFill/>
        </p:spPr>
        <p:txBody>
          <a:bodyPr wrap="square" rtlCol="0">
            <a:spAutoFit/>
          </a:bodyPr>
          <a:lstStyle/>
          <a:p>
            <a:r>
              <a:rPr lang="en-US" sz="1050" dirty="0"/>
              <a:t>**See </a:t>
            </a:r>
            <a:r>
              <a:rPr lang="en-US" sz="1050" dirty="0" err="1"/>
              <a:t>Croskerry</a:t>
            </a:r>
            <a:r>
              <a:rPr lang="en-US" sz="1050" dirty="0"/>
              <a:t>, 2003</a:t>
            </a:r>
          </a:p>
        </p:txBody>
      </p:sp>
    </p:spTree>
    <p:extLst>
      <p:ext uri="{BB962C8B-B14F-4D97-AF65-F5344CB8AC3E}">
        <p14:creationId xmlns:p14="http://schemas.microsoft.com/office/powerpoint/2010/main" val="1455153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Participation:</a:t>
            </a:r>
            <a:br>
              <a:rPr lang="en-US" dirty="0"/>
            </a:br>
            <a:r>
              <a:rPr lang="en-US" dirty="0"/>
              <a:t>What experiences have you had?</a:t>
            </a:r>
          </a:p>
        </p:txBody>
      </p:sp>
    </p:spTree>
    <p:extLst>
      <p:ext uri="{BB962C8B-B14F-4D97-AF65-F5344CB8AC3E}">
        <p14:creationId xmlns:p14="http://schemas.microsoft.com/office/powerpoint/2010/main" val="3761182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838200"/>
            <a:ext cx="6819900" cy="699278"/>
          </a:xfrm>
        </p:spPr>
        <p:txBody>
          <a:bodyPr>
            <a:normAutofit fontScale="90000"/>
          </a:bodyPr>
          <a:lstStyle/>
          <a:p>
            <a:r>
              <a:rPr lang="en-US" dirty="0"/>
              <a:t>Strategies in Decision Making</a:t>
            </a:r>
          </a:p>
        </p:txBody>
      </p:sp>
      <p:sp>
        <p:nvSpPr>
          <p:cNvPr id="3" name="Content Placeholder 2"/>
          <p:cNvSpPr>
            <a:spLocks noGrp="1"/>
          </p:cNvSpPr>
          <p:nvPr>
            <p:ph idx="1"/>
          </p:nvPr>
        </p:nvSpPr>
        <p:spPr>
          <a:xfrm>
            <a:off x="2895600" y="1537478"/>
            <a:ext cx="6172200" cy="3394472"/>
          </a:xfrm>
        </p:spPr>
        <p:txBody>
          <a:bodyPr>
            <a:noAutofit/>
          </a:bodyPr>
          <a:lstStyle/>
          <a:p>
            <a:r>
              <a:rPr lang="en-US" sz="2800" dirty="0"/>
              <a:t>Pattern recognition</a:t>
            </a:r>
          </a:p>
          <a:p>
            <a:pPr lvl="1"/>
            <a:r>
              <a:rPr lang="en-US" dirty="0"/>
              <a:t>Bottom-up &amp; Top-down processes </a:t>
            </a:r>
          </a:p>
          <a:p>
            <a:r>
              <a:rPr lang="en-US" sz="2800" dirty="0"/>
              <a:t>Rule out worst-case scenario (ROWS)</a:t>
            </a:r>
          </a:p>
          <a:p>
            <a:r>
              <a:rPr lang="en-US" sz="2800" dirty="0"/>
              <a:t>Exhaustive method</a:t>
            </a:r>
          </a:p>
          <a:p>
            <a:r>
              <a:rPr lang="en-US" sz="2800" dirty="0" err="1"/>
              <a:t>Hypothetico</a:t>
            </a:r>
            <a:r>
              <a:rPr lang="en-US" sz="2800" dirty="0"/>
              <a:t>-deductive method</a:t>
            </a:r>
          </a:p>
          <a:p>
            <a:pPr lvl="1"/>
            <a:r>
              <a:rPr lang="en-US" dirty="0"/>
              <a:t>Formulation of a “short-list”</a:t>
            </a:r>
          </a:p>
          <a:p>
            <a:r>
              <a:rPr lang="en-US" sz="2800" dirty="0"/>
              <a:t>Heuristics</a:t>
            </a:r>
          </a:p>
          <a:p>
            <a:pPr lvl="1"/>
            <a:r>
              <a:rPr lang="en-US" dirty="0"/>
              <a:t>Rules learned on the job</a:t>
            </a:r>
          </a:p>
          <a:p>
            <a:r>
              <a:rPr lang="en-US" sz="2800" dirty="0"/>
              <a:t>Cognitive disposition to respond (CDR)</a:t>
            </a:r>
          </a:p>
        </p:txBody>
      </p:sp>
    </p:spTree>
    <p:extLst>
      <p:ext uri="{BB962C8B-B14F-4D97-AF65-F5344CB8AC3E}">
        <p14:creationId xmlns:p14="http://schemas.microsoft.com/office/powerpoint/2010/main" val="19314681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685800"/>
          </a:xfrm>
        </p:spPr>
        <p:txBody>
          <a:bodyPr>
            <a:normAutofit fontScale="90000"/>
          </a:bodyPr>
          <a:lstStyle/>
          <a:p>
            <a:r>
              <a:rPr lang="en-US" dirty="0"/>
              <a:t>Bias hunter</a:t>
            </a:r>
          </a:p>
        </p:txBody>
      </p:sp>
      <p:sp>
        <p:nvSpPr>
          <p:cNvPr id="3" name="Content Placeholder 2"/>
          <p:cNvSpPr>
            <a:spLocks noGrp="1"/>
          </p:cNvSpPr>
          <p:nvPr>
            <p:ph idx="1"/>
          </p:nvPr>
        </p:nvSpPr>
        <p:spPr>
          <a:xfrm>
            <a:off x="228600" y="1600200"/>
            <a:ext cx="8686800" cy="4572000"/>
          </a:xfrm>
        </p:spPr>
        <p:txBody>
          <a:bodyPr/>
          <a:lstStyle/>
          <a:p>
            <a:r>
              <a:rPr lang="en-US" dirty="0"/>
              <a:t>Patient encounters, vignettes, and even memes.</a:t>
            </a:r>
          </a:p>
          <a:p>
            <a:r>
              <a:rPr lang="en-US" dirty="0"/>
              <a:t>Get in the habit of looking for bias.</a:t>
            </a:r>
          </a:p>
          <a:p>
            <a:r>
              <a:rPr lang="en-US" dirty="0"/>
              <a:t>There are 2 patient vignettes.</a:t>
            </a:r>
          </a:p>
        </p:txBody>
      </p:sp>
    </p:spTree>
    <p:extLst>
      <p:ext uri="{BB962C8B-B14F-4D97-AF65-F5344CB8AC3E}">
        <p14:creationId xmlns:p14="http://schemas.microsoft.com/office/powerpoint/2010/main" val="347031806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0" y="2057400"/>
            <a:ext cx="3124200" cy="4114800"/>
          </a:xfrm>
        </p:spPr>
        <p:txBody>
          <a:bodyPr>
            <a:normAutofit/>
          </a:bodyPr>
          <a:lstStyle/>
          <a:p>
            <a:pPr marL="0" indent="0">
              <a:buNone/>
            </a:pPr>
            <a:r>
              <a:rPr lang="en-US" sz="2800" dirty="0"/>
              <a:t>My father believed any ailment from psoriasis to poison ivy could be healed with Windex. </a:t>
            </a:r>
          </a:p>
          <a:p>
            <a:pPr marL="0" indent="0">
              <a:buNone/>
            </a:pPr>
            <a:r>
              <a:rPr lang="en-US" sz="2800" dirty="0"/>
              <a:t>– </a:t>
            </a:r>
            <a:r>
              <a:rPr lang="en-US" sz="2800" i="1" dirty="0"/>
              <a:t>My Big Fat Greek Wedding</a:t>
            </a:r>
            <a:endParaRPr lang="en-US" sz="2800" dirty="0"/>
          </a:p>
        </p:txBody>
      </p:sp>
    </p:spTree>
    <p:extLst>
      <p:ext uri="{BB962C8B-B14F-4D97-AF65-F5344CB8AC3E}">
        <p14:creationId xmlns:p14="http://schemas.microsoft.com/office/powerpoint/2010/main" val="7248550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742950"/>
            <a:ext cx="3200400" cy="3829050"/>
          </a:xfrm>
        </p:spPr>
        <p:txBody>
          <a:bodyPr>
            <a:noAutofit/>
          </a:bodyPr>
          <a:lstStyle/>
          <a:p>
            <a:pPr marL="0" indent="0">
              <a:buNone/>
            </a:pPr>
            <a:r>
              <a:rPr lang="en-US" sz="2400" dirty="0"/>
              <a:t>Diet and exercise can improve outcomes for overweight people, so I am going to keep encouraging my 300 pound patient to go back to </a:t>
            </a:r>
            <a:r>
              <a:rPr lang="en-US" sz="2400" dirty="0" err="1"/>
              <a:t>Nutrisystem</a:t>
            </a:r>
            <a:r>
              <a:rPr lang="en-US" sz="2400" dirty="0"/>
              <a:t>.  This guy lost over 100 pounds.  </a:t>
            </a:r>
          </a:p>
        </p:txBody>
      </p:sp>
      <p:pic>
        <p:nvPicPr>
          <p:cNvPr id="9" name="Picture 8"/>
          <p:cNvPicPr>
            <a:picLocks noChangeAspect="1"/>
          </p:cNvPicPr>
          <p:nvPr/>
        </p:nvPicPr>
        <p:blipFill>
          <a:blip r:embed="rId2"/>
          <a:stretch>
            <a:fillRect/>
          </a:stretch>
        </p:blipFill>
        <p:spPr>
          <a:xfrm>
            <a:off x="762000" y="4518025"/>
            <a:ext cx="7607130" cy="2286000"/>
          </a:xfrm>
          <a:prstGeom prst="rect">
            <a:avLst/>
          </a:prstGeom>
        </p:spPr>
      </p:pic>
      <p:sp>
        <p:nvSpPr>
          <p:cNvPr id="10" name="TextBox 9"/>
          <p:cNvSpPr txBox="1"/>
          <p:nvPr/>
        </p:nvSpPr>
        <p:spPr>
          <a:xfrm>
            <a:off x="7696200" y="6248400"/>
            <a:ext cx="1447800" cy="523220"/>
          </a:xfrm>
          <a:prstGeom prst="rect">
            <a:avLst/>
          </a:prstGeom>
          <a:noFill/>
        </p:spPr>
        <p:txBody>
          <a:bodyPr wrap="square" rtlCol="0">
            <a:spAutoFit/>
          </a:bodyPr>
          <a:lstStyle/>
          <a:p>
            <a:r>
              <a:rPr lang="en-US" sz="1400" dirty="0" err="1"/>
              <a:t>Mingrone</a:t>
            </a:r>
            <a:r>
              <a:rPr lang="en-US" sz="1400" dirty="0"/>
              <a:t>, et. al. (2015) Lancet</a:t>
            </a:r>
          </a:p>
        </p:txBody>
      </p:sp>
    </p:spTree>
    <p:extLst>
      <p:ext uri="{BB962C8B-B14F-4D97-AF65-F5344CB8AC3E}">
        <p14:creationId xmlns:p14="http://schemas.microsoft.com/office/powerpoint/2010/main" val="29862549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15000" y="1669887"/>
            <a:ext cx="3429000" cy="3581400"/>
          </a:xfrm>
        </p:spPr>
        <p:txBody>
          <a:bodyPr>
            <a:noAutofit/>
          </a:bodyPr>
          <a:lstStyle/>
          <a:p>
            <a:pPr marL="0" indent="0">
              <a:buNone/>
            </a:pPr>
            <a:r>
              <a:rPr lang="en-US" sz="1600" b="1" dirty="0"/>
              <a:t>What effect does chiropractic treatment have on gastrointestinal (GI) disorders: a narrative review of the literature</a:t>
            </a:r>
          </a:p>
          <a:p>
            <a:pPr marL="0" indent="0">
              <a:buNone/>
            </a:pPr>
            <a:r>
              <a:rPr lang="en-US" sz="1600" dirty="0"/>
              <a:t>….. One advantage of a narrative review is that it enables practitioners to learn about the effect a wide variety of treatment options have (or do not have) on a condition or group of conditions- in this case GI disorders- published in various article formats, ranging from well designed clinical trials to commentaries. </a:t>
            </a:r>
          </a:p>
        </p:txBody>
      </p:sp>
      <p:sp>
        <p:nvSpPr>
          <p:cNvPr id="4" name="TextBox 3"/>
          <p:cNvSpPr txBox="1"/>
          <p:nvPr/>
        </p:nvSpPr>
        <p:spPr>
          <a:xfrm>
            <a:off x="112745" y="5813328"/>
            <a:ext cx="8915400" cy="461665"/>
          </a:xfrm>
          <a:prstGeom prst="rect">
            <a:avLst/>
          </a:prstGeom>
          <a:noFill/>
        </p:spPr>
        <p:txBody>
          <a:bodyPr wrap="square" rtlCol="0">
            <a:spAutoFit/>
          </a:bodyPr>
          <a:lstStyle/>
          <a:p>
            <a:r>
              <a:rPr lang="en-US" sz="1200" dirty="0"/>
              <a:t>Ernst, E. (2011). Chiropractic treatment for gastrointestinal problems: a systematic review of clinical trials. </a:t>
            </a:r>
            <a:r>
              <a:rPr lang="en-US" sz="1200" i="1" dirty="0"/>
              <a:t>Canadian Journal of Gastroenterology and Hepatology</a:t>
            </a:r>
            <a:r>
              <a:rPr lang="en-US" sz="1200" dirty="0"/>
              <a:t>, </a:t>
            </a:r>
            <a:r>
              <a:rPr lang="en-US" sz="1200" i="1" dirty="0"/>
              <a:t>25</a:t>
            </a:r>
            <a:r>
              <a:rPr lang="en-US" sz="1200" dirty="0"/>
              <a:t>(1), 39-40.</a:t>
            </a:r>
          </a:p>
        </p:txBody>
      </p:sp>
      <p:sp>
        <p:nvSpPr>
          <p:cNvPr id="6" name="TextBox 5"/>
          <p:cNvSpPr txBox="1"/>
          <p:nvPr/>
        </p:nvSpPr>
        <p:spPr>
          <a:xfrm>
            <a:off x="95639" y="5408072"/>
            <a:ext cx="8648700" cy="461665"/>
          </a:xfrm>
          <a:prstGeom prst="rect">
            <a:avLst/>
          </a:prstGeom>
          <a:noFill/>
        </p:spPr>
        <p:txBody>
          <a:bodyPr wrap="square" rtlCol="0">
            <a:spAutoFit/>
          </a:bodyPr>
          <a:lstStyle/>
          <a:p>
            <a:r>
              <a:rPr lang="en-US" sz="1200" dirty="0"/>
              <a:t>Angus, K., </a:t>
            </a:r>
            <a:r>
              <a:rPr lang="en-US" sz="1200" dirty="0" err="1"/>
              <a:t>Asgharifar</a:t>
            </a:r>
            <a:r>
              <a:rPr lang="en-US" sz="1200" dirty="0"/>
              <a:t>, S., &amp; </a:t>
            </a:r>
            <a:r>
              <a:rPr lang="en-US" sz="1200" dirty="0" err="1"/>
              <a:t>Gleberzon</a:t>
            </a:r>
            <a:r>
              <a:rPr lang="en-US" sz="1200" dirty="0"/>
              <a:t>, B. (2015). What effect does chiropractic treatment have on gastrointestinal (GI) disorders: a narrative review of the literature. </a:t>
            </a:r>
            <a:r>
              <a:rPr lang="en-US" sz="1200" i="1" dirty="0"/>
              <a:t>The Journal of the Canadian Chiropractic Association</a:t>
            </a:r>
            <a:r>
              <a:rPr lang="en-US" sz="1200" dirty="0"/>
              <a:t>, </a:t>
            </a:r>
            <a:r>
              <a:rPr lang="en-US" sz="1200" i="1" dirty="0"/>
              <a:t>59</a:t>
            </a:r>
            <a:r>
              <a:rPr lang="en-US" sz="1200" dirty="0"/>
              <a:t>(2), 122.</a:t>
            </a:r>
          </a:p>
        </p:txBody>
      </p:sp>
      <p:sp>
        <p:nvSpPr>
          <p:cNvPr id="7" name="TextBox 6"/>
          <p:cNvSpPr txBox="1"/>
          <p:nvPr/>
        </p:nvSpPr>
        <p:spPr>
          <a:xfrm>
            <a:off x="108080" y="762000"/>
            <a:ext cx="8807320" cy="523220"/>
          </a:xfrm>
          <a:prstGeom prst="rect">
            <a:avLst/>
          </a:prstGeom>
          <a:noFill/>
        </p:spPr>
        <p:txBody>
          <a:bodyPr wrap="square" rtlCol="0">
            <a:spAutoFit/>
          </a:bodyPr>
          <a:lstStyle/>
          <a:p>
            <a:pPr algn="ctr"/>
            <a:r>
              <a:rPr lang="en-US" sz="2800" dirty="0"/>
              <a:t>Patient:  I want to see a chiropractor for my GERD.</a:t>
            </a:r>
          </a:p>
        </p:txBody>
      </p:sp>
    </p:spTree>
    <p:extLst>
      <p:ext uri="{BB962C8B-B14F-4D97-AF65-F5344CB8AC3E}">
        <p14:creationId xmlns:p14="http://schemas.microsoft.com/office/powerpoint/2010/main" val="6542383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219200"/>
            <a:ext cx="3657600" cy="4068763"/>
          </a:xfrm>
        </p:spPr>
        <p:txBody>
          <a:bodyPr/>
          <a:lstStyle/>
          <a:p>
            <a:pPr marL="0" indent="0">
              <a:buNone/>
            </a:pPr>
            <a:r>
              <a:rPr lang="en-US" dirty="0"/>
              <a:t>What examples of this do we see in the alternative medicine field?</a:t>
            </a:r>
          </a:p>
          <a:p>
            <a:pPr marL="0" indent="0">
              <a:buNone/>
            </a:pPr>
            <a:r>
              <a:rPr lang="en-US" dirty="0"/>
              <a:t>What about traditional medicine?</a:t>
            </a:r>
          </a:p>
        </p:txBody>
      </p:sp>
    </p:spTree>
    <p:extLst>
      <p:ext uri="{BB962C8B-B14F-4D97-AF65-F5344CB8AC3E}">
        <p14:creationId xmlns:p14="http://schemas.microsoft.com/office/powerpoint/2010/main" val="18678407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5181600"/>
            <a:ext cx="7086600" cy="868363"/>
          </a:xfrm>
        </p:spPr>
        <p:txBody>
          <a:bodyPr/>
          <a:lstStyle/>
          <a:p>
            <a:r>
              <a:rPr lang="en-US" dirty="0"/>
              <a:t>How should this affect practice?</a:t>
            </a:r>
          </a:p>
        </p:txBody>
      </p:sp>
      <p:pic>
        <p:nvPicPr>
          <p:cNvPr id="1026" name="Picture 2" descr="Image result for mammogr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943100"/>
            <a:ext cx="28575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1122647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0" y="1066800"/>
            <a:ext cx="2895600" cy="1121735"/>
          </a:xfrm>
        </p:spPr>
        <p:txBody>
          <a:bodyPr>
            <a:normAutofit fontScale="90000"/>
          </a:bodyPr>
          <a:lstStyle/>
          <a:p>
            <a:r>
              <a:rPr lang="en-US" dirty="0"/>
              <a:t>Patient encounter scripts</a:t>
            </a:r>
          </a:p>
        </p:txBody>
      </p:sp>
      <p:pic>
        <p:nvPicPr>
          <p:cNvPr id="4" name="Picture 3"/>
          <p:cNvPicPr>
            <a:picLocks noChangeAspect="1"/>
          </p:cNvPicPr>
          <p:nvPr/>
        </p:nvPicPr>
        <p:blipFill>
          <a:blip r:embed="rId2"/>
          <a:stretch>
            <a:fillRect/>
          </a:stretch>
        </p:blipFill>
        <p:spPr>
          <a:xfrm>
            <a:off x="-228600" y="0"/>
            <a:ext cx="7010400" cy="6879852"/>
          </a:xfrm>
          <a:prstGeom prst="rect">
            <a:avLst/>
          </a:prstGeom>
        </p:spPr>
      </p:pic>
    </p:spTree>
    <p:extLst>
      <p:ext uri="{BB962C8B-B14F-4D97-AF65-F5344CB8AC3E}">
        <p14:creationId xmlns:p14="http://schemas.microsoft.com/office/powerpoint/2010/main" val="10908631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90600"/>
            <a:ext cx="2895600" cy="1121735"/>
          </a:xfrm>
        </p:spPr>
        <p:txBody>
          <a:bodyPr>
            <a:noAutofit/>
          </a:bodyPr>
          <a:lstStyle/>
          <a:p>
            <a:r>
              <a:rPr lang="en-US" sz="3600" dirty="0"/>
              <a:t>Patient encounter scripts</a:t>
            </a:r>
          </a:p>
        </p:txBody>
      </p:sp>
      <p:pic>
        <p:nvPicPr>
          <p:cNvPr id="3" name="Picture 2"/>
          <p:cNvPicPr>
            <a:picLocks noChangeAspect="1"/>
          </p:cNvPicPr>
          <p:nvPr/>
        </p:nvPicPr>
        <p:blipFill>
          <a:blip r:embed="rId2"/>
          <a:stretch>
            <a:fillRect/>
          </a:stretch>
        </p:blipFill>
        <p:spPr>
          <a:xfrm>
            <a:off x="2133601" y="0"/>
            <a:ext cx="7010400" cy="6881769"/>
          </a:xfrm>
          <a:prstGeom prst="rect">
            <a:avLst/>
          </a:prstGeom>
        </p:spPr>
      </p:pic>
    </p:spTree>
    <p:extLst>
      <p:ext uri="{BB962C8B-B14F-4D97-AF65-F5344CB8AC3E}">
        <p14:creationId xmlns:p14="http://schemas.microsoft.com/office/powerpoint/2010/main" val="202684470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85800"/>
          </a:xfrm>
        </p:spPr>
        <p:txBody>
          <a:bodyPr>
            <a:normAutofit fontScale="90000"/>
          </a:bodyPr>
          <a:lstStyle/>
          <a:p>
            <a:r>
              <a:rPr lang="en-US" dirty="0"/>
              <a:t>Other video resources about bias and decision-making</a:t>
            </a:r>
          </a:p>
        </p:txBody>
      </p:sp>
      <p:sp>
        <p:nvSpPr>
          <p:cNvPr id="3" name="Content Placeholder 2"/>
          <p:cNvSpPr>
            <a:spLocks noGrp="1"/>
          </p:cNvSpPr>
          <p:nvPr>
            <p:ph idx="1"/>
          </p:nvPr>
        </p:nvSpPr>
        <p:spPr>
          <a:xfrm>
            <a:off x="457200" y="1981200"/>
            <a:ext cx="8229600" cy="4038600"/>
          </a:xfrm>
        </p:spPr>
        <p:txBody>
          <a:bodyPr/>
          <a:lstStyle/>
          <a:p>
            <a:r>
              <a:rPr lang="en-US" dirty="0" err="1"/>
              <a:t>inFact</a:t>
            </a:r>
            <a:r>
              <a:rPr lang="en-US" dirty="0"/>
              <a:t> series on logical fallacies</a:t>
            </a:r>
          </a:p>
          <a:p>
            <a:pPr marL="971550" lvl="1" indent="-514350">
              <a:buFont typeface="+mj-lt"/>
              <a:buAutoNum type="arabicPeriod"/>
            </a:pPr>
            <a:r>
              <a:rPr lang="en-US" sz="2400" dirty="0">
                <a:hlinkClick r:id="rId2"/>
              </a:rPr>
              <a:t>https://www.youtube.com/watch?v=1N3TROA8MYY</a:t>
            </a:r>
            <a:r>
              <a:rPr lang="en-US" sz="2400" dirty="0"/>
              <a:t> </a:t>
            </a:r>
          </a:p>
          <a:p>
            <a:pPr marL="971550" lvl="1" indent="-514350">
              <a:buFont typeface="+mj-lt"/>
              <a:buAutoNum type="arabicPeriod"/>
            </a:pPr>
            <a:r>
              <a:rPr lang="en-US" sz="2400" dirty="0">
                <a:hlinkClick r:id="rId3"/>
              </a:rPr>
              <a:t>https://www.youtube.com/watch?v=Z71w-rHkeSk</a:t>
            </a:r>
            <a:endParaRPr lang="en-US" sz="2400" dirty="0"/>
          </a:p>
          <a:p>
            <a:pPr marL="971550" lvl="1" indent="-514350">
              <a:buFont typeface="+mj-lt"/>
              <a:buAutoNum type="arabicPeriod"/>
            </a:pPr>
            <a:r>
              <a:rPr lang="en-US" sz="2400" dirty="0">
                <a:hlinkClick r:id="rId4"/>
              </a:rPr>
              <a:t>https://www.youtube.com/watch?v=nmRCpqO_1JA</a:t>
            </a:r>
            <a:r>
              <a:rPr lang="en-US" sz="2400" dirty="0"/>
              <a:t> </a:t>
            </a:r>
          </a:p>
        </p:txBody>
      </p:sp>
      <p:pic>
        <p:nvPicPr>
          <p:cNvPr id="4" name="Picture 3"/>
          <p:cNvPicPr>
            <a:picLocks noChangeAspect="1"/>
          </p:cNvPicPr>
          <p:nvPr/>
        </p:nvPicPr>
        <p:blipFill>
          <a:blip r:embed="rId5"/>
          <a:stretch>
            <a:fillRect/>
          </a:stretch>
        </p:blipFill>
        <p:spPr>
          <a:xfrm>
            <a:off x="2743200" y="4000500"/>
            <a:ext cx="3462338" cy="2170542"/>
          </a:xfrm>
          <a:prstGeom prst="rect">
            <a:avLst/>
          </a:prstGeom>
        </p:spPr>
      </p:pic>
    </p:spTree>
    <p:extLst>
      <p:ext uri="{BB962C8B-B14F-4D97-AF65-F5344CB8AC3E}">
        <p14:creationId xmlns:p14="http://schemas.microsoft.com/office/powerpoint/2010/main" val="7881527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Are we rational decision-makers?</a:t>
            </a:r>
          </a:p>
        </p:txBody>
      </p:sp>
      <p:sp>
        <p:nvSpPr>
          <p:cNvPr id="3" name="Content Placeholder 2"/>
          <p:cNvSpPr>
            <a:spLocks noGrp="1"/>
          </p:cNvSpPr>
          <p:nvPr>
            <p:ph idx="1"/>
          </p:nvPr>
        </p:nvSpPr>
        <p:spPr/>
        <p:txBody>
          <a:bodyPr>
            <a:normAutofit fontScale="85000" lnSpcReduction="20000"/>
          </a:bodyPr>
          <a:lstStyle/>
          <a:p>
            <a:r>
              <a:rPr lang="en-US" dirty="0"/>
              <a:t>We all believe this right?</a:t>
            </a:r>
          </a:p>
          <a:p>
            <a:endParaRPr lang="en-US" dirty="0"/>
          </a:p>
          <a:p>
            <a:r>
              <a:rPr lang="en-US" dirty="0"/>
              <a:t>Clip from Hank Green (2014)  “I love science (clean version).” </a:t>
            </a:r>
            <a:r>
              <a:rPr lang="en-US" dirty="0" err="1"/>
              <a:t>Vlogbrothers</a:t>
            </a:r>
            <a:r>
              <a:rPr lang="en-US" dirty="0"/>
              <a:t> April 25, 2014 </a:t>
            </a:r>
            <a:r>
              <a:rPr lang="en-US" dirty="0">
                <a:hlinkClick r:id="rId2"/>
              </a:rPr>
              <a:t>https://www.youtube.com/watch?v=IC0m31P_qyk</a:t>
            </a:r>
            <a:r>
              <a:rPr lang="en-US" dirty="0"/>
              <a:t> </a:t>
            </a:r>
          </a:p>
          <a:p>
            <a:endParaRPr lang="en-US" dirty="0"/>
          </a:p>
        </p:txBody>
      </p:sp>
      <p:sp>
        <p:nvSpPr>
          <p:cNvPr id="6" name="TextBox 5"/>
          <p:cNvSpPr txBox="1"/>
          <p:nvPr/>
        </p:nvSpPr>
        <p:spPr>
          <a:xfrm>
            <a:off x="76200" y="5712153"/>
            <a:ext cx="2286000" cy="523220"/>
          </a:xfrm>
          <a:prstGeom prst="rect">
            <a:avLst/>
          </a:prstGeom>
          <a:noFill/>
        </p:spPr>
        <p:txBody>
          <a:bodyPr wrap="square" rtlCol="0">
            <a:spAutoFit/>
          </a:bodyPr>
          <a:lstStyle/>
          <a:p>
            <a:r>
              <a:rPr lang="en-US" sz="1400" i="1" dirty="0"/>
              <a:t>I love Science </a:t>
            </a:r>
            <a:r>
              <a:rPr lang="en-US" sz="1400" dirty="0"/>
              <a:t>by Hank Green and the Perfect Strangers</a:t>
            </a:r>
            <a:endParaRPr lang="en-US" sz="1200" dirty="0"/>
          </a:p>
        </p:txBody>
      </p:sp>
      <p:sp>
        <p:nvSpPr>
          <p:cNvPr id="7" name="TextBox 6"/>
          <p:cNvSpPr txBox="1"/>
          <p:nvPr/>
        </p:nvSpPr>
        <p:spPr>
          <a:xfrm>
            <a:off x="3048000" y="5815631"/>
            <a:ext cx="6248400" cy="461665"/>
          </a:xfrm>
          <a:prstGeom prst="rect">
            <a:avLst/>
          </a:prstGeom>
          <a:noFill/>
        </p:spPr>
        <p:txBody>
          <a:bodyPr wrap="square" rtlCol="0">
            <a:spAutoFit/>
          </a:bodyPr>
          <a:lstStyle/>
          <a:p>
            <a:r>
              <a:rPr lang="en-US" sz="1200" dirty="0"/>
              <a:t>Used in accordance with the Fair Use Act standards.  Please support the creator by visiting the    original link at www. youtube.com/</a:t>
            </a:r>
            <a:r>
              <a:rPr lang="en-US" sz="1200" dirty="0" err="1"/>
              <a:t>watch?v</a:t>
            </a:r>
            <a:r>
              <a:rPr lang="en-US" sz="1200" dirty="0"/>
              <a:t>=IC0m31P_qyk  </a:t>
            </a:r>
          </a:p>
        </p:txBody>
      </p:sp>
    </p:spTree>
    <p:extLst>
      <p:ext uri="{BB962C8B-B14F-4D97-AF65-F5344CB8AC3E}">
        <p14:creationId xmlns:p14="http://schemas.microsoft.com/office/powerpoint/2010/main" val="25595682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If we are all on the pro-science Evidence-Based Bandwagon, why does this happen?</a:t>
            </a:r>
          </a:p>
        </p:txBody>
      </p:sp>
    </p:spTree>
    <p:extLst>
      <p:ext uri="{BB962C8B-B14F-4D97-AF65-F5344CB8AC3E}">
        <p14:creationId xmlns:p14="http://schemas.microsoft.com/office/powerpoint/2010/main" val="1393483095"/>
      </p:ext>
    </p:extLst>
  </p:cSld>
  <p:clrMapOvr>
    <a:masterClrMapping/>
  </p:clrMapOvr>
</p:sld>
</file>

<file path=ppt/theme/theme1.xml><?xml version="1.0" encoding="utf-8"?>
<a:theme xmlns:a="http://schemas.openxmlformats.org/drawingml/2006/main" name="forum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3936</TotalTime>
  <Words>3298</Words>
  <Application>Microsoft Office PowerPoint</Application>
  <PresentationFormat>On-screen Show (4:3)</PresentationFormat>
  <Paragraphs>390</Paragraphs>
  <Slides>79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79</vt:i4>
      </vt:variant>
    </vt:vector>
  </HeadingPairs>
  <TitlesOfParts>
    <vt:vector size="85" baseType="lpstr">
      <vt:lpstr>ＭＳ Ｐゴシック</vt:lpstr>
      <vt:lpstr>Arial</vt:lpstr>
      <vt:lpstr>Calibri</vt:lpstr>
      <vt:lpstr>Times New Roman</vt:lpstr>
      <vt:lpstr>Wingdings</vt:lpstr>
      <vt:lpstr>forum2014</vt:lpstr>
      <vt:lpstr>But I already know that!   Teaching family medicine residents when they don’t know what they don’t know. </vt:lpstr>
      <vt:lpstr>Disclosures</vt:lpstr>
      <vt:lpstr>Objectives</vt:lpstr>
      <vt:lpstr>We Know When Things are Warmer…Right?</vt:lpstr>
      <vt:lpstr>Who has had this experience?</vt:lpstr>
      <vt:lpstr>PowerPoint Presentation</vt:lpstr>
      <vt:lpstr>Participation: What experiences have you had?</vt:lpstr>
      <vt:lpstr>Are we rational decision-makers?</vt:lpstr>
      <vt:lpstr>If we are all on the pro-science Evidence-Based Bandwagon, why does this happen?</vt:lpstr>
      <vt:lpstr>During a discussion of the data about the effectiveness of different interventions for morbid obesity. </vt:lpstr>
      <vt:lpstr>Is this the same thing?</vt:lpstr>
      <vt:lpstr>Cognitive Biases</vt:lpstr>
      <vt:lpstr>Cognitive Ease and Cognitive Strain</vt:lpstr>
      <vt:lpstr>PowerPoint Presentation</vt:lpstr>
      <vt:lpstr>A later clip</vt:lpstr>
      <vt:lpstr>Michael Shermer TED talk</vt:lpstr>
      <vt:lpstr>What patient situations are like this?</vt:lpstr>
      <vt:lpstr>Video clip</vt:lpstr>
      <vt:lpstr>Emotion and Identity</vt:lpstr>
      <vt:lpstr>When you aren’t aware of a knowledge deficit</vt:lpstr>
      <vt:lpstr>When you overestimate how easy it will be to learn something.</vt:lpstr>
      <vt:lpstr>When you think you know what your patients want</vt:lpstr>
      <vt:lpstr>Be very, very careful what you put into that head, because you will never, ever get it out.   -Cardinal Wolsey (1471-1530)  This, ironically, is a disputed quote – perhaps by Cardinal Wolsey, but illustrative nonetheless</vt:lpstr>
      <vt:lpstr>Persuasion can reinforce mistaken beliefs</vt:lpstr>
      <vt:lpstr>Does this happen for us?</vt:lpstr>
      <vt:lpstr>What is going on?</vt:lpstr>
      <vt:lpstr>Motivational Interviewing</vt:lpstr>
      <vt:lpstr>PowerPoint Presentation</vt:lpstr>
      <vt:lpstr>Bias toward action or away from action</vt:lpstr>
      <vt:lpstr>Cognitive Biases Recognized by Residents</vt:lpstr>
      <vt:lpstr>PowerPoint Presentation</vt:lpstr>
      <vt:lpstr>Parallel process with patient bias </vt:lpstr>
      <vt:lpstr>PowerPoint Presentation</vt:lpstr>
      <vt:lpstr>PowerPoint Presentation</vt:lpstr>
      <vt:lpstr>Big Pharma controls the doctors – you are just shills</vt:lpstr>
      <vt:lpstr>Don’t give options if it’s not an option</vt:lpstr>
      <vt:lpstr>Increase Engagement</vt:lpstr>
      <vt:lpstr>Referring to a study about being able to apply knowledge about the bystander effect when the information about bystander effect was presented first and subject anecdotes second and the different results when the anecdotes about subjects were provided first.  Stop and pair and share after each segment </vt:lpstr>
      <vt:lpstr>How can we apply this?</vt:lpstr>
      <vt:lpstr>Get a little more skin in the game</vt:lpstr>
      <vt:lpstr>Board Review Questions</vt:lpstr>
      <vt:lpstr>You all did this too at the beginning</vt:lpstr>
      <vt:lpstr>Tincture of time</vt:lpstr>
      <vt:lpstr>Video interviews of residents about Agenda Setting</vt:lpstr>
      <vt:lpstr>Video Interview about when the morbid obesity data kicked in</vt:lpstr>
      <vt:lpstr>Slowly, but surely, they will start to catch the bias in their own thinking.</vt:lpstr>
      <vt:lpstr>Now its your turn</vt:lpstr>
      <vt:lpstr>Another exercise: Please get back in your groups and pull out your problem sheet.  Each group can work on one problem identified in the beginning.  Identify the biases which might impact learning and potential solutions.</vt:lpstr>
      <vt:lpstr>Discussion</vt:lpstr>
      <vt:lpstr>Summary</vt:lpstr>
      <vt:lpstr>Summary</vt:lpstr>
      <vt:lpstr>Summary</vt:lpstr>
      <vt:lpstr>Thank you!</vt:lpstr>
      <vt:lpstr>References These are the ones about bias, there are a few in the body that refer to the specific facts under discussion.</vt:lpstr>
      <vt:lpstr>YouTube clips</vt:lpstr>
      <vt:lpstr>Healthcare Triage</vt:lpstr>
      <vt:lpstr>YouTube clips</vt:lpstr>
      <vt:lpstr>PowerPoint Presentation</vt:lpstr>
      <vt:lpstr>PowerPoint Presentation</vt:lpstr>
      <vt:lpstr>How About An Intervention?</vt:lpstr>
      <vt:lpstr>What can we do?</vt:lpstr>
      <vt:lpstr>Educate about bias and cognitive errors</vt:lpstr>
      <vt:lpstr>Bias and the science of anti-vaccination</vt:lpstr>
      <vt:lpstr>So, how can we overcome the confirmation bias:</vt:lpstr>
      <vt:lpstr>PowerPoint Presentation</vt:lpstr>
      <vt:lpstr>5 Basic Questions to Help Avoid Cognitive Errors</vt:lpstr>
      <vt:lpstr>Heuristics</vt:lpstr>
      <vt:lpstr>Heuristics</vt:lpstr>
      <vt:lpstr>Cognitive De-biasing Strategies to Reduce Diagnostic Errors</vt:lpstr>
      <vt:lpstr>Strategies in Decision Making</vt:lpstr>
      <vt:lpstr>Bias hunter</vt:lpstr>
      <vt:lpstr>PowerPoint Presentation</vt:lpstr>
      <vt:lpstr>PowerPoint Presentation</vt:lpstr>
      <vt:lpstr>PowerPoint Presentation</vt:lpstr>
      <vt:lpstr>PowerPoint Presentation</vt:lpstr>
      <vt:lpstr>PowerPoint Presentation</vt:lpstr>
      <vt:lpstr>Patient encounter scripts</vt:lpstr>
      <vt:lpstr>Patient encounter scripts</vt:lpstr>
      <vt:lpstr>Other video resources about bias and decision-making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Radjenovich, MaryEllen</dc:creator>
  <cp:lastModifiedBy>Julie Rickert</cp:lastModifiedBy>
  <cp:revision>125</cp:revision>
  <dcterms:created xsi:type="dcterms:W3CDTF">2014-07-22T20:27:04Z</dcterms:created>
  <dcterms:modified xsi:type="dcterms:W3CDTF">2016-09-23T10:58:30Z</dcterms:modified>
</cp:coreProperties>
</file>