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19" autoAdjust="0"/>
  </p:normalViewPr>
  <p:slideViewPr>
    <p:cSldViewPr>
      <p:cViewPr>
        <p:scale>
          <a:sx n="76" d="100"/>
          <a:sy n="76" d="100"/>
        </p:scale>
        <p:origin x="-1194" y="5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1A5F49-5252-42B6-9434-9D699CDB3CCD}" type="datetimeFigureOut">
              <a:rPr lang="en-US" smtClean="0"/>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0ABEC-5541-429E-B1C2-3866918D3A36}" type="slidenum">
              <a:rPr lang="en-US" smtClean="0"/>
              <a:t>‹#›</a:t>
            </a:fld>
            <a:endParaRPr lang="en-US"/>
          </a:p>
        </p:txBody>
      </p:sp>
    </p:spTree>
    <p:extLst>
      <p:ext uri="{BB962C8B-B14F-4D97-AF65-F5344CB8AC3E}">
        <p14:creationId xmlns:p14="http://schemas.microsoft.com/office/powerpoint/2010/main" val="4234581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1</a:t>
            </a:fld>
            <a:endParaRPr lang="en-US"/>
          </a:p>
        </p:txBody>
      </p:sp>
    </p:spTree>
    <p:extLst>
      <p:ext uri="{BB962C8B-B14F-4D97-AF65-F5344CB8AC3E}">
        <p14:creationId xmlns:p14="http://schemas.microsoft.com/office/powerpoint/2010/main" val="3129059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Women have lower PSOMS and higher CPSS.  This may be due to better self assessment for female gender or inaccuracy/underreporting for male reporting. Further this may be an indication of the stress females experience in a male dominated career.</a:t>
            </a:r>
          </a:p>
          <a:p>
            <a:endParaRPr lang="en-US" dirty="0" smtClean="0"/>
          </a:p>
          <a:p>
            <a:r>
              <a:rPr lang="en-US" dirty="0" smtClean="0"/>
              <a:t>Age and years in practice were higher for the male gender.  Medicine has been male dominated for many years and this reflects in our findings in this survey,  along with rank and role of the physicians also.</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12</a:t>
            </a:fld>
            <a:endParaRPr lang="en-US"/>
          </a:p>
        </p:txBody>
      </p:sp>
    </p:spTree>
    <p:extLst>
      <p:ext uri="{BB962C8B-B14F-4D97-AF65-F5344CB8AC3E}">
        <p14:creationId xmlns:p14="http://schemas.microsoft.com/office/powerpoint/2010/main" val="4233886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editorials calling for culture change in medical education. (EH 2009, Lefebvre 2012) </a:t>
            </a:r>
          </a:p>
          <a:p>
            <a:r>
              <a:rPr lang="en-US" dirty="0" smtClean="0"/>
              <a:t>medical school, residency, academic medical center, hospital, accreditation organizations </a:t>
            </a:r>
          </a:p>
          <a:p>
            <a:r>
              <a:rPr lang="en-US" dirty="0" smtClean="0"/>
              <a:t>In considering what can be done to promote wellness, one author </a:t>
            </a:r>
          </a:p>
          <a:p>
            <a:r>
              <a:rPr lang="en-US" dirty="0" smtClean="0"/>
              <a:t>While many of the suggestions focused on mental health disease (depression), </a:t>
            </a:r>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13</a:t>
            </a:fld>
            <a:endParaRPr lang="en-US"/>
          </a:p>
        </p:txBody>
      </p:sp>
    </p:spTree>
    <p:extLst>
      <p:ext uri="{BB962C8B-B14F-4D97-AF65-F5344CB8AC3E}">
        <p14:creationId xmlns:p14="http://schemas.microsoft.com/office/powerpoint/2010/main" val="113644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received IRB permission from the American Academy of Family Physicians, Lee Memorial Health Systems and Florida State University to conduct this research project. </a:t>
            </a:r>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3</a:t>
            </a:fld>
            <a:endParaRPr lang="en-US"/>
          </a:p>
        </p:txBody>
      </p:sp>
    </p:spTree>
    <p:extLst>
      <p:ext uri="{BB962C8B-B14F-4D97-AF65-F5344CB8AC3E}">
        <p14:creationId xmlns:p14="http://schemas.microsoft.com/office/powerpoint/2010/main" val="1894957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PSOMS asks about the kind of satisfying states of mind experienced in the last week.  </a:t>
            </a:r>
          </a:p>
          <a:p>
            <a:r>
              <a:rPr lang="en-US" dirty="0" smtClean="0"/>
              <a:t>The participant answers if he/she is unable to have it, a lot of trouble having it, some trouble having it or have it easily.  </a:t>
            </a:r>
          </a:p>
          <a:p>
            <a:r>
              <a:rPr lang="en-US" dirty="0" smtClean="0"/>
              <a:t>Each item is scored 0 to 3 and then totaled for all 6 items. </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4</a:t>
            </a:fld>
            <a:endParaRPr lang="en-US"/>
          </a:p>
        </p:txBody>
      </p:sp>
    </p:spTree>
    <p:extLst>
      <p:ext uri="{BB962C8B-B14F-4D97-AF65-F5344CB8AC3E}">
        <p14:creationId xmlns:p14="http://schemas.microsoft.com/office/powerpoint/2010/main" val="242526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CPSS asks about feelings and thoughts during the past month and how often the participant has felt or thought a certain way. </a:t>
            </a:r>
          </a:p>
          <a:p>
            <a:r>
              <a:rPr lang="en-US" dirty="0" smtClean="0"/>
              <a:t>The responses include never, almost never, sometimes, fairly often or very often.   </a:t>
            </a:r>
          </a:p>
          <a:p>
            <a:r>
              <a:rPr lang="en-US" dirty="0" smtClean="0"/>
              <a:t>Each item is scored on a 5-point scale (0 to 4), with four items </a:t>
            </a:r>
            <a:r>
              <a:rPr lang="en-US" i="1" dirty="0" smtClean="0"/>
              <a:t>with italics</a:t>
            </a:r>
            <a:r>
              <a:rPr lang="en-US" i="1" baseline="0" dirty="0" smtClean="0"/>
              <a:t> </a:t>
            </a:r>
            <a:r>
              <a:rPr lang="en-US" dirty="0" smtClean="0"/>
              <a:t>being reversed for scoring, and then all items are totaled for the score. </a:t>
            </a:r>
          </a:p>
          <a:p>
            <a:r>
              <a:rPr lang="en-US" dirty="0" smtClean="0"/>
              <a:t>An average score is</a:t>
            </a:r>
            <a:r>
              <a:rPr lang="en-US" baseline="0" dirty="0" smtClean="0"/>
              <a:t> 13.</a:t>
            </a:r>
            <a:endParaRPr lang="en-US" dirty="0" smtClean="0"/>
          </a:p>
          <a:p>
            <a:r>
              <a:rPr lang="en-US" dirty="0" smtClean="0"/>
              <a:t>Scores of 20 or higher on CPSS are considered high stress.</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5</a:t>
            </a:fld>
            <a:endParaRPr lang="en-US"/>
          </a:p>
        </p:txBody>
      </p:sp>
    </p:spTree>
    <p:extLst>
      <p:ext uri="{BB962C8B-B14F-4D97-AF65-F5344CB8AC3E}">
        <p14:creationId xmlns:p14="http://schemas.microsoft.com/office/powerpoint/2010/main" val="2740253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STATA 14 was used for analysis.</a:t>
            </a:r>
          </a:p>
          <a:p>
            <a:r>
              <a:rPr lang="en-US" dirty="0" smtClean="0"/>
              <a:t>Demographic questions were categorical except for years in practice, which the participant could fill in.</a:t>
            </a:r>
          </a:p>
          <a:p>
            <a:r>
              <a:rPr lang="en-US" dirty="0" smtClean="0"/>
              <a:t>We had a total of 1,026</a:t>
            </a:r>
            <a:r>
              <a:rPr lang="en-US" baseline="0" dirty="0" smtClean="0"/>
              <a:t> who completed all the demographic data and our questions to use for our statistics.</a:t>
            </a:r>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6</a:t>
            </a:fld>
            <a:endParaRPr lang="en-US"/>
          </a:p>
        </p:txBody>
      </p:sp>
    </p:spTree>
    <p:extLst>
      <p:ext uri="{BB962C8B-B14F-4D97-AF65-F5344CB8AC3E}">
        <p14:creationId xmlns:p14="http://schemas.microsoft.com/office/powerpoint/2010/main" val="2233916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our sample of academic family physicians, the Cronbach’s alpha for PSOMS was 0.87 and for CPSS was 0.90, showing good reliability and validating our sample.</a:t>
            </a:r>
          </a:p>
          <a:p>
            <a:r>
              <a:rPr lang="en-US" dirty="0" smtClean="0"/>
              <a:t>The total scores for PSOMS and CPSS were not normally distributed </a:t>
            </a:r>
          </a:p>
          <a:p>
            <a:r>
              <a:rPr lang="en-US" dirty="0" smtClean="0"/>
              <a:t>Linear regression showed</a:t>
            </a:r>
            <a:r>
              <a:rPr lang="en-US" baseline="0" dirty="0" smtClean="0"/>
              <a:t> that PSOMS and CPSS are negatively correlated.</a:t>
            </a:r>
            <a:endParaRPr lang="en-US" dirty="0" smtClean="0"/>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7</a:t>
            </a:fld>
            <a:endParaRPr lang="en-US"/>
          </a:p>
        </p:txBody>
      </p:sp>
    </p:spTree>
    <p:extLst>
      <p:ext uri="{BB962C8B-B14F-4D97-AF65-F5344CB8AC3E}">
        <p14:creationId xmlns:p14="http://schemas.microsoft.com/office/powerpoint/2010/main" val="106447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were gender differences noted and these findings were presented by poster at AAFP FMX in Oct. 2016.</a:t>
            </a:r>
          </a:p>
          <a:p>
            <a:r>
              <a:rPr lang="en-US" dirty="0" smtClean="0"/>
              <a:t>There was a statistically significant difference between men and women for mean score on PSOMS, 12.5 and 11.7 respectively (t-test P=0.0004). </a:t>
            </a:r>
          </a:p>
          <a:p>
            <a:r>
              <a:rPr lang="en-US" dirty="0" smtClean="0"/>
              <a:t>There was a statistically significant difference between men and women for mean score on CPSS, 14.1 and 16.6 respectively (t-test P&lt;0.0001).</a:t>
            </a:r>
          </a:p>
          <a:p>
            <a:r>
              <a:rPr lang="en-US" b="1" dirty="0" smtClean="0"/>
              <a:t>Theses differences are not likely to be</a:t>
            </a:r>
            <a:r>
              <a:rPr lang="en-US" b="1" baseline="0" dirty="0" smtClean="0"/>
              <a:t> clinically significant, as it is just a difference of one point, moving from sometimes to fairly often.</a:t>
            </a:r>
          </a:p>
          <a:p>
            <a:r>
              <a:rPr lang="en-US" dirty="0" smtClean="0"/>
              <a:t>There was a statistically significant difference between men and women for mean years in practice, 21.5 and 15.1 respectively (t-test, P&lt;0.0001).</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9</a:t>
            </a:fld>
            <a:endParaRPr lang="en-US"/>
          </a:p>
        </p:txBody>
      </p:sp>
    </p:spTree>
    <p:extLst>
      <p:ext uri="{BB962C8B-B14F-4D97-AF65-F5344CB8AC3E}">
        <p14:creationId xmlns:p14="http://schemas.microsoft.com/office/powerpoint/2010/main" val="3933447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were statistically significant differences between </a:t>
            </a:r>
          </a:p>
          <a:p>
            <a:r>
              <a:rPr lang="en-US" dirty="0" smtClean="0"/>
              <a:t>gender and age categories (</a:t>
            </a:r>
            <a:r>
              <a:rPr lang="el-GR" dirty="0" smtClean="0"/>
              <a:t>Χ2 =87.4, </a:t>
            </a:r>
            <a:r>
              <a:rPr lang="en-US" dirty="0" smtClean="0"/>
              <a:t>P&lt;0.001)</a:t>
            </a:r>
          </a:p>
          <a:p>
            <a:r>
              <a:rPr lang="en-US" dirty="0" smtClean="0"/>
              <a:t>gender and rank categories (</a:t>
            </a:r>
            <a:r>
              <a:rPr lang="el-GR" dirty="0" smtClean="0"/>
              <a:t>Χ2 =87.4, </a:t>
            </a:r>
            <a:r>
              <a:rPr lang="en-US" dirty="0" smtClean="0"/>
              <a:t>P&lt;0.001)</a:t>
            </a:r>
          </a:p>
          <a:p>
            <a:r>
              <a:rPr lang="en-US" dirty="0" smtClean="0"/>
              <a:t>gender and role categories (</a:t>
            </a:r>
            <a:r>
              <a:rPr lang="el-GR" dirty="0" smtClean="0"/>
              <a:t>Χ2 =16.4, </a:t>
            </a:r>
            <a:r>
              <a:rPr lang="en-US" dirty="0" smtClean="0"/>
              <a:t>P=0.012)</a:t>
            </a:r>
          </a:p>
          <a:p>
            <a:r>
              <a:rPr lang="en-US" dirty="0" smtClean="0"/>
              <a:t>gender and ethnicity categories (</a:t>
            </a:r>
            <a:r>
              <a:rPr lang="el-GR" dirty="0" smtClean="0"/>
              <a:t>Χ2 =17.8, </a:t>
            </a:r>
            <a:r>
              <a:rPr lang="en-US" dirty="0" smtClean="0"/>
              <a:t>P=0.001)</a:t>
            </a:r>
          </a:p>
          <a:p>
            <a:endParaRPr lang="en-US" dirty="0" smtClean="0"/>
          </a:p>
          <a:p>
            <a:r>
              <a:rPr lang="en-US" dirty="0" smtClean="0"/>
              <a:t>No statistical significant difference for gender and degree (</a:t>
            </a:r>
            <a:r>
              <a:rPr lang="el-GR" dirty="0" smtClean="0"/>
              <a:t>Χ2 =0.0089, </a:t>
            </a:r>
            <a:r>
              <a:rPr lang="en-US" dirty="0" smtClean="0"/>
              <a:t>P=0.93).</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10</a:t>
            </a:fld>
            <a:endParaRPr lang="en-US"/>
          </a:p>
        </p:txBody>
      </p:sp>
    </p:spTree>
    <p:extLst>
      <p:ext uri="{BB962C8B-B14F-4D97-AF65-F5344CB8AC3E}">
        <p14:creationId xmlns:p14="http://schemas.microsoft.com/office/powerpoint/2010/main" val="47195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survey of academic family medicine and may not represent the entire specialty.   Recruitment was limited to those who were on the </a:t>
            </a:r>
            <a:r>
              <a:rPr lang="en-US" dirty="0" err="1" smtClean="0"/>
              <a:t>listserve</a:t>
            </a:r>
            <a:r>
              <a:rPr lang="en-US" dirty="0" smtClean="0"/>
              <a:t> for STFM general membership. </a:t>
            </a:r>
          </a:p>
          <a:p>
            <a:endParaRPr lang="en-US" dirty="0" smtClean="0"/>
          </a:p>
          <a:p>
            <a:r>
              <a:rPr lang="en-US" dirty="0" smtClean="0"/>
              <a:t>There may be moderating variables in this population that impacted their responses, but were not evaluated in the survey questions.</a:t>
            </a:r>
          </a:p>
          <a:p>
            <a:endParaRPr lang="en-US" dirty="0" smtClean="0"/>
          </a:p>
          <a:p>
            <a:r>
              <a:rPr lang="en-US" dirty="0" smtClean="0"/>
              <a:t>There are other measures used for burnout.  In the future comparing these measures to other questionnaires like ours would be beneficial.</a:t>
            </a:r>
          </a:p>
          <a:p>
            <a:endParaRPr lang="en-US" dirty="0"/>
          </a:p>
        </p:txBody>
      </p:sp>
      <p:sp>
        <p:nvSpPr>
          <p:cNvPr id="4" name="Slide Number Placeholder 3"/>
          <p:cNvSpPr>
            <a:spLocks noGrp="1"/>
          </p:cNvSpPr>
          <p:nvPr>
            <p:ph type="sldNum" sz="quarter" idx="10"/>
          </p:nvPr>
        </p:nvSpPr>
        <p:spPr/>
        <p:txBody>
          <a:bodyPr/>
          <a:lstStyle/>
          <a:p>
            <a:fld id="{5C30ABEC-5541-429E-B1C2-3866918D3A36}" type="slidenum">
              <a:rPr lang="en-US" smtClean="0"/>
              <a:t>11</a:t>
            </a:fld>
            <a:endParaRPr lang="en-US"/>
          </a:p>
        </p:txBody>
      </p:sp>
    </p:spTree>
    <p:extLst>
      <p:ext uri="{BB962C8B-B14F-4D97-AF65-F5344CB8AC3E}">
        <p14:creationId xmlns:p14="http://schemas.microsoft.com/office/powerpoint/2010/main" val="50250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A940DF1-50D7-4B21-A94F-8F6B0DDFDA4C}" type="datetimeFigureOut">
              <a:rPr lang="en-US" smtClean="0"/>
              <a:t>5/1/2017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F62939-B1B9-444F-B23B-A17B0F63334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940DF1-50D7-4B21-A94F-8F6B0DDFDA4C}"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62939-B1B9-444F-B23B-A17B0F6333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EF62939-B1B9-444F-B23B-A17B0F63334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940DF1-50D7-4B21-A94F-8F6B0DDFDA4C}"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940DF1-50D7-4B21-A94F-8F6B0DDFDA4C}"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EF62939-B1B9-444F-B23B-A17B0F63334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A940DF1-50D7-4B21-A94F-8F6B0DDFDA4C}" type="datetimeFigureOut">
              <a:rPr lang="en-US" smtClean="0"/>
              <a:t>5/1/2017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F62939-B1B9-444F-B23B-A17B0F63334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A940DF1-50D7-4B21-A94F-8F6B0DDFDA4C}"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62939-B1B9-444F-B23B-A17B0F63334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A940DF1-50D7-4B21-A94F-8F6B0DDFDA4C}" type="datetimeFigureOut">
              <a:rPr lang="en-US" smtClean="0"/>
              <a:t>5/1/2017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EF62939-B1B9-444F-B23B-A17B0F63334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940DF1-50D7-4B21-A94F-8F6B0DDFDA4C}"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EF62939-B1B9-444F-B23B-A17B0F6333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A940DF1-50D7-4B21-A94F-8F6B0DDFDA4C}"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F62939-B1B9-444F-B23B-A17B0F6333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F62939-B1B9-444F-B23B-A17B0F63334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A940DF1-50D7-4B21-A94F-8F6B0DDFDA4C}" type="datetimeFigureOut">
              <a:rPr lang="en-US" smtClean="0"/>
              <a:t>5/1/2017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EF62939-B1B9-444F-B23B-A17B0F63334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A940DF1-50D7-4B21-A94F-8F6B0DDFDA4C}" type="datetimeFigureOut">
              <a:rPr lang="en-US" smtClean="0"/>
              <a:t>5/1/2017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A940DF1-50D7-4B21-A94F-8F6B0DDFDA4C}" type="datetimeFigureOut">
              <a:rPr lang="en-US" smtClean="0"/>
              <a:t>5/1/2017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F62939-B1B9-444F-B23B-A17B0F63334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90800"/>
          </a:xfrm>
        </p:spPr>
        <p:txBody>
          <a:bodyPr>
            <a:normAutofit fontScale="92500" lnSpcReduction="20000"/>
          </a:bodyPr>
          <a:lstStyle/>
          <a:p>
            <a:pPr marL="0" indent="0" algn="l">
              <a:buNone/>
            </a:pPr>
            <a:r>
              <a:rPr lang="en-US" sz="2400" b="0" cap="none" dirty="0" smtClean="0"/>
              <a:t>Julia </a:t>
            </a:r>
            <a:r>
              <a:rPr lang="en-US" sz="2400" b="0" cap="none" dirty="0" err="1" smtClean="0"/>
              <a:t>Fashner</a:t>
            </a:r>
            <a:r>
              <a:rPr lang="en-US" sz="2400" b="0" cap="none" dirty="0" smtClean="0"/>
              <a:t>, MD, MPH, FAAFP</a:t>
            </a:r>
          </a:p>
          <a:p>
            <a:pPr marL="0" indent="0" algn="l">
              <a:buNone/>
            </a:pPr>
            <a:r>
              <a:rPr lang="en-US" sz="2400" b="0" cap="none" dirty="0" smtClean="0"/>
              <a:t>Family Medicine Researcher</a:t>
            </a:r>
          </a:p>
          <a:p>
            <a:pPr marL="0" indent="0" algn="l">
              <a:buNone/>
            </a:pPr>
            <a:endParaRPr lang="en-US" sz="2400" b="0" cap="none" dirty="0" smtClean="0"/>
          </a:p>
          <a:p>
            <a:pPr marL="0" indent="0" algn="l">
              <a:buNone/>
            </a:pPr>
            <a:r>
              <a:rPr lang="en-US" sz="2400" b="0" cap="none" dirty="0" err="1" smtClean="0"/>
              <a:t>RoseAnne</a:t>
            </a:r>
            <a:r>
              <a:rPr lang="en-US" sz="2400" b="0" cap="none" dirty="0" smtClean="0"/>
              <a:t> </a:t>
            </a:r>
            <a:r>
              <a:rPr lang="en-US" sz="2400" b="0" cap="none" dirty="0" err="1" smtClean="0"/>
              <a:t>Illes</a:t>
            </a:r>
            <a:r>
              <a:rPr lang="en-US" sz="2400" b="0" cap="none" dirty="0" smtClean="0"/>
              <a:t>, PhD</a:t>
            </a:r>
          </a:p>
          <a:p>
            <a:pPr algn="l"/>
            <a:r>
              <a:rPr lang="en-US" altLang="en-US" sz="2400" b="0" cap="none" dirty="0"/>
              <a:t>Director of Behavioral Medicine, </a:t>
            </a:r>
            <a:r>
              <a:rPr lang="en-US" altLang="en-US" sz="2400" b="0" cap="none" dirty="0" smtClean="0"/>
              <a:t>Assistant Professor</a:t>
            </a:r>
            <a:endParaRPr lang="en-US" altLang="en-US" sz="2400" b="0" cap="none" dirty="0"/>
          </a:p>
          <a:p>
            <a:pPr algn="l"/>
            <a:r>
              <a:rPr lang="en-US" altLang="en-US" sz="2400" b="0" cap="none" dirty="0" smtClean="0"/>
              <a:t>FSUCOM </a:t>
            </a:r>
            <a:r>
              <a:rPr lang="en-US" altLang="en-US" sz="2400" b="0" cap="none" dirty="0"/>
              <a:t>Family Medicine Residency at Lee Health System</a:t>
            </a:r>
          </a:p>
          <a:p>
            <a:pPr marL="0" indent="0" algn="l">
              <a:buNone/>
            </a:pPr>
            <a:endParaRPr lang="en-US" sz="2400" b="0" dirty="0">
              <a:latin typeface="+mj-lt"/>
            </a:endParaRPr>
          </a:p>
        </p:txBody>
      </p:sp>
      <p:sp>
        <p:nvSpPr>
          <p:cNvPr id="4" name="Title 3"/>
          <p:cNvSpPr>
            <a:spLocks noGrp="1"/>
          </p:cNvSpPr>
          <p:nvPr>
            <p:ph type="ctrTitle"/>
          </p:nvPr>
        </p:nvSpPr>
        <p:spPr/>
        <p:txBody>
          <a:bodyPr>
            <a:noAutofit/>
          </a:bodyPr>
          <a:lstStyle/>
          <a:p>
            <a:pPr marL="0" indent="0"/>
            <a:r>
              <a:rPr lang="en-US" sz="3200" dirty="0"/>
              <a:t>Physician Wellness</a:t>
            </a:r>
            <a:br>
              <a:rPr lang="en-US" sz="3200" dirty="0"/>
            </a:br>
            <a:r>
              <a:rPr lang="en-US" sz="3200" dirty="0"/>
              <a:t>The relationship between positive state of mind and perceived stress: A CERA </a:t>
            </a:r>
            <a:r>
              <a:rPr lang="en-US" sz="3200" dirty="0" smtClean="0"/>
              <a:t>study</a:t>
            </a:r>
            <a:endParaRPr lang="en-US" sz="3200" dirty="0"/>
          </a:p>
        </p:txBody>
      </p:sp>
    </p:spTree>
    <p:extLst>
      <p:ext uri="{BB962C8B-B14F-4D97-AF65-F5344CB8AC3E}">
        <p14:creationId xmlns:p14="http://schemas.microsoft.com/office/powerpoint/2010/main" val="2294977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Gender difference</a:t>
            </a:r>
            <a:endParaRPr lang="en-US" dirty="0"/>
          </a:p>
        </p:txBody>
      </p:sp>
      <p:sp>
        <p:nvSpPr>
          <p:cNvPr id="5" name="Content Placeholder 4"/>
          <p:cNvSpPr>
            <a:spLocks noGrp="1"/>
          </p:cNvSpPr>
          <p:nvPr>
            <p:ph sz="half" idx="1"/>
          </p:nvPr>
        </p:nvSpPr>
        <p:spPr/>
        <p:txBody>
          <a:bodyPr/>
          <a:lstStyle/>
          <a:p>
            <a:r>
              <a:rPr lang="en-US" dirty="0"/>
              <a:t>There was a statistically significant difference </a:t>
            </a:r>
            <a:r>
              <a:rPr lang="en-US" dirty="0" smtClean="0"/>
              <a:t>for </a:t>
            </a:r>
            <a:r>
              <a:rPr lang="en-US" dirty="0"/>
              <a:t>those with high stress (score&gt;20 on </a:t>
            </a:r>
            <a:r>
              <a:rPr lang="en-US" dirty="0" smtClean="0"/>
              <a:t>CPSS; N=296) </a:t>
            </a:r>
            <a:r>
              <a:rPr lang="en-US" dirty="0"/>
              <a:t>(X</a:t>
            </a:r>
            <a:r>
              <a:rPr lang="en-US" baseline="30000" dirty="0"/>
              <a:t>2</a:t>
            </a:r>
            <a:r>
              <a:rPr lang="en-US" dirty="0"/>
              <a:t>=25.52, P&lt;0.0001).</a:t>
            </a:r>
          </a:p>
          <a:p>
            <a:endParaRPr lang="en-US"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0600" y="2242281"/>
            <a:ext cx="4038600" cy="2940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2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sz="quarter" idx="1"/>
          </p:nvPr>
        </p:nvSpPr>
        <p:spPr/>
        <p:txBody>
          <a:bodyPr>
            <a:normAutofit fontScale="92500"/>
          </a:bodyPr>
          <a:lstStyle/>
          <a:p>
            <a:r>
              <a:rPr lang="en-US" dirty="0"/>
              <a:t>This is a survey of academic family medicine and may not represent the entire specialty.   </a:t>
            </a:r>
          </a:p>
          <a:p>
            <a:endParaRPr lang="en-US" dirty="0" smtClean="0"/>
          </a:p>
          <a:p>
            <a:r>
              <a:rPr lang="en-US" dirty="0" smtClean="0"/>
              <a:t>This is a convenience sample with responder bias.</a:t>
            </a:r>
          </a:p>
          <a:p>
            <a:endParaRPr lang="en-US" dirty="0" smtClean="0"/>
          </a:p>
          <a:p>
            <a:r>
              <a:rPr lang="en-US" dirty="0" smtClean="0"/>
              <a:t>There are likely other moderating </a:t>
            </a:r>
            <a:r>
              <a:rPr lang="en-US" dirty="0"/>
              <a:t>variables in this population that impacted </a:t>
            </a:r>
            <a:r>
              <a:rPr lang="en-US" dirty="0" smtClean="0"/>
              <a:t>responses</a:t>
            </a:r>
            <a:r>
              <a:rPr lang="en-US" dirty="0"/>
              <a:t>, but were not evaluated in the survey </a:t>
            </a:r>
            <a:r>
              <a:rPr lang="en-US" dirty="0" smtClean="0"/>
              <a:t>questions particularly for women.</a:t>
            </a:r>
            <a:endParaRPr lang="en-US" dirty="0"/>
          </a:p>
          <a:p>
            <a:endParaRPr lang="en-US" dirty="0" smtClean="0"/>
          </a:p>
          <a:p>
            <a:r>
              <a:rPr lang="en-US" dirty="0" smtClean="0"/>
              <a:t>There </a:t>
            </a:r>
            <a:r>
              <a:rPr lang="en-US" dirty="0"/>
              <a:t>are other measures used for </a:t>
            </a:r>
            <a:r>
              <a:rPr lang="en-US" dirty="0" smtClean="0"/>
              <a:t>burnout and wellness.  </a:t>
            </a:r>
            <a:endParaRPr lang="en-US" dirty="0"/>
          </a:p>
        </p:txBody>
      </p:sp>
    </p:spTree>
    <p:extLst>
      <p:ext uri="{BB962C8B-B14F-4D97-AF65-F5344CB8AC3E}">
        <p14:creationId xmlns:p14="http://schemas.microsoft.com/office/powerpoint/2010/main" val="418293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r>
              <a:rPr lang="en-US" dirty="0"/>
              <a:t>By correlating the wellness score and stress score, we can suggest that a higher PSOMS has lower CPSS.</a:t>
            </a:r>
          </a:p>
          <a:p>
            <a:endParaRPr lang="en-US" dirty="0" smtClean="0"/>
          </a:p>
          <a:p>
            <a:r>
              <a:rPr lang="en-US" dirty="0" smtClean="0"/>
              <a:t>Women </a:t>
            </a:r>
            <a:r>
              <a:rPr lang="en-US" dirty="0"/>
              <a:t>have lower PSOMS and higher CPSS. </a:t>
            </a:r>
            <a:endParaRPr lang="en-US" dirty="0" smtClean="0"/>
          </a:p>
          <a:p>
            <a:pPr lvl="1"/>
            <a:r>
              <a:rPr lang="en-US" dirty="0" smtClean="0"/>
              <a:t>Investigation into the context of what impacts female physicians PSOMS is necessary </a:t>
            </a:r>
          </a:p>
          <a:p>
            <a:endParaRPr lang="en-US" dirty="0" smtClean="0"/>
          </a:p>
          <a:p>
            <a:r>
              <a:rPr lang="en-US" dirty="0" smtClean="0"/>
              <a:t>There are other facets of physical</a:t>
            </a:r>
            <a:r>
              <a:rPr lang="en-US" dirty="0"/>
              <a:t>, mental and emotional </a:t>
            </a:r>
            <a:r>
              <a:rPr lang="en-US" dirty="0" smtClean="0"/>
              <a:t>health, which would create a more complex picture.</a:t>
            </a:r>
            <a:endParaRPr lang="en-US" dirty="0"/>
          </a:p>
        </p:txBody>
      </p:sp>
    </p:spTree>
    <p:extLst>
      <p:ext uri="{BB962C8B-B14F-4D97-AF65-F5344CB8AC3E}">
        <p14:creationId xmlns:p14="http://schemas.microsoft.com/office/powerpoint/2010/main" val="100548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steps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Change </a:t>
            </a:r>
            <a:r>
              <a:rPr lang="en-US" dirty="0"/>
              <a:t>the conversation from burnout to wellness. </a:t>
            </a:r>
            <a:endParaRPr lang="en-US" dirty="0" smtClean="0"/>
          </a:p>
          <a:p>
            <a:endParaRPr lang="en-US" dirty="0" smtClean="0"/>
          </a:p>
          <a:p>
            <a:r>
              <a:rPr lang="en-US" dirty="0" smtClean="0"/>
              <a:t>The </a:t>
            </a:r>
            <a:r>
              <a:rPr lang="en-US" dirty="0"/>
              <a:t>ACGME has recently used a resident and fellow committee to conduct an appreciative inquiry into wellness. </a:t>
            </a:r>
            <a:r>
              <a:rPr lang="en-US" dirty="0" smtClean="0"/>
              <a:t>While mental health disorders have been the focus, one </a:t>
            </a:r>
            <a:r>
              <a:rPr lang="en-US" dirty="0"/>
              <a:t>recommendation was to encourage additional study of wellness.  </a:t>
            </a:r>
            <a:endParaRPr lang="en-US" dirty="0" smtClean="0"/>
          </a:p>
          <a:p>
            <a:endParaRPr lang="en-US" dirty="0" smtClean="0"/>
          </a:p>
          <a:p>
            <a:r>
              <a:rPr lang="en-US" dirty="0"/>
              <a:t>A CERA survey 0f program directors examined what type of stress management programming are in place.  Only 50% of </a:t>
            </a:r>
            <a:r>
              <a:rPr lang="en-US" dirty="0" smtClean="0"/>
              <a:t>family medicine </a:t>
            </a:r>
            <a:r>
              <a:rPr lang="en-US" dirty="0"/>
              <a:t>programs responded.</a:t>
            </a:r>
          </a:p>
          <a:p>
            <a:pPr lvl="1"/>
            <a:r>
              <a:rPr lang="en-US" dirty="0"/>
              <a:t>98% </a:t>
            </a:r>
            <a:r>
              <a:rPr lang="en-US" dirty="0" smtClean="0"/>
              <a:t>had access </a:t>
            </a:r>
            <a:r>
              <a:rPr lang="en-US" dirty="0"/>
              <a:t>to counselors, social workers, or mental health providers</a:t>
            </a:r>
          </a:p>
          <a:p>
            <a:pPr lvl="1"/>
            <a:r>
              <a:rPr lang="en-US" dirty="0"/>
              <a:t>97% had support group or </a:t>
            </a:r>
            <a:r>
              <a:rPr lang="en-US" dirty="0" err="1"/>
              <a:t>Balint</a:t>
            </a:r>
            <a:endParaRPr lang="en-US" dirty="0"/>
          </a:p>
          <a:p>
            <a:pPr lvl="1"/>
            <a:r>
              <a:rPr lang="en-US" dirty="0"/>
              <a:t>83% </a:t>
            </a:r>
            <a:r>
              <a:rPr lang="en-US" dirty="0" smtClean="0"/>
              <a:t>had stress </a:t>
            </a:r>
            <a:r>
              <a:rPr lang="en-US" dirty="0"/>
              <a:t>management lectures or workshops</a:t>
            </a:r>
          </a:p>
          <a:p>
            <a:pPr lvl="1"/>
            <a:r>
              <a:rPr lang="en-US" dirty="0"/>
              <a:t>79% have resident retreat</a:t>
            </a:r>
          </a:p>
          <a:p>
            <a:endParaRPr lang="en-US" dirty="0" smtClean="0"/>
          </a:p>
          <a:p>
            <a:r>
              <a:rPr lang="en-US" dirty="0" smtClean="0"/>
              <a:t>The STFM Foundation has announced 2017 project funding for a task force on resident wellness to develop guidelines on curriculum.</a:t>
            </a:r>
          </a:p>
          <a:p>
            <a:endParaRPr lang="en-US" dirty="0"/>
          </a:p>
          <a:p>
            <a:pPr marL="0" indent="0">
              <a:buNone/>
            </a:pPr>
            <a:endParaRPr lang="en-US" dirty="0" smtClean="0"/>
          </a:p>
        </p:txBody>
      </p:sp>
    </p:spTree>
    <p:extLst>
      <p:ext uri="{BB962C8B-B14F-4D97-AF65-F5344CB8AC3E}">
        <p14:creationId xmlns:p14="http://schemas.microsoft.com/office/powerpoint/2010/main" val="1220963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err="1"/>
              <a:t>Eckleberry</a:t>
            </a:r>
            <a:r>
              <a:rPr lang="en-US" dirty="0"/>
              <a:t>-Hunt J, et al.  Changing the conversation from burnout to wellness:  Physician well-being in residency training programs.  </a:t>
            </a:r>
            <a:r>
              <a:rPr lang="en-US" i="1" dirty="0" smtClean="0"/>
              <a:t>J Grad Med Educ</a:t>
            </a:r>
            <a:r>
              <a:rPr lang="en-US" dirty="0" smtClean="0"/>
              <a:t>.  </a:t>
            </a:r>
            <a:r>
              <a:rPr lang="en-US" dirty="0"/>
              <a:t>2009.</a:t>
            </a:r>
          </a:p>
          <a:p>
            <a:r>
              <a:rPr lang="en-US" dirty="0" smtClean="0"/>
              <a:t>Lefebvre D.  Perspective: Resident physician wellness: A new hope.  </a:t>
            </a:r>
            <a:r>
              <a:rPr lang="en-US" i="1" dirty="0" err="1" smtClean="0"/>
              <a:t>Acad</a:t>
            </a:r>
            <a:r>
              <a:rPr lang="en-US" i="1" dirty="0" smtClean="0"/>
              <a:t> Med</a:t>
            </a:r>
            <a:r>
              <a:rPr lang="en-US" dirty="0" smtClean="0"/>
              <a:t>. 2012.</a:t>
            </a:r>
            <a:endParaRPr lang="en-US" dirty="0"/>
          </a:p>
          <a:p>
            <a:r>
              <a:rPr lang="en-US" dirty="0" err="1" smtClean="0"/>
              <a:t>Daskivich</a:t>
            </a:r>
            <a:r>
              <a:rPr lang="en-US" dirty="0" smtClean="0"/>
              <a:t> T, et al.  Promotion of wellness an mental health awareness among physicians in training: Perspective of a national multispecialty panel of residents and fellows.  </a:t>
            </a:r>
            <a:r>
              <a:rPr lang="en-US" i="1" dirty="0" smtClean="0"/>
              <a:t>J Grad Med Educ</a:t>
            </a:r>
            <a:r>
              <a:rPr lang="en-US" dirty="0" smtClean="0"/>
              <a:t>.  2015.</a:t>
            </a:r>
          </a:p>
          <a:p>
            <a:r>
              <a:rPr lang="en-US" dirty="0"/>
              <a:t>Drummond D.  Physician burnout: Its origins, symptoms and five main causes. FPM.  </a:t>
            </a:r>
            <a:r>
              <a:rPr lang="en-US"/>
              <a:t>2015.</a:t>
            </a:r>
          </a:p>
          <a:p>
            <a:r>
              <a:rPr lang="en-US" smtClean="0"/>
              <a:t>Gardiner </a:t>
            </a:r>
            <a:r>
              <a:rPr lang="en-US" dirty="0" smtClean="0"/>
              <a:t>P, et al.  The incorporation of stress management programing into family medicine residencies – results of a national survey of residency directors: A CERA study.  </a:t>
            </a:r>
            <a:r>
              <a:rPr lang="en-US" i="1" dirty="0" smtClean="0"/>
              <a:t>Fam Med</a:t>
            </a:r>
            <a:r>
              <a:rPr lang="en-US" dirty="0" smtClean="0"/>
              <a:t>.  2015.</a:t>
            </a:r>
          </a:p>
          <a:p>
            <a:r>
              <a:rPr lang="en-US" dirty="0" err="1" smtClean="0"/>
              <a:t>Dyrbye</a:t>
            </a:r>
            <a:r>
              <a:rPr lang="en-US" dirty="0" smtClean="0"/>
              <a:t> L and </a:t>
            </a:r>
            <a:r>
              <a:rPr lang="en-US" dirty="0" err="1" smtClean="0"/>
              <a:t>Shanafelt</a:t>
            </a:r>
            <a:r>
              <a:rPr lang="en-US" dirty="0" smtClean="0"/>
              <a:t> T.  A narrative review on burnout experienced by medical students and residents.  </a:t>
            </a:r>
            <a:r>
              <a:rPr lang="en-US" i="1" dirty="0" smtClean="0"/>
              <a:t>Med Educ</a:t>
            </a:r>
            <a:r>
              <a:rPr lang="en-US" dirty="0" smtClean="0"/>
              <a:t>. 2016.</a:t>
            </a:r>
            <a:endParaRPr lang="en-US" dirty="0"/>
          </a:p>
          <a:p>
            <a:endParaRPr lang="en-US" dirty="0"/>
          </a:p>
        </p:txBody>
      </p:sp>
    </p:spTree>
    <p:extLst>
      <p:ext uri="{BB962C8B-B14F-4D97-AF65-F5344CB8AC3E}">
        <p14:creationId xmlns:p14="http://schemas.microsoft.com/office/powerpoint/2010/main" val="215133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r>
              <a:rPr lang="en-US" dirty="0"/>
              <a:t>E</a:t>
            </a:r>
            <a:r>
              <a:rPr lang="en-US" dirty="0" smtClean="0"/>
              <a:t>xplore </a:t>
            </a:r>
            <a:r>
              <a:rPr lang="en-US" dirty="0"/>
              <a:t>two scales to see if they can measure wellbeing.</a:t>
            </a:r>
          </a:p>
          <a:p>
            <a:r>
              <a:rPr lang="en-US" dirty="0"/>
              <a:t>V</a:t>
            </a:r>
            <a:r>
              <a:rPr lang="en-US" dirty="0" smtClean="0"/>
              <a:t>alidate </a:t>
            </a:r>
            <a:r>
              <a:rPr lang="en-US" dirty="0"/>
              <a:t>the two scales which have not been studied in family physicians.</a:t>
            </a:r>
          </a:p>
          <a:p>
            <a:r>
              <a:rPr lang="en-US" dirty="0"/>
              <a:t>E</a:t>
            </a:r>
            <a:r>
              <a:rPr lang="en-US" dirty="0" smtClean="0"/>
              <a:t>xplore </a:t>
            </a:r>
            <a:r>
              <a:rPr lang="en-US" dirty="0"/>
              <a:t>variables which may contribute to the scores on each of these scales.</a:t>
            </a:r>
          </a:p>
          <a:p>
            <a:endParaRPr lang="en-US" dirty="0"/>
          </a:p>
        </p:txBody>
      </p:sp>
    </p:spTree>
    <p:extLst>
      <p:ext uri="{BB962C8B-B14F-4D97-AF65-F5344CB8AC3E}">
        <p14:creationId xmlns:p14="http://schemas.microsoft.com/office/powerpoint/2010/main" val="3639925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Our research was part of a larger omnibus survey conducted by the Council of Academic Family Medicine (CAFM) Educational Research Alliance (CERA). </a:t>
            </a:r>
            <a:endParaRPr lang="en-US" dirty="0" smtClean="0"/>
          </a:p>
          <a:p>
            <a:endParaRPr lang="en-US" dirty="0" smtClean="0"/>
          </a:p>
          <a:p>
            <a:r>
              <a:rPr lang="en-US" dirty="0" smtClean="0"/>
              <a:t>The </a:t>
            </a:r>
            <a:r>
              <a:rPr lang="en-US" dirty="0"/>
              <a:t>request to participate was sent by e-mail to 3670 general members of the Society of Teacher of Family Medicine in January 2016 </a:t>
            </a:r>
            <a:r>
              <a:rPr lang="en-US" dirty="0" smtClean="0"/>
              <a:t>(34</a:t>
            </a:r>
            <a:r>
              <a:rPr lang="en-US" dirty="0"/>
              <a:t>% response </a:t>
            </a:r>
            <a:r>
              <a:rPr lang="en-US" dirty="0" smtClean="0"/>
              <a:t>rate).  </a:t>
            </a:r>
          </a:p>
          <a:p>
            <a:endParaRPr lang="en-US" dirty="0" smtClean="0"/>
          </a:p>
          <a:p>
            <a:r>
              <a:rPr lang="en-US" dirty="0" smtClean="0"/>
              <a:t>Our </a:t>
            </a:r>
            <a:r>
              <a:rPr lang="en-US" dirty="0"/>
              <a:t>questions included 6 items from the validated Positive State of Mind Scale (PSOMS) and 10 items from the validated Cohen Perceived Stress Scale (CPSS).</a:t>
            </a:r>
          </a:p>
          <a:p>
            <a:endParaRPr lang="en-US" dirty="0"/>
          </a:p>
        </p:txBody>
      </p:sp>
    </p:spTree>
    <p:extLst>
      <p:ext uri="{BB962C8B-B14F-4D97-AF65-F5344CB8AC3E}">
        <p14:creationId xmlns:p14="http://schemas.microsoft.com/office/powerpoint/2010/main" val="1986446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State of Mind Scale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15860721"/>
              </p:ext>
            </p:extLst>
          </p:nvPr>
        </p:nvGraphicFramePr>
        <p:xfrm>
          <a:off x="304800" y="1371600"/>
          <a:ext cx="8534401" cy="4280263"/>
        </p:xfrm>
        <a:graphic>
          <a:graphicData uri="http://schemas.openxmlformats.org/drawingml/2006/table">
            <a:tbl>
              <a:tblPr firstRow="1" firstCol="1" bandRow="1"/>
              <a:tblGrid>
                <a:gridCol w="5689601"/>
                <a:gridCol w="711200"/>
                <a:gridCol w="711200"/>
                <a:gridCol w="711200"/>
                <a:gridCol w="711200"/>
              </a:tblGrid>
              <a:tr h="838200">
                <a:tc>
                  <a:txBody>
                    <a:bodyPr/>
                    <a:lstStyle/>
                    <a:p>
                      <a:pPr marL="0" marR="0">
                        <a:spcBef>
                          <a:spcPts val="0"/>
                        </a:spcBef>
                        <a:spcAft>
                          <a:spcPts val="0"/>
                        </a:spcAft>
                      </a:pPr>
                      <a:r>
                        <a:rPr lang="en-US" sz="1200" dirty="0">
                          <a:effectLst/>
                          <a:latin typeface="Garamond"/>
                          <a:ea typeface="Calibri"/>
                          <a:cs typeface="Times New Roman"/>
                        </a:rPr>
                        <a:t> </a:t>
                      </a:r>
                      <a:r>
                        <a:rPr lang="en-US" sz="1200" dirty="0" smtClean="0">
                          <a:effectLst/>
                          <a:latin typeface="Garamond"/>
                          <a:ea typeface="Calibri"/>
                          <a:cs typeface="Times New Roman"/>
                        </a:rPr>
                        <a:t>These </a:t>
                      </a:r>
                      <a:r>
                        <a:rPr lang="en-US" sz="1200" dirty="0">
                          <a:effectLst/>
                          <a:latin typeface="Garamond"/>
                          <a:ea typeface="Calibri"/>
                          <a:cs typeface="Times New Roman"/>
                        </a:rPr>
                        <a:t>next questions are about the kind of satisfying states of mind that you may have experiences in the past week.</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Unable to have it</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0</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A lot of trouble having </a:t>
                      </a:r>
                      <a:r>
                        <a:rPr lang="en-US" sz="1200" dirty="0" smtClean="0">
                          <a:effectLst/>
                          <a:latin typeface="Garamond"/>
                          <a:ea typeface="Calibri"/>
                          <a:cs typeface="Times New Roman"/>
                        </a:rPr>
                        <a:t>it</a:t>
                      </a:r>
                    </a:p>
                    <a:p>
                      <a:pPr marL="0" marR="0" algn="ctr">
                        <a:spcBef>
                          <a:spcPts val="0"/>
                        </a:spcBef>
                        <a:spcAft>
                          <a:spcPts val="0"/>
                        </a:spcAft>
                      </a:pPr>
                      <a:endParaRPr lang="en-US" sz="1200" dirty="0">
                        <a:effectLst/>
                        <a:latin typeface="Garamond"/>
                        <a:ea typeface="Calibri"/>
                        <a:cs typeface="Times New Roman"/>
                      </a:endParaRPr>
                    </a:p>
                    <a:p>
                      <a:pPr marL="0" marR="0" algn="ctr">
                        <a:spcBef>
                          <a:spcPts val="0"/>
                        </a:spcBef>
                        <a:spcAft>
                          <a:spcPts val="0"/>
                        </a:spcAft>
                      </a:pPr>
                      <a:r>
                        <a:rPr lang="en-US" sz="1200" dirty="0">
                          <a:effectLst/>
                          <a:latin typeface="Garamond"/>
                          <a:ea typeface="Calibri"/>
                          <a:cs typeface="Times New Roman"/>
                        </a:rPr>
                        <a:t>1</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Some trouble having it</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2</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Have it easily</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3</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marL="0" marR="0">
                        <a:spcBef>
                          <a:spcPts val="0"/>
                        </a:spcBef>
                        <a:spcAft>
                          <a:spcPts val="0"/>
                        </a:spcAft>
                      </a:pPr>
                      <a:r>
                        <a:rPr lang="en-US" sz="1200" dirty="0">
                          <a:effectLst/>
                          <a:latin typeface="Garamond"/>
                          <a:ea typeface="Calibri"/>
                          <a:cs typeface="Times New Roman"/>
                        </a:rPr>
                        <a:t>Focused attention:</a:t>
                      </a:r>
                    </a:p>
                    <a:p>
                      <a:pPr marL="0" marR="0">
                        <a:spcBef>
                          <a:spcPts val="0"/>
                        </a:spcBef>
                        <a:spcAft>
                          <a:spcPts val="0"/>
                        </a:spcAft>
                      </a:pPr>
                      <a:r>
                        <a:rPr lang="en-US" sz="1200" dirty="0">
                          <a:effectLst/>
                          <a:latin typeface="Garamond"/>
                          <a:ea typeface="Calibri"/>
                          <a:cs typeface="Times New Roman"/>
                        </a:rPr>
                        <a:t>Feeling able to attend to a task you want or need to, without many distractions from within yourself.</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30</a:t>
                      </a:r>
                    </a:p>
                    <a:p>
                      <a:pPr marL="0" marR="0" algn="ctr">
                        <a:spcBef>
                          <a:spcPts val="0"/>
                        </a:spcBef>
                        <a:spcAft>
                          <a:spcPts val="0"/>
                        </a:spcAft>
                      </a:pPr>
                      <a:r>
                        <a:rPr lang="en-US" sz="1200">
                          <a:effectLst/>
                          <a:latin typeface="Garamond"/>
                          <a:ea typeface="Calibri"/>
                          <a:cs typeface="Times New Roman"/>
                        </a:rPr>
                        <a:t>2.9%</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167</a:t>
                      </a:r>
                    </a:p>
                    <a:p>
                      <a:pPr marL="0" marR="0" algn="ctr">
                        <a:spcBef>
                          <a:spcPts val="0"/>
                        </a:spcBef>
                        <a:spcAft>
                          <a:spcPts val="0"/>
                        </a:spcAft>
                      </a:pPr>
                      <a:r>
                        <a:rPr lang="en-US" sz="1200">
                          <a:effectLst/>
                          <a:latin typeface="Garamond"/>
                          <a:ea typeface="Calibri"/>
                          <a:cs typeface="Times New Roman"/>
                        </a:rPr>
                        <a:t>16.3%</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552</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53.8%</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277</a:t>
                      </a:r>
                    </a:p>
                    <a:p>
                      <a:pPr marL="0" marR="0" algn="ctr">
                        <a:spcBef>
                          <a:spcPts val="0"/>
                        </a:spcBef>
                        <a:spcAft>
                          <a:spcPts val="0"/>
                        </a:spcAft>
                      </a:pPr>
                      <a:r>
                        <a:rPr lang="en-US" sz="1200">
                          <a:effectLst/>
                          <a:latin typeface="Garamond"/>
                          <a:ea typeface="Calibri"/>
                          <a:cs typeface="Times New Roman"/>
                        </a:rPr>
                        <a:t>27%</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943">
                <a:tc>
                  <a:txBody>
                    <a:bodyPr/>
                    <a:lstStyle/>
                    <a:p>
                      <a:pPr marL="0" marR="0">
                        <a:spcBef>
                          <a:spcPts val="0"/>
                        </a:spcBef>
                        <a:spcAft>
                          <a:spcPts val="0"/>
                        </a:spcAft>
                      </a:pPr>
                      <a:r>
                        <a:rPr lang="en-US" sz="1200" dirty="0">
                          <a:effectLst/>
                          <a:latin typeface="Garamond"/>
                          <a:ea typeface="Calibri"/>
                          <a:cs typeface="Times New Roman"/>
                        </a:rPr>
                        <a:t>Productivity: </a:t>
                      </a:r>
                    </a:p>
                    <a:p>
                      <a:pPr marL="0" marR="0">
                        <a:spcBef>
                          <a:spcPts val="0"/>
                        </a:spcBef>
                        <a:spcAft>
                          <a:spcPts val="0"/>
                        </a:spcAft>
                      </a:pPr>
                      <a:r>
                        <a:rPr lang="en-US" sz="1200" dirty="0">
                          <a:effectLst/>
                          <a:latin typeface="Garamond"/>
                          <a:ea typeface="Calibri"/>
                          <a:cs typeface="Times New Roman"/>
                        </a:rPr>
                        <a:t>Feeling of being able to stay at work until a task is finished, do something new to solve problems, or express yourself creatively.</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47</a:t>
                      </a:r>
                    </a:p>
                    <a:p>
                      <a:pPr marL="0" marR="0" algn="ctr">
                        <a:spcBef>
                          <a:spcPts val="0"/>
                        </a:spcBef>
                        <a:spcAft>
                          <a:spcPts val="0"/>
                        </a:spcAft>
                      </a:pPr>
                      <a:r>
                        <a:rPr lang="en-US" sz="1200" dirty="0">
                          <a:effectLst/>
                          <a:latin typeface="Garamond"/>
                          <a:ea typeface="Calibri"/>
                          <a:cs typeface="Times New Roman"/>
                        </a:rPr>
                        <a:t>4.6%</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191</a:t>
                      </a:r>
                    </a:p>
                    <a:p>
                      <a:pPr marL="0" marR="0" algn="ctr">
                        <a:spcBef>
                          <a:spcPts val="0"/>
                        </a:spcBef>
                        <a:spcAft>
                          <a:spcPts val="0"/>
                        </a:spcAft>
                      </a:pPr>
                      <a:r>
                        <a:rPr lang="en-US" sz="1200">
                          <a:effectLst/>
                          <a:latin typeface="Garamond"/>
                          <a:ea typeface="Calibri"/>
                          <a:cs typeface="Times New Roman"/>
                        </a:rPr>
                        <a:t>18.6%</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480</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46.8%</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308</a:t>
                      </a:r>
                    </a:p>
                    <a:p>
                      <a:pPr marL="0" marR="0" algn="ctr">
                        <a:spcBef>
                          <a:spcPts val="0"/>
                        </a:spcBef>
                        <a:spcAft>
                          <a:spcPts val="0"/>
                        </a:spcAft>
                      </a:pPr>
                      <a:r>
                        <a:rPr lang="en-US" sz="1200">
                          <a:effectLst/>
                          <a:latin typeface="Garamond"/>
                          <a:ea typeface="Calibri"/>
                          <a:cs typeface="Times New Roman"/>
                        </a:rPr>
                        <a:t>30%</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marL="0" marR="0">
                        <a:spcBef>
                          <a:spcPts val="0"/>
                        </a:spcBef>
                        <a:spcAft>
                          <a:spcPts val="0"/>
                        </a:spcAft>
                      </a:pPr>
                      <a:r>
                        <a:rPr lang="en-US" sz="1200">
                          <a:effectLst/>
                          <a:latin typeface="Garamond"/>
                          <a:ea typeface="Calibri"/>
                          <a:cs typeface="Times New Roman"/>
                        </a:rPr>
                        <a:t>Responsible Caretaking: </a:t>
                      </a:r>
                    </a:p>
                    <a:p>
                      <a:pPr marL="0" marR="0">
                        <a:spcBef>
                          <a:spcPts val="0"/>
                        </a:spcBef>
                        <a:spcAft>
                          <a:spcPts val="0"/>
                        </a:spcAft>
                      </a:pPr>
                      <a:r>
                        <a:rPr lang="en-US" sz="1200">
                          <a:effectLst/>
                          <a:latin typeface="Garamond"/>
                          <a:ea typeface="Calibri"/>
                          <a:cs typeface="Times New Roman"/>
                        </a:rPr>
                        <a:t>Feeling that you are doing what you should do to take care</a:t>
                      </a:r>
                    </a:p>
                    <a:p>
                      <a:pPr marL="0" marR="0">
                        <a:spcBef>
                          <a:spcPts val="0"/>
                        </a:spcBef>
                        <a:spcAft>
                          <a:spcPts val="0"/>
                        </a:spcAft>
                      </a:pPr>
                      <a:r>
                        <a:rPr lang="en-US" sz="1200">
                          <a:effectLst/>
                          <a:latin typeface="Garamond"/>
                          <a:ea typeface="Calibri"/>
                          <a:cs typeface="Times New Roman"/>
                        </a:rPr>
                        <a:t>of yourself or someone else.</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77</a:t>
                      </a:r>
                    </a:p>
                    <a:p>
                      <a:pPr marL="0" marR="0" algn="ctr">
                        <a:spcBef>
                          <a:spcPts val="0"/>
                        </a:spcBef>
                        <a:spcAft>
                          <a:spcPts val="0"/>
                        </a:spcAft>
                      </a:pPr>
                      <a:r>
                        <a:rPr lang="en-US" sz="1200" dirty="0">
                          <a:effectLst/>
                          <a:latin typeface="Garamond"/>
                          <a:ea typeface="Calibri"/>
                          <a:cs typeface="Times New Roman"/>
                        </a:rPr>
                        <a:t>7.5%</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235</a:t>
                      </a:r>
                    </a:p>
                    <a:p>
                      <a:pPr marL="0" marR="0" algn="ctr">
                        <a:spcBef>
                          <a:spcPts val="0"/>
                        </a:spcBef>
                        <a:spcAft>
                          <a:spcPts val="0"/>
                        </a:spcAft>
                      </a:pPr>
                      <a:r>
                        <a:rPr lang="en-US" sz="1200" dirty="0">
                          <a:effectLst/>
                          <a:latin typeface="Garamond"/>
                          <a:ea typeface="Calibri"/>
                          <a:cs typeface="Times New Roman"/>
                        </a:rPr>
                        <a:t>22.9%</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434</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42.3%</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280</a:t>
                      </a:r>
                    </a:p>
                    <a:p>
                      <a:pPr marL="0" marR="0" algn="ctr">
                        <a:spcBef>
                          <a:spcPts val="0"/>
                        </a:spcBef>
                        <a:spcAft>
                          <a:spcPts val="0"/>
                        </a:spcAft>
                      </a:pPr>
                      <a:r>
                        <a:rPr lang="en-US" sz="1200">
                          <a:effectLst/>
                          <a:latin typeface="Garamond"/>
                          <a:ea typeface="Calibri"/>
                          <a:cs typeface="Times New Roman"/>
                        </a:rPr>
                        <a:t>27.3%</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marL="0" marR="0">
                        <a:spcBef>
                          <a:spcPts val="0"/>
                        </a:spcBef>
                        <a:spcAft>
                          <a:spcPts val="0"/>
                        </a:spcAft>
                      </a:pPr>
                      <a:r>
                        <a:rPr lang="en-US" sz="1200" dirty="0" smtClean="0">
                          <a:effectLst/>
                          <a:latin typeface="Garamond"/>
                          <a:ea typeface="Calibri"/>
                          <a:cs typeface="Times New Roman"/>
                        </a:rPr>
                        <a:t>Restful Repose:</a:t>
                      </a:r>
                    </a:p>
                    <a:p>
                      <a:pPr marL="0" marR="0">
                        <a:spcBef>
                          <a:spcPts val="0"/>
                        </a:spcBef>
                        <a:spcAft>
                          <a:spcPts val="0"/>
                        </a:spcAft>
                      </a:pPr>
                      <a:r>
                        <a:rPr lang="en-US" sz="1200" dirty="0" smtClean="0">
                          <a:effectLst/>
                          <a:latin typeface="Garamond"/>
                          <a:ea typeface="Calibri"/>
                          <a:cs typeface="Times New Roman"/>
                        </a:rPr>
                        <a:t>Feeling </a:t>
                      </a:r>
                      <a:r>
                        <a:rPr lang="en-US" sz="1200" dirty="0">
                          <a:effectLst/>
                          <a:latin typeface="Garamond"/>
                          <a:ea typeface="Calibri"/>
                          <a:cs typeface="Times New Roman"/>
                        </a:rPr>
                        <a:t>relaxed, without distractions or excessive tension.</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109</a:t>
                      </a:r>
                    </a:p>
                    <a:p>
                      <a:pPr marL="0" marR="0" algn="ctr">
                        <a:spcBef>
                          <a:spcPts val="0"/>
                        </a:spcBef>
                        <a:spcAft>
                          <a:spcPts val="0"/>
                        </a:spcAft>
                      </a:pPr>
                      <a:r>
                        <a:rPr lang="en-US" sz="1200">
                          <a:effectLst/>
                          <a:latin typeface="Garamond"/>
                          <a:ea typeface="Calibri"/>
                          <a:cs typeface="Times New Roman"/>
                        </a:rPr>
                        <a:t>10.6%</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249</a:t>
                      </a:r>
                    </a:p>
                    <a:p>
                      <a:pPr marL="0" marR="0" algn="ctr">
                        <a:spcBef>
                          <a:spcPts val="0"/>
                        </a:spcBef>
                        <a:spcAft>
                          <a:spcPts val="0"/>
                        </a:spcAft>
                      </a:pPr>
                      <a:r>
                        <a:rPr lang="en-US" sz="1200" dirty="0">
                          <a:effectLst/>
                          <a:latin typeface="Garamond"/>
                          <a:ea typeface="Calibri"/>
                          <a:cs typeface="Times New Roman"/>
                        </a:rPr>
                        <a:t>24.3%</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490</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47.8%</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178</a:t>
                      </a:r>
                    </a:p>
                    <a:p>
                      <a:pPr marL="0" marR="0" algn="ctr">
                        <a:spcBef>
                          <a:spcPts val="0"/>
                        </a:spcBef>
                        <a:spcAft>
                          <a:spcPts val="0"/>
                        </a:spcAft>
                      </a:pPr>
                      <a:r>
                        <a:rPr lang="en-US" sz="1200">
                          <a:effectLst/>
                          <a:latin typeface="Garamond"/>
                          <a:ea typeface="Calibri"/>
                          <a:cs typeface="Times New Roman"/>
                        </a:rPr>
                        <a:t>17.4%</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3">
                <a:tc>
                  <a:txBody>
                    <a:bodyPr/>
                    <a:lstStyle/>
                    <a:p>
                      <a:pPr marL="0" marR="0">
                        <a:spcBef>
                          <a:spcPts val="0"/>
                        </a:spcBef>
                        <a:spcAft>
                          <a:spcPts val="0"/>
                        </a:spcAft>
                      </a:pPr>
                      <a:r>
                        <a:rPr lang="en-US" sz="1200">
                          <a:effectLst/>
                          <a:latin typeface="Garamond"/>
                          <a:ea typeface="Calibri"/>
                          <a:cs typeface="Times New Roman"/>
                        </a:rPr>
                        <a:t>Sensuous Nonsexual Pleasure: </a:t>
                      </a:r>
                    </a:p>
                    <a:p>
                      <a:pPr marL="0" marR="0">
                        <a:spcBef>
                          <a:spcPts val="0"/>
                        </a:spcBef>
                        <a:spcAft>
                          <a:spcPts val="0"/>
                        </a:spcAft>
                      </a:pPr>
                      <a:r>
                        <a:rPr lang="en-US" sz="1200">
                          <a:effectLst/>
                          <a:latin typeface="Garamond"/>
                          <a:ea typeface="Calibri"/>
                          <a:cs typeface="Times New Roman"/>
                        </a:rPr>
                        <a:t>Being able to enjoy bodily senses, enjoyable intellectual activity, doing things you ordinarily like, such as listening to music, enjoying the outdoors, lounging in a hot bath.</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61</a:t>
                      </a:r>
                    </a:p>
                    <a:p>
                      <a:pPr marL="0" marR="0" algn="ctr">
                        <a:spcBef>
                          <a:spcPts val="0"/>
                        </a:spcBef>
                        <a:spcAft>
                          <a:spcPts val="0"/>
                        </a:spcAft>
                      </a:pPr>
                      <a:r>
                        <a:rPr lang="en-US" sz="1200">
                          <a:effectLst/>
                          <a:latin typeface="Garamond"/>
                          <a:ea typeface="Calibri"/>
                          <a:cs typeface="Times New Roman"/>
                        </a:rPr>
                        <a:t>6%</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209</a:t>
                      </a:r>
                    </a:p>
                    <a:p>
                      <a:pPr marL="0" marR="0" algn="ctr">
                        <a:spcBef>
                          <a:spcPts val="0"/>
                        </a:spcBef>
                        <a:spcAft>
                          <a:spcPts val="0"/>
                        </a:spcAft>
                      </a:pPr>
                      <a:r>
                        <a:rPr lang="en-US" sz="1200">
                          <a:effectLst/>
                          <a:latin typeface="Garamond"/>
                          <a:ea typeface="Calibri"/>
                          <a:cs typeface="Times New Roman"/>
                        </a:rPr>
                        <a:t>20.4%</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379</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36.9%</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377</a:t>
                      </a:r>
                    </a:p>
                    <a:p>
                      <a:pPr marL="0" marR="0" algn="ctr">
                        <a:spcBef>
                          <a:spcPts val="0"/>
                        </a:spcBef>
                        <a:spcAft>
                          <a:spcPts val="0"/>
                        </a:spcAft>
                      </a:pPr>
                      <a:r>
                        <a:rPr lang="en-US" sz="1200">
                          <a:effectLst/>
                          <a:latin typeface="Garamond"/>
                          <a:ea typeface="Calibri"/>
                          <a:cs typeface="Times New Roman"/>
                        </a:rPr>
                        <a:t>36.7%</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857">
                <a:tc>
                  <a:txBody>
                    <a:bodyPr/>
                    <a:lstStyle/>
                    <a:p>
                      <a:pPr marL="0" marR="0">
                        <a:spcBef>
                          <a:spcPts val="0"/>
                        </a:spcBef>
                        <a:spcAft>
                          <a:spcPts val="0"/>
                        </a:spcAft>
                      </a:pPr>
                      <a:r>
                        <a:rPr lang="en-US" sz="1200">
                          <a:effectLst/>
                          <a:latin typeface="Garamond"/>
                          <a:ea typeface="Calibri"/>
                          <a:cs typeface="Times New Roman"/>
                        </a:rPr>
                        <a:t>Sharing: </a:t>
                      </a:r>
                    </a:p>
                    <a:p>
                      <a:pPr marL="0" marR="0">
                        <a:spcBef>
                          <a:spcPts val="0"/>
                        </a:spcBef>
                        <a:spcAft>
                          <a:spcPts val="0"/>
                        </a:spcAft>
                      </a:pPr>
                      <a:r>
                        <a:rPr lang="en-US" sz="1200">
                          <a:effectLst/>
                          <a:latin typeface="Garamond"/>
                          <a:ea typeface="Calibri"/>
                          <a:cs typeface="Times New Roman"/>
                        </a:rPr>
                        <a:t>Being able to commune with others in an empathetic, close way as in talking, walking, going out, or just being together.</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23</a:t>
                      </a:r>
                    </a:p>
                    <a:p>
                      <a:pPr marL="0" marR="0" algn="ctr">
                        <a:spcBef>
                          <a:spcPts val="0"/>
                        </a:spcBef>
                        <a:spcAft>
                          <a:spcPts val="0"/>
                        </a:spcAft>
                      </a:pPr>
                      <a:r>
                        <a:rPr lang="en-US" sz="1200">
                          <a:effectLst/>
                          <a:latin typeface="Garamond"/>
                          <a:ea typeface="Calibri"/>
                          <a:cs typeface="Times New Roman"/>
                        </a:rPr>
                        <a:t>2.2%</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81</a:t>
                      </a:r>
                    </a:p>
                    <a:p>
                      <a:pPr marL="0" marR="0" algn="ctr">
                        <a:spcBef>
                          <a:spcPts val="0"/>
                        </a:spcBef>
                        <a:spcAft>
                          <a:spcPts val="0"/>
                        </a:spcAft>
                      </a:pPr>
                      <a:r>
                        <a:rPr lang="en-US" sz="1200">
                          <a:effectLst/>
                          <a:latin typeface="Garamond"/>
                          <a:ea typeface="Calibri"/>
                          <a:cs typeface="Times New Roman"/>
                        </a:rPr>
                        <a:t>7.9%</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394</a:t>
                      </a:r>
                    </a:p>
                    <a:p>
                      <a:pPr marL="0" marR="0" algn="ctr">
                        <a:spcBef>
                          <a:spcPts val="0"/>
                        </a:spcBef>
                        <a:spcAft>
                          <a:spcPts val="0"/>
                        </a:spcAft>
                      </a:pPr>
                      <a:r>
                        <a:rPr lang="en-US" sz="1200" dirty="0">
                          <a:effectLst/>
                          <a:latin typeface="Garamond"/>
                          <a:ea typeface="Calibri"/>
                          <a:cs typeface="Times New Roman"/>
                        </a:rPr>
                        <a:t>38.4%</a:t>
                      </a: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Garamond"/>
                          <a:ea typeface="Calibri"/>
                          <a:cs typeface="Times New Roman"/>
                        </a:rPr>
                        <a:t>528</a:t>
                      </a:r>
                      <a:endParaRPr lang="en-US" sz="1400" dirty="0">
                        <a:effectLst/>
                        <a:latin typeface="Garamond"/>
                        <a:ea typeface="Calibri"/>
                        <a:cs typeface="Times New Roman"/>
                      </a:endParaRPr>
                    </a:p>
                    <a:p>
                      <a:pPr marL="0" marR="0" algn="ctr">
                        <a:spcBef>
                          <a:spcPts val="0"/>
                        </a:spcBef>
                        <a:spcAft>
                          <a:spcPts val="0"/>
                        </a:spcAft>
                      </a:pPr>
                      <a:r>
                        <a:rPr lang="en-US" sz="1400" b="1" dirty="0">
                          <a:effectLst/>
                          <a:latin typeface="Garamond"/>
                          <a:ea typeface="Calibri"/>
                          <a:cs typeface="Times New Roman"/>
                        </a:rPr>
                        <a:t>51.5%</a:t>
                      </a:r>
                      <a:endParaRPr lang="en-US" sz="1400" dirty="0">
                        <a:effectLst/>
                        <a:latin typeface="Garamond"/>
                        <a:ea typeface="Calibri"/>
                        <a:cs typeface="Times New Roman"/>
                      </a:endParaRPr>
                    </a:p>
                  </a:txBody>
                  <a:tcPr marL="61232" marR="61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8993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Cohen Perceived Stress Scale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52934945"/>
              </p:ext>
            </p:extLst>
          </p:nvPr>
        </p:nvGraphicFramePr>
        <p:xfrm>
          <a:off x="381000" y="1447800"/>
          <a:ext cx="8381998" cy="5129051"/>
        </p:xfrm>
        <a:graphic>
          <a:graphicData uri="http://schemas.openxmlformats.org/drawingml/2006/table">
            <a:tbl>
              <a:tblPr firstRow="1" firstCol="1" bandRow="1"/>
              <a:tblGrid>
                <a:gridCol w="4500528"/>
                <a:gridCol w="776294"/>
                <a:gridCol w="776294"/>
                <a:gridCol w="776294"/>
                <a:gridCol w="776294"/>
                <a:gridCol w="776294"/>
              </a:tblGrid>
              <a:tr h="630621">
                <a:tc>
                  <a:txBody>
                    <a:bodyPr/>
                    <a:lstStyle/>
                    <a:p>
                      <a:pPr marL="0" marR="0">
                        <a:spcBef>
                          <a:spcPts val="0"/>
                        </a:spcBef>
                        <a:spcAft>
                          <a:spcPts val="0"/>
                        </a:spcAft>
                      </a:pPr>
                      <a:r>
                        <a:rPr lang="en-US" sz="1200" dirty="0">
                          <a:effectLst/>
                          <a:latin typeface="Garamond"/>
                          <a:ea typeface="Calibri"/>
                          <a:cs typeface="Times New Roman"/>
                        </a:rPr>
                        <a:t>The following questions ask about your feelings and thoughts during the past month.</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Never</a:t>
                      </a:r>
                    </a:p>
                    <a:p>
                      <a:pPr marL="0" marR="0" algn="ctr">
                        <a:spcBef>
                          <a:spcPts val="0"/>
                        </a:spcBef>
                        <a:spcAft>
                          <a:spcPts val="0"/>
                        </a:spcAft>
                      </a:pPr>
                      <a:r>
                        <a:rPr lang="en-US" sz="1200" dirty="0">
                          <a:effectLst/>
                          <a:latin typeface="Garamond"/>
                          <a:ea typeface="Calibri"/>
                          <a:cs typeface="Times New Roman"/>
                        </a:rPr>
                        <a:t> </a:t>
                      </a:r>
                    </a:p>
                    <a:p>
                      <a:pPr marL="0" marR="0" algn="ctr">
                        <a:spcBef>
                          <a:spcPts val="0"/>
                        </a:spcBef>
                        <a:spcAft>
                          <a:spcPts val="0"/>
                        </a:spcAft>
                      </a:pPr>
                      <a:r>
                        <a:rPr lang="en-US" sz="1200" dirty="0">
                          <a:effectLst/>
                          <a:latin typeface="Garamond"/>
                          <a:ea typeface="Calibri"/>
                          <a:cs typeface="Times New Roman"/>
                        </a:rPr>
                        <a:t>0</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Almost Never</a:t>
                      </a:r>
                    </a:p>
                    <a:p>
                      <a:pPr marL="0" marR="0" algn="ctr">
                        <a:spcBef>
                          <a:spcPts val="0"/>
                        </a:spcBef>
                        <a:spcAft>
                          <a:spcPts val="0"/>
                        </a:spcAft>
                      </a:pPr>
                      <a:r>
                        <a:rPr lang="en-US" sz="1200">
                          <a:effectLst/>
                          <a:latin typeface="Garamond"/>
                          <a:ea typeface="Calibri"/>
                          <a:cs typeface="Times New Roman"/>
                        </a:rPr>
                        <a:t>1</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Garamond"/>
                          <a:ea typeface="Calibri"/>
                          <a:cs typeface="Times New Roman"/>
                        </a:rPr>
                        <a:t>Sometimes</a:t>
                      </a:r>
                    </a:p>
                    <a:p>
                      <a:pPr marL="0" marR="0" algn="ctr">
                        <a:spcBef>
                          <a:spcPts val="0"/>
                        </a:spcBef>
                        <a:spcAft>
                          <a:spcPts val="0"/>
                        </a:spcAft>
                      </a:pPr>
                      <a:r>
                        <a:rPr lang="en-US" sz="1200">
                          <a:effectLst/>
                          <a:latin typeface="Garamond"/>
                          <a:ea typeface="Calibri"/>
                          <a:cs typeface="Times New Roman"/>
                        </a:rPr>
                        <a:t> </a:t>
                      </a:r>
                    </a:p>
                    <a:p>
                      <a:pPr marL="0" marR="0" algn="ctr">
                        <a:spcBef>
                          <a:spcPts val="0"/>
                        </a:spcBef>
                        <a:spcAft>
                          <a:spcPts val="0"/>
                        </a:spcAft>
                      </a:pPr>
                      <a:r>
                        <a:rPr lang="en-US" sz="1200">
                          <a:effectLst/>
                          <a:latin typeface="Garamond"/>
                          <a:ea typeface="Calibri"/>
                          <a:cs typeface="Times New Roman"/>
                        </a:rPr>
                        <a:t>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Fairly often</a:t>
                      </a:r>
                    </a:p>
                    <a:p>
                      <a:pPr marL="0" marR="0" algn="ctr">
                        <a:spcBef>
                          <a:spcPts val="0"/>
                        </a:spcBef>
                        <a:spcAft>
                          <a:spcPts val="0"/>
                        </a:spcAft>
                      </a:pPr>
                      <a:r>
                        <a:rPr lang="en-US" sz="1200" dirty="0" smtClean="0">
                          <a:effectLst/>
                          <a:latin typeface="Garamond"/>
                          <a:ea typeface="Calibri"/>
                          <a:cs typeface="Times New Roman"/>
                        </a:rPr>
                        <a:t>3</a:t>
                      </a:r>
                      <a:endParaRPr lang="en-US" sz="12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Garamond"/>
                          <a:ea typeface="Calibri"/>
                          <a:cs typeface="Times New Roman"/>
                        </a:rPr>
                        <a:t>Very often</a:t>
                      </a:r>
                    </a:p>
                    <a:p>
                      <a:pPr marL="0" marR="0" algn="ctr">
                        <a:spcBef>
                          <a:spcPts val="0"/>
                        </a:spcBef>
                        <a:spcAft>
                          <a:spcPts val="0"/>
                        </a:spcAft>
                      </a:pPr>
                      <a:endParaRPr lang="en-US" sz="1200" dirty="0" smtClean="0">
                        <a:effectLst/>
                        <a:latin typeface="Garamond"/>
                        <a:ea typeface="Calibri"/>
                        <a:cs typeface="Times New Roman"/>
                      </a:endParaRPr>
                    </a:p>
                    <a:p>
                      <a:pPr marL="0" marR="0" algn="ctr">
                        <a:spcBef>
                          <a:spcPts val="0"/>
                        </a:spcBef>
                        <a:spcAft>
                          <a:spcPts val="0"/>
                        </a:spcAft>
                      </a:pPr>
                      <a:r>
                        <a:rPr lang="en-US" sz="1200" dirty="0" smtClean="0">
                          <a:effectLst/>
                          <a:latin typeface="Garamond"/>
                          <a:ea typeface="Calibri"/>
                          <a:cs typeface="Times New Roman"/>
                        </a:rPr>
                        <a:t>4</a:t>
                      </a:r>
                      <a:endParaRPr lang="en-US" sz="12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66">
                <a:tc>
                  <a:txBody>
                    <a:bodyPr/>
                    <a:lstStyle/>
                    <a:p>
                      <a:pPr marL="0" marR="0">
                        <a:spcBef>
                          <a:spcPts val="0"/>
                        </a:spcBef>
                        <a:spcAft>
                          <a:spcPts val="0"/>
                        </a:spcAft>
                      </a:pPr>
                      <a:r>
                        <a:rPr lang="en-US" sz="1200">
                          <a:effectLst/>
                          <a:latin typeface="Garamond"/>
                          <a:ea typeface="Calibri"/>
                          <a:cs typeface="Times New Roman"/>
                        </a:rPr>
                        <a:t>In the past month, how often have you been upset because of something that happened unexpectedly?</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40</a:t>
                      </a:r>
                    </a:p>
                    <a:p>
                      <a:pPr marL="0" marR="0">
                        <a:spcBef>
                          <a:spcPts val="0"/>
                        </a:spcBef>
                        <a:spcAft>
                          <a:spcPts val="0"/>
                        </a:spcAft>
                      </a:pPr>
                      <a:r>
                        <a:rPr lang="en-US" sz="1200">
                          <a:effectLst/>
                          <a:latin typeface="Garamond"/>
                          <a:ea typeface="Calibri"/>
                          <a:cs typeface="Times New Roman"/>
                        </a:rPr>
                        <a:t>3.9%</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315</a:t>
                      </a:r>
                    </a:p>
                    <a:p>
                      <a:pPr marL="0" marR="0">
                        <a:spcBef>
                          <a:spcPts val="0"/>
                        </a:spcBef>
                        <a:spcAft>
                          <a:spcPts val="0"/>
                        </a:spcAft>
                      </a:pPr>
                      <a:r>
                        <a:rPr lang="en-US" sz="1200">
                          <a:effectLst/>
                          <a:latin typeface="Garamond"/>
                          <a:ea typeface="Calibri"/>
                          <a:cs typeface="Times New Roman"/>
                        </a:rPr>
                        <a:t>30.7%</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517</a:t>
                      </a:r>
                    </a:p>
                    <a:p>
                      <a:pPr marL="0" marR="0">
                        <a:spcBef>
                          <a:spcPts val="0"/>
                        </a:spcBef>
                        <a:spcAft>
                          <a:spcPts val="0"/>
                        </a:spcAft>
                      </a:pPr>
                      <a:r>
                        <a:rPr lang="en-US" sz="1400" b="1" dirty="0">
                          <a:effectLst/>
                          <a:latin typeface="Garamond"/>
                          <a:ea typeface="Calibri"/>
                          <a:cs typeface="Times New Roman"/>
                        </a:rPr>
                        <a:t>50.4%</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133</a:t>
                      </a:r>
                    </a:p>
                    <a:p>
                      <a:pPr marL="0" marR="0">
                        <a:spcBef>
                          <a:spcPts val="0"/>
                        </a:spcBef>
                        <a:spcAft>
                          <a:spcPts val="0"/>
                        </a:spcAft>
                      </a:pPr>
                      <a:r>
                        <a:rPr lang="en-US" sz="1200">
                          <a:effectLst/>
                          <a:latin typeface="Garamond"/>
                          <a:ea typeface="Calibri"/>
                          <a:cs typeface="Times New Roman"/>
                        </a:rPr>
                        <a:t>13%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21</a:t>
                      </a:r>
                    </a:p>
                    <a:p>
                      <a:pPr marL="0" marR="0">
                        <a:spcBef>
                          <a:spcPts val="0"/>
                        </a:spcBef>
                        <a:spcAft>
                          <a:spcPts val="0"/>
                        </a:spcAft>
                      </a:pPr>
                      <a:r>
                        <a:rPr lang="en-US" sz="1200">
                          <a:effectLst/>
                          <a:latin typeface="Garamond"/>
                          <a:ea typeface="Calibri"/>
                          <a:cs typeface="Times New Roman"/>
                        </a:rPr>
                        <a:t>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marL="0" marR="0">
                        <a:spcBef>
                          <a:spcPts val="0"/>
                        </a:spcBef>
                        <a:spcAft>
                          <a:spcPts val="0"/>
                        </a:spcAft>
                      </a:pPr>
                      <a:r>
                        <a:rPr lang="en-US" sz="1200">
                          <a:effectLst/>
                          <a:latin typeface="Garamond"/>
                          <a:ea typeface="Calibri"/>
                          <a:cs typeface="Times New Roman"/>
                        </a:rPr>
                        <a:t>In the past month, how often have you felt unable to control the important things in your life?</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97</a:t>
                      </a:r>
                    </a:p>
                    <a:p>
                      <a:pPr marL="0" marR="0">
                        <a:spcBef>
                          <a:spcPts val="0"/>
                        </a:spcBef>
                        <a:spcAft>
                          <a:spcPts val="0"/>
                        </a:spcAft>
                      </a:pPr>
                      <a:r>
                        <a:rPr lang="en-US" sz="1200">
                          <a:effectLst/>
                          <a:latin typeface="Garamond"/>
                          <a:ea typeface="Calibri"/>
                          <a:cs typeface="Times New Roman"/>
                        </a:rPr>
                        <a:t>9.5%</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324</a:t>
                      </a:r>
                    </a:p>
                    <a:p>
                      <a:pPr marL="0" marR="0">
                        <a:spcBef>
                          <a:spcPts val="0"/>
                        </a:spcBef>
                        <a:spcAft>
                          <a:spcPts val="0"/>
                        </a:spcAft>
                      </a:pPr>
                      <a:r>
                        <a:rPr lang="en-US" sz="1200">
                          <a:effectLst/>
                          <a:latin typeface="Garamond"/>
                          <a:ea typeface="Calibri"/>
                          <a:cs typeface="Times New Roman"/>
                        </a:rPr>
                        <a:t>31.6%</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376</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36.7%</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171</a:t>
                      </a:r>
                    </a:p>
                    <a:p>
                      <a:pPr marL="0" marR="0">
                        <a:spcBef>
                          <a:spcPts val="0"/>
                        </a:spcBef>
                        <a:spcAft>
                          <a:spcPts val="0"/>
                        </a:spcAft>
                      </a:pPr>
                      <a:r>
                        <a:rPr lang="en-US" sz="1200">
                          <a:effectLst/>
                          <a:latin typeface="Garamond"/>
                          <a:ea typeface="Calibri"/>
                          <a:cs typeface="Times New Roman"/>
                        </a:rPr>
                        <a:t>16.7%</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58</a:t>
                      </a:r>
                    </a:p>
                    <a:p>
                      <a:pPr marL="0" marR="0">
                        <a:spcBef>
                          <a:spcPts val="0"/>
                        </a:spcBef>
                        <a:spcAft>
                          <a:spcPts val="0"/>
                        </a:spcAft>
                      </a:pPr>
                      <a:r>
                        <a:rPr lang="en-US" sz="1200">
                          <a:effectLst/>
                          <a:latin typeface="Garamond"/>
                          <a:ea typeface="Calibri"/>
                          <a:cs typeface="Times New Roman"/>
                        </a:rPr>
                        <a:t>5.7%</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marL="0" marR="0">
                        <a:spcBef>
                          <a:spcPts val="0"/>
                        </a:spcBef>
                        <a:spcAft>
                          <a:spcPts val="0"/>
                        </a:spcAft>
                      </a:pPr>
                      <a:r>
                        <a:rPr lang="en-US" sz="1200">
                          <a:effectLst/>
                          <a:latin typeface="Garamond"/>
                          <a:ea typeface="Calibri"/>
                          <a:cs typeface="Times New Roman"/>
                        </a:rPr>
                        <a:t>In the past month, how often have you felt nervous or stressed?</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34</a:t>
                      </a:r>
                    </a:p>
                    <a:p>
                      <a:pPr marL="0" marR="0">
                        <a:spcBef>
                          <a:spcPts val="0"/>
                        </a:spcBef>
                        <a:spcAft>
                          <a:spcPts val="0"/>
                        </a:spcAft>
                      </a:pPr>
                      <a:r>
                        <a:rPr lang="en-US" sz="1200">
                          <a:effectLst/>
                          <a:latin typeface="Garamond"/>
                          <a:ea typeface="Calibri"/>
                          <a:cs typeface="Times New Roman"/>
                        </a:rPr>
                        <a:t>3.3%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184</a:t>
                      </a:r>
                    </a:p>
                    <a:p>
                      <a:pPr marL="0" marR="0">
                        <a:spcBef>
                          <a:spcPts val="0"/>
                        </a:spcBef>
                        <a:spcAft>
                          <a:spcPts val="0"/>
                        </a:spcAft>
                      </a:pPr>
                      <a:r>
                        <a:rPr lang="en-US" sz="1200">
                          <a:effectLst/>
                          <a:latin typeface="Garamond"/>
                          <a:ea typeface="Calibri"/>
                          <a:cs typeface="Times New Roman"/>
                        </a:rPr>
                        <a:t>17.9%</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437</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42.6%</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260</a:t>
                      </a:r>
                    </a:p>
                    <a:p>
                      <a:pPr marL="0" marR="0">
                        <a:spcBef>
                          <a:spcPts val="0"/>
                        </a:spcBef>
                        <a:spcAft>
                          <a:spcPts val="0"/>
                        </a:spcAft>
                      </a:pPr>
                      <a:r>
                        <a:rPr lang="en-US" sz="1200">
                          <a:effectLst/>
                          <a:latin typeface="Garamond"/>
                          <a:ea typeface="Calibri"/>
                          <a:cs typeface="Times New Roman"/>
                        </a:rPr>
                        <a:t>25.3%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111</a:t>
                      </a:r>
                    </a:p>
                    <a:p>
                      <a:pPr marL="0" marR="0">
                        <a:spcBef>
                          <a:spcPts val="0"/>
                        </a:spcBef>
                        <a:spcAft>
                          <a:spcPts val="0"/>
                        </a:spcAft>
                      </a:pPr>
                      <a:r>
                        <a:rPr lang="en-US" sz="1200">
                          <a:effectLst/>
                          <a:latin typeface="Garamond"/>
                          <a:ea typeface="Calibri"/>
                          <a:cs typeface="Times New Roman"/>
                        </a:rPr>
                        <a:t>10.8%</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66">
                <a:tc>
                  <a:txBody>
                    <a:bodyPr/>
                    <a:lstStyle/>
                    <a:p>
                      <a:pPr marL="0" marR="0">
                        <a:spcBef>
                          <a:spcPts val="0"/>
                        </a:spcBef>
                        <a:spcAft>
                          <a:spcPts val="0"/>
                        </a:spcAft>
                        <a:tabLst>
                          <a:tab pos="828675" algn="l"/>
                        </a:tabLst>
                      </a:pPr>
                      <a:r>
                        <a:rPr lang="en-US" sz="1200" i="1" dirty="0">
                          <a:effectLst/>
                          <a:latin typeface="Garamond"/>
                          <a:ea typeface="Calibri"/>
                          <a:cs typeface="Times New Roman"/>
                        </a:rPr>
                        <a:t>In the past month, how often have you felt confident about your ability to handle personal problems</a:t>
                      </a:r>
                      <a:r>
                        <a:rPr lang="en-US" sz="1200" i="1" dirty="0" smtClean="0">
                          <a:effectLst/>
                          <a:latin typeface="Garamond"/>
                          <a:ea typeface="Calibri"/>
                          <a:cs typeface="Times New Roman"/>
                        </a:rPr>
                        <a:t>?</a:t>
                      </a:r>
                      <a:endParaRPr lang="en-US" sz="1200" i="1"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4</a:t>
                      </a:r>
                    </a:p>
                    <a:p>
                      <a:pPr marL="0" marR="0">
                        <a:spcBef>
                          <a:spcPts val="0"/>
                        </a:spcBef>
                        <a:spcAft>
                          <a:spcPts val="0"/>
                        </a:spcAft>
                      </a:pPr>
                      <a:r>
                        <a:rPr lang="en-US" sz="1200">
                          <a:effectLst/>
                          <a:latin typeface="Garamond"/>
                          <a:ea typeface="Calibri"/>
                          <a:cs typeface="Times New Roman"/>
                        </a:rPr>
                        <a:t>.4%</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41</a:t>
                      </a:r>
                    </a:p>
                    <a:p>
                      <a:pPr marL="0" marR="0">
                        <a:spcBef>
                          <a:spcPts val="0"/>
                        </a:spcBef>
                        <a:spcAft>
                          <a:spcPts val="0"/>
                        </a:spcAft>
                      </a:pPr>
                      <a:r>
                        <a:rPr lang="en-US" sz="1200">
                          <a:effectLst/>
                          <a:latin typeface="Garamond"/>
                          <a:ea typeface="Calibri"/>
                          <a:cs typeface="Times New Roman"/>
                        </a:rPr>
                        <a:t>4%</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212</a:t>
                      </a:r>
                    </a:p>
                    <a:p>
                      <a:pPr marL="0" marR="0">
                        <a:spcBef>
                          <a:spcPts val="0"/>
                        </a:spcBef>
                        <a:spcAft>
                          <a:spcPts val="0"/>
                        </a:spcAft>
                      </a:pPr>
                      <a:r>
                        <a:rPr lang="en-US" sz="1200">
                          <a:effectLst/>
                          <a:latin typeface="Garamond"/>
                          <a:ea typeface="Calibri"/>
                          <a:cs typeface="Times New Roman"/>
                        </a:rPr>
                        <a:t>20.7%</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405</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39.5%</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Garamond"/>
                          <a:ea typeface="Calibri"/>
                          <a:cs typeface="Times New Roman"/>
                        </a:rPr>
                        <a:t>364</a:t>
                      </a:r>
                    </a:p>
                    <a:p>
                      <a:pPr marL="0" marR="0">
                        <a:spcBef>
                          <a:spcPts val="0"/>
                        </a:spcBef>
                        <a:spcAft>
                          <a:spcPts val="0"/>
                        </a:spcAft>
                      </a:pPr>
                      <a:r>
                        <a:rPr lang="en-US" sz="1200" dirty="0">
                          <a:effectLst/>
                          <a:latin typeface="Garamond"/>
                          <a:ea typeface="Calibri"/>
                          <a:cs typeface="Times New Roman"/>
                        </a:rPr>
                        <a:t>35.5%</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marL="0" marR="0">
                        <a:spcBef>
                          <a:spcPts val="0"/>
                        </a:spcBef>
                        <a:spcAft>
                          <a:spcPts val="0"/>
                        </a:spcAft>
                      </a:pPr>
                      <a:r>
                        <a:rPr lang="en-US" sz="1200" i="1" dirty="0">
                          <a:effectLst/>
                          <a:latin typeface="Garamond"/>
                          <a:ea typeface="Calibri"/>
                          <a:cs typeface="Times New Roman"/>
                        </a:rPr>
                        <a:t>In the past month, how often have you felt that things were going your way</a:t>
                      </a:r>
                      <a:r>
                        <a:rPr lang="en-US" sz="1200" i="1" dirty="0" smtClean="0">
                          <a:effectLst/>
                          <a:latin typeface="Garamond"/>
                          <a:ea typeface="Calibri"/>
                          <a:cs typeface="Times New Roman"/>
                        </a:rPr>
                        <a:t>?</a:t>
                      </a:r>
                      <a:endParaRPr lang="en-US" sz="1200" i="1"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12</a:t>
                      </a:r>
                    </a:p>
                    <a:p>
                      <a:pPr marL="0" marR="0">
                        <a:spcBef>
                          <a:spcPts val="0"/>
                        </a:spcBef>
                        <a:spcAft>
                          <a:spcPts val="0"/>
                        </a:spcAft>
                      </a:pPr>
                      <a:r>
                        <a:rPr lang="en-US" sz="1200">
                          <a:effectLst/>
                          <a:latin typeface="Garamond"/>
                          <a:ea typeface="Calibri"/>
                          <a:cs typeface="Times New Roman"/>
                        </a:rPr>
                        <a:t>1.2%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54</a:t>
                      </a:r>
                    </a:p>
                    <a:p>
                      <a:pPr marL="0" marR="0">
                        <a:spcBef>
                          <a:spcPts val="0"/>
                        </a:spcBef>
                        <a:spcAft>
                          <a:spcPts val="0"/>
                        </a:spcAft>
                      </a:pPr>
                      <a:r>
                        <a:rPr lang="en-US" sz="1200">
                          <a:effectLst/>
                          <a:latin typeface="Garamond"/>
                          <a:ea typeface="Calibri"/>
                          <a:cs typeface="Times New Roman"/>
                        </a:rPr>
                        <a:t>5.3%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321</a:t>
                      </a:r>
                    </a:p>
                    <a:p>
                      <a:pPr marL="0" marR="0">
                        <a:spcBef>
                          <a:spcPts val="0"/>
                        </a:spcBef>
                        <a:spcAft>
                          <a:spcPts val="0"/>
                        </a:spcAft>
                      </a:pPr>
                      <a:r>
                        <a:rPr lang="en-US" sz="1200">
                          <a:effectLst/>
                          <a:latin typeface="Garamond"/>
                          <a:ea typeface="Calibri"/>
                          <a:cs typeface="Times New Roman"/>
                        </a:rPr>
                        <a:t>31.3%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439</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42.8%</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200</a:t>
                      </a:r>
                    </a:p>
                    <a:p>
                      <a:pPr marL="0" marR="0">
                        <a:spcBef>
                          <a:spcPts val="0"/>
                        </a:spcBef>
                        <a:spcAft>
                          <a:spcPts val="0"/>
                        </a:spcAft>
                      </a:pPr>
                      <a:r>
                        <a:rPr lang="en-US" sz="1200">
                          <a:effectLst/>
                          <a:latin typeface="Garamond"/>
                          <a:ea typeface="Calibri"/>
                          <a:cs typeface="Times New Roman"/>
                        </a:rPr>
                        <a:t>19.5%</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66">
                <a:tc>
                  <a:txBody>
                    <a:bodyPr/>
                    <a:lstStyle/>
                    <a:p>
                      <a:pPr marL="0" marR="0">
                        <a:spcBef>
                          <a:spcPts val="0"/>
                        </a:spcBef>
                        <a:spcAft>
                          <a:spcPts val="0"/>
                        </a:spcAft>
                      </a:pPr>
                      <a:r>
                        <a:rPr lang="en-US" sz="1200">
                          <a:effectLst/>
                          <a:latin typeface="Garamond"/>
                          <a:ea typeface="Calibri"/>
                          <a:cs typeface="Times New Roman"/>
                        </a:rPr>
                        <a:t>In the past month, how often have you found that you could not cope with all the things you had to do?</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170</a:t>
                      </a:r>
                    </a:p>
                    <a:p>
                      <a:pPr marL="0" marR="0">
                        <a:spcBef>
                          <a:spcPts val="0"/>
                        </a:spcBef>
                        <a:spcAft>
                          <a:spcPts val="0"/>
                        </a:spcAft>
                      </a:pPr>
                      <a:r>
                        <a:rPr lang="en-US" sz="1200">
                          <a:effectLst/>
                          <a:latin typeface="Garamond"/>
                          <a:ea typeface="Calibri"/>
                          <a:cs typeface="Times New Roman"/>
                        </a:rPr>
                        <a:t>16.6%</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365 </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35.6%</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295</a:t>
                      </a:r>
                    </a:p>
                    <a:p>
                      <a:pPr marL="0" marR="0">
                        <a:spcBef>
                          <a:spcPts val="0"/>
                        </a:spcBef>
                        <a:spcAft>
                          <a:spcPts val="0"/>
                        </a:spcAft>
                      </a:pPr>
                      <a:r>
                        <a:rPr lang="en-US" sz="1200">
                          <a:effectLst/>
                          <a:latin typeface="Garamond"/>
                          <a:ea typeface="Calibri"/>
                          <a:cs typeface="Times New Roman"/>
                        </a:rPr>
                        <a:t>28.8%</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133</a:t>
                      </a:r>
                    </a:p>
                    <a:p>
                      <a:pPr marL="0" marR="0">
                        <a:spcBef>
                          <a:spcPts val="0"/>
                        </a:spcBef>
                        <a:spcAft>
                          <a:spcPts val="0"/>
                        </a:spcAft>
                      </a:pPr>
                      <a:r>
                        <a:rPr lang="en-US" sz="1200">
                          <a:effectLst/>
                          <a:latin typeface="Garamond"/>
                          <a:ea typeface="Calibri"/>
                          <a:cs typeface="Times New Roman"/>
                        </a:rPr>
                        <a:t>13%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63</a:t>
                      </a:r>
                    </a:p>
                    <a:p>
                      <a:pPr marL="0" marR="0">
                        <a:spcBef>
                          <a:spcPts val="0"/>
                        </a:spcBef>
                        <a:spcAft>
                          <a:spcPts val="0"/>
                        </a:spcAft>
                      </a:pPr>
                      <a:r>
                        <a:rPr lang="en-US" sz="1200">
                          <a:effectLst/>
                          <a:latin typeface="Garamond"/>
                          <a:ea typeface="Calibri"/>
                          <a:cs typeface="Times New Roman"/>
                        </a:rPr>
                        <a:t>6.1%</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marL="0" marR="0">
                        <a:spcBef>
                          <a:spcPts val="0"/>
                        </a:spcBef>
                        <a:spcAft>
                          <a:spcPts val="0"/>
                        </a:spcAft>
                      </a:pPr>
                      <a:r>
                        <a:rPr lang="en-US" sz="1200" i="1" dirty="0">
                          <a:effectLst/>
                          <a:latin typeface="Garamond"/>
                          <a:ea typeface="Calibri"/>
                          <a:cs typeface="Times New Roman"/>
                        </a:rPr>
                        <a:t>In the past month, how often have you been able to control irritations in your life</a:t>
                      </a:r>
                      <a:r>
                        <a:rPr lang="en-US" sz="1200" i="1" dirty="0" smtClean="0">
                          <a:effectLst/>
                          <a:latin typeface="Garamond"/>
                          <a:ea typeface="Calibri"/>
                          <a:cs typeface="Times New Roman"/>
                        </a:rPr>
                        <a:t>?</a:t>
                      </a:r>
                      <a:endParaRPr lang="en-US" sz="1200" i="1"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11</a:t>
                      </a:r>
                    </a:p>
                    <a:p>
                      <a:pPr marL="0" marR="0">
                        <a:spcBef>
                          <a:spcPts val="0"/>
                        </a:spcBef>
                        <a:spcAft>
                          <a:spcPts val="0"/>
                        </a:spcAft>
                      </a:pPr>
                      <a:r>
                        <a:rPr lang="en-US" sz="1200">
                          <a:effectLst/>
                          <a:latin typeface="Garamond"/>
                          <a:ea typeface="Calibri"/>
                          <a:cs typeface="Times New Roman"/>
                        </a:rPr>
                        <a:t>1.1%</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76</a:t>
                      </a:r>
                    </a:p>
                    <a:p>
                      <a:pPr marL="0" marR="0">
                        <a:spcBef>
                          <a:spcPts val="0"/>
                        </a:spcBef>
                        <a:spcAft>
                          <a:spcPts val="0"/>
                        </a:spcAft>
                      </a:pPr>
                      <a:r>
                        <a:rPr lang="en-US" sz="1200">
                          <a:effectLst/>
                          <a:latin typeface="Garamond"/>
                          <a:ea typeface="Calibri"/>
                          <a:cs typeface="Times New Roman"/>
                        </a:rPr>
                        <a:t>7.4%</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326</a:t>
                      </a:r>
                    </a:p>
                    <a:p>
                      <a:pPr marL="0" marR="0">
                        <a:spcBef>
                          <a:spcPts val="0"/>
                        </a:spcBef>
                        <a:spcAft>
                          <a:spcPts val="0"/>
                        </a:spcAft>
                      </a:pPr>
                      <a:r>
                        <a:rPr lang="en-US" sz="1200">
                          <a:effectLst/>
                          <a:latin typeface="Garamond"/>
                          <a:ea typeface="Calibri"/>
                          <a:cs typeface="Times New Roman"/>
                        </a:rPr>
                        <a:t>31.8%</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425</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41.4%</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188</a:t>
                      </a:r>
                    </a:p>
                    <a:p>
                      <a:pPr marL="0" marR="0">
                        <a:spcBef>
                          <a:spcPts val="0"/>
                        </a:spcBef>
                        <a:spcAft>
                          <a:spcPts val="0"/>
                        </a:spcAft>
                      </a:pPr>
                      <a:r>
                        <a:rPr lang="en-US" sz="1200">
                          <a:effectLst/>
                          <a:latin typeface="Garamond"/>
                          <a:ea typeface="Calibri"/>
                          <a:cs typeface="Times New Roman"/>
                        </a:rPr>
                        <a:t>18.3%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marL="0" marR="0">
                        <a:spcBef>
                          <a:spcPts val="0"/>
                        </a:spcBef>
                        <a:spcAft>
                          <a:spcPts val="0"/>
                        </a:spcAft>
                      </a:pPr>
                      <a:r>
                        <a:rPr lang="en-US" sz="1200" i="1" dirty="0">
                          <a:effectLst/>
                          <a:latin typeface="Garamond"/>
                          <a:ea typeface="Calibri"/>
                          <a:cs typeface="Times New Roman"/>
                        </a:rPr>
                        <a:t>In the past month, how often have you felt that you were on top of things</a:t>
                      </a:r>
                      <a:r>
                        <a:rPr lang="en-US" sz="1200" i="1" dirty="0" smtClean="0">
                          <a:effectLst/>
                          <a:latin typeface="Garamond"/>
                          <a:ea typeface="Calibri"/>
                          <a:cs typeface="Times New Roman"/>
                        </a:rPr>
                        <a:t>?</a:t>
                      </a:r>
                      <a:endParaRPr lang="en-US" sz="1200" i="1"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33</a:t>
                      </a:r>
                    </a:p>
                    <a:p>
                      <a:pPr marL="0" marR="0">
                        <a:spcBef>
                          <a:spcPts val="0"/>
                        </a:spcBef>
                        <a:spcAft>
                          <a:spcPts val="0"/>
                        </a:spcAft>
                      </a:pPr>
                      <a:r>
                        <a:rPr lang="en-US" sz="1200">
                          <a:effectLst/>
                          <a:latin typeface="Garamond"/>
                          <a:ea typeface="Calibri"/>
                          <a:cs typeface="Times New Roman"/>
                        </a:rPr>
                        <a:t>3.2%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161</a:t>
                      </a:r>
                    </a:p>
                    <a:p>
                      <a:pPr marL="0" marR="0">
                        <a:spcBef>
                          <a:spcPts val="0"/>
                        </a:spcBef>
                        <a:spcAft>
                          <a:spcPts val="0"/>
                        </a:spcAft>
                      </a:pPr>
                      <a:r>
                        <a:rPr lang="en-US" sz="1200">
                          <a:effectLst/>
                          <a:latin typeface="Garamond"/>
                          <a:ea typeface="Calibri"/>
                          <a:cs typeface="Times New Roman"/>
                        </a:rPr>
                        <a:t>15.7%</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320</a:t>
                      </a:r>
                    </a:p>
                    <a:p>
                      <a:pPr marL="0" marR="0">
                        <a:spcBef>
                          <a:spcPts val="0"/>
                        </a:spcBef>
                        <a:spcAft>
                          <a:spcPts val="0"/>
                        </a:spcAft>
                      </a:pPr>
                      <a:r>
                        <a:rPr lang="en-US" sz="1200">
                          <a:effectLst/>
                          <a:latin typeface="Garamond"/>
                          <a:ea typeface="Calibri"/>
                          <a:cs typeface="Times New Roman"/>
                        </a:rPr>
                        <a:t>31.2%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379</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37%</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133</a:t>
                      </a:r>
                    </a:p>
                    <a:p>
                      <a:pPr marL="0" marR="0">
                        <a:spcBef>
                          <a:spcPts val="0"/>
                        </a:spcBef>
                        <a:spcAft>
                          <a:spcPts val="0"/>
                        </a:spcAft>
                      </a:pPr>
                      <a:r>
                        <a:rPr lang="en-US" sz="1200">
                          <a:effectLst/>
                          <a:latin typeface="Garamond"/>
                          <a:ea typeface="Calibri"/>
                          <a:cs typeface="Times New Roman"/>
                        </a:rPr>
                        <a:t>13%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66">
                <a:tc>
                  <a:txBody>
                    <a:bodyPr/>
                    <a:lstStyle/>
                    <a:p>
                      <a:pPr marL="0" marR="0">
                        <a:spcBef>
                          <a:spcPts val="0"/>
                        </a:spcBef>
                        <a:spcAft>
                          <a:spcPts val="0"/>
                        </a:spcAft>
                      </a:pPr>
                      <a:r>
                        <a:rPr lang="en-US" sz="1200">
                          <a:effectLst/>
                          <a:latin typeface="Garamond"/>
                          <a:ea typeface="Calibri"/>
                          <a:cs typeface="Times New Roman"/>
                        </a:rPr>
                        <a:t>In the past month, how often have you been angry because of things that happened that were outside of your control?</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131</a:t>
                      </a:r>
                    </a:p>
                    <a:p>
                      <a:pPr marL="0" marR="0">
                        <a:spcBef>
                          <a:spcPts val="0"/>
                        </a:spcBef>
                        <a:spcAft>
                          <a:spcPts val="0"/>
                        </a:spcAft>
                      </a:pPr>
                      <a:r>
                        <a:rPr lang="en-US" sz="1200">
                          <a:effectLst/>
                          <a:latin typeface="Garamond"/>
                          <a:ea typeface="Calibri"/>
                          <a:cs typeface="Times New Roman"/>
                        </a:rPr>
                        <a:t>12.8%</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389</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37.9%</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353</a:t>
                      </a:r>
                    </a:p>
                    <a:p>
                      <a:pPr marL="0" marR="0">
                        <a:spcBef>
                          <a:spcPts val="0"/>
                        </a:spcBef>
                        <a:spcAft>
                          <a:spcPts val="0"/>
                        </a:spcAft>
                      </a:pPr>
                      <a:r>
                        <a:rPr lang="en-US" sz="1200">
                          <a:effectLst/>
                          <a:latin typeface="Garamond"/>
                          <a:ea typeface="Calibri"/>
                          <a:cs typeface="Times New Roman"/>
                        </a:rPr>
                        <a:t>34.4%</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123</a:t>
                      </a:r>
                    </a:p>
                    <a:p>
                      <a:pPr marL="0" marR="0">
                        <a:spcBef>
                          <a:spcPts val="0"/>
                        </a:spcBef>
                        <a:spcAft>
                          <a:spcPts val="0"/>
                        </a:spcAft>
                      </a:pPr>
                      <a:r>
                        <a:rPr lang="en-US" sz="1200">
                          <a:effectLst/>
                          <a:latin typeface="Garamond"/>
                          <a:ea typeface="Calibri"/>
                          <a:cs typeface="Times New Roman"/>
                        </a:rPr>
                        <a:t>12%</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30</a:t>
                      </a:r>
                    </a:p>
                    <a:p>
                      <a:pPr marL="0" marR="0">
                        <a:spcBef>
                          <a:spcPts val="0"/>
                        </a:spcBef>
                        <a:spcAft>
                          <a:spcPts val="0"/>
                        </a:spcAft>
                      </a:pPr>
                      <a:r>
                        <a:rPr lang="en-US" sz="1200">
                          <a:effectLst/>
                          <a:latin typeface="Garamond"/>
                          <a:ea typeface="Calibri"/>
                          <a:cs typeface="Times New Roman"/>
                        </a:rPr>
                        <a:t>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966">
                <a:tc>
                  <a:txBody>
                    <a:bodyPr/>
                    <a:lstStyle/>
                    <a:p>
                      <a:pPr marL="0" marR="0">
                        <a:spcBef>
                          <a:spcPts val="0"/>
                        </a:spcBef>
                        <a:spcAft>
                          <a:spcPts val="0"/>
                        </a:spcAft>
                      </a:pPr>
                      <a:r>
                        <a:rPr lang="en-US" sz="1200">
                          <a:effectLst/>
                          <a:latin typeface="Garamond"/>
                          <a:ea typeface="Calibri"/>
                          <a:cs typeface="Times New Roman"/>
                        </a:rPr>
                        <a:t>In the past month, how often have you felt that difficulties were piling up so high that you could not overcome them?</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242</a:t>
                      </a:r>
                    </a:p>
                    <a:p>
                      <a:pPr marL="0" marR="0">
                        <a:spcBef>
                          <a:spcPts val="0"/>
                        </a:spcBef>
                        <a:spcAft>
                          <a:spcPts val="0"/>
                        </a:spcAft>
                      </a:pPr>
                      <a:r>
                        <a:rPr lang="en-US" sz="1200">
                          <a:effectLst/>
                          <a:latin typeface="Garamond"/>
                          <a:ea typeface="Calibri"/>
                          <a:cs typeface="Times New Roman"/>
                        </a:rPr>
                        <a:t>23.6%</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effectLst/>
                          <a:latin typeface="Garamond"/>
                          <a:ea typeface="Calibri"/>
                          <a:cs typeface="Times New Roman"/>
                        </a:rPr>
                        <a:t>367</a:t>
                      </a:r>
                      <a:endParaRPr lang="en-US" sz="1400" dirty="0">
                        <a:effectLst/>
                        <a:latin typeface="Garamond"/>
                        <a:ea typeface="Calibri"/>
                        <a:cs typeface="Times New Roman"/>
                      </a:endParaRPr>
                    </a:p>
                    <a:p>
                      <a:pPr marL="0" marR="0">
                        <a:spcBef>
                          <a:spcPts val="0"/>
                        </a:spcBef>
                        <a:spcAft>
                          <a:spcPts val="0"/>
                        </a:spcAft>
                      </a:pPr>
                      <a:r>
                        <a:rPr lang="en-US" sz="1400" b="1" dirty="0">
                          <a:effectLst/>
                          <a:latin typeface="Garamond"/>
                          <a:ea typeface="Calibri"/>
                          <a:cs typeface="Times New Roman"/>
                        </a:rPr>
                        <a:t>35.8%</a:t>
                      </a:r>
                      <a:endParaRPr lang="en-US" sz="1400" dirty="0">
                        <a:effectLst/>
                        <a:latin typeface="Garamond"/>
                        <a:ea typeface="Calibri"/>
                        <a:cs typeface="Times New Roman"/>
                      </a:endParaRP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260</a:t>
                      </a:r>
                    </a:p>
                    <a:p>
                      <a:pPr marL="0" marR="0">
                        <a:spcBef>
                          <a:spcPts val="0"/>
                        </a:spcBef>
                        <a:spcAft>
                          <a:spcPts val="0"/>
                        </a:spcAft>
                      </a:pPr>
                      <a:r>
                        <a:rPr lang="en-US" sz="1200">
                          <a:effectLst/>
                          <a:latin typeface="Garamond"/>
                          <a:ea typeface="Calibri"/>
                          <a:cs typeface="Times New Roman"/>
                        </a:rPr>
                        <a:t>25.3%</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Garamond"/>
                          <a:ea typeface="Calibri"/>
                          <a:cs typeface="Times New Roman"/>
                        </a:rPr>
                        <a:t>111</a:t>
                      </a:r>
                    </a:p>
                    <a:p>
                      <a:pPr marL="0" marR="0">
                        <a:spcBef>
                          <a:spcPts val="0"/>
                        </a:spcBef>
                        <a:spcAft>
                          <a:spcPts val="0"/>
                        </a:spcAft>
                      </a:pPr>
                      <a:r>
                        <a:rPr lang="en-US" sz="1200">
                          <a:effectLst/>
                          <a:latin typeface="Garamond"/>
                          <a:ea typeface="Calibri"/>
                          <a:cs typeface="Times New Roman"/>
                        </a:rPr>
                        <a:t>10.8%</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Garamond"/>
                          <a:ea typeface="Calibri"/>
                          <a:cs typeface="Times New Roman"/>
                        </a:rPr>
                        <a:t>46</a:t>
                      </a:r>
                    </a:p>
                    <a:p>
                      <a:pPr marL="0" marR="0">
                        <a:spcBef>
                          <a:spcPts val="0"/>
                        </a:spcBef>
                        <a:spcAft>
                          <a:spcPts val="0"/>
                        </a:spcAft>
                      </a:pPr>
                      <a:r>
                        <a:rPr lang="en-US" sz="1200" dirty="0">
                          <a:effectLst/>
                          <a:latin typeface="Garamond"/>
                          <a:ea typeface="Calibri"/>
                          <a:cs typeface="Times New Roman"/>
                        </a:rPr>
                        <a:t>4.5%</a:t>
                      </a:r>
                    </a:p>
                  </a:txBody>
                  <a:tcPr marL="59121" marR="59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071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a:bodyPr>
          <a:lstStyle/>
          <a:p>
            <a:r>
              <a:rPr lang="en-US" dirty="0" smtClean="0"/>
              <a:t>Chi-square test</a:t>
            </a:r>
            <a:r>
              <a:rPr lang="en-US" dirty="0"/>
              <a:t> </a:t>
            </a:r>
            <a:r>
              <a:rPr lang="en-US" dirty="0" smtClean="0"/>
              <a:t>demonstrated  </a:t>
            </a:r>
            <a:r>
              <a:rPr lang="en-US" dirty="0"/>
              <a:t>no statistically significant differences in gender, age, ethnicity, rank, or degree between those who </a:t>
            </a:r>
            <a:r>
              <a:rPr lang="en-US" dirty="0" smtClean="0"/>
              <a:t>did and </a:t>
            </a:r>
            <a:r>
              <a:rPr lang="en-US" dirty="0"/>
              <a:t>those who did not complete our survey </a:t>
            </a:r>
            <a:r>
              <a:rPr lang="en-US" dirty="0" smtClean="0"/>
              <a:t>questions.  </a:t>
            </a:r>
          </a:p>
          <a:p>
            <a:endParaRPr lang="en-US" dirty="0" smtClean="0"/>
          </a:p>
          <a:p>
            <a:r>
              <a:rPr lang="en-US" dirty="0" smtClean="0"/>
              <a:t>Using </a:t>
            </a:r>
            <a:r>
              <a:rPr lang="en-US" dirty="0"/>
              <a:t>the Wilcoxon rank sum test there was no statistically significant difference for years in practice for those who were included and those not included in our statistics.</a:t>
            </a:r>
          </a:p>
        </p:txBody>
      </p:sp>
    </p:spTree>
    <p:extLst>
      <p:ext uri="{BB962C8B-B14F-4D97-AF65-F5344CB8AC3E}">
        <p14:creationId xmlns:p14="http://schemas.microsoft.com/office/powerpoint/2010/main" val="832082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a:t>
            </a:r>
            <a:endParaRPr lang="en-US" dirty="0"/>
          </a:p>
        </p:txBody>
      </p:sp>
      <p:sp>
        <p:nvSpPr>
          <p:cNvPr id="3" name="Content Placeholder 2"/>
          <p:cNvSpPr>
            <a:spLocks noGrp="1"/>
          </p:cNvSpPr>
          <p:nvPr>
            <p:ph sz="half" idx="1"/>
          </p:nvPr>
        </p:nvSpPr>
        <p:spPr/>
        <p:txBody>
          <a:bodyPr/>
          <a:lstStyle/>
          <a:p>
            <a:r>
              <a:rPr lang="en-US" dirty="0" smtClean="0"/>
              <a:t>The </a:t>
            </a:r>
            <a:r>
              <a:rPr lang="en-US" dirty="0"/>
              <a:t>Cronbach’s alpha for PSOMS was 0.87 and for CPSS was </a:t>
            </a:r>
            <a:r>
              <a:rPr lang="en-US" dirty="0" smtClean="0"/>
              <a:t>0.90.</a:t>
            </a:r>
          </a:p>
          <a:p>
            <a:endParaRPr lang="en-US" dirty="0" smtClean="0"/>
          </a:p>
          <a:p>
            <a:r>
              <a:rPr lang="en-US" dirty="0" smtClean="0"/>
              <a:t>PSOMS </a:t>
            </a:r>
            <a:r>
              <a:rPr lang="en-US" dirty="0"/>
              <a:t>and CPSS are negatively </a:t>
            </a:r>
            <a:r>
              <a:rPr lang="en-US" dirty="0" smtClean="0"/>
              <a:t>correlated. Coefficient </a:t>
            </a:r>
            <a:r>
              <a:rPr lang="en-US" dirty="0"/>
              <a:t>= -0.41, R</a:t>
            </a:r>
            <a:r>
              <a:rPr lang="en-US" baseline="30000" dirty="0"/>
              <a:t>2</a:t>
            </a:r>
            <a:r>
              <a:rPr lang="en-US" dirty="0"/>
              <a:t>=0.54, p &lt;</a:t>
            </a:r>
            <a:r>
              <a:rPr lang="en-US" dirty="0" smtClean="0"/>
              <a:t>0.0001</a:t>
            </a:r>
          </a:p>
          <a:p>
            <a:endParaRPr lang="en-US" dirty="0" smtClean="0"/>
          </a:p>
        </p:txBody>
      </p:sp>
      <p:pic>
        <p:nvPicPr>
          <p:cNvPr id="102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0600" y="2243787"/>
            <a:ext cx="4038600" cy="29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790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variables</a:t>
            </a:r>
            <a:endParaRPr lang="en-US" dirty="0"/>
          </a:p>
        </p:txBody>
      </p:sp>
      <p:sp>
        <p:nvSpPr>
          <p:cNvPr id="3" name="Content Placeholder 2"/>
          <p:cNvSpPr>
            <a:spLocks noGrp="1"/>
          </p:cNvSpPr>
          <p:nvPr>
            <p:ph sz="quarter" idx="1"/>
          </p:nvPr>
        </p:nvSpPr>
        <p:spPr/>
        <p:txBody>
          <a:bodyPr>
            <a:normAutofit lnSpcReduction="10000"/>
          </a:bodyPr>
          <a:lstStyle/>
          <a:p>
            <a:r>
              <a:rPr lang="en-US" dirty="0"/>
              <a:t>The multivariate multiple regression analysis showed the demographic </a:t>
            </a:r>
            <a:r>
              <a:rPr lang="en-US" dirty="0" smtClean="0"/>
              <a:t>variables </a:t>
            </a:r>
            <a:r>
              <a:rPr lang="en-US" dirty="0"/>
              <a:t>would predict 6% of the score for PSOMS and 8% of CPSS.  </a:t>
            </a:r>
            <a:endParaRPr lang="en-US" dirty="0" smtClean="0"/>
          </a:p>
          <a:p>
            <a:r>
              <a:rPr lang="en-US" dirty="0" smtClean="0"/>
              <a:t>Statistically </a:t>
            </a:r>
            <a:r>
              <a:rPr lang="en-US" dirty="0"/>
              <a:t>significant items </a:t>
            </a:r>
            <a:r>
              <a:rPr lang="en-US" dirty="0" smtClean="0"/>
              <a:t>for PSOMS were:</a:t>
            </a:r>
          </a:p>
          <a:p>
            <a:pPr lvl="1"/>
            <a:r>
              <a:rPr lang="en-US" dirty="0" smtClean="0"/>
              <a:t>Gender -0.49 (95% CI  -0.97 to -.002; p=0.049)</a:t>
            </a:r>
          </a:p>
          <a:p>
            <a:pPr lvl="1"/>
            <a:r>
              <a:rPr lang="en-US" dirty="0" smtClean="0"/>
              <a:t>Year 0.58 (95% CI 0.36 to 0.80; p&lt;0.000)</a:t>
            </a:r>
          </a:p>
          <a:p>
            <a:pPr lvl="1"/>
            <a:r>
              <a:rPr lang="en-US" dirty="0" smtClean="0"/>
              <a:t>Ethnicity 0.32 (95% CI 0.0028 to 0.64; p=0.048)</a:t>
            </a:r>
          </a:p>
          <a:p>
            <a:r>
              <a:rPr lang="en-US" dirty="0" smtClean="0"/>
              <a:t>Significant items for CPSS were:</a:t>
            </a:r>
          </a:p>
          <a:p>
            <a:pPr lvl="1"/>
            <a:r>
              <a:rPr lang="en-US" dirty="0"/>
              <a:t>Gender 1.94 </a:t>
            </a:r>
            <a:r>
              <a:rPr lang="en-US" dirty="0" smtClean="0"/>
              <a:t>(95% CI 1.1 to 2.8; p&lt;0.000</a:t>
            </a:r>
            <a:r>
              <a:rPr lang="en-US" dirty="0"/>
              <a:t>)</a:t>
            </a:r>
          </a:p>
          <a:p>
            <a:pPr lvl="1"/>
            <a:r>
              <a:rPr lang="en-US" dirty="0"/>
              <a:t>Age </a:t>
            </a:r>
            <a:r>
              <a:rPr lang="en-US" dirty="0" smtClean="0"/>
              <a:t>-0.66 (95% CI -1.1 to -0.24; p=0.002</a:t>
            </a:r>
            <a:r>
              <a:rPr lang="en-US" dirty="0"/>
              <a:t>)</a:t>
            </a:r>
          </a:p>
          <a:p>
            <a:pPr lvl="1"/>
            <a:r>
              <a:rPr lang="en-US" dirty="0"/>
              <a:t>Rank </a:t>
            </a:r>
            <a:r>
              <a:rPr lang="en-US" dirty="0" smtClean="0"/>
              <a:t>-0.51 (95% CI -0.85 to -0.17; p=0.003</a:t>
            </a:r>
            <a:r>
              <a:rPr lang="en-US" dirty="0"/>
              <a:t>)</a:t>
            </a:r>
          </a:p>
          <a:p>
            <a:endParaRPr lang="en-US" dirty="0"/>
          </a:p>
        </p:txBody>
      </p:sp>
    </p:spTree>
    <p:extLst>
      <p:ext uri="{BB962C8B-B14F-4D97-AF65-F5344CB8AC3E}">
        <p14:creationId xmlns:p14="http://schemas.microsoft.com/office/powerpoint/2010/main" val="202687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differences</a:t>
            </a:r>
            <a:endParaRPr lang="en-US" dirty="0"/>
          </a:p>
        </p:txBody>
      </p:sp>
      <p:sp>
        <p:nvSpPr>
          <p:cNvPr id="3" name="Content Placeholder 2"/>
          <p:cNvSpPr>
            <a:spLocks noGrp="1"/>
          </p:cNvSpPr>
          <p:nvPr>
            <p:ph sz="quarter" idx="1"/>
          </p:nvPr>
        </p:nvSpPr>
        <p:spPr/>
        <p:txBody>
          <a:bodyPr>
            <a:normAutofit/>
          </a:bodyPr>
          <a:lstStyle/>
          <a:p>
            <a:r>
              <a:rPr lang="en-US" dirty="0" smtClean="0"/>
              <a:t>There were statistically significant differences between men and women for:</a:t>
            </a:r>
          </a:p>
          <a:p>
            <a:pPr lvl="1"/>
            <a:r>
              <a:rPr lang="en-US" dirty="0" smtClean="0"/>
              <a:t>PSOMS mean score men 12.5 </a:t>
            </a:r>
            <a:r>
              <a:rPr lang="en-US" dirty="0"/>
              <a:t>and women </a:t>
            </a:r>
            <a:r>
              <a:rPr lang="en-US" dirty="0" smtClean="0"/>
              <a:t>11.7 (</a:t>
            </a:r>
            <a:r>
              <a:rPr lang="en-US" dirty="0"/>
              <a:t>t-test P=0.0004</a:t>
            </a:r>
            <a:r>
              <a:rPr lang="en-US" dirty="0" smtClean="0"/>
              <a:t>).</a:t>
            </a:r>
          </a:p>
          <a:p>
            <a:pPr lvl="1"/>
            <a:r>
              <a:rPr lang="en-US" dirty="0" smtClean="0"/>
              <a:t>CPSS mean score men 14.1 and women 16.6 (</a:t>
            </a:r>
            <a:r>
              <a:rPr lang="en-US" dirty="0"/>
              <a:t>t-test </a:t>
            </a:r>
            <a:r>
              <a:rPr lang="en-US" dirty="0" smtClean="0"/>
              <a:t>P&lt;0.0001).</a:t>
            </a:r>
          </a:p>
          <a:p>
            <a:pPr lvl="1"/>
            <a:r>
              <a:rPr lang="en-US" dirty="0" smtClean="0"/>
              <a:t>Mean years in practice men 21.5 and women 15.1 (t-test p&lt;0.0001).</a:t>
            </a:r>
          </a:p>
          <a:p>
            <a:endParaRPr lang="en-US" dirty="0"/>
          </a:p>
        </p:txBody>
      </p:sp>
    </p:spTree>
    <p:extLst>
      <p:ext uri="{BB962C8B-B14F-4D97-AF65-F5344CB8AC3E}">
        <p14:creationId xmlns:p14="http://schemas.microsoft.com/office/powerpoint/2010/main" val="32186180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259</TotalTime>
  <Words>2155</Words>
  <Application>Microsoft Office PowerPoint</Application>
  <PresentationFormat>On-screen Show (4:3)</PresentationFormat>
  <Paragraphs>327</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Physician Wellness The relationship between positive state of mind and perceived stress: A CERA study</vt:lpstr>
      <vt:lpstr>Objectives</vt:lpstr>
      <vt:lpstr>PowerPoint Presentation</vt:lpstr>
      <vt:lpstr>Positive State of Mind Scale</vt:lpstr>
      <vt:lpstr>Cohen Perceived Stress Scale</vt:lpstr>
      <vt:lpstr>Results</vt:lpstr>
      <vt:lpstr>Validity</vt:lpstr>
      <vt:lpstr>Contributing variables</vt:lpstr>
      <vt:lpstr>Gender differences</vt:lpstr>
      <vt:lpstr>Gender difference</vt:lpstr>
      <vt:lpstr>Limitations</vt:lpstr>
      <vt:lpstr>Conclusions</vt:lpstr>
      <vt:lpstr>Next steps</vt:lpstr>
      <vt:lpstr>Additional 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Wellness</dc:title>
  <dc:creator>Julia Fashner</dc:creator>
  <cp:lastModifiedBy>Julia Fashner</cp:lastModifiedBy>
  <cp:revision>47</cp:revision>
  <dcterms:created xsi:type="dcterms:W3CDTF">2017-04-26T19:05:09Z</dcterms:created>
  <dcterms:modified xsi:type="dcterms:W3CDTF">2017-05-02T00:44:07Z</dcterms:modified>
</cp:coreProperties>
</file>