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 id="214748365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Lst>
  <p:sldSz cy="6858000" cx="12192000"/>
  <p:notesSz cx="6858000" cy="9144000"/>
  <p:embeddedFontLst>
    <p:embeddedFont>
      <p:font typeface="Arial Narrow"/>
      <p:regular r:id="rId36"/>
      <p:bold r:id="rId37"/>
      <p:italic r:id="rId38"/>
      <p:boldItalic r:id="rId3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40" roundtripDataSignature="AMtx7mhzwj+/6G70vHRNgZUXIm2myKJg3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customschemas.google.com/relationships/presentationmetadata" Target="metadata"/><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3.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font" Target="fonts/ArialNarrow-bold.fntdata"/><Relationship Id="rId14" Type="http://schemas.openxmlformats.org/officeDocument/2006/relationships/slide" Target="slides/slide9.xml"/><Relationship Id="rId36" Type="http://schemas.openxmlformats.org/officeDocument/2006/relationships/font" Target="fonts/ArialNarrow-regular.fntdata"/><Relationship Id="rId17" Type="http://schemas.openxmlformats.org/officeDocument/2006/relationships/slide" Target="slides/slide12.xml"/><Relationship Id="rId39" Type="http://schemas.openxmlformats.org/officeDocument/2006/relationships/font" Target="fonts/ArialNarrow-boldItalic.fntdata"/><Relationship Id="rId16" Type="http://schemas.openxmlformats.org/officeDocument/2006/relationships/slide" Target="slides/slide11.xml"/><Relationship Id="rId38" Type="http://schemas.openxmlformats.org/officeDocument/2006/relationships/font" Target="fonts/ArialNarrow-italic.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a3e03f296c_0_11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8" name="Google Shape;98;ga3e03f296c_0_1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6" name="Google Shape;186;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AO</a:t>
            </a:r>
            <a:endParaRPr/>
          </a:p>
          <a:p>
            <a:pPr indent="0" lvl="0" marL="0" rtl="0" algn="l">
              <a:lnSpc>
                <a:spcPct val="100000"/>
              </a:lnSpc>
              <a:spcBef>
                <a:spcPts val="0"/>
              </a:spcBef>
              <a:spcAft>
                <a:spcPts val="0"/>
              </a:spcAft>
              <a:buSzPts val="1400"/>
              <a:buNone/>
            </a:pPr>
            <a:r>
              <a:rPr lang="en-US"/>
              <a:t>Check in for SSS and BMR</a:t>
            </a:r>
            <a:br>
              <a:rPr lang="en-US"/>
            </a:br>
            <a:r>
              <a:rPr lang="en-US"/>
              <a:t>Guided discussions during wellness lunch</a:t>
            </a:r>
            <a:endParaRPr/>
          </a:p>
        </p:txBody>
      </p:sp>
      <p:sp>
        <p:nvSpPr>
          <p:cNvPr id="187" name="Google Shape;187;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a0cc415bf1_0_24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3" name="Google Shape;193;ga0cc415bf1_0_24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AO-  infuse positive psych, vulnerability, and self compassion into discussions </a:t>
            </a:r>
            <a:endParaRPr/>
          </a:p>
          <a:p>
            <a:pPr indent="0" lvl="0" marL="0" rtl="0" algn="l">
              <a:lnSpc>
                <a:spcPct val="100000"/>
              </a:lnSpc>
              <a:spcBef>
                <a:spcPts val="0"/>
              </a:spcBef>
              <a:spcAft>
                <a:spcPts val="0"/>
              </a:spcAft>
              <a:buSzPts val="1400"/>
              <a:buNone/>
            </a:pPr>
            <a:r>
              <a:rPr lang="en-US"/>
              <a:t>allow sadness and discomfort , model it</a:t>
            </a:r>
            <a:endParaRPr/>
          </a:p>
          <a:p>
            <a:pPr indent="0" lvl="0" marL="0" rtl="0" algn="l">
              <a:lnSpc>
                <a:spcPct val="100000"/>
              </a:lnSpc>
              <a:spcBef>
                <a:spcPts val="0"/>
              </a:spcBef>
              <a:spcAft>
                <a:spcPts val="0"/>
              </a:spcAft>
              <a:buSzPts val="1400"/>
              <a:buNone/>
            </a:pPr>
            <a:r>
              <a:rPr lang="en-US"/>
              <a:t>be able to sit with the suffering of others and </a:t>
            </a:r>
            <a:endParaRPr/>
          </a:p>
          <a:p>
            <a:pPr indent="0" lvl="0" marL="0" rtl="0" algn="l">
              <a:lnSpc>
                <a:spcPct val="100000"/>
              </a:lnSpc>
              <a:spcBef>
                <a:spcPts val="0"/>
              </a:spcBef>
              <a:spcAft>
                <a:spcPts val="0"/>
              </a:spcAft>
              <a:buSzPts val="1400"/>
              <a:buNone/>
            </a:pPr>
            <a:r>
              <a:rPr lang="en-US"/>
              <a:t>be able to celebrate</a:t>
            </a:r>
            <a:endParaRPr/>
          </a:p>
          <a:p>
            <a:pPr indent="0" lvl="0" marL="0" rtl="0" algn="l">
              <a:lnSpc>
                <a:spcPct val="100000"/>
              </a:lnSpc>
              <a:spcBef>
                <a:spcPts val="0"/>
              </a:spcBef>
              <a:spcAft>
                <a:spcPts val="0"/>
              </a:spcAft>
              <a:buSzPts val="1400"/>
              <a:buNone/>
            </a:pPr>
            <a:r>
              <a:rPr lang="en-US"/>
              <a:t>responsive to what is happening in the moment </a:t>
            </a:r>
            <a:endParaRPr/>
          </a:p>
          <a:p>
            <a:pPr indent="0" lvl="0" marL="0" rtl="0" algn="l">
              <a:lnSpc>
                <a:spcPct val="100000"/>
              </a:lnSpc>
              <a:spcBef>
                <a:spcPts val="0"/>
              </a:spcBef>
              <a:spcAft>
                <a:spcPts val="0"/>
              </a:spcAft>
              <a:buSzPts val="1400"/>
              <a:buNone/>
            </a:pPr>
            <a:r>
              <a:rPr lang="en-US"/>
              <a:t>not balliant</a:t>
            </a:r>
            <a:endParaRPr/>
          </a:p>
          <a:p>
            <a:pPr indent="0" lvl="0" marL="0" rtl="0" algn="l">
              <a:lnSpc>
                <a:spcPct val="100000"/>
              </a:lnSpc>
              <a:spcBef>
                <a:spcPts val="0"/>
              </a:spcBef>
              <a:spcAft>
                <a:spcPts val="0"/>
              </a:spcAft>
              <a:buSzPts val="1400"/>
              <a:buNone/>
            </a:pPr>
            <a:r>
              <a:rPr lang="en-US"/>
              <a:t>A lot has happened in 2020 we have been responding to pain and supporting others - what is something that you have done for yourself? </a:t>
            </a:r>
            <a:endParaRPr/>
          </a:p>
        </p:txBody>
      </p:sp>
      <p:sp>
        <p:nvSpPr>
          <p:cNvPr id="194" name="Google Shape;194;ga0cc415bf1_0_24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a3b9e77709_0_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4" name="Google Shape;204;ga3b9e77709_0_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5 min time limit? </a:t>
            </a:r>
            <a:endParaRPr/>
          </a:p>
        </p:txBody>
      </p:sp>
      <p:sp>
        <p:nvSpPr>
          <p:cNvPr id="205" name="Google Shape;205;ga3b9e77709_0_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2" name="Google Shape;212;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AR - </a:t>
            </a:r>
            <a:endParaRPr/>
          </a:p>
          <a:p>
            <a:pPr indent="0" lvl="0" marL="0" rtl="0" algn="l">
              <a:lnSpc>
                <a:spcPct val="100000"/>
              </a:lnSpc>
              <a:spcBef>
                <a:spcPts val="0"/>
              </a:spcBef>
              <a:spcAft>
                <a:spcPts val="0"/>
              </a:spcAft>
              <a:buSzPts val="1400"/>
              <a:buNone/>
            </a:pPr>
            <a:r>
              <a:rPr lang="en-US"/>
              <a:t>Begin with Brene Brown Vulnerability during BMR - core… sign post the invitation and give permission to be vulnerable as an important first step to growing</a:t>
            </a:r>
            <a:endParaRPr/>
          </a:p>
          <a:p>
            <a:pPr indent="0" lvl="0" marL="0" rtl="0" algn="l">
              <a:lnSpc>
                <a:spcPct val="100000"/>
              </a:lnSpc>
              <a:spcBef>
                <a:spcPts val="0"/>
              </a:spcBef>
              <a:spcAft>
                <a:spcPts val="0"/>
              </a:spcAft>
              <a:buSzPts val="1400"/>
              <a:buNone/>
            </a:pPr>
            <a:r>
              <a:rPr lang="en-US"/>
              <a:t>Start in the intern year in BMR, workshop on Mindfulness - introduce concept and prior knowledge/experience. Sample mindfulness skills and engage in brief Meditation, breathing exercises, progressive muscle relaxation, guided imagery in a variety of learning settings to help them get a little more comfortable. Small dose, move slowly, allow safety in process and role with resistance</a:t>
            </a:r>
            <a:br>
              <a:rPr lang="en-US"/>
            </a:br>
            <a:endParaRPr/>
          </a:p>
          <a:p>
            <a:pPr indent="0" lvl="0" marL="0" rtl="0" algn="l">
              <a:lnSpc>
                <a:spcPct val="100000"/>
              </a:lnSpc>
              <a:spcBef>
                <a:spcPts val="0"/>
              </a:spcBef>
              <a:spcAft>
                <a:spcPts val="0"/>
              </a:spcAft>
              <a:buClr>
                <a:schemeClr val="dk1"/>
              </a:buClr>
              <a:buSzPts val="1400"/>
              <a:buFont typeface="Arial"/>
              <a:buNone/>
            </a:pPr>
            <a:r>
              <a:rPr lang="en-US"/>
              <a:t>Self-compassion - tie in to negative self-talk and feeling uniquely flawed. Fight, flight, freeze translation to ….</a:t>
            </a:r>
            <a:br>
              <a:rPr lang="en-US"/>
            </a:br>
            <a:r>
              <a:rPr lang="en-US"/>
              <a:t>site neff +</a:t>
            </a:r>
            <a:endParaRPr/>
          </a:p>
          <a:p>
            <a:pPr indent="0" lvl="0" marL="0" rtl="0" algn="l">
              <a:lnSpc>
                <a:spcPct val="100000"/>
              </a:lnSpc>
              <a:spcBef>
                <a:spcPts val="0"/>
              </a:spcBef>
              <a:spcAft>
                <a:spcPts val="0"/>
              </a:spcAft>
              <a:buClr>
                <a:schemeClr val="dk1"/>
              </a:buClr>
              <a:buSzPts val="1400"/>
              <a:buFont typeface="Arial"/>
              <a:buNone/>
            </a:pPr>
            <a:r>
              <a:rPr lang="en-US"/>
              <a:t>Tell one/do one - loving kindness meditation vs. rock in rolling river</a:t>
            </a:r>
            <a:endParaRPr/>
          </a:p>
          <a:p>
            <a:pPr indent="0" lvl="0" marL="0" rtl="0" algn="l">
              <a:lnSpc>
                <a:spcPct val="100000"/>
              </a:lnSpc>
              <a:spcBef>
                <a:spcPts val="0"/>
              </a:spcBef>
              <a:spcAft>
                <a:spcPts val="0"/>
              </a:spcAft>
              <a:buSzPts val="1400"/>
              <a:buNone/>
            </a:pPr>
            <a:r>
              <a:t/>
            </a:r>
            <a:endParaRPr/>
          </a:p>
        </p:txBody>
      </p:sp>
      <p:sp>
        <p:nvSpPr>
          <p:cNvPr id="213" name="Google Shape;213;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a3b9e77709_2_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0" name="Google Shape;220;ga3b9e77709_2_2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lang="en-US"/>
              <a:t>AR</a:t>
            </a:r>
            <a:endParaRPr/>
          </a:p>
          <a:p>
            <a:pPr indent="0" lvl="0" marL="0" rtl="0" algn="l">
              <a:lnSpc>
                <a:spcPct val="100000"/>
              </a:lnSpc>
              <a:spcBef>
                <a:spcPts val="0"/>
              </a:spcBef>
              <a:spcAft>
                <a:spcPts val="0"/>
              </a:spcAft>
              <a:buClr>
                <a:schemeClr val="dk1"/>
              </a:buClr>
              <a:buSzPts val="1400"/>
              <a:buFont typeface="Arial"/>
              <a:buNone/>
            </a:pPr>
            <a:r>
              <a:rPr lang="en-US"/>
              <a:t>Self-compassion - tie in to negative self-talk and feeling uniquely flawed.</a:t>
            </a:r>
            <a:endParaRPr/>
          </a:p>
          <a:p>
            <a:pPr indent="0" lvl="0" marL="0" rtl="0" algn="l">
              <a:lnSpc>
                <a:spcPct val="100000"/>
              </a:lnSpc>
              <a:spcBef>
                <a:spcPts val="0"/>
              </a:spcBef>
              <a:spcAft>
                <a:spcPts val="0"/>
              </a:spcAft>
              <a:buClr>
                <a:schemeClr val="dk1"/>
              </a:buClr>
              <a:buSzPts val="1400"/>
              <a:buFont typeface="Arial"/>
              <a:buNone/>
            </a:pPr>
            <a:r>
              <a:rPr lang="en-US"/>
              <a:t>Physiology of self-criticism and how it triggers the Fight, flight, freeze response</a:t>
            </a:r>
            <a:br>
              <a:rPr lang="en-US"/>
            </a:br>
            <a:r>
              <a:rPr lang="en-US"/>
              <a:t>Sharpen our ability to listen for the self-criticism and then revisit the concept and practice of self compassion</a:t>
            </a:r>
            <a:endParaRPr/>
          </a:p>
          <a:p>
            <a:pPr indent="0" lvl="0" marL="0" rtl="0" algn="l">
              <a:lnSpc>
                <a:spcPct val="100000"/>
              </a:lnSpc>
              <a:spcBef>
                <a:spcPts val="0"/>
              </a:spcBef>
              <a:spcAft>
                <a:spcPts val="0"/>
              </a:spcAft>
              <a:buClr>
                <a:schemeClr val="dk1"/>
              </a:buClr>
              <a:buSzPts val="1400"/>
              <a:buFont typeface="Arial"/>
              <a:buNone/>
            </a:pPr>
            <a:r>
              <a:rPr lang="en-US"/>
              <a:t>Lead loving kindness meditations or do an exercise where the residents write themselves a letter (as if they were writing to a dear friend) about the struggle they are experiencing</a:t>
            </a:r>
            <a:br>
              <a:rPr lang="en-US"/>
            </a:br>
            <a:r>
              <a:rPr lang="en-US"/>
              <a:t>There are lots of great resources out there - Kristin Neff and Chris Germer</a:t>
            </a:r>
            <a:endParaRPr/>
          </a:p>
        </p:txBody>
      </p:sp>
      <p:sp>
        <p:nvSpPr>
          <p:cNvPr id="221" name="Google Shape;221;ga3b9e77709_2_2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AR</a:t>
            </a:r>
            <a:endParaRPr/>
          </a:p>
          <a:p>
            <a:pPr indent="0" lvl="0" marL="0" rtl="0" algn="l">
              <a:lnSpc>
                <a:spcPct val="100000"/>
              </a:lnSpc>
              <a:spcBef>
                <a:spcPts val="0"/>
              </a:spcBef>
              <a:spcAft>
                <a:spcPts val="0"/>
              </a:spcAft>
              <a:buSzPts val="1400"/>
              <a:buNone/>
            </a:pPr>
            <a:r>
              <a:rPr lang="en-US"/>
              <a:t>teaching resource on STFM Resource Library from Linda Myerholtz, PhD</a:t>
            </a:r>
            <a:br>
              <a:rPr lang="en-US"/>
            </a:br>
            <a:r>
              <a:rPr lang="en-US"/>
              <a:t>Martin Seligman</a:t>
            </a:r>
            <a:br>
              <a:rPr lang="en-US"/>
            </a:br>
            <a:r>
              <a:rPr lang="en-US"/>
              <a:t>Shawn Achor - The Happiness Advantage &amp; Ted Talk   start in intern year… then try to make part of the culture, names (add citations/resources). Gretchen Rubin ted talk </a:t>
            </a:r>
            <a:endParaRPr/>
          </a:p>
          <a:p>
            <a:pPr indent="0" lvl="0" marL="0" rtl="0" algn="l">
              <a:lnSpc>
                <a:spcPct val="100000"/>
              </a:lnSpc>
              <a:spcBef>
                <a:spcPts val="0"/>
              </a:spcBef>
              <a:spcAft>
                <a:spcPts val="0"/>
              </a:spcAft>
              <a:buSzPts val="1400"/>
              <a:buNone/>
            </a:pPr>
            <a:r>
              <a:rPr lang="en-US"/>
              <a:t>the evidence … ways to practice positive psych: satisficing, capitalization, gratitude, 3 good things</a:t>
            </a:r>
            <a:endParaRPr/>
          </a:p>
          <a:p>
            <a:pPr indent="0" lvl="0" marL="0" rtl="0" algn="l">
              <a:lnSpc>
                <a:spcPct val="100000"/>
              </a:lnSpc>
              <a:spcBef>
                <a:spcPts val="0"/>
              </a:spcBef>
              <a:spcAft>
                <a:spcPts val="0"/>
              </a:spcAft>
              <a:buSzPts val="1400"/>
              <a:buNone/>
            </a:pPr>
            <a:r>
              <a:rPr lang="en-US"/>
              <a:t>Share the “lesson from the sun flowers”</a:t>
            </a:r>
            <a:endParaRPr/>
          </a:p>
        </p:txBody>
      </p:sp>
      <p:sp>
        <p:nvSpPr>
          <p:cNvPr id="228" name="Google Shape;228;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5" name="Google Shape;235;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AO </a:t>
            </a:r>
            <a:br>
              <a:rPr lang="en-US"/>
            </a:br>
            <a:r>
              <a:rPr lang="en-US"/>
              <a:t>Margins/quadrants</a:t>
            </a:r>
            <a:br>
              <a:rPr lang="en-US"/>
            </a:br>
            <a:r>
              <a:rPr lang="en-US"/>
              <a:t>personal goal setting wellness goals/ learning goals </a:t>
            </a:r>
            <a:endParaRPr/>
          </a:p>
          <a:p>
            <a:pPr indent="0" lvl="0" marL="0" rtl="0" algn="l">
              <a:lnSpc>
                <a:spcPct val="100000"/>
              </a:lnSpc>
              <a:spcBef>
                <a:spcPts val="0"/>
              </a:spcBef>
              <a:spcAft>
                <a:spcPts val="0"/>
              </a:spcAft>
              <a:buSzPts val="1400"/>
              <a:buNone/>
            </a:pPr>
            <a:r>
              <a:rPr lang="en-US"/>
              <a:t>Big Rocks</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Reflective work for personal growth translate what we do in medicine into our personal growth</a:t>
            </a:r>
            <a:endParaRPr/>
          </a:p>
        </p:txBody>
      </p:sp>
      <p:sp>
        <p:nvSpPr>
          <p:cNvPr id="236" name="Google Shape;236;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AO</a:t>
            </a:r>
            <a:br>
              <a:rPr lang="en-US"/>
            </a:br>
            <a:r>
              <a:rPr lang="en-US"/>
              <a:t>Art- as a program (wing pictures/ weaving pictures)</a:t>
            </a:r>
            <a:endParaRPr/>
          </a:p>
          <a:p>
            <a:pPr indent="0" lvl="0" marL="0" rtl="0" algn="l">
              <a:lnSpc>
                <a:spcPct val="100000"/>
              </a:lnSpc>
              <a:spcBef>
                <a:spcPts val="0"/>
              </a:spcBef>
              <a:spcAft>
                <a:spcPts val="0"/>
              </a:spcAft>
              <a:buSzPts val="1400"/>
              <a:buNone/>
            </a:pPr>
            <a:r>
              <a:rPr lang="en-US"/>
              <a:t>Who am I - </a:t>
            </a:r>
            <a:endParaRPr/>
          </a:p>
          <a:p>
            <a:pPr indent="0" lvl="0" marL="0" rtl="0" algn="l">
              <a:lnSpc>
                <a:spcPct val="100000"/>
              </a:lnSpc>
              <a:spcBef>
                <a:spcPts val="0"/>
              </a:spcBef>
              <a:spcAft>
                <a:spcPts val="0"/>
              </a:spcAft>
              <a:buSzPts val="1400"/>
              <a:buNone/>
            </a:pPr>
            <a:r>
              <a:rPr lang="en-US"/>
              <a:t>Art as a process (therapy) = retreat pictures collective work </a:t>
            </a:r>
            <a:endParaRPr/>
          </a:p>
          <a:p>
            <a:pPr indent="0" lvl="0" marL="0" rtl="0" algn="l">
              <a:lnSpc>
                <a:spcPct val="100000"/>
              </a:lnSpc>
              <a:spcBef>
                <a:spcPts val="0"/>
              </a:spcBef>
              <a:spcAft>
                <a:spcPts val="0"/>
              </a:spcAft>
              <a:buSzPts val="1400"/>
              <a:buNone/>
            </a:pPr>
            <a:r>
              <a:rPr lang="en-US"/>
              <a:t>Offer a variety of mediums - low bar, make it safe and fun</a:t>
            </a:r>
            <a:endParaRPr/>
          </a:p>
          <a:p>
            <a:pPr indent="0" lvl="0" marL="0" rtl="0" algn="l">
              <a:lnSpc>
                <a:spcPct val="100000"/>
              </a:lnSpc>
              <a:spcBef>
                <a:spcPts val="0"/>
              </a:spcBef>
              <a:spcAft>
                <a:spcPts val="0"/>
              </a:spcAft>
              <a:buSzPts val="1400"/>
              <a:buNone/>
            </a:pPr>
            <a:r>
              <a:rPr lang="en-US"/>
              <a:t>Life maps</a:t>
            </a:r>
            <a:endParaRPr/>
          </a:p>
          <a:p>
            <a:pPr indent="0" lvl="0" marL="0" rtl="0" algn="l">
              <a:lnSpc>
                <a:spcPct val="100000"/>
              </a:lnSpc>
              <a:spcBef>
                <a:spcPts val="0"/>
              </a:spcBef>
              <a:spcAft>
                <a:spcPts val="0"/>
              </a:spcAft>
              <a:buSzPts val="1400"/>
              <a:buNone/>
            </a:pPr>
            <a:r>
              <a:rPr lang="en-US"/>
              <a:t>photovoice </a:t>
            </a:r>
            <a:endParaRPr/>
          </a:p>
          <a:p>
            <a:pPr indent="0" lvl="0" marL="0" rtl="0" algn="l">
              <a:lnSpc>
                <a:spcPct val="100000"/>
              </a:lnSpc>
              <a:spcBef>
                <a:spcPts val="0"/>
              </a:spcBef>
              <a:spcAft>
                <a:spcPts val="0"/>
              </a:spcAft>
              <a:buSzPts val="1400"/>
              <a:buNone/>
            </a:pPr>
            <a:r>
              <a:rPr lang="en-US"/>
              <a:t>digital pictures </a:t>
            </a:r>
            <a:endParaRPr/>
          </a:p>
          <a:p>
            <a:pPr indent="0" lvl="0" marL="0" rtl="0" algn="l">
              <a:lnSpc>
                <a:spcPct val="100000"/>
              </a:lnSpc>
              <a:spcBef>
                <a:spcPts val="0"/>
              </a:spcBef>
              <a:spcAft>
                <a:spcPts val="0"/>
              </a:spcAft>
              <a:buSzPts val="1400"/>
              <a:buNone/>
            </a:pPr>
            <a:r>
              <a:t/>
            </a:r>
            <a:endParaRPr/>
          </a:p>
        </p:txBody>
      </p:sp>
      <p:sp>
        <p:nvSpPr>
          <p:cNvPr id="246" name="Google Shape;246;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ga3e03f296c_0_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3" name="Google Shape;253;ga3e03f296c_0_1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4" name="Google Shape;254;ga3e03f296c_0_1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55 word</a:t>
            </a:r>
            <a:endParaRPr/>
          </a:p>
          <a:p>
            <a:pPr indent="0" lvl="0" marL="0" rtl="0" algn="l">
              <a:lnSpc>
                <a:spcPct val="100000"/>
              </a:lnSpc>
              <a:spcBef>
                <a:spcPts val="0"/>
              </a:spcBef>
              <a:spcAft>
                <a:spcPts val="0"/>
              </a:spcAft>
              <a:buSzPts val="1400"/>
              <a:buNone/>
            </a:pPr>
            <a:r>
              <a:rPr lang="en-US"/>
              <a:t>6 word</a:t>
            </a:r>
            <a:endParaRPr/>
          </a:p>
          <a:p>
            <a:pPr indent="0" lvl="0" marL="0" rtl="0" algn="l">
              <a:lnSpc>
                <a:spcPct val="100000"/>
              </a:lnSpc>
              <a:spcBef>
                <a:spcPts val="0"/>
              </a:spcBef>
              <a:spcAft>
                <a:spcPts val="0"/>
              </a:spcAft>
              <a:buSzPts val="1400"/>
              <a:buNone/>
            </a:pPr>
            <a:r>
              <a:rPr lang="en-US"/>
              <a:t>critical incident</a:t>
            </a:r>
            <a:endParaRPr/>
          </a:p>
          <a:p>
            <a:pPr indent="0" lvl="0" marL="0" rtl="0" algn="l">
              <a:lnSpc>
                <a:spcPct val="100000"/>
              </a:lnSpc>
              <a:spcBef>
                <a:spcPts val="0"/>
              </a:spcBef>
              <a:spcAft>
                <a:spcPts val="0"/>
              </a:spcAft>
              <a:buSzPts val="1400"/>
              <a:buNone/>
            </a:pPr>
            <a:r>
              <a:rPr lang="en-US"/>
              <a:t>prompted free write</a:t>
            </a:r>
            <a:endParaRPr/>
          </a:p>
          <a:p>
            <a:pPr indent="0" lvl="0" marL="0" rtl="0" algn="l">
              <a:lnSpc>
                <a:spcPct val="100000"/>
              </a:lnSpc>
              <a:spcBef>
                <a:spcPts val="0"/>
              </a:spcBef>
              <a:spcAft>
                <a:spcPts val="0"/>
              </a:spcAft>
              <a:buSzPts val="1400"/>
              <a:buNone/>
            </a:pPr>
            <a:r>
              <a:rPr lang="en-US"/>
              <a:t>collective poem</a:t>
            </a:r>
            <a:endParaRPr/>
          </a:p>
          <a:p>
            <a:pPr indent="0" lvl="0" marL="0" rtl="0" algn="l">
              <a:lnSpc>
                <a:spcPct val="100000"/>
              </a:lnSpc>
              <a:spcBef>
                <a:spcPts val="0"/>
              </a:spcBef>
              <a:spcAft>
                <a:spcPts val="0"/>
              </a:spcAft>
              <a:buSzPts val="1400"/>
              <a:buNone/>
            </a:pPr>
            <a:r>
              <a:rPr lang="en-US"/>
              <a:t>Expose them to different ways to process.</a:t>
            </a:r>
            <a:endParaRPr/>
          </a:p>
        </p:txBody>
      </p:sp>
      <p:sp>
        <p:nvSpPr>
          <p:cNvPr id="261" name="Google Shape;261;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a3e03f296c_0_12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5" name="Google Shape;105;ga3e03f296c_0_1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ga3e03f296c_0_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8" name="Google Shape;268;ga3e03f296c_0_2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read whole poem</a:t>
            </a:r>
            <a:endParaRPr/>
          </a:p>
        </p:txBody>
      </p:sp>
      <p:sp>
        <p:nvSpPr>
          <p:cNvPr id="269" name="Google Shape;269;ga3e03f296c_0_2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AR</a:t>
            </a:r>
            <a:br>
              <a:rPr lang="en-US"/>
            </a:br>
            <a:r>
              <a:rPr lang="en-US"/>
              <a:t>Books we’ve read with faculty: 5 Dysfunctions of a Team, Being Mortal, White Fragility; Epstein’s book. Create our own discussion guides or adapt from things available online. Intern year, small group, comfortable intimate setting</a:t>
            </a:r>
            <a:br>
              <a:rPr lang="en-US"/>
            </a:br>
            <a:r>
              <a:rPr lang="en-US"/>
              <a:t>These books really help readers think about the questions - how am i doing, what do i need, meaning, etc.</a:t>
            </a:r>
            <a:endParaRPr/>
          </a:p>
        </p:txBody>
      </p:sp>
      <p:sp>
        <p:nvSpPr>
          <p:cNvPr id="277" name="Google Shape;277;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AR</a:t>
            </a:r>
            <a:br>
              <a:rPr lang="en-US"/>
            </a:br>
            <a:r>
              <a:rPr lang="en-US"/>
              <a:t>Failure bows (the arena/open)</a:t>
            </a:r>
            <a:endParaRPr/>
          </a:p>
          <a:p>
            <a:pPr indent="0" lvl="0" marL="0" rtl="0" algn="l">
              <a:lnSpc>
                <a:spcPct val="100000"/>
              </a:lnSpc>
              <a:spcBef>
                <a:spcPts val="0"/>
              </a:spcBef>
              <a:spcAft>
                <a:spcPts val="0"/>
              </a:spcAft>
              <a:buSzPts val="1400"/>
              <a:buNone/>
            </a:pPr>
            <a:r>
              <a:rPr lang="en-US"/>
              <a:t>Foster a culture of giving and receiving feedback. Rooted in the ability to be vulnerable, reflective and open… necessary for learning and growth.</a:t>
            </a:r>
            <a:endParaRPr/>
          </a:p>
        </p:txBody>
      </p:sp>
      <p:sp>
        <p:nvSpPr>
          <p:cNvPr id="294" name="Google Shape;294;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ga3a25fd357_0_1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3" name="Google Shape;303;ga3a25fd357_0_11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7000"/>
              </a:lnSpc>
              <a:spcBef>
                <a:spcPts val="1200"/>
              </a:spcBef>
              <a:spcAft>
                <a:spcPts val="0"/>
              </a:spcAft>
              <a:buSzPts val="1400"/>
              <a:buNone/>
            </a:pPr>
            <a:r>
              <a:rPr lang="en-US">
                <a:latin typeface="Times New Roman"/>
                <a:ea typeface="Times New Roman"/>
                <a:cs typeface="Times New Roman"/>
                <a:sym typeface="Times New Roman"/>
              </a:rPr>
              <a:t>AR - consult FBH collaborative and used what we already have</a:t>
            </a:r>
            <a:br>
              <a:rPr i="1" lang="en-US">
                <a:latin typeface="Times New Roman"/>
                <a:ea typeface="Times New Roman"/>
                <a:cs typeface="Times New Roman"/>
                <a:sym typeface="Times New Roman"/>
              </a:rPr>
            </a:br>
            <a:r>
              <a:rPr i="1" lang="en-US">
                <a:latin typeface="Times New Roman"/>
                <a:ea typeface="Times New Roman"/>
                <a:cs typeface="Times New Roman"/>
                <a:sym typeface="Times New Roman"/>
              </a:rPr>
              <a:t>My hope for you is that this rotation will foster your ability to stay grounded, resourced, and connected to the things that matter most. May this include the space to look inward and discover what you need, to be a support to your dad, and to engage in little bits of self-care, during this difficult time. ~AMR</a:t>
            </a:r>
            <a:endParaRPr i="1">
              <a:latin typeface="Times New Roman"/>
              <a:ea typeface="Times New Roman"/>
              <a:cs typeface="Times New Roman"/>
              <a:sym typeface="Times New Roman"/>
            </a:endParaRPr>
          </a:p>
          <a:p>
            <a:pPr indent="0" lvl="0" marL="0" rtl="0" algn="l">
              <a:lnSpc>
                <a:spcPct val="107000"/>
              </a:lnSpc>
              <a:spcBef>
                <a:spcPts val="1200"/>
              </a:spcBef>
              <a:spcAft>
                <a:spcPts val="0"/>
              </a:spcAft>
              <a:buSzPts val="1400"/>
              <a:buNone/>
            </a:pPr>
            <a:r>
              <a:rPr lang="en-US">
                <a:latin typeface="Times New Roman"/>
                <a:ea typeface="Times New Roman"/>
                <a:cs typeface="Times New Roman"/>
                <a:sym typeface="Times New Roman"/>
              </a:rPr>
              <a:t>Resident selected </a:t>
            </a:r>
            <a:r>
              <a:rPr lang="en-US" sz="1100"/>
              <a:t>material and activities based on her innate wisdom of what resonated with her at that time... total of 20 hours of focused reading, reflection and activities during the two weeks. Invited to seek additional material/resources outside this list of suggestions if desired.</a:t>
            </a:r>
            <a:endParaRPr sz="1100"/>
          </a:p>
          <a:p>
            <a:pPr indent="0" lvl="0" marL="0" rtl="0" algn="l">
              <a:lnSpc>
                <a:spcPct val="115000"/>
              </a:lnSpc>
              <a:spcBef>
                <a:spcPts val="1200"/>
              </a:spcBef>
              <a:spcAft>
                <a:spcPts val="0"/>
              </a:spcAft>
              <a:buClr>
                <a:schemeClr val="dk1"/>
              </a:buClr>
              <a:buSzPts val="1100"/>
              <a:buFont typeface="Arial"/>
              <a:buNone/>
            </a:pPr>
            <a:r>
              <a:rPr b="1" lang="en-US">
                <a:latin typeface="Arial"/>
                <a:ea typeface="Arial"/>
                <a:cs typeface="Arial"/>
                <a:sym typeface="Arial"/>
              </a:rPr>
              <a:t>Deliverables</a:t>
            </a:r>
            <a:br>
              <a:rPr b="1" lang="en-US">
                <a:latin typeface="Arial"/>
                <a:ea typeface="Arial"/>
                <a:cs typeface="Arial"/>
                <a:sym typeface="Arial"/>
              </a:rPr>
            </a:br>
            <a:r>
              <a:rPr lang="en-US" sz="1100">
                <a:latin typeface="Arial"/>
                <a:ea typeface="Arial"/>
                <a:cs typeface="Arial"/>
                <a:sym typeface="Arial"/>
              </a:rPr>
              <a:t>Log hours (1 required- What’s Your Grief podcast: Returning to Work after the Death of a Loved One</a:t>
            </a:r>
            <a:br>
              <a:rPr lang="en-US" sz="1100">
                <a:latin typeface="Arial"/>
                <a:ea typeface="Arial"/>
                <a:cs typeface="Arial"/>
                <a:sym typeface="Arial"/>
              </a:rPr>
            </a:br>
            <a:r>
              <a:rPr lang="en-US" sz="1100">
                <a:latin typeface="Arial"/>
                <a:ea typeface="Arial"/>
                <a:cs typeface="Arial"/>
                <a:sym typeface="Arial"/>
              </a:rPr>
              <a:t>Debrief with Dir. BM, reflect on the rotation experience and consider the impact of loss on herself and the care of her patients.</a:t>
            </a:r>
            <a:br>
              <a:rPr lang="en-US" sz="1100">
                <a:latin typeface="Arial"/>
                <a:ea typeface="Arial"/>
                <a:cs typeface="Arial"/>
                <a:sym typeface="Arial"/>
              </a:rPr>
            </a:br>
            <a:r>
              <a:rPr lang="en-US" sz="1100">
                <a:latin typeface="Arial"/>
                <a:ea typeface="Arial"/>
                <a:cs typeface="Arial"/>
                <a:sym typeface="Arial"/>
              </a:rPr>
              <a:t>Submit a reflective piece for publication in professional journal </a:t>
            </a:r>
            <a:endParaRPr sz="1100"/>
          </a:p>
          <a:p>
            <a:pPr indent="0" lvl="0" marL="0" rtl="0" algn="l">
              <a:lnSpc>
                <a:spcPct val="115000"/>
              </a:lnSpc>
              <a:spcBef>
                <a:spcPts val="1200"/>
              </a:spcBef>
              <a:spcAft>
                <a:spcPts val="0"/>
              </a:spcAft>
              <a:buClr>
                <a:schemeClr val="dk1"/>
              </a:buClr>
              <a:buSzPts val="1100"/>
              <a:buFont typeface="Arial"/>
              <a:buNone/>
            </a:pPr>
            <a:r>
              <a:t/>
            </a:r>
            <a:endParaRPr sz="1100">
              <a:latin typeface="Arial"/>
              <a:ea typeface="Arial"/>
              <a:cs typeface="Arial"/>
              <a:sym typeface="Arial"/>
            </a:endParaRPr>
          </a:p>
          <a:p>
            <a:pPr indent="0" lvl="0" marL="0" rtl="0" algn="l">
              <a:lnSpc>
                <a:spcPct val="100000"/>
              </a:lnSpc>
              <a:spcBef>
                <a:spcPts val="1200"/>
              </a:spcBef>
              <a:spcAft>
                <a:spcPts val="0"/>
              </a:spcAft>
              <a:buSzPts val="1400"/>
              <a:buNone/>
            </a:pPr>
            <a:r>
              <a:t/>
            </a:r>
            <a:endParaRPr/>
          </a:p>
        </p:txBody>
      </p:sp>
      <p:sp>
        <p:nvSpPr>
          <p:cNvPr id="304" name="Google Shape;304;ga3a25fd357_0_11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AO- </a:t>
            </a:r>
            <a:endParaRPr/>
          </a:p>
          <a:p>
            <a:pPr indent="0" lvl="0" marL="0" rtl="0" algn="l">
              <a:lnSpc>
                <a:spcPct val="100000"/>
              </a:lnSpc>
              <a:spcBef>
                <a:spcPts val="0"/>
              </a:spcBef>
              <a:spcAft>
                <a:spcPts val="0"/>
              </a:spcAft>
              <a:buSzPts val="1400"/>
              <a:buNone/>
            </a:pPr>
            <a:r>
              <a:rPr lang="en-US"/>
              <a:t>advisor meetings - “evaluation” with those </a:t>
            </a:r>
            <a:endParaRPr/>
          </a:p>
          <a:p>
            <a:pPr indent="0" lvl="0" marL="0" rtl="0" algn="l">
              <a:lnSpc>
                <a:spcPct val="100000"/>
              </a:lnSpc>
              <a:spcBef>
                <a:spcPts val="0"/>
              </a:spcBef>
              <a:spcAft>
                <a:spcPts val="0"/>
              </a:spcAft>
              <a:buSzPts val="1400"/>
              <a:buNone/>
            </a:pPr>
            <a:r>
              <a:rPr lang="en-US"/>
              <a:t>“required 10 reflections” - many are prompted (5 happen in structured way)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
        <p:nvSpPr>
          <p:cNvPr id="311" name="Google Shape;311;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ga3b9e77709_1_2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lang="en-US"/>
              <a:t>AO can argue that the skills in self reflection appear sprinkled throughout the subcompetencies and milestones.  Especially throughout the professionalism subcompetency- recognizing lapses in profesionalism in self and others, understanding the importance of task completion and commitment to work. However 2 subcompetencies most directly call out reflective practice PBLI 2  and Prof 3</a:t>
            </a:r>
            <a:endParaRPr/>
          </a:p>
          <a:p>
            <a:pPr indent="0" lvl="0" marL="0" rtl="0" algn="l">
              <a:lnSpc>
                <a:spcPct val="100000"/>
              </a:lnSpc>
              <a:spcBef>
                <a:spcPts val="0"/>
              </a:spcBef>
              <a:spcAft>
                <a:spcPts val="0"/>
              </a:spcAft>
              <a:buSzPts val="1400"/>
              <a:buNone/>
            </a:pPr>
            <a:r>
              <a:t/>
            </a:r>
            <a:endParaRPr/>
          </a:p>
        </p:txBody>
      </p:sp>
      <p:sp>
        <p:nvSpPr>
          <p:cNvPr id="317" name="Google Shape;317;ga3b9e77709_1_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ga3b9e77709_1_3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AO can argue that the skills in self reflection appear sprinkled throughout the subcompetencies and milestones.  Especially throughout the professionalism subcompetency- recognizing lapses in profesionalism in self and others, understanding the importance of task completion and commitment to work. However 2 subcompetencies most directly call out reflective practice PBLI 2  and Prof 3</a:t>
            </a:r>
            <a:endParaRPr/>
          </a:p>
        </p:txBody>
      </p:sp>
      <p:sp>
        <p:nvSpPr>
          <p:cNvPr id="324" name="Google Shape;324;ga3b9e77709_1_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AR</a:t>
            </a:r>
            <a:endParaRPr/>
          </a:p>
        </p:txBody>
      </p:sp>
      <p:sp>
        <p:nvSpPr>
          <p:cNvPr id="331" name="Google Shape;331;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ga3e03f296c_0_7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7" name="Google Shape;337;ga3e03f296c_0_7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38" name="Google Shape;338;ga3e03f296c_0_7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8" name="Google Shape;348;p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AO</a:t>
            </a:r>
            <a:endParaRPr/>
          </a:p>
          <a:p>
            <a:pPr indent="0" lvl="0" marL="0" rtl="0" algn="l">
              <a:lnSpc>
                <a:spcPct val="100000"/>
              </a:lnSpc>
              <a:spcBef>
                <a:spcPts val="0"/>
              </a:spcBef>
              <a:spcAft>
                <a:spcPts val="0"/>
              </a:spcAft>
              <a:buSzPts val="1400"/>
              <a:buNone/>
            </a:pPr>
            <a:r>
              <a:rPr lang="en-US"/>
              <a:t>curriculum wheel for reflective practice</a:t>
            </a:r>
            <a:endParaRPr/>
          </a:p>
          <a:p>
            <a:pPr indent="0" lvl="0" marL="0" rtl="0" algn="l">
              <a:lnSpc>
                <a:spcPct val="100000"/>
              </a:lnSpc>
              <a:spcBef>
                <a:spcPts val="0"/>
              </a:spcBef>
              <a:spcAft>
                <a:spcPts val="0"/>
              </a:spcAft>
              <a:buSzPts val="1400"/>
              <a:buNone/>
            </a:pPr>
            <a:r>
              <a:rPr lang="en-US"/>
              <a:t>constantly using/ changing/ exchanging, not set in stone </a:t>
            </a:r>
            <a:endParaRPr/>
          </a:p>
          <a:p>
            <a:pPr indent="0" lvl="0" marL="0" rtl="0" algn="l">
              <a:lnSpc>
                <a:spcPct val="100000"/>
              </a:lnSpc>
              <a:spcBef>
                <a:spcPts val="0"/>
              </a:spcBef>
              <a:spcAft>
                <a:spcPts val="0"/>
              </a:spcAft>
              <a:buSzPts val="1400"/>
              <a:buNone/>
            </a:pPr>
            <a:r>
              <a:rPr lang="en-US"/>
              <a:t>ideas flow on and off like people on a f</a:t>
            </a:r>
            <a:endParaRPr/>
          </a:p>
        </p:txBody>
      </p:sp>
      <p:sp>
        <p:nvSpPr>
          <p:cNvPr id="349" name="Google Shape;349;p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a3e03f296c_0_13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2" name="Google Shape;112;ga3e03f296c_0_1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9" name="Shape 379"/>
        <p:cNvGrpSpPr/>
        <p:nvPr/>
      </p:nvGrpSpPr>
      <p:grpSpPr>
        <a:xfrm>
          <a:off x="0" y="0"/>
          <a:ext cx="0" cy="0"/>
          <a:chOff x="0" y="0"/>
          <a:chExt cx="0" cy="0"/>
        </a:xfrm>
      </p:grpSpPr>
      <p:sp>
        <p:nvSpPr>
          <p:cNvPr id="380" name="Google Shape;380;g9e7207812f_3_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81" name="Google Shape;381;g9e7207812f_3_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8" name="Google Shape;118;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1400"/>
              <a:buNone/>
            </a:pPr>
            <a:r>
              <a:rPr lang="en-US">
                <a:solidFill>
                  <a:srgbClr val="000000"/>
                </a:solidFill>
              </a:rPr>
              <a:t>AO </a:t>
            </a:r>
            <a:br>
              <a:rPr lang="en-US">
                <a:solidFill>
                  <a:srgbClr val="000000"/>
                </a:solidFill>
              </a:rPr>
            </a:br>
            <a:r>
              <a:rPr lang="en-US">
                <a:solidFill>
                  <a:srgbClr val="000000"/>
                </a:solidFill>
              </a:rPr>
              <a:t>Definition</a:t>
            </a:r>
            <a:endParaRPr>
              <a:solidFill>
                <a:srgbClr val="000000"/>
              </a:solidFill>
            </a:endParaRPr>
          </a:p>
          <a:p>
            <a:pPr indent="0" lvl="0" marL="0" rtl="0" algn="l">
              <a:lnSpc>
                <a:spcPct val="100000"/>
              </a:lnSpc>
              <a:spcBef>
                <a:spcPts val="0"/>
              </a:spcBef>
              <a:spcAft>
                <a:spcPts val="0"/>
              </a:spcAft>
              <a:buSzPts val="1400"/>
              <a:buNone/>
            </a:pPr>
            <a:r>
              <a:rPr lang="en-US">
                <a:solidFill>
                  <a:srgbClr val="000000"/>
                </a:solidFill>
              </a:rPr>
              <a:t>Why it’s important</a:t>
            </a:r>
            <a:endParaRPr>
              <a:solidFill>
                <a:srgbClr val="000000"/>
              </a:solidFill>
            </a:endParaRPr>
          </a:p>
          <a:p>
            <a:pPr indent="0" lvl="0" marL="0" rtl="0" algn="l">
              <a:lnSpc>
                <a:spcPct val="100000"/>
              </a:lnSpc>
              <a:spcBef>
                <a:spcPts val="0"/>
              </a:spcBef>
              <a:spcAft>
                <a:spcPts val="0"/>
              </a:spcAft>
              <a:buSzPts val="1400"/>
              <a:buNone/>
            </a:pPr>
            <a:r>
              <a:rPr lang="en-US">
                <a:solidFill>
                  <a:srgbClr val="000000"/>
                </a:solidFill>
              </a:rPr>
              <a:t>epstein ? </a:t>
            </a:r>
            <a:endParaRPr>
              <a:solidFill>
                <a:srgbClr val="000000"/>
              </a:solidFill>
            </a:endParaRPr>
          </a:p>
          <a:p>
            <a:pPr indent="0" lvl="0" marL="0" rtl="0" algn="l">
              <a:lnSpc>
                <a:spcPct val="100000"/>
              </a:lnSpc>
              <a:spcBef>
                <a:spcPts val="0"/>
              </a:spcBef>
              <a:spcAft>
                <a:spcPts val="0"/>
              </a:spcAft>
              <a:buSzPts val="1400"/>
              <a:buNone/>
            </a:pPr>
            <a:r>
              <a:rPr lang="en-US">
                <a:solidFill>
                  <a:srgbClr val="000000"/>
                </a:solidFill>
              </a:rPr>
              <a:t>Signpost the resources</a:t>
            </a:r>
            <a:endParaRPr>
              <a:solidFill>
                <a:srgbClr val="000000"/>
              </a:solidFill>
            </a:endParaRPr>
          </a:p>
        </p:txBody>
      </p:sp>
      <p:sp>
        <p:nvSpPr>
          <p:cNvPr id="125" name="Google Shape;125;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Well-Being -  Psychological, emotional, and physical well-being are critical in the development of the competent, caring, and resilient physician and require proactive attention to life inside and outside of medicine. Well-being requires that physicians retain the joy in medicine while managing their own real-life stresses. Self-care and responsibility to support other members of the health care team are important components of professionalism; they are also skills that must be modeled, learned, and nurtured in the context of other aspects of residency training. Family Medicine Residents and faculty members are at risk for burnout and depression. Programs, in partnership with their Sponsoring Institutions, have the same responsibility to address well-being as other aspects of resident competence. Physicians and all members of the health care team share responsibility for the well-being of each other. For example, a culture which encourages covering for colleagues after an illness without the expectation of reciprocity reflects the ideal of professionalism. A positive culture in a clinical learning environment models constructive behaviors, and prepares residents with the skills and attitudes needed to thrive throughout their careers. </a:t>
            </a:r>
            <a:endParaRPr/>
          </a:p>
        </p:txBody>
      </p:sp>
      <p:sp>
        <p:nvSpPr>
          <p:cNvPr id="131" name="Google Shape;131;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AR </a:t>
            </a:r>
            <a:br>
              <a:rPr lang="en-US"/>
            </a:br>
            <a:r>
              <a:rPr lang="en-US"/>
              <a:t>competent - it doesn’t have to be comfortable</a:t>
            </a:r>
            <a:endParaRPr/>
          </a:p>
          <a:p>
            <a:pPr indent="0" lvl="0" marL="0" rtl="0" algn="l">
              <a:lnSpc>
                <a:spcPct val="100000"/>
              </a:lnSpc>
              <a:spcBef>
                <a:spcPts val="0"/>
              </a:spcBef>
              <a:spcAft>
                <a:spcPts val="0"/>
              </a:spcAft>
              <a:buSzPts val="1400"/>
              <a:buNone/>
            </a:pPr>
            <a:r>
              <a:rPr lang="en-US"/>
              <a:t>How am i doing (what am I thinking/feeling)</a:t>
            </a:r>
            <a:endParaRPr/>
          </a:p>
        </p:txBody>
      </p:sp>
      <p:sp>
        <p:nvSpPr>
          <p:cNvPr id="139" name="Google Shape;139;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5" name="Google Shape;145;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33350" lvl="0" marL="228600" rtl="0" algn="l">
              <a:lnSpc>
                <a:spcPct val="90000"/>
              </a:lnSpc>
              <a:spcBef>
                <a:spcPts val="0"/>
              </a:spcBef>
              <a:spcAft>
                <a:spcPts val="0"/>
              </a:spcAft>
              <a:buClr>
                <a:srgbClr val="757070"/>
              </a:buClr>
              <a:buSzPts val="1300"/>
              <a:buChar char="•"/>
            </a:pPr>
            <a:r>
              <a:rPr i="1" lang="en-US" sz="1300">
                <a:solidFill>
                  <a:srgbClr val="757070"/>
                </a:solidFill>
              </a:rPr>
              <a:t>AO Much of what we do, we learned from our colleagues in the STFM Family and Behavioral Health Collaborative and here at the Forum</a:t>
            </a:r>
            <a:endParaRPr i="1" sz="1300">
              <a:solidFill>
                <a:srgbClr val="757070"/>
              </a:solidFill>
            </a:endParaRPr>
          </a:p>
          <a:p>
            <a:pPr indent="0" lvl="0" marL="0" rtl="0" algn="l">
              <a:lnSpc>
                <a:spcPct val="100000"/>
              </a:lnSpc>
              <a:spcBef>
                <a:spcPts val="0"/>
              </a:spcBef>
              <a:spcAft>
                <a:spcPts val="0"/>
              </a:spcAft>
              <a:buSzPts val="1400"/>
              <a:buNone/>
            </a:pPr>
            <a:r>
              <a:t/>
            </a:r>
            <a:endParaRPr b="1"/>
          </a:p>
          <a:p>
            <a:pPr indent="0" lvl="0" marL="0" rtl="0" algn="l">
              <a:lnSpc>
                <a:spcPct val="100000"/>
              </a:lnSpc>
              <a:spcBef>
                <a:spcPts val="0"/>
              </a:spcBef>
              <a:spcAft>
                <a:spcPts val="0"/>
              </a:spcAft>
              <a:buSzPts val="1400"/>
              <a:buNone/>
            </a:pPr>
            <a:r>
              <a:t/>
            </a:r>
            <a:endParaRPr b="1"/>
          </a:p>
          <a:p>
            <a:pPr indent="0" lvl="0" marL="0" rtl="0" algn="l">
              <a:lnSpc>
                <a:spcPct val="100000"/>
              </a:lnSpc>
              <a:spcBef>
                <a:spcPts val="0"/>
              </a:spcBef>
              <a:spcAft>
                <a:spcPts val="0"/>
              </a:spcAft>
              <a:buSzPts val="1400"/>
              <a:buNone/>
            </a:pPr>
            <a:r>
              <a:t/>
            </a:r>
            <a:endParaRPr b="1"/>
          </a:p>
          <a:p>
            <a:pPr indent="0" lvl="0" marL="0" rtl="0" algn="l">
              <a:lnSpc>
                <a:spcPct val="100000"/>
              </a:lnSpc>
              <a:spcBef>
                <a:spcPts val="0"/>
              </a:spcBef>
              <a:spcAft>
                <a:spcPts val="0"/>
              </a:spcAft>
              <a:buSzPts val="1400"/>
              <a:buNone/>
            </a:pPr>
            <a:r>
              <a:rPr b="1" i="0" lang="en-US" sz="1200" u="none" strike="noStrike">
                <a:solidFill>
                  <a:schemeClr val="dk1"/>
                </a:solidFill>
                <a:latin typeface="Calibri"/>
                <a:ea typeface="Calibri"/>
                <a:cs typeface="Calibri"/>
                <a:sym typeface="Calibri"/>
              </a:rPr>
              <a:t>Examples of brief discussions – check in/prompts</a:t>
            </a:r>
            <a:endParaRPr b="0"/>
          </a:p>
          <a:p>
            <a:pPr indent="0" lvl="0" marL="0" rtl="0" algn="l">
              <a:lnSpc>
                <a:spcPct val="100000"/>
              </a:lnSpc>
              <a:spcBef>
                <a:spcPts val="0"/>
              </a:spcBef>
              <a:spcAft>
                <a:spcPts val="0"/>
              </a:spcAft>
              <a:buSzPts val="1400"/>
              <a:buNone/>
            </a:pPr>
            <a:r>
              <a:rPr b="1" i="0" lang="en-US" sz="1200" u="none" strike="noStrike">
                <a:solidFill>
                  <a:schemeClr val="dk1"/>
                </a:solidFill>
                <a:latin typeface="Calibri"/>
                <a:ea typeface="Calibri"/>
                <a:cs typeface="Calibri"/>
                <a:sym typeface="Calibri"/>
              </a:rPr>
              <a:t>Self compassion - tell and do AR</a:t>
            </a:r>
            <a:endParaRPr b="0"/>
          </a:p>
          <a:p>
            <a:pPr indent="0" lvl="0" marL="0" rtl="0" algn="l">
              <a:lnSpc>
                <a:spcPct val="100000"/>
              </a:lnSpc>
              <a:spcBef>
                <a:spcPts val="0"/>
              </a:spcBef>
              <a:spcAft>
                <a:spcPts val="0"/>
              </a:spcAft>
              <a:buSzPts val="1400"/>
              <a:buNone/>
            </a:pPr>
            <a:r>
              <a:rPr b="1" i="0" lang="en-US" sz="1200" u="none" strike="noStrike">
                <a:solidFill>
                  <a:schemeClr val="dk1"/>
                </a:solidFill>
                <a:latin typeface="Calibri"/>
                <a:ea typeface="Calibri"/>
                <a:cs typeface="Calibri"/>
                <a:sym typeface="Calibri"/>
              </a:rPr>
              <a:t>Positive Psych - AR</a:t>
            </a:r>
            <a:endParaRPr b="0"/>
          </a:p>
          <a:p>
            <a:pPr indent="0" lvl="0" marL="0" rtl="0" algn="l">
              <a:lnSpc>
                <a:spcPct val="100000"/>
              </a:lnSpc>
              <a:spcBef>
                <a:spcPts val="0"/>
              </a:spcBef>
              <a:spcAft>
                <a:spcPts val="0"/>
              </a:spcAft>
              <a:buSzPts val="1400"/>
              <a:buNone/>
            </a:pPr>
            <a:r>
              <a:rPr b="1" i="0" lang="en-US" sz="1200" u="none" strike="noStrike">
                <a:solidFill>
                  <a:schemeClr val="dk1"/>
                </a:solidFill>
                <a:latin typeface="Calibri"/>
                <a:ea typeface="Calibri"/>
                <a:cs typeface="Calibri"/>
                <a:sym typeface="Calibri"/>
              </a:rPr>
              <a:t>Life management skills- (margin /quad,  self management goals  ) </a:t>
            </a:r>
            <a:endParaRPr b="0"/>
          </a:p>
          <a:p>
            <a:pPr indent="0" lvl="0" marL="0" rtl="0" algn="l">
              <a:lnSpc>
                <a:spcPct val="100000"/>
              </a:lnSpc>
              <a:spcBef>
                <a:spcPts val="0"/>
              </a:spcBef>
              <a:spcAft>
                <a:spcPts val="0"/>
              </a:spcAft>
              <a:buSzPts val="1400"/>
              <a:buNone/>
            </a:pPr>
            <a:r>
              <a:rPr b="1" i="0" lang="en-US" sz="1200" u="none" strike="noStrike">
                <a:solidFill>
                  <a:schemeClr val="dk1"/>
                </a:solidFill>
                <a:latin typeface="Calibri"/>
                <a:ea typeface="Calibri"/>
                <a:cs typeface="Calibri"/>
                <a:sym typeface="Calibri"/>
              </a:rPr>
              <a:t>Art examples – show pictures AO</a:t>
            </a:r>
            <a:endParaRPr b="0"/>
          </a:p>
          <a:p>
            <a:pPr indent="0" lvl="0" marL="0" rtl="0" algn="l">
              <a:lnSpc>
                <a:spcPct val="100000"/>
              </a:lnSpc>
              <a:spcBef>
                <a:spcPts val="0"/>
              </a:spcBef>
              <a:spcAft>
                <a:spcPts val="0"/>
              </a:spcAft>
              <a:buSzPts val="1400"/>
              <a:buNone/>
            </a:pPr>
            <a:r>
              <a:rPr b="1" i="0" lang="en-US" sz="1200" u="none" strike="noStrike">
                <a:solidFill>
                  <a:schemeClr val="dk1"/>
                </a:solidFill>
                <a:latin typeface="Calibri"/>
                <a:ea typeface="Calibri"/>
                <a:cs typeface="Calibri"/>
                <a:sym typeface="Calibri"/>
              </a:rPr>
              <a:t>Reflective writing examples – go do one and return for discussion AO</a:t>
            </a:r>
            <a:endParaRPr b="0"/>
          </a:p>
          <a:p>
            <a:pPr indent="0" lvl="0" marL="0" rtl="0" algn="l">
              <a:lnSpc>
                <a:spcPct val="100000"/>
              </a:lnSpc>
              <a:spcBef>
                <a:spcPts val="0"/>
              </a:spcBef>
              <a:spcAft>
                <a:spcPts val="0"/>
              </a:spcAft>
              <a:buSzPts val="1400"/>
              <a:buNone/>
            </a:pPr>
            <a:r>
              <a:rPr b="1" i="0" lang="en-US" sz="1200" u="none" strike="noStrike">
                <a:solidFill>
                  <a:schemeClr val="dk1"/>
                </a:solidFill>
                <a:latin typeface="Calibri"/>
                <a:ea typeface="Calibri"/>
                <a:cs typeface="Calibri"/>
                <a:sym typeface="Calibri"/>
              </a:rPr>
              <a:t>Book clubs- using other works to guide discussion and reflection AR</a:t>
            </a:r>
            <a:endParaRPr b="0"/>
          </a:p>
          <a:p>
            <a:pPr indent="0" lvl="0" marL="0" rtl="0" algn="l">
              <a:lnSpc>
                <a:spcPct val="100000"/>
              </a:lnSpc>
              <a:spcBef>
                <a:spcPts val="0"/>
              </a:spcBef>
              <a:spcAft>
                <a:spcPts val="0"/>
              </a:spcAft>
              <a:buSzPts val="1400"/>
              <a:buNone/>
            </a:pPr>
            <a:r>
              <a:rPr b="1" i="0" lang="en-US" sz="1200" u="none" strike="noStrike">
                <a:solidFill>
                  <a:schemeClr val="dk1"/>
                </a:solidFill>
                <a:latin typeface="Calibri"/>
                <a:ea typeface="Calibri"/>
                <a:cs typeface="Calibri"/>
                <a:sym typeface="Calibri"/>
              </a:rPr>
              <a:t>Giving/Receiving Feedback - looking inward, listening, being open to what you see AO</a:t>
            </a:r>
            <a:endParaRPr b="0"/>
          </a:p>
          <a:p>
            <a:pPr indent="0" lvl="0" marL="0" rtl="0" algn="l">
              <a:lnSpc>
                <a:spcPct val="100000"/>
              </a:lnSpc>
              <a:spcBef>
                <a:spcPts val="0"/>
              </a:spcBef>
              <a:spcAft>
                <a:spcPts val="0"/>
              </a:spcAft>
              <a:buSzPts val="1400"/>
              <a:buNone/>
            </a:pPr>
            <a:br>
              <a:rPr b="0" lang="en-US"/>
            </a:br>
            <a:endParaRPr/>
          </a:p>
        </p:txBody>
      </p:sp>
      <p:sp>
        <p:nvSpPr>
          <p:cNvPr id="146" name="Google Shape;146;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a0cc415bf1_0_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3" name="Google Shape;153;ga0cc415bf1_0_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AO</a:t>
            </a:r>
            <a:endParaRPr/>
          </a:p>
          <a:p>
            <a:pPr indent="0" lvl="0" marL="0" rtl="0" algn="l">
              <a:lnSpc>
                <a:spcPct val="100000"/>
              </a:lnSpc>
              <a:spcBef>
                <a:spcPts val="0"/>
              </a:spcBef>
              <a:spcAft>
                <a:spcPts val="0"/>
              </a:spcAft>
              <a:buSzPts val="1400"/>
              <a:buNone/>
            </a:pPr>
            <a:r>
              <a:rPr lang="en-US"/>
              <a:t>curriculum wheel for reflective practice</a:t>
            </a:r>
            <a:endParaRPr/>
          </a:p>
          <a:p>
            <a:pPr indent="0" lvl="0" marL="0" rtl="0" algn="l">
              <a:lnSpc>
                <a:spcPct val="100000"/>
              </a:lnSpc>
              <a:spcBef>
                <a:spcPts val="0"/>
              </a:spcBef>
              <a:spcAft>
                <a:spcPts val="0"/>
              </a:spcAft>
              <a:buSzPts val="1400"/>
              <a:buNone/>
            </a:pPr>
            <a:r>
              <a:rPr lang="en-US"/>
              <a:t>constantly using/ changing/ exchanging, not set in stone </a:t>
            </a:r>
            <a:endParaRPr/>
          </a:p>
          <a:p>
            <a:pPr indent="0" lvl="0" marL="0" rtl="0" algn="l">
              <a:lnSpc>
                <a:spcPct val="100000"/>
              </a:lnSpc>
              <a:spcBef>
                <a:spcPts val="0"/>
              </a:spcBef>
              <a:spcAft>
                <a:spcPts val="0"/>
              </a:spcAft>
              <a:buSzPts val="1400"/>
              <a:buNone/>
            </a:pPr>
            <a:r>
              <a:rPr lang="en-US"/>
              <a:t>ideas flow on and off like people on a f</a:t>
            </a:r>
            <a:endParaRPr/>
          </a:p>
        </p:txBody>
      </p:sp>
      <p:sp>
        <p:nvSpPr>
          <p:cNvPr id="154" name="Google Shape;154;ga0cc415bf1_0_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5" name="Shape 15"/>
        <p:cNvGrpSpPr/>
        <p:nvPr/>
      </p:nvGrpSpPr>
      <p:grpSpPr>
        <a:xfrm>
          <a:off x="0" y="0"/>
          <a:ext cx="0" cy="0"/>
          <a:chOff x="0" y="0"/>
          <a:chExt cx="0" cy="0"/>
        </a:xfrm>
      </p:grpSpPr>
      <p:sp>
        <p:nvSpPr>
          <p:cNvPr id="16" name="Google Shape;16;ga3e03f296c_0_141"/>
          <p:cNvSpPr txBox="1"/>
          <p:nvPr>
            <p:ph type="ctrTitle"/>
          </p:nvPr>
        </p:nvSpPr>
        <p:spPr>
          <a:xfrm>
            <a:off x="914400" y="2130425"/>
            <a:ext cx="10363200" cy="14700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ga3e03f296c_0_141"/>
          <p:cNvSpPr txBox="1"/>
          <p:nvPr>
            <p:ph idx="1" type="subTitle"/>
          </p:nvPr>
        </p:nvSpPr>
        <p:spPr>
          <a:xfrm>
            <a:off x="1828800" y="3886200"/>
            <a:ext cx="8534400" cy="175260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70" name="Shape 70"/>
        <p:cNvGrpSpPr/>
        <p:nvPr/>
      </p:nvGrpSpPr>
      <p:grpSpPr>
        <a:xfrm>
          <a:off x="0" y="0"/>
          <a:ext cx="0" cy="0"/>
          <a:chOff x="0" y="0"/>
          <a:chExt cx="0" cy="0"/>
        </a:xfrm>
      </p:grpSpPr>
      <p:sp>
        <p:nvSpPr>
          <p:cNvPr id="71" name="Google Shape;71;p28"/>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28"/>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73" name="Google Shape;73;p28"/>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4" name="Google Shape;74;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5" name="Google Shape;75;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77" name="Shape 77"/>
        <p:cNvGrpSpPr/>
        <p:nvPr/>
      </p:nvGrpSpPr>
      <p:grpSpPr>
        <a:xfrm>
          <a:off x="0" y="0"/>
          <a:ext cx="0" cy="0"/>
          <a:chOff x="0" y="0"/>
          <a:chExt cx="0" cy="0"/>
        </a:xfrm>
      </p:grpSpPr>
      <p:sp>
        <p:nvSpPr>
          <p:cNvPr id="78" name="Google Shape;78;p2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29"/>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80" name="Google Shape;80;p29"/>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81" name="Google Shape;81;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84" name="Shape 84"/>
        <p:cNvGrpSpPr/>
        <p:nvPr/>
      </p:nvGrpSpPr>
      <p:grpSpPr>
        <a:xfrm>
          <a:off x="0" y="0"/>
          <a:ext cx="0" cy="0"/>
          <a:chOff x="0" y="0"/>
          <a:chExt cx="0" cy="0"/>
        </a:xfrm>
      </p:grpSpPr>
      <p:sp>
        <p:nvSpPr>
          <p:cNvPr id="85" name="Google Shape;85;p3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6" name="Google Shape;86;p30"/>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7" name="Google Shape;87;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8" name="Google Shape;88;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9" name="Google Shape;89;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90" name="Shape 90"/>
        <p:cNvGrpSpPr/>
        <p:nvPr/>
      </p:nvGrpSpPr>
      <p:grpSpPr>
        <a:xfrm>
          <a:off x="0" y="0"/>
          <a:ext cx="0" cy="0"/>
          <a:chOff x="0" y="0"/>
          <a:chExt cx="0" cy="0"/>
        </a:xfrm>
      </p:grpSpPr>
      <p:sp>
        <p:nvSpPr>
          <p:cNvPr id="91" name="Google Shape;91;p31"/>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2" name="Google Shape;92;p31"/>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3" name="Google Shape;93;p3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4" name="Google Shape;94;p3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5" name="Google Shape;95;p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8" name="Shape 18"/>
        <p:cNvGrpSpPr/>
        <p:nvPr/>
      </p:nvGrpSpPr>
      <p:grpSpPr>
        <a:xfrm>
          <a:off x="0" y="0"/>
          <a:ext cx="0" cy="0"/>
          <a:chOff x="0" y="0"/>
          <a:chExt cx="0" cy="0"/>
        </a:xfrm>
      </p:grpSpPr>
      <p:sp>
        <p:nvSpPr>
          <p:cNvPr id="19" name="Google Shape;19;ga3e03f296c_0_144"/>
          <p:cNvSpPr txBox="1"/>
          <p:nvPr>
            <p:ph type="title"/>
          </p:nvPr>
        </p:nvSpPr>
        <p:spPr>
          <a:xfrm>
            <a:off x="609600" y="1524000"/>
            <a:ext cx="10972800" cy="6858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ga3e03f296c_0_144"/>
          <p:cNvSpPr txBox="1"/>
          <p:nvPr>
            <p:ph idx="1" type="body"/>
          </p:nvPr>
        </p:nvSpPr>
        <p:spPr>
          <a:xfrm>
            <a:off x="1625600" y="2895600"/>
            <a:ext cx="9448800" cy="2392500"/>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7" name="Shape 27"/>
        <p:cNvGrpSpPr/>
        <p:nvPr/>
      </p:nvGrpSpPr>
      <p:grpSpPr>
        <a:xfrm>
          <a:off x="0" y="0"/>
          <a:ext cx="0" cy="0"/>
          <a:chOff x="0" y="0"/>
          <a:chExt cx="0" cy="0"/>
        </a:xfrm>
      </p:grpSpPr>
      <p:sp>
        <p:nvSpPr>
          <p:cNvPr id="28" name="Google Shape;28;p2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2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0" name="Google Shape;30;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3" name="Shape 33"/>
        <p:cNvGrpSpPr/>
        <p:nvPr/>
      </p:nvGrpSpPr>
      <p:grpSpPr>
        <a:xfrm>
          <a:off x="0" y="0"/>
          <a:ext cx="0" cy="0"/>
          <a:chOff x="0" y="0"/>
          <a:chExt cx="0" cy="0"/>
        </a:xfrm>
      </p:grpSpPr>
      <p:sp>
        <p:nvSpPr>
          <p:cNvPr id="34" name="Google Shape;34;p2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8" name="Shape 38"/>
        <p:cNvGrpSpPr/>
        <p:nvPr/>
      </p:nvGrpSpPr>
      <p:grpSpPr>
        <a:xfrm>
          <a:off x="0" y="0"/>
          <a:ext cx="0" cy="0"/>
          <a:chOff x="0" y="0"/>
          <a:chExt cx="0" cy="0"/>
        </a:xfrm>
      </p:grpSpPr>
      <p:sp>
        <p:nvSpPr>
          <p:cNvPr id="39" name="Google Shape;39;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2" name="Shape 42"/>
        <p:cNvGrpSpPr/>
        <p:nvPr/>
      </p:nvGrpSpPr>
      <p:grpSpPr>
        <a:xfrm>
          <a:off x="0" y="0"/>
          <a:ext cx="0" cy="0"/>
          <a:chOff x="0" y="0"/>
          <a:chExt cx="0" cy="0"/>
        </a:xfrm>
      </p:grpSpPr>
      <p:sp>
        <p:nvSpPr>
          <p:cNvPr id="43" name="Google Shape;43;p2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24"/>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5" name="Google Shape;45;p24"/>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49" name="Shape 49"/>
        <p:cNvGrpSpPr/>
        <p:nvPr/>
      </p:nvGrpSpPr>
      <p:grpSpPr>
        <a:xfrm>
          <a:off x="0" y="0"/>
          <a:ext cx="0" cy="0"/>
          <a:chOff x="0" y="0"/>
          <a:chExt cx="0" cy="0"/>
        </a:xfrm>
      </p:grpSpPr>
      <p:sp>
        <p:nvSpPr>
          <p:cNvPr id="50" name="Google Shape;50;p21"/>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21"/>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52" name="Google Shape;52;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5" name="Shape 55"/>
        <p:cNvGrpSpPr/>
        <p:nvPr/>
      </p:nvGrpSpPr>
      <p:grpSpPr>
        <a:xfrm>
          <a:off x="0" y="0"/>
          <a:ext cx="0" cy="0"/>
          <a:chOff x="0" y="0"/>
          <a:chExt cx="0" cy="0"/>
        </a:xfrm>
      </p:grpSpPr>
      <p:sp>
        <p:nvSpPr>
          <p:cNvPr id="56" name="Google Shape;56;p23"/>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23"/>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58" name="Google Shape;58;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61" name="Shape 61"/>
        <p:cNvGrpSpPr/>
        <p:nvPr/>
      </p:nvGrpSpPr>
      <p:grpSpPr>
        <a:xfrm>
          <a:off x="0" y="0"/>
          <a:ext cx="0" cy="0"/>
          <a:chOff x="0" y="0"/>
          <a:chExt cx="0" cy="0"/>
        </a:xfrm>
      </p:grpSpPr>
      <p:sp>
        <p:nvSpPr>
          <p:cNvPr id="62" name="Google Shape;62;p25"/>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25"/>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64" name="Google Shape;64;p25"/>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5" name="Google Shape;65;p25"/>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66" name="Google Shape;66;p25"/>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7" name="Google Shape;67;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8" name="Google Shape;68;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9" name="Google Shape;69;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theme" Target="../theme/theme3.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slideLayout" Target="../slideLayouts/slideLayout4.xml"/><Relationship Id="rId3" Type="http://schemas.openxmlformats.org/officeDocument/2006/relationships/slideLayout" Target="../slideLayouts/slideLayout5.xml"/><Relationship Id="rId4" Type="http://schemas.openxmlformats.org/officeDocument/2006/relationships/slideLayout" Target="../slideLayouts/slideLayout6.xml"/><Relationship Id="rId11" Type="http://schemas.openxmlformats.org/officeDocument/2006/relationships/slideLayout" Target="../slideLayouts/slideLayout13.xml"/><Relationship Id="rId10" Type="http://schemas.openxmlformats.org/officeDocument/2006/relationships/slideLayout" Target="../slideLayouts/slideLayout12.xml"/><Relationship Id="rId12" Type="http://schemas.openxmlformats.org/officeDocument/2006/relationships/theme" Target="../theme/theme2.xml"/><Relationship Id="rId9" Type="http://schemas.openxmlformats.org/officeDocument/2006/relationships/slideLayout" Target="../slideLayouts/slideLayout11.xml"/><Relationship Id="rId5" Type="http://schemas.openxmlformats.org/officeDocument/2006/relationships/slideLayout" Target="../slideLayouts/slideLayout7.xml"/><Relationship Id="rId6" Type="http://schemas.openxmlformats.org/officeDocument/2006/relationships/slideLayout" Target="../slideLayouts/slideLayout8.xml"/><Relationship Id="rId7" Type="http://schemas.openxmlformats.org/officeDocument/2006/relationships/slideLayout" Target="../slideLayouts/slideLayout9.xml"/><Relationship Id="rId8"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ga3e03f296c_0_135"/>
          <p:cNvSpPr txBox="1"/>
          <p:nvPr>
            <p:ph type="title"/>
          </p:nvPr>
        </p:nvSpPr>
        <p:spPr>
          <a:xfrm>
            <a:off x="609600" y="1524000"/>
            <a:ext cx="10972800" cy="6858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ga3e03f296c_0_135"/>
          <p:cNvSpPr txBox="1"/>
          <p:nvPr>
            <p:ph idx="1" type="body"/>
          </p:nvPr>
        </p:nvSpPr>
        <p:spPr>
          <a:xfrm>
            <a:off x="1625600" y="2895600"/>
            <a:ext cx="9448800" cy="2392500"/>
          </a:xfrm>
          <a:prstGeom prst="rect">
            <a:avLst/>
          </a:prstGeom>
          <a:noFill/>
          <a:ln>
            <a:noFill/>
          </a:ln>
        </p:spPr>
        <p:txBody>
          <a:bodyPr anchorCtr="0" anchor="t" bIns="45700" lIns="91425" spcFirstLastPara="1" rIns="91425" wrap="square" tIns="45700">
            <a:no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ga3e03f296c_0_135"/>
          <p:cNvSpPr txBox="1"/>
          <p:nvPr/>
        </p:nvSpPr>
        <p:spPr>
          <a:xfrm>
            <a:off x="0" y="0"/>
            <a:ext cx="12192000" cy="609600"/>
          </a:xfrm>
          <a:prstGeom prst="rect">
            <a:avLst/>
          </a:prstGeom>
          <a:gradFill>
            <a:gsLst>
              <a:gs pos="0">
                <a:srgbClr val="538CD5"/>
              </a:gs>
              <a:gs pos="50000">
                <a:srgbClr val="BFCFEC"/>
              </a:gs>
              <a:gs pos="100000">
                <a:srgbClr val="E0E8F4"/>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400"/>
              <a:buFont typeface="Arial"/>
              <a:buNone/>
            </a:pPr>
            <a:r>
              <a:rPr b="0" i="0" lang="en-US" sz="2400" u="none" cap="none" strike="noStrike">
                <a:solidFill>
                  <a:schemeClr val="dk1"/>
                </a:solidFill>
                <a:latin typeface="Calibri"/>
                <a:ea typeface="Calibri"/>
                <a:cs typeface="Calibri"/>
                <a:sym typeface="Calibri"/>
              </a:rPr>
              <a:t>The 41st Forum for Behavioral Science in Family Medicine  </a:t>
            </a:r>
            <a:endParaRPr b="0" i="0" sz="1400" u="none" cap="none" strike="noStrike">
              <a:solidFill>
                <a:srgbClr val="000000"/>
              </a:solidFill>
              <a:latin typeface="Arial"/>
              <a:ea typeface="Arial"/>
              <a:cs typeface="Arial"/>
              <a:sym typeface="Arial"/>
            </a:endParaRPr>
          </a:p>
        </p:txBody>
      </p:sp>
      <p:sp>
        <p:nvSpPr>
          <p:cNvPr id="13" name="Google Shape;13;ga3e03f296c_0_135"/>
          <p:cNvSpPr txBox="1"/>
          <p:nvPr/>
        </p:nvSpPr>
        <p:spPr>
          <a:xfrm>
            <a:off x="0" y="6248400"/>
            <a:ext cx="12226800" cy="609600"/>
          </a:xfrm>
          <a:prstGeom prst="rect">
            <a:avLst/>
          </a:prstGeom>
          <a:gradFill>
            <a:gsLst>
              <a:gs pos="0">
                <a:srgbClr val="538CD5"/>
              </a:gs>
              <a:gs pos="50000">
                <a:srgbClr val="BFCFEC"/>
              </a:gs>
              <a:gs pos="100000">
                <a:srgbClr val="E0E8F4"/>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rPr b="0" i="1" lang="en-US" sz="1800" u="none" cap="none" strike="noStrike">
                <a:solidFill>
                  <a:schemeClr val="dk1"/>
                </a:solidFill>
                <a:latin typeface="Calibri"/>
                <a:ea typeface="Calibri"/>
                <a:cs typeface="Calibri"/>
                <a:sym typeface="Calibri"/>
              </a:rPr>
              <a:t>Sponsored by The </a:t>
            </a:r>
            <a:r>
              <a:rPr b="1" i="1" lang="en-US" sz="1800" u="none" cap="none" strike="noStrike">
                <a:solidFill>
                  <a:schemeClr val="dk1"/>
                </a:solidFill>
                <a:latin typeface="Calibri"/>
                <a:ea typeface="Calibri"/>
                <a:cs typeface="Calibri"/>
                <a:sym typeface="Calibri"/>
              </a:rPr>
              <a:t>Medical College of Wisconsin</a:t>
            </a:r>
            <a:endParaRPr b="0" i="0" sz="1400" u="none" cap="none" strike="noStrike">
              <a:solidFill>
                <a:srgbClr val="000000"/>
              </a:solidFill>
              <a:latin typeface="Arial"/>
              <a:ea typeface="Arial"/>
              <a:cs typeface="Arial"/>
              <a:sym typeface="Arial"/>
            </a:endParaRPr>
          </a:p>
        </p:txBody>
      </p:sp>
      <p:pic>
        <p:nvPicPr>
          <p:cNvPr id="14" name="Google Shape;14;ga3e03f296c_0_135"/>
          <p:cNvPicPr preferRelativeResize="0"/>
          <p:nvPr/>
        </p:nvPicPr>
        <p:blipFill rotWithShape="1">
          <a:blip r:embed="rId1">
            <a:alphaModFix/>
          </a:blip>
          <a:srcRect b="0" l="0" r="0" t="0"/>
          <a:stretch/>
        </p:blipFill>
        <p:spPr>
          <a:xfrm>
            <a:off x="11175999" y="43179"/>
            <a:ext cx="381001" cy="566421"/>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2"/>
    <p:sldLayoutId id="2147483650" r:id="rId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1" name="Shape 21"/>
        <p:cNvGrpSpPr/>
        <p:nvPr/>
      </p:nvGrpSpPr>
      <p:grpSpPr>
        <a:xfrm>
          <a:off x="0" y="0"/>
          <a:ext cx="0" cy="0"/>
          <a:chOff x="0" y="0"/>
          <a:chExt cx="0" cy="0"/>
        </a:xfrm>
      </p:grpSpPr>
      <p:sp>
        <p:nvSpPr>
          <p:cNvPr id="22" name="Google Shape;22;p2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3" name="Google Shape;23;p2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4" name="Google Shape;24;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25" name="Google Shape;25;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26" name="Google Shape;26;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6.png"/><Relationship Id="rId4" Type="http://schemas.openxmlformats.org/officeDocument/2006/relationships/image" Target="../media/image4.jpg"/><Relationship Id="rId5" Type="http://schemas.openxmlformats.org/officeDocument/2006/relationships/image" Target="../media/image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 Id="rId3" Type="http://schemas.openxmlformats.org/officeDocument/2006/relationships/image" Target="../media/image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12.png"/><Relationship Id="rId4" Type="http://schemas.openxmlformats.org/officeDocument/2006/relationships/image" Target="../media/image19.png"/><Relationship Id="rId11" Type="http://schemas.openxmlformats.org/officeDocument/2006/relationships/image" Target="../media/image10.png"/><Relationship Id="rId10" Type="http://schemas.openxmlformats.org/officeDocument/2006/relationships/image" Target="../media/image20.png"/><Relationship Id="rId9" Type="http://schemas.openxmlformats.org/officeDocument/2006/relationships/image" Target="../media/image15.png"/><Relationship Id="rId5" Type="http://schemas.openxmlformats.org/officeDocument/2006/relationships/image" Target="../media/image18.png"/><Relationship Id="rId6" Type="http://schemas.openxmlformats.org/officeDocument/2006/relationships/image" Target="../media/image13.png"/><Relationship Id="rId7" Type="http://schemas.openxmlformats.org/officeDocument/2006/relationships/image" Target="../media/image14.png"/><Relationship Id="rId8" Type="http://schemas.openxmlformats.org/officeDocument/2006/relationships/image" Target="../media/image1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1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9.png"/><Relationship Id="rId4" Type="http://schemas.openxmlformats.org/officeDocument/2006/relationships/hyperlink" Target="https://urldefense.proofpoint.com/v2/url?u=https-3A__acgme.org_Portals_0_PDFs_Milestones_FamilyMedicineMilestones2.0.pdf-3Fver-3D2019-2D10-2D21-2D152802-2D123&amp;d=DwQFAg&amp;c=qgJBLQvENW4Kb9JcrSOXvj11QOUUKGR5N2IUAtns1Jg&amp;r=BYhOO-GU7DRFHcaVLxoyFN--AiKhxjVBl8kqLDgc_Vg&amp;m=_Mqw1-wZWCEMMTDJH6Dz-JO0Kj1AiL1mwVTYrlVYa7U&amp;s=2JujhQ3SLcNSNF3Is7Wa4HDjMKQYAfoRyBfhB9Ye5I0&amp;e=" TargetMode="External"/><Relationship Id="rId5" Type="http://schemas.openxmlformats.org/officeDocument/2006/relationships/hyperlink" Target="https://urldefense.proofpoint.com/v2/url?u=https-3A__acgme.org_Portals_0_PDFs_Milestones_FamilyMedicineMilestones2.0.pdf-3Fver-3D2019-2D10-2D21-2D152802-2D123&amp;d=DwQFAg&amp;c=qgJBLQvENW4Kb9JcrSOXvj11QOUUKGR5N2IUAtns1Jg&amp;r=BYhOO-GU7DRFHcaVLxoyFN--AiKhxjVBl8kqLDgc_Vg&amp;m=_Mqw1-wZWCEMMTDJH6Dz-JO0Kj1AiL1mwVTYrlVYa7U&amp;s=2JujhQ3SLcNSNF3Is7Wa4HDjMKQYAfoRyBfhB9Ye5I0&amp;e="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21.png"/><Relationship Id="rId4" Type="http://schemas.openxmlformats.org/officeDocument/2006/relationships/hyperlink" Target="https://urldefense.proofpoint.com/v2/url?u=https-3A__acgme.org_Portals_0_PDFs_Milestones_FamilyMedicineMilestones2.0.pdf-3Fver-3D2019-2D10-2D21-2D152802-2D123&amp;d=DwQFAg&amp;c=qgJBLQvENW4Kb9JcrSOXvj11QOUUKGR5N2IUAtns1Jg&amp;r=BYhOO-GU7DRFHcaVLxoyFN--AiKhxjVBl8kqLDgc_Vg&amp;m=_Mqw1-wZWCEMMTDJH6Dz-JO0Kj1AiL1mwVTYrlVYa7U&amp;s=2JujhQ3SLcNSNF3Is7Wa4HDjMKQYAfoRyBfhB9Ye5I0&amp;e=" TargetMode="External"/><Relationship Id="rId5" Type="http://schemas.openxmlformats.org/officeDocument/2006/relationships/hyperlink" Target="https://urldefense.proofpoint.com/v2/url?u=https-3A__acgme.org_Portals_0_PDFs_Milestones_FamilyMedicineMilestones2.0.pdf-3Fver-3D2019-2D10-2D21-2D152802-2D123&amp;d=DwQFAg&amp;c=qgJBLQvENW4Kb9JcrSOXvj11QOUUKGR5N2IUAtns1Jg&amp;r=BYhOO-GU7DRFHcaVLxoyFN--AiKhxjVBl8kqLDgc_Vg&amp;m=_Mqw1-wZWCEMMTDJH6Dz-JO0Kj1AiL1mwVTYrlVYa7U&amp;s=2JujhQ3SLcNSNF3Is7Wa4HDjMKQYAfoRyBfhB9Ye5I0&amp;e="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8.xml"/><Relationship Id="rId3" Type="http://schemas.openxmlformats.org/officeDocument/2006/relationships/image" Target="../media/image22.png"/><Relationship Id="rId4" Type="http://schemas.openxmlformats.org/officeDocument/2006/relationships/image" Target="../media/image25.png"/><Relationship Id="rId5" Type="http://schemas.openxmlformats.org/officeDocument/2006/relationships/image" Target="../media/image24.png"/><Relationship Id="rId6" Type="http://schemas.openxmlformats.org/officeDocument/2006/relationships/image" Target="../media/image2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hyperlink" Target="mailto:amy.romain@sparrow.org" TargetMode="External"/><Relationship Id="rId4" Type="http://schemas.openxmlformats.org/officeDocument/2006/relationships/hyperlink" Target="mailto:amy.odom@sparrow.org"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2.png"/><Relationship Id="rId4" Type="http://schemas.openxmlformats.org/officeDocument/2006/relationships/hyperlink" Target="https://urldefense.proofpoint.com/v2/url?u=https-3A__acgme.org_Specialties_Program-2DRequirements-2Dand-2DFAQs-2Dand-2DApplications&amp;d=DwQFAg&amp;c=qgJBLQvENW4Kb9JcrSOXvj11QOUUKGR5N2IUAtns1Jg&amp;r=BYhOO-GU7DRFHcaVLxoyFN--AiKhxjVBl8kqLDgc_Vg&amp;m=_Mqw1-wZWCEMMTDJH6Dz-JO0Kj1AiL1mwVTYrlVYa7U&amp;s=qlfnkWZ-TcnD2HA02DAM_mmMZmLGcZJ1uZu73MVLtE8&amp;e=" TargetMode="External"/><Relationship Id="rId5" Type="http://schemas.openxmlformats.org/officeDocument/2006/relationships/hyperlink" Target="https://urldefense.proofpoint.com/v2/url?u=https-3A__acgme.org_Specialties_Program-2DRequirements-2Dand-2DFAQs-2Dand-2DApplications&amp;d=DwQFAg&amp;c=qgJBLQvENW4Kb9JcrSOXvj11QOUUKGR5N2IUAtns1Jg&amp;r=BYhOO-GU7DRFHcaVLxoyFN--AiKhxjVBl8kqLDgc_Vg&amp;m=_Mqw1-wZWCEMMTDJH6Dz-JO0Kj1AiL1mwVTYrlVYa7U&amp;s=qlfnkWZ-TcnD2HA02DAM_mmMZmLGcZJ1uZu73MVLtE8&amp;e="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ga3e03f296c_0_119"/>
          <p:cNvSpPr txBox="1"/>
          <p:nvPr>
            <p:ph type="ctrTitle"/>
          </p:nvPr>
        </p:nvSpPr>
        <p:spPr>
          <a:xfrm>
            <a:off x="914400" y="915000"/>
            <a:ext cx="10363200" cy="29262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5400"/>
              <a:buFont typeface="Calibri"/>
              <a:buNone/>
            </a:pPr>
            <a:r>
              <a:rPr b="1" lang="en-US" sz="5400"/>
              <a:t>Building Skills for </a:t>
            </a:r>
            <a:br>
              <a:rPr b="1" lang="en-US" sz="5400"/>
            </a:br>
            <a:r>
              <a:rPr b="1" lang="en-US" sz="5400"/>
              <a:t>Reflective Practice to </a:t>
            </a:r>
            <a:br>
              <a:rPr b="1" lang="en-US" sz="5400"/>
            </a:br>
            <a:r>
              <a:rPr b="1" lang="en-US" sz="5400"/>
              <a:t>Create Meaning in Medicine</a:t>
            </a:r>
            <a:endParaRPr/>
          </a:p>
        </p:txBody>
      </p:sp>
      <p:sp>
        <p:nvSpPr>
          <p:cNvPr id="101" name="Google Shape;101;ga3e03f296c_0_119"/>
          <p:cNvSpPr txBox="1"/>
          <p:nvPr>
            <p:ph idx="1" type="subTitle"/>
          </p:nvPr>
        </p:nvSpPr>
        <p:spPr>
          <a:xfrm>
            <a:off x="1828800" y="4254366"/>
            <a:ext cx="8534400" cy="1503948"/>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1"/>
              </a:buClr>
              <a:buSzPts val="2400"/>
              <a:buFont typeface="Arial"/>
              <a:buNone/>
            </a:pPr>
            <a:r>
              <a:rPr lang="en-US" sz="2600">
                <a:solidFill>
                  <a:schemeClr val="dk1"/>
                </a:solidFill>
              </a:rPr>
              <a:t>Amy M. Romain, LMSW, ACSW</a:t>
            </a:r>
            <a:endParaRPr sz="2600">
              <a:solidFill>
                <a:schemeClr val="dk1"/>
              </a:solidFill>
            </a:endParaRPr>
          </a:p>
          <a:p>
            <a:pPr indent="0" lvl="0" marL="0" rtl="0" algn="ctr">
              <a:lnSpc>
                <a:spcPct val="90000"/>
              </a:lnSpc>
              <a:spcBef>
                <a:spcPts val="1000"/>
              </a:spcBef>
              <a:spcAft>
                <a:spcPts val="0"/>
              </a:spcAft>
              <a:buClr>
                <a:schemeClr val="dk1"/>
              </a:buClr>
              <a:buSzPts val="2400"/>
              <a:buFont typeface="Arial"/>
              <a:buNone/>
            </a:pPr>
            <a:r>
              <a:rPr lang="en-US" sz="2600">
                <a:solidFill>
                  <a:schemeClr val="dk1"/>
                </a:solidFill>
              </a:rPr>
              <a:t>Amy J. Odom, DO</a:t>
            </a:r>
            <a:endParaRPr sz="2600">
              <a:solidFill>
                <a:schemeClr val="dk1"/>
              </a:solidFill>
            </a:endParaRPr>
          </a:p>
          <a:p>
            <a:pPr indent="0" lvl="0" marL="0" rtl="0" algn="ctr">
              <a:lnSpc>
                <a:spcPct val="90000"/>
              </a:lnSpc>
              <a:spcBef>
                <a:spcPts val="1000"/>
              </a:spcBef>
              <a:spcAft>
                <a:spcPts val="0"/>
              </a:spcAft>
              <a:buClr>
                <a:schemeClr val="dk1"/>
              </a:buClr>
              <a:buSzPts val="2400"/>
              <a:buFont typeface="Arial"/>
              <a:buNone/>
            </a:pPr>
            <a:r>
              <a:rPr lang="en-US" sz="2600">
                <a:solidFill>
                  <a:schemeClr val="dk1"/>
                </a:solidFill>
              </a:rPr>
              <a:t>Sparrow/MSU Family Medicine Residency Program</a:t>
            </a:r>
            <a:endParaRPr sz="2600"/>
          </a:p>
        </p:txBody>
      </p:sp>
      <p:sp>
        <p:nvSpPr>
          <p:cNvPr id="102" name="Google Shape;102;ga3e03f296c_0_119"/>
          <p:cNvSpPr txBox="1"/>
          <p:nvPr/>
        </p:nvSpPr>
        <p:spPr>
          <a:xfrm>
            <a:off x="13817600" y="1905000"/>
            <a:ext cx="246300" cy="369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10"/>
          <p:cNvSpPr txBox="1"/>
          <p:nvPr>
            <p:ph type="title"/>
          </p:nvPr>
        </p:nvSpPr>
        <p:spPr>
          <a:xfrm>
            <a:off x="1341800" y="365125"/>
            <a:ext cx="100119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 </a:t>
            </a:r>
            <a:r>
              <a:rPr b="1" lang="en-US"/>
              <a:t>Brief, Guided Discussions</a:t>
            </a:r>
            <a:endParaRPr b="1"/>
          </a:p>
        </p:txBody>
      </p:sp>
      <p:sp>
        <p:nvSpPr>
          <p:cNvPr id="190" name="Google Shape;190;p1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0"/>
              </a:spcBef>
              <a:spcAft>
                <a:spcPts val="0"/>
              </a:spcAft>
              <a:buClr>
                <a:schemeClr val="dk1"/>
              </a:buClr>
              <a:buSzPts val="2800"/>
              <a:buNone/>
            </a:pPr>
            <a:r>
              <a:rPr lang="en-US" sz="3000"/>
              <a:t>Intentional prompts used during small group gatherings</a:t>
            </a:r>
            <a:endParaRPr sz="3000"/>
          </a:p>
          <a:p>
            <a:pPr indent="-50800" lvl="0" marL="228600" rtl="0" algn="l">
              <a:lnSpc>
                <a:spcPct val="90000"/>
              </a:lnSpc>
              <a:spcBef>
                <a:spcPts val="0"/>
              </a:spcBef>
              <a:spcAft>
                <a:spcPts val="0"/>
              </a:spcAft>
              <a:buClr>
                <a:schemeClr val="dk1"/>
              </a:buClr>
              <a:buSzPts val="2800"/>
              <a:buNone/>
            </a:pPr>
            <a:r>
              <a:t/>
            </a:r>
            <a:endParaRPr sz="3000"/>
          </a:p>
          <a:p>
            <a:pPr indent="-355600" lvl="0" marL="457200" rtl="0" algn="l">
              <a:lnSpc>
                <a:spcPct val="90000"/>
              </a:lnSpc>
              <a:spcBef>
                <a:spcPts val="0"/>
              </a:spcBef>
              <a:spcAft>
                <a:spcPts val="0"/>
              </a:spcAft>
              <a:buSzPts val="2000"/>
              <a:buChar char="•"/>
            </a:pPr>
            <a:r>
              <a:rPr lang="en-US" sz="3000"/>
              <a:t>Encourage reflective thinking</a:t>
            </a:r>
            <a:endParaRPr sz="3000"/>
          </a:p>
          <a:p>
            <a:pPr indent="-355600" lvl="0" marL="457200" rtl="0" algn="l">
              <a:lnSpc>
                <a:spcPct val="90000"/>
              </a:lnSpc>
              <a:spcBef>
                <a:spcPts val="0"/>
              </a:spcBef>
              <a:spcAft>
                <a:spcPts val="0"/>
              </a:spcAft>
              <a:buSzPts val="2000"/>
              <a:buChar char="•"/>
            </a:pPr>
            <a:r>
              <a:rPr lang="en-US" sz="3000"/>
              <a:t>Have a shared experience with peers</a:t>
            </a:r>
            <a:endParaRPr sz="3000"/>
          </a:p>
          <a:p>
            <a:pPr indent="-355600" lvl="0" marL="457200" rtl="0" algn="l">
              <a:lnSpc>
                <a:spcPct val="90000"/>
              </a:lnSpc>
              <a:spcBef>
                <a:spcPts val="0"/>
              </a:spcBef>
              <a:spcAft>
                <a:spcPts val="0"/>
              </a:spcAft>
              <a:buSzPts val="2000"/>
              <a:buChar char="•"/>
            </a:pPr>
            <a:r>
              <a:rPr lang="en-US" sz="3000"/>
              <a:t>Process difficulties</a:t>
            </a:r>
            <a:endParaRPr sz="3000"/>
          </a:p>
          <a:p>
            <a:pPr indent="-355600" lvl="0" marL="457200" rtl="0" algn="l">
              <a:lnSpc>
                <a:spcPct val="90000"/>
              </a:lnSpc>
              <a:spcBef>
                <a:spcPts val="0"/>
              </a:spcBef>
              <a:spcAft>
                <a:spcPts val="0"/>
              </a:spcAft>
              <a:buSzPts val="2000"/>
              <a:buChar char="•"/>
            </a:pPr>
            <a:r>
              <a:rPr lang="en-US" sz="3000"/>
              <a:t>Capitalize on the positives</a:t>
            </a:r>
            <a:endParaRPr sz="3000"/>
          </a:p>
          <a:p>
            <a:pPr indent="-355600" lvl="0" marL="457200" rtl="0" algn="l">
              <a:lnSpc>
                <a:spcPct val="90000"/>
              </a:lnSpc>
              <a:spcBef>
                <a:spcPts val="0"/>
              </a:spcBef>
              <a:spcAft>
                <a:spcPts val="0"/>
              </a:spcAft>
              <a:buSzPts val="2000"/>
              <a:buChar char="•"/>
            </a:pPr>
            <a:r>
              <a:rPr lang="en-US" sz="3000"/>
              <a:t>Improve empathic listening skills</a:t>
            </a:r>
            <a:endParaRPr sz="30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ga0cc415bf1_0_246"/>
          <p:cNvSpPr/>
          <p:nvPr/>
        </p:nvSpPr>
        <p:spPr>
          <a:xfrm>
            <a:off x="1140375" y="2825400"/>
            <a:ext cx="3973500" cy="1207200"/>
          </a:xfrm>
          <a:prstGeom prst="wedgeRectCallout">
            <a:avLst>
              <a:gd fmla="val -20324" name="adj1"/>
              <a:gd fmla="val 95514" name="adj2"/>
            </a:avLst>
          </a:prstGeom>
          <a:solidFill>
            <a:srgbClr val="BD92DE"/>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Tell us about a struggle or challenge you are experiencing… and something you are celebrating.</a:t>
            </a:r>
            <a:endParaRPr b="0" i="0" sz="1400" u="none" cap="none" strike="noStrike">
              <a:solidFill>
                <a:srgbClr val="000000"/>
              </a:solidFill>
              <a:latin typeface="Arial"/>
              <a:ea typeface="Arial"/>
              <a:cs typeface="Arial"/>
              <a:sym typeface="Arial"/>
            </a:endParaRPr>
          </a:p>
        </p:txBody>
      </p:sp>
      <p:sp>
        <p:nvSpPr>
          <p:cNvPr id="197" name="Google Shape;197;ga0cc415bf1_0_246"/>
          <p:cNvSpPr/>
          <p:nvPr/>
        </p:nvSpPr>
        <p:spPr>
          <a:xfrm>
            <a:off x="997800" y="5054150"/>
            <a:ext cx="3973500" cy="804000"/>
          </a:xfrm>
          <a:prstGeom prst="wedgeRectCallout">
            <a:avLst>
              <a:gd fmla="val -20833" name="adj1"/>
              <a:gd fmla="val 62500" name="adj2"/>
            </a:avLst>
          </a:prstGeom>
          <a:solidFill>
            <a:srgbClr val="FF858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What is something you’ve done for your wellbeing in the past few weeks?</a:t>
            </a:r>
            <a:endParaRPr b="0" i="0" sz="1400" u="none" cap="none" strike="noStrike">
              <a:solidFill>
                <a:srgbClr val="000000"/>
              </a:solidFill>
              <a:latin typeface="Arial"/>
              <a:ea typeface="Arial"/>
              <a:cs typeface="Arial"/>
              <a:sym typeface="Arial"/>
            </a:endParaRPr>
          </a:p>
        </p:txBody>
      </p:sp>
      <p:sp>
        <p:nvSpPr>
          <p:cNvPr id="198" name="Google Shape;198;ga0cc415bf1_0_246"/>
          <p:cNvSpPr/>
          <p:nvPr/>
        </p:nvSpPr>
        <p:spPr>
          <a:xfrm>
            <a:off x="782975" y="452800"/>
            <a:ext cx="4122300" cy="1735800"/>
          </a:xfrm>
          <a:prstGeom prst="wedgeEllipseCallout">
            <a:avLst>
              <a:gd fmla="val -20833" name="adj1"/>
              <a:gd fmla="val 62500" name="adj2"/>
            </a:avLst>
          </a:prstGeom>
          <a:solidFill>
            <a:srgbClr val="FFCB25"/>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What is a change you have made in your personal life during the pandemic ? </a:t>
            </a:r>
            <a:endParaRPr b="0" i="0" sz="1400" u="none" cap="none" strike="noStrike">
              <a:solidFill>
                <a:srgbClr val="000000"/>
              </a:solidFill>
              <a:latin typeface="Arial"/>
              <a:ea typeface="Arial"/>
              <a:cs typeface="Arial"/>
              <a:sym typeface="Arial"/>
            </a:endParaRPr>
          </a:p>
        </p:txBody>
      </p:sp>
      <p:sp>
        <p:nvSpPr>
          <p:cNvPr id="199" name="Google Shape;199;ga0cc415bf1_0_246"/>
          <p:cNvSpPr/>
          <p:nvPr/>
        </p:nvSpPr>
        <p:spPr>
          <a:xfrm>
            <a:off x="8208425" y="396200"/>
            <a:ext cx="3396000" cy="1207200"/>
          </a:xfrm>
          <a:prstGeom prst="wedgeEllipseCallout">
            <a:avLst>
              <a:gd fmla="val -20833" name="adj1"/>
              <a:gd fmla="val 62500" name="adj2"/>
            </a:avLst>
          </a:prstGeom>
          <a:solidFill>
            <a:srgbClr val="9CD45E"/>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Tell us about something for which you are thankful.</a:t>
            </a:r>
            <a:endParaRPr b="0" i="0" sz="1400" u="none" cap="none" strike="noStrike">
              <a:solidFill>
                <a:srgbClr val="000000"/>
              </a:solidFill>
              <a:latin typeface="Arial"/>
              <a:ea typeface="Arial"/>
              <a:cs typeface="Arial"/>
              <a:sym typeface="Arial"/>
            </a:endParaRPr>
          </a:p>
        </p:txBody>
      </p:sp>
      <p:sp>
        <p:nvSpPr>
          <p:cNvPr id="200" name="Google Shape;200;ga0cc415bf1_0_246"/>
          <p:cNvSpPr/>
          <p:nvPr/>
        </p:nvSpPr>
        <p:spPr>
          <a:xfrm>
            <a:off x="5499600" y="1735725"/>
            <a:ext cx="3396000" cy="1207200"/>
          </a:xfrm>
          <a:prstGeom prst="wedgeRoundRectCallout">
            <a:avLst>
              <a:gd fmla="val -20833" name="adj1"/>
              <a:gd fmla="val 62500" name="adj2"/>
              <a:gd fmla="val 0" name="adj3"/>
            </a:avLst>
          </a:prstGeom>
          <a:solidFill>
            <a:srgbClr val="85D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Tell us something good that has happened to you recently and describe your role in that event. </a:t>
            </a:r>
            <a:endParaRPr b="0" i="0" sz="1400" u="none" cap="none" strike="noStrike">
              <a:solidFill>
                <a:srgbClr val="000000"/>
              </a:solidFill>
              <a:latin typeface="Arial"/>
              <a:ea typeface="Arial"/>
              <a:cs typeface="Arial"/>
              <a:sym typeface="Arial"/>
            </a:endParaRPr>
          </a:p>
        </p:txBody>
      </p:sp>
      <p:sp>
        <p:nvSpPr>
          <p:cNvPr id="201" name="Google Shape;201;ga0cc415bf1_0_246"/>
          <p:cNvSpPr/>
          <p:nvPr/>
        </p:nvSpPr>
        <p:spPr>
          <a:xfrm>
            <a:off x="6216525" y="3509175"/>
            <a:ext cx="4424700" cy="1877100"/>
          </a:xfrm>
          <a:prstGeom prst="wedgeEllipseCallout">
            <a:avLst>
              <a:gd fmla="val 45522" name="adj1"/>
              <a:gd fmla="val 56037" name="adj2"/>
            </a:avLst>
          </a:prstGeom>
          <a:solidFill>
            <a:srgbClr val="FFFF8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As you reflect on the past year, what are you most proud of?</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ga3b9e77709_0_8"/>
          <p:cNvSpPr txBox="1"/>
          <p:nvPr>
            <p:ph type="title"/>
          </p:nvPr>
        </p:nvSpPr>
        <p:spPr>
          <a:xfrm>
            <a:off x="838200" y="365125"/>
            <a:ext cx="10515600" cy="1778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1800"/>
              <a:buNone/>
            </a:pPr>
            <a:r>
              <a:rPr b="1" lang="en-US"/>
              <a:t>Take a moment to reflect and share in the chat box...</a:t>
            </a:r>
            <a:endParaRPr b="1"/>
          </a:p>
        </p:txBody>
      </p:sp>
      <p:sp>
        <p:nvSpPr>
          <p:cNvPr id="208" name="Google Shape;208;ga3b9e77709_0_8"/>
          <p:cNvSpPr txBox="1"/>
          <p:nvPr>
            <p:ph idx="1" type="body"/>
          </p:nvPr>
        </p:nvSpPr>
        <p:spPr>
          <a:xfrm>
            <a:off x="838200" y="1992754"/>
            <a:ext cx="10515600" cy="43512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i="1" lang="en-US" sz="3200"/>
              <a:t>A lot has happened in 2020, we have been responding to rapid changes, losses, challenges and supporting others. </a:t>
            </a:r>
            <a:endParaRPr i="1" sz="3200"/>
          </a:p>
          <a:p>
            <a:pPr indent="0" lvl="0" marL="0" rtl="0" algn="l">
              <a:lnSpc>
                <a:spcPct val="100000"/>
              </a:lnSpc>
              <a:spcBef>
                <a:spcPts val="0"/>
              </a:spcBef>
              <a:spcAft>
                <a:spcPts val="0"/>
              </a:spcAft>
              <a:buClr>
                <a:schemeClr val="dk1"/>
              </a:buClr>
              <a:buSzPts val="1100"/>
              <a:buFont typeface="Arial"/>
              <a:buNone/>
            </a:pPr>
            <a:r>
              <a:rPr i="1" lang="en-US" sz="3200"/>
              <a:t>What is something you</a:t>
            </a:r>
            <a:r>
              <a:rPr i="1" lang="en-US" sz="3200">
                <a:solidFill>
                  <a:srgbClr val="000000"/>
                </a:solidFill>
              </a:rPr>
              <a:t> do to cope with these</a:t>
            </a:r>
            <a:br>
              <a:rPr i="1" lang="en-US" sz="3200">
                <a:solidFill>
                  <a:srgbClr val="000000"/>
                </a:solidFill>
              </a:rPr>
            </a:br>
            <a:r>
              <a:rPr i="1" lang="en-US" sz="3200">
                <a:solidFill>
                  <a:srgbClr val="000000"/>
                </a:solidFill>
              </a:rPr>
              <a:t>challenging times?</a:t>
            </a:r>
            <a:endParaRPr i="1" sz="3200">
              <a:solidFill>
                <a:srgbClr val="000000"/>
              </a:solidFill>
            </a:endParaRPr>
          </a:p>
        </p:txBody>
      </p:sp>
      <p:pic>
        <p:nvPicPr>
          <p:cNvPr id="209" name="Google Shape;209;ga3b9e77709_0_8"/>
          <p:cNvPicPr preferRelativeResize="0"/>
          <p:nvPr/>
        </p:nvPicPr>
        <p:blipFill rotWithShape="1">
          <a:blip r:embed="rId3">
            <a:alphaModFix/>
          </a:blip>
          <a:srcRect b="0" l="0" r="0" t="0"/>
          <a:stretch/>
        </p:blipFill>
        <p:spPr>
          <a:xfrm>
            <a:off x="7662441" y="3921325"/>
            <a:ext cx="4027025" cy="2573100"/>
          </a:xfrm>
          <a:prstGeom prst="rect">
            <a:avLst/>
          </a:prstGeom>
          <a:noFill/>
          <a:ln cap="sq" cmpd="thickThin" w="228600">
            <a:solidFill>
              <a:srgbClr val="000000"/>
            </a:solidFill>
            <a:prstDash val="solid"/>
            <a:miter lim="800000"/>
            <a:headEnd len="sm" w="sm" type="none"/>
            <a:tailEnd len="sm" w="sm" type="none"/>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11"/>
          <p:cNvSpPr txBox="1"/>
          <p:nvPr>
            <p:ph type="title"/>
          </p:nvPr>
        </p:nvSpPr>
        <p:spPr>
          <a:xfrm>
            <a:off x="1341800" y="365125"/>
            <a:ext cx="100119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lang="en-US"/>
              <a:t>  Mindfulness</a:t>
            </a:r>
            <a:endParaRPr b="1"/>
          </a:p>
        </p:txBody>
      </p:sp>
      <p:sp>
        <p:nvSpPr>
          <p:cNvPr id="216" name="Google Shape;216;p11"/>
          <p:cNvSpPr txBox="1"/>
          <p:nvPr>
            <p:ph idx="1" type="body"/>
          </p:nvPr>
        </p:nvSpPr>
        <p:spPr>
          <a:xfrm>
            <a:off x="459427" y="1825625"/>
            <a:ext cx="5479200" cy="4351200"/>
          </a:xfrm>
          <a:prstGeom prst="rect">
            <a:avLst/>
          </a:prstGeom>
          <a:noFill/>
          <a:ln>
            <a:noFill/>
          </a:ln>
        </p:spPr>
        <p:txBody>
          <a:bodyPr anchorCtr="0" anchor="t" bIns="45700" lIns="91425" spcFirstLastPara="1" rIns="91425" wrap="square" tIns="45700">
            <a:normAutofit/>
          </a:bodyPr>
          <a:lstStyle/>
          <a:p>
            <a:pPr indent="-342900" lvl="0" marL="457200" rtl="0" algn="l">
              <a:lnSpc>
                <a:spcPct val="90000"/>
              </a:lnSpc>
              <a:spcBef>
                <a:spcPts val="0"/>
              </a:spcBef>
              <a:spcAft>
                <a:spcPts val="0"/>
              </a:spcAft>
              <a:buClr>
                <a:srgbClr val="000000"/>
              </a:buClr>
              <a:buSzPts val="1800"/>
              <a:buChar char="•"/>
            </a:pPr>
            <a:r>
              <a:rPr lang="en-US" sz="3000">
                <a:solidFill>
                  <a:srgbClr val="000000"/>
                </a:solidFill>
              </a:rPr>
              <a:t>Overview</a:t>
            </a:r>
            <a:endParaRPr sz="3000">
              <a:solidFill>
                <a:srgbClr val="000000"/>
              </a:solidFill>
            </a:endParaRPr>
          </a:p>
          <a:p>
            <a:pPr indent="-342900" lvl="0" marL="457200" rtl="0" algn="l">
              <a:lnSpc>
                <a:spcPct val="90000"/>
              </a:lnSpc>
              <a:spcBef>
                <a:spcPts val="0"/>
              </a:spcBef>
              <a:spcAft>
                <a:spcPts val="0"/>
              </a:spcAft>
              <a:buClr>
                <a:srgbClr val="000000"/>
              </a:buClr>
              <a:buSzPts val="1800"/>
              <a:buChar char="•"/>
            </a:pPr>
            <a:r>
              <a:rPr lang="en-US" sz="3000">
                <a:solidFill>
                  <a:srgbClr val="000000"/>
                </a:solidFill>
              </a:rPr>
              <a:t>Evidence</a:t>
            </a:r>
            <a:endParaRPr sz="3000">
              <a:solidFill>
                <a:srgbClr val="000000"/>
              </a:solidFill>
            </a:endParaRPr>
          </a:p>
          <a:p>
            <a:pPr indent="-342900" lvl="0" marL="457200" rtl="0" algn="l">
              <a:lnSpc>
                <a:spcPct val="90000"/>
              </a:lnSpc>
              <a:spcBef>
                <a:spcPts val="0"/>
              </a:spcBef>
              <a:spcAft>
                <a:spcPts val="0"/>
              </a:spcAft>
              <a:buClr>
                <a:srgbClr val="000000"/>
              </a:buClr>
              <a:buSzPts val="1800"/>
              <a:buChar char="•"/>
            </a:pPr>
            <a:r>
              <a:rPr lang="en-US" sz="3000">
                <a:solidFill>
                  <a:srgbClr val="000000"/>
                </a:solidFill>
              </a:rPr>
              <a:t>Practice a variety of skills</a:t>
            </a:r>
            <a:endParaRPr sz="3000">
              <a:solidFill>
                <a:srgbClr val="000000"/>
              </a:solidFill>
            </a:endParaRPr>
          </a:p>
          <a:p>
            <a:pPr indent="-342900" lvl="0" marL="457200" rtl="0" algn="l">
              <a:lnSpc>
                <a:spcPct val="90000"/>
              </a:lnSpc>
              <a:spcBef>
                <a:spcPts val="0"/>
              </a:spcBef>
              <a:spcAft>
                <a:spcPts val="0"/>
              </a:spcAft>
              <a:buClr>
                <a:srgbClr val="000000"/>
              </a:buClr>
              <a:buSzPts val="1800"/>
              <a:buChar char="•"/>
            </a:pPr>
            <a:r>
              <a:rPr lang="en-US" sz="3000">
                <a:solidFill>
                  <a:srgbClr val="000000"/>
                </a:solidFill>
              </a:rPr>
              <a:t>Breathing</a:t>
            </a:r>
            <a:endParaRPr sz="3000">
              <a:solidFill>
                <a:srgbClr val="000000"/>
              </a:solidFill>
            </a:endParaRPr>
          </a:p>
          <a:p>
            <a:pPr indent="-342900" lvl="0" marL="457200" rtl="0" algn="l">
              <a:lnSpc>
                <a:spcPct val="90000"/>
              </a:lnSpc>
              <a:spcBef>
                <a:spcPts val="0"/>
              </a:spcBef>
              <a:spcAft>
                <a:spcPts val="0"/>
              </a:spcAft>
              <a:buClr>
                <a:srgbClr val="000000"/>
              </a:buClr>
              <a:buSzPts val="1800"/>
              <a:buChar char="•"/>
            </a:pPr>
            <a:r>
              <a:rPr lang="en-US" sz="3000">
                <a:solidFill>
                  <a:srgbClr val="000000"/>
                </a:solidFill>
              </a:rPr>
              <a:t>Progressive muscle relaxation</a:t>
            </a:r>
            <a:endParaRPr sz="3000">
              <a:solidFill>
                <a:srgbClr val="000000"/>
              </a:solidFill>
            </a:endParaRPr>
          </a:p>
          <a:p>
            <a:pPr indent="-342900" lvl="0" marL="457200" rtl="0" algn="l">
              <a:lnSpc>
                <a:spcPct val="90000"/>
              </a:lnSpc>
              <a:spcBef>
                <a:spcPts val="0"/>
              </a:spcBef>
              <a:spcAft>
                <a:spcPts val="0"/>
              </a:spcAft>
              <a:buClr>
                <a:srgbClr val="000000"/>
              </a:buClr>
              <a:buSzPts val="1800"/>
              <a:buChar char="•"/>
            </a:pPr>
            <a:r>
              <a:rPr lang="en-US" sz="3000">
                <a:solidFill>
                  <a:srgbClr val="000000"/>
                </a:solidFill>
              </a:rPr>
              <a:t>Guided Imagery</a:t>
            </a:r>
            <a:endParaRPr sz="3000">
              <a:solidFill>
                <a:srgbClr val="000000"/>
              </a:solidFill>
            </a:endParaRPr>
          </a:p>
          <a:p>
            <a:pPr indent="-342900" lvl="0" marL="457200" rtl="0" algn="l">
              <a:lnSpc>
                <a:spcPct val="90000"/>
              </a:lnSpc>
              <a:spcBef>
                <a:spcPts val="0"/>
              </a:spcBef>
              <a:spcAft>
                <a:spcPts val="0"/>
              </a:spcAft>
              <a:buClr>
                <a:srgbClr val="000000"/>
              </a:buClr>
              <a:buSzPts val="1800"/>
              <a:buChar char="•"/>
            </a:pPr>
            <a:r>
              <a:rPr lang="en-US" sz="3000">
                <a:solidFill>
                  <a:srgbClr val="000000"/>
                </a:solidFill>
              </a:rPr>
              <a:t>Meditation</a:t>
            </a:r>
            <a:br>
              <a:rPr lang="en-US">
                <a:solidFill>
                  <a:srgbClr val="000000"/>
                </a:solidFill>
              </a:rPr>
            </a:br>
            <a:endParaRPr>
              <a:solidFill>
                <a:srgbClr val="000000"/>
              </a:solidFill>
            </a:endParaRPr>
          </a:p>
          <a:p>
            <a:pPr indent="0" lvl="0" marL="228600" rtl="0" algn="l">
              <a:lnSpc>
                <a:spcPct val="90000"/>
              </a:lnSpc>
              <a:spcBef>
                <a:spcPts val="0"/>
              </a:spcBef>
              <a:spcAft>
                <a:spcPts val="0"/>
              </a:spcAft>
              <a:buSzPts val="1800"/>
              <a:buNone/>
            </a:pPr>
            <a:r>
              <a:t/>
            </a:r>
            <a:endParaRPr>
              <a:solidFill>
                <a:srgbClr val="000000"/>
              </a:solidFill>
            </a:endParaRPr>
          </a:p>
        </p:txBody>
      </p:sp>
      <p:sp>
        <p:nvSpPr>
          <p:cNvPr id="217" name="Google Shape;217;p11"/>
          <p:cNvSpPr txBox="1"/>
          <p:nvPr/>
        </p:nvSpPr>
        <p:spPr>
          <a:xfrm>
            <a:off x="7777375" y="3261300"/>
            <a:ext cx="2062500" cy="335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1800">
                <a:latin typeface="Calibri"/>
                <a:ea typeface="Calibri"/>
                <a:cs typeface="Calibri"/>
                <a:sym typeface="Calibri"/>
              </a:rPr>
              <a:t>image removed</a:t>
            </a:r>
            <a:endParaRPr sz="1800">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ga3b9e77709_2_25"/>
          <p:cNvSpPr txBox="1"/>
          <p:nvPr>
            <p:ph type="title"/>
          </p:nvPr>
        </p:nvSpPr>
        <p:spPr>
          <a:xfrm>
            <a:off x="1341800" y="365125"/>
            <a:ext cx="10011900" cy="1325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rPr b="1" lang="en-US"/>
              <a:t> Self-Compassion</a:t>
            </a:r>
            <a:endParaRPr/>
          </a:p>
        </p:txBody>
      </p:sp>
      <p:sp>
        <p:nvSpPr>
          <p:cNvPr id="224" name="Google Shape;224;ga3b9e77709_2_25"/>
          <p:cNvSpPr txBox="1"/>
          <p:nvPr>
            <p:ph idx="1" type="body"/>
          </p:nvPr>
        </p:nvSpPr>
        <p:spPr>
          <a:xfrm>
            <a:off x="838200" y="1825625"/>
            <a:ext cx="5181600" cy="4351200"/>
          </a:xfrm>
          <a:prstGeom prst="rect">
            <a:avLst/>
          </a:prstGeom>
          <a:noFill/>
          <a:ln>
            <a:noFill/>
          </a:ln>
        </p:spPr>
        <p:txBody>
          <a:bodyPr anchorCtr="0" anchor="t" bIns="45700" lIns="91425" spcFirstLastPara="1" rIns="91425" wrap="square" tIns="45700">
            <a:noAutofit/>
          </a:bodyPr>
          <a:lstStyle/>
          <a:p>
            <a:pPr indent="-342900" lvl="0" marL="457200" rtl="0" algn="l">
              <a:lnSpc>
                <a:spcPct val="90000"/>
              </a:lnSpc>
              <a:spcBef>
                <a:spcPts val="0"/>
              </a:spcBef>
              <a:spcAft>
                <a:spcPts val="0"/>
              </a:spcAft>
              <a:buSzPts val="1800"/>
              <a:buChar char="•"/>
            </a:pPr>
            <a:r>
              <a:rPr lang="en-US" sz="3000"/>
              <a:t>Core concepts and evidence</a:t>
            </a:r>
            <a:endParaRPr sz="3000"/>
          </a:p>
          <a:p>
            <a:pPr indent="-342900" lvl="0" marL="457200" rtl="0" algn="l">
              <a:lnSpc>
                <a:spcPct val="90000"/>
              </a:lnSpc>
              <a:spcBef>
                <a:spcPts val="0"/>
              </a:spcBef>
              <a:spcAft>
                <a:spcPts val="0"/>
              </a:spcAft>
              <a:buSzPts val="1800"/>
              <a:buChar char="•"/>
            </a:pPr>
            <a:r>
              <a:rPr lang="en-US" sz="3000"/>
              <a:t>Physiology of Self-Criticism</a:t>
            </a:r>
            <a:endParaRPr sz="3000"/>
          </a:p>
          <a:p>
            <a:pPr indent="-342900" lvl="0" marL="457200" rtl="0" algn="l">
              <a:lnSpc>
                <a:spcPct val="90000"/>
              </a:lnSpc>
              <a:spcBef>
                <a:spcPts val="0"/>
              </a:spcBef>
              <a:spcAft>
                <a:spcPts val="0"/>
              </a:spcAft>
              <a:buSzPts val="1800"/>
              <a:buChar char="•"/>
            </a:pPr>
            <a:r>
              <a:rPr lang="en-US" sz="3000"/>
              <a:t>Apply to personal situation</a:t>
            </a:r>
            <a:endParaRPr sz="3000"/>
          </a:p>
          <a:p>
            <a:pPr indent="-342900" lvl="0" marL="457200" rtl="0" algn="l">
              <a:lnSpc>
                <a:spcPct val="90000"/>
              </a:lnSpc>
              <a:spcBef>
                <a:spcPts val="0"/>
              </a:spcBef>
              <a:spcAft>
                <a:spcPts val="0"/>
              </a:spcAft>
              <a:buSzPts val="1800"/>
              <a:buChar char="•"/>
            </a:pPr>
            <a:r>
              <a:rPr lang="en-US" sz="3000"/>
              <a:t>Listen for it and revisit</a:t>
            </a:r>
            <a:endParaRPr sz="3000"/>
          </a:p>
          <a:p>
            <a:pPr indent="-342900" lvl="0" marL="457200" rtl="0" algn="l">
              <a:lnSpc>
                <a:spcPct val="90000"/>
              </a:lnSpc>
              <a:spcBef>
                <a:spcPts val="0"/>
              </a:spcBef>
              <a:spcAft>
                <a:spcPts val="0"/>
              </a:spcAft>
              <a:buSzPts val="1800"/>
              <a:buChar char="•"/>
            </a:pPr>
            <a:r>
              <a:rPr lang="en-US" sz="3000"/>
              <a:t>Practice Skills </a:t>
            </a:r>
            <a:endParaRPr sz="3000"/>
          </a:p>
          <a:p>
            <a:pPr indent="-342900" lvl="1" marL="914400" rtl="0" algn="l">
              <a:lnSpc>
                <a:spcPct val="90000"/>
              </a:lnSpc>
              <a:spcBef>
                <a:spcPts val="0"/>
              </a:spcBef>
              <a:spcAft>
                <a:spcPts val="0"/>
              </a:spcAft>
              <a:buSzPts val="1800"/>
              <a:buChar char="•"/>
            </a:pPr>
            <a:r>
              <a:rPr lang="en-US"/>
              <a:t>Loving Kindness Meditation</a:t>
            </a:r>
            <a:endParaRPr/>
          </a:p>
          <a:p>
            <a:pPr indent="-342900" lvl="1" marL="914400" rtl="0" algn="l">
              <a:lnSpc>
                <a:spcPct val="90000"/>
              </a:lnSpc>
              <a:spcBef>
                <a:spcPts val="0"/>
              </a:spcBef>
              <a:spcAft>
                <a:spcPts val="0"/>
              </a:spcAft>
              <a:buSzPts val="1800"/>
              <a:buChar char="•"/>
            </a:pPr>
            <a:r>
              <a:rPr lang="en-US"/>
              <a:t>Self-Compassion Letter</a:t>
            </a:r>
            <a:br>
              <a:rPr lang="en-US"/>
            </a:br>
            <a:endParaRPr/>
          </a:p>
          <a:p>
            <a:pPr indent="0" lvl="0" marL="0" rtl="0" algn="l">
              <a:lnSpc>
                <a:spcPct val="90000"/>
              </a:lnSpc>
              <a:spcBef>
                <a:spcPts val="0"/>
              </a:spcBef>
              <a:spcAft>
                <a:spcPts val="0"/>
              </a:spcAft>
              <a:buSzPts val="1800"/>
              <a:buNone/>
            </a:pPr>
            <a:r>
              <a:t/>
            </a:r>
            <a:endParaRPr/>
          </a:p>
          <a:p>
            <a:pPr indent="0" lvl="0" marL="228600" rtl="0" algn="l">
              <a:lnSpc>
                <a:spcPct val="90000"/>
              </a:lnSpc>
              <a:spcBef>
                <a:spcPts val="0"/>
              </a:spcBef>
              <a:spcAft>
                <a:spcPts val="0"/>
              </a:spcAft>
              <a:buClr>
                <a:schemeClr val="dk1"/>
              </a:buClr>
              <a:buSzPts val="1100"/>
              <a:buFont typeface="Arial"/>
              <a:buNone/>
            </a:pPr>
            <a:r>
              <a:t/>
            </a:r>
            <a:endParaRPr/>
          </a:p>
        </p:txBody>
      </p:sp>
      <p:sp>
        <p:nvSpPr>
          <p:cNvPr id="225" name="Google Shape;225;ga3b9e77709_2_25"/>
          <p:cNvSpPr txBox="1"/>
          <p:nvPr>
            <p:ph idx="2" type="body"/>
          </p:nvPr>
        </p:nvSpPr>
        <p:spPr>
          <a:xfrm>
            <a:off x="6172100" y="2682875"/>
            <a:ext cx="5181600" cy="7647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None/>
            </a:pPr>
            <a:r>
              <a:rPr lang="en-US" sz="1800">
                <a:solidFill>
                  <a:srgbClr val="000000"/>
                </a:solidFill>
              </a:rPr>
              <a:t>image removed</a:t>
            </a:r>
            <a:endParaRPr sz="1800">
              <a:solidFill>
                <a:srgbClr val="000000"/>
              </a:solidFill>
            </a:endParaRPr>
          </a:p>
          <a:p>
            <a:pPr indent="0" lvl="0" marL="0" rtl="0" algn="l">
              <a:lnSpc>
                <a:spcPct val="90000"/>
              </a:lnSpc>
              <a:spcBef>
                <a:spcPts val="1000"/>
              </a:spcBef>
              <a:spcAft>
                <a:spcPts val="0"/>
              </a:spcAft>
              <a:buSzPts val="1800"/>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12"/>
          <p:cNvSpPr txBox="1"/>
          <p:nvPr>
            <p:ph type="title"/>
          </p:nvPr>
        </p:nvSpPr>
        <p:spPr>
          <a:xfrm>
            <a:off x="1341800" y="365125"/>
            <a:ext cx="100119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 </a:t>
            </a:r>
            <a:r>
              <a:rPr b="1" lang="en-US"/>
              <a:t>Positive Psychology</a:t>
            </a:r>
            <a:endParaRPr b="1"/>
          </a:p>
        </p:txBody>
      </p:sp>
      <p:sp>
        <p:nvSpPr>
          <p:cNvPr id="231" name="Google Shape;231;p12"/>
          <p:cNvSpPr txBox="1"/>
          <p:nvPr>
            <p:ph idx="2" type="body"/>
          </p:nvPr>
        </p:nvSpPr>
        <p:spPr>
          <a:xfrm>
            <a:off x="533400" y="1817850"/>
            <a:ext cx="4622700" cy="4485900"/>
          </a:xfrm>
          <a:prstGeom prst="rect">
            <a:avLst/>
          </a:prstGeom>
          <a:noFill/>
          <a:ln>
            <a:noFill/>
          </a:ln>
        </p:spPr>
        <p:txBody>
          <a:bodyPr anchorCtr="0" anchor="t" bIns="45700" lIns="91425" spcFirstLastPara="1" rIns="91425" wrap="square" tIns="45700">
            <a:noAutofit/>
          </a:bodyPr>
          <a:lstStyle/>
          <a:p>
            <a:pPr indent="-342900" lvl="0" marL="457200" rtl="0" algn="l">
              <a:lnSpc>
                <a:spcPct val="90000"/>
              </a:lnSpc>
              <a:spcBef>
                <a:spcPts val="0"/>
              </a:spcBef>
              <a:spcAft>
                <a:spcPts val="0"/>
              </a:spcAft>
              <a:buSzPts val="1800"/>
              <a:buChar char="•"/>
            </a:pPr>
            <a:r>
              <a:rPr lang="en-US"/>
              <a:t>Positive Psych. overview</a:t>
            </a:r>
            <a:endParaRPr/>
          </a:p>
          <a:p>
            <a:pPr indent="-342900" lvl="0" marL="457200" rtl="0" algn="l">
              <a:lnSpc>
                <a:spcPct val="90000"/>
              </a:lnSpc>
              <a:spcBef>
                <a:spcPts val="0"/>
              </a:spcBef>
              <a:spcAft>
                <a:spcPts val="0"/>
              </a:spcAft>
              <a:buSzPts val="1800"/>
              <a:buChar char="•"/>
            </a:pPr>
            <a:r>
              <a:rPr lang="en-US"/>
              <a:t>Evidence</a:t>
            </a:r>
            <a:endParaRPr/>
          </a:p>
          <a:p>
            <a:pPr indent="-342900" lvl="0" marL="457200" rtl="0" algn="l">
              <a:lnSpc>
                <a:spcPct val="90000"/>
              </a:lnSpc>
              <a:spcBef>
                <a:spcPts val="0"/>
              </a:spcBef>
              <a:spcAft>
                <a:spcPts val="0"/>
              </a:spcAft>
              <a:buSzPts val="1800"/>
              <a:buChar char="•"/>
            </a:pPr>
            <a:r>
              <a:rPr lang="en-US"/>
              <a:t>Practice skills together</a:t>
            </a:r>
            <a:endParaRPr/>
          </a:p>
          <a:p>
            <a:pPr indent="-342900" lvl="1" marL="914400" rtl="0" algn="l">
              <a:lnSpc>
                <a:spcPct val="90000"/>
              </a:lnSpc>
              <a:spcBef>
                <a:spcPts val="0"/>
              </a:spcBef>
              <a:spcAft>
                <a:spcPts val="0"/>
              </a:spcAft>
              <a:buSzPts val="1800"/>
              <a:buChar char="•"/>
            </a:pPr>
            <a:r>
              <a:rPr lang="en-US"/>
              <a:t>3 Good Things</a:t>
            </a:r>
            <a:endParaRPr/>
          </a:p>
          <a:p>
            <a:pPr indent="-342900" lvl="1" marL="914400" rtl="0" algn="l">
              <a:lnSpc>
                <a:spcPct val="90000"/>
              </a:lnSpc>
              <a:spcBef>
                <a:spcPts val="0"/>
              </a:spcBef>
              <a:spcAft>
                <a:spcPts val="0"/>
              </a:spcAft>
              <a:buSzPts val="1800"/>
              <a:buChar char="•"/>
            </a:pPr>
            <a:r>
              <a:rPr lang="en-US"/>
              <a:t>Gratitude Letter</a:t>
            </a:r>
            <a:endParaRPr/>
          </a:p>
          <a:p>
            <a:pPr indent="-342900" lvl="0" marL="457200" rtl="0" algn="l">
              <a:lnSpc>
                <a:spcPct val="90000"/>
              </a:lnSpc>
              <a:spcBef>
                <a:spcPts val="0"/>
              </a:spcBef>
              <a:spcAft>
                <a:spcPts val="0"/>
              </a:spcAft>
              <a:buSzPts val="1800"/>
              <a:buChar char="•"/>
            </a:pPr>
            <a:r>
              <a:rPr lang="en-US"/>
              <a:t>Make it part of culture</a:t>
            </a:r>
            <a:endParaRPr/>
          </a:p>
          <a:p>
            <a:pPr indent="-342900" lvl="1" marL="914400" rtl="0" algn="l">
              <a:lnSpc>
                <a:spcPct val="90000"/>
              </a:lnSpc>
              <a:spcBef>
                <a:spcPts val="0"/>
              </a:spcBef>
              <a:spcAft>
                <a:spcPts val="0"/>
              </a:spcAft>
              <a:buSzPts val="1800"/>
              <a:buChar char="•"/>
            </a:pPr>
            <a:r>
              <a:rPr lang="en-US"/>
              <a:t>Guides “check in”, staff meetings</a:t>
            </a:r>
            <a:endParaRPr/>
          </a:p>
          <a:p>
            <a:pPr indent="-342900" lvl="1" marL="914400" rtl="0" algn="l">
              <a:lnSpc>
                <a:spcPct val="90000"/>
              </a:lnSpc>
              <a:spcBef>
                <a:spcPts val="0"/>
              </a:spcBef>
              <a:spcAft>
                <a:spcPts val="0"/>
              </a:spcAft>
              <a:buSzPts val="1800"/>
              <a:buChar char="•"/>
            </a:pPr>
            <a:r>
              <a:rPr lang="en-US"/>
              <a:t>Role model re-framing or evoking the positives</a:t>
            </a:r>
            <a:endParaRPr/>
          </a:p>
          <a:p>
            <a:pPr indent="-342900" lvl="0" marL="457200" rtl="0" algn="l">
              <a:lnSpc>
                <a:spcPct val="90000"/>
              </a:lnSpc>
              <a:spcBef>
                <a:spcPts val="0"/>
              </a:spcBef>
              <a:spcAft>
                <a:spcPts val="0"/>
              </a:spcAft>
              <a:buSzPts val="1800"/>
              <a:buChar char="•"/>
            </a:pPr>
            <a:r>
              <a:rPr lang="en-US"/>
              <a:t>Name it</a:t>
            </a:r>
            <a:endParaRPr/>
          </a:p>
          <a:p>
            <a:pPr indent="0" lvl="0" marL="0" rtl="0" algn="l">
              <a:lnSpc>
                <a:spcPct val="90000"/>
              </a:lnSpc>
              <a:spcBef>
                <a:spcPts val="0"/>
              </a:spcBef>
              <a:spcAft>
                <a:spcPts val="0"/>
              </a:spcAft>
              <a:buSzPts val="1800"/>
              <a:buNone/>
            </a:pPr>
            <a:br>
              <a:rPr lang="en-US"/>
            </a:br>
            <a:endParaRPr/>
          </a:p>
          <a:p>
            <a:pPr indent="0" lvl="0" marL="0" rtl="0" algn="l">
              <a:lnSpc>
                <a:spcPct val="90000"/>
              </a:lnSpc>
              <a:spcBef>
                <a:spcPts val="0"/>
              </a:spcBef>
              <a:spcAft>
                <a:spcPts val="0"/>
              </a:spcAft>
              <a:buSzPts val="1800"/>
              <a:buNone/>
            </a:pPr>
            <a:r>
              <a:t/>
            </a:r>
            <a:endParaRPr/>
          </a:p>
        </p:txBody>
      </p:sp>
      <p:sp>
        <p:nvSpPr>
          <p:cNvPr id="232" name="Google Shape;232;p12"/>
          <p:cNvSpPr txBox="1"/>
          <p:nvPr/>
        </p:nvSpPr>
        <p:spPr>
          <a:xfrm>
            <a:off x="7684175" y="2795375"/>
            <a:ext cx="2062500" cy="503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1800">
                <a:latin typeface="Calibri"/>
                <a:ea typeface="Calibri"/>
                <a:cs typeface="Calibri"/>
                <a:sym typeface="Calibri"/>
              </a:rPr>
              <a:t>image removed</a:t>
            </a:r>
            <a:endParaRPr sz="1800">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p13"/>
          <p:cNvSpPr txBox="1"/>
          <p:nvPr>
            <p:ph type="title"/>
          </p:nvPr>
        </p:nvSpPr>
        <p:spPr>
          <a:xfrm>
            <a:off x="1341800" y="365125"/>
            <a:ext cx="100119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 </a:t>
            </a:r>
            <a:r>
              <a:rPr b="1" lang="en-US"/>
              <a:t>Life Management Skills</a:t>
            </a:r>
            <a:endParaRPr b="1"/>
          </a:p>
        </p:txBody>
      </p:sp>
      <p:sp>
        <p:nvSpPr>
          <p:cNvPr id="239" name="Google Shape;239;p13"/>
          <p:cNvSpPr txBox="1"/>
          <p:nvPr>
            <p:ph idx="1" type="body"/>
          </p:nvPr>
        </p:nvSpPr>
        <p:spPr>
          <a:xfrm>
            <a:off x="352682" y="5978873"/>
            <a:ext cx="11482086" cy="722706"/>
          </a:xfrm>
          <a:prstGeom prst="rect">
            <a:avLst/>
          </a:prstGeom>
          <a:noFill/>
          <a:ln>
            <a:noFill/>
          </a:ln>
        </p:spPr>
        <p:txBody>
          <a:bodyPr anchorCtr="0" anchor="t" bIns="45700" lIns="91425" spcFirstLastPara="1" rIns="91425" wrap="square" tIns="45700">
            <a:noAutofit/>
          </a:bodyPr>
          <a:lstStyle/>
          <a:p>
            <a:pPr indent="-50800" lvl="0" marL="228600" rtl="0" algn="l">
              <a:lnSpc>
                <a:spcPct val="90000"/>
              </a:lnSpc>
              <a:spcBef>
                <a:spcPts val="0"/>
              </a:spcBef>
              <a:spcAft>
                <a:spcPts val="0"/>
              </a:spcAft>
              <a:buClr>
                <a:schemeClr val="dk1"/>
              </a:buClr>
              <a:buSzPts val="2800"/>
              <a:buNone/>
            </a:pPr>
            <a:r>
              <a:rPr lang="en-US" sz="1400">
                <a:latin typeface="Calibri"/>
                <a:ea typeface="Calibri"/>
                <a:cs typeface="Calibri"/>
                <a:sym typeface="Calibri"/>
              </a:rPr>
              <a:t>Swenson, R. A. (2004). </a:t>
            </a:r>
            <a:r>
              <a:rPr i="1" lang="en-US" sz="1400">
                <a:latin typeface="Calibri"/>
                <a:ea typeface="Calibri"/>
                <a:cs typeface="Calibri"/>
                <a:sym typeface="Calibri"/>
              </a:rPr>
              <a:t>Margin: Restoring Emotional, Physical, Financial, and Time Reserves to Overloaded Lives.</a:t>
            </a:r>
            <a:r>
              <a:rPr lang="en-US" sz="1400">
                <a:latin typeface="Calibri"/>
                <a:ea typeface="Calibri"/>
                <a:cs typeface="Calibri"/>
                <a:sym typeface="Calibri"/>
              </a:rPr>
              <a:t> Rev. ed. Colorado Springs, CO: NavPress.</a:t>
            </a:r>
            <a:br>
              <a:rPr lang="en-US" sz="1400">
                <a:latin typeface="Calibri"/>
                <a:ea typeface="Calibri"/>
                <a:cs typeface="Calibri"/>
                <a:sym typeface="Calibri"/>
              </a:rPr>
            </a:br>
            <a:endParaRPr sz="1400">
              <a:latin typeface="Calibri"/>
              <a:ea typeface="Calibri"/>
              <a:cs typeface="Calibri"/>
              <a:sym typeface="Calibri"/>
            </a:endParaRPr>
          </a:p>
          <a:p>
            <a:pPr indent="-50800" lvl="0" marL="228600" rtl="0" algn="l">
              <a:lnSpc>
                <a:spcPct val="90000"/>
              </a:lnSpc>
              <a:spcBef>
                <a:spcPts val="0"/>
              </a:spcBef>
              <a:spcAft>
                <a:spcPts val="0"/>
              </a:spcAft>
              <a:buClr>
                <a:schemeClr val="dk1"/>
              </a:buClr>
              <a:buSzPts val="2800"/>
              <a:buNone/>
            </a:pPr>
            <a:r>
              <a:rPr lang="en-US" sz="1400">
                <a:solidFill>
                  <a:srgbClr val="222222"/>
                </a:solidFill>
                <a:highlight>
                  <a:srgbClr val="FFFFFF"/>
                </a:highlight>
                <a:latin typeface="Calibri"/>
                <a:ea typeface="Calibri"/>
                <a:cs typeface="Calibri"/>
                <a:sym typeface="Calibri"/>
              </a:rPr>
              <a:t>Covey, Stephen R. (2004). The 7 Habits Of Highly Effective People: Restoring The Character Ethic. New York : Free Press.</a:t>
            </a:r>
            <a:endParaRPr sz="1400">
              <a:latin typeface="Calibri"/>
              <a:ea typeface="Calibri"/>
              <a:cs typeface="Calibri"/>
              <a:sym typeface="Calibri"/>
            </a:endParaRPr>
          </a:p>
          <a:p>
            <a:pPr indent="-50800" lvl="0" marL="228600" rtl="0" algn="l">
              <a:lnSpc>
                <a:spcPct val="90000"/>
              </a:lnSpc>
              <a:spcBef>
                <a:spcPts val="0"/>
              </a:spcBef>
              <a:spcAft>
                <a:spcPts val="0"/>
              </a:spcAft>
              <a:buClr>
                <a:schemeClr val="dk1"/>
              </a:buClr>
              <a:buSzPts val="2800"/>
              <a:buNone/>
            </a:pPr>
            <a:r>
              <a:t/>
            </a:r>
            <a:endParaRPr sz="1400">
              <a:latin typeface="Calibri"/>
              <a:ea typeface="Calibri"/>
              <a:cs typeface="Calibri"/>
              <a:sym typeface="Calibri"/>
            </a:endParaRPr>
          </a:p>
          <a:p>
            <a:pPr indent="-50800" lvl="0" marL="228600" rtl="0" algn="l">
              <a:lnSpc>
                <a:spcPct val="90000"/>
              </a:lnSpc>
              <a:spcBef>
                <a:spcPts val="0"/>
              </a:spcBef>
              <a:spcAft>
                <a:spcPts val="0"/>
              </a:spcAft>
              <a:buClr>
                <a:schemeClr val="dk1"/>
              </a:buClr>
              <a:buSzPts val="2800"/>
              <a:buNone/>
            </a:pPr>
            <a:r>
              <a:t/>
            </a:r>
            <a:endParaRPr sz="1400">
              <a:latin typeface="Calibri"/>
              <a:ea typeface="Calibri"/>
              <a:cs typeface="Calibri"/>
              <a:sym typeface="Calibri"/>
            </a:endParaRPr>
          </a:p>
          <a:p>
            <a:pPr indent="-50800" lvl="0" marL="228600" rtl="0" algn="l">
              <a:lnSpc>
                <a:spcPct val="90000"/>
              </a:lnSpc>
              <a:spcBef>
                <a:spcPts val="0"/>
              </a:spcBef>
              <a:spcAft>
                <a:spcPts val="0"/>
              </a:spcAft>
              <a:buClr>
                <a:schemeClr val="dk1"/>
              </a:buClr>
              <a:buSzPts val="2800"/>
              <a:buNone/>
            </a:pPr>
            <a:r>
              <a:t/>
            </a:r>
            <a:endParaRPr sz="1400">
              <a:latin typeface="Calibri"/>
              <a:ea typeface="Calibri"/>
              <a:cs typeface="Calibri"/>
              <a:sym typeface="Calibri"/>
            </a:endParaRPr>
          </a:p>
          <a:p>
            <a:pPr indent="-50800" lvl="0" marL="228600" rtl="0" algn="l">
              <a:lnSpc>
                <a:spcPct val="90000"/>
              </a:lnSpc>
              <a:spcBef>
                <a:spcPts val="0"/>
              </a:spcBef>
              <a:spcAft>
                <a:spcPts val="0"/>
              </a:spcAft>
              <a:buClr>
                <a:schemeClr val="dk1"/>
              </a:buClr>
              <a:buSzPts val="2800"/>
              <a:buNone/>
            </a:pPr>
            <a:r>
              <a:t/>
            </a:r>
            <a:endParaRPr sz="1400">
              <a:latin typeface="Calibri"/>
              <a:ea typeface="Calibri"/>
              <a:cs typeface="Calibri"/>
              <a:sym typeface="Calibri"/>
            </a:endParaRPr>
          </a:p>
          <a:p>
            <a:pPr indent="-50800" lvl="0" marL="228600" rtl="0" algn="l">
              <a:lnSpc>
                <a:spcPct val="90000"/>
              </a:lnSpc>
              <a:spcBef>
                <a:spcPts val="0"/>
              </a:spcBef>
              <a:spcAft>
                <a:spcPts val="0"/>
              </a:spcAft>
              <a:buClr>
                <a:schemeClr val="dk1"/>
              </a:buClr>
              <a:buSzPts val="2800"/>
              <a:buNone/>
            </a:pPr>
            <a:r>
              <a:t/>
            </a:r>
            <a:endParaRPr sz="1400">
              <a:latin typeface="Calibri"/>
              <a:ea typeface="Calibri"/>
              <a:cs typeface="Calibri"/>
              <a:sym typeface="Calibri"/>
            </a:endParaRPr>
          </a:p>
          <a:p>
            <a:pPr indent="-50800" lvl="0" marL="228600" rtl="0" algn="l">
              <a:lnSpc>
                <a:spcPct val="90000"/>
              </a:lnSpc>
              <a:spcBef>
                <a:spcPts val="0"/>
              </a:spcBef>
              <a:spcAft>
                <a:spcPts val="0"/>
              </a:spcAft>
              <a:buClr>
                <a:schemeClr val="dk1"/>
              </a:buClr>
              <a:buSzPts val="2800"/>
              <a:buNone/>
            </a:pPr>
            <a:r>
              <a:t/>
            </a:r>
            <a:endParaRPr sz="1400">
              <a:latin typeface="Calibri"/>
              <a:ea typeface="Calibri"/>
              <a:cs typeface="Calibri"/>
              <a:sym typeface="Calibri"/>
            </a:endParaRPr>
          </a:p>
          <a:p>
            <a:pPr indent="-50800" lvl="0" marL="228600" rtl="0" algn="l">
              <a:lnSpc>
                <a:spcPct val="90000"/>
              </a:lnSpc>
              <a:spcBef>
                <a:spcPts val="0"/>
              </a:spcBef>
              <a:spcAft>
                <a:spcPts val="0"/>
              </a:spcAft>
              <a:buClr>
                <a:schemeClr val="dk1"/>
              </a:buClr>
              <a:buSzPts val="2800"/>
              <a:buNone/>
            </a:pPr>
            <a:r>
              <a:t/>
            </a:r>
            <a:endParaRPr sz="1400">
              <a:latin typeface="Calibri"/>
              <a:ea typeface="Calibri"/>
              <a:cs typeface="Calibri"/>
              <a:sym typeface="Calibri"/>
            </a:endParaRPr>
          </a:p>
          <a:p>
            <a:pPr indent="-50800" lvl="0" marL="228600" rtl="0" algn="l">
              <a:lnSpc>
                <a:spcPct val="90000"/>
              </a:lnSpc>
              <a:spcBef>
                <a:spcPts val="0"/>
              </a:spcBef>
              <a:spcAft>
                <a:spcPts val="0"/>
              </a:spcAft>
              <a:buClr>
                <a:schemeClr val="dk1"/>
              </a:buClr>
              <a:buSzPts val="2800"/>
              <a:buNone/>
            </a:pPr>
            <a:r>
              <a:t/>
            </a:r>
            <a:endParaRPr sz="1400">
              <a:latin typeface="Calibri"/>
              <a:ea typeface="Calibri"/>
              <a:cs typeface="Calibri"/>
              <a:sym typeface="Calibri"/>
            </a:endParaRPr>
          </a:p>
          <a:p>
            <a:pPr indent="-50800" lvl="0" marL="228600" rtl="0" algn="l">
              <a:lnSpc>
                <a:spcPct val="90000"/>
              </a:lnSpc>
              <a:spcBef>
                <a:spcPts val="0"/>
              </a:spcBef>
              <a:spcAft>
                <a:spcPts val="0"/>
              </a:spcAft>
              <a:buClr>
                <a:schemeClr val="dk1"/>
              </a:buClr>
              <a:buSzPts val="2800"/>
              <a:buNone/>
            </a:pPr>
            <a:r>
              <a:t/>
            </a:r>
            <a:endParaRPr sz="1400">
              <a:latin typeface="Calibri"/>
              <a:ea typeface="Calibri"/>
              <a:cs typeface="Calibri"/>
              <a:sym typeface="Calibri"/>
            </a:endParaRPr>
          </a:p>
          <a:p>
            <a:pPr indent="-50800" lvl="0" marL="228600" rtl="0" algn="l">
              <a:lnSpc>
                <a:spcPct val="90000"/>
              </a:lnSpc>
              <a:spcBef>
                <a:spcPts val="0"/>
              </a:spcBef>
              <a:spcAft>
                <a:spcPts val="0"/>
              </a:spcAft>
              <a:buClr>
                <a:schemeClr val="dk1"/>
              </a:buClr>
              <a:buSzPts val="2800"/>
              <a:buNone/>
            </a:pPr>
            <a:r>
              <a:t/>
            </a:r>
            <a:endParaRPr sz="1400">
              <a:latin typeface="Calibri"/>
              <a:ea typeface="Calibri"/>
              <a:cs typeface="Calibri"/>
              <a:sym typeface="Calibri"/>
            </a:endParaRPr>
          </a:p>
          <a:p>
            <a:pPr indent="-50800" lvl="0" marL="228600" rtl="0" algn="l">
              <a:lnSpc>
                <a:spcPct val="90000"/>
              </a:lnSpc>
              <a:spcBef>
                <a:spcPts val="0"/>
              </a:spcBef>
              <a:spcAft>
                <a:spcPts val="0"/>
              </a:spcAft>
              <a:buClr>
                <a:schemeClr val="dk1"/>
              </a:buClr>
              <a:buSzPts val="2800"/>
              <a:buNone/>
            </a:pPr>
            <a:r>
              <a:rPr lang="en-US" sz="1400">
                <a:latin typeface="Calibri"/>
                <a:ea typeface="Calibri"/>
                <a:cs typeface="Calibri"/>
                <a:sym typeface="Calibri"/>
              </a:rPr>
              <a:t>Swenson, R. A. (2004). </a:t>
            </a:r>
            <a:r>
              <a:rPr i="1" lang="en-US" sz="1400">
                <a:latin typeface="Calibri"/>
                <a:ea typeface="Calibri"/>
                <a:cs typeface="Calibri"/>
                <a:sym typeface="Calibri"/>
              </a:rPr>
              <a:t>Margin: restoring emotional, physical, financial, and time reserves to overloaded lives / Richard A. Swenson.</a:t>
            </a:r>
            <a:r>
              <a:rPr lang="en-US" sz="1400">
                <a:latin typeface="Calibri"/>
                <a:ea typeface="Calibri"/>
                <a:cs typeface="Calibri"/>
                <a:sym typeface="Calibri"/>
              </a:rPr>
              <a:t> Rev. ed. Colorado Springs, CO: NavPress.</a:t>
            </a:r>
            <a:endParaRPr sz="1400">
              <a:latin typeface="Calibri"/>
              <a:ea typeface="Calibri"/>
              <a:cs typeface="Calibri"/>
              <a:sym typeface="Calibri"/>
            </a:endParaRPr>
          </a:p>
        </p:txBody>
      </p:sp>
      <p:pic>
        <p:nvPicPr>
          <p:cNvPr id="240" name="Google Shape;240;p13"/>
          <p:cNvPicPr preferRelativeResize="0"/>
          <p:nvPr/>
        </p:nvPicPr>
        <p:blipFill rotWithShape="1">
          <a:blip r:embed="rId3">
            <a:alphaModFix/>
          </a:blip>
          <a:srcRect b="0" l="0" r="0" t="0"/>
          <a:stretch/>
        </p:blipFill>
        <p:spPr>
          <a:xfrm>
            <a:off x="1131925" y="1592050"/>
            <a:ext cx="4048125" cy="3962400"/>
          </a:xfrm>
          <a:prstGeom prst="rect">
            <a:avLst/>
          </a:prstGeom>
          <a:noFill/>
          <a:ln>
            <a:noFill/>
          </a:ln>
        </p:spPr>
      </p:pic>
      <p:sp>
        <p:nvSpPr>
          <p:cNvPr id="241" name="Google Shape;241;p13"/>
          <p:cNvSpPr txBox="1"/>
          <p:nvPr/>
        </p:nvSpPr>
        <p:spPr>
          <a:xfrm>
            <a:off x="5593950" y="4367600"/>
            <a:ext cx="5263800" cy="1047000"/>
          </a:xfrm>
          <a:prstGeom prst="rect">
            <a:avLst/>
          </a:prstGeom>
          <a:noFill/>
          <a:ln>
            <a:noFill/>
          </a:ln>
        </p:spPr>
        <p:txBody>
          <a:bodyPr anchorCtr="0" anchor="t" bIns="91425" lIns="91425" spcFirstLastPara="1" rIns="91425" wrap="square" tIns="91425">
            <a:noAutofit/>
          </a:bodyPr>
          <a:lstStyle/>
          <a:p>
            <a:pPr indent="0" lvl="0" marL="136525" marR="0" rtl="0" algn="l">
              <a:lnSpc>
                <a:spcPct val="70000"/>
              </a:lnSpc>
              <a:spcBef>
                <a:spcPts val="700"/>
              </a:spcBef>
              <a:spcAft>
                <a:spcPts val="0"/>
              </a:spcAft>
              <a:buClr>
                <a:srgbClr val="000000"/>
              </a:buClr>
              <a:buSzPts val="3100"/>
              <a:buFont typeface="Arial"/>
              <a:buNone/>
            </a:pPr>
            <a:r>
              <a:rPr b="0" i="0" lang="en-US" sz="3100" u="none" cap="none" strike="noStrike">
                <a:solidFill>
                  <a:srgbClr val="000000"/>
                </a:solidFill>
                <a:latin typeface="Calibri"/>
                <a:ea typeface="Calibri"/>
                <a:cs typeface="Calibri"/>
                <a:sym typeface="Calibri"/>
              </a:rPr>
              <a:t>“Margin is the space between   our load and our limits”</a:t>
            </a:r>
            <a:endParaRPr b="0" i="0" sz="900" u="none" cap="none" strike="noStrike">
              <a:solidFill>
                <a:srgbClr val="000000"/>
              </a:solidFill>
              <a:latin typeface="Arial"/>
              <a:ea typeface="Arial"/>
              <a:cs typeface="Arial"/>
              <a:sym typeface="Arial"/>
            </a:endParaRPr>
          </a:p>
        </p:txBody>
      </p:sp>
      <p:pic>
        <p:nvPicPr>
          <p:cNvPr descr="http://www.effective-time-management-strategies.com/images/time_management_college.jpg" id="242" name="Google Shape;242;p13"/>
          <p:cNvPicPr preferRelativeResize="0"/>
          <p:nvPr/>
        </p:nvPicPr>
        <p:blipFill rotWithShape="1">
          <a:blip r:embed="rId4">
            <a:alphaModFix/>
          </a:blip>
          <a:srcRect b="18694" l="0" r="0" t="18695"/>
          <a:stretch/>
        </p:blipFill>
        <p:spPr>
          <a:xfrm>
            <a:off x="6093725" y="2417000"/>
            <a:ext cx="1481400" cy="1540200"/>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pic>
        <p:nvPicPr>
          <p:cNvPr id="243" name="Google Shape;243;p13"/>
          <p:cNvPicPr preferRelativeResize="0"/>
          <p:nvPr/>
        </p:nvPicPr>
        <p:blipFill rotWithShape="1">
          <a:blip r:embed="rId5">
            <a:alphaModFix/>
          </a:blip>
          <a:srcRect b="0" l="0" r="0" t="0"/>
          <a:stretch/>
        </p:blipFill>
        <p:spPr>
          <a:xfrm>
            <a:off x="8488799" y="1064775"/>
            <a:ext cx="2865001" cy="18018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14"/>
          <p:cNvSpPr txBox="1"/>
          <p:nvPr>
            <p:ph type="title"/>
          </p:nvPr>
        </p:nvSpPr>
        <p:spPr>
          <a:xfrm>
            <a:off x="1341800" y="365125"/>
            <a:ext cx="100119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sz="4000"/>
              <a:t>  </a:t>
            </a:r>
            <a:r>
              <a:rPr b="1" lang="en-US"/>
              <a:t>Art</a:t>
            </a:r>
            <a:endParaRPr b="1"/>
          </a:p>
        </p:txBody>
      </p:sp>
      <p:pic>
        <p:nvPicPr>
          <p:cNvPr id="249" name="Google Shape;249;p14"/>
          <p:cNvPicPr preferRelativeResize="0"/>
          <p:nvPr/>
        </p:nvPicPr>
        <p:blipFill rotWithShape="1">
          <a:blip r:embed="rId3">
            <a:alphaModFix/>
          </a:blip>
          <a:srcRect b="0" l="0" r="0" t="0"/>
          <a:stretch/>
        </p:blipFill>
        <p:spPr>
          <a:xfrm>
            <a:off x="3727350" y="365125"/>
            <a:ext cx="5240800" cy="5286699"/>
          </a:xfrm>
          <a:prstGeom prst="rect">
            <a:avLst/>
          </a:prstGeom>
          <a:noFill/>
          <a:ln>
            <a:noFill/>
          </a:ln>
        </p:spPr>
      </p:pic>
      <p:sp>
        <p:nvSpPr>
          <p:cNvPr id="250" name="Google Shape;250;p14"/>
          <p:cNvSpPr/>
          <p:nvPr/>
        </p:nvSpPr>
        <p:spPr>
          <a:xfrm>
            <a:off x="833378" y="5879940"/>
            <a:ext cx="10648709" cy="553998"/>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000"/>
              <a:buFont typeface="Arial"/>
              <a:buNone/>
            </a:pPr>
            <a:r>
              <a:rPr b="1" i="0" lang="en-US" sz="3000" u="none" cap="none" strike="noStrike">
                <a:solidFill>
                  <a:srgbClr val="000000"/>
                </a:solidFill>
                <a:latin typeface="Arial"/>
                <a:ea typeface="Arial"/>
                <a:cs typeface="Arial"/>
                <a:sym typeface="Arial"/>
              </a:rPr>
              <a:t>Reflection through process, product and sharing stories </a:t>
            </a:r>
            <a:endParaRPr b="0" i="0" sz="3000" u="none" cap="none" strike="noStrike">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pic>
        <p:nvPicPr>
          <p:cNvPr id="256" name="Google Shape;256;ga3e03f296c_0_12"/>
          <p:cNvPicPr preferRelativeResize="0"/>
          <p:nvPr/>
        </p:nvPicPr>
        <p:blipFill rotWithShape="1">
          <a:blip r:embed="rId3">
            <a:alphaModFix/>
          </a:blip>
          <a:srcRect b="0" l="0" r="0" t="0"/>
          <a:stretch/>
        </p:blipFill>
        <p:spPr>
          <a:xfrm>
            <a:off x="7422750" y="1189048"/>
            <a:ext cx="3931050" cy="4479925"/>
          </a:xfrm>
          <a:prstGeom prst="rect">
            <a:avLst/>
          </a:prstGeom>
          <a:noFill/>
          <a:ln>
            <a:noFill/>
          </a:ln>
        </p:spPr>
      </p:pic>
      <p:sp>
        <p:nvSpPr>
          <p:cNvPr id="257" name="Google Shape;257;ga3e03f296c_0_12"/>
          <p:cNvSpPr txBox="1"/>
          <p:nvPr>
            <p:ph type="title"/>
          </p:nvPr>
        </p:nvSpPr>
        <p:spPr>
          <a:xfrm>
            <a:off x="838200" y="365125"/>
            <a:ext cx="10515600" cy="4362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t/>
            </a:r>
            <a:endParaRPr/>
          </a:p>
        </p:txBody>
      </p:sp>
      <p:sp>
        <p:nvSpPr>
          <p:cNvPr id="258" name="Google Shape;258;ga3e03f296c_0_12"/>
          <p:cNvSpPr txBox="1"/>
          <p:nvPr>
            <p:ph idx="1" type="body"/>
          </p:nvPr>
        </p:nvSpPr>
        <p:spPr>
          <a:xfrm>
            <a:off x="838200" y="1844950"/>
            <a:ext cx="6584400" cy="43317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lang="en-US" sz="2100"/>
              <a:t>This slide contained images of a variety of art exercises/experienced used in our curriculum.</a:t>
            </a:r>
            <a:endParaRPr sz="2100"/>
          </a:p>
          <a:p>
            <a:pPr indent="0" lvl="0" marL="0" rtl="0" algn="l">
              <a:spcBef>
                <a:spcPts val="1000"/>
              </a:spcBef>
              <a:spcAft>
                <a:spcPts val="0"/>
              </a:spcAft>
              <a:buNone/>
            </a:pPr>
            <a:r>
              <a:rPr lang="en-US" sz="2100"/>
              <a:t>Life Maps</a:t>
            </a:r>
            <a:endParaRPr sz="2100"/>
          </a:p>
          <a:p>
            <a:pPr indent="0" lvl="0" marL="0" rtl="0" algn="l">
              <a:spcBef>
                <a:spcPts val="1000"/>
              </a:spcBef>
              <a:spcAft>
                <a:spcPts val="0"/>
              </a:spcAft>
              <a:buNone/>
            </a:pPr>
            <a:r>
              <a:rPr lang="en-US" sz="2100"/>
              <a:t>Individual Art</a:t>
            </a:r>
            <a:endParaRPr sz="2100"/>
          </a:p>
          <a:p>
            <a:pPr indent="0" lvl="0" marL="0" rtl="0" algn="l">
              <a:spcBef>
                <a:spcPts val="1000"/>
              </a:spcBef>
              <a:spcAft>
                <a:spcPts val="0"/>
              </a:spcAft>
              <a:buNone/>
            </a:pPr>
            <a:r>
              <a:rPr lang="en-US" sz="2100"/>
              <a:t>Collaborative Group Art Projects</a:t>
            </a:r>
            <a:endParaRPr sz="2100"/>
          </a:p>
          <a:p>
            <a:pPr indent="0" lvl="0" marL="0" rtl="0" algn="l">
              <a:spcBef>
                <a:spcPts val="1000"/>
              </a:spcBef>
              <a:spcAft>
                <a:spcPts val="0"/>
              </a:spcAft>
              <a:buNone/>
            </a:pPr>
            <a:r>
              <a:rPr lang="en-US" sz="2100"/>
              <a:t>Photovoice - Photography Exercise</a:t>
            </a:r>
            <a:endParaRPr sz="21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6"/>
                                        </p:tgtEl>
                                        <p:attrNameLst>
                                          <p:attrName>style.visibility</p:attrName>
                                        </p:attrNameLst>
                                      </p:cBhvr>
                                      <p:to>
                                        <p:strVal val="visible"/>
                                      </p:to>
                                    </p:set>
                                    <p:animEffect filter="fade" transition="in">
                                      <p:cBhvr>
                                        <p:cTn dur="1000"/>
                                        <p:tgtEl>
                                          <p:spTgt spid="25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p15"/>
          <p:cNvSpPr txBox="1"/>
          <p:nvPr>
            <p:ph type="title"/>
          </p:nvPr>
        </p:nvSpPr>
        <p:spPr>
          <a:xfrm>
            <a:off x="1341800" y="365125"/>
            <a:ext cx="100119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 </a:t>
            </a:r>
            <a:r>
              <a:rPr b="1" lang="en-US"/>
              <a:t>Reflective Writing</a:t>
            </a:r>
            <a:endParaRPr b="1"/>
          </a:p>
        </p:txBody>
      </p:sp>
      <p:sp>
        <p:nvSpPr>
          <p:cNvPr id="264" name="Google Shape;264;p15"/>
          <p:cNvSpPr txBox="1"/>
          <p:nvPr>
            <p:ph idx="1" type="body"/>
          </p:nvPr>
        </p:nvSpPr>
        <p:spPr>
          <a:xfrm>
            <a:off x="838200" y="1825625"/>
            <a:ext cx="10515600" cy="3372000"/>
          </a:xfrm>
          <a:prstGeom prst="rect">
            <a:avLst/>
          </a:prstGeom>
          <a:noFill/>
          <a:ln>
            <a:noFill/>
          </a:ln>
        </p:spPr>
        <p:txBody>
          <a:bodyPr anchorCtr="0" anchor="t" bIns="45700" lIns="91425" spcFirstLastPara="1" rIns="91425" wrap="square" tIns="45700">
            <a:normAutofit/>
          </a:bodyPr>
          <a:lstStyle/>
          <a:p>
            <a:pPr indent="0" lvl="0" marL="228600" rtl="0" algn="l">
              <a:lnSpc>
                <a:spcPct val="90000"/>
              </a:lnSpc>
              <a:spcBef>
                <a:spcPts val="0"/>
              </a:spcBef>
              <a:spcAft>
                <a:spcPts val="0"/>
              </a:spcAft>
              <a:buSzPts val="1800"/>
              <a:buNone/>
            </a:pPr>
            <a:r>
              <a:rPr lang="en-US" sz="3000">
                <a:solidFill>
                  <a:srgbClr val="000000"/>
                </a:solidFill>
              </a:rPr>
              <a:t>Structure the writing so they don’t think too hard about it!</a:t>
            </a:r>
            <a:endParaRPr sz="3000">
              <a:solidFill>
                <a:srgbClr val="000000"/>
              </a:solidFill>
            </a:endParaRPr>
          </a:p>
          <a:p>
            <a:pPr indent="0" lvl="0" marL="228600" rtl="0" algn="l">
              <a:lnSpc>
                <a:spcPct val="90000"/>
              </a:lnSpc>
              <a:spcBef>
                <a:spcPts val="0"/>
              </a:spcBef>
              <a:spcAft>
                <a:spcPts val="0"/>
              </a:spcAft>
              <a:buSzPts val="1800"/>
              <a:buNone/>
            </a:pPr>
            <a:r>
              <a:t/>
            </a:r>
            <a:endParaRPr sz="3000">
              <a:solidFill>
                <a:srgbClr val="000000"/>
              </a:solidFill>
            </a:endParaRPr>
          </a:p>
          <a:p>
            <a:pPr indent="-342900" lvl="0" marL="457200" rtl="0" algn="l">
              <a:lnSpc>
                <a:spcPct val="90000"/>
              </a:lnSpc>
              <a:spcBef>
                <a:spcPts val="0"/>
              </a:spcBef>
              <a:spcAft>
                <a:spcPts val="0"/>
              </a:spcAft>
              <a:buClr>
                <a:srgbClr val="000000"/>
              </a:buClr>
              <a:buSzPts val="1800"/>
              <a:buChar char="•"/>
            </a:pPr>
            <a:r>
              <a:rPr lang="en-US" sz="3000">
                <a:solidFill>
                  <a:srgbClr val="000000"/>
                </a:solidFill>
              </a:rPr>
              <a:t>55 word stories</a:t>
            </a:r>
            <a:endParaRPr sz="3000">
              <a:solidFill>
                <a:srgbClr val="000000"/>
              </a:solidFill>
            </a:endParaRPr>
          </a:p>
          <a:p>
            <a:pPr indent="-342900" lvl="0" marL="457200" rtl="0" algn="l">
              <a:lnSpc>
                <a:spcPct val="90000"/>
              </a:lnSpc>
              <a:spcBef>
                <a:spcPts val="0"/>
              </a:spcBef>
              <a:spcAft>
                <a:spcPts val="0"/>
              </a:spcAft>
              <a:buClr>
                <a:srgbClr val="000000"/>
              </a:buClr>
              <a:buSzPts val="1800"/>
              <a:buChar char="•"/>
            </a:pPr>
            <a:r>
              <a:rPr lang="en-US" sz="3000">
                <a:solidFill>
                  <a:srgbClr val="000000"/>
                </a:solidFill>
              </a:rPr>
              <a:t>6 word stories</a:t>
            </a:r>
            <a:endParaRPr sz="3000">
              <a:solidFill>
                <a:srgbClr val="000000"/>
              </a:solidFill>
            </a:endParaRPr>
          </a:p>
          <a:p>
            <a:pPr indent="-342900" lvl="0" marL="457200" rtl="0" algn="l">
              <a:lnSpc>
                <a:spcPct val="90000"/>
              </a:lnSpc>
              <a:spcBef>
                <a:spcPts val="0"/>
              </a:spcBef>
              <a:spcAft>
                <a:spcPts val="0"/>
              </a:spcAft>
              <a:buClr>
                <a:srgbClr val="000000"/>
              </a:buClr>
              <a:buSzPts val="1800"/>
              <a:buChar char="•"/>
            </a:pPr>
            <a:r>
              <a:rPr lang="en-US" sz="3000">
                <a:solidFill>
                  <a:srgbClr val="000000"/>
                </a:solidFill>
              </a:rPr>
              <a:t>Critical Incident</a:t>
            </a:r>
            <a:endParaRPr sz="3000">
              <a:solidFill>
                <a:srgbClr val="000000"/>
              </a:solidFill>
            </a:endParaRPr>
          </a:p>
          <a:p>
            <a:pPr indent="-342900" lvl="0" marL="457200" rtl="0" algn="l">
              <a:lnSpc>
                <a:spcPct val="90000"/>
              </a:lnSpc>
              <a:spcBef>
                <a:spcPts val="0"/>
              </a:spcBef>
              <a:spcAft>
                <a:spcPts val="0"/>
              </a:spcAft>
              <a:buClr>
                <a:srgbClr val="000000"/>
              </a:buClr>
              <a:buSzPts val="1800"/>
              <a:buChar char="•"/>
            </a:pPr>
            <a:r>
              <a:rPr lang="en-US" sz="3000">
                <a:solidFill>
                  <a:srgbClr val="000000"/>
                </a:solidFill>
              </a:rPr>
              <a:t>Prompted free writes</a:t>
            </a:r>
            <a:endParaRPr sz="3000">
              <a:solidFill>
                <a:srgbClr val="000000"/>
              </a:solidFill>
            </a:endParaRPr>
          </a:p>
          <a:p>
            <a:pPr indent="-342900" lvl="0" marL="457200" rtl="0" algn="l">
              <a:lnSpc>
                <a:spcPct val="90000"/>
              </a:lnSpc>
              <a:spcBef>
                <a:spcPts val="0"/>
              </a:spcBef>
              <a:spcAft>
                <a:spcPts val="0"/>
              </a:spcAft>
              <a:buClr>
                <a:srgbClr val="000000"/>
              </a:buClr>
              <a:buSzPts val="1800"/>
              <a:buChar char="•"/>
            </a:pPr>
            <a:r>
              <a:rPr lang="en-US" sz="3000">
                <a:solidFill>
                  <a:srgbClr val="000000"/>
                </a:solidFill>
              </a:rPr>
              <a:t>Collective Poetry</a:t>
            </a:r>
            <a:endParaRPr sz="3000">
              <a:solidFill>
                <a:srgbClr val="000000"/>
              </a:solidFill>
            </a:endParaRPr>
          </a:p>
          <a:p>
            <a:pPr indent="0" lvl="0" marL="228600" rtl="0" algn="l">
              <a:lnSpc>
                <a:spcPct val="90000"/>
              </a:lnSpc>
              <a:spcBef>
                <a:spcPts val="0"/>
              </a:spcBef>
              <a:spcAft>
                <a:spcPts val="0"/>
              </a:spcAft>
              <a:buSzPts val="1800"/>
              <a:buNone/>
            </a:pPr>
            <a:r>
              <a:t/>
            </a:r>
            <a:endParaRPr>
              <a:solidFill>
                <a:srgbClr val="000000"/>
              </a:solidFill>
            </a:endParaRPr>
          </a:p>
        </p:txBody>
      </p:sp>
      <p:sp>
        <p:nvSpPr>
          <p:cNvPr id="265" name="Google Shape;265;p15"/>
          <p:cNvSpPr txBox="1"/>
          <p:nvPr/>
        </p:nvSpPr>
        <p:spPr>
          <a:xfrm>
            <a:off x="7702825" y="3260075"/>
            <a:ext cx="2062500" cy="503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1800">
                <a:latin typeface="Calibri"/>
                <a:ea typeface="Calibri"/>
                <a:cs typeface="Calibri"/>
                <a:sym typeface="Calibri"/>
              </a:rPr>
              <a:t>image removed</a:t>
            </a:r>
            <a:endParaRPr sz="1800">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ga3e03f296c_0_125"/>
          <p:cNvSpPr txBox="1"/>
          <p:nvPr>
            <p:ph type="ctrTitle"/>
          </p:nvPr>
        </p:nvSpPr>
        <p:spPr>
          <a:xfrm>
            <a:off x="760396" y="1040332"/>
            <a:ext cx="10363200" cy="10668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1"/>
              </a:buClr>
              <a:buSzPts val="4400"/>
              <a:buFont typeface="Calibri"/>
              <a:buNone/>
            </a:pPr>
            <a:r>
              <a:rPr b="1" lang="en-US"/>
              <a:t>Disclosures</a:t>
            </a:r>
            <a:endParaRPr b="1"/>
          </a:p>
        </p:txBody>
      </p:sp>
      <p:sp>
        <p:nvSpPr>
          <p:cNvPr id="108" name="Google Shape;108;ga3e03f296c_0_125"/>
          <p:cNvSpPr txBox="1"/>
          <p:nvPr>
            <p:ph idx="1" type="subTitle"/>
          </p:nvPr>
        </p:nvSpPr>
        <p:spPr>
          <a:xfrm>
            <a:off x="914400" y="2419550"/>
            <a:ext cx="4179600" cy="31242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888888"/>
              </a:buClr>
              <a:buSzPts val="3200"/>
              <a:buNone/>
            </a:pPr>
            <a:r>
              <a:rPr lang="en-US">
                <a:solidFill>
                  <a:srgbClr val="000000"/>
                </a:solidFill>
              </a:rPr>
              <a:t>We have nothing to disclose.</a:t>
            </a:r>
            <a:endParaRPr>
              <a:solidFill>
                <a:srgbClr val="000000"/>
              </a:solidFill>
            </a:endParaRPr>
          </a:p>
        </p:txBody>
      </p:sp>
      <p:sp>
        <p:nvSpPr>
          <p:cNvPr id="109" name="Google Shape;109;ga3e03f296c_0_125"/>
          <p:cNvSpPr txBox="1"/>
          <p:nvPr/>
        </p:nvSpPr>
        <p:spPr>
          <a:xfrm>
            <a:off x="7721450" y="2795375"/>
            <a:ext cx="2062500" cy="335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1800">
                <a:latin typeface="Calibri"/>
                <a:ea typeface="Calibri"/>
                <a:cs typeface="Calibri"/>
                <a:sym typeface="Calibri"/>
              </a:rPr>
              <a:t>image removed</a:t>
            </a:r>
            <a:endParaRPr sz="1800">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ga3e03f296c_0_27"/>
          <p:cNvSpPr txBox="1"/>
          <p:nvPr>
            <p:ph type="title"/>
          </p:nvPr>
        </p:nvSpPr>
        <p:spPr>
          <a:xfrm>
            <a:off x="317339" y="258313"/>
            <a:ext cx="10515600" cy="965100"/>
          </a:xfrm>
          <a:prstGeom prst="rect">
            <a:avLst/>
          </a:prstGeom>
          <a:noFill/>
          <a:ln>
            <a:noFill/>
          </a:ln>
        </p:spPr>
        <p:txBody>
          <a:bodyPr anchorCtr="0" anchor="ctr" bIns="45700" lIns="91425" spcFirstLastPara="1" rIns="91425" wrap="square" tIns="45700">
            <a:noAutofit/>
          </a:bodyPr>
          <a:lstStyle/>
          <a:p>
            <a:pPr indent="0" lvl="0" marL="0" rtl="0" algn="l">
              <a:lnSpc>
                <a:spcPct val="115000"/>
              </a:lnSpc>
              <a:spcBef>
                <a:spcPts val="500"/>
              </a:spcBef>
              <a:spcAft>
                <a:spcPts val="0"/>
              </a:spcAft>
              <a:buClr>
                <a:schemeClr val="dk1"/>
              </a:buClr>
              <a:buSzPts val="1100"/>
              <a:buFont typeface="Arial"/>
              <a:buNone/>
            </a:pPr>
            <a:r>
              <a:rPr b="1" lang="en-US" sz="2400">
                <a:latin typeface="Arial"/>
                <a:ea typeface="Arial"/>
                <a:cs typeface="Arial"/>
                <a:sym typeface="Arial"/>
              </a:rPr>
              <a:t>Collective Hope: A Collaborative Poem</a:t>
            </a:r>
            <a:br>
              <a:rPr b="1" lang="en-US" sz="2400">
                <a:latin typeface="Arial"/>
                <a:ea typeface="Arial"/>
                <a:cs typeface="Arial"/>
                <a:sym typeface="Arial"/>
              </a:rPr>
            </a:br>
            <a:r>
              <a:rPr b="1" lang="en-US" sz="1400">
                <a:latin typeface="Arial"/>
                <a:ea typeface="Arial"/>
                <a:cs typeface="Arial"/>
                <a:sym typeface="Arial"/>
              </a:rPr>
              <a:t>Sparrow /MSU FMRP May 2020- in the time of SARS-CoV-2 </a:t>
            </a:r>
            <a:r>
              <a:rPr lang="en-US" sz="1400">
                <a:latin typeface="Arial"/>
                <a:ea typeface="Arial"/>
                <a:cs typeface="Arial"/>
                <a:sym typeface="Arial"/>
              </a:rPr>
              <a:t> </a:t>
            </a:r>
            <a:endParaRPr sz="1400">
              <a:latin typeface="Arial"/>
              <a:ea typeface="Arial"/>
              <a:cs typeface="Arial"/>
              <a:sym typeface="Arial"/>
            </a:endParaRPr>
          </a:p>
          <a:p>
            <a:pPr indent="0" lvl="0" marL="0" rtl="0" algn="l">
              <a:lnSpc>
                <a:spcPct val="90000"/>
              </a:lnSpc>
              <a:spcBef>
                <a:spcPts val="500"/>
              </a:spcBef>
              <a:spcAft>
                <a:spcPts val="0"/>
              </a:spcAft>
              <a:buSzPts val="1800"/>
              <a:buNone/>
            </a:pPr>
            <a:r>
              <a:t/>
            </a:r>
            <a:endParaRPr sz="1400">
              <a:latin typeface="Arial"/>
              <a:ea typeface="Arial"/>
              <a:cs typeface="Arial"/>
              <a:sym typeface="Arial"/>
            </a:endParaRPr>
          </a:p>
        </p:txBody>
      </p:sp>
      <p:sp>
        <p:nvSpPr>
          <p:cNvPr id="272" name="Google Shape;272;ga3e03f296c_0_27"/>
          <p:cNvSpPr txBox="1"/>
          <p:nvPr>
            <p:ph idx="1" type="body"/>
          </p:nvPr>
        </p:nvSpPr>
        <p:spPr>
          <a:xfrm>
            <a:off x="510339" y="1223413"/>
            <a:ext cx="5178900" cy="43113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500"/>
              </a:spcBef>
              <a:spcAft>
                <a:spcPts val="0"/>
              </a:spcAft>
              <a:buSzPts val="1800"/>
              <a:buNone/>
            </a:pPr>
            <a:r>
              <a:rPr i="1" lang="en-US" sz="1300">
                <a:latin typeface="Arial Narrow"/>
                <a:ea typeface="Arial Narrow"/>
                <a:cs typeface="Arial Narrow"/>
                <a:sym typeface="Arial Narrow"/>
              </a:rPr>
              <a:t>To Dickinson hope is that thing with feathers</a:t>
            </a:r>
            <a:endParaRPr i="1" sz="1300">
              <a:latin typeface="Arial Narrow"/>
              <a:ea typeface="Arial Narrow"/>
              <a:cs typeface="Arial Narrow"/>
              <a:sym typeface="Arial Narrow"/>
            </a:endParaRPr>
          </a:p>
          <a:p>
            <a:pPr indent="0" lvl="0" marL="0" rtl="0" algn="l">
              <a:lnSpc>
                <a:spcPct val="115000"/>
              </a:lnSpc>
              <a:spcBef>
                <a:spcPts val="500"/>
              </a:spcBef>
              <a:spcAft>
                <a:spcPts val="0"/>
              </a:spcAft>
              <a:buSzPts val="1800"/>
              <a:buNone/>
            </a:pPr>
            <a:r>
              <a:rPr i="1" lang="en-US" sz="1300">
                <a:latin typeface="Arial Narrow"/>
                <a:ea typeface="Arial Narrow"/>
                <a:cs typeface="Arial Narrow"/>
                <a:sym typeface="Arial Narrow"/>
              </a:rPr>
              <a:t>That perches in the soul</a:t>
            </a:r>
            <a:endParaRPr i="1" sz="1300">
              <a:latin typeface="Arial Narrow"/>
              <a:ea typeface="Arial Narrow"/>
              <a:cs typeface="Arial Narrow"/>
              <a:sym typeface="Arial Narrow"/>
            </a:endParaRPr>
          </a:p>
          <a:p>
            <a:pPr indent="0" lvl="0" marL="0" rtl="0" algn="l">
              <a:lnSpc>
                <a:spcPct val="115000"/>
              </a:lnSpc>
              <a:spcBef>
                <a:spcPts val="500"/>
              </a:spcBef>
              <a:spcAft>
                <a:spcPts val="0"/>
              </a:spcAft>
              <a:buSzPts val="1800"/>
              <a:buNone/>
            </a:pPr>
            <a:r>
              <a:rPr i="1" lang="en-US" sz="1300">
                <a:latin typeface="Arial Narrow"/>
                <a:ea typeface="Arial Narrow"/>
                <a:cs typeface="Arial Narrow"/>
                <a:sym typeface="Arial Narrow"/>
              </a:rPr>
              <a:t>And sings the tune without the words</a:t>
            </a:r>
            <a:endParaRPr i="1" sz="1300">
              <a:latin typeface="Arial Narrow"/>
              <a:ea typeface="Arial Narrow"/>
              <a:cs typeface="Arial Narrow"/>
              <a:sym typeface="Arial Narrow"/>
            </a:endParaRPr>
          </a:p>
          <a:p>
            <a:pPr indent="0" lvl="0" marL="0" rtl="0" algn="l">
              <a:lnSpc>
                <a:spcPct val="115000"/>
              </a:lnSpc>
              <a:spcBef>
                <a:spcPts val="500"/>
              </a:spcBef>
              <a:spcAft>
                <a:spcPts val="0"/>
              </a:spcAft>
              <a:buSzPts val="1800"/>
              <a:buNone/>
            </a:pPr>
            <a:r>
              <a:rPr i="1" lang="en-US" sz="1300">
                <a:latin typeface="Arial Narrow"/>
                <a:ea typeface="Arial Narrow"/>
                <a:cs typeface="Arial Narrow"/>
                <a:sym typeface="Arial Narrow"/>
              </a:rPr>
              <a:t>and never stops at all</a:t>
            </a:r>
            <a:endParaRPr i="1" sz="1300">
              <a:latin typeface="Arial Narrow"/>
              <a:ea typeface="Arial Narrow"/>
              <a:cs typeface="Arial Narrow"/>
              <a:sym typeface="Arial Narrow"/>
            </a:endParaRPr>
          </a:p>
          <a:p>
            <a:pPr indent="0" lvl="0" marL="0" rtl="0" algn="l">
              <a:lnSpc>
                <a:spcPct val="115000"/>
              </a:lnSpc>
              <a:spcBef>
                <a:spcPts val="500"/>
              </a:spcBef>
              <a:spcAft>
                <a:spcPts val="0"/>
              </a:spcAft>
              <a:buSzPts val="1800"/>
              <a:buNone/>
            </a:pPr>
            <a:r>
              <a:rPr i="1" lang="en-US" sz="1300">
                <a:latin typeface="Arial Narrow"/>
                <a:ea typeface="Arial Narrow"/>
                <a:cs typeface="Arial Narrow"/>
                <a:sym typeface="Arial Narrow"/>
              </a:rPr>
              <a:t> </a:t>
            </a:r>
            <a:endParaRPr i="1" sz="1300">
              <a:latin typeface="Arial Narrow"/>
              <a:ea typeface="Arial Narrow"/>
              <a:cs typeface="Arial Narrow"/>
              <a:sym typeface="Arial Narrow"/>
            </a:endParaRPr>
          </a:p>
          <a:p>
            <a:pPr indent="0" lvl="0" marL="0" rtl="0" algn="l">
              <a:lnSpc>
                <a:spcPct val="115000"/>
              </a:lnSpc>
              <a:spcBef>
                <a:spcPts val="500"/>
              </a:spcBef>
              <a:spcAft>
                <a:spcPts val="0"/>
              </a:spcAft>
              <a:buSzPts val="1800"/>
              <a:buNone/>
            </a:pPr>
            <a:r>
              <a:rPr i="1" lang="en-US" sz="1300">
                <a:latin typeface="Arial Narrow"/>
                <a:ea typeface="Arial Narrow"/>
                <a:cs typeface="Arial Narrow"/>
                <a:sym typeface="Arial Narrow"/>
              </a:rPr>
              <a:t>She inspired us to look for signs of hope in nature</a:t>
            </a:r>
            <a:endParaRPr i="1" sz="1300">
              <a:latin typeface="Arial Narrow"/>
              <a:ea typeface="Arial Narrow"/>
              <a:cs typeface="Arial Narrow"/>
              <a:sym typeface="Arial Narrow"/>
            </a:endParaRPr>
          </a:p>
          <a:p>
            <a:pPr indent="0" lvl="0" marL="0" rtl="0" algn="l">
              <a:lnSpc>
                <a:spcPct val="115000"/>
              </a:lnSpc>
              <a:spcBef>
                <a:spcPts val="500"/>
              </a:spcBef>
              <a:spcAft>
                <a:spcPts val="0"/>
              </a:spcAft>
              <a:buSzPts val="1800"/>
              <a:buNone/>
            </a:pPr>
            <a:r>
              <a:rPr i="1" lang="en-US" sz="1300">
                <a:latin typeface="Arial Narrow"/>
                <a:ea typeface="Arial Narrow"/>
                <a:cs typeface="Arial Narrow"/>
                <a:sym typeface="Arial Narrow"/>
              </a:rPr>
              <a:t>To see hope in the sun sparkling on the snow knowing warmer days will come</a:t>
            </a:r>
            <a:endParaRPr i="1" sz="1300">
              <a:latin typeface="Arial Narrow"/>
              <a:ea typeface="Arial Narrow"/>
              <a:cs typeface="Arial Narrow"/>
              <a:sym typeface="Arial Narrow"/>
            </a:endParaRPr>
          </a:p>
          <a:p>
            <a:pPr indent="0" lvl="0" marL="0" rtl="0" algn="l">
              <a:lnSpc>
                <a:spcPct val="115000"/>
              </a:lnSpc>
              <a:spcBef>
                <a:spcPts val="500"/>
              </a:spcBef>
              <a:spcAft>
                <a:spcPts val="0"/>
              </a:spcAft>
              <a:buSzPts val="1800"/>
              <a:buNone/>
            </a:pPr>
            <a:r>
              <a:rPr i="1" lang="en-US" sz="1300">
                <a:latin typeface="Arial Narrow"/>
                <a:ea typeface="Arial Narrow"/>
                <a:cs typeface="Arial Narrow"/>
                <a:sym typeface="Arial Narrow"/>
              </a:rPr>
              <a:t>To see hope in the sunshine falling on a garden of flowers</a:t>
            </a:r>
            <a:endParaRPr i="1" sz="1300">
              <a:latin typeface="Arial Narrow"/>
              <a:ea typeface="Arial Narrow"/>
              <a:cs typeface="Arial Narrow"/>
              <a:sym typeface="Arial Narrow"/>
            </a:endParaRPr>
          </a:p>
          <a:p>
            <a:pPr indent="0" lvl="0" marL="0" rtl="0" algn="l">
              <a:lnSpc>
                <a:spcPct val="115000"/>
              </a:lnSpc>
              <a:spcBef>
                <a:spcPts val="500"/>
              </a:spcBef>
              <a:spcAft>
                <a:spcPts val="0"/>
              </a:spcAft>
              <a:buSzPts val="1800"/>
              <a:buNone/>
            </a:pPr>
            <a:r>
              <a:rPr i="1" lang="en-US" sz="1300">
                <a:latin typeface="Arial Narrow"/>
                <a:ea typeface="Arial Narrow"/>
                <a:cs typeface="Arial Narrow"/>
                <a:sym typeface="Arial Narrow"/>
              </a:rPr>
              <a:t>And in the buds and greenery of the returning Michigan Spring.</a:t>
            </a:r>
            <a:endParaRPr i="1" sz="1300">
              <a:latin typeface="Arial Narrow"/>
              <a:ea typeface="Arial Narrow"/>
              <a:cs typeface="Arial Narrow"/>
              <a:sym typeface="Arial Narrow"/>
            </a:endParaRPr>
          </a:p>
          <a:p>
            <a:pPr indent="0" lvl="0" marL="0" rtl="0" algn="l">
              <a:lnSpc>
                <a:spcPct val="115000"/>
              </a:lnSpc>
              <a:spcBef>
                <a:spcPts val="500"/>
              </a:spcBef>
              <a:spcAft>
                <a:spcPts val="0"/>
              </a:spcAft>
              <a:buSzPts val="1800"/>
              <a:buNone/>
            </a:pPr>
            <a:r>
              <a:rPr i="1" lang="en-US" sz="1300">
                <a:latin typeface="Arial Narrow"/>
                <a:ea typeface="Arial Narrow"/>
                <a:cs typeface="Arial Narrow"/>
                <a:sym typeface="Arial Narrow"/>
              </a:rPr>
              <a:t> </a:t>
            </a:r>
            <a:endParaRPr i="1" sz="1300">
              <a:latin typeface="Arial Narrow"/>
              <a:ea typeface="Arial Narrow"/>
              <a:cs typeface="Arial Narrow"/>
              <a:sym typeface="Arial Narrow"/>
            </a:endParaRPr>
          </a:p>
          <a:p>
            <a:pPr indent="0" lvl="0" marL="0" rtl="0" algn="l">
              <a:lnSpc>
                <a:spcPct val="115000"/>
              </a:lnSpc>
              <a:spcBef>
                <a:spcPts val="500"/>
              </a:spcBef>
              <a:spcAft>
                <a:spcPts val="0"/>
              </a:spcAft>
              <a:buSzPts val="1800"/>
              <a:buNone/>
            </a:pPr>
            <a:r>
              <a:rPr i="1" lang="en-US" sz="1300">
                <a:latin typeface="Arial Narrow"/>
                <a:ea typeface="Arial Narrow"/>
                <a:cs typeface="Arial Narrow"/>
                <a:sym typeface="Arial Narrow"/>
              </a:rPr>
              <a:t>To believe hope springs forth from flowers blooming</a:t>
            </a:r>
            <a:endParaRPr i="1" sz="1300">
              <a:latin typeface="Arial Narrow"/>
              <a:ea typeface="Arial Narrow"/>
              <a:cs typeface="Arial Narrow"/>
              <a:sym typeface="Arial Narrow"/>
            </a:endParaRPr>
          </a:p>
          <a:p>
            <a:pPr indent="0" lvl="0" marL="0" rtl="0" algn="l">
              <a:lnSpc>
                <a:spcPct val="115000"/>
              </a:lnSpc>
              <a:spcBef>
                <a:spcPts val="500"/>
              </a:spcBef>
              <a:spcAft>
                <a:spcPts val="0"/>
              </a:spcAft>
              <a:buSzPts val="1800"/>
              <a:buNone/>
            </a:pPr>
            <a:r>
              <a:rPr i="1" lang="en-US" sz="1300">
                <a:latin typeface="Arial Narrow"/>
                <a:ea typeface="Arial Narrow"/>
                <a:cs typeface="Arial Narrow"/>
                <a:sym typeface="Arial Narrow"/>
              </a:rPr>
              <a:t>after the pouring rain</a:t>
            </a:r>
            <a:endParaRPr i="1" sz="1300">
              <a:latin typeface="Arial Narrow"/>
              <a:ea typeface="Arial Narrow"/>
              <a:cs typeface="Arial Narrow"/>
              <a:sym typeface="Arial Narrow"/>
            </a:endParaRPr>
          </a:p>
          <a:p>
            <a:pPr indent="0" lvl="0" marL="0" rtl="0" algn="l">
              <a:lnSpc>
                <a:spcPct val="115000"/>
              </a:lnSpc>
              <a:spcBef>
                <a:spcPts val="500"/>
              </a:spcBef>
              <a:spcAft>
                <a:spcPts val="0"/>
              </a:spcAft>
              <a:buSzPts val="1800"/>
              <a:buNone/>
            </a:pPr>
            <a:r>
              <a:rPr i="1" lang="en-US" sz="1300">
                <a:latin typeface="Arial Narrow"/>
                <a:ea typeface="Arial Narrow"/>
                <a:cs typeface="Arial Narrow"/>
                <a:sym typeface="Arial Narrow"/>
              </a:rPr>
              <a:t>And informs us that despite the storm</a:t>
            </a:r>
            <a:endParaRPr i="1" sz="1300">
              <a:latin typeface="Arial Narrow"/>
              <a:ea typeface="Arial Narrow"/>
              <a:cs typeface="Arial Narrow"/>
              <a:sym typeface="Arial Narrow"/>
            </a:endParaRPr>
          </a:p>
          <a:p>
            <a:pPr indent="0" lvl="0" marL="0" rtl="0" algn="l">
              <a:lnSpc>
                <a:spcPct val="115000"/>
              </a:lnSpc>
              <a:spcBef>
                <a:spcPts val="500"/>
              </a:spcBef>
              <a:spcAft>
                <a:spcPts val="0"/>
              </a:spcAft>
              <a:buSzPts val="1800"/>
              <a:buNone/>
            </a:pPr>
            <a:r>
              <a:rPr i="1" lang="en-US" sz="1300">
                <a:latin typeface="Arial Narrow"/>
                <a:ea typeface="Arial Narrow"/>
                <a:cs typeface="Arial Narrow"/>
                <a:sym typeface="Arial Narrow"/>
              </a:rPr>
              <a:t>the sun will come again...</a:t>
            </a:r>
            <a:endParaRPr i="1" sz="1300">
              <a:latin typeface="Arial Narrow"/>
              <a:ea typeface="Arial Narrow"/>
              <a:cs typeface="Arial Narrow"/>
              <a:sym typeface="Arial Narrow"/>
            </a:endParaRPr>
          </a:p>
        </p:txBody>
      </p:sp>
      <p:sp>
        <p:nvSpPr>
          <p:cNvPr id="273" name="Google Shape;273;ga3e03f296c_0_27"/>
          <p:cNvSpPr txBox="1"/>
          <p:nvPr/>
        </p:nvSpPr>
        <p:spPr>
          <a:xfrm>
            <a:off x="510339" y="5868886"/>
            <a:ext cx="11117700" cy="6003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1000"/>
              </a:spcBef>
              <a:spcAft>
                <a:spcPts val="0"/>
              </a:spcAft>
              <a:buClr>
                <a:schemeClr val="dk1"/>
              </a:buClr>
              <a:buSzPts val="1100"/>
              <a:buFont typeface="Arial"/>
              <a:buNone/>
            </a:pPr>
            <a:r>
              <a:rPr b="0" i="1" lang="en-US" sz="1400" u="none" cap="none" strike="noStrike">
                <a:solidFill>
                  <a:schemeClr val="dk1"/>
                </a:solidFill>
                <a:latin typeface="Calibri"/>
                <a:ea typeface="Calibri"/>
                <a:cs typeface="Calibri"/>
                <a:sym typeface="Calibri"/>
              </a:rPr>
              <a:t>Inspired by Kwame Alexander poet-in-residence National Public Radio https://www.npr.org/2020/04/30/845910766/if-the-trees-can-keep-dancing-so-can-i-a-community-poem-to-cope-in-crisis</a:t>
            </a:r>
            <a:endParaRPr b="0" i="1" sz="1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274" name="Google Shape;274;ga3e03f296c_0_27"/>
          <p:cNvSpPr txBox="1"/>
          <p:nvPr/>
        </p:nvSpPr>
        <p:spPr>
          <a:xfrm>
            <a:off x="7721450" y="2795375"/>
            <a:ext cx="2062500" cy="335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1800">
                <a:latin typeface="Calibri"/>
                <a:ea typeface="Calibri"/>
                <a:cs typeface="Calibri"/>
                <a:sym typeface="Calibri"/>
              </a:rPr>
              <a:t>image removed</a:t>
            </a:r>
            <a:endParaRPr sz="1800">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sp>
        <p:nvSpPr>
          <p:cNvPr id="279" name="Google Shape;279;p16"/>
          <p:cNvSpPr txBox="1"/>
          <p:nvPr>
            <p:ph type="title"/>
          </p:nvPr>
        </p:nvSpPr>
        <p:spPr>
          <a:xfrm>
            <a:off x="1352511" y="316321"/>
            <a:ext cx="10011900" cy="12531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sz="3563"/>
              <a:t> </a:t>
            </a:r>
            <a:r>
              <a:rPr b="1" lang="en-US" sz="3968"/>
              <a:t>Book </a:t>
            </a:r>
            <a:br>
              <a:rPr b="1" lang="en-US" sz="3968"/>
            </a:br>
            <a:r>
              <a:rPr b="1" lang="en-US" sz="3968"/>
              <a:t> Clubs</a:t>
            </a:r>
            <a:endParaRPr b="1" sz="3968"/>
          </a:p>
        </p:txBody>
      </p:sp>
      <p:pic>
        <p:nvPicPr>
          <p:cNvPr id="280" name="Google Shape;280;p16"/>
          <p:cNvPicPr preferRelativeResize="0"/>
          <p:nvPr/>
        </p:nvPicPr>
        <p:blipFill rotWithShape="1">
          <a:blip r:embed="rId3">
            <a:alphaModFix/>
          </a:blip>
          <a:srcRect b="0" l="0" r="0" t="0"/>
          <a:stretch/>
        </p:blipFill>
        <p:spPr>
          <a:xfrm>
            <a:off x="396657" y="3354124"/>
            <a:ext cx="2096750" cy="3216924"/>
          </a:xfrm>
          <a:prstGeom prst="rect">
            <a:avLst/>
          </a:prstGeom>
          <a:noFill/>
          <a:ln>
            <a:noFill/>
          </a:ln>
          <a:effectLst>
            <a:outerShdw blurRad="292100" rotWithShape="0" algn="tl" dir="2700000" dist="139700">
              <a:srgbClr val="333333">
                <a:alpha val="64313"/>
              </a:srgbClr>
            </a:outerShdw>
          </a:effectLst>
        </p:spPr>
      </p:pic>
      <p:pic>
        <p:nvPicPr>
          <p:cNvPr id="281" name="Google Shape;281;p16"/>
          <p:cNvPicPr preferRelativeResize="0"/>
          <p:nvPr/>
        </p:nvPicPr>
        <p:blipFill rotWithShape="1">
          <a:blip r:embed="rId4">
            <a:alphaModFix/>
          </a:blip>
          <a:srcRect b="0" l="0" r="0" t="0"/>
          <a:stretch/>
        </p:blipFill>
        <p:spPr>
          <a:xfrm>
            <a:off x="2758978" y="3354124"/>
            <a:ext cx="2096750" cy="3216925"/>
          </a:xfrm>
          <a:prstGeom prst="rect">
            <a:avLst/>
          </a:prstGeom>
          <a:noFill/>
          <a:ln>
            <a:noFill/>
          </a:ln>
          <a:effectLst>
            <a:outerShdw blurRad="292100" rotWithShape="0" algn="tl" dir="2700000" dist="139700">
              <a:srgbClr val="333333">
                <a:alpha val="64313"/>
              </a:srgbClr>
            </a:outerShdw>
          </a:effectLst>
        </p:spPr>
      </p:pic>
      <p:pic>
        <p:nvPicPr>
          <p:cNvPr id="282" name="Google Shape;282;p16"/>
          <p:cNvPicPr preferRelativeResize="0"/>
          <p:nvPr/>
        </p:nvPicPr>
        <p:blipFill rotWithShape="1">
          <a:blip r:embed="rId5">
            <a:alphaModFix/>
          </a:blip>
          <a:srcRect b="0" l="0" r="0" t="0"/>
          <a:stretch/>
        </p:blipFill>
        <p:spPr>
          <a:xfrm>
            <a:off x="3555719" y="98178"/>
            <a:ext cx="2096750" cy="3153504"/>
          </a:xfrm>
          <a:prstGeom prst="rect">
            <a:avLst/>
          </a:prstGeom>
          <a:noFill/>
          <a:ln>
            <a:noFill/>
          </a:ln>
          <a:effectLst>
            <a:outerShdw blurRad="292100" rotWithShape="0" algn="tl" dir="2700000" dist="139700">
              <a:srgbClr val="333333">
                <a:alpha val="64313"/>
              </a:srgbClr>
            </a:outerShdw>
          </a:effectLst>
        </p:spPr>
      </p:pic>
      <p:pic>
        <p:nvPicPr>
          <p:cNvPr id="283" name="Google Shape;283;p16"/>
          <p:cNvPicPr preferRelativeResize="0"/>
          <p:nvPr/>
        </p:nvPicPr>
        <p:blipFill rotWithShape="1">
          <a:blip r:embed="rId6">
            <a:alphaModFix/>
          </a:blip>
          <a:srcRect b="0" l="0" r="0" t="0"/>
          <a:stretch/>
        </p:blipFill>
        <p:spPr>
          <a:xfrm>
            <a:off x="8336069" y="117928"/>
            <a:ext cx="2161294" cy="3165125"/>
          </a:xfrm>
          <a:prstGeom prst="rect">
            <a:avLst/>
          </a:prstGeom>
          <a:noFill/>
          <a:ln>
            <a:noFill/>
          </a:ln>
          <a:effectLst>
            <a:outerShdw blurRad="292100" rotWithShape="0" algn="tl" dir="2700000" dist="139700">
              <a:srgbClr val="333333">
                <a:alpha val="64313"/>
              </a:srgbClr>
            </a:outerShdw>
          </a:effectLst>
        </p:spPr>
      </p:pic>
      <p:pic>
        <p:nvPicPr>
          <p:cNvPr id="284" name="Google Shape;284;p16"/>
          <p:cNvPicPr preferRelativeResize="0"/>
          <p:nvPr/>
        </p:nvPicPr>
        <p:blipFill rotWithShape="1">
          <a:blip r:embed="rId7">
            <a:alphaModFix/>
          </a:blip>
          <a:srcRect b="0" l="0" r="0" t="0"/>
          <a:stretch/>
        </p:blipFill>
        <p:spPr>
          <a:xfrm>
            <a:off x="5998906" y="143589"/>
            <a:ext cx="1990726" cy="3062682"/>
          </a:xfrm>
          <a:prstGeom prst="rect">
            <a:avLst/>
          </a:prstGeom>
          <a:noFill/>
          <a:ln>
            <a:noFill/>
          </a:ln>
          <a:effectLst>
            <a:outerShdw blurRad="292100" rotWithShape="0" algn="tl" dir="2700000" dist="139700">
              <a:srgbClr val="333333">
                <a:alpha val="64313"/>
              </a:srgbClr>
            </a:outerShdw>
          </a:effectLst>
        </p:spPr>
      </p:pic>
      <p:pic>
        <p:nvPicPr>
          <p:cNvPr id="285" name="Google Shape;285;p16"/>
          <p:cNvPicPr preferRelativeResize="0"/>
          <p:nvPr/>
        </p:nvPicPr>
        <p:blipFill rotWithShape="1">
          <a:blip r:embed="rId8">
            <a:alphaModFix/>
          </a:blip>
          <a:srcRect b="0" l="0" r="0" t="0"/>
          <a:stretch/>
        </p:blipFill>
        <p:spPr>
          <a:xfrm>
            <a:off x="5121300" y="3414763"/>
            <a:ext cx="2089728" cy="3156286"/>
          </a:xfrm>
          <a:prstGeom prst="rect">
            <a:avLst/>
          </a:prstGeom>
          <a:noFill/>
          <a:ln>
            <a:noFill/>
          </a:ln>
          <a:effectLst>
            <a:outerShdw blurRad="292100" rotWithShape="0" algn="tl" dir="2700000" dist="139700">
              <a:srgbClr val="333333">
                <a:alpha val="64313"/>
              </a:srgbClr>
            </a:outerShdw>
          </a:effectLst>
        </p:spPr>
      </p:pic>
      <p:pic>
        <p:nvPicPr>
          <p:cNvPr id="286" name="Google Shape;286;p16"/>
          <p:cNvPicPr preferRelativeResize="0"/>
          <p:nvPr/>
        </p:nvPicPr>
        <p:blipFill rotWithShape="1">
          <a:blip r:embed="rId9">
            <a:alphaModFix/>
          </a:blip>
          <a:srcRect b="0" l="0" r="0" t="0"/>
          <a:stretch/>
        </p:blipFill>
        <p:spPr>
          <a:xfrm>
            <a:off x="7458826" y="3433836"/>
            <a:ext cx="1990725" cy="3137212"/>
          </a:xfrm>
          <a:prstGeom prst="rect">
            <a:avLst/>
          </a:prstGeom>
          <a:noFill/>
          <a:ln>
            <a:noFill/>
          </a:ln>
          <a:effectLst>
            <a:outerShdw blurRad="292100" rotWithShape="0" algn="tl" dir="2700000" dist="139700">
              <a:srgbClr val="333333">
                <a:alpha val="64313"/>
              </a:srgbClr>
            </a:outerShdw>
          </a:effectLst>
        </p:spPr>
      </p:pic>
      <p:pic>
        <p:nvPicPr>
          <p:cNvPr id="287" name="Google Shape;287;p16"/>
          <p:cNvPicPr preferRelativeResize="0"/>
          <p:nvPr/>
        </p:nvPicPr>
        <p:blipFill rotWithShape="1">
          <a:blip r:embed="rId10">
            <a:alphaModFix/>
          </a:blip>
          <a:srcRect b="0" l="0" r="0" t="0"/>
          <a:stretch/>
        </p:blipFill>
        <p:spPr>
          <a:xfrm>
            <a:off x="9697350" y="3443447"/>
            <a:ext cx="1990724" cy="3127601"/>
          </a:xfrm>
          <a:prstGeom prst="rect">
            <a:avLst/>
          </a:prstGeom>
          <a:noFill/>
          <a:ln>
            <a:noFill/>
          </a:ln>
          <a:effectLst>
            <a:outerShdw blurRad="292100" rotWithShape="0" algn="tl" dir="2700000" dist="139700">
              <a:srgbClr val="333333">
                <a:alpha val="64313"/>
              </a:srgbClr>
            </a:outerShdw>
          </a:effectLst>
        </p:spPr>
      </p:pic>
      <p:sp>
        <p:nvSpPr>
          <p:cNvPr id="288" name="Google Shape;288;p16"/>
          <p:cNvSpPr/>
          <p:nvPr/>
        </p:nvSpPr>
        <p:spPr>
          <a:xfrm>
            <a:off x="5131858" y="213879"/>
            <a:ext cx="439838" cy="378160"/>
          </a:xfrm>
          <a:prstGeom prst="star5">
            <a:avLst>
              <a:gd fmla="val 19098" name="adj"/>
              <a:gd fmla="val 105146" name="hf"/>
              <a:gd fmla="val 110557" name="vf"/>
            </a:avLst>
          </a:prstGeom>
          <a:solidFill>
            <a:srgbClr val="FF0000"/>
          </a:solidFill>
          <a:ln cap="flat" cmpd="sng" w="254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289" name="Google Shape;289;p16"/>
          <p:cNvPicPr preferRelativeResize="0"/>
          <p:nvPr/>
        </p:nvPicPr>
        <p:blipFill rotWithShape="1">
          <a:blip r:embed="rId11">
            <a:alphaModFix/>
          </a:blip>
          <a:srcRect b="0" l="0" r="0" t="0"/>
          <a:stretch/>
        </p:blipFill>
        <p:spPr>
          <a:xfrm>
            <a:off x="11102260" y="3443447"/>
            <a:ext cx="524301" cy="445047"/>
          </a:xfrm>
          <a:prstGeom prst="rect">
            <a:avLst/>
          </a:prstGeom>
          <a:noFill/>
          <a:ln>
            <a:noFill/>
          </a:ln>
        </p:spPr>
      </p:pic>
      <p:pic>
        <p:nvPicPr>
          <p:cNvPr id="290" name="Google Shape;290;p16"/>
          <p:cNvPicPr preferRelativeResize="0"/>
          <p:nvPr/>
        </p:nvPicPr>
        <p:blipFill rotWithShape="1">
          <a:blip r:embed="rId11">
            <a:alphaModFix/>
          </a:blip>
          <a:srcRect b="0" l="0" r="0" t="0"/>
          <a:stretch/>
        </p:blipFill>
        <p:spPr>
          <a:xfrm>
            <a:off x="8787965" y="3443447"/>
            <a:ext cx="524301" cy="445047"/>
          </a:xfrm>
          <a:prstGeom prst="rect">
            <a:avLst/>
          </a:prstGeom>
          <a:noFill/>
          <a:ln>
            <a:noFill/>
          </a:ln>
        </p:spPr>
      </p:pic>
      <p:pic>
        <p:nvPicPr>
          <p:cNvPr id="291" name="Google Shape;291;p16"/>
          <p:cNvPicPr preferRelativeResize="0"/>
          <p:nvPr/>
        </p:nvPicPr>
        <p:blipFill rotWithShape="1">
          <a:blip r:embed="rId11">
            <a:alphaModFix/>
          </a:blip>
          <a:srcRect b="0" l="0" r="0" t="0"/>
          <a:stretch/>
        </p:blipFill>
        <p:spPr>
          <a:xfrm>
            <a:off x="6530979" y="3431052"/>
            <a:ext cx="524301" cy="445047"/>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sp>
        <p:nvSpPr>
          <p:cNvPr id="296" name="Google Shape;296;p17"/>
          <p:cNvSpPr txBox="1"/>
          <p:nvPr>
            <p:ph type="title"/>
          </p:nvPr>
        </p:nvSpPr>
        <p:spPr>
          <a:xfrm>
            <a:off x="1341800" y="365125"/>
            <a:ext cx="100119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 Giving and Receiving Feedback</a:t>
            </a:r>
            <a:endParaRPr/>
          </a:p>
        </p:txBody>
      </p:sp>
      <p:sp>
        <p:nvSpPr>
          <p:cNvPr id="297" name="Google Shape;297;p17"/>
          <p:cNvSpPr txBox="1"/>
          <p:nvPr>
            <p:ph idx="1" type="body"/>
          </p:nvPr>
        </p:nvSpPr>
        <p:spPr>
          <a:xfrm>
            <a:off x="838200" y="1565426"/>
            <a:ext cx="10515600" cy="4611600"/>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0"/>
              </a:spcBef>
              <a:spcAft>
                <a:spcPts val="0"/>
              </a:spcAft>
              <a:buClr>
                <a:schemeClr val="dk1"/>
              </a:buClr>
              <a:buSzPts val="2800"/>
              <a:buNone/>
            </a:pPr>
            <a:r>
              <a:t/>
            </a:r>
            <a:endParaRPr sz="2100">
              <a:solidFill>
                <a:srgbClr val="222222"/>
              </a:solidFill>
              <a:highlight>
                <a:srgbClr val="FFFFFF"/>
              </a:highlight>
            </a:endParaRPr>
          </a:p>
          <a:p>
            <a:pPr indent="-50800" lvl="0" marL="228600" rtl="0" algn="l">
              <a:lnSpc>
                <a:spcPct val="90000"/>
              </a:lnSpc>
              <a:spcBef>
                <a:spcPts val="0"/>
              </a:spcBef>
              <a:spcAft>
                <a:spcPts val="0"/>
              </a:spcAft>
              <a:buClr>
                <a:schemeClr val="dk1"/>
              </a:buClr>
              <a:buSzPts val="2800"/>
              <a:buNone/>
            </a:pPr>
            <a:r>
              <a:rPr lang="en-US" sz="2100">
                <a:solidFill>
                  <a:srgbClr val="222222"/>
                </a:solidFill>
                <a:highlight>
                  <a:srgbClr val="FFFFFF"/>
                </a:highlight>
              </a:rPr>
              <a:t>Algiraigri, A. H. (2014). Ten tips for receiving feedback effectively in clinical practice.</a:t>
            </a:r>
            <a:endParaRPr sz="2100">
              <a:solidFill>
                <a:srgbClr val="222222"/>
              </a:solidFill>
              <a:highlight>
                <a:srgbClr val="FFFFFF"/>
              </a:highlight>
            </a:endParaRPr>
          </a:p>
          <a:p>
            <a:pPr indent="-50800" lvl="0" marL="228600" rtl="0" algn="l">
              <a:lnSpc>
                <a:spcPct val="90000"/>
              </a:lnSpc>
              <a:spcBef>
                <a:spcPts val="0"/>
              </a:spcBef>
              <a:spcAft>
                <a:spcPts val="0"/>
              </a:spcAft>
              <a:buClr>
                <a:schemeClr val="dk1"/>
              </a:buClr>
              <a:buSzPts val="2800"/>
              <a:buNone/>
            </a:pPr>
            <a:r>
              <a:rPr lang="en-US" sz="2100">
                <a:solidFill>
                  <a:srgbClr val="222222"/>
                </a:solidFill>
                <a:highlight>
                  <a:srgbClr val="FFFFFF"/>
                </a:highlight>
              </a:rPr>
              <a:t> </a:t>
            </a:r>
            <a:r>
              <a:rPr i="1" lang="en-US" sz="2100">
                <a:solidFill>
                  <a:srgbClr val="222222"/>
                </a:solidFill>
                <a:highlight>
                  <a:srgbClr val="FFFFFF"/>
                </a:highlight>
              </a:rPr>
              <a:t>Medical education online</a:t>
            </a:r>
            <a:r>
              <a:rPr lang="en-US" sz="2100">
                <a:solidFill>
                  <a:srgbClr val="222222"/>
                </a:solidFill>
                <a:highlight>
                  <a:srgbClr val="FFFFFF"/>
                </a:highlight>
              </a:rPr>
              <a:t>, </a:t>
            </a:r>
            <a:r>
              <a:rPr i="1" lang="en-US" sz="2100">
                <a:solidFill>
                  <a:srgbClr val="222222"/>
                </a:solidFill>
                <a:highlight>
                  <a:srgbClr val="FFFFFF"/>
                </a:highlight>
              </a:rPr>
              <a:t>19</a:t>
            </a:r>
            <a:r>
              <a:rPr lang="en-US" sz="2100">
                <a:solidFill>
                  <a:srgbClr val="222222"/>
                </a:solidFill>
                <a:highlight>
                  <a:srgbClr val="FFFFFF"/>
                </a:highlight>
              </a:rPr>
              <a:t>(1), 25141.</a:t>
            </a:r>
            <a:endParaRPr>
              <a:solidFill>
                <a:srgbClr val="FF0000"/>
              </a:solidFill>
            </a:endParaRPr>
          </a:p>
          <a:p>
            <a:pPr indent="-50800" lvl="0" marL="228600" rtl="0" algn="l">
              <a:lnSpc>
                <a:spcPct val="90000"/>
              </a:lnSpc>
              <a:spcBef>
                <a:spcPts val="0"/>
              </a:spcBef>
              <a:spcAft>
                <a:spcPts val="0"/>
              </a:spcAft>
              <a:buClr>
                <a:schemeClr val="dk1"/>
              </a:buClr>
              <a:buSzPts val="2800"/>
              <a:buNone/>
            </a:pPr>
            <a:r>
              <a:t/>
            </a:r>
            <a:endParaRPr>
              <a:solidFill>
                <a:srgbClr val="FF0000"/>
              </a:solidFill>
            </a:endParaRPr>
          </a:p>
          <a:p>
            <a:pPr indent="-50800" lvl="0" marL="228600" rtl="0" algn="l">
              <a:lnSpc>
                <a:spcPct val="90000"/>
              </a:lnSpc>
              <a:spcBef>
                <a:spcPts val="0"/>
              </a:spcBef>
              <a:spcAft>
                <a:spcPts val="0"/>
              </a:spcAft>
              <a:buClr>
                <a:schemeClr val="dk1"/>
              </a:buClr>
              <a:buSzPts val="2800"/>
              <a:buNone/>
            </a:pPr>
            <a:r>
              <a:t/>
            </a:r>
            <a:endParaRPr>
              <a:solidFill>
                <a:srgbClr val="FF0000"/>
              </a:solidFill>
            </a:endParaRPr>
          </a:p>
          <a:p>
            <a:pPr indent="-50800" lvl="0" marL="228600" rtl="0" algn="l">
              <a:lnSpc>
                <a:spcPct val="90000"/>
              </a:lnSpc>
              <a:spcBef>
                <a:spcPts val="0"/>
              </a:spcBef>
              <a:spcAft>
                <a:spcPts val="0"/>
              </a:spcAft>
              <a:buClr>
                <a:schemeClr val="dk1"/>
              </a:buClr>
              <a:buSzPts val="2800"/>
              <a:buNone/>
            </a:pPr>
            <a:r>
              <a:t/>
            </a:r>
            <a:endParaRPr>
              <a:solidFill>
                <a:srgbClr val="FF0000"/>
              </a:solidFill>
            </a:endParaRPr>
          </a:p>
          <a:p>
            <a:pPr indent="-50800" lvl="0" marL="228600" rtl="0" algn="l">
              <a:lnSpc>
                <a:spcPct val="90000"/>
              </a:lnSpc>
              <a:spcBef>
                <a:spcPts val="0"/>
              </a:spcBef>
              <a:spcAft>
                <a:spcPts val="0"/>
              </a:spcAft>
              <a:buClr>
                <a:schemeClr val="dk1"/>
              </a:buClr>
              <a:buSzPts val="2800"/>
              <a:buNone/>
            </a:pPr>
            <a:r>
              <a:t/>
            </a:r>
            <a:endParaRPr>
              <a:solidFill>
                <a:srgbClr val="FF0000"/>
              </a:solidFill>
            </a:endParaRPr>
          </a:p>
          <a:p>
            <a:pPr indent="-50800" lvl="0" marL="228600" rtl="0" algn="l">
              <a:lnSpc>
                <a:spcPct val="90000"/>
              </a:lnSpc>
              <a:spcBef>
                <a:spcPts val="0"/>
              </a:spcBef>
              <a:spcAft>
                <a:spcPts val="0"/>
              </a:spcAft>
              <a:buClr>
                <a:schemeClr val="dk1"/>
              </a:buClr>
              <a:buSzPts val="2800"/>
              <a:buNone/>
            </a:pPr>
            <a:r>
              <a:t/>
            </a:r>
            <a:endParaRPr>
              <a:solidFill>
                <a:srgbClr val="FF0000"/>
              </a:solidFill>
            </a:endParaRPr>
          </a:p>
          <a:p>
            <a:pPr indent="-50800" lvl="0" marL="228600" rtl="0" algn="l">
              <a:lnSpc>
                <a:spcPct val="90000"/>
              </a:lnSpc>
              <a:spcBef>
                <a:spcPts val="0"/>
              </a:spcBef>
              <a:spcAft>
                <a:spcPts val="0"/>
              </a:spcAft>
              <a:buClr>
                <a:schemeClr val="dk1"/>
              </a:buClr>
              <a:buSzPts val="2800"/>
              <a:buNone/>
            </a:pPr>
            <a:r>
              <a:t/>
            </a:r>
            <a:endParaRPr>
              <a:solidFill>
                <a:srgbClr val="FF0000"/>
              </a:solidFill>
            </a:endParaRPr>
          </a:p>
          <a:p>
            <a:pPr indent="-50800" lvl="0" marL="228600" rtl="0" algn="l">
              <a:lnSpc>
                <a:spcPct val="90000"/>
              </a:lnSpc>
              <a:spcBef>
                <a:spcPts val="0"/>
              </a:spcBef>
              <a:spcAft>
                <a:spcPts val="0"/>
              </a:spcAft>
              <a:buClr>
                <a:schemeClr val="dk1"/>
              </a:buClr>
              <a:buSzPts val="2800"/>
              <a:buNone/>
            </a:pPr>
            <a:r>
              <a:t/>
            </a:r>
            <a:endParaRPr sz="2100">
              <a:solidFill>
                <a:srgbClr val="222222"/>
              </a:solidFill>
              <a:highlight>
                <a:srgbClr val="FFFFFF"/>
              </a:highlight>
            </a:endParaRPr>
          </a:p>
          <a:p>
            <a:pPr indent="-50800" lvl="0" marL="228600" rtl="0" algn="l">
              <a:lnSpc>
                <a:spcPct val="90000"/>
              </a:lnSpc>
              <a:spcBef>
                <a:spcPts val="0"/>
              </a:spcBef>
              <a:spcAft>
                <a:spcPts val="0"/>
              </a:spcAft>
              <a:buClr>
                <a:schemeClr val="dk1"/>
              </a:buClr>
              <a:buSzPts val="2800"/>
              <a:buNone/>
            </a:pPr>
            <a:r>
              <a:t/>
            </a:r>
            <a:endParaRPr sz="2100">
              <a:solidFill>
                <a:srgbClr val="222222"/>
              </a:solidFill>
              <a:highlight>
                <a:srgbClr val="FFFFFF"/>
              </a:highlight>
            </a:endParaRPr>
          </a:p>
          <a:p>
            <a:pPr indent="-50800" lvl="0" marL="228600" rtl="0" algn="l">
              <a:lnSpc>
                <a:spcPct val="90000"/>
              </a:lnSpc>
              <a:spcBef>
                <a:spcPts val="0"/>
              </a:spcBef>
              <a:spcAft>
                <a:spcPts val="0"/>
              </a:spcAft>
              <a:buClr>
                <a:schemeClr val="dk1"/>
              </a:buClr>
              <a:buSzPts val="2800"/>
              <a:buNone/>
            </a:pPr>
            <a:r>
              <a:t/>
            </a:r>
            <a:endParaRPr sz="2100">
              <a:solidFill>
                <a:srgbClr val="222222"/>
              </a:solidFill>
              <a:highlight>
                <a:srgbClr val="FFFFFF"/>
              </a:highlight>
            </a:endParaRPr>
          </a:p>
          <a:p>
            <a:pPr indent="-50800" lvl="0" marL="228600" rtl="0" algn="l">
              <a:lnSpc>
                <a:spcPct val="90000"/>
              </a:lnSpc>
              <a:spcBef>
                <a:spcPts val="0"/>
              </a:spcBef>
              <a:spcAft>
                <a:spcPts val="0"/>
              </a:spcAft>
              <a:buClr>
                <a:schemeClr val="dk1"/>
              </a:buClr>
              <a:buSzPts val="2800"/>
              <a:buNone/>
            </a:pPr>
            <a:r>
              <a:t/>
            </a:r>
            <a:endParaRPr sz="2100">
              <a:solidFill>
                <a:srgbClr val="FF0000"/>
              </a:solidFill>
            </a:endParaRPr>
          </a:p>
          <a:p>
            <a:pPr indent="-50800" lvl="0" marL="228600" rtl="0" algn="l">
              <a:lnSpc>
                <a:spcPct val="90000"/>
              </a:lnSpc>
              <a:spcBef>
                <a:spcPts val="0"/>
              </a:spcBef>
              <a:spcAft>
                <a:spcPts val="0"/>
              </a:spcAft>
              <a:buClr>
                <a:schemeClr val="dk1"/>
              </a:buClr>
              <a:buSzPts val="2800"/>
              <a:buNone/>
            </a:pPr>
            <a:r>
              <a:t/>
            </a:r>
            <a:endParaRPr>
              <a:solidFill>
                <a:srgbClr val="FF0000"/>
              </a:solidFill>
            </a:endParaRPr>
          </a:p>
          <a:p>
            <a:pPr indent="-50800" lvl="0" marL="228600" rtl="0" algn="l">
              <a:lnSpc>
                <a:spcPct val="90000"/>
              </a:lnSpc>
              <a:spcBef>
                <a:spcPts val="0"/>
              </a:spcBef>
              <a:spcAft>
                <a:spcPts val="0"/>
              </a:spcAft>
              <a:buClr>
                <a:schemeClr val="dk1"/>
              </a:buClr>
              <a:buSzPts val="2800"/>
              <a:buNone/>
            </a:pPr>
            <a:r>
              <a:t/>
            </a:r>
            <a:endParaRPr>
              <a:solidFill>
                <a:srgbClr val="000000"/>
              </a:solidFill>
            </a:endParaRPr>
          </a:p>
        </p:txBody>
      </p:sp>
      <p:sp>
        <p:nvSpPr>
          <p:cNvPr id="298" name="Google Shape;298;p17"/>
          <p:cNvSpPr/>
          <p:nvPr/>
        </p:nvSpPr>
        <p:spPr>
          <a:xfrm>
            <a:off x="1099500" y="3405400"/>
            <a:ext cx="1763100" cy="1775400"/>
          </a:xfrm>
          <a:prstGeom prst="plus">
            <a:avLst>
              <a:gd fmla="val 25000" name="adj"/>
            </a:avLst>
          </a:prstGeom>
          <a:solidFill>
            <a:srgbClr val="6D9EEB"/>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9" name="Google Shape;299;p17"/>
          <p:cNvSpPr/>
          <p:nvPr/>
        </p:nvSpPr>
        <p:spPr>
          <a:xfrm>
            <a:off x="3058075" y="3439300"/>
            <a:ext cx="1936200" cy="1707600"/>
          </a:xfrm>
          <a:prstGeom prst="triangle">
            <a:avLst>
              <a:gd fmla="val 49956" name="adj"/>
            </a:avLst>
          </a:prstGeom>
          <a:solidFill>
            <a:srgbClr val="6D9EEB"/>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00" name="Google Shape;300;p17"/>
          <p:cNvPicPr preferRelativeResize="0"/>
          <p:nvPr/>
        </p:nvPicPr>
        <p:blipFill rotWithShape="1">
          <a:blip r:embed="rId3">
            <a:alphaModFix/>
          </a:blip>
          <a:srcRect b="0" l="0" r="0" t="0"/>
          <a:stretch/>
        </p:blipFill>
        <p:spPr>
          <a:xfrm>
            <a:off x="6517525" y="3025025"/>
            <a:ext cx="4936300" cy="3292525"/>
          </a:xfrm>
          <a:prstGeom prst="rect">
            <a:avLst/>
          </a:prstGeom>
          <a:noFill/>
          <a:ln cap="sq" cmpd="thickThin" w="88900">
            <a:solidFill>
              <a:srgbClr val="000000"/>
            </a:solidFill>
            <a:prstDash val="solid"/>
            <a:miter lim="800000"/>
            <a:headEnd len="sm" w="sm" type="none"/>
            <a:tailEnd len="sm" w="sm" type="none"/>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sp>
        <p:nvSpPr>
          <p:cNvPr id="306" name="Google Shape;306;ga3a25fd357_0_118"/>
          <p:cNvSpPr txBox="1"/>
          <p:nvPr>
            <p:ph type="title"/>
          </p:nvPr>
        </p:nvSpPr>
        <p:spPr>
          <a:xfrm>
            <a:off x="671332" y="365125"/>
            <a:ext cx="10515600" cy="1325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1800"/>
              <a:buNone/>
            </a:pPr>
            <a:r>
              <a:rPr lang="en-US"/>
              <a:t>“Reflective Practice Elective”</a:t>
            </a:r>
            <a:endParaRPr/>
          </a:p>
        </p:txBody>
      </p:sp>
      <p:sp>
        <p:nvSpPr>
          <p:cNvPr id="307" name="Google Shape;307;ga3a25fd357_0_118"/>
          <p:cNvSpPr txBox="1"/>
          <p:nvPr>
            <p:ph idx="1" type="body"/>
          </p:nvPr>
        </p:nvSpPr>
        <p:spPr>
          <a:xfrm>
            <a:off x="671332" y="1690825"/>
            <a:ext cx="10682468" cy="46038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SzPts val="1800"/>
              <a:buNone/>
            </a:pPr>
            <a:r>
              <a:rPr lang="en-US" sz="2200">
                <a:latin typeface="Arial"/>
                <a:ea typeface="Arial"/>
                <a:cs typeface="Arial"/>
                <a:sym typeface="Arial"/>
              </a:rPr>
              <a:t>2 week elective, personalized to needs of resident </a:t>
            </a:r>
            <a:endParaRPr sz="2200">
              <a:latin typeface="Arial"/>
              <a:ea typeface="Arial"/>
              <a:cs typeface="Arial"/>
              <a:sym typeface="Arial"/>
            </a:endParaRPr>
          </a:p>
          <a:p>
            <a:pPr indent="0" lvl="0" marL="0" rtl="0" algn="l">
              <a:lnSpc>
                <a:spcPct val="115000"/>
              </a:lnSpc>
              <a:spcBef>
                <a:spcPts val="1200"/>
              </a:spcBef>
              <a:spcAft>
                <a:spcPts val="0"/>
              </a:spcAft>
              <a:buSzPts val="1800"/>
              <a:buNone/>
            </a:pPr>
            <a:r>
              <a:rPr b="1" lang="en-US" sz="2200">
                <a:latin typeface="Arial"/>
                <a:ea typeface="Arial"/>
                <a:cs typeface="Arial"/>
                <a:sym typeface="Arial"/>
              </a:rPr>
              <a:t>Objective: </a:t>
            </a:r>
            <a:r>
              <a:rPr lang="en-US" sz="2200">
                <a:latin typeface="Arial"/>
                <a:ea typeface="Arial"/>
                <a:cs typeface="Arial"/>
                <a:sym typeface="Arial"/>
              </a:rPr>
              <a:t>Offer a pause to engage in self-reflection and </a:t>
            </a:r>
            <a:br>
              <a:rPr lang="en-US" sz="2200">
                <a:latin typeface="Arial"/>
                <a:ea typeface="Arial"/>
                <a:cs typeface="Arial"/>
                <a:sym typeface="Arial"/>
              </a:rPr>
            </a:br>
            <a:r>
              <a:rPr lang="en-US" sz="2200">
                <a:latin typeface="Arial"/>
                <a:ea typeface="Arial"/>
                <a:cs typeface="Arial"/>
                <a:sym typeface="Arial"/>
              </a:rPr>
              <a:t>self-paced discovery of resources, literature and tools </a:t>
            </a:r>
            <a:br>
              <a:rPr lang="en-US" sz="2200">
                <a:latin typeface="Arial"/>
                <a:ea typeface="Arial"/>
                <a:cs typeface="Arial"/>
                <a:sym typeface="Arial"/>
              </a:rPr>
            </a:br>
            <a:r>
              <a:rPr lang="en-US" sz="2200">
                <a:latin typeface="Arial"/>
                <a:ea typeface="Arial"/>
                <a:cs typeface="Arial"/>
                <a:sym typeface="Arial"/>
              </a:rPr>
              <a:t>related to reflective practices, mindfulness, grief/loss </a:t>
            </a:r>
            <a:br>
              <a:rPr lang="en-US" sz="2200">
                <a:latin typeface="Arial"/>
                <a:ea typeface="Arial"/>
                <a:cs typeface="Arial"/>
                <a:sym typeface="Arial"/>
              </a:rPr>
            </a:br>
            <a:r>
              <a:rPr lang="en-US" sz="2200">
                <a:latin typeface="Arial"/>
                <a:ea typeface="Arial"/>
                <a:cs typeface="Arial"/>
                <a:sym typeface="Arial"/>
              </a:rPr>
              <a:t>and focus on family. </a:t>
            </a:r>
            <a:endParaRPr sz="2200">
              <a:latin typeface="Arial"/>
              <a:ea typeface="Arial"/>
              <a:cs typeface="Arial"/>
              <a:sym typeface="Arial"/>
            </a:endParaRPr>
          </a:p>
          <a:p>
            <a:pPr indent="0" lvl="0" marL="0" rtl="0" algn="l">
              <a:lnSpc>
                <a:spcPct val="115000"/>
              </a:lnSpc>
              <a:spcBef>
                <a:spcPts val="1200"/>
              </a:spcBef>
              <a:spcAft>
                <a:spcPts val="0"/>
              </a:spcAft>
              <a:buSzPts val="1800"/>
              <a:buNone/>
            </a:pPr>
            <a:r>
              <a:rPr b="1" lang="en-US" sz="2200">
                <a:latin typeface="Arial"/>
                <a:ea typeface="Arial"/>
                <a:cs typeface="Arial"/>
                <a:sym typeface="Arial"/>
              </a:rPr>
              <a:t>Resources:</a:t>
            </a:r>
            <a:r>
              <a:rPr lang="en-US" sz="2200">
                <a:latin typeface="Arial"/>
                <a:ea typeface="Arial"/>
                <a:cs typeface="Arial"/>
                <a:sym typeface="Arial"/>
              </a:rPr>
              <a:t> books, journal articles, podcasts, phone apps, and websites related to mindfulness, meditation, self-compassion, grief/loss, caregiving, narrative medicine</a:t>
            </a:r>
            <a:endParaRPr sz="2200">
              <a:latin typeface="Arial"/>
              <a:ea typeface="Arial"/>
              <a:cs typeface="Arial"/>
              <a:sym typeface="Arial"/>
            </a:endParaRPr>
          </a:p>
          <a:p>
            <a:pPr indent="0" lvl="0" marL="0" rtl="0" algn="l">
              <a:lnSpc>
                <a:spcPct val="115000"/>
              </a:lnSpc>
              <a:spcBef>
                <a:spcPts val="1200"/>
              </a:spcBef>
              <a:spcAft>
                <a:spcPts val="0"/>
              </a:spcAft>
              <a:buSzPts val="1800"/>
              <a:buNone/>
            </a:pPr>
            <a:r>
              <a:rPr b="1" lang="en-US" sz="2200">
                <a:latin typeface="Arial"/>
                <a:ea typeface="Arial"/>
                <a:cs typeface="Arial"/>
                <a:sym typeface="Arial"/>
              </a:rPr>
              <a:t>Deliverables:</a:t>
            </a:r>
            <a:r>
              <a:rPr lang="en-US" sz="2200">
                <a:latin typeface="Arial"/>
                <a:ea typeface="Arial"/>
                <a:cs typeface="Arial"/>
                <a:sym typeface="Arial"/>
              </a:rPr>
              <a:t> log hours with description of how time used, debrief/reflect with faculty, submit narrative piece for publication</a:t>
            </a:r>
            <a:endParaRPr sz="2200">
              <a:latin typeface="Arial"/>
              <a:ea typeface="Arial"/>
              <a:cs typeface="Arial"/>
              <a:sym typeface="Arial"/>
            </a:endParaRPr>
          </a:p>
          <a:p>
            <a:pPr indent="0" lvl="0" marL="0" rtl="0" algn="l">
              <a:lnSpc>
                <a:spcPct val="115000"/>
              </a:lnSpc>
              <a:spcBef>
                <a:spcPts val="1200"/>
              </a:spcBef>
              <a:spcAft>
                <a:spcPts val="1200"/>
              </a:spcAft>
              <a:buClr>
                <a:schemeClr val="dk1"/>
              </a:buClr>
              <a:buSzPts val="1100"/>
              <a:buFont typeface="Arial"/>
              <a:buNone/>
            </a:pPr>
            <a:r>
              <a:t/>
            </a:r>
            <a:endParaRPr sz="2200">
              <a:latin typeface="Arial"/>
              <a:ea typeface="Arial"/>
              <a:cs typeface="Arial"/>
              <a:sym typeface="Arial"/>
            </a:endParaRPr>
          </a:p>
        </p:txBody>
      </p:sp>
      <p:sp>
        <p:nvSpPr>
          <p:cNvPr id="308" name="Google Shape;308;ga3a25fd357_0_118"/>
          <p:cNvSpPr txBox="1"/>
          <p:nvPr/>
        </p:nvSpPr>
        <p:spPr>
          <a:xfrm>
            <a:off x="9206100" y="1602675"/>
            <a:ext cx="2255100" cy="521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1800">
                <a:latin typeface="Calibri"/>
                <a:ea typeface="Calibri"/>
                <a:cs typeface="Calibri"/>
                <a:sym typeface="Calibri"/>
              </a:rPr>
              <a:t>image removed</a:t>
            </a:r>
            <a:endParaRPr sz="1800">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sp>
        <p:nvSpPr>
          <p:cNvPr id="313" name="Google Shape;313;p1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Including Reflective Practice Skills in Evaluation</a:t>
            </a:r>
            <a:endParaRPr/>
          </a:p>
        </p:txBody>
      </p:sp>
      <p:sp>
        <p:nvSpPr>
          <p:cNvPr id="314" name="Google Shape;314;p18"/>
          <p:cNvSpPr txBox="1"/>
          <p:nvPr>
            <p:ph idx="1" type="body"/>
          </p:nvPr>
        </p:nvSpPr>
        <p:spPr>
          <a:xfrm>
            <a:off x="838200" y="1825625"/>
            <a:ext cx="5746200" cy="4351500"/>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0"/>
              </a:spcBef>
              <a:spcAft>
                <a:spcPts val="0"/>
              </a:spcAft>
              <a:buClr>
                <a:schemeClr val="dk1"/>
              </a:buClr>
              <a:buSzPts val="2800"/>
              <a:buNone/>
            </a:pPr>
            <a:r>
              <a:rPr lang="en-US"/>
              <a:t>10 Reflective Activities required</a:t>
            </a:r>
            <a:endParaRPr/>
          </a:p>
          <a:p>
            <a:pPr indent="-342900" lvl="0" marL="457200" rtl="0" algn="l">
              <a:lnSpc>
                <a:spcPct val="90000"/>
              </a:lnSpc>
              <a:spcBef>
                <a:spcPts val="0"/>
              </a:spcBef>
              <a:spcAft>
                <a:spcPts val="0"/>
              </a:spcAft>
              <a:buSzPts val="1800"/>
              <a:buChar char="•"/>
            </a:pPr>
            <a:r>
              <a:rPr lang="en-US"/>
              <a:t>half are structured</a:t>
            </a:r>
            <a:endParaRPr/>
          </a:p>
          <a:p>
            <a:pPr indent="-342900" lvl="0" marL="457200" rtl="0" algn="l">
              <a:lnSpc>
                <a:spcPct val="90000"/>
              </a:lnSpc>
              <a:spcBef>
                <a:spcPts val="0"/>
              </a:spcBef>
              <a:spcAft>
                <a:spcPts val="0"/>
              </a:spcAft>
              <a:buSzPts val="1800"/>
              <a:buChar char="•"/>
            </a:pPr>
            <a:r>
              <a:rPr lang="en-US"/>
              <a:t>many are prompted</a:t>
            </a:r>
            <a:endParaRPr/>
          </a:p>
          <a:p>
            <a:pPr indent="-342900" lvl="0" marL="457200" rtl="0" algn="l">
              <a:lnSpc>
                <a:spcPct val="90000"/>
              </a:lnSpc>
              <a:spcBef>
                <a:spcPts val="0"/>
              </a:spcBef>
              <a:spcAft>
                <a:spcPts val="0"/>
              </a:spcAft>
              <a:buSzPts val="1800"/>
              <a:buChar char="•"/>
            </a:pPr>
            <a:r>
              <a:rPr lang="en-US"/>
              <a:t>track in New Innovations</a:t>
            </a:r>
            <a:endParaRPr/>
          </a:p>
          <a:p>
            <a:pPr indent="0" lvl="0" marL="0" rtl="0" algn="l">
              <a:lnSpc>
                <a:spcPct val="90000"/>
              </a:lnSpc>
              <a:spcBef>
                <a:spcPts val="0"/>
              </a:spcBef>
              <a:spcAft>
                <a:spcPts val="0"/>
              </a:spcAft>
              <a:buSzPts val="1800"/>
              <a:buNone/>
            </a:pPr>
            <a:r>
              <a:t/>
            </a:r>
            <a:endParaRPr/>
          </a:p>
          <a:p>
            <a:pPr indent="0" lvl="0" marL="0" rtl="0" algn="l">
              <a:lnSpc>
                <a:spcPct val="90000"/>
              </a:lnSpc>
              <a:spcBef>
                <a:spcPts val="0"/>
              </a:spcBef>
              <a:spcAft>
                <a:spcPts val="0"/>
              </a:spcAft>
              <a:buSzPts val="1800"/>
              <a:buNone/>
            </a:pPr>
            <a:r>
              <a:rPr lang="en-US"/>
              <a:t>Advisor meetings</a:t>
            </a:r>
            <a:endParaRPr/>
          </a:p>
          <a:p>
            <a:pPr indent="-342900" lvl="0" marL="457200" rtl="0" algn="l">
              <a:lnSpc>
                <a:spcPct val="90000"/>
              </a:lnSpc>
              <a:spcBef>
                <a:spcPts val="0"/>
              </a:spcBef>
              <a:spcAft>
                <a:spcPts val="0"/>
              </a:spcAft>
              <a:buSzPts val="1800"/>
              <a:buChar char="•"/>
            </a:pPr>
            <a:r>
              <a:rPr lang="en-US"/>
              <a:t>Wellbeing meetings fall/spring</a:t>
            </a:r>
            <a:endParaRPr/>
          </a:p>
          <a:p>
            <a:pPr indent="-342900" lvl="0" marL="914400" rtl="0" algn="l">
              <a:lnSpc>
                <a:spcPct val="90000"/>
              </a:lnSpc>
              <a:spcBef>
                <a:spcPts val="0"/>
              </a:spcBef>
              <a:spcAft>
                <a:spcPts val="0"/>
              </a:spcAft>
              <a:buSzPts val="1800"/>
              <a:buChar char="•"/>
            </a:pPr>
            <a:r>
              <a:rPr lang="en-US"/>
              <a:t>focus on learning / wellbeing personal goals</a:t>
            </a:r>
            <a:endParaRPr/>
          </a:p>
          <a:p>
            <a:pPr indent="-342900" lvl="0" marL="457200" rtl="0" algn="l">
              <a:lnSpc>
                <a:spcPct val="90000"/>
              </a:lnSpc>
              <a:spcBef>
                <a:spcPts val="0"/>
              </a:spcBef>
              <a:spcAft>
                <a:spcPts val="0"/>
              </a:spcAft>
              <a:buSzPts val="1800"/>
              <a:buChar char="•"/>
            </a:pPr>
            <a:r>
              <a:rPr lang="en-US"/>
              <a:t>self-reflection on professionalism</a:t>
            </a:r>
            <a:endParaRPr/>
          </a:p>
          <a:p>
            <a:pPr indent="-342900" lvl="0" marL="457200" rtl="0" algn="l">
              <a:lnSpc>
                <a:spcPct val="90000"/>
              </a:lnSpc>
              <a:spcBef>
                <a:spcPts val="0"/>
              </a:spcBef>
              <a:spcAft>
                <a:spcPts val="0"/>
              </a:spcAft>
              <a:buSzPts val="1800"/>
              <a:buChar char="•"/>
            </a:pPr>
            <a:r>
              <a:rPr lang="en-US"/>
              <a:t>Captured in NI</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8" name="Shape 318"/>
        <p:cNvGrpSpPr/>
        <p:nvPr/>
      </p:nvGrpSpPr>
      <p:grpSpPr>
        <a:xfrm>
          <a:off x="0" y="0"/>
          <a:ext cx="0" cy="0"/>
          <a:chOff x="0" y="0"/>
          <a:chExt cx="0" cy="0"/>
        </a:xfrm>
      </p:grpSpPr>
      <p:sp>
        <p:nvSpPr>
          <p:cNvPr id="319" name="Google Shape;319;ga3b9e77709_1_25"/>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rPr lang="en-US"/>
              <a:t>Reflective Practice in Milestones 2.0</a:t>
            </a:r>
            <a:endParaRPr/>
          </a:p>
        </p:txBody>
      </p:sp>
      <p:pic>
        <p:nvPicPr>
          <p:cNvPr id="320" name="Google Shape;320;ga3b9e77709_1_25"/>
          <p:cNvPicPr preferRelativeResize="0"/>
          <p:nvPr/>
        </p:nvPicPr>
        <p:blipFill rotWithShape="1">
          <a:blip r:embed="rId3">
            <a:alphaModFix/>
          </a:blip>
          <a:srcRect b="0" l="0" r="0" t="0"/>
          <a:stretch/>
        </p:blipFill>
        <p:spPr>
          <a:xfrm>
            <a:off x="1411810" y="1690825"/>
            <a:ext cx="9368380" cy="4117737"/>
          </a:xfrm>
          <a:prstGeom prst="rect">
            <a:avLst/>
          </a:prstGeom>
          <a:noFill/>
          <a:ln>
            <a:noFill/>
          </a:ln>
        </p:spPr>
      </p:pic>
      <p:sp>
        <p:nvSpPr>
          <p:cNvPr id="321" name="Google Shape;321;ga3b9e77709_1_25"/>
          <p:cNvSpPr txBox="1"/>
          <p:nvPr/>
        </p:nvSpPr>
        <p:spPr>
          <a:xfrm>
            <a:off x="849575" y="6192675"/>
            <a:ext cx="10123200" cy="6879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chemeClr val="dk1"/>
              </a:buClr>
              <a:buSzPts val="1100"/>
              <a:buFont typeface="Arial"/>
              <a:buNone/>
            </a:pPr>
            <a:r>
              <a:rPr b="0" i="0" lang="en-US" sz="1100" u="none" cap="none" strike="noStrike">
                <a:solidFill>
                  <a:schemeClr val="dk1"/>
                </a:solidFill>
                <a:latin typeface="Calibri"/>
                <a:ea typeface="Calibri"/>
                <a:cs typeface="Calibri"/>
                <a:sym typeface="Calibri"/>
              </a:rPr>
              <a:t>ACGME Family Medicine Milestones. Revised: October 2019: effective July 1, 2020.&lt;br&gt;Retrieved on 2/18/20 from</a:t>
            </a:r>
            <a:r>
              <a:rPr b="0" i="0" lang="en-US" sz="1100" u="none" cap="none" strike="noStrike">
                <a:solidFill>
                  <a:schemeClr val="dk1"/>
                </a:solidFill>
                <a:uFill>
                  <a:noFill/>
                </a:uFill>
                <a:latin typeface="Calibri"/>
                <a:ea typeface="Calibri"/>
                <a:cs typeface="Calibri"/>
                <a:sym typeface="Calibri"/>
                <a:hlinkClick r:id="rId4">
                  <a:extLst>
                    <a:ext uri="{A12FA001-AC4F-418D-AE19-62706E023703}">
                      <ahyp:hlinkClr val="tx"/>
                    </a:ext>
                  </a:extLst>
                </a:hlinkClick>
              </a:rPr>
              <a:t> </a:t>
            </a:r>
            <a:r>
              <a:rPr b="0" i="0" lang="en-US" sz="1100" u="sng" cap="none" strike="noStrike">
                <a:solidFill>
                  <a:schemeClr val="hlink"/>
                </a:solidFill>
                <a:latin typeface="Calibri"/>
                <a:ea typeface="Calibri"/>
                <a:cs typeface="Calibri"/>
                <a:sym typeface="Calibri"/>
                <a:hlinkClick r:id="rId5"/>
              </a:rPr>
              <a:t>https://acgme.org/Portals/0/PDFs/Milestones/FamilyMedicineMilestones2.0.pdf?ver=2019-10-21-152802-123</a:t>
            </a:r>
            <a:endParaRPr b="0" i="0" sz="1400" u="none" cap="none" strike="noStrike">
              <a:solidFill>
                <a:srgbClr val="000000"/>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sp>
        <p:nvSpPr>
          <p:cNvPr id="326" name="Google Shape;326;ga3b9e77709_1_30"/>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rPr lang="en-US"/>
              <a:t>Reflective Practice in Milestones 2.0</a:t>
            </a:r>
            <a:endParaRPr/>
          </a:p>
        </p:txBody>
      </p:sp>
      <p:pic>
        <p:nvPicPr>
          <p:cNvPr id="327" name="Google Shape;327;ga3b9e77709_1_30"/>
          <p:cNvPicPr preferRelativeResize="0"/>
          <p:nvPr/>
        </p:nvPicPr>
        <p:blipFill rotWithShape="1">
          <a:blip r:embed="rId3">
            <a:alphaModFix/>
          </a:blip>
          <a:srcRect b="0" l="0" r="0" t="0"/>
          <a:stretch/>
        </p:blipFill>
        <p:spPr>
          <a:xfrm>
            <a:off x="1585732" y="1690825"/>
            <a:ext cx="9025239" cy="4323204"/>
          </a:xfrm>
          <a:prstGeom prst="rect">
            <a:avLst/>
          </a:prstGeom>
          <a:noFill/>
          <a:ln>
            <a:noFill/>
          </a:ln>
        </p:spPr>
      </p:pic>
      <p:sp>
        <p:nvSpPr>
          <p:cNvPr id="328" name="Google Shape;328;ga3b9e77709_1_30"/>
          <p:cNvSpPr txBox="1"/>
          <p:nvPr/>
        </p:nvSpPr>
        <p:spPr>
          <a:xfrm>
            <a:off x="838200" y="6170100"/>
            <a:ext cx="10123200" cy="6879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100"/>
              <a:buFont typeface="Arial"/>
              <a:buNone/>
            </a:pPr>
            <a:r>
              <a:rPr b="0" i="0" lang="en-US" sz="1100" u="none" cap="none" strike="noStrike">
                <a:solidFill>
                  <a:schemeClr val="dk1"/>
                </a:solidFill>
                <a:latin typeface="Calibri"/>
                <a:ea typeface="Calibri"/>
                <a:cs typeface="Calibri"/>
                <a:sym typeface="Calibri"/>
              </a:rPr>
              <a:t>ACGME Family Medicine Milestones. Revised: October 2019: effective July 1, 2020. Retrieved on 10/20/20 from</a:t>
            </a:r>
            <a:r>
              <a:rPr b="0" i="0" lang="en-US" sz="1100" u="none" cap="none" strike="noStrike">
                <a:solidFill>
                  <a:schemeClr val="dk1"/>
                </a:solidFill>
                <a:uFill>
                  <a:noFill/>
                </a:uFill>
                <a:latin typeface="Calibri"/>
                <a:ea typeface="Calibri"/>
                <a:cs typeface="Calibri"/>
                <a:sym typeface="Calibri"/>
                <a:hlinkClick r:id="rId4">
                  <a:extLst>
                    <a:ext uri="{A12FA001-AC4F-418D-AE19-62706E023703}">
                      <ahyp:hlinkClr val="tx"/>
                    </a:ext>
                  </a:extLst>
                </a:hlinkClick>
              </a:rPr>
              <a:t> </a:t>
            </a:r>
            <a:r>
              <a:rPr b="0" i="0" lang="en-US" sz="1100" u="sng" cap="none" strike="noStrike">
                <a:solidFill>
                  <a:schemeClr val="hlink"/>
                </a:solidFill>
                <a:latin typeface="Calibri"/>
                <a:ea typeface="Calibri"/>
                <a:cs typeface="Calibri"/>
                <a:sym typeface="Calibri"/>
                <a:hlinkClick r:id="rId5"/>
              </a:rPr>
              <a:t>https://acgme.org/Portals/0/PDFs/Milestones/FamilyMedicineMilestones2.0.pdf?ver=2019-10-21-152802-123</a:t>
            </a:r>
            <a:endParaRPr b="0" i="0" sz="1400" u="none" cap="none" strike="noStrike">
              <a:solidFill>
                <a:srgbClr val="000000"/>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2" name="Shape 332"/>
        <p:cNvGrpSpPr/>
        <p:nvPr/>
      </p:nvGrpSpPr>
      <p:grpSpPr>
        <a:xfrm>
          <a:off x="0" y="0"/>
          <a:ext cx="0" cy="0"/>
          <a:chOff x="0" y="0"/>
          <a:chExt cx="0" cy="0"/>
        </a:xfrm>
      </p:grpSpPr>
      <p:sp>
        <p:nvSpPr>
          <p:cNvPr id="333" name="Google Shape;333;p19"/>
          <p:cNvSpPr txBox="1"/>
          <p:nvPr>
            <p:ph type="title"/>
          </p:nvPr>
        </p:nvSpPr>
        <p:spPr>
          <a:xfrm>
            <a:off x="583557" y="500062"/>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Tips for Engagement</a:t>
            </a:r>
            <a:endParaRPr/>
          </a:p>
        </p:txBody>
      </p:sp>
      <p:sp>
        <p:nvSpPr>
          <p:cNvPr id="334" name="Google Shape;334;p19"/>
          <p:cNvSpPr txBox="1"/>
          <p:nvPr>
            <p:ph idx="1" type="body"/>
          </p:nvPr>
        </p:nvSpPr>
        <p:spPr>
          <a:xfrm>
            <a:off x="583557" y="1825625"/>
            <a:ext cx="10515600" cy="4351338"/>
          </a:xfrm>
          <a:prstGeom prst="rect">
            <a:avLst/>
          </a:prstGeom>
          <a:noFill/>
          <a:ln>
            <a:noFill/>
          </a:ln>
        </p:spPr>
        <p:txBody>
          <a:bodyPr anchorCtr="0" anchor="t" bIns="45700" lIns="91425" spcFirstLastPara="1" rIns="91425" wrap="square" tIns="45700">
            <a:normAutofit/>
          </a:bodyPr>
          <a:lstStyle/>
          <a:p>
            <a:pPr indent="-342900" lvl="0" marL="457200" rtl="0" algn="l">
              <a:lnSpc>
                <a:spcPct val="90000"/>
              </a:lnSpc>
              <a:spcBef>
                <a:spcPts val="0"/>
              </a:spcBef>
              <a:spcAft>
                <a:spcPts val="0"/>
              </a:spcAft>
              <a:buSzPts val="1800"/>
              <a:buChar char="•"/>
            </a:pPr>
            <a:r>
              <a:rPr lang="en-US" sz="3000"/>
              <a:t>Create safety</a:t>
            </a:r>
            <a:endParaRPr/>
          </a:p>
          <a:p>
            <a:pPr indent="-342900" lvl="0" marL="457200" rtl="0" algn="l">
              <a:lnSpc>
                <a:spcPct val="90000"/>
              </a:lnSpc>
              <a:spcBef>
                <a:spcPts val="0"/>
              </a:spcBef>
              <a:spcAft>
                <a:spcPts val="0"/>
              </a:spcAft>
              <a:buSzPts val="1800"/>
              <a:buChar char="•"/>
            </a:pPr>
            <a:r>
              <a:rPr lang="en-US" sz="3000"/>
              <a:t>Embrace vulnerability</a:t>
            </a:r>
            <a:endParaRPr sz="3000"/>
          </a:p>
          <a:p>
            <a:pPr indent="-342900" lvl="0" marL="457200" rtl="0" algn="l">
              <a:lnSpc>
                <a:spcPct val="90000"/>
              </a:lnSpc>
              <a:spcBef>
                <a:spcPts val="0"/>
              </a:spcBef>
              <a:spcAft>
                <a:spcPts val="0"/>
              </a:spcAft>
              <a:buSzPts val="1800"/>
              <a:buChar char="•"/>
            </a:pPr>
            <a:r>
              <a:rPr lang="en-US" sz="3000"/>
              <a:t>Participate with them</a:t>
            </a:r>
            <a:endParaRPr sz="3000"/>
          </a:p>
          <a:p>
            <a:pPr indent="-342900" lvl="0" marL="457200" rtl="0" algn="l">
              <a:lnSpc>
                <a:spcPct val="90000"/>
              </a:lnSpc>
              <a:spcBef>
                <a:spcPts val="0"/>
              </a:spcBef>
              <a:spcAft>
                <a:spcPts val="0"/>
              </a:spcAft>
              <a:buSzPts val="1800"/>
              <a:buChar char="•"/>
            </a:pPr>
            <a:r>
              <a:rPr lang="en-US" sz="3000"/>
              <a:t>Offer a variety of experiences                         </a:t>
            </a:r>
            <a:r>
              <a:rPr lang="en-US" sz="1800">
                <a:solidFill>
                  <a:srgbClr val="000000"/>
                </a:solidFill>
              </a:rPr>
              <a:t>image removed</a:t>
            </a:r>
            <a:endParaRPr sz="1800">
              <a:solidFill>
                <a:srgbClr val="000000"/>
              </a:solidFill>
            </a:endParaRPr>
          </a:p>
          <a:p>
            <a:pPr indent="-342900" lvl="0" marL="457200" rtl="0" algn="l">
              <a:lnSpc>
                <a:spcPct val="90000"/>
              </a:lnSpc>
              <a:spcBef>
                <a:spcPts val="0"/>
              </a:spcBef>
              <a:spcAft>
                <a:spcPts val="0"/>
              </a:spcAft>
              <a:buSzPts val="1800"/>
              <a:buChar char="•"/>
            </a:pPr>
            <a:br>
              <a:rPr lang="en-US" sz="3000"/>
            </a:br>
            <a:r>
              <a:rPr lang="en-US" sz="3000"/>
              <a:t>and mediums</a:t>
            </a:r>
            <a:endParaRPr sz="3000"/>
          </a:p>
          <a:p>
            <a:pPr indent="-342900" lvl="0" marL="457200" rtl="0" algn="l">
              <a:lnSpc>
                <a:spcPct val="90000"/>
              </a:lnSpc>
              <a:spcBef>
                <a:spcPts val="0"/>
              </a:spcBef>
              <a:spcAft>
                <a:spcPts val="0"/>
              </a:spcAft>
              <a:buSzPts val="1800"/>
              <a:buChar char="•"/>
            </a:pPr>
            <a:r>
              <a:rPr lang="en-US" sz="3000"/>
              <a:t>Encourage sharing</a:t>
            </a:r>
            <a:endParaRPr sz="3000"/>
          </a:p>
          <a:p>
            <a:pPr indent="-342900" lvl="0" marL="457200" rtl="0" algn="l">
              <a:lnSpc>
                <a:spcPct val="90000"/>
              </a:lnSpc>
              <a:spcBef>
                <a:spcPts val="0"/>
              </a:spcBef>
              <a:spcAft>
                <a:spcPts val="0"/>
              </a:spcAft>
              <a:buSzPts val="1800"/>
              <a:buChar char="•"/>
            </a:pPr>
            <a:r>
              <a:rPr lang="en-US" sz="3000"/>
              <a:t>Consider small bites</a:t>
            </a:r>
            <a:endParaRPr sz="3000"/>
          </a:p>
          <a:p>
            <a:pPr indent="-342900" lvl="0" marL="457200" rtl="0" algn="l">
              <a:lnSpc>
                <a:spcPct val="90000"/>
              </a:lnSpc>
              <a:spcBef>
                <a:spcPts val="0"/>
              </a:spcBef>
              <a:spcAft>
                <a:spcPts val="0"/>
              </a:spcAft>
              <a:buSzPts val="1800"/>
              <a:buChar char="•"/>
            </a:pPr>
            <a:r>
              <a:rPr lang="en-US" sz="3000"/>
              <a:t>Faculty development</a:t>
            </a:r>
            <a:endParaRPr sz="3000"/>
          </a:p>
          <a:p>
            <a:pPr indent="-342900" lvl="0" marL="457200" rtl="0" algn="l">
              <a:lnSpc>
                <a:spcPct val="90000"/>
              </a:lnSpc>
              <a:spcBef>
                <a:spcPts val="0"/>
              </a:spcBef>
              <a:spcAft>
                <a:spcPts val="0"/>
              </a:spcAft>
              <a:buSzPts val="1800"/>
              <a:buChar char="•"/>
            </a:pPr>
            <a:r>
              <a:rPr lang="en-US" sz="3000"/>
              <a:t>Invite faculty to join based on </a:t>
            </a:r>
            <a:br>
              <a:rPr lang="en-US" sz="3000"/>
            </a:br>
            <a:r>
              <a:rPr lang="en-US" sz="3000"/>
              <a:t>their interests</a:t>
            </a:r>
            <a:endParaRPr sz="3000"/>
          </a:p>
          <a:p>
            <a:pPr indent="-50800" lvl="0" marL="228600" rtl="0" algn="l">
              <a:lnSpc>
                <a:spcPct val="90000"/>
              </a:lnSpc>
              <a:spcBef>
                <a:spcPts val="0"/>
              </a:spcBef>
              <a:spcAft>
                <a:spcPts val="0"/>
              </a:spcAft>
              <a:buClr>
                <a:schemeClr val="dk1"/>
              </a:buClr>
              <a:buSzPts val="2800"/>
              <a:buNone/>
            </a:pPr>
            <a:r>
              <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9" name="Shape 339"/>
        <p:cNvGrpSpPr/>
        <p:nvPr/>
      </p:nvGrpSpPr>
      <p:grpSpPr>
        <a:xfrm>
          <a:off x="0" y="0"/>
          <a:ext cx="0" cy="0"/>
          <a:chOff x="0" y="0"/>
          <a:chExt cx="0" cy="0"/>
        </a:xfrm>
      </p:grpSpPr>
      <p:pic>
        <p:nvPicPr>
          <p:cNvPr id="340" name="Google Shape;340;ga3e03f296c_0_76"/>
          <p:cNvPicPr preferRelativeResize="0"/>
          <p:nvPr/>
        </p:nvPicPr>
        <p:blipFill rotWithShape="1">
          <a:blip r:embed="rId3">
            <a:alphaModFix/>
          </a:blip>
          <a:srcRect b="0" l="0" r="0" t="0"/>
          <a:stretch/>
        </p:blipFill>
        <p:spPr>
          <a:xfrm>
            <a:off x="39008" y="151604"/>
            <a:ext cx="5333992" cy="3297651"/>
          </a:xfrm>
          <a:prstGeom prst="rect">
            <a:avLst/>
          </a:prstGeom>
          <a:noFill/>
          <a:ln>
            <a:noFill/>
          </a:ln>
        </p:spPr>
      </p:pic>
      <p:sp>
        <p:nvSpPr>
          <p:cNvPr id="341" name="Google Shape;341;ga3e03f296c_0_76"/>
          <p:cNvSpPr txBox="1"/>
          <p:nvPr/>
        </p:nvSpPr>
        <p:spPr>
          <a:xfrm>
            <a:off x="6389225" y="335666"/>
            <a:ext cx="5463250" cy="5739334"/>
          </a:xfrm>
          <a:prstGeom prst="rect">
            <a:avLst/>
          </a:prstGeom>
          <a:noFill/>
          <a:ln>
            <a:noFill/>
          </a:ln>
        </p:spPr>
        <p:txBody>
          <a:bodyPr anchorCtr="0" anchor="t" bIns="91425" lIns="91425" spcFirstLastPara="1" rIns="91425" wrap="square" tIns="91425">
            <a:noAutofit/>
          </a:bodyPr>
          <a:lstStyle/>
          <a:p>
            <a:pPr indent="0" lvl="0" marL="101600" marR="0" rtl="0" algn="l">
              <a:lnSpc>
                <a:spcPct val="100000"/>
              </a:lnSpc>
              <a:spcBef>
                <a:spcPts val="0"/>
              </a:spcBef>
              <a:spcAft>
                <a:spcPts val="0"/>
              </a:spcAft>
              <a:buClr>
                <a:srgbClr val="000000"/>
              </a:buClr>
              <a:buSzPts val="2400"/>
              <a:buFont typeface="Arial"/>
              <a:buNone/>
            </a:pPr>
            <a:r>
              <a:rPr b="1" i="0" lang="en-US" sz="2400" u="none" cap="none" strike="noStrike">
                <a:solidFill>
                  <a:srgbClr val="000000"/>
                </a:solidFill>
                <a:latin typeface="Calibri"/>
                <a:ea typeface="Calibri"/>
                <a:cs typeface="Calibri"/>
                <a:sym typeface="Calibri"/>
              </a:rPr>
              <a:t>1. Raise Hand if you desire to add a comment or question</a:t>
            </a:r>
            <a:endParaRPr b="1" i="0" sz="2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t/>
            </a:r>
            <a:endParaRPr b="1" i="0" sz="2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t/>
            </a:r>
            <a:endParaRPr b="1" i="0" sz="2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t/>
            </a:r>
            <a:endParaRPr b="1" i="0" sz="2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t/>
            </a:r>
            <a:endParaRPr b="1" i="0" sz="2400" u="none" cap="none" strike="noStrike">
              <a:solidFill>
                <a:srgbClr val="000000"/>
              </a:solidFill>
              <a:latin typeface="Calibri"/>
              <a:ea typeface="Calibri"/>
              <a:cs typeface="Calibri"/>
              <a:sym typeface="Calibri"/>
            </a:endParaRPr>
          </a:p>
          <a:p>
            <a:pPr indent="0" lvl="0" marL="101600" marR="0" rtl="0" algn="l">
              <a:lnSpc>
                <a:spcPct val="100000"/>
              </a:lnSpc>
              <a:spcBef>
                <a:spcPts val="0"/>
              </a:spcBef>
              <a:spcAft>
                <a:spcPts val="0"/>
              </a:spcAft>
              <a:buClr>
                <a:srgbClr val="000000"/>
              </a:buClr>
              <a:buSzPts val="2400"/>
              <a:buFont typeface="Arial"/>
              <a:buNone/>
            </a:pPr>
            <a:r>
              <a:rPr b="1" i="0" lang="en-US" sz="2400" u="none" cap="none" strike="noStrike">
                <a:solidFill>
                  <a:srgbClr val="000000"/>
                </a:solidFill>
                <a:latin typeface="Calibri"/>
                <a:ea typeface="Calibri"/>
                <a:cs typeface="Calibri"/>
                <a:sym typeface="Calibri"/>
              </a:rPr>
              <a:t>2. Unmute when called on </a:t>
            </a:r>
            <a:endParaRPr b="1" i="0" sz="2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t/>
            </a:r>
            <a:endParaRPr b="1" i="0" sz="2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t/>
            </a:r>
            <a:endParaRPr b="1" i="0" sz="2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br>
              <a:rPr b="1" i="0" lang="en-US" sz="2400" u="none" cap="none" strike="noStrike">
                <a:solidFill>
                  <a:srgbClr val="000000"/>
                </a:solidFill>
                <a:latin typeface="Calibri"/>
                <a:ea typeface="Calibri"/>
                <a:cs typeface="Calibri"/>
                <a:sym typeface="Calibri"/>
              </a:rPr>
            </a:br>
            <a:endParaRPr b="1" i="0" sz="2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t/>
            </a:r>
            <a:endParaRPr b="1" i="0" sz="2400" u="none" cap="none" strike="noStrike">
              <a:solidFill>
                <a:srgbClr val="000000"/>
              </a:solidFill>
              <a:latin typeface="Calibri"/>
              <a:ea typeface="Calibri"/>
              <a:cs typeface="Calibri"/>
              <a:sym typeface="Calibri"/>
            </a:endParaRPr>
          </a:p>
          <a:p>
            <a:pPr indent="0" lvl="0" marL="101600" marR="0" rtl="0" algn="l">
              <a:lnSpc>
                <a:spcPct val="100000"/>
              </a:lnSpc>
              <a:spcBef>
                <a:spcPts val="0"/>
              </a:spcBef>
              <a:spcAft>
                <a:spcPts val="0"/>
              </a:spcAft>
              <a:buClr>
                <a:srgbClr val="000000"/>
              </a:buClr>
              <a:buSzPts val="2400"/>
              <a:buFont typeface="Arial"/>
              <a:buNone/>
            </a:pPr>
            <a:r>
              <a:rPr b="1" i="0" lang="en-US" sz="2400" u="none" cap="none" strike="noStrike">
                <a:solidFill>
                  <a:srgbClr val="000000"/>
                </a:solidFill>
                <a:latin typeface="Calibri"/>
                <a:ea typeface="Calibri"/>
                <a:cs typeface="Calibri"/>
                <a:sym typeface="Calibri"/>
              </a:rPr>
              <a:t>3. Consider starting your video for the conversation</a:t>
            </a:r>
            <a:endParaRPr b="1" i="0" sz="2400" u="none" cap="none" strike="noStrike">
              <a:solidFill>
                <a:srgbClr val="000000"/>
              </a:solidFill>
              <a:latin typeface="Calibri"/>
              <a:ea typeface="Calibri"/>
              <a:cs typeface="Calibri"/>
              <a:sym typeface="Calibri"/>
            </a:endParaRPr>
          </a:p>
        </p:txBody>
      </p:sp>
      <p:pic>
        <p:nvPicPr>
          <p:cNvPr id="342" name="Google Shape;342;ga3e03f296c_0_76"/>
          <p:cNvPicPr preferRelativeResize="0"/>
          <p:nvPr/>
        </p:nvPicPr>
        <p:blipFill rotWithShape="1">
          <a:blip r:embed="rId4">
            <a:alphaModFix/>
          </a:blip>
          <a:srcRect b="0" l="0" r="0" t="0"/>
          <a:stretch/>
        </p:blipFill>
        <p:spPr>
          <a:xfrm>
            <a:off x="8542116" y="1241515"/>
            <a:ext cx="3120033" cy="830353"/>
          </a:xfrm>
          <a:prstGeom prst="rect">
            <a:avLst/>
          </a:prstGeom>
          <a:noFill/>
          <a:ln cap="sq" cmpd="sng" w="38100">
            <a:solidFill>
              <a:srgbClr val="000000"/>
            </a:solidFill>
            <a:prstDash val="solid"/>
            <a:miter lim="800000"/>
            <a:headEnd len="sm" w="sm" type="none"/>
            <a:tailEnd len="sm" w="sm" type="none"/>
          </a:ln>
          <a:effectLst>
            <a:outerShdw blurRad="50800" rotWithShape="0" algn="tl" dir="2700000" dist="38100">
              <a:srgbClr val="000000">
                <a:alpha val="42352"/>
              </a:srgbClr>
            </a:outerShdw>
          </a:effectLst>
        </p:spPr>
      </p:pic>
      <p:pic>
        <p:nvPicPr>
          <p:cNvPr id="343" name="Google Shape;343;ga3e03f296c_0_76"/>
          <p:cNvPicPr preferRelativeResize="0"/>
          <p:nvPr/>
        </p:nvPicPr>
        <p:blipFill rotWithShape="1">
          <a:blip r:embed="rId5">
            <a:alphaModFix/>
          </a:blip>
          <a:srcRect b="0" l="0" r="0" t="0"/>
          <a:stretch/>
        </p:blipFill>
        <p:spPr>
          <a:xfrm>
            <a:off x="10220445" y="2595499"/>
            <a:ext cx="888218" cy="1675560"/>
          </a:xfrm>
          <a:prstGeom prst="rect">
            <a:avLst/>
          </a:prstGeom>
          <a:noFill/>
          <a:ln>
            <a:noFill/>
          </a:ln>
          <a:effectLst>
            <a:outerShdw blurRad="292100" rotWithShape="0" algn="tl" dir="2700000" dist="139700">
              <a:srgbClr val="333333">
                <a:alpha val="64313"/>
              </a:srgbClr>
            </a:outerShdw>
          </a:effectLst>
        </p:spPr>
      </p:pic>
      <p:pic>
        <p:nvPicPr>
          <p:cNvPr id="344" name="Google Shape;344;ga3e03f296c_0_76"/>
          <p:cNvPicPr preferRelativeResize="0"/>
          <p:nvPr/>
        </p:nvPicPr>
        <p:blipFill rotWithShape="1">
          <a:blip r:embed="rId6">
            <a:alphaModFix/>
          </a:blip>
          <a:srcRect b="0" l="0" r="0" t="0"/>
          <a:stretch/>
        </p:blipFill>
        <p:spPr>
          <a:xfrm>
            <a:off x="9120850" y="5277164"/>
            <a:ext cx="1743736" cy="1059652"/>
          </a:xfrm>
          <a:prstGeom prst="rect">
            <a:avLst/>
          </a:prstGeom>
          <a:noFill/>
          <a:ln>
            <a:noFill/>
          </a:ln>
          <a:effectLst>
            <a:outerShdw blurRad="292100" rotWithShape="0" algn="tl" dir="2700000" dist="139700">
              <a:srgbClr val="333333">
                <a:alpha val="64313"/>
              </a:srgbClr>
            </a:outerShdw>
          </a:effectLst>
        </p:spPr>
      </p:pic>
      <p:sp>
        <p:nvSpPr>
          <p:cNvPr id="345" name="Google Shape;345;ga3e03f296c_0_76"/>
          <p:cNvSpPr txBox="1"/>
          <p:nvPr/>
        </p:nvSpPr>
        <p:spPr>
          <a:xfrm>
            <a:off x="439838" y="3723674"/>
            <a:ext cx="4933162" cy="2083316"/>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rgbClr val="000000"/>
                </a:solidFill>
                <a:latin typeface="Calibri"/>
                <a:ea typeface="Calibri"/>
                <a:cs typeface="Calibri"/>
                <a:sym typeface="Calibri"/>
              </a:rPr>
              <a:t>Please share other Reflective Practice resources you use in the chat box. We will add these to our resource list to be posted to the Digital Resource Library!</a:t>
            </a:r>
            <a:endParaRPr b="1" i="0" sz="2400" u="none" cap="none" strike="noStrike">
              <a:solidFill>
                <a:srgbClr val="000000"/>
              </a:solidFill>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0" name="Shape 350"/>
        <p:cNvGrpSpPr/>
        <p:nvPr/>
      </p:nvGrpSpPr>
      <p:grpSpPr>
        <a:xfrm>
          <a:off x="0" y="0"/>
          <a:ext cx="0" cy="0"/>
          <a:chOff x="0" y="0"/>
          <a:chExt cx="0" cy="0"/>
        </a:xfrm>
      </p:grpSpPr>
      <p:sp>
        <p:nvSpPr>
          <p:cNvPr id="351" name="Google Shape;351;p1"/>
          <p:cNvSpPr/>
          <p:nvPr/>
        </p:nvSpPr>
        <p:spPr>
          <a:xfrm>
            <a:off x="2931225" y="732850"/>
            <a:ext cx="6235200" cy="59241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2" name="Google Shape;352;p1"/>
          <p:cNvSpPr/>
          <p:nvPr/>
        </p:nvSpPr>
        <p:spPr>
          <a:xfrm rot="10800000">
            <a:off x="2770824" y="434105"/>
            <a:ext cx="6594000" cy="6216300"/>
          </a:xfrm>
          <a:prstGeom prst="blockArc">
            <a:avLst>
              <a:gd fmla="val 3164085" name="adj1"/>
              <a:gd fmla="val 3012680" name="adj2"/>
              <a:gd fmla="val 6939" name="adj3"/>
            </a:avLst>
          </a:prstGeom>
          <a:solidFill>
            <a:srgbClr val="83E3D9"/>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3" name="Google Shape;353;p1"/>
          <p:cNvSpPr/>
          <p:nvPr/>
        </p:nvSpPr>
        <p:spPr>
          <a:xfrm rot="10800000">
            <a:off x="3529028" y="1113248"/>
            <a:ext cx="838571" cy="767653"/>
          </a:xfrm>
          <a:prstGeom prst="rtTriangle">
            <a:avLst/>
          </a:prstGeom>
          <a:solidFill>
            <a:srgbClr val="83E3D9"/>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4" name="Google Shape;354;p1"/>
          <p:cNvSpPr/>
          <p:nvPr/>
        </p:nvSpPr>
        <p:spPr>
          <a:xfrm>
            <a:off x="6369050" y="258750"/>
            <a:ext cx="1811100" cy="1254600"/>
          </a:xfrm>
          <a:prstGeom prst="roundRect">
            <a:avLst>
              <a:gd fmla="val 16667" name="adj"/>
            </a:avLst>
          </a:prstGeom>
          <a:solidFill>
            <a:srgbClr val="0000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rgbClr val="FFFFFF"/>
                </a:solidFill>
                <a:latin typeface="Arial"/>
                <a:ea typeface="Arial"/>
                <a:cs typeface="Arial"/>
                <a:sym typeface="Arial"/>
              </a:rPr>
              <a:t>Guided Discussions </a:t>
            </a:r>
            <a:endParaRPr b="1" i="0" sz="2000" u="none" cap="none" strike="noStrike">
              <a:solidFill>
                <a:srgbClr val="FFFFFF"/>
              </a:solidFill>
              <a:latin typeface="Arial"/>
              <a:ea typeface="Arial"/>
              <a:cs typeface="Arial"/>
              <a:sym typeface="Arial"/>
            </a:endParaRPr>
          </a:p>
        </p:txBody>
      </p:sp>
      <p:sp>
        <p:nvSpPr>
          <p:cNvPr id="355" name="Google Shape;355;p1"/>
          <p:cNvSpPr/>
          <p:nvPr/>
        </p:nvSpPr>
        <p:spPr>
          <a:xfrm>
            <a:off x="8066925" y="1552975"/>
            <a:ext cx="1811100" cy="1254600"/>
          </a:xfrm>
          <a:prstGeom prst="roundRect">
            <a:avLst>
              <a:gd fmla="val 16667" name="adj"/>
            </a:avLst>
          </a:prstGeom>
          <a:solidFill>
            <a:srgbClr val="0000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rgbClr val="FFFFFF"/>
                </a:solidFill>
                <a:latin typeface="Arial"/>
                <a:ea typeface="Arial"/>
                <a:cs typeface="Arial"/>
                <a:sym typeface="Arial"/>
              </a:rPr>
              <a:t>Positive Psychology</a:t>
            </a:r>
            <a:endParaRPr b="1" i="0" sz="2000" u="none" cap="none" strike="noStrike">
              <a:solidFill>
                <a:srgbClr val="FFFFFF"/>
              </a:solidFill>
              <a:latin typeface="Arial"/>
              <a:ea typeface="Arial"/>
              <a:cs typeface="Arial"/>
              <a:sym typeface="Arial"/>
            </a:endParaRPr>
          </a:p>
        </p:txBody>
      </p:sp>
      <p:sp>
        <p:nvSpPr>
          <p:cNvPr id="356" name="Google Shape;356;p1"/>
          <p:cNvSpPr/>
          <p:nvPr/>
        </p:nvSpPr>
        <p:spPr>
          <a:xfrm>
            <a:off x="8180149" y="3220375"/>
            <a:ext cx="1988290" cy="1254600"/>
          </a:xfrm>
          <a:prstGeom prst="roundRect">
            <a:avLst>
              <a:gd fmla="val 16667" name="adj"/>
            </a:avLst>
          </a:prstGeom>
          <a:solidFill>
            <a:srgbClr val="0000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rgbClr val="FFFFFF"/>
                </a:solidFill>
                <a:latin typeface="Arial"/>
                <a:ea typeface="Arial"/>
                <a:cs typeface="Arial"/>
                <a:sym typeface="Arial"/>
              </a:rPr>
              <a:t>Life Management Skills</a:t>
            </a:r>
            <a:endParaRPr b="1" i="0" sz="2000" u="none" cap="none" strike="noStrike">
              <a:solidFill>
                <a:srgbClr val="FFFFFF"/>
              </a:solidFill>
              <a:latin typeface="Arial"/>
              <a:ea typeface="Arial"/>
              <a:cs typeface="Arial"/>
              <a:sym typeface="Arial"/>
            </a:endParaRPr>
          </a:p>
        </p:txBody>
      </p:sp>
      <p:sp>
        <p:nvSpPr>
          <p:cNvPr id="357" name="Google Shape;357;p1"/>
          <p:cNvSpPr/>
          <p:nvPr/>
        </p:nvSpPr>
        <p:spPr>
          <a:xfrm>
            <a:off x="7575050" y="5107650"/>
            <a:ext cx="1811100" cy="1254600"/>
          </a:xfrm>
          <a:prstGeom prst="roundRect">
            <a:avLst>
              <a:gd fmla="val 16667" name="adj"/>
            </a:avLst>
          </a:prstGeom>
          <a:solidFill>
            <a:srgbClr val="0000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300"/>
              <a:buFont typeface="Arial"/>
              <a:buNone/>
            </a:pPr>
            <a:r>
              <a:rPr b="1" i="0" lang="en-US" sz="2300" u="none" cap="none" strike="noStrike">
                <a:solidFill>
                  <a:srgbClr val="FFFFFF"/>
                </a:solidFill>
                <a:latin typeface="Arial"/>
                <a:ea typeface="Arial"/>
                <a:cs typeface="Arial"/>
                <a:sym typeface="Arial"/>
              </a:rPr>
              <a:t>Art</a:t>
            </a:r>
            <a:endParaRPr b="1" i="0" sz="2300" u="none" cap="none" strike="noStrike">
              <a:solidFill>
                <a:srgbClr val="FFFFFF"/>
              </a:solidFill>
              <a:latin typeface="Arial"/>
              <a:ea typeface="Arial"/>
              <a:cs typeface="Arial"/>
              <a:sym typeface="Arial"/>
            </a:endParaRPr>
          </a:p>
        </p:txBody>
      </p:sp>
      <p:sp>
        <p:nvSpPr>
          <p:cNvPr id="358" name="Google Shape;358;p1"/>
          <p:cNvSpPr/>
          <p:nvPr/>
        </p:nvSpPr>
        <p:spPr>
          <a:xfrm>
            <a:off x="5162325" y="5534175"/>
            <a:ext cx="1811100" cy="1254600"/>
          </a:xfrm>
          <a:prstGeom prst="roundRect">
            <a:avLst>
              <a:gd fmla="val 16667" name="adj"/>
            </a:avLst>
          </a:prstGeom>
          <a:solidFill>
            <a:srgbClr val="0000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rgbClr val="FFFFFF"/>
                </a:solidFill>
                <a:latin typeface="Arial"/>
                <a:ea typeface="Arial"/>
                <a:cs typeface="Arial"/>
                <a:sym typeface="Arial"/>
              </a:rPr>
              <a:t>Reflective </a:t>
            </a:r>
            <a:endParaRPr b="1" i="0" sz="2000" u="none" cap="none" strike="noStrike">
              <a:solidFill>
                <a:srgbClr val="FFFFFF"/>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rgbClr val="FFFFFF"/>
                </a:solidFill>
                <a:latin typeface="Arial"/>
                <a:ea typeface="Arial"/>
                <a:cs typeface="Arial"/>
                <a:sym typeface="Arial"/>
              </a:rPr>
              <a:t>Writing</a:t>
            </a:r>
            <a:endParaRPr b="1" i="0" sz="2000" u="none" cap="none" strike="noStrike">
              <a:solidFill>
                <a:srgbClr val="FFFFFF"/>
              </a:solidFill>
              <a:latin typeface="Arial"/>
              <a:ea typeface="Arial"/>
              <a:cs typeface="Arial"/>
              <a:sym typeface="Arial"/>
            </a:endParaRPr>
          </a:p>
        </p:txBody>
      </p:sp>
      <p:sp>
        <p:nvSpPr>
          <p:cNvPr id="359" name="Google Shape;359;p1"/>
          <p:cNvSpPr/>
          <p:nvPr/>
        </p:nvSpPr>
        <p:spPr>
          <a:xfrm>
            <a:off x="2730400" y="5224125"/>
            <a:ext cx="1811100" cy="1254600"/>
          </a:xfrm>
          <a:prstGeom prst="roundRect">
            <a:avLst>
              <a:gd fmla="val 16667" name="adj"/>
            </a:avLst>
          </a:prstGeom>
          <a:solidFill>
            <a:srgbClr val="0000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rgbClr val="FFFFFF"/>
                </a:solidFill>
                <a:latin typeface="Arial"/>
                <a:ea typeface="Arial"/>
                <a:cs typeface="Arial"/>
                <a:sym typeface="Arial"/>
              </a:rPr>
              <a:t>Book Clubs</a:t>
            </a:r>
            <a:endParaRPr b="1" i="0" sz="2000" u="none" cap="none" strike="noStrike">
              <a:solidFill>
                <a:srgbClr val="FFFFFF"/>
              </a:solidFill>
              <a:latin typeface="Arial"/>
              <a:ea typeface="Arial"/>
              <a:cs typeface="Arial"/>
              <a:sym typeface="Arial"/>
            </a:endParaRPr>
          </a:p>
        </p:txBody>
      </p:sp>
      <p:sp>
        <p:nvSpPr>
          <p:cNvPr id="360" name="Google Shape;360;p1"/>
          <p:cNvSpPr/>
          <p:nvPr/>
        </p:nvSpPr>
        <p:spPr>
          <a:xfrm>
            <a:off x="1487761" y="3230463"/>
            <a:ext cx="1811100" cy="1254600"/>
          </a:xfrm>
          <a:prstGeom prst="roundRect">
            <a:avLst>
              <a:gd fmla="val 16667" name="adj"/>
            </a:avLst>
          </a:prstGeom>
          <a:solidFill>
            <a:srgbClr val="0000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rgbClr val="FFFFFF"/>
                </a:solidFill>
                <a:latin typeface="Arial"/>
                <a:ea typeface="Arial"/>
                <a:cs typeface="Arial"/>
                <a:sym typeface="Arial"/>
              </a:rPr>
              <a:t>Feedback </a:t>
            </a:r>
            <a:endParaRPr b="1" i="0" sz="2000" u="none" cap="none" strike="noStrike">
              <a:solidFill>
                <a:srgbClr val="FFFFFF"/>
              </a:solidFill>
              <a:latin typeface="Arial"/>
              <a:ea typeface="Arial"/>
              <a:cs typeface="Arial"/>
              <a:sym typeface="Arial"/>
            </a:endParaRPr>
          </a:p>
        </p:txBody>
      </p:sp>
      <p:sp>
        <p:nvSpPr>
          <p:cNvPr id="361" name="Google Shape;361;p1"/>
          <p:cNvSpPr/>
          <p:nvPr/>
        </p:nvSpPr>
        <p:spPr>
          <a:xfrm>
            <a:off x="3982650" y="152400"/>
            <a:ext cx="2009100" cy="1254600"/>
          </a:xfrm>
          <a:prstGeom prst="roundRect">
            <a:avLst>
              <a:gd fmla="val 16667" name="adj"/>
            </a:avLst>
          </a:prstGeom>
          <a:solidFill>
            <a:srgbClr val="0000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br>
              <a:rPr b="1" i="0" lang="en-US" sz="1800" u="none" cap="none" strike="noStrike">
                <a:solidFill>
                  <a:srgbClr val="FFFFFF"/>
                </a:solidFill>
                <a:latin typeface="Arial"/>
                <a:ea typeface="Arial"/>
                <a:cs typeface="Arial"/>
                <a:sym typeface="Arial"/>
              </a:rPr>
            </a:br>
            <a:r>
              <a:rPr b="1" i="0" lang="en-US" sz="2000" u="none" cap="none" strike="noStrike">
                <a:solidFill>
                  <a:srgbClr val="FFFFFF"/>
                </a:solidFill>
                <a:latin typeface="Arial"/>
                <a:ea typeface="Arial"/>
                <a:cs typeface="Arial"/>
                <a:sym typeface="Arial"/>
              </a:rPr>
              <a:t>Mindfulness</a:t>
            </a:r>
            <a:r>
              <a:rPr b="1" i="0" lang="en-US" sz="1800" u="none" cap="none" strike="noStrike">
                <a:solidFill>
                  <a:srgbClr val="FFFFFF"/>
                </a:solidFill>
                <a:latin typeface="Arial"/>
                <a:ea typeface="Arial"/>
                <a:cs typeface="Arial"/>
                <a:sym typeface="Arial"/>
              </a:rPr>
              <a:t> </a:t>
            </a:r>
            <a:endParaRPr b="1" i="0" sz="1800" u="none" cap="none" strike="noStrike">
              <a:solidFill>
                <a:srgbClr val="FFFFFF"/>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900"/>
              <a:buFont typeface="Arial"/>
              <a:buNone/>
            </a:pPr>
            <a:r>
              <a:t/>
            </a:r>
            <a:endParaRPr b="1" i="0" sz="1900" u="none" cap="none" strike="noStrike">
              <a:solidFill>
                <a:srgbClr val="FFFFFF"/>
              </a:solidFill>
              <a:latin typeface="Arial"/>
              <a:ea typeface="Arial"/>
              <a:cs typeface="Arial"/>
              <a:sym typeface="Arial"/>
            </a:endParaRPr>
          </a:p>
        </p:txBody>
      </p:sp>
      <p:cxnSp>
        <p:nvCxnSpPr>
          <p:cNvPr id="362" name="Google Shape;362;p1"/>
          <p:cNvCxnSpPr>
            <a:stCxn id="363" idx="7"/>
            <a:endCxn id="355" idx="1"/>
          </p:cNvCxnSpPr>
          <p:nvPr/>
        </p:nvCxnSpPr>
        <p:spPr>
          <a:xfrm flipH="1" rot="10800000">
            <a:off x="6369038" y="2180387"/>
            <a:ext cx="1698000" cy="1041600"/>
          </a:xfrm>
          <a:prstGeom prst="straightConnector1">
            <a:avLst/>
          </a:prstGeom>
          <a:noFill/>
          <a:ln cap="flat" cmpd="sng" w="9525">
            <a:solidFill>
              <a:schemeClr val="dk2"/>
            </a:solidFill>
            <a:prstDash val="solid"/>
            <a:round/>
            <a:headEnd len="sm" w="sm" type="none"/>
            <a:tailEnd len="sm" w="sm" type="none"/>
          </a:ln>
        </p:spPr>
      </p:cxnSp>
      <p:cxnSp>
        <p:nvCxnSpPr>
          <p:cNvPr id="364" name="Google Shape;364;p1"/>
          <p:cNvCxnSpPr>
            <a:stCxn id="363" idx="0"/>
          </p:cNvCxnSpPr>
          <p:nvPr/>
        </p:nvCxnSpPr>
        <p:spPr>
          <a:xfrm flipH="1" rot="10800000">
            <a:off x="6048825" y="1556350"/>
            <a:ext cx="941400" cy="1533000"/>
          </a:xfrm>
          <a:prstGeom prst="straightConnector1">
            <a:avLst/>
          </a:prstGeom>
          <a:noFill/>
          <a:ln cap="flat" cmpd="sng" w="9525">
            <a:solidFill>
              <a:schemeClr val="dk2"/>
            </a:solidFill>
            <a:prstDash val="solid"/>
            <a:round/>
            <a:headEnd len="sm" w="sm" type="none"/>
            <a:tailEnd len="sm" w="sm" type="none"/>
          </a:ln>
        </p:spPr>
      </p:cxnSp>
      <p:cxnSp>
        <p:nvCxnSpPr>
          <p:cNvPr id="365" name="Google Shape;365;p1"/>
          <p:cNvCxnSpPr>
            <a:stCxn id="363" idx="6"/>
            <a:endCxn id="356" idx="1"/>
          </p:cNvCxnSpPr>
          <p:nvPr/>
        </p:nvCxnSpPr>
        <p:spPr>
          <a:xfrm>
            <a:off x="6501675" y="3542200"/>
            <a:ext cx="1678500" cy="305400"/>
          </a:xfrm>
          <a:prstGeom prst="straightConnector1">
            <a:avLst/>
          </a:prstGeom>
          <a:noFill/>
          <a:ln cap="flat" cmpd="sng" w="9525">
            <a:solidFill>
              <a:schemeClr val="dk2"/>
            </a:solidFill>
            <a:prstDash val="solid"/>
            <a:round/>
            <a:headEnd len="sm" w="sm" type="none"/>
            <a:tailEnd len="sm" w="sm" type="none"/>
          </a:ln>
        </p:spPr>
      </p:cxnSp>
      <p:cxnSp>
        <p:nvCxnSpPr>
          <p:cNvPr id="366" name="Google Shape;366;p1"/>
          <p:cNvCxnSpPr>
            <a:stCxn id="363" idx="5"/>
            <a:endCxn id="357" idx="0"/>
          </p:cNvCxnSpPr>
          <p:nvPr/>
        </p:nvCxnSpPr>
        <p:spPr>
          <a:xfrm>
            <a:off x="6369038" y="3862413"/>
            <a:ext cx="2111700" cy="1245300"/>
          </a:xfrm>
          <a:prstGeom prst="straightConnector1">
            <a:avLst/>
          </a:prstGeom>
          <a:noFill/>
          <a:ln cap="flat" cmpd="sng" w="9525">
            <a:solidFill>
              <a:schemeClr val="dk2"/>
            </a:solidFill>
            <a:prstDash val="solid"/>
            <a:round/>
            <a:headEnd len="sm" w="sm" type="none"/>
            <a:tailEnd len="sm" w="sm" type="none"/>
          </a:ln>
        </p:spPr>
      </p:cxnSp>
      <p:cxnSp>
        <p:nvCxnSpPr>
          <p:cNvPr id="367" name="Google Shape;367;p1"/>
          <p:cNvCxnSpPr>
            <a:stCxn id="363" idx="4"/>
            <a:endCxn id="358" idx="0"/>
          </p:cNvCxnSpPr>
          <p:nvPr/>
        </p:nvCxnSpPr>
        <p:spPr>
          <a:xfrm>
            <a:off x="6048825" y="3995050"/>
            <a:ext cx="18900" cy="1539000"/>
          </a:xfrm>
          <a:prstGeom prst="straightConnector1">
            <a:avLst/>
          </a:prstGeom>
          <a:noFill/>
          <a:ln cap="flat" cmpd="sng" w="9525">
            <a:solidFill>
              <a:schemeClr val="dk2"/>
            </a:solidFill>
            <a:prstDash val="solid"/>
            <a:round/>
            <a:headEnd len="sm" w="sm" type="none"/>
            <a:tailEnd len="sm" w="sm" type="none"/>
          </a:ln>
        </p:spPr>
      </p:cxnSp>
      <p:cxnSp>
        <p:nvCxnSpPr>
          <p:cNvPr id="368" name="Google Shape;368;p1"/>
          <p:cNvCxnSpPr>
            <a:stCxn id="363" idx="3"/>
            <a:endCxn id="359" idx="0"/>
          </p:cNvCxnSpPr>
          <p:nvPr/>
        </p:nvCxnSpPr>
        <p:spPr>
          <a:xfrm flipH="1">
            <a:off x="3635812" y="3862413"/>
            <a:ext cx="2092800" cy="1361700"/>
          </a:xfrm>
          <a:prstGeom prst="straightConnector1">
            <a:avLst/>
          </a:prstGeom>
          <a:noFill/>
          <a:ln cap="flat" cmpd="sng" w="9525">
            <a:solidFill>
              <a:schemeClr val="dk2"/>
            </a:solidFill>
            <a:prstDash val="solid"/>
            <a:round/>
            <a:headEnd len="sm" w="sm" type="none"/>
            <a:tailEnd len="sm" w="sm" type="none"/>
          </a:ln>
        </p:spPr>
      </p:cxnSp>
      <p:cxnSp>
        <p:nvCxnSpPr>
          <p:cNvPr id="369" name="Google Shape;369;p1"/>
          <p:cNvCxnSpPr>
            <a:stCxn id="363" idx="2"/>
            <a:endCxn id="360" idx="3"/>
          </p:cNvCxnSpPr>
          <p:nvPr/>
        </p:nvCxnSpPr>
        <p:spPr>
          <a:xfrm flipH="1">
            <a:off x="3298875" y="3542200"/>
            <a:ext cx="2297100" cy="315600"/>
          </a:xfrm>
          <a:prstGeom prst="straightConnector1">
            <a:avLst/>
          </a:prstGeom>
          <a:noFill/>
          <a:ln cap="flat" cmpd="sng" w="9525">
            <a:solidFill>
              <a:schemeClr val="dk2"/>
            </a:solidFill>
            <a:prstDash val="solid"/>
            <a:round/>
            <a:headEnd len="sm" w="sm" type="none"/>
            <a:tailEnd len="sm" w="sm" type="none"/>
          </a:ln>
        </p:spPr>
      </p:cxnSp>
      <p:sp>
        <p:nvSpPr>
          <p:cNvPr id="370" name="Google Shape;370;p1"/>
          <p:cNvSpPr txBox="1"/>
          <p:nvPr/>
        </p:nvSpPr>
        <p:spPr>
          <a:xfrm rot="3871429">
            <a:off x="5126748" y="2032013"/>
            <a:ext cx="1094306" cy="292527"/>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Calibri"/>
                <a:ea typeface="Calibri"/>
                <a:cs typeface="Calibri"/>
                <a:sym typeface="Calibri"/>
              </a:rPr>
              <a:t>Who am I? </a:t>
            </a:r>
            <a:endParaRPr b="1" i="0" sz="1400" u="none" cap="none" strike="noStrike">
              <a:solidFill>
                <a:srgbClr val="000000"/>
              </a:solidFill>
              <a:latin typeface="Calibri"/>
              <a:ea typeface="Calibri"/>
              <a:cs typeface="Calibri"/>
              <a:sym typeface="Calibri"/>
            </a:endParaRPr>
          </a:p>
        </p:txBody>
      </p:sp>
      <p:sp>
        <p:nvSpPr>
          <p:cNvPr id="371" name="Google Shape;371;p1"/>
          <p:cNvSpPr txBox="1"/>
          <p:nvPr/>
        </p:nvSpPr>
        <p:spPr>
          <a:xfrm rot="1595986">
            <a:off x="6566038" y="4026146"/>
            <a:ext cx="1549730" cy="432679"/>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Calibri"/>
                <a:ea typeface="Calibri"/>
                <a:cs typeface="Calibri"/>
                <a:sym typeface="Calibri"/>
              </a:rPr>
              <a:t>How am I doing? </a:t>
            </a:r>
            <a:endParaRPr b="1" i="0" sz="1400" u="none" cap="none" strike="noStrike">
              <a:solidFill>
                <a:srgbClr val="000000"/>
              </a:solidFill>
              <a:latin typeface="Calibri"/>
              <a:ea typeface="Calibri"/>
              <a:cs typeface="Calibri"/>
              <a:sym typeface="Calibri"/>
            </a:endParaRPr>
          </a:p>
        </p:txBody>
      </p:sp>
      <p:sp>
        <p:nvSpPr>
          <p:cNvPr id="372" name="Google Shape;372;p1"/>
          <p:cNvSpPr txBox="1"/>
          <p:nvPr/>
        </p:nvSpPr>
        <p:spPr>
          <a:xfrm rot="-1711868">
            <a:off x="3951090" y="3851581"/>
            <a:ext cx="1556415" cy="558582"/>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1000"/>
              </a:spcBef>
              <a:spcAft>
                <a:spcPts val="0"/>
              </a:spcAft>
              <a:buClr>
                <a:srgbClr val="000000"/>
              </a:buClr>
              <a:buSzPts val="1400"/>
              <a:buFont typeface="Arial"/>
              <a:buNone/>
            </a:pPr>
            <a:r>
              <a:rPr b="1" i="0" lang="en-US" sz="1400" u="none" cap="none" strike="noStrike">
                <a:solidFill>
                  <a:schemeClr val="dk1"/>
                </a:solidFill>
                <a:latin typeface="Calibri"/>
                <a:ea typeface="Calibri"/>
                <a:cs typeface="Calibri"/>
                <a:sym typeface="Calibri"/>
              </a:rPr>
              <a:t>What do I need?</a:t>
            </a:r>
            <a:endParaRPr b="1" i="0" sz="200" u="none" cap="none" strike="noStrike">
              <a:solidFill>
                <a:srgbClr val="000000"/>
              </a:solidFill>
              <a:latin typeface="Calibri"/>
              <a:ea typeface="Calibri"/>
              <a:cs typeface="Calibri"/>
              <a:sym typeface="Calibri"/>
            </a:endParaRPr>
          </a:p>
        </p:txBody>
      </p:sp>
      <p:sp>
        <p:nvSpPr>
          <p:cNvPr id="373" name="Google Shape;373;p1"/>
          <p:cNvSpPr/>
          <p:nvPr/>
        </p:nvSpPr>
        <p:spPr>
          <a:xfrm>
            <a:off x="2219938" y="1472975"/>
            <a:ext cx="1960800" cy="1254600"/>
          </a:xfrm>
          <a:prstGeom prst="roundRect">
            <a:avLst>
              <a:gd fmla="val 16667" name="adj"/>
            </a:avLst>
          </a:prstGeom>
          <a:solidFill>
            <a:srgbClr val="0000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rgbClr val="FFFFFF"/>
                </a:solidFill>
                <a:latin typeface="Arial"/>
                <a:ea typeface="Arial"/>
                <a:cs typeface="Arial"/>
                <a:sym typeface="Arial"/>
              </a:rPr>
              <a:t>Self-</a:t>
            </a:r>
            <a:endParaRPr b="1" i="0" sz="2000" u="none" cap="none" strike="noStrike">
              <a:solidFill>
                <a:srgbClr val="FFFFF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rgbClr val="FFFFFF"/>
                </a:solidFill>
                <a:latin typeface="Arial"/>
                <a:ea typeface="Arial"/>
                <a:cs typeface="Arial"/>
                <a:sym typeface="Arial"/>
              </a:rPr>
              <a:t>Compassion</a:t>
            </a:r>
            <a:endParaRPr b="1" i="0" sz="2000" u="none" cap="none" strike="noStrike">
              <a:solidFill>
                <a:srgbClr val="FFFFFF"/>
              </a:solidFill>
              <a:latin typeface="Arial"/>
              <a:ea typeface="Arial"/>
              <a:cs typeface="Arial"/>
              <a:sym typeface="Arial"/>
            </a:endParaRPr>
          </a:p>
        </p:txBody>
      </p:sp>
      <p:cxnSp>
        <p:nvCxnSpPr>
          <p:cNvPr id="374" name="Google Shape;374;p1"/>
          <p:cNvCxnSpPr/>
          <p:nvPr/>
        </p:nvCxnSpPr>
        <p:spPr>
          <a:xfrm rot="10800000">
            <a:off x="4103550" y="2631750"/>
            <a:ext cx="1575300" cy="669900"/>
          </a:xfrm>
          <a:prstGeom prst="straightConnector1">
            <a:avLst/>
          </a:prstGeom>
          <a:noFill/>
          <a:ln cap="flat" cmpd="sng" w="9525">
            <a:solidFill>
              <a:schemeClr val="dk2"/>
            </a:solidFill>
            <a:prstDash val="solid"/>
            <a:round/>
            <a:headEnd len="sm" w="sm" type="none"/>
            <a:tailEnd len="sm" w="sm" type="none"/>
          </a:ln>
        </p:spPr>
      </p:cxnSp>
      <p:cxnSp>
        <p:nvCxnSpPr>
          <p:cNvPr id="375" name="Google Shape;375;p1"/>
          <p:cNvCxnSpPr>
            <a:stCxn id="361" idx="2"/>
          </p:cNvCxnSpPr>
          <p:nvPr/>
        </p:nvCxnSpPr>
        <p:spPr>
          <a:xfrm>
            <a:off x="4987200" y="1407000"/>
            <a:ext cx="936900" cy="1838100"/>
          </a:xfrm>
          <a:prstGeom prst="straightConnector1">
            <a:avLst/>
          </a:prstGeom>
          <a:noFill/>
          <a:ln cap="flat" cmpd="sng" w="9525">
            <a:solidFill>
              <a:schemeClr val="dk2"/>
            </a:solidFill>
            <a:prstDash val="solid"/>
            <a:round/>
            <a:headEnd len="sm" w="sm" type="none"/>
            <a:tailEnd len="sm" w="sm" type="none"/>
          </a:ln>
        </p:spPr>
      </p:cxnSp>
      <p:sp>
        <p:nvSpPr>
          <p:cNvPr id="363" name="Google Shape;363;p1"/>
          <p:cNvSpPr/>
          <p:nvPr/>
        </p:nvSpPr>
        <p:spPr>
          <a:xfrm>
            <a:off x="5595975" y="3089350"/>
            <a:ext cx="905700" cy="905700"/>
          </a:xfrm>
          <a:prstGeom prst="ellipse">
            <a:avLst/>
          </a:prstGeom>
          <a:solidFill>
            <a:srgbClr val="0000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6" name="Google Shape;376;p1"/>
          <p:cNvSpPr txBox="1"/>
          <p:nvPr/>
        </p:nvSpPr>
        <p:spPr>
          <a:xfrm rot="-296561">
            <a:off x="3645530" y="3253779"/>
            <a:ext cx="2009071" cy="433599"/>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Calibri"/>
                <a:ea typeface="Calibri"/>
                <a:cs typeface="Calibri"/>
                <a:sym typeface="Calibri"/>
              </a:rPr>
              <a:t>Why is this meaningful?</a:t>
            </a:r>
            <a:endParaRPr b="1" i="0" sz="1400" u="none" cap="none" strike="noStrike">
              <a:solidFill>
                <a:srgbClr val="000000"/>
              </a:solidFill>
              <a:latin typeface="Calibri"/>
              <a:ea typeface="Calibri"/>
              <a:cs typeface="Calibri"/>
              <a:sym typeface="Calibri"/>
            </a:endParaRPr>
          </a:p>
        </p:txBody>
      </p:sp>
      <p:sp>
        <p:nvSpPr>
          <p:cNvPr id="377" name="Google Shape;377;p1"/>
          <p:cNvSpPr txBox="1"/>
          <p:nvPr/>
        </p:nvSpPr>
        <p:spPr>
          <a:xfrm rot="-2008400">
            <a:off x="5783834" y="2251947"/>
            <a:ext cx="2749530" cy="605155"/>
          </a:xfrm>
          <a:prstGeom prst="rect">
            <a:avLst/>
          </a:prstGeom>
          <a:noFill/>
          <a:ln>
            <a:noFill/>
          </a:ln>
        </p:spPr>
        <p:txBody>
          <a:bodyPr anchorCtr="0" anchor="t" bIns="91425" lIns="91425" spcFirstLastPara="1" rIns="91425" wrap="square" tIns="91425">
            <a:noAutofit/>
          </a:bodyPr>
          <a:lstStyle/>
          <a:p>
            <a:pPr indent="0" lvl="0" marL="457200" marR="0" rtl="0" algn="l">
              <a:lnSpc>
                <a:spcPct val="90000"/>
              </a:lnSpc>
              <a:spcBef>
                <a:spcPts val="1000"/>
              </a:spcBef>
              <a:spcAft>
                <a:spcPts val="0"/>
              </a:spcAft>
              <a:buClr>
                <a:srgbClr val="000000"/>
              </a:buClr>
              <a:buSzPts val="1400"/>
              <a:buFont typeface="Arial"/>
              <a:buNone/>
            </a:pPr>
            <a:r>
              <a:rPr b="1" i="0" lang="en-US" sz="1400" u="none" cap="none" strike="noStrike">
                <a:solidFill>
                  <a:schemeClr val="dk1"/>
                </a:solidFill>
                <a:latin typeface="Calibri"/>
                <a:ea typeface="Calibri"/>
                <a:cs typeface="Calibri"/>
                <a:sym typeface="Calibri"/>
              </a:rPr>
              <a:t>What can I do about it?</a:t>
            </a:r>
            <a:endParaRPr b="1" i="0" sz="100" u="none" cap="none" strike="noStrike">
              <a:solidFill>
                <a:srgbClr val="000000"/>
              </a:solidFill>
              <a:latin typeface="Arial"/>
              <a:ea typeface="Arial"/>
              <a:cs typeface="Arial"/>
              <a:sym typeface="Arial"/>
            </a:endParaRPr>
          </a:p>
        </p:txBody>
      </p:sp>
      <p:sp>
        <p:nvSpPr>
          <p:cNvPr id="378" name="Google Shape;378;p1"/>
          <p:cNvSpPr txBox="1"/>
          <p:nvPr/>
        </p:nvSpPr>
        <p:spPr>
          <a:xfrm rot="1447455">
            <a:off x="4199569" y="2489862"/>
            <a:ext cx="1575174" cy="414811"/>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Calibri"/>
                <a:ea typeface="Calibri"/>
                <a:cs typeface="Calibri"/>
                <a:sym typeface="Calibri"/>
              </a:rPr>
              <a:t>How can I grow?</a:t>
            </a:r>
            <a:endParaRPr b="1" i="0" sz="1400" u="none" cap="none" strike="noStrike">
              <a:solidFill>
                <a:srgbClr val="000000"/>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ga3e03f296c_0_130"/>
          <p:cNvSpPr txBox="1"/>
          <p:nvPr>
            <p:ph type="title"/>
          </p:nvPr>
        </p:nvSpPr>
        <p:spPr>
          <a:xfrm>
            <a:off x="609600" y="825924"/>
            <a:ext cx="10972800" cy="100287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959"/>
              <a:buFont typeface="Calibri"/>
              <a:buNone/>
            </a:pPr>
            <a:r>
              <a:rPr b="1" lang="en-US"/>
              <a:t>Goals and Objectives</a:t>
            </a:r>
            <a:endParaRPr b="1"/>
          </a:p>
        </p:txBody>
      </p:sp>
      <p:sp>
        <p:nvSpPr>
          <p:cNvPr id="115" name="Google Shape;115;ga3e03f296c_0_130"/>
          <p:cNvSpPr txBox="1"/>
          <p:nvPr>
            <p:ph idx="1" type="body"/>
          </p:nvPr>
        </p:nvSpPr>
        <p:spPr>
          <a:xfrm>
            <a:off x="1357161" y="2146434"/>
            <a:ext cx="9693129" cy="374837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800"/>
              <a:buFont typeface="Arial"/>
              <a:buNone/>
            </a:pPr>
            <a:r>
              <a:rPr lang="en-US" sz="3000"/>
              <a:t>1.Describe the importance of including a focus on reflective practice in your curriculum.</a:t>
            </a:r>
            <a:endParaRPr/>
          </a:p>
          <a:p>
            <a:pPr indent="0" lvl="0" marL="0" rtl="0" algn="l">
              <a:lnSpc>
                <a:spcPct val="90000"/>
              </a:lnSpc>
              <a:spcBef>
                <a:spcPts val="0"/>
              </a:spcBef>
              <a:spcAft>
                <a:spcPts val="0"/>
              </a:spcAft>
              <a:buClr>
                <a:schemeClr val="dk1"/>
              </a:buClr>
              <a:buSzPts val="2800"/>
              <a:buFont typeface="Arial"/>
              <a:buNone/>
            </a:pPr>
            <a:br>
              <a:rPr lang="en-US" sz="3000"/>
            </a:br>
            <a:r>
              <a:rPr lang="en-US" sz="3000"/>
              <a:t>2.Obtain, adapt and implement one or more reflective experiences in your program.</a:t>
            </a:r>
            <a:endParaRPr sz="3000"/>
          </a:p>
          <a:p>
            <a:pPr indent="0" lvl="0" marL="0" rtl="0" algn="l">
              <a:lnSpc>
                <a:spcPct val="90000"/>
              </a:lnSpc>
              <a:spcBef>
                <a:spcPts val="0"/>
              </a:spcBef>
              <a:spcAft>
                <a:spcPts val="0"/>
              </a:spcAft>
              <a:buClr>
                <a:schemeClr val="dk1"/>
              </a:buClr>
              <a:buSzPts val="2800"/>
              <a:buFont typeface="Arial"/>
              <a:buNone/>
            </a:pPr>
            <a:br>
              <a:rPr lang="en-US" sz="3000"/>
            </a:br>
            <a:r>
              <a:rPr lang="en-US" sz="3000"/>
              <a:t>3.Create evaluations of the reflective experiences that link to professionalism sub competencies in Milestones 2.0.</a:t>
            </a:r>
            <a:endParaRPr sz="3000"/>
          </a:p>
          <a:p>
            <a:pPr indent="-139700" lvl="0" marL="342900" rtl="0" algn="l">
              <a:lnSpc>
                <a:spcPct val="100000"/>
              </a:lnSpc>
              <a:spcBef>
                <a:spcPts val="0"/>
              </a:spcBef>
              <a:spcAft>
                <a:spcPts val="0"/>
              </a:spcAft>
              <a:buClr>
                <a:schemeClr val="dk1"/>
              </a:buClr>
              <a:buSzPts val="3200"/>
              <a:buNone/>
            </a:pPr>
            <a:r>
              <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2" name="Shape 382"/>
        <p:cNvGrpSpPr/>
        <p:nvPr/>
      </p:nvGrpSpPr>
      <p:grpSpPr>
        <a:xfrm>
          <a:off x="0" y="0"/>
          <a:ext cx="0" cy="0"/>
          <a:chOff x="0" y="0"/>
          <a:chExt cx="0" cy="0"/>
        </a:xfrm>
      </p:grpSpPr>
      <p:sp>
        <p:nvSpPr>
          <p:cNvPr id="383" name="Google Shape;383;g9e7207812f_3_1"/>
          <p:cNvSpPr txBox="1"/>
          <p:nvPr>
            <p:ph type="ctrTitle"/>
          </p:nvPr>
        </p:nvSpPr>
        <p:spPr>
          <a:xfrm>
            <a:off x="937549" y="1162290"/>
            <a:ext cx="10363200" cy="22068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1100"/>
              <a:buFont typeface="Arial"/>
              <a:buNone/>
            </a:pPr>
            <a:r>
              <a:t/>
            </a:r>
            <a:endParaRPr b="1"/>
          </a:p>
          <a:p>
            <a:pPr indent="0" lvl="0" marL="0" rtl="0" algn="ctr">
              <a:lnSpc>
                <a:spcPct val="90000"/>
              </a:lnSpc>
              <a:spcBef>
                <a:spcPts val="0"/>
              </a:spcBef>
              <a:spcAft>
                <a:spcPts val="0"/>
              </a:spcAft>
              <a:buClr>
                <a:schemeClr val="dk1"/>
              </a:buClr>
              <a:buSzPts val="1100"/>
              <a:buFont typeface="Arial"/>
              <a:buNone/>
            </a:pPr>
            <a:r>
              <a:rPr b="1" lang="en-US"/>
              <a:t>Collaborative Resources for Reflective Practice Curriculum will available on the  STFM Resource Library by Mon. Nov. 9th</a:t>
            </a:r>
            <a:endParaRPr b="1"/>
          </a:p>
          <a:p>
            <a:pPr indent="0" lvl="0" marL="0" rtl="0" algn="l">
              <a:lnSpc>
                <a:spcPct val="100000"/>
              </a:lnSpc>
              <a:spcBef>
                <a:spcPts val="0"/>
              </a:spcBef>
              <a:spcAft>
                <a:spcPts val="0"/>
              </a:spcAft>
              <a:buClr>
                <a:schemeClr val="dk1"/>
              </a:buClr>
              <a:buSzPts val="4400"/>
              <a:buFont typeface="Calibri"/>
              <a:buNone/>
            </a:pPr>
            <a:r>
              <a:t/>
            </a:r>
            <a:endParaRPr b="1"/>
          </a:p>
        </p:txBody>
      </p:sp>
      <p:sp>
        <p:nvSpPr>
          <p:cNvPr id="384" name="Google Shape;384;g9e7207812f_3_1"/>
          <p:cNvSpPr txBox="1"/>
          <p:nvPr>
            <p:ph idx="1" type="subTitle"/>
          </p:nvPr>
        </p:nvSpPr>
        <p:spPr>
          <a:xfrm>
            <a:off x="937549" y="4066080"/>
            <a:ext cx="9516000" cy="22068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1000"/>
              </a:spcBef>
              <a:spcAft>
                <a:spcPts val="0"/>
              </a:spcAft>
              <a:buClr>
                <a:schemeClr val="dk1"/>
              </a:buClr>
              <a:buSzPts val="1100"/>
              <a:buFont typeface="Arial"/>
              <a:buNone/>
            </a:pPr>
            <a:r>
              <a:rPr lang="en-US" sz="3000">
                <a:solidFill>
                  <a:schemeClr val="dk1"/>
                </a:solidFill>
              </a:rPr>
              <a:t>Contact us!</a:t>
            </a:r>
            <a:endParaRPr sz="3000">
              <a:solidFill>
                <a:schemeClr val="dk1"/>
              </a:solidFill>
            </a:endParaRPr>
          </a:p>
          <a:p>
            <a:pPr indent="0" lvl="0" marL="0" rtl="0" algn="ctr">
              <a:lnSpc>
                <a:spcPct val="90000"/>
              </a:lnSpc>
              <a:spcBef>
                <a:spcPts val="1000"/>
              </a:spcBef>
              <a:spcAft>
                <a:spcPts val="0"/>
              </a:spcAft>
              <a:buClr>
                <a:schemeClr val="dk1"/>
              </a:buClr>
              <a:buSzPts val="1100"/>
              <a:buFont typeface="Arial"/>
              <a:buNone/>
            </a:pPr>
            <a:r>
              <a:rPr i="1" lang="en-US" sz="3000" u="sng">
                <a:solidFill>
                  <a:srgbClr val="0563C1"/>
                </a:solidFill>
                <a:hlinkClick r:id="rId3">
                  <a:extLst>
                    <a:ext uri="{A12FA001-AC4F-418D-AE19-62706E023703}">
                      <ahyp:hlinkClr val="tx"/>
                    </a:ext>
                  </a:extLst>
                </a:hlinkClick>
              </a:rPr>
              <a:t>amy.romain@sparrow.org</a:t>
            </a:r>
            <a:endParaRPr i="1" sz="3000">
              <a:solidFill>
                <a:srgbClr val="666666"/>
              </a:solidFill>
            </a:endParaRPr>
          </a:p>
          <a:p>
            <a:pPr indent="0" lvl="0" marL="0" rtl="0" algn="ctr">
              <a:lnSpc>
                <a:spcPct val="90000"/>
              </a:lnSpc>
              <a:spcBef>
                <a:spcPts val="1000"/>
              </a:spcBef>
              <a:spcAft>
                <a:spcPts val="0"/>
              </a:spcAft>
              <a:buClr>
                <a:schemeClr val="dk1"/>
              </a:buClr>
              <a:buSzPts val="1100"/>
              <a:buFont typeface="Arial"/>
              <a:buNone/>
            </a:pPr>
            <a:r>
              <a:rPr i="1" lang="en-US" sz="3000" u="sng">
                <a:solidFill>
                  <a:srgbClr val="0563C1"/>
                </a:solidFill>
                <a:hlinkClick r:id="rId4">
                  <a:extLst>
                    <a:ext uri="{A12FA001-AC4F-418D-AE19-62706E023703}">
                      <ahyp:hlinkClr val="tx"/>
                    </a:ext>
                  </a:extLst>
                </a:hlinkClick>
              </a:rPr>
              <a:t>amy.odom@sparrow.org</a:t>
            </a:r>
            <a:r>
              <a:rPr i="1" lang="en-US" sz="3000">
                <a:solidFill>
                  <a:srgbClr val="666666"/>
                </a:solidFill>
              </a:rPr>
              <a:t> </a:t>
            </a:r>
            <a:endParaRPr i="1" sz="3000">
              <a:solidFill>
                <a:srgbClr val="666666"/>
              </a:solidFill>
            </a:endParaRPr>
          </a:p>
          <a:p>
            <a:pPr indent="0" lvl="0" marL="0" rtl="0" algn="ctr">
              <a:lnSpc>
                <a:spcPct val="100000"/>
              </a:lnSpc>
              <a:spcBef>
                <a:spcPts val="0"/>
              </a:spcBef>
              <a:spcAft>
                <a:spcPts val="0"/>
              </a:spcAft>
              <a:buClr>
                <a:srgbClr val="888888"/>
              </a:buClr>
              <a:buSzPts val="3200"/>
              <a:buNone/>
            </a:pPr>
            <a:r>
              <a:t/>
            </a:r>
            <a:endParaRPr>
              <a:solidFill>
                <a:srgbClr val="0000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4"/>
          <p:cNvSpPr txBox="1"/>
          <p:nvPr>
            <p:ph type="title"/>
          </p:nvPr>
        </p:nvSpPr>
        <p:spPr>
          <a:xfrm>
            <a:off x="6400800" y="288124"/>
            <a:ext cx="4814163"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lang="en-US"/>
              <a:t>Agenda</a:t>
            </a:r>
            <a:endParaRPr b="1"/>
          </a:p>
        </p:txBody>
      </p:sp>
      <p:sp>
        <p:nvSpPr>
          <p:cNvPr id="121" name="Google Shape;121;p4"/>
          <p:cNvSpPr txBox="1"/>
          <p:nvPr>
            <p:ph idx="1" type="body"/>
          </p:nvPr>
        </p:nvSpPr>
        <p:spPr>
          <a:xfrm>
            <a:off x="6400800" y="1613687"/>
            <a:ext cx="5434262" cy="4902459"/>
          </a:xfrm>
          <a:prstGeom prst="rect">
            <a:avLst/>
          </a:prstGeom>
          <a:noFill/>
          <a:ln>
            <a:noFill/>
          </a:ln>
        </p:spPr>
        <p:txBody>
          <a:bodyPr anchorCtr="0" anchor="t" bIns="45700" lIns="91425" spcFirstLastPara="1" rIns="91425" wrap="square" tIns="45700">
            <a:normAutofit/>
          </a:bodyPr>
          <a:lstStyle/>
          <a:p>
            <a:pPr indent="-342900" lvl="0" marL="457200" rtl="0" algn="l">
              <a:lnSpc>
                <a:spcPct val="115000"/>
              </a:lnSpc>
              <a:spcBef>
                <a:spcPts val="0"/>
              </a:spcBef>
              <a:spcAft>
                <a:spcPts val="0"/>
              </a:spcAft>
              <a:buSzPts val="1800"/>
              <a:buChar char="•"/>
            </a:pPr>
            <a:r>
              <a:rPr lang="en-US" sz="3000"/>
              <a:t>Reflective Practice Defined</a:t>
            </a:r>
            <a:endParaRPr sz="3000"/>
          </a:p>
          <a:p>
            <a:pPr indent="-342900" lvl="0" marL="457200" rtl="0" algn="l">
              <a:lnSpc>
                <a:spcPct val="115000"/>
              </a:lnSpc>
              <a:spcBef>
                <a:spcPts val="0"/>
              </a:spcBef>
              <a:spcAft>
                <a:spcPts val="0"/>
              </a:spcAft>
              <a:buSzPts val="1800"/>
              <a:buChar char="•"/>
            </a:pPr>
            <a:r>
              <a:rPr lang="en-US" sz="3000"/>
              <a:t>ACGME Requirements and Milestones </a:t>
            </a:r>
            <a:endParaRPr sz="3000"/>
          </a:p>
          <a:p>
            <a:pPr indent="-342900" lvl="0" marL="457200" rtl="0" algn="l">
              <a:lnSpc>
                <a:spcPct val="115000"/>
              </a:lnSpc>
              <a:spcBef>
                <a:spcPts val="0"/>
              </a:spcBef>
              <a:spcAft>
                <a:spcPts val="0"/>
              </a:spcAft>
              <a:buSzPts val="1800"/>
              <a:buChar char="•"/>
            </a:pPr>
            <a:r>
              <a:rPr lang="en-US" sz="3000"/>
              <a:t>Overview of Longitudinal Reflective Practice Curriculum </a:t>
            </a:r>
            <a:endParaRPr sz="3000"/>
          </a:p>
          <a:p>
            <a:pPr indent="-342900" lvl="0" marL="457200" rtl="0" algn="l">
              <a:lnSpc>
                <a:spcPct val="115000"/>
              </a:lnSpc>
              <a:spcBef>
                <a:spcPts val="0"/>
              </a:spcBef>
              <a:spcAft>
                <a:spcPts val="0"/>
              </a:spcAft>
              <a:buSzPts val="1800"/>
              <a:buChar char="•"/>
            </a:pPr>
            <a:r>
              <a:rPr lang="en-US" sz="3000"/>
              <a:t>Thoughts on Evaluation </a:t>
            </a:r>
            <a:endParaRPr sz="3000"/>
          </a:p>
          <a:p>
            <a:pPr indent="-342900" lvl="0" marL="457200" rtl="0" algn="l">
              <a:lnSpc>
                <a:spcPct val="115000"/>
              </a:lnSpc>
              <a:spcBef>
                <a:spcPts val="0"/>
              </a:spcBef>
              <a:spcAft>
                <a:spcPts val="0"/>
              </a:spcAft>
              <a:buSzPts val="1800"/>
              <a:buChar char="•"/>
            </a:pPr>
            <a:r>
              <a:rPr lang="en-US" sz="3000"/>
              <a:t>Engagement Tips</a:t>
            </a:r>
            <a:endParaRPr sz="3000"/>
          </a:p>
          <a:p>
            <a:pPr indent="-342900" lvl="0" marL="457200" rtl="0" algn="l">
              <a:lnSpc>
                <a:spcPct val="115000"/>
              </a:lnSpc>
              <a:spcBef>
                <a:spcPts val="0"/>
              </a:spcBef>
              <a:spcAft>
                <a:spcPts val="0"/>
              </a:spcAft>
              <a:buSzPts val="1800"/>
              <a:buChar char="•"/>
            </a:pPr>
            <a:r>
              <a:rPr lang="en-US" sz="3000"/>
              <a:t>Discussion </a:t>
            </a:r>
            <a:endParaRPr sz="3000"/>
          </a:p>
        </p:txBody>
      </p:sp>
      <p:sp>
        <p:nvSpPr>
          <p:cNvPr id="122" name="Google Shape;122;p4"/>
          <p:cNvSpPr txBox="1"/>
          <p:nvPr/>
        </p:nvSpPr>
        <p:spPr>
          <a:xfrm>
            <a:off x="1553000" y="3037650"/>
            <a:ext cx="2062500" cy="335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1800">
                <a:latin typeface="Calibri"/>
                <a:ea typeface="Calibri"/>
                <a:cs typeface="Calibri"/>
                <a:sym typeface="Calibri"/>
              </a:rPr>
              <a:t>image removed</a:t>
            </a:r>
            <a:endParaRPr sz="1800">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5"/>
          <p:cNvSpPr txBox="1"/>
          <p:nvPr>
            <p:ph type="title"/>
          </p:nvPr>
        </p:nvSpPr>
        <p:spPr>
          <a:xfrm>
            <a:off x="577516" y="5368925"/>
            <a:ext cx="10979484" cy="1173299"/>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b="1" lang="en-US"/>
              <a:t>Reflective Practice</a:t>
            </a:r>
            <a:endParaRPr b="1"/>
          </a:p>
        </p:txBody>
      </p:sp>
      <p:sp>
        <p:nvSpPr>
          <p:cNvPr id="128" name="Google Shape;128;p5"/>
          <p:cNvSpPr txBox="1"/>
          <p:nvPr/>
        </p:nvSpPr>
        <p:spPr>
          <a:xfrm>
            <a:off x="5036013" y="2422650"/>
            <a:ext cx="2062500" cy="503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1800">
                <a:latin typeface="Calibri"/>
                <a:ea typeface="Calibri"/>
                <a:cs typeface="Calibri"/>
                <a:sym typeface="Calibri"/>
              </a:rPr>
              <a:t>image removed</a:t>
            </a:r>
            <a:endParaRPr sz="1800">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7"/>
          <p:cNvSpPr txBox="1"/>
          <p:nvPr>
            <p:ph type="title"/>
          </p:nvPr>
        </p:nvSpPr>
        <p:spPr>
          <a:xfrm>
            <a:off x="644893" y="365125"/>
            <a:ext cx="10708907"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lang="en-US"/>
              <a:t>ACGME Common Program Requirements for Family Medicine</a:t>
            </a:r>
            <a:endParaRPr b="1"/>
          </a:p>
        </p:txBody>
      </p:sp>
      <p:sp>
        <p:nvSpPr>
          <p:cNvPr id="134" name="Google Shape;134;p7"/>
          <p:cNvSpPr txBox="1"/>
          <p:nvPr>
            <p:ph idx="1" type="body"/>
          </p:nvPr>
        </p:nvSpPr>
        <p:spPr>
          <a:xfrm>
            <a:off x="838200" y="2758311"/>
            <a:ext cx="10515600" cy="3492446"/>
          </a:xfrm>
          <a:prstGeom prst="rect">
            <a:avLst/>
          </a:prstGeom>
          <a:noFill/>
          <a:ln>
            <a:noFill/>
          </a:ln>
        </p:spPr>
        <p:txBody>
          <a:bodyPr anchorCtr="0" anchor="t" bIns="45700" lIns="91425" spcFirstLastPara="1" rIns="91425" wrap="square" tIns="45700">
            <a:normAutofit/>
          </a:bodyPr>
          <a:lstStyle/>
          <a:p>
            <a:pPr indent="-457200" lvl="0" marL="635000" rtl="0" algn="l">
              <a:lnSpc>
                <a:spcPct val="90000"/>
              </a:lnSpc>
              <a:spcBef>
                <a:spcPts val="0"/>
              </a:spcBef>
              <a:spcAft>
                <a:spcPts val="0"/>
              </a:spcAft>
              <a:buSzPts val="2800"/>
              <a:buChar char="•"/>
            </a:pPr>
            <a:r>
              <a:rPr lang="en-US"/>
              <a:t>Self - Reflection is a thread that goes through the wellbeing requirements but more importantly is core to professional and personal growth</a:t>
            </a:r>
            <a:endParaRPr/>
          </a:p>
          <a:p>
            <a:pPr indent="0" lvl="0" marL="177800" rtl="0" algn="l">
              <a:lnSpc>
                <a:spcPct val="90000"/>
              </a:lnSpc>
              <a:spcBef>
                <a:spcPts val="0"/>
              </a:spcBef>
              <a:spcAft>
                <a:spcPts val="0"/>
              </a:spcAft>
              <a:buSzPts val="2800"/>
              <a:buNone/>
            </a:pPr>
            <a:r>
              <a:t/>
            </a:r>
            <a:endParaRPr/>
          </a:p>
          <a:p>
            <a:pPr indent="-457200" lvl="0" marL="635000" rtl="0" algn="l">
              <a:lnSpc>
                <a:spcPct val="90000"/>
              </a:lnSpc>
              <a:spcBef>
                <a:spcPts val="0"/>
              </a:spcBef>
              <a:spcAft>
                <a:spcPts val="0"/>
              </a:spcAft>
              <a:buSzPts val="2800"/>
              <a:buChar char="•"/>
            </a:pPr>
            <a:r>
              <a:rPr lang="en-US"/>
              <a:t>Pages 50-51 of ACGME Common Program Requirements for FM</a:t>
            </a:r>
            <a:endParaRPr/>
          </a:p>
          <a:p>
            <a:pPr indent="0" lvl="0" marL="177800" rtl="0" algn="l">
              <a:lnSpc>
                <a:spcPct val="90000"/>
              </a:lnSpc>
              <a:spcBef>
                <a:spcPts val="0"/>
              </a:spcBef>
              <a:spcAft>
                <a:spcPts val="0"/>
              </a:spcAft>
              <a:buSzPts val="2800"/>
              <a:buNone/>
            </a:pPr>
            <a:r>
              <a:t/>
            </a:r>
            <a:endParaRPr/>
          </a:p>
          <a:p>
            <a:pPr indent="-457200" lvl="0" marL="635000" rtl="0" algn="l">
              <a:lnSpc>
                <a:spcPct val="90000"/>
              </a:lnSpc>
              <a:spcBef>
                <a:spcPts val="0"/>
              </a:spcBef>
              <a:spcAft>
                <a:spcPts val="0"/>
              </a:spcAft>
              <a:buSzPts val="2800"/>
              <a:buChar char="•"/>
            </a:pPr>
            <a:r>
              <a:rPr lang="en-US"/>
              <a:t>“Wellbeing” - proactive attention to life inside and outside of medicine</a:t>
            </a:r>
            <a:endParaRPr/>
          </a:p>
        </p:txBody>
      </p:sp>
      <p:pic>
        <p:nvPicPr>
          <p:cNvPr id="135" name="Google Shape;135;p7"/>
          <p:cNvPicPr preferRelativeResize="0"/>
          <p:nvPr/>
        </p:nvPicPr>
        <p:blipFill rotWithShape="1">
          <a:blip r:embed="rId3">
            <a:alphaModFix/>
          </a:blip>
          <a:srcRect b="0" l="0" r="0" t="0"/>
          <a:stretch/>
        </p:blipFill>
        <p:spPr>
          <a:xfrm>
            <a:off x="304800" y="1604061"/>
            <a:ext cx="11582400" cy="1154250"/>
          </a:xfrm>
          <a:prstGeom prst="rect">
            <a:avLst/>
          </a:prstGeom>
          <a:noFill/>
          <a:ln>
            <a:noFill/>
          </a:ln>
        </p:spPr>
      </p:pic>
      <p:sp>
        <p:nvSpPr>
          <p:cNvPr id="136" name="Google Shape;136;p7"/>
          <p:cNvSpPr txBox="1"/>
          <p:nvPr/>
        </p:nvSpPr>
        <p:spPr>
          <a:xfrm>
            <a:off x="690300" y="6006471"/>
            <a:ext cx="10811400" cy="6879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chemeClr val="dk1"/>
              </a:buClr>
              <a:buSzPts val="1100"/>
              <a:buFont typeface="Arial"/>
              <a:buNone/>
            </a:pPr>
            <a:r>
              <a:rPr b="0" i="0" lang="en-US" sz="1100" u="none" cap="none" strike="noStrike">
                <a:solidFill>
                  <a:schemeClr val="dk1"/>
                </a:solidFill>
                <a:latin typeface="Calibri"/>
                <a:ea typeface="Calibri"/>
                <a:cs typeface="Calibri"/>
                <a:sym typeface="Calibri"/>
              </a:rPr>
              <a:t>ACGME Common Program Requirements for Family Medicine. Revised:  June 2019; effective: July 1, 2019. Retrieved on 10/20/20 from</a:t>
            </a:r>
            <a:r>
              <a:rPr b="0" i="0" lang="en-US" sz="1100" u="none" cap="none" strike="noStrike">
                <a:solidFill>
                  <a:schemeClr val="dk1"/>
                </a:solidFill>
                <a:uFill>
                  <a:noFill/>
                </a:uFill>
                <a:latin typeface="Calibri"/>
                <a:ea typeface="Calibri"/>
                <a:cs typeface="Calibri"/>
                <a:sym typeface="Calibri"/>
                <a:hlinkClick r:id="rId4">
                  <a:extLst>
                    <a:ext uri="{A12FA001-AC4F-418D-AE19-62706E023703}">
                      <ahyp:hlinkClr val="tx"/>
                    </a:ext>
                  </a:extLst>
                </a:hlinkClick>
              </a:rPr>
              <a:t> </a:t>
            </a:r>
            <a:r>
              <a:rPr b="0" i="0" lang="en-US" sz="1100" u="sng" cap="none" strike="noStrike">
                <a:solidFill>
                  <a:schemeClr val="hlink"/>
                </a:solidFill>
                <a:latin typeface="Calibri"/>
                <a:ea typeface="Calibri"/>
                <a:cs typeface="Calibri"/>
                <a:sym typeface="Calibri"/>
                <a:hlinkClick r:id="rId5"/>
              </a:rPr>
              <a:t>https://acgme.org/Specialties/Program-Requirements-and-FAQs-and-Applications</a:t>
            </a:r>
            <a:endParaRPr b="0" i="0" sz="1400" u="none" cap="none" strike="noStrike">
              <a:solidFill>
                <a:srgbClr val="000000"/>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6"/>
          <p:cNvSpPr txBox="1"/>
          <p:nvPr>
            <p:ph type="title"/>
          </p:nvPr>
        </p:nvSpPr>
        <p:spPr>
          <a:xfrm>
            <a:off x="609600" y="365125"/>
            <a:ext cx="107442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lang="en-US"/>
              <a:t>The Core of Reflective Practice Curriculum</a:t>
            </a:r>
            <a:endParaRPr b="1"/>
          </a:p>
        </p:txBody>
      </p:sp>
      <p:sp>
        <p:nvSpPr>
          <p:cNvPr id="142" name="Google Shape;142;p6"/>
          <p:cNvSpPr txBox="1"/>
          <p:nvPr>
            <p:ph idx="1" type="body"/>
          </p:nvPr>
        </p:nvSpPr>
        <p:spPr>
          <a:xfrm>
            <a:off x="609600" y="1825625"/>
            <a:ext cx="11254500" cy="43515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SzPts val="1800"/>
              <a:buNone/>
            </a:pPr>
            <a:r>
              <a:rPr lang="en-US" sz="2900"/>
              <a:t>Residents will be competent in looking inward and asking themselves:</a:t>
            </a:r>
            <a:endParaRPr sz="2900"/>
          </a:p>
          <a:p>
            <a:pPr indent="-349250" lvl="0" marL="457200" rtl="0" algn="l">
              <a:lnSpc>
                <a:spcPct val="90000"/>
              </a:lnSpc>
              <a:spcBef>
                <a:spcPts val="0"/>
              </a:spcBef>
              <a:spcAft>
                <a:spcPts val="0"/>
              </a:spcAft>
              <a:buSzPts val="1900"/>
              <a:buChar char="•"/>
            </a:pPr>
            <a:r>
              <a:rPr lang="en-US" sz="2900"/>
              <a:t>Who Am I?</a:t>
            </a:r>
            <a:endParaRPr sz="2900"/>
          </a:p>
          <a:p>
            <a:pPr indent="-349250" lvl="0" marL="457200" rtl="0" algn="l">
              <a:lnSpc>
                <a:spcPct val="90000"/>
              </a:lnSpc>
              <a:spcBef>
                <a:spcPts val="0"/>
              </a:spcBef>
              <a:spcAft>
                <a:spcPts val="0"/>
              </a:spcAft>
              <a:buSzPts val="1900"/>
              <a:buChar char="•"/>
            </a:pPr>
            <a:r>
              <a:rPr lang="en-US" sz="2900"/>
              <a:t>How am I doing?</a:t>
            </a:r>
            <a:endParaRPr sz="2900"/>
          </a:p>
          <a:p>
            <a:pPr indent="-349250" lvl="0" marL="457200" rtl="0" algn="l">
              <a:lnSpc>
                <a:spcPct val="90000"/>
              </a:lnSpc>
              <a:spcBef>
                <a:spcPts val="0"/>
              </a:spcBef>
              <a:spcAft>
                <a:spcPts val="0"/>
              </a:spcAft>
              <a:buSzPts val="1900"/>
              <a:buChar char="•"/>
            </a:pPr>
            <a:r>
              <a:rPr lang="en-US" sz="2900"/>
              <a:t>What do I need?</a:t>
            </a:r>
            <a:endParaRPr sz="2900"/>
          </a:p>
          <a:p>
            <a:pPr indent="-349250" lvl="0" marL="457200" rtl="0" algn="l">
              <a:lnSpc>
                <a:spcPct val="90000"/>
              </a:lnSpc>
              <a:spcBef>
                <a:spcPts val="0"/>
              </a:spcBef>
              <a:spcAft>
                <a:spcPts val="0"/>
              </a:spcAft>
              <a:buClr>
                <a:srgbClr val="000000"/>
              </a:buClr>
              <a:buSzPts val="1900"/>
              <a:buChar char="•"/>
            </a:pPr>
            <a:r>
              <a:rPr lang="en-US" sz="2900">
                <a:solidFill>
                  <a:srgbClr val="000000"/>
                </a:solidFill>
              </a:rPr>
              <a:t>Why is/isn’t this meaningful?</a:t>
            </a:r>
            <a:endParaRPr sz="2900">
              <a:solidFill>
                <a:srgbClr val="000000"/>
              </a:solidFill>
            </a:endParaRPr>
          </a:p>
          <a:p>
            <a:pPr indent="-349250" lvl="0" marL="457200" rtl="0" algn="l">
              <a:lnSpc>
                <a:spcPct val="90000"/>
              </a:lnSpc>
              <a:spcBef>
                <a:spcPts val="0"/>
              </a:spcBef>
              <a:spcAft>
                <a:spcPts val="0"/>
              </a:spcAft>
              <a:buClr>
                <a:srgbClr val="000000"/>
              </a:buClr>
              <a:buSzPts val="1900"/>
              <a:buChar char="•"/>
            </a:pPr>
            <a:r>
              <a:rPr lang="en-US" sz="2900">
                <a:solidFill>
                  <a:srgbClr val="000000"/>
                </a:solidFill>
              </a:rPr>
              <a:t>What can I do about it?</a:t>
            </a:r>
            <a:endParaRPr sz="2900">
              <a:solidFill>
                <a:srgbClr val="000000"/>
              </a:solidFill>
            </a:endParaRPr>
          </a:p>
          <a:p>
            <a:pPr indent="-349250" lvl="0" marL="457200" rtl="0" algn="l">
              <a:lnSpc>
                <a:spcPct val="90000"/>
              </a:lnSpc>
              <a:spcBef>
                <a:spcPts val="0"/>
              </a:spcBef>
              <a:spcAft>
                <a:spcPts val="0"/>
              </a:spcAft>
              <a:buClr>
                <a:srgbClr val="000000"/>
              </a:buClr>
              <a:buSzPts val="1900"/>
              <a:buChar char="•"/>
            </a:pPr>
            <a:r>
              <a:rPr lang="en-US" sz="2900"/>
              <a:t>How can I grow?</a:t>
            </a:r>
            <a:endParaRPr sz="2900">
              <a:solidFill>
                <a:srgbClr val="000000"/>
              </a:solidFill>
            </a:endParaRPr>
          </a:p>
          <a:p>
            <a:pPr indent="-50800" lvl="0" marL="228600" rtl="0" algn="l">
              <a:lnSpc>
                <a:spcPct val="90000"/>
              </a:lnSpc>
              <a:spcBef>
                <a:spcPts val="1000"/>
              </a:spcBef>
              <a:spcAft>
                <a:spcPts val="0"/>
              </a:spcAft>
              <a:buClr>
                <a:schemeClr val="dk1"/>
              </a:buClr>
              <a:buSzPts val="2800"/>
              <a:buNone/>
            </a:pPr>
            <a:r>
              <a:t/>
            </a:r>
            <a:endParaRPr/>
          </a:p>
          <a:p>
            <a:pPr indent="0" lvl="0" marL="0" rtl="0" algn="l">
              <a:lnSpc>
                <a:spcPct val="90000"/>
              </a:lnSpc>
              <a:spcBef>
                <a:spcPts val="1000"/>
              </a:spcBef>
              <a:spcAft>
                <a:spcPts val="0"/>
              </a:spcAft>
              <a:buClr>
                <a:schemeClr val="dk1"/>
              </a:buClr>
              <a:buSzPts val="2800"/>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9"/>
          <p:cNvSpPr txBox="1"/>
          <p:nvPr>
            <p:ph type="title"/>
          </p:nvPr>
        </p:nvSpPr>
        <p:spPr>
          <a:xfrm>
            <a:off x="613458" y="201150"/>
            <a:ext cx="10740342"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lang="en-US"/>
              <a:t>Reflective Practice Curriculum Overview</a:t>
            </a:r>
            <a:endParaRPr b="1"/>
          </a:p>
        </p:txBody>
      </p:sp>
      <p:pic>
        <p:nvPicPr>
          <p:cNvPr id="149" name="Google Shape;149;p9"/>
          <p:cNvPicPr preferRelativeResize="0"/>
          <p:nvPr/>
        </p:nvPicPr>
        <p:blipFill rotWithShape="1">
          <a:blip r:embed="rId3">
            <a:alphaModFix/>
          </a:blip>
          <a:srcRect b="0" l="0" r="0" t="0"/>
          <a:stretch/>
        </p:blipFill>
        <p:spPr>
          <a:xfrm>
            <a:off x="739310" y="2360287"/>
            <a:ext cx="2409825" cy="3305175"/>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sp>
        <p:nvSpPr>
          <p:cNvPr id="150" name="Google Shape;150;p9"/>
          <p:cNvSpPr txBox="1"/>
          <p:nvPr/>
        </p:nvSpPr>
        <p:spPr>
          <a:xfrm>
            <a:off x="7274175" y="3484900"/>
            <a:ext cx="2658600" cy="1099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1800">
                <a:latin typeface="Calibri"/>
                <a:ea typeface="Calibri"/>
                <a:cs typeface="Calibri"/>
                <a:sym typeface="Calibri"/>
              </a:rPr>
              <a:t>image reflecting our curriculum as a ferris wheel  removed</a:t>
            </a:r>
            <a:endParaRPr sz="1800">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ga0cc415bf1_0_2"/>
          <p:cNvSpPr/>
          <p:nvPr/>
        </p:nvSpPr>
        <p:spPr>
          <a:xfrm>
            <a:off x="2931225" y="732850"/>
            <a:ext cx="6235200" cy="59241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 name="Google Shape;157;ga0cc415bf1_0_2"/>
          <p:cNvSpPr/>
          <p:nvPr/>
        </p:nvSpPr>
        <p:spPr>
          <a:xfrm rot="10800000">
            <a:off x="2770824" y="434105"/>
            <a:ext cx="6594000" cy="6216300"/>
          </a:xfrm>
          <a:prstGeom prst="blockArc">
            <a:avLst>
              <a:gd fmla="val 3164085" name="adj1"/>
              <a:gd fmla="val 3012680" name="adj2"/>
              <a:gd fmla="val 6939" name="adj3"/>
            </a:avLst>
          </a:prstGeom>
          <a:solidFill>
            <a:srgbClr val="83E3D9"/>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 name="Google Shape;158;ga0cc415bf1_0_2"/>
          <p:cNvSpPr/>
          <p:nvPr/>
        </p:nvSpPr>
        <p:spPr>
          <a:xfrm rot="10800000">
            <a:off x="3529028" y="1113248"/>
            <a:ext cx="838571" cy="767653"/>
          </a:xfrm>
          <a:prstGeom prst="rtTriangle">
            <a:avLst/>
          </a:prstGeom>
          <a:solidFill>
            <a:srgbClr val="83E3D9"/>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 name="Google Shape;159;ga0cc415bf1_0_2"/>
          <p:cNvSpPr/>
          <p:nvPr/>
        </p:nvSpPr>
        <p:spPr>
          <a:xfrm>
            <a:off x="6369050" y="258750"/>
            <a:ext cx="1811100" cy="1254600"/>
          </a:xfrm>
          <a:prstGeom prst="roundRect">
            <a:avLst>
              <a:gd fmla="val 16667" name="adj"/>
            </a:avLst>
          </a:prstGeom>
          <a:solidFill>
            <a:srgbClr val="0000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rgbClr val="FFFFFF"/>
                </a:solidFill>
                <a:latin typeface="Arial"/>
                <a:ea typeface="Arial"/>
                <a:cs typeface="Arial"/>
                <a:sym typeface="Arial"/>
              </a:rPr>
              <a:t>Guided Discussions </a:t>
            </a:r>
            <a:endParaRPr b="1" i="0" sz="2000" u="none" cap="none" strike="noStrike">
              <a:solidFill>
                <a:srgbClr val="FFFFFF"/>
              </a:solidFill>
              <a:latin typeface="Arial"/>
              <a:ea typeface="Arial"/>
              <a:cs typeface="Arial"/>
              <a:sym typeface="Arial"/>
            </a:endParaRPr>
          </a:p>
        </p:txBody>
      </p:sp>
      <p:sp>
        <p:nvSpPr>
          <p:cNvPr id="160" name="Google Shape;160;ga0cc415bf1_0_2"/>
          <p:cNvSpPr/>
          <p:nvPr/>
        </p:nvSpPr>
        <p:spPr>
          <a:xfrm>
            <a:off x="8066925" y="1552975"/>
            <a:ext cx="1811100" cy="1254600"/>
          </a:xfrm>
          <a:prstGeom prst="roundRect">
            <a:avLst>
              <a:gd fmla="val 16667" name="adj"/>
            </a:avLst>
          </a:prstGeom>
          <a:solidFill>
            <a:srgbClr val="0000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rgbClr val="FFFFFF"/>
                </a:solidFill>
                <a:latin typeface="Arial"/>
                <a:ea typeface="Arial"/>
                <a:cs typeface="Arial"/>
                <a:sym typeface="Arial"/>
              </a:rPr>
              <a:t>Positive Psychology</a:t>
            </a:r>
            <a:endParaRPr b="1" i="0" sz="2000" u="none" cap="none" strike="noStrike">
              <a:solidFill>
                <a:srgbClr val="FFFFFF"/>
              </a:solidFill>
              <a:latin typeface="Arial"/>
              <a:ea typeface="Arial"/>
              <a:cs typeface="Arial"/>
              <a:sym typeface="Arial"/>
            </a:endParaRPr>
          </a:p>
        </p:txBody>
      </p:sp>
      <p:sp>
        <p:nvSpPr>
          <p:cNvPr id="161" name="Google Shape;161;ga0cc415bf1_0_2"/>
          <p:cNvSpPr/>
          <p:nvPr/>
        </p:nvSpPr>
        <p:spPr>
          <a:xfrm>
            <a:off x="8180149" y="3220375"/>
            <a:ext cx="1988290" cy="1254600"/>
          </a:xfrm>
          <a:prstGeom prst="roundRect">
            <a:avLst>
              <a:gd fmla="val 16667" name="adj"/>
            </a:avLst>
          </a:prstGeom>
          <a:solidFill>
            <a:srgbClr val="0000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rgbClr val="FFFFFF"/>
                </a:solidFill>
                <a:latin typeface="Arial"/>
                <a:ea typeface="Arial"/>
                <a:cs typeface="Arial"/>
                <a:sym typeface="Arial"/>
              </a:rPr>
              <a:t>Life Management Skills</a:t>
            </a:r>
            <a:endParaRPr b="1" i="0" sz="2000" u="none" cap="none" strike="noStrike">
              <a:solidFill>
                <a:srgbClr val="FFFFFF"/>
              </a:solidFill>
              <a:latin typeface="Arial"/>
              <a:ea typeface="Arial"/>
              <a:cs typeface="Arial"/>
              <a:sym typeface="Arial"/>
            </a:endParaRPr>
          </a:p>
        </p:txBody>
      </p:sp>
      <p:sp>
        <p:nvSpPr>
          <p:cNvPr id="162" name="Google Shape;162;ga0cc415bf1_0_2"/>
          <p:cNvSpPr/>
          <p:nvPr/>
        </p:nvSpPr>
        <p:spPr>
          <a:xfrm>
            <a:off x="7575050" y="5107650"/>
            <a:ext cx="1811100" cy="1254600"/>
          </a:xfrm>
          <a:prstGeom prst="roundRect">
            <a:avLst>
              <a:gd fmla="val 16667" name="adj"/>
            </a:avLst>
          </a:prstGeom>
          <a:solidFill>
            <a:srgbClr val="0000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300"/>
              <a:buFont typeface="Arial"/>
              <a:buNone/>
            </a:pPr>
            <a:r>
              <a:rPr b="1" i="0" lang="en-US" sz="2300" u="none" cap="none" strike="noStrike">
                <a:solidFill>
                  <a:srgbClr val="FFFFFF"/>
                </a:solidFill>
                <a:latin typeface="Arial"/>
                <a:ea typeface="Arial"/>
                <a:cs typeface="Arial"/>
                <a:sym typeface="Arial"/>
              </a:rPr>
              <a:t>Art</a:t>
            </a:r>
            <a:endParaRPr b="1" i="0" sz="2300" u="none" cap="none" strike="noStrike">
              <a:solidFill>
                <a:srgbClr val="FFFFFF"/>
              </a:solidFill>
              <a:latin typeface="Arial"/>
              <a:ea typeface="Arial"/>
              <a:cs typeface="Arial"/>
              <a:sym typeface="Arial"/>
            </a:endParaRPr>
          </a:p>
        </p:txBody>
      </p:sp>
      <p:sp>
        <p:nvSpPr>
          <p:cNvPr id="163" name="Google Shape;163;ga0cc415bf1_0_2"/>
          <p:cNvSpPr/>
          <p:nvPr/>
        </p:nvSpPr>
        <p:spPr>
          <a:xfrm>
            <a:off x="5162325" y="5534175"/>
            <a:ext cx="1811100" cy="1254600"/>
          </a:xfrm>
          <a:prstGeom prst="roundRect">
            <a:avLst>
              <a:gd fmla="val 16667" name="adj"/>
            </a:avLst>
          </a:prstGeom>
          <a:solidFill>
            <a:srgbClr val="0000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rgbClr val="FFFFFF"/>
                </a:solidFill>
                <a:latin typeface="Arial"/>
                <a:ea typeface="Arial"/>
                <a:cs typeface="Arial"/>
                <a:sym typeface="Arial"/>
              </a:rPr>
              <a:t>Reflective </a:t>
            </a:r>
            <a:endParaRPr b="1" i="0" sz="2000" u="none" cap="none" strike="noStrike">
              <a:solidFill>
                <a:srgbClr val="FFFFFF"/>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rgbClr val="FFFFFF"/>
                </a:solidFill>
                <a:latin typeface="Arial"/>
                <a:ea typeface="Arial"/>
                <a:cs typeface="Arial"/>
                <a:sym typeface="Arial"/>
              </a:rPr>
              <a:t>Writing</a:t>
            </a:r>
            <a:endParaRPr b="1" i="0" sz="2000" u="none" cap="none" strike="noStrike">
              <a:solidFill>
                <a:srgbClr val="FFFFFF"/>
              </a:solidFill>
              <a:latin typeface="Arial"/>
              <a:ea typeface="Arial"/>
              <a:cs typeface="Arial"/>
              <a:sym typeface="Arial"/>
            </a:endParaRPr>
          </a:p>
        </p:txBody>
      </p:sp>
      <p:sp>
        <p:nvSpPr>
          <p:cNvPr id="164" name="Google Shape;164;ga0cc415bf1_0_2"/>
          <p:cNvSpPr/>
          <p:nvPr/>
        </p:nvSpPr>
        <p:spPr>
          <a:xfrm>
            <a:off x="2730400" y="5224125"/>
            <a:ext cx="1811100" cy="1254600"/>
          </a:xfrm>
          <a:prstGeom prst="roundRect">
            <a:avLst>
              <a:gd fmla="val 16667" name="adj"/>
            </a:avLst>
          </a:prstGeom>
          <a:solidFill>
            <a:srgbClr val="0000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rgbClr val="FFFFFF"/>
                </a:solidFill>
                <a:latin typeface="Arial"/>
                <a:ea typeface="Arial"/>
                <a:cs typeface="Arial"/>
                <a:sym typeface="Arial"/>
              </a:rPr>
              <a:t>Book Clubs</a:t>
            </a:r>
            <a:endParaRPr b="1" i="0" sz="2000" u="none" cap="none" strike="noStrike">
              <a:solidFill>
                <a:srgbClr val="FFFFFF"/>
              </a:solidFill>
              <a:latin typeface="Arial"/>
              <a:ea typeface="Arial"/>
              <a:cs typeface="Arial"/>
              <a:sym typeface="Arial"/>
            </a:endParaRPr>
          </a:p>
        </p:txBody>
      </p:sp>
      <p:sp>
        <p:nvSpPr>
          <p:cNvPr id="165" name="Google Shape;165;ga0cc415bf1_0_2"/>
          <p:cNvSpPr/>
          <p:nvPr/>
        </p:nvSpPr>
        <p:spPr>
          <a:xfrm>
            <a:off x="1487761" y="3230463"/>
            <a:ext cx="1811100" cy="1254600"/>
          </a:xfrm>
          <a:prstGeom prst="roundRect">
            <a:avLst>
              <a:gd fmla="val 16667" name="adj"/>
            </a:avLst>
          </a:prstGeom>
          <a:solidFill>
            <a:srgbClr val="0000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rgbClr val="FFFFFF"/>
                </a:solidFill>
                <a:latin typeface="Arial"/>
                <a:ea typeface="Arial"/>
                <a:cs typeface="Arial"/>
                <a:sym typeface="Arial"/>
              </a:rPr>
              <a:t>Feedback </a:t>
            </a:r>
            <a:endParaRPr b="1" i="0" sz="2000" u="none" cap="none" strike="noStrike">
              <a:solidFill>
                <a:srgbClr val="FFFFFF"/>
              </a:solidFill>
              <a:latin typeface="Arial"/>
              <a:ea typeface="Arial"/>
              <a:cs typeface="Arial"/>
              <a:sym typeface="Arial"/>
            </a:endParaRPr>
          </a:p>
        </p:txBody>
      </p:sp>
      <p:sp>
        <p:nvSpPr>
          <p:cNvPr id="166" name="Google Shape;166;ga0cc415bf1_0_2"/>
          <p:cNvSpPr/>
          <p:nvPr/>
        </p:nvSpPr>
        <p:spPr>
          <a:xfrm>
            <a:off x="3982650" y="152400"/>
            <a:ext cx="2009100" cy="1254600"/>
          </a:xfrm>
          <a:prstGeom prst="roundRect">
            <a:avLst>
              <a:gd fmla="val 16667" name="adj"/>
            </a:avLst>
          </a:prstGeom>
          <a:solidFill>
            <a:srgbClr val="0000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br>
              <a:rPr b="1" i="0" lang="en-US" sz="1800" u="none" cap="none" strike="noStrike">
                <a:solidFill>
                  <a:srgbClr val="FFFFFF"/>
                </a:solidFill>
                <a:latin typeface="Arial"/>
                <a:ea typeface="Arial"/>
                <a:cs typeface="Arial"/>
                <a:sym typeface="Arial"/>
              </a:rPr>
            </a:br>
            <a:r>
              <a:rPr b="1" i="0" lang="en-US" sz="2000" u="none" cap="none" strike="noStrike">
                <a:solidFill>
                  <a:srgbClr val="FFFFFF"/>
                </a:solidFill>
                <a:latin typeface="Arial"/>
                <a:ea typeface="Arial"/>
                <a:cs typeface="Arial"/>
                <a:sym typeface="Arial"/>
              </a:rPr>
              <a:t>Mindfulness</a:t>
            </a:r>
            <a:r>
              <a:rPr b="1" i="0" lang="en-US" sz="1800" u="none" cap="none" strike="noStrike">
                <a:solidFill>
                  <a:srgbClr val="FFFFFF"/>
                </a:solidFill>
                <a:latin typeface="Arial"/>
                <a:ea typeface="Arial"/>
                <a:cs typeface="Arial"/>
                <a:sym typeface="Arial"/>
              </a:rPr>
              <a:t> </a:t>
            </a:r>
            <a:endParaRPr b="1" i="0" sz="1800" u="none" cap="none" strike="noStrike">
              <a:solidFill>
                <a:srgbClr val="FFFFFF"/>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900"/>
              <a:buFont typeface="Arial"/>
              <a:buNone/>
            </a:pPr>
            <a:r>
              <a:t/>
            </a:r>
            <a:endParaRPr b="1" i="0" sz="1900" u="none" cap="none" strike="noStrike">
              <a:solidFill>
                <a:srgbClr val="FFFFFF"/>
              </a:solidFill>
              <a:latin typeface="Arial"/>
              <a:ea typeface="Arial"/>
              <a:cs typeface="Arial"/>
              <a:sym typeface="Arial"/>
            </a:endParaRPr>
          </a:p>
        </p:txBody>
      </p:sp>
      <p:cxnSp>
        <p:nvCxnSpPr>
          <p:cNvPr id="167" name="Google Shape;167;ga0cc415bf1_0_2"/>
          <p:cNvCxnSpPr>
            <a:stCxn id="168" idx="7"/>
            <a:endCxn id="160" idx="1"/>
          </p:cNvCxnSpPr>
          <p:nvPr/>
        </p:nvCxnSpPr>
        <p:spPr>
          <a:xfrm flipH="1" rot="10800000">
            <a:off x="6369038" y="2180387"/>
            <a:ext cx="1698000" cy="1041600"/>
          </a:xfrm>
          <a:prstGeom prst="straightConnector1">
            <a:avLst/>
          </a:prstGeom>
          <a:noFill/>
          <a:ln cap="flat" cmpd="sng" w="9525">
            <a:solidFill>
              <a:schemeClr val="dk2"/>
            </a:solidFill>
            <a:prstDash val="solid"/>
            <a:round/>
            <a:headEnd len="sm" w="sm" type="none"/>
            <a:tailEnd len="sm" w="sm" type="none"/>
          </a:ln>
        </p:spPr>
      </p:cxnSp>
      <p:cxnSp>
        <p:nvCxnSpPr>
          <p:cNvPr id="169" name="Google Shape;169;ga0cc415bf1_0_2"/>
          <p:cNvCxnSpPr>
            <a:stCxn id="168" idx="0"/>
          </p:cNvCxnSpPr>
          <p:nvPr/>
        </p:nvCxnSpPr>
        <p:spPr>
          <a:xfrm flipH="1" rot="10800000">
            <a:off x="6048825" y="1556350"/>
            <a:ext cx="941400" cy="1533000"/>
          </a:xfrm>
          <a:prstGeom prst="straightConnector1">
            <a:avLst/>
          </a:prstGeom>
          <a:noFill/>
          <a:ln cap="flat" cmpd="sng" w="9525">
            <a:solidFill>
              <a:schemeClr val="dk2"/>
            </a:solidFill>
            <a:prstDash val="solid"/>
            <a:round/>
            <a:headEnd len="sm" w="sm" type="none"/>
            <a:tailEnd len="sm" w="sm" type="none"/>
          </a:ln>
        </p:spPr>
      </p:cxnSp>
      <p:cxnSp>
        <p:nvCxnSpPr>
          <p:cNvPr id="170" name="Google Shape;170;ga0cc415bf1_0_2"/>
          <p:cNvCxnSpPr>
            <a:stCxn id="168" idx="6"/>
            <a:endCxn id="161" idx="1"/>
          </p:cNvCxnSpPr>
          <p:nvPr/>
        </p:nvCxnSpPr>
        <p:spPr>
          <a:xfrm>
            <a:off x="6501675" y="3542200"/>
            <a:ext cx="1678500" cy="305400"/>
          </a:xfrm>
          <a:prstGeom prst="straightConnector1">
            <a:avLst/>
          </a:prstGeom>
          <a:noFill/>
          <a:ln cap="flat" cmpd="sng" w="9525">
            <a:solidFill>
              <a:schemeClr val="dk2"/>
            </a:solidFill>
            <a:prstDash val="solid"/>
            <a:round/>
            <a:headEnd len="sm" w="sm" type="none"/>
            <a:tailEnd len="sm" w="sm" type="none"/>
          </a:ln>
        </p:spPr>
      </p:cxnSp>
      <p:cxnSp>
        <p:nvCxnSpPr>
          <p:cNvPr id="171" name="Google Shape;171;ga0cc415bf1_0_2"/>
          <p:cNvCxnSpPr>
            <a:stCxn id="168" idx="5"/>
            <a:endCxn id="162" idx="0"/>
          </p:cNvCxnSpPr>
          <p:nvPr/>
        </p:nvCxnSpPr>
        <p:spPr>
          <a:xfrm>
            <a:off x="6369038" y="3862413"/>
            <a:ext cx="2111700" cy="1245300"/>
          </a:xfrm>
          <a:prstGeom prst="straightConnector1">
            <a:avLst/>
          </a:prstGeom>
          <a:noFill/>
          <a:ln cap="flat" cmpd="sng" w="9525">
            <a:solidFill>
              <a:schemeClr val="dk2"/>
            </a:solidFill>
            <a:prstDash val="solid"/>
            <a:round/>
            <a:headEnd len="sm" w="sm" type="none"/>
            <a:tailEnd len="sm" w="sm" type="none"/>
          </a:ln>
        </p:spPr>
      </p:cxnSp>
      <p:cxnSp>
        <p:nvCxnSpPr>
          <p:cNvPr id="172" name="Google Shape;172;ga0cc415bf1_0_2"/>
          <p:cNvCxnSpPr>
            <a:stCxn id="168" idx="4"/>
            <a:endCxn id="163" idx="0"/>
          </p:cNvCxnSpPr>
          <p:nvPr/>
        </p:nvCxnSpPr>
        <p:spPr>
          <a:xfrm>
            <a:off x="6048825" y="3995050"/>
            <a:ext cx="18900" cy="1539000"/>
          </a:xfrm>
          <a:prstGeom prst="straightConnector1">
            <a:avLst/>
          </a:prstGeom>
          <a:noFill/>
          <a:ln cap="flat" cmpd="sng" w="9525">
            <a:solidFill>
              <a:schemeClr val="dk2"/>
            </a:solidFill>
            <a:prstDash val="solid"/>
            <a:round/>
            <a:headEnd len="sm" w="sm" type="none"/>
            <a:tailEnd len="sm" w="sm" type="none"/>
          </a:ln>
        </p:spPr>
      </p:cxnSp>
      <p:cxnSp>
        <p:nvCxnSpPr>
          <p:cNvPr id="173" name="Google Shape;173;ga0cc415bf1_0_2"/>
          <p:cNvCxnSpPr>
            <a:stCxn id="168" idx="3"/>
            <a:endCxn id="164" idx="0"/>
          </p:cNvCxnSpPr>
          <p:nvPr/>
        </p:nvCxnSpPr>
        <p:spPr>
          <a:xfrm flipH="1">
            <a:off x="3635812" y="3862413"/>
            <a:ext cx="2092800" cy="1361700"/>
          </a:xfrm>
          <a:prstGeom prst="straightConnector1">
            <a:avLst/>
          </a:prstGeom>
          <a:noFill/>
          <a:ln cap="flat" cmpd="sng" w="9525">
            <a:solidFill>
              <a:schemeClr val="dk2"/>
            </a:solidFill>
            <a:prstDash val="solid"/>
            <a:round/>
            <a:headEnd len="sm" w="sm" type="none"/>
            <a:tailEnd len="sm" w="sm" type="none"/>
          </a:ln>
        </p:spPr>
      </p:cxnSp>
      <p:cxnSp>
        <p:nvCxnSpPr>
          <p:cNvPr id="174" name="Google Shape;174;ga0cc415bf1_0_2"/>
          <p:cNvCxnSpPr>
            <a:stCxn id="168" idx="2"/>
            <a:endCxn id="165" idx="3"/>
          </p:cNvCxnSpPr>
          <p:nvPr/>
        </p:nvCxnSpPr>
        <p:spPr>
          <a:xfrm flipH="1">
            <a:off x="3298875" y="3542200"/>
            <a:ext cx="2297100" cy="315600"/>
          </a:xfrm>
          <a:prstGeom prst="straightConnector1">
            <a:avLst/>
          </a:prstGeom>
          <a:noFill/>
          <a:ln cap="flat" cmpd="sng" w="9525">
            <a:solidFill>
              <a:schemeClr val="dk2"/>
            </a:solidFill>
            <a:prstDash val="solid"/>
            <a:round/>
            <a:headEnd len="sm" w="sm" type="none"/>
            <a:tailEnd len="sm" w="sm" type="none"/>
          </a:ln>
        </p:spPr>
      </p:cxnSp>
      <p:sp>
        <p:nvSpPr>
          <p:cNvPr id="175" name="Google Shape;175;ga0cc415bf1_0_2"/>
          <p:cNvSpPr txBox="1"/>
          <p:nvPr/>
        </p:nvSpPr>
        <p:spPr>
          <a:xfrm rot="3871429">
            <a:off x="5126748" y="2032013"/>
            <a:ext cx="1094306" cy="292527"/>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Calibri"/>
                <a:ea typeface="Calibri"/>
                <a:cs typeface="Calibri"/>
                <a:sym typeface="Calibri"/>
              </a:rPr>
              <a:t>Who am I? </a:t>
            </a:r>
            <a:endParaRPr b="1" i="0" sz="1400" u="none" cap="none" strike="noStrike">
              <a:solidFill>
                <a:srgbClr val="000000"/>
              </a:solidFill>
              <a:latin typeface="Calibri"/>
              <a:ea typeface="Calibri"/>
              <a:cs typeface="Calibri"/>
              <a:sym typeface="Calibri"/>
            </a:endParaRPr>
          </a:p>
        </p:txBody>
      </p:sp>
      <p:sp>
        <p:nvSpPr>
          <p:cNvPr id="176" name="Google Shape;176;ga0cc415bf1_0_2"/>
          <p:cNvSpPr txBox="1"/>
          <p:nvPr/>
        </p:nvSpPr>
        <p:spPr>
          <a:xfrm rot="1595986">
            <a:off x="6566038" y="4026146"/>
            <a:ext cx="1549730" cy="432679"/>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Calibri"/>
                <a:ea typeface="Calibri"/>
                <a:cs typeface="Calibri"/>
                <a:sym typeface="Calibri"/>
              </a:rPr>
              <a:t>How am I doing? </a:t>
            </a:r>
            <a:endParaRPr b="1" i="0" sz="1400" u="none" cap="none" strike="noStrike">
              <a:solidFill>
                <a:srgbClr val="000000"/>
              </a:solidFill>
              <a:latin typeface="Calibri"/>
              <a:ea typeface="Calibri"/>
              <a:cs typeface="Calibri"/>
              <a:sym typeface="Calibri"/>
            </a:endParaRPr>
          </a:p>
        </p:txBody>
      </p:sp>
      <p:sp>
        <p:nvSpPr>
          <p:cNvPr id="177" name="Google Shape;177;ga0cc415bf1_0_2"/>
          <p:cNvSpPr txBox="1"/>
          <p:nvPr/>
        </p:nvSpPr>
        <p:spPr>
          <a:xfrm rot="-1711868">
            <a:off x="3951090" y="3851581"/>
            <a:ext cx="1556415" cy="558582"/>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1000"/>
              </a:spcBef>
              <a:spcAft>
                <a:spcPts val="0"/>
              </a:spcAft>
              <a:buClr>
                <a:srgbClr val="000000"/>
              </a:buClr>
              <a:buSzPts val="1400"/>
              <a:buFont typeface="Arial"/>
              <a:buNone/>
            </a:pPr>
            <a:r>
              <a:rPr b="1" i="0" lang="en-US" sz="1400" u="none" cap="none" strike="noStrike">
                <a:solidFill>
                  <a:schemeClr val="dk1"/>
                </a:solidFill>
                <a:latin typeface="Calibri"/>
                <a:ea typeface="Calibri"/>
                <a:cs typeface="Calibri"/>
                <a:sym typeface="Calibri"/>
              </a:rPr>
              <a:t>What do I need?</a:t>
            </a:r>
            <a:endParaRPr b="1" i="0" sz="200" u="none" cap="none" strike="noStrike">
              <a:solidFill>
                <a:srgbClr val="000000"/>
              </a:solidFill>
              <a:latin typeface="Calibri"/>
              <a:ea typeface="Calibri"/>
              <a:cs typeface="Calibri"/>
              <a:sym typeface="Calibri"/>
            </a:endParaRPr>
          </a:p>
        </p:txBody>
      </p:sp>
      <p:sp>
        <p:nvSpPr>
          <p:cNvPr id="178" name="Google Shape;178;ga0cc415bf1_0_2"/>
          <p:cNvSpPr/>
          <p:nvPr/>
        </p:nvSpPr>
        <p:spPr>
          <a:xfrm>
            <a:off x="2219938" y="1472975"/>
            <a:ext cx="1960800" cy="1254600"/>
          </a:xfrm>
          <a:prstGeom prst="roundRect">
            <a:avLst>
              <a:gd fmla="val 16667" name="adj"/>
            </a:avLst>
          </a:prstGeom>
          <a:solidFill>
            <a:srgbClr val="0000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rgbClr val="FFFFFF"/>
                </a:solidFill>
                <a:latin typeface="Arial"/>
                <a:ea typeface="Arial"/>
                <a:cs typeface="Arial"/>
                <a:sym typeface="Arial"/>
              </a:rPr>
              <a:t>Self-</a:t>
            </a:r>
            <a:endParaRPr b="1" i="0" sz="2000" u="none" cap="none" strike="noStrike">
              <a:solidFill>
                <a:srgbClr val="FFFFF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rgbClr val="FFFFFF"/>
                </a:solidFill>
                <a:latin typeface="Arial"/>
                <a:ea typeface="Arial"/>
                <a:cs typeface="Arial"/>
                <a:sym typeface="Arial"/>
              </a:rPr>
              <a:t>Compassion</a:t>
            </a:r>
            <a:endParaRPr b="1" i="0" sz="2000" u="none" cap="none" strike="noStrike">
              <a:solidFill>
                <a:srgbClr val="FFFFFF"/>
              </a:solidFill>
              <a:latin typeface="Arial"/>
              <a:ea typeface="Arial"/>
              <a:cs typeface="Arial"/>
              <a:sym typeface="Arial"/>
            </a:endParaRPr>
          </a:p>
        </p:txBody>
      </p:sp>
      <p:cxnSp>
        <p:nvCxnSpPr>
          <p:cNvPr id="179" name="Google Shape;179;ga0cc415bf1_0_2"/>
          <p:cNvCxnSpPr/>
          <p:nvPr/>
        </p:nvCxnSpPr>
        <p:spPr>
          <a:xfrm rot="10800000">
            <a:off x="4103550" y="2631750"/>
            <a:ext cx="1575300" cy="669900"/>
          </a:xfrm>
          <a:prstGeom prst="straightConnector1">
            <a:avLst/>
          </a:prstGeom>
          <a:noFill/>
          <a:ln cap="flat" cmpd="sng" w="9525">
            <a:solidFill>
              <a:schemeClr val="dk2"/>
            </a:solidFill>
            <a:prstDash val="solid"/>
            <a:round/>
            <a:headEnd len="sm" w="sm" type="none"/>
            <a:tailEnd len="sm" w="sm" type="none"/>
          </a:ln>
        </p:spPr>
      </p:cxnSp>
      <p:cxnSp>
        <p:nvCxnSpPr>
          <p:cNvPr id="180" name="Google Shape;180;ga0cc415bf1_0_2"/>
          <p:cNvCxnSpPr>
            <a:stCxn id="166" idx="2"/>
          </p:cNvCxnSpPr>
          <p:nvPr/>
        </p:nvCxnSpPr>
        <p:spPr>
          <a:xfrm>
            <a:off x="4987200" y="1407000"/>
            <a:ext cx="936900" cy="1838100"/>
          </a:xfrm>
          <a:prstGeom prst="straightConnector1">
            <a:avLst/>
          </a:prstGeom>
          <a:noFill/>
          <a:ln cap="flat" cmpd="sng" w="9525">
            <a:solidFill>
              <a:schemeClr val="dk2"/>
            </a:solidFill>
            <a:prstDash val="solid"/>
            <a:round/>
            <a:headEnd len="sm" w="sm" type="none"/>
            <a:tailEnd len="sm" w="sm" type="none"/>
          </a:ln>
        </p:spPr>
      </p:cxnSp>
      <p:sp>
        <p:nvSpPr>
          <p:cNvPr id="168" name="Google Shape;168;ga0cc415bf1_0_2"/>
          <p:cNvSpPr/>
          <p:nvPr/>
        </p:nvSpPr>
        <p:spPr>
          <a:xfrm>
            <a:off x="5595975" y="3089350"/>
            <a:ext cx="905700" cy="905700"/>
          </a:xfrm>
          <a:prstGeom prst="ellipse">
            <a:avLst/>
          </a:prstGeom>
          <a:solidFill>
            <a:srgbClr val="0000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1" name="Google Shape;181;ga0cc415bf1_0_2"/>
          <p:cNvSpPr txBox="1"/>
          <p:nvPr/>
        </p:nvSpPr>
        <p:spPr>
          <a:xfrm rot="-296561">
            <a:off x="3645530" y="3253779"/>
            <a:ext cx="2009071" cy="433599"/>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Calibri"/>
                <a:ea typeface="Calibri"/>
                <a:cs typeface="Calibri"/>
                <a:sym typeface="Calibri"/>
              </a:rPr>
              <a:t>Why is this meaningful?</a:t>
            </a:r>
            <a:endParaRPr b="1" i="0" sz="1400" u="none" cap="none" strike="noStrike">
              <a:solidFill>
                <a:srgbClr val="000000"/>
              </a:solidFill>
              <a:latin typeface="Calibri"/>
              <a:ea typeface="Calibri"/>
              <a:cs typeface="Calibri"/>
              <a:sym typeface="Calibri"/>
            </a:endParaRPr>
          </a:p>
        </p:txBody>
      </p:sp>
      <p:sp>
        <p:nvSpPr>
          <p:cNvPr id="182" name="Google Shape;182;ga0cc415bf1_0_2"/>
          <p:cNvSpPr txBox="1"/>
          <p:nvPr/>
        </p:nvSpPr>
        <p:spPr>
          <a:xfrm rot="-2008400">
            <a:off x="5783834" y="2251947"/>
            <a:ext cx="2749530" cy="605155"/>
          </a:xfrm>
          <a:prstGeom prst="rect">
            <a:avLst/>
          </a:prstGeom>
          <a:noFill/>
          <a:ln>
            <a:noFill/>
          </a:ln>
        </p:spPr>
        <p:txBody>
          <a:bodyPr anchorCtr="0" anchor="t" bIns="91425" lIns="91425" spcFirstLastPara="1" rIns="91425" wrap="square" tIns="91425">
            <a:noAutofit/>
          </a:bodyPr>
          <a:lstStyle/>
          <a:p>
            <a:pPr indent="0" lvl="0" marL="457200" marR="0" rtl="0" algn="l">
              <a:lnSpc>
                <a:spcPct val="90000"/>
              </a:lnSpc>
              <a:spcBef>
                <a:spcPts val="1000"/>
              </a:spcBef>
              <a:spcAft>
                <a:spcPts val="0"/>
              </a:spcAft>
              <a:buClr>
                <a:srgbClr val="000000"/>
              </a:buClr>
              <a:buSzPts val="1400"/>
              <a:buFont typeface="Arial"/>
              <a:buNone/>
            </a:pPr>
            <a:r>
              <a:rPr b="1" i="0" lang="en-US" sz="1400" u="none" cap="none" strike="noStrike">
                <a:solidFill>
                  <a:schemeClr val="dk1"/>
                </a:solidFill>
                <a:latin typeface="Calibri"/>
                <a:ea typeface="Calibri"/>
                <a:cs typeface="Calibri"/>
                <a:sym typeface="Calibri"/>
              </a:rPr>
              <a:t>What can I do about it?</a:t>
            </a:r>
            <a:endParaRPr b="1" i="0" sz="100" u="none" cap="none" strike="noStrike">
              <a:solidFill>
                <a:srgbClr val="000000"/>
              </a:solidFill>
              <a:latin typeface="Arial"/>
              <a:ea typeface="Arial"/>
              <a:cs typeface="Arial"/>
              <a:sym typeface="Arial"/>
            </a:endParaRPr>
          </a:p>
        </p:txBody>
      </p:sp>
      <p:sp>
        <p:nvSpPr>
          <p:cNvPr id="183" name="Google Shape;183;ga0cc415bf1_0_2"/>
          <p:cNvSpPr txBox="1"/>
          <p:nvPr/>
        </p:nvSpPr>
        <p:spPr>
          <a:xfrm rot="1447455">
            <a:off x="4199569" y="2489862"/>
            <a:ext cx="1575174" cy="414811"/>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Calibri"/>
                <a:ea typeface="Calibri"/>
                <a:cs typeface="Calibri"/>
                <a:sym typeface="Calibri"/>
              </a:rPr>
              <a:t>How can I grow?</a:t>
            </a:r>
            <a:endParaRPr b="1" i="0" sz="1400" u="none" cap="none" strike="noStrike">
              <a:solidFill>
                <a:srgbClr val="000000"/>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forum2014">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2020-09-25T12:56:04Z</dcterms:created>
  <dc:creator>Romain, Amy</dc:creator>
</cp:coreProperties>
</file>