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9" r:id="rId3"/>
    <p:sldId id="266" r:id="rId4"/>
    <p:sldId id="263" r:id="rId5"/>
    <p:sldId id="262" r:id="rId6"/>
    <p:sldId id="265" r:id="rId7"/>
    <p:sldId id="264" r:id="rId8"/>
    <p:sldId id="26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86605" autoAdjust="0"/>
  </p:normalViewPr>
  <p:slideViewPr>
    <p:cSldViewPr>
      <p:cViewPr varScale="1">
        <p:scale>
          <a:sx n="75" d="100"/>
          <a:sy n="75" d="100"/>
        </p:scale>
        <p:origin x="461" y="53"/>
      </p:cViewPr>
      <p:guideLst>
        <p:guide orient="horz" pos="2160"/>
        <p:guide pos="3839"/>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8-13T05:54:49.461"/>
    </inkml:context>
    <inkml:brush xml:id="br0">
      <inkml:brushProperty name="width" value="0.23333" units="cm"/>
      <inkml:brushProperty name="height" value="0.23333" units="cm"/>
      <inkml:brushProperty name="color" value="#E71224"/>
      <inkml:brushProperty name="ignorePressure" value="1"/>
    </inkml:brush>
  </inkml:definitions>
  <inkml:trace contextRef="#ctx0" brushRef="#br0">11049 4709,'0'0,"0"0,0 0,0 0,0 0,0 0,0 0,0 0,0 0,0 0,0 0,0 0,-5-28,-1-10,0 3,1 6,-22-19,-6-3,-16-6,-1 7,-14 2,3 10,-7 2,9 6,-10 4,-2 2,-3 5,1 1,0 3,2 5,-1 4,-1 2,-4 3,-2 6,-6 7,-8 5,-7 10,0 5,-2 6,-7 16,0 8,1 2,4 6,11 4,6 3,5 4,2 10,0 10,5 10,6 10,4 3,14 0,11-8,12-9,11-4,8 3,6 4,4 1,5 0,3 5,8 2,7 4,8 0,13 3,13-1,15-3,5-13,3-19,7-12,11-13,4-14,2-10,7-12,9-11,6-8,6-10,12-6,20-10,14-12,14-19,13-17,7-15,2-9,-3-7,-5-2,-10 2,-15 3,-19 3,-19 8,-24 8,-23 7,-20 7,-17 2,-14 8,-11-2,-6-6,-4-18,-5-13,-2-16,-4-4,-5 2,-8 7,-4 8,-6 4,-7 1,-6 11,-2 5,-8 9,-2 6,-6 8,-4 2,-5 0,-4 4,-1 3,-2-1,0 2,0 3,0 2,-4 3,-7 1,-5 1,-5 5,-8 2,-4 5,0 4,0 0,1-2,7 1,3-2,14 1,9 3,14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16</a:t>
            </a:fld>
            <a:endParaRPr lang="en-US"/>
          </a:p>
        </p:txBody>
      </p:sp>
    </p:spTree>
    <p:extLst>
      <p:ext uri="{BB962C8B-B14F-4D97-AF65-F5344CB8AC3E}">
        <p14:creationId xmlns:p14="http://schemas.microsoft.com/office/powerpoint/2010/main" val="377600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17</a:t>
            </a:fld>
            <a:endParaRPr lang="en-US"/>
          </a:p>
        </p:txBody>
      </p:sp>
    </p:spTree>
    <p:extLst>
      <p:ext uri="{BB962C8B-B14F-4D97-AF65-F5344CB8AC3E}">
        <p14:creationId xmlns:p14="http://schemas.microsoft.com/office/powerpoint/2010/main" val="152691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18</a:t>
            </a:fld>
            <a:endParaRPr lang="en-US"/>
          </a:p>
        </p:txBody>
      </p:sp>
    </p:spTree>
    <p:extLst>
      <p:ext uri="{BB962C8B-B14F-4D97-AF65-F5344CB8AC3E}">
        <p14:creationId xmlns:p14="http://schemas.microsoft.com/office/powerpoint/2010/main" val="388571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19</a:t>
            </a:fld>
            <a:endParaRPr lang="en-US"/>
          </a:p>
        </p:txBody>
      </p:sp>
    </p:spTree>
    <p:extLst>
      <p:ext uri="{BB962C8B-B14F-4D97-AF65-F5344CB8AC3E}">
        <p14:creationId xmlns:p14="http://schemas.microsoft.com/office/powerpoint/2010/main" val="257540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Columbus, Ohio, is home to 15-20,000 Bhutanese Nepali refugees who were the victims of ethnic cleansing in Bhutan. Due to decades in refugee camps, this population suffers from high rates of mental health disorders and complicated medical conditions. </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3</a:t>
            </a:fld>
            <a:endParaRPr lang="en-US"/>
          </a:p>
        </p:txBody>
      </p:sp>
    </p:spTree>
    <p:extLst>
      <p:ext uri="{BB962C8B-B14F-4D97-AF65-F5344CB8AC3E}">
        <p14:creationId xmlns:p14="http://schemas.microsoft.com/office/powerpoint/2010/main" val="42012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Agricultural people who have been placed into urban areas.  Have education but are in different environment</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4</a:t>
            </a:fld>
            <a:endParaRPr lang="en-US"/>
          </a:p>
        </p:txBody>
      </p:sp>
    </p:spTree>
    <p:extLst>
      <p:ext uri="{BB962C8B-B14F-4D97-AF65-F5344CB8AC3E}">
        <p14:creationId xmlns:p14="http://schemas.microsoft.com/office/powerpoint/2010/main" val="319712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Discuss Where Ohio is for those who are not familiar</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6</a:t>
            </a:fld>
            <a:endParaRPr lang="en-US"/>
          </a:p>
        </p:txBody>
      </p:sp>
    </p:spTree>
    <p:extLst>
      <p:ext uri="{BB962C8B-B14F-4D97-AF65-F5344CB8AC3E}">
        <p14:creationId xmlns:p14="http://schemas.microsoft.com/office/powerpoint/2010/main" val="24765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 Refugee Processing Center (RPC) is operated by the U.S Department of State (DOS) Bureau of Population, Refugees, and Migration (PRM) in the Rosslyn section of Arlington, Virginia USA.</a:t>
            </a:r>
            <a:endParaRPr lang="en-US" dirty="0"/>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8</a:t>
            </a:fld>
            <a:endParaRPr lang="en-US"/>
          </a:p>
        </p:txBody>
      </p:sp>
    </p:spTree>
    <p:extLst>
      <p:ext uri="{BB962C8B-B14F-4D97-AF65-F5344CB8AC3E}">
        <p14:creationId xmlns:p14="http://schemas.microsoft.com/office/powerpoint/2010/main" val="160984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necessarily for research, but for gauging resident sentiment when working with this population.  Resident’s believed that the care they were giving did not seem equal.  How were we handling the care of this group</a:t>
            </a:r>
          </a:p>
        </p:txBody>
      </p:sp>
      <p:sp>
        <p:nvSpPr>
          <p:cNvPr id="4" name="Slide Number Placeholder 3"/>
          <p:cNvSpPr>
            <a:spLocks noGrp="1"/>
          </p:cNvSpPr>
          <p:nvPr>
            <p:ph type="sldNum" sz="quarter" idx="10"/>
          </p:nvPr>
        </p:nvSpPr>
        <p:spPr/>
        <p:txBody>
          <a:bodyPr/>
          <a:lstStyle/>
          <a:p>
            <a:fld id="{38422732-D811-47CE-BA85-2132DBAD6338}" type="slidenum">
              <a:rPr lang="en-US" smtClean="0"/>
              <a:t>10</a:t>
            </a:fld>
            <a:endParaRPr lang="en-US"/>
          </a:p>
        </p:txBody>
      </p:sp>
    </p:spTree>
    <p:extLst>
      <p:ext uri="{BB962C8B-B14F-4D97-AF65-F5344CB8AC3E}">
        <p14:creationId xmlns:p14="http://schemas.microsoft.com/office/powerpoint/2010/main" val="295679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r>
              <a:rPr lang="en-US" dirty="0"/>
              <a:t>…..Resident schedules change frequently and patients are scheduled with many different providers.  Regular appointments scheduled for 20 min or less.  If an interpreter is needed it should be scheduled for 40 min.  That sometimes does not happen and visit even with an interpreter is scheduled for 20 min.  Not everyone is interested in working with this population because of their complex needs.</a:t>
            </a:r>
          </a:p>
        </p:txBody>
      </p:sp>
      <p:sp>
        <p:nvSpPr>
          <p:cNvPr id="4" name="Slide Number Placeholder 3"/>
          <p:cNvSpPr>
            <a:spLocks noGrp="1"/>
          </p:cNvSpPr>
          <p:nvPr>
            <p:ph type="sldNum" sz="quarter" idx="10"/>
          </p:nvPr>
        </p:nvSpPr>
        <p:spPr/>
        <p:txBody>
          <a:bodyPr/>
          <a:lstStyle/>
          <a:p>
            <a:fld id="{38422732-D811-47CE-BA85-2132DBAD6338}" type="slidenum">
              <a:rPr lang="en-US" smtClean="0"/>
              <a:t>13</a:t>
            </a:fld>
            <a:endParaRPr lang="en-US"/>
          </a:p>
        </p:txBody>
      </p:sp>
    </p:spTree>
    <p:extLst>
      <p:ext uri="{BB962C8B-B14F-4D97-AF65-F5344CB8AC3E}">
        <p14:creationId xmlns:p14="http://schemas.microsoft.com/office/powerpoint/2010/main" val="143430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14</a:t>
            </a:fld>
            <a:endParaRPr lang="en-US"/>
          </a:p>
        </p:txBody>
      </p:sp>
    </p:spTree>
    <p:extLst>
      <p:ext uri="{BB962C8B-B14F-4D97-AF65-F5344CB8AC3E}">
        <p14:creationId xmlns:p14="http://schemas.microsoft.com/office/powerpoint/2010/main" val="12192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Buoni</a:t>
            </a:r>
            <a:endParaRPr lang="en-US" dirty="0"/>
          </a:p>
        </p:txBody>
      </p:sp>
      <p:sp>
        <p:nvSpPr>
          <p:cNvPr id="4" name="Slide Number Placeholder 3"/>
          <p:cNvSpPr>
            <a:spLocks noGrp="1"/>
          </p:cNvSpPr>
          <p:nvPr>
            <p:ph type="sldNum" sz="quarter" idx="10"/>
          </p:nvPr>
        </p:nvSpPr>
        <p:spPr/>
        <p:txBody>
          <a:bodyPr/>
          <a:lstStyle/>
          <a:p>
            <a:fld id="{38422732-D811-47CE-BA85-2132DBAD6338}" type="slidenum">
              <a:rPr lang="en-US" smtClean="0"/>
              <a:t>15</a:t>
            </a:fld>
            <a:endParaRPr lang="en-US"/>
          </a:p>
        </p:txBody>
      </p:sp>
    </p:spTree>
    <p:extLst>
      <p:ext uri="{BB962C8B-B14F-4D97-AF65-F5344CB8AC3E}">
        <p14:creationId xmlns:p14="http://schemas.microsoft.com/office/powerpoint/2010/main" val="2849492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162" y="1219200"/>
            <a:ext cx="10360501" cy="1470025"/>
          </a:xfrm>
        </p:spPr>
        <p:txBody>
          <a:bodyPr/>
          <a:lstStyle/>
          <a:p>
            <a:r>
              <a:rPr lang="en-US" dirty="0"/>
              <a:t>Model of a Resident-Led Refugee and Immigrant Primary Care Clinic in an Urban Academic Medical Center </a:t>
            </a:r>
          </a:p>
        </p:txBody>
      </p:sp>
      <p:sp>
        <p:nvSpPr>
          <p:cNvPr id="2051" name="Rectangle 3"/>
          <p:cNvSpPr>
            <a:spLocks noGrp="1" noChangeArrowheads="1"/>
          </p:cNvSpPr>
          <p:nvPr>
            <p:ph type="subTitle" idx="1"/>
          </p:nvPr>
        </p:nvSpPr>
        <p:spPr>
          <a:xfrm>
            <a:off x="1828324" y="3429000"/>
            <a:ext cx="8532178" cy="1752600"/>
          </a:xfrm>
        </p:spPr>
        <p:txBody>
          <a:bodyPr/>
          <a:lstStyle/>
          <a:p>
            <a:r>
              <a:rPr lang="en-US" dirty="0"/>
              <a:t>William </a:t>
            </a:r>
            <a:r>
              <a:rPr lang="en-US" dirty="0" err="1"/>
              <a:t>Buoni</a:t>
            </a:r>
            <a:r>
              <a:rPr lang="en-US" dirty="0"/>
              <a:t>, MD</a:t>
            </a:r>
          </a:p>
          <a:p>
            <a:r>
              <a:rPr lang="en-US" dirty="0"/>
              <a:t>Jamie Robinson, MD</a:t>
            </a:r>
          </a:p>
          <a:p>
            <a:r>
              <a:rPr lang="en-US" dirty="0"/>
              <a:t>The Ohio State University Wexner Medical Center</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04FBB-134C-4BF2-91CD-488129905C10}"/>
              </a:ext>
            </a:extLst>
          </p:cNvPr>
          <p:cNvPicPr>
            <a:picLocks noChangeAspect="1"/>
          </p:cNvPicPr>
          <p:nvPr/>
        </p:nvPicPr>
        <p:blipFill>
          <a:blip r:embed="rId3"/>
          <a:stretch>
            <a:fillRect/>
          </a:stretch>
        </p:blipFill>
        <p:spPr>
          <a:xfrm>
            <a:off x="141514" y="27130"/>
            <a:ext cx="11956847" cy="6145070"/>
          </a:xfrm>
          <a:prstGeom prst="rect">
            <a:avLst/>
          </a:prstGeom>
        </p:spPr>
      </p:pic>
    </p:spTree>
    <p:extLst>
      <p:ext uri="{BB962C8B-B14F-4D97-AF65-F5344CB8AC3E}">
        <p14:creationId xmlns:p14="http://schemas.microsoft.com/office/powerpoint/2010/main" val="427573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89923-B524-4FBF-9299-F0A5FC626398}"/>
              </a:ext>
            </a:extLst>
          </p:cNvPr>
          <p:cNvPicPr>
            <a:picLocks noChangeAspect="1"/>
          </p:cNvPicPr>
          <p:nvPr/>
        </p:nvPicPr>
        <p:blipFill>
          <a:blip r:embed="rId2"/>
          <a:stretch>
            <a:fillRect/>
          </a:stretch>
        </p:blipFill>
        <p:spPr>
          <a:xfrm>
            <a:off x="227012" y="76200"/>
            <a:ext cx="11822195" cy="6071215"/>
          </a:xfrm>
          <a:prstGeom prst="rect">
            <a:avLst/>
          </a:prstGeom>
        </p:spPr>
      </p:pic>
    </p:spTree>
    <p:extLst>
      <p:ext uri="{BB962C8B-B14F-4D97-AF65-F5344CB8AC3E}">
        <p14:creationId xmlns:p14="http://schemas.microsoft.com/office/powerpoint/2010/main" val="281927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890D-8CE8-487B-B790-C02F4D5BCF11}"/>
              </a:ext>
            </a:extLst>
          </p:cNvPr>
          <p:cNvSpPr>
            <a:spLocks noGrp="1"/>
          </p:cNvSpPr>
          <p:nvPr>
            <p:ph type="title"/>
          </p:nvPr>
        </p:nvSpPr>
        <p:spPr/>
        <p:txBody>
          <a:bodyPr/>
          <a:lstStyle/>
          <a:p>
            <a:r>
              <a:rPr lang="en-US" dirty="0"/>
              <a:t>Resident Survey Comments</a:t>
            </a:r>
          </a:p>
        </p:txBody>
      </p:sp>
      <p:sp>
        <p:nvSpPr>
          <p:cNvPr id="3" name="Content Placeholder 2">
            <a:extLst>
              <a:ext uri="{FF2B5EF4-FFF2-40B4-BE49-F238E27FC236}">
                <a16:creationId xmlns:a16="http://schemas.microsoft.com/office/drawing/2014/main" id="{E8D9DD18-341C-496E-9377-EA5414C86AC7}"/>
              </a:ext>
            </a:extLst>
          </p:cNvPr>
          <p:cNvSpPr>
            <a:spLocks noGrp="1"/>
          </p:cNvSpPr>
          <p:nvPr>
            <p:ph idx="1"/>
          </p:nvPr>
        </p:nvSpPr>
        <p:spPr/>
        <p:txBody>
          <a:bodyPr/>
          <a:lstStyle/>
          <a:p>
            <a:pPr lvl="1"/>
            <a:r>
              <a:rPr lang="en-US" dirty="0"/>
              <a:t>“I think that having dedicated time for such patients could help tremendously with the workflow and timing of care in clinic (ex. significant extra time getting checked in/roomed)”</a:t>
            </a:r>
          </a:p>
          <a:p>
            <a:pPr lvl="1"/>
            <a:endParaRPr lang="en-US" dirty="0"/>
          </a:p>
          <a:p>
            <a:pPr lvl="1"/>
            <a:r>
              <a:rPr lang="en-US" dirty="0"/>
              <a:t>“Scheduling live interpreters would be helpful too.”</a:t>
            </a:r>
          </a:p>
          <a:p>
            <a:endParaRPr lang="en-US" dirty="0"/>
          </a:p>
        </p:txBody>
      </p:sp>
    </p:spTree>
    <p:extLst>
      <p:ext uri="{BB962C8B-B14F-4D97-AF65-F5344CB8AC3E}">
        <p14:creationId xmlns:p14="http://schemas.microsoft.com/office/powerpoint/2010/main" val="387761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D632-F890-4CDE-87E9-F7DBE55B04E1}"/>
              </a:ext>
            </a:extLst>
          </p:cNvPr>
          <p:cNvSpPr>
            <a:spLocks noGrp="1"/>
          </p:cNvSpPr>
          <p:nvPr>
            <p:ph type="title"/>
          </p:nvPr>
        </p:nvSpPr>
        <p:spPr/>
        <p:txBody>
          <a:bodyPr/>
          <a:lstStyle/>
          <a:p>
            <a:r>
              <a:rPr lang="en-US" dirty="0"/>
              <a:t>Barriers to Bhutanese/Nepali Refugee Care at Academic Resident Clinic</a:t>
            </a:r>
          </a:p>
        </p:txBody>
      </p:sp>
      <p:sp>
        <p:nvSpPr>
          <p:cNvPr id="3" name="Content Placeholder 2">
            <a:extLst>
              <a:ext uri="{FF2B5EF4-FFF2-40B4-BE49-F238E27FC236}">
                <a16:creationId xmlns:a16="http://schemas.microsoft.com/office/drawing/2014/main" id="{EB130539-FED3-461C-BE88-B3B952F395C2}"/>
              </a:ext>
            </a:extLst>
          </p:cNvPr>
          <p:cNvSpPr>
            <a:spLocks noGrp="1"/>
          </p:cNvSpPr>
          <p:nvPr>
            <p:ph idx="1"/>
          </p:nvPr>
        </p:nvSpPr>
        <p:spPr>
          <a:xfrm>
            <a:off x="304721" y="1524000"/>
            <a:ext cx="11274663" cy="4525963"/>
          </a:xfrm>
        </p:spPr>
        <p:txBody>
          <a:bodyPr/>
          <a:lstStyle/>
          <a:p>
            <a:r>
              <a:rPr lang="en-US" dirty="0"/>
              <a:t>Lack of continuity, due to changing resident schedule</a:t>
            </a:r>
          </a:p>
          <a:p>
            <a:r>
              <a:rPr lang="en-US" dirty="0"/>
              <a:t>Short visit for complex medical needs</a:t>
            </a:r>
          </a:p>
          <a:p>
            <a:r>
              <a:rPr lang="en-US" dirty="0"/>
              <a:t>Limited interpreter access, few interpreters for entire medical center, relying on video/phone interpreting</a:t>
            </a:r>
          </a:p>
          <a:p>
            <a:r>
              <a:rPr lang="en-US" dirty="0"/>
              <a:t>Lack of refugee specific mental health resources</a:t>
            </a:r>
          </a:p>
          <a:p>
            <a:r>
              <a:rPr lang="en-US" dirty="0"/>
              <a:t>Lack of knowledge of primary care of refugee</a:t>
            </a:r>
          </a:p>
          <a:p>
            <a:r>
              <a:rPr lang="en-US" dirty="0"/>
              <a:t>Lack of staff/institutional “buy-in”</a:t>
            </a:r>
          </a:p>
          <a:p>
            <a:r>
              <a:rPr lang="en-US" dirty="0"/>
              <a:t>Deficiency of cultural competency</a:t>
            </a:r>
          </a:p>
          <a:p>
            <a:endParaRPr lang="en-US" dirty="0"/>
          </a:p>
        </p:txBody>
      </p:sp>
    </p:spTree>
    <p:extLst>
      <p:ext uri="{BB962C8B-B14F-4D97-AF65-F5344CB8AC3E}">
        <p14:creationId xmlns:p14="http://schemas.microsoft.com/office/powerpoint/2010/main" val="271299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ightbulb">
            <a:extLst>
              <a:ext uri="{FF2B5EF4-FFF2-40B4-BE49-F238E27FC236}">
                <a16:creationId xmlns:a16="http://schemas.microsoft.com/office/drawing/2014/main" id="{E80D980A-EA7C-4E40-9D5D-2D9E44533BB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0442" y="2667000"/>
            <a:ext cx="2338799" cy="2338799"/>
          </a:xfrm>
        </p:spPr>
      </p:pic>
      <p:sp>
        <p:nvSpPr>
          <p:cNvPr id="6" name="TextBox 5">
            <a:extLst>
              <a:ext uri="{FF2B5EF4-FFF2-40B4-BE49-F238E27FC236}">
                <a16:creationId xmlns:a16="http://schemas.microsoft.com/office/drawing/2014/main" id="{ECBEA584-1105-4531-8430-D72055488A15}"/>
              </a:ext>
            </a:extLst>
          </p:cNvPr>
          <p:cNvSpPr txBox="1"/>
          <p:nvPr/>
        </p:nvSpPr>
        <p:spPr>
          <a:xfrm>
            <a:off x="3579812" y="704992"/>
            <a:ext cx="5638801" cy="1200008"/>
          </a:xfrm>
          <a:prstGeom prst="rect">
            <a:avLst/>
          </a:prstGeom>
          <a:noFill/>
        </p:spPr>
        <p:txBody>
          <a:bodyPr wrap="square" rtlCol="0">
            <a:spAutoFit/>
          </a:bodyPr>
          <a:lstStyle/>
          <a:p>
            <a:pPr algn="ctr"/>
            <a:r>
              <a:rPr lang="en-US" sz="7198" b="1" dirty="0">
                <a:latin typeface="+mj-lt"/>
              </a:rPr>
              <a:t>Challenges?</a:t>
            </a:r>
          </a:p>
        </p:txBody>
      </p:sp>
    </p:spTree>
    <p:extLst>
      <p:ext uri="{BB962C8B-B14F-4D97-AF65-F5344CB8AC3E}">
        <p14:creationId xmlns:p14="http://schemas.microsoft.com/office/powerpoint/2010/main" val="214164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7E24-80E6-49E1-B95E-494E53B5C859}"/>
              </a:ext>
            </a:extLst>
          </p:cNvPr>
          <p:cNvSpPr>
            <a:spLocks noGrp="1"/>
          </p:cNvSpPr>
          <p:nvPr>
            <p:ph type="title"/>
          </p:nvPr>
        </p:nvSpPr>
        <p:spPr>
          <a:xfrm>
            <a:off x="837981" y="-182218"/>
            <a:ext cx="10512862" cy="1325218"/>
          </a:xfrm>
        </p:spPr>
        <p:txBody>
          <a:bodyPr/>
          <a:lstStyle/>
          <a:p>
            <a:r>
              <a:rPr lang="en-US" dirty="0"/>
              <a:t>Clinical Model</a:t>
            </a:r>
          </a:p>
        </p:txBody>
      </p:sp>
      <p:sp>
        <p:nvSpPr>
          <p:cNvPr id="3" name="Content Placeholder 2">
            <a:extLst>
              <a:ext uri="{FF2B5EF4-FFF2-40B4-BE49-F238E27FC236}">
                <a16:creationId xmlns:a16="http://schemas.microsoft.com/office/drawing/2014/main" id="{5194C2BE-7FF6-40EF-986E-0617C305E632}"/>
              </a:ext>
            </a:extLst>
          </p:cNvPr>
          <p:cNvSpPr>
            <a:spLocks noGrp="1"/>
          </p:cNvSpPr>
          <p:nvPr>
            <p:ph idx="1"/>
          </p:nvPr>
        </p:nvSpPr>
        <p:spPr>
          <a:xfrm>
            <a:off x="382150" y="794594"/>
            <a:ext cx="10512862" cy="4844206"/>
          </a:xfrm>
        </p:spPr>
        <p:txBody>
          <a:bodyPr>
            <a:normAutofit fontScale="25000" lnSpcReduction="20000"/>
          </a:bodyPr>
          <a:lstStyle/>
          <a:p>
            <a:pPr>
              <a:lnSpc>
                <a:spcPct val="120000"/>
              </a:lnSpc>
            </a:pPr>
            <a:r>
              <a:rPr lang="en-US" sz="9600" dirty="0"/>
              <a:t>“Immigration Health Clinic”</a:t>
            </a:r>
          </a:p>
          <a:p>
            <a:pPr>
              <a:lnSpc>
                <a:spcPct val="120000"/>
              </a:lnSpc>
            </a:pPr>
            <a:r>
              <a:rPr lang="en-US" sz="9600" dirty="0"/>
              <a:t>A multidisciplinary team (MDT) is composed of members from different healthcare professions with specialized expertise. They collaborate to carry out treatment recommendations that facilitate quality for the patient</a:t>
            </a:r>
          </a:p>
          <a:p>
            <a:pPr>
              <a:lnSpc>
                <a:spcPct val="120000"/>
              </a:lnSpc>
            </a:pPr>
            <a:r>
              <a:rPr lang="en-US" sz="9600" dirty="0"/>
              <a:t>Four hour clinic once a week with two residents and 1-2 faculty attendings</a:t>
            </a:r>
          </a:p>
          <a:p>
            <a:pPr>
              <a:lnSpc>
                <a:spcPct val="120000"/>
              </a:lnSpc>
            </a:pPr>
            <a:r>
              <a:rPr lang="en-US" sz="9600" dirty="0"/>
              <a:t>Consultation from: Psychology postdoctoral fellow, pharmacist, and social worker </a:t>
            </a:r>
          </a:p>
          <a:p>
            <a:pPr>
              <a:lnSpc>
                <a:spcPct val="120000"/>
              </a:lnSpc>
            </a:pPr>
            <a:r>
              <a:rPr lang="en-US" sz="9600" dirty="0"/>
              <a:t>Patients are scheduled for 1.0 hour appointments</a:t>
            </a:r>
          </a:p>
          <a:p>
            <a:pPr>
              <a:lnSpc>
                <a:spcPct val="120000"/>
              </a:lnSpc>
            </a:pPr>
            <a:r>
              <a:rPr lang="en-US" sz="9600" dirty="0"/>
              <a:t>Two residents are scheduled to see 4 patients each</a:t>
            </a:r>
          </a:p>
          <a:p>
            <a:pPr>
              <a:lnSpc>
                <a:spcPct val="120000"/>
              </a:lnSpc>
            </a:pPr>
            <a:r>
              <a:rPr lang="en-US" sz="9600" dirty="0"/>
              <a:t>Each 2</a:t>
            </a:r>
            <a:r>
              <a:rPr lang="en-US" sz="9600" baseline="30000" dirty="0"/>
              <a:t>nd</a:t>
            </a:r>
            <a:r>
              <a:rPr lang="en-US" sz="9600" dirty="0"/>
              <a:t> and 3</a:t>
            </a:r>
            <a:r>
              <a:rPr lang="en-US" sz="9600" baseline="30000" dirty="0"/>
              <a:t>rd</a:t>
            </a:r>
            <a:r>
              <a:rPr lang="en-US" sz="9600" dirty="0"/>
              <a:t> year resident rotates through each week</a:t>
            </a:r>
          </a:p>
          <a:p>
            <a:pPr>
              <a:lnSpc>
                <a:spcPct val="170000"/>
              </a:lnSpc>
            </a:pPr>
            <a:r>
              <a:rPr lang="en-US" sz="9600" dirty="0"/>
              <a:t>Agreement with interpreter services from the medical center to provide live interpretation</a:t>
            </a:r>
          </a:p>
          <a:p>
            <a:endParaRPr lang="en-US" dirty="0"/>
          </a:p>
        </p:txBody>
      </p:sp>
    </p:spTree>
    <p:extLst>
      <p:ext uri="{BB962C8B-B14F-4D97-AF65-F5344CB8AC3E}">
        <p14:creationId xmlns:p14="http://schemas.microsoft.com/office/powerpoint/2010/main" val="40386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8AFE-971D-4883-ABF8-793903C8EC26}"/>
              </a:ext>
            </a:extLst>
          </p:cNvPr>
          <p:cNvSpPr>
            <a:spLocks noGrp="1"/>
          </p:cNvSpPr>
          <p:nvPr>
            <p:ph type="title"/>
          </p:nvPr>
        </p:nvSpPr>
        <p:spPr/>
        <p:txBody>
          <a:bodyPr>
            <a:normAutofit fontScale="90000"/>
          </a:bodyPr>
          <a:lstStyle/>
          <a:p>
            <a:pPr algn="ctr"/>
            <a:r>
              <a:rPr lang="en-US" sz="7198" dirty="0"/>
              <a:t>Solutions to Barriers?</a:t>
            </a:r>
          </a:p>
        </p:txBody>
      </p:sp>
      <p:pic>
        <p:nvPicPr>
          <p:cNvPr id="4" name="Content Placeholder 4" descr="Lightbulb">
            <a:extLst>
              <a:ext uri="{FF2B5EF4-FFF2-40B4-BE49-F238E27FC236}">
                <a16:creationId xmlns:a16="http://schemas.microsoft.com/office/drawing/2014/main" id="{B94BB5C3-3346-4012-BD9E-A004EE74E1D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412" y="2209800"/>
            <a:ext cx="2338799" cy="2338799"/>
          </a:xfrm>
        </p:spPr>
      </p:pic>
    </p:spTree>
    <p:extLst>
      <p:ext uri="{BB962C8B-B14F-4D97-AF65-F5344CB8AC3E}">
        <p14:creationId xmlns:p14="http://schemas.microsoft.com/office/powerpoint/2010/main" val="52150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8AC2-E42B-48E2-9F29-77555D4CAC2B}"/>
              </a:ext>
            </a:extLst>
          </p:cNvPr>
          <p:cNvSpPr>
            <a:spLocks noGrp="1"/>
          </p:cNvSpPr>
          <p:nvPr>
            <p:ph type="title"/>
          </p:nvPr>
        </p:nvSpPr>
        <p:spPr/>
        <p:txBody>
          <a:bodyPr/>
          <a:lstStyle/>
          <a:p>
            <a:r>
              <a:rPr lang="en-US" dirty="0"/>
              <a:t>Challenges of Immigration Health Clinic</a:t>
            </a:r>
          </a:p>
        </p:txBody>
      </p:sp>
      <p:sp>
        <p:nvSpPr>
          <p:cNvPr id="3" name="Content Placeholder 2">
            <a:extLst>
              <a:ext uri="{FF2B5EF4-FFF2-40B4-BE49-F238E27FC236}">
                <a16:creationId xmlns:a16="http://schemas.microsoft.com/office/drawing/2014/main" id="{2647BB89-929C-4D9D-AD5F-6626213CC8AC}"/>
              </a:ext>
            </a:extLst>
          </p:cNvPr>
          <p:cNvSpPr>
            <a:spLocks noGrp="1"/>
          </p:cNvSpPr>
          <p:nvPr>
            <p:ph idx="1"/>
          </p:nvPr>
        </p:nvSpPr>
        <p:spPr/>
        <p:txBody>
          <a:bodyPr/>
          <a:lstStyle/>
          <a:p>
            <a:r>
              <a:rPr lang="en-US" dirty="0"/>
              <a:t>Half of patient’s do not have live interpreter</a:t>
            </a:r>
          </a:p>
          <a:p>
            <a:r>
              <a:rPr lang="en-US" dirty="0"/>
              <a:t>Establishing a name of the clinic, refugee vs immigrant</a:t>
            </a:r>
          </a:p>
          <a:p>
            <a:r>
              <a:rPr lang="en-US" dirty="0"/>
              <a:t>Ethical dilemma, is this separate but equal care?</a:t>
            </a:r>
          </a:p>
          <a:p>
            <a:r>
              <a:rPr lang="en-US" dirty="0"/>
              <a:t>Staff, faculty, and resident “buy-in” </a:t>
            </a:r>
          </a:p>
          <a:p>
            <a:r>
              <a:rPr lang="en-US" dirty="0"/>
              <a:t>Lack of resident continuity</a:t>
            </a:r>
          </a:p>
          <a:p>
            <a:endParaRPr lang="en-US" dirty="0"/>
          </a:p>
        </p:txBody>
      </p:sp>
    </p:spTree>
    <p:extLst>
      <p:ext uri="{BB962C8B-B14F-4D97-AF65-F5344CB8AC3E}">
        <p14:creationId xmlns:p14="http://schemas.microsoft.com/office/powerpoint/2010/main" val="167239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3D32-7ED1-4ED2-B555-560E0CBB28B0}"/>
              </a:ext>
            </a:extLst>
          </p:cNvPr>
          <p:cNvSpPr>
            <a:spLocks noGrp="1"/>
          </p:cNvSpPr>
          <p:nvPr>
            <p:ph type="title"/>
          </p:nvPr>
        </p:nvSpPr>
        <p:spPr/>
        <p:txBody>
          <a:bodyPr/>
          <a:lstStyle/>
          <a:p>
            <a:r>
              <a:rPr lang="en-US" dirty="0"/>
              <a:t>Successes of Immigration Health Clinic</a:t>
            </a:r>
          </a:p>
        </p:txBody>
      </p:sp>
      <p:sp>
        <p:nvSpPr>
          <p:cNvPr id="3" name="Content Placeholder 2">
            <a:extLst>
              <a:ext uri="{FF2B5EF4-FFF2-40B4-BE49-F238E27FC236}">
                <a16:creationId xmlns:a16="http://schemas.microsoft.com/office/drawing/2014/main" id="{CEE1A815-E29A-4D16-BEA4-1C63507F8C84}"/>
              </a:ext>
            </a:extLst>
          </p:cNvPr>
          <p:cNvSpPr>
            <a:spLocks noGrp="1"/>
          </p:cNvSpPr>
          <p:nvPr>
            <p:ph idx="1"/>
          </p:nvPr>
        </p:nvSpPr>
        <p:spPr/>
        <p:txBody>
          <a:bodyPr/>
          <a:lstStyle/>
          <a:p>
            <a:r>
              <a:rPr lang="en-US" dirty="0"/>
              <a:t>Over half of patients now have live interpreter available, less reliance on video interpreting</a:t>
            </a:r>
          </a:p>
          <a:p>
            <a:r>
              <a:rPr lang="en-US" dirty="0"/>
              <a:t>Continuity through attending physician preceptors</a:t>
            </a:r>
          </a:p>
          <a:p>
            <a:r>
              <a:rPr lang="en-US" dirty="0"/>
              <a:t>With implementation of clinic, more educational time dedicated to discussing refugee care and specific issues facing Bhutanese/Nepali community</a:t>
            </a:r>
          </a:p>
          <a:p>
            <a:r>
              <a:rPr lang="en-US" dirty="0"/>
              <a:t>Fulfilling culturally competent care as ACGME requirement</a:t>
            </a:r>
          </a:p>
          <a:p>
            <a:endParaRPr lang="en-US" dirty="0"/>
          </a:p>
        </p:txBody>
      </p:sp>
    </p:spTree>
    <p:extLst>
      <p:ext uri="{BB962C8B-B14F-4D97-AF65-F5344CB8AC3E}">
        <p14:creationId xmlns:p14="http://schemas.microsoft.com/office/powerpoint/2010/main" val="195689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5F02-57CE-4F6B-8BF8-6C5B0DD79162}"/>
              </a:ext>
            </a:extLst>
          </p:cNvPr>
          <p:cNvSpPr>
            <a:spLocks noGrp="1"/>
          </p:cNvSpPr>
          <p:nvPr>
            <p:ph type="title"/>
          </p:nvPr>
        </p:nvSpPr>
        <p:spPr/>
        <p:txBody>
          <a:bodyPr/>
          <a:lstStyle/>
          <a:p>
            <a:r>
              <a:rPr lang="en-US" dirty="0"/>
              <a:t>Future Plans </a:t>
            </a:r>
            <a:r>
              <a:rPr lang="en-US"/>
              <a:t>of Immigration Health </a:t>
            </a:r>
            <a:r>
              <a:rPr lang="en-US" dirty="0"/>
              <a:t>Clinic</a:t>
            </a:r>
          </a:p>
        </p:txBody>
      </p:sp>
      <p:sp>
        <p:nvSpPr>
          <p:cNvPr id="3" name="Content Placeholder 2">
            <a:extLst>
              <a:ext uri="{FF2B5EF4-FFF2-40B4-BE49-F238E27FC236}">
                <a16:creationId xmlns:a16="http://schemas.microsoft.com/office/drawing/2014/main" id="{4E8E2176-402B-4178-8CCD-98820D8BD0DE}"/>
              </a:ext>
            </a:extLst>
          </p:cNvPr>
          <p:cNvSpPr>
            <a:spLocks noGrp="1"/>
          </p:cNvSpPr>
          <p:nvPr>
            <p:ph idx="1"/>
          </p:nvPr>
        </p:nvSpPr>
        <p:spPr/>
        <p:txBody>
          <a:bodyPr>
            <a:normAutofit fontScale="92500" lnSpcReduction="10000"/>
          </a:bodyPr>
          <a:lstStyle/>
          <a:p>
            <a:r>
              <a:rPr lang="en-US" dirty="0"/>
              <a:t>Depending on US policy for refugees, incorporating additional nationalities of patients with significant language and cultural barriers</a:t>
            </a:r>
          </a:p>
          <a:p>
            <a:r>
              <a:rPr lang="en-US" dirty="0"/>
              <a:t>Survey from patients via interpreter</a:t>
            </a:r>
          </a:p>
          <a:p>
            <a:r>
              <a:rPr lang="en-US" dirty="0"/>
              <a:t>Incorporating refugee specific mental health resources and screening</a:t>
            </a:r>
          </a:p>
          <a:p>
            <a:r>
              <a:rPr lang="en-US" dirty="0"/>
              <a:t>Outreach into the refugee community with a comprehensive range of service </a:t>
            </a:r>
          </a:p>
          <a:p>
            <a:r>
              <a:rPr lang="en-US" dirty="0"/>
              <a:t>Non- health services (e.g. legal, housing, education, transport) </a:t>
            </a:r>
          </a:p>
          <a:p>
            <a:pPr marL="0" indent="0">
              <a:buNone/>
            </a:pPr>
            <a:endParaRPr lang="en-US" dirty="0"/>
          </a:p>
          <a:p>
            <a:endParaRPr lang="en-US" dirty="0"/>
          </a:p>
        </p:txBody>
      </p:sp>
    </p:spTree>
    <p:extLst>
      <p:ext uri="{BB962C8B-B14F-4D97-AF65-F5344CB8AC3E}">
        <p14:creationId xmlns:p14="http://schemas.microsoft.com/office/powerpoint/2010/main" val="83473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Learn three general facts about the Bhutanese/Nepali community</a:t>
            </a:r>
          </a:p>
          <a:p>
            <a:r>
              <a:rPr lang="en-US" dirty="0"/>
              <a:t>Understand barriers to healthcare for Bhutanese Nepali refugees</a:t>
            </a:r>
          </a:p>
          <a:p>
            <a:r>
              <a:rPr lang="en-US" dirty="0"/>
              <a:t>Learn about challenges of continuity care of patients with refugee status</a:t>
            </a:r>
          </a:p>
          <a:p>
            <a:r>
              <a:rPr lang="en-US" dirty="0"/>
              <a:t>A model for establishing a primary care resident continuity practice, with a focus on an under-served patient population</a:t>
            </a:r>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2</a:t>
            </a:fld>
            <a:endParaRPr lang="en-US"/>
          </a:p>
        </p:txBody>
      </p:sp>
    </p:spTree>
    <p:extLst>
      <p:ext uri="{BB962C8B-B14F-4D97-AF65-F5344CB8AC3E}">
        <p14:creationId xmlns:p14="http://schemas.microsoft.com/office/powerpoint/2010/main" val="322179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F55A-FEB5-47A8-8D30-2018289CFF0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EA7AE6F-7FCA-4203-BB07-AFA724190CB0}"/>
              </a:ext>
            </a:extLst>
          </p:cNvPr>
          <p:cNvSpPr>
            <a:spLocks noGrp="1"/>
          </p:cNvSpPr>
          <p:nvPr>
            <p:ph idx="1"/>
          </p:nvPr>
        </p:nvSpPr>
        <p:spPr>
          <a:xfrm>
            <a:off x="304721" y="579437"/>
            <a:ext cx="11274663" cy="4525963"/>
          </a:xfrm>
        </p:spPr>
        <p:txBody>
          <a:bodyPr/>
          <a:lstStyle/>
          <a:p>
            <a:endParaRPr lang="en-US" dirty="0"/>
          </a:p>
          <a:p>
            <a:r>
              <a:rPr lang="en-US" dirty="0"/>
              <a:t> </a:t>
            </a:r>
            <a:r>
              <a:rPr lang="en-US" sz="2800" dirty="0"/>
              <a:t>http://www.cdc.gov/immigrantrefugeehealth/pro files/</a:t>
            </a:r>
            <a:r>
              <a:rPr lang="en-US" sz="2800" dirty="0" err="1"/>
              <a:t>bhutanese</a:t>
            </a:r>
            <a:r>
              <a:rPr lang="en-US" sz="2800" dirty="0"/>
              <a:t>/medical-screening/index.html</a:t>
            </a:r>
          </a:p>
          <a:p>
            <a:r>
              <a:rPr lang="en-US" sz="2800" dirty="0"/>
              <a:t> http://www.cdc.gov/mmwr/preview/mmwrhtml/ mm6226a2.htm </a:t>
            </a:r>
          </a:p>
          <a:p>
            <a:r>
              <a:rPr lang="en-US" sz="2800" dirty="0"/>
              <a:t>www.crisohio.org </a:t>
            </a:r>
          </a:p>
          <a:p>
            <a:r>
              <a:rPr lang="en-US" sz="2800" dirty="0"/>
              <a:t>http://www.culturalorientation.net/providing-orientation/overseas/programs/rsc-south-asia/bhutanese-highlight </a:t>
            </a:r>
          </a:p>
          <a:p>
            <a:r>
              <a:rPr lang="en-US" sz="2800" dirty="0"/>
              <a:t>http://www.wrapsnet.org/admissions-and-arrivals/</a:t>
            </a:r>
          </a:p>
          <a:p>
            <a:r>
              <a:rPr lang="en-US" sz="2800" dirty="0"/>
              <a:t>http://www.crisohio.org/wp-content/uploads/2016/04/IMPACT-OF-REFUGEES-ON-CENTRAL-OHIO_2015-SP_I.pdf</a:t>
            </a:r>
          </a:p>
        </p:txBody>
      </p:sp>
    </p:spTree>
    <p:extLst>
      <p:ext uri="{BB962C8B-B14F-4D97-AF65-F5344CB8AC3E}">
        <p14:creationId xmlns:p14="http://schemas.microsoft.com/office/powerpoint/2010/main" val="113092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B2FA-23CD-43AC-9AB5-59661AB59287}"/>
              </a:ext>
            </a:extLst>
          </p:cNvPr>
          <p:cNvSpPr>
            <a:spLocks noGrp="1"/>
          </p:cNvSpPr>
          <p:nvPr>
            <p:ph type="title"/>
          </p:nvPr>
        </p:nvSpPr>
        <p:spPr>
          <a:xfrm>
            <a:off x="640070" y="1930365"/>
            <a:ext cx="10512862" cy="1325218"/>
          </a:xfrm>
        </p:spPr>
        <p:txBody>
          <a:bodyPr/>
          <a:lstStyle/>
          <a:p>
            <a:pPr algn="ctr"/>
            <a:r>
              <a:rPr lang="en-US" dirty="0"/>
              <a:t>Questions?</a:t>
            </a:r>
          </a:p>
        </p:txBody>
      </p:sp>
    </p:spTree>
    <p:extLst>
      <p:ext uri="{BB962C8B-B14F-4D97-AF65-F5344CB8AC3E}">
        <p14:creationId xmlns:p14="http://schemas.microsoft.com/office/powerpoint/2010/main" val="40585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25531C-F3B7-4618-9A07-E14445AD441B}" type="slidenum">
              <a:rPr lang="en-US" smtClean="0"/>
              <a:pPr/>
              <a:t>3</a:t>
            </a:fld>
            <a:endParaRPr lang="en-US"/>
          </a:p>
        </p:txBody>
      </p:sp>
      <p:pic>
        <p:nvPicPr>
          <p:cNvPr id="5" name="Picture 4">
            <a:extLst>
              <a:ext uri="{FF2B5EF4-FFF2-40B4-BE49-F238E27FC236}">
                <a16:creationId xmlns:a16="http://schemas.microsoft.com/office/drawing/2014/main" id="{319BF45C-B4E3-4890-A623-9B7788348DDB}"/>
              </a:ext>
            </a:extLst>
          </p:cNvPr>
          <p:cNvPicPr>
            <a:picLocks noChangeAspect="1"/>
          </p:cNvPicPr>
          <p:nvPr/>
        </p:nvPicPr>
        <p:blipFill>
          <a:blip r:embed="rId3"/>
          <a:stretch>
            <a:fillRect/>
          </a:stretch>
        </p:blipFill>
        <p:spPr>
          <a:xfrm>
            <a:off x="2055812" y="0"/>
            <a:ext cx="8078788" cy="6059091"/>
          </a:xfrm>
          <a:prstGeom prst="rect">
            <a:avLst/>
          </a:prstGeom>
        </p:spPr>
      </p:pic>
    </p:spTree>
    <p:extLst>
      <p:ext uri="{BB962C8B-B14F-4D97-AF65-F5344CB8AC3E}">
        <p14:creationId xmlns:p14="http://schemas.microsoft.com/office/powerpoint/2010/main" val="324249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 Model of a Resident Led Refugee and Immigrant Primary Care Clinic</a:t>
            </a:r>
          </a:p>
        </p:txBody>
      </p:sp>
      <p:sp>
        <p:nvSpPr>
          <p:cNvPr id="3" name="Content Placeholder 2"/>
          <p:cNvSpPr>
            <a:spLocks noGrp="1"/>
          </p:cNvSpPr>
          <p:nvPr>
            <p:ph idx="1"/>
          </p:nvPr>
        </p:nvSpPr>
        <p:spPr/>
        <p:txBody>
          <a:bodyPr/>
          <a:lstStyle/>
          <a:p>
            <a:r>
              <a:rPr lang="en-US" sz="2800" dirty="0"/>
              <a:t>Refugees and immigrants have complex health care needs to be addressed by a primary health care clinic.  Refugees specifically, may suffer from mental health disorders at a high rate.  They may also possess potentially serious medical conditions not often encountered in a local primary care practice.</a:t>
            </a:r>
          </a:p>
          <a:p>
            <a:pPr marL="0" indent="0">
              <a:buNone/>
            </a:pPr>
            <a:endParaRPr lang="en-US" sz="2800" dirty="0"/>
          </a:p>
          <a:p>
            <a:r>
              <a:rPr lang="en-US" sz="2800" dirty="0"/>
              <a:t>I and a group of other family medicine residents sought to address these issues at our home continuity clinic with the Bhutanese-Nepali refugee population</a:t>
            </a:r>
          </a:p>
          <a:p>
            <a:endParaRPr lang="en-US" sz="2800" dirty="0"/>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4</a:t>
            </a:fld>
            <a:endParaRPr lang="en-US"/>
          </a:p>
        </p:txBody>
      </p:sp>
    </p:spTree>
    <p:extLst>
      <p:ext uri="{BB962C8B-B14F-4D97-AF65-F5344CB8AC3E}">
        <p14:creationId xmlns:p14="http://schemas.microsoft.com/office/powerpoint/2010/main" val="194957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 Model of a Resident Led Refugee and Immigrant Primary Care Clinic</a:t>
            </a:r>
          </a:p>
        </p:txBody>
      </p:sp>
      <p:sp>
        <p:nvSpPr>
          <p:cNvPr id="3" name="Content Placeholder 2"/>
          <p:cNvSpPr>
            <a:spLocks noGrp="1"/>
          </p:cNvSpPr>
          <p:nvPr>
            <p:ph idx="1"/>
          </p:nvPr>
        </p:nvSpPr>
        <p:spPr/>
        <p:txBody>
          <a:bodyPr/>
          <a:lstStyle/>
          <a:p>
            <a:r>
              <a:rPr lang="en-US" sz="2600" dirty="0"/>
              <a:t>Much emphasis has been placed on the immediate medical needs of refugees upon arrival in resettlement countries, while ongoing care may be overlooked. We are sharing our efforts regarding the initiation and development of a clinic that provides long-term primary care.</a:t>
            </a:r>
          </a:p>
          <a:p>
            <a:r>
              <a:rPr lang="en-US" sz="2600" dirty="0"/>
              <a:t>The goal of our efforts was to provide culturally sensitive care with attention to a  patient’s psychological, social and economic background</a:t>
            </a:r>
          </a:p>
          <a:p>
            <a:r>
              <a:rPr lang="en-US" sz="2600" dirty="0"/>
              <a:t>The context of a person's care may include such elements such as a person's attitude toward illness, belief systems, cognitive ability, emotional state, family life, finance, and previous health care experiences.   </a:t>
            </a:r>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5</a:t>
            </a:fld>
            <a:endParaRPr lang="en-US"/>
          </a:p>
        </p:txBody>
      </p:sp>
    </p:spTree>
    <p:extLst>
      <p:ext uri="{BB962C8B-B14F-4D97-AF65-F5344CB8AC3E}">
        <p14:creationId xmlns:p14="http://schemas.microsoft.com/office/powerpoint/2010/main" val="259722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25531C-F3B7-4618-9A07-E14445AD441B}" type="slidenum">
              <a:rPr lang="en-US" smtClean="0"/>
              <a:pPr/>
              <a:t>6</a:t>
            </a:fld>
            <a:endParaRPr lang="en-US"/>
          </a:p>
        </p:txBody>
      </p:sp>
      <p:pic>
        <p:nvPicPr>
          <p:cNvPr id="5" name="Picture 2" descr="https://upload.wikimedia.org/wikipedia/commons/thumb/0/08/Map_of_USA_OH.svg/2000px-Map_of_USA_OH.svg.png">
            <a:extLst>
              <a:ext uri="{FF2B5EF4-FFF2-40B4-BE49-F238E27FC236}">
                <a16:creationId xmlns:a16="http://schemas.microsoft.com/office/drawing/2014/main" id="{6F1AC4B7-7047-4CAA-9B06-4672B85819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6212" y="91845"/>
            <a:ext cx="9347200" cy="608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2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25531C-F3B7-4618-9A07-E14445AD441B}" type="slidenum">
              <a:rPr lang="en-US" smtClean="0"/>
              <a:pPr/>
              <a:t>7</a:t>
            </a:fld>
            <a:endParaRPr lang="en-US"/>
          </a:p>
        </p:txBody>
      </p:sp>
      <p:pic>
        <p:nvPicPr>
          <p:cNvPr id="5" name="Picture 2" descr="http://geology.com/county-map/ohio-county-map.gif">
            <a:extLst>
              <a:ext uri="{FF2B5EF4-FFF2-40B4-BE49-F238E27FC236}">
                <a16:creationId xmlns:a16="http://schemas.microsoft.com/office/drawing/2014/main" id="{CE792D71-09DC-473F-9B10-173DD9D59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0096" y="24859"/>
            <a:ext cx="6042760" cy="60266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957E188-A91C-4FB2-9E5D-8881B539F163}"/>
                  </a:ext>
                </a:extLst>
              </p14:cNvPr>
              <p14:cNvContentPartPr/>
              <p14:nvPr/>
            </p14:nvContentPartPr>
            <p14:xfrm>
              <a:off x="5094850" y="2861108"/>
              <a:ext cx="1542720" cy="1216800"/>
            </p14:xfrm>
          </p:contentPart>
        </mc:Choice>
        <mc:Fallback xmlns="">
          <p:pic>
            <p:nvPicPr>
              <p:cNvPr id="8" name="Ink 7">
                <a:extLst>
                  <a:ext uri="{FF2B5EF4-FFF2-40B4-BE49-F238E27FC236}">
                    <a16:creationId xmlns:a16="http://schemas.microsoft.com/office/drawing/2014/main" id="{D957E188-A91C-4FB2-9E5D-8881B539F163}"/>
                  </a:ext>
                </a:extLst>
              </p:cNvPr>
              <p:cNvPicPr/>
              <p:nvPr/>
            </p:nvPicPr>
            <p:blipFill>
              <a:blip r:embed="rId4"/>
              <a:stretch>
                <a:fillRect/>
              </a:stretch>
            </p:blipFill>
            <p:spPr>
              <a:xfrm>
                <a:off x="5052727" y="2818988"/>
                <a:ext cx="1626246" cy="1300320"/>
              </a:xfrm>
              <a:prstGeom prst="rect">
                <a:avLst/>
              </a:prstGeom>
            </p:spPr>
          </p:pic>
        </mc:Fallback>
      </mc:AlternateContent>
    </p:spTree>
    <p:extLst>
      <p:ext uri="{BB962C8B-B14F-4D97-AF65-F5344CB8AC3E}">
        <p14:creationId xmlns:p14="http://schemas.microsoft.com/office/powerpoint/2010/main" val="409176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CB2FB-6FED-4FBD-9F1D-D7B7EE35CF6A}"/>
              </a:ext>
            </a:extLst>
          </p:cNvPr>
          <p:cNvPicPr>
            <a:picLocks noChangeAspect="1"/>
          </p:cNvPicPr>
          <p:nvPr/>
        </p:nvPicPr>
        <p:blipFill>
          <a:blip r:embed="rId3"/>
          <a:stretch>
            <a:fillRect/>
          </a:stretch>
        </p:blipFill>
        <p:spPr>
          <a:xfrm>
            <a:off x="96245" y="533400"/>
            <a:ext cx="4321768" cy="3743790"/>
          </a:xfrm>
          <a:prstGeom prst="rect">
            <a:avLst/>
          </a:prstGeom>
        </p:spPr>
      </p:pic>
      <p:pic>
        <p:nvPicPr>
          <p:cNvPr id="6" name="Picture 5">
            <a:extLst>
              <a:ext uri="{FF2B5EF4-FFF2-40B4-BE49-F238E27FC236}">
                <a16:creationId xmlns:a16="http://schemas.microsoft.com/office/drawing/2014/main" id="{82B1BB38-14F6-44E7-BAC6-140B5CAEB103}"/>
              </a:ext>
            </a:extLst>
          </p:cNvPr>
          <p:cNvPicPr>
            <a:picLocks noChangeAspect="1"/>
          </p:cNvPicPr>
          <p:nvPr/>
        </p:nvPicPr>
        <p:blipFill>
          <a:blip r:embed="rId4"/>
          <a:stretch>
            <a:fillRect/>
          </a:stretch>
        </p:blipFill>
        <p:spPr>
          <a:xfrm>
            <a:off x="7046912" y="765655"/>
            <a:ext cx="4762500" cy="4720745"/>
          </a:xfrm>
          <a:prstGeom prst="rect">
            <a:avLst/>
          </a:prstGeom>
        </p:spPr>
      </p:pic>
      <p:sp>
        <p:nvSpPr>
          <p:cNvPr id="2" name="Title 1"/>
          <p:cNvSpPr>
            <a:spLocks noGrp="1"/>
          </p:cNvSpPr>
          <p:nvPr>
            <p:ph type="title"/>
          </p:nvPr>
        </p:nvSpPr>
        <p:spPr>
          <a:xfrm>
            <a:off x="304721" y="-152400"/>
            <a:ext cx="11274663" cy="1143000"/>
          </a:xfrm>
        </p:spPr>
        <p:txBody>
          <a:bodyPr/>
          <a:lstStyle/>
          <a:p>
            <a:r>
              <a:rPr lang="en-US" dirty="0"/>
              <a:t>Ohio Demographic </a:t>
            </a:r>
          </a:p>
        </p:txBody>
      </p:sp>
      <p:sp>
        <p:nvSpPr>
          <p:cNvPr id="3" name="Content Placeholder 2"/>
          <p:cNvSpPr>
            <a:spLocks noGrp="1"/>
          </p:cNvSpPr>
          <p:nvPr>
            <p:ph idx="1"/>
          </p:nvPr>
        </p:nvSpPr>
        <p:spPr>
          <a:xfrm>
            <a:off x="304721" y="4191000"/>
            <a:ext cx="7008891" cy="1447800"/>
          </a:xfrm>
        </p:spPr>
        <p:txBody>
          <a:bodyPr/>
          <a:lstStyle/>
          <a:p>
            <a:r>
              <a:rPr lang="en-US" sz="2400" dirty="0"/>
              <a:t>October 2016 – July 2017, Bhutanese accounted for 27% of all refugee arrivals in Franklin County, OH</a:t>
            </a:r>
          </a:p>
          <a:p>
            <a:r>
              <a:rPr lang="en-US" sz="2400" dirty="0"/>
              <a:t>These numbers do not account for secondary migration</a:t>
            </a:r>
          </a:p>
          <a:p>
            <a:pPr marL="0" indent="0">
              <a:buNone/>
            </a:pPr>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8</a:t>
            </a:fld>
            <a:endParaRPr lang="en-US"/>
          </a:p>
        </p:txBody>
      </p:sp>
    </p:spTree>
    <p:extLst>
      <p:ext uri="{BB962C8B-B14F-4D97-AF65-F5344CB8AC3E}">
        <p14:creationId xmlns:p14="http://schemas.microsoft.com/office/powerpoint/2010/main" val="263351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5AB8-6220-41C1-81F6-F5802633C637}"/>
              </a:ext>
            </a:extLst>
          </p:cNvPr>
          <p:cNvSpPr>
            <a:spLocks noGrp="1"/>
          </p:cNvSpPr>
          <p:nvPr>
            <p:ph type="title"/>
          </p:nvPr>
        </p:nvSpPr>
        <p:spPr/>
        <p:txBody>
          <a:bodyPr/>
          <a:lstStyle/>
          <a:p>
            <a:r>
              <a:rPr lang="en-US" dirty="0"/>
              <a:t>Clinic Demographics</a:t>
            </a:r>
          </a:p>
        </p:txBody>
      </p:sp>
      <p:sp>
        <p:nvSpPr>
          <p:cNvPr id="3" name="Content Placeholder 2">
            <a:extLst>
              <a:ext uri="{FF2B5EF4-FFF2-40B4-BE49-F238E27FC236}">
                <a16:creationId xmlns:a16="http://schemas.microsoft.com/office/drawing/2014/main" id="{5ADBB8F8-D3BD-4333-B331-079530ED5E45}"/>
              </a:ext>
            </a:extLst>
          </p:cNvPr>
          <p:cNvSpPr>
            <a:spLocks noGrp="1"/>
          </p:cNvSpPr>
          <p:nvPr>
            <p:ph idx="1"/>
          </p:nvPr>
        </p:nvSpPr>
        <p:spPr>
          <a:xfrm>
            <a:off x="304721" y="1219200"/>
            <a:ext cx="11274663" cy="4525963"/>
          </a:xfrm>
        </p:spPr>
        <p:txBody>
          <a:bodyPr/>
          <a:lstStyle/>
          <a:p>
            <a:r>
              <a:rPr lang="en-US" dirty="0"/>
              <a:t>April 1</a:t>
            </a:r>
            <a:r>
              <a:rPr lang="en-US" baseline="30000" dirty="0"/>
              <a:t>st</a:t>
            </a:r>
            <a:r>
              <a:rPr lang="en-US" dirty="0"/>
              <a:t> , 2014-March 15, 2015</a:t>
            </a:r>
          </a:p>
          <a:p>
            <a:endParaRPr lang="en-US" dirty="0"/>
          </a:p>
        </p:txBody>
      </p:sp>
      <p:pic>
        <p:nvPicPr>
          <p:cNvPr id="4" name="Picture 3">
            <a:extLst>
              <a:ext uri="{FF2B5EF4-FFF2-40B4-BE49-F238E27FC236}">
                <a16:creationId xmlns:a16="http://schemas.microsoft.com/office/drawing/2014/main" id="{6816BF29-57A2-452B-8268-5D12EF4EB4D0}"/>
              </a:ext>
            </a:extLst>
          </p:cNvPr>
          <p:cNvPicPr>
            <a:picLocks noChangeAspect="1"/>
          </p:cNvPicPr>
          <p:nvPr/>
        </p:nvPicPr>
        <p:blipFill>
          <a:blip r:embed="rId2"/>
          <a:stretch>
            <a:fillRect/>
          </a:stretch>
        </p:blipFill>
        <p:spPr>
          <a:xfrm>
            <a:off x="871310" y="1905000"/>
            <a:ext cx="10141483" cy="3609035"/>
          </a:xfrm>
          <a:prstGeom prst="rect">
            <a:avLst/>
          </a:prstGeom>
        </p:spPr>
        <p:style>
          <a:lnRef idx="2">
            <a:schemeClr val="accent2"/>
          </a:lnRef>
          <a:fillRef idx="1">
            <a:schemeClr val="lt1"/>
          </a:fillRef>
          <a:effectRef idx="0">
            <a:schemeClr val="accent2"/>
          </a:effectRef>
          <a:fontRef idx="minor">
            <a:schemeClr val="dk1"/>
          </a:fontRef>
        </p:style>
      </p:pic>
      <p:sp>
        <p:nvSpPr>
          <p:cNvPr id="12" name="Arrow: Right 11">
            <a:extLst>
              <a:ext uri="{FF2B5EF4-FFF2-40B4-BE49-F238E27FC236}">
                <a16:creationId xmlns:a16="http://schemas.microsoft.com/office/drawing/2014/main" id="{BB5CB0D0-5BBE-4942-8001-178CAC0CFD56}"/>
              </a:ext>
            </a:extLst>
          </p:cNvPr>
          <p:cNvSpPr/>
          <p:nvPr/>
        </p:nvSpPr>
        <p:spPr>
          <a:xfrm>
            <a:off x="304721" y="5227637"/>
            <a:ext cx="1065291" cy="3349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250001"/>
      </p:ext>
    </p:extLst>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1279</TotalTime>
  <Words>1050</Words>
  <Application>Microsoft Office PowerPoint</Application>
  <PresentationFormat>Custom</PresentationFormat>
  <Paragraphs>103</Paragraphs>
  <Slides>21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PowerPoint</vt:lpstr>
      <vt:lpstr>Model of a Resident-Led Refugee and Immigrant Primary Care Clinic in an Urban Academic Medical Center </vt:lpstr>
      <vt:lpstr>Objectives</vt:lpstr>
      <vt:lpstr>PowerPoint Presentation</vt:lpstr>
      <vt:lpstr>Description of a Model of a Resident Led Refugee and Immigrant Primary Care Clinic</vt:lpstr>
      <vt:lpstr>Description of a Model of a Resident Led Refugee and Immigrant Primary Care Clinic</vt:lpstr>
      <vt:lpstr>PowerPoint Presentation</vt:lpstr>
      <vt:lpstr>PowerPoint Presentation</vt:lpstr>
      <vt:lpstr>Ohio Demographic </vt:lpstr>
      <vt:lpstr>Clinic Demographics</vt:lpstr>
      <vt:lpstr>PowerPoint Presentation</vt:lpstr>
      <vt:lpstr>PowerPoint Presentation</vt:lpstr>
      <vt:lpstr>Resident Survey Comments</vt:lpstr>
      <vt:lpstr>Barriers to Bhutanese/Nepali Refugee Care at Academic Resident Clinic</vt:lpstr>
      <vt:lpstr>PowerPoint Presentation</vt:lpstr>
      <vt:lpstr>Clinical Model</vt:lpstr>
      <vt:lpstr>Solutions to Barriers?</vt:lpstr>
      <vt:lpstr>Challenges of Immigration Health Clinic</vt:lpstr>
      <vt:lpstr>Successes of Immigration Health Clinic</vt:lpstr>
      <vt:lpstr>Future Plans of Immigration Health Clinic</vt:lpstr>
      <vt:lpstr>References</vt:lpstr>
      <vt:lpstr>Questions?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Ashley Poole</cp:lastModifiedBy>
  <cp:revision>28</cp:revision>
  <dcterms:created xsi:type="dcterms:W3CDTF">2013-05-20T16:20:33Z</dcterms:created>
  <dcterms:modified xsi:type="dcterms:W3CDTF">2017-10-11T15:42:24Z</dcterms:modified>
</cp:coreProperties>
</file>