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5.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6.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81" r:id="rId3"/>
    <p:sldId id="257" r:id="rId4"/>
    <p:sldId id="280" r:id="rId5"/>
    <p:sldId id="258" r:id="rId6"/>
    <p:sldId id="259" r:id="rId7"/>
    <p:sldId id="270" r:id="rId8"/>
    <p:sldId id="261" r:id="rId9"/>
    <p:sldId id="262" r:id="rId10"/>
    <p:sldId id="271" r:id="rId11"/>
    <p:sldId id="265" r:id="rId12"/>
    <p:sldId id="267" r:id="rId13"/>
    <p:sldId id="268" r:id="rId14"/>
    <p:sldId id="282" r:id="rId15"/>
    <p:sldId id="272" r:id="rId16"/>
    <p:sldId id="266" r:id="rId17"/>
    <p:sldId id="269" r:id="rId18"/>
    <p:sldId id="276" r:id="rId19"/>
    <p:sldId id="274" r:id="rId20"/>
    <p:sldId id="277" r:id="rId21"/>
    <p:sldId id="273" r:id="rId22"/>
    <p:sldId id="279" r:id="rId23"/>
    <p:sldId id="278" r:id="rId24"/>
    <p:sldId id="27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1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41"/>
    <p:restoredTop sz="85145"/>
  </p:normalViewPr>
  <p:slideViewPr>
    <p:cSldViewPr snapToGrid="0" snapToObjects="1">
      <p:cViewPr>
        <p:scale>
          <a:sx n="87" d="100"/>
          <a:sy n="87" d="100"/>
        </p:scale>
        <p:origin x="50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jessicaadkins/Desktop/Workbook1.xlsx" TargetMode="External"/></Relationships>
</file>

<file path=ppt/charts/_rels/chart10.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oleObject" Target="file:////Users/jessicaadkins/Desktop/Workbook1.xlsx" TargetMode="External"/></Relationships>
</file>

<file path=ppt/charts/_rels/chart11.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oleObject" Target="file:////Users/jessicaadkins/Desktop/Workbook1.xlsx" TargetMode="External"/></Relationships>
</file>

<file path=ppt/charts/_rels/chart12.xml.rels><?xml version="1.0" encoding="UTF-8" standalone="yes"?>
<Relationships xmlns="http://schemas.openxmlformats.org/package/2006/relationships"><Relationship Id="rId1" Type="http://schemas.microsoft.com/office/2011/relationships/chartStyle" Target="style12.xml"/><Relationship Id="rId2" Type="http://schemas.microsoft.com/office/2011/relationships/chartColorStyle" Target="colors12.xml"/><Relationship Id="rId3" Type="http://schemas.openxmlformats.org/officeDocument/2006/relationships/oleObject" Target="file:////Users/jessicaadkins/Desktop/Workbook1.xlsx" TargetMode="External"/></Relationships>
</file>

<file path=ppt/charts/_rels/chart13.xml.rels><?xml version="1.0" encoding="UTF-8" standalone="yes"?>
<Relationships xmlns="http://schemas.openxmlformats.org/package/2006/relationships"><Relationship Id="rId1" Type="http://schemas.microsoft.com/office/2011/relationships/chartStyle" Target="style13.xml"/><Relationship Id="rId2" Type="http://schemas.microsoft.com/office/2011/relationships/chartColorStyle" Target="colors13.xml"/><Relationship Id="rId3" Type="http://schemas.openxmlformats.org/officeDocument/2006/relationships/oleObject" Target="file:////Users/jessicaadkins/Desktop/Workbook1.xlsx" TargetMode="External"/></Relationships>
</file>

<file path=ppt/charts/_rels/chart14.xml.rels><?xml version="1.0" encoding="UTF-8" standalone="yes"?>
<Relationships xmlns="http://schemas.openxmlformats.org/package/2006/relationships"><Relationship Id="rId1" Type="http://schemas.microsoft.com/office/2011/relationships/chartStyle" Target="style14.xml"/><Relationship Id="rId2" Type="http://schemas.microsoft.com/office/2011/relationships/chartColorStyle" Target="colors14.xml"/><Relationship Id="rId3" Type="http://schemas.openxmlformats.org/officeDocument/2006/relationships/oleObject" Target="file:////Users/jessicaadkins/Desktop/Workbook1.xlsx" TargetMode="External"/></Relationships>
</file>

<file path=ppt/charts/_rels/chart15.xml.rels><?xml version="1.0" encoding="UTF-8" standalone="yes"?>
<Relationships xmlns="http://schemas.openxmlformats.org/package/2006/relationships"><Relationship Id="rId1" Type="http://schemas.microsoft.com/office/2011/relationships/chartStyle" Target="style15.xml"/><Relationship Id="rId2" Type="http://schemas.microsoft.com/office/2011/relationships/chartColorStyle" Target="colors15.xml"/><Relationship Id="rId3" Type="http://schemas.openxmlformats.org/officeDocument/2006/relationships/oleObject" Target="file:////Users/jessicaadkins/Desktop/Workbook1.xlsx" TargetMode="External"/></Relationships>
</file>

<file path=ppt/charts/_rels/chart16.xml.rels><?xml version="1.0" encoding="UTF-8" standalone="yes"?>
<Relationships xmlns="http://schemas.openxmlformats.org/package/2006/relationships"><Relationship Id="rId1" Type="http://schemas.microsoft.com/office/2011/relationships/chartStyle" Target="style16.xml"/><Relationship Id="rId2" Type="http://schemas.microsoft.com/office/2011/relationships/chartColorStyle" Target="colors16.xml"/><Relationship Id="rId3" Type="http://schemas.openxmlformats.org/officeDocument/2006/relationships/oleObject" Target="file:////Users/jessicaadkins/Desktop/Workbook1.xlsx" TargetMode="External"/></Relationships>
</file>

<file path=ppt/charts/_rels/chart17.xml.rels><?xml version="1.0" encoding="UTF-8" standalone="yes"?>
<Relationships xmlns="http://schemas.openxmlformats.org/package/2006/relationships"><Relationship Id="rId1" Type="http://schemas.microsoft.com/office/2011/relationships/chartStyle" Target="style17.xml"/><Relationship Id="rId2" Type="http://schemas.microsoft.com/office/2011/relationships/chartColorStyle" Target="colors17.xml"/><Relationship Id="rId3" Type="http://schemas.openxmlformats.org/officeDocument/2006/relationships/oleObject" Target="file:////Users/jessicaadkins/Desktop/Workbook1.xlsx" TargetMode="External"/></Relationships>
</file>

<file path=ppt/charts/_rels/chart18.xml.rels><?xml version="1.0" encoding="UTF-8" standalone="yes"?>
<Relationships xmlns="http://schemas.openxmlformats.org/package/2006/relationships"><Relationship Id="rId1" Type="http://schemas.microsoft.com/office/2011/relationships/chartStyle" Target="style18.xml"/><Relationship Id="rId2" Type="http://schemas.microsoft.com/office/2011/relationships/chartColorStyle" Target="colors18.xml"/><Relationship Id="rId3" Type="http://schemas.openxmlformats.org/officeDocument/2006/relationships/oleObject" Target="file:////Users/jessicaadkins/Desktop/Workbook1.xlsx" TargetMode="External"/></Relationships>
</file>

<file path=ppt/charts/_rels/chart19.xml.rels><?xml version="1.0" encoding="UTF-8" standalone="yes"?>
<Relationships xmlns="http://schemas.openxmlformats.org/package/2006/relationships"><Relationship Id="rId1" Type="http://schemas.microsoft.com/office/2011/relationships/chartStyle" Target="style19.xml"/><Relationship Id="rId2" Type="http://schemas.microsoft.com/office/2011/relationships/chartColorStyle" Target="colors19.xml"/><Relationship Id="rId3" Type="http://schemas.openxmlformats.org/officeDocument/2006/relationships/oleObject" Target="file:////Users/jessicaadkins/Desktop/Workbook1.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Users/jessicaadkins/Desktop/Workbook1.xlsx" TargetMode="External"/></Relationships>
</file>

<file path=ppt/charts/_rels/chart20.xml.rels><?xml version="1.0" encoding="UTF-8" standalone="yes"?>
<Relationships xmlns="http://schemas.openxmlformats.org/package/2006/relationships"><Relationship Id="rId1" Type="http://schemas.microsoft.com/office/2011/relationships/chartStyle" Target="style20.xml"/><Relationship Id="rId2" Type="http://schemas.microsoft.com/office/2011/relationships/chartColorStyle" Target="colors20.xml"/><Relationship Id="rId3" Type="http://schemas.openxmlformats.org/officeDocument/2006/relationships/oleObject" Target="file:////Users/jessicaadkins/Desktop/Workbook1.xlsx" TargetMode="External"/></Relationships>
</file>

<file path=ppt/charts/_rels/chart21.xml.rels><?xml version="1.0" encoding="UTF-8" standalone="yes"?>
<Relationships xmlns="http://schemas.openxmlformats.org/package/2006/relationships"><Relationship Id="rId1" Type="http://schemas.microsoft.com/office/2011/relationships/chartStyle" Target="style21.xml"/><Relationship Id="rId2" Type="http://schemas.microsoft.com/office/2011/relationships/chartColorStyle" Target="colors21.xml"/><Relationship Id="rId3" Type="http://schemas.openxmlformats.org/officeDocument/2006/relationships/oleObject" Target="file:////Users/jessicaadkins/Desktop/Workbook1.xlsx" TargetMode="External"/></Relationships>
</file>

<file path=ppt/charts/_rels/chart22.xml.rels><?xml version="1.0" encoding="UTF-8" standalone="yes"?>
<Relationships xmlns="http://schemas.openxmlformats.org/package/2006/relationships"><Relationship Id="rId1" Type="http://schemas.microsoft.com/office/2011/relationships/chartStyle" Target="style22.xml"/><Relationship Id="rId2" Type="http://schemas.microsoft.com/office/2011/relationships/chartColorStyle" Target="colors22.xml"/><Relationship Id="rId3" Type="http://schemas.openxmlformats.org/officeDocument/2006/relationships/oleObject" Target="file:////Users/jessicaadkins/Desktop/Workbook1.xlsx" TargetMode="External"/></Relationships>
</file>

<file path=ppt/charts/_rels/chart23.xml.rels><?xml version="1.0" encoding="UTF-8" standalone="yes"?>
<Relationships xmlns="http://schemas.openxmlformats.org/package/2006/relationships"><Relationship Id="rId1" Type="http://schemas.microsoft.com/office/2011/relationships/chartStyle" Target="style23.xml"/><Relationship Id="rId2" Type="http://schemas.microsoft.com/office/2011/relationships/chartColorStyle" Target="colors23.xml"/><Relationship Id="rId3" Type="http://schemas.openxmlformats.org/officeDocument/2006/relationships/oleObject" Target="file:////Users/jessicaadkins/Desktop/Workbook1.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Users/jessicaadkins/Desktop/Workbook1.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Users/jessicaadkins/Desktop/Workbook1.xlsx" TargetMode="External"/></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oleObject" Target="file:////Users/jessicaadkins/Desktop/Workbook1.xlsx" TargetMode="External"/></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oleObject" Target="file:////Users/jessicaadkins/Desktop/Workbook1.xlsx" TargetMode="External"/></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oleObject" Target="file:////Users/jessicaadkins/Desktop/Workbook1.xlsx" TargetMode="External"/></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oleObject" Target="file:////Users/jessicaadkins/Desktop/Workbook1.xlsx" TargetMode="External"/></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oleObject" Target="file:////Users/jessicaadkins/Desktop/Workbook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M1 Age</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[Workbook1.xlsx]Sheet1!$H$6</c:f>
              <c:strCache>
                <c:ptCount val="1"/>
                <c:pt idx="0">
                  <c:v>Valid Percent</c:v>
                </c:pt>
              </c:strCache>
            </c:strRef>
          </c:tx>
          <c:dPt>
            <c:idx val="0"/>
            <c:bubble3D val="0"/>
            <c:spPr>
              <a:solidFill>
                <a:schemeClr val="accent1">
                  <a:lumMod val="75000"/>
                </a:schemeClr>
              </a:solidFill>
              <a:ln w="19050">
                <a:solidFill>
                  <a:schemeClr val="lt1"/>
                </a:solidFill>
              </a:ln>
              <a:effectLst/>
            </c:spPr>
          </c:dPt>
          <c:dPt>
            <c:idx val="1"/>
            <c:bubble3D val="0"/>
            <c:spPr>
              <a:solidFill>
                <a:schemeClr val="accent1"/>
              </a:solidFill>
              <a:ln w="19050">
                <a:solidFill>
                  <a:schemeClr val="lt1"/>
                </a:solidFill>
              </a:ln>
              <a:effectLst/>
            </c:spPr>
          </c:dPt>
          <c:dPt>
            <c:idx val="2"/>
            <c:bubble3D val="0"/>
            <c:spPr>
              <a:solidFill>
                <a:schemeClr val="accent1">
                  <a:lumMod val="60000"/>
                  <a:lumOff val="40000"/>
                </a:schemeClr>
              </a:solidFill>
              <a:ln w="19050">
                <a:solidFill>
                  <a:schemeClr val="lt1"/>
                </a:solidFill>
              </a:ln>
              <a:effectLst/>
            </c:spPr>
          </c:dPt>
          <c:dPt>
            <c:idx val="3"/>
            <c:bubble3D val="0"/>
            <c:spPr>
              <a:solidFill>
                <a:schemeClr val="accent1">
                  <a:lumMod val="20000"/>
                  <a:lumOff val="80000"/>
                </a:schemeClr>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[Workbook1.xlsx]Sheet1!$G$7:$G$10</c:f>
              <c:strCache>
                <c:ptCount val="4"/>
                <c:pt idx="0">
                  <c:v>21-22 </c:v>
                </c:pt>
                <c:pt idx="1">
                  <c:v>23-24 </c:v>
                </c:pt>
                <c:pt idx="2">
                  <c:v>25-26 </c:v>
                </c:pt>
                <c:pt idx="3">
                  <c:v>31-40</c:v>
                </c:pt>
              </c:strCache>
            </c:strRef>
          </c:cat>
          <c:val>
            <c:numRef>
              <c:f>[Workbook1.xlsx]Sheet1!$H$7:$H$10</c:f>
              <c:numCache>
                <c:formatCode>General</c:formatCode>
                <c:ptCount val="4"/>
                <c:pt idx="0">
                  <c:v>37.0</c:v>
                </c:pt>
                <c:pt idx="1">
                  <c:v>47.8</c:v>
                </c:pt>
                <c:pt idx="2">
                  <c:v>8.7</c:v>
                </c:pt>
                <c:pt idx="3">
                  <c:v>6.5</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dirty="0" smtClean="0"/>
              <a:t>M1</a:t>
            </a:r>
            <a:endParaRPr lang="en-US" sz="2800" dirty="0"/>
          </a:p>
        </c:rich>
      </c:tx>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11398717565368"/>
          <c:y val="0.147419657716287"/>
          <c:w val="0.588601282434632"/>
          <c:h val="0.704093395265655"/>
        </c:manualLayout>
      </c:layout>
      <c:pieChart>
        <c:varyColors val="1"/>
        <c:ser>
          <c:idx val="0"/>
          <c:order val="0"/>
          <c:tx>
            <c:strRef>
              <c:f>[Workbook1.xlsx]Sheet1!$H$37</c:f>
              <c:strCache>
                <c:ptCount val="1"/>
                <c:pt idx="0">
                  <c:v>Valid Percent</c:v>
                </c:pt>
              </c:strCache>
            </c:strRef>
          </c:tx>
          <c:dPt>
            <c:idx val="0"/>
            <c:bubble3D val="0"/>
            <c:spPr>
              <a:solidFill>
                <a:schemeClr val="accent5">
                  <a:lumMod val="75000"/>
                </a:schemeClr>
              </a:solidFill>
              <a:ln w="19050">
                <a:solidFill>
                  <a:schemeClr val="lt1"/>
                </a:solidFill>
              </a:ln>
              <a:effectLst/>
            </c:spPr>
          </c:dPt>
          <c:dPt>
            <c:idx val="1"/>
            <c:bubble3D val="0"/>
            <c:spPr>
              <a:solidFill>
                <a:schemeClr val="accent6"/>
              </a:solidFill>
              <a:ln w="19050">
                <a:solidFill>
                  <a:schemeClr val="lt1"/>
                </a:solidFill>
              </a:ln>
              <a:effectLst/>
            </c:spPr>
          </c:dPt>
          <c:dPt>
            <c:idx val="2"/>
            <c:bubble3D val="0"/>
            <c:spPr>
              <a:solidFill>
                <a:srgbClr val="FFE010"/>
              </a:solidFill>
              <a:ln w="19050">
                <a:solidFill>
                  <a:schemeClr val="lt1"/>
                </a:solidFill>
              </a:ln>
              <a:effectLst/>
            </c:spPr>
          </c:dPt>
          <c:dPt>
            <c:idx val="3"/>
            <c:bubble3D val="0"/>
            <c:spPr>
              <a:solidFill>
                <a:srgbClr val="FFC000"/>
              </a:solidFill>
              <a:ln w="19050">
                <a:solidFill>
                  <a:schemeClr val="lt1"/>
                </a:solidFill>
              </a:ln>
              <a:effectLst/>
            </c:spPr>
          </c:dPt>
          <c:dPt>
            <c:idx val="4"/>
            <c:bubble3D val="0"/>
            <c:spPr>
              <a:solidFill>
                <a:srgbClr val="FFAED8"/>
              </a:solidFill>
              <a:ln w="19050">
                <a:solidFill>
                  <a:schemeClr val="lt1"/>
                </a:solidFill>
              </a:ln>
              <a:effectLst/>
            </c:spPr>
          </c:dPt>
          <c:dPt>
            <c:idx val="5"/>
            <c:bubble3D val="0"/>
            <c:spPr>
              <a:pattFill prst="wdDnDiag">
                <a:fgClr>
                  <a:schemeClr val="tx1"/>
                </a:fgClr>
                <a:bgClr>
                  <a:schemeClr val="bg1"/>
                </a:bgClr>
              </a:pattFill>
              <a:ln w="19050">
                <a:solidFill>
                  <a:schemeClr val="lt1"/>
                </a:solidFill>
              </a:ln>
              <a:effectLst/>
            </c:spPr>
          </c:dPt>
          <c:dLbls>
            <c:dLbl>
              <c:idx val="0"/>
              <c:layout>
                <c:manualLayout>
                  <c:x val="-0.00482379959857959"/>
                  <c:y val="-0.0365862178483952"/>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1"/>
              <c:layout>
                <c:manualLayout>
                  <c:x val="0.0213636714528331"/>
                  <c:y val="0.0154154882934858"/>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2"/>
              <c:layout>
                <c:manualLayout>
                  <c:x val="0.015971514590088"/>
                  <c:y val="0.0257072652135963"/>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3"/>
              <c:layout>
                <c:manualLayout>
                  <c:x val="0.0265883124903505"/>
                  <c:y val="0.0273106800712792"/>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4"/>
              <c:layout>
                <c:manualLayout>
                  <c:x val="0.0203720858422109"/>
                  <c:y val="0.0253772517786483"/>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5"/>
              <c:layout>
                <c:manualLayout>
                  <c:x val="0.0091651227420101"/>
                  <c:y val="0.0229556977646875"/>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[Workbook1.xlsx]Sheet1!$G$38:$G$43</c:f>
              <c:strCache>
                <c:ptCount val="6"/>
                <c:pt idx="0">
                  <c:v>Heterosexual/Straight</c:v>
                </c:pt>
                <c:pt idx="1">
                  <c:v>Gay or Lesbian</c:v>
                </c:pt>
                <c:pt idx="2">
                  <c:v>Bisexual</c:v>
                </c:pt>
                <c:pt idx="3">
                  <c:v>Queer</c:v>
                </c:pt>
                <c:pt idx="4">
                  <c:v>Other</c:v>
                </c:pt>
                <c:pt idx="5">
                  <c:v>Decline to Answer</c:v>
                </c:pt>
              </c:strCache>
            </c:strRef>
          </c:cat>
          <c:val>
            <c:numRef>
              <c:f>[Workbook1.xlsx]Sheet1!$H$38:$H$43</c:f>
              <c:numCache>
                <c:formatCode>General</c:formatCode>
                <c:ptCount val="6"/>
                <c:pt idx="0">
                  <c:v>83.0</c:v>
                </c:pt>
                <c:pt idx="1">
                  <c:v>2.1</c:v>
                </c:pt>
                <c:pt idx="2">
                  <c:v>8.5</c:v>
                </c:pt>
                <c:pt idx="3">
                  <c:v>2.1</c:v>
                </c:pt>
                <c:pt idx="4">
                  <c:v>2.1</c:v>
                </c:pt>
                <c:pt idx="5">
                  <c:v>2.1</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0"/>
          <c:y val="0.220598226483519"/>
          <c:w val="0.395955347353733"/>
          <c:h val="0.68602637919471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800" dirty="0" smtClean="0"/>
              <a:t>M4</a:t>
            </a:r>
            <a:endParaRPr lang="en-US" sz="2800" dirty="0"/>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1034087511213"/>
          <c:y val="0.147419687010544"/>
          <c:w val="0.588601116316157"/>
          <c:h val="0.704093336465056"/>
        </c:manualLayout>
      </c:layout>
      <c:pieChart>
        <c:varyColors val="1"/>
        <c:ser>
          <c:idx val="0"/>
          <c:order val="0"/>
          <c:tx>
            <c:strRef>
              <c:f>[Workbook1.xlsx]Sheet1!$H$46</c:f>
              <c:strCache>
                <c:ptCount val="1"/>
                <c:pt idx="0">
                  <c:v>Valid Percent</c:v>
                </c:pt>
              </c:strCache>
            </c:strRef>
          </c:tx>
          <c:dPt>
            <c:idx val="0"/>
            <c:bubble3D val="0"/>
            <c:spPr>
              <a:solidFill>
                <a:srgbClr val="2F528F"/>
              </a:solidFill>
              <a:ln w="19050">
                <a:solidFill>
                  <a:schemeClr val="lt1"/>
                </a:solidFill>
              </a:ln>
              <a:effectLst/>
            </c:spPr>
          </c:dPt>
          <c:dPt>
            <c:idx val="1"/>
            <c:bubble3D val="0"/>
            <c:spPr>
              <a:solidFill>
                <a:schemeClr val="accent6"/>
              </a:solidFill>
              <a:ln w="19050">
                <a:solidFill>
                  <a:schemeClr val="lt1"/>
                </a:solidFill>
              </a:ln>
              <a:effectLst/>
            </c:spPr>
          </c:dPt>
          <c:dPt>
            <c:idx val="2"/>
            <c:bubble3D val="0"/>
            <c:spPr>
              <a:solidFill>
                <a:srgbClr val="FFE010"/>
              </a:solidFill>
              <a:ln w="19050">
                <a:solidFill>
                  <a:schemeClr val="lt1"/>
                </a:solidFill>
              </a:ln>
              <a:effectLst/>
            </c:spPr>
          </c:dPt>
          <c:dPt>
            <c:idx val="3"/>
            <c:bubble3D val="0"/>
            <c:spPr>
              <a:solidFill>
                <a:schemeClr val="accent3"/>
              </a:solidFill>
              <a:ln w="19050">
                <a:solidFill>
                  <a:schemeClr val="lt1"/>
                </a:solidFill>
              </a:ln>
              <a:effectLst/>
            </c:spPr>
          </c:dPt>
          <c:dPt>
            <c:idx val="4"/>
            <c:bubble3D val="0"/>
            <c:spPr>
              <a:solidFill>
                <a:schemeClr val="accent3"/>
              </a:solidFill>
              <a:ln w="19050">
                <a:solidFill>
                  <a:schemeClr val="lt1"/>
                </a:solidFill>
              </a:ln>
              <a:effectLst/>
            </c:spPr>
          </c:dPt>
          <c:dPt>
            <c:idx val="5"/>
            <c:bubble3D val="0"/>
            <c:spPr>
              <a:pattFill prst="wdDnDiag">
                <a:fgClr>
                  <a:schemeClr val="tx1"/>
                </a:fgClr>
                <a:bgClr>
                  <a:schemeClr val="bg1"/>
                </a:bgClr>
              </a:pattFill>
              <a:ln w="19050">
                <a:solidFill>
                  <a:schemeClr val="lt1"/>
                </a:solidFill>
              </a:ln>
              <a:effectLst/>
            </c:spPr>
          </c:dPt>
          <c:dLbls>
            <c:dLbl>
              <c:idx val="0"/>
              <c:layout>
                <c:manualLayout>
                  <c:x val="0.00590377489578499"/>
                  <c:y val="-0.0374135495794628"/>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1"/>
              <c:layout>
                <c:manualLayout>
                  <c:x val="0.0140365910143585"/>
                  <c:y val="0.0321553967997889"/>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2"/>
              <c:layout>
                <c:manualLayout>
                  <c:x val="0.0141554732129072"/>
                  <c:y val="0.0217232032997666"/>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layout>
                <c:manualLayout>
                  <c:x val="-0.0036616103134167"/>
                  <c:y val="0.0251467479657981"/>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[Workbook1.xlsx]Sheet1!$G$47:$G$52</c:f>
              <c:strCache>
                <c:ptCount val="6"/>
                <c:pt idx="0">
                  <c:v>Heterosexual/Straight</c:v>
                </c:pt>
                <c:pt idx="1">
                  <c:v>Gay or Lesbian</c:v>
                </c:pt>
                <c:pt idx="2">
                  <c:v>Bisexual</c:v>
                </c:pt>
                <c:pt idx="3">
                  <c:v>Queer</c:v>
                </c:pt>
                <c:pt idx="4">
                  <c:v>Other</c:v>
                </c:pt>
                <c:pt idx="5">
                  <c:v>Decline to Answer</c:v>
                </c:pt>
              </c:strCache>
            </c:strRef>
          </c:cat>
          <c:val>
            <c:numRef>
              <c:f>[Workbook1.xlsx]Sheet1!$H$47:$H$52</c:f>
              <c:numCache>
                <c:formatCode>General</c:formatCode>
                <c:ptCount val="6"/>
                <c:pt idx="0">
                  <c:v>85.0</c:v>
                </c:pt>
                <c:pt idx="1">
                  <c:v>5.0</c:v>
                </c:pt>
                <c:pt idx="2">
                  <c:v>2.5</c:v>
                </c:pt>
                <c:pt idx="3">
                  <c:v>0.0</c:v>
                </c:pt>
                <c:pt idx="4">
                  <c:v>0.0</c:v>
                </c:pt>
                <c:pt idx="5">
                  <c:v>7.5</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0"/>
          <c:y val="0.225645391220923"/>
          <c:w val="0.400174756636433"/>
          <c:h val="0.69107383513228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563752900453"/>
          <c:y val="0.14106241221485"/>
          <c:w val="0.48913557001027"/>
          <c:h val="0.691253319691319"/>
        </c:manualLayout>
      </c:layout>
      <c:barChart>
        <c:barDir val="bar"/>
        <c:grouping val="percentStacked"/>
        <c:varyColors val="0"/>
        <c:ser>
          <c:idx val="0"/>
          <c:order val="0"/>
          <c:tx>
            <c:strRef>
              <c:f>[Workbook1.xlsx]Sheet1!$H$84</c:f>
              <c:strCache>
                <c:ptCount val="1"/>
                <c:pt idx="0">
                  <c:v>Uncomfortable</c:v>
                </c:pt>
              </c:strCache>
            </c:strRef>
          </c:tx>
          <c:spPr>
            <a:solidFill>
              <a:srgbClr val="FF0000"/>
            </a:solidFill>
            <a:ln>
              <a:noFill/>
            </a:ln>
            <a:effectLst/>
          </c:spPr>
          <c:invertIfNegative val="0"/>
          <c:cat>
            <c:strRef>
              <c:f>[Workbook1.xlsx]Sheet1!$I$83:$J$83</c:f>
              <c:strCache>
                <c:ptCount val="2"/>
                <c:pt idx="0">
                  <c:v>M1 Students: What is your overall level of comfort at the thought of interacting with LGBTQ* patients in a clinical setting?  </c:v>
                </c:pt>
                <c:pt idx="1">
                  <c:v>M4 Students: Please rate your overall level of comfort toward treating LGBTQ* patients.</c:v>
                </c:pt>
              </c:strCache>
            </c:strRef>
          </c:cat>
          <c:val>
            <c:numRef>
              <c:f>[Workbook1.xlsx]Sheet1!$I$84:$J$84</c:f>
              <c:numCache>
                <c:formatCode>General</c:formatCode>
                <c:ptCount val="2"/>
                <c:pt idx="0">
                  <c:v>0.0</c:v>
                </c:pt>
                <c:pt idx="1">
                  <c:v>0.0</c:v>
                </c:pt>
              </c:numCache>
            </c:numRef>
          </c:val>
        </c:ser>
        <c:ser>
          <c:idx val="1"/>
          <c:order val="1"/>
          <c:tx>
            <c:strRef>
              <c:f>[Workbook1.xlsx]Sheet1!$H$85</c:f>
              <c:strCache>
                <c:ptCount val="1"/>
                <c:pt idx="0">
                  <c:v>Somewhat uncomfortable</c:v>
                </c:pt>
              </c:strCache>
            </c:strRef>
          </c:tx>
          <c:spPr>
            <a:solidFill>
              <a:schemeClr val="accent2"/>
            </a:solidFill>
            <a:ln>
              <a:noFill/>
            </a:ln>
            <a:effectLst/>
          </c:spPr>
          <c:invertIfNegative val="0"/>
          <c:cat>
            <c:strRef>
              <c:f>[Workbook1.xlsx]Sheet1!$I$83:$J$83</c:f>
              <c:strCache>
                <c:ptCount val="2"/>
                <c:pt idx="0">
                  <c:v>M1 Students: What is your overall level of comfort at the thought of interacting with LGBTQ* patients in a clinical setting?  </c:v>
                </c:pt>
                <c:pt idx="1">
                  <c:v>M4 Students: Please rate your overall level of comfort toward treating LGBTQ* patients.</c:v>
                </c:pt>
              </c:strCache>
            </c:strRef>
          </c:cat>
          <c:val>
            <c:numRef>
              <c:f>[Workbook1.xlsx]Sheet1!$I$85:$J$85</c:f>
              <c:numCache>
                <c:formatCode>General</c:formatCode>
                <c:ptCount val="2"/>
                <c:pt idx="0">
                  <c:v>0.043</c:v>
                </c:pt>
                <c:pt idx="1">
                  <c:v>0.05</c:v>
                </c:pt>
              </c:numCache>
            </c:numRef>
          </c:val>
        </c:ser>
        <c:ser>
          <c:idx val="2"/>
          <c:order val="2"/>
          <c:tx>
            <c:strRef>
              <c:f>[Workbook1.xlsx]Sheet1!$H$86</c:f>
              <c:strCache>
                <c:ptCount val="1"/>
                <c:pt idx="0">
                  <c:v>Neutral</c:v>
                </c:pt>
              </c:strCache>
            </c:strRef>
          </c:tx>
          <c:spPr>
            <a:solidFill>
              <a:srgbClr val="FFE010"/>
            </a:solidFill>
            <a:ln>
              <a:noFill/>
            </a:ln>
            <a:effectLst/>
          </c:spPr>
          <c:invertIfNegative val="0"/>
          <c:cat>
            <c:strRef>
              <c:f>[Workbook1.xlsx]Sheet1!$I$83:$J$83</c:f>
              <c:strCache>
                <c:ptCount val="2"/>
                <c:pt idx="0">
                  <c:v>M1 Students: What is your overall level of comfort at the thought of interacting with LGBTQ* patients in a clinical setting?  </c:v>
                </c:pt>
                <c:pt idx="1">
                  <c:v>M4 Students: Please rate your overall level of comfort toward treating LGBTQ* patients.</c:v>
                </c:pt>
              </c:strCache>
            </c:strRef>
          </c:cat>
          <c:val>
            <c:numRef>
              <c:f>[Workbook1.xlsx]Sheet1!$I$86:$J$86</c:f>
              <c:numCache>
                <c:formatCode>General</c:formatCode>
                <c:ptCount val="2"/>
                <c:pt idx="0">
                  <c:v>0.043</c:v>
                </c:pt>
                <c:pt idx="1">
                  <c:v>0.125</c:v>
                </c:pt>
              </c:numCache>
            </c:numRef>
          </c:val>
        </c:ser>
        <c:ser>
          <c:idx val="3"/>
          <c:order val="3"/>
          <c:tx>
            <c:strRef>
              <c:f>[Workbook1.xlsx]Sheet1!$H$87</c:f>
              <c:strCache>
                <c:ptCount val="1"/>
                <c:pt idx="0">
                  <c:v>Somewhat comfortable</c:v>
                </c:pt>
              </c:strCache>
            </c:strRef>
          </c:tx>
          <c:spPr>
            <a:solidFill>
              <a:schemeClr val="accent6"/>
            </a:solidFill>
            <a:ln>
              <a:noFill/>
            </a:ln>
            <a:effectLst/>
          </c:spPr>
          <c:invertIfNegative val="0"/>
          <c:dPt>
            <c:idx val="1"/>
            <c:invertIfNegative val="0"/>
            <c:bubble3D val="0"/>
            <c:spPr>
              <a:solidFill>
                <a:schemeClr val="accent6"/>
              </a:solidFill>
              <a:ln>
                <a:noFill/>
              </a:ln>
              <a:effectLst/>
            </c:spPr>
          </c:dPt>
          <c:cat>
            <c:strRef>
              <c:f>[Workbook1.xlsx]Sheet1!$I$83:$J$83</c:f>
              <c:strCache>
                <c:ptCount val="2"/>
                <c:pt idx="0">
                  <c:v>M1 Students: What is your overall level of comfort at the thought of interacting with LGBTQ* patients in a clinical setting?  </c:v>
                </c:pt>
                <c:pt idx="1">
                  <c:v>M4 Students: Please rate your overall level of comfort toward treating LGBTQ* patients.</c:v>
                </c:pt>
              </c:strCache>
            </c:strRef>
          </c:cat>
          <c:val>
            <c:numRef>
              <c:f>[Workbook1.xlsx]Sheet1!$I$87:$J$87</c:f>
              <c:numCache>
                <c:formatCode>General</c:formatCode>
                <c:ptCount val="2"/>
                <c:pt idx="0">
                  <c:v>0.277</c:v>
                </c:pt>
                <c:pt idx="1">
                  <c:v>0.325</c:v>
                </c:pt>
              </c:numCache>
            </c:numRef>
          </c:val>
        </c:ser>
        <c:ser>
          <c:idx val="4"/>
          <c:order val="4"/>
          <c:tx>
            <c:strRef>
              <c:f>[Workbook1.xlsx]Sheet1!$H$88</c:f>
              <c:strCache>
                <c:ptCount val="1"/>
                <c:pt idx="0">
                  <c:v>Comfortable</c:v>
                </c:pt>
              </c:strCache>
            </c:strRef>
          </c:tx>
          <c:spPr>
            <a:solidFill>
              <a:schemeClr val="accent5"/>
            </a:solidFill>
            <a:ln>
              <a:noFill/>
            </a:ln>
            <a:effectLst/>
          </c:spPr>
          <c:invertIfNegative val="0"/>
          <c:cat>
            <c:strRef>
              <c:f>[Workbook1.xlsx]Sheet1!$I$83:$J$83</c:f>
              <c:strCache>
                <c:ptCount val="2"/>
                <c:pt idx="0">
                  <c:v>M1 Students: What is your overall level of comfort at the thought of interacting with LGBTQ* patients in a clinical setting?  </c:v>
                </c:pt>
                <c:pt idx="1">
                  <c:v>M4 Students: Please rate your overall level of comfort toward treating LGBTQ* patients.</c:v>
                </c:pt>
              </c:strCache>
            </c:strRef>
          </c:cat>
          <c:val>
            <c:numRef>
              <c:f>[Workbook1.xlsx]Sheet1!$I$88:$J$88</c:f>
              <c:numCache>
                <c:formatCode>General</c:formatCode>
                <c:ptCount val="2"/>
                <c:pt idx="0">
                  <c:v>0.638</c:v>
                </c:pt>
                <c:pt idx="1">
                  <c:v>0.5</c:v>
                </c:pt>
              </c:numCache>
            </c:numRef>
          </c:val>
        </c:ser>
        <c:ser>
          <c:idx val="5"/>
          <c:order val="5"/>
          <c:tx>
            <c:strRef>
              <c:f>[Workbook1.xlsx]Sheet1!$H$89</c:f>
              <c:strCache>
                <c:ptCount val="1"/>
              </c:strCache>
            </c:strRef>
          </c:tx>
          <c:spPr>
            <a:solidFill>
              <a:schemeClr val="accent6"/>
            </a:solidFill>
            <a:ln>
              <a:noFill/>
            </a:ln>
            <a:effectLst/>
          </c:spPr>
          <c:invertIfNegative val="0"/>
          <c:cat>
            <c:strRef>
              <c:f>[Workbook1.xlsx]Sheet1!$I$83:$J$83</c:f>
              <c:strCache>
                <c:ptCount val="2"/>
                <c:pt idx="0">
                  <c:v>M1 Students: What is your overall level of comfort at the thought of interacting with LGBTQ* patients in a clinical setting?  </c:v>
                </c:pt>
                <c:pt idx="1">
                  <c:v>M4 Students: Please rate your overall level of comfort toward treating LGBTQ* patients.</c:v>
                </c:pt>
              </c:strCache>
            </c:strRef>
          </c:cat>
          <c:val>
            <c:numRef>
              <c:f>[Workbook1.xlsx]Sheet1!$I$89:$J$89</c:f>
              <c:numCache>
                <c:formatCode>General</c:formatCode>
                <c:ptCount val="2"/>
              </c:numCache>
            </c:numRef>
          </c:val>
        </c:ser>
        <c:dLbls>
          <c:showLegendKey val="0"/>
          <c:showVal val="0"/>
          <c:showCatName val="0"/>
          <c:showSerName val="0"/>
          <c:showPercent val="0"/>
          <c:showBubbleSize val="0"/>
        </c:dLbls>
        <c:gapWidth val="150"/>
        <c:overlap val="100"/>
        <c:axId val="1541495536"/>
        <c:axId val="1541869840"/>
      </c:barChart>
      <c:catAx>
        <c:axId val="15414955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41869840"/>
        <c:crosses val="autoZero"/>
        <c:auto val="1"/>
        <c:lblAlgn val="ctr"/>
        <c:lblOffset val="100"/>
        <c:noMultiLvlLbl val="0"/>
      </c:catAx>
      <c:valAx>
        <c:axId val="1541869840"/>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in"/>
        <c:tickLblPos val="nextTo"/>
        <c:spPr>
          <a:noFill/>
          <a:ln>
            <a:solidFill>
              <a:schemeClr val="accent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41495536"/>
        <c:crosses val="autoZero"/>
        <c:crossBetween val="between"/>
        <c:minorUnit val="0.1"/>
      </c:valAx>
      <c:spPr>
        <a:noFill/>
        <a:ln>
          <a:noFill/>
        </a:ln>
        <a:effectLst/>
      </c:spPr>
    </c:plotArea>
    <c:legend>
      <c:legendPos val="b"/>
      <c:legendEntry>
        <c:idx val="5"/>
        <c:delete val="1"/>
      </c:legendEntry>
      <c:layout>
        <c:manualLayout>
          <c:xMode val="edge"/>
          <c:yMode val="edge"/>
          <c:x val="0.0"/>
          <c:y val="0.84230381532426"/>
          <c:w val="0.975485345581802"/>
          <c:h val="0.15625109361329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[Workbook1.xlsx]Sheet1!$T$82</c:f>
              <c:strCache>
                <c:ptCount val="1"/>
                <c:pt idx="0">
                  <c:v>Somewhat comfortable</c:v>
                </c:pt>
              </c:strCache>
            </c:strRef>
          </c:tx>
          <c:spPr>
            <a:solidFill>
              <a:schemeClr val="accent6"/>
            </a:solidFill>
            <a:ln>
              <a:noFill/>
            </a:ln>
            <a:effectLst/>
          </c:spPr>
          <c:invertIfNegative val="0"/>
          <c:cat>
            <c:strRef>
              <c:f>[Workbook1.xlsx]Sheet1!$U$81</c:f>
              <c:strCache>
                <c:ptCount val="1"/>
                <c:pt idx="0">
                  <c:v>Combined non-heterosexual M1 and M4 students</c:v>
                </c:pt>
              </c:strCache>
            </c:strRef>
          </c:cat>
          <c:val>
            <c:numRef>
              <c:f>[Workbook1.xlsx]Sheet1!$U$82</c:f>
              <c:numCache>
                <c:formatCode>0.00%</c:formatCode>
                <c:ptCount val="1"/>
                <c:pt idx="0">
                  <c:v>0.1</c:v>
                </c:pt>
              </c:numCache>
            </c:numRef>
          </c:val>
        </c:ser>
        <c:ser>
          <c:idx val="1"/>
          <c:order val="1"/>
          <c:tx>
            <c:strRef>
              <c:f>[Workbook1.xlsx]Sheet1!$T$83</c:f>
              <c:strCache>
                <c:ptCount val="1"/>
                <c:pt idx="0">
                  <c:v>Comfortable</c:v>
                </c:pt>
              </c:strCache>
            </c:strRef>
          </c:tx>
          <c:spPr>
            <a:solidFill>
              <a:schemeClr val="accent5"/>
            </a:solidFill>
            <a:ln>
              <a:noFill/>
            </a:ln>
            <a:effectLst/>
          </c:spPr>
          <c:invertIfNegative val="0"/>
          <c:cat>
            <c:strRef>
              <c:f>[Workbook1.xlsx]Sheet1!$U$81</c:f>
              <c:strCache>
                <c:ptCount val="1"/>
                <c:pt idx="0">
                  <c:v>Combined non-heterosexual M1 and M4 students</c:v>
                </c:pt>
              </c:strCache>
            </c:strRef>
          </c:cat>
          <c:val>
            <c:numRef>
              <c:f>[Workbook1.xlsx]Sheet1!$U$83</c:f>
              <c:numCache>
                <c:formatCode>0.00%</c:formatCode>
                <c:ptCount val="1"/>
                <c:pt idx="0">
                  <c:v>0.9</c:v>
                </c:pt>
              </c:numCache>
            </c:numRef>
          </c:val>
        </c:ser>
        <c:dLbls>
          <c:showLegendKey val="0"/>
          <c:showVal val="0"/>
          <c:showCatName val="0"/>
          <c:showSerName val="0"/>
          <c:showPercent val="0"/>
          <c:showBubbleSize val="0"/>
        </c:dLbls>
        <c:gapWidth val="150"/>
        <c:overlap val="100"/>
        <c:axId val="1542393024"/>
        <c:axId val="1807878080"/>
      </c:barChart>
      <c:catAx>
        <c:axId val="1542393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07878080"/>
        <c:crossesAt val="0.0"/>
        <c:auto val="1"/>
        <c:lblAlgn val="ctr"/>
        <c:lblOffset val="100"/>
        <c:noMultiLvlLbl val="0"/>
      </c:catAx>
      <c:valAx>
        <c:axId val="1807878080"/>
        <c:scaling>
          <c:orientation val="minMax"/>
          <c:max val="1.0"/>
        </c:scaling>
        <c:delete val="0"/>
        <c:axPos val="b"/>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2393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[Workbook1.xlsx]Sheet1!$B$157</c:f>
              <c:strCache>
                <c:ptCount val="1"/>
                <c:pt idx="0">
                  <c:v>Not at all important</c:v>
                </c:pt>
              </c:strCache>
            </c:strRef>
          </c:tx>
          <c:spPr>
            <a:solidFill>
              <a:srgbClr val="FF0000"/>
            </a:solidFill>
            <a:ln>
              <a:noFill/>
            </a:ln>
            <a:effectLst/>
          </c:spPr>
          <c:invertIfNegative val="0"/>
          <c:cat>
            <c:strRef>
              <c:f>[Workbook1.xlsx]Sheet1!$A$158:$A$173</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[Workbook1.xlsx]Sheet1!$B$158:$B$173</c:f>
              <c:numCache>
                <c:formatCode>General</c:formatCode>
                <c:ptCount val="16"/>
                <c:pt idx="0">
                  <c:v>0.0</c:v>
                </c:pt>
                <c:pt idx="1">
                  <c:v>0.0</c:v>
                </c:pt>
                <c:pt idx="2">
                  <c:v>0.0</c:v>
                </c:pt>
                <c:pt idx="3">
                  <c:v>0.0</c:v>
                </c:pt>
                <c:pt idx="4">
                  <c:v>0.0</c:v>
                </c:pt>
                <c:pt idx="5">
                  <c:v>0.0</c:v>
                </c:pt>
                <c:pt idx="6">
                  <c:v>0.0</c:v>
                </c:pt>
                <c:pt idx="7">
                  <c:v>0.043</c:v>
                </c:pt>
                <c:pt idx="8">
                  <c:v>0.0</c:v>
                </c:pt>
                <c:pt idx="9">
                  <c:v>0.0</c:v>
                </c:pt>
                <c:pt idx="10">
                  <c:v>0.0</c:v>
                </c:pt>
                <c:pt idx="11">
                  <c:v>0.021</c:v>
                </c:pt>
                <c:pt idx="12">
                  <c:v>0.021</c:v>
                </c:pt>
                <c:pt idx="13">
                  <c:v>0.0</c:v>
                </c:pt>
                <c:pt idx="14">
                  <c:v>0.021</c:v>
                </c:pt>
                <c:pt idx="15">
                  <c:v>0.021</c:v>
                </c:pt>
              </c:numCache>
            </c:numRef>
          </c:val>
        </c:ser>
        <c:ser>
          <c:idx val="1"/>
          <c:order val="1"/>
          <c:tx>
            <c:strRef>
              <c:f>[Workbook1.xlsx]Sheet1!$C$157</c:f>
              <c:strCache>
                <c:ptCount val="1"/>
                <c:pt idx="0">
                  <c:v>Slightly important</c:v>
                </c:pt>
              </c:strCache>
            </c:strRef>
          </c:tx>
          <c:spPr>
            <a:solidFill>
              <a:schemeClr val="accent2"/>
            </a:solidFill>
            <a:ln>
              <a:noFill/>
            </a:ln>
            <a:effectLst/>
          </c:spPr>
          <c:invertIfNegative val="0"/>
          <c:cat>
            <c:strRef>
              <c:f>[Workbook1.xlsx]Sheet1!$A$158:$A$173</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[Workbook1.xlsx]Sheet1!$C$158:$C$173</c:f>
              <c:numCache>
                <c:formatCode>General</c:formatCode>
                <c:ptCount val="16"/>
                <c:pt idx="0">
                  <c:v>0.0</c:v>
                </c:pt>
                <c:pt idx="1">
                  <c:v>0.0</c:v>
                </c:pt>
                <c:pt idx="2">
                  <c:v>0.0</c:v>
                </c:pt>
                <c:pt idx="3">
                  <c:v>0.021</c:v>
                </c:pt>
                <c:pt idx="5">
                  <c:v>0.021</c:v>
                </c:pt>
                <c:pt idx="6">
                  <c:v>0.0</c:v>
                </c:pt>
                <c:pt idx="7">
                  <c:v>0.0</c:v>
                </c:pt>
                <c:pt idx="8">
                  <c:v>0.0</c:v>
                </c:pt>
                <c:pt idx="9">
                  <c:v>0.021</c:v>
                </c:pt>
                <c:pt idx="10">
                  <c:v>0.0</c:v>
                </c:pt>
                <c:pt idx="11">
                  <c:v>0.043</c:v>
                </c:pt>
                <c:pt idx="12">
                  <c:v>0.0</c:v>
                </c:pt>
                <c:pt idx="13">
                  <c:v>0.0</c:v>
                </c:pt>
                <c:pt idx="14">
                  <c:v>0.043</c:v>
                </c:pt>
                <c:pt idx="15">
                  <c:v>0.043</c:v>
                </c:pt>
              </c:numCache>
            </c:numRef>
          </c:val>
        </c:ser>
        <c:ser>
          <c:idx val="2"/>
          <c:order val="2"/>
          <c:tx>
            <c:strRef>
              <c:f>[Workbook1.xlsx]Sheet1!$D$157</c:f>
              <c:strCache>
                <c:ptCount val="1"/>
                <c:pt idx="0">
                  <c:v>Neutral</c:v>
                </c:pt>
              </c:strCache>
            </c:strRef>
          </c:tx>
          <c:spPr>
            <a:solidFill>
              <a:srgbClr val="FFE010"/>
            </a:solidFill>
            <a:ln>
              <a:noFill/>
            </a:ln>
            <a:effectLst/>
          </c:spPr>
          <c:invertIfNegative val="0"/>
          <c:cat>
            <c:strRef>
              <c:f>[Workbook1.xlsx]Sheet1!$A$158:$A$173</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[Workbook1.xlsx]Sheet1!$D$158:$D$173</c:f>
              <c:numCache>
                <c:formatCode>General</c:formatCode>
                <c:ptCount val="16"/>
                <c:pt idx="0">
                  <c:v>0.0</c:v>
                </c:pt>
                <c:pt idx="1">
                  <c:v>0.0</c:v>
                </c:pt>
                <c:pt idx="2">
                  <c:v>0.0</c:v>
                </c:pt>
                <c:pt idx="3">
                  <c:v>0.043</c:v>
                </c:pt>
                <c:pt idx="4">
                  <c:v>0.021</c:v>
                </c:pt>
                <c:pt idx="5">
                  <c:v>0.0</c:v>
                </c:pt>
                <c:pt idx="6">
                  <c:v>0.021</c:v>
                </c:pt>
                <c:pt idx="7">
                  <c:v>0.021</c:v>
                </c:pt>
                <c:pt idx="8">
                  <c:v>0.0</c:v>
                </c:pt>
                <c:pt idx="9">
                  <c:v>0.0</c:v>
                </c:pt>
                <c:pt idx="10">
                  <c:v>0.0</c:v>
                </c:pt>
                <c:pt idx="11">
                  <c:v>0.043</c:v>
                </c:pt>
                <c:pt idx="12">
                  <c:v>0.064</c:v>
                </c:pt>
                <c:pt idx="13">
                  <c:v>0.0</c:v>
                </c:pt>
                <c:pt idx="14">
                  <c:v>0.043</c:v>
                </c:pt>
                <c:pt idx="15">
                  <c:v>0.106</c:v>
                </c:pt>
              </c:numCache>
            </c:numRef>
          </c:val>
        </c:ser>
        <c:ser>
          <c:idx val="3"/>
          <c:order val="3"/>
          <c:tx>
            <c:strRef>
              <c:f>[Workbook1.xlsx]Sheet1!$E$157</c:f>
              <c:strCache>
                <c:ptCount val="1"/>
                <c:pt idx="0">
                  <c:v>Somewhat Important</c:v>
                </c:pt>
              </c:strCache>
            </c:strRef>
          </c:tx>
          <c:spPr>
            <a:solidFill>
              <a:schemeClr val="accent6"/>
            </a:solidFill>
            <a:ln>
              <a:noFill/>
            </a:ln>
            <a:effectLst/>
          </c:spPr>
          <c:invertIfNegative val="0"/>
          <c:cat>
            <c:strRef>
              <c:f>[Workbook1.xlsx]Sheet1!$A$158:$A$173</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[Workbook1.xlsx]Sheet1!$E$158:$E$173</c:f>
              <c:numCache>
                <c:formatCode>General</c:formatCode>
                <c:ptCount val="16"/>
                <c:pt idx="0">
                  <c:v>0.064</c:v>
                </c:pt>
                <c:pt idx="1">
                  <c:v>0.255</c:v>
                </c:pt>
                <c:pt idx="2">
                  <c:v>0.085</c:v>
                </c:pt>
                <c:pt idx="3">
                  <c:v>0.383</c:v>
                </c:pt>
                <c:pt idx="4">
                  <c:v>0.085</c:v>
                </c:pt>
                <c:pt idx="5">
                  <c:v>0.255</c:v>
                </c:pt>
                <c:pt idx="6">
                  <c:v>0.277</c:v>
                </c:pt>
                <c:pt idx="7">
                  <c:v>0.447</c:v>
                </c:pt>
                <c:pt idx="8">
                  <c:v>0.128</c:v>
                </c:pt>
                <c:pt idx="9">
                  <c:v>0.191</c:v>
                </c:pt>
                <c:pt idx="10">
                  <c:v>0.021</c:v>
                </c:pt>
                <c:pt idx="11">
                  <c:v>0.383</c:v>
                </c:pt>
                <c:pt idx="12">
                  <c:v>0.34</c:v>
                </c:pt>
                <c:pt idx="13">
                  <c:v>0.234</c:v>
                </c:pt>
                <c:pt idx="14">
                  <c:v>0.319</c:v>
                </c:pt>
                <c:pt idx="15">
                  <c:v>0.447</c:v>
                </c:pt>
              </c:numCache>
            </c:numRef>
          </c:val>
        </c:ser>
        <c:ser>
          <c:idx val="4"/>
          <c:order val="4"/>
          <c:tx>
            <c:strRef>
              <c:f>[Workbook1.xlsx]Sheet1!$F$157</c:f>
              <c:strCache>
                <c:ptCount val="1"/>
                <c:pt idx="0">
                  <c:v>Extremely important</c:v>
                </c:pt>
              </c:strCache>
            </c:strRef>
          </c:tx>
          <c:spPr>
            <a:solidFill>
              <a:schemeClr val="accent5"/>
            </a:solidFill>
            <a:ln>
              <a:noFill/>
            </a:ln>
            <a:effectLst/>
          </c:spPr>
          <c:invertIfNegative val="0"/>
          <c:cat>
            <c:strRef>
              <c:f>[Workbook1.xlsx]Sheet1!$A$158:$A$173</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[Workbook1.xlsx]Sheet1!$F$158:$F$173</c:f>
              <c:numCache>
                <c:formatCode>General</c:formatCode>
                <c:ptCount val="16"/>
                <c:pt idx="0">
                  <c:v>0.936</c:v>
                </c:pt>
                <c:pt idx="1">
                  <c:v>0.745</c:v>
                </c:pt>
                <c:pt idx="2">
                  <c:v>0.915</c:v>
                </c:pt>
                <c:pt idx="3">
                  <c:v>0.511</c:v>
                </c:pt>
                <c:pt idx="4">
                  <c:v>0.894</c:v>
                </c:pt>
                <c:pt idx="5">
                  <c:v>0.723</c:v>
                </c:pt>
                <c:pt idx="6">
                  <c:v>0.702</c:v>
                </c:pt>
                <c:pt idx="7">
                  <c:v>0.447</c:v>
                </c:pt>
                <c:pt idx="8">
                  <c:v>0.872</c:v>
                </c:pt>
                <c:pt idx="9">
                  <c:v>0.787</c:v>
                </c:pt>
                <c:pt idx="10">
                  <c:v>0.979</c:v>
                </c:pt>
                <c:pt idx="11">
                  <c:v>0.489</c:v>
                </c:pt>
                <c:pt idx="12">
                  <c:v>0.553</c:v>
                </c:pt>
                <c:pt idx="13">
                  <c:v>0.766</c:v>
                </c:pt>
                <c:pt idx="14">
                  <c:v>0.511</c:v>
                </c:pt>
                <c:pt idx="15">
                  <c:v>0.34</c:v>
                </c:pt>
              </c:numCache>
            </c:numRef>
          </c:val>
        </c:ser>
        <c:ser>
          <c:idx val="5"/>
          <c:order val="5"/>
          <c:tx>
            <c:strRef>
              <c:f>[Workbook1.xlsx]Sheet1!$G$157</c:f>
              <c:strCache>
                <c:ptCount val="1"/>
                <c:pt idx="0">
                  <c:v>Unsure/ Undecided</c:v>
                </c:pt>
              </c:strCache>
            </c:strRef>
          </c:tx>
          <c:spPr>
            <a:pattFill prst="dkUpDiag">
              <a:fgClr>
                <a:schemeClr val="tx1">
                  <a:lumMod val="65000"/>
                  <a:lumOff val="35000"/>
                </a:schemeClr>
              </a:fgClr>
              <a:bgClr>
                <a:schemeClr val="bg1"/>
              </a:bgClr>
            </a:pattFill>
            <a:ln>
              <a:noFill/>
            </a:ln>
            <a:effectLst/>
          </c:spPr>
          <c:invertIfNegative val="0"/>
          <c:cat>
            <c:strRef>
              <c:f>[Workbook1.xlsx]Sheet1!$A$158:$A$173</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[Workbook1.xlsx]Sheet1!$G$158:$G$173</c:f>
              <c:numCache>
                <c:formatCode>General</c:formatCode>
                <c:ptCount val="16"/>
                <c:pt idx="0">
                  <c:v>0.0</c:v>
                </c:pt>
                <c:pt idx="1">
                  <c:v>0.0</c:v>
                </c:pt>
                <c:pt idx="2">
                  <c:v>0.0</c:v>
                </c:pt>
                <c:pt idx="3">
                  <c:v>0.043</c:v>
                </c:pt>
                <c:pt idx="4">
                  <c:v>0.0</c:v>
                </c:pt>
                <c:pt idx="5">
                  <c:v>0.0</c:v>
                </c:pt>
                <c:pt idx="6">
                  <c:v>0.0</c:v>
                </c:pt>
                <c:pt idx="7">
                  <c:v>0.043</c:v>
                </c:pt>
                <c:pt idx="8">
                  <c:v>0.0</c:v>
                </c:pt>
                <c:pt idx="9">
                  <c:v>0.0</c:v>
                </c:pt>
                <c:pt idx="10">
                  <c:v>0.0</c:v>
                </c:pt>
                <c:pt idx="11">
                  <c:v>0.021</c:v>
                </c:pt>
                <c:pt idx="12">
                  <c:v>0.021</c:v>
                </c:pt>
                <c:pt idx="13">
                  <c:v>0.0</c:v>
                </c:pt>
                <c:pt idx="14">
                  <c:v>0.064</c:v>
                </c:pt>
                <c:pt idx="15">
                  <c:v>0.043</c:v>
                </c:pt>
              </c:numCache>
            </c:numRef>
          </c:val>
        </c:ser>
        <c:dLbls>
          <c:showLegendKey val="0"/>
          <c:showVal val="0"/>
          <c:showCatName val="0"/>
          <c:showSerName val="0"/>
          <c:showPercent val="0"/>
          <c:showBubbleSize val="0"/>
        </c:dLbls>
        <c:gapWidth val="150"/>
        <c:overlap val="100"/>
        <c:axId val="1903510720"/>
        <c:axId val="1903512768"/>
      </c:barChart>
      <c:catAx>
        <c:axId val="19035107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03512768"/>
        <c:crosses val="autoZero"/>
        <c:auto val="1"/>
        <c:lblAlgn val="ctr"/>
        <c:lblOffset val="100"/>
        <c:noMultiLvlLbl val="0"/>
      </c:catAx>
      <c:valAx>
        <c:axId val="1903512768"/>
        <c:scaling>
          <c:orientation val="minMax"/>
          <c:max val="1.0"/>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03510720"/>
        <c:crosses val="autoZero"/>
        <c:crossBetween val="between"/>
      </c:valAx>
      <c:spPr>
        <a:noFill/>
        <a:ln>
          <a:noFill/>
        </a:ln>
        <a:effectLst/>
      </c:spPr>
    </c:plotArea>
    <c:legend>
      <c:legendPos val="b"/>
      <c:layout>
        <c:manualLayout>
          <c:xMode val="edge"/>
          <c:yMode val="edge"/>
          <c:x val="0.0"/>
          <c:y val="0.86746218236916"/>
          <c:w val="1.0"/>
          <c:h val="0.13252023184601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[Workbook1.xlsx]Sheet1!$B$180</c:f>
              <c:strCache>
                <c:ptCount val="1"/>
                <c:pt idx="0">
                  <c:v>Not at all prepared</c:v>
                </c:pt>
              </c:strCache>
            </c:strRef>
          </c:tx>
          <c:spPr>
            <a:solidFill>
              <a:srgbClr val="FF0000"/>
            </a:solidFill>
            <a:ln>
              <a:noFill/>
            </a:ln>
            <a:effectLst/>
          </c:spPr>
          <c:invertIfNegative val="0"/>
          <c:cat>
            <c:strRef>
              <c:f>[Workbook1.xlsx]Sheet1!$A$181:$A$196</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[Workbook1.xlsx]Sheet1!$B$181:$B$196</c:f>
              <c:numCache>
                <c:formatCode>General</c:formatCode>
                <c:ptCount val="16"/>
                <c:pt idx="0">
                  <c:v>0.0</c:v>
                </c:pt>
                <c:pt idx="1">
                  <c:v>0.0</c:v>
                </c:pt>
                <c:pt idx="2">
                  <c:v>0.0</c:v>
                </c:pt>
                <c:pt idx="3">
                  <c:v>0.0</c:v>
                </c:pt>
                <c:pt idx="4">
                  <c:v>0.0</c:v>
                </c:pt>
                <c:pt idx="5">
                  <c:v>0.025</c:v>
                </c:pt>
                <c:pt idx="6">
                  <c:v>0.075</c:v>
                </c:pt>
                <c:pt idx="7">
                  <c:v>0.125</c:v>
                </c:pt>
                <c:pt idx="8">
                  <c:v>0.0</c:v>
                </c:pt>
                <c:pt idx="9">
                  <c:v>0.15</c:v>
                </c:pt>
                <c:pt idx="10">
                  <c:v>0.026</c:v>
                </c:pt>
                <c:pt idx="11">
                  <c:v>0.15</c:v>
                </c:pt>
                <c:pt idx="12">
                  <c:v>0.125</c:v>
                </c:pt>
                <c:pt idx="13">
                  <c:v>0.025</c:v>
                </c:pt>
                <c:pt idx="14">
                  <c:v>0.3</c:v>
                </c:pt>
                <c:pt idx="15">
                  <c:v>0.35</c:v>
                </c:pt>
              </c:numCache>
            </c:numRef>
          </c:val>
        </c:ser>
        <c:ser>
          <c:idx val="1"/>
          <c:order val="1"/>
          <c:tx>
            <c:strRef>
              <c:f>[Workbook1.xlsx]Sheet1!$C$180</c:f>
              <c:strCache>
                <c:ptCount val="1"/>
                <c:pt idx="0">
                  <c:v>Insufficiently prepared</c:v>
                </c:pt>
              </c:strCache>
            </c:strRef>
          </c:tx>
          <c:spPr>
            <a:solidFill>
              <a:schemeClr val="accent2"/>
            </a:solidFill>
            <a:ln>
              <a:noFill/>
            </a:ln>
            <a:effectLst/>
          </c:spPr>
          <c:invertIfNegative val="0"/>
          <c:cat>
            <c:strRef>
              <c:f>[Workbook1.xlsx]Sheet1!$A$181:$A$196</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[Workbook1.xlsx]Sheet1!$C$181:$C$196</c:f>
              <c:numCache>
                <c:formatCode>General</c:formatCode>
                <c:ptCount val="16"/>
                <c:pt idx="0">
                  <c:v>0.15</c:v>
                </c:pt>
                <c:pt idx="1">
                  <c:v>0.1</c:v>
                </c:pt>
                <c:pt idx="2">
                  <c:v>0.05</c:v>
                </c:pt>
                <c:pt idx="3">
                  <c:v>0.2</c:v>
                </c:pt>
                <c:pt idx="4">
                  <c:v>0.05</c:v>
                </c:pt>
                <c:pt idx="5">
                  <c:v>0.325</c:v>
                </c:pt>
                <c:pt idx="6">
                  <c:v>0.275</c:v>
                </c:pt>
                <c:pt idx="7">
                  <c:v>0.375</c:v>
                </c:pt>
                <c:pt idx="8">
                  <c:v>0.25</c:v>
                </c:pt>
                <c:pt idx="9">
                  <c:v>0.4</c:v>
                </c:pt>
                <c:pt idx="10">
                  <c:v>0.128</c:v>
                </c:pt>
                <c:pt idx="11">
                  <c:v>0.45</c:v>
                </c:pt>
                <c:pt idx="12">
                  <c:v>0.225</c:v>
                </c:pt>
                <c:pt idx="13">
                  <c:v>0.225</c:v>
                </c:pt>
                <c:pt idx="14">
                  <c:v>0.35</c:v>
                </c:pt>
                <c:pt idx="15">
                  <c:v>0.475</c:v>
                </c:pt>
              </c:numCache>
            </c:numRef>
          </c:val>
        </c:ser>
        <c:ser>
          <c:idx val="2"/>
          <c:order val="2"/>
          <c:tx>
            <c:strRef>
              <c:f>[Workbook1.xlsx]Sheet1!$D$180</c:f>
              <c:strCache>
                <c:ptCount val="1"/>
                <c:pt idx="0">
                  <c:v>Prepared</c:v>
                </c:pt>
              </c:strCache>
            </c:strRef>
          </c:tx>
          <c:spPr>
            <a:solidFill>
              <a:srgbClr val="FFE010"/>
            </a:solidFill>
            <a:ln>
              <a:noFill/>
            </a:ln>
            <a:effectLst/>
          </c:spPr>
          <c:invertIfNegative val="0"/>
          <c:cat>
            <c:strRef>
              <c:f>[Workbook1.xlsx]Sheet1!$A$181:$A$196</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[Workbook1.xlsx]Sheet1!$D$181:$D$196</c:f>
              <c:numCache>
                <c:formatCode>General</c:formatCode>
                <c:ptCount val="16"/>
                <c:pt idx="0">
                  <c:v>0.375</c:v>
                </c:pt>
                <c:pt idx="1">
                  <c:v>0.3</c:v>
                </c:pt>
                <c:pt idx="2">
                  <c:v>0.4</c:v>
                </c:pt>
                <c:pt idx="3">
                  <c:v>0.35</c:v>
                </c:pt>
                <c:pt idx="4">
                  <c:v>0.225</c:v>
                </c:pt>
                <c:pt idx="5">
                  <c:v>0.35</c:v>
                </c:pt>
                <c:pt idx="6">
                  <c:v>0.325</c:v>
                </c:pt>
                <c:pt idx="7">
                  <c:v>0.25</c:v>
                </c:pt>
                <c:pt idx="8">
                  <c:v>0.275</c:v>
                </c:pt>
                <c:pt idx="9">
                  <c:v>0.225</c:v>
                </c:pt>
                <c:pt idx="10">
                  <c:v>0.359</c:v>
                </c:pt>
                <c:pt idx="11">
                  <c:v>0.225</c:v>
                </c:pt>
                <c:pt idx="12">
                  <c:v>0.325</c:v>
                </c:pt>
                <c:pt idx="13">
                  <c:v>0.325</c:v>
                </c:pt>
                <c:pt idx="14">
                  <c:v>0.125</c:v>
                </c:pt>
                <c:pt idx="15">
                  <c:v>0.05</c:v>
                </c:pt>
              </c:numCache>
            </c:numRef>
          </c:val>
        </c:ser>
        <c:ser>
          <c:idx val="3"/>
          <c:order val="3"/>
          <c:tx>
            <c:strRef>
              <c:f>[Workbook1.xlsx]Sheet1!$E$180</c:f>
              <c:strCache>
                <c:ptCount val="1"/>
                <c:pt idx="0">
                  <c:v>Well Prepared</c:v>
                </c:pt>
              </c:strCache>
            </c:strRef>
          </c:tx>
          <c:spPr>
            <a:solidFill>
              <a:schemeClr val="accent6"/>
            </a:solidFill>
            <a:ln>
              <a:noFill/>
            </a:ln>
            <a:effectLst/>
          </c:spPr>
          <c:invertIfNegative val="0"/>
          <c:cat>
            <c:strRef>
              <c:f>[Workbook1.xlsx]Sheet1!$A$181:$A$196</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[Workbook1.xlsx]Sheet1!$E$181:$E$196</c:f>
              <c:numCache>
                <c:formatCode>General</c:formatCode>
                <c:ptCount val="16"/>
                <c:pt idx="0">
                  <c:v>0.35</c:v>
                </c:pt>
                <c:pt idx="1">
                  <c:v>0.375</c:v>
                </c:pt>
                <c:pt idx="2">
                  <c:v>0.4</c:v>
                </c:pt>
                <c:pt idx="3">
                  <c:v>0.35</c:v>
                </c:pt>
                <c:pt idx="4">
                  <c:v>0.425</c:v>
                </c:pt>
                <c:pt idx="5">
                  <c:v>0.225</c:v>
                </c:pt>
                <c:pt idx="6">
                  <c:v>0.225</c:v>
                </c:pt>
                <c:pt idx="7">
                  <c:v>0.15</c:v>
                </c:pt>
                <c:pt idx="8">
                  <c:v>0.25</c:v>
                </c:pt>
                <c:pt idx="9">
                  <c:v>0.15</c:v>
                </c:pt>
                <c:pt idx="10">
                  <c:v>0.333</c:v>
                </c:pt>
                <c:pt idx="11">
                  <c:v>0.1</c:v>
                </c:pt>
                <c:pt idx="12">
                  <c:v>0.25</c:v>
                </c:pt>
                <c:pt idx="13">
                  <c:v>0.3</c:v>
                </c:pt>
                <c:pt idx="14">
                  <c:v>0.175</c:v>
                </c:pt>
                <c:pt idx="15">
                  <c:v>0.075</c:v>
                </c:pt>
              </c:numCache>
            </c:numRef>
          </c:val>
        </c:ser>
        <c:ser>
          <c:idx val="4"/>
          <c:order val="4"/>
          <c:tx>
            <c:strRef>
              <c:f>[Workbook1.xlsx]Sheet1!$F$180</c:f>
              <c:strCache>
                <c:ptCount val="1"/>
                <c:pt idx="0">
                  <c:v>Extremely well prepared</c:v>
                </c:pt>
              </c:strCache>
            </c:strRef>
          </c:tx>
          <c:spPr>
            <a:solidFill>
              <a:schemeClr val="accent5"/>
            </a:solidFill>
            <a:ln>
              <a:noFill/>
            </a:ln>
            <a:effectLst/>
          </c:spPr>
          <c:invertIfNegative val="0"/>
          <c:cat>
            <c:strRef>
              <c:f>[Workbook1.xlsx]Sheet1!$A$181:$A$196</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[Workbook1.xlsx]Sheet1!$F$181:$F$196</c:f>
              <c:numCache>
                <c:formatCode>General</c:formatCode>
                <c:ptCount val="16"/>
                <c:pt idx="0">
                  <c:v>0.125</c:v>
                </c:pt>
                <c:pt idx="1">
                  <c:v>0.225</c:v>
                </c:pt>
                <c:pt idx="2">
                  <c:v>0.15</c:v>
                </c:pt>
                <c:pt idx="3">
                  <c:v>0.1</c:v>
                </c:pt>
                <c:pt idx="4">
                  <c:v>0.3</c:v>
                </c:pt>
                <c:pt idx="5">
                  <c:v>0.075</c:v>
                </c:pt>
                <c:pt idx="6">
                  <c:v>0.1</c:v>
                </c:pt>
                <c:pt idx="7">
                  <c:v>0.1</c:v>
                </c:pt>
                <c:pt idx="8">
                  <c:v>0.225</c:v>
                </c:pt>
                <c:pt idx="9">
                  <c:v>0.075</c:v>
                </c:pt>
                <c:pt idx="10">
                  <c:v>0.154</c:v>
                </c:pt>
                <c:pt idx="11">
                  <c:v>0.075</c:v>
                </c:pt>
                <c:pt idx="12">
                  <c:v>0.075</c:v>
                </c:pt>
                <c:pt idx="13">
                  <c:v>0.125</c:v>
                </c:pt>
                <c:pt idx="14">
                  <c:v>0.05</c:v>
                </c:pt>
                <c:pt idx="15">
                  <c:v>0.05</c:v>
                </c:pt>
              </c:numCache>
            </c:numRef>
          </c:val>
        </c:ser>
        <c:ser>
          <c:idx val="5"/>
          <c:order val="5"/>
          <c:tx>
            <c:strRef>
              <c:f>[Workbook1.xlsx]Sheet1!$G$180</c:f>
              <c:strCache>
                <c:ptCount val="1"/>
                <c:pt idx="0">
                  <c:v>Unsure/ Undecided</c:v>
                </c:pt>
              </c:strCache>
            </c:strRef>
          </c:tx>
          <c:spPr>
            <a:solidFill>
              <a:schemeClr val="accent6"/>
            </a:solidFill>
            <a:ln>
              <a:noFill/>
            </a:ln>
            <a:effectLst/>
          </c:spPr>
          <c:invertIfNegative val="0"/>
          <c:cat>
            <c:strRef>
              <c:f>[Workbook1.xlsx]Sheet1!$A$181:$A$196</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[Workbook1.xlsx]Sheet1!$G$181:$G$196</c:f>
              <c:numCache>
                <c:formatCode>General</c:formatCode>
                <c:ptCount val="16"/>
              </c:numCache>
            </c:numRef>
          </c:val>
        </c:ser>
        <c:dLbls>
          <c:showLegendKey val="0"/>
          <c:showVal val="0"/>
          <c:showCatName val="0"/>
          <c:showSerName val="0"/>
          <c:showPercent val="0"/>
          <c:showBubbleSize val="0"/>
        </c:dLbls>
        <c:gapWidth val="150"/>
        <c:overlap val="100"/>
        <c:axId val="1541929456"/>
        <c:axId val="1541931232"/>
      </c:barChart>
      <c:catAx>
        <c:axId val="15419294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41931232"/>
        <c:crosses val="autoZero"/>
        <c:auto val="1"/>
        <c:lblAlgn val="ctr"/>
        <c:lblOffset val="100"/>
        <c:noMultiLvlLbl val="0"/>
      </c:catAx>
      <c:valAx>
        <c:axId val="1541931232"/>
        <c:scaling>
          <c:orientation val="minMax"/>
          <c:max val="1.0"/>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1929456"/>
        <c:crosses val="autoZero"/>
        <c:crossBetween val="between"/>
      </c:valAx>
      <c:spPr>
        <a:noFill/>
        <a:ln>
          <a:noFill/>
        </a:ln>
        <a:effectLst/>
      </c:spPr>
    </c:plotArea>
    <c:legend>
      <c:legendPos val="b"/>
      <c:legendEntry>
        <c:idx val="5"/>
        <c:delete val="1"/>
      </c:legendEntry>
      <c:layout>
        <c:manualLayout>
          <c:xMode val="edge"/>
          <c:yMode val="edge"/>
          <c:x val="0.0262762467191601"/>
          <c:y val="0.839701990376203"/>
          <c:w val="0.949431477315336"/>
          <c:h val="0.13252023184601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[Workbook1.xlsx]Sheet1!$B$202</c:f>
              <c:strCache>
                <c:ptCount val="1"/>
                <c:pt idx="0">
                  <c:v>Never</c:v>
                </c:pt>
              </c:strCache>
            </c:strRef>
          </c:tx>
          <c:spPr>
            <a:solidFill>
              <a:srgbClr val="FF0000"/>
            </a:solidFill>
            <a:ln>
              <a:noFill/>
            </a:ln>
            <a:effectLst/>
          </c:spPr>
          <c:invertIfNegative val="0"/>
          <c:cat>
            <c:strRef>
              <c:f>[Workbook1.xlsx]Sheet1!$A$203:$A$218</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[Workbook1.xlsx]Sheet1!$B$203:$B$218</c:f>
              <c:numCache>
                <c:formatCode>General</c:formatCode>
                <c:ptCount val="16"/>
                <c:pt idx="0">
                  <c:v>0.05</c:v>
                </c:pt>
                <c:pt idx="1">
                  <c:v>0.075</c:v>
                </c:pt>
                <c:pt idx="2">
                  <c:v>0.05</c:v>
                </c:pt>
                <c:pt idx="3">
                  <c:v>0.05</c:v>
                </c:pt>
                <c:pt idx="4">
                  <c:v>0.025</c:v>
                </c:pt>
                <c:pt idx="5">
                  <c:v>0.05</c:v>
                </c:pt>
                <c:pt idx="6">
                  <c:v>0.05</c:v>
                </c:pt>
                <c:pt idx="7">
                  <c:v>0.1</c:v>
                </c:pt>
                <c:pt idx="8">
                  <c:v>0.075</c:v>
                </c:pt>
                <c:pt idx="9">
                  <c:v>0.1</c:v>
                </c:pt>
                <c:pt idx="10">
                  <c:v>0.075</c:v>
                </c:pt>
                <c:pt idx="11">
                  <c:v>0.25</c:v>
                </c:pt>
                <c:pt idx="12">
                  <c:v>0.175</c:v>
                </c:pt>
                <c:pt idx="13">
                  <c:v>0.2</c:v>
                </c:pt>
                <c:pt idx="14">
                  <c:v>0.275</c:v>
                </c:pt>
                <c:pt idx="15">
                  <c:v>0.375</c:v>
                </c:pt>
              </c:numCache>
            </c:numRef>
          </c:val>
        </c:ser>
        <c:ser>
          <c:idx val="1"/>
          <c:order val="1"/>
          <c:tx>
            <c:strRef>
              <c:f>[Workbook1.xlsx]Sheet1!$C$202</c:f>
              <c:strCache>
                <c:ptCount val="1"/>
                <c:pt idx="0">
                  <c:v>Rarely</c:v>
                </c:pt>
              </c:strCache>
            </c:strRef>
          </c:tx>
          <c:spPr>
            <a:solidFill>
              <a:schemeClr val="accent2"/>
            </a:solidFill>
            <a:ln>
              <a:noFill/>
            </a:ln>
            <a:effectLst/>
          </c:spPr>
          <c:invertIfNegative val="0"/>
          <c:cat>
            <c:strRef>
              <c:f>[Workbook1.xlsx]Sheet1!$A$203:$A$218</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[Workbook1.xlsx]Sheet1!$C$203:$C$218</c:f>
              <c:numCache>
                <c:formatCode>General</c:formatCode>
                <c:ptCount val="16"/>
                <c:pt idx="0">
                  <c:v>0.25</c:v>
                </c:pt>
                <c:pt idx="1">
                  <c:v>0.175</c:v>
                </c:pt>
                <c:pt idx="2">
                  <c:v>0.175</c:v>
                </c:pt>
                <c:pt idx="3">
                  <c:v>0.25</c:v>
                </c:pt>
                <c:pt idx="4">
                  <c:v>0.025</c:v>
                </c:pt>
                <c:pt idx="5">
                  <c:v>0.05</c:v>
                </c:pt>
                <c:pt idx="6">
                  <c:v>0.2</c:v>
                </c:pt>
                <c:pt idx="7">
                  <c:v>0.35</c:v>
                </c:pt>
                <c:pt idx="8">
                  <c:v>0.05</c:v>
                </c:pt>
                <c:pt idx="9">
                  <c:v>0.575</c:v>
                </c:pt>
                <c:pt idx="10">
                  <c:v>0.05</c:v>
                </c:pt>
                <c:pt idx="11">
                  <c:v>0.45</c:v>
                </c:pt>
                <c:pt idx="12">
                  <c:v>0.225</c:v>
                </c:pt>
                <c:pt idx="13">
                  <c:v>0.225</c:v>
                </c:pt>
                <c:pt idx="14">
                  <c:v>0.475</c:v>
                </c:pt>
                <c:pt idx="15">
                  <c:v>0.475</c:v>
                </c:pt>
              </c:numCache>
            </c:numRef>
          </c:val>
        </c:ser>
        <c:ser>
          <c:idx val="2"/>
          <c:order val="2"/>
          <c:tx>
            <c:strRef>
              <c:f>[Workbook1.xlsx]Sheet1!$D$202</c:f>
              <c:strCache>
                <c:ptCount val="1"/>
                <c:pt idx="0">
                  <c:v>Occasionally (Monthly)</c:v>
                </c:pt>
              </c:strCache>
            </c:strRef>
          </c:tx>
          <c:spPr>
            <a:solidFill>
              <a:srgbClr val="FFE010"/>
            </a:solidFill>
            <a:ln>
              <a:noFill/>
            </a:ln>
            <a:effectLst/>
          </c:spPr>
          <c:invertIfNegative val="0"/>
          <c:cat>
            <c:strRef>
              <c:f>[Workbook1.xlsx]Sheet1!$A$203:$A$218</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[Workbook1.xlsx]Sheet1!$D$203:$D$218</c:f>
              <c:numCache>
                <c:formatCode>General</c:formatCode>
                <c:ptCount val="16"/>
                <c:pt idx="0">
                  <c:v>0.3</c:v>
                </c:pt>
                <c:pt idx="1">
                  <c:v>0.2</c:v>
                </c:pt>
                <c:pt idx="2">
                  <c:v>0.325</c:v>
                </c:pt>
                <c:pt idx="3">
                  <c:v>0.4</c:v>
                </c:pt>
                <c:pt idx="4">
                  <c:v>0.075</c:v>
                </c:pt>
                <c:pt idx="5">
                  <c:v>0.125</c:v>
                </c:pt>
                <c:pt idx="6">
                  <c:v>0.4</c:v>
                </c:pt>
                <c:pt idx="7">
                  <c:v>0.45</c:v>
                </c:pt>
                <c:pt idx="8">
                  <c:v>0.2</c:v>
                </c:pt>
                <c:pt idx="9">
                  <c:v>0.25</c:v>
                </c:pt>
                <c:pt idx="10">
                  <c:v>0.175</c:v>
                </c:pt>
                <c:pt idx="11">
                  <c:v>0.175</c:v>
                </c:pt>
                <c:pt idx="12">
                  <c:v>0.225</c:v>
                </c:pt>
                <c:pt idx="13">
                  <c:v>0.2</c:v>
                </c:pt>
                <c:pt idx="14">
                  <c:v>0.125</c:v>
                </c:pt>
                <c:pt idx="15">
                  <c:v>0.075</c:v>
                </c:pt>
              </c:numCache>
            </c:numRef>
          </c:val>
        </c:ser>
        <c:ser>
          <c:idx val="3"/>
          <c:order val="3"/>
          <c:tx>
            <c:strRef>
              <c:f>[Workbook1.xlsx]Sheet1!$E$202</c:f>
              <c:strCache>
                <c:ptCount val="1"/>
                <c:pt idx="0">
                  <c:v>Frequently (Weekly)</c:v>
                </c:pt>
              </c:strCache>
            </c:strRef>
          </c:tx>
          <c:spPr>
            <a:solidFill>
              <a:schemeClr val="accent6"/>
            </a:solidFill>
            <a:ln>
              <a:noFill/>
            </a:ln>
            <a:effectLst/>
          </c:spPr>
          <c:invertIfNegative val="0"/>
          <c:cat>
            <c:strRef>
              <c:f>[Workbook1.xlsx]Sheet1!$A$203:$A$218</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[Workbook1.xlsx]Sheet1!$E$203:$E$218</c:f>
              <c:numCache>
                <c:formatCode>General</c:formatCode>
                <c:ptCount val="16"/>
                <c:pt idx="0">
                  <c:v>0.35</c:v>
                </c:pt>
                <c:pt idx="1">
                  <c:v>0.425</c:v>
                </c:pt>
                <c:pt idx="2">
                  <c:v>0.325</c:v>
                </c:pt>
                <c:pt idx="3">
                  <c:v>0.275</c:v>
                </c:pt>
                <c:pt idx="4">
                  <c:v>0.35</c:v>
                </c:pt>
                <c:pt idx="5">
                  <c:v>0.3</c:v>
                </c:pt>
                <c:pt idx="6">
                  <c:v>0.3</c:v>
                </c:pt>
                <c:pt idx="7">
                  <c:v>0.1</c:v>
                </c:pt>
                <c:pt idx="8">
                  <c:v>0.325</c:v>
                </c:pt>
                <c:pt idx="9">
                  <c:v>0.075</c:v>
                </c:pt>
                <c:pt idx="10">
                  <c:v>0.35</c:v>
                </c:pt>
                <c:pt idx="11">
                  <c:v>0.075</c:v>
                </c:pt>
                <c:pt idx="12">
                  <c:v>0.35</c:v>
                </c:pt>
                <c:pt idx="13">
                  <c:v>0.225</c:v>
                </c:pt>
                <c:pt idx="14">
                  <c:v>0.1</c:v>
                </c:pt>
                <c:pt idx="15">
                  <c:v>0.075</c:v>
                </c:pt>
              </c:numCache>
            </c:numRef>
          </c:val>
        </c:ser>
        <c:ser>
          <c:idx val="4"/>
          <c:order val="4"/>
          <c:tx>
            <c:strRef>
              <c:f>[Workbook1.xlsx]Sheet1!$F$202</c:f>
              <c:strCache>
                <c:ptCount val="1"/>
                <c:pt idx="0">
                  <c:v>Daily / Almost Daily</c:v>
                </c:pt>
              </c:strCache>
            </c:strRef>
          </c:tx>
          <c:spPr>
            <a:solidFill>
              <a:schemeClr val="accent5"/>
            </a:solidFill>
            <a:ln>
              <a:noFill/>
            </a:ln>
            <a:effectLst/>
          </c:spPr>
          <c:invertIfNegative val="0"/>
          <c:cat>
            <c:strRef>
              <c:f>[Workbook1.xlsx]Sheet1!$A$203:$A$218</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[Workbook1.xlsx]Sheet1!$F$203:$F$218</c:f>
              <c:numCache>
                <c:formatCode>General</c:formatCode>
                <c:ptCount val="16"/>
                <c:pt idx="0">
                  <c:v>0.05</c:v>
                </c:pt>
                <c:pt idx="1">
                  <c:v>0.125</c:v>
                </c:pt>
                <c:pt idx="2">
                  <c:v>0.125</c:v>
                </c:pt>
                <c:pt idx="3">
                  <c:v>0.025</c:v>
                </c:pt>
                <c:pt idx="4">
                  <c:v>0.525</c:v>
                </c:pt>
                <c:pt idx="5">
                  <c:v>0.475</c:v>
                </c:pt>
                <c:pt idx="6">
                  <c:v>0.05</c:v>
                </c:pt>
                <c:pt idx="7">
                  <c:v>0.0</c:v>
                </c:pt>
                <c:pt idx="8">
                  <c:v>0.35</c:v>
                </c:pt>
                <c:pt idx="9">
                  <c:v>0.0</c:v>
                </c:pt>
                <c:pt idx="10">
                  <c:v>0.35</c:v>
                </c:pt>
                <c:pt idx="11">
                  <c:v>0.025</c:v>
                </c:pt>
                <c:pt idx="12">
                  <c:v>0.025</c:v>
                </c:pt>
                <c:pt idx="13">
                  <c:v>0.15</c:v>
                </c:pt>
                <c:pt idx="14">
                  <c:v>0.0</c:v>
                </c:pt>
                <c:pt idx="15">
                  <c:v>0.0</c:v>
                </c:pt>
              </c:numCache>
            </c:numRef>
          </c:val>
        </c:ser>
        <c:dLbls>
          <c:showLegendKey val="0"/>
          <c:showVal val="0"/>
          <c:showCatName val="0"/>
          <c:showSerName val="0"/>
          <c:showPercent val="0"/>
          <c:showBubbleSize val="0"/>
        </c:dLbls>
        <c:gapWidth val="150"/>
        <c:overlap val="100"/>
        <c:axId val="1541743024"/>
        <c:axId val="1542164000"/>
      </c:barChart>
      <c:catAx>
        <c:axId val="154174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42164000"/>
        <c:crosses val="autoZero"/>
        <c:auto val="1"/>
        <c:lblAlgn val="ctr"/>
        <c:lblOffset val="100"/>
        <c:noMultiLvlLbl val="0"/>
      </c:catAx>
      <c:valAx>
        <c:axId val="1542164000"/>
        <c:scaling>
          <c:orientation val="minMax"/>
          <c:max val="1.0"/>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in"/>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1743024"/>
        <c:crosses val="autoZero"/>
        <c:crossBetween val="between"/>
        <c:majorUnit val="0.2"/>
        <c:minorUnit val="0.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[Workbook1.xlsx]Sheet1!$B$180</c:f>
              <c:strCache>
                <c:ptCount val="1"/>
                <c:pt idx="0">
                  <c:v>Not at all prepared</c:v>
                </c:pt>
              </c:strCache>
            </c:strRef>
          </c:tx>
          <c:spPr>
            <a:solidFill>
              <a:srgbClr val="FF0000"/>
            </a:solidFill>
            <a:ln>
              <a:noFill/>
            </a:ln>
            <a:effectLst/>
          </c:spPr>
          <c:invertIfNegative val="0"/>
          <c:cat>
            <c:strRef>
              <c:f>[Workbook1.xlsx]Sheet1!$A$181:$A$196</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[Workbook1.xlsx]Sheet1!$B$181:$B$196</c:f>
              <c:numCache>
                <c:formatCode>General</c:formatCode>
                <c:ptCount val="16"/>
                <c:pt idx="0">
                  <c:v>0.0</c:v>
                </c:pt>
                <c:pt idx="1">
                  <c:v>0.0</c:v>
                </c:pt>
                <c:pt idx="2">
                  <c:v>0.0</c:v>
                </c:pt>
                <c:pt idx="3">
                  <c:v>0.0</c:v>
                </c:pt>
                <c:pt idx="4">
                  <c:v>0.0</c:v>
                </c:pt>
                <c:pt idx="5">
                  <c:v>0.025</c:v>
                </c:pt>
                <c:pt idx="6">
                  <c:v>0.075</c:v>
                </c:pt>
                <c:pt idx="7">
                  <c:v>0.125</c:v>
                </c:pt>
                <c:pt idx="8">
                  <c:v>0.0</c:v>
                </c:pt>
                <c:pt idx="9">
                  <c:v>0.15</c:v>
                </c:pt>
                <c:pt idx="10">
                  <c:v>0.026</c:v>
                </c:pt>
                <c:pt idx="11">
                  <c:v>0.15</c:v>
                </c:pt>
                <c:pt idx="12">
                  <c:v>0.125</c:v>
                </c:pt>
                <c:pt idx="13">
                  <c:v>0.025</c:v>
                </c:pt>
                <c:pt idx="14">
                  <c:v>0.3</c:v>
                </c:pt>
                <c:pt idx="15">
                  <c:v>0.35</c:v>
                </c:pt>
              </c:numCache>
            </c:numRef>
          </c:val>
        </c:ser>
        <c:ser>
          <c:idx val="1"/>
          <c:order val="1"/>
          <c:tx>
            <c:strRef>
              <c:f>[Workbook1.xlsx]Sheet1!$C$180</c:f>
              <c:strCache>
                <c:ptCount val="1"/>
                <c:pt idx="0">
                  <c:v>Insufficiently prepared</c:v>
                </c:pt>
              </c:strCache>
            </c:strRef>
          </c:tx>
          <c:spPr>
            <a:solidFill>
              <a:schemeClr val="accent2"/>
            </a:solidFill>
            <a:ln>
              <a:noFill/>
            </a:ln>
            <a:effectLst/>
          </c:spPr>
          <c:invertIfNegative val="0"/>
          <c:cat>
            <c:strRef>
              <c:f>[Workbook1.xlsx]Sheet1!$A$181:$A$196</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[Workbook1.xlsx]Sheet1!$C$181:$C$196</c:f>
              <c:numCache>
                <c:formatCode>General</c:formatCode>
                <c:ptCount val="16"/>
                <c:pt idx="0">
                  <c:v>0.15</c:v>
                </c:pt>
                <c:pt idx="1">
                  <c:v>0.1</c:v>
                </c:pt>
                <c:pt idx="2">
                  <c:v>0.05</c:v>
                </c:pt>
                <c:pt idx="3">
                  <c:v>0.2</c:v>
                </c:pt>
                <c:pt idx="4">
                  <c:v>0.05</c:v>
                </c:pt>
                <c:pt idx="5">
                  <c:v>0.325</c:v>
                </c:pt>
                <c:pt idx="6">
                  <c:v>0.275</c:v>
                </c:pt>
                <c:pt idx="7">
                  <c:v>0.375</c:v>
                </c:pt>
                <c:pt idx="8">
                  <c:v>0.25</c:v>
                </c:pt>
                <c:pt idx="9">
                  <c:v>0.4</c:v>
                </c:pt>
                <c:pt idx="10">
                  <c:v>0.128</c:v>
                </c:pt>
                <c:pt idx="11">
                  <c:v>0.45</c:v>
                </c:pt>
                <c:pt idx="12">
                  <c:v>0.225</c:v>
                </c:pt>
                <c:pt idx="13">
                  <c:v>0.225</c:v>
                </c:pt>
                <c:pt idx="14">
                  <c:v>0.35</c:v>
                </c:pt>
                <c:pt idx="15">
                  <c:v>0.475</c:v>
                </c:pt>
              </c:numCache>
            </c:numRef>
          </c:val>
        </c:ser>
        <c:ser>
          <c:idx val="2"/>
          <c:order val="2"/>
          <c:tx>
            <c:strRef>
              <c:f>[Workbook1.xlsx]Sheet1!$D$180</c:f>
              <c:strCache>
                <c:ptCount val="1"/>
                <c:pt idx="0">
                  <c:v>Prepared</c:v>
                </c:pt>
              </c:strCache>
            </c:strRef>
          </c:tx>
          <c:spPr>
            <a:solidFill>
              <a:srgbClr val="FFE010"/>
            </a:solidFill>
            <a:ln>
              <a:noFill/>
            </a:ln>
            <a:effectLst/>
          </c:spPr>
          <c:invertIfNegative val="0"/>
          <c:cat>
            <c:strRef>
              <c:f>[Workbook1.xlsx]Sheet1!$A$181:$A$196</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[Workbook1.xlsx]Sheet1!$D$181:$D$196</c:f>
              <c:numCache>
                <c:formatCode>General</c:formatCode>
                <c:ptCount val="16"/>
                <c:pt idx="0">
                  <c:v>0.375</c:v>
                </c:pt>
                <c:pt idx="1">
                  <c:v>0.3</c:v>
                </c:pt>
                <c:pt idx="2">
                  <c:v>0.4</c:v>
                </c:pt>
                <c:pt idx="3">
                  <c:v>0.35</c:v>
                </c:pt>
                <c:pt idx="4">
                  <c:v>0.225</c:v>
                </c:pt>
                <c:pt idx="5">
                  <c:v>0.35</c:v>
                </c:pt>
                <c:pt idx="6">
                  <c:v>0.325</c:v>
                </c:pt>
                <c:pt idx="7">
                  <c:v>0.25</c:v>
                </c:pt>
                <c:pt idx="8">
                  <c:v>0.275</c:v>
                </c:pt>
                <c:pt idx="9">
                  <c:v>0.225</c:v>
                </c:pt>
                <c:pt idx="10">
                  <c:v>0.359</c:v>
                </c:pt>
                <c:pt idx="11">
                  <c:v>0.225</c:v>
                </c:pt>
                <c:pt idx="12">
                  <c:v>0.325</c:v>
                </c:pt>
                <c:pt idx="13">
                  <c:v>0.325</c:v>
                </c:pt>
                <c:pt idx="14">
                  <c:v>0.125</c:v>
                </c:pt>
                <c:pt idx="15">
                  <c:v>0.05</c:v>
                </c:pt>
              </c:numCache>
            </c:numRef>
          </c:val>
        </c:ser>
        <c:ser>
          <c:idx val="3"/>
          <c:order val="3"/>
          <c:tx>
            <c:strRef>
              <c:f>[Workbook1.xlsx]Sheet1!$E$180</c:f>
              <c:strCache>
                <c:ptCount val="1"/>
                <c:pt idx="0">
                  <c:v>Well Prepared</c:v>
                </c:pt>
              </c:strCache>
            </c:strRef>
          </c:tx>
          <c:spPr>
            <a:solidFill>
              <a:schemeClr val="accent6"/>
            </a:solidFill>
            <a:ln>
              <a:noFill/>
            </a:ln>
            <a:effectLst/>
          </c:spPr>
          <c:invertIfNegative val="0"/>
          <c:cat>
            <c:strRef>
              <c:f>[Workbook1.xlsx]Sheet1!$A$181:$A$196</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[Workbook1.xlsx]Sheet1!$E$181:$E$196</c:f>
              <c:numCache>
                <c:formatCode>General</c:formatCode>
                <c:ptCount val="16"/>
                <c:pt idx="0">
                  <c:v>0.35</c:v>
                </c:pt>
                <c:pt idx="1">
                  <c:v>0.375</c:v>
                </c:pt>
                <c:pt idx="2">
                  <c:v>0.4</c:v>
                </c:pt>
                <c:pt idx="3">
                  <c:v>0.35</c:v>
                </c:pt>
                <c:pt idx="4">
                  <c:v>0.425</c:v>
                </c:pt>
                <c:pt idx="5">
                  <c:v>0.225</c:v>
                </c:pt>
                <c:pt idx="6">
                  <c:v>0.225</c:v>
                </c:pt>
                <c:pt idx="7">
                  <c:v>0.15</c:v>
                </c:pt>
                <c:pt idx="8">
                  <c:v>0.25</c:v>
                </c:pt>
                <c:pt idx="9">
                  <c:v>0.15</c:v>
                </c:pt>
                <c:pt idx="10">
                  <c:v>0.333</c:v>
                </c:pt>
                <c:pt idx="11">
                  <c:v>0.1</c:v>
                </c:pt>
                <c:pt idx="12">
                  <c:v>0.25</c:v>
                </c:pt>
                <c:pt idx="13">
                  <c:v>0.3</c:v>
                </c:pt>
                <c:pt idx="14">
                  <c:v>0.175</c:v>
                </c:pt>
                <c:pt idx="15">
                  <c:v>0.075</c:v>
                </c:pt>
              </c:numCache>
            </c:numRef>
          </c:val>
        </c:ser>
        <c:ser>
          <c:idx val="4"/>
          <c:order val="4"/>
          <c:tx>
            <c:strRef>
              <c:f>[Workbook1.xlsx]Sheet1!$F$180</c:f>
              <c:strCache>
                <c:ptCount val="1"/>
                <c:pt idx="0">
                  <c:v>Extremely well prepared</c:v>
                </c:pt>
              </c:strCache>
            </c:strRef>
          </c:tx>
          <c:spPr>
            <a:solidFill>
              <a:schemeClr val="accent5"/>
            </a:solidFill>
            <a:ln>
              <a:noFill/>
            </a:ln>
            <a:effectLst/>
          </c:spPr>
          <c:invertIfNegative val="0"/>
          <c:cat>
            <c:strRef>
              <c:f>[Workbook1.xlsx]Sheet1!$A$181:$A$196</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[Workbook1.xlsx]Sheet1!$F$181:$F$196</c:f>
              <c:numCache>
                <c:formatCode>General</c:formatCode>
                <c:ptCount val="16"/>
                <c:pt idx="0">
                  <c:v>0.125</c:v>
                </c:pt>
                <c:pt idx="1">
                  <c:v>0.225</c:v>
                </c:pt>
                <c:pt idx="2">
                  <c:v>0.15</c:v>
                </c:pt>
                <c:pt idx="3">
                  <c:v>0.1</c:v>
                </c:pt>
                <c:pt idx="4">
                  <c:v>0.3</c:v>
                </c:pt>
                <c:pt idx="5">
                  <c:v>0.075</c:v>
                </c:pt>
                <c:pt idx="6">
                  <c:v>0.1</c:v>
                </c:pt>
                <c:pt idx="7">
                  <c:v>0.1</c:v>
                </c:pt>
                <c:pt idx="8">
                  <c:v>0.225</c:v>
                </c:pt>
                <c:pt idx="9">
                  <c:v>0.075</c:v>
                </c:pt>
                <c:pt idx="10">
                  <c:v>0.154</c:v>
                </c:pt>
                <c:pt idx="11">
                  <c:v>0.075</c:v>
                </c:pt>
                <c:pt idx="12">
                  <c:v>0.075</c:v>
                </c:pt>
                <c:pt idx="13">
                  <c:v>0.125</c:v>
                </c:pt>
                <c:pt idx="14">
                  <c:v>0.05</c:v>
                </c:pt>
                <c:pt idx="15">
                  <c:v>0.05</c:v>
                </c:pt>
              </c:numCache>
            </c:numRef>
          </c:val>
        </c:ser>
        <c:ser>
          <c:idx val="5"/>
          <c:order val="5"/>
          <c:tx>
            <c:strRef>
              <c:f>[Workbook1.xlsx]Sheet1!$G$180</c:f>
              <c:strCache>
                <c:ptCount val="1"/>
                <c:pt idx="0">
                  <c:v>Unsure/ Undecided</c:v>
                </c:pt>
              </c:strCache>
            </c:strRef>
          </c:tx>
          <c:spPr>
            <a:solidFill>
              <a:schemeClr val="accent6"/>
            </a:solidFill>
            <a:ln>
              <a:noFill/>
            </a:ln>
            <a:effectLst/>
          </c:spPr>
          <c:invertIfNegative val="0"/>
          <c:cat>
            <c:strRef>
              <c:f>[Workbook1.xlsx]Sheet1!$A$181:$A$196</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[Workbook1.xlsx]Sheet1!$G$181:$G$196</c:f>
              <c:numCache>
                <c:formatCode>General</c:formatCode>
                <c:ptCount val="16"/>
              </c:numCache>
            </c:numRef>
          </c:val>
        </c:ser>
        <c:dLbls>
          <c:showLegendKey val="0"/>
          <c:showVal val="0"/>
          <c:showCatName val="0"/>
          <c:showSerName val="0"/>
          <c:showPercent val="0"/>
          <c:showBubbleSize val="0"/>
        </c:dLbls>
        <c:gapWidth val="150"/>
        <c:overlap val="100"/>
        <c:axId val="2005873968"/>
        <c:axId val="2005863056"/>
      </c:barChart>
      <c:catAx>
        <c:axId val="20058739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05863056"/>
        <c:crosses val="autoZero"/>
        <c:auto val="1"/>
        <c:lblAlgn val="ctr"/>
        <c:lblOffset val="100"/>
        <c:noMultiLvlLbl val="0"/>
      </c:catAx>
      <c:valAx>
        <c:axId val="2005863056"/>
        <c:scaling>
          <c:orientation val="minMax"/>
          <c:max val="1.0"/>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5873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97916748260488"/>
          <c:y val="0.0547132575046938"/>
          <c:w val="0.920416650347902"/>
          <c:h val="0.913525500906773"/>
        </c:manualLayout>
      </c:layout>
      <c:barChart>
        <c:barDir val="bar"/>
        <c:grouping val="stacked"/>
        <c:varyColors val="0"/>
        <c:ser>
          <c:idx val="0"/>
          <c:order val="0"/>
          <c:tx>
            <c:strRef>
              <c:f>[Workbook1.xlsx]Sheet1!$B$202</c:f>
              <c:strCache>
                <c:ptCount val="1"/>
                <c:pt idx="0">
                  <c:v>Never</c:v>
                </c:pt>
              </c:strCache>
            </c:strRef>
          </c:tx>
          <c:spPr>
            <a:solidFill>
              <a:srgbClr val="FF0000"/>
            </a:solidFill>
            <a:ln>
              <a:noFill/>
            </a:ln>
            <a:effectLst/>
          </c:spPr>
          <c:invertIfNegative val="0"/>
          <c:cat>
            <c:strRef>
              <c:f>[Workbook1.xlsx]Sheet1!$A$203:$A$218</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[Workbook1.xlsx]Sheet1!$B$203:$B$218</c:f>
              <c:numCache>
                <c:formatCode>General</c:formatCode>
                <c:ptCount val="16"/>
                <c:pt idx="0">
                  <c:v>0.05</c:v>
                </c:pt>
                <c:pt idx="1">
                  <c:v>0.075</c:v>
                </c:pt>
                <c:pt idx="2">
                  <c:v>0.05</c:v>
                </c:pt>
                <c:pt idx="3">
                  <c:v>0.05</c:v>
                </c:pt>
                <c:pt idx="4">
                  <c:v>0.025</c:v>
                </c:pt>
                <c:pt idx="5">
                  <c:v>0.05</c:v>
                </c:pt>
                <c:pt idx="6">
                  <c:v>0.05</c:v>
                </c:pt>
                <c:pt idx="7">
                  <c:v>0.1</c:v>
                </c:pt>
                <c:pt idx="8">
                  <c:v>0.075</c:v>
                </c:pt>
                <c:pt idx="9">
                  <c:v>0.1</c:v>
                </c:pt>
                <c:pt idx="10">
                  <c:v>0.075</c:v>
                </c:pt>
                <c:pt idx="11">
                  <c:v>0.25</c:v>
                </c:pt>
                <c:pt idx="12">
                  <c:v>0.175</c:v>
                </c:pt>
                <c:pt idx="13">
                  <c:v>0.2</c:v>
                </c:pt>
                <c:pt idx="14">
                  <c:v>0.275</c:v>
                </c:pt>
                <c:pt idx="15">
                  <c:v>0.375</c:v>
                </c:pt>
              </c:numCache>
            </c:numRef>
          </c:val>
        </c:ser>
        <c:ser>
          <c:idx val="1"/>
          <c:order val="1"/>
          <c:tx>
            <c:strRef>
              <c:f>[Workbook1.xlsx]Sheet1!$C$202</c:f>
              <c:strCache>
                <c:ptCount val="1"/>
                <c:pt idx="0">
                  <c:v>Rarely</c:v>
                </c:pt>
              </c:strCache>
            </c:strRef>
          </c:tx>
          <c:spPr>
            <a:solidFill>
              <a:schemeClr val="accent2"/>
            </a:solidFill>
            <a:ln>
              <a:noFill/>
            </a:ln>
            <a:effectLst/>
          </c:spPr>
          <c:invertIfNegative val="0"/>
          <c:cat>
            <c:strRef>
              <c:f>[Workbook1.xlsx]Sheet1!$A$203:$A$218</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[Workbook1.xlsx]Sheet1!$C$203:$C$218</c:f>
              <c:numCache>
                <c:formatCode>General</c:formatCode>
                <c:ptCount val="16"/>
                <c:pt idx="0">
                  <c:v>0.25</c:v>
                </c:pt>
                <c:pt idx="1">
                  <c:v>0.175</c:v>
                </c:pt>
                <c:pt idx="2">
                  <c:v>0.175</c:v>
                </c:pt>
                <c:pt idx="3">
                  <c:v>0.25</c:v>
                </c:pt>
                <c:pt idx="4">
                  <c:v>0.025</c:v>
                </c:pt>
                <c:pt idx="5">
                  <c:v>0.05</c:v>
                </c:pt>
                <c:pt idx="6">
                  <c:v>0.2</c:v>
                </c:pt>
                <c:pt idx="7">
                  <c:v>0.35</c:v>
                </c:pt>
                <c:pt idx="8">
                  <c:v>0.05</c:v>
                </c:pt>
                <c:pt idx="9">
                  <c:v>0.575</c:v>
                </c:pt>
                <c:pt idx="10">
                  <c:v>0.05</c:v>
                </c:pt>
                <c:pt idx="11">
                  <c:v>0.45</c:v>
                </c:pt>
                <c:pt idx="12">
                  <c:v>0.225</c:v>
                </c:pt>
                <c:pt idx="13">
                  <c:v>0.225</c:v>
                </c:pt>
                <c:pt idx="14">
                  <c:v>0.475</c:v>
                </c:pt>
                <c:pt idx="15">
                  <c:v>0.475</c:v>
                </c:pt>
              </c:numCache>
            </c:numRef>
          </c:val>
        </c:ser>
        <c:ser>
          <c:idx val="2"/>
          <c:order val="2"/>
          <c:tx>
            <c:strRef>
              <c:f>[Workbook1.xlsx]Sheet1!$D$202</c:f>
              <c:strCache>
                <c:ptCount val="1"/>
                <c:pt idx="0">
                  <c:v>Occasionally (Monthly)</c:v>
                </c:pt>
              </c:strCache>
            </c:strRef>
          </c:tx>
          <c:spPr>
            <a:solidFill>
              <a:srgbClr val="FFE010"/>
            </a:solidFill>
            <a:ln>
              <a:noFill/>
            </a:ln>
            <a:effectLst/>
          </c:spPr>
          <c:invertIfNegative val="0"/>
          <c:cat>
            <c:strRef>
              <c:f>[Workbook1.xlsx]Sheet1!$A$203:$A$218</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[Workbook1.xlsx]Sheet1!$D$203:$D$218</c:f>
              <c:numCache>
                <c:formatCode>General</c:formatCode>
                <c:ptCount val="16"/>
                <c:pt idx="0">
                  <c:v>0.3</c:v>
                </c:pt>
                <c:pt idx="1">
                  <c:v>0.2</c:v>
                </c:pt>
                <c:pt idx="2">
                  <c:v>0.325</c:v>
                </c:pt>
                <c:pt idx="3">
                  <c:v>0.4</c:v>
                </c:pt>
                <c:pt idx="4">
                  <c:v>0.075</c:v>
                </c:pt>
                <c:pt idx="5">
                  <c:v>0.125</c:v>
                </c:pt>
                <c:pt idx="6">
                  <c:v>0.4</c:v>
                </c:pt>
                <c:pt idx="7">
                  <c:v>0.45</c:v>
                </c:pt>
                <c:pt idx="8">
                  <c:v>0.2</c:v>
                </c:pt>
                <c:pt idx="9">
                  <c:v>0.25</c:v>
                </c:pt>
                <c:pt idx="10">
                  <c:v>0.175</c:v>
                </c:pt>
                <c:pt idx="11">
                  <c:v>0.175</c:v>
                </c:pt>
                <c:pt idx="12">
                  <c:v>0.225</c:v>
                </c:pt>
                <c:pt idx="13">
                  <c:v>0.2</c:v>
                </c:pt>
                <c:pt idx="14">
                  <c:v>0.125</c:v>
                </c:pt>
                <c:pt idx="15">
                  <c:v>0.075</c:v>
                </c:pt>
              </c:numCache>
            </c:numRef>
          </c:val>
        </c:ser>
        <c:ser>
          <c:idx val="3"/>
          <c:order val="3"/>
          <c:tx>
            <c:strRef>
              <c:f>[Workbook1.xlsx]Sheet1!$E$202</c:f>
              <c:strCache>
                <c:ptCount val="1"/>
                <c:pt idx="0">
                  <c:v>Frequently (Weekly)</c:v>
                </c:pt>
              </c:strCache>
            </c:strRef>
          </c:tx>
          <c:spPr>
            <a:solidFill>
              <a:schemeClr val="accent6"/>
            </a:solidFill>
            <a:ln>
              <a:noFill/>
            </a:ln>
            <a:effectLst/>
          </c:spPr>
          <c:invertIfNegative val="0"/>
          <c:cat>
            <c:strRef>
              <c:f>[Workbook1.xlsx]Sheet1!$A$203:$A$218</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[Workbook1.xlsx]Sheet1!$E$203:$E$218</c:f>
              <c:numCache>
                <c:formatCode>General</c:formatCode>
                <c:ptCount val="16"/>
                <c:pt idx="0">
                  <c:v>0.35</c:v>
                </c:pt>
                <c:pt idx="1">
                  <c:v>0.425</c:v>
                </c:pt>
                <c:pt idx="2">
                  <c:v>0.325</c:v>
                </c:pt>
                <c:pt idx="3">
                  <c:v>0.275</c:v>
                </c:pt>
                <c:pt idx="4">
                  <c:v>0.35</c:v>
                </c:pt>
                <c:pt idx="5">
                  <c:v>0.3</c:v>
                </c:pt>
                <c:pt idx="6">
                  <c:v>0.3</c:v>
                </c:pt>
                <c:pt idx="7">
                  <c:v>0.1</c:v>
                </c:pt>
                <c:pt idx="8">
                  <c:v>0.325</c:v>
                </c:pt>
                <c:pt idx="9">
                  <c:v>0.075</c:v>
                </c:pt>
                <c:pt idx="10">
                  <c:v>0.35</c:v>
                </c:pt>
                <c:pt idx="11">
                  <c:v>0.075</c:v>
                </c:pt>
                <c:pt idx="12">
                  <c:v>0.35</c:v>
                </c:pt>
                <c:pt idx="13">
                  <c:v>0.225</c:v>
                </c:pt>
                <c:pt idx="14">
                  <c:v>0.1</c:v>
                </c:pt>
                <c:pt idx="15">
                  <c:v>0.075</c:v>
                </c:pt>
              </c:numCache>
            </c:numRef>
          </c:val>
        </c:ser>
        <c:ser>
          <c:idx val="4"/>
          <c:order val="4"/>
          <c:tx>
            <c:strRef>
              <c:f>[Workbook1.xlsx]Sheet1!$F$202</c:f>
              <c:strCache>
                <c:ptCount val="1"/>
                <c:pt idx="0">
                  <c:v>Daily / Almost Daily</c:v>
                </c:pt>
              </c:strCache>
            </c:strRef>
          </c:tx>
          <c:spPr>
            <a:solidFill>
              <a:schemeClr val="accent5"/>
            </a:solidFill>
            <a:ln>
              <a:noFill/>
            </a:ln>
            <a:effectLst/>
          </c:spPr>
          <c:invertIfNegative val="0"/>
          <c:cat>
            <c:strRef>
              <c:f>[Workbook1.xlsx]Sheet1!$A$203:$A$218</c:f>
              <c:strCache>
                <c:ptCount val="16"/>
                <c:pt idx="0">
                  <c:v>HIV</c:v>
                </c:pt>
                <c:pt idx="1">
                  <c:v>STI's other than HIV</c:v>
                </c:pt>
                <c:pt idx="2">
                  <c:v>Safer Sex</c:v>
                </c:pt>
                <c:pt idx="3">
                  <c:v>Sexual Orientation</c:v>
                </c:pt>
                <c:pt idx="4">
                  <c:v>Alcohol, Tobacco or Other Drug Use</c:v>
                </c:pt>
                <c:pt idx="5">
                  <c:v>Barriers to Accessing Medical Care</c:v>
                </c:pt>
                <c:pt idx="6">
                  <c:v>Unhealthy Relationships</c:v>
                </c:pt>
                <c:pt idx="7">
                  <c:v>Gender Identity</c:v>
                </c:pt>
                <c:pt idx="8">
                  <c:v>Chronic Disease Risk</c:v>
                </c:pt>
                <c:pt idx="9">
                  <c:v>Disorders of Sex development/Intersex</c:v>
                </c:pt>
                <c:pt idx="10">
                  <c:v>Mental Health</c:v>
                </c:pt>
                <c:pt idx="11">
                  <c:v>Coming Out</c:v>
                </c:pt>
                <c:pt idx="12">
                  <c:v>Body Image</c:v>
                </c:pt>
                <c:pt idx="13">
                  <c:v>Adolescent Health</c:v>
                </c:pt>
                <c:pt idx="14">
                  <c:v>Transitioning</c:v>
                </c:pt>
                <c:pt idx="15">
                  <c:v>Sex Reassignment Surgery</c:v>
                </c:pt>
              </c:strCache>
            </c:strRef>
          </c:cat>
          <c:val>
            <c:numRef>
              <c:f>[Workbook1.xlsx]Sheet1!$F$203:$F$218</c:f>
              <c:numCache>
                <c:formatCode>General</c:formatCode>
                <c:ptCount val="16"/>
                <c:pt idx="0">
                  <c:v>0.05</c:v>
                </c:pt>
                <c:pt idx="1">
                  <c:v>0.125</c:v>
                </c:pt>
                <c:pt idx="2">
                  <c:v>0.125</c:v>
                </c:pt>
                <c:pt idx="3">
                  <c:v>0.025</c:v>
                </c:pt>
                <c:pt idx="4">
                  <c:v>0.525</c:v>
                </c:pt>
                <c:pt idx="5">
                  <c:v>0.475</c:v>
                </c:pt>
                <c:pt idx="6">
                  <c:v>0.05</c:v>
                </c:pt>
                <c:pt idx="7">
                  <c:v>0.0</c:v>
                </c:pt>
                <c:pt idx="8">
                  <c:v>0.35</c:v>
                </c:pt>
                <c:pt idx="9">
                  <c:v>0.0</c:v>
                </c:pt>
                <c:pt idx="10">
                  <c:v>0.35</c:v>
                </c:pt>
                <c:pt idx="11">
                  <c:v>0.025</c:v>
                </c:pt>
                <c:pt idx="12">
                  <c:v>0.025</c:v>
                </c:pt>
                <c:pt idx="13">
                  <c:v>0.15</c:v>
                </c:pt>
                <c:pt idx="14">
                  <c:v>0.0</c:v>
                </c:pt>
                <c:pt idx="15">
                  <c:v>0.0</c:v>
                </c:pt>
              </c:numCache>
            </c:numRef>
          </c:val>
        </c:ser>
        <c:dLbls>
          <c:showLegendKey val="0"/>
          <c:showVal val="0"/>
          <c:showCatName val="0"/>
          <c:showSerName val="0"/>
          <c:showPercent val="0"/>
          <c:showBubbleSize val="0"/>
        </c:dLbls>
        <c:gapWidth val="150"/>
        <c:overlap val="100"/>
        <c:axId val="1921663488"/>
        <c:axId val="1921665264"/>
      </c:barChart>
      <c:catAx>
        <c:axId val="1921663488"/>
        <c:scaling>
          <c:orientation val="maxMin"/>
        </c:scaling>
        <c:delete val="1"/>
        <c:axPos val="l"/>
        <c:numFmt formatCode="General" sourceLinked="1"/>
        <c:majorTickMark val="none"/>
        <c:minorTickMark val="none"/>
        <c:tickLblPos val="nextTo"/>
        <c:crossAx val="1921665264"/>
        <c:crosses val="autoZero"/>
        <c:auto val="1"/>
        <c:lblAlgn val="ctr"/>
        <c:lblOffset val="100"/>
        <c:noMultiLvlLbl val="0"/>
      </c:catAx>
      <c:valAx>
        <c:axId val="1921665264"/>
        <c:scaling>
          <c:orientation val="minMax"/>
          <c:max val="1.0"/>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in"/>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1663488"/>
        <c:crosses val="autoZero"/>
        <c:crossBetween val="between"/>
        <c:majorUnit val="0.2"/>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2000" b="0" i="0" u="none" strike="noStrike" kern="1200" spc="0" baseline="0">
                <a:solidFill>
                  <a:schemeClr val="tx1">
                    <a:lumMod val="65000"/>
                    <a:lumOff val="35000"/>
                  </a:schemeClr>
                </a:solidFill>
                <a:latin typeface="+mn-lt"/>
                <a:ea typeface="+mn-ea"/>
                <a:cs typeface="+mn-cs"/>
              </a:defRPr>
            </a:pPr>
            <a:r>
              <a:rPr lang="en-US" sz="2000" b="0" i="0" u="none" strike="noStrike" baseline="0">
                <a:effectLst/>
              </a:rPr>
              <a:t>How would you rate the amount of education about LGBTQ* healthcare issues that you received in medical school?</a:t>
            </a:r>
            <a:r>
              <a:rPr lang="en-US" sz="2000" b="0" i="0" u="none" strike="noStrike" baseline="0"/>
              <a:t> </a:t>
            </a:r>
            <a:endParaRPr lang="en-US" sz="2000"/>
          </a:p>
        </c:rich>
      </c:tx>
      <c:layout>
        <c:manualLayout>
          <c:xMode val="edge"/>
          <c:yMode val="edge"/>
          <c:x val="0.00097061245620179"/>
          <c:y val="0.0436754534673123"/>
        </c:manualLayout>
      </c:layout>
      <c:overlay val="0"/>
      <c:spPr>
        <a:noFill/>
        <a:ln>
          <a:noFill/>
        </a:ln>
        <a:effectLst/>
      </c:spPr>
      <c:txPr>
        <a:bodyPr rot="0" spcFirstLastPara="1" vertOverflow="ellipsis" vert="horz" wrap="square" anchor="ctr" anchorCtr="1"/>
        <a:lstStyle/>
        <a:p>
          <a:pPr algn="l">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[Workbook1.xlsx]Sheet1!$G$112</c:f>
              <c:strCache>
                <c:ptCount val="1"/>
                <c:pt idx="0">
                  <c:v>Not enough</c:v>
                </c:pt>
              </c:strCache>
            </c:strRef>
          </c:tx>
          <c:spPr>
            <a:solidFill>
              <a:srgbClr val="FF0000"/>
            </a:solidFill>
            <a:ln>
              <a:noFill/>
            </a:ln>
            <a:effectLst/>
          </c:spPr>
          <c:invertIfNegative val="0"/>
          <c:cat>
            <c:strRef>
              <c:f>[Workbook1.xlsx]Sheet1!$H$111</c:f>
              <c:strCache>
                <c:ptCount val="1"/>
                <c:pt idx="0">
                  <c:v>Valid Percent</c:v>
                </c:pt>
              </c:strCache>
            </c:strRef>
          </c:cat>
          <c:val>
            <c:numRef>
              <c:f>[Workbook1.xlsx]Sheet1!$H$112</c:f>
              <c:numCache>
                <c:formatCode>General</c:formatCode>
                <c:ptCount val="1"/>
                <c:pt idx="0">
                  <c:v>0.45</c:v>
                </c:pt>
              </c:numCache>
            </c:numRef>
          </c:val>
        </c:ser>
        <c:ser>
          <c:idx val="1"/>
          <c:order val="1"/>
          <c:tx>
            <c:strRef>
              <c:f>[Workbook1.xlsx]Sheet1!$G$113</c:f>
              <c:strCache>
                <c:ptCount val="1"/>
                <c:pt idx="0">
                  <c:v>Enough but would appreciate more</c:v>
                </c:pt>
              </c:strCache>
            </c:strRef>
          </c:tx>
          <c:spPr>
            <a:solidFill>
              <a:srgbClr val="FCE14F"/>
            </a:solidFill>
            <a:ln>
              <a:noFill/>
            </a:ln>
            <a:effectLst/>
          </c:spPr>
          <c:invertIfNegative val="0"/>
          <c:dPt>
            <c:idx val="0"/>
            <c:invertIfNegative val="0"/>
            <c:bubble3D val="0"/>
            <c:spPr>
              <a:solidFill>
                <a:srgbClr val="FCE14F"/>
              </a:solidFill>
              <a:ln>
                <a:noFill/>
              </a:ln>
              <a:effectLst/>
            </c:spPr>
          </c:dPt>
          <c:cat>
            <c:strRef>
              <c:f>[Workbook1.xlsx]Sheet1!$H$111</c:f>
              <c:strCache>
                <c:ptCount val="1"/>
                <c:pt idx="0">
                  <c:v>Valid Percent</c:v>
                </c:pt>
              </c:strCache>
            </c:strRef>
          </c:cat>
          <c:val>
            <c:numRef>
              <c:f>[Workbook1.xlsx]Sheet1!$H$113</c:f>
              <c:numCache>
                <c:formatCode>General</c:formatCode>
                <c:ptCount val="1"/>
                <c:pt idx="0">
                  <c:v>0.25</c:v>
                </c:pt>
              </c:numCache>
            </c:numRef>
          </c:val>
        </c:ser>
        <c:ser>
          <c:idx val="2"/>
          <c:order val="2"/>
          <c:tx>
            <c:strRef>
              <c:f>[Workbook1.xlsx]Sheet1!$G$114</c:f>
              <c:strCache>
                <c:ptCount val="1"/>
                <c:pt idx="0">
                  <c:v>Appropriate amount</c:v>
                </c:pt>
              </c:strCache>
            </c:strRef>
          </c:tx>
          <c:spPr>
            <a:solidFill>
              <a:schemeClr val="accent6"/>
            </a:solidFill>
            <a:ln>
              <a:noFill/>
            </a:ln>
            <a:effectLst/>
          </c:spPr>
          <c:invertIfNegative val="0"/>
          <c:cat>
            <c:strRef>
              <c:f>[Workbook1.xlsx]Sheet1!$H$111</c:f>
              <c:strCache>
                <c:ptCount val="1"/>
                <c:pt idx="0">
                  <c:v>Valid Percent</c:v>
                </c:pt>
              </c:strCache>
            </c:strRef>
          </c:cat>
          <c:val>
            <c:numRef>
              <c:f>[Workbook1.xlsx]Sheet1!$H$114</c:f>
              <c:numCache>
                <c:formatCode>General</c:formatCode>
                <c:ptCount val="1"/>
                <c:pt idx="0">
                  <c:v>0.2</c:v>
                </c:pt>
              </c:numCache>
            </c:numRef>
          </c:val>
        </c:ser>
        <c:ser>
          <c:idx val="3"/>
          <c:order val="3"/>
          <c:tx>
            <c:strRef>
              <c:f>[Workbook1.xlsx]Sheet1!$G$115</c:f>
              <c:strCache>
                <c:ptCount val="1"/>
                <c:pt idx="0">
                  <c:v>Too much</c:v>
                </c:pt>
              </c:strCache>
            </c:strRef>
          </c:tx>
          <c:spPr>
            <a:pattFill prst="wdDnDiag">
              <a:fgClr>
                <a:srgbClr val="FF0000"/>
              </a:fgClr>
              <a:bgClr>
                <a:schemeClr val="bg1"/>
              </a:bgClr>
            </a:pattFill>
            <a:ln>
              <a:noFill/>
            </a:ln>
            <a:effectLst/>
          </c:spPr>
          <c:invertIfNegative val="0"/>
          <c:cat>
            <c:strRef>
              <c:f>[Workbook1.xlsx]Sheet1!$H$111</c:f>
              <c:strCache>
                <c:ptCount val="1"/>
                <c:pt idx="0">
                  <c:v>Valid Percent</c:v>
                </c:pt>
              </c:strCache>
            </c:strRef>
          </c:cat>
          <c:val>
            <c:numRef>
              <c:f>[Workbook1.xlsx]Sheet1!$H$115</c:f>
              <c:numCache>
                <c:formatCode>General</c:formatCode>
                <c:ptCount val="1"/>
                <c:pt idx="0">
                  <c:v>0.1</c:v>
                </c:pt>
              </c:numCache>
            </c:numRef>
          </c:val>
        </c:ser>
        <c:dLbls>
          <c:showLegendKey val="0"/>
          <c:showVal val="0"/>
          <c:showCatName val="0"/>
          <c:showSerName val="0"/>
          <c:showPercent val="0"/>
          <c:showBubbleSize val="0"/>
        </c:dLbls>
        <c:gapWidth val="150"/>
        <c:overlap val="100"/>
        <c:axId val="1903626992"/>
        <c:axId val="1903776320"/>
      </c:barChart>
      <c:catAx>
        <c:axId val="1903626992"/>
        <c:scaling>
          <c:orientation val="minMax"/>
        </c:scaling>
        <c:delete val="1"/>
        <c:axPos val="l"/>
        <c:numFmt formatCode="General" sourceLinked="1"/>
        <c:majorTickMark val="none"/>
        <c:minorTickMark val="none"/>
        <c:tickLblPos val="nextTo"/>
        <c:crossAx val="1903776320"/>
        <c:crosses val="autoZero"/>
        <c:auto val="1"/>
        <c:lblAlgn val="ctr"/>
        <c:lblOffset val="100"/>
        <c:noMultiLvlLbl val="0"/>
      </c:catAx>
      <c:valAx>
        <c:axId val="1903776320"/>
        <c:scaling>
          <c:orientation val="minMax"/>
          <c:max val="1.0"/>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in"/>
        <c:tickLblPos val="nextTo"/>
        <c:spPr>
          <a:noFill/>
          <a:ln>
            <a:solidFill>
              <a:schemeClr val="accent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03626992"/>
        <c:crosses val="autoZero"/>
        <c:crossBetween val="between"/>
        <c:majorUnit val="0.2"/>
        <c:minorUnit val="0.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M4 Age</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1"/>
          <c:order val="0"/>
          <c:tx>
            <c:strRef>
              <c:f>[Workbook1.xlsx]Sheet1!$H$12</c:f>
              <c:strCache>
                <c:ptCount val="1"/>
                <c:pt idx="0">
                  <c:v>Valid Percent</c:v>
                </c:pt>
              </c:strCache>
            </c:strRef>
          </c:tx>
          <c:dPt>
            <c:idx val="0"/>
            <c:bubble3D val="0"/>
            <c:spPr>
              <a:solidFill>
                <a:schemeClr val="accent2">
                  <a:lumMod val="75000"/>
                </a:schemeClr>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2">
                  <a:lumMod val="60000"/>
                  <a:lumOff val="40000"/>
                </a:schemeClr>
              </a:solidFill>
              <a:ln w="19050">
                <a:solidFill>
                  <a:schemeClr val="lt1"/>
                </a:solidFill>
              </a:ln>
              <a:effectLst/>
            </c:spPr>
          </c:dPt>
          <c:dPt>
            <c:idx val="3"/>
            <c:bubble3D val="0"/>
            <c:spPr>
              <a:solidFill>
                <a:schemeClr val="accent2">
                  <a:lumMod val="40000"/>
                  <a:lumOff val="60000"/>
                </a:schemeClr>
              </a:solidFill>
              <a:ln w="19050">
                <a:solidFill>
                  <a:schemeClr val="lt1"/>
                </a:solidFill>
              </a:ln>
              <a:effectLst/>
            </c:spPr>
          </c:dPt>
          <c:dLbls>
            <c:dLbl>
              <c:idx val="3"/>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[Workbook1.xlsx]Sheet1!$G$13:$G$16</c:f>
              <c:strCache>
                <c:ptCount val="4"/>
                <c:pt idx="0">
                  <c:v>24-25</c:v>
                </c:pt>
                <c:pt idx="1">
                  <c:v>26-27</c:v>
                </c:pt>
                <c:pt idx="2">
                  <c:v>28-32</c:v>
                </c:pt>
                <c:pt idx="3">
                  <c:v>33-40</c:v>
                </c:pt>
              </c:strCache>
            </c:strRef>
          </c:cat>
          <c:val>
            <c:numRef>
              <c:f>[Workbook1.xlsx]Sheet1!$H$13:$H$16</c:f>
              <c:numCache>
                <c:formatCode>General</c:formatCode>
                <c:ptCount val="4"/>
                <c:pt idx="0">
                  <c:v>25.0</c:v>
                </c:pt>
                <c:pt idx="1">
                  <c:v>52.5</c:v>
                </c:pt>
                <c:pt idx="2">
                  <c:v>22.5</c:v>
                </c:pt>
                <c:pt idx="3">
                  <c:v>0.0</c:v>
                </c:pt>
              </c:numCache>
            </c:numRef>
          </c:val>
        </c:ser>
        <c:ser>
          <c:idx val="2"/>
          <c:order val="1"/>
          <c:tx>
            <c:strRef>
              <c:f>[Workbook1.xlsx]Sheet1!$H$12</c:f>
              <c:strCache>
                <c:ptCount val="1"/>
                <c:pt idx="0">
                  <c:v>Valid Percent</c:v>
                </c:pt>
              </c:strCache>
            </c:strRef>
          </c:tx>
          <c:dPt>
            <c:idx val="0"/>
            <c:bubble3D val="0"/>
            <c:spPr>
              <a:solidFill>
                <a:schemeClr val="accent2">
                  <a:lumMod val="75000"/>
                </a:schemeClr>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2">
                  <a:lumMod val="60000"/>
                  <a:lumOff val="40000"/>
                </a:schemeClr>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[Workbook1.xlsx]Sheet1!$G$13:$G$16</c:f>
              <c:strCache>
                <c:ptCount val="4"/>
                <c:pt idx="0">
                  <c:v>24-25</c:v>
                </c:pt>
                <c:pt idx="1">
                  <c:v>26-27</c:v>
                </c:pt>
                <c:pt idx="2">
                  <c:v>28-32</c:v>
                </c:pt>
                <c:pt idx="3">
                  <c:v>33-40</c:v>
                </c:pt>
              </c:strCache>
            </c:strRef>
          </c:cat>
          <c:val>
            <c:numRef>
              <c:f>[Workbook1.xlsx]Sheet1!$H$13:$H$15</c:f>
              <c:numCache>
                <c:formatCode>General</c:formatCode>
                <c:ptCount val="3"/>
                <c:pt idx="0">
                  <c:v>25.0</c:v>
                </c:pt>
                <c:pt idx="1">
                  <c:v>52.5</c:v>
                </c:pt>
                <c:pt idx="2">
                  <c:v>22.5</c:v>
                </c:pt>
              </c:numCache>
            </c:numRef>
          </c:val>
        </c:ser>
        <c:ser>
          <c:idx val="0"/>
          <c:order val="2"/>
          <c:tx>
            <c:strRef>
              <c:f>[Workbook1.xlsx]Sheet1!$H$12</c:f>
              <c:strCache>
                <c:ptCount val="1"/>
                <c:pt idx="0">
                  <c:v>Valid Percent</c:v>
                </c:pt>
              </c:strCache>
            </c:strRef>
          </c:tx>
          <c:dPt>
            <c:idx val="0"/>
            <c:bubble3D val="0"/>
            <c:spPr>
              <a:solidFill>
                <a:schemeClr val="accent2">
                  <a:lumMod val="75000"/>
                </a:schemeClr>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2">
                  <a:lumMod val="60000"/>
                  <a:lumOff val="40000"/>
                </a:schemeClr>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[Workbook1.xlsx]Sheet1!$G$13:$G$16</c:f>
              <c:strCache>
                <c:ptCount val="4"/>
                <c:pt idx="0">
                  <c:v>24-25</c:v>
                </c:pt>
                <c:pt idx="1">
                  <c:v>26-27</c:v>
                </c:pt>
                <c:pt idx="2">
                  <c:v>28-32</c:v>
                </c:pt>
                <c:pt idx="3">
                  <c:v>33-40</c:v>
                </c:pt>
              </c:strCache>
            </c:strRef>
          </c:cat>
          <c:val>
            <c:numRef>
              <c:f>[Workbook1.xlsx]Sheet1!$H$13:$H$15</c:f>
              <c:numCache>
                <c:formatCode>General</c:formatCode>
                <c:ptCount val="3"/>
                <c:pt idx="0">
                  <c:v>25.0</c:v>
                </c:pt>
                <c:pt idx="1">
                  <c:v>52.5</c:v>
                </c:pt>
                <c:pt idx="2">
                  <c:v>22.5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00" b="0" i="0" u="none" strike="noStrike" kern="1200" spc="0" baseline="0">
                <a:solidFill>
                  <a:schemeClr val="tx1">
                    <a:lumMod val="65000"/>
                    <a:lumOff val="35000"/>
                  </a:schemeClr>
                </a:solidFill>
                <a:latin typeface="+mn-lt"/>
                <a:ea typeface="+mn-ea"/>
                <a:cs typeface="+mn-cs"/>
              </a:defRPr>
            </a:pPr>
            <a:r>
              <a:rPr lang="en-US" sz="2000" b="0" i="0" u="none" strike="noStrike" baseline="0" dirty="0" smtClean="0">
                <a:effectLst/>
              </a:rPr>
              <a:t>How </a:t>
            </a:r>
            <a:r>
              <a:rPr lang="en-US" sz="2000" b="0" i="0" u="none" strike="noStrike" baseline="0" dirty="0">
                <a:effectLst/>
              </a:rPr>
              <a:t>do you rate the overall quality of the education about LGBTQ* health issues you received?</a:t>
            </a:r>
            <a:r>
              <a:rPr lang="en-US" sz="2000" b="0" i="0" u="none" strike="noStrike" baseline="0" dirty="0"/>
              <a:t> </a:t>
            </a:r>
            <a:endParaRPr lang="en-US" sz="2000" b="1" dirty="0"/>
          </a:p>
        </c:rich>
      </c:tx>
      <c:layout>
        <c:manualLayout>
          <c:xMode val="edge"/>
          <c:yMode val="edge"/>
          <c:x val="0.00142149634612233"/>
          <c:y val="0.0444444444444444"/>
        </c:manualLayout>
      </c:layout>
      <c:overlay val="0"/>
      <c:spPr>
        <a:noFill/>
        <a:ln>
          <a:noFill/>
        </a:ln>
        <a:effectLst/>
      </c:spPr>
      <c:txPr>
        <a:bodyPr rot="0" spcFirstLastPara="1" vertOverflow="ellipsis" vert="horz" wrap="square" anchor="ctr" anchorCtr="1"/>
        <a:lstStyle/>
        <a:p>
          <a:pPr algn="l">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[Workbook1.xlsx]Sheet1!$G$121</c:f>
              <c:strCache>
                <c:ptCount val="1"/>
                <c:pt idx="0">
                  <c:v>Low quality</c:v>
                </c:pt>
              </c:strCache>
            </c:strRef>
          </c:tx>
          <c:spPr>
            <a:solidFill>
              <a:srgbClr val="FF0000"/>
            </a:solidFill>
            <a:ln>
              <a:noFill/>
            </a:ln>
            <a:effectLst/>
          </c:spPr>
          <c:invertIfNegative val="0"/>
          <c:dPt>
            <c:idx val="0"/>
            <c:invertIfNegative val="0"/>
            <c:bubble3D val="0"/>
            <c:spPr>
              <a:solidFill>
                <a:srgbClr val="FF0000"/>
              </a:solidFill>
              <a:ln>
                <a:noFill/>
              </a:ln>
              <a:effectLst/>
            </c:spPr>
          </c:dPt>
          <c:cat>
            <c:strRef>
              <c:f>[Workbook1.xlsx]Sheet1!$H$120</c:f>
              <c:strCache>
                <c:ptCount val="1"/>
                <c:pt idx="0">
                  <c:v>Valid Percent</c:v>
                </c:pt>
              </c:strCache>
            </c:strRef>
          </c:cat>
          <c:val>
            <c:numRef>
              <c:f>[Workbook1.xlsx]Sheet1!$H$121</c:f>
              <c:numCache>
                <c:formatCode>General</c:formatCode>
                <c:ptCount val="1"/>
                <c:pt idx="0">
                  <c:v>0.15</c:v>
                </c:pt>
              </c:numCache>
            </c:numRef>
          </c:val>
        </c:ser>
        <c:ser>
          <c:idx val="1"/>
          <c:order val="1"/>
          <c:tx>
            <c:strRef>
              <c:f>[Workbook1.xlsx]Sheet1!$G$122</c:f>
              <c:strCache>
                <c:ptCount val="1"/>
                <c:pt idx="0">
                  <c:v>Somewhat low quality</c:v>
                </c:pt>
              </c:strCache>
            </c:strRef>
          </c:tx>
          <c:spPr>
            <a:solidFill>
              <a:schemeClr val="accent2"/>
            </a:solidFill>
            <a:ln>
              <a:noFill/>
            </a:ln>
            <a:effectLst/>
          </c:spPr>
          <c:invertIfNegative val="0"/>
          <c:cat>
            <c:strRef>
              <c:f>[Workbook1.xlsx]Sheet1!$H$120</c:f>
              <c:strCache>
                <c:ptCount val="1"/>
                <c:pt idx="0">
                  <c:v>Valid Percent</c:v>
                </c:pt>
              </c:strCache>
            </c:strRef>
          </c:cat>
          <c:val>
            <c:numRef>
              <c:f>[Workbook1.xlsx]Sheet1!$H$122</c:f>
              <c:numCache>
                <c:formatCode>General</c:formatCode>
                <c:ptCount val="1"/>
                <c:pt idx="0">
                  <c:v>0.15</c:v>
                </c:pt>
              </c:numCache>
            </c:numRef>
          </c:val>
        </c:ser>
        <c:ser>
          <c:idx val="2"/>
          <c:order val="2"/>
          <c:tx>
            <c:strRef>
              <c:f>[Workbook1.xlsx]Sheet1!$G$123</c:f>
              <c:strCache>
                <c:ptCount val="1"/>
                <c:pt idx="0">
                  <c:v>Neutral</c:v>
                </c:pt>
              </c:strCache>
            </c:strRef>
          </c:tx>
          <c:spPr>
            <a:solidFill>
              <a:schemeClr val="accent4">
                <a:lumMod val="60000"/>
                <a:lumOff val="40000"/>
              </a:schemeClr>
            </a:solidFill>
            <a:ln>
              <a:noFill/>
            </a:ln>
            <a:effectLst/>
          </c:spPr>
          <c:invertIfNegative val="0"/>
          <c:dPt>
            <c:idx val="0"/>
            <c:invertIfNegative val="0"/>
            <c:bubble3D val="0"/>
            <c:spPr>
              <a:solidFill>
                <a:schemeClr val="accent4">
                  <a:lumMod val="60000"/>
                  <a:lumOff val="40000"/>
                </a:schemeClr>
              </a:solidFill>
              <a:ln>
                <a:noFill/>
              </a:ln>
              <a:effectLst/>
            </c:spPr>
          </c:dPt>
          <c:cat>
            <c:strRef>
              <c:f>[Workbook1.xlsx]Sheet1!$H$120</c:f>
              <c:strCache>
                <c:ptCount val="1"/>
                <c:pt idx="0">
                  <c:v>Valid Percent</c:v>
                </c:pt>
              </c:strCache>
            </c:strRef>
          </c:cat>
          <c:val>
            <c:numRef>
              <c:f>[Workbook1.xlsx]Sheet1!$H$123</c:f>
              <c:numCache>
                <c:formatCode>General</c:formatCode>
                <c:ptCount val="1"/>
                <c:pt idx="0">
                  <c:v>0.325</c:v>
                </c:pt>
              </c:numCache>
            </c:numRef>
          </c:val>
        </c:ser>
        <c:ser>
          <c:idx val="3"/>
          <c:order val="3"/>
          <c:tx>
            <c:strRef>
              <c:f>[Workbook1.xlsx]Sheet1!$G$124</c:f>
              <c:strCache>
                <c:ptCount val="1"/>
                <c:pt idx="0">
                  <c:v>Somewhat high quality</c:v>
                </c:pt>
              </c:strCache>
            </c:strRef>
          </c:tx>
          <c:spPr>
            <a:solidFill>
              <a:schemeClr val="accent6"/>
            </a:solidFill>
            <a:ln>
              <a:noFill/>
            </a:ln>
            <a:effectLst/>
          </c:spPr>
          <c:invertIfNegative val="0"/>
          <c:dPt>
            <c:idx val="0"/>
            <c:invertIfNegative val="0"/>
            <c:bubble3D val="0"/>
            <c:spPr>
              <a:solidFill>
                <a:schemeClr val="accent6"/>
              </a:solidFill>
              <a:ln>
                <a:noFill/>
              </a:ln>
              <a:effectLst/>
            </c:spPr>
          </c:dPt>
          <c:cat>
            <c:strRef>
              <c:f>[Workbook1.xlsx]Sheet1!$H$120</c:f>
              <c:strCache>
                <c:ptCount val="1"/>
                <c:pt idx="0">
                  <c:v>Valid Percent</c:v>
                </c:pt>
              </c:strCache>
            </c:strRef>
          </c:cat>
          <c:val>
            <c:numRef>
              <c:f>[Workbook1.xlsx]Sheet1!$H$124</c:f>
              <c:numCache>
                <c:formatCode>General</c:formatCode>
                <c:ptCount val="1"/>
                <c:pt idx="0">
                  <c:v>0.225</c:v>
                </c:pt>
              </c:numCache>
            </c:numRef>
          </c:val>
        </c:ser>
        <c:ser>
          <c:idx val="4"/>
          <c:order val="4"/>
          <c:tx>
            <c:strRef>
              <c:f>[Workbook1.xlsx]Sheet1!$G$125</c:f>
              <c:strCache>
                <c:ptCount val="1"/>
                <c:pt idx="0">
                  <c:v>High quality</c:v>
                </c:pt>
              </c:strCache>
            </c:strRef>
          </c:tx>
          <c:spPr>
            <a:solidFill>
              <a:schemeClr val="accent5"/>
            </a:solidFill>
            <a:ln>
              <a:noFill/>
            </a:ln>
            <a:effectLst/>
          </c:spPr>
          <c:invertIfNegative val="0"/>
          <c:cat>
            <c:strRef>
              <c:f>[Workbook1.xlsx]Sheet1!$H$120</c:f>
              <c:strCache>
                <c:ptCount val="1"/>
                <c:pt idx="0">
                  <c:v>Valid Percent</c:v>
                </c:pt>
              </c:strCache>
            </c:strRef>
          </c:cat>
          <c:val>
            <c:numRef>
              <c:f>[Workbook1.xlsx]Sheet1!$H$125</c:f>
              <c:numCache>
                <c:formatCode>General</c:formatCode>
                <c:ptCount val="1"/>
                <c:pt idx="0">
                  <c:v>0.15</c:v>
                </c:pt>
              </c:numCache>
            </c:numRef>
          </c:val>
        </c:ser>
        <c:dLbls>
          <c:showLegendKey val="0"/>
          <c:showVal val="0"/>
          <c:showCatName val="0"/>
          <c:showSerName val="0"/>
          <c:showPercent val="0"/>
          <c:showBubbleSize val="0"/>
        </c:dLbls>
        <c:gapWidth val="150"/>
        <c:overlap val="100"/>
        <c:axId val="2005233376"/>
        <c:axId val="2005220816"/>
      </c:barChart>
      <c:catAx>
        <c:axId val="2005233376"/>
        <c:scaling>
          <c:orientation val="minMax"/>
        </c:scaling>
        <c:delete val="1"/>
        <c:axPos val="l"/>
        <c:numFmt formatCode="General" sourceLinked="1"/>
        <c:majorTickMark val="none"/>
        <c:minorTickMark val="none"/>
        <c:tickLblPos val="nextTo"/>
        <c:crossAx val="2005220816"/>
        <c:crosses val="autoZero"/>
        <c:auto val="1"/>
        <c:lblAlgn val="ctr"/>
        <c:lblOffset val="100"/>
        <c:noMultiLvlLbl val="0"/>
      </c:catAx>
      <c:valAx>
        <c:axId val="2005220816"/>
        <c:scaling>
          <c:orientation val="minMax"/>
          <c:max val="1.0"/>
        </c:scaling>
        <c:delete val="0"/>
        <c:axPos val="b"/>
        <c:majorGridlines>
          <c:spPr>
            <a:ln w="9525" cap="flat" cmpd="sng" algn="ctr">
              <a:solidFill>
                <a:schemeClr val="tx1">
                  <a:lumMod val="15000"/>
                  <a:lumOff val="85000"/>
                </a:schemeClr>
              </a:solidFill>
              <a:round/>
            </a:ln>
            <a:effectLst/>
          </c:spPr>
        </c:majorGridlines>
        <c:majorTickMark val="none"/>
        <c:minorTickMark val="in"/>
        <c:tickLblPos val="nextTo"/>
        <c:spPr>
          <a:noFill/>
          <a:ln>
            <a:solidFill>
              <a:schemeClr val="accent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05233376"/>
        <c:crosses val="autoZero"/>
        <c:crossBetween val="between"/>
        <c:majorUnit val="0.2"/>
        <c:minorUnit val="0.1"/>
      </c:valAx>
      <c:spPr>
        <a:noFill/>
        <a:ln>
          <a:noFill/>
        </a:ln>
        <a:effectLst/>
      </c:spPr>
    </c:plotArea>
    <c:legend>
      <c:legendPos val="b"/>
      <c:layout>
        <c:manualLayout>
          <c:xMode val="edge"/>
          <c:yMode val="edge"/>
          <c:x val="0.0260559930008749"/>
          <c:y val="0.797452610090405"/>
          <c:w val="0.956221128608924"/>
          <c:h val="0.16551035287255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[Workbook1.xlsx]Sheet1!$H$134</c:f>
              <c:strCache>
                <c:ptCount val="1"/>
                <c:pt idx="0">
                  <c:v>M1 Students </c:v>
                </c:pt>
              </c:strCache>
            </c:strRef>
          </c:tx>
          <c:spPr>
            <a:solidFill>
              <a:schemeClr val="accent1"/>
            </a:solidFill>
            <a:ln>
              <a:noFill/>
            </a:ln>
            <a:effectLst/>
          </c:spPr>
          <c:invertIfNegative val="0"/>
          <c:cat>
            <c:strRef>
              <c:f>[Workbook1.xlsx]Sheet1!$G$135:$G$142</c:f>
              <c:strCache>
                <c:ptCount val="8"/>
                <c:pt idx="0">
                  <c:v>No specific education</c:v>
                </c:pt>
                <c:pt idx="1">
                  <c:v>Standardized patient training and exams</c:v>
                </c:pt>
                <c:pt idx="2">
                  <c:v>Lectures and class presentations</c:v>
                </c:pt>
                <c:pt idx="3">
                  <c:v>Education integrated with diversity sessions</c:v>
                </c:pt>
                <c:pt idx="4">
                  <c:v>Interview training</c:v>
                </c:pt>
                <c:pt idx="5">
                  <c:v>LGBTQ*-specific clinical experiences</c:v>
                </c:pt>
                <c:pt idx="6">
                  <c:v>Elective or extracurricular opportunities</c:v>
                </c:pt>
                <c:pt idx="7">
                  <c:v>Undecided/Unsure</c:v>
                </c:pt>
              </c:strCache>
            </c:strRef>
          </c:cat>
          <c:val>
            <c:numRef>
              <c:f>[Workbook1.xlsx]Sheet1!$H$135:$H$142</c:f>
              <c:numCache>
                <c:formatCode>General</c:formatCode>
                <c:ptCount val="8"/>
                <c:pt idx="0">
                  <c:v>0.021</c:v>
                </c:pt>
                <c:pt idx="1">
                  <c:v>0.489</c:v>
                </c:pt>
                <c:pt idx="2">
                  <c:v>0.319</c:v>
                </c:pt>
                <c:pt idx="3">
                  <c:v>0.34</c:v>
                </c:pt>
                <c:pt idx="4">
                  <c:v>0.532</c:v>
                </c:pt>
                <c:pt idx="5">
                  <c:v>0.426</c:v>
                </c:pt>
                <c:pt idx="6">
                  <c:v>0.34</c:v>
                </c:pt>
                <c:pt idx="7">
                  <c:v>0.064</c:v>
                </c:pt>
              </c:numCache>
            </c:numRef>
          </c:val>
        </c:ser>
        <c:ser>
          <c:idx val="1"/>
          <c:order val="1"/>
          <c:tx>
            <c:strRef>
              <c:f>[Workbook1.xlsx]Sheet1!$I$134</c:f>
              <c:strCache>
                <c:ptCount val="1"/>
                <c:pt idx="0">
                  <c:v>M4 Students</c:v>
                </c:pt>
              </c:strCache>
            </c:strRef>
          </c:tx>
          <c:spPr>
            <a:solidFill>
              <a:schemeClr val="accent2"/>
            </a:solidFill>
            <a:ln>
              <a:noFill/>
            </a:ln>
            <a:effectLst/>
          </c:spPr>
          <c:invertIfNegative val="0"/>
          <c:cat>
            <c:strRef>
              <c:f>[Workbook1.xlsx]Sheet1!$G$135:$G$142</c:f>
              <c:strCache>
                <c:ptCount val="8"/>
                <c:pt idx="0">
                  <c:v>No specific education</c:v>
                </c:pt>
                <c:pt idx="1">
                  <c:v>Standardized patient training and exams</c:v>
                </c:pt>
                <c:pt idx="2">
                  <c:v>Lectures and class presentations</c:v>
                </c:pt>
                <c:pt idx="3">
                  <c:v>Education integrated with diversity sessions</c:v>
                </c:pt>
                <c:pt idx="4">
                  <c:v>Interview training</c:v>
                </c:pt>
                <c:pt idx="5">
                  <c:v>LGBTQ*-specific clinical experiences</c:v>
                </c:pt>
                <c:pt idx="6">
                  <c:v>Elective or extracurricular opportunities</c:v>
                </c:pt>
                <c:pt idx="7">
                  <c:v>Undecided/Unsure</c:v>
                </c:pt>
              </c:strCache>
            </c:strRef>
          </c:cat>
          <c:val>
            <c:numRef>
              <c:f>[Workbook1.xlsx]Sheet1!$I$135:$I$142</c:f>
              <c:numCache>
                <c:formatCode>General</c:formatCode>
                <c:ptCount val="8"/>
                <c:pt idx="0">
                  <c:v>0.175</c:v>
                </c:pt>
                <c:pt idx="1">
                  <c:v>0.475</c:v>
                </c:pt>
                <c:pt idx="2">
                  <c:v>0.575</c:v>
                </c:pt>
                <c:pt idx="3">
                  <c:v>0.4</c:v>
                </c:pt>
                <c:pt idx="4">
                  <c:v>0.375</c:v>
                </c:pt>
                <c:pt idx="5">
                  <c:v>0.55</c:v>
                </c:pt>
                <c:pt idx="6">
                  <c:v>0.5</c:v>
                </c:pt>
                <c:pt idx="7">
                  <c:v>0.025</c:v>
                </c:pt>
              </c:numCache>
            </c:numRef>
          </c:val>
        </c:ser>
        <c:dLbls>
          <c:showLegendKey val="0"/>
          <c:showVal val="0"/>
          <c:showCatName val="0"/>
          <c:showSerName val="0"/>
          <c:showPercent val="0"/>
          <c:showBubbleSize val="0"/>
        </c:dLbls>
        <c:gapWidth val="182"/>
        <c:axId val="1951447344"/>
        <c:axId val="1951449392"/>
      </c:barChart>
      <c:catAx>
        <c:axId val="1951447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51449392"/>
        <c:crosses val="autoZero"/>
        <c:auto val="1"/>
        <c:lblAlgn val="ctr"/>
        <c:lblOffset val="100"/>
        <c:noMultiLvlLbl val="0"/>
      </c:catAx>
      <c:valAx>
        <c:axId val="1951449392"/>
        <c:scaling>
          <c:orientation val="minMax"/>
          <c:max val="0.7"/>
          <c:min val="0.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in"/>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1447344"/>
        <c:crosses val="autoZero"/>
        <c:crossBetween val="between"/>
        <c:majorUnit val="0.2"/>
        <c:minorUnit val="0.1"/>
      </c:valAx>
      <c:spPr>
        <a:noFill/>
        <a:ln>
          <a:noFill/>
        </a:ln>
        <a:effectLst/>
      </c:spPr>
    </c:plotArea>
    <c:legend>
      <c:legendPos val="b"/>
      <c:layout>
        <c:manualLayout>
          <c:xMode val="edge"/>
          <c:yMode val="edge"/>
          <c:x val="0.38826123687664"/>
          <c:y val="0.937112993367943"/>
          <c:w val="0.223477444225722"/>
          <c:h val="0.062887006632057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M1</a:t>
            </a:r>
            <a:r>
              <a:rPr lang="en-US" sz="2000" baseline="0"/>
              <a:t> Students</a:t>
            </a:r>
            <a:endParaRPr lang="en-US" sz="2000"/>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[Workbook1.xlsx]Sheet1!$B$229</c:f>
              <c:strCache>
                <c:ptCount val="1"/>
                <c:pt idx="0">
                  <c:v>Yes</c:v>
                </c:pt>
              </c:strCache>
            </c:strRef>
          </c:tx>
          <c:spPr>
            <a:solidFill>
              <a:schemeClr val="accent5"/>
            </a:solidFill>
            <a:ln>
              <a:noFill/>
            </a:ln>
            <a:effectLst/>
          </c:spPr>
          <c:invertIfNegative val="0"/>
          <c:cat>
            <c:strRef>
              <c:f>[Workbook1.xlsx]Sheet1!$A$230:$A$233</c:f>
              <c:strCache>
                <c:ptCount val="4"/>
                <c:pt idx="0">
                  <c:v>Pre-clinical Elective Opportunities</c:v>
                </c:pt>
                <c:pt idx="1">
                  <c:v>Clinical Elective Opportunities</c:v>
                </c:pt>
                <c:pt idx="2">
                  <c:v>Shadowing Opportunities</c:v>
                </c:pt>
                <c:pt idx="3">
                  <c:v>Residency Track</c:v>
                </c:pt>
              </c:strCache>
            </c:strRef>
          </c:cat>
          <c:val>
            <c:numRef>
              <c:f>[Workbook1.xlsx]Sheet1!$B$230:$B$233</c:f>
              <c:numCache>
                <c:formatCode>General</c:formatCode>
                <c:ptCount val="4"/>
                <c:pt idx="0">
                  <c:v>0.319</c:v>
                </c:pt>
                <c:pt idx="1">
                  <c:v>0.468</c:v>
                </c:pt>
                <c:pt idx="2">
                  <c:v>0.66</c:v>
                </c:pt>
                <c:pt idx="3">
                  <c:v>0.064</c:v>
                </c:pt>
              </c:numCache>
            </c:numRef>
          </c:val>
        </c:ser>
        <c:ser>
          <c:idx val="1"/>
          <c:order val="1"/>
          <c:tx>
            <c:strRef>
              <c:f>[Workbook1.xlsx]Sheet1!$C$229</c:f>
              <c:strCache>
                <c:ptCount val="1"/>
                <c:pt idx="0">
                  <c:v>No</c:v>
                </c:pt>
              </c:strCache>
            </c:strRef>
          </c:tx>
          <c:spPr>
            <a:solidFill>
              <a:srgbClr val="FF0000"/>
            </a:solidFill>
            <a:ln>
              <a:noFill/>
            </a:ln>
            <a:effectLst/>
          </c:spPr>
          <c:invertIfNegative val="0"/>
          <c:cat>
            <c:strRef>
              <c:f>[Workbook1.xlsx]Sheet1!$A$230:$A$233</c:f>
              <c:strCache>
                <c:ptCount val="4"/>
                <c:pt idx="0">
                  <c:v>Pre-clinical Elective Opportunities</c:v>
                </c:pt>
                <c:pt idx="1">
                  <c:v>Clinical Elective Opportunities</c:v>
                </c:pt>
                <c:pt idx="2">
                  <c:v>Shadowing Opportunities</c:v>
                </c:pt>
                <c:pt idx="3">
                  <c:v>Residency Track</c:v>
                </c:pt>
              </c:strCache>
            </c:strRef>
          </c:cat>
          <c:val>
            <c:numRef>
              <c:f>[Workbook1.xlsx]Sheet1!$C$230:$C$233</c:f>
              <c:numCache>
                <c:formatCode>General</c:formatCode>
                <c:ptCount val="4"/>
                <c:pt idx="0">
                  <c:v>0.34</c:v>
                </c:pt>
                <c:pt idx="1">
                  <c:v>0.277</c:v>
                </c:pt>
                <c:pt idx="2">
                  <c:v>0.128</c:v>
                </c:pt>
                <c:pt idx="3">
                  <c:v>0.553</c:v>
                </c:pt>
              </c:numCache>
            </c:numRef>
          </c:val>
        </c:ser>
        <c:ser>
          <c:idx val="2"/>
          <c:order val="2"/>
          <c:tx>
            <c:strRef>
              <c:f>[Workbook1.xlsx]Sheet1!$D$229</c:f>
              <c:strCache>
                <c:ptCount val="1"/>
                <c:pt idx="0">
                  <c:v>Undecided or No Response</c:v>
                </c:pt>
              </c:strCache>
            </c:strRef>
          </c:tx>
          <c:spPr>
            <a:solidFill>
              <a:schemeClr val="accent3"/>
            </a:solidFill>
            <a:ln>
              <a:noFill/>
            </a:ln>
            <a:effectLst/>
          </c:spPr>
          <c:invertIfNegative val="0"/>
          <c:cat>
            <c:strRef>
              <c:f>[Workbook1.xlsx]Sheet1!$A$230:$A$233</c:f>
              <c:strCache>
                <c:ptCount val="4"/>
                <c:pt idx="0">
                  <c:v>Pre-clinical Elective Opportunities</c:v>
                </c:pt>
                <c:pt idx="1">
                  <c:v>Clinical Elective Opportunities</c:v>
                </c:pt>
                <c:pt idx="2">
                  <c:v>Shadowing Opportunities</c:v>
                </c:pt>
                <c:pt idx="3">
                  <c:v>Residency Track</c:v>
                </c:pt>
              </c:strCache>
            </c:strRef>
          </c:cat>
          <c:val>
            <c:numRef>
              <c:f>[Workbook1.xlsx]Sheet1!$D$230:$D$233</c:f>
              <c:numCache>
                <c:formatCode>General</c:formatCode>
                <c:ptCount val="4"/>
                <c:pt idx="0">
                  <c:v>0.34</c:v>
                </c:pt>
                <c:pt idx="1">
                  <c:v>0.255</c:v>
                </c:pt>
                <c:pt idx="2">
                  <c:v>0.213</c:v>
                </c:pt>
                <c:pt idx="3">
                  <c:v>0.383</c:v>
                </c:pt>
              </c:numCache>
            </c:numRef>
          </c:val>
        </c:ser>
        <c:dLbls>
          <c:showLegendKey val="0"/>
          <c:showVal val="0"/>
          <c:showCatName val="0"/>
          <c:showSerName val="0"/>
          <c:showPercent val="0"/>
          <c:showBubbleSize val="0"/>
        </c:dLbls>
        <c:gapWidth val="182"/>
        <c:axId val="2010086928"/>
        <c:axId val="2010081936"/>
      </c:barChart>
      <c:catAx>
        <c:axId val="201008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10081936"/>
        <c:crosses val="autoZero"/>
        <c:auto val="1"/>
        <c:lblAlgn val="ctr"/>
        <c:lblOffset val="100"/>
        <c:noMultiLvlLbl val="0"/>
      </c:catAx>
      <c:valAx>
        <c:axId val="2010081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100869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M4 Students</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[Workbook1.xlsx]Sheet1!$B$236</c:f>
              <c:strCache>
                <c:ptCount val="1"/>
                <c:pt idx="0">
                  <c:v>Yes</c:v>
                </c:pt>
              </c:strCache>
            </c:strRef>
          </c:tx>
          <c:spPr>
            <a:solidFill>
              <a:schemeClr val="accent5"/>
            </a:solidFill>
            <a:ln>
              <a:noFill/>
            </a:ln>
            <a:effectLst/>
          </c:spPr>
          <c:invertIfNegative val="0"/>
          <c:cat>
            <c:strRef>
              <c:f>[Workbook1.xlsx]Sheet1!$A$237:$A$240</c:f>
              <c:strCache>
                <c:ptCount val="4"/>
                <c:pt idx="0">
                  <c:v>Pre-clinical Elective Opportunities</c:v>
                </c:pt>
                <c:pt idx="1">
                  <c:v>Clinical Elective Opportunities</c:v>
                </c:pt>
                <c:pt idx="2">
                  <c:v>Shadowing Opportunities</c:v>
                </c:pt>
                <c:pt idx="3">
                  <c:v>Residency Track</c:v>
                </c:pt>
              </c:strCache>
            </c:strRef>
          </c:cat>
          <c:val>
            <c:numRef>
              <c:f>[Workbook1.xlsx]Sheet1!$B$237:$B$240</c:f>
              <c:numCache>
                <c:formatCode>General</c:formatCode>
                <c:ptCount val="4"/>
                <c:pt idx="0">
                  <c:v>0.55</c:v>
                </c:pt>
                <c:pt idx="1">
                  <c:v>0.575</c:v>
                </c:pt>
                <c:pt idx="2">
                  <c:v>0.575</c:v>
                </c:pt>
                <c:pt idx="3">
                  <c:v>0.051</c:v>
                </c:pt>
              </c:numCache>
            </c:numRef>
          </c:val>
        </c:ser>
        <c:ser>
          <c:idx val="1"/>
          <c:order val="1"/>
          <c:tx>
            <c:strRef>
              <c:f>[Workbook1.xlsx]Sheet1!$C$236</c:f>
              <c:strCache>
                <c:ptCount val="1"/>
                <c:pt idx="0">
                  <c:v>No</c:v>
                </c:pt>
              </c:strCache>
            </c:strRef>
          </c:tx>
          <c:spPr>
            <a:solidFill>
              <a:srgbClr val="FF0000"/>
            </a:solidFill>
            <a:ln>
              <a:noFill/>
            </a:ln>
            <a:effectLst/>
          </c:spPr>
          <c:invertIfNegative val="0"/>
          <c:cat>
            <c:strRef>
              <c:f>[Workbook1.xlsx]Sheet1!$A$237:$A$240</c:f>
              <c:strCache>
                <c:ptCount val="4"/>
                <c:pt idx="0">
                  <c:v>Pre-clinical Elective Opportunities</c:v>
                </c:pt>
                <c:pt idx="1">
                  <c:v>Clinical Elective Opportunities</c:v>
                </c:pt>
                <c:pt idx="2">
                  <c:v>Shadowing Opportunities</c:v>
                </c:pt>
                <c:pt idx="3">
                  <c:v>Residency Track</c:v>
                </c:pt>
              </c:strCache>
            </c:strRef>
          </c:cat>
          <c:val>
            <c:numRef>
              <c:f>[Workbook1.xlsx]Sheet1!$C$237:$C$240</c:f>
              <c:numCache>
                <c:formatCode>General</c:formatCode>
                <c:ptCount val="4"/>
                <c:pt idx="0">
                  <c:v>0.25</c:v>
                </c:pt>
                <c:pt idx="1">
                  <c:v>0.275</c:v>
                </c:pt>
                <c:pt idx="2">
                  <c:v>0.3</c:v>
                </c:pt>
                <c:pt idx="3">
                  <c:v>0.615</c:v>
                </c:pt>
              </c:numCache>
            </c:numRef>
          </c:val>
        </c:ser>
        <c:ser>
          <c:idx val="2"/>
          <c:order val="2"/>
          <c:tx>
            <c:strRef>
              <c:f>[Workbook1.xlsx]Sheet1!$D$236</c:f>
              <c:strCache>
                <c:ptCount val="1"/>
                <c:pt idx="0">
                  <c:v>Undecided or No Response</c:v>
                </c:pt>
              </c:strCache>
            </c:strRef>
          </c:tx>
          <c:spPr>
            <a:solidFill>
              <a:schemeClr val="accent3"/>
            </a:solidFill>
            <a:ln>
              <a:noFill/>
            </a:ln>
            <a:effectLst/>
          </c:spPr>
          <c:invertIfNegative val="0"/>
          <c:cat>
            <c:strRef>
              <c:f>[Workbook1.xlsx]Sheet1!$A$237:$A$240</c:f>
              <c:strCache>
                <c:ptCount val="4"/>
                <c:pt idx="0">
                  <c:v>Pre-clinical Elective Opportunities</c:v>
                </c:pt>
                <c:pt idx="1">
                  <c:v>Clinical Elective Opportunities</c:v>
                </c:pt>
                <c:pt idx="2">
                  <c:v>Shadowing Opportunities</c:v>
                </c:pt>
                <c:pt idx="3">
                  <c:v>Residency Track</c:v>
                </c:pt>
              </c:strCache>
            </c:strRef>
          </c:cat>
          <c:val>
            <c:numRef>
              <c:f>[Workbook1.xlsx]Sheet1!$D$237:$D$240</c:f>
              <c:numCache>
                <c:formatCode>General</c:formatCode>
                <c:ptCount val="4"/>
                <c:pt idx="0">
                  <c:v>0.2</c:v>
                </c:pt>
                <c:pt idx="1">
                  <c:v>0.15</c:v>
                </c:pt>
                <c:pt idx="2">
                  <c:v>0.125</c:v>
                </c:pt>
                <c:pt idx="3">
                  <c:v>0.333</c:v>
                </c:pt>
              </c:numCache>
            </c:numRef>
          </c:val>
        </c:ser>
        <c:dLbls>
          <c:showLegendKey val="0"/>
          <c:showVal val="0"/>
          <c:showCatName val="0"/>
          <c:showSerName val="0"/>
          <c:showPercent val="0"/>
          <c:showBubbleSize val="0"/>
        </c:dLbls>
        <c:gapWidth val="219"/>
        <c:overlap val="-27"/>
        <c:axId val="1951472400"/>
        <c:axId val="1951474720"/>
      </c:barChart>
      <c:catAx>
        <c:axId val="1951472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51474720"/>
        <c:crosses val="autoZero"/>
        <c:auto val="1"/>
        <c:lblAlgn val="ctr"/>
        <c:lblOffset val="100"/>
        <c:noMultiLvlLbl val="0"/>
      </c:catAx>
      <c:valAx>
        <c:axId val="1951474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14724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M1 Years Elapsed</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[Workbook1.xlsx]Sheet1!$H$20</c:f>
              <c:strCache>
                <c:ptCount val="1"/>
                <c:pt idx="0">
                  <c:v>Valid Percent</c:v>
                </c:pt>
              </c:strCache>
            </c:strRef>
          </c:tx>
          <c:dPt>
            <c:idx val="0"/>
            <c:bubble3D val="0"/>
            <c:spPr>
              <a:solidFill>
                <a:schemeClr val="accent1">
                  <a:lumMod val="75000"/>
                </a:schemeClr>
              </a:solidFill>
              <a:ln w="19050">
                <a:solidFill>
                  <a:schemeClr val="lt1"/>
                </a:solidFill>
              </a:ln>
              <a:effectLst/>
            </c:spPr>
          </c:dPt>
          <c:dPt>
            <c:idx val="1"/>
            <c:bubble3D val="0"/>
            <c:spPr>
              <a:solidFill>
                <a:schemeClr val="accent1"/>
              </a:solidFill>
              <a:ln w="19050">
                <a:solidFill>
                  <a:schemeClr val="lt1"/>
                </a:solidFill>
              </a:ln>
              <a:effectLst/>
            </c:spPr>
          </c:dPt>
          <c:dPt>
            <c:idx val="2"/>
            <c:bubble3D val="0"/>
            <c:spPr>
              <a:solidFill>
                <a:schemeClr val="accent1">
                  <a:lumMod val="60000"/>
                  <a:lumOff val="40000"/>
                </a:schemeClr>
              </a:solidFill>
              <a:ln w="19050">
                <a:solidFill>
                  <a:schemeClr val="lt1"/>
                </a:solidFill>
              </a:ln>
              <a:effectLst/>
            </c:spPr>
          </c:dPt>
          <c:dPt>
            <c:idx val="3"/>
            <c:bubble3D val="0"/>
            <c:spPr>
              <a:solidFill>
                <a:schemeClr val="accent1">
                  <a:lumMod val="40000"/>
                  <a:lumOff val="60000"/>
                </a:schemeClr>
              </a:solidFill>
              <a:ln w="19050">
                <a:solidFill>
                  <a:schemeClr val="lt1"/>
                </a:solidFill>
              </a:ln>
              <a:effectLst/>
            </c:spPr>
          </c:dPt>
          <c:dPt>
            <c:idx val="4"/>
            <c:bubble3D val="0"/>
            <c:spPr>
              <a:solidFill>
                <a:schemeClr val="accent1">
                  <a:lumMod val="20000"/>
                  <a:lumOff val="80000"/>
                </a:schemeClr>
              </a:solidFill>
              <a:ln w="19050">
                <a:solidFill>
                  <a:schemeClr val="lt1"/>
                </a:solidFill>
              </a:ln>
              <a:effectLst/>
            </c:spPr>
          </c:dPt>
          <c:dLbls>
            <c:dLbl>
              <c:idx val="2"/>
              <c:layout>
                <c:manualLayout>
                  <c:x val="0.0275854601058564"/>
                  <c:y val="0.0261482011200556"/>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3"/>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[Workbook1.xlsx]Sheet1!$G$21:$G$25</c:f>
              <c:strCache>
                <c:ptCount val="5"/>
                <c:pt idx="0">
                  <c:v>0 years</c:v>
                </c:pt>
                <c:pt idx="1">
                  <c:v>1-2 years</c:v>
                </c:pt>
                <c:pt idx="2">
                  <c:v>3-4 years</c:v>
                </c:pt>
                <c:pt idx="3">
                  <c:v>5-6 years (0%)</c:v>
                </c:pt>
                <c:pt idx="4">
                  <c:v>7+ years</c:v>
                </c:pt>
              </c:strCache>
            </c:strRef>
          </c:cat>
          <c:val>
            <c:numRef>
              <c:f>[Workbook1.xlsx]Sheet1!$H$21:$H$25</c:f>
              <c:numCache>
                <c:formatCode>General</c:formatCode>
                <c:ptCount val="5"/>
                <c:pt idx="0">
                  <c:v>68.1</c:v>
                </c:pt>
                <c:pt idx="1">
                  <c:v>23.4</c:v>
                </c:pt>
                <c:pt idx="2">
                  <c:v>2.1</c:v>
                </c:pt>
                <c:pt idx="3">
                  <c:v>0.0</c:v>
                </c:pt>
                <c:pt idx="4">
                  <c:v>6.4</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M4 Years Elapsed</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M4 Years Elapsed</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[Workbook1.xlsx]Sheet1!$H$27</c:f>
              <c:strCache>
                <c:ptCount val="1"/>
                <c:pt idx="0">
                  <c:v>Valid Percent</c:v>
                </c:pt>
              </c:strCache>
            </c:strRef>
          </c:tx>
          <c:dPt>
            <c:idx val="0"/>
            <c:bubble3D val="0"/>
            <c:spPr>
              <a:solidFill>
                <a:schemeClr val="accent2">
                  <a:lumMod val="75000"/>
                </a:schemeClr>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2">
                  <a:lumMod val="60000"/>
                  <a:lumOff val="40000"/>
                </a:schemeClr>
              </a:solidFill>
              <a:ln w="19050">
                <a:solidFill>
                  <a:schemeClr val="lt1"/>
                </a:solidFill>
              </a:ln>
              <a:effectLst/>
            </c:spPr>
          </c:dPt>
          <c:dPt>
            <c:idx val="3"/>
            <c:bubble3D val="0"/>
            <c:spPr>
              <a:solidFill>
                <a:schemeClr val="accent2">
                  <a:lumMod val="40000"/>
                  <a:lumOff val="60000"/>
                </a:schemeClr>
              </a:solidFill>
              <a:ln w="19050">
                <a:solidFill>
                  <a:schemeClr val="lt1"/>
                </a:solidFill>
              </a:ln>
              <a:effectLst/>
            </c:spPr>
          </c:dPt>
          <c:dPt>
            <c:idx val="4"/>
            <c:bubble3D val="0"/>
            <c:spPr>
              <a:solidFill>
                <a:schemeClr val="accent2">
                  <a:lumMod val="20000"/>
                  <a:lumOff val="80000"/>
                </a:schemeClr>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[Workbook1.xlsx]Sheet1!$G$28:$G$32</c:f>
              <c:strCache>
                <c:ptCount val="5"/>
                <c:pt idx="0">
                  <c:v>0 years</c:v>
                </c:pt>
                <c:pt idx="1">
                  <c:v>1-2 years</c:v>
                </c:pt>
                <c:pt idx="2">
                  <c:v>3-4 years</c:v>
                </c:pt>
                <c:pt idx="3">
                  <c:v>5-6 years</c:v>
                </c:pt>
                <c:pt idx="4">
                  <c:v>7+ years</c:v>
                </c:pt>
              </c:strCache>
            </c:strRef>
          </c:cat>
          <c:val>
            <c:numRef>
              <c:f>[Workbook1.xlsx]Sheet1!$H$28:$H$32</c:f>
              <c:numCache>
                <c:formatCode>General</c:formatCode>
                <c:ptCount val="5"/>
                <c:pt idx="0">
                  <c:v>45.0</c:v>
                </c:pt>
                <c:pt idx="1">
                  <c:v>37.5</c:v>
                </c:pt>
                <c:pt idx="2">
                  <c:v>5.0</c:v>
                </c:pt>
                <c:pt idx="3">
                  <c:v>10.0</c:v>
                </c:pt>
                <c:pt idx="4">
                  <c:v>2.5</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[Workbook1.xlsx]Sheet1!$H$100</c:f>
              <c:strCache>
                <c:ptCount val="1"/>
                <c:pt idx="0">
                  <c:v>Valid Percent</c:v>
                </c:pt>
              </c:strCache>
            </c:strRef>
          </c:tx>
          <c:dPt>
            <c:idx val="0"/>
            <c:bubble3D val="0"/>
            <c:spPr>
              <a:solidFill>
                <a:srgbClr val="FF0000"/>
              </a:solidFill>
              <a:ln w="19050">
                <a:solidFill>
                  <a:schemeClr val="lt1"/>
                </a:solidFill>
              </a:ln>
              <a:effectLst/>
            </c:spPr>
          </c:dPt>
          <c:dPt>
            <c:idx val="1"/>
            <c:bubble3D val="0"/>
            <c:spPr>
              <a:solidFill>
                <a:srgbClr val="FFE010"/>
              </a:solidFill>
              <a:ln w="19050">
                <a:solidFill>
                  <a:schemeClr val="lt1"/>
                </a:solidFill>
              </a:ln>
              <a:effectLst/>
            </c:spPr>
          </c:dPt>
          <c:dPt>
            <c:idx val="2"/>
            <c:bubble3D val="0"/>
            <c:spPr>
              <a:solidFill>
                <a:schemeClr val="accent6"/>
              </a:solidFill>
              <a:ln w="19050">
                <a:solidFill>
                  <a:schemeClr val="lt1"/>
                </a:solidFill>
              </a:ln>
              <a:effectLst/>
            </c:spPr>
          </c:dPt>
          <c:dPt>
            <c:idx val="3"/>
            <c:bubble3D val="0"/>
            <c:spPr>
              <a:solidFill>
                <a:schemeClr val="accent5"/>
              </a:solidFill>
              <a:ln w="19050">
                <a:solidFill>
                  <a:schemeClr val="lt1"/>
                </a:solidFill>
              </a:ln>
              <a:effectLst/>
            </c:spPr>
          </c:dPt>
          <c:dLbls>
            <c:dLbl>
              <c:idx val="0"/>
              <c:layout>
                <c:manualLayout>
                  <c:x val="-0.00912488235972219"/>
                  <c:y val="0.0398549311287367"/>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[Workbook1.xlsx]Sheet1!$G$101:$G$104</c:f>
              <c:strCache>
                <c:ptCount val="4"/>
                <c:pt idx="0">
                  <c:v>None at all</c:v>
                </c:pt>
                <c:pt idx="1">
                  <c:v>A little</c:v>
                </c:pt>
                <c:pt idx="2">
                  <c:v>A moderate amount</c:v>
                </c:pt>
                <c:pt idx="3">
                  <c:v>A lot</c:v>
                </c:pt>
              </c:strCache>
            </c:strRef>
          </c:cat>
          <c:val>
            <c:numRef>
              <c:f>[Workbook1.xlsx]Sheet1!$H$101:$H$104</c:f>
              <c:numCache>
                <c:formatCode>General</c:formatCode>
                <c:ptCount val="4"/>
                <c:pt idx="0">
                  <c:v>2.1</c:v>
                </c:pt>
                <c:pt idx="1">
                  <c:v>19.1</c:v>
                </c:pt>
                <c:pt idx="2">
                  <c:v>44.7</c:v>
                </c:pt>
                <c:pt idx="3">
                  <c:v>34.0</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13155230596175"/>
          <c:y val="0.0778570471049439"/>
          <c:w val="0.88047619047619"/>
          <c:h val="0.577956360818574"/>
        </c:manualLayout>
      </c:layout>
      <c:barChart>
        <c:barDir val="bar"/>
        <c:grouping val="percentStacked"/>
        <c:varyColors val="0"/>
        <c:ser>
          <c:idx val="0"/>
          <c:order val="0"/>
          <c:tx>
            <c:strRef>
              <c:f>[Workbook1.xlsx]Sheet1!$G$101</c:f>
              <c:strCache>
                <c:ptCount val="1"/>
                <c:pt idx="0">
                  <c:v>None at all</c:v>
                </c:pt>
              </c:strCache>
            </c:strRef>
          </c:tx>
          <c:spPr>
            <a:solidFill>
              <a:srgbClr val="FF0000"/>
            </a:solidFill>
            <a:ln>
              <a:noFill/>
            </a:ln>
            <a:effectLst/>
          </c:spPr>
          <c:invertIfNegative val="0"/>
          <c:cat>
            <c:strRef>
              <c:f>[Workbook1.xlsx]Sheet1!$H$100</c:f>
              <c:strCache>
                <c:ptCount val="1"/>
                <c:pt idx="0">
                  <c:v>Valid Percent</c:v>
                </c:pt>
              </c:strCache>
            </c:strRef>
          </c:cat>
          <c:val>
            <c:numRef>
              <c:f>[Workbook1.xlsx]Sheet1!$H$101</c:f>
              <c:numCache>
                <c:formatCode>General</c:formatCode>
                <c:ptCount val="1"/>
                <c:pt idx="0">
                  <c:v>2.1</c:v>
                </c:pt>
              </c:numCache>
            </c:numRef>
          </c:val>
        </c:ser>
        <c:ser>
          <c:idx val="1"/>
          <c:order val="1"/>
          <c:tx>
            <c:strRef>
              <c:f>[Workbook1.xlsx]Sheet1!$G$102</c:f>
              <c:strCache>
                <c:ptCount val="1"/>
                <c:pt idx="0">
                  <c:v>A little</c:v>
                </c:pt>
              </c:strCache>
            </c:strRef>
          </c:tx>
          <c:spPr>
            <a:solidFill>
              <a:srgbClr val="FFE010"/>
            </a:solidFill>
            <a:ln>
              <a:noFill/>
            </a:ln>
            <a:effectLst/>
          </c:spPr>
          <c:invertIfNegative val="0"/>
          <c:cat>
            <c:strRef>
              <c:f>[Workbook1.xlsx]Sheet1!$H$100</c:f>
              <c:strCache>
                <c:ptCount val="1"/>
                <c:pt idx="0">
                  <c:v>Valid Percent</c:v>
                </c:pt>
              </c:strCache>
            </c:strRef>
          </c:cat>
          <c:val>
            <c:numRef>
              <c:f>[Workbook1.xlsx]Sheet1!$H$102</c:f>
              <c:numCache>
                <c:formatCode>General</c:formatCode>
                <c:ptCount val="1"/>
                <c:pt idx="0">
                  <c:v>19.1</c:v>
                </c:pt>
              </c:numCache>
            </c:numRef>
          </c:val>
        </c:ser>
        <c:ser>
          <c:idx val="2"/>
          <c:order val="2"/>
          <c:tx>
            <c:strRef>
              <c:f>[Workbook1.xlsx]Sheet1!$G$103</c:f>
              <c:strCache>
                <c:ptCount val="1"/>
                <c:pt idx="0">
                  <c:v>A moderate amount</c:v>
                </c:pt>
              </c:strCache>
            </c:strRef>
          </c:tx>
          <c:spPr>
            <a:solidFill>
              <a:schemeClr val="accent6"/>
            </a:solidFill>
            <a:ln>
              <a:noFill/>
            </a:ln>
            <a:effectLst/>
          </c:spPr>
          <c:invertIfNegative val="0"/>
          <c:cat>
            <c:strRef>
              <c:f>[Workbook1.xlsx]Sheet1!$H$100</c:f>
              <c:strCache>
                <c:ptCount val="1"/>
                <c:pt idx="0">
                  <c:v>Valid Percent</c:v>
                </c:pt>
              </c:strCache>
            </c:strRef>
          </c:cat>
          <c:val>
            <c:numRef>
              <c:f>[Workbook1.xlsx]Sheet1!$H$103</c:f>
              <c:numCache>
                <c:formatCode>General</c:formatCode>
                <c:ptCount val="1"/>
                <c:pt idx="0">
                  <c:v>44.7</c:v>
                </c:pt>
              </c:numCache>
            </c:numRef>
          </c:val>
        </c:ser>
        <c:ser>
          <c:idx val="3"/>
          <c:order val="3"/>
          <c:tx>
            <c:strRef>
              <c:f>[Workbook1.xlsx]Sheet1!$G$104</c:f>
              <c:strCache>
                <c:ptCount val="1"/>
                <c:pt idx="0">
                  <c:v>A lot</c:v>
                </c:pt>
              </c:strCache>
            </c:strRef>
          </c:tx>
          <c:spPr>
            <a:solidFill>
              <a:schemeClr val="accent5"/>
            </a:solidFill>
            <a:ln>
              <a:noFill/>
            </a:ln>
            <a:effectLst/>
          </c:spPr>
          <c:invertIfNegative val="0"/>
          <c:cat>
            <c:strRef>
              <c:f>[Workbook1.xlsx]Sheet1!$H$100</c:f>
              <c:strCache>
                <c:ptCount val="1"/>
                <c:pt idx="0">
                  <c:v>Valid Percent</c:v>
                </c:pt>
              </c:strCache>
            </c:strRef>
          </c:cat>
          <c:val>
            <c:numRef>
              <c:f>[Workbook1.xlsx]Sheet1!$H$104</c:f>
              <c:numCache>
                <c:formatCode>General</c:formatCode>
                <c:ptCount val="1"/>
                <c:pt idx="0">
                  <c:v>34.0</c:v>
                </c:pt>
              </c:numCache>
            </c:numRef>
          </c:val>
        </c:ser>
        <c:dLbls>
          <c:showLegendKey val="0"/>
          <c:showVal val="0"/>
          <c:showCatName val="0"/>
          <c:showSerName val="0"/>
          <c:showPercent val="0"/>
          <c:showBubbleSize val="0"/>
        </c:dLbls>
        <c:gapWidth val="150"/>
        <c:overlap val="100"/>
        <c:axId val="1904057152"/>
        <c:axId val="1921526512"/>
      </c:barChart>
      <c:catAx>
        <c:axId val="1904057152"/>
        <c:scaling>
          <c:orientation val="minMax"/>
        </c:scaling>
        <c:delete val="1"/>
        <c:axPos val="l"/>
        <c:numFmt formatCode="General" sourceLinked="1"/>
        <c:majorTickMark val="none"/>
        <c:minorTickMark val="none"/>
        <c:tickLblPos val="nextTo"/>
        <c:crossAx val="1921526512"/>
        <c:crosses val="autoZero"/>
        <c:auto val="1"/>
        <c:lblAlgn val="ctr"/>
        <c:lblOffset val="100"/>
        <c:noMultiLvlLbl val="0"/>
      </c:catAx>
      <c:valAx>
        <c:axId val="19215265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in"/>
        <c:tickLblPos val="nextTo"/>
        <c:spPr>
          <a:noFill/>
          <a:ln>
            <a:solidFill>
              <a:schemeClr val="accent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04057152"/>
        <c:crosses val="autoZero"/>
        <c:crossBetween val="between"/>
        <c:minorUnit val="0.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800" dirty="0" smtClean="0"/>
              <a:t>M1</a:t>
            </a:r>
            <a:endParaRPr lang="en-US" sz="2800" dirty="0"/>
          </a:p>
        </c:rich>
      </c:tx>
      <c:layout>
        <c:manualLayout>
          <c:xMode val="edge"/>
          <c:yMode val="edge"/>
          <c:x val="0.323143459915612"/>
          <c:y val="0.0"/>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5376336678714"/>
          <c:y val="0.104975275346254"/>
          <c:w val="0.603084986212166"/>
          <c:h val="0.735344991748127"/>
        </c:manualLayout>
      </c:layout>
      <c:pieChart>
        <c:varyColors val="1"/>
        <c:ser>
          <c:idx val="0"/>
          <c:order val="0"/>
          <c:tx>
            <c:strRef>
              <c:f>[Workbook1.xlsx]Sheet1!$H$55</c:f>
              <c:strCache>
                <c:ptCount val="1"/>
                <c:pt idx="0">
                  <c:v>Valid Percent</c:v>
                </c:pt>
              </c:strCache>
            </c:strRef>
          </c:tx>
          <c:dPt>
            <c:idx val="0"/>
            <c:bubble3D val="0"/>
            <c:spPr>
              <a:pattFill prst="divot">
                <a:fgClr>
                  <a:schemeClr val="accent1">
                    <a:lumMod val="75000"/>
                  </a:schemeClr>
                </a:fgClr>
                <a:bgClr>
                  <a:schemeClr val="accent1">
                    <a:lumMod val="40000"/>
                    <a:lumOff val="60000"/>
                  </a:schemeClr>
                </a:bgClr>
              </a:pattFill>
              <a:ln w="19050">
                <a:solidFill>
                  <a:schemeClr val="lt1"/>
                </a:solidFill>
              </a:ln>
              <a:effectLst/>
            </c:spPr>
          </c:dPt>
          <c:dPt>
            <c:idx val="1"/>
            <c:bubble3D val="0"/>
            <c:spPr>
              <a:pattFill prst="divot">
                <a:fgClr>
                  <a:schemeClr val="accent1">
                    <a:lumMod val="75000"/>
                  </a:schemeClr>
                </a:fgClr>
                <a:bgClr>
                  <a:srgbClr val="FFAED8"/>
                </a:bgClr>
              </a:patt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3"/>
              </a:solidFill>
              <a:ln w="19050">
                <a:solidFill>
                  <a:schemeClr val="lt1"/>
                </a:solidFill>
              </a:ln>
              <a:effectLst/>
            </c:spPr>
          </c:dPt>
          <c:dPt>
            <c:idx val="4"/>
            <c:bubble3D val="0"/>
            <c:spPr>
              <a:solidFill>
                <a:schemeClr val="accent3"/>
              </a:solidFill>
              <a:ln w="19050">
                <a:solidFill>
                  <a:schemeClr val="lt1"/>
                </a:solidFill>
              </a:ln>
              <a:effectLst/>
            </c:spPr>
          </c:dPt>
          <c:dPt>
            <c:idx val="5"/>
            <c:bubble3D val="0"/>
            <c:spPr>
              <a:solidFill>
                <a:schemeClr val="accent3"/>
              </a:solidFill>
              <a:ln w="19050">
                <a:solidFill>
                  <a:schemeClr val="lt1"/>
                </a:solidFill>
              </a:ln>
              <a:effectLst/>
            </c:spPr>
          </c:dPt>
          <c:dPt>
            <c:idx val="6"/>
            <c:bubble3D val="0"/>
            <c:spPr>
              <a:pattFill prst="wdDnDiag">
                <a:fgClr>
                  <a:schemeClr val="accent1">
                    <a:lumMod val="75000"/>
                  </a:schemeClr>
                </a:fgClr>
                <a:bgClr>
                  <a:schemeClr val="bg1"/>
                </a:bgClr>
              </a:pattFill>
              <a:ln w="19050">
                <a:solidFill>
                  <a:schemeClr val="lt1"/>
                </a:solidFill>
              </a:ln>
              <a:effectLst/>
            </c:spPr>
          </c:dPt>
          <c:dLbls>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layout>
                <c:manualLayout>
                  <c:x val="0.00859912289444824"/>
                  <c:y val="0.0245775753428475"/>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0621200039868434"/>
                      <c:h val="0.13239649550869"/>
                    </c:manualLayout>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[Workbook1.xlsx]Sheet1!$G$56:$G$62</c:f>
              <c:strCache>
                <c:ptCount val="7"/>
                <c:pt idx="0">
                  <c:v>Cisgender Male</c:v>
                </c:pt>
                <c:pt idx="1">
                  <c:v>Cisgender Female</c:v>
                </c:pt>
                <c:pt idx="2">
                  <c:v>Transgender Male</c:v>
                </c:pt>
                <c:pt idx="3">
                  <c:v>Transgender Female</c:v>
                </c:pt>
                <c:pt idx="4">
                  <c:v>Non-binary</c:v>
                </c:pt>
                <c:pt idx="5">
                  <c:v>Other</c:v>
                </c:pt>
                <c:pt idx="6">
                  <c:v>Decline to Answer</c:v>
                </c:pt>
              </c:strCache>
            </c:strRef>
          </c:cat>
          <c:val>
            <c:numRef>
              <c:f>[Workbook1.xlsx]Sheet1!$H$56:$H$62</c:f>
              <c:numCache>
                <c:formatCode>General</c:formatCode>
                <c:ptCount val="7"/>
                <c:pt idx="0">
                  <c:v>38.3</c:v>
                </c:pt>
                <c:pt idx="1">
                  <c:v>59.6</c:v>
                </c:pt>
                <c:pt idx="2">
                  <c:v>0.0</c:v>
                </c:pt>
                <c:pt idx="3">
                  <c:v>0.0</c:v>
                </c:pt>
                <c:pt idx="4">
                  <c:v>0.0</c:v>
                </c:pt>
                <c:pt idx="5">
                  <c:v>0.0</c:v>
                </c:pt>
                <c:pt idx="6">
                  <c:v>2.1</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0"/>
          <c:y val="0.107066885065194"/>
          <c:w val="0.327978005913818"/>
          <c:h val="0.81681791229172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dirty="0" smtClean="0"/>
              <a:t>M4</a:t>
            </a:r>
            <a:endParaRPr lang="en-US" sz="2800" dirty="0"/>
          </a:p>
        </c:rich>
      </c:tx>
      <c:layout>
        <c:manualLayout>
          <c:xMode val="edge"/>
          <c:yMode val="edge"/>
          <c:x val="0.348086419753086"/>
          <c:y val="0.0"/>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35244807362043"/>
          <c:y val="0.10974470087053"/>
          <c:w val="0.612548848060659"/>
          <c:h val="0.731671463165271"/>
        </c:manualLayout>
      </c:layout>
      <c:pieChart>
        <c:varyColors val="1"/>
        <c:ser>
          <c:idx val="0"/>
          <c:order val="0"/>
          <c:tx>
            <c:strRef>
              <c:f>[Workbook1.xlsx]Sheet1!$H$65</c:f>
              <c:strCache>
                <c:ptCount val="1"/>
                <c:pt idx="0">
                  <c:v>Valid Percent</c:v>
                </c:pt>
              </c:strCache>
            </c:strRef>
          </c:tx>
          <c:dPt>
            <c:idx val="0"/>
            <c:bubble3D val="0"/>
            <c:spPr>
              <a:pattFill prst="divot">
                <a:fgClr>
                  <a:schemeClr val="accent2"/>
                </a:fgClr>
                <a:bgClr>
                  <a:schemeClr val="accent1">
                    <a:lumMod val="40000"/>
                    <a:lumOff val="60000"/>
                  </a:schemeClr>
                </a:bgClr>
              </a:pattFill>
              <a:ln w="19050">
                <a:solidFill>
                  <a:schemeClr val="lt1"/>
                </a:solidFill>
              </a:ln>
              <a:effectLst/>
            </c:spPr>
          </c:dPt>
          <c:dPt>
            <c:idx val="1"/>
            <c:bubble3D val="0"/>
            <c:spPr>
              <a:pattFill prst="divot">
                <a:fgClr>
                  <a:schemeClr val="accent2"/>
                </a:fgClr>
                <a:bgClr>
                  <a:srgbClr val="FFAED8"/>
                </a:bgClr>
              </a:patt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3"/>
              </a:solidFill>
              <a:ln w="19050">
                <a:solidFill>
                  <a:schemeClr val="lt1"/>
                </a:solidFill>
              </a:ln>
              <a:effectLst/>
            </c:spPr>
          </c:dPt>
          <c:dPt>
            <c:idx val="4"/>
            <c:bubble3D val="0"/>
            <c:spPr>
              <a:solidFill>
                <a:schemeClr val="accent2"/>
              </a:solidFill>
              <a:ln w="19050">
                <a:solidFill>
                  <a:schemeClr val="lt1"/>
                </a:solidFill>
              </a:ln>
              <a:effectLst/>
            </c:spPr>
          </c:dPt>
          <c:dPt>
            <c:idx val="5"/>
            <c:bubble3D val="0"/>
            <c:spPr>
              <a:solidFill>
                <a:schemeClr val="accent3"/>
              </a:solidFill>
              <a:ln w="19050">
                <a:solidFill>
                  <a:schemeClr val="lt1"/>
                </a:solidFill>
              </a:ln>
              <a:effectLst/>
            </c:spPr>
          </c:dPt>
          <c:dPt>
            <c:idx val="6"/>
            <c:bubble3D val="0"/>
            <c:spPr>
              <a:pattFill prst="wdDnDiag">
                <a:fgClr>
                  <a:schemeClr val="accent2"/>
                </a:fgClr>
                <a:bgClr>
                  <a:schemeClr val="bg1"/>
                </a:bgClr>
              </a:pattFill>
              <a:ln w="19050">
                <a:solidFill>
                  <a:schemeClr val="lt1"/>
                </a:solidFill>
              </a:ln>
              <a:effectLst/>
            </c:spPr>
          </c:dPt>
          <c:dLbls>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layout>
                <c:manualLayout>
                  <c:x val="0.0435209106812184"/>
                  <c:y val="0.0604180627148226"/>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0843891967207803"/>
                      <c:h val="0.136014704786507"/>
                    </c:manualLayout>
                  </c15:layout>
                </c:ext>
              </c:extLst>
            </c:dLbl>
            <c:dLbl>
              <c:idx val="5"/>
              <c:delete val="1"/>
              <c:extLst>
                <c:ext xmlns:c15="http://schemas.microsoft.com/office/drawing/2012/chart" uri="{CE6537A1-D6FC-4f65-9D91-7224C49458BB}"/>
              </c:extLst>
            </c:dLbl>
            <c:dLbl>
              <c:idx val="6"/>
              <c:layout>
                <c:manualLayout>
                  <c:x val="0.0240256579072939"/>
                  <c:y val="0.0279734959144566"/>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[Workbook1.xlsx]Sheet1!$G$66:$G$72</c:f>
              <c:strCache>
                <c:ptCount val="7"/>
                <c:pt idx="0">
                  <c:v>Cisgender Male</c:v>
                </c:pt>
                <c:pt idx="1">
                  <c:v>Cisgender Female</c:v>
                </c:pt>
                <c:pt idx="2">
                  <c:v>Transgender Male</c:v>
                </c:pt>
                <c:pt idx="3">
                  <c:v>Transgender Female</c:v>
                </c:pt>
                <c:pt idx="4">
                  <c:v>Non-binary</c:v>
                </c:pt>
                <c:pt idx="5">
                  <c:v>Other</c:v>
                </c:pt>
                <c:pt idx="6">
                  <c:v>Decline to Answer</c:v>
                </c:pt>
              </c:strCache>
            </c:strRef>
          </c:cat>
          <c:val>
            <c:numRef>
              <c:f>[Workbook1.xlsx]Sheet1!$H$66:$H$72</c:f>
              <c:numCache>
                <c:formatCode>General</c:formatCode>
                <c:ptCount val="7"/>
                <c:pt idx="0">
                  <c:v>42.5</c:v>
                </c:pt>
                <c:pt idx="1">
                  <c:v>47.5</c:v>
                </c:pt>
                <c:pt idx="2">
                  <c:v>0.0</c:v>
                </c:pt>
                <c:pt idx="3">
                  <c:v>0.0</c:v>
                </c:pt>
                <c:pt idx="4">
                  <c:v>2.5</c:v>
                </c:pt>
                <c:pt idx="5">
                  <c:v>0.0</c:v>
                </c:pt>
                <c:pt idx="6">
                  <c:v>7.5</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0"/>
          <c:y val="0.0911249584164762"/>
          <c:w val="0.332248792974952"/>
          <c:h val="0.82050103041988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4">
  <a:schemeClr val="accent1"/>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B4B713-BEC0-2447-B834-8688AEF2DCDB}" type="datetimeFigureOut">
              <a:rPr lang="en-US" smtClean="0"/>
              <a:t>12/5/17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9050E7-3AE8-8445-AA32-FC9F936AC875}" type="slidenum">
              <a:rPr lang="en-US" smtClean="0"/>
              <a:t>‹#›</a:t>
            </a:fld>
            <a:endParaRPr lang="en-US"/>
          </a:p>
        </p:txBody>
      </p:sp>
    </p:spTree>
    <p:extLst>
      <p:ext uri="{BB962C8B-B14F-4D97-AF65-F5344CB8AC3E}">
        <p14:creationId xmlns:p14="http://schemas.microsoft.com/office/powerpoint/2010/main" val="1110086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MSE Education Conference submission   2017  - Poster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Abstract</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The lesbian, gay, bisexual, transgender and queer/questioning (LGBTQ*) community continues to face bias in the healthcare system that contributes to their increased risk for health disparities. Current literature indicates that education of providers can mitigate health disparities but that education at most schools is lacking. The purpose of this project was to evaluate first (M1) and fourth (M4) year medical students’ perceptions concerning LGBTQ*-specific medical education at the University of Kentucky.</a:t>
            </a:r>
          </a:p>
          <a:p>
            <a:pPr fontAlgn="base"/>
            <a:r>
              <a:rPr lang="en-US" sz="1200" kern="1200" dirty="0" smtClean="0">
                <a:solidFill>
                  <a:schemeClr val="tx1"/>
                </a:solidFill>
                <a:effectLst/>
                <a:latin typeface="+mn-lt"/>
                <a:ea typeface="+mn-ea"/>
                <a:cs typeface="+mn-cs"/>
              </a:rPr>
              <a:t>In this presentation we will discuss the results at our institution, draw some comparisons to the extant literature and engage the audience in discussions surrounding implementation of appropriate types and quantity of LGBTQ* education in medical school.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Full Abstract</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r>
              <a:rPr lang="en-US" sz="1200" kern="1200" dirty="0" smtClean="0">
                <a:solidFill>
                  <a:schemeClr val="tx1"/>
                </a:solidFill>
                <a:effectLst/>
                <a:latin typeface="+mn-lt"/>
                <a:ea typeface="+mn-ea"/>
                <a:cs typeface="+mn-cs"/>
              </a:rPr>
              <a:t>. The lesbian, gay, bisexual, transgender and queer/questioning (LGBTQ*) community continues to face bias in the healthcare system that contributes to their increased risk for health disparities. Current literature indicates that education of providers can mitigate health disparities. According to a survey of Medical Deans, existing curricula are lacking in LGBTQ* specific content.  The purpose of this project was to evaluate first (M1) and fourth (M4) year medical students’ perceptions concerning LGBTQ*-specific medical education at the University of Kentucky.</a:t>
            </a:r>
          </a:p>
          <a:p>
            <a:r>
              <a:rPr lang="en-US" sz="1200" b="1" kern="1200" dirty="0" smtClean="0">
                <a:solidFill>
                  <a:schemeClr val="tx1"/>
                </a:solidFill>
                <a:effectLst/>
                <a:latin typeface="+mn-lt"/>
                <a:ea typeface="+mn-ea"/>
                <a:cs typeface="+mn-cs"/>
              </a:rPr>
              <a:t>Methods</a:t>
            </a:r>
            <a:r>
              <a:rPr lang="en-US" sz="1200" kern="1200" dirty="0" smtClean="0">
                <a:solidFill>
                  <a:schemeClr val="tx1"/>
                </a:solidFill>
                <a:effectLst/>
                <a:latin typeface="+mn-lt"/>
                <a:ea typeface="+mn-ea"/>
                <a:cs typeface="+mn-cs"/>
              </a:rPr>
              <a:t>.  An IRB- approved M1 and M4 survey were designed to match the areas of training assessed in the literature as well as new questions concerning prior experience, educational preferences and confidence in LGBTQ* care. In</a:t>
            </a:r>
            <a:r>
              <a:rPr lang="en-US" sz="1200" kern="1200" baseline="0" dirty="0" smtClean="0">
                <a:solidFill>
                  <a:schemeClr val="tx1"/>
                </a:solidFill>
                <a:effectLst/>
                <a:latin typeface="+mn-lt"/>
                <a:ea typeface="+mn-ea"/>
                <a:cs typeface="+mn-cs"/>
              </a:rPr>
              <a:t> January 2016, a</a:t>
            </a:r>
            <a:r>
              <a:rPr lang="en-US" sz="1200" kern="1200" dirty="0" smtClean="0">
                <a:solidFill>
                  <a:schemeClr val="tx1"/>
                </a:solidFill>
                <a:effectLst/>
                <a:latin typeface="+mn-lt"/>
                <a:ea typeface="+mn-ea"/>
                <a:cs typeface="+mn-cs"/>
              </a:rPr>
              <a:t>ll students from the M1 and M4 class were invited to participate via email. </a:t>
            </a:r>
          </a:p>
          <a:p>
            <a:r>
              <a:rPr lang="en-US" sz="1200" b="1" kern="1200" dirty="0" smtClean="0">
                <a:solidFill>
                  <a:schemeClr val="tx1"/>
                </a:solidFill>
                <a:effectLst/>
                <a:latin typeface="+mn-lt"/>
                <a:ea typeface="+mn-ea"/>
                <a:cs typeface="+mn-cs"/>
              </a:rPr>
              <a:t>Results</a:t>
            </a:r>
            <a:r>
              <a:rPr lang="en-US" sz="1200" kern="1200" dirty="0" smtClean="0">
                <a:solidFill>
                  <a:schemeClr val="tx1"/>
                </a:solidFill>
                <a:effectLst/>
                <a:latin typeface="+mn-lt"/>
                <a:ea typeface="+mn-ea"/>
                <a:cs typeface="+mn-cs"/>
              </a:rPr>
              <a:t>.  56/140 M1 students (40%) and 54/118 M4 students (46%) completed the survey. Results show high perceived comfort in LGBTQ*care but less preparedness on individual topic areas such as gender identity. There was strong support among all students for more education, especially clinical experiences, interview training, and electives.   </a:t>
            </a:r>
          </a:p>
          <a:p>
            <a:r>
              <a:rPr lang="en-US" sz="1200" b="1" kern="1200" dirty="0" smtClean="0">
                <a:solidFill>
                  <a:schemeClr val="tx1"/>
                </a:solidFill>
                <a:effectLst/>
                <a:latin typeface="+mn-lt"/>
                <a:ea typeface="+mn-ea"/>
                <a:cs typeface="+mn-cs"/>
              </a:rPr>
              <a:t>Conclusions</a:t>
            </a:r>
            <a:r>
              <a:rPr lang="en-US" sz="1200" kern="1200" dirty="0" smtClean="0">
                <a:solidFill>
                  <a:schemeClr val="tx1"/>
                </a:solidFill>
                <a:effectLst/>
                <a:latin typeface="+mn-lt"/>
                <a:ea typeface="+mn-ea"/>
                <a:cs typeface="+mn-cs"/>
              </a:rPr>
              <a:t>: In our first year of surveying medical students about LGBTQ* education, we are finding a desire for more education, specific perceived weakness in the curriculum, and some mismatch in perceived comfort globally versus in specific skills.  We will continue the survey in subsequent years as well as use the results to guide recommendations concerning curricular and extra-curricular training opportunities in LGBTQ* health.</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Relevance to Medical Education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study was conducted by and for medical students to further their own educational opportunities.  An M2 student active in both the LGBTQ* health professions organization and as a committee member in our LGBTQ* clinic initiative drafted the surveys, obtained IRB consent and implemented the project.  An M1 student performed the majority of the analysis as a summer 2017 research project. We matched questions asked in the classic study of medical school deans (</a:t>
            </a:r>
            <a:r>
              <a:rPr lang="en-US" sz="1200" kern="1200" dirty="0" err="1" smtClean="0">
                <a:solidFill>
                  <a:schemeClr val="tx1"/>
                </a:solidFill>
                <a:effectLst/>
                <a:latin typeface="+mn-lt"/>
                <a:ea typeface="+mn-ea"/>
                <a:cs typeface="+mn-cs"/>
              </a:rPr>
              <a:t>Obedin-Maliver</a:t>
            </a:r>
            <a:r>
              <a:rPr lang="en-US" sz="1200" kern="1200" dirty="0" smtClean="0">
                <a:solidFill>
                  <a:schemeClr val="tx1"/>
                </a:solidFill>
                <a:effectLst/>
                <a:latin typeface="+mn-lt"/>
                <a:ea typeface="+mn-ea"/>
                <a:cs typeface="+mn-cs"/>
              </a:rPr>
              <a:t>, et al.  </a:t>
            </a:r>
            <a:r>
              <a:rPr lang="en-US" sz="1200" i="1" kern="1200" dirty="0" smtClean="0">
                <a:solidFill>
                  <a:schemeClr val="tx1"/>
                </a:solidFill>
                <a:effectLst/>
                <a:latin typeface="+mn-lt"/>
                <a:ea typeface="+mn-ea"/>
                <a:cs typeface="+mn-cs"/>
              </a:rPr>
              <a:t>JAMA</a:t>
            </a:r>
            <a:r>
              <a:rPr lang="en-US" sz="1200" kern="1200" dirty="0" smtClean="0">
                <a:solidFill>
                  <a:schemeClr val="tx1"/>
                </a:solidFill>
                <a:effectLst/>
                <a:latin typeface="+mn-lt"/>
                <a:ea typeface="+mn-ea"/>
                <a:cs typeface="+mn-cs"/>
              </a:rPr>
              <a:t>, 2011) in order for the survey to have potential for generalization, but also believe that each medical school must take the initiative in gaining feedback for quality improvement that will work on the local level, and through the presentation of our survey design and results seek to promote similar local efforts.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Innovation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Though there are a smattering of studies on LGBTQ* education of health professionals in the literature, there are surprisingly few that ask students directly about their own perceptions and experiences. We wanted to fill that gap in a way that could be used locally and directly for actionable feedback relating directly to our student population, but also in a way that could be comparable to some national data over time.  Our main innovation was to combine the topic areas studied by the well cited Stanford group with specific questions about our own students’ preferences.  There are also no longitudinal studies of medical education in the literature to our knowledge. We fully intend to continue the survey longitudinally to improve our design, have a larger pool of participants, and to assess change over time. </a:t>
            </a:r>
          </a:p>
          <a:p>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Obedin-Maliver</a:t>
            </a:r>
            <a:r>
              <a:rPr lang="en-US" sz="1200" kern="1200" dirty="0" smtClean="0">
                <a:solidFill>
                  <a:schemeClr val="tx1"/>
                </a:solidFill>
                <a:effectLst/>
                <a:latin typeface="+mn-lt"/>
                <a:ea typeface="+mn-ea"/>
                <a:cs typeface="+mn-cs"/>
              </a:rPr>
              <a:t>, et al. Lesbian, gay, bisexual, and transgender-related content in undergraduate medical education.  </a:t>
            </a:r>
            <a:r>
              <a:rPr lang="en-US" sz="1200" i="1" kern="1200" dirty="0" smtClean="0">
                <a:solidFill>
                  <a:schemeClr val="tx1"/>
                </a:solidFill>
                <a:effectLst/>
                <a:latin typeface="+mn-lt"/>
                <a:ea typeface="+mn-ea"/>
                <a:cs typeface="+mn-cs"/>
              </a:rPr>
              <a:t>JAMA</a:t>
            </a:r>
            <a:r>
              <a:rPr lang="en-US" sz="1200" kern="1200" dirty="0" smtClean="0">
                <a:solidFill>
                  <a:schemeClr val="tx1"/>
                </a:solidFill>
                <a:effectLst/>
                <a:latin typeface="+mn-lt"/>
                <a:ea typeface="+mn-ea"/>
                <a:cs typeface="+mn-cs"/>
              </a:rPr>
              <a:t>, 2011; 306(9):971-977</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A9050E7-3AE8-8445-AA32-FC9F936AC875}" type="slidenum">
              <a:rPr lang="en-US" smtClean="0"/>
              <a:t>1</a:t>
            </a:fld>
            <a:endParaRPr lang="en-US"/>
          </a:p>
        </p:txBody>
      </p:sp>
    </p:spTree>
    <p:extLst>
      <p:ext uri="{BB962C8B-B14F-4D97-AF65-F5344CB8AC3E}">
        <p14:creationId xmlns:p14="http://schemas.microsoft.com/office/powerpoint/2010/main" val="2025195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of highest M1 interest</a:t>
            </a:r>
            <a:endParaRPr lang="en-US" dirty="0"/>
          </a:p>
        </p:txBody>
      </p:sp>
      <p:sp>
        <p:nvSpPr>
          <p:cNvPr id="4" name="Slide Number Placeholder 3"/>
          <p:cNvSpPr>
            <a:spLocks noGrp="1"/>
          </p:cNvSpPr>
          <p:nvPr>
            <p:ph type="sldNum" sz="quarter" idx="10"/>
          </p:nvPr>
        </p:nvSpPr>
        <p:spPr/>
        <p:txBody>
          <a:bodyPr/>
          <a:lstStyle/>
          <a:p>
            <a:fld id="{0A9050E7-3AE8-8445-AA32-FC9F936AC875}" type="slidenum">
              <a:rPr lang="en-US" smtClean="0"/>
              <a:t>18</a:t>
            </a:fld>
            <a:endParaRPr lang="en-US"/>
          </a:p>
        </p:txBody>
      </p:sp>
    </p:spTree>
    <p:extLst>
      <p:ext uri="{BB962C8B-B14F-4D97-AF65-F5344CB8AC3E}">
        <p14:creationId xmlns:p14="http://schemas.microsoft.com/office/powerpoint/2010/main" val="2043972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9050E7-3AE8-8445-AA32-FC9F936AC875}" type="slidenum">
              <a:rPr lang="en-US" smtClean="0"/>
              <a:t>19</a:t>
            </a:fld>
            <a:endParaRPr lang="en-US"/>
          </a:p>
        </p:txBody>
      </p:sp>
    </p:spTree>
    <p:extLst>
      <p:ext uri="{BB962C8B-B14F-4D97-AF65-F5344CB8AC3E}">
        <p14:creationId xmlns:p14="http://schemas.microsoft.com/office/powerpoint/2010/main" val="80436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sz="1200" kern="1200" dirty="0" err="1" smtClean="0">
                <a:solidFill>
                  <a:schemeClr val="tx1"/>
                </a:solidFill>
                <a:effectLst/>
                <a:latin typeface="+mn-lt"/>
                <a:ea typeface="+mn-ea"/>
                <a:cs typeface="+mn-cs"/>
              </a:rPr>
              <a:t>Obedin-Maliver</a:t>
            </a:r>
            <a:r>
              <a:rPr lang="en-US" sz="1200" kern="1200" dirty="0" smtClean="0">
                <a:solidFill>
                  <a:schemeClr val="tx1"/>
                </a:solidFill>
                <a:effectLst/>
                <a:latin typeface="+mn-lt"/>
                <a:ea typeface="+mn-ea"/>
                <a:cs typeface="+mn-cs"/>
              </a:rPr>
              <a:t>, et al. Lesbian, gay, bisexual, and transgender-related content in undergraduate medical education.  </a:t>
            </a:r>
            <a:r>
              <a:rPr lang="en-US" sz="1200" i="1" kern="1200" dirty="0" smtClean="0">
                <a:solidFill>
                  <a:schemeClr val="tx1"/>
                </a:solidFill>
                <a:effectLst/>
                <a:latin typeface="+mn-lt"/>
                <a:ea typeface="+mn-ea"/>
                <a:cs typeface="+mn-cs"/>
              </a:rPr>
              <a:t>JAMA</a:t>
            </a:r>
            <a:r>
              <a:rPr lang="en-US" sz="1200" kern="1200" dirty="0" smtClean="0">
                <a:solidFill>
                  <a:schemeClr val="tx1"/>
                </a:solidFill>
                <a:effectLst/>
                <a:latin typeface="+mn-lt"/>
                <a:ea typeface="+mn-ea"/>
                <a:cs typeface="+mn-cs"/>
              </a:rPr>
              <a:t>, 2011; 306(9):971-977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132</a:t>
            </a:r>
            <a:r>
              <a:rPr lang="en-US" sz="1200" kern="1200" baseline="0" dirty="0" smtClean="0">
                <a:solidFill>
                  <a:schemeClr val="tx1"/>
                </a:solidFill>
                <a:effectLst/>
                <a:latin typeface="+mn-lt"/>
                <a:ea typeface="+mn-ea"/>
                <a:cs typeface="+mn-cs"/>
              </a:rPr>
              <a:t> allopathic or osteopathic medical school deans in Canada and US in May 2009 – March 2010 (132 out of 176 surveyed fully completed questionnaire)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A9050E7-3AE8-8445-AA32-FC9F936AC875}" type="slidenum">
              <a:rPr lang="en-US" smtClean="0"/>
              <a:t>21</a:t>
            </a:fld>
            <a:endParaRPr lang="en-US"/>
          </a:p>
        </p:txBody>
      </p:sp>
    </p:spTree>
    <p:extLst>
      <p:ext uri="{BB962C8B-B14F-4D97-AF65-F5344CB8AC3E}">
        <p14:creationId xmlns:p14="http://schemas.microsoft.com/office/powerpoint/2010/main" val="1225749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9050E7-3AE8-8445-AA32-FC9F936AC875}" type="slidenum">
              <a:rPr lang="en-US" smtClean="0"/>
              <a:t>22</a:t>
            </a:fld>
            <a:endParaRPr lang="en-US"/>
          </a:p>
        </p:txBody>
      </p:sp>
    </p:spTree>
    <p:extLst>
      <p:ext uri="{BB962C8B-B14F-4D97-AF65-F5344CB8AC3E}">
        <p14:creationId xmlns:p14="http://schemas.microsoft.com/office/powerpoint/2010/main" val="830525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aim of this project is to analyze and describe medical students’ responses to a recent survey at UK COM. This 2017 survey investigated students’ experience with LGBTQ education in the UK COM curriculum, and their self-reported preparedness to treat this growing patient population. This analysis will evaluate and describe the quality of our current LGBTQ training in an effort to optimize training for future physicians and improve outcomes in this often-disparaged population.</a:t>
            </a:r>
          </a:p>
          <a:p>
            <a:r>
              <a:rPr lang="en-US" sz="1200" kern="1200" dirty="0" smtClean="0">
                <a:solidFill>
                  <a:schemeClr val="tx1"/>
                </a:solidFill>
                <a:effectLst/>
                <a:latin typeface="+mn-lt"/>
                <a:ea typeface="+mn-ea"/>
                <a:cs typeface="+mn-cs"/>
              </a:rPr>
              <a:t>The project will do so by first describing the survey respondents, which included 47 first-year students (34% of the M1 class) and 40 fourth-year students (34% of the M4 class). The ability to describe the gender identity and sexual orientation of the wider class population is limited, due to the personal nature of this information. We will go on to illustrate in histograms the age of respondents and years elapsed between undergraduate degree and medical school enrollment. We will represent the respondents’ sexual orientation and gender identity in pie charts. The M1 data will be illustrated separately from the M4 data.</a:t>
            </a:r>
          </a:p>
          <a:p>
            <a:endParaRPr lang="en-US" dirty="0"/>
          </a:p>
        </p:txBody>
      </p:sp>
      <p:sp>
        <p:nvSpPr>
          <p:cNvPr id="4" name="Slide Number Placeholder 3"/>
          <p:cNvSpPr>
            <a:spLocks noGrp="1"/>
          </p:cNvSpPr>
          <p:nvPr>
            <p:ph type="sldNum" sz="quarter" idx="10"/>
          </p:nvPr>
        </p:nvSpPr>
        <p:spPr/>
        <p:txBody>
          <a:bodyPr/>
          <a:lstStyle/>
          <a:p>
            <a:fld id="{0A9050E7-3AE8-8445-AA32-FC9F936AC875}" type="slidenum">
              <a:rPr lang="en-US" smtClean="0"/>
              <a:t>2</a:t>
            </a:fld>
            <a:endParaRPr lang="en-US"/>
          </a:p>
        </p:txBody>
      </p:sp>
    </p:spTree>
    <p:extLst>
      <p:ext uri="{BB962C8B-B14F-4D97-AF65-F5344CB8AC3E}">
        <p14:creationId xmlns:p14="http://schemas.microsoft.com/office/powerpoint/2010/main" val="516054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aim of this project is to analyze and describe medical students’ responses to a recent survey at UK COM. This 2017 survey investigated students’ experience with LGBTQ education in the UK COM curriculum, and their self-reported preparedness to treat this growing patient population. This analysis will evaluate and describe the quality of our current LGBTQ training in an effort to optimize training for future physicians and improve outcomes in this often-disparaged population.</a:t>
            </a:r>
          </a:p>
          <a:p>
            <a:r>
              <a:rPr lang="en-US" sz="1200" kern="1200" dirty="0" smtClean="0">
                <a:solidFill>
                  <a:schemeClr val="tx1"/>
                </a:solidFill>
                <a:effectLst/>
                <a:latin typeface="+mn-lt"/>
                <a:ea typeface="+mn-ea"/>
                <a:cs typeface="+mn-cs"/>
              </a:rPr>
              <a:t>The project will do so by first describing the survey respondents, which included 47 first-year students (__% of the M1 class) and 40 fourth-year students (__% of the M4 class). The ability to describe the gender identity and sexual orientation of the wider class population is limited, due to the personal nature of this information. We will go on to illustrate in histograms the age of respondents and years elapsed between undergraduate degree and medical school enrollment. We will represent the respondents’ sexual orientation and gender identity in pie charts. The M1 data will be illustrated separately from the M4 data.</a:t>
            </a:r>
          </a:p>
          <a:p>
            <a:endParaRPr lang="en-US" dirty="0"/>
          </a:p>
        </p:txBody>
      </p:sp>
      <p:sp>
        <p:nvSpPr>
          <p:cNvPr id="4" name="Slide Number Placeholder 3"/>
          <p:cNvSpPr>
            <a:spLocks noGrp="1"/>
          </p:cNvSpPr>
          <p:nvPr>
            <p:ph type="sldNum" sz="quarter" idx="10"/>
          </p:nvPr>
        </p:nvSpPr>
        <p:spPr/>
        <p:txBody>
          <a:bodyPr/>
          <a:lstStyle/>
          <a:p>
            <a:fld id="{0A9050E7-3AE8-8445-AA32-FC9F936AC875}" type="slidenum">
              <a:rPr lang="en-US" smtClean="0"/>
              <a:t>3</a:t>
            </a:fld>
            <a:endParaRPr lang="en-US"/>
          </a:p>
        </p:txBody>
      </p:sp>
    </p:spTree>
    <p:extLst>
      <p:ext uri="{BB962C8B-B14F-4D97-AF65-F5344CB8AC3E}">
        <p14:creationId xmlns:p14="http://schemas.microsoft.com/office/powerpoint/2010/main" val="129192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aim of this project is to analyze and describe medical students’ responses to a recent survey at UK COM. This 2017 survey investigated students’ experience with LGBTQ education in the UK COM curriculum, and their self-reported preparedness to treat this growing patient population. This analysis will evaluate and describe the quality of our current LGBTQ training in an effort to optimize training for future physicians and improve outcomes in this often-disparaged population.</a:t>
            </a:r>
          </a:p>
          <a:p>
            <a:r>
              <a:rPr lang="en-US" sz="1200" kern="1200" dirty="0" smtClean="0">
                <a:solidFill>
                  <a:schemeClr val="tx1"/>
                </a:solidFill>
                <a:effectLst/>
                <a:latin typeface="+mn-lt"/>
                <a:ea typeface="+mn-ea"/>
                <a:cs typeface="+mn-cs"/>
              </a:rPr>
              <a:t>The project will do so by first describing the survey respondents, which included 47 first-year students (__% of the M1 class) and 40 fourth-year students (__% of the M4 class). The ability to describe the gender identity and sexual orientation of the wider class population is limited, due to the personal nature of this information. We will go on to illustrate in histograms the age of respondents and years elapsed between undergraduate degree and medical school enrollment. We will represent the respondents’ sexual orientation and gender identity in pie charts. The M1 data will be illustrated separately from the M4 data.</a:t>
            </a:r>
          </a:p>
          <a:p>
            <a:endParaRPr lang="en-US" dirty="0"/>
          </a:p>
        </p:txBody>
      </p:sp>
      <p:sp>
        <p:nvSpPr>
          <p:cNvPr id="4" name="Slide Number Placeholder 3"/>
          <p:cNvSpPr>
            <a:spLocks noGrp="1"/>
          </p:cNvSpPr>
          <p:nvPr>
            <p:ph type="sldNum" sz="quarter" idx="10"/>
          </p:nvPr>
        </p:nvSpPr>
        <p:spPr/>
        <p:txBody>
          <a:bodyPr/>
          <a:lstStyle/>
          <a:p>
            <a:fld id="{0A9050E7-3AE8-8445-AA32-FC9F936AC875}" type="slidenum">
              <a:rPr lang="en-US" smtClean="0"/>
              <a:t>4</a:t>
            </a:fld>
            <a:endParaRPr lang="en-US"/>
          </a:p>
        </p:txBody>
      </p:sp>
    </p:spTree>
    <p:extLst>
      <p:ext uri="{BB962C8B-B14F-4D97-AF65-F5344CB8AC3E}">
        <p14:creationId xmlns:p14="http://schemas.microsoft.com/office/powerpoint/2010/main" val="792665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9050E7-3AE8-8445-AA32-FC9F936AC875}" type="slidenum">
              <a:rPr lang="en-US" smtClean="0"/>
              <a:t>11</a:t>
            </a:fld>
            <a:endParaRPr lang="en-US"/>
          </a:p>
        </p:txBody>
      </p:sp>
    </p:spTree>
    <p:extLst>
      <p:ext uri="{BB962C8B-B14F-4D97-AF65-F5344CB8AC3E}">
        <p14:creationId xmlns:p14="http://schemas.microsoft.com/office/powerpoint/2010/main" val="1948755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***White W, </a:t>
            </a:r>
            <a:r>
              <a:rPr lang="en-US" dirty="0" err="1" smtClean="0"/>
              <a:t>Brenman</a:t>
            </a:r>
            <a:r>
              <a:rPr lang="en-US" dirty="0" smtClean="0"/>
              <a:t> S, Paradis E, et al. Lesbian, gay, bisexual, and transgender patient care: medical students’ preparedness and comfort. Teach Learn Med 2015;27(3):254-63.</a:t>
            </a:r>
          </a:p>
          <a:p>
            <a:r>
              <a:rPr lang="en-US" dirty="0" smtClean="0"/>
              <a:t>2493 third-year and above students</a:t>
            </a:r>
            <a:r>
              <a:rPr lang="en-US" baseline="0" dirty="0" smtClean="0"/>
              <a:t> at five US/Canada medical schools in 2009-2010.</a:t>
            </a:r>
            <a:endParaRPr lang="en-US" dirty="0"/>
          </a:p>
        </p:txBody>
      </p:sp>
      <p:sp>
        <p:nvSpPr>
          <p:cNvPr id="4" name="Slide Number Placeholder 3"/>
          <p:cNvSpPr>
            <a:spLocks noGrp="1"/>
          </p:cNvSpPr>
          <p:nvPr>
            <p:ph type="sldNum" sz="quarter" idx="10"/>
          </p:nvPr>
        </p:nvSpPr>
        <p:spPr/>
        <p:txBody>
          <a:bodyPr/>
          <a:lstStyle/>
          <a:p>
            <a:fld id="{0A9050E7-3AE8-8445-AA32-FC9F936AC875}" type="slidenum">
              <a:rPr lang="en-US" smtClean="0"/>
              <a:t>12</a:t>
            </a:fld>
            <a:endParaRPr lang="en-US"/>
          </a:p>
        </p:txBody>
      </p:sp>
    </p:spTree>
    <p:extLst>
      <p:ext uri="{BB962C8B-B14F-4D97-AF65-F5344CB8AC3E}">
        <p14:creationId xmlns:p14="http://schemas.microsoft.com/office/powerpoint/2010/main" val="1670232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9050E7-3AE8-8445-AA32-FC9F936AC875}" type="slidenum">
              <a:rPr lang="en-US" smtClean="0"/>
              <a:t>15</a:t>
            </a:fld>
            <a:endParaRPr lang="en-US"/>
          </a:p>
        </p:txBody>
      </p:sp>
    </p:spTree>
    <p:extLst>
      <p:ext uri="{BB962C8B-B14F-4D97-AF65-F5344CB8AC3E}">
        <p14:creationId xmlns:p14="http://schemas.microsoft.com/office/powerpoint/2010/main" val="1459941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Standardized patient training and exams (.489 / 0.475)</a:t>
            </a:r>
          </a:p>
          <a:p>
            <a:r>
              <a:rPr lang="en-US" dirty="0" smtClean="0"/>
              <a:t>Lectures</a:t>
            </a:r>
            <a:r>
              <a:rPr lang="en-US" baseline="0" dirty="0" smtClean="0"/>
              <a:t> and class presentations (.319 / .575)</a:t>
            </a:r>
          </a:p>
          <a:p>
            <a:r>
              <a:rPr lang="en-US" baseline="0" dirty="0" smtClean="0"/>
              <a:t>Education integrated with diversity sessions (.340 / .400)</a:t>
            </a:r>
          </a:p>
          <a:p>
            <a:r>
              <a:rPr lang="en-US" baseline="0" dirty="0" smtClean="0"/>
              <a:t>Interview training (.532 / .375)</a:t>
            </a:r>
          </a:p>
        </p:txBody>
      </p:sp>
      <p:sp>
        <p:nvSpPr>
          <p:cNvPr id="4" name="Slide Number Placeholder 3"/>
          <p:cNvSpPr>
            <a:spLocks noGrp="1"/>
          </p:cNvSpPr>
          <p:nvPr>
            <p:ph type="sldNum" sz="quarter" idx="10"/>
          </p:nvPr>
        </p:nvSpPr>
        <p:spPr/>
        <p:txBody>
          <a:bodyPr/>
          <a:lstStyle/>
          <a:p>
            <a:fld id="{0A9050E7-3AE8-8445-AA32-FC9F936AC875}" type="slidenum">
              <a:rPr lang="en-US" smtClean="0"/>
              <a:t>16</a:t>
            </a:fld>
            <a:endParaRPr lang="en-US"/>
          </a:p>
        </p:txBody>
      </p:sp>
    </p:spTree>
    <p:extLst>
      <p:ext uri="{BB962C8B-B14F-4D97-AF65-F5344CB8AC3E}">
        <p14:creationId xmlns:p14="http://schemas.microsoft.com/office/powerpoint/2010/main" val="1063596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Pre-clinical elective opportunities (.319 / .550)</a:t>
            </a:r>
          </a:p>
          <a:p>
            <a:r>
              <a:rPr lang="en-US" dirty="0" smtClean="0"/>
              <a:t>Clinical elective opportunities</a:t>
            </a:r>
            <a:r>
              <a:rPr lang="en-US" baseline="0" dirty="0" smtClean="0"/>
              <a:t> (.277 / .575)</a:t>
            </a:r>
          </a:p>
          <a:p>
            <a:r>
              <a:rPr lang="en-US" baseline="0" dirty="0" smtClean="0"/>
              <a:t>Shadowing opportunities (.660 / .575)</a:t>
            </a:r>
            <a:endParaRPr lang="en-US" dirty="0" smtClean="0"/>
          </a:p>
          <a:p>
            <a:r>
              <a:rPr lang="en-US" dirty="0" smtClean="0"/>
              <a:t>Standardized patient training and exams (.489 / 0.475)</a:t>
            </a:r>
          </a:p>
          <a:p>
            <a:r>
              <a:rPr lang="en-US" dirty="0" smtClean="0"/>
              <a:t>Lectures</a:t>
            </a:r>
            <a:r>
              <a:rPr lang="en-US" baseline="0" dirty="0" smtClean="0"/>
              <a:t> and class presentations (.319 / .575)</a:t>
            </a:r>
          </a:p>
          <a:p>
            <a:r>
              <a:rPr lang="en-US" baseline="0" dirty="0" smtClean="0"/>
              <a:t>Education integrated with diversity sessions (.340 / .400)</a:t>
            </a:r>
          </a:p>
          <a:p>
            <a:r>
              <a:rPr lang="en-US" baseline="0" dirty="0" smtClean="0"/>
              <a:t>Interview training (.532 / .375)</a:t>
            </a:r>
          </a:p>
          <a:p>
            <a:r>
              <a:rPr lang="en-US" baseline="0" dirty="0" smtClean="0"/>
              <a:t>Residency track (.064 / .051)</a:t>
            </a:r>
          </a:p>
        </p:txBody>
      </p:sp>
      <p:sp>
        <p:nvSpPr>
          <p:cNvPr id="4" name="Slide Number Placeholder 3"/>
          <p:cNvSpPr>
            <a:spLocks noGrp="1"/>
          </p:cNvSpPr>
          <p:nvPr>
            <p:ph type="sldNum" sz="quarter" idx="10"/>
          </p:nvPr>
        </p:nvSpPr>
        <p:spPr/>
        <p:txBody>
          <a:bodyPr/>
          <a:lstStyle/>
          <a:p>
            <a:fld id="{0A9050E7-3AE8-8445-AA32-FC9F936AC875}" type="slidenum">
              <a:rPr lang="en-US" smtClean="0"/>
              <a:t>17</a:t>
            </a:fld>
            <a:endParaRPr lang="en-US"/>
          </a:p>
        </p:txBody>
      </p:sp>
    </p:spTree>
    <p:extLst>
      <p:ext uri="{BB962C8B-B14F-4D97-AF65-F5344CB8AC3E}">
        <p14:creationId xmlns:p14="http://schemas.microsoft.com/office/powerpoint/2010/main" val="533518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C02E2E-062D-1241-A2B3-F0624DF16518}"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2D5CE-FB1B-1040-980D-6D88B93390D2}" type="slidenum">
              <a:rPr lang="en-US" smtClean="0"/>
              <a:t>‹#›</a:t>
            </a:fld>
            <a:endParaRPr lang="en-US"/>
          </a:p>
        </p:txBody>
      </p:sp>
    </p:spTree>
    <p:extLst>
      <p:ext uri="{BB962C8B-B14F-4D97-AF65-F5344CB8AC3E}">
        <p14:creationId xmlns:p14="http://schemas.microsoft.com/office/powerpoint/2010/main" val="202203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C02E2E-062D-1241-A2B3-F0624DF16518}"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2D5CE-FB1B-1040-980D-6D88B93390D2}" type="slidenum">
              <a:rPr lang="en-US" smtClean="0"/>
              <a:t>‹#›</a:t>
            </a:fld>
            <a:endParaRPr lang="en-US"/>
          </a:p>
        </p:txBody>
      </p:sp>
    </p:spTree>
    <p:extLst>
      <p:ext uri="{BB962C8B-B14F-4D97-AF65-F5344CB8AC3E}">
        <p14:creationId xmlns:p14="http://schemas.microsoft.com/office/powerpoint/2010/main" val="1526014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C02E2E-062D-1241-A2B3-F0624DF16518}"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2D5CE-FB1B-1040-980D-6D88B93390D2}" type="slidenum">
              <a:rPr lang="en-US" smtClean="0"/>
              <a:t>‹#›</a:t>
            </a:fld>
            <a:endParaRPr lang="en-US"/>
          </a:p>
        </p:txBody>
      </p:sp>
    </p:spTree>
    <p:extLst>
      <p:ext uri="{BB962C8B-B14F-4D97-AF65-F5344CB8AC3E}">
        <p14:creationId xmlns:p14="http://schemas.microsoft.com/office/powerpoint/2010/main" val="326320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C02E2E-062D-1241-A2B3-F0624DF16518}"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2D5CE-FB1B-1040-980D-6D88B93390D2}" type="slidenum">
              <a:rPr lang="en-US" smtClean="0"/>
              <a:t>‹#›</a:t>
            </a:fld>
            <a:endParaRPr lang="en-US"/>
          </a:p>
        </p:txBody>
      </p:sp>
    </p:spTree>
    <p:extLst>
      <p:ext uri="{BB962C8B-B14F-4D97-AF65-F5344CB8AC3E}">
        <p14:creationId xmlns:p14="http://schemas.microsoft.com/office/powerpoint/2010/main" val="551548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C02E2E-062D-1241-A2B3-F0624DF16518}"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2D5CE-FB1B-1040-980D-6D88B93390D2}" type="slidenum">
              <a:rPr lang="en-US" smtClean="0"/>
              <a:t>‹#›</a:t>
            </a:fld>
            <a:endParaRPr lang="en-US"/>
          </a:p>
        </p:txBody>
      </p:sp>
    </p:spTree>
    <p:extLst>
      <p:ext uri="{BB962C8B-B14F-4D97-AF65-F5344CB8AC3E}">
        <p14:creationId xmlns:p14="http://schemas.microsoft.com/office/powerpoint/2010/main" val="1337714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C02E2E-062D-1241-A2B3-F0624DF16518}" type="datetimeFigureOut">
              <a:rPr lang="en-US" smtClean="0"/>
              <a:t>12/5/17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82D5CE-FB1B-1040-980D-6D88B93390D2}" type="slidenum">
              <a:rPr lang="en-US" smtClean="0"/>
              <a:t>‹#›</a:t>
            </a:fld>
            <a:endParaRPr lang="en-US"/>
          </a:p>
        </p:txBody>
      </p:sp>
    </p:spTree>
    <p:extLst>
      <p:ext uri="{BB962C8B-B14F-4D97-AF65-F5344CB8AC3E}">
        <p14:creationId xmlns:p14="http://schemas.microsoft.com/office/powerpoint/2010/main" val="967536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C02E2E-062D-1241-A2B3-F0624DF16518}" type="datetimeFigureOut">
              <a:rPr lang="en-US" smtClean="0"/>
              <a:t>12/5/17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82D5CE-FB1B-1040-980D-6D88B93390D2}" type="slidenum">
              <a:rPr lang="en-US" smtClean="0"/>
              <a:t>‹#›</a:t>
            </a:fld>
            <a:endParaRPr lang="en-US"/>
          </a:p>
        </p:txBody>
      </p:sp>
    </p:spTree>
    <p:extLst>
      <p:ext uri="{BB962C8B-B14F-4D97-AF65-F5344CB8AC3E}">
        <p14:creationId xmlns:p14="http://schemas.microsoft.com/office/powerpoint/2010/main" val="63900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C02E2E-062D-1241-A2B3-F0624DF16518}" type="datetimeFigureOut">
              <a:rPr lang="en-US" smtClean="0"/>
              <a:t>12/5/17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82D5CE-FB1B-1040-980D-6D88B93390D2}" type="slidenum">
              <a:rPr lang="en-US" smtClean="0"/>
              <a:t>‹#›</a:t>
            </a:fld>
            <a:endParaRPr lang="en-US"/>
          </a:p>
        </p:txBody>
      </p:sp>
    </p:spTree>
    <p:extLst>
      <p:ext uri="{BB962C8B-B14F-4D97-AF65-F5344CB8AC3E}">
        <p14:creationId xmlns:p14="http://schemas.microsoft.com/office/powerpoint/2010/main" val="229871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C02E2E-062D-1241-A2B3-F0624DF16518}" type="datetimeFigureOut">
              <a:rPr lang="en-US" smtClean="0"/>
              <a:t>12/5/17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82D5CE-FB1B-1040-980D-6D88B93390D2}" type="slidenum">
              <a:rPr lang="en-US" smtClean="0"/>
              <a:t>‹#›</a:t>
            </a:fld>
            <a:endParaRPr lang="en-US"/>
          </a:p>
        </p:txBody>
      </p:sp>
    </p:spTree>
    <p:extLst>
      <p:ext uri="{BB962C8B-B14F-4D97-AF65-F5344CB8AC3E}">
        <p14:creationId xmlns:p14="http://schemas.microsoft.com/office/powerpoint/2010/main" val="129085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C02E2E-062D-1241-A2B3-F0624DF16518}" type="datetimeFigureOut">
              <a:rPr lang="en-US" smtClean="0"/>
              <a:t>12/5/17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82D5CE-FB1B-1040-980D-6D88B93390D2}" type="slidenum">
              <a:rPr lang="en-US" smtClean="0"/>
              <a:t>‹#›</a:t>
            </a:fld>
            <a:endParaRPr lang="en-US"/>
          </a:p>
        </p:txBody>
      </p:sp>
    </p:spTree>
    <p:extLst>
      <p:ext uri="{BB962C8B-B14F-4D97-AF65-F5344CB8AC3E}">
        <p14:creationId xmlns:p14="http://schemas.microsoft.com/office/powerpoint/2010/main" val="575195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C02E2E-062D-1241-A2B3-F0624DF16518}" type="datetimeFigureOut">
              <a:rPr lang="en-US" smtClean="0"/>
              <a:t>12/5/17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82D5CE-FB1B-1040-980D-6D88B93390D2}" type="slidenum">
              <a:rPr lang="en-US" smtClean="0"/>
              <a:t>‹#›</a:t>
            </a:fld>
            <a:endParaRPr lang="en-US"/>
          </a:p>
        </p:txBody>
      </p:sp>
    </p:spTree>
    <p:extLst>
      <p:ext uri="{BB962C8B-B14F-4D97-AF65-F5344CB8AC3E}">
        <p14:creationId xmlns:p14="http://schemas.microsoft.com/office/powerpoint/2010/main" val="14885204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C02E2E-062D-1241-A2B3-F0624DF16518}" type="datetimeFigureOut">
              <a:rPr lang="en-US" smtClean="0"/>
              <a:t>12/5/17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2D5CE-FB1B-1040-980D-6D88B93390D2}" type="slidenum">
              <a:rPr lang="en-US" smtClean="0"/>
              <a:t>‹#›</a:t>
            </a:fld>
            <a:endParaRPr lang="en-US"/>
          </a:p>
        </p:txBody>
      </p:sp>
    </p:spTree>
    <p:extLst>
      <p:ext uri="{BB962C8B-B14F-4D97-AF65-F5344CB8AC3E}">
        <p14:creationId xmlns:p14="http://schemas.microsoft.com/office/powerpoint/2010/main" val="709772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4" Type="http://schemas.openxmlformats.org/officeDocument/2006/relationships/chart" Target="../charts/chart13.xml"/><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chart" Target="../charts/chart14.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chart" Target="../charts/chart15.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chart" Target="../charts/chart16.xml"/></Relationships>
</file>

<file path=ppt/slides/_rels/slide14.xml.rels><?xml version="1.0" encoding="UTF-8" standalone="yes"?>
<Relationships xmlns="http://schemas.openxmlformats.org/package/2006/relationships"><Relationship Id="rId3" Type="http://schemas.openxmlformats.org/officeDocument/2006/relationships/chart" Target="../charts/chart17.xml"/><Relationship Id="rId4" Type="http://schemas.openxmlformats.org/officeDocument/2006/relationships/chart" Target="../charts/chart18.xml"/><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chart" Target="../charts/chart19.xml"/><Relationship Id="rId5" Type="http://schemas.openxmlformats.org/officeDocument/2006/relationships/chart" Target="../charts/chart20.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chart" Target="../charts/chart21.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chart" Target="../charts/chart22.xml"/><Relationship Id="rId5" Type="http://schemas.openxmlformats.org/officeDocument/2006/relationships/chart" Target="../charts/chart23.xml"/><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tiff"/><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microsoft.com/office/2007/relationships/hdphoto" Target="../media/hdphoto1.wdp"/><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tiff"/><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 Id="rId3" Type="http://schemas.openxmlformats.org/officeDocument/2006/relationships/image" Target="../media/image19.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jp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5" Type="http://schemas.openxmlformats.org/officeDocument/2006/relationships/chart" Target="../charts/chart5.xml"/><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chart" Target="../charts/chart7.xml"/><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chart" Target="../charts/chart8.xml"/><Relationship Id="rId4" Type="http://schemas.openxmlformats.org/officeDocument/2006/relationships/chart" Target="../charts/chart9.xml"/><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4" Type="http://schemas.openxmlformats.org/officeDocument/2006/relationships/chart" Target="../charts/chart11.xml"/><Relationship Id="rId1" Type="http://schemas.openxmlformats.org/officeDocument/2006/relationships/slideLayout" Target="../slideLayouts/slideLayout4.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3085" y="788761"/>
            <a:ext cx="9985829" cy="2813277"/>
          </a:xfrm>
        </p:spPr>
        <p:txBody>
          <a:bodyPr>
            <a:normAutofit/>
          </a:bodyPr>
          <a:lstStyle/>
          <a:p>
            <a:r>
              <a:rPr lang="en-US" sz="4800" dirty="0"/>
              <a:t>LGBTQ*-Specific Medical Education at the University of Kentucky</a:t>
            </a:r>
          </a:p>
        </p:txBody>
      </p:sp>
      <p:sp>
        <p:nvSpPr>
          <p:cNvPr id="3" name="Subtitle 2"/>
          <p:cNvSpPr>
            <a:spLocks noGrp="1"/>
          </p:cNvSpPr>
          <p:nvPr>
            <p:ph type="subTitle" idx="1"/>
          </p:nvPr>
        </p:nvSpPr>
        <p:spPr/>
        <p:txBody>
          <a:bodyPr/>
          <a:lstStyle/>
          <a:p>
            <a:r>
              <a:rPr lang="en-US" dirty="0"/>
              <a:t>Jessica Adkins, MD Candidate 2020</a:t>
            </a:r>
          </a:p>
          <a:p>
            <a:r>
              <a:rPr lang="en-US" dirty="0" err="1" smtClean="0"/>
              <a:t>Keisa</a:t>
            </a:r>
            <a:r>
              <a:rPr lang="en-US" dirty="0" smtClean="0"/>
              <a:t> </a:t>
            </a:r>
            <a:r>
              <a:rPr lang="en-US" dirty="0" err="1"/>
              <a:t>Fallin</a:t>
            </a:r>
            <a:r>
              <a:rPr lang="en-US" dirty="0"/>
              <a:t>-Bennett, MD/MPH</a:t>
            </a:r>
          </a:p>
          <a:p>
            <a:r>
              <a:rPr lang="en-US" dirty="0"/>
              <a:t>Rachel </a:t>
            </a:r>
            <a:r>
              <a:rPr lang="en-US" dirty="0" err="1"/>
              <a:t>Looff</a:t>
            </a:r>
            <a:r>
              <a:rPr lang="en-US" dirty="0"/>
              <a:t>, MD Candidate </a:t>
            </a:r>
            <a:r>
              <a:rPr lang="en-US" dirty="0" smtClean="0"/>
              <a:t>2019</a:t>
            </a:r>
            <a:endParaRPr lang="en-US" dirty="0"/>
          </a:p>
        </p:txBody>
      </p:sp>
      <p:pic>
        <p:nvPicPr>
          <p:cNvPr id="4" name="Picture 3"/>
          <p:cNvPicPr>
            <a:picLocks noChangeAspect="1"/>
          </p:cNvPicPr>
          <p:nvPr/>
        </p:nvPicPr>
        <p:blipFill rotWithShape="1">
          <a:blip r:embed="rId4"/>
          <a:srcRect t="40847" b="49525"/>
          <a:stretch/>
        </p:blipFill>
        <p:spPr>
          <a:xfrm>
            <a:off x="0" y="5977617"/>
            <a:ext cx="12192000" cy="880383"/>
          </a:xfrm>
          <a:prstGeom prst="rect">
            <a:avLst/>
          </a:prstGeom>
        </p:spPr>
      </p:pic>
      <p:pic>
        <p:nvPicPr>
          <p:cNvPr id="6" name="Picture 5"/>
          <p:cNvPicPr>
            <a:picLocks noChangeAspect="1"/>
          </p:cNvPicPr>
          <p:nvPr/>
        </p:nvPicPr>
        <p:blipFill rotWithShape="1">
          <a:blip r:embed="rId4"/>
          <a:srcRect t="40847" b="49525"/>
          <a:stretch/>
        </p:blipFill>
        <p:spPr>
          <a:xfrm>
            <a:off x="0" y="0"/>
            <a:ext cx="12192000" cy="880383"/>
          </a:xfrm>
          <a:prstGeom prst="rect">
            <a:avLst/>
          </a:prstGeom>
        </p:spPr>
      </p:pic>
    </p:spTree>
    <p:extLst>
      <p:ext uri="{BB962C8B-B14F-4D97-AF65-F5344CB8AC3E}">
        <p14:creationId xmlns:p14="http://schemas.microsoft.com/office/powerpoint/2010/main" val="3358492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lstStyle/>
          <a:p>
            <a:r>
              <a:rPr lang="en-US" dirty="0" smtClean="0"/>
              <a:t>Comfort Level</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0859569"/>
              </p:ext>
            </p:extLst>
          </p:nvPr>
        </p:nvGraphicFramePr>
        <p:xfrm>
          <a:off x="838200" y="1825625"/>
          <a:ext cx="10515600" cy="39642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1357767486"/>
              </p:ext>
            </p:extLst>
          </p:nvPr>
        </p:nvGraphicFramePr>
        <p:xfrm>
          <a:off x="838200" y="5789849"/>
          <a:ext cx="10515600" cy="9005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6367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6"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important do M1 students think it is, as future physicians, to learn about each of the following healthcare issues?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92960602"/>
              </p:ext>
            </p:extLst>
          </p:nvPr>
        </p:nvGraphicFramePr>
        <p:xfrm>
          <a:off x="838200" y="1825624"/>
          <a:ext cx="10515600" cy="50323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8079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8202" y="294960"/>
            <a:ext cx="10515600" cy="1325563"/>
          </a:xfrm>
        </p:spPr>
        <p:txBody>
          <a:bodyPr>
            <a:noAutofit/>
          </a:bodyPr>
          <a:lstStyle/>
          <a:p>
            <a:r>
              <a:rPr lang="en-US" sz="3600" dirty="0"/>
              <a:t>How do M4 students rate preparedness for addressing healthcare issues unique to LGBTQ* individuals?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13429434"/>
              </p:ext>
            </p:extLst>
          </p:nvPr>
        </p:nvGraphicFramePr>
        <p:xfrm>
          <a:off x="828202" y="1593150"/>
          <a:ext cx="10515600" cy="5032375"/>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Connector 7"/>
          <p:cNvCxnSpPr/>
          <p:nvPr/>
        </p:nvCxnSpPr>
        <p:spPr>
          <a:xfrm>
            <a:off x="5623144" y="1953870"/>
            <a:ext cx="0" cy="1349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193079" y="2201584"/>
            <a:ext cx="0" cy="1349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279704" y="2472682"/>
            <a:ext cx="0" cy="1349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330149" y="2728816"/>
            <a:ext cx="0" cy="1349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751959" y="2988792"/>
            <a:ext cx="0" cy="1349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365663" y="3257453"/>
            <a:ext cx="0" cy="1349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418591" y="3521272"/>
            <a:ext cx="0" cy="1349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92328" y="3772565"/>
            <a:ext cx="0" cy="1349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699755" y="4037384"/>
            <a:ext cx="0" cy="1349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030531" y="4289307"/>
            <a:ext cx="0" cy="1349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638744" y="4545442"/>
            <a:ext cx="0" cy="1349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321433" y="5058359"/>
            <a:ext cx="0" cy="1349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12426" y="5323599"/>
            <a:ext cx="0" cy="1349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117433" y="5589418"/>
            <a:ext cx="0" cy="1349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292213" y="5843132"/>
            <a:ext cx="0" cy="1349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872563" y="4804313"/>
            <a:ext cx="0" cy="1349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96329" y="6360109"/>
            <a:ext cx="3650" cy="2538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8135641" y="6403263"/>
            <a:ext cx="651017" cy="198977"/>
          </a:xfrm>
          <a:prstGeom prst="rect">
            <a:avLst/>
          </a:prstGeom>
          <a:solidFill>
            <a:srgbClr val="FCE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898018" y="6401286"/>
            <a:ext cx="917422" cy="198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0070241" y="6401287"/>
            <a:ext cx="1652939" cy="1989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664994" y="6387510"/>
            <a:ext cx="1262706" cy="2148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121909" y="6408721"/>
            <a:ext cx="1521166" cy="1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57484" y="6348526"/>
            <a:ext cx="11644439" cy="276999"/>
          </a:xfrm>
          <a:prstGeom prst="rect">
            <a:avLst/>
          </a:prstGeom>
          <a:noFill/>
        </p:spPr>
        <p:txBody>
          <a:bodyPr wrap="square" rtlCol="0">
            <a:spAutoFit/>
          </a:bodyPr>
          <a:lstStyle/>
          <a:p>
            <a:r>
              <a:rPr lang="en-US" sz="1200" dirty="0" smtClean="0"/>
              <a:t>= in national study*** boundary of students (M3+) who answered ”not at all prepared” or ”insufficiently prepared” </a:t>
            </a:r>
            <a:r>
              <a:rPr lang="en-US" sz="1200" b="1" dirty="0" smtClean="0"/>
              <a:t>versus</a:t>
            </a:r>
            <a:r>
              <a:rPr lang="en-US" sz="1200" dirty="0" smtClean="0"/>
              <a:t> “prepared,” ”well prepared” or “extremely well prepared”</a:t>
            </a:r>
            <a:endParaRPr lang="en-US" sz="1200" dirty="0"/>
          </a:p>
        </p:txBody>
      </p:sp>
    </p:spTree>
    <p:extLst>
      <p:ext uri="{BB962C8B-B14F-4D97-AF65-F5344CB8AC3E}">
        <p14:creationId xmlns:p14="http://schemas.microsoft.com/office/powerpoint/2010/main" val="90556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par>
                                <p:cTn id="61" presetID="10" presetClass="entr" presetSubtype="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par>
                                <p:cTn id="64" presetID="10" presetClass="entr" presetSubtype="0"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childTnLst>
                                </p:cTn>
                              </p:par>
                              <p:par>
                                <p:cTn id="67" presetID="10" presetClass="entr" presetSubtype="0"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par>
                                <p:cTn id="70" presetID="10" presetClass="entr" presetSubtype="0" fill="hold"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par>
                                <p:cTn id="73" presetID="10" presetClass="entr" presetSubtype="0" fill="hold"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500"/>
                                        <p:tgtEl>
                                          <p:spTgt spid="11"/>
                                        </p:tgtEl>
                                      </p:cBhvr>
                                    </p:animEffect>
                                  </p:childTnLst>
                                </p:cTn>
                              </p:par>
                              <p:par>
                                <p:cTn id="76" presetID="10" presetClass="entr" presetSubtype="0" fill="hold" nodeType="with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1" grpId="0" animBg="1"/>
      <p:bldP spid="32" grpId="0" animBg="1"/>
      <p:bldP spid="33" grpId="0" animBg="1"/>
      <p:bldP spid="34" grpId="0" animBg="1"/>
      <p:bldP spid="35" grpId="0" animBg="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often in future practice do M4 students anticipate encountering each of these issues</a:t>
            </a:r>
            <a:r>
              <a:rPr lang="en-US" dirty="0" smtClean="0"/>
              <a: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99160521"/>
              </p:ext>
            </p:extLst>
          </p:nvPr>
        </p:nvGraphicFramePr>
        <p:xfrm>
          <a:off x="838200" y="1825624"/>
          <a:ext cx="10515600" cy="5032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153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alphaModFix amt="67000"/>
          </a:blip>
          <a:tile tx="0" ty="0" sx="100000" sy="100000" flip="none" algn="tl"/>
        </a:blipFill>
        <a:effectLst/>
      </p:bgPr>
    </p:bg>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ph idx="1"/>
            <p:extLst>
              <p:ext uri="{D42A27DB-BD31-4B8C-83A1-F6EECF244321}">
                <p14:modId xmlns:p14="http://schemas.microsoft.com/office/powerpoint/2010/main" val="1447313396"/>
              </p:ext>
            </p:extLst>
          </p:nvPr>
        </p:nvGraphicFramePr>
        <p:xfrm>
          <a:off x="1" y="1357176"/>
          <a:ext cx="7315200" cy="55008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3"/>
          <p:cNvGraphicFramePr>
            <a:graphicFrameLocks/>
          </p:cNvGraphicFramePr>
          <p:nvPr>
            <p:extLst>
              <p:ext uri="{D42A27DB-BD31-4B8C-83A1-F6EECF244321}">
                <p14:modId xmlns:p14="http://schemas.microsoft.com/office/powerpoint/2010/main" val="1302665062"/>
              </p:ext>
            </p:extLst>
          </p:nvPr>
        </p:nvGraphicFramePr>
        <p:xfrm>
          <a:off x="6931742" y="1357176"/>
          <a:ext cx="4876799" cy="5500824"/>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p:cNvSpPr>
            <a:spLocks noGrp="1"/>
          </p:cNvSpPr>
          <p:nvPr>
            <p:ph type="title"/>
          </p:nvPr>
        </p:nvSpPr>
        <p:spPr>
          <a:xfrm>
            <a:off x="457201" y="31613"/>
            <a:ext cx="11351340" cy="1325563"/>
          </a:xfrm>
        </p:spPr>
        <p:txBody>
          <a:bodyPr>
            <a:normAutofit/>
          </a:bodyPr>
          <a:lstStyle/>
          <a:p>
            <a:r>
              <a:rPr lang="en-US" sz="3200" dirty="0" smtClean="0"/>
              <a:t>M4 self-reported preparedness vs. anticipated clinical frequency</a:t>
            </a:r>
            <a:endParaRPr lang="en-US" sz="3200" dirty="0"/>
          </a:p>
        </p:txBody>
      </p:sp>
    </p:spTree>
    <p:extLst>
      <p:ext uri="{BB962C8B-B14F-4D97-AF65-F5344CB8AC3E}">
        <p14:creationId xmlns:p14="http://schemas.microsoft.com/office/powerpoint/2010/main" val="120327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37477"/>
            <a:ext cx="10515600" cy="1325563"/>
          </a:xfrm>
        </p:spPr>
        <p:txBody>
          <a:bodyPr/>
          <a:lstStyle/>
          <a:p>
            <a:r>
              <a:rPr lang="en-US" dirty="0"/>
              <a:t>M4 Student Perspectives</a:t>
            </a:r>
          </a:p>
        </p:txBody>
      </p:sp>
      <p:graphicFrame>
        <p:nvGraphicFramePr>
          <p:cNvPr id="4" name="Content Placeholder 6"/>
          <p:cNvGraphicFramePr>
            <a:graphicFrameLocks noGrp="1"/>
          </p:cNvGraphicFramePr>
          <p:nvPr>
            <p:ph idx="1"/>
            <p:extLst>
              <p:ext uri="{D42A27DB-BD31-4B8C-83A1-F6EECF244321}">
                <p14:modId xmlns:p14="http://schemas.microsoft.com/office/powerpoint/2010/main" val="388539242"/>
              </p:ext>
            </p:extLst>
          </p:nvPr>
        </p:nvGraphicFramePr>
        <p:xfrm>
          <a:off x="838200" y="1043179"/>
          <a:ext cx="10515600" cy="25405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ontent Placeholder 7"/>
          <p:cNvGraphicFramePr>
            <a:graphicFrameLocks/>
          </p:cNvGraphicFramePr>
          <p:nvPr>
            <p:extLst>
              <p:ext uri="{D42A27DB-BD31-4B8C-83A1-F6EECF244321}">
                <p14:modId xmlns:p14="http://schemas.microsoft.com/office/powerpoint/2010/main" val="1828753414"/>
              </p:ext>
            </p:extLst>
          </p:nvPr>
        </p:nvGraphicFramePr>
        <p:xfrm>
          <a:off x="838200" y="3766291"/>
          <a:ext cx="10515600" cy="2565168"/>
        </p:xfrm>
        <a:graphic>
          <a:graphicData uri="http://schemas.openxmlformats.org/drawingml/2006/chart">
            <c:chart xmlns:c="http://schemas.openxmlformats.org/drawingml/2006/chart" xmlns:r="http://schemas.openxmlformats.org/officeDocument/2006/relationships" r:id="rId5"/>
          </a:graphicData>
        </a:graphic>
      </p:graphicFrame>
      <p:cxnSp>
        <p:nvCxnSpPr>
          <p:cNvPr id="6" name="Straight Connector 5"/>
          <p:cNvCxnSpPr/>
          <p:nvPr/>
        </p:nvCxnSpPr>
        <p:spPr>
          <a:xfrm flipH="1">
            <a:off x="7813758" y="4818215"/>
            <a:ext cx="1" cy="4613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467673" y="6278898"/>
            <a:ext cx="3650" cy="2538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9084249" y="6366332"/>
            <a:ext cx="483958" cy="1663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774567" y="6376173"/>
            <a:ext cx="821161" cy="1565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635365" y="6360144"/>
            <a:ext cx="802384" cy="1725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437750" y="6365387"/>
            <a:ext cx="527900" cy="1673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130206" y="6376173"/>
            <a:ext cx="448186" cy="156558"/>
          </a:xfrm>
          <a:prstGeom prst="rect">
            <a:avLst/>
          </a:prstGeom>
          <a:solidFill>
            <a:srgbClr val="FCE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473148" y="6310083"/>
            <a:ext cx="10133947" cy="292388"/>
          </a:xfrm>
          <a:prstGeom prst="rect">
            <a:avLst/>
          </a:prstGeom>
          <a:noFill/>
        </p:spPr>
        <p:txBody>
          <a:bodyPr wrap="square" rtlCol="0">
            <a:spAutoFit/>
          </a:bodyPr>
          <a:lstStyle/>
          <a:p>
            <a:r>
              <a:rPr lang="en-US" sz="1300" dirty="0" smtClean="0"/>
              <a:t>= in national study*** boundary of students who rated LGBT curriculum as ”very poor,” ” poor” or “fair”  </a:t>
            </a:r>
            <a:r>
              <a:rPr lang="en-US" sz="1300" b="1" dirty="0" smtClean="0"/>
              <a:t>versus</a:t>
            </a:r>
            <a:r>
              <a:rPr lang="en-US" sz="1300" dirty="0" smtClean="0"/>
              <a:t> ”good” or “very good”</a:t>
            </a:r>
            <a:endParaRPr lang="en-US" sz="1300" dirty="0"/>
          </a:p>
        </p:txBody>
      </p:sp>
    </p:spTree>
    <p:extLst>
      <p:ext uri="{BB962C8B-B14F-4D97-AF65-F5344CB8AC3E}">
        <p14:creationId xmlns:p14="http://schemas.microsoft.com/office/powerpoint/2010/main" val="199295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P spid="12" grpId="0" animBg="1"/>
      <p:bldP spid="13" grpId="0" animBg="1"/>
      <p:bldP spid="14" grpId="0" animBg="1"/>
      <p:bldP spid="15" grpId="0" animBg="1"/>
      <p:bldP spid="17"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types of education regarding LGBTQ*-specific populations of health issues do you think medical students should receive</a:t>
            </a:r>
            <a:r>
              <a:rPr lang="en-US" dirty="0" smtClean="0"/>
              <a: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11156134"/>
              </p:ext>
            </p:extLst>
          </p:nvPr>
        </p:nvGraphicFramePr>
        <p:xfrm>
          <a:off x="0" y="1825624"/>
          <a:ext cx="12192000" cy="50323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7167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Which additional training opportunities in LGBTQ* health would you be interested in receiving, now or in the future?</a:t>
            </a: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1279495159"/>
              </p:ext>
            </p:extLst>
          </p:nvPr>
        </p:nvGraphicFramePr>
        <p:xfrm>
          <a:off x="838200" y="1825624"/>
          <a:ext cx="5181600" cy="50323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ontent Placeholder 7"/>
          <p:cNvGraphicFramePr>
            <a:graphicFrameLocks noGrp="1"/>
          </p:cNvGraphicFramePr>
          <p:nvPr>
            <p:ph sz="half" idx="2"/>
            <p:extLst>
              <p:ext uri="{D42A27DB-BD31-4B8C-83A1-F6EECF244321}">
                <p14:modId xmlns:p14="http://schemas.microsoft.com/office/powerpoint/2010/main" val="55239117"/>
              </p:ext>
            </p:extLst>
          </p:nvPr>
        </p:nvGraphicFramePr>
        <p:xfrm>
          <a:off x="6172200" y="1825625"/>
          <a:ext cx="5181600" cy="503237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3769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mt="67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Students want more LGBTQ*-specific education</a:t>
            </a:r>
            <a:endParaRPr lang="en-US" sz="4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6629" y="1690688"/>
            <a:ext cx="8718742" cy="4216810"/>
          </a:xfrm>
          <a:prstGeom prst="rect">
            <a:avLst/>
          </a:prstGeom>
        </p:spPr>
      </p:pic>
    </p:spTree>
    <p:extLst>
      <p:ext uri="{BB962C8B-B14F-4D97-AF65-F5344CB8AC3E}">
        <p14:creationId xmlns:p14="http://schemas.microsoft.com/office/powerpoint/2010/main" val="63928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mt="67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Correlative Data</a:t>
            </a:r>
            <a:endParaRPr lang="en-US" dirty="0"/>
          </a:p>
        </p:txBody>
      </p:sp>
      <p:sp>
        <p:nvSpPr>
          <p:cNvPr id="3" name="Content Placeholder 2"/>
          <p:cNvSpPr>
            <a:spLocks noGrp="1"/>
          </p:cNvSpPr>
          <p:nvPr>
            <p:ph sz="half" idx="1"/>
          </p:nvPr>
        </p:nvSpPr>
        <p:spPr>
          <a:xfrm>
            <a:off x="520700" y="1690689"/>
            <a:ext cx="5181600" cy="2246830"/>
          </a:xfrm>
        </p:spPr>
        <p:txBody>
          <a:bodyPr>
            <a:normAutofit/>
          </a:bodyPr>
          <a:lstStyle/>
          <a:p>
            <a:r>
              <a:rPr lang="en-US" dirty="0" smtClean="0"/>
              <a:t>Significant correlation of </a:t>
            </a:r>
          </a:p>
          <a:p>
            <a:pPr lvl="1"/>
            <a:r>
              <a:rPr lang="en-US" dirty="0" smtClean="0"/>
              <a:t>M1 comfort level </a:t>
            </a:r>
          </a:p>
          <a:p>
            <a:pPr lvl="1"/>
            <a:r>
              <a:rPr lang="en-US" dirty="0" smtClean="0"/>
              <a:t>M1 prior experience </a:t>
            </a:r>
            <a:r>
              <a:rPr lang="en-US" dirty="0"/>
              <a:t>interacting with or learning about LGBTQ* </a:t>
            </a:r>
            <a:r>
              <a:rPr lang="en-US" dirty="0" smtClean="0"/>
              <a:t>individuals</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1322741045"/>
              </p:ext>
            </p:extLst>
          </p:nvPr>
        </p:nvGraphicFramePr>
        <p:xfrm>
          <a:off x="6019800" y="2775479"/>
          <a:ext cx="5664200" cy="2731183"/>
        </p:xfrm>
        <a:graphic>
          <a:graphicData uri="http://schemas.openxmlformats.org/drawingml/2006/table">
            <a:tbl>
              <a:tblPr>
                <a:tableStyleId>{5940675A-B579-460E-94D1-54222C63F5DA}</a:tableStyleId>
              </a:tblPr>
              <a:tblGrid>
                <a:gridCol w="1028700"/>
                <a:gridCol w="1282700"/>
                <a:gridCol w="774700"/>
                <a:gridCol w="1028700"/>
                <a:gridCol w="1028700"/>
                <a:gridCol w="520700"/>
              </a:tblGrid>
              <a:tr h="279553">
                <a:tc rowSpan="2">
                  <a:txBody>
                    <a:bodyPr/>
                    <a:lstStyle/>
                    <a:p>
                      <a:pPr algn="l" fontAlgn="b"/>
                      <a:r>
                        <a:rPr lang="en-US" sz="1600" b="1" u="none" strike="noStrike" dirty="0" smtClean="0">
                          <a:effectLst/>
                        </a:rPr>
                        <a:t>M1 Prior Experience</a:t>
                      </a:r>
                      <a:endParaRPr lang="en-US" sz="1600" b="1" i="0" u="none" strike="noStrike" dirty="0">
                        <a:solidFill>
                          <a:srgbClr val="315D73"/>
                        </a:solidFill>
                        <a:effectLst/>
                        <a:latin typeface="Arial" charset="0"/>
                      </a:endParaRPr>
                    </a:p>
                  </a:txBody>
                  <a:tcPr marL="12700" marR="12700" marT="12700" marB="0" anchor="b"/>
                </a:tc>
                <a:tc gridSpan="4">
                  <a:txBody>
                    <a:bodyPr/>
                    <a:lstStyle/>
                    <a:p>
                      <a:pPr algn="ctr" fontAlgn="b"/>
                      <a:r>
                        <a:rPr lang="en-US" sz="1600" b="1" u="none" strike="noStrike" dirty="0" smtClean="0">
                          <a:effectLst/>
                        </a:rPr>
                        <a:t>M1 Overall </a:t>
                      </a:r>
                      <a:r>
                        <a:rPr lang="en-US" sz="1600" b="1" u="none" strike="noStrike" dirty="0">
                          <a:effectLst/>
                        </a:rPr>
                        <a:t>Comfort</a:t>
                      </a:r>
                      <a:endParaRPr lang="en-US" sz="1600" b="1" i="0" u="none" strike="noStrike" dirty="0">
                        <a:solidFill>
                          <a:srgbClr val="315D73"/>
                        </a:solidFill>
                        <a:effectLst/>
                        <a:latin typeface="Arial" charset="0"/>
                      </a:endParaRPr>
                    </a:p>
                  </a:txBody>
                  <a:tcPr marL="12700" marR="12700" marT="12700" marB="0" anchor="b"/>
                </a:tc>
                <a:tc hMerge="1">
                  <a:txBody>
                    <a:bodyPr/>
                    <a:lstStyle/>
                    <a:p>
                      <a:endParaRPr lang="en-US"/>
                    </a:p>
                  </a:txBody>
                  <a:tcPr/>
                </a:tc>
                <a:tc hMerge="1">
                  <a:txBody>
                    <a:bodyPr/>
                    <a:lstStyle/>
                    <a:p>
                      <a:pPr algn="l" fontAlgn="b"/>
                      <a:endParaRPr lang="en-US" sz="1600" b="0" i="0" u="none" strike="noStrike" dirty="0">
                        <a:solidFill>
                          <a:srgbClr val="000000"/>
                        </a:solidFill>
                        <a:effectLst/>
                        <a:latin typeface="Calibri" charset="0"/>
                      </a:endParaRPr>
                    </a:p>
                  </a:txBody>
                  <a:tcPr marL="12700" marR="12700" marT="12700" marB="0" anchor="b"/>
                </a:tc>
                <a:tc hMerge="1">
                  <a:txBody>
                    <a:bodyPr/>
                    <a:lstStyle/>
                    <a:p>
                      <a:pPr algn="l" fontAlgn="b"/>
                      <a:endParaRPr lang="en-US" sz="1600" b="0" i="0" u="none" strike="noStrike" dirty="0">
                        <a:solidFill>
                          <a:srgbClr val="000000"/>
                        </a:solidFill>
                        <a:effectLst/>
                        <a:latin typeface="Calibri" charset="0"/>
                      </a:endParaRPr>
                    </a:p>
                  </a:txBody>
                  <a:tcPr marL="12700" marR="12700" marT="12700" marB="0" anchor="b"/>
                </a:tc>
                <a:tc>
                  <a:txBody>
                    <a:bodyPr/>
                    <a:lstStyle/>
                    <a:p>
                      <a:pPr algn="l" fontAlgn="b"/>
                      <a:endParaRPr lang="en-US" sz="1600" b="0" i="0" u="none" strike="noStrike" dirty="0">
                        <a:solidFill>
                          <a:srgbClr val="000000"/>
                        </a:solidFill>
                        <a:effectLst/>
                        <a:latin typeface="Calibri" charset="0"/>
                      </a:endParaRPr>
                    </a:p>
                  </a:txBody>
                  <a:tcPr marL="12700" marR="12700" marT="12700" marB="0" anchor="b"/>
                </a:tc>
              </a:tr>
              <a:tr h="774312">
                <a:tc vMerge="1">
                  <a:txBody>
                    <a:bodyPr/>
                    <a:lstStyle/>
                    <a:p>
                      <a:pPr algn="l" fontAlgn="b"/>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Somewhat Uncomfortable</a:t>
                      </a:r>
                      <a:endParaRPr lang="en-US" sz="1400" b="1" i="0" u="none" strike="noStrike" dirty="0">
                        <a:solidFill>
                          <a:srgbClr val="315D73"/>
                        </a:solidFill>
                        <a:effectLst/>
                        <a:latin typeface="Arial" charset="0"/>
                      </a:endParaRPr>
                    </a:p>
                  </a:txBody>
                  <a:tcPr marL="12700" marR="12700" marT="12700" marB="0" anchor="b"/>
                </a:tc>
                <a:tc>
                  <a:txBody>
                    <a:bodyPr/>
                    <a:lstStyle/>
                    <a:p>
                      <a:pPr algn="l" fontAlgn="b"/>
                      <a:r>
                        <a:rPr lang="en-US" sz="1400" u="none" strike="noStrike" dirty="0">
                          <a:effectLst/>
                        </a:rPr>
                        <a:t>Neutral</a:t>
                      </a:r>
                      <a:endParaRPr lang="en-US" sz="1400" b="1" i="0" u="none" strike="noStrike" dirty="0">
                        <a:solidFill>
                          <a:srgbClr val="315D73"/>
                        </a:solidFill>
                        <a:effectLst/>
                        <a:latin typeface="Arial" charset="0"/>
                      </a:endParaRPr>
                    </a:p>
                  </a:txBody>
                  <a:tcPr marL="12700" marR="12700" marT="12700" marB="0" anchor="b"/>
                </a:tc>
                <a:tc>
                  <a:txBody>
                    <a:bodyPr/>
                    <a:lstStyle/>
                    <a:p>
                      <a:pPr algn="l" fontAlgn="b"/>
                      <a:r>
                        <a:rPr lang="en-US" sz="1400" u="none" strike="noStrike" dirty="0" smtClean="0">
                          <a:effectLst/>
                        </a:rPr>
                        <a:t>Somewhat </a:t>
                      </a:r>
                      <a:r>
                        <a:rPr lang="en-US" sz="1400" u="none" strike="noStrike" dirty="0">
                          <a:effectLst/>
                        </a:rPr>
                        <a:t>Comfortable</a:t>
                      </a:r>
                      <a:endParaRPr lang="en-US" sz="1400" b="1" i="0" u="none" strike="noStrike" dirty="0">
                        <a:solidFill>
                          <a:srgbClr val="315D73"/>
                        </a:solidFill>
                        <a:effectLst/>
                        <a:latin typeface="Arial" charset="0"/>
                      </a:endParaRPr>
                    </a:p>
                  </a:txBody>
                  <a:tcPr marL="12700" marR="12700" marT="12700" marB="0" anchor="b"/>
                </a:tc>
                <a:tc>
                  <a:txBody>
                    <a:bodyPr/>
                    <a:lstStyle/>
                    <a:p>
                      <a:pPr algn="l" fontAlgn="b"/>
                      <a:r>
                        <a:rPr lang="en-US" sz="1400" u="none" strike="noStrike" dirty="0">
                          <a:effectLst/>
                        </a:rPr>
                        <a:t>Comfortable</a:t>
                      </a:r>
                      <a:endParaRPr lang="en-US" sz="1400" b="1" i="0" u="none" strike="noStrike" dirty="0">
                        <a:solidFill>
                          <a:srgbClr val="315D73"/>
                        </a:solidFill>
                        <a:effectLst/>
                        <a:latin typeface="Arial" charset="0"/>
                      </a:endParaRPr>
                    </a:p>
                  </a:txBody>
                  <a:tcPr marL="12700" marR="12700" marT="12700" marB="0" anchor="b"/>
                </a:tc>
                <a:tc>
                  <a:txBody>
                    <a:bodyPr/>
                    <a:lstStyle/>
                    <a:p>
                      <a:pPr algn="l" fontAlgn="b"/>
                      <a:r>
                        <a:rPr lang="en-US" sz="1400" u="none" strike="noStrike" dirty="0">
                          <a:effectLst/>
                        </a:rPr>
                        <a:t>Total</a:t>
                      </a:r>
                      <a:endParaRPr lang="en-US" sz="1400" b="0" i="0" u="none" strike="noStrike" dirty="0">
                        <a:solidFill>
                          <a:srgbClr val="315D73"/>
                        </a:solidFill>
                        <a:effectLst/>
                        <a:latin typeface="Arial" charset="0"/>
                      </a:endParaRPr>
                    </a:p>
                  </a:txBody>
                  <a:tcPr marL="12700" marR="12700" marT="12700" marB="0" anchor="b"/>
                </a:tc>
              </a:tr>
              <a:tr h="279553">
                <a:tc>
                  <a:txBody>
                    <a:bodyPr/>
                    <a:lstStyle/>
                    <a:p>
                      <a:pPr algn="l" fontAlgn="b"/>
                      <a:r>
                        <a:rPr lang="en-US" sz="1400" u="none" strike="noStrike" dirty="0">
                          <a:effectLst/>
                        </a:rPr>
                        <a:t>A lot</a:t>
                      </a:r>
                      <a:endParaRPr lang="en-US" sz="1400" b="0" i="0" u="none" strike="noStrike" dirty="0">
                        <a:solidFill>
                          <a:srgbClr val="315D73"/>
                        </a:solidFill>
                        <a:effectLst/>
                        <a:latin typeface="Arial" charset="0"/>
                      </a:endParaRPr>
                    </a:p>
                  </a:txBody>
                  <a:tcPr marL="12700" marR="12700" marT="12700" marB="0" anchor="b"/>
                </a:tc>
                <a:tc>
                  <a:txBody>
                    <a:bodyPr/>
                    <a:lstStyle/>
                    <a:p>
                      <a:pPr algn="l" fontAlgn="b"/>
                      <a:r>
                        <a:rPr lang="en-US" sz="1400" u="none" strike="noStrike" dirty="0">
                          <a:effectLst/>
                        </a:rPr>
                        <a:t>0</a:t>
                      </a:r>
                      <a:endParaRPr lang="en-US" sz="1400" b="0" i="0" u="none" strike="noStrike" dirty="0">
                        <a:solidFill>
                          <a:srgbClr val="010204"/>
                        </a:solidFill>
                        <a:effectLst/>
                        <a:latin typeface="Arial" charset="0"/>
                      </a:endParaRPr>
                    </a:p>
                  </a:txBody>
                  <a:tcPr marL="12700" marR="12700" marT="12700" marB="0" anchor="b"/>
                </a:tc>
                <a:tc>
                  <a:txBody>
                    <a:bodyPr/>
                    <a:lstStyle/>
                    <a:p>
                      <a:pPr algn="l" fontAlgn="b"/>
                      <a:r>
                        <a:rPr lang="en-US" sz="1400" u="none" strike="noStrike" dirty="0">
                          <a:effectLst/>
                        </a:rPr>
                        <a:t>1</a:t>
                      </a:r>
                      <a:endParaRPr lang="en-US" sz="1400" b="0" i="0" u="none" strike="noStrike" dirty="0">
                        <a:solidFill>
                          <a:srgbClr val="010204"/>
                        </a:solidFill>
                        <a:effectLst/>
                        <a:latin typeface="Arial" charset="0"/>
                      </a:endParaRPr>
                    </a:p>
                  </a:txBody>
                  <a:tcPr marL="12700" marR="12700" marT="12700" marB="0" anchor="b"/>
                </a:tc>
                <a:tc>
                  <a:txBody>
                    <a:bodyPr/>
                    <a:lstStyle/>
                    <a:p>
                      <a:pPr algn="l" fontAlgn="b"/>
                      <a:r>
                        <a:rPr lang="en-US" sz="1400" u="none" strike="noStrike" dirty="0">
                          <a:effectLst/>
                        </a:rPr>
                        <a:t>1</a:t>
                      </a:r>
                      <a:endParaRPr lang="en-US" sz="1400" b="0" i="0" u="none" strike="noStrike" dirty="0">
                        <a:solidFill>
                          <a:srgbClr val="010204"/>
                        </a:solidFill>
                        <a:effectLst/>
                        <a:latin typeface="Arial" charset="0"/>
                      </a:endParaRPr>
                    </a:p>
                  </a:txBody>
                  <a:tcPr marL="12700" marR="12700" marT="12700" marB="0" anchor="b"/>
                </a:tc>
                <a:tc>
                  <a:txBody>
                    <a:bodyPr/>
                    <a:lstStyle/>
                    <a:p>
                      <a:pPr algn="l" fontAlgn="b"/>
                      <a:r>
                        <a:rPr lang="en-US" sz="1400" u="none" strike="noStrike">
                          <a:effectLst/>
                        </a:rPr>
                        <a:t>14</a:t>
                      </a:r>
                      <a:endParaRPr lang="en-US" sz="1400" b="0" i="0" u="none" strike="noStrike">
                        <a:solidFill>
                          <a:srgbClr val="010204"/>
                        </a:solidFill>
                        <a:effectLst/>
                        <a:latin typeface="Arial" charset="0"/>
                      </a:endParaRPr>
                    </a:p>
                  </a:txBody>
                  <a:tcPr marL="12700" marR="12700" marT="12700" marB="0" anchor="b"/>
                </a:tc>
                <a:tc>
                  <a:txBody>
                    <a:bodyPr/>
                    <a:lstStyle/>
                    <a:p>
                      <a:pPr algn="l" fontAlgn="b"/>
                      <a:r>
                        <a:rPr lang="en-US" sz="1400" u="none" strike="noStrike" dirty="0">
                          <a:effectLst/>
                        </a:rPr>
                        <a:t>16</a:t>
                      </a:r>
                      <a:endParaRPr lang="en-US" sz="1400" b="0" i="0" u="none" strike="noStrike" dirty="0">
                        <a:solidFill>
                          <a:srgbClr val="010204"/>
                        </a:solidFill>
                        <a:effectLst/>
                        <a:latin typeface="Arial" charset="0"/>
                      </a:endParaRPr>
                    </a:p>
                  </a:txBody>
                  <a:tcPr marL="12700" marR="12700" marT="12700" marB="0" anchor="b"/>
                </a:tc>
              </a:tr>
              <a:tr h="279553">
                <a:tc>
                  <a:txBody>
                    <a:bodyPr/>
                    <a:lstStyle/>
                    <a:p>
                      <a:pPr algn="l" fontAlgn="b"/>
                      <a:r>
                        <a:rPr lang="en-US" sz="1400" u="none" strike="noStrike" dirty="0">
                          <a:effectLst/>
                        </a:rPr>
                        <a:t>Moderate</a:t>
                      </a:r>
                      <a:endParaRPr lang="en-US" sz="1400" b="0" i="0" u="none" strike="noStrike" dirty="0">
                        <a:solidFill>
                          <a:srgbClr val="315D73"/>
                        </a:solidFill>
                        <a:effectLst/>
                        <a:latin typeface="Arial" charset="0"/>
                      </a:endParaRPr>
                    </a:p>
                  </a:txBody>
                  <a:tcPr marL="12700" marR="12700" marT="12700" marB="0" anchor="b"/>
                </a:tc>
                <a:tc>
                  <a:txBody>
                    <a:bodyPr/>
                    <a:lstStyle/>
                    <a:p>
                      <a:pPr algn="l" fontAlgn="b"/>
                      <a:r>
                        <a:rPr lang="en-US" sz="1400" u="none" strike="noStrike" dirty="0">
                          <a:effectLst/>
                        </a:rPr>
                        <a:t>1</a:t>
                      </a:r>
                      <a:endParaRPr lang="en-US" sz="1400" b="0" i="0" u="none" strike="noStrike" dirty="0">
                        <a:solidFill>
                          <a:srgbClr val="010204"/>
                        </a:solidFill>
                        <a:effectLst/>
                        <a:latin typeface="Arial" charset="0"/>
                      </a:endParaRPr>
                    </a:p>
                  </a:txBody>
                  <a:tcPr marL="12700" marR="12700" marT="12700" marB="0" anchor="b"/>
                </a:tc>
                <a:tc>
                  <a:txBody>
                    <a:bodyPr/>
                    <a:lstStyle/>
                    <a:p>
                      <a:pPr algn="l" fontAlgn="b"/>
                      <a:r>
                        <a:rPr lang="en-US" sz="1400" u="none" strike="noStrike" dirty="0">
                          <a:effectLst/>
                        </a:rPr>
                        <a:t>1</a:t>
                      </a:r>
                      <a:endParaRPr lang="en-US" sz="1400" b="0" i="0" u="none" strike="noStrike" dirty="0">
                        <a:solidFill>
                          <a:srgbClr val="010204"/>
                        </a:solidFill>
                        <a:effectLst/>
                        <a:latin typeface="Arial" charset="0"/>
                      </a:endParaRPr>
                    </a:p>
                  </a:txBody>
                  <a:tcPr marL="12700" marR="12700" marT="12700" marB="0" anchor="b"/>
                </a:tc>
                <a:tc>
                  <a:txBody>
                    <a:bodyPr/>
                    <a:lstStyle/>
                    <a:p>
                      <a:pPr algn="l" fontAlgn="b"/>
                      <a:r>
                        <a:rPr lang="en-US" sz="1400" u="none" strike="noStrike" dirty="0">
                          <a:effectLst/>
                        </a:rPr>
                        <a:t>4</a:t>
                      </a:r>
                      <a:endParaRPr lang="en-US" sz="1400" b="0" i="0" u="none" strike="noStrike" dirty="0">
                        <a:solidFill>
                          <a:srgbClr val="010204"/>
                        </a:solidFill>
                        <a:effectLst/>
                        <a:latin typeface="Arial" charset="0"/>
                      </a:endParaRPr>
                    </a:p>
                  </a:txBody>
                  <a:tcPr marL="12700" marR="12700" marT="12700" marB="0" anchor="b"/>
                </a:tc>
                <a:tc>
                  <a:txBody>
                    <a:bodyPr/>
                    <a:lstStyle/>
                    <a:p>
                      <a:pPr algn="l" fontAlgn="b"/>
                      <a:r>
                        <a:rPr lang="en-US" sz="1400" u="none" strike="noStrike" dirty="0">
                          <a:effectLst/>
                        </a:rPr>
                        <a:t>15</a:t>
                      </a:r>
                      <a:endParaRPr lang="en-US" sz="1400" b="0" i="0" u="none" strike="noStrike" dirty="0">
                        <a:solidFill>
                          <a:srgbClr val="010204"/>
                        </a:solidFill>
                        <a:effectLst/>
                        <a:latin typeface="Arial" charset="0"/>
                      </a:endParaRPr>
                    </a:p>
                  </a:txBody>
                  <a:tcPr marL="12700" marR="12700" marT="12700" marB="0" anchor="b"/>
                </a:tc>
                <a:tc>
                  <a:txBody>
                    <a:bodyPr/>
                    <a:lstStyle/>
                    <a:p>
                      <a:pPr algn="l" fontAlgn="b"/>
                      <a:r>
                        <a:rPr lang="cs-CZ" sz="1400" u="none" strike="noStrike" dirty="0">
                          <a:effectLst/>
                        </a:rPr>
                        <a:t>21</a:t>
                      </a:r>
                      <a:endParaRPr lang="cs-CZ" sz="1400" b="0" i="0" u="none" strike="noStrike" dirty="0">
                        <a:solidFill>
                          <a:srgbClr val="010204"/>
                        </a:solidFill>
                        <a:effectLst/>
                        <a:latin typeface="Arial" charset="0"/>
                      </a:endParaRPr>
                    </a:p>
                  </a:txBody>
                  <a:tcPr marL="12700" marR="12700" marT="12700" marB="0" anchor="b"/>
                </a:tc>
              </a:tr>
              <a:tr h="279553">
                <a:tc>
                  <a:txBody>
                    <a:bodyPr/>
                    <a:lstStyle/>
                    <a:p>
                      <a:pPr algn="l" fontAlgn="b"/>
                      <a:r>
                        <a:rPr lang="en-US" sz="1400" u="none" strike="noStrike" dirty="0">
                          <a:effectLst/>
                        </a:rPr>
                        <a:t>A little</a:t>
                      </a:r>
                      <a:endParaRPr lang="en-US" sz="1400" b="0" i="0" u="none" strike="noStrike" dirty="0">
                        <a:solidFill>
                          <a:srgbClr val="315D73"/>
                        </a:solidFill>
                        <a:effectLst/>
                        <a:latin typeface="Arial" charset="0"/>
                      </a:endParaRPr>
                    </a:p>
                  </a:txBody>
                  <a:tcPr marL="12700" marR="12700" marT="12700" marB="0" anchor="b"/>
                </a:tc>
                <a:tc>
                  <a:txBody>
                    <a:bodyPr/>
                    <a:lstStyle/>
                    <a:p>
                      <a:pPr algn="l" fontAlgn="b"/>
                      <a:r>
                        <a:rPr lang="en-US" sz="1400" u="none" strike="noStrike" dirty="0">
                          <a:effectLst/>
                        </a:rPr>
                        <a:t>1</a:t>
                      </a:r>
                      <a:endParaRPr lang="en-US" sz="1400" b="0" i="0" u="none" strike="noStrike" dirty="0">
                        <a:solidFill>
                          <a:srgbClr val="010204"/>
                        </a:solidFill>
                        <a:effectLst/>
                        <a:latin typeface="Arial" charset="0"/>
                      </a:endParaRPr>
                    </a:p>
                  </a:txBody>
                  <a:tcPr marL="12700" marR="12700" marT="12700" marB="0" anchor="b"/>
                </a:tc>
                <a:tc>
                  <a:txBody>
                    <a:bodyPr/>
                    <a:lstStyle/>
                    <a:p>
                      <a:pPr algn="l" fontAlgn="b"/>
                      <a:r>
                        <a:rPr lang="en-US" sz="1400" u="none" strike="noStrike">
                          <a:effectLst/>
                        </a:rPr>
                        <a:t>0</a:t>
                      </a:r>
                      <a:endParaRPr lang="en-US" sz="1400" b="0" i="0" u="none" strike="noStrike">
                        <a:solidFill>
                          <a:srgbClr val="010204"/>
                        </a:solidFill>
                        <a:effectLst/>
                        <a:latin typeface="Arial" charset="0"/>
                      </a:endParaRPr>
                    </a:p>
                  </a:txBody>
                  <a:tcPr marL="12700" marR="12700" marT="12700" marB="0" anchor="b"/>
                </a:tc>
                <a:tc>
                  <a:txBody>
                    <a:bodyPr/>
                    <a:lstStyle/>
                    <a:p>
                      <a:pPr algn="l" fontAlgn="b"/>
                      <a:r>
                        <a:rPr lang="en-US" sz="1400" u="none" strike="noStrike" dirty="0">
                          <a:effectLst/>
                        </a:rPr>
                        <a:t>8</a:t>
                      </a:r>
                      <a:endParaRPr lang="en-US" sz="1400" b="0" i="0" u="none" strike="noStrike" dirty="0">
                        <a:solidFill>
                          <a:srgbClr val="010204"/>
                        </a:solidFill>
                        <a:effectLst/>
                        <a:latin typeface="Arial" charset="0"/>
                      </a:endParaRPr>
                    </a:p>
                  </a:txBody>
                  <a:tcPr marL="12700" marR="12700" marT="12700" marB="0" anchor="b"/>
                </a:tc>
                <a:tc>
                  <a:txBody>
                    <a:bodyPr/>
                    <a:lstStyle/>
                    <a:p>
                      <a:pPr algn="l" fontAlgn="b"/>
                      <a:r>
                        <a:rPr lang="en-US" sz="1400" u="none" strike="noStrike" dirty="0">
                          <a:effectLst/>
                        </a:rPr>
                        <a:t>0</a:t>
                      </a:r>
                      <a:endParaRPr lang="en-US" sz="1400" b="0" i="0" u="none" strike="noStrike" dirty="0">
                        <a:solidFill>
                          <a:srgbClr val="010204"/>
                        </a:solidFill>
                        <a:effectLst/>
                        <a:latin typeface="Arial" charset="0"/>
                      </a:endParaRPr>
                    </a:p>
                  </a:txBody>
                  <a:tcPr marL="12700" marR="12700" marT="12700" marB="0" anchor="b"/>
                </a:tc>
                <a:tc>
                  <a:txBody>
                    <a:bodyPr/>
                    <a:lstStyle/>
                    <a:p>
                      <a:pPr algn="l" fontAlgn="b"/>
                      <a:r>
                        <a:rPr lang="en-US" sz="1400" u="none" strike="noStrike" dirty="0">
                          <a:effectLst/>
                        </a:rPr>
                        <a:t>9</a:t>
                      </a:r>
                      <a:endParaRPr lang="en-US" sz="1400" b="0" i="0" u="none" strike="noStrike" dirty="0">
                        <a:solidFill>
                          <a:srgbClr val="010204"/>
                        </a:solidFill>
                        <a:effectLst/>
                        <a:latin typeface="Arial" charset="0"/>
                      </a:endParaRPr>
                    </a:p>
                  </a:txBody>
                  <a:tcPr marL="12700" marR="12700" marT="12700" marB="0" anchor="b"/>
                </a:tc>
              </a:tr>
              <a:tr h="279553">
                <a:tc>
                  <a:txBody>
                    <a:bodyPr/>
                    <a:lstStyle/>
                    <a:p>
                      <a:pPr algn="l" fontAlgn="b"/>
                      <a:r>
                        <a:rPr lang="en-US" sz="1400" u="none" strike="noStrike" dirty="0">
                          <a:effectLst/>
                        </a:rPr>
                        <a:t>None</a:t>
                      </a:r>
                      <a:endParaRPr lang="en-US" sz="1400" b="0" i="0" u="none" strike="noStrike" dirty="0">
                        <a:solidFill>
                          <a:srgbClr val="315D73"/>
                        </a:solidFill>
                        <a:effectLst/>
                        <a:latin typeface="Arial" charset="0"/>
                      </a:endParaRPr>
                    </a:p>
                  </a:txBody>
                  <a:tcPr marL="12700" marR="12700" marT="12700" marB="0" anchor="b"/>
                </a:tc>
                <a:tc>
                  <a:txBody>
                    <a:bodyPr/>
                    <a:lstStyle/>
                    <a:p>
                      <a:pPr algn="l" fontAlgn="b"/>
                      <a:r>
                        <a:rPr lang="en-US" sz="1400" u="none" strike="noStrike">
                          <a:effectLst/>
                        </a:rPr>
                        <a:t>0</a:t>
                      </a:r>
                      <a:endParaRPr lang="en-US" sz="1400" b="0" i="0" u="none" strike="noStrike">
                        <a:solidFill>
                          <a:srgbClr val="010204"/>
                        </a:solidFill>
                        <a:effectLst/>
                        <a:latin typeface="Arial" charset="0"/>
                      </a:endParaRPr>
                    </a:p>
                  </a:txBody>
                  <a:tcPr marL="12700" marR="12700" marT="12700" marB="0" anchor="b"/>
                </a:tc>
                <a:tc>
                  <a:txBody>
                    <a:bodyPr/>
                    <a:lstStyle/>
                    <a:p>
                      <a:pPr algn="l" fontAlgn="b"/>
                      <a:r>
                        <a:rPr lang="en-US" sz="1400" u="none" strike="noStrike" dirty="0">
                          <a:effectLst/>
                        </a:rPr>
                        <a:t>0</a:t>
                      </a:r>
                      <a:endParaRPr lang="en-US" sz="1400" b="0" i="0" u="none" strike="noStrike" dirty="0">
                        <a:solidFill>
                          <a:srgbClr val="010204"/>
                        </a:solidFill>
                        <a:effectLst/>
                        <a:latin typeface="Arial" charset="0"/>
                      </a:endParaRPr>
                    </a:p>
                  </a:txBody>
                  <a:tcPr marL="12700" marR="12700" marT="12700" marB="0" anchor="b"/>
                </a:tc>
                <a:tc>
                  <a:txBody>
                    <a:bodyPr/>
                    <a:lstStyle/>
                    <a:p>
                      <a:pPr algn="l" fontAlgn="b"/>
                      <a:r>
                        <a:rPr lang="en-US" sz="1400" u="none" strike="noStrike" dirty="0">
                          <a:effectLst/>
                        </a:rPr>
                        <a:t>0</a:t>
                      </a:r>
                      <a:endParaRPr lang="en-US" sz="1400" b="0" i="0" u="none" strike="noStrike" dirty="0">
                        <a:solidFill>
                          <a:srgbClr val="010204"/>
                        </a:solidFill>
                        <a:effectLst/>
                        <a:latin typeface="Arial" charset="0"/>
                      </a:endParaRPr>
                    </a:p>
                  </a:txBody>
                  <a:tcPr marL="12700" marR="12700" marT="12700" marB="0" anchor="b"/>
                </a:tc>
                <a:tc>
                  <a:txBody>
                    <a:bodyPr/>
                    <a:lstStyle/>
                    <a:p>
                      <a:pPr algn="l" fontAlgn="b"/>
                      <a:r>
                        <a:rPr lang="en-US" sz="1400" u="none" strike="noStrike" dirty="0">
                          <a:effectLst/>
                        </a:rPr>
                        <a:t>1</a:t>
                      </a:r>
                      <a:endParaRPr lang="en-US" sz="1400" b="0" i="0" u="none" strike="noStrike" dirty="0">
                        <a:solidFill>
                          <a:srgbClr val="010204"/>
                        </a:solidFill>
                        <a:effectLst/>
                        <a:latin typeface="Arial" charset="0"/>
                      </a:endParaRPr>
                    </a:p>
                  </a:txBody>
                  <a:tcPr marL="12700" marR="12700" marT="12700" marB="0" anchor="b"/>
                </a:tc>
                <a:tc>
                  <a:txBody>
                    <a:bodyPr/>
                    <a:lstStyle/>
                    <a:p>
                      <a:pPr algn="l" fontAlgn="b"/>
                      <a:r>
                        <a:rPr lang="en-US" sz="1400" u="none" strike="noStrike" dirty="0">
                          <a:effectLst/>
                        </a:rPr>
                        <a:t>1</a:t>
                      </a:r>
                      <a:endParaRPr lang="en-US" sz="1400" b="0" i="0" u="none" strike="noStrike" dirty="0">
                        <a:solidFill>
                          <a:srgbClr val="010204"/>
                        </a:solidFill>
                        <a:effectLst/>
                        <a:latin typeface="Arial" charset="0"/>
                      </a:endParaRPr>
                    </a:p>
                  </a:txBody>
                  <a:tcPr marL="12700" marR="12700" marT="12700" marB="0" anchor="b"/>
                </a:tc>
              </a:tr>
              <a:tr h="279553">
                <a:tc>
                  <a:txBody>
                    <a:bodyPr/>
                    <a:lstStyle/>
                    <a:p>
                      <a:pPr algn="l" fontAlgn="b"/>
                      <a:r>
                        <a:rPr lang="en-US" sz="1400" u="none" strike="noStrike" dirty="0">
                          <a:effectLst/>
                        </a:rPr>
                        <a:t>Total</a:t>
                      </a:r>
                      <a:endParaRPr lang="en-US" sz="1400" b="0" i="0" u="none" strike="noStrike" dirty="0">
                        <a:solidFill>
                          <a:srgbClr val="315D73"/>
                        </a:solidFill>
                        <a:effectLst/>
                        <a:latin typeface="Arial" charset="0"/>
                      </a:endParaRPr>
                    </a:p>
                  </a:txBody>
                  <a:tcPr marL="12700" marR="12700" marT="12700" marB="0" anchor="b">
                    <a:lnB w="12700" cap="flat" cmpd="sng" algn="ctr">
                      <a:solidFill>
                        <a:schemeClr val="tx1"/>
                      </a:solidFill>
                      <a:prstDash val="solid"/>
                      <a:round/>
                      <a:headEnd type="none" w="med" len="med"/>
                      <a:tailEnd type="none" w="med" len="med"/>
                    </a:lnB>
                  </a:tcPr>
                </a:tc>
                <a:tc>
                  <a:txBody>
                    <a:bodyPr/>
                    <a:lstStyle/>
                    <a:p>
                      <a:pPr algn="l" fontAlgn="b"/>
                      <a:r>
                        <a:rPr lang="is-IS" sz="1400" u="none" strike="noStrike">
                          <a:effectLst/>
                        </a:rPr>
                        <a:t>2</a:t>
                      </a:r>
                      <a:endParaRPr lang="is-IS" sz="1400" b="0" i="0" u="none" strike="noStrike">
                        <a:solidFill>
                          <a:srgbClr val="010204"/>
                        </a:solidFill>
                        <a:effectLst/>
                        <a:latin typeface="Arial" charset="0"/>
                      </a:endParaRPr>
                    </a:p>
                  </a:txBody>
                  <a:tcPr marL="12700" marR="12700" marT="12700" marB="0" anchor="b">
                    <a:lnB w="12700" cap="flat" cmpd="sng" algn="ctr">
                      <a:solidFill>
                        <a:schemeClr val="tx1"/>
                      </a:solidFill>
                      <a:prstDash val="solid"/>
                      <a:round/>
                      <a:headEnd type="none" w="med" len="med"/>
                      <a:tailEnd type="none" w="med" len="med"/>
                    </a:lnB>
                  </a:tcPr>
                </a:tc>
                <a:tc>
                  <a:txBody>
                    <a:bodyPr/>
                    <a:lstStyle/>
                    <a:p>
                      <a:pPr algn="l" fontAlgn="b"/>
                      <a:r>
                        <a:rPr lang="is-IS" sz="1400" u="none" strike="noStrike" dirty="0">
                          <a:effectLst/>
                        </a:rPr>
                        <a:t>2</a:t>
                      </a:r>
                      <a:endParaRPr lang="is-IS" sz="1400" b="0" i="0" u="none" strike="noStrike" dirty="0">
                        <a:solidFill>
                          <a:srgbClr val="010204"/>
                        </a:solidFill>
                        <a:effectLst/>
                        <a:latin typeface="Arial" charset="0"/>
                      </a:endParaRPr>
                    </a:p>
                  </a:txBody>
                  <a:tcPr marL="12700" marR="12700" marT="12700" marB="0" anchor="b">
                    <a:lnB w="12700" cap="flat" cmpd="sng" algn="ctr">
                      <a:solidFill>
                        <a:schemeClr val="tx1"/>
                      </a:solidFill>
                      <a:prstDash val="solid"/>
                      <a:round/>
                      <a:headEnd type="none" w="med" len="med"/>
                      <a:tailEnd type="none" w="med" len="med"/>
                    </a:lnB>
                  </a:tcPr>
                </a:tc>
                <a:tc>
                  <a:txBody>
                    <a:bodyPr/>
                    <a:lstStyle/>
                    <a:p>
                      <a:pPr algn="l" fontAlgn="b"/>
                      <a:r>
                        <a:rPr lang="is-IS" sz="1400" u="none" strike="noStrike" dirty="0">
                          <a:effectLst/>
                        </a:rPr>
                        <a:t>13</a:t>
                      </a:r>
                      <a:endParaRPr lang="is-IS" sz="1400" b="0" i="0" u="none" strike="noStrike" dirty="0">
                        <a:solidFill>
                          <a:srgbClr val="010204"/>
                        </a:solidFill>
                        <a:effectLst/>
                        <a:latin typeface="Arial" charset="0"/>
                      </a:endParaRPr>
                    </a:p>
                  </a:txBody>
                  <a:tcPr marL="12700" marR="12700" marT="12700" marB="0" anchor="b">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30</a:t>
                      </a:r>
                      <a:endParaRPr lang="en-US" sz="1400" b="0" i="0" u="none" strike="noStrike" dirty="0">
                        <a:solidFill>
                          <a:srgbClr val="010204"/>
                        </a:solidFill>
                        <a:effectLst/>
                        <a:latin typeface="Arial" charset="0"/>
                      </a:endParaRPr>
                    </a:p>
                  </a:txBody>
                  <a:tcPr marL="12700" marR="12700" marT="12700" marB="0" anchor="b">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47</a:t>
                      </a:r>
                      <a:endParaRPr lang="en-US" sz="1400" b="0" i="0" u="none" strike="noStrike" dirty="0">
                        <a:solidFill>
                          <a:srgbClr val="010204"/>
                        </a:solidFill>
                        <a:effectLst/>
                        <a:latin typeface="Arial" charset="0"/>
                      </a:endParaRPr>
                    </a:p>
                  </a:txBody>
                  <a:tcPr marL="12700" marR="12700" marT="12700" marB="0" anchor="b">
                    <a:lnB w="12700" cap="flat" cmpd="sng" algn="ctr">
                      <a:solidFill>
                        <a:schemeClr val="tx1"/>
                      </a:solidFill>
                      <a:prstDash val="solid"/>
                      <a:round/>
                      <a:headEnd type="none" w="med" len="med"/>
                      <a:tailEnd type="none" w="med" len="med"/>
                    </a:lnB>
                  </a:tcPr>
                </a:tc>
              </a:tr>
              <a:tr h="279553">
                <a:tc gridSpan="6">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b="0" i="1" u="none" strike="noStrike" dirty="0" smtClean="0">
                          <a:solidFill>
                            <a:schemeClr val="tx1"/>
                          </a:solidFill>
                          <a:effectLst/>
                          <a:latin typeface="Arial" charset="0"/>
                        </a:rPr>
                        <a:t>Pearson X</a:t>
                      </a:r>
                      <a:r>
                        <a:rPr lang="en-US" sz="1400" b="0" i="1" u="none" strike="noStrike" baseline="30000" dirty="0" smtClean="0">
                          <a:solidFill>
                            <a:schemeClr val="tx1"/>
                          </a:solidFill>
                          <a:effectLst/>
                          <a:latin typeface="Arial" charset="0"/>
                        </a:rPr>
                        <a:t>2</a:t>
                      </a:r>
                      <a:r>
                        <a:rPr lang="en-US" sz="1400" b="0" i="1" u="none" strike="noStrike" baseline="0" dirty="0" smtClean="0">
                          <a:solidFill>
                            <a:schemeClr val="tx1"/>
                          </a:solidFill>
                          <a:effectLst/>
                          <a:latin typeface="Arial" charset="0"/>
                        </a:rPr>
                        <a:t> = </a:t>
                      </a:r>
                      <a:r>
                        <a:rPr lang="en-US" sz="1400" b="0" i="1" u="none" strike="noStrike" dirty="0" smtClean="0">
                          <a:solidFill>
                            <a:schemeClr val="tx1"/>
                          </a:solidFill>
                          <a:effectLst/>
                          <a:latin typeface="Arial" charset="0"/>
                        </a:rPr>
                        <a:t>25.552,</a:t>
                      </a:r>
                      <a:r>
                        <a:rPr lang="en-US" sz="1400" b="0" i="1" u="none" strike="noStrike" baseline="0" dirty="0" smtClean="0">
                          <a:solidFill>
                            <a:schemeClr val="tx1"/>
                          </a:solidFill>
                          <a:effectLst/>
                          <a:latin typeface="Arial" charset="0"/>
                        </a:rPr>
                        <a:t> DF = </a:t>
                      </a:r>
                      <a:r>
                        <a:rPr lang="en-US" sz="1400" b="0" i="1" u="none" strike="noStrike" dirty="0" smtClean="0">
                          <a:solidFill>
                            <a:schemeClr val="tx1"/>
                          </a:solidFill>
                          <a:effectLst/>
                          <a:latin typeface="Arial" charset="0"/>
                        </a:rPr>
                        <a:t>9, p = 0.002418  </a:t>
                      </a:r>
                      <a:endParaRPr lang="en-US" sz="1400" b="0" i="1" u="none" strike="noStrike" dirty="0">
                        <a:solidFill>
                          <a:schemeClr val="tx1"/>
                        </a:solidFill>
                        <a:effectLst/>
                        <a:latin typeface="Arial" charset="0"/>
                      </a:endParaRPr>
                    </a:p>
                  </a:txBody>
                  <a:tcPr marL="12700" marR="12700" marT="1270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gn="l" fontAlgn="b"/>
                      <a:endParaRPr lang="is-IS" sz="1600" b="0" i="0" u="none" strike="noStrike" dirty="0">
                        <a:solidFill>
                          <a:srgbClr val="010204"/>
                        </a:solidFill>
                        <a:effectLst/>
                        <a:latin typeface="Arial" charset="0"/>
                      </a:endParaRPr>
                    </a:p>
                  </a:txBody>
                  <a:tcPr marL="12700" marR="12700" marT="12700" marB="0" anchor="b"/>
                </a:tc>
                <a:tc hMerge="1">
                  <a:txBody>
                    <a:bodyPr/>
                    <a:lstStyle/>
                    <a:p>
                      <a:pPr algn="l" fontAlgn="b"/>
                      <a:endParaRPr lang="is-IS" sz="1600" b="0" i="0" u="none" strike="noStrike" dirty="0">
                        <a:solidFill>
                          <a:srgbClr val="010204"/>
                        </a:solidFill>
                        <a:effectLst/>
                        <a:latin typeface="Arial" charset="0"/>
                      </a:endParaRPr>
                    </a:p>
                  </a:txBody>
                  <a:tcPr marL="12700" marR="12700" marT="12700" marB="0" anchor="b"/>
                </a:tc>
                <a:tc hMerge="1">
                  <a:txBody>
                    <a:bodyPr/>
                    <a:lstStyle/>
                    <a:p>
                      <a:pPr algn="l" fontAlgn="b"/>
                      <a:endParaRPr lang="is-IS" sz="1600" b="0" i="0" u="none" strike="noStrike" dirty="0">
                        <a:solidFill>
                          <a:srgbClr val="010204"/>
                        </a:solidFill>
                        <a:effectLst/>
                        <a:latin typeface="Arial" charset="0"/>
                      </a:endParaRPr>
                    </a:p>
                  </a:txBody>
                  <a:tcPr marL="12700" marR="12700" marT="12700" marB="0" anchor="b"/>
                </a:tc>
                <a:tc hMerge="1">
                  <a:txBody>
                    <a:bodyPr/>
                    <a:lstStyle/>
                    <a:p>
                      <a:pPr algn="l" fontAlgn="b"/>
                      <a:endParaRPr lang="en-US" sz="1600" b="0" i="0" u="none" strike="noStrike" dirty="0">
                        <a:solidFill>
                          <a:srgbClr val="010204"/>
                        </a:solidFill>
                        <a:effectLst/>
                        <a:latin typeface="Arial" charset="0"/>
                      </a:endParaRPr>
                    </a:p>
                  </a:txBody>
                  <a:tcPr marL="12700" marR="12700" marT="12700" marB="0" anchor="b"/>
                </a:tc>
                <a:tc hMerge="1">
                  <a:txBody>
                    <a:bodyPr/>
                    <a:lstStyle/>
                    <a:p>
                      <a:pPr algn="l" fontAlgn="b"/>
                      <a:endParaRPr lang="en-US" sz="1600" b="0" i="0" u="none" strike="noStrike" dirty="0">
                        <a:solidFill>
                          <a:srgbClr val="010204"/>
                        </a:solidFill>
                        <a:effectLst/>
                        <a:latin typeface="Arial" charset="0"/>
                      </a:endParaRPr>
                    </a:p>
                  </a:txBody>
                  <a:tcPr marL="12700" marR="12700" marT="12700" marB="0" anchor="b"/>
                </a:tc>
              </a:tr>
            </a:tbl>
          </a:graphicData>
        </a:graphic>
      </p:graphicFrame>
      <p:pic>
        <p:nvPicPr>
          <p:cNvPr id="7" name="Picture 6"/>
          <p:cNvPicPr>
            <a:picLocks noChangeAspect="1"/>
          </p:cNvPicPr>
          <p:nvPr/>
        </p:nvPicPr>
        <p:blipFill>
          <a:blip r:embed="rId4"/>
          <a:stretch>
            <a:fillRect/>
          </a:stretch>
        </p:blipFill>
        <p:spPr>
          <a:xfrm>
            <a:off x="5702300" y="1271501"/>
            <a:ext cx="6299200" cy="4381500"/>
          </a:xfrm>
          <a:prstGeom prst="rect">
            <a:avLst/>
          </a:prstGeom>
        </p:spPr>
      </p:pic>
      <p:sp>
        <p:nvSpPr>
          <p:cNvPr id="8" name="Content Placeholder 2"/>
          <p:cNvSpPr txBox="1">
            <a:spLocks/>
          </p:cNvSpPr>
          <p:nvPr/>
        </p:nvSpPr>
        <p:spPr>
          <a:xfrm>
            <a:off x="520700" y="3937518"/>
            <a:ext cx="5181600" cy="21118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No significant association in either class:</a:t>
            </a:r>
          </a:p>
          <a:p>
            <a:pPr lvl="1"/>
            <a:r>
              <a:rPr lang="en-US" sz="2000" dirty="0"/>
              <a:t>Comfort with gender </a:t>
            </a:r>
          </a:p>
          <a:p>
            <a:pPr lvl="1"/>
            <a:r>
              <a:rPr lang="en-US" sz="2000" dirty="0"/>
              <a:t>Comfort with years elapsed</a:t>
            </a:r>
          </a:p>
          <a:p>
            <a:pPr lvl="1"/>
            <a:r>
              <a:rPr lang="en-US" sz="2000" dirty="0"/>
              <a:t>Comfort with age</a:t>
            </a:r>
          </a:p>
        </p:txBody>
      </p:sp>
    </p:spTree>
    <p:extLst>
      <p:ext uri="{BB962C8B-B14F-4D97-AF65-F5344CB8AC3E}">
        <p14:creationId xmlns:p14="http://schemas.microsoft.com/office/powerpoint/2010/main" val="212961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67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Background: Barriers to Care</a:t>
            </a:r>
            <a:endParaRPr lang="en-US" sz="4000" dirty="0"/>
          </a:p>
        </p:txBody>
      </p:sp>
      <p:sp>
        <p:nvSpPr>
          <p:cNvPr id="3" name="Content Placeholder 2"/>
          <p:cNvSpPr>
            <a:spLocks noGrp="1"/>
          </p:cNvSpPr>
          <p:nvPr>
            <p:ph sz="half" idx="1"/>
          </p:nvPr>
        </p:nvSpPr>
        <p:spPr>
          <a:xfrm>
            <a:off x="838200" y="1697720"/>
            <a:ext cx="6041571" cy="485644"/>
          </a:xfrm>
        </p:spPr>
        <p:txBody>
          <a:bodyPr>
            <a:normAutofit/>
          </a:bodyPr>
          <a:lstStyle/>
          <a:p>
            <a:pPr>
              <a:spcAft>
                <a:spcPts val="1200"/>
              </a:spcAft>
            </a:pPr>
            <a:r>
              <a:rPr lang="en-US" dirty="0" smtClean="0"/>
              <a:t>Homophobia, real and perceived</a:t>
            </a:r>
          </a:p>
        </p:txBody>
      </p:sp>
      <p:sp>
        <p:nvSpPr>
          <p:cNvPr id="4" name="TextBox 3"/>
          <p:cNvSpPr txBox="1"/>
          <p:nvPr/>
        </p:nvSpPr>
        <p:spPr>
          <a:xfrm>
            <a:off x="170481" y="6273225"/>
            <a:ext cx="12021519" cy="523220"/>
          </a:xfrm>
          <a:prstGeom prst="rect">
            <a:avLst/>
          </a:prstGeom>
          <a:noFill/>
        </p:spPr>
        <p:txBody>
          <a:bodyPr wrap="square" rtlCol="0">
            <a:spAutoFit/>
          </a:bodyPr>
          <a:lstStyle/>
          <a:p>
            <a:r>
              <a:rPr lang="en-US" sz="1400" dirty="0" err="1"/>
              <a:t>Alencar</a:t>
            </a:r>
            <a:r>
              <a:rPr lang="en-US" sz="1400" dirty="0"/>
              <a:t> Albuquerque G, de Lima Garcia C, da Silva </a:t>
            </a:r>
            <a:r>
              <a:rPr lang="en-US" sz="1400" dirty="0" err="1"/>
              <a:t>Quirino</a:t>
            </a:r>
            <a:r>
              <a:rPr lang="en-US" sz="1400" dirty="0"/>
              <a:t> G, et al. Access to health services by lesbian, gay, bisexual, and transgender persons: systematic literature review. </a:t>
            </a:r>
            <a:r>
              <a:rPr lang="en-US" sz="1400" i="1" dirty="0"/>
              <a:t>BMC International Health and Human Rights</a:t>
            </a:r>
            <a:r>
              <a:rPr lang="en-US" sz="1400" dirty="0"/>
              <a:t>. 2016;16:2. doi:10.1186/s12914-015-0072-9.</a:t>
            </a: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saturation sat="116000"/>
                    </a14:imgEffect>
                    <a14:imgEffect>
                      <a14:brightnessContrast bright="26000"/>
                    </a14:imgEffect>
                  </a14:imgLayer>
                </a14:imgProps>
              </a:ext>
              <a:ext uri="{28A0092B-C50C-407E-A947-70E740481C1C}">
                <a14:useLocalDpi xmlns:a14="http://schemas.microsoft.com/office/drawing/2010/main" val="0"/>
              </a:ext>
            </a:extLst>
          </a:blip>
          <a:srcRect l="8135" r="-434"/>
          <a:stretch/>
        </p:blipFill>
        <p:spPr>
          <a:xfrm>
            <a:off x="7547490" y="870092"/>
            <a:ext cx="3806310" cy="5154968"/>
          </a:xfrm>
          <a:prstGeom prst="rect">
            <a:avLst/>
          </a:prstGeom>
        </p:spPr>
      </p:pic>
      <p:sp>
        <p:nvSpPr>
          <p:cNvPr id="8" name="Content Placeholder 2"/>
          <p:cNvSpPr>
            <a:spLocks noGrp="1"/>
          </p:cNvSpPr>
          <p:nvPr>
            <p:ph sz="half" idx="1"/>
          </p:nvPr>
        </p:nvSpPr>
        <p:spPr>
          <a:xfrm>
            <a:off x="838200" y="2401436"/>
            <a:ext cx="5656103" cy="1540525"/>
          </a:xfrm>
        </p:spPr>
        <p:txBody>
          <a:bodyPr>
            <a:normAutofit/>
          </a:bodyPr>
          <a:lstStyle/>
          <a:p>
            <a:pPr>
              <a:spcAft>
                <a:spcPts val="1200"/>
              </a:spcAft>
            </a:pPr>
            <a:r>
              <a:rPr lang="en-US" dirty="0" smtClean="0"/>
              <a:t>Breach of confidentiality and disclosure of orientation or gender identity</a:t>
            </a:r>
          </a:p>
        </p:txBody>
      </p:sp>
      <p:sp>
        <p:nvSpPr>
          <p:cNvPr id="9" name="Content Placeholder 2"/>
          <p:cNvSpPr>
            <a:spLocks noGrp="1"/>
          </p:cNvSpPr>
          <p:nvPr>
            <p:ph sz="half" idx="1"/>
          </p:nvPr>
        </p:nvSpPr>
        <p:spPr>
          <a:xfrm>
            <a:off x="838200" y="3941961"/>
            <a:ext cx="6252090" cy="934314"/>
          </a:xfrm>
        </p:spPr>
        <p:txBody>
          <a:bodyPr>
            <a:normAutofit/>
          </a:bodyPr>
          <a:lstStyle/>
          <a:p>
            <a:pPr>
              <a:spcAft>
                <a:spcPts val="1200"/>
              </a:spcAft>
            </a:pPr>
            <a:r>
              <a:rPr lang="en-US" dirty="0" smtClean="0"/>
              <a:t>Misconceptions about risk factors and recommended screening</a:t>
            </a:r>
          </a:p>
        </p:txBody>
      </p:sp>
      <p:sp>
        <p:nvSpPr>
          <p:cNvPr id="10" name="Content Placeholder 2"/>
          <p:cNvSpPr>
            <a:spLocks noGrp="1"/>
          </p:cNvSpPr>
          <p:nvPr>
            <p:ph sz="half" idx="1"/>
          </p:nvPr>
        </p:nvSpPr>
        <p:spPr>
          <a:xfrm>
            <a:off x="838199" y="5167210"/>
            <a:ext cx="6041571" cy="815080"/>
          </a:xfrm>
        </p:spPr>
        <p:txBody>
          <a:bodyPr>
            <a:normAutofit lnSpcReduction="10000"/>
          </a:bodyPr>
          <a:lstStyle/>
          <a:p>
            <a:pPr>
              <a:spcAft>
                <a:spcPts val="1200"/>
              </a:spcAft>
            </a:pPr>
            <a:r>
              <a:rPr lang="en-US" dirty="0" smtClean="0"/>
              <a:t>Need </a:t>
            </a:r>
            <a:r>
              <a:rPr lang="en-US" dirty="0"/>
              <a:t>for holistic care beyond </a:t>
            </a:r>
            <a:r>
              <a:rPr lang="en-US" dirty="0" smtClean="0"/>
              <a:t>sexual issues</a:t>
            </a:r>
          </a:p>
        </p:txBody>
      </p:sp>
    </p:spTree>
    <p:extLst>
      <p:ext uri="{BB962C8B-B14F-4D97-AF65-F5344CB8AC3E}">
        <p14:creationId xmlns:p14="http://schemas.microsoft.com/office/powerpoint/2010/main" val="137384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cBhvr additive="base">
                                        <p:cTn id="31" dur="500"/>
                                        <p:tgtEl>
                                          <p:spTgt spid="10">
                                            <p:txEl>
                                              <p:pRg st="0" end="0"/>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8" grpId="0" build="p"/>
      <p:bldP spid="9" grpId="0" build="p"/>
      <p:bldP spid="1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alphaModFix amt="67000"/>
          </a:blip>
          <a:tile tx="0" ty="0" sx="100000" sy="100000" flip="none" algn="tl"/>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4000" dirty="0" smtClean="0"/>
              <a:t>Pre-clinical perspectives vs. clinical experience</a:t>
            </a:r>
            <a:endParaRPr lang="en-US"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709" y="1690688"/>
            <a:ext cx="6074289" cy="375074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90689"/>
            <a:ext cx="6074288" cy="375074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2143" y="2705622"/>
            <a:ext cx="6321433" cy="2735809"/>
          </a:xfrm>
          <a:prstGeom prst="rect">
            <a:avLst/>
          </a:prstGeom>
        </p:spPr>
      </p:pic>
    </p:spTree>
    <p:extLst>
      <p:ext uri="{BB962C8B-B14F-4D97-AF65-F5344CB8AC3E}">
        <p14:creationId xmlns:p14="http://schemas.microsoft.com/office/powerpoint/2010/main" val="22643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mt="67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UKCOM compare?</a:t>
            </a:r>
            <a:endParaRPr lang="en-US" dirty="0"/>
          </a:p>
        </p:txBody>
      </p:sp>
      <p:sp>
        <p:nvSpPr>
          <p:cNvPr id="3" name="Content Placeholder 2"/>
          <p:cNvSpPr>
            <a:spLocks noGrp="1"/>
          </p:cNvSpPr>
          <p:nvPr>
            <p:ph sz="half" idx="1"/>
          </p:nvPr>
        </p:nvSpPr>
        <p:spPr>
          <a:xfrm>
            <a:off x="581889" y="1546015"/>
            <a:ext cx="11155679" cy="1966912"/>
          </a:xfrm>
        </p:spPr>
        <p:txBody>
          <a:bodyPr>
            <a:normAutofit/>
          </a:bodyPr>
          <a:lstStyle/>
          <a:p>
            <a:pPr>
              <a:spcAft>
                <a:spcPts val="600"/>
              </a:spcAft>
            </a:pPr>
            <a:r>
              <a:rPr lang="en-US" dirty="0" smtClean="0"/>
              <a:t>UKCOM results are congruent with national results from medical college deans in 2009-2010</a:t>
            </a:r>
          </a:p>
          <a:p>
            <a:pPr lvl="1">
              <a:spcAft>
                <a:spcPts val="600"/>
              </a:spcAft>
            </a:pPr>
            <a:r>
              <a:rPr lang="en-US" dirty="0" smtClean="0"/>
              <a:t>37.5% of M4: “quality of LGBTQ* education is high </a:t>
            </a:r>
            <a:r>
              <a:rPr lang="mr-IN" dirty="0" smtClean="0"/>
              <a:t>–</a:t>
            </a:r>
            <a:r>
              <a:rPr lang="en-US" dirty="0" smtClean="0"/>
              <a:t> somewhat high”</a:t>
            </a:r>
          </a:p>
          <a:p>
            <a:pPr lvl="1">
              <a:spcAft>
                <a:spcPts val="600"/>
              </a:spcAft>
            </a:pPr>
            <a:r>
              <a:rPr lang="en-US" dirty="0" smtClean="0"/>
              <a:t>24.2% of deans**: “coverage of LGBT-related curriculum is good </a:t>
            </a:r>
            <a:r>
              <a:rPr lang="mr-IN" dirty="0" smtClean="0"/>
              <a:t>–</a:t>
            </a:r>
            <a:r>
              <a:rPr lang="en-US" dirty="0" smtClean="0"/>
              <a:t> very good”</a:t>
            </a:r>
          </a:p>
        </p:txBody>
      </p:sp>
      <p:sp>
        <p:nvSpPr>
          <p:cNvPr id="4" name="Content Placeholder 2"/>
          <p:cNvSpPr>
            <a:spLocks noGrp="1"/>
          </p:cNvSpPr>
          <p:nvPr>
            <p:ph sz="half" idx="1"/>
          </p:nvPr>
        </p:nvSpPr>
        <p:spPr>
          <a:xfrm>
            <a:off x="581889" y="3381311"/>
            <a:ext cx="11155679" cy="2625012"/>
          </a:xfrm>
        </p:spPr>
        <p:txBody>
          <a:bodyPr>
            <a:normAutofit/>
          </a:bodyPr>
          <a:lstStyle/>
          <a:p>
            <a:pPr>
              <a:spcAft>
                <a:spcPts val="600"/>
              </a:spcAft>
            </a:pPr>
            <a:r>
              <a:rPr lang="en-US" dirty="0" smtClean="0"/>
              <a:t>Congruent with national results from medical students 2009-2010</a:t>
            </a:r>
          </a:p>
          <a:p>
            <a:pPr lvl="1">
              <a:spcAft>
                <a:spcPts val="600"/>
              </a:spcAft>
            </a:pPr>
            <a:r>
              <a:rPr lang="en-US" b="1" dirty="0"/>
              <a:t>62.5%</a:t>
            </a:r>
            <a:r>
              <a:rPr lang="en-US" dirty="0"/>
              <a:t> </a:t>
            </a:r>
            <a:r>
              <a:rPr lang="en-US" dirty="0" smtClean="0"/>
              <a:t>of UKCOM students: “quality of LGBTQ* education </a:t>
            </a:r>
            <a:r>
              <a:rPr lang="en-US" dirty="0"/>
              <a:t>they received </a:t>
            </a:r>
            <a:r>
              <a:rPr lang="en-US" dirty="0" smtClean="0"/>
              <a:t>is neutral or worse”</a:t>
            </a:r>
          </a:p>
          <a:p>
            <a:pPr lvl="1">
              <a:spcAft>
                <a:spcPts val="600"/>
              </a:spcAft>
            </a:pPr>
            <a:r>
              <a:rPr lang="en-US" b="1" dirty="0" smtClean="0"/>
              <a:t>67.3%</a:t>
            </a:r>
            <a:r>
              <a:rPr lang="en-US" dirty="0" smtClean="0"/>
              <a:t> of nation-wide students***: “quality of LGBT education fair or worse”</a:t>
            </a:r>
          </a:p>
        </p:txBody>
      </p:sp>
      <p:sp>
        <p:nvSpPr>
          <p:cNvPr id="5" name="Content Placeholder 2"/>
          <p:cNvSpPr>
            <a:spLocks noGrp="1"/>
          </p:cNvSpPr>
          <p:nvPr>
            <p:ph sz="half" idx="1"/>
          </p:nvPr>
        </p:nvSpPr>
        <p:spPr>
          <a:xfrm>
            <a:off x="581889" y="5186784"/>
            <a:ext cx="11155679" cy="1639078"/>
          </a:xfrm>
        </p:spPr>
        <p:txBody>
          <a:bodyPr>
            <a:normAutofit/>
          </a:bodyPr>
          <a:lstStyle/>
          <a:p>
            <a:pPr>
              <a:spcAft>
                <a:spcPts val="600"/>
              </a:spcAft>
            </a:pPr>
            <a:r>
              <a:rPr lang="en-US" dirty="0" smtClean="0"/>
              <a:t>At UK and nationwide</a:t>
            </a:r>
          </a:p>
          <a:p>
            <a:pPr lvl="1">
              <a:spcAft>
                <a:spcPts val="600"/>
              </a:spcAft>
            </a:pPr>
            <a:r>
              <a:rPr lang="en-US" dirty="0" smtClean="0"/>
              <a:t>students feel most prepared to treat HIV and STIs</a:t>
            </a:r>
          </a:p>
          <a:p>
            <a:pPr lvl="1">
              <a:spcAft>
                <a:spcPts val="600"/>
              </a:spcAft>
            </a:pPr>
            <a:r>
              <a:rPr lang="en-US" dirty="0" smtClean="0"/>
              <a:t>Least prepared to discuss sexual reassignment surgery and gender transitioning</a:t>
            </a:r>
            <a:endParaRPr lang="en-US" dirty="0"/>
          </a:p>
        </p:txBody>
      </p:sp>
      <p:sp>
        <p:nvSpPr>
          <p:cNvPr id="6" name="TextBox 5"/>
          <p:cNvSpPr txBox="1"/>
          <p:nvPr/>
        </p:nvSpPr>
        <p:spPr>
          <a:xfrm>
            <a:off x="1412795" y="6596390"/>
            <a:ext cx="8656537" cy="261610"/>
          </a:xfrm>
          <a:prstGeom prst="rect">
            <a:avLst/>
          </a:prstGeom>
          <a:noFill/>
        </p:spPr>
        <p:txBody>
          <a:bodyPr wrap="none" rtlCol="0">
            <a:spAutoFit/>
          </a:bodyPr>
          <a:lstStyle/>
          <a:p>
            <a:pPr>
              <a:defRPr/>
            </a:pPr>
            <a:r>
              <a:rPr lang="en-US" sz="1100" dirty="0"/>
              <a:t>** </a:t>
            </a:r>
            <a:r>
              <a:rPr lang="en-US" sz="1100" dirty="0" err="1"/>
              <a:t>Obedin-Maliver</a:t>
            </a:r>
            <a:r>
              <a:rPr lang="en-US" sz="1100" dirty="0"/>
              <a:t>, et al. Lesbian, gay, bisexual, and transgender-related content in undergraduate medical education.  </a:t>
            </a:r>
            <a:r>
              <a:rPr lang="en-US" sz="1100" i="1" dirty="0"/>
              <a:t>JAMA</a:t>
            </a:r>
            <a:r>
              <a:rPr lang="en-US" sz="1100" dirty="0"/>
              <a:t>, 2011; 306(9):971-977</a:t>
            </a:r>
          </a:p>
        </p:txBody>
      </p:sp>
    </p:spTree>
    <p:extLst>
      <p:ext uri="{BB962C8B-B14F-4D97-AF65-F5344CB8AC3E}">
        <p14:creationId xmlns:p14="http://schemas.microsoft.com/office/powerpoint/2010/main" val="24009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22" dur="500"/>
                                        <p:tgtEl>
                                          <p:spTgt spid="4">
                                            <p:txEl>
                                              <p:pRg st="0" end="0"/>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1" end="1"/>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additive="base">
                                        <p:cTn id="29"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 calcmode="lin" valueType="num">
                                      <p:cBhvr additive="base">
                                        <p:cTn id="35"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36" dur="500"/>
                                        <p:tgtEl>
                                          <p:spTgt spid="5">
                                            <p:txEl>
                                              <p:pRg st="0" end="0"/>
                                            </p:txEl>
                                          </p:spTgt>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 calcmode="lin" valueType="num">
                                      <p:cBhvr additive="base">
                                        <p:cTn id="39"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40" dur="500"/>
                                        <p:tgtEl>
                                          <p:spTgt spid="5">
                                            <p:txEl>
                                              <p:pRg st="1" end="1"/>
                                            </p:txEl>
                                          </p:spTgt>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 calcmode="lin" valueType="num">
                                      <p:cBhvr additive="base">
                                        <p:cTn id="43"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44" dur="500"/>
                                        <p:tgtEl>
                                          <p:spTgt spid="5">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Looking ahead</a:t>
            </a:r>
            <a:endParaRPr lang="en-US" dirty="0"/>
          </a:p>
        </p:txBody>
      </p:sp>
      <p:sp>
        <p:nvSpPr>
          <p:cNvPr id="3" name="Content Placeholder 2"/>
          <p:cNvSpPr>
            <a:spLocks noGrp="1"/>
          </p:cNvSpPr>
          <p:nvPr>
            <p:ph sz="half" idx="1"/>
          </p:nvPr>
        </p:nvSpPr>
        <p:spPr>
          <a:xfrm>
            <a:off x="838199" y="1203554"/>
            <a:ext cx="5676901" cy="1742977"/>
          </a:xfrm>
        </p:spPr>
        <p:txBody>
          <a:bodyPr>
            <a:normAutofit/>
          </a:bodyPr>
          <a:lstStyle/>
          <a:p>
            <a:pPr>
              <a:spcAft>
                <a:spcPts val="600"/>
              </a:spcAft>
            </a:pPr>
            <a:r>
              <a:rPr lang="en-US" dirty="0"/>
              <a:t>M4 students are not satisfied yet, but excited about growth opportunities</a:t>
            </a:r>
          </a:p>
          <a:p>
            <a:pPr lvl="1">
              <a:spcAft>
                <a:spcPts val="600"/>
              </a:spcAft>
            </a:pPr>
            <a:r>
              <a:rPr lang="en-US" b="1" dirty="0"/>
              <a:t>70% </a:t>
            </a:r>
            <a:r>
              <a:rPr lang="en-US" dirty="0"/>
              <a:t>would appreciate more </a:t>
            </a:r>
            <a:r>
              <a:rPr lang="en-US" dirty="0" smtClean="0"/>
              <a:t>education</a:t>
            </a:r>
          </a:p>
        </p:txBody>
      </p:sp>
      <p:pic>
        <p:nvPicPr>
          <p:cNvPr id="5" name="Content Placeholder 7"/>
          <p:cNvPicPr>
            <a:picLocks noGrp="1" noChangeAspect="1"/>
          </p:cNvPicPr>
          <p:nvPr>
            <p:ph sz="half" idx="2"/>
          </p:nvPr>
        </p:nvPicPr>
        <p:blipFill>
          <a:blip r:embed="rId4"/>
          <a:stretch>
            <a:fillRect/>
          </a:stretch>
        </p:blipFill>
        <p:spPr>
          <a:xfrm>
            <a:off x="6515100" y="1867694"/>
            <a:ext cx="4495800" cy="4267200"/>
          </a:xfrm>
          <a:prstGeom prst="rect">
            <a:avLst/>
          </a:prstGeom>
        </p:spPr>
      </p:pic>
      <p:sp>
        <p:nvSpPr>
          <p:cNvPr id="6" name="Content Placeholder 2"/>
          <p:cNvSpPr txBox="1">
            <a:spLocks/>
          </p:cNvSpPr>
          <p:nvPr/>
        </p:nvSpPr>
        <p:spPr>
          <a:xfrm>
            <a:off x="838198" y="3123537"/>
            <a:ext cx="5676901" cy="343649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600"/>
              </a:spcAft>
            </a:pPr>
            <a:r>
              <a:rPr lang="en-US" dirty="0" smtClean="0"/>
              <a:t>Improve education on subjects of concern:</a:t>
            </a:r>
          </a:p>
          <a:p>
            <a:pPr lvl="1">
              <a:spcAft>
                <a:spcPts val="600"/>
              </a:spcAft>
            </a:pPr>
            <a:r>
              <a:rPr lang="en-US" dirty="0" smtClean="0"/>
              <a:t>Barriers to access</a:t>
            </a:r>
          </a:p>
          <a:p>
            <a:pPr lvl="1">
              <a:spcAft>
                <a:spcPts val="600"/>
              </a:spcAft>
            </a:pPr>
            <a:r>
              <a:rPr lang="en-US" dirty="0" smtClean="0"/>
              <a:t>Gender identity</a:t>
            </a:r>
          </a:p>
          <a:p>
            <a:pPr lvl="1">
              <a:spcAft>
                <a:spcPts val="600"/>
              </a:spcAft>
            </a:pPr>
            <a:r>
              <a:rPr lang="en-US" dirty="0" smtClean="0"/>
              <a:t>Coming out</a:t>
            </a:r>
          </a:p>
          <a:p>
            <a:pPr lvl="1">
              <a:spcAft>
                <a:spcPts val="600"/>
              </a:spcAft>
            </a:pPr>
            <a:r>
              <a:rPr lang="en-US" dirty="0" smtClean="0"/>
              <a:t>Sexual identity disorders</a:t>
            </a:r>
          </a:p>
          <a:p>
            <a:pPr lvl="1">
              <a:spcAft>
                <a:spcPts val="600"/>
              </a:spcAft>
            </a:pPr>
            <a:r>
              <a:rPr lang="en-US" dirty="0" smtClean="0"/>
              <a:t>Gender transitioning, gender confirmation surgery</a:t>
            </a:r>
            <a:endParaRPr lang="en-US" dirty="0"/>
          </a:p>
        </p:txBody>
      </p:sp>
    </p:spTree>
    <p:extLst>
      <p:ext uri="{BB962C8B-B14F-4D97-AF65-F5344CB8AC3E}">
        <p14:creationId xmlns:p14="http://schemas.microsoft.com/office/powerpoint/2010/main" val="64509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alphaModFix amt="67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First-year and fourth-year students alike want more LGBTQ*-specific </a:t>
            </a:r>
            <a:r>
              <a:rPr lang="en-US" dirty="0" smtClean="0"/>
              <a:t>training</a:t>
            </a:r>
            <a:endParaRPr lang="en-US" dirty="0"/>
          </a:p>
        </p:txBody>
      </p:sp>
      <p:sp>
        <p:nvSpPr>
          <p:cNvPr id="3" name="Content Placeholder 2"/>
          <p:cNvSpPr>
            <a:spLocks noGrp="1"/>
          </p:cNvSpPr>
          <p:nvPr>
            <p:ph sz="half" idx="1"/>
          </p:nvPr>
        </p:nvSpPr>
        <p:spPr>
          <a:xfrm>
            <a:off x="838197" y="4903051"/>
            <a:ext cx="5097905" cy="1134183"/>
          </a:xfrm>
        </p:spPr>
        <p:txBody>
          <a:bodyPr>
            <a:noAutofit/>
          </a:bodyPr>
          <a:lstStyle/>
          <a:p>
            <a:pPr fontAlgn="ctr">
              <a:spcAft>
                <a:spcPts val="600"/>
              </a:spcAft>
            </a:pPr>
            <a:r>
              <a:rPr lang="en-US" sz="3200" dirty="0" smtClean="0"/>
              <a:t>Clinical and pre-clinical electives</a:t>
            </a:r>
            <a:endParaRPr lang="en-US" dirty="0"/>
          </a:p>
        </p:txBody>
      </p:sp>
      <p:pic>
        <p:nvPicPr>
          <p:cNvPr id="5" name="Content Placeholder 8"/>
          <p:cNvPicPr>
            <a:picLocks noGrp="1" noChangeAspect="1"/>
          </p:cNvPicPr>
          <p:nvPr>
            <p:ph sz="half" idx="2"/>
          </p:nvPr>
        </p:nvPicPr>
        <p:blipFill>
          <a:blip r:embed="rId3"/>
          <a:stretch>
            <a:fillRect/>
          </a:stretch>
        </p:blipFill>
        <p:spPr>
          <a:xfrm>
            <a:off x="6172200" y="1868702"/>
            <a:ext cx="5181600" cy="4265184"/>
          </a:xfrm>
          <a:prstGeom prst="rect">
            <a:avLst/>
          </a:prstGeom>
        </p:spPr>
      </p:pic>
      <p:sp>
        <p:nvSpPr>
          <p:cNvPr id="6" name="Content Placeholder 2"/>
          <p:cNvSpPr txBox="1">
            <a:spLocks/>
          </p:cNvSpPr>
          <p:nvPr/>
        </p:nvSpPr>
        <p:spPr>
          <a:xfrm>
            <a:off x="838199" y="2205489"/>
            <a:ext cx="5097905" cy="5765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ctr">
              <a:spcAft>
                <a:spcPts val="600"/>
              </a:spcAft>
            </a:pPr>
            <a:r>
              <a:rPr lang="en-US" sz="3200" dirty="0" smtClean="0"/>
              <a:t>Shadowing opportunities </a:t>
            </a:r>
            <a:endParaRPr lang="en-US" dirty="0" smtClean="0"/>
          </a:p>
        </p:txBody>
      </p:sp>
      <p:sp>
        <p:nvSpPr>
          <p:cNvPr id="7" name="Content Placeholder 2"/>
          <p:cNvSpPr txBox="1">
            <a:spLocks/>
          </p:cNvSpPr>
          <p:nvPr/>
        </p:nvSpPr>
        <p:spPr>
          <a:xfrm>
            <a:off x="838198" y="3296870"/>
            <a:ext cx="5097905" cy="10913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ctr">
              <a:spcAft>
                <a:spcPts val="600"/>
              </a:spcAft>
            </a:pPr>
            <a:r>
              <a:rPr lang="en-US" sz="3200" dirty="0" smtClean="0"/>
              <a:t>Interview training with standardized patients</a:t>
            </a:r>
            <a:endParaRPr lang="en-US" dirty="0" smtClean="0"/>
          </a:p>
        </p:txBody>
      </p:sp>
    </p:spTree>
    <p:extLst>
      <p:ext uri="{BB962C8B-B14F-4D97-AF65-F5344CB8AC3E}">
        <p14:creationId xmlns:p14="http://schemas.microsoft.com/office/powerpoint/2010/main" val="31497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alphaModFix amt="67000"/>
          </a:blip>
          <a:tile tx="0" ty="0" sx="100000" sy="100000" flip="none" algn="tl"/>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2500" b="12500"/>
          <a:stretch/>
        </p:blipFill>
        <p:spPr>
          <a:xfrm>
            <a:off x="0" y="0"/>
            <a:ext cx="12192000" cy="6858000"/>
          </a:xfrm>
          <a:prstGeom prst="rect">
            <a:avLst/>
          </a:prstGeom>
        </p:spPr>
      </p:pic>
      <p:sp>
        <p:nvSpPr>
          <p:cNvPr id="6" name="Title 1"/>
          <p:cNvSpPr>
            <a:spLocks noGrp="1"/>
          </p:cNvSpPr>
          <p:nvPr>
            <p:ph type="title"/>
          </p:nvPr>
        </p:nvSpPr>
        <p:spPr>
          <a:xfrm>
            <a:off x="838200" y="4619884"/>
            <a:ext cx="10515600" cy="1325563"/>
          </a:xfrm>
        </p:spPr>
        <p:txBody>
          <a:bodyPr>
            <a:noAutofit/>
          </a:bodyPr>
          <a:lstStyle/>
          <a:p>
            <a:pPr algn="ctr"/>
            <a:r>
              <a:rPr lang="en-US" sz="4800" dirty="0" smtClean="0">
                <a:solidFill>
                  <a:schemeClr val="bg1"/>
                </a:solidFill>
              </a:rPr>
              <a:t>Thank you!</a:t>
            </a:r>
            <a:br>
              <a:rPr lang="en-US" sz="4800" dirty="0" smtClean="0">
                <a:solidFill>
                  <a:schemeClr val="bg1"/>
                </a:solidFill>
              </a:rPr>
            </a:br>
            <a:r>
              <a:rPr lang="en-US" sz="1600" dirty="0">
                <a:solidFill>
                  <a:schemeClr val="bg1"/>
                </a:solidFill>
              </a:rPr>
              <a:t> </a:t>
            </a:r>
            <a:r>
              <a:rPr lang="en-US" sz="4800" dirty="0" smtClean="0">
                <a:solidFill>
                  <a:schemeClr val="bg1"/>
                </a:solidFill>
              </a:rPr>
              <a:t/>
            </a:r>
            <a:br>
              <a:rPr lang="en-US" sz="4800" dirty="0" smtClean="0">
                <a:solidFill>
                  <a:schemeClr val="bg1"/>
                </a:solidFill>
              </a:rPr>
            </a:br>
            <a:r>
              <a:rPr lang="en-US" sz="2800" dirty="0">
                <a:solidFill>
                  <a:schemeClr val="bg1"/>
                </a:solidFill>
              </a:rPr>
              <a:t>J</a:t>
            </a:r>
            <a:r>
              <a:rPr lang="en-US" sz="2800" dirty="0" smtClean="0">
                <a:solidFill>
                  <a:schemeClr val="bg1"/>
                </a:solidFill>
              </a:rPr>
              <a:t>essica </a:t>
            </a:r>
            <a:r>
              <a:rPr lang="en-US" sz="2800" dirty="0" smtClean="0">
                <a:solidFill>
                  <a:schemeClr val="bg1"/>
                </a:solidFill>
              </a:rPr>
              <a:t>Adkins</a:t>
            </a:r>
            <a:br>
              <a:rPr lang="en-US" sz="2800" dirty="0" smtClean="0">
                <a:solidFill>
                  <a:schemeClr val="bg1"/>
                </a:solidFill>
              </a:rPr>
            </a:br>
            <a:r>
              <a:rPr lang="en-US" sz="2800" dirty="0" smtClean="0">
                <a:solidFill>
                  <a:schemeClr val="bg1"/>
                </a:solidFill>
              </a:rPr>
              <a:t>M.D. Candidate, 2020</a:t>
            </a:r>
            <a:r>
              <a:rPr lang="en-US" sz="2800" dirty="0" smtClean="0">
                <a:solidFill>
                  <a:schemeClr val="bg1"/>
                </a:solidFill>
              </a:rPr>
              <a:t/>
            </a:r>
            <a:br>
              <a:rPr lang="en-US" sz="2800" dirty="0" smtClean="0">
                <a:solidFill>
                  <a:schemeClr val="bg1"/>
                </a:solidFill>
              </a:rPr>
            </a:br>
            <a:r>
              <a:rPr lang="en-US" sz="2800" dirty="0" err="1" smtClean="0">
                <a:solidFill>
                  <a:schemeClr val="bg1"/>
                </a:solidFill>
              </a:rPr>
              <a:t>jessica.adkins@uky.edu</a:t>
            </a:r>
            <a:endParaRPr lang="en-US" sz="2800" dirty="0">
              <a:solidFill>
                <a:schemeClr val="bg1"/>
              </a:solidFill>
            </a:endParaRPr>
          </a:p>
        </p:txBody>
      </p:sp>
    </p:spTree>
    <p:extLst>
      <p:ext uri="{BB962C8B-B14F-4D97-AF65-F5344CB8AC3E}">
        <p14:creationId xmlns:p14="http://schemas.microsoft.com/office/powerpoint/2010/main" val="143037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Aims of the Survey</a:t>
            </a:r>
            <a:endParaRPr lang="en-US" sz="4000" dirty="0"/>
          </a:p>
        </p:txBody>
      </p:sp>
      <p:sp>
        <p:nvSpPr>
          <p:cNvPr id="3" name="Content Placeholder 2"/>
          <p:cNvSpPr>
            <a:spLocks noGrp="1"/>
          </p:cNvSpPr>
          <p:nvPr>
            <p:ph sz="half" idx="1"/>
          </p:nvPr>
        </p:nvSpPr>
        <p:spPr>
          <a:xfrm>
            <a:off x="838199" y="1697719"/>
            <a:ext cx="10515601" cy="560289"/>
          </a:xfrm>
        </p:spPr>
        <p:txBody>
          <a:bodyPr>
            <a:normAutofit/>
          </a:bodyPr>
          <a:lstStyle/>
          <a:p>
            <a:pPr>
              <a:lnSpc>
                <a:spcPct val="100000"/>
              </a:lnSpc>
              <a:spcAft>
                <a:spcPts val="600"/>
              </a:spcAft>
            </a:pPr>
            <a:r>
              <a:rPr lang="en-US" sz="2400" dirty="0"/>
              <a:t>E</a:t>
            </a:r>
            <a:r>
              <a:rPr lang="en-US" sz="2400" dirty="0" smtClean="0"/>
              <a:t>valuate current medical student training in issues specific to LGBTQ* patients</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938" t="17571" r="239" b="21134"/>
          <a:stretch/>
        </p:blipFill>
        <p:spPr>
          <a:xfrm>
            <a:off x="3385863" y="4026562"/>
            <a:ext cx="5420274" cy="2628012"/>
          </a:xfrm>
          <a:prstGeom prst="rect">
            <a:avLst/>
          </a:prstGeom>
        </p:spPr>
      </p:pic>
      <p:sp>
        <p:nvSpPr>
          <p:cNvPr id="8" name="Content Placeholder 2"/>
          <p:cNvSpPr>
            <a:spLocks noGrp="1"/>
          </p:cNvSpPr>
          <p:nvPr>
            <p:ph sz="half" idx="1"/>
          </p:nvPr>
        </p:nvSpPr>
        <p:spPr>
          <a:xfrm>
            <a:off x="838199" y="2258008"/>
            <a:ext cx="10515601" cy="560289"/>
          </a:xfrm>
        </p:spPr>
        <p:txBody>
          <a:bodyPr>
            <a:normAutofit/>
          </a:bodyPr>
          <a:lstStyle/>
          <a:p>
            <a:pPr>
              <a:lnSpc>
                <a:spcPct val="100000"/>
              </a:lnSpc>
              <a:spcAft>
                <a:spcPts val="600"/>
              </a:spcAft>
            </a:pPr>
            <a:r>
              <a:rPr lang="en-US" sz="2400" dirty="0"/>
              <a:t>Identify opportunities for improvement in pre-clinical and clinical curriculums </a:t>
            </a:r>
          </a:p>
        </p:txBody>
      </p:sp>
      <p:sp>
        <p:nvSpPr>
          <p:cNvPr id="9" name="Content Placeholder 2"/>
          <p:cNvSpPr>
            <a:spLocks noGrp="1"/>
          </p:cNvSpPr>
          <p:nvPr>
            <p:ph sz="half" idx="1"/>
          </p:nvPr>
        </p:nvSpPr>
        <p:spPr>
          <a:xfrm>
            <a:off x="838199" y="2818297"/>
            <a:ext cx="10515601" cy="560289"/>
          </a:xfrm>
        </p:spPr>
        <p:txBody>
          <a:bodyPr>
            <a:normAutofit/>
          </a:bodyPr>
          <a:lstStyle/>
          <a:p>
            <a:pPr>
              <a:lnSpc>
                <a:spcPct val="100000"/>
              </a:lnSpc>
              <a:spcAft>
                <a:spcPts val="600"/>
              </a:spcAft>
            </a:pPr>
            <a:r>
              <a:rPr lang="en-US" sz="2400" dirty="0"/>
              <a:t>Assess the effect of curriculum changes by administering the survey annually </a:t>
            </a:r>
          </a:p>
        </p:txBody>
      </p:sp>
      <p:sp>
        <p:nvSpPr>
          <p:cNvPr id="10" name="Content Placeholder 2"/>
          <p:cNvSpPr>
            <a:spLocks noGrp="1"/>
          </p:cNvSpPr>
          <p:nvPr>
            <p:ph sz="half" idx="1"/>
          </p:nvPr>
        </p:nvSpPr>
        <p:spPr>
          <a:xfrm>
            <a:off x="838199" y="3378586"/>
            <a:ext cx="10515601" cy="950818"/>
          </a:xfrm>
        </p:spPr>
        <p:txBody>
          <a:bodyPr>
            <a:normAutofit/>
          </a:bodyPr>
          <a:lstStyle/>
          <a:p>
            <a:pPr>
              <a:lnSpc>
                <a:spcPct val="100000"/>
              </a:lnSpc>
              <a:spcAft>
                <a:spcPts val="600"/>
              </a:spcAft>
            </a:pPr>
            <a:r>
              <a:rPr lang="en-US" sz="2400" dirty="0"/>
              <a:t>Prepare physicians in order to improve outcomes for this often-disparaged population</a:t>
            </a:r>
            <a:endParaRPr lang="en-US" sz="2000" dirty="0"/>
          </a:p>
        </p:txBody>
      </p:sp>
    </p:spTree>
    <p:extLst>
      <p:ext uri="{BB962C8B-B14F-4D97-AF65-F5344CB8AC3E}">
        <p14:creationId xmlns:p14="http://schemas.microsoft.com/office/powerpoint/2010/main" val="94660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500"/>
                                        <p:tgtEl>
                                          <p:spTgt spid="10">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P spid="9" grpId="0" build="p"/>
      <p:bldP spid="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Methods</a:t>
            </a:r>
            <a:endParaRPr lang="en-US" sz="4000" dirty="0"/>
          </a:p>
        </p:txBody>
      </p:sp>
      <p:sp>
        <p:nvSpPr>
          <p:cNvPr id="3" name="Content Placeholder 2"/>
          <p:cNvSpPr>
            <a:spLocks noGrp="1"/>
          </p:cNvSpPr>
          <p:nvPr>
            <p:ph sz="half" idx="1"/>
          </p:nvPr>
        </p:nvSpPr>
        <p:spPr>
          <a:xfrm>
            <a:off x="838200" y="1697720"/>
            <a:ext cx="6041571" cy="2762314"/>
          </a:xfrm>
        </p:spPr>
        <p:txBody>
          <a:bodyPr>
            <a:normAutofit/>
          </a:bodyPr>
          <a:lstStyle/>
          <a:p>
            <a:pPr>
              <a:lnSpc>
                <a:spcPct val="150000"/>
              </a:lnSpc>
            </a:pPr>
            <a:r>
              <a:rPr lang="en-US" dirty="0" smtClean="0"/>
              <a:t>February 2017 </a:t>
            </a:r>
            <a:r>
              <a:rPr lang="en-US" dirty="0"/>
              <a:t>survey of M1 and M4:</a:t>
            </a:r>
          </a:p>
          <a:p>
            <a:pPr lvl="1">
              <a:lnSpc>
                <a:spcPct val="150000"/>
              </a:lnSpc>
            </a:pPr>
            <a:r>
              <a:rPr lang="en-US" dirty="0"/>
              <a:t>LGBTQ education in UK COM</a:t>
            </a:r>
          </a:p>
          <a:p>
            <a:pPr lvl="1">
              <a:lnSpc>
                <a:spcPct val="150000"/>
              </a:lnSpc>
            </a:pPr>
            <a:r>
              <a:rPr lang="en-US" dirty="0"/>
              <a:t>P</a:t>
            </a:r>
            <a:r>
              <a:rPr lang="en-US" dirty="0" smtClean="0"/>
              <a:t>reparedness </a:t>
            </a:r>
            <a:r>
              <a:rPr lang="en-US" dirty="0"/>
              <a:t>to treat LGBTQ* patients</a:t>
            </a:r>
          </a:p>
          <a:p>
            <a:pPr lvl="1">
              <a:lnSpc>
                <a:spcPct val="150000"/>
              </a:lnSpc>
            </a:pPr>
            <a:r>
              <a:rPr lang="en-US" dirty="0"/>
              <a:t>A</a:t>
            </a:r>
            <a:r>
              <a:rPr lang="en-US" dirty="0" smtClean="0"/>
              <a:t>ttitudes </a:t>
            </a:r>
            <a:r>
              <a:rPr lang="en-US" dirty="0"/>
              <a:t>about 16 LGBTQ* </a:t>
            </a:r>
            <a:r>
              <a:rPr lang="en-US" dirty="0" smtClean="0"/>
              <a:t>issues</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2143" y="2242232"/>
            <a:ext cx="4111657" cy="3338287"/>
          </a:xfrm>
          <a:prstGeom prst="rect">
            <a:avLst/>
          </a:prstGeom>
        </p:spPr>
      </p:pic>
      <p:sp>
        <p:nvSpPr>
          <p:cNvPr id="6" name="Content Placeholder 2"/>
          <p:cNvSpPr>
            <a:spLocks noGrp="1"/>
          </p:cNvSpPr>
          <p:nvPr>
            <p:ph sz="half" idx="1"/>
          </p:nvPr>
        </p:nvSpPr>
        <p:spPr>
          <a:xfrm>
            <a:off x="838200" y="4460034"/>
            <a:ext cx="6041571" cy="2762314"/>
          </a:xfrm>
        </p:spPr>
        <p:txBody>
          <a:bodyPr>
            <a:normAutofit/>
          </a:bodyPr>
          <a:lstStyle/>
          <a:p>
            <a:pPr>
              <a:lnSpc>
                <a:spcPct val="150000"/>
              </a:lnSpc>
            </a:pPr>
            <a:r>
              <a:rPr lang="en-US" dirty="0"/>
              <a:t>34% response rate from each class</a:t>
            </a:r>
          </a:p>
          <a:p>
            <a:pPr lvl="1">
              <a:lnSpc>
                <a:spcPct val="150000"/>
              </a:lnSpc>
            </a:pPr>
            <a:r>
              <a:rPr lang="en-US" dirty="0"/>
              <a:t>M1: 47/140</a:t>
            </a:r>
          </a:p>
          <a:p>
            <a:pPr lvl="1">
              <a:lnSpc>
                <a:spcPct val="150000"/>
              </a:lnSpc>
            </a:pPr>
            <a:r>
              <a:rPr lang="en-US" dirty="0"/>
              <a:t>M4: 40/118</a:t>
            </a:r>
          </a:p>
        </p:txBody>
      </p:sp>
    </p:spTree>
    <p:extLst>
      <p:ext uri="{BB962C8B-B14F-4D97-AF65-F5344CB8AC3E}">
        <p14:creationId xmlns:p14="http://schemas.microsoft.com/office/powerpoint/2010/main" val="213705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2" end="2"/>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6">
                                            <p:txEl>
                                              <p:pRg st="0" end="0"/>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 calcmode="lin" valueType="num">
                                      <p:cBhvr additive="base">
                                        <p:cTn id="29"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30" dur="500"/>
                                        <p:tgtEl>
                                          <p:spTgt spid="6">
                                            <p:txEl>
                                              <p:pRg st="1" end="1"/>
                                            </p:txEl>
                                          </p:spTgt>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 calcmode="lin" valueType="num">
                                      <p:cBhvr additive="base">
                                        <p:cTn id="33"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3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Age</a:t>
            </a: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751206654"/>
              </p:ext>
            </p:extLst>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5"/>
          <p:cNvGraphicFramePr>
            <a:graphicFrameLocks noGrp="1"/>
          </p:cNvGraphicFramePr>
          <p:nvPr>
            <p:ph sz="half" idx="2"/>
            <p:extLst>
              <p:ext uri="{D42A27DB-BD31-4B8C-83A1-F6EECF244321}">
                <p14:modId xmlns:p14="http://schemas.microsoft.com/office/powerpoint/2010/main" val="1669065649"/>
              </p:ext>
            </p:extLst>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10087429" y="5776686"/>
            <a:ext cx="466794" cy="276999"/>
          </a:xfrm>
          <a:prstGeom prst="rect">
            <a:avLst/>
          </a:prstGeom>
          <a:noFill/>
        </p:spPr>
        <p:txBody>
          <a:bodyPr wrap="none" rtlCol="0">
            <a:spAutoFit/>
          </a:bodyPr>
          <a:lstStyle/>
          <a:p>
            <a:r>
              <a:rPr lang="en-US" sz="1200" smtClean="0"/>
              <a:t>(0%)</a:t>
            </a:r>
            <a:endParaRPr lang="en-US" sz="1200"/>
          </a:p>
        </p:txBody>
      </p:sp>
    </p:spTree>
    <p:extLst>
      <p:ext uri="{BB962C8B-B14F-4D97-AF65-F5344CB8AC3E}">
        <p14:creationId xmlns:p14="http://schemas.microsoft.com/office/powerpoint/2010/main" val="15721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Autofit/>
          </a:bodyPr>
          <a:lstStyle/>
          <a:p>
            <a:r>
              <a:rPr lang="en-US" sz="3200" dirty="0"/>
              <a:t>How many years elapsed between your undergraduate degree and the time you entered medical school?</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53543755"/>
              </p:ext>
            </p:extLst>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nvGraphicFramePr>
        <p:xfrm>
          <a:off x="3809999" y="2057400"/>
          <a:ext cx="4572001"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ontent Placeholder 9"/>
          <p:cNvGraphicFramePr>
            <a:graphicFrameLocks noGrp="1"/>
          </p:cNvGraphicFramePr>
          <p:nvPr>
            <p:ph sz="half" idx="2"/>
            <p:extLst>
              <p:ext uri="{D42A27DB-BD31-4B8C-83A1-F6EECF244321}">
                <p14:modId xmlns:p14="http://schemas.microsoft.com/office/powerpoint/2010/main" val="1426929861"/>
              </p:ext>
            </p:extLst>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6620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10"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M1 Students: how much experience have you had interacting with or learning about LGBTQ* individuals?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83813872"/>
              </p:ext>
            </p:extLst>
          </p:nvPr>
        </p:nvGraphicFramePr>
        <p:xfrm>
          <a:off x="624114" y="1825624"/>
          <a:ext cx="5395686" cy="46912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5"/>
          <p:cNvGraphicFramePr>
            <a:graphicFrameLocks noGrp="1"/>
          </p:cNvGraphicFramePr>
          <p:nvPr>
            <p:ph sz="half" idx="2"/>
            <p:extLst>
              <p:ext uri="{D42A27DB-BD31-4B8C-83A1-F6EECF244321}">
                <p14:modId xmlns:p14="http://schemas.microsoft.com/office/powerpoint/2010/main" val="1725045110"/>
              </p:ext>
            </p:extLst>
          </p:nvPr>
        </p:nvGraphicFramePr>
        <p:xfrm>
          <a:off x="6019800" y="2801257"/>
          <a:ext cx="5334000" cy="24467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4360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Gender Identity</a:t>
            </a: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10777668"/>
              </p:ext>
            </p:extLst>
          </p:nvPr>
        </p:nvGraphicFramePr>
        <p:xfrm>
          <a:off x="0" y="1690688"/>
          <a:ext cx="6019800" cy="51673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5"/>
          <p:cNvGraphicFramePr>
            <a:graphicFrameLocks noGrp="1"/>
          </p:cNvGraphicFramePr>
          <p:nvPr>
            <p:ph sz="half" idx="2"/>
            <p:extLst>
              <p:ext uri="{D42A27DB-BD31-4B8C-83A1-F6EECF244321}">
                <p14:modId xmlns:p14="http://schemas.microsoft.com/office/powerpoint/2010/main" val="1908123795"/>
              </p:ext>
            </p:extLst>
          </p:nvPr>
        </p:nvGraphicFramePr>
        <p:xfrm>
          <a:off x="6019800" y="1690688"/>
          <a:ext cx="6172200" cy="516731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2579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Sexual Orientation</a:t>
            </a: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247311478"/>
              </p:ext>
            </p:extLst>
          </p:nvPr>
        </p:nvGraphicFramePr>
        <p:xfrm>
          <a:off x="0" y="1825624"/>
          <a:ext cx="6019800" cy="50323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5"/>
          <p:cNvGraphicFramePr>
            <a:graphicFrameLocks noGrp="1"/>
          </p:cNvGraphicFramePr>
          <p:nvPr>
            <p:ph sz="half" idx="2"/>
            <p:extLst>
              <p:ext uri="{D42A27DB-BD31-4B8C-83A1-F6EECF244321}">
                <p14:modId xmlns:p14="http://schemas.microsoft.com/office/powerpoint/2010/main" val="1626461442"/>
              </p:ext>
            </p:extLst>
          </p:nvPr>
        </p:nvGraphicFramePr>
        <p:xfrm>
          <a:off x="6172200" y="1825625"/>
          <a:ext cx="6019800" cy="50323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2819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1902</TotalTime>
  <Words>1609</Words>
  <Application>Microsoft Macintosh PowerPoint</Application>
  <PresentationFormat>Widescreen</PresentationFormat>
  <Paragraphs>198</Paragraphs>
  <Slides>24</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Calibri</vt:lpstr>
      <vt:lpstr>Cambria</vt:lpstr>
      <vt:lpstr>Mangal</vt:lpstr>
      <vt:lpstr>Arial</vt:lpstr>
      <vt:lpstr>Office Theme</vt:lpstr>
      <vt:lpstr>LGBTQ*-Specific Medical Education at the University of Kentucky</vt:lpstr>
      <vt:lpstr>Background: Barriers to Care</vt:lpstr>
      <vt:lpstr>Aims of the Survey</vt:lpstr>
      <vt:lpstr>Methods</vt:lpstr>
      <vt:lpstr>Student Age</vt:lpstr>
      <vt:lpstr>How many years elapsed between your undergraduate degree and the time you entered medical school?</vt:lpstr>
      <vt:lpstr>M1 Students: how much experience have you had interacting with or learning about LGBTQ* individuals?</vt:lpstr>
      <vt:lpstr>Gender Identity</vt:lpstr>
      <vt:lpstr>Sexual Orientation</vt:lpstr>
      <vt:lpstr>Comfort Level</vt:lpstr>
      <vt:lpstr>How important do M1 students think it is, as future physicians, to learn about each of the following healthcare issues? </vt:lpstr>
      <vt:lpstr>How do M4 students rate preparedness for addressing healthcare issues unique to LGBTQ* individuals? </vt:lpstr>
      <vt:lpstr>How often in future practice do M4 students anticipate encountering each of these issues?</vt:lpstr>
      <vt:lpstr>M4 self-reported preparedness vs. anticipated clinical frequency</vt:lpstr>
      <vt:lpstr>M4 Student Perspectives</vt:lpstr>
      <vt:lpstr>What types of education regarding LGBTQ*-specific populations of health issues do you think medical students should receive?</vt:lpstr>
      <vt:lpstr>Which additional training opportunities in LGBTQ* health would you be interested in receiving, now or in the future?</vt:lpstr>
      <vt:lpstr>Students want more LGBTQ*-specific education</vt:lpstr>
      <vt:lpstr>Correlative Data</vt:lpstr>
      <vt:lpstr>Pre-clinical perspectives vs. clinical experience</vt:lpstr>
      <vt:lpstr>How does UKCOM compare?</vt:lpstr>
      <vt:lpstr>Looking ahead</vt:lpstr>
      <vt:lpstr>First-year and fourth-year students alike want more LGBTQ*-specific training</vt:lpstr>
      <vt:lpstr>Thank you!   Jessica Adkins M.D. Candidate, 2020 jessica.adkins@uky.edu</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Adkins, Jessica G</dc:creator>
  <cp:lastModifiedBy>Adkins, Jessica G</cp:lastModifiedBy>
  <cp:revision>128</cp:revision>
  <cp:lastPrinted>2017-07-28T19:25:06Z</cp:lastPrinted>
  <dcterms:created xsi:type="dcterms:W3CDTF">2017-07-13T08:34:37Z</dcterms:created>
  <dcterms:modified xsi:type="dcterms:W3CDTF">2017-12-05T17:19:28Z</dcterms:modified>
</cp:coreProperties>
</file>