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61" r:id="rId2"/>
    <p:sldId id="257" r:id="rId3"/>
    <p:sldId id="262" r:id="rId4"/>
    <p:sldId id="263" r:id="rId5"/>
    <p:sldId id="264" r:id="rId6"/>
    <p:sldId id="265" r:id="rId7"/>
    <p:sldId id="266" r:id="rId8"/>
    <p:sldId id="268" r:id="rId9"/>
    <p:sldId id="270" r:id="rId10"/>
    <p:sldId id="259" r:id="rId11"/>
    <p:sldId id="298" r:id="rId12"/>
    <p:sldId id="272" r:id="rId13"/>
    <p:sldId id="273" r:id="rId14"/>
    <p:sldId id="274" r:id="rId15"/>
    <p:sldId id="275" r:id="rId16"/>
    <p:sldId id="276" r:id="rId17"/>
    <p:sldId id="277" r:id="rId18"/>
    <p:sldId id="278" r:id="rId19"/>
    <p:sldId id="279" r:id="rId20"/>
    <p:sldId id="280" r:id="rId21"/>
    <p:sldId id="281" r:id="rId22"/>
    <p:sldId id="310" r:id="rId23"/>
    <p:sldId id="312" r:id="rId24"/>
    <p:sldId id="283" r:id="rId25"/>
    <p:sldId id="284" r:id="rId26"/>
    <p:sldId id="307" r:id="rId27"/>
    <p:sldId id="309" r:id="rId28"/>
    <p:sldId id="311" r:id="rId29"/>
    <p:sldId id="308" r:id="rId30"/>
    <p:sldId id="301" r:id="rId31"/>
    <p:sldId id="302" r:id="rId32"/>
    <p:sldId id="289" r:id="rId33"/>
    <p:sldId id="290" r:id="rId34"/>
    <p:sldId id="291" r:id="rId35"/>
    <p:sldId id="292" r:id="rId36"/>
    <p:sldId id="293" r:id="rId37"/>
    <p:sldId id="303" r:id="rId38"/>
    <p:sldId id="294" r:id="rId39"/>
    <p:sldId id="295" r:id="rId40"/>
    <p:sldId id="305" r:id="rId41"/>
    <p:sldId id="304" r:id="rId42"/>
    <p:sldId id="306" r:id="rId43"/>
    <p:sldId id="26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7561"/>
  </p:normalViewPr>
  <p:slideViewPr>
    <p:cSldViewPr snapToGrid="0" snapToObjects="1">
      <p:cViewPr>
        <p:scale>
          <a:sx n="105" d="100"/>
          <a:sy n="105" d="100"/>
        </p:scale>
        <p:origin x="1096" y="-3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4" Type="http://schemas.openxmlformats.org/officeDocument/2006/relationships/chartUserShapes" Target="../drawings/drawing2.xml"/><Relationship Id="rId1" Type="http://schemas.microsoft.com/office/2011/relationships/chartStyle" Target="style1.xml"/><Relationship Id="rId2" Type="http://schemas.microsoft.com/office/2011/relationships/chartColorStyle" Target="colors1.xml"/></Relationships>
</file>

<file path=ppt/charts/_rels/chart4.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file:///\\uch\shares\ihqse-data\Project%20and%20team%20related%20documents\AF%20Williams\DATA\Readmit%20data\TOC-Call%20Template_Readmit%20Master.xlsx" TargetMode="External"/></Relationships>
</file>

<file path=ppt/charts/_rels/chart6.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localhost\var\folders\r2\q9z22h6s46qc9cp601cq_scr0000gn\T\com.microsoft.Outlook\Outlook%20Temp\Transition%20of%20Ca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89645208822581"/>
          <c:y val="0.0516819374850871"/>
          <c:w val="0.899105654556339"/>
          <c:h val="0.83039393939393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Canceled appts</c:v>
                </c:pt>
                <c:pt idx="1">
                  <c:v>Completed appts</c:v>
                </c:pt>
                <c:pt idx="2">
                  <c:v>no-shows</c:v>
                </c:pt>
                <c:pt idx="3">
                  <c:v>Readmit rate</c:v>
                </c:pt>
              </c:strCache>
            </c:strRef>
          </c:cat>
          <c:val>
            <c:numRef>
              <c:f>Sheet1!$B$2:$B$5</c:f>
              <c:numCache>
                <c:formatCode>0%</c:formatCode>
                <c:ptCount val="4"/>
                <c:pt idx="0">
                  <c:v>0.23</c:v>
                </c:pt>
                <c:pt idx="1">
                  <c:v>0.57</c:v>
                </c:pt>
                <c:pt idx="2">
                  <c:v>0.08</c:v>
                </c:pt>
                <c:pt idx="3">
                  <c:v>0.25</c:v>
                </c:pt>
              </c:numCache>
            </c:numRef>
          </c:val>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4"/>
                <c:pt idx="0">
                  <c:v>Canceled appts</c:v>
                </c:pt>
                <c:pt idx="1">
                  <c:v>Completed appts</c:v>
                </c:pt>
                <c:pt idx="2">
                  <c:v>no-shows</c:v>
                </c:pt>
                <c:pt idx="3">
                  <c:v>Readmit rate</c:v>
                </c:pt>
              </c:strCache>
            </c:strRef>
          </c:cat>
          <c:val>
            <c:numRef>
              <c:f>Sheet1!$C$2:$C$5</c:f>
              <c:numCache>
                <c:formatCode>General</c:formatCode>
                <c:ptCount val="4"/>
              </c:numCache>
            </c:numRef>
          </c:val>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4"/>
                <c:pt idx="0">
                  <c:v>Canceled appts</c:v>
                </c:pt>
                <c:pt idx="1">
                  <c:v>Completed appts</c:v>
                </c:pt>
                <c:pt idx="2">
                  <c:v>no-shows</c:v>
                </c:pt>
                <c:pt idx="3">
                  <c:v>Readmit rate</c:v>
                </c:pt>
              </c:strCache>
            </c:strRef>
          </c:cat>
          <c:val>
            <c:numRef>
              <c:f>Sheet1!$D$2:$D$5</c:f>
              <c:numCache>
                <c:formatCode>General</c:formatCode>
                <c:ptCount val="4"/>
              </c:numCache>
            </c:numRef>
          </c:val>
        </c:ser>
        <c:dLbls>
          <c:showLegendKey val="0"/>
          <c:showVal val="0"/>
          <c:showCatName val="0"/>
          <c:showSerName val="0"/>
          <c:showPercent val="0"/>
          <c:showBubbleSize val="0"/>
        </c:dLbls>
        <c:gapWidth val="129"/>
        <c:overlap val="75"/>
        <c:axId val="2095976384"/>
        <c:axId val="2095979824"/>
      </c:barChart>
      <c:catAx>
        <c:axId val="209597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95979824"/>
        <c:crosses val="autoZero"/>
        <c:auto val="1"/>
        <c:lblAlgn val="ctr"/>
        <c:lblOffset val="100"/>
        <c:noMultiLvlLbl val="0"/>
      </c:catAx>
      <c:valAx>
        <c:axId val="2095979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95976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Sheet1!$B$1</c:f>
              <c:strCache>
                <c:ptCount val="1"/>
                <c:pt idx="0">
                  <c:v>Readmit rate</c:v>
                </c:pt>
              </c:strCache>
            </c:strRef>
          </c:tx>
          <c:cat>
            <c:strRef>
              <c:f>Sheet1!$A$2:$A$12</c:f>
              <c:strCache>
                <c:ptCount val="11"/>
                <c:pt idx="0">
                  <c:v>Jan '14</c:v>
                </c:pt>
                <c:pt idx="1">
                  <c:v>Feb '14</c:v>
                </c:pt>
                <c:pt idx="2">
                  <c:v>Mar '14</c:v>
                </c:pt>
                <c:pt idx="3">
                  <c:v>Apr '14</c:v>
                </c:pt>
                <c:pt idx="4">
                  <c:v>May '14</c:v>
                </c:pt>
                <c:pt idx="5">
                  <c:v>Jun '14</c:v>
                </c:pt>
                <c:pt idx="6">
                  <c:v>Jul '14</c:v>
                </c:pt>
                <c:pt idx="7">
                  <c:v>Aug '14</c:v>
                </c:pt>
                <c:pt idx="8">
                  <c:v>Sept '14</c:v>
                </c:pt>
                <c:pt idx="9">
                  <c:v>Oct '14</c:v>
                </c:pt>
                <c:pt idx="10">
                  <c:v>Nov'14</c:v>
                </c:pt>
              </c:strCache>
            </c:strRef>
          </c:cat>
          <c:val>
            <c:numRef>
              <c:f>Sheet1!$B$2:$B$12</c:f>
              <c:numCache>
                <c:formatCode>0%</c:formatCode>
                <c:ptCount val="11"/>
                <c:pt idx="0">
                  <c:v>0.35</c:v>
                </c:pt>
                <c:pt idx="1">
                  <c:v>0.27</c:v>
                </c:pt>
                <c:pt idx="2">
                  <c:v>0.37</c:v>
                </c:pt>
                <c:pt idx="3">
                  <c:v>0.25</c:v>
                </c:pt>
                <c:pt idx="4">
                  <c:v>0.26</c:v>
                </c:pt>
                <c:pt idx="5">
                  <c:v>0.27</c:v>
                </c:pt>
                <c:pt idx="6">
                  <c:v>0.13</c:v>
                </c:pt>
                <c:pt idx="7">
                  <c:v>0.17</c:v>
                </c:pt>
                <c:pt idx="8">
                  <c:v>0.26</c:v>
                </c:pt>
                <c:pt idx="9">
                  <c:v>0.09</c:v>
                </c:pt>
                <c:pt idx="10">
                  <c:v>0.23</c:v>
                </c:pt>
              </c:numCache>
            </c:numRef>
          </c:val>
          <c:smooth val="0"/>
        </c:ser>
        <c:dLbls>
          <c:showLegendKey val="0"/>
          <c:showVal val="0"/>
          <c:showCatName val="0"/>
          <c:showSerName val="0"/>
          <c:showPercent val="0"/>
          <c:showBubbleSize val="0"/>
        </c:dLbls>
        <c:marker val="1"/>
        <c:smooth val="0"/>
        <c:axId val="2095775616"/>
        <c:axId val="2095778256"/>
      </c:lineChart>
      <c:catAx>
        <c:axId val="2095775616"/>
        <c:scaling>
          <c:orientation val="minMax"/>
        </c:scaling>
        <c:delete val="0"/>
        <c:axPos val="b"/>
        <c:numFmt formatCode="General" sourceLinked="0"/>
        <c:majorTickMark val="out"/>
        <c:minorTickMark val="none"/>
        <c:tickLblPos val="nextTo"/>
        <c:crossAx val="2095778256"/>
        <c:crosses val="autoZero"/>
        <c:auto val="1"/>
        <c:lblAlgn val="ctr"/>
        <c:lblOffset val="100"/>
        <c:noMultiLvlLbl val="0"/>
      </c:catAx>
      <c:valAx>
        <c:axId val="2095778256"/>
        <c:scaling>
          <c:orientation val="minMax"/>
        </c:scaling>
        <c:delete val="0"/>
        <c:axPos val="l"/>
        <c:majorGridlines/>
        <c:numFmt formatCode="0%" sourceLinked="1"/>
        <c:majorTickMark val="out"/>
        <c:minorTickMark val="none"/>
        <c:tickLblPos val="nextTo"/>
        <c:crossAx val="209577561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Pre-intervention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c:f>
              <c:strCache>
                <c:ptCount val="1"/>
                <c:pt idx="0">
                  <c:v>Re-admission</c:v>
                </c:pt>
              </c:strCache>
            </c:strRef>
          </c:cat>
          <c:val>
            <c:numRef>
              <c:f>Sheet1!$B$2</c:f>
              <c:numCache>
                <c:formatCode>0%</c:formatCode>
                <c:ptCount val="1"/>
                <c:pt idx="0">
                  <c:v>0.25</c:v>
                </c:pt>
              </c:numCache>
            </c:numRef>
          </c:val>
        </c:ser>
        <c:ser>
          <c:idx val="1"/>
          <c:order val="1"/>
          <c:tx>
            <c:strRef>
              <c:f>Sheet1!$C$1</c:f>
              <c:strCache>
                <c:ptCount val="1"/>
                <c:pt idx="0">
                  <c:v>Post-internvention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layout/>
              <c:tx>
                <c:rich>
                  <a:bodyPr/>
                  <a:lstStyle/>
                  <a:p>
                    <a:fld id="{AD36118D-BD66-2743-A919-DC4D3C3DE194}" type="VALUE">
                      <a:rPr lang="en-US" sz="1800"/>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c:f>
              <c:strCache>
                <c:ptCount val="1"/>
                <c:pt idx="0">
                  <c:v>Re-admission</c:v>
                </c:pt>
              </c:strCache>
            </c:strRef>
          </c:cat>
          <c:val>
            <c:numRef>
              <c:f>Sheet1!$C$2</c:f>
              <c:numCache>
                <c:formatCode>0.00%</c:formatCode>
                <c:ptCount val="1"/>
                <c:pt idx="0">
                  <c:v>0.142</c:v>
                </c:pt>
              </c:numCache>
            </c:numRef>
          </c:val>
        </c:ser>
        <c:dLbls>
          <c:showLegendKey val="0"/>
          <c:showVal val="1"/>
          <c:showCatName val="0"/>
          <c:showSerName val="0"/>
          <c:showPercent val="0"/>
          <c:showBubbleSize val="0"/>
        </c:dLbls>
        <c:gapWidth val="100"/>
        <c:overlap val="-24"/>
        <c:axId val="2099579424"/>
        <c:axId val="2099582320"/>
      </c:barChart>
      <c:catAx>
        <c:axId val="2099579424"/>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99582320"/>
        <c:crosses val="autoZero"/>
        <c:auto val="1"/>
        <c:lblAlgn val="ctr"/>
        <c:lblOffset val="100"/>
        <c:noMultiLvlLbl val="0"/>
      </c:catAx>
      <c:valAx>
        <c:axId val="209958232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99579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Family Medicine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Sheet1!$A$2:$A$3</c:f>
              <c:strCache>
                <c:ptCount val="2"/>
                <c:pt idx="0">
                  <c:v>Pre-Intervention</c:v>
                </c:pt>
                <c:pt idx="1">
                  <c:v>Post-Intervention</c:v>
                </c:pt>
              </c:strCache>
            </c:strRef>
          </c:cat>
          <c:val>
            <c:numRef>
              <c:f>Sheet1!$B$2:$B$3</c:f>
              <c:numCache>
                <c:formatCode>0.00%</c:formatCode>
                <c:ptCount val="2"/>
                <c:pt idx="0" formatCode="0%">
                  <c:v>0.25</c:v>
                </c:pt>
                <c:pt idx="1">
                  <c:v>0.142</c:v>
                </c:pt>
              </c:numCache>
            </c:numRef>
          </c:val>
        </c:ser>
        <c:ser>
          <c:idx val="1"/>
          <c:order val="1"/>
          <c:tx>
            <c:strRef>
              <c:f>Sheet1!$C$1</c:f>
              <c:strCache>
                <c:ptCount val="1"/>
                <c:pt idx="0">
                  <c:v>Control Clinic</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Sheet1!$A$2:$A$3</c:f>
              <c:strCache>
                <c:ptCount val="2"/>
                <c:pt idx="0">
                  <c:v>Pre-Intervention</c:v>
                </c:pt>
                <c:pt idx="1">
                  <c:v>Post-Intervention</c:v>
                </c:pt>
              </c:strCache>
            </c:strRef>
          </c:cat>
          <c:val>
            <c:numRef>
              <c:f>Sheet1!$C$2:$C$3</c:f>
              <c:numCache>
                <c:formatCode>0%</c:formatCode>
                <c:ptCount val="2"/>
                <c:pt idx="0">
                  <c:v>0.23</c:v>
                </c:pt>
                <c:pt idx="1">
                  <c:v>0.25</c:v>
                </c:pt>
              </c:numCache>
            </c:numRef>
          </c:val>
        </c:ser>
        <c:dLbls>
          <c:showLegendKey val="0"/>
          <c:showVal val="1"/>
          <c:showCatName val="0"/>
          <c:showSerName val="0"/>
          <c:showPercent val="0"/>
          <c:showBubbleSize val="0"/>
        </c:dLbls>
        <c:gapWidth val="100"/>
        <c:overlap val="-24"/>
        <c:axId val="2099685616"/>
        <c:axId val="2099689056"/>
      </c:barChart>
      <c:catAx>
        <c:axId val="20996856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99689056"/>
        <c:crosses val="autoZero"/>
        <c:auto val="1"/>
        <c:lblAlgn val="ctr"/>
        <c:lblOffset val="100"/>
        <c:noMultiLvlLbl val="0"/>
      </c:catAx>
      <c:valAx>
        <c:axId val="209968905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99685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t>Avg</a:t>
            </a:r>
            <a:r>
              <a:rPr lang="en-US" sz="1200" baseline="0"/>
              <a:t> readmit rate by month</a:t>
            </a:r>
            <a:endParaRPr lang="en-US" sz="1200"/>
          </a:p>
        </c:rich>
      </c:tx>
      <c:layout/>
      <c:overlay val="0"/>
    </c:title>
    <c:autoTitleDeleted val="0"/>
    <c:plotArea>
      <c:layout/>
      <c:lineChart>
        <c:grouping val="standard"/>
        <c:varyColors val="0"/>
        <c:ser>
          <c:idx val="0"/>
          <c:order val="0"/>
          <c:cat>
            <c:strRef>
              <c:f>'run charts'!$B$16:$V$16</c:f>
              <c:strCache>
                <c:ptCount val="21"/>
                <c:pt idx="0">
                  <c:v>Jan 2015</c:v>
                </c:pt>
                <c:pt idx="1">
                  <c:v>Feb 2015</c:v>
                </c:pt>
                <c:pt idx="2">
                  <c:v>Mar 2015</c:v>
                </c:pt>
                <c:pt idx="3">
                  <c:v>Apr 2015</c:v>
                </c:pt>
                <c:pt idx="4">
                  <c:v>May 2015</c:v>
                </c:pt>
                <c:pt idx="5">
                  <c:v>Jun 2015</c:v>
                </c:pt>
                <c:pt idx="6">
                  <c:v>Jul 2015</c:v>
                </c:pt>
                <c:pt idx="7">
                  <c:v>Aug 2015</c:v>
                </c:pt>
                <c:pt idx="9">
                  <c:v>Sept 2015</c:v>
                </c:pt>
                <c:pt idx="10">
                  <c:v>Oct 2015</c:v>
                </c:pt>
                <c:pt idx="11">
                  <c:v>Nov 2015</c:v>
                </c:pt>
                <c:pt idx="12">
                  <c:v>Dec 2015</c:v>
                </c:pt>
                <c:pt idx="13">
                  <c:v>Jan 2016</c:v>
                </c:pt>
                <c:pt idx="14">
                  <c:v>Feb 2016</c:v>
                </c:pt>
                <c:pt idx="15">
                  <c:v>Mar 2016</c:v>
                </c:pt>
                <c:pt idx="16">
                  <c:v>Apr 2016</c:v>
                </c:pt>
                <c:pt idx="17">
                  <c:v>May 2016</c:v>
                </c:pt>
                <c:pt idx="18">
                  <c:v>Jun 2016</c:v>
                </c:pt>
                <c:pt idx="19">
                  <c:v>Jul 2016</c:v>
                </c:pt>
                <c:pt idx="20">
                  <c:v>Aug 2016</c:v>
                </c:pt>
              </c:strCache>
            </c:strRef>
          </c:cat>
          <c:val>
            <c:numRef>
              <c:f>'run charts'!$B$19:$V$19</c:f>
              <c:numCache>
                <c:formatCode>0.0%</c:formatCode>
                <c:ptCount val="21"/>
                <c:pt idx="0">
                  <c:v>0.292134831460674</c:v>
                </c:pt>
                <c:pt idx="1">
                  <c:v>0.246753246753247</c:v>
                </c:pt>
                <c:pt idx="2">
                  <c:v>0.225806451612903</c:v>
                </c:pt>
                <c:pt idx="3">
                  <c:v>0.265060240963856</c:v>
                </c:pt>
                <c:pt idx="4">
                  <c:v>0.230769230769231</c:v>
                </c:pt>
                <c:pt idx="5">
                  <c:v>0.279569892473118</c:v>
                </c:pt>
                <c:pt idx="6">
                  <c:v>0.266666666666667</c:v>
                </c:pt>
                <c:pt idx="7">
                  <c:v>0.202380952380952</c:v>
                </c:pt>
                <c:pt idx="9">
                  <c:v>0.0865384615384616</c:v>
                </c:pt>
                <c:pt idx="10">
                  <c:v>0.142857142857143</c:v>
                </c:pt>
                <c:pt idx="11">
                  <c:v>0.16</c:v>
                </c:pt>
                <c:pt idx="12">
                  <c:v>0.156626506024096</c:v>
                </c:pt>
                <c:pt idx="13">
                  <c:v>0.154545454545455</c:v>
                </c:pt>
                <c:pt idx="14">
                  <c:v>0.177777777777778</c:v>
                </c:pt>
                <c:pt idx="15">
                  <c:v>0.145833333333333</c:v>
                </c:pt>
                <c:pt idx="16">
                  <c:v>0.163265306122449</c:v>
                </c:pt>
                <c:pt idx="17">
                  <c:v>0.141304347826087</c:v>
                </c:pt>
                <c:pt idx="18">
                  <c:v>0.0833333333333333</c:v>
                </c:pt>
                <c:pt idx="19">
                  <c:v>0.175</c:v>
                </c:pt>
                <c:pt idx="20">
                  <c:v>0.149425287356322</c:v>
                </c:pt>
              </c:numCache>
            </c:numRef>
          </c:val>
          <c:smooth val="0"/>
        </c:ser>
        <c:dLbls>
          <c:showLegendKey val="0"/>
          <c:showVal val="0"/>
          <c:showCatName val="0"/>
          <c:showSerName val="0"/>
          <c:showPercent val="0"/>
          <c:showBubbleSize val="0"/>
        </c:dLbls>
        <c:marker val="1"/>
        <c:smooth val="0"/>
        <c:axId val="2095684320"/>
        <c:axId val="2095692144"/>
      </c:lineChart>
      <c:catAx>
        <c:axId val="2095684320"/>
        <c:scaling>
          <c:orientation val="minMax"/>
        </c:scaling>
        <c:delete val="0"/>
        <c:axPos val="b"/>
        <c:numFmt formatCode="General" sourceLinked="0"/>
        <c:majorTickMark val="out"/>
        <c:minorTickMark val="none"/>
        <c:tickLblPos val="nextTo"/>
        <c:crossAx val="2095692144"/>
        <c:crosses val="autoZero"/>
        <c:auto val="1"/>
        <c:lblAlgn val="ctr"/>
        <c:lblOffset val="100"/>
        <c:noMultiLvlLbl val="0"/>
      </c:catAx>
      <c:valAx>
        <c:axId val="2095692144"/>
        <c:scaling>
          <c:orientation val="minMax"/>
        </c:scaling>
        <c:delete val="1"/>
        <c:axPos val="l"/>
        <c:majorGridlines/>
        <c:numFmt formatCode="0.0%" sourceLinked="1"/>
        <c:majorTickMark val="out"/>
        <c:minorTickMark val="none"/>
        <c:tickLblPos val="none"/>
        <c:crossAx val="209568432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TOC!$A$4</c:f>
              <c:strCache>
                <c:ptCount val="1"/>
                <c:pt idx="0">
                  <c:v>99495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TOC!$C$2:$V$3</c:f>
              <c:multiLvlStrCache>
                <c:ptCount val="20"/>
                <c:lvl>
                  <c:pt idx="0">
                    <c:v>Mar</c:v>
                  </c:pt>
                  <c:pt idx="1">
                    <c:v>Apr</c:v>
                  </c:pt>
                  <c:pt idx="2">
                    <c:v>May</c:v>
                  </c:pt>
                  <c:pt idx="3">
                    <c:v>Jun</c:v>
                  </c:pt>
                  <c:pt idx="4">
                    <c:v>Jul</c:v>
                  </c:pt>
                  <c:pt idx="5">
                    <c:v>Aug</c:v>
                  </c:pt>
                  <c:pt idx="6">
                    <c:v>Sep</c:v>
                  </c:pt>
                  <c:pt idx="7">
                    <c:v>Oct</c:v>
                  </c:pt>
                  <c:pt idx="8">
                    <c:v>Nov</c:v>
                  </c:pt>
                  <c:pt idx="9">
                    <c:v>Dec</c:v>
                  </c:pt>
                  <c:pt idx="10">
                    <c:v>Jan</c:v>
                  </c:pt>
                  <c:pt idx="11">
                    <c:v>Feb</c:v>
                  </c:pt>
                  <c:pt idx="12">
                    <c:v>Mar</c:v>
                  </c:pt>
                  <c:pt idx="13">
                    <c:v>Apr</c:v>
                  </c:pt>
                  <c:pt idx="14">
                    <c:v>May</c:v>
                  </c:pt>
                  <c:pt idx="15">
                    <c:v>Jun</c:v>
                  </c:pt>
                  <c:pt idx="16">
                    <c:v>Jul</c:v>
                  </c:pt>
                  <c:pt idx="17">
                    <c:v>Aug</c:v>
                  </c:pt>
                  <c:pt idx="18">
                    <c:v>Sep</c:v>
                  </c:pt>
                  <c:pt idx="19">
                    <c:v>Oct</c:v>
                  </c:pt>
                </c:lvl>
                <c:lvl>
                  <c:pt idx="0">
                    <c:v>2015</c:v>
                  </c:pt>
                  <c:pt idx="10">
                    <c:v>2016</c:v>
                  </c:pt>
                </c:lvl>
              </c:multiLvlStrCache>
            </c:multiLvlStrRef>
          </c:cat>
          <c:val>
            <c:numRef>
              <c:f>TOC!$C$30:$V$30</c:f>
              <c:numCache>
                <c:formatCode>_(* #,##0_);_(* \(#,##0\);_(* "-"??_);_(@_)</c:formatCode>
                <c:ptCount val="20"/>
                <c:pt idx="0">
                  <c:v>0.0</c:v>
                </c:pt>
                <c:pt idx="1">
                  <c:v>0.0</c:v>
                </c:pt>
                <c:pt idx="2">
                  <c:v>0.0</c:v>
                </c:pt>
                <c:pt idx="3">
                  <c:v>0.0</c:v>
                </c:pt>
                <c:pt idx="4">
                  <c:v>0.0</c:v>
                </c:pt>
                <c:pt idx="5">
                  <c:v>0.0</c:v>
                </c:pt>
                <c:pt idx="6">
                  <c:v>1.0</c:v>
                </c:pt>
                <c:pt idx="7">
                  <c:v>2.0</c:v>
                </c:pt>
                <c:pt idx="8">
                  <c:v>2.0</c:v>
                </c:pt>
                <c:pt idx="9">
                  <c:v>6.0</c:v>
                </c:pt>
                <c:pt idx="10">
                  <c:v>5.0</c:v>
                </c:pt>
                <c:pt idx="11">
                  <c:v>9.0</c:v>
                </c:pt>
                <c:pt idx="12">
                  <c:v>20.0</c:v>
                </c:pt>
                <c:pt idx="13">
                  <c:v>20.0</c:v>
                </c:pt>
                <c:pt idx="14">
                  <c:v>20.0</c:v>
                </c:pt>
                <c:pt idx="15">
                  <c:v>19.0</c:v>
                </c:pt>
                <c:pt idx="16">
                  <c:v>11.0</c:v>
                </c:pt>
                <c:pt idx="17">
                  <c:v>11.0</c:v>
                </c:pt>
                <c:pt idx="18">
                  <c:v>7.0</c:v>
                </c:pt>
                <c:pt idx="19">
                  <c:v>8.0</c:v>
                </c:pt>
              </c:numCache>
            </c:numRef>
          </c:val>
        </c:ser>
        <c:ser>
          <c:idx val="1"/>
          <c:order val="1"/>
          <c:tx>
            <c:strRef>
              <c:f>TOC!$A$31</c:f>
              <c:strCache>
                <c:ptCount val="1"/>
                <c:pt idx="0">
                  <c:v>99496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TOC!$C$2:$V$3</c:f>
              <c:multiLvlStrCache>
                <c:ptCount val="20"/>
                <c:lvl>
                  <c:pt idx="0">
                    <c:v>Mar</c:v>
                  </c:pt>
                  <c:pt idx="1">
                    <c:v>Apr</c:v>
                  </c:pt>
                  <c:pt idx="2">
                    <c:v>May</c:v>
                  </c:pt>
                  <c:pt idx="3">
                    <c:v>Jun</c:v>
                  </c:pt>
                  <c:pt idx="4">
                    <c:v>Jul</c:v>
                  </c:pt>
                  <c:pt idx="5">
                    <c:v>Aug</c:v>
                  </c:pt>
                  <c:pt idx="6">
                    <c:v>Sep</c:v>
                  </c:pt>
                  <c:pt idx="7">
                    <c:v>Oct</c:v>
                  </c:pt>
                  <c:pt idx="8">
                    <c:v>Nov</c:v>
                  </c:pt>
                  <c:pt idx="9">
                    <c:v>Dec</c:v>
                  </c:pt>
                  <c:pt idx="10">
                    <c:v>Jan</c:v>
                  </c:pt>
                  <c:pt idx="11">
                    <c:v>Feb</c:v>
                  </c:pt>
                  <c:pt idx="12">
                    <c:v>Mar</c:v>
                  </c:pt>
                  <c:pt idx="13">
                    <c:v>Apr</c:v>
                  </c:pt>
                  <c:pt idx="14">
                    <c:v>May</c:v>
                  </c:pt>
                  <c:pt idx="15">
                    <c:v>Jun</c:v>
                  </c:pt>
                  <c:pt idx="16">
                    <c:v>Jul</c:v>
                  </c:pt>
                  <c:pt idx="17">
                    <c:v>Aug</c:v>
                  </c:pt>
                  <c:pt idx="18">
                    <c:v>Sep</c:v>
                  </c:pt>
                  <c:pt idx="19">
                    <c:v>Oct</c:v>
                  </c:pt>
                </c:lvl>
                <c:lvl>
                  <c:pt idx="0">
                    <c:v>2015</c:v>
                  </c:pt>
                  <c:pt idx="10">
                    <c:v>2016</c:v>
                  </c:pt>
                </c:lvl>
              </c:multiLvlStrCache>
            </c:multiLvlStrRef>
          </c:cat>
          <c:val>
            <c:numRef>
              <c:f>TOC!$C$61:$V$61</c:f>
              <c:numCache>
                <c:formatCode>_(* #,##0_);_(* \(#,##0\);_(* "-"??_);_(@_)</c:formatCode>
                <c:ptCount val="20"/>
                <c:pt idx="0">
                  <c:v>1.0</c:v>
                </c:pt>
                <c:pt idx="1">
                  <c:v>0.0</c:v>
                </c:pt>
                <c:pt idx="2">
                  <c:v>0.0</c:v>
                </c:pt>
                <c:pt idx="3">
                  <c:v>0.0</c:v>
                </c:pt>
                <c:pt idx="4">
                  <c:v>2.0</c:v>
                </c:pt>
                <c:pt idx="5">
                  <c:v>1.0</c:v>
                </c:pt>
                <c:pt idx="6">
                  <c:v>0.0</c:v>
                </c:pt>
                <c:pt idx="7">
                  <c:v>3.0</c:v>
                </c:pt>
                <c:pt idx="8">
                  <c:v>0.0</c:v>
                </c:pt>
                <c:pt idx="9">
                  <c:v>6.0</c:v>
                </c:pt>
                <c:pt idx="10">
                  <c:v>4.0</c:v>
                </c:pt>
                <c:pt idx="11">
                  <c:v>10.0</c:v>
                </c:pt>
                <c:pt idx="12">
                  <c:v>28.0</c:v>
                </c:pt>
                <c:pt idx="13">
                  <c:v>17.0</c:v>
                </c:pt>
                <c:pt idx="14">
                  <c:v>9.0</c:v>
                </c:pt>
                <c:pt idx="15">
                  <c:v>17.0</c:v>
                </c:pt>
                <c:pt idx="16">
                  <c:v>10.0</c:v>
                </c:pt>
                <c:pt idx="17">
                  <c:v>18.0</c:v>
                </c:pt>
                <c:pt idx="18">
                  <c:v>8.0</c:v>
                </c:pt>
                <c:pt idx="19">
                  <c:v>5.0</c:v>
                </c:pt>
              </c:numCache>
            </c:numRef>
          </c:val>
        </c:ser>
        <c:dLbls>
          <c:showLegendKey val="0"/>
          <c:showVal val="0"/>
          <c:showCatName val="0"/>
          <c:showSerName val="0"/>
          <c:showPercent val="0"/>
          <c:showBubbleSize val="0"/>
        </c:dLbls>
        <c:gapWidth val="56"/>
        <c:overlap val="100"/>
        <c:axId val="2095009344"/>
        <c:axId val="2095013024"/>
      </c:barChart>
      <c:catAx>
        <c:axId val="20950093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095013024"/>
        <c:crosses val="autoZero"/>
        <c:auto val="1"/>
        <c:lblAlgn val="ctr"/>
        <c:lblOffset val="100"/>
        <c:noMultiLvlLbl val="0"/>
      </c:catAx>
      <c:valAx>
        <c:axId val="2095013024"/>
        <c:scaling>
          <c:orientation val="minMax"/>
          <c:max val="5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095009344"/>
        <c:crosses val="autoZero"/>
        <c:crossBetween val="between"/>
        <c:majorUnit val="5.0"/>
      </c:valAx>
      <c:spPr>
        <a:solidFill>
          <a:schemeClr val="bg1"/>
        </a:solid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6">
        <a:lumMod val="20000"/>
        <a:lumOff val="80000"/>
      </a:schemeClr>
    </a:solidFill>
    <a:ln w="9525" cap="flat" cmpd="sng" algn="ctr">
      <a:solidFill>
        <a:schemeClr val="tx1">
          <a:lumMod val="15000"/>
          <a:lumOff val="85000"/>
        </a:schemeClr>
      </a:solidFill>
      <a:round/>
    </a:ln>
    <a:effectLst/>
  </c:spPr>
  <c:txPr>
    <a:bodyPr/>
    <a:lstStyle/>
    <a:p>
      <a:pPr>
        <a:defRPr sz="11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7C2AFC-0177-40CD-86ED-AB925746C5AC}" type="doc">
      <dgm:prSet loTypeId="urn:microsoft.com/office/officeart/2005/8/layout/vList6" loCatId="list" qsTypeId="urn:microsoft.com/office/officeart/2005/8/quickstyle/simple1" qsCatId="simple" csTypeId="urn:microsoft.com/office/officeart/2005/8/colors/colorful1#1" csCatId="colorful" phldr="1"/>
      <dgm:spPr/>
      <dgm:t>
        <a:bodyPr/>
        <a:lstStyle/>
        <a:p>
          <a:endParaRPr lang="en-US"/>
        </a:p>
      </dgm:t>
    </dgm:pt>
    <dgm:pt modelId="{6B94778F-E32E-4EB5-AD26-BA849DA3BA81}">
      <dgm:prSet phldrT="[Text]"/>
      <dgm:spPr/>
      <dgm:t>
        <a:bodyPr/>
        <a:lstStyle/>
        <a:p>
          <a:r>
            <a:rPr lang="en-US" dirty="0" smtClean="0"/>
            <a:t>99495</a:t>
          </a:r>
          <a:endParaRPr lang="en-US" dirty="0"/>
        </a:p>
      </dgm:t>
    </dgm:pt>
    <dgm:pt modelId="{E332D1B7-4D78-469F-945F-1E76CB6B16FD}" type="parTrans" cxnId="{39E4104A-4575-422B-A9E4-68E794ADC99A}">
      <dgm:prSet/>
      <dgm:spPr/>
      <dgm:t>
        <a:bodyPr/>
        <a:lstStyle/>
        <a:p>
          <a:endParaRPr lang="en-US"/>
        </a:p>
      </dgm:t>
    </dgm:pt>
    <dgm:pt modelId="{DB36DC1A-03BC-4C3C-BAC4-43A9EF180066}" type="sibTrans" cxnId="{39E4104A-4575-422B-A9E4-68E794ADC99A}">
      <dgm:prSet/>
      <dgm:spPr/>
      <dgm:t>
        <a:bodyPr/>
        <a:lstStyle/>
        <a:p>
          <a:endParaRPr lang="en-US"/>
        </a:p>
      </dgm:t>
    </dgm:pt>
    <dgm:pt modelId="{2442768A-FC7A-4F3B-B1F5-E2F5E74941C0}">
      <dgm:prSet phldrT="[Text]"/>
      <dgm:spPr/>
      <dgm:t>
        <a:bodyPr/>
        <a:lstStyle/>
        <a:p>
          <a:r>
            <a:rPr lang="en-US" dirty="0" smtClean="0"/>
            <a:t>Contact (phone or electronic) with patient within 2 days discharge</a:t>
          </a:r>
          <a:endParaRPr lang="en-US" dirty="0"/>
        </a:p>
      </dgm:t>
    </dgm:pt>
    <dgm:pt modelId="{89719BD0-D467-46B4-BF98-DE6DF294F698}" type="parTrans" cxnId="{06A310A7-21A3-4462-94BC-1D0265D752CD}">
      <dgm:prSet/>
      <dgm:spPr/>
      <dgm:t>
        <a:bodyPr/>
        <a:lstStyle/>
        <a:p>
          <a:endParaRPr lang="en-US"/>
        </a:p>
      </dgm:t>
    </dgm:pt>
    <dgm:pt modelId="{B2E15B87-BC48-436B-A950-F85E864DB4B7}" type="sibTrans" cxnId="{06A310A7-21A3-4462-94BC-1D0265D752CD}">
      <dgm:prSet/>
      <dgm:spPr/>
      <dgm:t>
        <a:bodyPr/>
        <a:lstStyle/>
        <a:p>
          <a:endParaRPr lang="en-US"/>
        </a:p>
      </dgm:t>
    </dgm:pt>
    <dgm:pt modelId="{1C33F55D-1A59-4130-90D6-91FE070273E4}">
      <dgm:prSet phldrT="[Text]"/>
      <dgm:spPr/>
      <dgm:t>
        <a:bodyPr/>
        <a:lstStyle/>
        <a:p>
          <a:r>
            <a:rPr lang="en-US" dirty="0" smtClean="0"/>
            <a:t>Face-to-face visit, 14 calendar days of discharge</a:t>
          </a:r>
          <a:endParaRPr lang="en-US" dirty="0"/>
        </a:p>
      </dgm:t>
    </dgm:pt>
    <dgm:pt modelId="{3A9AA69A-11F1-410D-AC1D-3761EAC10A47}" type="parTrans" cxnId="{8FF47ACC-D254-4967-A850-C85E8F45F8C9}">
      <dgm:prSet/>
      <dgm:spPr/>
      <dgm:t>
        <a:bodyPr/>
        <a:lstStyle/>
        <a:p>
          <a:endParaRPr lang="en-US"/>
        </a:p>
      </dgm:t>
    </dgm:pt>
    <dgm:pt modelId="{0A1DF721-41EC-41CE-AB50-9CBBA6AED9F3}" type="sibTrans" cxnId="{8FF47ACC-D254-4967-A850-C85E8F45F8C9}">
      <dgm:prSet/>
      <dgm:spPr/>
      <dgm:t>
        <a:bodyPr/>
        <a:lstStyle/>
        <a:p>
          <a:endParaRPr lang="en-US"/>
        </a:p>
      </dgm:t>
    </dgm:pt>
    <dgm:pt modelId="{FD1D9390-CBAD-4262-B17A-29AD5EBD8902}">
      <dgm:prSet phldrT="[Text]"/>
      <dgm:spPr/>
      <dgm:t>
        <a:bodyPr/>
        <a:lstStyle/>
        <a:p>
          <a:r>
            <a:rPr lang="en-US" dirty="0" smtClean="0"/>
            <a:t>99496</a:t>
          </a:r>
          <a:endParaRPr lang="en-US" dirty="0"/>
        </a:p>
      </dgm:t>
    </dgm:pt>
    <dgm:pt modelId="{38120B7A-C9F6-46B9-B288-AE43CA357105}" type="parTrans" cxnId="{BA205651-4F70-4C68-B0E8-B464F32BDFB2}">
      <dgm:prSet/>
      <dgm:spPr/>
      <dgm:t>
        <a:bodyPr/>
        <a:lstStyle/>
        <a:p>
          <a:endParaRPr lang="en-US"/>
        </a:p>
      </dgm:t>
    </dgm:pt>
    <dgm:pt modelId="{9639A7AF-37F9-474A-B0F3-FD036ED4BA3B}" type="sibTrans" cxnId="{BA205651-4F70-4C68-B0E8-B464F32BDFB2}">
      <dgm:prSet/>
      <dgm:spPr/>
      <dgm:t>
        <a:bodyPr/>
        <a:lstStyle/>
        <a:p>
          <a:endParaRPr lang="en-US"/>
        </a:p>
      </dgm:t>
    </dgm:pt>
    <dgm:pt modelId="{C4205445-EECD-4C25-8A03-7C7F1BE63766}">
      <dgm:prSet phldrT="[Text]"/>
      <dgm:spPr/>
      <dgm:t>
        <a:bodyPr/>
        <a:lstStyle/>
        <a:p>
          <a:r>
            <a:rPr lang="en-US" dirty="0" smtClean="0"/>
            <a:t>Contact (phone or electronic) with patient within 2 days discharge</a:t>
          </a:r>
          <a:endParaRPr lang="en-US" dirty="0"/>
        </a:p>
      </dgm:t>
    </dgm:pt>
    <dgm:pt modelId="{A07109DE-1AD7-43F3-A7F4-F4BDC8C4B53C}" type="parTrans" cxnId="{FFFBBE8F-6D96-4B23-ABC4-56A5AEF7C2B6}">
      <dgm:prSet/>
      <dgm:spPr/>
      <dgm:t>
        <a:bodyPr/>
        <a:lstStyle/>
        <a:p>
          <a:endParaRPr lang="en-US"/>
        </a:p>
      </dgm:t>
    </dgm:pt>
    <dgm:pt modelId="{8285E647-5F1D-4F6F-A089-0CFA6314F50F}" type="sibTrans" cxnId="{FFFBBE8F-6D96-4B23-ABC4-56A5AEF7C2B6}">
      <dgm:prSet/>
      <dgm:spPr/>
      <dgm:t>
        <a:bodyPr/>
        <a:lstStyle/>
        <a:p>
          <a:endParaRPr lang="en-US"/>
        </a:p>
      </dgm:t>
    </dgm:pt>
    <dgm:pt modelId="{160F4738-2589-4F2C-B903-F7C1C9F818DB}">
      <dgm:prSet phldrT="[Text]"/>
      <dgm:spPr/>
      <dgm:t>
        <a:bodyPr/>
        <a:lstStyle/>
        <a:p>
          <a:r>
            <a:rPr lang="en-US" dirty="0" smtClean="0"/>
            <a:t>High complexity medical decision making</a:t>
          </a:r>
          <a:endParaRPr lang="en-US" dirty="0"/>
        </a:p>
      </dgm:t>
    </dgm:pt>
    <dgm:pt modelId="{B003713E-E15F-4F19-9D46-091923667E0F}" type="parTrans" cxnId="{FD99A483-781A-4F3B-93DA-BFF55FDD6829}">
      <dgm:prSet/>
      <dgm:spPr/>
      <dgm:t>
        <a:bodyPr/>
        <a:lstStyle/>
        <a:p>
          <a:endParaRPr lang="en-US"/>
        </a:p>
      </dgm:t>
    </dgm:pt>
    <dgm:pt modelId="{206638FE-D546-48AF-8F2A-010A37945B35}" type="sibTrans" cxnId="{FD99A483-781A-4F3B-93DA-BFF55FDD6829}">
      <dgm:prSet/>
      <dgm:spPr/>
      <dgm:t>
        <a:bodyPr/>
        <a:lstStyle/>
        <a:p>
          <a:endParaRPr lang="en-US"/>
        </a:p>
      </dgm:t>
    </dgm:pt>
    <dgm:pt modelId="{2D54F499-CE8B-4E62-A696-51CC8A6BE27E}">
      <dgm:prSet/>
      <dgm:spPr/>
      <dgm:t>
        <a:bodyPr/>
        <a:lstStyle/>
        <a:p>
          <a:r>
            <a:rPr lang="en-US" dirty="0" smtClean="0"/>
            <a:t>Face-to-face visit, 7 calendar days of discharge</a:t>
          </a:r>
          <a:endParaRPr lang="en-US" dirty="0"/>
        </a:p>
      </dgm:t>
    </dgm:pt>
    <dgm:pt modelId="{2DFFD501-A50E-4EA0-B0DA-66D7603A62A9}" type="parTrans" cxnId="{BAC8B4CE-7526-4633-A384-6E5143BCF86F}">
      <dgm:prSet/>
      <dgm:spPr/>
      <dgm:t>
        <a:bodyPr/>
        <a:lstStyle/>
        <a:p>
          <a:endParaRPr lang="en-US"/>
        </a:p>
      </dgm:t>
    </dgm:pt>
    <dgm:pt modelId="{6617C70D-E9AA-4972-BFF3-BA1629317B67}" type="sibTrans" cxnId="{BAC8B4CE-7526-4633-A384-6E5143BCF86F}">
      <dgm:prSet/>
      <dgm:spPr/>
      <dgm:t>
        <a:bodyPr/>
        <a:lstStyle/>
        <a:p>
          <a:endParaRPr lang="en-US"/>
        </a:p>
      </dgm:t>
    </dgm:pt>
    <dgm:pt modelId="{AD81179A-91E4-4998-B9EA-307083F6A649}">
      <dgm:prSet phldrT="[Text]"/>
      <dgm:spPr/>
      <dgm:t>
        <a:bodyPr/>
        <a:lstStyle/>
        <a:p>
          <a:r>
            <a:rPr lang="en-US" dirty="0" smtClean="0"/>
            <a:t>Moderate complexity medical decision making</a:t>
          </a:r>
          <a:endParaRPr lang="en-US" dirty="0"/>
        </a:p>
      </dgm:t>
    </dgm:pt>
    <dgm:pt modelId="{787F7A30-99CD-441C-A28A-548DAA5E80DA}" type="parTrans" cxnId="{F67F3790-ABC9-4043-8486-9E65F801759E}">
      <dgm:prSet/>
      <dgm:spPr/>
      <dgm:t>
        <a:bodyPr/>
        <a:lstStyle/>
        <a:p>
          <a:endParaRPr lang="en-US"/>
        </a:p>
      </dgm:t>
    </dgm:pt>
    <dgm:pt modelId="{0B7480D4-8220-4C96-BF6A-24231C040C8F}" type="sibTrans" cxnId="{F67F3790-ABC9-4043-8486-9E65F801759E}">
      <dgm:prSet/>
      <dgm:spPr/>
      <dgm:t>
        <a:bodyPr/>
        <a:lstStyle/>
        <a:p>
          <a:endParaRPr lang="en-US"/>
        </a:p>
      </dgm:t>
    </dgm:pt>
    <dgm:pt modelId="{C4F517F6-48D8-44C8-A01C-CEDAF5BB5462}" type="pres">
      <dgm:prSet presAssocID="{6F7C2AFC-0177-40CD-86ED-AB925746C5AC}" presName="Name0" presStyleCnt="0">
        <dgm:presLayoutVars>
          <dgm:dir/>
          <dgm:animLvl val="lvl"/>
          <dgm:resizeHandles/>
        </dgm:presLayoutVars>
      </dgm:prSet>
      <dgm:spPr/>
      <dgm:t>
        <a:bodyPr/>
        <a:lstStyle/>
        <a:p>
          <a:endParaRPr lang="en-US"/>
        </a:p>
      </dgm:t>
    </dgm:pt>
    <dgm:pt modelId="{3E4BBD2C-494A-4D86-8FE7-C9BD70381E0F}" type="pres">
      <dgm:prSet presAssocID="{6B94778F-E32E-4EB5-AD26-BA849DA3BA81}" presName="linNode" presStyleCnt="0"/>
      <dgm:spPr/>
    </dgm:pt>
    <dgm:pt modelId="{30919400-A780-42E2-9C46-782D97344306}" type="pres">
      <dgm:prSet presAssocID="{6B94778F-E32E-4EB5-AD26-BA849DA3BA81}" presName="parentShp" presStyleLbl="node1" presStyleIdx="0" presStyleCnt="2">
        <dgm:presLayoutVars>
          <dgm:bulletEnabled val="1"/>
        </dgm:presLayoutVars>
      </dgm:prSet>
      <dgm:spPr/>
      <dgm:t>
        <a:bodyPr/>
        <a:lstStyle/>
        <a:p>
          <a:endParaRPr lang="en-US"/>
        </a:p>
      </dgm:t>
    </dgm:pt>
    <dgm:pt modelId="{6CBB9CFC-38B3-4F4C-A4DD-55A09972F67E}" type="pres">
      <dgm:prSet presAssocID="{6B94778F-E32E-4EB5-AD26-BA849DA3BA81}" presName="childShp" presStyleLbl="bgAccFollowNode1" presStyleIdx="0" presStyleCnt="2">
        <dgm:presLayoutVars>
          <dgm:bulletEnabled val="1"/>
        </dgm:presLayoutVars>
      </dgm:prSet>
      <dgm:spPr/>
      <dgm:t>
        <a:bodyPr/>
        <a:lstStyle/>
        <a:p>
          <a:endParaRPr lang="en-US"/>
        </a:p>
      </dgm:t>
    </dgm:pt>
    <dgm:pt modelId="{A02B2773-1A18-420F-8796-1E690846D93B}" type="pres">
      <dgm:prSet presAssocID="{DB36DC1A-03BC-4C3C-BAC4-43A9EF180066}" presName="spacing" presStyleCnt="0"/>
      <dgm:spPr/>
    </dgm:pt>
    <dgm:pt modelId="{820AA345-4422-4995-B555-552817A4C798}" type="pres">
      <dgm:prSet presAssocID="{FD1D9390-CBAD-4262-B17A-29AD5EBD8902}" presName="linNode" presStyleCnt="0"/>
      <dgm:spPr/>
    </dgm:pt>
    <dgm:pt modelId="{22FDB16D-1937-4230-B10E-AD7EE0D84DEA}" type="pres">
      <dgm:prSet presAssocID="{FD1D9390-CBAD-4262-B17A-29AD5EBD8902}" presName="parentShp" presStyleLbl="node1" presStyleIdx="1" presStyleCnt="2">
        <dgm:presLayoutVars>
          <dgm:bulletEnabled val="1"/>
        </dgm:presLayoutVars>
      </dgm:prSet>
      <dgm:spPr/>
      <dgm:t>
        <a:bodyPr/>
        <a:lstStyle/>
        <a:p>
          <a:endParaRPr lang="en-US"/>
        </a:p>
      </dgm:t>
    </dgm:pt>
    <dgm:pt modelId="{A179B9F3-1356-4222-B657-D247C37F1334}" type="pres">
      <dgm:prSet presAssocID="{FD1D9390-CBAD-4262-B17A-29AD5EBD8902}" presName="childShp" presStyleLbl="bgAccFollowNode1" presStyleIdx="1" presStyleCnt="2">
        <dgm:presLayoutVars>
          <dgm:bulletEnabled val="1"/>
        </dgm:presLayoutVars>
      </dgm:prSet>
      <dgm:spPr/>
      <dgm:t>
        <a:bodyPr/>
        <a:lstStyle/>
        <a:p>
          <a:endParaRPr lang="en-US"/>
        </a:p>
      </dgm:t>
    </dgm:pt>
  </dgm:ptLst>
  <dgm:cxnLst>
    <dgm:cxn modelId="{ABAF6455-7B7E-8C4F-894D-15996388F407}" type="presOf" srcId="{FD1D9390-CBAD-4262-B17A-29AD5EBD8902}" destId="{22FDB16D-1937-4230-B10E-AD7EE0D84DEA}" srcOrd="0" destOrd="0" presId="urn:microsoft.com/office/officeart/2005/8/layout/vList6"/>
    <dgm:cxn modelId="{06A310A7-21A3-4462-94BC-1D0265D752CD}" srcId="{6B94778F-E32E-4EB5-AD26-BA849DA3BA81}" destId="{2442768A-FC7A-4F3B-B1F5-E2F5E74941C0}" srcOrd="0" destOrd="0" parTransId="{89719BD0-D467-46B4-BF98-DE6DF294F698}" sibTransId="{B2E15B87-BC48-436B-A950-F85E864DB4B7}"/>
    <dgm:cxn modelId="{39E4104A-4575-422B-A9E4-68E794ADC99A}" srcId="{6F7C2AFC-0177-40CD-86ED-AB925746C5AC}" destId="{6B94778F-E32E-4EB5-AD26-BA849DA3BA81}" srcOrd="0" destOrd="0" parTransId="{E332D1B7-4D78-469F-945F-1E76CB6B16FD}" sibTransId="{DB36DC1A-03BC-4C3C-BAC4-43A9EF180066}"/>
    <dgm:cxn modelId="{8FF47ACC-D254-4967-A850-C85E8F45F8C9}" srcId="{6B94778F-E32E-4EB5-AD26-BA849DA3BA81}" destId="{1C33F55D-1A59-4130-90D6-91FE070273E4}" srcOrd="1" destOrd="0" parTransId="{3A9AA69A-11F1-410D-AC1D-3761EAC10A47}" sibTransId="{0A1DF721-41EC-41CE-AB50-9CBBA6AED9F3}"/>
    <dgm:cxn modelId="{6F0F26BC-3953-9549-A1F2-DEA1CB58CB6F}" type="presOf" srcId="{160F4738-2589-4F2C-B903-F7C1C9F818DB}" destId="{A179B9F3-1356-4222-B657-D247C37F1334}" srcOrd="0" destOrd="2" presId="urn:microsoft.com/office/officeart/2005/8/layout/vList6"/>
    <dgm:cxn modelId="{0C79BF99-02B1-224A-8164-349BF78DD22B}" type="presOf" srcId="{AD81179A-91E4-4998-B9EA-307083F6A649}" destId="{6CBB9CFC-38B3-4F4C-A4DD-55A09972F67E}" srcOrd="0" destOrd="2" presId="urn:microsoft.com/office/officeart/2005/8/layout/vList6"/>
    <dgm:cxn modelId="{50D3F954-FA92-584F-8EDD-4F7F578F1BFA}" type="presOf" srcId="{2442768A-FC7A-4F3B-B1F5-E2F5E74941C0}" destId="{6CBB9CFC-38B3-4F4C-A4DD-55A09972F67E}" srcOrd="0" destOrd="0" presId="urn:microsoft.com/office/officeart/2005/8/layout/vList6"/>
    <dgm:cxn modelId="{BA205651-4F70-4C68-B0E8-B464F32BDFB2}" srcId="{6F7C2AFC-0177-40CD-86ED-AB925746C5AC}" destId="{FD1D9390-CBAD-4262-B17A-29AD5EBD8902}" srcOrd="1" destOrd="0" parTransId="{38120B7A-C9F6-46B9-B288-AE43CA357105}" sibTransId="{9639A7AF-37F9-474A-B0F3-FD036ED4BA3B}"/>
    <dgm:cxn modelId="{FD99A483-781A-4F3B-93DA-BFF55FDD6829}" srcId="{FD1D9390-CBAD-4262-B17A-29AD5EBD8902}" destId="{160F4738-2589-4F2C-B903-F7C1C9F818DB}" srcOrd="2" destOrd="0" parTransId="{B003713E-E15F-4F19-9D46-091923667E0F}" sibTransId="{206638FE-D546-48AF-8F2A-010A37945B35}"/>
    <dgm:cxn modelId="{FFFBBE8F-6D96-4B23-ABC4-56A5AEF7C2B6}" srcId="{FD1D9390-CBAD-4262-B17A-29AD5EBD8902}" destId="{C4205445-EECD-4C25-8A03-7C7F1BE63766}" srcOrd="0" destOrd="0" parTransId="{A07109DE-1AD7-43F3-A7F4-F4BDC8C4B53C}" sibTransId="{8285E647-5F1D-4F6F-A089-0CFA6314F50F}"/>
    <dgm:cxn modelId="{BAC8B4CE-7526-4633-A384-6E5143BCF86F}" srcId="{FD1D9390-CBAD-4262-B17A-29AD5EBD8902}" destId="{2D54F499-CE8B-4E62-A696-51CC8A6BE27E}" srcOrd="1" destOrd="0" parTransId="{2DFFD501-A50E-4EA0-B0DA-66D7603A62A9}" sibTransId="{6617C70D-E9AA-4972-BFF3-BA1629317B67}"/>
    <dgm:cxn modelId="{A0408FD0-D09E-7343-B1E5-AB0BB2F0ED7E}" type="presOf" srcId="{6B94778F-E32E-4EB5-AD26-BA849DA3BA81}" destId="{30919400-A780-42E2-9C46-782D97344306}" srcOrd="0" destOrd="0" presId="urn:microsoft.com/office/officeart/2005/8/layout/vList6"/>
    <dgm:cxn modelId="{F67F3790-ABC9-4043-8486-9E65F801759E}" srcId="{6B94778F-E32E-4EB5-AD26-BA849DA3BA81}" destId="{AD81179A-91E4-4998-B9EA-307083F6A649}" srcOrd="2" destOrd="0" parTransId="{787F7A30-99CD-441C-A28A-548DAA5E80DA}" sibTransId="{0B7480D4-8220-4C96-BF6A-24231C040C8F}"/>
    <dgm:cxn modelId="{C669AB2D-62CF-ED41-9C4D-65CF73ED849E}" type="presOf" srcId="{2D54F499-CE8B-4E62-A696-51CC8A6BE27E}" destId="{A179B9F3-1356-4222-B657-D247C37F1334}" srcOrd="0" destOrd="1" presId="urn:microsoft.com/office/officeart/2005/8/layout/vList6"/>
    <dgm:cxn modelId="{38145D47-EB3E-B740-A922-4192171BF7AF}" type="presOf" srcId="{C4205445-EECD-4C25-8A03-7C7F1BE63766}" destId="{A179B9F3-1356-4222-B657-D247C37F1334}" srcOrd="0" destOrd="0" presId="urn:microsoft.com/office/officeart/2005/8/layout/vList6"/>
    <dgm:cxn modelId="{2DF88DFC-077B-174D-BF9E-A4DBC604746F}" type="presOf" srcId="{6F7C2AFC-0177-40CD-86ED-AB925746C5AC}" destId="{C4F517F6-48D8-44C8-A01C-CEDAF5BB5462}" srcOrd="0" destOrd="0" presId="urn:microsoft.com/office/officeart/2005/8/layout/vList6"/>
    <dgm:cxn modelId="{B48C9256-AA04-4349-A821-A48262A40771}" type="presOf" srcId="{1C33F55D-1A59-4130-90D6-91FE070273E4}" destId="{6CBB9CFC-38B3-4F4C-A4DD-55A09972F67E}" srcOrd="0" destOrd="1" presId="urn:microsoft.com/office/officeart/2005/8/layout/vList6"/>
    <dgm:cxn modelId="{62118684-DF6E-C349-ABBC-A78047631788}" type="presParOf" srcId="{C4F517F6-48D8-44C8-A01C-CEDAF5BB5462}" destId="{3E4BBD2C-494A-4D86-8FE7-C9BD70381E0F}" srcOrd="0" destOrd="0" presId="urn:microsoft.com/office/officeart/2005/8/layout/vList6"/>
    <dgm:cxn modelId="{8621B1B0-EA1A-5243-BE58-755561DA67B6}" type="presParOf" srcId="{3E4BBD2C-494A-4D86-8FE7-C9BD70381E0F}" destId="{30919400-A780-42E2-9C46-782D97344306}" srcOrd="0" destOrd="0" presId="urn:microsoft.com/office/officeart/2005/8/layout/vList6"/>
    <dgm:cxn modelId="{EF76E245-7E3E-1949-A3C5-CDC67ADDF4CD}" type="presParOf" srcId="{3E4BBD2C-494A-4D86-8FE7-C9BD70381E0F}" destId="{6CBB9CFC-38B3-4F4C-A4DD-55A09972F67E}" srcOrd="1" destOrd="0" presId="urn:microsoft.com/office/officeart/2005/8/layout/vList6"/>
    <dgm:cxn modelId="{845B0A33-1FE7-5A4A-8447-A1CE776D3EAD}" type="presParOf" srcId="{C4F517F6-48D8-44C8-A01C-CEDAF5BB5462}" destId="{A02B2773-1A18-420F-8796-1E690846D93B}" srcOrd="1" destOrd="0" presId="urn:microsoft.com/office/officeart/2005/8/layout/vList6"/>
    <dgm:cxn modelId="{5CD1F9B0-AC4A-5B42-A540-3C890A4D7BC5}" type="presParOf" srcId="{C4F517F6-48D8-44C8-A01C-CEDAF5BB5462}" destId="{820AA345-4422-4995-B555-552817A4C798}" srcOrd="2" destOrd="0" presId="urn:microsoft.com/office/officeart/2005/8/layout/vList6"/>
    <dgm:cxn modelId="{C186D222-F41F-4E46-B335-595B0AE8E978}" type="presParOf" srcId="{820AA345-4422-4995-B555-552817A4C798}" destId="{22FDB16D-1937-4230-B10E-AD7EE0D84DEA}" srcOrd="0" destOrd="0" presId="urn:microsoft.com/office/officeart/2005/8/layout/vList6"/>
    <dgm:cxn modelId="{CF5953CB-8708-544D-8E8E-14B13DCF9B9E}" type="presParOf" srcId="{820AA345-4422-4995-B555-552817A4C798}" destId="{A179B9F3-1356-4222-B657-D247C37F133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B9CFC-38B3-4F4C-A4DD-55A09972F67E}">
      <dsp:nvSpPr>
        <dsp:cNvPr id="0" name=""/>
        <dsp:cNvSpPr/>
      </dsp:nvSpPr>
      <dsp:spPr>
        <a:xfrm>
          <a:off x="3291839" y="552"/>
          <a:ext cx="4937760" cy="2154694"/>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Contact (phone or electronic) with patient within 2 days discharge</a:t>
          </a:r>
          <a:endParaRPr lang="en-US" sz="1800" kern="1200" dirty="0"/>
        </a:p>
        <a:p>
          <a:pPr marL="171450" lvl="1" indent="-171450" algn="l" defTabSz="800100">
            <a:lnSpc>
              <a:spcPct val="90000"/>
            </a:lnSpc>
            <a:spcBef>
              <a:spcPct val="0"/>
            </a:spcBef>
            <a:spcAft>
              <a:spcPct val="15000"/>
            </a:spcAft>
            <a:buChar char="••"/>
          </a:pPr>
          <a:r>
            <a:rPr lang="en-US" sz="1800" kern="1200" dirty="0" smtClean="0"/>
            <a:t>Face-to-face visit, 14 calendar days of discharge</a:t>
          </a:r>
          <a:endParaRPr lang="en-US" sz="1800" kern="1200" dirty="0"/>
        </a:p>
        <a:p>
          <a:pPr marL="171450" lvl="1" indent="-171450" algn="l" defTabSz="800100">
            <a:lnSpc>
              <a:spcPct val="90000"/>
            </a:lnSpc>
            <a:spcBef>
              <a:spcPct val="0"/>
            </a:spcBef>
            <a:spcAft>
              <a:spcPct val="15000"/>
            </a:spcAft>
            <a:buChar char="••"/>
          </a:pPr>
          <a:r>
            <a:rPr lang="en-US" sz="1800" kern="1200" dirty="0" smtClean="0"/>
            <a:t>Moderate complexity medical decision making</a:t>
          </a:r>
          <a:endParaRPr lang="en-US" sz="1800" kern="1200" dirty="0"/>
        </a:p>
      </dsp:txBody>
      <dsp:txXfrm>
        <a:off x="3291839" y="269889"/>
        <a:ext cx="4129750" cy="1616020"/>
      </dsp:txXfrm>
    </dsp:sp>
    <dsp:sp modelId="{30919400-A780-42E2-9C46-782D97344306}">
      <dsp:nvSpPr>
        <dsp:cNvPr id="0" name=""/>
        <dsp:cNvSpPr/>
      </dsp:nvSpPr>
      <dsp:spPr>
        <a:xfrm>
          <a:off x="0" y="552"/>
          <a:ext cx="3291840" cy="215469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99495</a:t>
          </a:r>
          <a:endParaRPr lang="en-US" sz="6500" kern="1200" dirty="0"/>
        </a:p>
      </dsp:txBody>
      <dsp:txXfrm>
        <a:off x="105183" y="105735"/>
        <a:ext cx="3081474" cy="1944328"/>
      </dsp:txXfrm>
    </dsp:sp>
    <dsp:sp modelId="{A179B9F3-1356-4222-B657-D247C37F1334}">
      <dsp:nvSpPr>
        <dsp:cNvPr id="0" name=""/>
        <dsp:cNvSpPr/>
      </dsp:nvSpPr>
      <dsp:spPr>
        <a:xfrm>
          <a:off x="3291839" y="2370716"/>
          <a:ext cx="4937760" cy="2154694"/>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Contact (phone or electronic) with patient within 2 days discharge</a:t>
          </a:r>
          <a:endParaRPr lang="en-US" sz="1800" kern="1200" dirty="0"/>
        </a:p>
        <a:p>
          <a:pPr marL="171450" lvl="1" indent="-171450" algn="l" defTabSz="800100">
            <a:lnSpc>
              <a:spcPct val="90000"/>
            </a:lnSpc>
            <a:spcBef>
              <a:spcPct val="0"/>
            </a:spcBef>
            <a:spcAft>
              <a:spcPct val="15000"/>
            </a:spcAft>
            <a:buChar char="••"/>
          </a:pPr>
          <a:r>
            <a:rPr lang="en-US" sz="1800" kern="1200" dirty="0" smtClean="0"/>
            <a:t>Face-to-face visit, 7 calendar days of discharge</a:t>
          </a:r>
          <a:endParaRPr lang="en-US" sz="1800" kern="1200" dirty="0"/>
        </a:p>
        <a:p>
          <a:pPr marL="171450" lvl="1" indent="-171450" algn="l" defTabSz="800100">
            <a:lnSpc>
              <a:spcPct val="90000"/>
            </a:lnSpc>
            <a:spcBef>
              <a:spcPct val="0"/>
            </a:spcBef>
            <a:spcAft>
              <a:spcPct val="15000"/>
            </a:spcAft>
            <a:buChar char="••"/>
          </a:pPr>
          <a:r>
            <a:rPr lang="en-US" sz="1800" kern="1200" dirty="0" smtClean="0"/>
            <a:t>High complexity medical decision making</a:t>
          </a:r>
          <a:endParaRPr lang="en-US" sz="1800" kern="1200" dirty="0"/>
        </a:p>
      </dsp:txBody>
      <dsp:txXfrm>
        <a:off x="3291839" y="2640053"/>
        <a:ext cx="4129750" cy="1616020"/>
      </dsp:txXfrm>
    </dsp:sp>
    <dsp:sp modelId="{22FDB16D-1937-4230-B10E-AD7EE0D84DEA}">
      <dsp:nvSpPr>
        <dsp:cNvPr id="0" name=""/>
        <dsp:cNvSpPr/>
      </dsp:nvSpPr>
      <dsp:spPr>
        <a:xfrm>
          <a:off x="0" y="2370716"/>
          <a:ext cx="3291840" cy="215469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99496</a:t>
          </a:r>
          <a:endParaRPr lang="en-US" sz="6500" kern="1200" dirty="0"/>
        </a:p>
      </dsp:txBody>
      <dsp:txXfrm>
        <a:off x="105183" y="2475899"/>
        <a:ext cx="3081474" cy="194432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0.82407</cdr:x>
      <cdr:y>0.59184</cdr:y>
    </cdr:from>
    <cdr:to>
      <cdr:x>0.98148</cdr:x>
      <cdr:y>0.83673</cdr:y>
    </cdr:to>
    <cdr:sp macro="" textlink="">
      <cdr:nvSpPr>
        <cdr:cNvPr id="2" name="TextBox 1"/>
        <cdr:cNvSpPr txBox="1"/>
      </cdr:nvSpPr>
      <cdr:spPr>
        <a:xfrm xmlns:a="http://schemas.openxmlformats.org/drawingml/2006/main">
          <a:off x="6781800" y="2209800"/>
          <a:ext cx="1295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solidFill>
                <a:srgbClr val="FF0000"/>
              </a:solidFill>
            </a:rPr>
            <a:t>Average 25%</a:t>
          </a:r>
          <a:endParaRPr lang="en-US" sz="1800"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0.44444</cdr:x>
      <cdr:y>0.36735</cdr:y>
    </cdr:from>
    <cdr:to>
      <cdr:x>0.56481</cdr:x>
      <cdr:y>0.44898</cdr:y>
    </cdr:to>
    <cdr:sp macro="" textlink="">
      <cdr:nvSpPr>
        <cdr:cNvPr id="2" name="TextBox 1"/>
        <cdr:cNvSpPr txBox="1"/>
      </cdr:nvSpPr>
      <cdr:spPr>
        <a:xfrm xmlns:a="http://schemas.openxmlformats.org/drawingml/2006/main">
          <a:off x="3657600" y="1371600"/>
          <a:ext cx="990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2000" b="1" dirty="0"/>
        </a:p>
      </cdr:txBody>
    </cdr:sp>
  </cdr:relSizeAnchor>
  <cdr:relSizeAnchor xmlns:cdr="http://schemas.openxmlformats.org/drawingml/2006/chartDrawing">
    <cdr:from>
      <cdr:x>0.72222</cdr:x>
      <cdr:y>0.03636</cdr:y>
    </cdr:from>
    <cdr:to>
      <cdr:x>1</cdr:x>
      <cdr:y>0.25454</cdr:y>
    </cdr:to>
    <cdr:sp macro="" textlink="">
      <cdr:nvSpPr>
        <cdr:cNvPr id="4" name="TextBox 3"/>
        <cdr:cNvSpPr txBox="1"/>
      </cdr:nvSpPr>
      <cdr:spPr>
        <a:xfrm xmlns:a="http://schemas.openxmlformats.org/drawingml/2006/main">
          <a:off x="5943582" y="152400"/>
          <a:ext cx="2286018" cy="9143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smtClean="0"/>
            <a:t>1,066 Discharges</a:t>
          </a:r>
        </a:p>
        <a:p xmlns:a="http://schemas.openxmlformats.org/drawingml/2006/main">
          <a:r>
            <a:rPr lang="en-US" sz="2400" b="1" dirty="0" smtClean="0"/>
            <a:t>Over 12 months</a:t>
          </a:r>
          <a:endParaRPr lang="en-US" sz="2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A0192-F8B8-2847-9233-5B13B8F5E84F}" type="datetimeFigureOut">
              <a:rPr lang="en-US" smtClean="0"/>
              <a:pPr/>
              <a:t>12/2/16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87CE01-B135-3B4A-9263-EAD578AC25DB}" type="slidenum">
              <a:rPr lang="en-US" smtClean="0"/>
              <a:pPr/>
              <a:t>‹#›</a:t>
            </a:fld>
            <a:endParaRPr lang="en-US"/>
          </a:p>
        </p:txBody>
      </p:sp>
    </p:spTree>
    <p:extLst>
      <p:ext uri="{BB962C8B-B14F-4D97-AF65-F5344CB8AC3E}">
        <p14:creationId xmlns:p14="http://schemas.microsoft.com/office/powerpoint/2010/main" val="373263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Communication</a:t>
            </a:r>
          </a:p>
          <a:p>
            <a:pPr marL="171450" indent="-171450">
              <a:buFontTx/>
              <a:buChar char="-"/>
            </a:pPr>
            <a:r>
              <a:rPr lang="en-US" dirty="0" smtClean="0"/>
              <a:t>Pt demographics</a:t>
            </a:r>
          </a:p>
          <a:p>
            <a:pPr marL="171450" indent="-171450">
              <a:buFontTx/>
              <a:buChar char="-"/>
            </a:pPr>
            <a:r>
              <a:rPr lang="en-US" dirty="0" smtClean="0"/>
              <a:t>Pt handoff to </a:t>
            </a:r>
            <a:r>
              <a:rPr lang="en-US" dirty="0" err="1" smtClean="0"/>
              <a:t>outpt</a:t>
            </a:r>
            <a:r>
              <a:rPr lang="en-US" dirty="0" smtClean="0"/>
              <a:t> setting</a:t>
            </a:r>
          </a:p>
          <a:p>
            <a:pPr marL="171450" indent="-171450">
              <a:buFontTx/>
              <a:buChar char="-"/>
            </a:pPr>
            <a:r>
              <a:rPr lang="en-US" dirty="0" smtClean="0"/>
              <a:t>Timely d/c summary/accurate d/c summary</a:t>
            </a:r>
          </a:p>
          <a:p>
            <a:pPr marL="0" indent="0">
              <a:buFontTx/>
              <a:buNone/>
            </a:pPr>
            <a:r>
              <a:rPr lang="en-US" dirty="0" smtClean="0"/>
              <a:t>D/c</a:t>
            </a:r>
            <a:r>
              <a:rPr lang="en-US" baseline="0" dirty="0" smtClean="0"/>
              <a:t> planning</a:t>
            </a:r>
          </a:p>
          <a:p>
            <a:pPr marL="171450" indent="-171450">
              <a:buFontTx/>
              <a:buChar char="-"/>
            </a:pPr>
            <a:r>
              <a:rPr lang="en-US" baseline="0" dirty="0" smtClean="0"/>
              <a:t>Unable to reach </a:t>
            </a:r>
            <a:r>
              <a:rPr lang="en-US" baseline="0" dirty="0" err="1" smtClean="0"/>
              <a:t>pt</a:t>
            </a:r>
            <a:endParaRPr lang="en-US" baseline="0" dirty="0" smtClean="0"/>
          </a:p>
          <a:p>
            <a:pPr marL="171450" indent="-171450">
              <a:buFontTx/>
              <a:buChar char="-"/>
            </a:pPr>
            <a:r>
              <a:rPr lang="en-US" baseline="0" dirty="0" smtClean="0"/>
              <a:t>Overwhelmed pts – lots of information, multiple calls</a:t>
            </a:r>
          </a:p>
          <a:p>
            <a:pPr marL="171450" indent="-171450">
              <a:buFontTx/>
              <a:buChar char="-"/>
            </a:pPr>
            <a:r>
              <a:rPr lang="en-US" baseline="0" dirty="0" smtClean="0"/>
              <a:t>Unsure of </a:t>
            </a:r>
            <a:r>
              <a:rPr lang="en-US" baseline="0" dirty="0" err="1" smtClean="0"/>
              <a:t>pt</a:t>
            </a:r>
            <a:r>
              <a:rPr lang="en-US" baseline="0" dirty="0" smtClean="0"/>
              <a:t> support system</a:t>
            </a:r>
          </a:p>
          <a:p>
            <a:pPr marL="0" indent="0">
              <a:buFontTx/>
              <a:buNone/>
            </a:pPr>
            <a:r>
              <a:rPr lang="en-US" baseline="0" dirty="0" smtClean="0"/>
              <a:t>No contact</a:t>
            </a:r>
          </a:p>
          <a:p>
            <a:pPr marL="171450" indent="-171450">
              <a:buFontTx/>
              <a:buChar char="-"/>
            </a:pPr>
            <a:r>
              <a:rPr lang="en-US" baseline="0" dirty="0" smtClean="0"/>
              <a:t>How to reach </a:t>
            </a:r>
            <a:r>
              <a:rPr lang="en-US" baseline="0" dirty="0" err="1" smtClean="0"/>
              <a:t>pt</a:t>
            </a:r>
            <a:r>
              <a:rPr lang="en-US" baseline="0" dirty="0" smtClean="0"/>
              <a:t>, difficulty with reaching over phone</a:t>
            </a:r>
          </a:p>
          <a:p>
            <a:pPr marL="171450" indent="-171450">
              <a:buFontTx/>
              <a:buChar char="-"/>
            </a:pPr>
            <a:r>
              <a:rPr lang="en-US" baseline="0" dirty="0" smtClean="0"/>
              <a:t>Who calls, who’s job</a:t>
            </a:r>
          </a:p>
          <a:p>
            <a:pPr marL="0" indent="0">
              <a:buFontTx/>
              <a:buNone/>
            </a:pPr>
            <a:r>
              <a:rPr lang="en-US" baseline="0" dirty="0" smtClean="0"/>
              <a:t>Operations/role confusion</a:t>
            </a:r>
          </a:p>
          <a:p>
            <a:pPr marL="171450" indent="-171450">
              <a:buFontTx/>
              <a:buChar char="-"/>
            </a:pPr>
            <a:r>
              <a:rPr lang="en-US" baseline="0" dirty="0" smtClean="0"/>
              <a:t>Lack of time/assigned resources</a:t>
            </a:r>
          </a:p>
          <a:p>
            <a:pPr marL="171450" indent="-171450">
              <a:buFontTx/>
              <a:buChar char="-"/>
            </a:pPr>
            <a:r>
              <a:rPr lang="en-US" baseline="0" dirty="0" smtClean="0"/>
              <a:t>f/u </a:t>
            </a:r>
            <a:r>
              <a:rPr lang="en-US" baseline="0" dirty="0" err="1" smtClean="0"/>
              <a:t>appts</a:t>
            </a:r>
            <a:r>
              <a:rPr lang="en-US" baseline="0" dirty="0" smtClean="0"/>
              <a:t> not clearly defined</a:t>
            </a:r>
          </a:p>
          <a:p>
            <a:pPr marL="0" indent="0">
              <a:buFontTx/>
              <a:buNone/>
            </a:pPr>
            <a:r>
              <a:rPr lang="en-US" baseline="0" dirty="0" smtClean="0"/>
              <a:t>EPIC </a:t>
            </a:r>
          </a:p>
          <a:p>
            <a:pPr marL="171450" indent="-171450">
              <a:buFontTx/>
              <a:buChar char="-"/>
            </a:pPr>
            <a:r>
              <a:rPr lang="en-US" baseline="0" dirty="0" smtClean="0"/>
              <a:t>Demographics</a:t>
            </a:r>
          </a:p>
          <a:p>
            <a:pPr marL="171450" indent="-171450">
              <a:buFontTx/>
              <a:buChar char="-"/>
            </a:pPr>
            <a:r>
              <a:rPr lang="en-US" baseline="0" dirty="0" smtClean="0"/>
              <a:t>Report</a:t>
            </a:r>
          </a:p>
          <a:p>
            <a:pPr marL="171450" indent="-171450">
              <a:buFontTx/>
              <a:buChar char="-"/>
            </a:pPr>
            <a:r>
              <a:rPr lang="en-US" baseline="0" dirty="0" smtClean="0"/>
              <a:t>Canceled pts drop off..</a:t>
            </a:r>
            <a:endParaRPr lang="en-US" dirty="0" smtClean="0"/>
          </a:p>
          <a:p>
            <a:endParaRPr lang="en-US" dirty="0"/>
          </a:p>
        </p:txBody>
      </p:sp>
      <p:sp>
        <p:nvSpPr>
          <p:cNvPr id="4" name="Slide Number Placeholder 3"/>
          <p:cNvSpPr>
            <a:spLocks noGrp="1"/>
          </p:cNvSpPr>
          <p:nvPr>
            <p:ph type="sldNum" sz="quarter" idx="10"/>
          </p:nvPr>
        </p:nvSpPr>
        <p:spPr/>
        <p:txBody>
          <a:bodyPr/>
          <a:lstStyle/>
          <a:p>
            <a:fld id="{C2D6D3A8-3D42-E54B-A5B8-C8654B0B498B}" type="slidenum">
              <a:rPr lang="en-US" altLang="en-US" smtClean="0"/>
              <a:pPr/>
              <a:t>15</a:t>
            </a:fld>
            <a:endParaRPr lang="en-US" altLang="en-US"/>
          </a:p>
        </p:txBody>
      </p:sp>
    </p:spTree>
    <p:extLst>
      <p:ext uri="{BB962C8B-B14F-4D97-AF65-F5344CB8AC3E}">
        <p14:creationId xmlns:p14="http://schemas.microsoft.com/office/powerpoint/2010/main" val="1380370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physician who reports a global procedure code is not permitted to use these codes. </a:t>
            </a:r>
          </a:p>
          <a:p>
            <a:r>
              <a:rPr lang="en-US" altLang="en-US" smtClean="0"/>
              <a:t>but another physician could??</a:t>
            </a:r>
          </a:p>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charset="0"/>
                <a:cs typeface="Arial" charset="0"/>
              </a:defRPr>
            </a:lvl1pPr>
            <a:lvl2pPr marL="742950" indent="-285750">
              <a:defRPr>
                <a:solidFill>
                  <a:schemeClr val="bg1"/>
                </a:solidFill>
                <a:latin typeface="Arial" charset="0"/>
                <a:cs typeface="Arial" charset="0"/>
              </a:defRPr>
            </a:lvl2pPr>
            <a:lvl3pPr marL="1143000" indent="-228600">
              <a:defRPr>
                <a:solidFill>
                  <a:schemeClr val="bg1"/>
                </a:solidFill>
                <a:latin typeface="Arial" charset="0"/>
                <a:cs typeface="Arial" charset="0"/>
              </a:defRPr>
            </a:lvl3pPr>
            <a:lvl4pPr marL="1600200" indent="-228600">
              <a:defRPr>
                <a:solidFill>
                  <a:schemeClr val="bg1"/>
                </a:solidFill>
                <a:latin typeface="Arial" charset="0"/>
                <a:cs typeface="Arial" charset="0"/>
              </a:defRPr>
            </a:lvl4pPr>
            <a:lvl5pPr marL="2057400" indent="-228600">
              <a:defRPr>
                <a:solidFill>
                  <a:schemeClr val="bg1"/>
                </a:solidFill>
                <a:latin typeface="Arial" charset="0"/>
                <a:cs typeface="Arial" charset="0"/>
              </a:defRPr>
            </a:lvl5pPr>
            <a:lvl6pPr marL="2514600" indent="-228600" eaLnBrk="0" fontAlgn="base" hangingPunct="0">
              <a:spcBef>
                <a:spcPct val="0"/>
              </a:spcBef>
              <a:spcAft>
                <a:spcPct val="0"/>
              </a:spcAft>
              <a:defRPr>
                <a:solidFill>
                  <a:schemeClr val="bg1"/>
                </a:solidFill>
                <a:latin typeface="Arial" charset="0"/>
                <a:cs typeface="Arial" charset="0"/>
              </a:defRPr>
            </a:lvl6pPr>
            <a:lvl7pPr marL="2971800" indent="-228600" eaLnBrk="0" fontAlgn="base" hangingPunct="0">
              <a:spcBef>
                <a:spcPct val="0"/>
              </a:spcBef>
              <a:spcAft>
                <a:spcPct val="0"/>
              </a:spcAft>
              <a:defRPr>
                <a:solidFill>
                  <a:schemeClr val="bg1"/>
                </a:solidFill>
                <a:latin typeface="Arial" charset="0"/>
                <a:cs typeface="Arial" charset="0"/>
              </a:defRPr>
            </a:lvl7pPr>
            <a:lvl8pPr marL="3429000" indent="-228600" eaLnBrk="0" fontAlgn="base" hangingPunct="0">
              <a:spcBef>
                <a:spcPct val="0"/>
              </a:spcBef>
              <a:spcAft>
                <a:spcPct val="0"/>
              </a:spcAft>
              <a:defRPr>
                <a:solidFill>
                  <a:schemeClr val="bg1"/>
                </a:solidFill>
                <a:latin typeface="Arial" charset="0"/>
                <a:cs typeface="Arial" charset="0"/>
              </a:defRPr>
            </a:lvl8pPr>
            <a:lvl9pPr marL="3886200" indent="-228600" eaLnBrk="0" fontAlgn="base" hangingPunct="0">
              <a:spcBef>
                <a:spcPct val="0"/>
              </a:spcBef>
              <a:spcAft>
                <a:spcPct val="0"/>
              </a:spcAft>
              <a:defRPr>
                <a:solidFill>
                  <a:schemeClr val="bg1"/>
                </a:solidFill>
                <a:latin typeface="Arial" charset="0"/>
                <a:cs typeface="Arial" charset="0"/>
              </a:defRPr>
            </a:lvl9pPr>
          </a:lstStyle>
          <a:p>
            <a:fld id="{9EEE7B55-1BE8-4858-B84D-23F9BE978D8E}" type="slidenum">
              <a:rPr lang="en-US" altLang="en-US" smtClean="0">
                <a:solidFill>
                  <a:schemeClr val="tx1"/>
                </a:solidFill>
              </a:rPr>
              <a:pPr/>
              <a:t>38</a:t>
            </a:fld>
            <a:endParaRPr lang="en-US" altLang="en-US" smtClean="0">
              <a:solidFill>
                <a:schemeClr val="tx1"/>
              </a:solidFill>
            </a:endParaRPr>
          </a:p>
        </p:txBody>
      </p:sp>
    </p:spTree>
    <p:extLst>
      <p:ext uri="{BB962C8B-B14F-4D97-AF65-F5344CB8AC3E}">
        <p14:creationId xmlns:p14="http://schemas.microsoft.com/office/powerpoint/2010/main" val="1927915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Garamond" panose="02020404030301010803" pitchFamily="18" charset="0"/>
              </a:rPr>
              <a:t>“I cannot thank you enough for the phone call because I got so frustrated regarding the small lines on the syringe. In the hospital, they told me that it was very important to be precise with my insulin. Diabetes is new to me and I worried that if I took too much or too little it would be a big problem and I would make myself sick. When I got the phone call, I told her that that I was nervous about using the syringe and that I had stopped taking my insulin.  In the hospital, my discharge was so fast and I did not even know that the syringe was going to be a problem yet. Cindy told me she understood my concerns. She worked with the pharmacist at your clinic and offered syringe with larger numbers and lines. This phone call meant everything to me.” </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Garamond" panose="02020404030301010803" pitchFamily="18" charset="0"/>
              </a:rPr>
              <a:t>“When I got discharged from the hospital, I got so much information. I needed a day for my brain to get in gear. So when Cindy called, we talked about my pain and I mentioned that I had a big bruise on my arm and it hurt. In the hospital, they gave me heat for this rash. When I got home, I would have kept using the heat. Cindy sounded concerned and recommended that I got get an ultrasound. It revealed a blood clot in my arm! The call was perfect timing. The outcome could have been worse and I could have gone back to the hospital. I am one of those people that likes to think I can do it alone. I hate to be a pain or a bother. So when Cindy called me- I could have cried. I needed help but I wouldn’t have asked for it. She called me several more times and I know she did that because she really cared about me. I am so grateful.”</a:t>
            </a:r>
          </a:p>
          <a:p>
            <a:endParaRPr lang="en-US" dirty="0"/>
          </a:p>
        </p:txBody>
      </p:sp>
      <p:sp>
        <p:nvSpPr>
          <p:cNvPr id="4" name="Slide Number Placeholder 3"/>
          <p:cNvSpPr>
            <a:spLocks noGrp="1"/>
          </p:cNvSpPr>
          <p:nvPr>
            <p:ph type="sldNum" sz="quarter" idx="10"/>
          </p:nvPr>
        </p:nvSpPr>
        <p:spPr/>
        <p:txBody>
          <a:bodyPr/>
          <a:lstStyle/>
          <a:p>
            <a:fld id="{C2D6D3A8-3D42-E54B-A5B8-C8654B0B498B}" type="slidenum">
              <a:rPr lang="en-US" altLang="en-US" smtClean="0"/>
              <a:pPr/>
              <a:t>39</a:t>
            </a:fld>
            <a:endParaRPr lang="en-US" altLang="en-US"/>
          </a:p>
        </p:txBody>
      </p:sp>
    </p:spTree>
    <p:extLst>
      <p:ext uri="{BB962C8B-B14F-4D97-AF65-F5344CB8AC3E}">
        <p14:creationId xmlns:p14="http://schemas.microsoft.com/office/powerpoint/2010/main" val="982620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59"/>
            <a:ext cx="6853412" cy="1470025"/>
          </a:xfrm>
        </p:spPr>
        <p:txBody>
          <a:bodyPr>
            <a:normAutofit/>
          </a:bodyPr>
          <a:lstStyle>
            <a:lvl1pPr algn="ctr">
              <a:defRPr sz="3800" b="1" i="0">
                <a:solidFill>
                  <a:schemeClr val="tx1"/>
                </a:solidFill>
                <a:latin typeface="Helvetica"/>
                <a:cs typeface="Helvetica"/>
              </a:defRPr>
            </a:lvl1pPr>
          </a:lstStyle>
          <a:p>
            <a:r>
              <a:rPr lang="en-US" dirty="0" smtClean="0"/>
              <a:t>Click to edit Master title style</a:t>
            </a:r>
            <a:br>
              <a:rPr lang="en-US" dirty="0" smtClean="0"/>
            </a:br>
            <a:r>
              <a:rPr lang="en-US" dirty="0" smtClean="0"/>
              <a:t>Click to edit Master title style Click to edit Master title style</a:t>
            </a:r>
            <a:endParaRPr lang="en-US" dirty="0"/>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br>
              <a:rPr lang="en-US" dirty="0" smtClean="0"/>
            </a:br>
            <a:r>
              <a:rPr lang="en-US" dirty="0" smtClean="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795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2700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7200" y="1295400"/>
            <a:ext cx="8229600" cy="0"/>
          </a:xfrm>
          <a:prstGeom prst="line">
            <a:avLst/>
          </a:prstGeom>
          <a:ln>
            <a:solidFill>
              <a:srgbClr val="CFB879"/>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6096000" y="6442075"/>
            <a:ext cx="3352800" cy="338138"/>
          </a:xfrm>
          <a:prstGeom prst="rect">
            <a:avLst/>
          </a:prstGeom>
          <a:noFill/>
        </p:spPr>
        <p:txBody>
          <a:bodyPr>
            <a:spAutoFit/>
          </a:bodyPr>
          <a:lstStyle/>
          <a:p>
            <a:pPr fontAlgn="auto">
              <a:spcBef>
                <a:spcPts val="0"/>
              </a:spcBef>
              <a:spcAft>
                <a:spcPts val="0"/>
              </a:spcAft>
              <a:defRPr/>
            </a:pPr>
            <a:r>
              <a:rPr lang="en-US" sz="1600" dirty="0">
                <a:solidFill>
                  <a:schemeClr val="tx1">
                    <a:lumMod val="75000"/>
                    <a:lumOff val="25000"/>
                  </a:schemeClr>
                </a:solidFill>
                <a:latin typeface="Calibri" pitchFamily="34" charset="0"/>
                <a:cs typeface="Calibri" pitchFamily="34" charset="0"/>
              </a:rPr>
              <a:t>www.medschool.ucdenver.edu</a:t>
            </a: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457200" y="5562600"/>
            <a:ext cx="2133600" cy="365125"/>
          </a:xfrm>
          <a:prstGeom prst="rect">
            <a:avLst/>
          </a:prstGeom>
        </p:spPr>
        <p:txBody>
          <a:bodyPr/>
          <a:lstStyle>
            <a:lvl1pPr>
              <a:defRPr>
                <a:solidFill>
                  <a:srgbClr val="A2A4A3"/>
                </a:solidFill>
              </a:defRPr>
            </a:lvl1pPr>
          </a:lstStyle>
          <a:p>
            <a:pPr>
              <a:defRPr/>
            </a:pPr>
            <a:fld id="{09C062BC-B043-BD4A-A388-3BD649C50954}" type="datetimeFigureOut">
              <a:rPr lang="en-US"/>
              <a:pPr>
                <a:defRPr/>
              </a:pPr>
              <a:t>12/2/16</a:t>
            </a:fld>
            <a:endParaRPr lang="en-US"/>
          </a:p>
        </p:txBody>
      </p:sp>
      <p:sp>
        <p:nvSpPr>
          <p:cNvPr id="8" name="Footer Placeholder 4"/>
          <p:cNvSpPr>
            <a:spLocks noGrp="1"/>
          </p:cNvSpPr>
          <p:nvPr>
            <p:ph type="ftr" sz="quarter" idx="11"/>
          </p:nvPr>
        </p:nvSpPr>
        <p:spPr>
          <a:xfrm>
            <a:off x="3124200" y="5562600"/>
            <a:ext cx="2895600" cy="365125"/>
          </a:xfrm>
          <a:prstGeom prst="rect">
            <a:avLst/>
          </a:prstGeom>
        </p:spPr>
        <p:txBody>
          <a:bodyPr/>
          <a:lstStyle>
            <a:lvl1pPr>
              <a:defRPr>
                <a:solidFill>
                  <a:srgbClr val="A2A4A3"/>
                </a:solidFill>
              </a:defRPr>
            </a:lvl1pPr>
          </a:lstStyle>
          <a:p>
            <a:pPr>
              <a:defRPr/>
            </a:pPr>
            <a:endParaRPr lang="en-US"/>
          </a:p>
        </p:txBody>
      </p:sp>
      <p:sp>
        <p:nvSpPr>
          <p:cNvPr id="9" name="Slide Number Placeholder 5"/>
          <p:cNvSpPr>
            <a:spLocks noGrp="1"/>
          </p:cNvSpPr>
          <p:nvPr>
            <p:ph type="sldNum" sz="quarter" idx="12"/>
          </p:nvPr>
        </p:nvSpPr>
        <p:spPr>
          <a:xfrm>
            <a:off x="6553200" y="5562600"/>
            <a:ext cx="2133600" cy="365125"/>
          </a:xfrm>
          <a:prstGeom prst="rect">
            <a:avLst/>
          </a:prstGeom>
        </p:spPr>
        <p:txBody>
          <a:bodyPr/>
          <a:lstStyle>
            <a:lvl1pPr>
              <a:defRPr/>
            </a:lvl1pPr>
          </a:lstStyle>
          <a:p>
            <a:fld id="{B825C458-32D5-014A-8124-A47FC5519E03}" type="slidenum">
              <a:rPr lang="en-US" altLang="en-US"/>
              <a:pPr/>
              <a:t>‹#›</a:t>
            </a:fld>
            <a:endParaRPr lang="en-US" altLang="en-US"/>
          </a:p>
        </p:txBody>
      </p:sp>
    </p:spTree>
    <p:extLst>
      <p:ext uri="{BB962C8B-B14F-4D97-AF65-F5344CB8AC3E}">
        <p14:creationId xmlns:p14="http://schemas.microsoft.com/office/powerpoint/2010/main" val="1111566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TextBox 1"/>
          <p:cNvSpPr txBox="1"/>
          <p:nvPr userDrawn="1"/>
        </p:nvSpPr>
        <p:spPr>
          <a:xfrm>
            <a:off x="6096000" y="6442075"/>
            <a:ext cx="3352800" cy="338138"/>
          </a:xfrm>
          <a:prstGeom prst="rect">
            <a:avLst/>
          </a:prstGeom>
          <a:noFill/>
        </p:spPr>
        <p:txBody>
          <a:bodyPr>
            <a:spAutoFit/>
          </a:bodyPr>
          <a:lstStyle/>
          <a:p>
            <a:pPr fontAlgn="auto">
              <a:spcBef>
                <a:spcPts val="0"/>
              </a:spcBef>
              <a:spcAft>
                <a:spcPts val="0"/>
              </a:spcAft>
              <a:defRPr/>
            </a:pPr>
            <a:r>
              <a:rPr lang="en-US" sz="1600" dirty="0">
                <a:solidFill>
                  <a:schemeClr val="tx1">
                    <a:lumMod val="75000"/>
                    <a:lumOff val="25000"/>
                  </a:schemeClr>
                </a:solidFill>
                <a:latin typeface="Calibri" pitchFamily="34" charset="0"/>
                <a:cs typeface="Calibri" pitchFamily="34" charset="0"/>
              </a:rPr>
              <a:t>www.medschool.ucdenver.edu</a:t>
            </a:r>
          </a:p>
        </p:txBody>
      </p:sp>
      <p:sp>
        <p:nvSpPr>
          <p:cNvPr id="3" name="Date Placeholder 3"/>
          <p:cNvSpPr>
            <a:spLocks noGrp="1"/>
          </p:cNvSpPr>
          <p:nvPr>
            <p:ph type="dt" sz="half" idx="10"/>
          </p:nvPr>
        </p:nvSpPr>
        <p:spPr>
          <a:xfrm>
            <a:off x="457200" y="5562600"/>
            <a:ext cx="2133600" cy="365125"/>
          </a:xfrm>
          <a:prstGeom prst="rect">
            <a:avLst/>
          </a:prstGeom>
        </p:spPr>
        <p:txBody>
          <a:bodyPr/>
          <a:lstStyle>
            <a:lvl1pPr>
              <a:defRPr/>
            </a:lvl1pPr>
          </a:lstStyle>
          <a:p>
            <a:pPr>
              <a:defRPr/>
            </a:pPr>
            <a:fld id="{D5399C15-256E-0243-8550-0B4E6F274B10}" type="datetimeFigureOut">
              <a:rPr lang="en-US"/>
              <a:pPr>
                <a:defRPr/>
              </a:pPr>
              <a:t>12/2/16</a:t>
            </a:fld>
            <a:endParaRPr lang="en-US"/>
          </a:p>
        </p:txBody>
      </p:sp>
      <p:sp>
        <p:nvSpPr>
          <p:cNvPr id="4" name="Footer Placeholder 4"/>
          <p:cNvSpPr>
            <a:spLocks noGrp="1"/>
          </p:cNvSpPr>
          <p:nvPr>
            <p:ph type="ftr" sz="quarter" idx="11"/>
          </p:nvPr>
        </p:nvSpPr>
        <p:spPr>
          <a:xfrm>
            <a:off x="3124200" y="556260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5562600"/>
            <a:ext cx="2133600" cy="365125"/>
          </a:xfrm>
          <a:prstGeom prst="rect">
            <a:avLst/>
          </a:prstGeom>
        </p:spPr>
        <p:txBody>
          <a:bodyPr/>
          <a:lstStyle>
            <a:lvl1pPr>
              <a:defRPr/>
            </a:lvl1pPr>
          </a:lstStyle>
          <a:p>
            <a:fld id="{EC73A61A-8AA1-0249-976C-F1EFD4F368A9}" type="slidenum">
              <a:rPr lang="en-US" altLang="en-US"/>
              <a:pPr/>
              <a:t>‹#›</a:t>
            </a:fld>
            <a:endParaRPr lang="en-US" altLang="en-US"/>
          </a:p>
        </p:txBody>
      </p:sp>
    </p:spTree>
    <p:extLst>
      <p:ext uri="{BB962C8B-B14F-4D97-AF65-F5344CB8AC3E}">
        <p14:creationId xmlns:p14="http://schemas.microsoft.com/office/powerpoint/2010/main" val="989652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TextBox 2"/>
          <p:cNvSpPr txBox="1"/>
          <p:nvPr userDrawn="1"/>
        </p:nvSpPr>
        <p:spPr>
          <a:xfrm>
            <a:off x="6096000" y="6442075"/>
            <a:ext cx="3352800" cy="338138"/>
          </a:xfrm>
          <a:prstGeom prst="rect">
            <a:avLst/>
          </a:prstGeom>
          <a:noFill/>
        </p:spPr>
        <p:txBody>
          <a:bodyPr>
            <a:spAutoFit/>
          </a:bodyPr>
          <a:lstStyle/>
          <a:p>
            <a:pPr fontAlgn="auto">
              <a:spcBef>
                <a:spcPts val="0"/>
              </a:spcBef>
              <a:spcAft>
                <a:spcPts val="0"/>
              </a:spcAft>
              <a:defRPr/>
            </a:pPr>
            <a:r>
              <a:rPr lang="en-US" sz="1600" dirty="0">
                <a:solidFill>
                  <a:schemeClr val="tx1">
                    <a:lumMod val="75000"/>
                    <a:lumOff val="25000"/>
                  </a:schemeClr>
                </a:solidFill>
                <a:latin typeface="Calibri" pitchFamily="34" charset="0"/>
                <a:cs typeface="Calibri" pitchFamily="34" charset="0"/>
              </a:rPr>
              <a:t>www.medschool.ucdenver.edu</a:t>
            </a:r>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5562600"/>
            <a:ext cx="2133600" cy="365125"/>
          </a:xfrm>
          <a:prstGeom prst="rect">
            <a:avLst/>
          </a:prstGeom>
        </p:spPr>
        <p:txBody>
          <a:bodyPr/>
          <a:lstStyle>
            <a:lvl1pPr>
              <a:defRPr>
                <a:solidFill>
                  <a:srgbClr val="A2A4A3"/>
                </a:solidFill>
              </a:defRPr>
            </a:lvl1pPr>
          </a:lstStyle>
          <a:p>
            <a:pPr>
              <a:defRPr/>
            </a:pPr>
            <a:fld id="{A06A1C99-E04E-1A47-AF4A-AB6A6DFEDEBC}" type="datetimeFigureOut">
              <a:rPr lang="en-US"/>
              <a:pPr>
                <a:defRPr/>
              </a:pPr>
              <a:t>12/2/16</a:t>
            </a:fld>
            <a:endParaRPr lang="en-US" dirty="0"/>
          </a:p>
        </p:txBody>
      </p:sp>
      <p:sp>
        <p:nvSpPr>
          <p:cNvPr id="5" name="Footer Placeholder 4"/>
          <p:cNvSpPr>
            <a:spLocks noGrp="1"/>
          </p:cNvSpPr>
          <p:nvPr>
            <p:ph type="ftr" sz="quarter" idx="11"/>
          </p:nvPr>
        </p:nvSpPr>
        <p:spPr>
          <a:xfrm>
            <a:off x="3124200" y="556260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5562600"/>
            <a:ext cx="2133600" cy="365125"/>
          </a:xfrm>
          <a:prstGeom prst="rect">
            <a:avLst/>
          </a:prstGeom>
        </p:spPr>
        <p:txBody>
          <a:bodyPr/>
          <a:lstStyle>
            <a:lvl1pPr>
              <a:defRPr/>
            </a:lvl1pPr>
          </a:lstStyle>
          <a:p>
            <a:fld id="{72C7BFE7-1BA3-144E-851C-EC20EDE58B6C}" type="slidenum">
              <a:rPr lang="en-US" altLang="en-US"/>
              <a:pPr/>
              <a:t>‹#›</a:t>
            </a:fld>
            <a:endParaRPr lang="en-US" altLang="en-US"/>
          </a:p>
        </p:txBody>
      </p:sp>
    </p:spTree>
    <p:extLst>
      <p:ext uri="{BB962C8B-B14F-4D97-AF65-F5344CB8AC3E}">
        <p14:creationId xmlns:p14="http://schemas.microsoft.com/office/powerpoint/2010/main" val="195760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57200" y="12700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1295400"/>
            <a:ext cx="8229600" cy="0"/>
          </a:xfrm>
          <a:prstGeom prst="line">
            <a:avLst/>
          </a:prstGeom>
          <a:ln>
            <a:solidFill>
              <a:srgbClr val="CFB87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096000" y="6442075"/>
            <a:ext cx="3352800" cy="338138"/>
          </a:xfrm>
          <a:prstGeom prst="rect">
            <a:avLst/>
          </a:prstGeom>
          <a:noFill/>
        </p:spPr>
        <p:txBody>
          <a:bodyPr>
            <a:spAutoFit/>
          </a:bodyPr>
          <a:lstStyle/>
          <a:p>
            <a:pPr fontAlgn="auto">
              <a:spcBef>
                <a:spcPts val="0"/>
              </a:spcBef>
              <a:spcAft>
                <a:spcPts val="0"/>
              </a:spcAft>
              <a:defRPr/>
            </a:pPr>
            <a:r>
              <a:rPr lang="en-US" sz="1600" dirty="0">
                <a:solidFill>
                  <a:schemeClr val="tx1">
                    <a:lumMod val="75000"/>
                    <a:lumOff val="25000"/>
                  </a:schemeClr>
                </a:solidFill>
                <a:latin typeface="Calibri" pitchFamily="34" charset="0"/>
                <a:cs typeface="Calibri" pitchFamily="34" charset="0"/>
              </a:rPr>
              <a:t>www.medschool.ucdenver.edu</a:t>
            </a:r>
          </a:p>
        </p:txBody>
      </p:sp>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159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159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457200" y="5562600"/>
            <a:ext cx="2133600" cy="365125"/>
          </a:xfrm>
          <a:prstGeom prst="rect">
            <a:avLst/>
          </a:prstGeom>
        </p:spPr>
        <p:txBody>
          <a:bodyPr/>
          <a:lstStyle>
            <a:lvl1pPr>
              <a:defRPr>
                <a:solidFill>
                  <a:srgbClr val="A2A4A3"/>
                </a:solidFill>
              </a:defRPr>
            </a:lvl1pPr>
          </a:lstStyle>
          <a:p>
            <a:pPr>
              <a:defRPr/>
            </a:pPr>
            <a:fld id="{5F05AC91-9AFE-A14A-AC22-08270EAE6994}" type="datetimeFigureOut">
              <a:rPr lang="en-US"/>
              <a:pPr>
                <a:defRPr/>
              </a:pPr>
              <a:t>12/2/16</a:t>
            </a:fld>
            <a:endParaRPr lang="en-US"/>
          </a:p>
        </p:txBody>
      </p:sp>
      <p:sp>
        <p:nvSpPr>
          <p:cNvPr id="11" name="Footer Placeholder 4"/>
          <p:cNvSpPr>
            <a:spLocks noGrp="1"/>
          </p:cNvSpPr>
          <p:nvPr>
            <p:ph type="ftr" sz="quarter" idx="11"/>
          </p:nvPr>
        </p:nvSpPr>
        <p:spPr>
          <a:xfrm>
            <a:off x="3124200" y="5562600"/>
            <a:ext cx="2895600" cy="365125"/>
          </a:xfrm>
          <a:prstGeom prst="rect">
            <a:avLst/>
          </a:prstGeom>
        </p:spPr>
        <p:txBody>
          <a:bodyPr/>
          <a:lstStyle>
            <a:lvl1pPr>
              <a:defRPr>
                <a:solidFill>
                  <a:srgbClr val="A2A4A3"/>
                </a:solidFill>
              </a:defRPr>
            </a:lvl1pPr>
          </a:lstStyle>
          <a:p>
            <a:pPr>
              <a:defRPr/>
            </a:pPr>
            <a:endParaRPr lang="en-US"/>
          </a:p>
        </p:txBody>
      </p:sp>
      <p:sp>
        <p:nvSpPr>
          <p:cNvPr id="12" name="Slide Number Placeholder 5"/>
          <p:cNvSpPr>
            <a:spLocks noGrp="1"/>
          </p:cNvSpPr>
          <p:nvPr>
            <p:ph type="sldNum" sz="quarter" idx="12"/>
          </p:nvPr>
        </p:nvSpPr>
        <p:spPr>
          <a:xfrm>
            <a:off x="6553200" y="5562600"/>
            <a:ext cx="2133600" cy="365125"/>
          </a:xfrm>
          <a:prstGeom prst="rect">
            <a:avLst/>
          </a:prstGeom>
        </p:spPr>
        <p:txBody>
          <a:bodyPr/>
          <a:lstStyle>
            <a:lvl1pPr>
              <a:defRPr/>
            </a:lvl1pPr>
          </a:lstStyle>
          <a:p>
            <a:fld id="{28D6EC26-6C23-E346-B4D1-AE77A1CDF926}" type="slidenum">
              <a:rPr lang="en-US" altLang="en-US"/>
              <a:pPr/>
              <a:t>‹#›</a:t>
            </a:fld>
            <a:endParaRPr lang="en-US" altLang="en-US"/>
          </a:p>
        </p:txBody>
      </p:sp>
    </p:spTree>
    <p:extLst>
      <p:ext uri="{BB962C8B-B14F-4D97-AF65-F5344CB8AC3E}">
        <p14:creationId xmlns:p14="http://schemas.microsoft.com/office/powerpoint/2010/main" val="11740547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1"/>
            <a:ext cx="8229600" cy="1187865"/>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3" name="Text Placeholder 2"/>
          <p:cNvSpPr>
            <a:spLocks noGrp="1"/>
          </p:cNvSpPr>
          <p:nvPr>
            <p:ph type="body" idx="1"/>
          </p:nvPr>
        </p:nvSpPr>
        <p:spPr>
          <a:xfrm>
            <a:off x="457200" y="2266165"/>
            <a:ext cx="8229600" cy="395621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8.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Corey.lyon@ucdenver.edu" TargetMode="External"/><Relationship Id="rId3" Type="http://schemas.openxmlformats.org/officeDocument/2006/relationships/hyperlink" Target="mailto:Kathryn.boyd-trull@ucdenver.edu"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286" y="2106259"/>
            <a:ext cx="8833757" cy="1470025"/>
          </a:xfrm>
        </p:spPr>
        <p:txBody>
          <a:bodyPr>
            <a:normAutofit fontScale="90000"/>
          </a:bodyPr>
          <a:lstStyle/>
          <a:p>
            <a:r>
              <a:rPr lang="en-US" i="1" dirty="0"/>
              <a:t>“Hello…? It’s me…? I wonder if after your hospitalization you’d like to meet</a:t>
            </a:r>
            <a:r>
              <a:rPr lang="en-US" i="1" dirty="0" smtClean="0"/>
              <a:t>…?”</a:t>
            </a:r>
            <a:r>
              <a:rPr lang="en-US" dirty="0" smtClean="0"/>
              <a:t> </a:t>
            </a:r>
            <a:br>
              <a:rPr lang="en-US" dirty="0" smtClean="0"/>
            </a:br>
            <a:r>
              <a:rPr lang="en-US" dirty="0" smtClean="0"/>
              <a:t>A </a:t>
            </a:r>
            <a:r>
              <a:rPr lang="en-US" dirty="0"/>
              <a:t>Transitions of Care Program in a Family Medicine Residency</a:t>
            </a:r>
            <a:br>
              <a:rPr lang="en-US" dirty="0"/>
            </a:br>
            <a:endParaRPr lang="en-US" dirty="0"/>
          </a:p>
        </p:txBody>
      </p:sp>
      <p:sp>
        <p:nvSpPr>
          <p:cNvPr id="3" name="Subtitle 2"/>
          <p:cNvSpPr>
            <a:spLocks noGrp="1"/>
          </p:cNvSpPr>
          <p:nvPr>
            <p:ph type="subTitle" idx="1"/>
          </p:nvPr>
        </p:nvSpPr>
        <p:spPr>
          <a:xfrm>
            <a:off x="163286" y="4310743"/>
            <a:ext cx="6809014" cy="2060737"/>
          </a:xfrm>
        </p:spPr>
        <p:txBody>
          <a:bodyPr>
            <a:normAutofit fontScale="85000" lnSpcReduction="20000"/>
          </a:bodyPr>
          <a:lstStyle/>
          <a:p>
            <a:pPr algn="l"/>
            <a:r>
              <a:rPr lang="en-US" dirty="0" smtClean="0"/>
              <a:t>Corey Lyon DO</a:t>
            </a:r>
          </a:p>
          <a:p>
            <a:pPr algn="l"/>
            <a:r>
              <a:rPr lang="en-US" sz="3200" dirty="0">
                <a:latin typeface="Helvetica" charset="0"/>
                <a:ea typeface="Helvetica" charset="0"/>
                <a:cs typeface="Helvetica" charset="0"/>
              </a:rPr>
              <a:t>Kathryn </a:t>
            </a:r>
            <a:r>
              <a:rPr lang="en-US" sz="3200" dirty="0" smtClean="0">
                <a:latin typeface="Helvetica" charset="0"/>
                <a:ea typeface="Helvetica" charset="0"/>
                <a:cs typeface="Helvetica" charset="0"/>
              </a:rPr>
              <a:t>Boyd-</a:t>
            </a:r>
            <a:r>
              <a:rPr lang="en-US" sz="3200" dirty="0" err="1" smtClean="0">
                <a:latin typeface="Helvetica" charset="0"/>
                <a:ea typeface="Helvetica" charset="0"/>
                <a:cs typeface="Helvetica" charset="0"/>
              </a:rPr>
              <a:t>Trull</a:t>
            </a:r>
            <a:r>
              <a:rPr lang="en-US" sz="3200" dirty="0" smtClean="0">
                <a:latin typeface="Helvetica" charset="0"/>
                <a:ea typeface="Helvetica" charset="0"/>
                <a:cs typeface="Helvetica" charset="0"/>
              </a:rPr>
              <a:t>, </a:t>
            </a:r>
            <a:r>
              <a:rPr lang="en-US" sz="3200" dirty="0">
                <a:latin typeface="Helvetica" charset="0"/>
                <a:ea typeface="Helvetica" charset="0"/>
                <a:cs typeface="Helvetica" charset="0"/>
              </a:rPr>
              <a:t>MD</a:t>
            </a:r>
          </a:p>
          <a:p>
            <a:pPr algn="l"/>
            <a:r>
              <a:rPr lang="en-US" sz="3200" dirty="0" smtClean="0">
                <a:latin typeface="Helvetica" charset="0"/>
                <a:ea typeface="Helvetica" charset="0"/>
                <a:cs typeface="Helvetica" charset="0"/>
              </a:rPr>
              <a:t>Joanna </a:t>
            </a:r>
            <a:r>
              <a:rPr lang="en-US" sz="3200" dirty="0">
                <a:latin typeface="Helvetica" charset="0"/>
                <a:ea typeface="Helvetica" charset="0"/>
                <a:cs typeface="Helvetica" charset="0"/>
              </a:rPr>
              <a:t>Stratton, Ph.D., LMFT, </a:t>
            </a:r>
            <a:r>
              <a:rPr lang="en-US" sz="3200" dirty="0" smtClean="0">
                <a:latin typeface="Helvetica" charset="0"/>
                <a:ea typeface="Helvetica" charset="0"/>
                <a:cs typeface="Helvetica" charset="0"/>
              </a:rPr>
              <a:t>LP</a:t>
            </a:r>
          </a:p>
          <a:p>
            <a:pPr algn="l"/>
            <a:r>
              <a:rPr lang="en-US" sz="3200" dirty="0" smtClean="0">
                <a:latin typeface="Helvetica" charset="0"/>
                <a:ea typeface="Helvetica" charset="0"/>
                <a:cs typeface="Helvetica" charset="0"/>
              </a:rPr>
              <a:t>University of Colorado, Department of Family Medicine</a:t>
            </a:r>
            <a:endParaRPr lang="en-US" sz="3200" dirty="0">
              <a:latin typeface="Helvetica" charset="0"/>
              <a:ea typeface="Helvetica" charset="0"/>
              <a:cs typeface="Helvetica" charset="0"/>
            </a:endParaRPr>
          </a:p>
          <a:p>
            <a:endParaRPr lang="en-US" dirty="0"/>
          </a:p>
        </p:txBody>
      </p:sp>
    </p:spTree>
    <p:extLst>
      <p:ext uri="{BB962C8B-B14F-4D97-AF65-F5344CB8AC3E}">
        <p14:creationId xmlns:p14="http://schemas.microsoft.com/office/powerpoint/2010/main" val="2721878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Colorado FMR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Urban Academic Residency</a:t>
            </a:r>
          </a:p>
          <a:p>
            <a:r>
              <a:rPr lang="en-US" dirty="0" smtClean="0"/>
              <a:t>10-10-10</a:t>
            </a:r>
          </a:p>
          <a:p>
            <a:r>
              <a:rPr lang="en-US" dirty="0" smtClean="0"/>
              <a:t>Family Medicine Service</a:t>
            </a:r>
          </a:p>
          <a:p>
            <a:pPr lvl="1"/>
            <a:r>
              <a:rPr lang="en-US" dirty="0" smtClean="0"/>
              <a:t>Combined mom/baby and adult service</a:t>
            </a:r>
          </a:p>
          <a:p>
            <a:pPr lvl="1"/>
            <a:r>
              <a:rPr lang="en-US" dirty="0" smtClean="0"/>
              <a:t>Average census 12-16 pts/day</a:t>
            </a:r>
          </a:p>
          <a:p>
            <a:r>
              <a:rPr lang="en-US" dirty="0" smtClean="0"/>
              <a:t>AF Williams FMC</a:t>
            </a:r>
          </a:p>
          <a:p>
            <a:pPr lvl="1"/>
            <a:r>
              <a:rPr lang="en-US" dirty="0" smtClean="0"/>
              <a:t>&gt;35,000 visits annually</a:t>
            </a:r>
          </a:p>
          <a:p>
            <a:pPr lvl="1"/>
            <a:r>
              <a:rPr lang="en-US" dirty="0" smtClean="0"/>
              <a:t>14,000 empaneled patients</a:t>
            </a:r>
            <a:endParaRPr lang="en-US" dirty="0"/>
          </a:p>
        </p:txBody>
      </p:sp>
    </p:spTree>
    <p:extLst>
      <p:ext uri="{BB962C8B-B14F-4D97-AF65-F5344CB8AC3E}">
        <p14:creationId xmlns:p14="http://schemas.microsoft.com/office/powerpoint/2010/main" val="12958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79" y="930729"/>
            <a:ext cx="8229600" cy="1143000"/>
          </a:xfrm>
        </p:spPr>
        <p:txBody>
          <a:bodyPr/>
          <a:lstStyle/>
          <a:p>
            <a:r>
              <a:rPr lang="en-US" b="1" dirty="0" smtClean="0">
                <a:latin typeface="Calibri" charset="0"/>
                <a:ea typeface="Calibri" charset="0"/>
                <a:cs typeface="Calibri" charset="0"/>
              </a:rPr>
              <a:t>Baseline AFW/FMS TOC data</a:t>
            </a:r>
            <a:endParaRPr lang="en-US" b="1" dirty="0">
              <a:latin typeface="Calibri" charset="0"/>
              <a:ea typeface="Calibri" charset="0"/>
              <a:cs typeface="Calibri"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2242298"/>
              </p:ext>
            </p:extLst>
          </p:nvPr>
        </p:nvGraphicFramePr>
        <p:xfrm>
          <a:off x="457200" y="2073729"/>
          <a:ext cx="86868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6404344" y="2667000"/>
            <a:ext cx="2514600" cy="91437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solidFill>
                  <a:srgbClr val="FF0000"/>
                </a:solidFill>
              </a:rPr>
              <a:t>30 day re-admissions</a:t>
            </a:r>
          </a:p>
          <a:p>
            <a:r>
              <a:rPr lang="en-US" sz="1800" dirty="0" smtClean="0">
                <a:solidFill>
                  <a:srgbClr val="FF0000"/>
                </a:solidFill>
              </a:rPr>
              <a:t>Baseline Average 25%</a:t>
            </a:r>
            <a:endParaRPr lang="en-US" sz="1800" dirty="0">
              <a:solidFill>
                <a:srgbClr val="FF0000"/>
              </a:solidFill>
            </a:endParaRPr>
          </a:p>
        </p:txBody>
      </p:sp>
    </p:spTree>
    <p:extLst>
      <p:ext uri="{BB962C8B-B14F-4D97-AF65-F5344CB8AC3E}">
        <p14:creationId xmlns:p14="http://schemas.microsoft.com/office/powerpoint/2010/main" val="1270075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2273"/>
            <a:ext cx="8229600" cy="1143000"/>
          </a:xfrm>
        </p:spPr>
        <p:txBody>
          <a:bodyPr>
            <a:normAutofit fontScale="90000"/>
          </a:bodyPr>
          <a:lstStyle/>
          <a:p>
            <a:r>
              <a:rPr lang="en-US" b="1" dirty="0" smtClean="0">
                <a:latin typeface="Calibri" panose="020F0502020204030204" pitchFamily="34" charset="0"/>
              </a:rPr>
              <a:t>Readmit Rate 2014</a:t>
            </a:r>
            <a:br>
              <a:rPr lang="en-US" b="1" dirty="0" smtClean="0">
                <a:latin typeface="Calibri" panose="020F0502020204030204" pitchFamily="34" charset="0"/>
              </a:rPr>
            </a:br>
            <a:r>
              <a:rPr lang="en-US" b="1" dirty="0" smtClean="0">
                <a:latin typeface="Calibri" panose="020F0502020204030204" pitchFamily="34" charset="0"/>
              </a:rPr>
              <a:t>AFW patients on FMS</a:t>
            </a:r>
            <a:endParaRPr lang="en-US" b="1"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975822"/>
              </p:ext>
            </p:extLst>
          </p:nvPr>
        </p:nvGraphicFramePr>
        <p:xfrm>
          <a:off x="457200" y="2597727"/>
          <a:ext cx="8229600"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9428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7475"/>
            <a:ext cx="8229600" cy="1143000"/>
          </a:xfrm>
        </p:spPr>
        <p:txBody>
          <a:bodyPr/>
          <a:lstStyle/>
          <a:p>
            <a:r>
              <a:rPr lang="en-US" b="1" dirty="0" smtClean="0">
                <a:latin typeface="Calibri" charset="0"/>
                <a:ea typeface="Calibri" charset="0"/>
                <a:cs typeface="Calibri" charset="0"/>
              </a:rPr>
              <a:t>Process Development</a:t>
            </a:r>
            <a:endParaRPr lang="en-US" b="1" dirty="0">
              <a:latin typeface="Calibri" charset="0"/>
              <a:ea typeface="Calibri" charset="0"/>
              <a:cs typeface="Calibri" charset="0"/>
            </a:endParaRPr>
          </a:p>
        </p:txBody>
      </p:sp>
      <p:sp>
        <p:nvSpPr>
          <p:cNvPr id="4" name="Content Placeholder 2"/>
          <p:cNvSpPr>
            <a:spLocks noGrp="1"/>
          </p:cNvSpPr>
          <p:nvPr>
            <p:ph idx="1"/>
          </p:nvPr>
        </p:nvSpPr>
        <p:spPr>
          <a:xfrm>
            <a:off x="277091" y="2556588"/>
            <a:ext cx="8229600" cy="3733800"/>
          </a:xfrm>
        </p:spPr>
        <p:txBody>
          <a:bodyPr>
            <a:normAutofit/>
          </a:bodyPr>
          <a:lstStyle/>
          <a:p>
            <a:r>
              <a:rPr lang="en-US" dirty="0" smtClean="0">
                <a:solidFill>
                  <a:schemeClr val="tx1"/>
                </a:solidFill>
                <a:latin typeface="Calibri" charset="0"/>
                <a:ea typeface="Calibri" charset="0"/>
                <a:cs typeface="Calibri" charset="0"/>
              </a:rPr>
              <a:t>Identified key players</a:t>
            </a:r>
          </a:p>
          <a:p>
            <a:r>
              <a:rPr lang="en-US" dirty="0" smtClean="0">
                <a:solidFill>
                  <a:schemeClr val="tx1"/>
                </a:solidFill>
                <a:latin typeface="Calibri" charset="0"/>
                <a:ea typeface="Calibri" charset="0"/>
                <a:cs typeface="Calibri" charset="0"/>
              </a:rPr>
              <a:t>Started with old plan</a:t>
            </a:r>
          </a:p>
          <a:p>
            <a:r>
              <a:rPr lang="en-US" dirty="0" smtClean="0">
                <a:solidFill>
                  <a:schemeClr val="tx1"/>
                </a:solidFill>
                <a:latin typeface="Calibri" charset="0"/>
                <a:ea typeface="Calibri" charset="0"/>
                <a:cs typeface="Calibri" charset="0"/>
              </a:rPr>
              <a:t>Rapid Improvement Events</a:t>
            </a:r>
          </a:p>
          <a:p>
            <a:pPr lvl="1"/>
            <a:r>
              <a:rPr lang="en-US" dirty="0" smtClean="0">
                <a:solidFill>
                  <a:schemeClr val="tx1"/>
                </a:solidFill>
                <a:latin typeface="Calibri" charset="0"/>
                <a:ea typeface="Calibri" charset="0"/>
                <a:cs typeface="Calibri" charset="0"/>
              </a:rPr>
              <a:t>identified problems</a:t>
            </a:r>
          </a:p>
          <a:p>
            <a:pPr lvl="1"/>
            <a:r>
              <a:rPr lang="en-US" dirty="0" smtClean="0">
                <a:solidFill>
                  <a:schemeClr val="tx1"/>
                </a:solidFill>
                <a:latin typeface="Calibri" charset="0"/>
                <a:ea typeface="Calibri" charset="0"/>
                <a:cs typeface="Calibri" charset="0"/>
              </a:rPr>
              <a:t>identified solutions</a:t>
            </a:r>
          </a:p>
          <a:p>
            <a:r>
              <a:rPr lang="en-US" dirty="0" smtClean="0">
                <a:solidFill>
                  <a:schemeClr val="tx1"/>
                </a:solidFill>
                <a:latin typeface="Calibri" charset="0"/>
                <a:ea typeface="Calibri" charset="0"/>
                <a:cs typeface="Calibri" charset="0"/>
              </a:rPr>
              <a:t>Process map developed</a:t>
            </a:r>
            <a:endParaRPr lang="en-US" dirty="0">
              <a:solidFill>
                <a:schemeClr val="tx1"/>
              </a:solidFill>
              <a:latin typeface="Calibri" charset="0"/>
              <a:ea typeface="Calibri" charset="0"/>
              <a:cs typeface="Calibri" charset="0"/>
            </a:endParaRPr>
          </a:p>
        </p:txBody>
      </p:sp>
      <p:pic>
        <p:nvPicPr>
          <p:cNvPr id="5" name="Picture 4"/>
          <p:cNvPicPr>
            <a:picLocks noChangeAspect="1"/>
          </p:cNvPicPr>
          <p:nvPr/>
        </p:nvPicPr>
        <p:blipFill>
          <a:blip r:embed="rId2" cstate="print"/>
          <a:stretch>
            <a:fillRect/>
          </a:stretch>
        </p:blipFill>
        <p:spPr>
          <a:xfrm>
            <a:off x="5034522" y="2588771"/>
            <a:ext cx="4109478" cy="3234612"/>
          </a:xfrm>
          <a:prstGeom prst="rect">
            <a:avLst/>
          </a:prstGeom>
        </p:spPr>
      </p:pic>
    </p:spTree>
    <p:extLst>
      <p:ext uri="{BB962C8B-B14F-4D97-AF65-F5344CB8AC3E}">
        <p14:creationId xmlns:p14="http://schemas.microsoft.com/office/powerpoint/2010/main" val="2089873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0708"/>
            <a:ext cx="8229600" cy="1143000"/>
          </a:xfrm>
        </p:spPr>
        <p:txBody>
          <a:bodyPr/>
          <a:lstStyle/>
          <a:p>
            <a:r>
              <a:rPr lang="en-US" b="1" dirty="0" smtClean="0">
                <a:latin typeface="Calibri" charset="0"/>
                <a:ea typeface="Calibri" charset="0"/>
                <a:cs typeface="Calibri" charset="0"/>
              </a:rPr>
              <a:t>Our Team</a:t>
            </a:r>
            <a:endParaRPr lang="en-US" b="1" dirty="0">
              <a:latin typeface="Calibri" charset="0"/>
              <a:ea typeface="Calibri" charset="0"/>
              <a:cs typeface="Calibri" charset="0"/>
            </a:endParaRPr>
          </a:p>
        </p:txBody>
      </p:sp>
      <p:sp>
        <p:nvSpPr>
          <p:cNvPr id="3" name="Content Placeholder 2"/>
          <p:cNvSpPr>
            <a:spLocks noGrp="1"/>
          </p:cNvSpPr>
          <p:nvPr>
            <p:ph idx="1"/>
          </p:nvPr>
        </p:nvSpPr>
        <p:spPr>
          <a:xfrm>
            <a:off x="457200" y="2479963"/>
            <a:ext cx="8229600" cy="3733800"/>
          </a:xfrm>
        </p:spPr>
        <p:txBody>
          <a:bodyPr>
            <a:normAutofit fontScale="92500" lnSpcReduction="20000"/>
          </a:bodyPr>
          <a:lstStyle/>
          <a:p>
            <a:r>
              <a:rPr lang="en-US" sz="2600" dirty="0" smtClean="0">
                <a:solidFill>
                  <a:schemeClr val="tx1"/>
                </a:solidFill>
                <a:latin typeface="Calibri" charset="0"/>
                <a:ea typeface="Calibri" charset="0"/>
                <a:cs typeface="Calibri" charset="0"/>
              </a:rPr>
              <a:t>Providers</a:t>
            </a:r>
          </a:p>
          <a:p>
            <a:r>
              <a:rPr lang="en-US" sz="2600" dirty="0" smtClean="0">
                <a:solidFill>
                  <a:schemeClr val="tx1"/>
                </a:solidFill>
                <a:latin typeface="Calibri" charset="0"/>
                <a:ea typeface="Calibri" charset="0"/>
                <a:cs typeface="Calibri" charset="0"/>
              </a:rPr>
              <a:t>Psychologist</a:t>
            </a:r>
          </a:p>
          <a:p>
            <a:r>
              <a:rPr lang="en-US" sz="2600" dirty="0" smtClean="0">
                <a:solidFill>
                  <a:schemeClr val="tx1"/>
                </a:solidFill>
                <a:latin typeface="Calibri" charset="0"/>
                <a:ea typeface="Calibri" charset="0"/>
                <a:cs typeface="Calibri" charset="0"/>
              </a:rPr>
              <a:t>RN Care Manager</a:t>
            </a:r>
          </a:p>
          <a:p>
            <a:r>
              <a:rPr lang="en-US" sz="2600" dirty="0" smtClean="0">
                <a:solidFill>
                  <a:schemeClr val="tx1"/>
                </a:solidFill>
                <a:latin typeface="Calibri" charset="0"/>
                <a:ea typeface="Calibri" charset="0"/>
                <a:cs typeface="Calibri" charset="0"/>
              </a:rPr>
              <a:t>Clinical pharmacist</a:t>
            </a:r>
          </a:p>
          <a:p>
            <a:r>
              <a:rPr lang="en-US" sz="2600" dirty="0" smtClean="0">
                <a:solidFill>
                  <a:schemeClr val="tx1"/>
                </a:solidFill>
                <a:latin typeface="Calibri" charset="0"/>
                <a:ea typeface="Calibri" charset="0"/>
                <a:cs typeface="Calibri" charset="0"/>
              </a:rPr>
              <a:t>Nurse</a:t>
            </a:r>
          </a:p>
          <a:p>
            <a:r>
              <a:rPr lang="en-US" sz="2600" dirty="0" smtClean="0">
                <a:solidFill>
                  <a:schemeClr val="tx1"/>
                </a:solidFill>
                <a:latin typeface="Calibri" charset="0"/>
                <a:ea typeface="Calibri" charset="0"/>
                <a:cs typeface="Calibri" charset="0"/>
              </a:rPr>
              <a:t>Clinic Business Manager</a:t>
            </a:r>
          </a:p>
          <a:p>
            <a:r>
              <a:rPr lang="en-US" sz="2600" dirty="0" smtClean="0">
                <a:solidFill>
                  <a:schemeClr val="tx1"/>
                </a:solidFill>
                <a:latin typeface="Calibri" charset="0"/>
                <a:ea typeface="Calibri" charset="0"/>
                <a:cs typeface="Calibri" charset="0"/>
              </a:rPr>
              <a:t>PAR</a:t>
            </a:r>
          </a:p>
          <a:p>
            <a:r>
              <a:rPr lang="en-US" sz="2600" dirty="0" smtClean="0">
                <a:solidFill>
                  <a:schemeClr val="tx1"/>
                </a:solidFill>
                <a:latin typeface="Calibri" charset="0"/>
                <a:ea typeface="Calibri" charset="0"/>
                <a:cs typeface="Calibri" charset="0"/>
              </a:rPr>
              <a:t>Social Worker</a:t>
            </a:r>
          </a:p>
          <a:p>
            <a:r>
              <a:rPr lang="en-US" sz="2600" dirty="0" smtClean="0">
                <a:solidFill>
                  <a:schemeClr val="tx1"/>
                </a:solidFill>
                <a:latin typeface="Calibri" charset="0"/>
                <a:ea typeface="Calibri" charset="0"/>
                <a:cs typeface="Calibri" charset="0"/>
              </a:rPr>
              <a:t>Residents</a:t>
            </a:r>
          </a:p>
          <a:p>
            <a:r>
              <a:rPr lang="en-US" sz="2600" dirty="0" smtClean="0">
                <a:solidFill>
                  <a:schemeClr val="tx1"/>
                </a:solidFill>
                <a:latin typeface="Calibri" charset="0"/>
                <a:ea typeface="Calibri" charset="0"/>
                <a:cs typeface="Calibri" charset="0"/>
              </a:rPr>
              <a:t>Patients</a:t>
            </a:r>
          </a:p>
          <a:p>
            <a:endParaRPr lang="en-US" dirty="0">
              <a:solidFill>
                <a:schemeClr val="tx1"/>
              </a:solidFill>
              <a:latin typeface="Calibri" charset="0"/>
              <a:ea typeface="Calibri" charset="0"/>
              <a:cs typeface="Calibri" charset="0"/>
            </a:endParaRPr>
          </a:p>
        </p:txBody>
      </p:sp>
    </p:spTree>
    <p:extLst>
      <p:ext uri="{BB962C8B-B14F-4D97-AF65-F5344CB8AC3E}">
        <p14:creationId xmlns:p14="http://schemas.microsoft.com/office/powerpoint/2010/main" val="256846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600200" y="838200"/>
            <a:ext cx="5943600" cy="4245429"/>
          </a:xfrm>
          <a:prstGeom prst="rect">
            <a:avLst/>
          </a:prstGeom>
        </p:spPr>
      </p:pic>
    </p:spTree>
    <p:extLst>
      <p:ext uri="{BB962C8B-B14F-4D97-AF65-F5344CB8AC3E}">
        <p14:creationId xmlns:p14="http://schemas.microsoft.com/office/powerpoint/2010/main" val="646231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1477536"/>
            <a:ext cx="9144000" cy="3902927"/>
          </a:xfrm>
          <a:prstGeom prst="rect">
            <a:avLst/>
          </a:prstGeom>
        </p:spPr>
      </p:pic>
    </p:spTree>
    <p:extLst>
      <p:ext uri="{BB962C8B-B14F-4D97-AF65-F5344CB8AC3E}">
        <p14:creationId xmlns:p14="http://schemas.microsoft.com/office/powerpoint/2010/main" val="620079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240970" y="1915886"/>
            <a:ext cx="5492339" cy="1464623"/>
          </a:xfrm>
          <a:prstGeom prst="rect">
            <a:avLst/>
          </a:prstGeom>
        </p:spPr>
      </p:pic>
    </p:spTree>
    <p:extLst>
      <p:ext uri="{BB962C8B-B14F-4D97-AF65-F5344CB8AC3E}">
        <p14:creationId xmlns:p14="http://schemas.microsoft.com/office/powerpoint/2010/main" val="2082324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ltLang="en-US" b="1" dirty="0" smtClean="0">
              <a:solidFill>
                <a:srgbClr val="8A7332"/>
              </a:solidFill>
              <a:effectLst/>
              <a:latin typeface="Calibri" panose="020F0502020204030204" pitchFamily="34" charset="0"/>
            </a:endParaRPr>
          </a:p>
        </p:txBody>
      </p:sp>
      <p:sp>
        <p:nvSpPr>
          <p:cNvPr id="24579" name="Content Placeholder 2"/>
          <p:cNvSpPr>
            <a:spLocks noGrp="1"/>
          </p:cNvSpPr>
          <p:nvPr>
            <p:ph idx="1"/>
          </p:nvPr>
        </p:nvSpPr>
        <p:spPr>
          <a:xfrm>
            <a:off x="457200" y="1295400"/>
            <a:ext cx="3200400" cy="2743200"/>
          </a:xfrm>
        </p:spPr>
        <p:txBody>
          <a:bodyPr/>
          <a:lstStyle/>
          <a:p>
            <a:pPr marL="0" indent="0">
              <a:buNone/>
            </a:pPr>
            <a:endParaRPr lang="en-US" altLang="en-US" dirty="0" smtClean="0">
              <a:solidFill>
                <a:schemeClr val="tx1"/>
              </a:solidFill>
            </a:endParaRP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810" y="1295400"/>
            <a:ext cx="4573582"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 name="Rectangle 3"/>
          <p:cNvSpPr/>
          <p:nvPr/>
        </p:nvSpPr>
        <p:spPr>
          <a:xfrm>
            <a:off x="3733800" y="2549526"/>
            <a:ext cx="2971800" cy="1412874"/>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5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0"/>
            <a:ext cx="8201025" cy="211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8" name="Rectangle 7"/>
          <p:cNvSpPr/>
          <p:nvPr/>
        </p:nvSpPr>
        <p:spPr>
          <a:xfrm>
            <a:off x="6858000" y="4572000"/>
            <a:ext cx="1371600" cy="2111375"/>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0792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57200" y="183766"/>
            <a:ext cx="6737350" cy="6681752"/>
          </a:xfrm>
          <a:prstGeom prst="rect">
            <a:avLst/>
          </a:prstGeom>
        </p:spPr>
      </p:pic>
    </p:spTree>
    <p:extLst>
      <p:ext uri="{BB962C8B-B14F-4D97-AF65-F5344CB8AC3E}">
        <p14:creationId xmlns:p14="http://schemas.microsoft.com/office/powerpoint/2010/main" val="1234006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None</a:t>
            </a:r>
            <a:endParaRPr lang="en-US" dirty="0"/>
          </a:p>
        </p:txBody>
      </p:sp>
    </p:spTree>
    <p:extLst>
      <p:ext uri="{BB962C8B-B14F-4D97-AF65-F5344CB8AC3E}">
        <p14:creationId xmlns:p14="http://schemas.microsoft.com/office/powerpoint/2010/main" val="3967726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228600"/>
            <a:ext cx="8229600" cy="1143000"/>
          </a:xfrm>
        </p:spPr>
        <p:txBody>
          <a:bodyPr/>
          <a:lstStyle/>
          <a:p>
            <a:endParaRPr lang="en-US" altLang="en-US" dirty="0" smtClean="0"/>
          </a:p>
        </p:txBody>
      </p:sp>
      <p:sp>
        <p:nvSpPr>
          <p:cNvPr id="25603" name="Content Placeholder 2"/>
          <p:cNvSpPr>
            <a:spLocks noGrp="1"/>
          </p:cNvSpPr>
          <p:nvPr>
            <p:ph idx="1"/>
          </p:nvPr>
        </p:nvSpPr>
        <p:spPr>
          <a:xfrm>
            <a:off x="212272" y="1236662"/>
            <a:ext cx="8229600" cy="4525963"/>
          </a:xfrm>
        </p:spPr>
        <p:txBody>
          <a:bodyPr/>
          <a:lstStyle/>
          <a:p>
            <a:r>
              <a:rPr lang="en-US" altLang="en-US" dirty="0" smtClean="0">
                <a:solidFill>
                  <a:schemeClr val="tx1"/>
                </a:solidFill>
                <a:latin typeface="Calibri" panose="020F0502020204030204" pitchFamily="34" charset="0"/>
              </a:rPr>
              <a:t>Within a Patient Outreach encounter, users can track TOC outreach and start a TOC episode of care</a:t>
            </a: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73350"/>
            <a:ext cx="6705600" cy="165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560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276600"/>
            <a:ext cx="32321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cxnSp>
        <p:nvCxnSpPr>
          <p:cNvPr id="5" name="Straight Arrow Connector 4"/>
          <p:cNvCxnSpPr/>
          <p:nvPr/>
        </p:nvCxnSpPr>
        <p:spPr>
          <a:xfrm flipH="1">
            <a:off x="4816475" y="6110288"/>
            <a:ext cx="609600" cy="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279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r="11910" b="11024"/>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0" y="505691"/>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98072" y="2699266"/>
            <a:ext cx="4876800" cy="400110"/>
          </a:xfrm>
          <a:prstGeom prst="rect">
            <a:avLst/>
          </a:prstGeom>
          <a:noFill/>
        </p:spPr>
        <p:txBody>
          <a:bodyPr wrap="square" rtlCol="0">
            <a:spAutoFit/>
          </a:bodyPr>
          <a:lstStyle/>
          <a:p>
            <a:r>
              <a:rPr lang="en-US" altLang="en-US" sz="2000" dirty="0" smtClean="0"/>
              <a:t>Quick Navigator Flowsheet </a:t>
            </a:r>
            <a:endParaRPr lang="en-US" sz="2000" dirty="0"/>
          </a:p>
        </p:txBody>
      </p:sp>
    </p:spTree>
    <p:extLst>
      <p:ext uri="{BB962C8B-B14F-4D97-AF65-F5344CB8AC3E}">
        <p14:creationId xmlns:p14="http://schemas.microsoft.com/office/powerpoint/2010/main" val="1069256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8" y="457200"/>
            <a:ext cx="8229600" cy="1143000"/>
          </a:xfrm>
        </p:spPr>
        <p:txBody>
          <a:bodyPr/>
          <a:lstStyle/>
          <a:p>
            <a:r>
              <a:rPr lang="en-US" b="1" dirty="0" smtClean="0">
                <a:latin typeface="Calibri" charset="0"/>
                <a:ea typeface="Calibri" charset="0"/>
                <a:cs typeface="Calibri" charset="0"/>
              </a:rPr>
              <a:t>Snapshot of TOC Outreach Call</a:t>
            </a:r>
            <a:endParaRPr lang="en-US" b="1" dirty="0">
              <a:latin typeface="Calibri" charset="0"/>
              <a:ea typeface="Calibri" charset="0"/>
              <a:cs typeface="Calibri" charset="0"/>
            </a:endParaRPr>
          </a:p>
        </p:txBody>
      </p:sp>
      <p:pic>
        <p:nvPicPr>
          <p:cNvPr id="4" name="Content Placeholder 3"/>
          <p:cNvPicPr>
            <a:picLocks noGrp="1"/>
          </p:cNvPicPr>
          <p:nvPr>
            <p:ph idx="1"/>
          </p:nvPr>
        </p:nvPicPr>
        <p:blipFill rotWithShape="1">
          <a:blip r:embed="rId2"/>
          <a:srcRect t="9055" r="590" b="6496"/>
          <a:stretch/>
        </p:blipFill>
        <p:spPr bwMode="auto">
          <a:xfrm>
            <a:off x="228600" y="1295400"/>
            <a:ext cx="8915400" cy="55626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228600" y="129540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33800" y="2743200"/>
            <a:ext cx="3276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018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102"/>
            <a:ext cx="8229600" cy="1143000"/>
          </a:xfrm>
        </p:spPr>
        <p:txBody>
          <a:bodyPr/>
          <a:lstStyle/>
          <a:p>
            <a:r>
              <a:rPr lang="en-US" dirty="0" smtClean="0"/>
              <a:t>Template Questions</a:t>
            </a:r>
            <a:endParaRPr lang="en-US" dirty="0"/>
          </a:p>
        </p:txBody>
      </p:sp>
      <p:sp>
        <p:nvSpPr>
          <p:cNvPr id="3" name="Content Placeholder 2"/>
          <p:cNvSpPr>
            <a:spLocks noGrp="1"/>
          </p:cNvSpPr>
          <p:nvPr>
            <p:ph idx="1"/>
          </p:nvPr>
        </p:nvSpPr>
        <p:spPr>
          <a:xfrm>
            <a:off x="457200" y="1231641"/>
            <a:ext cx="8229600" cy="5626359"/>
          </a:xfrm>
        </p:spPr>
        <p:txBody>
          <a:bodyPr>
            <a:normAutofit fontScale="32500" lnSpcReduction="20000"/>
          </a:bodyPr>
          <a:lstStyle/>
          <a:p>
            <a:endParaRPr lang="en-US" sz="4900" dirty="0" smtClean="0"/>
          </a:p>
          <a:p>
            <a:endParaRPr lang="en-US" sz="4900" dirty="0" smtClean="0"/>
          </a:p>
          <a:p>
            <a:r>
              <a:rPr lang="en-US" sz="4900" dirty="0" smtClean="0"/>
              <a:t>What do you need most right now?</a:t>
            </a:r>
          </a:p>
          <a:p>
            <a:r>
              <a:rPr lang="en-US" sz="4900" dirty="0" smtClean="0"/>
              <a:t>Do you already have an appointment with your primary doctor or clinic scheduled?  If so, when?</a:t>
            </a:r>
          </a:p>
          <a:p>
            <a:r>
              <a:rPr lang="en-US" sz="4900" dirty="0" smtClean="0"/>
              <a:t>Do you have any questions about your discharge instructions?</a:t>
            </a:r>
          </a:p>
          <a:p>
            <a:r>
              <a:rPr lang="en-US" sz="4900" dirty="0" smtClean="0"/>
              <a:t>Do you have any appointments with other providers?  If so, who are you seeing and when is that scheduled?</a:t>
            </a:r>
          </a:p>
          <a:p>
            <a:r>
              <a:rPr lang="en-US" sz="4900" dirty="0" smtClean="0"/>
              <a:t>What signs/symptoms did the medical team tell you to watch out for?</a:t>
            </a:r>
          </a:p>
          <a:p>
            <a:r>
              <a:rPr lang="en-US" sz="4900" dirty="0" smtClean="0"/>
              <a:t>Were you able to get the tests or procedures that were recommended for you after your discharge?  If not, why not?</a:t>
            </a:r>
          </a:p>
          <a:p>
            <a:r>
              <a:rPr lang="en-US" sz="4900" dirty="0" smtClean="0"/>
              <a:t>Do you know who to call if you feel your problem gets worse?</a:t>
            </a:r>
          </a:p>
          <a:p>
            <a:r>
              <a:rPr lang="en-US" sz="4900" dirty="0" smtClean="0"/>
              <a:t>Did your discharge plans include a visiting nurse or home health aide?</a:t>
            </a:r>
          </a:p>
          <a:p>
            <a:r>
              <a:rPr lang="en-US" sz="4900" dirty="0" smtClean="0"/>
              <a:t>Have you gotten all of your discharge prescriptions filled from the pharmacy?</a:t>
            </a:r>
          </a:p>
          <a:p>
            <a:r>
              <a:rPr lang="en-US" sz="4900" dirty="0" smtClean="0"/>
              <a:t>If you had home services and/or equipment ordered, have you received them?  (such as O2, CPAP, hospital bed, etc)</a:t>
            </a:r>
          </a:p>
          <a:p>
            <a:r>
              <a:rPr lang="en-US" sz="4900" dirty="0" smtClean="0"/>
              <a:t>Did you have any issues getting your medications (financial, availability, how to use)?</a:t>
            </a:r>
          </a:p>
          <a:p>
            <a:r>
              <a:rPr lang="en-US" sz="4900" dirty="0" smtClean="0"/>
              <a:t>Have you been readmitted to a hospital or gone to an urgent care center since you were discharged?</a:t>
            </a:r>
          </a:p>
          <a:p>
            <a:r>
              <a:rPr lang="en-US" sz="4900" dirty="0" smtClean="0"/>
              <a:t>Are you taking your medications as instructed?</a:t>
            </a:r>
          </a:p>
          <a:p>
            <a:r>
              <a:rPr lang="en-US" sz="4900" dirty="0" smtClean="0"/>
              <a:t>Do you feel you have adequate support at home?  If so, who (name(s) of Caregiver)?</a:t>
            </a:r>
          </a:p>
          <a:p>
            <a:r>
              <a:rPr lang="en-US" sz="4900" dirty="0" smtClean="0"/>
              <a:t>Are you having any issues with your medications?  Any side effects?</a:t>
            </a:r>
          </a:p>
          <a:p>
            <a:r>
              <a:rPr lang="en-US" sz="4900" dirty="0" smtClean="0"/>
              <a:t>Are there any other questions or concerns you have?</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166257" y="1263810"/>
            <a:ext cx="3917551" cy="4712019"/>
          </a:xfrm>
          <a:prstGeom prst="rect">
            <a:avLst/>
          </a:prstGeom>
        </p:spPr>
      </p:pic>
    </p:spTree>
    <p:extLst>
      <p:ext uri="{BB962C8B-B14F-4D97-AF65-F5344CB8AC3E}">
        <p14:creationId xmlns:p14="http://schemas.microsoft.com/office/powerpoint/2010/main" val="447831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1114"/>
            <a:ext cx="8229600" cy="666524"/>
          </a:xfrm>
        </p:spPr>
        <p:txBody>
          <a:bodyPr>
            <a:normAutofit fontScale="90000"/>
          </a:bodyPr>
          <a:lstStyle/>
          <a:p>
            <a:r>
              <a:rPr lang="en-US" b="1" dirty="0" smtClean="0">
                <a:latin typeface="Calibri" charset="0"/>
                <a:ea typeface="Calibri" charset="0"/>
                <a:cs typeface="Calibri" charset="0"/>
              </a:rPr>
              <a:t>Pharmacy note</a:t>
            </a:r>
            <a:endParaRPr lang="en-US" b="1" dirty="0">
              <a:latin typeface="Calibri" charset="0"/>
              <a:ea typeface="Calibri" charset="0"/>
              <a:cs typeface="Calibri" charset="0"/>
            </a:endParaRPr>
          </a:p>
        </p:txBody>
      </p:sp>
      <p:pic>
        <p:nvPicPr>
          <p:cNvPr id="4" name="Content Placeholder 3"/>
          <p:cNvPicPr>
            <a:picLocks noGrp="1"/>
          </p:cNvPicPr>
          <p:nvPr>
            <p:ph idx="1"/>
          </p:nvPr>
        </p:nvPicPr>
        <p:blipFill>
          <a:blip r:embed="rId2"/>
          <a:stretch>
            <a:fillRect/>
          </a:stretch>
        </p:blipFill>
        <p:spPr>
          <a:xfrm>
            <a:off x="762000" y="1447800"/>
            <a:ext cx="8229600" cy="5410200"/>
          </a:xfrm>
          <a:prstGeom prst="rect">
            <a:avLst/>
          </a:prstGeom>
        </p:spPr>
      </p:pic>
      <p:sp>
        <p:nvSpPr>
          <p:cNvPr id="5" name="Rectangle 4"/>
          <p:cNvSpPr/>
          <p:nvPr/>
        </p:nvSpPr>
        <p:spPr>
          <a:xfrm>
            <a:off x="762000" y="1732395"/>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84514" y="2332491"/>
            <a:ext cx="5410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51882" y="3161187"/>
            <a:ext cx="1748518" cy="120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262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00"/>
            <a:ext cx="9144000" cy="1143000"/>
          </a:xfrm>
        </p:spPr>
        <p:txBody>
          <a:bodyPr>
            <a:normAutofit fontScale="90000"/>
          </a:bodyPr>
          <a:lstStyle/>
          <a:p>
            <a:r>
              <a:rPr lang="en-US" dirty="0" smtClean="0"/>
              <a:t>30 Day re-admission – Family Medicine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414037"/>
              </p:ext>
            </p:extLst>
          </p:nvPr>
        </p:nvGraphicFramePr>
        <p:xfrm>
          <a:off x="457200" y="2286000"/>
          <a:ext cx="82296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4651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5" y="981220"/>
            <a:ext cx="8229600" cy="1143000"/>
          </a:xfrm>
        </p:spPr>
        <p:txBody>
          <a:bodyPr/>
          <a:lstStyle/>
          <a:p>
            <a:r>
              <a:rPr lang="en-US" dirty="0" smtClean="0"/>
              <a:t>Re-Admission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8547948"/>
              </p:ext>
            </p:extLst>
          </p:nvPr>
        </p:nvGraphicFramePr>
        <p:xfrm>
          <a:off x="457200" y="2362200"/>
          <a:ext cx="8229600"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1504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Re-Admit data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7464706"/>
              </p:ext>
            </p:extLst>
          </p:nvPr>
        </p:nvGraphicFramePr>
        <p:xfrm>
          <a:off x="180109" y="2272146"/>
          <a:ext cx="8769927" cy="4045528"/>
        </p:xfrm>
        <a:graphic>
          <a:graphicData uri="http://schemas.openxmlformats.org/drawingml/2006/table">
            <a:tbl>
              <a:tblPr firstRow="1" firstCol="1" bandRow="1"/>
              <a:tblGrid>
                <a:gridCol w="2571632"/>
                <a:gridCol w="2884844"/>
                <a:gridCol w="3313451"/>
              </a:tblGrid>
              <a:tr h="1136796">
                <a:tc>
                  <a:txBody>
                    <a:bodyPr/>
                    <a:lstStyle/>
                    <a:p>
                      <a:pPr marL="0" marR="0">
                        <a:lnSpc>
                          <a:spcPct val="115000"/>
                        </a:lnSpc>
                        <a:spcBef>
                          <a:spcPts val="0"/>
                        </a:spcBef>
                        <a:spcAft>
                          <a:spcPts val="0"/>
                        </a:spcAft>
                      </a:pPr>
                      <a:r>
                        <a:rPr lang="en-US" sz="1100">
                          <a:effectLst/>
                          <a:latin typeface="Calibri" charset="0"/>
                          <a:ea typeface="Times New Roman" charset="0"/>
                          <a:cs typeface="Times New Roman"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dirty="0">
                          <a:effectLst/>
                          <a:latin typeface="Calibri" charset="0"/>
                          <a:ea typeface="Times New Roman" charset="0"/>
                          <a:cs typeface="Times New Roman" charset="0"/>
                        </a:rPr>
                        <a:t>Baseline</a:t>
                      </a:r>
                    </a:p>
                    <a:p>
                      <a:pPr marL="0" marR="0" algn="ctr">
                        <a:lnSpc>
                          <a:spcPct val="115000"/>
                        </a:lnSpc>
                        <a:spcBef>
                          <a:spcPts val="0"/>
                        </a:spcBef>
                        <a:spcAft>
                          <a:spcPts val="0"/>
                        </a:spcAft>
                      </a:pPr>
                      <a:r>
                        <a:rPr lang="en-US" sz="1800" dirty="0">
                          <a:effectLst/>
                          <a:latin typeface="Calibri" charset="0"/>
                          <a:ea typeface="Times New Roman" charset="0"/>
                          <a:cs typeface="Times New Roman" charset="0"/>
                        </a:rPr>
                        <a:t>Jan 2015 – August 2015 (90% CI)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a:effectLst/>
                          <a:latin typeface="Calibri" charset="0"/>
                          <a:ea typeface="Times New Roman" charset="0"/>
                          <a:cs typeface="Times New Roman" charset="0"/>
                        </a:rPr>
                        <a:t>Post Intervention</a:t>
                      </a:r>
                    </a:p>
                    <a:p>
                      <a:pPr marL="0" marR="0" algn="ctr">
                        <a:lnSpc>
                          <a:spcPct val="115000"/>
                        </a:lnSpc>
                        <a:spcBef>
                          <a:spcPts val="0"/>
                        </a:spcBef>
                        <a:spcAft>
                          <a:spcPts val="0"/>
                        </a:spcAft>
                      </a:pPr>
                      <a:r>
                        <a:rPr lang="en-US" sz="1800">
                          <a:effectLst/>
                          <a:latin typeface="Calibri" charset="0"/>
                          <a:ea typeface="Times New Roman" charset="0"/>
                          <a:cs typeface="Times New Roman" charset="0"/>
                        </a:rPr>
                        <a:t>September 2015-April 2016 (90% CI)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27183">
                <a:tc>
                  <a:txBody>
                    <a:bodyPr/>
                    <a:lstStyle/>
                    <a:p>
                      <a:pPr marL="0" marR="0">
                        <a:lnSpc>
                          <a:spcPct val="115000"/>
                        </a:lnSpc>
                        <a:spcBef>
                          <a:spcPts val="0"/>
                        </a:spcBef>
                        <a:spcAft>
                          <a:spcPts val="0"/>
                        </a:spcAft>
                      </a:pPr>
                      <a:r>
                        <a:rPr lang="en-US" sz="1800" dirty="0">
                          <a:effectLst/>
                          <a:latin typeface="Calibri" charset="0"/>
                          <a:ea typeface="Times New Roman" charset="0"/>
                          <a:cs typeface="Times New Roman" charset="0"/>
                        </a:rPr>
                        <a:t>Discharges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dirty="0">
                          <a:effectLst/>
                          <a:latin typeface="Calibri" charset="0"/>
                          <a:ea typeface="Times New Roman" charset="0"/>
                          <a:cs typeface="Times New Roman" charset="0"/>
                        </a:rPr>
                        <a:t>700 patients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a:effectLst/>
                          <a:latin typeface="Calibri" charset="0"/>
                          <a:ea typeface="Times New Roman" charset="0"/>
                          <a:cs typeface="Times New Roman" charset="0"/>
                        </a:rPr>
                        <a:t>748 patients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27183">
                <a:tc>
                  <a:txBody>
                    <a:bodyPr/>
                    <a:lstStyle/>
                    <a:p>
                      <a:pPr marL="0" marR="0">
                        <a:lnSpc>
                          <a:spcPct val="115000"/>
                        </a:lnSpc>
                        <a:spcBef>
                          <a:spcPts val="0"/>
                        </a:spcBef>
                        <a:spcAft>
                          <a:spcPts val="0"/>
                        </a:spcAft>
                      </a:pPr>
                      <a:r>
                        <a:rPr lang="en-US" sz="1800" dirty="0">
                          <a:effectLst/>
                          <a:latin typeface="Calibri" charset="0"/>
                          <a:ea typeface="Times New Roman" charset="0"/>
                          <a:cs typeface="Times New Roman" charset="0"/>
                        </a:rPr>
                        <a:t>Readmit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dirty="0">
                          <a:effectLst/>
                          <a:latin typeface="Calibri" charset="0"/>
                          <a:ea typeface="Times New Roman" charset="0"/>
                          <a:cs typeface="Times New Roman" charset="0"/>
                        </a:rPr>
                        <a:t>24.6% (22.4-26.9)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dirty="0">
                          <a:effectLst/>
                          <a:latin typeface="Calibri" charset="0"/>
                          <a:ea typeface="Times New Roman" charset="0"/>
                          <a:cs typeface="Times New Roman" charset="0"/>
                        </a:rPr>
                        <a:t>14.2%* (11.3-17.5)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27183">
                <a:tc>
                  <a:txBody>
                    <a:bodyPr/>
                    <a:lstStyle/>
                    <a:p>
                      <a:pPr marL="0" marR="0">
                        <a:lnSpc>
                          <a:spcPct val="115000"/>
                        </a:lnSpc>
                        <a:spcBef>
                          <a:spcPts val="0"/>
                        </a:spcBef>
                        <a:spcAft>
                          <a:spcPts val="0"/>
                        </a:spcAft>
                      </a:pPr>
                      <a:r>
                        <a:rPr lang="en-US" sz="1800">
                          <a:effectLst/>
                          <a:latin typeface="Calibri" charset="0"/>
                          <a:ea typeface="Times New Roman" charset="0"/>
                          <a:cs typeface="Times New Roman" charset="0"/>
                        </a:rPr>
                        <a:t>Average length of stay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a:effectLst/>
                          <a:latin typeface="Calibri" charset="0"/>
                          <a:ea typeface="Times New Roman" charset="0"/>
                          <a:cs typeface="Times New Roman" charset="0"/>
                        </a:rPr>
                        <a:t>4.4 days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dirty="0">
                          <a:effectLst/>
                          <a:latin typeface="Calibri" charset="0"/>
                          <a:ea typeface="Times New Roman" charset="0"/>
                          <a:cs typeface="Times New Roman" charset="0"/>
                        </a:rPr>
                        <a:t>4.1 days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27183">
                <a:tc>
                  <a:txBody>
                    <a:bodyPr/>
                    <a:lstStyle/>
                    <a:p>
                      <a:pPr marL="0" marR="0">
                        <a:lnSpc>
                          <a:spcPct val="115000"/>
                        </a:lnSpc>
                        <a:spcBef>
                          <a:spcPts val="0"/>
                        </a:spcBef>
                        <a:spcAft>
                          <a:spcPts val="0"/>
                        </a:spcAft>
                      </a:pPr>
                      <a:r>
                        <a:rPr lang="en-US" sz="1800" dirty="0">
                          <a:effectLst/>
                          <a:latin typeface="Calibri" charset="0"/>
                          <a:ea typeface="Times New Roman" charset="0"/>
                          <a:cs typeface="Times New Roman" charset="0"/>
                        </a:rPr>
                        <a:t>LACE+ </a:t>
                      </a:r>
                      <a:r>
                        <a:rPr lang="en-US" sz="1800" dirty="0" smtClean="0">
                          <a:effectLst/>
                          <a:latin typeface="Calibri" charset="0"/>
                          <a:ea typeface="Times New Roman" charset="0"/>
                          <a:cs typeface="Times New Roman" charset="0"/>
                        </a:rPr>
                        <a:t>score</a:t>
                      </a:r>
                      <a:endParaRPr lang="en-US" sz="1800" dirty="0">
                        <a:effectLst/>
                        <a:latin typeface="Calibri"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a:effectLst/>
                          <a:latin typeface="Calibri" charset="0"/>
                          <a:ea typeface="Times New Roman" charset="0"/>
                          <a:cs typeface="Times New Roman" charset="0"/>
                        </a:rPr>
                        <a:t>54.4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800" dirty="0">
                          <a:effectLst/>
                          <a:latin typeface="Calibri" charset="0"/>
                          <a:ea typeface="Times New Roman" charset="0"/>
                          <a:cs typeface="Times New Roman" charset="0"/>
                        </a:rPr>
                        <a:t>52.4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Rectangle 1"/>
          <p:cNvSpPr>
            <a:spLocks noChangeArrowheads="1"/>
          </p:cNvSpPr>
          <p:nvPr/>
        </p:nvSpPr>
        <p:spPr bwMode="auto">
          <a:xfrm>
            <a:off x="-2032347" y="-119969"/>
            <a:ext cx="134795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P&lt;0.001</a:t>
            </a:r>
          </a:p>
        </p:txBody>
      </p:sp>
      <p:sp>
        <p:nvSpPr>
          <p:cNvPr id="6" name="TextBox 5"/>
          <p:cNvSpPr txBox="1"/>
          <p:nvPr/>
        </p:nvSpPr>
        <p:spPr>
          <a:xfrm>
            <a:off x="221673" y="6483927"/>
            <a:ext cx="2812472" cy="374073"/>
          </a:xfrm>
          <a:prstGeom prst="rect">
            <a:avLst/>
          </a:prstGeom>
          <a:noFill/>
        </p:spPr>
        <p:txBody>
          <a:bodyPr wrap="square" rtlCol="0">
            <a:spAutoFit/>
          </a:bodyPr>
          <a:lstStyle/>
          <a:p>
            <a:r>
              <a:rPr lang="en-US" dirty="0" smtClean="0"/>
              <a:t>*P&lt;.001</a:t>
            </a:r>
            <a:endParaRPr lang="en-US" dirty="0"/>
          </a:p>
        </p:txBody>
      </p:sp>
    </p:spTree>
    <p:extLst>
      <p:ext uri="{BB962C8B-B14F-4D97-AF65-F5344CB8AC3E}">
        <p14:creationId xmlns:p14="http://schemas.microsoft.com/office/powerpoint/2010/main" val="2103246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04" y="695843"/>
            <a:ext cx="8229600" cy="1143000"/>
          </a:xfrm>
        </p:spPr>
        <p:txBody>
          <a:bodyPr>
            <a:normAutofit/>
          </a:bodyPr>
          <a:lstStyle/>
          <a:p>
            <a:r>
              <a:rPr lang="en-US" sz="2800" dirty="0" smtClean="0"/>
              <a:t>TOC pre to post 30 day readmit summary</a:t>
            </a:r>
            <a:br>
              <a:rPr lang="en-US" sz="2800" dirty="0" smtClean="0"/>
            </a:br>
            <a:endParaRPr lang="en-US" sz="1400" i="1" dirty="0"/>
          </a:p>
        </p:txBody>
      </p:sp>
      <p:sp>
        <p:nvSpPr>
          <p:cNvPr id="3" name="Slide Number Placeholder 2"/>
          <p:cNvSpPr>
            <a:spLocks noGrp="1"/>
          </p:cNvSpPr>
          <p:nvPr>
            <p:ph type="sldNum" sz="quarter" idx="12"/>
          </p:nvPr>
        </p:nvSpPr>
        <p:spPr/>
        <p:txBody>
          <a:bodyPr/>
          <a:lstStyle/>
          <a:p>
            <a:fld id="{6BCF1BB8-3116-4B67-8FBF-1C67A0BAA89B}" type="slidenum">
              <a:rPr lang="en-US" smtClean="0"/>
              <a:pPr/>
              <a:t>29</a:t>
            </a:fld>
            <a:endParaRPr lang="en-US" dirty="0"/>
          </a:p>
        </p:txBody>
      </p:sp>
      <p:graphicFrame>
        <p:nvGraphicFramePr>
          <p:cNvPr id="10" name="Chart 9"/>
          <p:cNvGraphicFramePr>
            <a:graphicFrameLocks/>
          </p:cNvGraphicFramePr>
          <p:nvPr>
            <p:extLst/>
          </p:nvPr>
        </p:nvGraphicFramePr>
        <p:xfrm>
          <a:off x="636180" y="1880991"/>
          <a:ext cx="8431619" cy="290375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03027" y="3904451"/>
            <a:ext cx="457200" cy="276999"/>
          </a:xfrm>
          <a:prstGeom prst="rect">
            <a:avLst/>
          </a:prstGeom>
          <a:noFill/>
        </p:spPr>
        <p:txBody>
          <a:bodyPr wrap="square" rtlCol="0">
            <a:spAutoFit/>
          </a:bodyPr>
          <a:lstStyle/>
          <a:p>
            <a:r>
              <a:rPr lang="en-US" sz="1200" dirty="0" smtClean="0"/>
              <a:t>5%</a:t>
            </a:r>
            <a:endParaRPr lang="en-US" sz="1200" dirty="0"/>
          </a:p>
        </p:txBody>
      </p:sp>
      <p:sp>
        <p:nvSpPr>
          <p:cNvPr id="9" name="TextBox 8"/>
          <p:cNvSpPr txBox="1"/>
          <p:nvPr/>
        </p:nvSpPr>
        <p:spPr>
          <a:xfrm>
            <a:off x="164804" y="3352800"/>
            <a:ext cx="609600" cy="276999"/>
          </a:xfrm>
          <a:prstGeom prst="rect">
            <a:avLst/>
          </a:prstGeom>
          <a:noFill/>
        </p:spPr>
        <p:txBody>
          <a:bodyPr wrap="square" rtlCol="0">
            <a:spAutoFit/>
          </a:bodyPr>
          <a:lstStyle/>
          <a:p>
            <a:r>
              <a:rPr lang="en-US" sz="1200" dirty="0" smtClean="0"/>
              <a:t>15%</a:t>
            </a:r>
            <a:endParaRPr lang="en-US" sz="1200" dirty="0"/>
          </a:p>
        </p:txBody>
      </p:sp>
      <p:sp>
        <p:nvSpPr>
          <p:cNvPr id="12" name="TextBox 11"/>
          <p:cNvSpPr txBox="1"/>
          <p:nvPr/>
        </p:nvSpPr>
        <p:spPr>
          <a:xfrm>
            <a:off x="164804" y="2743200"/>
            <a:ext cx="609600" cy="276999"/>
          </a:xfrm>
          <a:prstGeom prst="rect">
            <a:avLst/>
          </a:prstGeom>
          <a:noFill/>
        </p:spPr>
        <p:txBody>
          <a:bodyPr wrap="square" rtlCol="0">
            <a:spAutoFit/>
          </a:bodyPr>
          <a:lstStyle/>
          <a:p>
            <a:r>
              <a:rPr lang="en-US" sz="1200" dirty="0" smtClean="0"/>
              <a:t>25%</a:t>
            </a:r>
            <a:endParaRPr lang="en-US" sz="1200" dirty="0"/>
          </a:p>
        </p:txBody>
      </p:sp>
      <p:sp>
        <p:nvSpPr>
          <p:cNvPr id="14" name="TextBox 13"/>
          <p:cNvSpPr txBox="1"/>
          <p:nvPr/>
        </p:nvSpPr>
        <p:spPr>
          <a:xfrm>
            <a:off x="226827" y="2076614"/>
            <a:ext cx="609600" cy="276999"/>
          </a:xfrm>
          <a:prstGeom prst="rect">
            <a:avLst/>
          </a:prstGeom>
          <a:noFill/>
        </p:spPr>
        <p:txBody>
          <a:bodyPr wrap="square" rtlCol="0">
            <a:spAutoFit/>
          </a:bodyPr>
          <a:lstStyle/>
          <a:p>
            <a:r>
              <a:rPr lang="en-US" sz="1200" dirty="0"/>
              <a:t>3</a:t>
            </a:r>
            <a:r>
              <a:rPr lang="en-US" sz="1200" dirty="0" smtClean="0"/>
              <a:t>5%</a:t>
            </a:r>
            <a:endParaRPr lang="en-US" sz="1200" dirty="0"/>
          </a:p>
        </p:txBody>
      </p:sp>
      <p:sp>
        <p:nvSpPr>
          <p:cNvPr id="15" name="TextBox 1"/>
          <p:cNvSpPr txBox="1"/>
          <p:nvPr/>
        </p:nvSpPr>
        <p:spPr>
          <a:xfrm>
            <a:off x="6477000" y="1390814"/>
            <a:ext cx="2213344"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solidFill>
                  <a:srgbClr val="FF0000"/>
                </a:solidFill>
              </a:rPr>
              <a:t>30 day re-admissions</a:t>
            </a:r>
          </a:p>
          <a:p>
            <a:r>
              <a:rPr lang="en-US" sz="1800" dirty="0" smtClean="0">
                <a:solidFill>
                  <a:srgbClr val="FF0000"/>
                </a:solidFill>
              </a:rPr>
              <a:t>Post intervention</a:t>
            </a:r>
          </a:p>
          <a:p>
            <a:r>
              <a:rPr lang="en-US" sz="1800" dirty="0" smtClean="0">
                <a:solidFill>
                  <a:srgbClr val="FF0000"/>
                </a:solidFill>
              </a:rPr>
              <a:t>12 month Average 14.2%</a:t>
            </a:r>
            <a:endParaRPr lang="en-US" sz="1800" dirty="0">
              <a:solidFill>
                <a:srgbClr val="FF0000"/>
              </a:solidFill>
            </a:endParaRPr>
          </a:p>
        </p:txBody>
      </p:sp>
    </p:spTree>
    <p:extLst>
      <p:ext uri="{BB962C8B-B14F-4D97-AF65-F5344CB8AC3E}">
        <p14:creationId xmlns:p14="http://schemas.microsoft.com/office/powerpoint/2010/main" val="334518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4" y="1163783"/>
            <a:ext cx="8229600" cy="1143000"/>
          </a:xfrm>
        </p:spPr>
        <p:txBody>
          <a:bodyPr/>
          <a:lstStyle/>
          <a:p>
            <a:r>
              <a:rPr lang="en-US" b="1" smtClean="0">
                <a:latin typeface="Calibri" charset="0"/>
                <a:ea typeface="Calibri" charset="0"/>
                <a:cs typeface="Calibri" charset="0"/>
              </a:rPr>
              <a:t>Objective</a:t>
            </a:r>
            <a:endParaRPr lang="en-US" b="1" dirty="0">
              <a:latin typeface="Calibri" charset="0"/>
              <a:ea typeface="Calibri" charset="0"/>
              <a:cs typeface="Calibri" charset="0"/>
            </a:endParaRPr>
          </a:p>
        </p:txBody>
      </p:sp>
      <p:sp>
        <p:nvSpPr>
          <p:cNvPr id="3" name="Content Placeholder 2"/>
          <p:cNvSpPr>
            <a:spLocks noGrp="1"/>
          </p:cNvSpPr>
          <p:nvPr>
            <p:ph idx="1"/>
          </p:nvPr>
        </p:nvSpPr>
        <p:spPr>
          <a:xfrm>
            <a:off x="457200" y="2306783"/>
            <a:ext cx="8229600" cy="3733800"/>
          </a:xfrm>
        </p:spPr>
        <p:txBody>
          <a:bodyPr/>
          <a:lstStyle/>
          <a:p>
            <a:r>
              <a:rPr lang="en-US" dirty="0" smtClean="0">
                <a:solidFill>
                  <a:schemeClr val="tx1"/>
                </a:solidFill>
                <a:latin typeface="Calibri" charset="0"/>
                <a:ea typeface="Calibri" charset="0"/>
                <a:cs typeface="Calibri" charset="0"/>
              </a:rPr>
              <a:t>Describe the key components to a successful transitions of care program</a:t>
            </a:r>
          </a:p>
          <a:p>
            <a:r>
              <a:rPr lang="en-US" dirty="0" smtClean="0">
                <a:solidFill>
                  <a:schemeClr val="tx1"/>
                </a:solidFill>
                <a:latin typeface="Calibri" charset="0"/>
                <a:ea typeface="Calibri" charset="0"/>
                <a:cs typeface="Calibri" charset="0"/>
              </a:rPr>
              <a:t>Exposure to the transitions process developed by AF Williams FMC and the Family Medicine Service</a:t>
            </a:r>
          </a:p>
          <a:p>
            <a:r>
              <a:rPr lang="en-US" dirty="0" smtClean="0">
                <a:solidFill>
                  <a:schemeClr val="tx1"/>
                </a:solidFill>
                <a:latin typeface="Calibri" charset="0"/>
                <a:ea typeface="Calibri" charset="0"/>
                <a:cs typeface="Calibri" charset="0"/>
              </a:rPr>
              <a:t>Review the early outcomes from our transitions of care process and TCM billing</a:t>
            </a:r>
            <a:endParaRPr lang="en-US" dirty="0">
              <a:solidFill>
                <a:schemeClr val="tx1"/>
              </a:solidFill>
              <a:latin typeface="Calibri" charset="0"/>
              <a:ea typeface="Calibri" charset="0"/>
              <a:cs typeface="Calibri" charset="0"/>
            </a:endParaRPr>
          </a:p>
        </p:txBody>
      </p:sp>
    </p:spTree>
    <p:extLst>
      <p:ext uri="{BB962C8B-B14F-4D97-AF65-F5344CB8AC3E}">
        <p14:creationId xmlns:p14="http://schemas.microsoft.com/office/powerpoint/2010/main" val="1140945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23724"/>
            <a:ext cx="8229600" cy="1143000"/>
          </a:xfrm>
        </p:spPr>
        <p:txBody>
          <a:bodyPr>
            <a:normAutofit fontScale="90000"/>
          </a:bodyPr>
          <a:lstStyle/>
          <a:p>
            <a:r>
              <a:rPr lang="en-US" sz="3600" b="1" dirty="0" smtClean="0">
                <a:effectLst/>
              </a:rPr>
              <a:t>TOC visit results</a:t>
            </a:r>
            <a:br>
              <a:rPr lang="en-US" sz="3600" b="1" dirty="0" smtClean="0">
                <a:effectLst/>
              </a:rPr>
            </a:br>
            <a:r>
              <a:rPr lang="en-US" sz="3600" b="1" i="1" dirty="0" smtClean="0">
                <a:effectLst/>
              </a:rPr>
              <a:t>9/1/2015 – 7/5/2016 discharges</a:t>
            </a:r>
            <a:endParaRPr lang="en-US" sz="3600" b="1" dirty="0">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412460658"/>
              </p:ext>
            </p:extLst>
          </p:nvPr>
        </p:nvGraphicFramePr>
        <p:xfrm>
          <a:off x="228600" y="2852057"/>
          <a:ext cx="8686799" cy="2819396"/>
        </p:xfrm>
        <a:graphic>
          <a:graphicData uri="http://schemas.openxmlformats.org/drawingml/2006/table">
            <a:tbl>
              <a:tblPr firstRow="1" bandRow="1">
                <a:tableStyleId>{5C22544A-7EE6-4342-B048-85BDC9FD1C3A}</a:tableStyleId>
              </a:tblPr>
              <a:tblGrid>
                <a:gridCol w="3359989"/>
                <a:gridCol w="901460"/>
                <a:gridCol w="1311214"/>
                <a:gridCol w="1229264"/>
                <a:gridCol w="1884872"/>
              </a:tblGrid>
              <a:tr h="615801">
                <a:tc>
                  <a:txBody>
                    <a:bodyPr/>
                    <a:lstStyle/>
                    <a:p>
                      <a:pPr algn="ctr"/>
                      <a:r>
                        <a:rPr lang="en-US" sz="1400" dirty="0" smtClean="0">
                          <a:solidFill>
                            <a:schemeClr val="tx1"/>
                          </a:solidFill>
                        </a:rPr>
                        <a:t>TOC visit status</a:t>
                      </a:r>
                      <a:endParaRPr lang="en-US" sz="1400" dirty="0">
                        <a:solidFill>
                          <a:schemeClr val="tx1"/>
                        </a:solidFill>
                      </a:endParaRPr>
                    </a:p>
                  </a:txBody>
                  <a:tcPr>
                    <a:solidFill>
                      <a:schemeClr val="bg2">
                        <a:lumMod val="75000"/>
                      </a:schemeClr>
                    </a:solidFill>
                  </a:tcPr>
                </a:tc>
                <a:tc>
                  <a:txBody>
                    <a:bodyPr/>
                    <a:lstStyle/>
                    <a:p>
                      <a:pPr algn="ctr"/>
                      <a:r>
                        <a:rPr lang="en-US" sz="1400" dirty="0" smtClean="0">
                          <a:solidFill>
                            <a:schemeClr val="tx1"/>
                          </a:solidFill>
                        </a:rPr>
                        <a:t>Count</a:t>
                      </a:r>
                      <a:endParaRPr lang="en-US" sz="1400" dirty="0">
                        <a:solidFill>
                          <a:schemeClr val="tx1"/>
                        </a:solidFill>
                      </a:endParaRPr>
                    </a:p>
                  </a:txBody>
                  <a:tcPr>
                    <a:solidFill>
                      <a:schemeClr val="bg2">
                        <a:lumMod val="75000"/>
                      </a:schemeClr>
                    </a:solidFill>
                  </a:tcPr>
                </a:tc>
                <a:tc>
                  <a:txBody>
                    <a:bodyPr/>
                    <a:lstStyle/>
                    <a:p>
                      <a:pPr algn="ctr"/>
                      <a:r>
                        <a:rPr lang="en-US" sz="1400" dirty="0" smtClean="0">
                          <a:solidFill>
                            <a:schemeClr val="tx1"/>
                          </a:solidFill>
                        </a:rPr>
                        <a:t>Baseline rate</a:t>
                      </a:r>
                      <a:endParaRPr lang="en-US" sz="1400" dirty="0">
                        <a:solidFill>
                          <a:schemeClr val="tx1"/>
                        </a:solidFill>
                      </a:endParaRPr>
                    </a:p>
                  </a:txBody>
                  <a:tcPr>
                    <a:solidFill>
                      <a:schemeClr val="bg2">
                        <a:lumMod val="75000"/>
                      </a:schemeClr>
                    </a:solidFill>
                  </a:tcPr>
                </a:tc>
                <a:tc>
                  <a:txBody>
                    <a:bodyPr/>
                    <a:lstStyle/>
                    <a:p>
                      <a:pPr algn="ctr"/>
                      <a:r>
                        <a:rPr lang="en-US" sz="1400" dirty="0" smtClean="0">
                          <a:solidFill>
                            <a:schemeClr val="tx1"/>
                          </a:solidFill>
                        </a:rPr>
                        <a:t>Post Int. rate</a:t>
                      </a:r>
                      <a:endParaRPr lang="en-US" sz="1400" dirty="0">
                        <a:solidFill>
                          <a:schemeClr val="tx1"/>
                        </a:solidFill>
                      </a:endParaRPr>
                    </a:p>
                  </a:txBody>
                  <a:tcPr>
                    <a:solidFill>
                      <a:schemeClr val="bg2">
                        <a:lumMod val="75000"/>
                      </a:schemeClr>
                    </a:solidFill>
                  </a:tcPr>
                </a:tc>
                <a:tc>
                  <a:txBody>
                    <a:bodyPr/>
                    <a:lstStyle/>
                    <a:p>
                      <a:pPr algn="ctr"/>
                      <a:r>
                        <a:rPr lang="en-US" sz="1400" dirty="0" smtClean="0">
                          <a:solidFill>
                            <a:schemeClr val="tx1"/>
                          </a:solidFill>
                        </a:rPr>
                        <a:t>Relative</a:t>
                      </a:r>
                      <a:r>
                        <a:rPr lang="en-US" sz="1400" baseline="0" dirty="0" smtClean="0">
                          <a:solidFill>
                            <a:schemeClr val="tx1"/>
                          </a:solidFill>
                        </a:rPr>
                        <a:t> change from baseline</a:t>
                      </a:r>
                      <a:endParaRPr lang="en-US" sz="1400" dirty="0">
                        <a:solidFill>
                          <a:schemeClr val="tx1"/>
                        </a:solidFill>
                      </a:endParaRPr>
                    </a:p>
                  </a:txBody>
                  <a:tcPr>
                    <a:solidFill>
                      <a:schemeClr val="bg2">
                        <a:lumMod val="75000"/>
                      </a:schemeClr>
                    </a:solidFill>
                  </a:tcPr>
                </a:tc>
              </a:tr>
              <a:tr h="440719">
                <a:tc>
                  <a:txBody>
                    <a:bodyPr/>
                    <a:lstStyle/>
                    <a:p>
                      <a:r>
                        <a:rPr lang="en-US" sz="1200" dirty="0" smtClean="0"/>
                        <a:t>Canceled</a:t>
                      </a:r>
                      <a:endParaRPr lang="en-US" sz="1200" dirty="0"/>
                    </a:p>
                  </a:txBody>
                  <a:tcPr>
                    <a:solidFill>
                      <a:schemeClr val="bg1">
                        <a:lumMod val="95000"/>
                      </a:schemeClr>
                    </a:solidFill>
                  </a:tcPr>
                </a:tc>
                <a:tc>
                  <a:txBody>
                    <a:bodyPr/>
                    <a:lstStyle/>
                    <a:p>
                      <a:pPr algn="ctr"/>
                      <a:r>
                        <a:rPr lang="en-US" sz="1200" dirty="0" smtClean="0"/>
                        <a:t>51</a:t>
                      </a:r>
                    </a:p>
                  </a:txBody>
                  <a:tcPr>
                    <a:solidFill>
                      <a:schemeClr val="bg1">
                        <a:lumMod val="95000"/>
                      </a:schemeClr>
                    </a:solidFill>
                  </a:tcPr>
                </a:tc>
                <a:tc>
                  <a:txBody>
                    <a:bodyPr/>
                    <a:lstStyle/>
                    <a:p>
                      <a:pPr algn="ctr"/>
                      <a:r>
                        <a:rPr lang="en-US" sz="1200" dirty="0" smtClean="0"/>
                        <a:t>23%</a:t>
                      </a:r>
                      <a:endParaRPr lang="en-US" sz="1200" dirty="0"/>
                    </a:p>
                  </a:txBody>
                  <a:tcPr>
                    <a:solidFill>
                      <a:schemeClr val="bg1">
                        <a:lumMod val="95000"/>
                      </a:schemeClr>
                    </a:solidFill>
                  </a:tcPr>
                </a:tc>
                <a:tc>
                  <a:txBody>
                    <a:bodyPr/>
                    <a:lstStyle/>
                    <a:p>
                      <a:pPr algn="ctr"/>
                      <a:r>
                        <a:rPr lang="en-US" sz="1200" dirty="0" smtClean="0"/>
                        <a:t>10%</a:t>
                      </a:r>
                      <a:endParaRPr lang="en-US" sz="1200" dirty="0"/>
                    </a:p>
                  </a:txBody>
                  <a:tcPr>
                    <a:solidFill>
                      <a:schemeClr val="bg1">
                        <a:lumMod val="95000"/>
                      </a:schemeClr>
                    </a:solidFill>
                  </a:tcPr>
                </a:tc>
                <a:tc>
                  <a:txBody>
                    <a:bodyPr/>
                    <a:lstStyle/>
                    <a:p>
                      <a:pPr algn="ctr"/>
                      <a:r>
                        <a:rPr lang="en-US" sz="1200" dirty="0" smtClean="0"/>
                        <a:t>57% reduction  </a:t>
                      </a:r>
                      <a:endParaRPr lang="en-US" sz="1200" dirty="0"/>
                    </a:p>
                  </a:txBody>
                  <a:tcPr>
                    <a:solidFill>
                      <a:schemeClr val="bg1">
                        <a:lumMod val="95000"/>
                      </a:schemeClr>
                    </a:solidFill>
                  </a:tcPr>
                </a:tc>
              </a:tr>
              <a:tr h="440719">
                <a:tc>
                  <a:txBody>
                    <a:bodyPr/>
                    <a:lstStyle/>
                    <a:p>
                      <a:r>
                        <a:rPr lang="en-US" sz="1200" dirty="0" smtClean="0"/>
                        <a:t>Completed</a:t>
                      </a:r>
                      <a:endParaRPr lang="en-US" sz="1200" dirty="0"/>
                    </a:p>
                  </a:txBody>
                  <a:tcPr>
                    <a:solidFill>
                      <a:schemeClr val="bg1">
                        <a:lumMod val="95000"/>
                      </a:schemeClr>
                    </a:solidFill>
                  </a:tcPr>
                </a:tc>
                <a:tc>
                  <a:txBody>
                    <a:bodyPr/>
                    <a:lstStyle/>
                    <a:p>
                      <a:pPr algn="ctr"/>
                      <a:r>
                        <a:rPr lang="en-US" sz="1200" dirty="0" smtClean="0"/>
                        <a:t>414</a:t>
                      </a:r>
                      <a:endParaRPr lang="en-US" sz="1200" dirty="0"/>
                    </a:p>
                  </a:txBody>
                  <a:tcPr>
                    <a:solidFill>
                      <a:schemeClr val="bg1">
                        <a:lumMod val="95000"/>
                      </a:schemeClr>
                    </a:solidFill>
                  </a:tcPr>
                </a:tc>
                <a:tc>
                  <a:txBody>
                    <a:bodyPr/>
                    <a:lstStyle/>
                    <a:p>
                      <a:pPr algn="ctr"/>
                      <a:r>
                        <a:rPr lang="en-US" sz="1200" dirty="0" smtClean="0"/>
                        <a:t>57%</a:t>
                      </a:r>
                      <a:endParaRPr lang="en-US" sz="1200" dirty="0"/>
                    </a:p>
                  </a:txBody>
                  <a:tcPr>
                    <a:solidFill>
                      <a:schemeClr val="bg1">
                        <a:lumMod val="95000"/>
                      </a:schemeClr>
                    </a:solidFill>
                  </a:tcPr>
                </a:tc>
                <a:tc>
                  <a:txBody>
                    <a:bodyPr/>
                    <a:lstStyle/>
                    <a:p>
                      <a:pPr algn="ctr"/>
                      <a:r>
                        <a:rPr lang="en-US" sz="1200" dirty="0" smtClean="0"/>
                        <a:t>84%</a:t>
                      </a:r>
                      <a:endParaRPr lang="en-US" sz="1200" dirty="0"/>
                    </a:p>
                  </a:txBody>
                  <a:tcPr>
                    <a:solidFill>
                      <a:schemeClr val="bg1">
                        <a:lumMod val="95000"/>
                      </a:schemeClr>
                    </a:solidFill>
                  </a:tcPr>
                </a:tc>
                <a:tc>
                  <a:txBody>
                    <a:bodyPr/>
                    <a:lstStyle/>
                    <a:p>
                      <a:pPr algn="ctr"/>
                      <a:r>
                        <a:rPr lang="en-US" sz="1200" dirty="0" smtClean="0"/>
                        <a:t>47% increase</a:t>
                      </a:r>
                      <a:endParaRPr lang="en-US" sz="1200" dirty="0"/>
                    </a:p>
                  </a:txBody>
                  <a:tcPr>
                    <a:solidFill>
                      <a:schemeClr val="bg1">
                        <a:lumMod val="95000"/>
                      </a:schemeClr>
                    </a:solidFill>
                  </a:tcPr>
                </a:tc>
              </a:tr>
              <a:tr h="440719">
                <a:tc>
                  <a:txBody>
                    <a:bodyPr/>
                    <a:lstStyle/>
                    <a:p>
                      <a:r>
                        <a:rPr lang="en-US" sz="1200" dirty="0" smtClean="0"/>
                        <a:t>No show</a:t>
                      </a:r>
                      <a:endParaRPr lang="en-US" sz="1200" dirty="0"/>
                    </a:p>
                  </a:txBody>
                  <a:tcPr>
                    <a:solidFill>
                      <a:schemeClr val="bg1">
                        <a:lumMod val="95000"/>
                      </a:schemeClr>
                    </a:solidFill>
                  </a:tcPr>
                </a:tc>
                <a:tc>
                  <a:txBody>
                    <a:bodyPr/>
                    <a:lstStyle/>
                    <a:p>
                      <a:pPr algn="ctr"/>
                      <a:r>
                        <a:rPr lang="en-US" sz="1200" dirty="0" smtClean="0"/>
                        <a:t>28</a:t>
                      </a:r>
                      <a:endParaRPr lang="en-US" sz="1200" dirty="0"/>
                    </a:p>
                  </a:txBody>
                  <a:tcPr>
                    <a:solidFill>
                      <a:schemeClr val="bg1">
                        <a:lumMod val="95000"/>
                      </a:schemeClr>
                    </a:solidFill>
                  </a:tcPr>
                </a:tc>
                <a:tc>
                  <a:txBody>
                    <a:bodyPr/>
                    <a:lstStyle/>
                    <a:p>
                      <a:pPr algn="ctr"/>
                      <a:r>
                        <a:rPr lang="en-US" sz="1200" dirty="0" smtClean="0"/>
                        <a:t>8%</a:t>
                      </a:r>
                      <a:endParaRPr lang="en-US" sz="1200" dirty="0"/>
                    </a:p>
                  </a:txBody>
                  <a:tcPr>
                    <a:solidFill>
                      <a:schemeClr val="bg1">
                        <a:lumMod val="95000"/>
                      </a:schemeClr>
                    </a:solidFill>
                  </a:tcPr>
                </a:tc>
                <a:tc>
                  <a:txBody>
                    <a:bodyPr/>
                    <a:lstStyle/>
                    <a:p>
                      <a:pPr algn="ctr"/>
                      <a:r>
                        <a:rPr lang="en-US" sz="1200" dirty="0" smtClean="0"/>
                        <a:t>6%</a:t>
                      </a:r>
                      <a:endParaRPr lang="en-US" sz="1200" dirty="0"/>
                    </a:p>
                  </a:txBody>
                  <a:tcPr>
                    <a:solidFill>
                      <a:schemeClr val="bg1">
                        <a:lumMod val="95000"/>
                      </a:schemeClr>
                    </a:solidFill>
                  </a:tcPr>
                </a:tc>
                <a:tc>
                  <a:txBody>
                    <a:bodyPr/>
                    <a:lstStyle/>
                    <a:p>
                      <a:pPr algn="ctr"/>
                      <a:r>
                        <a:rPr lang="en-US" sz="1200" dirty="0" smtClean="0"/>
                        <a:t>25% decrease</a:t>
                      </a:r>
                      <a:endParaRPr lang="en-US" sz="1200" dirty="0"/>
                    </a:p>
                  </a:txBody>
                  <a:tcPr>
                    <a:solidFill>
                      <a:schemeClr val="bg1">
                        <a:lumMod val="95000"/>
                      </a:schemeClr>
                    </a:solidFill>
                  </a:tcPr>
                </a:tc>
              </a:tr>
              <a:tr h="440719">
                <a:tc>
                  <a:txBody>
                    <a:bodyPr/>
                    <a:lstStyle/>
                    <a:p>
                      <a:r>
                        <a:rPr lang="en-US" sz="1200" dirty="0" smtClean="0"/>
                        <a:t>Scheduled</a:t>
                      </a:r>
                      <a:r>
                        <a:rPr lang="en-US" sz="1200" baseline="0" dirty="0" smtClean="0"/>
                        <a:t> appt. date not yet lapsed</a:t>
                      </a:r>
                      <a:endParaRPr lang="en-US" sz="1200" dirty="0"/>
                    </a:p>
                  </a:txBody>
                  <a:tcPr>
                    <a:solidFill>
                      <a:schemeClr val="bg1">
                        <a:lumMod val="95000"/>
                      </a:schemeClr>
                    </a:solidFill>
                  </a:tcPr>
                </a:tc>
                <a:tc>
                  <a:txBody>
                    <a:bodyPr/>
                    <a:lstStyle/>
                    <a:p>
                      <a:pPr algn="ctr"/>
                      <a:r>
                        <a:rPr lang="en-US" sz="1200" dirty="0" smtClean="0"/>
                        <a:t>5</a:t>
                      </a:r>
                      <a:endParaRPr lang="en-US" sz="1200" dirty="0"/>
                    </a:p>
                  </a:txBody>
                  <a:tcPr>
                    <a:solidFill>
                      <a:schemeClr val="bg1">
                        <a:lumMod val="95000"/>
                      </a:schemeClr>
                    </a:solidFill>
                  </a:tcPr>
                </a:tc>
                <a:tc>
                  <a:txBody>
                    <a:bodyPr/>
                    <a:lstStyle/>
                    <a:p>
                      <a:pPr algn="ctr"/>
                      <a:endParaRPr lang="en-US" sz="1200"/>
                    </a:p>
                  </a:txBody>
                  <a:tcPr>
                    <a:solidFill>
                      <a:schemeClr val="bg1">
                        <a:lumMod val="95000"/>
                      </a:schemeClr>
                    </a:solidFill>
                  </a:tcPr>
                </a:tc>
                <a:tc>
                  <a:txBody>
                    <a:bodyPr/>
                    <a:lstStyle/>
                    <a:p>
                      <a:pPr algn="ctr"/>
                      <a:endParaRPr lang="en-US" sz="1200" dirty="0"/>
                    </a:p>
                  </a:txBody>
                  <a:tcPr>
                    <a:solidFill>
                      <a:schemeClr val="bg1">
                        <a:lumMod val="95000"/>
                      </a:schemeClr>
                    </a:solidFill>
                  </a:tcPr>
                </a:tc>
                <a:tc>
                  <a:txBody>
                    <a:bodyPr/>
                    <a:lstStyle/>
                    <a:p>
                      <a:pPr algn="ctr"/>
                      <a:endParaRPr lang="en-US" sz="1200" dirty="0"/>
                    </a:p>
                  </a:txBody>
                  <a:tcPr>
                    <a:solidFill>
                      <a:schemeClr val="bg1">
                        <a:lumMod val="95000"/>
                      </a:schemeClr>
                    </a:solidFill>
                  </a:tcPr>
                </a:tc>
              </a:tr>
              <a:tr h="440719">
                <a:tc>
                  <a:txBody>
                    <a:bodyPr/>
                    <a:lstStyle/>
                    <a:p>
                      <a:r>
                        <a:rPr lang="en-US" sz="1400" b="1" dirty="0" smtClean="0"/>
                        <a:t>Total scheduled visits</a:t>
                      </a:r>
                      <a:endParaRPr lang="en-US" sz="1400" b="1" dirty="0"/>
                    </a:p>
                  </a:txBody>
                  <a:tcPr>
                    <a:solidFill>
                      <a:schemeClr val="bg1">
                        <a:lumMod val="65000"/>
                      </a:schemeClr>
                    </a:solidFill>
                  </a:tcPr>
                </a:tc>
                <a:tc>
                  <a:txBody>
                    <a:bodyPr/>
                    <a:lstStyle/>
                    <a:p>
                      <a:pPr algn="ctr"/>
                      <a:r>
                        <a:rPr lang="en-US" sz="1400" b="1" dirty="0" smtClean="0"/>
                        <a:t>498</a:t>
                      </a:r>
                      <a:endParaRPr lang="en-US" sz="1400" b="1" dirty="0"/>
                    </a:p>
                  </a:txBody>
                  <a:tcPr>
                    <a:solidFill>
                      <a:schemeClr val="bg1">
                        <a:lumMod val="65000"/>
                      </a:schemeClr>
                    </a:solidFill>
                  </a:tcPr>
                </a:tc>
                <a:tc>
                  <a:txBody>
                    <a:bodyPr/>
                    <a:lstStyle/>
                    <a:p>
                      <a:pPr algn="ctr"/>
                      <a:endParaRPr lang="en-US" sz="1400" b="1" dirty="0"/>
                    </a:p>
                  </a:txBody>
                  <a:tcPr>
                    <a:solidFill>
                      <a:schemeClr val="bg1">
                        <a:lumMod val="65000"/>
                      </a:schemeClr>
                    </a:solidFill>
                  </a:tcPr>
                </a:tc>
                <a:tc>
                  <a:txBody>
                    <a:bodyPr/>
                    <a:lstStyle/>
                    <a:p>
                      <a:pPr algn="ctr"/>
                      <a:endParaRPr lang="en-US" sz="1400" dirty="0"/>
                    </a:p>
                  </a:txBody>
                  <a:tcPr>
                    <a:solidFill>
                      <a:schemeClr val="bg1">
                        <a:lumMod val="65000"/>
                      </a:schemeClr>
                    </a:solidFill>
                  </a:tcPr>
                </a:tc>
                <a:tc>
                  <a:txBody>
                    <a:bodyPr/>
                    <a:lstStyle/>
                    <a:p>
                      <a:pPr algn="ctr"/>
                      <a:endParaRPr lang="en-US" sz="1400" dirty="0"/>
                    </a:p>
                  </a:txBody>
                  <a:tcPr>
                    <a:solidFill>
                      <a:schemeClr val="bg1">
                        <a:lumMod val="65000"/>
                      </a:schemeClr>
                    </a:solidFill>
                  </a:tcPr>
                </a:tc>
              </a:tr>
            </a:tbl>
          </a:graphicData>
        </a:graphic>
      </p:graphicFrame>
    </p:spTree>
    <p:extLst>
      <p:ext uri="{BB962C8B-B14F-4D97-AF65-F5344CB8AC3E}">
        <p14:creationId xmlns:p14="http://schemas.microsoft.com/office/powerpoint/2010/main" val="1004848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846138"/>
            <a:ext cx="8229600" cy="1143000"/>
          </a:xfrm>
        </p:spPr>
        <p:txBody>
          <a:bodyPr>
            <a:normAutofit fontScale="90000"/>
          </a:bodyPr>
          <a:lstStyle/>
          <a:p>
            <a:r>
              <a:rPr lang="en-US" sz="3600" b="1" dirty="0" smtClean="0">
                <a:effectLst/>
              </a:rPr>
              <a:t>Near Miss counts by category</a:t>
            </a:r>
            <a:br>
              <a:rPr lang="en-US" sz="3600" b="1" dirty="0" smtClean="0">
                <a:effectLst/>
              </a:rPr>
            </a:br>
            <a:r>
              <a:rPr lang="en-US" sz="3600" b="1" i="1" dirty="0" smtClean="0">
                <a:effectLst/>
              </a:rPr>
              <a:t>9/1/2015 – 7/5/2016 discharges</a:t>
            </a:r>
            <a:endParaRPr lang="en-US" sz="3600" b="1" dirty="0">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440089619"/>
              </p:ext>
            </p:extLst>
          </p:nvPr>
        </p:nvGraphicFramePr>
        <p:xfrm>
          <a:off x="925286" y="2171700"/>
          <a:ext cx="7010400" cy="4191001"/>
        </p:xfrm>
        <a:graphic>
          <a:graphicData uri="http://schemas.openxmlformats.org/drawingml/2006/table">
            <a:tbl>
              <a:tblPr firstRow="1" bandRow="1">
                <a:tableStyleId>{5C22544A-7EE6-4342-B048-85BDC9FD1C3A}</a:tableStyleId>
              </a:tblPr>
              <a:tblGrid>
                <a:gridCol w="3505200"/>
                <a:gridCol w="3505200"/>
              </a:tblGrid>
              <a:tr h="384495">
                <a:tc>
                  <a:txBody>
                    <a:bodyPr/>
                    <a:lstStyle/>
                    <a:p>
                      <a:pPr algn="ctr"/>
                      <a:r>
                        <a:rPr lang="en-US" sz="1400" dirty="0" smtClean="0">
                          <a:solidFill>
                            <a:schemeClr val="tx1"/>
                          </a:solidFill>
                        </a:rPr>
                        <a:t>Near Miss type</a:t>
                      </a:r>
                      <a:endParaRPr lang="en-US" sz="1400" dirty="0">
                        <a:solidFill>
                          <a:schemeClr val="tx1"/>
                        </a:solidFill>
                      </a:endParaRPr>
                    </a:p>
                  </a:txBody>
                  <a:tcPr>
                    <a:solidFill>
                      <a:schemeClr val="bg2">
                        <a:lumMod val="75000"/>
                      </a:schemeClr>
                    </a:solidFill>
                  </a:tcPr>
                </a:tc>
                <a:tc>
                  <a:txBody>
                    <a:bodyPr/>
                    <a:lstStyle/>
                    <a:p>
                      <a:pPr algn="ctr"/>
                      <a:r>
                        <a:rPr lang="en-US" sz="1400" dirty="0" smtClean="0">
                          <a:solidFill>
                            <a:schemeClr val="tx1"/>
                          </a:solidFill>
                        </a:rPr>
                        <a:t>Near</a:t>
                      </a:r>
                      <a:r>
                        <a:rPr lang="en-US" sz="1400" baseline="0" dirty="0" smtClean="0">
                          <a:solidFill>
                            <a:schemeClr val="tx1"/>
                          </a:solidFill>
                        </a:rPr>
                        <a:t> Miss count</a:t>
                      </a:r>
                      <a:endParaRPr lang="en-US" sz="1400" dirty="0">
                        <a:solidFill>
                          <a:schemeClr val="tx1"/>
                        </a:solidFill>
                      </a:endParaRPr>
                    </a:p>
                  </a:txBody>
                  <a:tcPr>
                    <a:solidFill>
                      <a:schemeClr val="bg2">
                        <a:lumMod val="75000"/>
                      </a:schemeClr>
                    </a:solidFill>
                  </a:tcPr>
                </a:tc>
              </a:tr>
              <a:tr h="346046">
                <a:tc>
                  <a:txBody>
                    <a:bodyPr/>
                    <a:lstStyle/>
                    <a:p>
                      <a:r>
                        <a:rPr lang="en-US" sz="1200" dirty="0" smtClean="0"/>
                        <a:t>Symptomatic</a:t>
                      </a:r>
                      <a:endParaRPr lang="en-US" sz="1200" dirty="0"/>
                    </a:p>
                  </a:txBody>
                  <a:tcPr>
                    <a:solidFill>
                      <a:schemeClr val="bg1">
                        <a:lumMod val="95000"/>
                      </a:schemeClr>
                    </a:solidFill>
                  </a:tcPr>
                </a:tc>
                <a:tc>
                  <a:txBody>
                    <a:bodyPr/>
                    <a:lstStyle/>
                    <a:p>
                      <a:pPr algn="ctr"/>
                      <a:r>
                        <a:rPr lang="en-US" sz="1200" dirty="0" smtClean="0"/>
                        <a:t>25</a:t>
                      </a:r>
                      <a:endParaRPr lang="en-US" sz="1200" dirty="0"/>
                    </a:p>
                  </a:txBody>
                  <a:tcPr>
                    <a:solidFill>
                      <a:schemeClr val="bg1">
                        <a:lumMod val="95000"/>
                      </a:schemeClr>
                    </a:solidFill>
                  </a:tcPr>
                </a:tc>
              </a:tr>
              <a:tr h="346046">
                <a:tc>
                  <a:txBody>
                    <a:bodyPr/>
                    <a:lstStyle/>
                    <a:p>
                      <a:r>
                        <a:rPr lang="en-US" sz="1200" dirty="0" smtClean="0"/>
                        <a:t>Medications</a:t>
                      </a:r>
                      <a:endParaRPr lang="en-US" sz="1200" dirty="0"/>
                    </a:p>
                  </a:txBody>
                  <a:tcPr>
                    <a:solidFill>
                      <a:schemeClr val="bg1">
                        <a:lumMod val="95000"/>
                      </a:schemeClr>
                    </a:solidFill>
                  </a:tcPr>
                </a:tc>
                <a:tc>
                  <a:txBody>
                    <a:bodyPr/>
                    <a:lstStyle/>
                    <a:p>
                      <a:pPr algn="ctr"/>
                      <a:r>
                        <a:rPr lang="en-US" sz="1200" dirty="0" smtClean="0"/>
                        <a:t>50</a:t>
                      </a:r>
                      <a:endParaRPr lang="en-US" sz="1200" dirty="0"/>
                    </a:p>
                  </a:txBody>
                  <a:tcPr>
                    <a:solidFill>
                      <a:schemeClr val="bg1">
                        <a:lumMod val="95000"/>
                      </a:schemeClr>
                    </a:solidFill>
                  </a:tcPr>
                </a:tc>
              </a:tr>
              <a:tr h="346046">
                <a:tc>
                  <a:txBody>
                    <a:bodyPr/>
                    <a:lstStyle/>
                    <a:p>
                      <a:r>
                        <a:rPr lang="en-US" sz="1200" dirty="0" smtClean="0"/>
                        <a:t>Transportation</a:t>
                      </a:r>
                      <a:endParaRPr lang="en-US" sz="1200" dirty="0"/>
                    </a:p>
                  </a:txBody>
                  <a:tcPr>
                    <a:solidFill>
                      <a:schemeClr val="bg1">
                        <a:lumMod val="95000"/>
                      </a:schemeClr>
                    </a:solidFill>
                  </a:tcPr>
                </a:tc>
                <a:tc>
                  <a:txBody>
                    <a:bodyPr/>
                    <a:lstStyle/>
                    <a:p>
                      <a:pPr algn="ctr"/>
                      <a:r>
                        <a:rPr lang="en-US" sz="1200" dirty="0" smtClean="0"/>
                        <a:t>22</a:t>
                      </a:r>
                      <a:endParaRPr lang="en-US" sz="1200" dirty="0"/>
                    </a:p>
                  </a:txBody>
                  <a:tcPr>
                    <a:solidFill>
                      <a:schemeClr val="bg1">
                        <a:lumMod val="95000"/>
                      </a:schemeClr>
                    </a:solidFill>
                  </a:tcPr>
                </a:tc>
              </a:tr>
              <a:tr h="346046">
                <a:tc>
                  <a:txBody>
                    <a:bodyPr/>
                    <a:lstStyle/>
                    <a:p>
                      <a:r>
                        <a:rPr lang="en-US" sz="1200" dirty="0" smtClean="0"/>
                        <a:t>Follow up appointment</a:t>
                      </a:r>
                      <a:r>
                        <a:rPr lang="en-US" sz="1200" baseline="0" dirty="0" smtClean="0"/>
                        <a:t> issues</a:t>
                      </a:r>
                      <a:endParaRPr lang="en-US" sz="1200" dirty="0"/>
                    </a:p>
                  </a:txBody>
                  <a:tcPr>
                    <a:solidFill>
                      <a:schemeClr val="bg1">
                        <a:lumMod val="95000"/>
                      </a:schemeClr>
                    </a:solidFill>
                  </a:tcPr>
                </a:tc>
                <a:tc>
                  <a:txBody>
                    <a:bodyPr/>
                    <a:lstStyle/>
                    <a:p>
                      <a:pPr algn="ctr"/>
                      <a:r>
                        <a:rPr lang="en-US" sz="1200" dirty="0" smtClean="0"/>
                        <a:t>9</a:t>
                      </a:r>
                      <a:endParaRPr lang="en-US" sz="1200" dirty="0"/>
                    </a:p>
                  </a:txBody>
                  <a:tcPr>
                    <a:solidFill>
                      <a:schemeClr val="bg1">
                        <a:lumMod val="95000"/>
                      </a:schemeClr>
                    </a:solidFill>
                  </a:tcPr>
                </a:tc>
              </a:tr>
              <a:tr h="346046">
                <a:tc>
                  <a:txBody>
                    <a:bodyPr/>
                    <a:lstStyle/>
                    <a:p>
                      <a:r>
                        <a:rPr lang="en-US" sz="1200" dirty="0" smtClean="0"/>
                        <a:t>Behavioral</a:t>
                      </a:r>
                      <a:r>
                        <a:rPr lang="en-US" sz="1200" baseline="0" dirty="0" smtClean="0"/>
                        <a:t> health</a:t>
                      </a:r>
                      <a:endParaRPr lang="en-US" sz="1200" dirty="0"/>
                    </a:p>
                  </a:txBody>
                  <a:tcPr>
                    <a:solidFill>
                      <a:schemeClr val="bg1">
                        <a:lumMod val="95000"/>
                      </a:schemeClr>
                    </a:solidFill>
                  </a:tcPr>
                </a:tc>
                <a:tc>
                  <a:txBody>
                    <a:bodyPr/>
                    <a:lstStyle/>
                    <a:p>
                      <a:pPr algn="ctr"/>
                      <a:r>
                        <a:rPr lang="en-US" sz="1200" dirty="0" smtClean="0"/>
                        <a:t>1</a:t>
                      </a:r>
                      <a:endParaRPr lang="en-US" sz="1200" dirty="0"/>
                    </a:p>
                  </a:txBody>
                  <a:tcPr>
                    <a:solidFill>
                      <a:schemeClr val="bg1">
                        <a:lumMod val="95000"/>
                      </a:schemeClr>
                    </a:solidFill>
                  </a:tcPr>
                </a:tc>
              </a:tr>
              <a:tr h="346046">
                <a:tc>
                  <a:txBody>
                    <a:bodyPr/>
                    <a:lstStyle/>
                    <a:p>
                      <a:r>
                        <a:rPr lang="en-US" sz="1200" dirty="0" smtClean="0"/>
                        <a:t>Social/Home health</a:t>
                      </a:r>
                      <a:r>
                        <a:rPr lang="en-US" sz="1200" baseline="0" dirty="0" smtClean="0"/>
                        <a:t> concerns</a:t>
                      </a:r>
                      <a:endParaRPr lang="en-US" sz="1200" dirty="0"/>
                    </a:p>
                  </a:txBody>
                  <a:tcPr>
                    <a:solidFill>
                      <a:schemeClr val="bg1">
                        <a:lumMod val="95000"/>
                      </a:schemeClr>
                    </a:solidFill>
                  </a:tcPr>
                </a:tc>
                <a:tc>
                  <a:txBody>
                    <a:bodyPr/>
                    <a:lstStyle/>
                    <a:p>
                      <a:pPr algn="ctr"/>
                      <a:r>
                        <a:rPr lang="en-US" sz="1200" dirty="0" smtClean="0"/>
                        <a:t>12</a:t>
                      </a:r>
                      <a:endParaRPr lang="en-US" sz="1200" dirty="0"/>
                    </a:p>
                  </a:txBody>
                  <a:tcPr>
                    <a:solidFill>
                      <a:schemeClr val="bg1">
                        <a:lumMod val="95000"/>
                      </a:schemeClr>
                    </a:solidFill>
                  </a:tcPr>
                </a:tc>
              </a:tr>
              <a:tr h="346046">
                <a:tc>
                  <a:txBody>
                    <a:bodyPr/>
                    <a:lstStyle/>
                    <a:p>
                      <a:r>
                        <a:rPr lang="en-US" sz="1200" dirty="0" smtClean="0"/>
                        <a:t>Health literacy</a:t>
                      </a:r>
                      <a:endParaRPr lang="en-US" sz="1200" dirty="0"/>
                    </a:p>
                  </a:txBody>
                  <a:tcPr>
                    <a:solidFill>
                      <a:schemeClr val="bg1">
                        <a:lumMod val="95000"/>
                      </a:schemeClr>
                    </a:solidFill>
                  </a:tcPr>
                </a:tc>
                <a:tc>
                  <a:txBody>
                    <a:bodyPr/>
                    <a:lstStyle/>
                    <a:p>
                      <a:pPr algn="ctr"/>
                      <a:r>
                        <a:rPr lang="en-US" sz="1200" dirty="0" smtClean="0"/>
                        <a:t>1</a:t>
                      </a:r>
                      <a:endParaRPr lang="en-US" sz="1200" dirty="0"/>
                    </a:p>
                  </a:txBody>
                  <a:tcPr>
                    <a:solidFill>
                      <a:schemeClr val="bg1">
                        <a:lumMod val="95000"/>
                      </a:schemeClr>
                    </a:solidFill>
                  </a:tcPr>
                </a:tc>
              </a:tr>
              <a:tr h="346046">
                <a:tc>
                  <a:txBody>
                    <a:bodyPr/>
                    <a:lstStyle/>
                    <a:p>
                      <a:r>
                        <a:rPr lang="en-US" sz="1200" dirty="0" smtClean="0"/>
                        <a:t>Miscellaneous</a:t>
                      </a:r>
                      <a:endParaRPr lang="en-US" sz="1200" dirty="0"/>
                    </a:p>
                  </a:txBody>
                  <a:tcPr>
                    <a:solidFill>
                      <a:schemeClr val="bg1">
                        <a:lumMod val="95000"/>
                      </a:schemeClr>
                    </a:solidFill>
                  </a:tcPr>
                </a:tc>
                <a:tc>
                  <a:txBody>
                    <a:bodyPr/>
                    <a:lstStyle/>
                    <a:p>
                      <a:pPr algn="ctr"/>
                      <a:r>
                        <a:rPr lang="en-US" sz="1200" dirty="0" smtClean="0"/>
                        <a:t>2</a:t>
                      </a:r>
                      <a:endParaRPr lang="en-US" sz="1200" dirty="0"/>
                    </a:p>
                  </a:txBody>
                  <a:tcPr>
                    <a:solidFill>
                      <a:schemeClr val="bg1">
                        <a:lumMod val="95000"/>
                      </a:schemeClr>
                    </a:solidFill>
                  </a:tcPr>
                </a:tc>
              </a:tr>
              <a:tr h="346046">
                <a:tc>
                  <a:txBody>
                    <a:bodyPr/>
                    <a:lstStyle/>
                    <a:p>
                      <a:r>
                        <a:rPr lang="en-US" sz="1200" b="1" dirty="0" smtClean="0"/>
                        <a:t>Total</a:t>
                      </a:r>
                      <a:endParaRPr lang="en-US" sz="1200" b="1" dirty="0"/>
                    </a:p>
                  </a:txBody>
                  <a:tcPr>
                    <a:solidFill>
                      <a:schemeClr val="bg1">
                        <a:lumMod val="85000"/>
                      </a:schemeClr>
                    </a:solidFill>
                  </a:tcPr>
                </a:tc>
                <a:tc>
                  <a:txBody>
                    <a:bodyPr/>
                    <a:lstStyle/>
                    <a:p>
                      <a:pPr algn="ctr"/>
                      <a:r>
                        <a:rPr lang="en-US" sz="1200" b="1" dirty="0" smtClean="0"/>
                        <a:t>122</a:t>
                      </a:r>
                      <a:endParaRPr lang="en-US" sz="1200" b="1" dirty="0"/>
                    </a:p>
                  </a:txBody>
                  <a:tcPr>
                    <a:solidFill>
                      <a:schemeClr val="bg1">
                        <a:lumMod val="85000"/>
                      </a:schemeClr>
                    </a:solidFill>
                  </a:tcPr>
                </a:tc>
              </a:tr>
              <a:tr h="346046">
                <a:tc>
                  <a:txBody>
                    <a:bodyPr/>
                    <a:lstStyle/>
                    <a:p>
                      <a:r>
                        <a:rPr lang="en-US" sz="1200" b="1" dirty="0" smtClean="0"/>
                        <a:t>Total patient</a:t>
                      </a:r>
                      <a:r>
                        <a:rPr lang="en-US" sz="1200" b="1" baseline="0" dirty="0" smtClean="0"/>
                        <a:t>s contacted</a:t>
                      </a:r>
                      <a:endParaRPr lang="en-US" sz="1200" b="1" dirty="0"/>
                    </a:p>
                  </a:txBody>
                  <a:tcPr>
                    <a:solidFill>
                      <a:schemeClr val="bg1">
                        <a:lumMod val="85000"/>
                      </a:schemeClr>
                    </a:solidFill>
                  </a:tcPr>
                </a:tc>
                <a:tc>
                  <a:txBody>
                    <a:bodyPr/>
                    <a:lstStyle/>
                    <a:p>
                      <a:pPr algn="ctr"/>
                      <a:r>
                        <a:rPr lang="en-US" sz="1200" b="1" dirty="0" smtClean="0"/>
                        <a:t>530</a:t>
                      </a:r>
                      <a:endParaRPr lang="en-US" sz="1200" b="1" dirty="0"/>
                    </a:p>
                  </a:txBody>
                  <a:tcPr>
                    <a:solidFill>
                      <a:schemeClr val="bg1">
                        <a:lumMod val="85000"/>
                      </a:schemeClr>
                    </a:solidFill>
                  </a:tcPr>
                </a:tc>
              </a:tr>
              <a:tr h="346046">
                <a:tc>
                  <a:txBody>
                    <a:bodyPr/>
                    <a:lstStyle/>
                    <a:p>
                      <a:r>
                        <a:rPr lang="en-US" sz="1200" b="1" dirty="0" smtClean="0"/>
                        <a:t>Near Miss rate</a:t>
                      </a:r>
                      <a:endParaRPr lang="en-US" sz="1200" b="1" dirty="0"/>
                    </a:p>
                  </a:txBody>
                  <a:tcPr>
                    <a:solidFill>
                      <a:schemeClr val="bg1">
                        <a:lumMod val="75000"/>
                      </a:schemeClr>
                    </a:solidFill>
                  </a:tcPr>
                </a:tc>
                <a:tc>
                  <a:txBody>
                    <a:bodyPr/>
                    <a:lstStyle/>
                    <a:p>
                      <a:pPr algn="ctr"/>
                      <a:r>
                        <a:rPr lang="en-US" sz="1200" b="1" dirty="0" smtClean="0"/>
                        <a:t>23%</a:t>
                      </a:r>
                      <a:endParaRPr lang="en-US" sz="1200" b="1" dirty="0"/>
                    </a:p>
                  </a:txBody>
                  <a:tcPr>
                    <a:solidFill>
                      <a:schemeClr val="bg1">
                        <a:lumMod val="75000"/>
                      </a:schemeClr>
                    </a:solidFill>
                  </a:tcPr>
                </a:tc>
              </a:tr>
            </a:tbl>
          </a:graphicData>
        </a:graphic>
      </p:graphicFrame>
    </p:spTree>
    <p:extLst>
      <p:ext uri="{BB962C8B-B14F-4D97-AF65-F5344CB8AC3E}">
        <p14:creationId xmlns:p14="http://schemas.microsoft.com/office/powerpoint/2010/main" val="674499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0052"/>
            <a:ext cx="8229600" cy="1143000"/>
          </a:xfrm>
        </p:spPr>
        <p:txBody>
          <a:bodyPr/>
          <a:lstStyle/>
          <a:p>
            <a:r>
              <a:rPr lang="en-US" b="1" dirty="0" smtClean="0">
                <a:latin typeface="Calibri" charset="0"/>
                <a:ea typeface="Calibri" charset="0"/>
                <a:cs typeface="Calibri" charset="0"/>
              </a:rPr>
              <a:t>Near Miss Stories</a:t>
            </a:r>
            <a:endParaRPr lang="en-US" b="1" dirty="0">
              <a:latin typeface="Calibri" charset="0"/>
              <a:ea typeface="Calibri" charset="0"/>
              <a:cs typeface="Calibri" charset="0"/>
            </a:endParaRPr>
          </a:p>
        </p:txBody>
      </p:sp>
      <p:sp>
        <p:nvSpPr>
          <p:cNvPr id="3" name="Content Placeholder 2"/>
          <p:cNvSpPr>
            <a:spLocks noGrp="1"/>
          </p:cNvSpPr>
          <p:nvPr>
            <p:ph idx="1"/>
          </p:nvPr>
        </p:nvSpPr>
        <p:spPr>
          <a:xfrm>
            <a:off x="457200" y="2411186"/>
            <a:ext cx="8229600" cy="3733800"/>
          </a:xfrm>
        </p:spPr>
        <p:txBody>
          <a:bodyPr>
            <a:normAutofit fontScale="85000" lnSpcReduction="20000"/>
          </a:bodyPr>
          <a:lstStyle/>
          <a:p>
            <a:r>
              <a:rPr lang="en-US" dirty="0" smtClean="0">
                <a:solidFill>
                  <a:schemeClr val="tx1"/>
                </a:solidFill>
                <a:latin typeface="Calibri" panose="020F0502020204030204" pitchFamily="34" charset="0"/>
                <a:ea typeface="Calibri" charset="0"/>
                <a:cs typeface="Calibri" charset="0"/>
              </a:rPr>
              <a:t>Discharge with no insulin syringes</a:t>
            </a:r>
          </a:p>
          <a:p>
            <a:r>
              <a:rPr lang="en-US" dirty="0">
                <a:solidFill>
                  <a:schemeClr val="tx1"/>
                </a:solidFill>
                <a:latin typeface="Calibri" panose="020F0502020204030204" pitchFamily="34" charset="0"/>
              </a:rPr>
              <a:t>-Home health was ordered at </a:t>
            </a:r>
            <a:r>
              <a:rPr lang="en-US" dirty="0" smtClean="0">
                <a:solidFill>
                  <a:schemeClr val="tx1"/>
                </a:solidFill>
                <a:latin typeface="Calibri" panose="020F0502020204030204" pitchFamily="34" charset="0"/>
              </a:rPr>
              <a:t>d/c</a:t>
            </a:r>
          </a:p>
          <a:p>
            <a:pPr lvl="1"/>
            <a:r>
              <a:rPr lang="en-US" dirty="0" smtClean="0">
                <a:solidFill>
                  <a:schemeClr val="tx1"/>
                </a:solidFill>
                <a:latin typeface="Calibri" panose="020F0502020204030204" pitchFamily="34" charset="0"/>
              </a:rPr>
              <a:t>patient listed as </a:t>
            </a:r>
            <a:r>
              <a:rPr lang="en-US" dirty="0">
                <a:solidFill>
                  <a:schemeClr val="tx1"/>
                </a:solidFill>
                <a:latin typeface="Calibri" panose="020F0502020204030204" pitchFamily="34" charset="0"/>
              </a:rPr>
              <a:t>NOT homebound </a:t>
            </a:r>
            <a:endParaRPr lang="en-US" dirty="0" smtClean="0">
              <a:solidFill>
                <a:schemeClr val="tx1"/>
              </a:solidFill>
              <a:latin typeface="Calibri" panose="020F0502020204030204" pitchFamily="34" charset="0"/>
            </a:endParaRPr>
          </a:p>
          <a:p>
            <a:pPr lvl="1"/>
            <a:r>
              <a:rPr lang="en-US" dirty="0" smtClean="0">
                <a:solidFill>
                  <a:schemeClr val="tx1"/>
                </a:solidFill>
                <a:latin typeface="Calibri" panose="020F0502020204030204" pitchFamily="34" charset="0"/>
              </a:rPr>
              <a:t>Needed to arrange home health</a:t>
            </a:r>
          </a:p>
          <a:p>
            <a:r>
              <a:rPr lang="en-US" dirty="0" smtClean="0">
                <a:solidFill>
                  <a:schemeClr val="tx1"/>
                </a:solidFill>
                <a:latin typeface="Calibri" panose="020F0502020204030204" pitchFamily="34" charset="0"/>
              </a:rPr>
              <a:t>Discharged </a:t>
            </a:r>
            <a:r>
              <a:rPr lang="en-US" dirty="0">
                <a:solidFill>
                  <a:schemeClr val="tx1"/>
                </a:solidFill>
                <a:latin typeface="Calibri" panose="020F0502020204030204" pitchFamily="34" charset="0"/>
              </a:rPr>
              <a:t>with 4 meds for h. </a:t>
            </a:r>
            <a:r>
              <a:rPr lang="en-US" dirty="0" smtClean="0">
                <a:solidFill>
                  <a:schemeClr val="tx1"/>
                </a:solidFill>
                <a:latin typeface="Calibri" panose="020F0502020204030204" pitchFamily="34" charset="0"/>
              </a:rPr>
              <a:t>pylori</a:t>
            </a:r>
          </a:p>
          <a:p>
            <a:pPr lvl="1"/>
            <a:r>
              <a:rPr lang="en-US" dirty="0" smtClean="0">
                <a:solidFill>
                  <a:schemeClr val="tx1"/>
                </a:solidFill>
                <a:latin typeface="Calibri" panose="020F0502020204030204" pitchFamily="34" charset="0"/>
              </a:rPr>
              <a:t>atrium </a:t>
            </a:r>
            <a:r>
              <a:rPr lang="en-US" dirty="0">
                <a:solidFill>
                  <a:schemeClr val="tx1"/>
                </a:solidFill>
                <a:latin typeface="Calibri" panose="020F0502020204030204" pitchFamily="34" charset="0"/>
              </a:rPr>
              <a:t>was out of one so </a:t>
            </a:r>
            <a:r>
              <a:rPr lang="en-US" dirty="0" err="1">
                <a:solidFill>
                  <a:schemeClr val="tx1"/>
                </a:solidFill>
                <a:latin typeface="Calibri" panose="020F0502020204030204" pitchFamily="34" charset="0"/>
              </a:rPr>
              <a:t>pt</a:t>
            </a:r>
            <a:r>
              <a:rPr lang="en-US" dirty="0">
                <a:solidFill>
                  <a:schemeClr val="tx1"/>
                </a:solidFill>
                <a:latin typeface="Calibri" panose="020F0502020204030204" pitchFamily="34" charset="0"/>
              </a:rPr>
              <a:t> didn’t pick up </a:t>
            </a:r>
            <a:r>
              <a:rPr lang="en-US" dirty="0" smtClean="0">
                <a:solidFill>
                  <a:schemeClr val="tx1"/>
                </a:solidFill>
                <a:latin typeface="Calibri" panose="020F0502020204030204" pitchFamily="34" charset="0"/>
              </a:rPr>
              <a:t>any</a:t>
            </a:r>
          </a:p>
          <a:p>
            <a:r>
              <a:rPr lang="en-US" dirty="0" smtClean="0">
                <a:solidFill>
                  <a:schemeClr val="tx1"/>
                </a:solidFill>
                <a:latin typeface="Calibri" panose="020F0502020204030204" pitchFamily="34" charset="0"/>
                <a:ea typeface="Calibri" charset="0"/>
                <a:cs typeface="Calibri" charset="0"/>
              </a:rPr>
              <a:t>Pt c/o red, swollen arm at IV site</a:t>
            </a:r>
          </a:p>
          <a:p>
            <a:pPr lvl="1"/>
            <a:r>
              <a:rPr lang="en-US" dirty="0" smtClean="0">
                <a:solidFill>
                  <a:schemeClr val="tx1"/>
                </a:solidFill>
                <a:latin typeface="Calibri" panose="020F0502020204030204" pitchFamily="34" charset="0"/>
                <a:ea typeface="Calibri" charset="0"/>
                <a:cs typeface="Calibri" charset="0"/>
              </a:rPr>
              <a:t>Arranged ultrasound – dx with UE DVT</a:t>
            </a:r>
          </a:p>
          <a:p>
            <a:r>
              <a:rPr lang="en-US" dirty="0" smtClean="0">
                <a:solidFill>
                  <a:schemeClr val="tx1"/>
                </a:solidFill>
                <a:latin typeface="Calibri" panose="020F0502020204030204" pitchFamily="34" charset="0"/>
                <a:ea typeface="Calibri" charset="0"/>
                <a:cs typeface="Calibri" charset="0"/>
              </a:rPr>
              <a:t>No transportation arranged for f/u visit</a:t>
            </a:r>
            <a:endParaRPr lang="en-US" dirty="0">
              <a:solidFill>
                <a:schemeClr val="tx1"/>
              </a:solidFill>
              <a:latin typeface="Calibri" panose="020F0502020204030204" pitchFamily="34" charset="0"/>
              <a:ea typeface="Calibri" charset="0"/>
              <a:cs typeface="Calibri" charset="0"/>
            </a:endParaRPr>
          </a:p>
        </p:txBody>
      </p:sp>
    </p:spTree>
    <p:extLst>
      <p:ext uri="{BB962C8B-B14F-4D97-AF65-F5344CB8AC3E}">
        <p14:creationId xmlns:p14="http://schemas.microsoft.com/office/powerpoint/2010/main" val="1975329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567246"/>
            <a:ext cx="8229600" cy="1143000"/>
          </a:xfrm>
        </p:spPr>
        <p:txBody>
          <a:bodyPr/>
          <a:lstStyle/>
          <a:p>
            <a:r>
              <a:rPr lang="en-US" altLang="en-US" dirty="0" smtClean="0">
                <a:solidFill>
                  <a:srgbClr val="8A7332"/>
                </a:solidFill>
                <a:latin typeface="Calibri" panose="020F0502020204030204" pitchFamily="34" charset="0"/>
                <a:cs typeface="Aparajita" panose="020B0604020202020204" pitchFamily="34" charset="0"/>
              </a:rPr>
              <a:t>TCM Codes</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0232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4644"/>
            <a:ext cx="8229600" cy="1143000"/>
          </a:xfrm>
        </p:spPr>
        <p:txBody>
          <a:bodyPr/>
          <a:lstStyle/>
          <a:p>
            <a:r>
              <a:rPr lang="en-US" b="1" dirty="0" smtClean="0">
                <a:latin typeface="Calibri" charset="0"/>
                <a:ea typeface="Calibri" charset="0"/>
                <a:cs typeface="Calibri" charset="0"/>
              </a:rPr>
              <a:t>TOC billing</a:t>
            </a:r>
            <a:endParaRPr lang="en-US" b="1" dirty="0">
              <a:latin typeface="Calibri" charset="0"/>
              <a:ea typeface="Calibri" charset="0"/>
              <a:cs typeface="Calibri" charset="0"/>
            </a:endParaRPr>
          </a:p>
        </p:txBody>
      </p:sp>
      <p:sp>
        <p:nvSpPr>
          <p:cNvPr id="3" name="Content Placeholder 2"/>
          <p:cNvSpPr>
            <a:spLocks noGrp="1"/>
          </p:cNvSpPr>
          <p:nvPr>
            <p:ph idx="1"/>
          </p:nvPr>
        </p:nvSpPr>
        <p:spPr>
          <a:xfrm>
            <a:off x="457200" y="2367644"/>
            <a:ext cx="8229600" cy="3733800"/>
          </a:xfrm>
        </p:spPr>
        <p:txBody>
          <a:bodyPr/>
          <a:lstStyle/>
          <a:p>
            <a:r>
              <a:rPr lang="en-US" dirty="0" smtClean="0">
                <a:solidFill>
                  <a:schemeClr val="tx1"/>
                </a:solidFill>
                <a:latin typeface="Calibri" charset="0"/>
                <a:ea typeface="Calibri" charset="0"/>
                <a:cs typeface="Calibri" charset="0"/>
              </a:rPr>
              <a:t>Established patient charges</a:t>
            </a:r>
          </a:p>
          <a:p>
            <a:pPr lvl="1"/>
            <a:r>
              <a:rPr lang="en-US" dirty="0" smtClean="0">
                <a:solidFill>
                  <a:schemeClr val="tx1"/>
                </a:solidFill>
                <a:latin typeface="Calibri" charset="0"/>
                <a:ea typeface="Calibri" charset="0"/>
                <a:cs typeface="Calibri" charset="0"/>
              </a:rPr>
              <a:t>99213 - $191</a:t>
            </a:r>
          </a:p>
          <a:p>
            <a:pPr lvl="1"/>
            <a:r>
              <a:rPr lang="en-US" dirty="0" smtClean="0">
                <a:solidFill>
                  <a:schemeClr val="tx1"/>
                </a:solidFill>
                <a:latin typeface="Calibri" charset="0"/>
                <a:ea typeface="Calibri" charset="0"/>
                <a:cs typeface="Calibri" charset="0"/>
              </a:rPr>
              <a:t>99214 - $294</a:t>
            </a:r>
          </a:p>
          <a:p>
            <a:pPr lvl="1"/>
            <a:endParaRPr lang="en-US" dirty="0">
              <a:solidFill>
                <a:schemeClr val="tx1"/>
              </a:solidFill>
              <a:latin typeface="Calibri" charset="0"/>
              <a:ea typeface="Calibri" charset="0"/>
              <a:cs typeface="Calibri" charset="0"/>
            </a:endParaRPr>
          </a:p>
          <a:p>
            <a:r>
              <a:rPr lang="en-US" dirty="0" smtClean="0">
                <a:solidFill>
                  <a:schemeClr val="tx1"/>
                </a:solidFill>
                <a:latin typeface="Calibri" charset="0"/>
                <a:ea typeface="Calibri" charset="0"/>
                <a:cs typeface="Calibri" charset="0"/>
              </a:rPr>
              <a:t>TCM charges</a:t>
            </a:r>
          </a:p>
          <a:p>
            <a:pPr lvl="1"/>
            <a:r>
              <a:rPr lang="en-US" dirty="0" smtClean="0">
                <a:solidFill>
                  <a:schemeClr val="tx1"/>
                </a:solidFill>
                <a:latin typeface="Calibri" charset="0"/>
                <a:ea typeface="Calibri" charset="0"/>
                <a:cs typeface="Calibri" charset="0"/>
              </a:rPr>
              <a:t>99495 - $518</a:t>
            </a:r>
          </a:p>
          <a:p>
            <a:pPr lvl="1"/>
            <a:r>
              <a:rPr lang="en-US" dirty="0" smtClean="0">
                <a:solidFill>
                  <a:schemeClr val="tx1"/>
                </a:solidFill>
                <a:latin typeface="Calibri" charset="0"/>
                <a:ea typeface="Calibri" charset="0"/>
                <a:cs typeface="Calibri" charset="0"/>
              </a:rPr>
              <a:t>99496 - $760</a:t>
            </a:r>
          </a:p>
          <a:p>
            <a:pPr lvl="1"/>
            <a:endParaRPr lang="en-US" dirty="0">
              <a:solidFill>
                <a:schemeClr val="tx1"/>
              </a:solidFill>
              <a:latin typeface="Calibri" charset="0"/>
              <a:ea typeface="Calibri" charset="0"/>
              <a:cs typeface="Calibri" charset="0"/>
            </a:endParaRPr>
          </a:p>
        </p:txBody>
      </p:sp>
    </p:spTree>
    <p:extLst>
      <p:ext uri="{BB962C8B-B14F-4D97-AF65-F5344CB8AC3E}">
        <p14:creationId xmlns:p14="http://schemas.microsoft.com/office/powerpoint/2010/main" val="37752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1066800"/>
            <a:ext cx="8229600" cy="1143000"/>
          </a:xfrm>
        </p:spPr>
        <p:txBody>
          <a:bodyPr/>
          <a:lstStyle/>
          <a:p>
            <a:r>
              <a:rPr lang="en-US" dirty="0" smtClean="0">
                <a:latin typeface="Calibri" pitchFamily="34" charset="0"/>
              </a:rPr>
              <a:t>Financial Benefits</a:t>
            </a:r>
            <a:endParaRPr lang="en-US" dirty="0">
              <a:latin typeface="Calibri" pitchFamily="34" charset="0"/>
            </a:endParaRPr>
          </a:p>
        </p:txBody>
      </p:sp>
      <p:sp>
        <p:nvSpPr>
          <p:cNvPr id="4" name="Text Placeholder 3"/>
          <p:cNvSpPr>
            <a:spLocks noGrp="1"/>
          </p:cNvSpPr>
          <p:nvPr>
            <p:ph type="body" idx="1"/>
          </p:nvPr>
        </p:nvSpPr>
        <p:spPr>
          <a:xfrm>
            <a:off x="457200" y="2126457"/>
            <a:ext cx="4040188" cy="639762"/>
          </a:xfrm>
        </p:spPr>
        <p:txBody>
          <a:bodyPr/>
          <a:lstStyle/>
          <a:p>
            <a:r>
              <a:rPr lang="en-US" dirty="0" smtClean="0">
                <a:latin typeface="Calibri" pitchFamily="34" charset="0"/>
              </a:rPr>
              <a:t>Established Patient (99213) </a:t>
            </a:r>
            <a:endParaRPr lang="en-US" dirty="0">
              <a:latin typeface="Calibri" pitchFamily="34" charset="0"/>
            </a:endParaRPr>
          </a:p>
        </p:txBody>
      </p:sp>
      <p:sp>
        <p:nvSpPr>
          <p:cNvPr id="5" name="Content Placeholder 4"/>
          <p:cNvSpPr>
            <a:spLocks noGrp="1"/>
          </p:cNvSpPr>
          <p:nvPr>
            <p:ph sz="half" idx="2"/>
          </p:nvPr>
        </p:nvSpPr>
        <p:spPr>
          <a:xfrm>
            <a:off x="457200" y="3009900"/>
            <a:ext cx="4040188" cy="685799"/>
          </a:xfrm>
        </p:spPr>
        <p:txBody>
          <a:bodyPr/>
          <a:lstStyle/>
          <a:p>
            <a:r>
              <a:rPr lang="en-US" dirty="0" smtClean="0">
                <a:solidFill>
                  <a:schemeClr val="tx1"/>
                </a:solidFill>
                <a:latin typeface="Calibri" pitchFamily="34" charset="0"/>
              </a:rPr>
              <a:t>$191 x 248 = $47,368/year</a:t>
            </a:r>
            <a:endParaRPr lang="en-US" dirty="0">
              <a:solidFill>
                <a:schemeClr val="tx1"/>
              </a:solidFill>
              <a:latin typeface="Calibri" pitchFamily="34" charset="0"/>
            </a:endParaRPr>
          </a:p>
        </p:txBody>
      </p:sp>
      <p:sp>
        <p:nvSpPr>
          <p:cNvPr id="6" name="Text Placeholder 5"/>
          <p:cNvSpPr>
            <a:spLocks noGrp="1"/>
          </p:cNvSpPr>
          <p:nvPr>
            <p:ph type="body" sz="quarter" idx="3"/>
          </p:nvPr>
        </p:nvSpPr>
        <p:spPr>
          <a:xfrm>
            <a:off x="4645023" y="2126457"/>
            <a:ext cx="4041775" cy="639762"/>
          </a:xfrm>
        </p:spPr>
        <p:txBody>
          <a:bodyPr/>
          <a:lstStyle/>
          <a:p>
            <a:r>
              <a:rPr lang="en-US" dirty="0" smtClean="0">
                <a:solidFill>
                  <a:schemeClr val="tx1"/>
                </a:solidFill>
                <a:latin typeface="Calibri" pitchFamily="34" charset="0"/>
              </a:rPr>
              <a:t>Transitions of Care TCM</a:t>
            </a:r>
            <a:endParaRPr lang="en-US" dirty="0">
              <a:solidFill>
                <a:schemeClr val="tx1"/>
              </a:solidFill>
              <a:latin typeface="Calibri" pitchFamily="34" charset="0"/>
            </a:endParaRPr>
          </a:p>
        </p:txBody>
      </p:sp>
      <p:sp>
        <p:nvSpPr>
          <p:cNvPr id="7" name="Content Placeholder 6"/>
          <p:cNvSpPr>
            <a:spLocks noGrp="1"/>
          </p:cNvSpPr>
          <p:nvPr>
            <p:ph sz="quarter" idx="4"/>
          </p:nvPr>
        </p:nvSpPr>
        <p:spPr>
          <a:xfrm>
            <a:off x="4645024" y="2990850"/>
            <a:ext cx="4041775" cy="914399"/>
          </a:xfrm>
        </p:spPr>
        <p:txBody>
          <a:bodyPr/>
          <a:lstStyle/>
          <a:p>
            <a:r>
              <a:rPr lang="en-US" dirty="0" smtClean="0">
                <a:solidFill>
                  <a:schemeClr val="tx1"/>
                </a:solidFill>
                <a:latin typeface="Calibri" pitchFamily="34" charset="0"/>
              </a:rPr>
              <a:t>$760 x 248 = $188,480/year</a:t>
            </a:r>
            <a:endParaRPr lang="en-US" dirty="0">
              <a:solidFill>
                <a:schemeClr val="tx1"/>
              </a:solidFill>
              <a:latin typeface="Calibri" pitchFamily="34" charset="0"/>
            </a:endParaRPr>
          </a:p>
        </p:txBody>
      </p:sp>
      <p:sp>
        <p:nvSpPr>
          <p:cNvPr id="8" name="TextBox 7"/>
          <p:cNvSpPr txBox="1"/>
          <p:nvPr/>
        </p:nvSpPr>
        <p:spPr>
          <a:xfrm>
            <a:off x="1219200" y="4114800"/>
            <a:ext cx="6324600" cy="1569660"/>
          </a:xfrm>
          <a:prstGeom prst="rect">
            <a:avLst/>
          </a:prstGeom>
          <a:noFill/>
        </p:spPr>
        <p:txBody>
          <a:bodyPr wrap="square" rtlCol="0">
            <a:spAutoFit/>
          </a:bodyPr>
          <a:lstStyle/>
          <a:p>
            <a:pPr algn="ctr"/>
            <a:r>
              <a:rPr lang="en-US" sz="4800" i="1" u="sng" dirty="0" smtClean="0">
                <a:solidFill>
                  <a:srgbClr val="FF0000"/>
                </a:solidFill>
              </a:rPr>
              <a:t>DIFFERENCE</a:t>
            </a:r>
            <a:r>
              <a:rPr lang="en-US" sz="4800" dirty="0" smtClean="0">
                <a:solidFill>
                  <a:srgbClr val="FF0000"/>
                </a:solidFill>
              </a:rPr>
              <a:t>                                          </a:t>
            </a:r>
            <a:r>
              <a:rPr lang="en-US" sz="4800" i="1" dirty="0" smtClean="0">
                <a:solidFill>
                  <a:srgbClr val="FF0000"/>
                </a:solidFill>
              </a:rPr>
              <a:t>$</a:t>
            </a:r>
            <a:r>
              <a:rPr lang="en-US" sz="4800" i="1" u="sng" dirty="0" smtClean="0">
                <a:solidFill>
                  <a:srgbClr val="FF0000"/>
                </a:solidFill>
              </a:rPr>
              <a:t>141,112</a:t>
            </a:r>
            <a:endParaRPr lang="en-US" sz="4800" i="1" u="sng" dirty="0">
              <a:solidFill>
                <a:srgbClr val="FF0000"/>
              </a:solidFill>
            </a:endParaRPr>
          </a:p>
        </p:txBody>
      </p:sp>
    </p:spTree>
    <p:extLst>
      <p:ext uri="{BB962C8B-B14F-4D97-AF65-F5344CB8AC3E}">
        <p14:creationId xmlns:p14="http://schemas.microsoft.com/office/powerpoint/2010/main" val="12588715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p:cNvPicPr>
          <p:nvPr/>
        </p:nvPicPr>
        <p:blipFill rotWithShape="1">
          <a:blip r:embed="rId2" cstate="print">
            <a:extLst>
              <a:ext uri="{28A0092B-C50C-407E-A947-70E740481C1C}">
                <a14:useLocalDpi xmlns:a14="http://schemas.microsoft.com/office/drawing/2010/main" val="0"/>
              </a:ext>
            </a:extLst>
          </a:blip>
          <a:srcRect l="13783" t="15625" r="44764" b="37500"/>
          <a:stretch/>
        </p:blipFill>
        <p:spPr bwMode="auto">
          <a:xfrm>
            <a:off x="914400" y="1012372"/>
            <a:ext cx="7162800" cy="533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60237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952854287"/>
              </p:ext>
            </p:extLst>
          </p:nvPr>
        </p:nvGraphicFramePr>
        <p:xfrm>
          <a:off x="0" y="0"/>
          <a:ext cx="9143999"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9725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77586" y="1295400"/>
            <a:ext cx="8229600" cy="1143000"/>
          </a:xfrm>
        </p:spPr>
        <p:txBody>
          <a:bodyPr/>
          <a:lstStyle/>
          <a:p>
            <a:r>
              <a:rPr lang="en-US" altLang="en-US" dirty="0" smtClean="0">
                <a:latin typeface="Calibri" panose="020F0502020204030204" pitchFamily="34" charset="0"/>
              </a:rPr>
              <a:t>TCM Guidelines </a:t>
            </a:r>
          </a:p>
        </p:txBody>
      </p:sp>
      <p:sp>
        <p:nvSpPr>
          <p:cNvPr id="28675" name="Content Placeholder 2"/>
          <p:cNvSpPr>
            <a:spLocks noGrp="1"/>
          </p:cNvSpPr>
          <p:nvPr>
            <p:ph idx="1"/>
          </p:nvPr>
        </p:nvSpPr>
        <p:spPr>
          <a:xfrm>
            <a:off x="457200" y="2438400"/>
            <a:ext cx="8229600" cy="3733800"/>
          </a:xfrm>
        </p:spPr>
        <p:txBody>
          <a:bodyPr>
            <a:normAutofit fontScale="92500"/>
          </a:bodyPr>
          <a:lstStyle/>
          <a:p>
            <a:r>
              <a:rPr lang="en-US" altLang="en-US" sz="1900" dirty="0" smtClean="0">
                <a:solidFill>
                  <a:schemeClr val="tx1"/>
                </a:solidFill>
                <a:latin typeface="Calibri" panose="020F0502020204030204" pitchFamily="34" charset="0"/>
              </a:rPr>
              <a:t>TCM commences upon </a:t>
            </a:r>
            <a:r>
              <a:rPr lang="en-US" altLang="en-US" sz="1900" b="1" dirty="0" smtClean="0">
                <a:solidFill>
                  <a:schemeClr val="tx1"/>
                </a:solidFill>
                <a:latin typeface="Calibri" panose="020F0502020204030204" pitchFamily="34" charset="0"/>
              </a:rPr>
              <a:t>date of discharge </a:t>
            </a:r>
            <a:r>
              <a:rPr lang="en-US" altLang="en-US" sz="1900" dirty="0" smtClean="0">
                <a:solidFill>
                  <a:schemeClr val="tx1"/>
                </a:solidFill>
                <a:latin typeface="Calibri" panose="020F0502020204030204" pitchFamily="34" charset="0"/>
              </a:rPr>
              <a:t>and continues for the next 29 days. </a:t>
            </a:r>
          </a:p>
          <a:p>
            <a:r>
              <a:rPr lang="en-US" altLang="en-US" sz="1900" dirty="0" smtClean="0">
                <a:solidFill>
                  <a:schemeClr val="tx1"/>
                </a:solidFill>
                <a:latin typeface="Calibri" panose="020F0502020204030204" pitchFamily="34" charset="0"/>
              </a:rPr>
              <a:t>Interactive contact with the patient or caregiver within 2 </a:t>
            </a:r>
            <a:r>
              <a:rPr lang="en-US" altLang="en-US" sz="1900" b="1" dirty="0" smtClean="0">
                <a:solidFill>
                  <a:schemeClr val="tx1"/>
                </a:solidFill>
                <a:latin typeface="Calibri" panose="020F0502020204030204" pitchFamily="34" charset="0"/>
              </a:rPr>
              <a:t>business</a:t>
            </a:r>
            <a:r>
              <a:rPr lang="en-US" altLang="en-US" sz="1900" dirty="0" smtClean="0">
                <a:solidFill>
                  <a:schemeClr val="tx1"/>
                </a:solidFill>
                <a:latin typeface="Calibri" panose="020F0502020204030204" pitchFamily="34" charset="0"/>
              </a:rPr>
              <a:t> days of discharge, which may be direct (face-to-face), telephonic or by electronic means. </a:t>
            </a:r>
          </a:p>
          <a:p>
            <a:r>
              <a:rPr lang="en-US" altLang="en-US" sz="1900" dirty="0" smtClean="0">
                <a:solidFill>
                  <a:schemeClr val="tx1"/>
                </a:solidFill>
                <a:latin typeface="Calibri" panose="020F0502020204030204" pitchFamily="34" charset="0"/>
              </a:rPr>
              <a:t>A face-to-face visit within one of the specified time frames as stated above. Additional E/M services after the first face-to-face visit may be reported separately. </a:t>
            </a:r>
          </a:p>
          <a:p>
            <a:r>
              <a:rPr lang="en-US" altLang="en-US" sz="1900" dirty="0" smtClean="0">
                <a:solidFill>
                  <a:schemeClr val="tx1"/>
                </a:solidFill>
                <a:latin typeface="Calibri" panose="020F0502020204030204" pitchFamily="34" charset="0"/>
              </a:rPr>
              <a:t>Medical Necessity complexity (MDM) is based on E/M guidelines definitions, which refer to number of diagnoses and management options, amount of date to be reviewed, complexity of that data and risk of significant complications. </a:t>
            </a:r>
          </a:p>
          <a:p>
            <a:r>
              <a:rPr lang="en-US" altLang="en-US" sz="1900" dirty="0" smtClean="0">
                <a:solidFill>
                  <a:schemeClr val="tx1"/>
                </a:solidFill>
                <a:latin typeface="Calibri" panose="020F0502020204030204" pitchFamily="34" charset="0"/>
              </a:rPr>
              <a:t>Medical reconciliation and management must occur no later than the date of the face-to-face visit. </a:t>
            </a:r>
          </a:p>
          <a:p>
            <a:r>
              <a:rPr lang="en-US" altLang="en-US" sz="1900" dirty="0" smtClean="0">
                <a:solidFill>
                  <a:schemeClr val="tx1"/>
                </a:solidFill>
                <a:latin typeface="Calibri" panose="020F0502020204030204" pitchFamily="34" charset="0"/>
              </a:rPr>
              <a:t>Reported only once per patient within 30 days of discharge. </a:t>
            </a:r>
          </a:p>
          <a:p>
            <a:endParaRPr lang="en-US" altLang="en-US" sz="1900" dirty="0" smtClean="0"/>
          </a:p>
        </p:txBody>
      </p:sp>
    </p:spTree>
    <p:extLst>
      <p:ext uri="{BB962C8B-B14F-4D97-AF65-F5344CB8AC3E}">
        <p14:creationId xmlns:p14="http://schemas.microsoft.com/office/powerpoint/2010/main" val="6315697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3572"/>
            <a:ext cx="8229600" cy="1143000"/>
          </a:xfrm>
        </p:spPr>
        <p:txBody>
          <a:bodyPr/>
          <a:lstStyle/>
          <a:p>
            <a:r>
              <a:rPr lang="en-US" b="1" dirty="0" smtClean="0">
                <a:latin typeface="Calibri" charset="0"/>
                <a:ea typeface="Calibri" charset="0"/>
                <a:cs typeface="Calibri" charset="0"/>
              </a:rPr>
              <a:t>The patient voice</a:t>
            </a:r>
            <a:endParaRPr lang="en-US" b="1" dirty="0">
              <a:latin typeface="Calibri" charset="0"/>
              <a:ea typeface="Calibri" charset="0"/>
              <a:cs typeface="Calibri" charset="0"/>
            </a:endParaRPr>
          </a:p>
        </p:txBody>
      </p:sp>
      <p:pic>
        <p:nvPicPr>
          <p:cNvPr id="6" name="Content Placeholder 5"/>
          <p:cNvPicPr>
            <a:picLocks noGrp="1" noChangeAspect="1"/>
          </p:cNvPicPr>
          <p:nvPr>
            <p:ph idx="1"/>
          </p:nvPr>
        </p:nvPicPr>
        <p:blipFill>
          <a:blip r:embed="rId3" cstate="print"/>
          <a:stretch>
            <a:fillRect/>
          </a:stretch>
        </p:blipFill>
        <p:spPr>
          <a:xfrm>
            <a:off x="2336983" y="2010305"/>
            <a:ext cx="3518776" cy="4468770"/>
          </a:xfrm>
          <a:prstGeom prst="rect">
            <a:avLst/>
          </a:prstGeom>
        </p:spPr>
      </p:pic>
    </p:spTree>
    <p:extLst>
      <p:ext uri="{BB962C8B-B14F-4D97-AF65-F5344CB8AC3E}">
        <p14:creationId xmlns:p14="http://schemas.microsoft.com/office/powerpoint/2010/main" val="1245719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descr="black hole.jpg"/>
          <p:cNvPicPr>
            <a:picLocks noChangeAspect="1"/>
          </p:cNvPicPr>
          <p:nvPr/>
        </p:nvPicPr>
        <p:blipFill>
          <a:blip r:embed="rId2" cstate="print">
            <a:extLst>
              <a:ext uri="{28A0092B-C50C-407E-A947-70E740481C1C}">
                <a14:useLocalDpi xmlns:a14="http://schemas.microsoft.com/office/drawing/2010/main" val="0"/>
              </a:ext>
            </a:extLst>
          </a:blip>
          <a:srcRect t="27749" b="27749"/>
          <a:stretch>
            <a:fillRect/>
          </a:stretch>
        </p:blipFill>
        <p:spPr>
          <a:xfrm>
            <a:off x="304800" y="381000"/>
            <a:ext cx="8534400" cy="5943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8217633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5285"/>
            <a:ext cx="8229600" cy="1143000"/>
          </a:xfrm>
        </p:spPr>
        <p:txBody>
          <a:bodyPr/>
          <a:lstStyle/>
          <a:p>
            <a:r>
              <a:rPr lang="en-US" b="1" dirty="0" smtClean="0">
                <a:latin typeface="Calibri" charset="0"/>
                <a:ea typeface="Calibri" charset="0"/>
                <a:cs typeface="Calibri" charset="0"/>
              </a:rPr>
              <a:t>Keys to success</a:t>
            </a:r>
            <a:endParaRPr lang="en-US" b="1" dirty="0">
              <a:latin typeface="Calibri" charset="0"/>
              <a:ea typeface="Calibri" charset="0"/>
              <a:cs typeface="Calibri" charset="0"/>
            </a:endParaRPr>
          </a:p>
        </p:txBody>
      </p:sp>
      <p:sp>
        <p:nvSpPr>
          <p:cNvPr id="3" name="Content Placeholder 2"/>
          <p:cNvSpPr>
            <a:spLocks noGrp="1"/>
          </p:cNvSpPr>
          <p:nvPr>
            <p:ph idx="1"/>
          </p:nvPr>
        </p:nvSpPr>
        <p:spPr>
          <a:xfrm>
            <a:off x="457200" y="2068285"/>
            <a:ext cx="8229600" cy="4190999"/>
          </a:xfrm>
        </p:spPr>
        <p:txBody>
          <a:bodyPr>
            <a:normAutofit lnSpcReduction="10000"/>
          </a:bodyPr>
          <a:lstStyle/>
          <a:p>
            <a:r>
              <a:rPr lang="en-US" sz="2400" dirty="0" smtClean="0">
                <a:solidFill>
                  <a:schemeClr val="tx1"/>
                </a:solidFill>
                <a:latin typeface="Calibri" charset="0"/>
                <a:ea typeface="Calibri" charset="0"/>
                <a:cs typeface="Calibri" charset="0"/>
              </a:rPr>
              <a:t>Evaluating existing models</a:t>
            </a:r>
          </a:p>
          <a:p>
            <a:pPr lvl="1"/>
            <a:r>
              <a:rPr lang="en-US" sz="2000" dirty="0" smtClean="0">
                <a:solidFill>
                  <a:schemeClr val="tx1"/>
                </a:solidFill>
                <a:latin typeface="Calibri" charset="0"/>
                <a:ea typeface="Calibri" charset="0"/>
                <a:cs typeface="Calibri" charset="0"/>
              </a:rPr>
              <a:t>Modifying to our system/clinic</a:t>
            </a:r>
          </a:p>
          <a:p>
            <a:r>
              <a:rPr lang="en-US" sz="2400" dirty="0" smtClean="0">
                <a:solidFill>
                  <a:schemeClr val="tx1"/>
                </a:solidFill>
                <a:latin typeface="Calibri" charset="0"/>
                <a:ea typeface="Calibri" charset="0"/>
                <a:cs typeface="Calibri" charset="0"/>
              </a:rPr>
              <a:t>Outreach call</a:t>
            </a:r>
          </a:p>
          <a:p>
            <a:pPr lvl="1"/>
            <a:r>
              <a:rPr lang="en-US" sz="2000" dirty="0" smtClean="0">
                <a:solidFill>
                  <a:schemeClr val="tx1"/>
                </a:solidFill>
                <a:latin typeface="Calibri" charset="0"/>
                <a:ea typeface="Calibri" charset="0"/>
                <a:cs typeface="Calibri" charset="0"/>
              </a:rPr>
              <a:t>Quality of the call</a:t>
            </a:r>
          </a:p>
          <a:p>
            <a:pPr lvl="1"/>
            <a:r>
              <a:rPr lang="en-US" sz="2000" dirty="0" smtClean="0">
                <a:solidFill>
                  <a:schemeClr val="tx1"/>
                </a:solidFill>
                <a:latin typeface="Calibri" charset="0"/>
                <a:ea typeface="Calibri" charset="0"/>
                <a:cs typeface="Calibri" charset="0"/>
              </a:rPr>
              <a:t>Dedicated responsibility</a:t>
            </a:r>
          </a:p>
          <a:p>
            <a:pPr lvl="1"/>
            <a:r>
              <a:rPr lang="en-US" sz="2000" dirty="0" smtClean="0">
                <a:solidFill>
                  <a:schemeClr val="tx1"/>
                </a:solidFill>
                <a:latin typeface="Calibri" charset="0"/>
                <a:ea typeface="Calibri" charset="0"/>
                <a:cs typeface="Calibri" charset="0"/>
              </a:rPr>
              <a:t>Dedicated time</a:t>
            </a:r>
          </a:p>
          <a:p>
            <a:r>
              <a:rPr lang="en-US" sz="2400" dirty="0" smtClean="0">
                <a:solidFill>
                  <a:schemeClr val="tx1"/>
                </a:solidFill>
                <a:latin typeface="Calibri" charset="0"/>
                <a:ea typeface="Calibri" charset="0"/>
                <a:cs typeface="Calibri" charset="0"/>
              </a:rPr>
              <a:t>Data</a:t>
            </a:r>
          </a:p>
          <a:p>
            <a:r>
              <a:rPr lang="en-US" sz="2400" dirty="0" smtClean="0">
                <a:solidFill>
                  <a:schemeClr val="tx1"/>
                </a:solidFill>
                <a:latin typeface="Calibri" charset="0"/>
                <a:ea typeface="Calibri" charset="0"/>
                <a:cs typeface="Calibri" charset="0"/>
              </a:rPr>
              <a:t>Clinical resources</a:t>
            </a:r>
          </a:p>
          <a:p>
            <a:pPr lvl="1"/>
            <a:r>
              <a:rPr lang="en-US" sz="2000" dirty="0" smtClean="0">
                <a:solidFill>
                  <a:schemeClr val="tx1"/>
                </a:solidFill>
                <a:latin typeface="Calibri" charset="0"/>
                <a:ea typeface="Calibri" charset="0"/>
                <a:cs typeface="Calibri" charset="0"/>
              </a:rPr>
              <a:t>Interdisciplinary access</a:t>
            </a:r>
          </a:p>
          <a:p>
            <a:r>
              <a:rPr lang="en-US" sz="2400" dirty="0" smtClean="0">
                <a:solidFill>
                  <a:schemeClr val="tx1"/>
                </a:solidFill>
                <a:latin typeface="Calibri" charset="0"/>
                <a:ea typeface="Calibri" charset="0"/>
                <a:cs typeface="Calibri" charset="0"/>
              </a:rPr>
              <a:t>Pre-discharge inpatient training</a:t>
            </a:r>
          </a:p>
          <a:p>
            <a:r>
              <a:rPr lang="en-US" sz="2400" dirty="0" smtClean="0">
                <a:solidFill>
                  <a:schemeClr val="tx1"/>
                </a:solidFill>
                <a:latin typeface="Calibri" charset="0"/>
                <a:ea typeface="Calibri" charset="0"/>
                <a:cs typeface="Calibri" charset="0"/>
              </a:rPr>
              <a:t>Access to outpatient care</a:t>
            </a:r>
          </a:p>
        </p:txBody>
      </p:sp>
    </p:spTree>
    <p:extLst>
      <p:ext uri="{BB962C8B-B14F-4D97-AF65-F5344CB8AC3E}">
        <p14:creationId xmlns:p14="http://schemas.microsoft.com/office/powerpoint/2010/main" val="19878450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4109"/>
            <a:ext cx="8229600" cy="1143000"/>
          </a:xfrm>
        </p:spPr>
        <p:txBody>
          <a:bodyPr/>
          <a:lstStyle/>
          <a:p>
            <a:r>
              <a:rPr lang="en-US" b="1" dirty="0" smtClean="0"/>
              <a:t>Next Steps</a:t>
            </a:r>
            <a:endParaRPr lang="en-US" b="1" dirty="0"/>
          </a:p>
        </p:txBody>
      </p:sp>
      <p:sp>
        <p:nvSpPr>
          <p:cNvPr id="3" name="Content Placeholder 2"/>
          <p:cNvSpPr>
            <a:spLocks noGrp="1"/>
          </p:cNvSpPr>
          <p:nvPr>
            <p:ph idx="1"/>
          </p:nvPr>
        </p:nvSpPr>
        <p:spPr>
          <a:xfrm>
            <a:off x="457200" y="1877786"/>
            <a:ext cx="8229600" cy="5153851"/>
          </a:xfrm>
        </p:spPr>
        <p:txBody>
          <a:bodyPr>
            <a:normAutofit fontScale="55000" lnSpcReduction="20000"/>
          </a:bodyPr>
          <a:lstStyle/>
          <a:p>
            <a:r>
              <a:rPr lang="en-US" sz="4100" dirty="0" smtClean="0">
                <a:solidFill>
                  <a:schemeClr val="tx1"/>
                </a:solidFill>
              </a:rPr>
              <a:t>Expand RN Care Management outreach calls to clinic RNs</a:t>
            </a:r>
          </a:p>
          <a:p>
            <a:r>
              <a:rPr lang="en-US" sz="4100" dirty="0" smtClean="0">
                <a:solidFill>
                  <a:schemeClr val="tx1"/>
                </a:solidFill>
              </a:rPr>
              <a:t>Expand patients outreach</a:t>
            </a:r>
          </a:p>
          <a:p>
            <a:pPr lvl="1"/>
            <a:r>
              <a:rPr lang="en-US" sz="3700" dirty="0" smtClean="0">
                <a:solidFill>
                  <a:schemeClr val="tx1"/>
                </a:solidFill>
              </a:rPr>
              <a:t>OB and newborn</a:t>
            </a:r>
          </a:p>
          <a:p>
            <a:pPr lvl="1"/>
            <a:r>
              <a:rPr lang="en-US" sz="3700" dirty="0" smtClean="0">
                <a:solidFill>
                  <a:schemeClr val="tx1"/>
                </a:solidFill>
              </a:rPr>
              <a:t>Outside hospitals</a:t>
            </a:r>
          </a:p>
          <a:p>
            <a:pPr lvl="1"/>
            <a:r>
              <a:rPr lang="en-US" sz="3700" dirty="0" smtClean="0">
                <a:solidFill>
                  <a:schemeClr val="tx1"/>
                </a:solidFill>
              </a:rPr>
              <a:t>Home Visits</a:t>
            </a:r>
          </a:p>
          <a:p>
            <a:r>
              <a:rPr lang="en-US" sz="4100" dirty="0" smtClean="0">
                <a:solidFill>
                  <a:schemeClr val="tx1"/>
                </a:solidFill>
              </a:rPr>
              <a:t>Formalize support role to sustain workload</a:t>
            </a:r>
          </a:p>
          <a:p>
            <a:r>
              <a:rPr lang="en-US" sz="4100" dirty="0" smtClean="0">
                <a:solidFill>
                  <a:schemeClr val="tx1"/>
                </a:solidFill>
              </a:rPr>
              <a:t>Modify discharge conversation in the hospital</a:t>
            </a:r>
          </a:p>
          <a:p>
            <a:r>
              <a:rPr lang="en-US" sz="4100" dirty="0" smtClean="0">
                <a:solidFill>
                  <a:schemeClr val="tx1"/>
                </a:solidFill>
              </a:rPr>
              <a:t>Follow re-admission data</a:t>
            </a:r>
          </a:p>
          <a:p>
            <a:pPr marL="0" indent="0">
              <a:buNone/>
            </a:pPr>
            <a:endParaRPr lang="en-US" dirty="0" smtClean="0"/>
          </a:p>
          <a:p>
            <a:endParaRPr lang="en-US" dirty="0"/>
          </a:p>
          <a:p>
            <a:endParaRPr lang="en-US" dirty="0" smtClean="0"/>
          </a:p>
          <a:p>
            <a:endParaRPr lang="en-US" dirty="0"/>
          </a:p>
          <a:p>
            <a:endParaRPr lang="en-US" dirty="0" smtClean="0"/>
          </a:p>
          <a:p>
            <a:pPr marL="0" indent="0">
              <a:buNone/>
            </a:pPr>
            <a:r>
              <a:rPr lang="en-US" dirty="0"/>
              <a:t/>
            </a:r>
            <a:br>
              <a:rPr lang="en-US" dirty="0"/>
            </a:b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1329" y="4286526"/>
            <a:ext cx="3426848" cy="25714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8615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120394">
            <a:off x="898072" y="881744"/>
            <a:ext cx="7086600" cy="769441"/>
          </a:xfrm>
          <a:prstGeom prst="rect">
            <a:avLst/>
          </a:prstGeom>
          <a:noFill/>
        </p:spPr>
        <p:txBody>
          <a:bodyPr wrap="square" rtlCol="0">
            <a:spAutoFit/>
          </a:bodyPr>
          <a:lstStyle/>
          <a:p>
            <a:r>
              <a:rPr lang="en-US" sz="4400" dirty="0" smtClean="0">
                <a:solidFill>
                  <a:schemeClr val="tx2"/>
                </a:solidFill>
              </a:rPr>
              <a:t>Thank you</a:t>
            </a:r>
            <a:endParaRPr lang="en-US" sz="4400" dirty="0">
              <a:solidFill>
                <a:schemeClr val="tx2"/>
              </a:solidFill>
            </a:endParaRPr>
          </a:p>
        </p:txBody>
      </p:sp>
      <p:sp>
        <p:nvSpPr>
          <p:cNvPr id="3" name="TextBox 2"/>
          <p:cNvSpPr txBox="1"/>
          <p:nvPr/>
        </p:nvSpPr>
        <p:spPr>
          <a:xfrm rot="1825529">
            <a:off x="2442940" y="4459754"/>
            <a:ext cx="5584371" cy="707886"/>
          </a:xfrm>
          <a:prstGeom prst="rect">
            <a:avLst/>
          </a:prstGeom>
          <a:noFill/>
        </p:spPr>
        <p:txBody>
          <a:bodyPr wrap="square" rtlCol="0">
            <a:spAutoFit/>
          </a:bodyPr>
          <a:lstStyle/>
          <a:p>
            <a:r>
              <a:rPr lang="en-US" sz="4000" dirty="0" smtClean="0">
                <a:solidFill>
                  <a:schemeClr val="tx2"/>
                </a:solidFill>
              </a:rPr>
              <a:t>Questions and Discussion</a:t>
            </a:r>
            <a:endParaRPr lang="en-US" sz="4000" dirty="0">
              <a:solidFill>
                <a:schemeClr val="tx2"/>
              </a:solidFill>
            </a:endParaRPr>
          </a:p>
        </p:txBody>
      </p:sp>
      <p:sp>
        <p:nvSpPr>
          <p:cNvPr id="4" name="TextBox 3"/>
          <p:cNvSpPr txBox="1"/>
          <p:nvPr/>
        </p:nvSpPr>
        <p:spPr>
          <a:xfrm>
            <a:off x="253999" y="5452533"/>
            <a:ext cx="7061201" cy="1384995"/>
          </a:xfrm>
          <a:prstGeom prst="rect">
            <a:avLst/>
          </a:prstGeom>
          <a:noFill/>
        </p:spPr>
        <p:txBody>
          <a:bodyPr wrap="square" rtlCol="0">
            <a:spAutoFit/>
          </a:bodyPr>
          <a:lstStyle/>
          <a:p>
            <a:r>
              <a:rPr lang="en-US" sz="2800" dirty="0" smtClean="0">
                <a:hlinkClick r:id="rId2"/>
              </a:rPr>
              <a:t>Corey.lyon@ucdenver.edu</a:t>
            </a:r>
            <a:endParaRPr lang="en-US" sz="2800" dirty="0" smtClean="0"/>
          </a:p>
          <a:p>
            <a:r>
              <a:rPr lang="en-US" sz="2800" dirty="0" smtClean="0">
                <a:hlinkClick r:id="rId3"/>
              </a:rPr>
              <a:t>Kathryn.boyd-trull@ucdenver.edu</a:t>
            </a:r>
            <a:endParaRPr lang="en-US" sz="2800" dirty="0" smtClean="0"/>
          </a:p>
          <a:p>
            <a:endParaRPr lang="en-US" sz="2800" dirty="0"/>
          </a:p>
        </p:txBody>
      </p:sp>
    </p:spTree>
    <p:extLst>
      <p:ext uri="{BB962C8B-B14F-4D97-AF65-F5344CB8AC3E}">
        <p14:creationId xmlns:p14="http://schemas.microsoft.com/office/powerpoint/2010/main" val="1431623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069" y="2529334"/>
            <a:ext cx="8400499" cy="2172982"/>
          </a:xfrm>
        </p:spPr>
        <p:txBody>
          <a:bodyPr/>
          <a:lstStyle/>
          <a:p>
            <a:pPr marL="0" indent="0">
              <a:buNone/>
            </a:pPr>
            <a:r>
              <a:rPr lang="en-US" dirty="0"/>
              <a:t>Please evaluate this presentation using the conference mobile app</a:t>
            </a:r>
            <a:r>
              <a:rPr lang="en-US" dirty="0" smtClean="0"/>
              <a:t>! Simply </a:t>
            </a:r>
            <a:r>
              <a:rPr lang="en-US" dirty="0"/>
              <a:t>click on the "clipboard" icon </a:t>
            </a:r>
            <a:r>
              <a:rPr lang="en-US" dirty="0" smtClean="0"/>
              <a:t>      on </a:t>
            </a:r>
            <a:r>
              <a:rPr lang="en-US" dirty="0"/>
              <a:t>the presentation page.</a:t>
            </a:r>
          </a:p>
        </p:txBody>
      </p:sp>
      <p:pic>
        <p:nvPicPr>
          <p:cNvPr id="2" name="Picture 1" descr="Clipbo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871" y="3595625"/>
            <a:ext cx="465083" cy="491989"/>
          </a:xfrm>
          <a:prstGeom prst="rect">
            <a:avLst/>
          </a:prstGeom>
        </p:spPr>
      </p:pic>
    </p:spTree>
    <p:extLst>
      <p:ext uri="{BB962C8B-B14F-4D97-AF65-F5344CB8AC3E}">
        <p14:creationId xmlns:p14="http://schemas.microsoft.com/office/powerpoint/2010/main" val="2147900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descr="north star.jpg"/>
          <p:cNvPicPr>
            <a:picLocks noChangeAspect="1"/>
          </p:cNvPicPr>
          <p:nvPr/>
        </p:nvPicPr>
        <p:blipFill>
          <a:blip r:embed="rId2" cstate="print">
            <a:extLst>
              <a:ext uri="{28A0092B-C50C-407E-A947-70E740481C1C}">
                <a14:useLocalDpi xmlns:a14="http://schemas.microsoft.com/office/drawing/2010/main" val="0"/>
              </a:ext>
            </a:extLst>
          </a:blip>
          <a:srcRect t="24954" b="24954"/>
          <a:stretch>
            <a:fillRect/>
          </a:stretch>
        </p:blipFill>
        <p:spPr>
          <a:xfrm>
            <a:off x="158663" y="304799"/>
            <a:ext cx="8756737" cy="632912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909911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94" y="967365"/>
            <a:ext cx="8229600" cy="1143000"/>
          </a:xfrm>
        </p:spPr>
        <p:txBody>
          <a:bodyPr/>
          <a:lstStyle/>
          <a:p>
            <a:r>
              <a:rPr lang="en-US" b="1" dirty="0" smtClean="0">
                <a:latin typeface="Calibri" charset="0"/>
                <a:ea typeface="Calibri" charset="0"/>
                <a:cs typeface="Calibri" charset="0"/>
              </a:rPr>
              <a:t>Scope of the problem</a:t>
            </a:r>
            <a:endParaRPr lang="en-US" b="1" dirty="0">
              <a:latin typeface="Calibri" charset="0"/>
              <a:ea typeface="Calibri" charset="0"/>
              <a:cs typeface="Calibri" charset="0"/>
            </a:endParaRPr>
          </a:p>
        </p:txBody>
      </p:sp>
      <p:sp>
        <p:nvSpPr>
          <p:cNvPr id="4" name="Content Placeholder 2"/>
          <p:cNvSpPr>
            <a:spLocks noGrp="1"/>
          </p:cNvSpPr>
          <p:nvPr>
            <p:ph idx="1"/>
          </p:nvPr>
        </p:nvSpPr>
        <p:spPr>
          <a:xfrm>
            <a:off x="221673" y="2252837"/>
            <a:ext cx="3227750" cy="3733800"/>
          </a:xfrm>
        </p:spPr>
        <p:txBody>
          <a:bodyPr>
            <a:normAutofit/>
          </a:bodyPr>
          <a:lstStyle/>
          <a:p>
            <a:pPr marL="0" indent="0">
              <a:buNone/>
            </a:pPr>
            <a:r>
              <a:rPr lang="en-US" dirty="0">
                <a:solidFill>
                  <a:schemeClr val="tx1"/>
                </a:solidFill>
              </a:rPr>
              <a:t>Literature review reveals that 1 in 5 hospitalized patients are readmitted within </a:t>
            </a:r>
            <a:r>
              <a:rPr lang="en-US" dirty="0" smtClean="0">
                <a:solidFill>
                  <a:schemeClr val="tx1"/>
                </a:solidFill>
              </a:rPr>
              <a:t>30 days </a:t>
            </a:r>
            <a:r>
              <a:rPr lang="en-US" dirty="0">
                <a:solidFill>
                  <a:schemeClr val="tx1"/>
                </a:solidFill>
              </a:rPr>
              <a:t>of discharge*</a:t>
            </a:r>
          </a:p>
          <a:p>
            <a:pPr marL="0" indent="0">
              <a:buNone/>
            </a:pPr>
            <a:endParaRPr lang="en-US" dirty="0"/>
          </a:p>
        </p:txBody>
      </p:sp>
      <p:pic>
        <p:nvPicPr>
          <p:cNvPr id="5" name="Picture 4"/>
          <p:cNvPicPr>
            <a:picLocks noChangeAspect="1"/>
          </p:cNvPicPr>
          <p:nvPr/>
        </p:nvPicPr>
        <p:blipFill>
          <a:blip r:embed="rId2" cstate="print"/>
          <a:stretch>
            <a:fillRect/>
          </a:stretch>
        </p:blipFill>
        <p:spPr>
          <a:xfrm>
            <a:off x="4289512" y="2003512"/>
            <a:ext cx="4854488" cy="4854488"/>
          </a:xfrm>
          <a:prstGeom prst="rect">
            <a:avLst/>
          </a:prstGeom>
        </p:spPr>
      </p:pic>
    </p:spTree>
    <p:extLst>
      <p:ext uri="{BB962C8B-B14F-4D97-AF65-F5344CB8AC3E}">
        <p14:creationId xmlns:p14="http://schemas.microsoft.com/office/powerpoint/2010/main" val="650723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54440" y="1865723"/>
            <a:ext cx="8769748" cy="4921250"/>
          </a:xfrm>
          <a:prstGeom prst="rect">
            <a:avLst/>
          </a:prstGeom>
        </p:spPr>
      </p:pic>
      <p:sp>
        <p:nvSpPr>
          <p:cNvPr id="3" name="TextBox 2"/>
          <p:cNvSpPr txBox="1"/>
          <p:nvPr/>
        </p:nvSpPr>
        <p:spPr>
          <a:xfrm>
            <a:off x="254440" y="1028315"/>
            <a:ext cx="7543800" cy="646331"/>
          </a:xfrm>
          <a:prstGeom prst="rect">
            <a:avLst/>
          </a:prstGeom>
          <a:noFill/>
        </p:spPr>
        <p:txBody>
          <a:bodyPr wrap="square" rtlCol="0">
            <a:spAutoFit/>
          </a:bodyPr>
          <a:lstStyle/>
          <a:p>
            <a:r>
              <a:rPr lang="en-US" sz="3600" b="1" dirty="0" smtClean="0">
                <a:latin typeface="Calibri" charset="0"/>
                <a:ea typeface="Calibri" charset="0"/>
                <a:cs typeface="Calibri" charset="0"/>
              </a:rPr>
              <a:t>Denver Post, January 14, 2015</a:t>
            </a:r>
            <a:endParaRPr lang="en-US" sz="3600" b="1" dirty="0">
              <a:latin typeface="Calibri" charset="0"/>
              <a:ea typeface="Calibri" charset="0"/>
              <a:cs typeface="Calibri" charset="0"/>
            </a:endParaRPr>
          </a:p>
        </p:txBody>
      </p:sp>
    </p:spTree>
    <p:extLst>
      <p:ext uri="{BB962C8B-B14F-4D97-AF65-F5344CB8AC3E}">
        <p14:creationId xmlns:p14="http://schemas.microsoft.com/office/powerpoint/2010/main" val="1722747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6" y="1092057"/>
            <a:ext cx="8229600" cy="1143000"/>
          </a:xfrm>
        </p:spPr>
        <p:txBody>
          <a:bodyPr/>
          <a:lstStyle/>
          <a:p>
            <a:r>
              <a:rPr lang="en-US" b="1" dirty="0" smtClean="0">
                <a:latin typeface="Calibri" charset="0"/>
                <a:ea typeface="Calibri" charset="0"/>
                <a:cs typeface="Calibri" charset="0"/>
              </a:rPr>
              <a:t>With no transition process…</a:t>
            </a:r>
            <a:endParaRPr lang="en-US" b="1" dirty="0">
              <a:latin typeface="Calibri" charset="0"/>
              <a:ea typeface="Calibri" charset="0"/>
              <a:cs typeface="Calibri" charset="0"/>
            </a:endParaRPr>
          </a:p>
        </p:txBody>
      </p:sp>
      <p:sp>
        <p:nvSpPr>
          <p:cNvPr id="3" name="Content Placeholder 2"/>
          <p:cNvSpPr>
            <a:spLocks noGrp="1"/>
          </p:cNvSpPr>
          <p:nvPr>
            <p:ph idx="1"/>
          </p:nvPr>
        </p:nvSpPr>
        <p:spPr>
          <a:xfrm>
            <a:off x="360218" y="2653146"/>
            <a:ext cx="8229600" cy="3733800"/>
          </a:xfrm>
        </p:spPr>
        <p:txBody>
          <a:bodyPr/>
          <a:lstStyle/>
          <a:p>
            <a:r>
              <a:rPr lang="en-US" dirty="0" smtClean="0">
                <a:solidFill>
                  <a:schemeClr val="tx1"/>
                </a:solidFill>
                <a:latin typeface="Calibri" charset="0"/>
                <a:ea typeface="Calibri" charset="0"/>
                <a:cs typeface="Calibri" charset="0"/>
              </a:rPr>
              <a:t>Patients are</a:t>
            </a:r>
          </a:p>
          <a:p>
            <a:pPr lvl="1"/>
            <a:r>
              <a:rPr lang="en-US" dirty="0" smtClean="0">
                <a:solidFill>
                  <a:schemeClr val="tx1"/>
                </a:solidFill>
                <a:latin typeface="Calibri" charset="0"/>
                <a:ea typeface="Calibri" charset="0"/>
                <a:cs typeface="Calibri" charset="0"/>
              </a:rPr>
              <a:t>Confused</a:t>
            </a:r>
          </a:p>
          <a:p>
            <a:pPr lvl="1"/>
            <a:r>
              <a:rPr lang="en-US" dirty="0" smtClean="0">
                <a:solidFill>
                  <a:schemeClr val="tx1"/>
                </a:solidFill>
                <a:latin typeface="Calibri" charset="0"/>
                <a:ea typeface="Calibri" charset="0"/>
                <a:cs typeface="Calibri" charset="0"/>
              </a:rPr>
              <a:t>Isolated</a:t>
            </a:r>
          </a:p>
          <a:p>
            <a:pPr lvl="1"/>
            <a:r>
              <a:rPr lang="en-US" dirty="0" smtClean="0">
                <a:solidFill>
                  <a:schemeClr val="tx1"/>
                </a:solidFill>
                <a:latin typeface="Calibri" charset="0"/>
                <a:ea typeface="Calibri" charset="0"/>
                <a:cs typeface="Calibri" charset="0"/>
              </a:rPr>
              <a:t>Struggle getting services they need</a:t>
            </a:r>
          </a:p>
          <a:p>
            <a:pPr lvl="1"/>
            <a:r>
              <a:rPr lang="en-US" dirty="0" smtClean="0">
                <a:solidFill>
                  <a:schemeClr val="tx1"/>
                </a:solidFill>
                <a:latin typeface="Calibri" charset="0"/>
                <a:ea typeface="Calibri" charset="0"/>
                <a:cs typeface="Calibri" charset="0"/>
              </a:rPr>
              <a:t>Alone</a:t>
            </a:r>
          </a:p>
          <a:p>
            <a:pPr lvl="1"/>
            <a:endParaRPr lang="en-US" dirty="0">
              <a:solidFill>
                <a:schemeClr val="tx1"/>
              </a:solidFill>
              <a:latin typeface="Calibri" charset="0"/>
              <a:ea typeface="Calibri" charset="0"/>
              <a:cs typeface="Calibri" charset="0"/>
            </a:endParaRPr>
          </a:p>
          <a:p>
            <a:r>
              <a:rPr lang="en-US" dirty="0" smtClean="0">
                <a:solidFill>
                  <a:schemeClr val="tx1"/>
                </a:solidFill>
                <a:latin typeface="Calibri" charset="0"/>
                <a:ea typeface="Calibri" charset="0"/>
                <a:cs typeface="Calibri" charset="0"/>
              </a:rPr>
              <a:t>Avoidable mistakes occur</a:t>
            </a:r>
          </a:p>
          <a:p>
            <a:pPr lvl="1"/>
            <a:endParaRPr lang="en-US" dirty="0">
              <a:solidFill>
                <a:schemeClr val="tx1"/>
              </a:solidFill>
              <a:latin typeface="Calibri" charset="0"/>
              <a:ea typeface="Calibri" charset="0"/>
              <a:cs typeface="Calibri" charset="0"/>
            </a:endParaRPr>
          </a:p>
        </p:txBody>
      </p:sp>
    </p:spTree>
    <p:extLst>
      <p:ext uri="{BB962C8B-B14F-4D97-AF65-F5344CB8AC3E}">
        <p14:creationId xmlns:p14="http://schemas.microsoft.com/office/powerpoint/2010/main" val="1070428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1226127"/>
            <a:ext cx="8229600" cy="1143000"/>
          </a:xfrm>
        </p:spPr>
        <p:txBody>
          <a:bodyPr/>
          <a:lstStyle/>
          <a:p>
            <a:pPr marL="0" indent="0"/>
            <a:r>
              <a:rPr lang="en-US" altLang="en-US" b="1" dirty="0">
                <a:latin typeface="Calibri" pitchFamily="34" charset="0"/>
              </a:rPr>
              <a:t>Our AIM: </a:t>
            </a:r>
          </a:p>
        </p:txBody>
      </p:sp>
      <p:sp>
        <p:nvSpPr>
          <p:cNvPr id="19459" name="Content Placeholder 2"/>
          <p:cNvSpPr>
            <a:spLocks noGrp="1"/>
          </p:cNvSpPr>
          <p:nvPr>
            <p:ph idx="1"/>
          </p:nvPr>
        </p:nvSpPr>
        <p:spPr>
          <a:xfrm>
            <a:off x="318654" y="2369127"/>
            <a:ext cx="8229600" cy="3733800"/>
          </a:xfrm>
        </p:spPr>
        <p:txBody>
          <a:bodyPr>
            <a:normAutofit fontScale="92500" lnSpcReduction="20000"/>
          </a:bodyPr>
          <a:lstStyle/>
          <a:p>
            <a:pPr marL="0" indent="0">
              <a:buFontTx/>
              <a:buNone/>
            </a:pPr>
            <a:endParaRPr lang="en-US" altLang="en-US" dirty="0" smtClean="0">
              <a:solidFill>
                <a:schemeClr val="tx1"/>
              </a:solidFill>
              <a:latin typeface="Calibri" pitchFamily="34" charset="0"/>
            </a:endParaRPr>
          </a:p>
          <a:p>
            <a:pPr marL="0" indent="0">
              <a:buFontTx/>
              <a:buNone/>
            </a:pPr>
            <a:r>
              <a:rPr lang="en-US" altLang="en-US" dirty="0" smtClean="0">
                <a:solidFill>
                  <a:schemeClr val="tx1"/>
                </a:solidFill>
                <a:latin typeface="Calibri" pitchFamily="34" charset="0"/>
              </a:rPr>
              <a:t> 1. Providing safe transitions of care from in-patient to outpatient care.</a:t>
            </a:r>
          </a:p>
          <a:p>
            <a:pPr marL="0" indent="0">
              <a:buFontTx/>
              <a:buNone/>
            </a:pPr>
            <a:endParaRPr lang="en-US" altLang="en-US" dirty="0" smtClean="0">
              <a:solidFill>
                <a:schemeClr val="tx1"/>
              </a:solidFill>
              <a:latin typeface="Calibri" pitchFamily="34" charset="0"/>
            </a:endParaRPr>
          </a:p>
          <a:p>
            <a:pPr marL="0" indent="0">
              <a:buFontTx/>
              <a:buNone/>
            </a:pPr>
            <a:r>
              <a:rPr lang="en-US" altLang="en-US" dirty="0" smtClean="0">
                <a:solidFill>
                  <a:schemeClr val="tx1"/>
                </a:solidFill>
                <a:latin typeface="Calibri" pitchFamily="34" charset="0"/>
              </a:rPr>
              <a:t>2. Decreasing re-admissions by eliminating delay in accessing next steps of care.</a:t>
            </a:r>
          </a:p>
          <a:p>
            <a:pPr marL="0" indent="0">
              <a:buFontTx/>
              <a:buNone/>
            </a:pPr>
            <a:endParaRPr lang="en-US" altLang="en-US" dirty="0">
              <a:solidFill>
                <a:schemeClr val="tx1"/>
              </a:solidFill>
              <a:latin typeface="Calibri" pitchFamily="34" charset="0"/>
            </a:endParaRPr>
          </a:p>
          <a:p>
            <a:pPr marL="0" indent="0">
              <a:buFontTx/>
              <a:buNone/>
            </a:pPr>
            <a:r>
              <a:rPr lang="en-US" altLang="en-US" dirty="0" smtClean="0">
                <a:solidFill>
                  <a:schemeClr val="tx1"/>
                </a:solidFill>
                <a:latin typeface="Calibri" pitchFamily="34" charset="0"/>
              </a:rPr>
              <a:t>3. Increase follow up with PCP in timely fashion</a:t>
            </a:r>
          </a:p>
          <a:p>
            <a:pPr marL="0" indent="0">
              <a:buFontTx/>
              <a:buNone/>
            </a:pPr>
            <a:endParaRPr lang="en-US" altLang="en-US" dirty="0" smtClean="0">
              <a:solidFill>
                <a:schemeClr val="tx1"/>
              </a:solidFill>
              <a:latin typeface="Calibri" pitchFamily="34" charset="0"/>
            </a:endParaRPr>
          </a:p>
          <a:p>
            <a:pPr marL="0" indent="0">
              <a:buFontTx/>
              <a:buNone/>
            </a:pPr>
            <a:endParaRPr lang="en-US" altLang="en-US" dirty="0" smtClean="0">
              <a:latin typeface="Calibri" pitchFamily="34" charset="0"/>
            </a:endParaRPr>
          </a:p>
          <a:p>
            <a:pPr marL="0" indent="0">
              <a:buFontTx/>
              <a:buNone/>
            </a:pPr>
            <a:endParaRPr lang="en-US" altLang="en-US" dirty="0" smtClean="0">
              <a:latin typeface="Calibri" pitchFamily="34" charset="0"/>
            </a:endParaRPr>
          </a:p>
        </p:txBody>
      </p:sp>
    </p:spTree>
    <p:extLst>
      <p:ext uri="{BB962C8B-B14F-4D97-AF65-F5344CB8AC3E}">
        <p14:creationId xmlns:p14="http://schemas.microsoft.com/office/powerpoint/2010/main" val="34473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1370</Words>
  <Application>Microsoft Macintosh PowerPoint</Application>
  <PresentationFormat>On-screen Show (4:3)</PresentationFormat>
  <Paragraphs>276</Paragraphs>
  <Slides>43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Aparajita</vt:lpstr>
      <vt:lpstr>Arial</vt:lpstr>
      <vt:lpstr>Calibri</vt:lpstr>
      <vt:lpstr>Garamond</vt:lpstr>
      <vt:lpstr>Helvetica</vt:lpstr>
      <vt:lpstr>Times New Roman</vt:lpstr>
      <vt:lpstr>Office Theme</vt:lpstr>
      <vt:lpstr>“Hello…? It’s me…? I wonder if after your hospitalization you’d like to meet…?”  A Transitions of Care Program in a Family Medicine Residency </vt:lpstr>
      <vt:lpstr>Disclosures</vt:lpstr>
      <vt:lpstr>Objective</vt:lpstr>
      <vt:lpstr>PowerPoint Presentation</vt:lpstr>
      <vt:lpstr>PowerPoint Presentation</vt:lpstr>
      <vt:lpstr>Scope of the problem</vt:lpstr>
      <vt:lpstr>PowerPoint Presentation</vt:lpstr>
      <vt:lpstr>With no transition process…</vt:lpstr>
      <vt:lpstr>Our AIM: </vt:lpstr>
      <vt:lpstr>University of Colorado FMR</vt:lpstr>
      <vt:lpstr>Baseline AFW/FMS TOC data</vt:lpstr>
      <vt:lpstr>Readmit Rate 2014 AFW patients on FMS</vt:lpstr>
      <vt:lpstr>Process Development</vt:lpstr>
      <vt:lpstr>Our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Snapshot of TOC Outreach Call</vt:lpstr>
      <vt:lpstr>Template Questions</vt:lpstr>
      <vt:lpstr>PowerPoint Presentation</vt:lpstr>
      <vt:lpstr>Pharmacy note</vt:lpstr>
      <vt:lpstr>30 Day re-admission – Family Medicine</vt:lpstr>
      <vt:lpstr>Re-Admission Data</vt:lpstr>
      <vt:lpstr>Re-Admit data (cont.)</vt:lpstr>
      <vt:lpstr>TOC pre to post 30 day readmit summary </vt:lpstr>
      <vt:lpstr>TOC visit results 9/1/2015 – 7/5/2016 discharges</vt:lpstr>
      <vt:lpstr>Near Miss counts by category 9/1/2015 – 7/5/2016 discharges</vt:lpstr>
      <vt:lpstr>Near Miss Stories</vt:lpstr>
      <vt:lpstr>TCM Codes</vt:lpstr>
      <vt:lpstr>TOC billing</vt:lpstr>
      <vt:lpstr>Financial Benefits</vt:lpstr>
      <vt:lpstr>PowerPoint Presentation</vt:lpstr>
      <vt:lpstr>PowerPoint Presentation</vt:lpstr>
      <vt:lpstr>TCM Guidelines </vt:lpstr>
      <vt:lpstr>The patient voice</vt:lpstr>
      <vt:lpstr>Keys to success</vt:lpstr>
      <vt:lpstr>Next Steps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It’s me…? I wonder if after your hospitalization you’d like to meet…?”  A Transitions of Care Program in a Family Medicine Residency </dc:title>
  <cp:lastModifiedBy>Lyon, Corey</cp:lastModifiedBy>
  <cp:revision>5</cp:revision>
  <dcterms:modified xsi:type="dcterms:W3CDTF">2016-12-02T16:31:53Z</dcterms:modified>
</cp:coreProperties>
</file>