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9" r:id="rId3"/>
    <p:sldId id="260" r:id="rId4"/>
    <p:sldId id="257"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92" autoAdjust="0"/>
    <p:restoredTop sz="84242"/>
  </p:normalViewPr>
  <p:slideViewPr>
    <p:cSldViewPr snapToGrid="0" showGuides="1">
      <p:cViewPr varScale="1">
        <p:scale>
          <a:sx n="84" d="100"/>
          <a:sy n="84" d="100"/>
        </p:scale>
        <p:origin x="88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3FF24-9168-C84A-922C-3DB0E997188E}"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FB37-DEDE-8347-862A-DA6BCCE93EB1}" type="slidenum">
              <a:rPr lang="en-US" smtClean="0"/>
              <a:t>‹#›</a:t>
            </a:fld>
            <a:endParaRPr lang="en-US"/>
          </a:p>
        </p:txBody>
      </p:sp>
    </p:spTree>
    <p:extLst>
      <p:ext uri="{BB962C8B-B14F-4D97-AF65-F5344CB8AC3E}">
        <p14:creationId xmlns:p14="http://schemas.microsoft.com/office/powerpoint/2010/main" val="2465030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assessment tools for Pediatrics include the OCD subscale of the Child Behavior Checklist </a:t>
            </a:r>
          </a:p>
          <a:p>
            <a:r>
              <a:rPr lang="en-US" dirty="0"/>
              <a:t>	and Revised Children’s Anxiety  and Depression Scale (RCADS) and </a:t>
            </a:r>
          </a:p>
          <a:p>
            <a:r>
              <a:rPr lang="en-US" dirty="0"/>
              <a:t>	SCARED – Screen for Child Anxiety Related Disorders</a:t>
            </a:r>
          </a:p>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17</a:t>
            </a:fld>
            <a:endParaRPr lang="en-US"/>
          </a:p>
        </p:txBody>
      </p:sp>
    </p:spTree>
    <p:extLst>
      <p:ext uri="{BB962C8B-B14F-4D97-AF65-F5344CB8AC3E}">
        <p14:creationId xmlns:p14="http://schemas.microsoft.com/office/powerpoint/2010/main" val="2368677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26</a:t>
            </a:fld>
            <a:endParaRPr lang="en-US"/>
          </a:p>
        </p:txBody>
      </p:sp>
    </p:spTree>
    <p:extLst>
      <p:ext uri="{BB962C8B-B14F-4D97-AF65-F5344CB8AC3E}">
        <p14:creationId xmlns:p14="http://schemas.microsoft.com/office/powerpoint/2010/main" val="978856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27</a:t>
            </a:fld>
            <a:endParaRPr lang="en-US"/>
          </a:p>
        </p:txBody>
      </p:sp>
    </p:spTree>
    <p:extLst>
      <p:ext uri="{BB962C8B-B14F-4D97-AF65-F5344CB8AC3E}">
        <p14:creationId xmlns:p14="http://schemas.microsoft.com/office/powerpoint/2010/main" val="2316756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28</a:t>
            </a:fld>
            <a:endParaRPr lang="en-US"/>
          </a:p>
        </p:txBody>
      </p:sp>
    </p:spTree>
    <p:extLst>
      <p:ext uri="{BB962C8B-B14F-4D97-AF65-F5344CB8AC3E}">
        <p14:creationId xmlns:p14="http://schemas.microsoft.com/office/powerpoint/2010/main" val="257577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29</a:t>
            </a:fld>
            <a:endParaRPr lang="en-US"/>
          </a:p>
        </p:txBody>
      </p:sp>
    </p:spTree>
    <p:extLst>
      <p:ext uri="{BB962C8B-B14F-4D97-AF65-F5344CB8AC3E}">
        <p14:creationId xmlns:p14="http://schemas.microsoft.com/office/powerpoint/2010/main" val="1723189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30</a:t>
            </a:fld>
            <a:endParaRPr lang="en-US"/>
          </a:p>
        </p:txBody>
      </p:sp>
    </p:spTree>
    <p:extLst>
      <p:ext uri="{BB962C8B-B14F-4D97-AF65-F5344CB8AC3E}">
        <p14:creationId xmlns:p14="http://schemas.microsoft.com/office/powerpoint/2010/main" val="4167444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31</a:t>
            </a:fld>
            <a:endParaRPr lang="en-US"/>
          </a:p>
        </p:txBody>
      </p:sp>
    </p:spTree>
    <p:extLst>
      <p:ext uri="{BB962C8B-B14F-4D97-AF65-F5344CB8AC3E}">
        <p14:creationId xmlns:p14="http://schemas.microsoft.com/office/powerpoint/2010/main" val="291909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18</a:t>
            </a:fld>
            <a:endParaRPr lang="en-US"/>
          </a:p>
        </p:txBody>
      </p:sp>
    </p:spTree>
    <p:extLst>
      <p:ext uri="{BB962C8B-B14F-4D97-AF65-F5344CB8AC3E}">
        <p14:creationId xmlns:p14="http://schemas.microsoft.com/office/powerpoint/2010/main" val="378903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19</a:t>
            </a:fld>
            <a:endParaRPr lang="en-US"/>
          </a:p>
        </p:txBody>
      </p:sp>
    </p:spTree>
    <p:extLst>
      <p:ext uri="{BB962C8B-B14F-4D97-AF65-F5344CB8AC3E}">
        <p14:creationId xmlns:p14="http://schemas.microsoft.com/office/powerpoint/2010/main" val="17381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20</a:t>
            </a:fld>
            <a:endParaRPr lang="en-US"/>
          </a:p>
        </p:txBody>
      </p:sp>
    </p:spTree>
    <p:extLst>
      <p:ext uri="{BB962C8B-B14F-4D97-AF65-F5344CB8AC3E}">
        <p14:creationId xmlns:p14="http://schemas.microsoft.com/office/powerpoint/2010/main" val="171058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21</a:t>
            </a:fld>
            <a:endParaRPr lang="en-US"/>
          </a:p>
        </p:txBody>
      </p:sp>
    </p:spTree>
    <p:extLst>
      <p:ext uri="{BB962C8B-B14F-4D97-AF65-F5344CB8AC3E}">
        <p14:creationId xmlns:p14="http://schemas.microsoft.com/office/powerpoint/2010/main" val="308226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22</a:t>
            </a:fld>
            <a:endParaRPr lang="en-US"/>
          </a:p>
        </p:txBody>
      </p:sp>
    </p:spTree>
    <p:extLst>
      <p:ext uri="{BB962C8B-B14F-4D97-AF65-F5344CB8AC3E}">
        <p14:creationId xmlns:p14="http://schemas.microsoft.com/office/powerpoint/2010/main" val="74559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23</a:t>
            </a:fld>
            <a:endParaRPr lang="en-US"/>
          </a:p>
        </p:txBody>
      </p:sp>
    </p:spTree>
    <p:extLst>
      <p:ext uri="{BB962C8B-B14F-4D97-AF65-F5344CB8AC3E}">
        <p14:creationId xmlns:p14="http://schemas.microsoft.com/office/powerpoint/2010/main" val="308243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24</a:t>
            </a:fld>
            <a:endParaRPr lang="en-US"/>
          </a:p>
        </p:txBody>
      </p:sp>
    </p:spTree>
    <p:extLst>
      <p:ext uri="{BB962C8B-B14F-4D97-AF65-F5344CB8AC3E}">
        <p14:creationId xmlns:p14="http://schemas.microsoft.com/office/powerpoint/2010/main" val="1754738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8FB37-DEDE-8347-862A-DA6BCCE93EB1}" type="slidenum">
              <a:rPr lang="en-US" smtClean="0"/>
              <a:t>25</a:t>
            </a:fld>
            <a:endParaRPr lang="en-US"/>
          </a:p>
        </p:txBody>
      </p:sp>
    </p:spTree>
    <p:extLst>
      <p:ext uri="{BB962C8B-B14F-4D97-AF65-F5344CB8AC3E}">
        <p14:creationId xmlns:p14="http://schemas.microsoft.com/office/powerpoint/2010/main" val="228544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2945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709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
        <p:nvSpPr>
          <p:cNvPr id="6"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Tree>
    <p:extLst>
      <p:ext uri="{BB962C8B-B14F-4D97-AF65-F5344CB8AC3E}">
        <p14:creationId xmlns:p14="http://schemas.microsoft.com/office/powerpoint/2010/main" val="1037768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E79FE9-1FA9-4650-B142-03F393BB1E2C}" type="datetimeFigureOut">
              <a:rPr lang="en-US" smtClean="0"/>
              <a:t>9/1/2022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D2D75C-866E-439B-B6F9-AD66571635A4}" type="slidenum">
              <a:rPr lang="en-US" smtClean="0"/>
              <a:t>‹#›</a:t>
            </a:fld>
            <a:endParaRPr lang="en-US"/>
          </a:p>
        </p:txBody>
      </p:sp>
    </p:spTree>
    <p:extLst>
      <p:ext uri="{BB962C8B-B14F-4D97-AF65-F5344CB8AC3E}">
        <p14:creationId xmlns:p14="http://schemas.microsoft.com/office/powerpoint/2010/main" val="3309864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81135"/>
            <a:ext cx="2628900" cy="549582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681135"/>
            <a:ext cx="7699310" cy="549582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AE79FE9-1FA9-4650-B142-03F393BB1E2C}" type="datetimeFigureOut">
              <a:rPr lang="en-US" smtClean="0"/>
              <a:t>9/1/2022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D2D75C-866E-439B-B6F9-AD66571635A4}" type="slidenum">
              <a:rPr lang="en-US" smtClean="0"/>
              <a:t>‹#›</a:t>
            </a:fld>
            <a:endParaRPr lang="en-US"/>
          </a:p>
        </p:txBody>
      </p:sp>
    </p:spTree>
    <p:extLst>
      <p:ext uri="{BB962C8B-B14F-4D97-AF65-F5344CB8AC3E}">
        <p14:creationId xmlns:p14="http://schemas.microsoft.com/office/powerpoint/2010/main" val="391840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99796"/>
            <a:ext cx="10666445" cy="990892"/>
          </a:xfrm>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
        <p:nvSpPr>
          <p:cNvPr id="8" name="Date Placeholder 3"/>
          <p:cNvSpPr>
            <a:spLocks noGrp="1"/>
          </p:cNvSpPr>
          <p:nvPr>
            <p:ph type="dt" sz="half" idx="2"/>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64510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
        <p:nvSpPr>
          <p:cNvPr id="8" name="Date Placeholder 3"/>
          <p:cNvSpPr>
            <a:spLocks noGrp="1"/>
          </p:cNvSpPr>
          <p:nvPr>
            <p:ph type="dt" sz="half" idx="2"/>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72618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09127"/>
            <a:ext cx="10515600" cy="981561"/>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
        <p:nvSpPr>
          <p:cNvPr id="9" name="Date Placeholder 3"/>
          <p:cNvSpPr>
            <a:spLocks noGrp="1"/>
          </p:cNvSpPr>
          <p:nvPr>
            <p:ph type="dt" sz="half" idx="13"/>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229502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81135"/>
            <a:ext cx="10514012" cy="100955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10"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
        <p:nvSpPr>
          <p:cNvPr id="11" name="Date Placeholder 3"/>
          <p:cNvSpPr>
            <a:spLocks noGrp="1"/>
          </p:cNvSpPr>
          <p:nvPr>
            <p:ph type="dt" sz="half" idx="13"/>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2230729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27788"/>
            <a:ext cx="10619792" cy="962900"/>
          </a:xfrm>
        </p:spPr>
        <p:txBody>
          <a:bodyPr/>
          <a:lstStyle/>
          <a:p>
            <a:r>
              <a:rPr lang="en-US"/>
              <a:t>Click to edit Master title style</a:t>
            </a:r>
          </a:p>
        </p:txBody>
      </p:sp>
      <p:sp>
        <p:nvSpPr>
          <p:cNvPr id="6"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
        <p:nvSpPr>
          <p:cNvPr id="7" name="Date Placeholder 3"/>
          <p:cNvSpPr>
            <a:spLocks noGrp="1"/>
          </p:cNvSpPr>
          <p:nvPr>
            <p:ph type="dt" sz="half" idx="2"/>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40013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
        <p:nvSpPr>
          <p:cNvPr id="6" name="Date Placeholder 3"/>
          <p:cNvSpPr>
            <a:spLocks noGrp="1"/>
          </p:cNvSpPr>
          <p:nvPr>
            <p:ph type="dt" sz="half" idx="2"/>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27849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7118"/>
            <a:ext cx="3932237" cy="1320282"/>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234472" y="987425"/>
            <a:ext cx="6120915" cy="51707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2057400"/>
            <a:ext cx="3933825" cy="41008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p:cNvSpPr>
            <a:spLocks noGrp="1"/>
          </p:cNvSpPr>
          <p:nvPr>
            <p:ph type="sldNum" sz="quarter" idx="12"/>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
        <p:nvSpPr>
          <p:cNvPr id="9" name="Date Placeholder 3"/>
          <p:cNvSpPr>
            <a:spLocks noGrp="1"/>
          </p:cNvSpPr>
          <p:nvPr>
            <p:ph type="dt" sz="half" idx="13"/>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179742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9126"/>
            <a:ext cx="4068114" cy="1348273"/>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3"/>
          <p:cNvSpPr>
            <a:spLocks noGrp="1"/>
          </p:cNvSpPr>
          <p:nvPr>
            <p:ph type="dt" sz="half" idx="10"/>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Tree>
    <p:extLst>
      <p:ext uri="{BB962C8B-B14F-4D97-AF65-F5344CB8AC3E}">
        <p14:creationId xmlns:p14="http://schemas.microsoft.com/office/powerpoint/2010/main" val="3660692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18457"/>
            <a:ext cx="10515600" cy="97223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838200" y="6463444"/>
            <a:ext cx="2743200" cy="365125"/>
          </a:xfrm>
          <a:prstGeom prst="rect">
            <a:avLst/>
          </a:prstGeom>
        </p:spPr>
        <p:txBody>
          <a:bodyPr/>
          <a:lstStyle>
            <a:lvl1pPr>
              <a:defRPr>
                <a:latin typeface="+mj-lt"/>
              </a:defRPr>
            </a:lvl1pPr>
          </a:lstStyle>
          <a:p>
            <a:r>
              <a:rPr lang="en-US" dirty="0"/>
              <a:t>September 7-10, 2022</a:t>
            </a:r>
          </a:p>
        </p:txBody>
      </p:sp>
      <p:sp>
        <p:nvSpPr>
          <p:cNvPr id="8" name="Slide Number Placeholder 5"/>
          <p:cNvSpPr>
            <a:spLocks noGrp="1"/>
          </p:cNvSpPr>
          <p:nvPr>
            <p:ph type="sldNum" sz="quarter" idx="4"/>
          </p:nvPr>
        </p:nvSpPr>
        <p:spPr>
          <a:xfrm>
            <a:off x="8610600" y="6463444"/>
            <a:ext cx="2743200" cy="365125"/>
          </a:xfrm>
          <a:prstGeom prst="rect">
            <a:avLst/>
          </a:prstGeom>
        </p:spPr>
        <p:txBody>
          <a:bodyPr/>
          <a:lstStyle>
            <a:lvl1pPr>
              <a:defRPr>
                <a:latin typeface="+mj-lt"/>
              </a:defRPr>
            </a:lvl1pPr>
          </a:lstStyle>
          <a:p>
            <a:pPr algn="r"/>
            <a:r>
              <a:rPr lang="en-US" dirty="0"/>
              <a:t>Chicago, Illinois</a:t>
            </a:r>
          </a:p>
        </p:txBody>
      </p:sp>
    </p:spTree>
    <p:extLst>
      <p:ext uri="{BB962C8B-B14F-4D97-AF65-F5344CB8AC3E}">
        <p14:creationId xmlns:p14="http://schemas.microsoft.com/office/powerpoint/2010/main" val="3455723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176/appi.books.9780890425596"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psychiatrictimes.com/" TargetMode="External"/><Relationship Id="rId4" Type="http://schemas.openxmlformats.org/officeDocument/2006/relationships/hyperlink" Target="https://doi.org/10.1186/s12888-022-03807-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07/s00127-019-01779-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oi.org/10.1002/jclp.2301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cwisc.co1.qualtrics.com/jfe/form/SV_bBGUQCI5AMbHc4C"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ocdhistory.net/20thcentury/freud.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OCD in Children and Adults: Assessment and Treatment in Primary Care Settings</a:t>
            </a:r>
            <a:endParaRPr lang="en-US" dirty="0"/>
          </a:p>
        </p:txBody>
      </p:sp>
      <p:sp>
        <p:nvSpPr>
          <p:cNvPr id="3" name="Subtitle 2"/>
          <p:cNvSpPr>
            <a:spLocks noGrp="1"/>
          </p:cNvSpPr>
          <p:nvPr>
            <p:ph type="subTitle" idx="1"/>
          </p:nvPr>
        </p:nvSpPr>
        <p:spPr>
          <a:xfrm>
            <a:off x="1524000" y="3709132"/>
            <a:ext cx="9144000" cy="2069098"/>
          </a:xfrm>
        </p:spPr>
        <p:txBody>
          <a:bodyPr>
            <a:normAutofit fontScale="92500" lnSpcReduction="10000"/>
          </a:bodyPr>
          <a:lstStyle/>
          <a:p>
            <a:r>
              <a:rPr lang="en-US" dirty="0"/>
              <a:t>William B Haynes, Jr PhD, LPC, LMFT, NCC</a:t>
            </a:r>
          </a:p>
          <a:p>
            <a:r>
              <a:rPr lang="en-US" dirty="0"/>
              <a:t>Dir. Of Behavioral Medicine</a:t>
            </a:r>
          </a:p>
          <a:p>
            <a:r>
              <a:rPr lang="en-US" dirty="0"/>
              <a:t>Johnston Memorial Hospital/Ballad Health System</a:t>
            </a:r>
          </a:p>
          <a:p>
            <a:r>
              <a:rPr lang="en-US" dirty="0"/>
              <a:t>Abingdon, Virginia</a:t>
            </a:r>
          </a:p>
          <a:p>
            <a:r>
              <a:rPr lang="en-US" dirty="0"/>
              <a:t>Sept. 9, 2022</a:t>
            </a:r>
          </a:p>
          <a:p>
            <a:endParaRPr lang="en-US" dirty="0"/>
          </a:p>
        </p:txBody>
      </p:sp>
    </p:spTree>
    <p:extLst>
      <p:ext uri="{BB962C8B-B14F-4D97-AF65-F5344CB8AC3E}">
        <p14:creationId xmlns:p14="http://schemas.microsoft.com/office/powerpoint/2010/main" val="2877482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3" name="TextBox 2">
            <a:extLst>
              <a:ext uri="{FF2B5EF4-FFF2-40B4-BE49-F238E27FC236}">
                <a16:creationId xmlns:a16="http://schemas.microsoft.com/office/drawing/2014/main" id="{421F2398-F264-294A-B0A0-2ED160045E6D}"/>
              </a:ext>
            </a:extLst>
          </p:cNvPr>
          <p:cNvSpPr txBox="1"/>
          <p:nvPr/>
        </p:nvSpPr>
        <p:spPr>
          <a:xfrm>
            <a:off x="150781" y="1565564"/>
            <a:ext cx="8241467" cy="3539430"/>
          </a:xfrm>
          <a:prstGeom prst="rect">
            <a:avLst/>
          </a:prstGeom>
          <a:noFill/>
        </p:spPr>
        <p:txBody>
          <a:bodyPr wrap="square" rtlCol="0">
            <a:spAutoFit/>
          </a:bodyPr>
          <a:lstStyle/>
          <a:p>
            <a:pPr>
              <a:buFont typeface="Wingdings" panose="05000000000000000000" pitchFamily="2" charset="2"/>
              <a:buChar char="v"/>
            </a:pPr>
            <a:r>
              <a:rPr lang="en-US" sz="2400" b="1" u="sng" dirty="0"/>
              <a:t>DSM-5 Criteria:</a:t>
            </a:r>
          </a:p>
          <a:p>
            <a:pPr>
              <a:buFont typeface="Wingdings" panose="05000000000000000000" pitchFamily="2" charset="2"/>
              <a:buChar char="v"/>
            </a:pPr>
            <a:r>
              <a:rPr lang="en-US" sz="2000" b="1" dirty="0"/>
              <a:t>Presence of obsessions or compulsion, or both:</a:t>
            </a:r>
          </a:p>
          <a:p>
            <a:pPr lvl="1">
              <a:buFont typeface="Wingdings" panose="05000000000000000000" pitchFamily="2" charset="2"/>
              <a:buChar char="v"/>
            </a:pPr>
            <a:r>
              <a:rPr lang="en-US" sz="2000" b="1" u="sng" dirty="0"/>
              <a:t>Compulsions are</a:t>
            </a:r>
            <a:r>
              <a:rPr lang="en-US" sz="2000" b="1" dirty="0"/>
              <a:t>: </a:t>
            </a:r>
          </a:p>
          <a:p>
            <a:pPr lvl="1">
              <a:buFont typeface="Wingdings" panose="05000000000000000000" pitchFamily="2" charset="2"/>
              <a:buChar char="v"/>
            </a:pPr>
            <a:endParaRPr lang="en-US" sz="2000" b="1" dirty="0"/>
          </a:p>
          <a:p>
            <a:pPr lvl="1">
              <a:buFont typeface="Wingdings" panose="05000000000000000000" pitchFamily="2" charset="2"/>
              <a:buChar char="v"/>
            </a:pPr>
            <a:r>
              <a:rPr lang="en-US" sz="2000" b="1" dirty="0"/>
              <a:t>Repetitive behaviors or rituals (washing, ordering, checking</a:t>
            </a:r>
          </a:p>
          <a:p>
            <a:pPr lvl="1">
              <a:buFont typeface="Wingdings" panose="05000000000000000000" pitchFamily="2" charset="2"/>
              <a:buChar char="v"/>
            </a:pPr>
            <a:r>
              <a:rPr lang="en-US" sz="2000" b="1" dirty="0"/>
              <a:t>Mental acts (praying, counting, balancing thoughts                        	[good to cancel bad])</a:t>
            </a:r>
          </a:p>
          <a:p>
            <a:pPr lvl="1">
              <a:buFont typeface="Wingdings" panose="05000000000000000000" pitchFamily="2" charset="2"/>
              <a:buChar char="v"/>
            </a:pPr>
            <a:r>
              <a:rPr lang="en-US" sz="2000" b="1" dirty="0"/>
              <a:t>Driven by need to respond to, remove the obsessive thought</a:t>
            </a:r>
          </a:p>
          <a:p>
            <a:pPr lvl="1">
              <a:buFont typeface="Wingdings" panose="05000000000000000000" pitchFamily="2" charset="2"/>
              <a:buChar char="v"/>
            </a:pPr>
            <a:r>
              <a:rPr lang="en-US" sz="2000" b="1" dirty="0"/>
              <a:t>Rule bound and rigid</a:t>
            </a:r>
          </a:p>
          <a:p>
            <a:pPr lvl="1">
              <a:buFont typeface="Wingdings" panose="05000000000000000000" pitchFamily="2" charset="2"/>
              <a:buChar char="v"/>
            </a:pPr>
            <a:r>
              <a:rPr lang="en-US" sz="2000" b="1" dirty="0"/>
              <a:t>Aimed to prevent or reduce anxiety (or guilt) by preventing threat or danger represented by obsessive worry</a:t>
            </a:r>
          </a:p>
        </p:txBody>
      </p:sp>
      <p:sp>
        <p:nvSpPr>
          <p:cNvPr id="4" name="TextBox 3">
            <a:extLst>
              <a:ext uri="{FF2B5EF4-FFF2-40B4-BE49-F238E27FC236}">
                <a16:creationId xmlns:a16="http://schemas.microsoft.com/office/drawing/2014/main" id="{EC4927AF-AAA7-5340-BF50-7D7F2B3A0013}"/>
              </a:ext>
            </a:extLst>
          </p:cNvPr>
          <p:cNvSpPr txBox="1"/>
          <p:nvPr/>
        </p:nvSpPr>
        <p:spPr>
          <a:xfrm>
            <a:off x="332508" y="6043758"/>
            <a:ext cx="3685310" cy="307777"/>
          </a:xfrm>
          <a:prstGeom prst="rect">
            <a:avLst/>
          </a:prstGeom>
          <a:noFill/>
        </p:spPr>
        <p:txBody>
          <a:bodyPr wrap="square" rtlCol="0">
            <a:spAutoFit/>
          </a:bodyPr>
          <a:lstStyle/>
          <a:p>
            <a:r>
              <a:rPr lang="en-US" sz="1400" dirty="0"/>
              <a:t>(American Psychiatric Association, 2013)</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Diagnosis and Assessment:</a:t>
            </a:r>
          </a:p>
        </p:txBody>
      </p:sp>
      <p:pic>
        <p:nvPicPr>
          <p:cNvPr id="8" name="Picture 7">
            <a:extLst>
              <a:ext uri="{FF2B5EF4-FFF2-40B4-BE49-F238E27FC236}">
                <a16:creationId xmlns:a16="http://schemas.microsoft.com/office/drawing/2014/main" id="{A7522A2A-5052-0441-9185-EDB2ED9CF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2248" y="1513031"/>
            <a:ext cx="3647352" cy="3266788"/>
          </a:xfrm>
          <a:prstGeom prst="rect">
            <a:avLst/>
          </a:prstGeom>
        </p:spPr>
      </p:pic>
    </p:spTree>
    <p:extLst>
      <p:ext uri="{BB962C8B-B14F-4D97-AF65-F5344CB8AC3E}">
        <p14:creationId xmlns:p14="http://schemas.microsoft.com/office/powerpoint/2010/main" val="1054660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3" name="TextBox 2">
            <a:extLst>
              <a:ext uri="{FF2B5EF4-FFF2-40B4-BE49-F238E27FC236}">
                <a16:creationId xmlns:a16="http://schemas.microsoft.com/office/drawing/2014/main" id="{421F2398-F264-294A-B0A0-2ED160045E6D}"/>
              </a:ext>
            </a:extLst>
          </p:cNvPr>
          <p:cNvSpPr txBox="1"/>
          <p:nvPr/>
        </p:nvSpPr>
        <p:spPr>
          <a:xfrm>
            <a:off x="150781" y="1565564"/>
            <a:ext cx="8241467" cy="4154984"/>
          </a:xfrm>
          <a:prstGeom prst="rect">
            <a:avLst/>
          </a:prstGeom>
          <a:noFill/>
        </p:spPr>
        <p:txBody>
          <a:bodyPr wrap="square" rtlCol="0">
            <a:spAutoFit/>
          </a:bodyPr>
          <a:lstStyle/>
          <a:p>
            <a:pPr>
              <a:buFont typeface="Wingdings" panose="05000000000000000000" pitchFamily="2" charset="2"/>
              <a:buChar char="v"/>
            </a:pPr>
            <a:r>
              <a:rPr lang="en-US" sz="2400" b="1" u="sng" dirty="0"/>
              <a:t>DSM-5 Criteria:</a:t>
            </a:r>
          </a:p>
          <a:p>
            <a:pPr lvl="1">
              <a:buFont typeface="Wingdings" panose="05000000000000000000" pitchFamily="2" charset="2"/>
              <a:buChar char="v"/>
            </a:pPr>
            <a:r>
              <a:rPr lang="en-US" sz="2000" b="1" dirty="0"/>
              <a:t>Obsessions and compulsions:</a:t>
            </a:r>
          </a:p>
          <a:p>
            <a:pPr lvl="2">
              <a:buFont typeface="Wingdings" panose="05000000000000000000" pitchFamily="2" charset="2"/>
              <a:buChar char="v"/>
            </a:pPr>
            <a:r>
              <a:rPr lang="en-US" sz="2000" b="1" dirty="0"/>
              <a:t>Take up time (more than an hour per day)</a:t>
            </a:r>
          </a:p>
          <a:p>
            <a:pPr lvl="2">
              <a:buFont typeface="Wingdings" panose="05000000000000000000" pitchFamily="2" charset="2"/>
              <a:buChar char="v"/>
            </a:pPr>
            <a:r>
              <a:rPr lang="en-US" sz="2000" b="1" dirty="0"/>
              <a:t>Cause clinically significant degree of distress</a:t>
            </a:r>
          </a:p>
          <a:p>
            <a:pPr lvl="2">
              <a:buFont typeface="Wingdings" panose="05000000000000000000" pitchFamily="2" charset="2"/>
              <a:buChar char="v"/>
            </a:pPr>
            <a:r>
              <a:rPr lang="en-US" sz="2000" b="1" dirty="0"/>
              <a:t>Impairment in social, occupational, or other areas of functioning</a:t>
            </a:r>
          </a:p>
          <a:p>
            <a:pPr lvl="2">
              <a:buFont typeface="Wingdings" panose="05000000000000000000" pitchFamily="2" charset="2"/>
              <a:buChar char="v"/>
            </a:pPr>
            <a:r>
              <a:rPr lang="en-US" sz="2000" b="1" dirty="0"/>
              <a:t>Not attributable to the effects of a substance (medicine or drug use)</a:t>
            </a:r>
          </a:p>
          <a:p>
            <a:pPr lvl="2">
              <a:buFont typeface="Wingdings" panose="05000000000000000000" pitchFamily="2" charset="2"/>
              <a:buChar char="v"/>
            </a:pPr>
            <a:r>
              <a:rPr lang="en-US" sz="2000" b="1" dirty="0"/>
              <a:t>Or medical condition (Head trauma, Neurocognitive disorder)</a:t>
            </a:r>
          </a:p>
          <a:p>
            <a:pPr lvl="2">
              <a:buFont typeface="Wingdings" panose="05000000000000000000" pitchFamily="2" charset="2"/>
              <a:buChar char="v"/>
            </a:pPr>
            <a:endParaRPr lang="en-US" sz="2000" b="1" dirty="0"/>
          </a:p>
          <a:p>
            <a:pPr lvl="1">
              <a:buFont typeface="Wingdings" panose="05000000000000000000" pitchFamily="2" charset="2"/>
              <a:buChar char="v"/>
            </a:pPr>
            <a:r>
              <a:rPr lang="en-US" sz="2000" b="1" dirty="0"/>
              <a:t>Insight: Good or Fair; Poor; or Absent/delusional belief</a:t>
            </a:r>
          </a:p>
          <a:p>
            <a:pPr lvl="1">
              <a:buFont typeface="Wingdings" panose="05000000000000000000" pitchFamily="2" charset="2"/>
              <a:buChar char="v"/>
            </a:pPr>
            <a:r>
              <a:rPr lang="en-US" sz="2000" b="1" dirty="0"/>
              <a:t>Tic-related: (30 % lifetime overlap)</a:t>
            </a:r>
          </a:p>
        </p:txBody>
      </p:sp>
      <p:sp>
        <p:nvSpPr>
          <p:cNvPr id="4" name="TextBox 3">
            <a:extLst>
              <a:ext uri="{FF2B5EF4-FFF2-40B4-BE49-F238E27FC236}">
                <a16:creationId xmlns:a16="http://schemas.microsoft.com/office/drawing/2014/main" id="{EC4927AF-AAA7-5340-BF50-7D7F2B3A0013}"/>
              </a:ext>
            </a:extLst>
          </p:cNvPr>
          <p:cNvSpPr txBox="1"/>
          <p:nvPr/>
        </p:nvSpPr>
        <p:spPr>
          <a:xfrm>
            <a:off x="332508" y="6043758"/>
            <a:ext cx="3685310" cy="307777"/>
          </a:xfrm>
          <a:prstGeom prst="rect">
            <a:avLst/>
          </a:prstGeom>
          <a:noFill/>
        </p:spPr>
        <p:txBody>
          <a:bodyPr wrap="square" rtlCol="0">
            <a:spAutoFit/>
          </a:bodyPr>
          <a:lstStyle/>
          <a:p>
            <a:r>
              <a:rPr lang="en-US" sz="1400" dirty="0"/>
              <a:t>(American Psychiatric Association, 2013)</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Diagnosis and Assessment:</a:t>
            </a:r>
          </a:p>
        </p:txBody>
      </p:sp>
      <p:pic>
        <p:nvPicPr>
          <p:cNvPr id="8" name="Picture 7">
            <a:extLst>
              <a:ext uri="{FF2B5EF4-FFF2-40B4-BE49-F238E27FC236}">
                <a16:creationId xmlns:a16="http://schemas.microsoft.com/office/drawing/2014/main" id="{A7522A2A-5052-0441-9185-EDB2ED9CF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2248" y="1513031"/>
            <a:ext cx="3647352" cy="3266788"/>
          </a:xfrm>
          <a:prstGeom prst="rect">
            <a:avLst/>
          </a:prstGeom>
        </p:spPr>
      </p:pic>
    </p:spTree>
    <p:extLst>
      <p:ext uri="{BB962C8B-B14F-4D97-AF65-F5344CB8AC3E}">
        <p14:creationId xmlns:p14="http://schemas.microsoft.com/office/powerpoint/2010/main" val="3782898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3180" y="671804"/>
            <a:ext cx="5708073" cy="584775"/>
          </a:xfrm>
          <a:prstGeom prst="rect">
            <a:avLst/>
          </a:prstGeom>
          <a:noFill/>
        </p:spPr>
        <p:txBody>
          <a:bodyPr wrap="square" rtlCol="0">
            <a:spAutoFit/>
          </a:bodyPr>
          <a:lstStyle/>
          <a:p>
            <a:r>
              <a:rPr lang="en-US" sz="3200" b="1" u="sng" dirty="0"/>
              <a:t>Diagnosis and Assessment:</a:t>
            </a:r>
          </a:p>
        </p:txBody>
      </p:sp>
      <p:sp>
        <p:nvSpPr>
          <p:cNvPr id="6" name="TextBox 5">
            <a:extLst>
              <a:ext uri="{FF2B5EF4-FFF2-40B4-BE49-F238E27FC236}">
                <a16:creationId xmlns:a16="http://schemas.microsoft.com/office/drawing/2014/main" id="{8B79D75F-2788-044B-A1AE-DF16AB11BA6F}"/>
              </a:ext>
            </a:extLst>
          </p:cNvPr>
          <p:cNvSpPr txBox="1"/>
          <p:nvPr/>
        </p:nvSpPr>
        <p:spPr>
          <a:xfrm>
            <a:off x="6365480" y="1239282"/>
            <a:ext cx="5640165" cy="461665"/>
          </a:xfrm>
          <a:prstGeom prst="rect">
            <a:avLst/>
          </a:prstGeom>
          <a:noFill/>
        </p:spPr>
        <p:txBody>
          <a:bodyPr wrap="square" rtlCol="0">
            <a:spAutoFit/>
          </a:bodyPr>
          <a:lstStyle/>
          <a:p>
            <a:r>
              <a:rPr lang="en-US" sz="2400" b="1" dirty="0"/>
              <a:t>OCD Symptom Dimensions:</a:t>
            </a:r>
          </a:p>
        </p:txBody>
      </p:sp>
      <p:sp>
        <p:nvSpPr>
          <p:cNvPr id="7" name="TextBox 6">
            <a:extLst>
              <a:ext uri="{FF2B5EF4-FFF2-40B4-BE49-F238E27FC236}">
                <a16:creationId xmlns:a16="http://schemas.microsoft.com/office/drawing/2014/main" id="{246EA7A9-5544-E240-B3DA-C3A7B4973813}"/>
              </a:ext>
            </a:extLst>
          </p:cNvPr>
          <p:cNvSpPr txBox="1"/>
          <p:nvPr/>
        </p:nvSpPr>
        <p:spPr>
          <a:xfrm>
            <a:off x="152399" y="2237650"/>
            <a:ext cx="2964873" cy="369332"/>
          </a:xfrm>
          <a:prstGeom prst="rect">
            <a:avLst/>
          </a:prstGeom>
          <a:noFill/>
        </p:spPr>
        <p:txBody>
          <a:bodyPr wrap="square" rtlCol="0">
            <a:spAutoFit/>
          </a:bodyPr>
          <a:lstStyle/>
          <a:p>
            <a:r>
              <a:rPr lang="en-US" dirty="0"/>
              <a:t>Cleaning – Contamination</a:t>
            </a:r>
          </a:p>
        </p:txBody>
      </p:sp>
      <p:pic>
        <p:nvPicPr>
          <p:cNvPr id="9" name="Picture 8">
            <a:extLst>
              <a:ext uri="{FF2B5EF4-FFF2-40B4-BE49-F238E27FC236}">
                <a16:creationId xmlns:a16="http://schemas.microsoft.com/office/drawing/2014/main" id="{EB996CD9-EC9C-3A41-8D78-D3E8B53E00E9}"/>
              </a:ext>
            </a:extLst>
          </p:cNvPr>
          <p:cNvPicPr>
            <a:picLocks noChangeAspect="1"/>
          </p:cNvPicPr>
          <p:nvPr/>
        </p:nvPicPr>
        <p:blipFill>
          <a:blip r:embed="rId2"/>
          <a:stretch>
            <a:fillRect/>
          </a:stretch>
        </p:blipFill>
        <p:spPr>
          <a:xfrm>
            <a:off x="3117272" y="1454727"/>
            <a:ext cx="1625561" cy="2085316"/>
          </a:xfrm>
          <a:prstGeom prst="rect">
            <a:avLst/>
          </a:prstGeom>
        </p:spPr>
      </p:pic>
      <p:sp>
        <p:nvSpPr>
          <p:cNvPr id="10" name="TextBox 9">
            <a:extLst>
              <a:ext uri="{FF2B5EF4-FFF2-40B4-BE49-F238E27FC236}">
                <a16:creationId xmlns:a16="http://schemas.microsoft.com/office/drawing/2014/main" id="{163F1697-968C-7343-A283-E0308863BB96}"/>
              </a:ext>
            </a:extLst>
          </p:cNvPr>
          <p:cNvSpPr txBox="1"/>
          <p:nvPr/>
        </p:nvSpPr>
        <p:spPr>
          <a:xfrm>
            <a:off x="1094508" y="4835234"/>
            <a:ext cx="3255819" cy="646331"/>
          </a:xfrm>
          <a:prstGeom prst="rect">
            <a:avLst/>
          </a:prstGeom>
          <a:noFill/>
        </p:spPr>
        <p:txBody>
          <a:bodyPr wrap="square" rtlCol="0">
            <a:spAutoFit/>
          </a:bodyPr>
          <a:lstStyle/>
          <a:p>
            <a:r>
              <a:rPr lang="en-US" dirty="0"/>
              <a:t>Forbidden or taboo – Aggressive, sexual, religious  </a:t>
            </a:r>
          </a:p>
        </p:txBody>
      </p:sp>
      <p:pic>
        <p:nvPicPr>
          <p:cNvPr id="11" name="Picture 10">
            <a:extLst>
              <a:ext uri="{FF2B5EF4-FFF2-40B4-BE49-F238E27FC236}">
                <a16:creationId xmlns:a16="http://schemas.microsoft.com/office/drawing/2014/main" id="{9C41DE4C-8D0F-D24C-95D4-B9C1F3EB19E0}"/>
              </a:ext>
            </a:extLst>
          </p:cNvPr>
          <p:cNvPicPr>
            <a:picLocks noChangeAspect="1"/>
          </p:cNvPicPr>
          <p:nvPr/>
        </p:nvPicPr>
        <p:blipFill>
          <a:blip r:embed="rId3"/>
          <a:stretch>
            <a:fillRect/>
          </a:stretch>
        </p:blipFill>
        <p:spPr>
          <a:xfrm>
            <a:off x="4742833" y="4150374"/>
            <a:ext cx="1656602" cy="2016053"/>
          </a:xfrm>
          <a:prstGeom prst="rect">
            <a:avLst/>
          </a:prstGeom>
        </p:spPr>
      </p:pic>
      <p:sp>
        <p:nvSpPr>
          <p:cNvPr id="12" name="TextBox 11">
            <a:extLst>
              <a:ext uri="{FF2B5EF4-FFF2-40B4-BE49-F238E27FC236}">
                <a16:creationId xmlns:a16="http://schemas.microsoft.com/office/drawing/2014/main" id="{BD3884A4-0F25-9E49-A039-69930A96D270}"/>
              </a:ext>
            </a:extLst>
          </p:cNvPr>
          <p:cNvSpPr txBox="1"/>
          <p:nvPr/>
        </p:nvSpPr>
        <p:spPr>
          <a:xfrm>
            <a:off x="6791941" y="4835233"/>
            <a:ext cx="3823854" cy="646331"/>
          </a:xfrm>
          <a:prstGeom prst="rect">
            <a:avLst/>
          </a:prstGeom>
          <a:noFill/>
        </p:spPr>
        <p:txBody>
          <a:bodyPr wrap="square" rtlCol="0">
            <a:spAutoFit/>
          </a:bodyPr>
          <a:lstStyle/>
          <a:p>
            <a:r>
              <a:rPr lang="en-US" dirty="0"/>
              <a:t>Harm – Hurting Self or Others. Suicidal or fear of self-harm?</a:t>
            </a:r>
          </a:p>
        </p:txBody>
      </p:sp>
      <p:sp>
        <p:nvSpPr>
          <p:cNvPr id="13" name="TextBox 12">
            <a:extLst>
              <a:ext uri="{FF2B5EF4-FFF2-40B4-BE49-F238E27FC236}">
                <a16:creationId xmlns:a16="http://schemas.microsoft.com/office/drawing/2014/main" id="{2F494995-0040-234A-9686-EC33E5D1D1E7}"/>
              </a:ext>
            </a:extLst>
          </p:cNvPr>
          <p:cNvSpPr txBox="1"/>
          <p:nvPr/>
        </p:nvSpPr>
        <p:spPr>
          <a:xfrm>
            <a:off x="9462655" y="2283816"/>
            <a:ext cx="2396836" cy="646331"/>
          </a:xfrm>
          <a:prstGeom prst="rect">
            <a:avLst/>
          </a:prstGeom>
          <a:noFill/>
        </p:spPr>
        <p:txBody>
          <a:bodyPr wrap="square" rtlCol="0">
            <a:spAutoFit/>
          </a:bodyPr>
          <a:lstStyle/>
          <a:p>
            <a:r>
              <a:rPr lang="en-US" dirty="0"/>
              <a:t>Symmetry – Ordering, counting  </a:t>
            </a:r>
          </a:p>
        </p:txBody>
      </p:sp>
      <p:pic>
        <p:nvPicPr>
          <p:cNvPr id="14" name="Picture 13">
            <a:extLst>
              <a:ext uri="{FF2B5EF4-FFF2-40B4-BE49-F238E27FC236}">
                <a16:creationId xmlns:a16="http://schemas.microsoft.com/office/drawing/2014/main" id="{51DDCF3E-AB48-B544-947C-576D37B2B757}"/>
              </a:ext>
            </a:extLst>
          </p:cNvPr>
          <p:cNvPicPr>
            <a:picLocks noChangeAspect="1"/>
          </p:cNvPicPr>
          <p:nvPr/>
        </p:nvPicPr>
        <p:blipFill>
          <a:blip r:embed="rId4"/>
          <a:stretch>
            <a:fillRect/>
          </a:stretch>
        </p:blipFill>
        <p:spPr>
          <a:xfrm>
            <a:off x="7940414" y="2006649"/>
            <a:ext cx="1522241" cy="1709928"/>
          </a:xfrm>
          <a:prstGeom prst="rect">
            <a:avLst/>
          </a:prstGeom>
        </p:spPr>
      </p:pic>
    </p:spTree>
    <p:extLst>
      <p:ext uri="{BB962C8B-B14F-4D97-AF65-F5344CB8AC3E}">
        <p14:creationId xmlns:p14="http://schemas.microsoft.com/office/powerpoint/2010/main" val="115603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Diagnosis and Assessment:</a:t>
            </a:r>
          </a:p>
        </p:txBody>
      </p:sp>
      <p:sp>
        <p:nvSpPr>
          <p:cNvPr id="6" name="TextBox 5">
            <a:extLst>
              <a:ext uri="{FF2B5EF4-FFF2-40B4-BE49-F238E27FC236}">
                <a16:creationId xmlns:a16="http://schemas.microsoft.com/office/drawing/2014/main" id="{8B79D75F-2788-044B-A1AE-DF16AB11BA6F}"/>
              </a:ext>
            </a:extLst>
          </p:cNvPr>
          <p:cNvSpPr txBox="1"/>
          <p:nvPr/>
        </p:nvSpPr>
        <p:spPr>
          <a:xfrm>
            <a:off x="6305797" y="1256579"/>
            <a:ext cx="5708073" cy="461665"/>
          </a:xfrm>
          <a:prstGeom prst="rect">
            <a:avLst/>
          </a:prstGeom>
          <a:noFill/>
        </p:spPr>
        <p:txBody>
          <a:bodyPr wrap="square" rtlCol="0">
            <a:spAutoFit/>
          </a:bodyPr>
          <a:lstStyle/>
          <a:p>
            <a:r>
              <a:rPr lang="en-US" sz="2400" b="1" u="sng" dirty="0"/>
              <a:t>Characteristics of OCD Sufferers</a:t>
            </a:r>
          </a:p>
        </p:txBody>
      </p:sp>
      <p:sp>
        <p:nvSpPr>
          <p:cNvPr id="3" name="TextBox 2">
            <a:extLst>
              <a:ext uri="{FF2B5EF4-FFF2-40B4-BE49-F238E27FC236}">
                <a16:creationId xmlns:a16="http://schemas.microsoft.com/office/drawing/2014/main" id="{7D0CF967-656E-8F44-839E-5821B416E5D1}"/>
              </a:ext>
            </a:extLst>
          </p:cNvPr>
          <p:cNvSpPr txBox="1"/>
          <p:nvPr/>
        </p:nvSpPr>
        <p:spPr>
          <a:xfrm>
            <a:off x="166255" y="1916392"/>
            <a:ext cx="11762509" cy="4493538"/>
          </a:xfrm>
          <a:prstGeom prst="rect">
            <a:avLst/>
          </a:prstGeom>
          <a:noFill/>
        </p:spPr>
        <p:txBody>
          <a:bodyPr wrap="square" rtlCol="0">
            <a:spAutoFit/>
          </a:bodyPr>
          <a:lstStyle/>
          <a:p>
            <a:pPr marL="285750" indent="-285750">
              <a:buFont typeface="Wingdings" pitchFamily="2" charset="2"/>
              <a:buChar char="v"/>
            </a:pPr>
            <a:r>
              <a:rPr lang="en-US" sz="2800" u="sng" dirty="0"/>
              <a:t>Suicidality</a:t>
            </a:r>
            <a:r>
              <a:rPr lang="en-US" dirty="0"/>
              <a:t>:  </a:t>
            </a:r>
            <a:r>
              <a:rPr lang="en-US" sz="2400" dirty="0"/>
              <a:t>Rates vary widely in various studies. </a:t>
            </a:r>
          </a:p>
          <a:p>
            <a:pPr marL="742950" lvl="1" indent="-285750">
              <a:buFont typeface="Wingdings" pitchFamily="2" charset="2"/>
              <a:buChar char="v"/>
            </a:pPr>
            <a:r>
              <a:rPr lang="en-US" sz="2400" dirty="0"/>
              <a:t>Range: Lifetime risk: 9% to 46%</a:t>
            </a:r>
          </a:p>
          <a:p>
            <a:pPr lvl="2"/>
            <a:r>
              <a:rPr lang="en-US" dirty="0"/>
              <a:t>(</a:t>
            </a:r>
            <a:r>
              <a:rPr lang="en-US" dirty="0" err="1"/>
              <a:t>Brakoulias</a:t>
            </a:r>
            <a:r>
              <a:rPr lang="en-US" dirty="0"/>
              <a:t>, </a:t>
            </a:r>
            <a:r>
              <a:rPr lang="en-US" dirty="0" err="1"/>
              <a:t>Starcevic</a:t>
            </a:r>
            <a:r>
              <a:rPr lang="en-US" dirty="0"/>
              <a:t>, &amp; </a:t>
            </a:r>
            <a:r>
              <a:rPr lang="en-US" dirty="0" err="1"/>
              <a:t>Belloch</a:t>
            </a:r>
            <a:r>
              <a:rPr lang="en-US" dirty="0"/>
              <a:t>, 2017); (</a:t>
            </a:r>
            <a:r>
              <a:rPr lang="en-US" dirty="0" err="1"/>
              <a:t>Angelakis</a:t>
            </a:r>
            <a:r>
              <a:rPr lang="en-US" dirty="0"/>
              <a:t>, Gooding, Tarrier, &amp; </a:t>
            </a:r>
            <a:r>
              <a:rPr lang="en-US" dirty="0" err="1"/>
              <a:t>Panagioti</a:t>
            </a:r>
            <a:r>
              <a:rPr lang="en-US" dirty="0"/>
              <a:t>, 2015)</a:t>
            </a:r>
          </a:p>
          <a:p>
            <a:pPr marL="342900" indent="-342900">
              <a:buFont typeface="Wingdings" pitchFamily="2" charset="2"/>
              <a:buChar char="v"/>
            </a:pPr>
            <a:r>
              <a:rPr lang="en-US" sz="2800" u="sng" dirty="0"/>
              <a:t>Thoughts of harm to self and others</a:t>
            </a:r>
            <a:r>
              <a:rPr lang="en-US" sz="2800" dirty="0"/>
              <a:t>: </a:t>
            </a:r>
          </a:p>
          <a:p>
            <a:pPr marL="800100" lvl="1" indent="-342900">
              <a:buFont typeface="Wingdings" pitchFamily="2" charset="2"/>
              <a:buChar char="v"/>
            </a:pPr>
            <a:r>
              <a:rPr lang="en-US" sz="2400" dirty="0"/>
              <a:t>A risk for violence? </a:t>
            </a:r>
            <a:r>
              <a:rPr lang="en-US" sz="2400" u="sng" dirty="0"/>
              <a:t>No data indicating </a:t>
            </a:r>
            <a:r>
              <a:rPr lang="en-US" sz="2400" dirty="0"/>
              <a:t>they are more likely to harm others</a:t>
            </a:r>
            <a:endParaRPr lang="en-US" sz="2800" dirty="0"/>
          </a:p>
          <a:p>
            <a:pPr marL="457200" indent="-457200">
              <a:buFont typeface="Wingdings" pitchFamily="2" charset="2"/>
              <a:buChar char="v"/>
            </a:pPr>
            <a:r>
              <a:rPr lang="en-US" sz="2800" u="sng" dirty="0"/>
              <a:t>Avoidance behaviors</a:t>
            </a:r>
            <a:r>
              <a:rPr lang="en-US" sz="2800" dirty="0"/>
              <a:t>: </a:t>
            </a:r>
          </a:p>
          <a:p>
            <a:pPr marL="914400" lvl="1" indent="-457200">
              <a:buFont typeface="Wingdings" pitchFamily="2" charset="2"/>
              <a:buChar char="v"/>
            </a:pPr>
            <a:r>
              <a:rPr lang="en-US" sz="2400" dirty="0"/>
              <a:t>OCD patients may actively avoid people, places (public bathrooms), or things (knives) that trigger.</a:t>
            </a:r>
          </a:p>
          <a:p>
            <a:pPr marL="457200" indent="-457200">
              <a:buFont typeface="Wingdings" pitchFamily="2" charset="2"/>
              <a:buChar char="v"/>
            </a:pPr>
            <a:r>
              <a:rPr lang="en-US" sz="2800" u="sng" dirty="0"/>
              <a:t>Dysfunctional beliefs</a:t>
            </a:r>
            <a:r>
              <a:rPr lang="en-US" sz="2800" dirty="0"/>
              <a:t>: </a:t>
            </a:r>
          </a:p>
          <a:p>
            <a:pPr marL="914400" lvl="1" indent="-457200">
              <a:buFont typeface="Wingdings" pitchFamily="2" charset="2"/>
              <a:buChar char="v"/>
            </a:pPr>
            <a:r>
              <a:rPr lang="en-US" sz="2400" dirty="0"/>
              <a:t>Hyper-responsibility; Overestimation of threats; Perfectionism </a:t>
            </a:r>
            <a:r>
              <a:rPr lang="en-US" dirty="0"/>
              <a:t>(OCD Working Group, (2005)</a:t>
            </a:r>
          </a:p>
          <a:p>
            <a:endParaRPr lang="en-US" dirty="0"/>
          </a:p>
        </p:txBody>
      </p:sp>
    </p:spTree>
    <p:extLst>
      <p:ext uri="{BB962C8B-B14F-4D97-AF65-F5344CB8AC3E}">
        <p14:creationId xmlns:p14="http://schemas.microsoft.com/office/powerpoint/2010/main" val="206405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702437"/>
            <a:ext cx="5708073" cy="584775"/>
          </a:xfrm>
          <a:prstGeom prst="rect">
            <a:avLst/>
          </a:prstGeom>
          <a:noFill/>
        </p:spPr>
        <p:txBody>
          <a:bodyPr wrap="square" rtlCol="0">
            <a:spAutoFit/>
          </a:bodyPr>
          <a:lstStyle/>
          <a:p>
            <a:r>
              <a:rPr lang="en-US" sz="3200" b="1" u="sng" dirty="0"/>
              <a:t>Diagnosis and Assessment:</a:t>
            </a:r>
          </a:p>
        </p:txBody>
      </p:sp>
      <p:sp>
        <p:nvSpPr>
          <p:cNvPr id="6" name="TextBox 5">
            <a:extLst>
              <a:ext uri="{FF2B5EF4-FFF2-40B4-BE49-F238E27FC236}">
                <a16:creationId xmlns:a16="http://schemas.microsoft.com/office/drawing/2014/main" id="{8B79D75F-2788-044B-A1AE-DF16AB11BA6F}"/>
              </a:ext>
            </a:extLst>
          </p:cNvPr>
          <p:cNvSpPr txBox="1"/>
          <p:nvPr/>
        </p:nvSpPr>
        <p:spPr>
          <a:xfrm>
            <a:off x="6331527" y="1287212"/>
            <a:ext cx="5708073" cy="461665"/>
          </a:xfrm>
          <a:prstGeom prst="rect">
            <a:avLst/>
          </a:prstGeom>
          <a:noFill/>
        </p:spPr>
        <p:txBody>
          <a:bodyPr wrap="square" rtlCol="0">
            <a:spAutoFit/>
          </a:bodyPr>
          <a:lstStyle/>
          <a:p>
            <a:r>
              <a:rPr lang="en-US" sz="2400" b="1" u="sng" dirty="0"/>
              <a:t>Characteristics of OCD Sufferers</a:t>
            </a:r>
          </a:p>
        </p:txBody>
      </p:sp>
      <p:sp>
        <p:nvSpPr>
          <p:cNvPr id="3" name="TextBox 2">
            <a:extLst>
              <a:ext uri="{FF2B5EF4-FFF2-40B4-BE49-F238E27FC236}">
                <a16:creationId xmlns:a16="http://schemas.microsoft.com/office/drawing/2014/main" id="{7D0CF967-656E-8F44-839E-5821B416E5D1}"/>
              </a:ext>
            </a:extLst>
          </p:cNvPr>
          <p:cNvSpPr txBox="1"/>
          <p:nvPr/>
        </p:nvSpPr>
        <p:spPr>
          <a:xfrm>
            <a:off x="166256" y="1916392"/>
            <a:ext cx="8143556" cy="4308872"/>
          </a:xfrm>
          <a:prstGeom prst="rect">
            <a:avLst/>
          </a:prstGeom>
          <a:noFill/>
        </p:spPr>
        <p:txBody>
          <a:bodyPr wrap="square" rtlCol="0">
            <a:spAutoFit/>
          </a:bodyPr>
          <a:lstStyle/>
          <a:p>
            <a:pPr marL="285750" indent="-285750">
              <a:buFont typeface="Wingdings" pitchFamily="2" charset="2"/>
              <a:buChar char="v"/>
            </a:pPr>
            <a:r>
              <a:rPr lang="en-US" sz="2800" u="sng" dirty="0"/>
              <a:t>Poor Quality of Life</a:t>
            </a:r>
            <a:r>
              <a:rPr lang="en-US" sz="2800" dirty="0"/>
              <a:t>:</a:t>
            </a:r>
          </a:p>
          <a:p>
            <a:pPr marL="742950" lvl="1" indent="-285750">
              <a:buFont typeface="Wingdings" pitchFamily="2" charset="2"/>
              <a:buChar char="v"/>
            </a:pPr>
            <a:r>
              <a:rPr lang="en-US" sz="2400" dirty="0"/>
              <a:t>World Health Organization – OCD is one of the top causes of illness-related disability </a:t>
            </a:r>
          </a:p>
          <a:p>
            <a:pPr lvl="2"/>
            <a:r>
              <a:rPr lang="en-US" dirty="0"/>
              <a:t>(WHO, 2001)</a:t>
            </a:r>
          </a:p>
          <a:p>
            <a:pPr marL="742950" lvl="1" indent="-285750">
              <a:buFont typeface="Wingdings" pitchFamily="2" charset="2"/>
              <a:buChar char="v"/>
            </a:pPr>
            <a:r>
              <a:rPr lang="en-US" sz="2400" dirty="0"/>
              <a:t>OCD sufferers experience diminished quality of life in the areas of</a:t>
            </a:r>
          </a:p>
          <a:p>
            <a:pPr marL="1200150" lvl="2" indent="-285750">
              <a:buFont typeface="Wingdings" pitchFamily="2" charset="2"/>
              <a:buChar char="v"/>
            </a:pPr>
            <a:r>
              <a:rPr lang="en-US" sz="2400" dirty="0"/>
              <a:t>Emotional health</a:t>
            </a:r>
          </a:p>
          <a:p>
            <a:pPr marL="1200150" lvl="2" indent="-285750">
              <a:buFont typeface="Wingdings" pitchFamily="2" charset="2"/>
              <a:buChar char="v"/>
            </a:pPr>
            <a:r>
              <a:rPr lang="en-US" sz="2400" dirty="0"/>
              <a:t>Social functioning</a:t>
            </a:r>
          </a:p>
          <a:p>
            <a:pPr marL="1200150" lvl="2" indent="-285750">
              <a:buFont typeface="Wingdings" pitchFamily="2" charset="2"/>
              <a:buChar char="v"/>
            </a:pPr>
            <a:r>
              <a:rPr lang="en-US" sz="2400" dirty="0"/>
              <a:t>General health </a:t>
            </a:r>
            <a:r>
              <a:rPr lang="en-US" sz="1200" dirty="0"/>
              <a:t>(</a:t>
            </a:r>
            <a:r>
              <a:rPr lang="en-US" sz="1200" dirty="0" err="1"/>
              <a:t>Remmerswaal</a:t>
            </a:r>
            <a:r>
              <a:rPr lang="en-US" sz="1200" dirty="0"/>
              <a:t>, </a:t>
            </a:r>
            <a:r>
              <a:rPr lang="en-US" sz="1200" dirty="0" err="1"/>
              <a:t>Batelaan</a:t>
            </a:r>
            <a:r>
              <a:rPr lang="en-US" sz="1200" dirty="0"/>
              <a:t>, </a:t>
            </a:r>
            <a:r>
              <a:rPr lang="en-US" sz="1200" dirty="0" err="1"/>
              <a:t>Hoogendoorn</a:t>
            </a:r>
            <a:r>
              <a:rPr lang="en-US" sz="1200" dirty="0"/>
              <a:t>, et al., 2020)</a:t>
            </a:r>
            <a:endParaRPr lang="en-US" sz="2400" dirty="0"/>
          </a:p>
          <a:p>
            <a:pPr marL="800100" lvl="1" indent="-342900">
              <a:buFont typeface="Wingdings" pitchFamily="2" charset="2"/>
              <a:buChar char="v"/>
            </a:pPr>
            <a:r>
              <a:rPr lang="en-US" sz="2400" dirty="0"/>
              <a:t>Depression is a significant mediator of QOL in OCD </a:t>
            </a:r>
          </a:p>
          <a:p>
            <a:pPr lvl="2"/>
            <a:r>
              <a:rPr lang="en-US" dirty="0"/>
              <a:t>(Kugler, Lewin, </a:t>
            </a:r>
            <a:r>
              <a:rPr lang="en-US" dirty="0" err="1"/>
              <a:t>Phares</a:t>
            </a:r>
            <a:r>
              <a:rPr lang="en-US" dirty="0"/>
              <a:t>, </a:t>
            </a:r>
            <a:r>
              <a:rPr lang="en-US" dirty="0" err="1"/>
              <a:t>Geffken</a:t>
            </a:r>
            <a:r>
              <a:rPr lang="en-US" dirty="0"/>
              <a:t>,  Murphy, &amp; Storch 2013)</a:t>
            </a:r>
            <a:endParaRPr lang="en-US" sz="2400" dirty="0"/>
          </a:p>
          <a:p>
            <a:endParaRPr lang="en-US" dirty="0"/>
          </a:p>
        </p:txBody>
      </p:sp>
      <p:pic>
        <p:nvPicPr>
          <p:cNvPr id="7" name="Picture 6">
            <a:extLst>
              <a:ext uri="{FF2B5EF4-FFF2-40B4-BE49-F238E27FC236}">
                <a16:creationId xmlns:a16="http://schemas.microsoft.com/office/drawing/2014/main" id="{28C96509-2C0A-CE4C-9512-C450072786C8}"/>
              </a:ext>
            </a:extLst>
          </p:cNvPr>
          <p:cNvPicPr>
            <a:picLocks noChangeAspect="1"/>
          </p:cNvPicPr>
          <p:nvPr/>
        </p:nvPicPr>
        <p:blipFill>
          <a:blip r:embed="rId2"/>
          <a:stretch>
            <a:fillRect/>
          </a:stretch>
        </p:blipFill>
        <p:spPr>
          <a:xfrm>
            <a:off x="8309812" y="3256547"/>
            <a:ext cx="3882188" cy="3136232"/>
          </a:xfrm>
          <a:prstGeom prst="rect">
            <a:avLst/>
          </a:prstGeom>
        </p:spPr>
      </p:pic>
    </p:spTree>
    <p:extLst>
      <p:ext uri="{BB962C8B-B14F-4D97-AF65-F5344CB8AC3E}">
        <p14:creationId xmlns:p14="http://schemas.microsoft.com/office/powerpoint/2010/main" val="3890430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Diagnosis and Assessment:</a:t>
            </a:r>
          </a:p>
        </p:txBody>
      </p:sp>
      <p:sp>
        <p:nvSpPr>
          <p:cNvPr id="6" name="TextBox 5">
            <a:extLst>
              <a:ext uri="{FF2B5EF4-FFF2-40B4-BE49-F238E27FC236}">
                <a16:creationId xmlns:a16="http://schemas.microsoft.com/office/drawing/2014/main" id="{8B79D75F-2788-044B-A1AE-DF16AB11BA6F}"/>
              </a:ext>
            </a:extLst>
          </p:cNvPr>
          <p:cNvSpPr txBox="1"/>
          <p:nvPr/>
        </p:nvSpPr>
        <p:spPr>
          <a:xfrm>
            <a:off x="6331527" y="1256579"/>
            <a:ext cx="5708073" cy="461665"/>
          </a:xfrm>
          <a:prstGeom prst="rect">
            <a:avLst/>
          </a:prstGeom>
          <a:noFill/>
        </p:spPr>
        <p:txBody>
          <a:bodyPr wrap="square" rtlCol="0">
            <a:spAutoFit/>
          </a:bodyPr>
          <a:lstStyle/>
          <a:p>
            <a:pPr algn="ctr"/>
            <a:r>
              <a:rPr lang="en-US" sz="2400" b="1" u="sng" dirty="0"/>
              <a:t>Yale-Brown Obs.-Comp. Scale</a:t>
            </a:r>
          </a:p>
        </p:txBody>
      </p:sp>
      <p:cxnSp>
        <p:nvCxnSpPr>
          <p:cNvPr id="8" name="Straight Connector 7">
            <a:extLst>
              <a:ext uri="{FF2B5EF4-FFF2-40B4-BE49-F238E27FC236}">
                <a16:creationId xmlns:a16="http://schemas.microsoft.com/office/drawing/2014/main" id="{CABA1097-511D-6C4B-856E-08BF8FFB17FE}"/>
              </a:ext>
            </a:extLst>
          </p:cNvPr>
          <p:cNvCxnSpPr/>
          <p:nvPr/>
        </p:nvCxnSpPr>
        <p:spPr>
          <a:xfrm>
            <a:off x="100361" y="1839951"/>
            <a:ext cx="1209163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2F4C405F-FC89-B348-AA40-5E72F713E924}"/>
              </a:ext>
            </a:extLst>
          </p:cNvPr>
          <p:cNvCxnSpPr>
            <a:cxnSpLocks/>
          </p:cNvCxnSpPr>
          <p:nvPr/>
        </p:nvCxnSpPr>
        <p:spPr>
          <a:xfrm>
            <a:off x="6234545" y="1839951"/>
            <a:ext cx="49989" cy="44338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E07380C-408A-3448-842C-9030B4284F8E}"/>
              </a:ext>
            </a:extLst>
          </p:cNvPr>
          <p:cNvPicPr>
            <a:picLocks noChangeAspect="1"/>
          </p:cNvPicPr>
          <p:nvPr/>
        </p:nvPicPr>
        <p:blipFill>
          <a:blip r:embed="rId2"/>
          <a:stretch>
            <a:fillRect/>
          </a:stretch>
        </p:blipFill>
        <p:spPr>
          <a:xfrm>
            <a:off x="-3" y="2038098"/>
            <a:ext cx="6166025" cy="3854701"/>
          </a:xfrm>
          <a:prstGeom prst="rect">
            <a:avLst/>
          </a:prstGeom>
        </p:spPr>
      </p:pic>
      <p:pic>
        <p:nvPicPr>
          <p:cNvPr id="12" name="Picture 11">
            <a:extLst>
              <a:ext uri="{FF2B5EF4-FFF2-40B4-BE49-F238E27FC236}">
                <a16:creationId xmlns:a16="http://schemas.microsoft.com/office/drawing/2014/main" id="{E9D1C970-B74D-8A4E-B7E9-548EB557D7AB}"/>
              </a:ext>
            </a:extLst>
          </p:cNvPr>
          <p:cNvPicPr>
            <a:picLocks noChangeAspect="1"/>
          </p:cNvPicPr>
          <p:nvPr/>
        </p:nvPicPr>
        <p:blipFill>
          <a:blip r:embed="rId3"/>
          <a:stretch>
            <a:fillRect/>
          </a:stretch>
        </p:blipFill>
        <p:spPr>
          <a:xfrm>
            <a:off x="6500028" y="2042884"/>
            <a:ext cx="5523470" cy="3883524"/>
          </a:xfrm>
          <a:prstGeom prst="rect">
            <a:avLst/>
          </a:prstGeom>
        </p:spPr>
      </p:pic>
      <p:sp>
        <p:nvSpPr>
          <p:cNvPr id="14" name="TextBox 13">
            <a:extLst>
              <a:ext uri="{FF2B5EF4-FFF2-40B4-BE49-F238E27FC236}">
                <a16:creationId xmlns:a16="http://schemas.microsoft.com/office/drawing/2014/main" id="{20E82006-8AB7-7444-8423-6E3284E35B79}"/>
              </a:ext>
            </a:extLst>
          </p:cNvPr>
          <p:cNvSpPr txBox="1"/>
          <p:nvPr/>
        </p:nvSpPr>
        <p:spPr>
          <a:xfrm>
            <a:off x="6743700" y="5926408"/>
            <a:ext cx="4064000" cy="307777"/>
          </a:xfrm>
          <a:prstGeom prst="rect">
            <a:avLst/>
          </a:prstGeom>
          <a:noFill/>
        </p:spPr>
        <p:txBody>
          <a:bodyPr wrap="square" rtlCol="0">
            <a:spAutoFit/>
          </a:bodyPr>
          <a:lstStyle/>
          <a:p>
            <a:r>
              <a:rPr lang="en-US" sz="1400" dirty="0"/>
              <a:t>(Goodman, Price, Rasmussen &amp; </a:t>
            </a:r>
            <a:r>
              <a:rPr lang="en-US" sz="1400" dirty="0" err="1"/>
              <a:t>Mazure</a:t>
            </a:r>
            <a:r>
              <a:rPr lang="en-US" sz="1400" dirty="0"/>
              <a:t>, 1989)</a:t>
            </a:r>
          </a:p>
        </p:txBody>
      </p:sp>
    </p:spTree>
    <p:extLst>
      <p:ext uri="{BB962C8B-B14F-4D97-AF65-F5344CB8AC3E}">
        <p14:creationId xmlns:p14="http://schemas.microsoft.com/office/powerpoint/2010/main" val="246346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Diagnosis and Assessment:</a:t>
            </a:r>
          </a:p>
        </p:txBody>
      </p:sp>
      <p:sp>
        <p:nvSpPr>
          <p:cNvPr id="6" name="TextBox 5">
            <a:extLst>
              <a:ext uri="{FF2B5EF4-FFF2-40B4-BE49-F238E27FC236}">
                <a16:creationId xmlns:a16="http://schemas.microsoft.com/office/drawing/2014/main" id="{8B79D75F-2788-044B-A1AE-DF16AB11BA6F}"/>
              </a:ext>
            </a:extLst>
          </p:cNvPr>
          <p:cNvSpPr txBox="1"/>
          <p:nvPr/>
        </p:nvSpPr>
        <p:spPr>
          <a:xfrm>
            <a:off x="6331527" y="1256579"/>
            <a:ext cx="5708073" cy="461665"/>
          </a:xfrm>
          <a:prstGeom prst="rect">
            <a:avLst/>
          </a:prstGeom>
          <a:noFill/>
        </p:spPr>
        <p:txBody>
          <a:bodyPr wrap="square" rtlCol="0">
            <a:spAutoFit/>
          </a:bodyPr>
          <a:lstStyle/>
          <a:p>
            <a:pPr algn="ctr"/>
            <a:r>
              <a:rPr lang="en-US" sz="2400" b="1" u="sng" dirty="0"/>
              <a:t>Yale-Brown Obs.-Comp. Scale</a:t>
            </a:r>
          </a:p>
        </p:txBody>
      </p:sp>
      <p:cxnSp>
        <p:nvCxnSpPr>
          <p:cNvPr id="8" name="Straight Connector 7">
            <a:extLst>
              <a:ext uri="{FF2B5EF4-FFF2-40B4-BE49-F238E27FC236}">
                <a16:creationId xmlns:a16="http://schemas.microsoft.com/office/drawing/2014/main" id="{CABA1097-511D-6C4B-856E-08BF8FFB17FE}"/>
              </a:ext>
            </a:extLst>
          </p:cNvPr>
          <p:cNvCxnSpPr/>
          <p:nvPr/>
        </p:nvCxnSpPr>
        <p:spPr>
          <a:xfrm>
            <a:off x="100361" y="1839951"/>
            <a:ext cx="1209163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2F4C405F-FC89-B348-AA40-5E72F713E924}"/>
              </a:ext>
            </a:extLst>
          </p:cNvPr>
          <p:cNvCxnSpPr>
            <a:cxnSpLocks/>
          </p:cNvCxnSpPr>
          <p:nvPr/>
        </p:nvCxnSpPr>
        <p:spPr>
          <a:xfrm>
            <a:off x="6234545" y="1839951"/>
            <a:ext cx="49989" cy="44338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49CC219-691D-CB4B-BF96-2C516D084933}"/>
              </a:ext>
            </a:extLst>
          </p:cNvPr>
          <p:cNvPicPr>
            <a:picLocks noChangeAspect="1"/>
          </p:cNvPicPr>
          <p:nvPr/>
        </p:nvPicPr>
        <p:blipFill>
          <a:blip r:embed="rId2"/>
          <a:stretch>
            <a:fillRect/>
          </a:stretch>
        </p:blipFill>
        <p:spPr>
          <a:xfrm>
            <a:off x="151650" y="1961659"/>
            <a:ext cx="5931243" cy="3830595"/>
          </a:xfrm>
          <a:prstGeom prst="rect">
            <a:avLst/>
          </a:prstGeom>
        </p:spPr>
      </p:pic>
      <p:pic>
        <p:nvPicPr>
          <p:cNvPr id="13" name="Picture 12">
            <a:extLst>
              <a:ext uri="{FF2B5EF4-FFF2-40B4-BE49-F238E27FC236}">
                <a16:creationId xmlns:a16="http://schemas.microsoft.com/office/drawing/2014/main" id="{AC0FA5D3-6664-E54C-B163-96BAFC14E5C7}"/>
              </a:ext>
            </a:extLst>
          </p:cNvPr>
          <p:cNvPicPr>
            <a:picLocks noChangeAspect="1"/>
          </p:cNvPicPr>
          <p:nvPr/>
        </p:nvPicPr>
        <p:blipFill>
          <a:blip r:embed="rId3"/>
          <a:stretch>
            <a:fillRect/>
          </a:stretch>
        </p:blipFill>
        <p:spPr>
          <a:xfrm>
            <a:off x="6437297" y="1961659"/>
            <a:ext cx="5602303" cy="1668163"/>
          </a:xfrm>
          <a:prstGeom prst="rect">
            <a:avLst/>
          </a:prstGeom>
        </p:spPr>
      </p:pic>
      <p:pic>
        <p:nvPicPr>
          <p:cNvPr id="14" name="Picture 13">
            <a:extLst>
              <a:ext uri="{FF2B5EF4-FFF2-40B4-BE49-F238E27FC236}">
                <a16:creationId xmlns:a16="http://schemas.microsoft.com/office/drawing/2014/main" id="{1C8B7B26-5161-7F44-B260-A28AB6088875}"/>
              </a:ext>
            </a:extLst>
          </p:cNvPr>
          <p:cNvPicPr>
            <a:picLocks noChangeAspect="1"/>
          </p:cNvPicPr>
          <p:nvPr/>
        </p:nvPicPr>
        <p:blipFill>
          <a:blip r:embed="rId4"/>
          <a:stretch>
            <a:fillRect/>
          </a:stretch>
        </p:blipFill>
        <p:spPr>
          <a:xfrm>
            <a:off x="6436186" y="3751529"/>
            <a:ext cx="5506432" cy="2319071"/>
          </a:xfrm>
          <a:prstGeom prst="rect">
            <a:avLst/>
          </a:prstGeom>
        </p:spPr>
      </p:pic>
      <p:sp>
        <p:nvSpPr>
          <p:cNvPr id="3" name="TextBox 2">
            <a:extLst>
              <a:ext uri="{FF2B5EF4-FFF2-40B4-BE49-F238E27FC236}">
                <a16:creationId xmlns:a16="http://schemas.microsoft.com/office/drawing/2014/main" id="{5E5D9AE0-347E-904D-B039-D36D3C042C78}"/>
              </a:ext>
            </a:extLst>
          </p:cNvPr>
          <p:cNvSpPr txBox="1"/>
          <p:nvPr/>
        </p:nvSpPr>
        <p:spPr>
          <a:xfrm>
            <a:off x="151650" y="5981700"/>
            <a:ext cx="3963150" cy="307777"/>
          </a:xfrm>
          <a:prstGeom prst="rect">
            <a:avLst/>
          </a:prstGeom>
          <a:noFill/>
        </p:spPr>
        <p:txBody>
          <a:bodyPr wrap="square" rtlCol="0">
            <a:spAutoFit/>
          </a:bodyPr>
          <a:lstStyle/>
          <a:p>
            <a:r>
              <a:rPr lang="en-US" sz="1400" dirty="0"/>
              <a:t>(Goodman, Price, Rasmussen &amp; </a:t>
            </a:r>
            <a:r>
              <a:rPr lang="en-US" sz="1400" dirty="0" err="1"/>
              <a:t>Mazure</a:t>
            </a:r>
            <a:r>
              <a:rPr lang="en-US" sz="1400" dirty="0"/>
              <a:t>, 1989)</a:t>
            </a:r>
          </a:p>
        </p:txBody>
      </p:sp>
    </p:spTree>
    <p:extLst>
      <p:ext uri="{BB962C8B-B14F-4D97-AF65-F5344CB8AC3E}">
        <p14:creationId xmlns:p14="http://schemas.microsoft.com/office/powerpoint/2010/main" val="2648338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Diagnosis and Assessment:</a:t>
            </a:r>
          </a:p>
        </p:txBody>
      </p:sp>
      <p:sp>
        <p:nvSpPr>
          <p:cNvPr id="6" name="TextBox 5">
            <a:extLst>
              <a:ext uri="{FF2B5EF4-FFF2-40B4-BE49-F238E27FC236}">
                <a16:creationId xmlns:a16="http://schemas.microsoft.com/office/drawing/2014/main" id="{8B79D75F-2788-044B-A1AE-DF16AB11BA6F}"/>
              </a:ext>
            </a:extLst>
          </p:cNvPr>
          <p:cNvSpPr txBox="1"/>
          <p:nvPr/>
        </p:nvSpPr>
        <p:spPr>
          <a:xfrm>
            <a:off x="6331527" y="1256579"/>
            <a:ext cx="5708073" cy="461665"/>
          </a:xfrm>
          <a:prstGeom prst="rect">
            <a:avLst/>
          </a:prstGeom>
          <a:noFill/>
        </p:spPr>
        <p:txBody>
          <a:bodyPr wrap="square" rtlCol="0">
            <a:spAutoFit/>
          </a:bodyPr>
          <a:lstStyle/>
          <a:p>
            <a:pPr algn="ctr"/>
            <a:r>
              <a:rPr lang="en-US" sz="2400" b="1" u="sng" dirty="0"/>
              <a:t>Yale-Brown Obs.-Comp. Scale</a:t>
            </a:r>
          </a:p>
        </p:txBody>
      </p:sp>
      <p:cxnSp>
        <p:nvCxnSpPr>
          <p:cNvPr id="8" name="Straight Connector 7">
            <a:extLst>
              <a:ext uri="{FF2B5EF4-FFF2-40B4-BE49-F238E27FC236}">
                <a16:creationId xmlns:a16="http://schemas.microsoft.com/office/drawing/2014/main" id="{CABA1097-511D-6C4B-856E-08BF8FFB17FE}"/>
              </a:ext>
            </a:extLst>
          </p:cNvPr>
          <p:cNvCxnSpPr/>
          <p:nvPr/>
        </p:nvCxnSpPr>
        <p:spPr>
          <a:xfrm>
            <a:off x="100361" y="1839951"/>
            <a:ext cx="12091639"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2F4C405F-FC89-B348-AA40-5E72F713E924}"/>
              </a:ext>
            </a:extLst>
          </p:cNvPr>
          <p:cNvCxnSpPr>
            <a:cxnSpLocks/>
          </p:cNvCxnSpPr>
          <p:nvPr/>
        </p:nvCxnSpPr>
        <p:spPr>
          <a:xfrm>
            <a:off x="6234545" y="1839951"/>
            <a:ext cx="49989" cy="44338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E5D9AE0-347E-904D-B039-D36D3C042C78}"/>
              </a:ext>
            </a:extLst>
          </p:cNvPr>
          <p:cNvSpPr txBox="1"/>
          <p:nvPr/>
        </p:nvSpPr>
        <p:spPr>
          <a:xfrm>
            <a:off x="151650" y="5981700"/>
            <a:ext cx="3963150" cy="307777"/>
          </a:xfrm>
          <a:prstGeom prst="rect">
            <a:avLst/>
          </a:prstGeom>
          <a:noFill/>
        </p:spPr>
        <p:txBody>
          <a:bodyPr wrap="square" rtlCol="0">
            <a:spAutoFit/>
          </a:bodyPr>
          <a:lstStyle/>
          <a:p>
            <a:r>
              <a:rPr lang="en-US" sz="1400" dirty="0"/>
              <a:t>(Goodman, Price, Rasmussen &amp; </a:t>
            </a:r>
            <a:r>
              <a:rPr lang="en-US" sz="1400" dirty="0" err="1"/>
              <a:t>Mazure</a:t>
            </a:r>
            <a:r>
              <a:rPr lang="en-US" sz="1400" dirty="0"/>
              <a:t>, 1989)</a:t>
            </a:r>
          </a:p>
        </p:txBody>
      </p:sp>
      <p:pic>
        <p:nvPicPr>
          <p:cNvPr id="11" name="Picture 10">
            <a:extLst>
              <a:ext uri="{FF2B5EF4-FFF2-40B4-BE49-F238E27FC236}">
                <a16:creationId xmlns:a16="http://schemas.microsoft.com/office/drawing/2014/main" id="{A5E9656A-C3ED-1747-B947-A9AB2E7E5377}"/>
              </a:ext>
            </a:extLst>
          </p:cNvPr>
          <p:cNvPicPr>
            <a:picLocks noChangeAspect="1"/>
          </p:cNvPicPr>
          <p:nvPr/>
        </p:nvPicPr>
        <p:blipFill>
          <a:blip r:embed="rId3"/>
          <a:stretch>
            <a:fillRect/>
          </a:stretch>
        </p:blipFill>
        <p:spPr>
          <a:xfrm>
            <a:off x="151650" y="1961659"/>
            <a:ext cx="5893550" cy="1806234"/>
          </a:xfrm>
          <a:prstGeom prst="rect">
            <a:avLst/>
          </a:prstGeom>
        </p:spPr>
      </p:pic>
      <p:pic>
        <p:nvPicPr>
          <p:cNvPr id="12" name="Picture 11">
            <a:extLst>
              <a:ext uri="{FF2B5EF4-FFF2-40B4-BE49-F238E27FC236}">
                <a16:creationId xmlns:a16="http://schemas.microsoft.com/office/drawing/2014/main" id="{E3D2635C-E096-A54C-AC48-7C281FDED837}"/>
              </a:ext>
            </a:extLst>
          </p:cNvPr>
          <p:cNvPicPr>
            <a:picLocks noChangeAspect="1"/>
          </p:cNvPicPr>
          <p:nvPr/>
        </p:nvPicPr>
        <p:blipFill>
          <a:blip r:embed="rId4"/>
          <a:stretch>
            <a:fillRect/>
          </a:stretch>
        </p:blipFill>
        <p:spPr>
          <a:xfrm>
            <a:off x="151651" y="3767893"/>
            <a:ext cx="5835662" cy="1989438"/>
          </a:xfrm>
          <a:prstGeom prst="rect">
            <a:avLst/>
          </a:prstGeom>
        </p:spPr>
      </p:pic>
      <p:pic>
        <p:nvPicPr>
          <p:cNvPr id="15" name="Picture 14">
            <a:extLst>
              <a:ext uri="{FF2B5EF4-FFF2-40B4-BE49-F238E27FC236}">
                <a16:creationId xmlns:a16="http://schemas.microsoft.com/office/drawing/2014/main" id="{EE40C2EC-2C96-CE49-B2F7-290F3B69A1BA}"/>
              </a:ext>
            </a:extLst>
          </p:cNvPr>
          <p:cNvPicPr>
            <a:picLocks noChangeAspect="1"/>
          </p:cNvPicPr>
          <p:nvPr/>
        </p:nvPicPr>
        <p:blipFill>
          <a:blip r:embed="rId5"/>
          <a:stretch>
            <a:fillRect/>
          </a:stretch>
        </p:blipFill>
        <p:spPr>
          <a:xfrm>
            <a:off x="6331527" y="1970627"/>
            <a:ext cx="5708073" cy="1423174"/>
          </a:xfrm>
          <a:prstGeom prst="rect">
            <a:avLst/>
          </a:prstGeom>
        </p:spPr>
      </p:pic>
      <p:pic>
        <p:nvPicPr>
          <p:cNvPr id="16" name="Picture 15">
            <a:extLst>
              <a:ext uri="{FF2B5EF4-FFF2-40B4-BE49-F238E27FC236}">
                <a16:creationId xmlns:a16="http://schemas.microsoft.com/office/drawing/2014/main" id="{DBAAE781-D2AA-104E-B885-94B28AAB354C}"/>
              </a:ext>
            </a:extLst>
          </p:cNvPr>
          <p:cNvPicPr>
            <a:picLocks noChangeAspect="1"/>
          </p:cNvPicPr>
          <p:nvPr/>
        </p:nvPicPr>
        <p:blipFill>
          <a:blip r:embed="rId6"/>
          <a:stretch>
            <a:fillRect/>
          </a:stretch>
        </p:blipFill>
        <p:spPr>
          <a:xfrm>
            <a:off x="6411992" y="3511379"/>
            <a:ext cx="5627608" cy="2470321"/>
          </a:xfrm>
          <a:prstGeom prst="rect">
            <a:avLst/>
          </a:prstGeom>
        </p:spPr>
      </p:pic>
    </p:spTree>
    <p:extLst>
      <p:ext uri="{BB962C8B-B14F-4D97-AF65-F5344CB8AC3E}">
        <p14:creationId xmlns:p14="http://schemas.microsoft.com/office/powerpoint/2010/main" val="4061250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1077218"/>
          </a:xfrm>
          <a:prstGeom prst="rect">
            <a:avLst/>
          </a:prstGeom>
          <a:noFill/>
        </p:spPr>
        <p:txBody>
          <a:bodyPr wrap="square" rtlCol="0">
            <a:spAutoFit/>
          </a:bodyPr>
          <a:lstStyle/>
          <a:p>
            <a:r>
              <a:rPr lang="en-US" sz="3200" b="1" u="sng" dirty="0"/>
              <a:t>Diagnostic Concerns and Problems in Primary Care:</a:t>
            </a:r>
          </a:p>
        </p:txBody>
      </p:sp>
      <p:sp>
        <p:nvSpPr>
          <p:cNvPr id="4" name="TextBox 3">
            <a:extLst>
              <a:ext uri="{FF2B5EF4-FFF2-40B4-BE49-F238E27FC236}">
                <a16:creationId xmlns:a16="http://schemas.microsoft.com/office/drawing/2014/main" id="{C687D29F-EAA5-0E4F-9139-A3EC4E25E3F7}"/>
              </a:ext>
            </a:extLst>
          </p:cNvPr>
          <p:cNvSpPr txBox="1"/>
          <p:nvPr/>
        </p:nvSpPr>
        <p:spPr>
          <a:xfrm>
            <a:off x="188259" y="1749022"/>
            <a:ext cx="8498541" cy="4770537"/>
          </a:xfrm>
          <a:prstGeom prst="rect">
            <a:avLst/>
          </a:prstGeom>
          <a:noFill/>
        </p:spPr>
        <p:txBody>
          <a:bodyPr wrap="square" rtlCol="0">
            <a:spAutoFit/>
          </a:bodyPr>
          <a:lstStyle/>
          <a:p>
            <a:pPr>
              <a:buFont typeface="Wingdings" panose="05000000000000000000" pitchFamily="2" charset="2"/>
              <a:buChar char="v"/>
            </a:pPr>
            <a:r>
              <a:rPr lang="en-US" sz="2400" b="1" dirty="0"/>
              <a:t>OCD patients are more likely to report or seek help for </a:t>
            </a:r>
            <a:r>
              <a:rPr lang="en-US" sz="2400" b="1" u="sng" dirty="0"/>
              <a:t>secondary symptoms</a:t>
            </a:r>
            <a:r>
              <a:rPr lang="en-US" sz="2400" b="1" dirty="0"/>
              <a:t> or comorbid conditions.</a:t>
            </a:r>
          </a:p>
          <a:p>
            <a:pPr lvl="1">
              <a:buFont typeface="Wingdings" panose="05000000000000000000" pitchFamily="2" charset="2"/>
              <a:buChar char="v"/>
            </a:pPr>
            <a:r>
              <a:rPr lang="en-US" sz="2000" b="1" dirty="0"/>
              <a:t>Therefore, commonly we treat </a:t>
            </a:r>
            <a:r>
              <a:rPr lang="en-US" sz="2000" b="1" dirty="0" err="1"/>
              <a:t>ss’s</a:t>
            </a:r>
            <a:r>
              <a:rPr lang="en-US" sz="2000" b="1" dirty="0"/>
              <a:t> and cc’s (missing OCD)</a:t>
            </a:r>
          </a:p>
          <a:p>
            <a:pPr lvl="1"/>
            <a:endParaRPr lang="en-US" sz="2000" b="1" dirty="0"/>
          </a:p>
          <a:p>
            <a:pPr>
              <a:buFont typeface="Wingdings" panose="05000000000000000000" pitchFamily="2" charset="2"/>
              <a:buChar char="v"/>
            </a:pPr>
            <a:r>
              <a:rPr lang="en-US" sz="2400" b="1" dirty="0"/>
              <a:t>Why? </a:t>
            </a:r>
            <a:r>
              <a:rPr lang="en-US" sz="2400" b="1" u="sng" dirty="0"/>
              <a:t>OCD</a:t>
            </a:r>
            <a:r>
              <a:rPr lang="en-US" sz="2400" b="1" dirty="0"/>
              <a:t> is lifelong and ‘</a:t>
            </a:r>
            <a:r>
              <a:rPr lang="en-US" sz="2400" b="1" u="sng" dirty="0"/>
              <a:t>seems normal</a:t>
            </a:r>
            <a:r>
              <a:rPr lang="en-US" sz="2400" b="1" dirty="0"/>
              <a:t>’. Sufferers have often adapted and accepted OCD. “Its how I am”. </a:t>
            </a:r>
          </a:p>
          <a:p>
            <a:endParaRPr lang="en-US" sz="2400" b="1" dirty="0"/>
          </a:p>
          <a:p>
            <a:pPr>
              <a:buFont typeface="Wingdings" panose="05000000000000000000" pitchFamily="2" charset="2"/>
              <a:buChar char="v"/>
            </a:pPr>
            <a:r>
              <a:rPr lang="en-US" sz="2400" b="1" u="sng" dirty="0"/>
              <a:t>React to changes</a:t>
            </a:r>
            <a:r>
              <a:rPr lang="en-US" sz="2400" b="1" dirty="0"/>
              <a:t> and new symptoms such as:</a:t>
            </a:r>
          </a:p>
          <a:p>
            <a:pPr lvl="1">
              <a:buFont typeface="Wingdings" panose="05000000000000000000" pitchFamily="2" charset="2"/>
              <a:buChar char="v"/>
            </a:pPr>
            <a:r>
              <a:rPr lang="en-US" sz="2400" b="1" dirty="0"/>
              <a:t>Panic attacks</a:t>
            </a:r>
          </a:p>
          <a:p>
            <a:pPr lvl="1">
              <a:buFont typeface="Wingdings" panose="05000000000000000000" pitchFamily="2" charset="2"/>
              <a:buChar char="v"/>
            </a:pPr>
            <a:r>
              <a:rPr lang="en-US" sz="2400" b="1" dirty="0"/>
              <a:t>Insomnia</a:t>
            </a:r>
          </a:p>
          <a:p>
            <a:pPr lvl="1">
              <a:buFont typeface="Wingdings" panose="05000000000000000000" pitchFamily="2" charset="2"/>
              <a:buChar char="v"/>
            </a:pPr>
            <a:r>
              <a:rPr lang="en-US" sz="2400" b="1" dirty="0"/>
              <a:t>Depression</a:t>
            </a:r>
          </a:p>
          <a:p>
            <a:pPr lvl="1">
              <a:buFont typeface="Wingdings" panose="05000000000000000000" pitchFamily="2" charset="2"/>
              <a:buChar char="v"/>
            </a:pPr>
            <a:r>
              <a:rPr lang="en-US" sz="2400" b="1" dirty="0"/>
              <a:t>School avoidance</a:t>
            </a:r>
          </a:p>
          <a:p>
            <a:pPr lvl="1">
              <a:buFont typeface="Wingdings" panose="05000000000000000000" pitchFamily="2" charset="2"/>
              <a:buChar char="v"/>
            </a:pPr>
            <a:r>
              <a:rPr lang="en-US" sz="2400" b="1" dirty="0"/>
              <a:t>Skin conditions</a:t>
            </a:r>
          </a:p>
        </p:txBody>
      </p:sp>
      <p:pic>
        <p:nvPicPr>
          <p:cNvPr id="13" name="Picture 12">
            <a:extLst>
              <a:ext uri="{FF2B5EF4-FFF2-40B4-BE49-F238E27FC236}">
                <a16:creationId xmlns:a16="http://schemas.microsoft.com/office/drawing/2014/main" id="{F6797757-D674-8E48-8047-45CC6AA7E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204" y="3401122"/>
            <a:ext cx="3479796" cy="2999678"/>
          </a:xfrm>
          <a:prstGeom prst="rect">
            <a:avLst/>
          </a:prstGeom>
        </p:spPr>
      </p:pic>
    </p:spTree>
    <p:extLst>
      <p:ext uri="{BB962C8B-B14F-4D97-AF65-F5344CB8AC3E}">
        <p14:creationId xmlns:p14="http://schemas.microsoft.com/office/powerpoint/2010/main" val="1536027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1077218"/>
          </a:xfrm>
          <a:prstGeom prst="rect">
            <a:avLst/>
          </a:prstGeom>
          <a:noFill/>
        </p:spPr>
        <p:txBody>
          <a:bodyPr wrap="square" rtlCol="0">
            <a:spAutoFit/>
          </a:bodyPr>
          <a:lstStyle/>
          <a:p>
            <a:r>
              <a:rPr lang="en-US" sz="3200" b="1" u="sng" dirty="0"/>
              <a:t>Diagnostic Concerns and Problems in Primary Care:</a:t>
            </a:r>
          </a:p>
        </p:txBody>
      </p:sp>
      <p:sp>
        <p:nvSpPr>
          <p:cNvPr id="4" name="TextBox 3">
            <a:extLst>
              <a:ext uri="{FF2B5EF4-FFF2-40B4-BE49-F238E27FC236}">
                <a16:creationId xmlns:a16="http://schemas.microsoft.com/office/drawing/2014/main" id="{C687D29F-EAA5-0E4F-9139-A3EC4E25E3F7}"/>
              </a:ext>
            </a:extLst>
          </p:cNvPr>
          <p:cNvSpPr txBox="1"/>
          <p:nvPr/>
        </p:nvSpPr>
        <p:spPr>
          <a:xfrm>
            <a:off x="188259" y="1749022"/>
            <a:ext cx="8498541" cy="4708981"/>
          </a:xfrm>
          <a:prstGeom prst="rect">
            <a:avLst/>
          </a:prstGeom>
          <a:noFill/>
        </p:spPr>
        <p:txBody>
          <a:bodyPr wrap="square" rtlCol="0">
            <a:spAutoFit/>
          </a:bodyPr>
          <a:lstStyle/>
          <a:p>
            <a:pPr>
              <a:buFont typeface="Wingdings" panose="05000000000000000000" pitchFamily="2" charset="2"/>
              <a:buChar char="v"/>
            </a:pPr>
            <a:r>
              <a:rPr lang="en-US" sz="2400" b="1" dirty="0"/>
              <a:t>Patients are more likely to report or seek help for secondary symptoms or </a:t>
            </a:r>
            <a:r>
              <a:rPr lang="en-US" sz="2400" b="1" u="sng" dirty="0"/>
              <a:t>comorbid conditions</a:t>
            </a:r>
            <a:r>
              <a:rPr lang="en-US" sz="2400" b="1" dirty="0"/>
              <a:t>.</a:t>
            </a:r>
          </a:p>
          <a:p>
            <a:pPr lvl="1">
              <a:buFont typeface="Wingdings" panose="05000000000000000000" pitchFamily="2" charset="2"/>
              <a:buChar char="v"/>
            </a:pPr>
            <a:r>
              <a:rPr lang="en-US" sz="2000" b="1" dirty="0"/>
              <a:t>Therefore, commonly we treat </a:t>
            </a:r>
            <a:r>
              <a:rPr lang="en-US" sz="2000" b="1" dirty="0" err="1"/>
              <a:t>ss’s</a:t>
            </a:r>
            <a:r>
              <a:rPr lang="en-US" sz="2000" b="1" dirty="0"/>
              <a:t> and cc’s (oblivious to OCD)</a:t>
            </a:r>
          </a:p>
          <a:p>
            <a:pPr lvl="1"/>
            <a:endParaRPr lang="en-US" sz="2400" b="1" dirty="0"/>
          </a:p>
          <a:p>
            <a:pPr>
              <a:buFont typeface="Wingdings" panose="05000000000000000000" pitchFamily="2" charset="2"/>
              <a:buChar char="v"/>
            </a:pPr>
            <a:r>
              <a:rPr lang="en-US" sz="2400" b="1" dirty="0"/>
              <a:t>Common Comorbidities:</a:t>
            </a:r>
          </a:p>
          <a:p>
            <a:pPr lvl="1">
              <a:buFont typeface="Wingdings" panose="05000000000000000000" pitchFamily="2" charset="2"/>
              <a:buChar char="v"/>
            </a:pPr>
            <a:r>
              <a:rPr lang="en-US" sz="2000" b="1" dirty="0"/>
              <a:t>Anxiety Disorders: Separation anxiety, Social anxiety, Panic Disorder, Illness anxiety, specific phobia. 	</a:t>
            </a:r>
            <a:r>
              <a:rPr lang="en-US" sz="2000" b="1" u="sng" dirty="0"/>
              <a:t>Up to 76%</a:t>
            </a:r>
          </a:p>
          <a:p>
            <a:pPr lvl="1">
              <a:buFont typeface="Wingdings" panose="05000000000000000000" pitchFamily="2" charset="2"/>
              <a:buChar char="v"/>
            </a:pPr>
            <a:r>
              <a:rPr lang="en-US" sz="2000" b="1" dirty="0"/>
              <a:t>Mood Disorders: Bipolar disorder, Major Depression.               	</a:t>
            </a:r>
            <a:r>
              <a:rPr lang="en-US" sz="2000" b="1" u="sng" dirty="0"/>
              <a:t>Up to 63%</a:t>
            </a:r>
          </a:p>
          <a:p>
            <a:pPr lvl="1">
              <a:buFont typeface="Wingdings" panose="05000000000000000000" pitchFamily="2" charset="2"/>
              <a:buChar char="v"/>
            </a:pPr>
            <a:r>
              <a:rPr lang="en-US" sz="2000" b="1" dirty="0"/>
              <a:t>Tic Disorder: (including Tourette’s). </a:t>
            </a:r>
            <a:r>
              <a:rPr lang="en-US" sz="2000" b="1" u="sng" dirty="0"/>
              <a:t>Up to 29%</a:t>
            </a:r>
          </a:p>
          <a:p>
            <a:pPr lvl="1">
              <a:buFont typeface="Wingdings" panose="05000000000000000000" pitchFamily="2" charset="2"/>
              <a:buChar char="v"/>
            </a:pPr>
            <a:r>
              <a:rPr lang="en-US" sz="2000" b="1" dirty="0"/>
              <a:t>ADD/HD: </a:t>
            </a:r>
          </a:p>
          <a:p>
            <a:pPr lvl="1">
              <a:buFont typeface="Wingdings" panose="05000000000000000000" pitchFamily="2" charset="2"/>
              <a:buChar char="v"/>
            </a:pPr>
            <a:r>
              <a:rPr lang="en-US" sz="2000" b="1" dirty="0"/>
              <a:t>Autistic Spectrum Disorder:</a:t>
            </a:r>
          </a:p>
          <a:p>
            <a:pPr lvl="1">
              <a:buFont typeface="Wingdings" panose="05000000000000000000" pitchFamily="2" charset="2"/>
              <a:buChar char="v"/>
            </a:pPr>
            <a:r>
              <a:rPr lang="en-US" sz="2000" b="1" dirty="0"/>
              <a:t>Alcohol/substance use Disorder:</a:t>
            </a:r>
          </a:p>
          <a:p>
            <a:endParaRPr lang="en-US" sz="2400" b="1" dirty="0"/>
          </a:p>
        </p:txBody>
      </p:sp>
      <p:pic>
        <p:nvPicPr>
          <p:cNvPr id="13" name="Picture 12">
            <a:extLst>
              <a:ext uri="{FF2B5EF4-FFF2-40B4-BE49-F238E27FC236}">
                <a16:creationId xmlns:a16="http://schemas.microsoft.com/office/drawing/2014/main" id="{F6797757-D674-8E48-8047-45CC6AA7E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204" y="3401122"/>
            <a:ext cx="3479796" cy="2999678"/>
          </a:xfrm>
          <a:prstGeom prst="rect">
            <a:avLst/>
          </a:prstGeom>
        </p:spPr>
      </p:pic>
      <p:sp>
        <p:nvSpPr>
          <p:cNvPr id="3" name="TextBox 2">
            <a:extLst>
              <a:ext uri="{FF2B5EF4-FFF2-40B4-BE49-F238E27FC236}">
                <a16:creationId xmlns:a16="http://schemas.microsoft.com/office/drawing/2014/main" id="{AAC97DBD-7075-B54C-8B9F-2B0028912A99}"/>
              </a:ext>
            </a:extLst>
          </p:cNvPr>
          <p:cNvSpPr txBox="1"/>
          <p:nvPr/>
        </p:nvSpPr>
        <p:spPr>
          <a:xfrm>
            <a:off x="6739827" y="5877580"/>
            <a:ext cx="2348754" cy="523220"/>
          </a:xfrm>
          <a:prstGeom prst="rect">
            <a:avLst/>
          </a:prstGeom>
          <a:noFill/>
        </p:spPr>
        <p:txBody>
          <a:bodyPr wrap="square" rtlCol="0">
            <a:spAutoFit/>
          </a:bodyPr>
          <a:lstStyle/>
          <a:p>
            <a:r>
              <a:rPr lang="en-US" sz="1400" dirty="0"/>
              <a:t>Douglass, Moffitt, Dar, McGee &amp; Silva (1995)</a:t>
            </a:r>
          </a:p>
        </p:txBody>
      </p:sp>
    </p:spTree>
    <p:extLst>
      <p:ext uri="{BB962C8B-B14F-4D97-AF65-F5344CB8AC3E}">
        <p14:creationId xmlns:p14="http://schemas.microsoft.com/office/powerpoint/2010/main" val="3307759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Please check-in to this session</a:t>
            </a:r>
          </a:p>
        </p:txBody>
      </p:sp>
      <p:sp>
        <p:nvSpPr>
          <p:cNvPr id="5" name="Text Placeholder 4"/>
          <p:cNvSpPr>
            <a:spLocks noGrp="1"/>
          </p:cNvSpPr>
          <p:nvPr>
            <p:ph type="body" sz="half" idx="2"/>
          </p:nvPr>
        </p:nvSpPr>
        <p:spPr/>
        <p:txBody>
          <a:bodyPr/>
          <a:lstStyle/>
          <a:p>
            <a:r>
              <a:rPr lang="en-US" sz="2000" dirty="0"/>
              <a:t>You can use the QR code to the right which should also be available in written form at the entrance to the room.</a:t>
            </a:r>
          </a:p>
          <a:p>
            <a:r>
              <a:rPr lang="en-US" sz="2000" dirty="0"/>
              <a:t>You can also use this code in your app.</a:t>
            </a:r>
          </a:p>
          <a:p>
            <a:r>
              <a:rPr lang="en-US" dirty="0"/>
              <a:t>Self-Check In/Check Out QR Code</a:t>
            </a:r>
          </a:p>
          <a:p>
            <a:pPr algn="ctr"/>
            <a:r>
              <a:rPr lang="en-US" sz="4000" b="1" dirty="0"/>
              <a:t>X3T24</a:t>
            </a:r>
            <a:endParaRPr lang="en-US" sz="4000" dirty="0"/>
          </a:p>
          <a:p>
            <a:endParaRPr lang="en-US" dirty="0"/>
          </a:p>
        </p:txBody>
      </p:sp>
      <p:sp>
        <p:nvSpPr>
          <p:cNvPr id="11" name="Rectangle 11">
            <a:extLst>
              <a:ext uri="{FF2B5EF4-FFF2-40B4-BE49-F238E27FC236}">
                <a16:creationId xmlns:a16="http://schemas.microsoft.com/office/drawing/2014/main" id="{CD99BF48-2316-EF47-9E21-25B4C310168D}"/>
              </a:ext>
            </a:extLst>
          </p:cNvPr>
          <p:cNvSpPr>
            <a:spLocks noChangeArrowheads="1"/>
          </p:cNvSpPr>
          <p:nvPr/>
        </p:nvSpPr>
        <p:spPr bwMode="auto">
          <a:xfrm>
            <a:off x="27412229" y="1112863"/>
            <a:ext cx="1439055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5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Self-Check In/Check Out QR Code</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4" name="Picture 53">
            <a:extLst>
              <a:ext uri="{FF2B5EF4-FFF2-40B4-BE49-F238E27FC236}">
                <a16:creationId xmlns:a16="http://schemas.microsoft.com/office/drawing/2014/main" id="{E1A41336-5041-C442-A377-5F023C8103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8258" y="2834746"/>
            <a:ext cx="3657600" cy="30342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2">
            <a:extLst>
              <a:ext uri="{FF2B5EF4-FFF2-40B4-BE49-F238E27FC236}">
                <a16:creationId xmlns:a16="http://schemas.microsoft.com/office/drawing/2014/main" id="{C2CF998B-0482-E648-A176-4D736E2DA890}"/>
              </a:ext>
            </a:extLst>
          </p:cNvPr>
          <p:cNvSpPr>
            <a:spLocks noChangeArrowheads="1"/>
          </p:cNvSpPr>
          <p:nvPr/>
        </p:nvSpPr>
        <p:spPr bwMode="auto">
          <a:xfrm flipV="1">
            <a:off x="27412229" y="4784987"/>
            <a:ext cx="14390558" cy="4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55707A39-ABBC-0746-9A66-C03CB50D649C}"/>
              </a:ext>
            </a:extLst>
          </p:cNvPr>
          <p:cNvSpPr txBox="1"/>
          <p:nvPr/>
        </p:nvSpPr>
        <p:spPr>
          <a:xfrm>
            <a:off x="6691745" y="1112863"/>
            <a:ext cx="5306291" cy="1200329"/>
          </a:xfrm>
          <a:prstGeom prst="rect">
            <a:avLst/>
          </a:prstGeom>
          <a:noFill/>
        </p:spPr>
        <p:txBody>
          <a:bodyPr wrap="square" rtlCol="0">
            <a:spAutoFit/>
          </a:bodyPr>
          <a:lstStyle/>
          <a:p>
            <a:pPr fontAlgn="base"/>
            <a:r>
              <a:rPr lang="en-US" b="1" dirty="0"/>
              <a:t>318 CPU Obsessive-Compulsive Disorder in Children and Adults: Assessment and Treatment in Primary Care Settings</a:t>
            </a:r>
            <a:endParaRPr lang="en-US" dirty="0"/>
          </a:p>
          <a:p>
            <a:pPr fontAlgn="base"/>
            <a:r>
              <a:rPr lang="en-US" i="1" dirty="0"/>
              <a:t>William Haynes</a:t>
            </a:r>
            <a:r>
              <a:rPr lang="en-US" dirty="0"/>
              <a:t> </a:t>
            </a:r>
            <a:r>
              <a:rPr lang="en-US" i="1" dirty="0"/>
              <a:t>Jr., PhD, LPC, LMFT</a:t>
            </a:r>
            <a:endParaRPr lang="en-US" dirty="0"/>
          </a:p>
        </p:txBody>
      </p:sp>
    </p:spTree>
    <p:extLst>
      <p:ext uri="{BB962C8B-B14F-4D97-AF65-F5344CB8AC3E}">
        <p14:creationId xmlns:p14="http://schemas.microsoft.com/office/powerpoint/2010/main" val="1444089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1077218"/>
          </a:xfrm>
          <a:prstGeom prst="rect">
            <a:avLst/>
          </a:prstGeom>
          <a:noFill/>
        </p:spPr>
        <p:txBody>
          <a:bodyPr wrap="square" rtlCol="0">
            <a:spAutoFit/>
          </a:bodyPr>
          <a:lstStyle/>
          <a:p>
            <a:r>
              <a:rPr lang="en-US" sz="3200" b="1" u="sng" dirty="0"/>
              <a:t>Diagnostic Concerns and Problems in Primary Care:</a:t>
            </a:r>
          </a:p>
        </p:txBody>
      </p:sp>
      <p:pic>
        <p:nvPicPr>
          <p:cNvPr id="10" name="Picture 9">
            <a:extLst>
              <a:ext uri="{FF2B5EF4-FFF2-40B4-BE49-F238E27FC236}">
                <a16:creationId xmlns:a16="http://schemas.microsoft.com/office/drawing/2014/main" id="{5DF21298-1FD5-D042-823D-AEE9EDDB3C61}"/>
              </a:ext>
            </a:extLst>
          </p:cNvPr>
          <p:cNvPicPr>
            <a:picLocks noChangeAspect="1"/>
          </p:cNvPicPr>
          <p:nvPr/>
        </p:nvPicPr>
        <p:blipFill>
          <a:blip r:embed="rId3"/>
          <a:stretch>
            <a:fillRect/>
          </a:stretch>
        </p:blipFill>
        <p:spPr>
          <a:xfrm rot="20018670">
            <a:off x="4410535" y="2812741"/>
            <a:ext cx="4487705" cy="1908250"/>
          </a:xfrm>
          <a:prstGeom prst="rect">
            <a:avLst/>
          </a:prstGeom>
        </p:spPr>
      </p:pic>
      <p:sp>
        <p:nvSpPr>
          <p:cNvPr id="3" name="TextBox 2">
            <a:extLst>
              <a:ext uri="{FF2B5EF4-FFF2-40B4-BE49-F238E27FC236}">
                <a16:creationId xmlns:a16="http://schemas.microsoft.com/office/drawing/2014/main" id="{AAC97DBD-7075-B54C-8B9F-2B0028912A99}"/>
              </a:ext>
            </a:extLst>
          </p:cNvPr>
          <p:cNvSpPr txBox="1"/>
          <p:nvPr/>
        </p:nvSpPr>
        <p:spPr>
          <a:xfrm>
            <a:off x="94130" y="5877580"/>
            <a:ext cx="2348754" cy="276999"/>
          </a:xfrm>
          <a:prstGeom prst="rect">
            <a:avLst/>
          </a:prstGeom>
          <a:noFill/>
        </p:spPr>
        <p:txBody>
          <a:bodyPr wrap="square" rtlCol="0">
            <a:spAutoFit/>
          </a:bodyPr>
          <a:lstStyle/>
          <a:p>
            <a:r>
              <a:rPr lang="en-US" sz="1200" dirty="0"/>
              <a:t>Falk, Goldman, </a:t>
            </a:r>
            <a:r>
              <a:rPr lang="en-US" sz="1200" dirty="0" err="1"/>
              <a:t>Mohatt</a:t>
            </a:r>
            <a:r>
              <a:rPr lang="en-US" sz="1200" dirty="0"/>
              <a:t>, 2020)</a:t>
            </a:r>
          </a:p>
        </p:txBody>
      </p:sp>
      <p:sp>
        <p:nvSpPr>
          <p:cNvPr id="6" name="TextBox 5">
            <a:extLst>
              <a:ext uri="{FF2B5EF4-FFF2-40B4-BE49-F238E27FC236}">
                <a16:creationId xmlns:a16="http://schemas.microsoft.com/office/drawing/2014/main" id="{EBC6D79E-B4F5-8640-9170-88A05153CF05}"/>
              </a:ext>
            </a:extLst>
          </p:cNvPr>
          <p:cNvSpPr txBox="1"/>
          <p:nvPr/>
        </p:nvSpPr>
        <p:spPr>
          <a:xfrm>
            <a:off x="389965" y="1749022"/>
            <a:ext cx="11552653" cy="1723549"/>
          </a:xfrm>
          <a:prstGeom prst="rect">
            <a:avLst/>
          </a:prstGeom>
          <a:noFill/>
        </p:spPr>
        <p:txBody>
          <a:bodyPr wrap="square" rtlCol="0">
            <a:spAutoFit/>
          </a:bodyPr>
          <a:lstStyle/>
          <a:p>
            <a:pPr lvl="1">
              <a:buFont typeface="Wingdings" pitchFamily="2" charset="2"/>
              <a:buChar char="v"/>
            </a:pPr>
            <a:r>
              <a:rPr lang="en-US" sz="2800" b="1" dirty="0"/>
              <a:t>OCD or Other Anxiety Disorder? </a:t>
            </a:r>
            <a:r>
              <a:rPr lang="en-US" b="1" dirty="0"/>
              <a:t> </a:t>
            </a:r>
          </a:p>
          <a:p>
            <a:pPr lvl="1">
              <a:buFont typeface="Wingdings" pitchFamily="2" charset="2"/>
              <a:buChar char="v"/>
            </a:pPr>
            <a:r>
              <a:rPr lang="en-US" sz="2000" b="1" dirty="0"/>
              <a:t>Difficult to differentiate:</a:t>
            </a:r>
          </a:p>
          <a:p>
            <a:pPr lvl="1">
              <a:buFont typeface="Wingdings" pitchFamily="2" charset="2"/>
              <a:buChar char="v"/>
            </a:pPr>
            <a:r>
              <a:rPr lang="en-US" sz="2000" b="1" dirty="0"/>
              <a:t>Consider: </a:t>
            </a:r>
            <a:r>
              <a:rPr lang="en-US" sz="2000" b="1" u="sng" dirty="0"/>
              <a:t>1. Source of threat and Nature of the thought</a:t>
            </a:r>
          </a:p>
          <a:p>
            <a:pPr lvl="1"/>
            <a:endParaRPr lang="en-US" sz="2000" b="1" u="sng" dirty="0"/>
          </a:p>
          <a:p>
            <a:pPr lvl="1"/>
            <a:r>
              <a:rPr lang="en-US" b="1" u="sng" dirty="0"/>
              <a:t>Case vignette</a:t>
            </a:r>
            <a:r>
              <a:rPr lang="en-US" b="1" dirty="0"/>
              <a:t>:</a:t>
            </a:r>
          </a:p>
        </p:txBody>
      </p:sp>
      <p:sp>
        <p:nvSpPr>
          <p:cNvPr id="7" name="TextBox 6">
            <a:extLst>
              <a:ext uri="{FF2B5EF4-FFF2-40B4-BE49-F238E27FC236}">
                <a16:creationId xmlns:a16="http://schemas.microsoft.com/office/drawing/2014/main" id="{7DA1116F-1DC0-DC41-9559-F3E82AD3C5FE}"/>
              </a:ext>
            </a:extLst>
          </p:cNvPr>
          <p:cNvSpPr txBox="1"/>
          <p:nvPr/>
        </p:nvSpPr>
        <p:spPr>
          <a:xfrm>
            <a:off x="94130" y="3472571"/>
            <a:ext cx="4235823" cy="163121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“Max” is terrified of vomiting. He avoids being near sick people and runs away when he hears that someone in his class has been ill. </a:t>
            </a:r>
          </a:p>
        </p:txBody>
      </p:sp>
      <p:sp>
        <p:nvSpPr>
          <p:cNvPr id="8" name="TextBox 7">
            <a:extLst>
              <a:ext uri="{FF2B5EF4-FFF2-40B4-BE49-F238E27FC236}">
                <a16:creationId xmlns:a16="http://schemas.microsoft.com/office/drawing/2014/main" id="{1A9EC995-8B11-A34C-B0E5-FAB29C0F9CA2}"/>
              </a:ext>
            </a:extLst>
          </p:cNvPr>
          <p:cNvSpPr txBox="1"/>
          <p:nvPr/>
        </p:nvSpPr>
        <p:spPr>
          <a:xfrm>
            <a:off x="8674982" y="3261479"/>
            <a:ext cx="3563471" cy="313932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t>“Sarah” is also terrified of vomiting. She engages in excessive and ritualized hand washing to prevent illness, and her hands are chapped and raw as a result. She counts the number of seconds she washes to make sure she feels that she has completed her cleaning task. </a:t>
            </a:r>
          </a:p>
          <a:p>
            <a:endParaRPr lang="en-US" dirty="0"/>
          </a:p>
        </p:txBody>
      </p:sp>
    </p:spTree>
    <p:extLst>
      <p:ext uri="{BB962C8B-B14F-4D97-AF65-F5344CB8AC3E}">
        <p14:creationId xmlns:p14="http://schemas.microsoft.com/office/powerpoint/2010/main" val="1987889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1077218"/>
          </a:xfrm>
          <a:prstGeom prst="rect">
            <a:avLst/>
          </a:prstGeom>
          <a:noFill/>
        </p:spPr>
        <p:txBody>
          <a:bodyPr wrap="square" rtlCol="0">
            <a:spAutoFit/>
          </a:bodyPr>
          <a:lstStyle/>
          <a:p>
            <a:r>
              <a:rPr lang="en-US" sz="3200" b="1" u="sng" dirty="0"/>
              <a:t>Diagnostic Concerns and Problems in Primary Care:</a:t>
            </a:r>
          </a:p>
        </p:txBody>
      </p:sp>
      <p:sp>
        <p:nvSpPr>
          <p:cNvPr id="3" name="TextBox 2">
            <a:extLst>
              <a:ext uri="{FF2B5EF4-FFF2-40B4-BE49-F238E27FC236}">
                <a16:creationId xmlns:a16="http://schemas.microsoft.com/office/drawing/2014/main" id="{AAC97DBD-7075-B54C-8B9F-2B0028912A99}"/>
              </a:ext>
            </a:extLst>
          </p:cNvPr>
          <p:cNvSpPr txBox="1"/>
          <p:nvPr/>
        </p:nvSpPr>
        <p:spPr>
          <a:xfrm>
            <a:off x="8942294" y="5877580"/>
            <a:ext cx="3000324" cy="461665"/>
          </a:xfrm>
          <a:prstGeom prst="rect">
            <a:avLst/>
          </a:prstGeom>
          <a:noFill/>
        </p:spPr>
        <p:txBody>
          <a:bodyPr wrap="square" rtlCol="0">
            <a:spAutoFit/>
          </a:bodyPr>
          <a:lstStyle/>
          <a:p>
            <a:r>
              <a:rPr lang="en-US" sz="1200" dirty="0"/>
              <a:t>Falk, Goldman, </a:t>
            </a:r>
            <a:r>
              <a:rPr lang="en-US" sz="1200" dirty="0" err="1"/>
              <a:t>Mohatt</a:t>
            </a:r>
            <a:r>
              <a:rPr lang="en-US" sz="1200" dirty="0"/>
              <a:t>, 2020)</a:t>
            </a:r>
          </a:p>
          <a:p>
            <a:r>
              <a:rPr lang="en-US" sz="1200" dirty="0"/>
              <a:t>(</a:t>
            </a:r>
            <a:r>
              <a:rPr lang="en-US" sz="1200" dirty="0" err="1"/>
              <a:t>Bienvenu</a:t>
            </a:r>
            <a:r>
              <a:rPr lang="en-US" sz="1200" dirty="0"/>
              <a:t>, </a:t>
            </a:r>
            <a:r>
              <a:rPr lang="en-US" sz="1200" dirty="0" err="1"/>
              <a:t>Starcevic</a:t>
            </a:r>
            <a:r>
              <a:rPr lang="en-US" sz="1200" dirty="0"/>
              <a:t>, </a:t>
            </a:r>
            <a:r>
              <a:rPr lang="en-US" sz="1200" dirty="0" err="1"/>
              <a:t>Belloch</a:t>
            </a:r>
            <a:r>
              <a:rPr lang="en-US" sz="1200" dirty="0"/>
              <a:t> et al. 2012</a:t>
            </a:r>
          </a:p>
        </p:txBody>
      </p:sp>
      <p:sp>
        <p:nvSpPr>
          <p:cNvPr id="6" name="TextBox 5">
            <a:extLst>
              <a:ext uri="{FF2B5EF4-FFF2-40B4-BE49-F238E27FC236}">
                <a16:creationId xmlns:a16="http://schemas.microsoft.com/office/drawing/2014/main" id="{EBC6D79E-B4F5-8640-9170-88A05153CF05}"/>
              </a:ext>
            </a:extLst>
          </p:cNvPr>
          <p:cNvSpPr txBox="1"/>
          <p:nvPr/>
        </p:nvSpPr>
        <p:spPr>
          <a:xfrm>
            <a:off x="389965" y="1749022"/>
            <a:ext cx="11552653" cy="1692771"/>
          </a:xfrm>
          <a:prstGeom prst="rect">
            <a:avLst/>
          </a:prstGeom>
          <a:noFill/>
        </p:spPr>
        <p:txBody>
          <a:bodyPr wrap="square" rtlCol="0">
            <a:spAutoFit/>
          </a:bodyPr>
          <a:lstStyle/>
          <a:p>
            <a:pPr lvl="1"/>
            <a:r>
              <a:rPr lang="en-US" sz="2400" b="1" dirty="0"/>
              <a:t>OCD or Anxiety Disorder?</a:t>
            </a:r>
            <a:r>
              <a:rPr lang="en-US" b="1" dirty="0"/>
              <a:t> </a:t>
            </a:r>
          </a:p>
          <a:p>
            <a:pPr lvl="1">
              <a:buFont typeface="Wingdings" pitchFamily="2" charset="2"/>
              <a:buChar char="v"/>
            </a:pPr>
            <a:r>
              <a:rPr lang="en-US" sz="2000" b="1" dirty="0"/>
              <a:t>Difficult to differentiate</a:t>
            </a:r>
          </a:p>
          <a:p>
            <a:pPr lvl="1">
              <a:buFont typeface="Wingdings" pitchFamily="2" charset="2"/>
              <a:buChar char="v"/>
            </a:pPr>
            <a:r>
              <a:rPr lang="en-US" sz="2000" b="1" dirty="0"/>
              <a:t>Consider: </a:t>
            </a:r>
            <a:r>
              <a:rPr lang="en-US" sz="2000" b="1" u="sng" dirty="0"/>
              <a:t>2. Presence or absence of compulsions</a:t>
            </a:r>
          </a:p>
          <a:p>
            <a:pPr lvl="1"/>
            <a:endParaRPr lang="en-US" sz="2000" b="1" u="sng" dirty="0"/>
          </a:p>
          <a:p>
            <a:pPr lvl="1"/>
            <a:r>
              <a:rPr lang="en-US" sz="2000" b="1" u="sng" dirty="0"/>
              <a:t>Case vignette</a:t>
            </a:r>
            <a:r>
              <a:rPr lang="en-US" sz="2000" b="1" dirty="0"/>
              <a:t>:</a:t>
            </a:r>
          </a:p>
        </p:txBody>
      </p:sp>
      <p:sp>
        <p:nvSpPr>
          <p:cNvPr id="4" name="TextBox 3">
            <a:extLst>
              <a:ext uri="{FF2B5EF4-FFF2-40B4-BE49-F238E27FC236}">
                <a16:creationId xmlns:a16="http://schemas.microsoft.com/office/drawing/2014/main" id="{A762DB20-A28D-9445-A113-D95C2C3843A9}"/>
              </a:ext>
            </a:extLst>
          </p:cNvPr>
          <p:cNvSpPr txBox="1"/>
          <p:nvPr/>
        </p:nvSpPr>
        <p:spPr>
          <a:xfrm>
            <a:off x="134472" y="3481480"/>
            <a:ext cx="4007224"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a:t>“Jamie” is having recurring thoughts about harming herself and others. She is terrified to go near knives for fear that she will hurt someone. She is extremely distressed about these thoughts and seeks reassurance from her mother multiple times a day to confirm that she has not hurt anyone</a:t>
            </a:r>
            <a:endParaRPr lang="en-US" dirty="0"/>
          </a:p>
        </p:txBody>
      </p:sp>
      <p:sp>
        <p:nvSpPr>
          <p:cNvPr id="9" name="TextBox 8">
            <a:extLst>
              <a:ext uri="{FF2B5EF4-FFF2-40B4-BE49-F238E27FC236}">
                <a16:creationId xmlns:a16="http://schemas.microsoft.com/office/drawing/2014/main" id="{394107F9-945D-F540-B867-D40E62A70A38}"/>
              </a:ext>
            </a:extLst>
          </p:cNvPr>
          <p:cNvSpPr txBox="1"/>
          <p:nvPr/>
        </p:nvSpPr>
        <p:spPr>
          <a:xfrm>
            <a:off x="8252012" y="1899152"/>
            <a:ext cx="3939988" cy="286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b="1" dirty="0"/>
              <a:t>Danielle” has suffered from OCD symptoms for years. She is now pre- </a:t>
            </a:r>
            <a:r>
              <a:rPr lang="en-US" b="1" dirty="0" err="1"/>
              <a:t>senting</a:t>
            </a:r>
            <a:r>
              <a:rPr lang="en-US" b="1" dirty="0"/>
              <a:t> with significant symptoms of depression and is having thoughts about harming herself. She is distressed about the fact that she is having suicidal ideation and hates that she is having so much trouble finding a reason to live.</a:t>
            </a:r>
            <a:endParaRPr lang="en-US" dirty="0"/>
          </a:p>
        </p:txBody>
      </p:sp>
      <p:pic>
        <p:nvPicPr>
          <p:cNvPr id="11" name="Picture 10">
            <a:extLst>
              <a:ext uri="{FF2B5EF4-FFF2-40B4-BE49-F238E27FC236}">
                <a16:creationId xmlns:a16="http://schemas.microsoft.com/office/drawing/2014/main" id="{87DCB262-E6B9-9C47-A7BC-100FC13BFB17}"/>
              </a:ext>
            </a:extLst>
          </p:cNvPr>
          <p:cNvPicPr>
            <a:picLocks noChangeAspect="1"/>
          </p:cNvPicPr>
          <p:nvPr/>
        </p:nvPicPr>
        <p:blipFill>
          <a:blip r:embed="rId3"/>
          <a:stretch>
            <a:fillRect/>
          </a:stretch>
        </p:blipFill>
        <p:spPr>
          <a:xfrm rot="2019232">
            <a:off x="4379851" y="3688790"/>
            <a:ext cx="3709388" cy="1771044"/>
          </a:xfrm>
          <a:prstGeom prst="rect">
            <a:avLst/>
          </a:prstGeom>
        </p:spPr>
      </p:pic>
    </p:spTree>
    <p:extLst>
      <p:ext uri="{BB962C8B-B14F-4D97-AF65-F5344CB8AC3E}">
        <p14:creationId xmlns:p14="http://schemas.microsoft.com/office/powerpoint/2010/main" val="3954750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1077218"/>
          </a:xfrm>
          <a:prstGeom prst="rect">
            <a:avLst/>
          </a:prstGeom>
          <a:noFill/>
        </p:spPr>
        <p:txBody>
          <a:bodyPr wrap="square" rtlCol="0">
            <a:spAutoFit/>
          </a:bodyPr>
          <a:lstStyle/>
          <a:p>
            <a:r>
              <a:rPr lang="en-US" sz="3200" b="1" u="sng" dirty="0"/>
              <a:t>Diagnostic Concerns and Problems in Primary Care:</a:t>
            </a:r>
          </a:p>
        </p:txBody>
      </p:sp>
      <p:sp>
        <p:nvSpPr>
          <p:cNvPr id="3" name="TextBox 2">
            <a:extLst>
              <a:ext uri="{FF2B5EF4-FFF2-40B4-BE49-F238E27FC236}">
                <a16:creationId xmlns:a16="http://schemas.microsoft.com/office/drawing/2014/main" id="{AAC97DBD-7075-B54C-8B9F-2B0028912A99}"/>
              </a:ext>
            </a:extLst>
          </p:cNvPr>
          <p:cNvSpPr txBox="1"/>
          <p:nvPr/>
        </p:nvSpPr>
        <p:spPr>
          <a:xfrm>
            <a:off x="8942294" y="5877580"/>
            <a:ext cx="3000324" cy="461665"/>
          </a:xfrm>
          <a:prstGeom prst="rect">
            <a:avLst/>
          </a:prstGeom>
          <a:noFill/>
        </p:spPr>
        <p:txBody>
          <a:bodyPr wrap="square" rtlCol="0">
            <a:spAutoFit/>
          </a:bodyPr>
          <a:lstStyle/>
          <a:p>
            <a:r>
              <a:rPr lang="en-US" sz="1200" dirty="0"/>
              <a:t>Falk, Goldman, </a:t>
            </a:r>
            <a:r>
              <a:rPr lang="en-US" sz="1200" dirty="0" err="1"/>
              <a:t>Mohatt</a:t>
            </a:r>
            <a:r>
              <a:rPr lang="en-US" sz="1200" dirty="0"/>
              <a:t>, 2020)</a:t>
            </a:r>
          </a:p>
          <a:p>
            <a:r>
              <a:rPr lang="en-US" sz="1200" dirty="0"/>
              <a:t>(</a:t>
            </a:r>
            <a:r>
              <a:rPr lang="en-US" sz="1200" dirty="0" err="1"/>
              <a:t>Bienvenu</a:t>
            </a:r>
            <a:r>
              <a:rPr lang="en-US" sz="1200" dirty="0"/>
              <a:t>, </a:t>
            </a:r>
            <a:r>
              <a:rPr lang="en-US" sz="1200" dirty="0" err="1"/>
              <a:t>Starcevic</a:t>
            </a:r>
            <a:r>
              <a:rPr lang="en-US" sz="1200" dirty="0"/>
              <a:t>, </a:t>
            </a:r>
            <a:r>
              <a:rPr lang="en-US" sz="1200" dirty="0" err="1"/>
              <a:t>Belloch</a:t>
            </a:r>
            <a:r>
              <a:rPr lang="en-US" sz="1200" dirty="0"/>
              <a:t> et al. 2012</a:t>
            </a:r>
          </a:p>
        </p:txBody>
      </p:sp>
      <p:sp>
        <p:nvSpPr>
          <p:cNvPr id="6" name="TextBox 5">
            <a:extLst>
              <a:ext uri="{FF2B5EF4-FFF2-40B4-BE49-F238E27FC236}">
                <a16:creationId xmlns:a16="http://schemas.microsoft.com/office/drawing/2014/main" id="{EBC6D79E-B4F5-8640-9170-88A05153CF05}"/>
              </a:ext>
            </a:extLst>
          </p:cNvPr>
          <p:cNvSpPr txBox="1"/>
          <p:nvPr/>
        </p:nvSpPr>
        <p:spPr>
          <a:xfrm>
            <a:off x="107577" y="1749022"/>
            <a:ext cx="7436223" cy="461665"/>
          </a:xfrm>
          <a:prstGeom prst="rect">
            <a:avLst/>
          </a:prstGeom>
          <a:noFill/>
        </p:spPr>
        <p:txBody>
          <a:bodyPr wrap="square" rtlCol="0">
            <a:spAutoFit/>
          </a:bodyPr>
          <a:lstStyle/>
          <a:p>
            <a:r>
              <a:rPr lang="en-US" sz="2400" b="1" dirty="0"/>
              <a:t>OCD or Anxiety Disorder? Difficult to differentiate</a:t>
            </a:r>
          </a:p>
        </p:txBody>
      </p:sp>
      <p:pic>
        <p:nvPicPr>
          <p:cNvPr id="10" name="Picture 9">
            <a:extLst>
              <a:ext uri="{FF2B5EF4-FFF2-40B4-BE49-F238E27FC236}">
                <a16:creationId xmlns:a16="http://schemas.microsoft.com/office/drawing/2014/main" id="{9A8949E9-B0CC-8C42-95F3-8F96F9DE4AB8}"/>
              </a:ext>
            </a:extLst>
          </p:cNvPr>
          <p:cNvPicPr>
            <a:picLocks noChangeAspect="1"/>
          </p:cNvPicPr>
          <p:nvPr/>
        </p:nvPicPr>
        <p:blipFill>
          <a:blip r:embed="rId3"/>
          <a:stretch>
            <a:fillRect/>
          </a:stretch>
        </p:blipFill>
        <p:spPr>
          <a:xfrm>
            <a:off x="13448" y="2328631"/>
            <a:ext cx="12192000" cy="4125957"/>
          </a:xfrm>
          <a:prstGeom prst="rect">
            <a:avLst/>
          </a:prstGeom>
        </p:spPr>
      </p:pic>
      <p:sp>
        <p:nvSpPr>
          <p:cNvPr id="7" name="TextBox 6">
            <a:extLst>
              <a:ext uri="{FF2B5EF4-FFF2-40B4-BE49-F238E27FC236}">
                <a16:creationId xmlns:a16="http://schemas.microsoft.com/office/drawing/2014/main" id="{2F104860-96DF-C34C-B503-82E776BADD74}"/>
              </a:ext>
            </a:extLst>
          </p:cNvPr>
          <p:cNvSpPr txBox="1"/>
          <p:nvPr/>
        </p:nvSpPr>
        <p:spPr>
          <a:xfrm>
            <a:off x="9750747" y="6119917"/>
            <a:ext cx="2272553" cy="276999"/>
          </a:xfrm>
          <a:prstGeom prst="rect">
            <a:avLst/>
          </a:prstGeom>
          <a:noFill/>
        </p:spPr>
        <p:txBody>
          <a:bodyPr wrap="square" rtlCol="0">
            <a:spAutoFit/>
          </a:bodyPr>
          <a:lstStyle/>
          <a:p>
            <a:r>
              <a:rPr lang="en-US" sz="1200" dirty="0"/>
              <a:t>(Falk, Goldman, </a:t>
            </a:r>
            <a:r>
              <a:rPr lang="en-US" sz="1200" dirty="0" err="1"/>
              <a:t>Mohatt</a:t>
            </a:r>
            <a:r>
              <a:rPr lang="en-US" sz="1200" dirty="0"/>
              <a:t>, 2020)</a:t>
            </a:r>
          </a:p>
        </p:txBody>
      </p:sp>
    </p:spTree>
    <p:extLst>
      <p:ext uri="{BB962C8B-B14F-4D97-AF65-F5344CB8AC3E}">
        <p14:creationId xmlns:p14="http://schemas.microsoft.com/office/powerpoint/2010/main" val="76026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1077218"/>
          </a:xfrm>
          <a:prstGeom prst="rect">
            <a:avLst/>
          </a:prstGeom>
          <a:noFill/>
        </p:spPr>
        <p:txBody>
          <a:bodyPr wrap="square" rtlCol="0">
            <a:spAutoFit/>
          </a:bodyPr>
          <a:lstStyle/>
          <a:p>
            <a:r>
              <a:rPr lang="en-US" sz="3200" b="1" u="sng" dirty="0"/>
              <a:t>Diagnostic Concerns and Problems in Primary Care:</a:t>
            </a:r>
          </a:p>
        </p:txBody>
      </p:sp>
      <p:sp>
        <p:nvSpPr>
          <p:cNvPr id="3" name="TextBox 2">
            <a:extLst>
              <a:ext uri="{FF2B5EF4-FFF2-40B4-BE49-F238E27FC236}">
                <a16:creationId xmlns:a16="http://schemas.microsoft.com/office/drawing/2014/main" id="{AAC97DBD-7075-B54C-8B9F-2B0028912A99}"/>
              </a:ext>
            </a:extLst>
          </p:cNvPr>
          <p:cNvSpPr txBox="1"/>
          <p:nvPr/>
        </p:nvSpPr>
        <p:spPr>
          <a:xfrm>
            <a:off x="9088581" y="5982857"/>
            <a:ext cx="3000324" cy="276999"/>
          </a:xfrm>
          <a:prstGeom prst="rect">
            <a:avLst/>
          </a:prstGeom>
          <a:noFill/>
        </p:spPr>
        <p:txBody>
          <a:bodyPr wrap="square" rtlCol="0">
            <a:spAutoFit/>
          </a:bodyPr>
          <a:lstStyle/>
          <a:p>
            <a:r>
              <a:rPr lang="en-US" sz="1200" dirty="0"/>
              <a:t>(American Psychiatric Association, 2013)</a:t>
            </a:r>
          </a:p>
        </p:txBody>
      </p:sp>
      <p:sp>
        <p:nvSpPr>
          <p:cNvPr id="6" name="TextBox 5">
            <a:extLst>
              <a:ext uri="{FF2B5EF4-FFF2-40B4-BE49-F238E27FC236}">
                <a16:creationId xmlns:a16="http://schemas.microsoft.com/office/drawing/2014/main" id="{EBC6D79E-B4F5-8640-9170-88A05153CF05}"/>
              </a:ext>
            </a:extLst>
          </p:cNvPr>
          <p:cNvSpPr txBox="1"/>
          <p:nvPr/>
        </p:nvSpPr>
        <p:spPr>
          <a:xfrm>
            <a:off x="107577" y="1749022"/>
            <a:ext cx="7436223" cy="461665"/>
          </a:xfrm>
          <a:prstGeom prst="rect">
            <a:avLst/>
          </a:prstGeom>
          <a:noFill/>
        </p:spPr>
        <p:txBody>
          <a:bodyPr wrap="square" rtlCol="0">
            <a:spAutoFit/>
          </a:bodyPr>
          <a:lstStyle/>
          <a:p>
            <a:r>
              <a:rPr lang="en-US" sz="2400" b="1" dirty="0"/>
              <a:t>OCD or Anxiety Disorder? Difficult to differentiate</a:t>
            </a:r>
          </a:p>
        </p:txBody>
      </p:sp>
      <p:sp>
        <p:nvSpPr>
          <p:cNvPr id="8" name="TextBox 7">
            <a:extLst>
              <a:ext uri="{FF2B5EF4-FFF2-40B4-BE49-F238E27FC236}">
                <a16:creationId xmlns:a16="http://schemas.microsoft.com/office/drawing/2014/main" id="{74C0738D-C48C-A649-ACE2-84AC76091B5B}"/>
              </a:ext>
            </a:extLst>
          </p:cNvPr>
          <p:cNvSpPr txBox="1"/>
          <p:nvPr/>
        </p:nvSpPr>
        <p:spPr>
          <a:xfrm>
            <a:off x="107577" y="2504982"/>
            <a:ext cx="8498541" cy="3785652"/>
          </a:xfrm>
          <a:prstGeom prst="rect">
            <a:avLst/>
          </a:prstGeom>
          <a:noFill/>
        </p:spPr>
        <p:txBody>
          <a:bodyPr wrap="square" rtlCol="0">
            <a:spAutoFit/>
          </a:bodyPr>
          <a:lstStyle/>
          <a:p>
            <a:pPr>
              <a:buFont typeface="Wingdings" panose="05000000000000000000" pitchFamily="2" charset="2"/>
              <a:buChar char="v"/>
            </a:pPr>
            <a:r>
              <a:rPr lang="en-US" sz="2000" b="1" dirty="0"/>
              <a:t>OCD “Spectrum” Disorders</a:t>
            </a:r>
          </a:p>
          <a:p>
            <a:pPr lvl="1">
              <a:buFont typeface="Wingdings" panose="05000000000000000000" pitchFamily="2" charset="2"/>
              <a:buChar char="v"/>
            </a:pPr>
            <a:r>
              <a:rPr lang="en-US" sz="2000" b="1" dirty="0"/>
              <a:t>Body Dysmorphic Disorder (without or with flaws) (F45.22)</a:t>
            </a:r>
          </a:p>
          <a:p>
            <a:pPr lvl="1">
              <a:buFont typeface="Wingdings" panose="05000000000000000000" pitchFamily="2" charset="2"/>
              <a:buChar char="v"/>
            </a:pPr>
            <a:r>
              <a:rPr lang="en-US" sz="2000" b="1" dirty="0"/>
              <a:t>Hoarding Disorder (F42)</a:t>
            </a:r>
          </a:p>
          <a:p>
            <a:pPr lvl="1">
              <a:buFont typeface="Wingdings" panose="05000000000000000000" pitchFamily="2" charset="2"/>
              <a:buChar char="v"/>
            </a:pPr>
            <a:r>
              <a:rPr lang="en-US" sz="2000" b="1" dirty="0"/>
              <a:t>Trichotillomania (F63.2)</a:t>
            </a:r>
          </a:p>
          <a:p>
            <a:pPr lvl="1">
              <a:buFont typeface="Wingdings" panose="05000000000000000000" pitchFamily="2" charset="2"/>
              <a:buChar char="v"/>
            </a:pPr>
            <a:r>
              <a:rPr lang="en-US" sz="2000" b="1" dirty="0"/>
              <a:t>Excoriation (skin picking) (L98.1)</a:t>
            </a:r>
          </a:p>
          <a:p>
            <a:pPr>
              <a:buFont typeface="Wingdings" panose="05000000000000000000" pitchFamily="2" charset="2"/>
              <a:buChar char="v"/>
            </a:pPr>
            <a:r>
              <a:rPr lang="en-US" sz="2000" b="1" dirty="0"/>
              <a:t>Related Conditions</a:t>
            </a:r>
          </a:p>
          <a:p>
            <a:pPr lvl="1">
              <a:buFont typeface="Wingdings" panose="05000000000000000000" pitchFamily="2" charset="2"/>
              <a:buChar char="v"/>
            </a:pPr>
            <a:r>
              <a:rPr lang="en-US" sz="2000" b="1" dirty="0"/>
              <a:t>Anorexia/Bulimia (F50.01/F50.02)</a:t>
            </a:r>
          </a:p>
          <a:p>
            <a:pPr lvl="1">
              <a:buFont typeface="Wingdings" panose="05000000000000000000" pitchFamily="2" charset="2"/>
              <a:buChar char="v"/>
            </a:pPr>
            <a:r>
              <a:rPr lang="en-US" sz="2000" b="1" dirty="0"/>
              <a:t>Medication-induced Obs.-Comp. Disorder (Cocaine, “Meth”) (F15.xx/F14.xx/F19.xx)</a:t>
            </a:r>
          </a:p>
          <a:p>
            <a:pPr lvl="1">
              <a:buFont typeface="Wingdings" panose="05000000000000000000" pitchFamily="2" charset="2"/>
              <a:buChar char="v"/>
            </a:pPr>
            <a:r>
              <a:rPr lang="en-US" sz="2000" b="1" dirty="0"/>
              <a:t>Pediatric Autoimmune </a:t>
            </a:r>
            <a:r>
              <a:rPr lang="en-US" sz="2000" b="1" dirty="0" err="1"/>
              <a:t>Neuropsych</a:t>
            </a:r>
            <a:r>
              <a:rPr lang="en-US" sz="2000" b="1" dirty="0"/>
              <a:t>. Disorder Assoc. with Strep A. (PANDAS; PANS) (F06.8)</a:t>
            </a:r>
          </a:p>
          <a:p>
            <a:pPr lvl="1">
              <a:buFont typeface="Wingdings" panose="05000000000000000000" pitchFamily="2" charset="2"/>
              <a:buChar char="v"/>
            </a:pPr>
            <a:r>
              <a:rPr lang="en-US" sz="2000" b="1" dirty="0"/>
              <a:t>Obsessional jealousy (F42)</a:t>
            </a:r>
          </a:p>
        </p:txBody>
      </p:sp>
      <p:pic>
        <p:nvPicPr>
          <p:cNvPr id="11" name="Picture 10">
            <a:extLst>
              <a:ext uri="{FF2B5EF4-FFF2-40B4-BE49-F238E27FC236}">
                <a16:creationId xmlns:a16="http://schemas.microsoft.com/office/drawing/2014/main" id="{9A92EFB1-282B-9343-A4B7-0E13DF080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1406" y="1820724"/>
            <a:ext cx="3460590" cy="3195776"/>
          </a:xfrm>
          <a:prstGeom prst="rect">
            <a:avLst/>
          </a:prstGeom>
        </p:spPr>
      </p:pic>
    </p:spTree>
    <p:extLst>
      <p:ext uri="{BB962C8B-B14F-4D97-AF65-F5344CB8AC3E}">
        <p14:creationId xmlns:p14="http://schemas.microsoft.com/office/powerpoint/2010/main" val="3563050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1077218"/>
          </a:xfrm>
          <a:prstGeom prst="rect">
            <a:avLst/>
          </a:prstGeom>
          <a:noFill/>
        </p:spPr>
        <p:txBody>
          <a:bodyPr wrap="square" rtlCol="0">
            <a:spAutoFit/>
          </a:bodyPr>
          <a:lstStyle/>
          <a:p>
            <a:r>
              <a:rPr lang="en-US" sz="3200" b="1" u="sng" dirty="0"/>
              <a:t>Diagnostic Concerns and Problems in Primary Care:</a:t>
            </a:r>
          </a:p>
        </p:txBody>
      </p:sp>
      <p:sp>
        <p:nvSpPr>
          <p:cNvPr id="3" name="TextBox 2">
            <a:extLst>
              <a:ext uri="{FF2B5EF4-FFF2-40B4-BE49-F238E27FC236}">
                <a16:creationId xmlns:a16="http://schemas.microsoft.com/office/drawing/2014/main" id="{AAC97DBD-7075-B54C-8B9F-2B0028912A99}"/>
              </a:ext>
            </a:extLst>
          </p:cNvPr>
          <p:cNvSpPr txBox="1"/>
          <p:nvPr/>
        </p:nvSpPr>
        <p:spPr>
          <a:xfrm>
            <a:off x="9088581" y="5982857"/>
            <a:ext cx="3000324" cy="276999"/>
          </a:xfrm>
          <a:prstGeom prst="rect">
            <a:avLst/>
          </a:prstGeom>
          <a:noFill/>
        </p:spPr>
        <p:txBody>
          <a:bodyPr wrap="square" rtlCol="0">
            <a:spAutoFit/>
          </a:bodyPr>
          <a:lstStyle/>
          <a:p>
            <a:r>
              <a:rPr lang="en-US" sz="1200" dirty="0"/>
              <a:t>(American Psychiatric Association, 2013)</a:t>
            </a:r>
          </a:p>
        </p:txBody>
      </p:sp>
      <p:sp>
        <p:nvSpPr>
          <p:cNvPr id="6" name="TextBox 5">
            <a:extLst>
              <a:ext uri="{FF2B5EF4-FFF2-40B4-BE49-F238E27FC236}">
                <a16:creationId xmlns:a16="http://schemas.microsoft.com/office/drawing/2014/main" id="{EBC6D79E-B4F5-8640-9170-88A05153CF05}"/>
              </a:ext>
            </a:extLst>
          </p:cNvPr>
          <p:cNvSpPr txBox="1"/>
          <p:nvPr/>
        </p:nvSpPr>
        <p:spPr>
          <a:xfrm>
            <a:off x="107577" y="1749022"/>
            <a:ext cx="7436223" cy="4647426"/>
          </a:xfrm>
          <a:prstGeom prst="rect">
            <a:avLst/>
          </a:prstGeom>
          <a:noFill/>
        </p:spPr>
        <p:txBody>
          <a:bodyPr wrap="square" rtlCol="0">
            <a:spAutoFit/>
          </a:bodyPr>
          <a:lstStyle/>
          <a:p>
            <a:pPr>
              <a:buFont typeface="Wingdings" panose="05000000000000000000" pitchFamily="2" charset="2"/>
              <a:buChar char="v"/>
            </a:pPr>
            <a:r>
              <a:rPr lang="en-US" sz="2400" b="1" u="sng" dirty="0"/>
              <a:t>OCD Characterized by</a:t>
            </a:r>
            <a:r>
              <a:rPr lang="en-US" sz="2400" b="1" dirty="0"/>
              <a:t>:</a:t>
            </a:r>
          </a:p>
          <a:p>
            <a:pPr lvl="1">
              <a:buFont typeface="Wingdings" panose="05000000000000000000" pitchFamily="2" charset="2"/>
              <a:buChar char="v"/>
            </a:pPr>
            <a:r>
              <a:rPr lang="en-US" sz="2000" b="1" dirty="0"/>
              <a:t>Religious and spiritual concerns (Scrupulosity)</a:t>
            </a:r>
          </a:p>
          <a:p>
            <a:pPr lvl="2">
              <a:buFont typeface="Wingdings" panose="05000000000000000000" pitchFamily="2" charset="2"/>
              <a:buChar char="v"/>
            </a:pPr>
            <a:r>
              <a:rPr lang="en-US" sz="2000" b="1" dirty="0"/>
              <a:t>”</a:t>
            </a:r>
            <a:r>
              <a:rPr lang="en-US" sz="2000" b="1" dirty="0" err="1"/>
              <a:t>Ive</a:t>
            </a:r>
            <a:r>
              <a:rPr lang="en-US" sz="2000" b="1" dirty="0"/>
              <a:t> sinned the unpardonable sin” (John Bunyan)</a:t>
            </a:r>
          </a:p>
          <a:p>
            <a:pPr lvl="2">
              <a:buFont typeface="Wingdings" panose="05000000000000000000" pitchFamily="2" charset="2"/>
              <a:buChar char="v"/>
            </a:pPr>
            <a:r>
              <a:rPr lang="en-US" sz="2000" b="1" dirty="0">
                <a:solidFill>
                  <a:srgbClr val="FF0000"/>
                </a:solidFill>
              </a:rPr>
              <a:t>Problem</a:t>
            </a:r>
            <a:r>
              <a:rPr lang="en-US" sz="2000" b="1" dirty="0"/>
              <a:t>: Discomfort discussing spiritual beliefs or religious concerns (</a:t>
            </a:r>
            <a:r>
              <a:rPr lang="en-US" sz="2000" b="1" dirty="0" err="1"/>
              <a:t>Siev</a:t>
            </a:r>
            <a:r>
              <a:rPr lang="en-US" sz="2000" b="1" dirty="0"/>
              <a:t>, Rasmussen, Sullivan &amp; Wilhelm, 2021)</a:t>
            </a:r>
          </a:p>
          <a:p>
            <a:pPr lvl="2"/>
            <a:endParaRPr lang="en-US" sz="2400" b="1" dirty="0"/>
          </a:p>
          <a:p>
            <a:pPr lvl="1">
              <a:buFont typeface="Wingdings" pitchFamily="2" charset="2"/>
              <a:buChar char="v"/>
            </a:pPr>
            <a:r>
              <a:rPr lang="en-US" sz="2000" b="1" dirty="0"/>
              <a:t>Somatic Obsessions:</a:t>
            </a:r>
          </a:p>
          <a:p>
            <a:pPr lvl="2">
              <a:buFont typeface="Wingdings" pitchFamily="2" charset="2"/>
              <a:buChar char="v"/>
            </a:pPr>
            <a:r>
              <a:rPr lang="en-US" sz="2000" b="1" dirty="0"/>
              <a:t>Similar to Somatic Symptom Disorder or Illness Anxiety Disorder</a:t>
            </a:r>
          </a:p>
          <a:p>
            <a:pPr lvl="2">
              <a:buFont typeface="Wingdings" pitchFamily="2" charset="2"/>
              <a:buChar char="v"/>
            </a:pPr>
            <a:r>
              <a:rPr lang="en-US" sz="2000" b="1" dirty="0">
                <a:solidFill>
                  <a:srgbClr val="FF0000"/>
                </a:solidFill>
              </a:rPr>
              <a:t>Problem</a:t>
            </a:r>
            <a:r>
              <a:rPr lang="en-US" sz="2000" b="1" dirty="0"/>
              <a:t>: Primary care/Acute Care/Emergency Care tendency to assess/treat the concerned symptom or complaint rather than diagnose and treat the anxiety disorder</a:t>
            </a:r>
          </a:p>
        </p:txBody>
      </p:sp>
      <p:pic>
        <p:nvPicPr>
          <p:cNvPr id="9" name="Picture 8">
            <a:extLst>
              <a:ext uri="{FF2B5EF4-FFF2-40B4-BE49-F238E27FC236}">
                <a16:creationId xmlns:a16="http://schemas.microsoft.com/office/drawing/2014/main" id="{94F90F56-B701-2B44-85E3-0B41B926645D}"/>
              </a:ext>
            </a:extLst>
          </p:cNvPr>
          <p:cNvPicPr>
            <a:picLocks noChangeAspect="1"/>
          </p:cNvPicPr>
          <p:nvPr/>
        </p:nvPicPr>
        <p:blipFill>
          <a:blip r:embed="rId3"/>
          <a:stretch>
            <a:fillRect/>
          </a:stretch>
        </p:blipFill>
        <p:spPr>
          <a:xfrm>
            <a:off x="7960779" y="2245659"/>
            <a:ext cx="4010243" cy="1680881"/>
          </a:xfrm>
          <a:prstGeom prst="rect">
            <a:avLst/>
          </a:prstGeom>
          <a:ln>
            <a:solidFill>
              <a:srgbClr val="FF0000"/>
            </a:solidFill>
          </a:ln>
        </p:spPr>
      </p:pic>
      <p:pic>
        <p:nvPicPr>
          <p:cNvPr id="13" name="Picture 12">
            <a:extLst>
              <a:ext uri="{FF2B5EF4-FFF2-40B4-BE49-F238E27FC236}">
                <a16:creationId xmlns:a16="http://schemas.microsoft.com/office/drawing/2014/main" id="{FFC5B32F-9FBD-6B4F-827F-AE955423BE9A}"/>
              </a:ext>
            </a:extLst>
          </p:cNvPr>
          <p:cNvPicPr>
            <a:picLocks noChangeAspect="1"/>
          </p:cNvPicPr>
          <p:nvPr/>
        </p:nvPicPr>
        <p:blipFill>
          <a:blip r:embed="rId4"/>
          <a:stretch>
            <a:fillRect/>
          </a:stretch>
        </p:blipFill>
        <p:spPr>
          <a:xfrm>
            <a:off x="7960779" y="4241871"/>
            <a:ext cx="4010243" cy="1686292"/>
          </a:xfrm>
          <a:prstGeom prst="rect">
            <a:avLst/>
          </a:prstGeom>
          <a:ln>
            <a:solidFill>
              <a:srgbClr val="FF0000"/>
            </a:solidFill>
          </a:ln>
        </p:spPr>
      </p:pic>
    </p:spTree>
    <p:extLst>
      <p:ext uri="{BB962C8B-B14F-4D97-AF65-F5344CB8AC3E}">
        <p14:creationId xmlns:p14="http://schemas.microsoft.com/office/powerpoint/2010/main" val="204542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Etiology and Pathogenesis:</a:t>
            </a:r>
          </a:p>
        </p:txBody>
      </p:sp>
      <p:sp>
        <p:nvSpPr>
          <p:cNvPr id="4" name="TextBox 3">
            <a:extLst>
              <a:ext uri="{FF2B5EF4-FFF2-40B4-BE49-F238E27FC236}">
                <a16:creationId xmlns:a16="http://schemas.microsoft.com/office/drawing/2014/main" id="{87975853-F064-764F-A50B-E164CCBC2A2C}"/>
              </a:ext>
            </a:extLst>
          </p:cNvPr>
          <p:cNvSpPr txBox="1"/>
          <p:nvPr/>
        </p:nvSpPr>
        <p:spPr>
          <a:xfrm>
            <a:off x="255493" y="1587657"/>
            <a:ext cx="11443447" cy="2985433"/>
          </a:xfrm>
          <a:prstGeom prst="rect">
            <a:avLst/>
          </a:prstGeom>
          <a:noFill/>
        </p:spPr>
        <p:txBody>
          <a:bodyPr wrap="square" rtlCol="0">
            <a:spAutoFit/>
          </a:bodyPr>
          <a:lstStyle/>
          <a:p>
            <a:pPr>
              <a:buFont typeface="Wingdings" pitchFamily="2" charset="2"/>
              <a:buChar char="v"/>
            </a:pPr>
            <a:r>
              <a:rPr lang="en-US" sz="2400" b="1" dirty="0"/>
              <a:t>Genetic factors</a:t>
            </a:r>
            <a:r>
              <a:rPr lang="en-US" sz="2000" b="1" dirty="0"/>
              <a:t>: Twin and family studies suggest a strong genetic influence to OCD.     	</a:t>
            </a:r>
            <a:r>
              <a:rPr lang="en-US" sz="1200" b="1" dirty="0"/>
              <a:t>(IOCDF-GC, 2018)</a:t>
            </a:r>
          </a:p>
          <a:p>
            <a:pPr>
              <a:buFont typeface="Wingdings" pitchFamily="2" charset="2"/>
              <a:buChar char="v"/>
            </a:pPr>
            <a:r>
              <a:rPr lang="en-US" sz="2400" b="1" dirty="0"/>
              <a:t>Neurobiology</a:t>
            </a:r>
            <a:r>
              <a:rPr lang="en-US" sz="2000" b="1" dirty="0"/>
              <a:t>: Cortico-striatal-</a:t>
            </a:r>
            <a:r>
              <a:rPr lang="en-US" sz="2000" b="1" dirty="0" err="1"/>
              <a:t>thalamo</a:t>
            </a:r>
            <a:r>
              <a:rPr lang="en-US" sz="2000" b="1" dirty="0"/>
              <a:t>-cortical (CSTC) circuit abnormalities             	</a:t>
            </a:r>
            <a:r>
              <a:rPr lang="en-US" sz="1200" b="1" dirty="0"/>
              <a:t>(Zhao, Xu, Wang, 2021)</a:t>
            </a:r>
          </a:p>
          <a:p>
            <a:pPr lvl="1">
              <a:buFont typeface="Wingdings" pitchFamily="2" charset="2"/>
              <a:buChar char="v"/>
            </a:pPr>
            <a:r>
              <a:rPr lang="en-US" sz="2000" b="1" dirty="0"/>
              <a:t>Neurochemical abnormalities (serotonergic theory) (</a:t>
            </a:r>
            <a:r>
              <a:rPr lang="en-US" sz="1200" b="1" dirty="0"/>
              <a:t>UpToDate</a:t>
            </a:r>
            <a:r>
              <a:rPr lang="en-US" sz="2000" b="1" dirty="0"/>
              <a:t>)</a:t>
            </a:r>
          </a:p>
          <a:p>
            <a:pPr>
              <a:buFont typeface="Wingdings" pitchFamily="2" charset="2"/>
              <a:buChar char="v"/>
            </a:pPr>
            <a:r>
              <a:rPr lang="en-US" sz="2400" b="1" dirty="0"/>
              <a:t>Infectious</a:t>
            </a:r>
            <a:r>
              <a:rPr lang="en-US" sz="2000" b="1" dirty="0"/>
              <a:t>: </a:t>
            </a:r>
          </a:p>
          <a:p>
            <a:pPr lvl="1">
              <a:buFont typeface="Wingdings" pitchFamily="2" charset="2"/>
              <a:buChar char="v"/>
            </a:pPr>
            <a:r>
              <a:rPr lang="en-US" sz="2000" b="1" dirty="0"/>
              <a:t>PANDAS; PANS  </a:t>
            </a:r>
          </a:p>
          <a:p>
            <a:pPr lvl="1">
              <a:buFont typeface="Wingdings" pitchFamily="2" charset="2"/>
              <a:buChar char="v"/>
            </a:pPr>
            <a:r>
              <a:rPr lang="en-US" sz="1200" b="1" dirty="0"/>
              <a:t>(Singer, Gilbert, Wolf, Mink, &amp; </a:t>
            </a:r>
            <a:r>
              <a:rPr lang="en-US" sz="1200" b="1" dirty="0" err="1"/>
              <a:t>Kurlan</a:t>
            </a:r>
            <a:r>
              <a:rPr lang="en-US" sz="1200" b="1" dirty="0"/>
              <a:t>, 2012)</a:t>
            </a:r>
            <a:endParaRPr lang="en-US" sz="2000" b="1" dirty="0"/>
          </a:p>
          <a:p>
            <a:pPr>
              <a:buFont typeface="Wingdings" pitchFamily="2" charset="2"/>
              <a:buChar char="v"/>
            </a:pPr>
            <a:r>
              <a:rPr lang="en-US" sz="2400" b="1" dirty="0"/>
              <a:t>Medication-Substance induced</a:t>
            </a:r>
          </a:p>
        </p:txBody>
      </p:sp>
      <p:pic>
        <p:nvPicPr>
          <p:cNvPr id="10" name="Picture 9">
            <a:extLst>
              <a:ext uri="{FF2B5EF4-FFF2-40B4-BE49-F238E27FC236}">
                <a16:creationId xmlns:a16="http://schemas.microsoft.com/office/drawing/2014/main" id="{95A211EA-FA3E-1641-908A-77F008517165}"/>
              </a:ext>
            </a:extLst>
          </p:cNvPr>
          <p:cNvPicPr>
            <a:picLocks noChangeAspect="1"/>
          </p:cNvPicPr>
          <p:nvPr/>
        </p:nvPicPr>
        <p:blipFill>
          <a:blip r:embed="rId3"/>
          <a:stretch>
            <a:fillRect/>
          </a:stretch>
        </p:blipFill>
        <p:spPr>
          <a:xfrm>
            <a:off x="5177119" y="3321424"/>
            <a:ext cx="6947722" cy="3071199"/>
          </a:xfrm>
          <a:prstGeom prst="rect">
            <a:avLst/>
          </a:prstGeom>
          <a:ln>
            <a:solidFill>
              <a:srgbClr val="FF0000"/>
            </a:solidFill>
          </a:ln>
        </p:spPr>
      </p:pic>
    </p:spTree>
    <p:extLst>
      <p:ext uri="{BB962C8B-B14F-4D97-AF65-F5344CB8AC3E}">
        <p14:creationId xmlns:p14="http://schemas.microsoft.com/office/powerpoint/2010/main" val="3584929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6" y="671804"/>
            <a:ext cx="3783514" cy="1077218"/>
          </a:xfrm>
          <a:prstGeom prst="rect">
            <a:avLst/>
          </a:prstGeom>
          <a:noFill/>
        </p:spPr>
        <p:txBody>
          <a:bodyPr wrap="square" rtlCol="0">
            <a:spAutoFit/>
          </a:bodyPr>
          <a:lstStyle/>
          <a:p>
            <a:r>
              <a:rPr lang="en-US" sz="3200" b="1" u="sng" dirty="0"/>
              <a:t>Evidence-based </a:t>
            </a:r>
          </a:p>
          <a:p>
            <a:r>
              <a:rPr lang="en-US" sz="3200" b="1" u="sng" dirty="0"/>
              <a:t>Treatment of OCD:</a:t>
            </a:r>
          </a:p>
        </p:txBody>
      </p:sp>
      <p:sp>
        <p:nvSpPr>
          <p:cNvPr id="4" name="TextBox 3">
            <a:extLst>
              <a:ext uri="{FF2B5EF4-FFF2-40B4-BE49-F238E27FC236}">
                <a16:creationId xmlns:a16="http://schemas.microsoft.com/office/drawing/2014/main" id="{87975853-F064-764F-A50B-E164CCBC2A2C}"/>
              </a:ext>
            </a:extLst>
          </p:cNvPr>
          <p:cNvSpPr txBox="1"/>
          <p:nvPr/>
        </p:nvSpPr>
        <p:spPr>
          <a:xfrm>
            <a:off x="242047" y="1749022"/>
            <a:ext cx="6239436" cy="3354765"/>
          </a:xfrm>
          <a:prstGeom prst="rect">
            <a:avLst/>
          </a:prstGeom>
          <a:noFill/>
        </p:spPr>
        <p:txBody>
          <a:bodyPr wrap="square" rtlCol="0">
            <a:spAutoFit/>
          </a:bodyPr>
          <a:lstStyle/>
          <a:p>
            <a:r>
              <a:rPr lang="en-US" sz="2400" b="1" u="sng" dirty="0"/>
              <a:t>Understanding the Mechanism of Action</a:t>
            </a:r>
          </a:p>
          <a:p>
            <a:r>
              <a:rPr lang="en-US" sz="2400" b="1" u="sng" dirty="0"/>
              <a:t> </a:t>
            </a:r>
          </a:p>
          <a:p>
            <a:pPr>
              <a:buFont typeface="Wingdings" pitchFamily="2" charset="2"/>
              <a:buChar char="v"/>
            </a:pPr>
            <a:r>
              <a:rPr lang="en-US" sz="2000" b="1" u="sng" dirty="0"/>
              <a:t>Course and Development of Illness</a:t>
            </a:r>
          </a:p>
          <a:p>
            <a:endParaRPr lang="en-US" sz="2000" b="1" u="sng" dirty="0"/>
          </a:p>
          <a:p>
            <a:pPr lvl="1">
              <a:buFont typeface="Wingdings" pitchFamily="2" charset="2"/>
              <a:buChar char="v"/>
            </a:pPr>
            <a:r>
              <a:rPr lang="en-US" sz="2000" b="1" dirty="0"/>
              <a:t> Cognitive distortions</a:t>
            </a:r>
          </a:p>
          <a:p>
            <a:pPr lvl="1"/>
            <a:endParaRPr lang="en-US" sz="2000" b="1" dirty="0"/>
          </a:p>
          <a:p>
            <a:pPr lvl="1">
              <a:buFont typeface="Wingdings" pitchFamily="2" charset="2"/>
              <a:buChar char="v"/>
            </a:pPr>
            <a:r>
              <a:rPr lang="en-US" sz="2000" b="1" dirty="0"/>
              <a:t>Dysfunctional beliefs</a:t>
            </a:r>
          </a:p>
          <a:p>
            <a:pPr lvl="1"/>
            <a:endParaRPr lang="en-US" sz="2000" b="1" dirty="0"/>
          </a:p>
          <a:p>
            <a:pPr lvl="1">
              <a:buFont typeface="Wingdings" pitchFamily="2" charset="2"/>
              <a:buChar char="v"/>
            </a:pPr>
            <a:r>
              <a:rPr lang="en-US" sz="2000" b="1" dirty="0"/>
              <a:t>Reinforcement schema</a:t>
            </a:r>
          </a:p>
          <a:p>
            <a:endParaRPr lang="en-US" sz="2400" b="1" dirty="0"/>
          </a:p>
        </p:txBody>
      </p:sp>
      <p:pic>
        <p:nvPicPr>
          <p:cNvPr id="6" name="Picture 5">
            <a:extLst>
              <a:ext uri="{FF2B5EF4-FFF2-40B4-BE49-F238E27FC236}">
                <a16:creationId xmlns:a16="http://schemas.microsoft.com/office/drawing/2014/main" id="{0491FC69-5416-5B4A-8DB5-6F8A91D09C61}"/>
              </a:ext>
            </a:extLst>
          </p:cNvPr>
          <p:cNvPicPr>
            <a:picLocks noChangeAspect="1"/>
          </p:cNvPicPr>
          <p:nvPr/>
        </p:nvPicPr>
        <p:blipFill>
          <a:blip r:embed="rId3"/>
          <a:stretch>
            <a:fillRect/>
          </a:stretch>
        </p:blipFill>
        <p:spPr>
          <a:xfrm>
            <a:off x="6745360" y="1749022"/>
            <a:ext cx="5446640" cy="4574384"/>
          </a:xfrm>
          <a:prstGeom prst="rect">
            <a:avLst/>
          </a:prstGeom>
        </p:spPr>
      </p:pic>
      <p:sp>
        <p:nvSpPr>
          <p:cNvPr id="7" name="Cloud Callout 6">
            <a:extLst>
              <a:ext uri="{FF2B5EF4-FFF2-40B4-BE49-F238E27FC236}">
                <a16:creationId xmlns:a16="http://schemas.microsoft.com/office/drawing/2014/main" id="{14EA3B15-65D3-9148-93A2-25750D2B85CA}"/>
              </a:ext>
            </a:extLst>
          </p:cNvPr>
          <p:cNvSpPr/>
          <p:nvPr/>
        </p:nvSpPr>
        <p:spPr>
          <a:xfrm rot="986034">
            <a:off x="10263967" y="1692385"/>
            <a:ext cx="1842053" cy="112156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4944E09-C2FA-0D43-B199-547B512130EA}"/>
              </a:ext>
            </a:extLst>
          </p:cNvPr>
          <p:cNvSpPr txBox="1"/>
          <p:nvPr/>
        </p:nvSpPr>
        <p:spPr>
          <a:xfrm>
            <a:off x="10596281" y="2017059"/>
            <a:ext cx="1116107" cy="400110"/>
          </a:xfrm>
          <a:prstGeom prst="rect">
            <a:avLst/>
          </a:prstGeom>
          <a:noFill/>
        </p:spPr>
        <p:txBody>
          <a:bodyPr wrap="square" rtlCol="0">
            <a:spAutoFit/>
          </a:bodyPr>
          <a:lstStyle/>
          <a:p>
            <a:r>
              <a:rPr lang="en-US" sz="2000" dirty="0">
                <a:solidFill>
                  <a:schemeClr val="bg1"/>
                </a:solidFill>
              </a:rPr>
              <a:t>What if?</a:t>
            </a:r>
          </a:p>
        </p:txBody>
      </p:sp>
    </p:spTree>
    <p:extLst>
      <p:ext uri="{BB962C8B-B14F-4D97-AF65-F5344CB8AC3E}">
        <p14:creationId xmlns:p14="http://schemas.microsoft.com/office/powerpoint/2010/main" val="1393112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6" y="671804"/>
            <a:ext cx="3783514" cy="1077218"/>
          </a:xfrm>
          <a:prstGeom prst="rect">
            <a:avLst/>
          </a:prstGeom>
          <a:noFill/>
        </p:spPr>
        <p:txBody>
          <a:bodyPr wrap="square" rtlCol="0">
            <a:spAutoFit/>
          </a:bodyPr>
          <a:lstStyle/>
          <a:p>
            <a:r>
              <a:rPr lang="en-US" sz="3200" b="1" u="sng" dirty="0"/>
              <a:t>Evidence-based </a:t>
            </a:r>
          </a:p>
          <a:p>
            <a:r>
              <a:rPr lang="en-US" sz="3200" b="1" u="sng" dirty="0"/>
              <a:t>Treatment of OCD:</a:t>
            </a:r>
          </a:p>
        </p:txBody>
      </p:sp>
      <p:sp>
        <p:nvSpPr>
          <p:cNvPr id="4" name="TextBox 3">
            <a:extLst>
              <a:ext uri="{FF2B5EF4-FFF2-40B4-BE49-F238E27FC236}">
                <a16:creationId xmlns:a16="http://schemas.microsoft.com/office/drawing/2014/main" id="{87975853-F064-764F-A50B-E164CCBC2A2C}"/>
              </a:ext>
            </a:extLst>
          </p:cNvPr>
          <p:cNvSpPr txBox="1"/>
          <p:nvPr/>
        </p:nvSpPr>
        <p:spPr>
          <a:xfrm>
            <a:off x="242047" y="1749022"/>
            <a:ext cx="6239436" cy="4247317"/>
          </a:xfrm>
          <a:prstGeom prst="rect">
            <a:avLst/>
          </a:prstGeom>
          <a:noFill/>
        </p:spPr>
        <p:txBody>
          <a:bodyPr wrap="square" rtlCol="0">
            <a:spAutoFit/>
          </a:bodyPr>
          <a:lstStyle/>
          <a:p>
            <a:r>
              <a:rPr lang="en-US" sz="2400" b="1" u="sng" dirty="0"/>
              <a:t>CBT with Exposure/Response Prevention (ERP)</a:t>
            </a:r>
          </a:p>
          <a:p>
            <a:pPr>
              <a:buFont typeface="Wingdings" pitchFamily="2" charset="2"/>
              <a:buChar char="v"/>
            </a:pPr>
            <a:r>
              <a:rPr lang="en-US" b="1" u="sng" dirty="0"/>
              <a:t>Course and Development of Treatment</a:t>
            </a:r>
          </a:p>
          <a:p>
            <a:pPr lvl="1">
              <a:buFont typeface="Wingdings" pitchFamily="2" charset="2"/>
              <a:buChar char="v"/>
            </a:pPr>
            <a:r>
              <a:rPr lang="en-US" b="1" dirty="0"/>
              <a:t>Recognize cognitive distortions</a:t>
            </a:r>
          </a:p>
          <a:p>
            <a:pPr lvl="1">
              <a:buFont typeface="Wingdings" pitchFamily="2" charset="2"/>
              <a:buChar char="v"/>
            </a:pPr>
            <a:r>
              <a:rPr lang="en-US" b="1" dirty="0"/>
              <a:t>Dispute dysfunctional beliefs</a:t>
            </a:r>
          </a:p>
          <a:p>
            <a:pPr lvl="1">
              <a:buFont typeface="Wingdings" pitchFamily="2" charset="2"/>
              <a:buChar char="v"/>
            </a:pPr>
            <a:r>
              <a:rPr lang="en-US" b="1" dirty="0"/>
              <a:t>Change reinforcement schema</a:t>
            </a:r>
          </a:p>
          <a:p>
            <a:pPr lvl="1"/>
            <a:r>
              <a:rPr lang="en-US" sz="1500" dirty="0"/>
              <a:t>(</a:t>
            </a:r>
            <a:r>
              <a:rPr lang="en-US" sz="1500" dirty="0" err="1"/>
              <a:t>Uhre</a:t>
            </a:r>
            <a:r>
              <a:rPr lang="en-US" sz="1500" dirty="0"/>
              <a:t>, </a:t>
            </a:r>
            <a:r>
              <a:rPr lang="en-US" sz="1500" dirty="0" err="1"/>
              <a:t>Uhre</a:t>
            </a:r>
            <a:r>
              <a:rPr lang="en-US" sz="1500" dirty="0"/>
              <a:t>, </a:t>
            </a:r>
            <a:r>
              <a:rPr lang="en-US" sz="1500" dirty="0" err="1"/>
              <a:t>Lonfeldt</a:t>
            </a:r>
            <a:r>
              <a:rPr lang="en-US" sz="1500" dirty="0"/>
              <a:t> et al. 2020)</a:t>
            </a:r>
          </a:p>
          <a:p>
            <a:pPr lvl="1"/>
            <a:endParaRPr lang="en-US" sz="1500" dirty="0"/>
          </a:p>
          <a:p>
            <a:pPr>
              <a:buFont typeface="Wingdings" pitchFamily="2" charset="2"/>
              <a:buChar char="v"/>
            </a:pPr>
            <a:r>
              <a:rPr lang="en-US" sz="2000" b="1" dirty="0"/>
              <a:t>Many adults and children recover with CBT treatment only</a:t>
            </a:r>
          </a:p>
          <a:p>
            <a:pPr>
              <a:buFont typeface="Wingdings" pitchFamily="2" charset="2"/>
              <a:buChar char="v"/>
            </a:pPr>
            <a:r>
              <a:rPr lang="en-US" sz="2000" b="1" dirty="0"/>
              <a:t>Complex/difficult cases may require combination therapy</a:t>
            </a:r>
          </a:p>
          <a:p>
            <a:pPr>
              <a:buFont typeface="Wingdings" pitchFamily="2" charset="2"/>
              <a:buChar char="v"/>
            </a:pPr>
            <a:r>
              <a:rPr lang="en-US" sz="2000" b="1" dirty="0"/>
              <a:t>Those who recover with CBT stay better longer than those who recover with meds.</a:t>
            </a:r>
          </a:p>
        </p:txBody>
      </p:sp>
      <p:pic>
        <p:nvPicPr>
          <p:cNvPr id="8" name="Picture 7">
            <a:extLst>
              <a:ext uri="{FF2B5EF4-FFF2-40B4-BE49-F238E27FC236}">
                <a16:creationId xmlns:a16="http://schemas.microsoft.com/office/drawing/2014/main" id="{C1318ACB-98EB-664D-9A69-C7F3D4C39C1B}"/>
              </a:ext>
            </a:extLst>
          </p:cNvPr>
          <p:cNvPicPr>
            <a:picLocks noChangeAspect="1"/>
          </p:cNvPicPr>
          <p:nvPr/>
        </p:nvPicPr>
        <p:blipFill>
          <a:blip r:embed="rId3"/>
          <a:stretch>
            <a:fillRect/>
          </a:stretch>
        </p:blipFill>
        <p:spPr>
          <a:xfrm>
            <a:off x="6481484" y="1842654"/>
            <a:ext cx="5576102" cy="4386204"/>
          </a:xfrm>
          <a:prstGeom prst="rect">
            <a:avLst/>
          </a:prstGeom>
        </p:spPr>
      </p:pic>
    </p:spTree>
    <p:extLst>
      <p:ext uri="{BB962C8B-B14F-4D97-AF65-F5344CB8AC3E}">
        <p14:creationId xmlns:p14="http://schemas.microsoft.com/office/powerpoint/2010/main" val="2755300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0267" y="671804"/>
            <a:ext cx="3881921" cy="1077218"/>
          </a:xfrm>
          <a:prstGeom prst="rect">
            <a:avLst/>
          </a:prstGeom>
          <a:noFill/>
        </p:spPr>
        <p:txBody>
          <a:bodyPr wrap="square" rtlCol="0">
            <a:spAutoFit/>
          </a:bodyPr>
          <a:lstStyle/>
          <a:p>
            <a:r>
              <a:rPr lang="en-US" sz="3200" b="1" u="sng" dirty="0"/>
              <a:t>Evidence-based </a:t>
            </a:r>
          </a:p>
          <a:p>
            <a:r>
              <a:rPr lang="en-US" sz="3200" b="1" u="sng" dirty="0"/>
              <a:t>Treatment of OCD:</a:t>
            </a:r>
          </a:p>
        </p:txBody>
      </p:sp>
      <p:sp>
        <p:nvSpPr>
          <p:cNvPr id="4" name="TextBox 3">
            <a:extLst>
              <a:ext uri="{FF2B5EF4-FFF2-40B4-BE49-F238E27FC236}">
                <a16:creationId xmlns:a16="http://schemas.microsoft.com/office/drawing/2014/main" id="{87975853-F064-764F-A50B-E164CCBC2A2C}"/>
              </a:ext>
            </a:extLst>
          </p:cNvPr>
          <p:cNvSpPr txBox="1"/>
          <p:nvPr/>
        </p:nvSpPr>
        <p:spPr>
          <a:xfrm>
            <a:off x="242047" y="1749022"/>
            <a:ext cx="5177118" cy="3754874"/>
          </a:xfrm>
          <a:prstGeom prst="rect">
            <a:avLst/>
          </a:prstGeom>
          <a:noFill/>
        </p:spPr>
        <p:txBody>
          <a:bodyPr wrap="square" rtlCol="0">
            <a:spAutoFit/>
          </a:bodyPr>
          <a:lstStyle/>
          <a:p>
            <a:endParaRPr lang="en-US" sz="2800" b="1" u="sng" dirty="0"/>
          </a:p>
          <a:p>
            <a:r>
              <a:rPr lang="en-US" sz="2400" b="1" u="sng" dirty="0"/>
              <a:t>Psychopharmacology</a:t>
            </a:r>
          </a:p>
          <a:p>
            <a:endParaRPr lang="en-US" sz="2400" b="1" u="sng" dirty="0"/>
          </a:p>
          <a:p>
            <a:pPr>
              <a:buFont typeface="Wingdings" pitchFamily="2" charset="2"/>
              <a:buChar char="v"/>
            </a:pPr>
            <a:r>
              <a:rPr lang="en-US" b="1" dirty="0"/>
              <a:t>SSRI’s: First line-Adults and </a:t>
            </a:r>
            <a:r>
              <a:rPr lang="en-US" b="1" dirty="0" err="1"/>
              <a:t>Peds</a:t>
            </a:r>
            <a:r>
              <a:rPr lang="en-US" b="1" dirty="0"/>
              <a:t>.</a:t>
            </a:r>
          </a:p>
          <a:p>
            <a:endParaRPr lang="en-US" b="1" dirty="0"/>
          </a:p>
          <a:p>
            <a:pPr lvl="1">
              <a:buFont typeface="Wingdings" pitchFamily="2" charset="2"/>
              <a:buChar char="v"/>
            </a:pPr>
            <a:r>
              <a:rPr lang="en-US" b="1" dirty="0"/>
              <a:t>Fluvoxamine (Luvox)</a:t>
            </a:r>
          </a:p>
          <a:p>
            <a:pPr lvl="1">
              <a:buFont typeface="Wingdings" pitchFamily="2" charset="2"/>
              <a:buChar char="v"/>
            </a:pPr>
            <a:r>
              <a:rPr lang="en-US" b="1" dirty="0"/>
              <a:t>Sertraline (Zoloft)</a:t>
            </a:r>
          </a:p>
          <a:p>
            <a:pPr lvl="1">
              <a:buFont typeface="Wingdings" pitchFamily="2" charset="2"/>
              <a:buChar char="v"/>
            </a:pPr>
            <a:r>
              <a:rPr lang="en-US" b="1" dirty="0"/>
              <a:t>Fluoxetine (Prozac)</a:t>
            </a:r>
          </a:p>
          <a:p>
            <a:pPr lvl="1">
              <a:buFont typeface="Wingdings" pitchFamily="2" charset="2"/>
              <a:buChar char="v"/>
            </a:pPr>
            <a:r>
              <a:rPr lang="en-US" b="1" dirty="0"/>
              <a:t>Escitalopram (Lexapro) *</a:t>
            </a:r>
          </a:p>
          <a:p>
            <a:pPr lvl="1"/>
            <a:endParaRPr lang="en-US" b="1" dirty="0"/>
          </a:p>
          <a:p>
            <a:pPr>
              <a:buFont typeface="Wingdings" pitchFamily="2" charset="2"/>
              <a:buChar char="v"/>
            </a:pPr>
            <a:r>
              <a:rPr lang="en-US" b="1" dirty="0"/>
              <a:t>Tricyclic –Tertiary amine</a:t>
            </a:r>
          </a:p>
          <a:p>
            <a:pPr lvl="1">
              <a:buFont typeface="Wingdings" pitchFamily="2" charset="2"/>
              <a:buChar char="v"/>
            </a:pPr>
            <a:r>
              <a:rPr lang="en-US" b="1" dirty="0"/>
              <a:t>Clomipramine (Anafranil)</a:t>
            </a:r>
          </a:p>
        </p:txBody>
      </p:sp>
      <p:sp>
        <p:nvSpPr>
          <p:cNvPr id="3" name="TextBox 2">
            <a:extLst>
              <a:ext uri="{FF2B5EF4-FFF2-40B4-BE49-F238E27FC236}">
                <a16:creationId xmlns:a16="http://schemas.microsoft.com/office/drawing/2014/main" id="{909B3427-1DCA-9F46-B15B-C5BBCBC28DC0}"/>
              </a:ext>
            </a:extLst>
          </p:cNvPr>
          <p:cNvSpPr txBox="1"/>
          <p:nvPr/>
        </p:nvSpPr>
        <p:spPr>
          <a:xfrm>
            <a:off x="6804212" y="1909482"/>
            <a:ext cx="5056094" cy="3724096"/>
          </a:xfrm>
          <a:prstGeom prst="rect">
            <a:avLst/>
          </a:prstGeom>
          <a:noFill/>
        </p:spPr>
        <p:txBody>
          <a:bodyPr wrap="square" rtlCol="0">
            <a:spAutoFit/>
          </a:bodyPr>
          <a:lstStyle/>
          <a:p>
            <a:r>
              <a:rPr lang="en-US" sz="2000" b="1" u="sng" dirty="0"/>
              <a:t>Medication Pearls:</a:t>
            </a:r>
          </a:p>
          <a:p>
            <a:endParaRPr lang="en-US" dirty="0"/>
          </a:p>
          <a:p>
            <a:r>
              <a:rPr lang="en-US" sz="2000" b="1" dirty="0"/>
              <a:t>Remember that:</a:t>
            </a:r>
          </a:p>
          <a:p>
            <a:endParaRPr lang="en-US" sz="2000" b="1" dirty="0"/>
          </a:p>
          <a:p>
            <a:pPr marL="342900" indent="-342900">
              <a:buAutoNum type="arabicPeriod"/>
            </a:pPr>
            <a:r>
              <a:rPr lang="en-US" sz="2000" b="1" dirty="0"/>
              <a:t>OCD may require higher doses of medication than might be typical of GAD or Major Depression. Be brave.</a:t>
            </a:r>
          </a:p>
          <a:p>
            <a:pPr marL="342900" indent="-342900">
              <a:buAutoNum type="arabicPeriod"/>
            </a:pPr>
            <a:endParaRPr lang="en-US" sz="2000" b="1" dirty="0"/>
          </a:p>
          <a:p>
            <a:pPr marL="342900" indent="-342900">
              <a:buAutoNum type="arabicPeriod"/>
            </a:pPr>
            <a:r>
              <a:rPr lang="en-US" sz="2000" b="1" dirty="0"/>
              <a:t>OCD may take longer to respond to medications than other anxiety disorders or depression. Be patient</a:t>
            </a:r>
          </a:p>
          <a:p>
            <a:endParaRPr lang="en-US" dirty="0"/>
          </a:p>
        </p:txBody>
      </p:sp>
    </p:spTree>
    <p:extLst>
      <p:ext uri="{BB962C8B-B14F-4D97-AF65-F5344CB8AC3E}">
        <p14:creationId xmlns:p14="http://schemas.microsoft.com/office/powerpoint/2010/main" val="3930740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6" y="671804"/>
            <a:ext cx="5625760" cy="584775"/>
          </a:xfrm>
          <a:prstGeom prst="rect">
            <a:avLst/>
          </a:prstGeom>
          <a:noFill/>
        </p:spPr>
        <p:txBody>
          <a:bodyPr wrap="square" rtlCol="0">
            <a:spAutoFit/>
          </a:bodyPr>
          <a:lstStyle/>
          <a:p>
            <a:r>
              <a:rPr lang="en-US" sz="3200" b="1" u="sng" dirty="0"/>
              <a:t>Summary and Conclusions:</a:t>
            </a:r>
          </a:p>
        </p:txBody>
      </p:sp>
      <p:sp>
        <p:nvSpPr>
          <p:cNvPr id="6" name="TextBox 5">
            <a:extLst>
              <a:ext uri="{FF2B5EF4-FFF2-40B4-BE49-F238E27FC236}">
                <a16:creationId xmlns:a16="http://schemas.microsoft.com/office/drawing/2014/main" id="{FACAE6F4-CDED-5F4E-872C-B8E196F18F35}"/>
              </a:ext>
            </a:extLst>
          </p:cNvPr>
          <p:cNvSpPr txBox="1"/>
          <p:nvPr/>
        </p:nvSpPr>
        <p:spPr>
          <a:xfrm>
            <a:off x="147917" y="1667435"/>
            <a:ext cx="7637929" cy="3108543"/>
          </a:xfrm>
          <a:prstGeom prst="rect">
            <a:avLst/>
          </a:prstGeom>
          <a:noFill/>
        </p:spPr>
        <p:txBody>
          <a:bodyPr wrap="square" rtlCol="0">
            <a:spAutoFit/>
          </a:bodyPr>
          <a:lstStyle/>
          <a:p>
            <a:r>
              <a:rPr lang="en-US" sz="2800" b="1" u="sng" dirty="0"/>
              <a:t>OCD is </a:t>
            </a:r>
          </a:p>
          <a:p>
            <a:endParaRPr lang="en-US" sz="2800" b="1" dirty="0"/>
          </a:p>
          <a:p>
            <a:pPr>
              <a:buFont typeface="Wingdings" pitchFamily="2" charset="2"/>
              <a:buChar char="v"/>
            </a:pPr>
            <a:r>
              <a:rPr lang="en-US" sz="2000" b="1" dirty="0"/>
              <a:t>a </a:t>
            </a:r>
            <a:r>
              <a:rPr lang="en-US" sz="2000" b="1" u="sng" dirty="0"/>
              <a:t>frequently missed diagnosis</a:t>
            </a:r>
            <a:r>
              <a:rPr lang="en-US" sz="2000" b="1" dirty="0"/>
              <a:t> in Primary Care (for a variety of reasons)</a:t>
            </a:r>
          </a:p>
          <a:p>
            <a:endParaRPr lang="en-US" sz="2000" b="1" dirty="0"/>
          </a:p>
          <a:p>
            <a:pPr>
              <a:buFont typeface="Wingdings" pitchFamily="2" charset="2"/>
              <a:buChar char="v"/>
            </a:pPr>
            <a:r>
              <a:rPr lang="en-US" sz="2000" b="1" dirty="0"/>
              <a:t>responsible for </a:t>
            </a:r>
            <a:r>
              <a:rPr lang="en-US" sz="2000" b="1" u="sng" dirty="0"/>
              <a:t>high levels of disability</a:t>
            </a:r>
            <a:r>
              <a:rPr lang="en-US" sz="2000" b="1" dirty="0"/>
              <a:t>, </a:t>
            </a:r>
            <a:r>
              <a:rPr lang="en-US" sz="2000" b="1" u="sng" dirty="0"/>
              <a:t>decreased Quality of Life</a:t>
            </a:r>
            <a:r>
              <a:rPr lang="en-US" sz="2000" b="1" dirty="0"/>
              <a:t>, and </a:t>
            </a:r>
            <a:r>
              <a:rPr lang="en-US" sz="2000" b="1" u="sng" dirty="0"/>
              <a:t>increased complexity</a:t>
            </a:r>
            <a:r>
              <a:rPr lang="en-US" sz="2000" b="1" dirty="0"/>
              <a:t> of comorbid conditions</a:t>
            </a:r>
          </a:p>
          <a:p>
            <a:endParaRPr lang="en-US" sz="2000" b="1" dirty="0"/>
          </a:p>
          <a:p>
            <a:pPr>
              <a:buFont typeface="Wingdings" pitchFamily="2" charset="2"/>
              <a:buChar char="v"/>
            </a:pPr>
            <a:r>
              <a:rPr lang="en-US" sz="2000" b="1" u="sng" dirty="0"/>
              <a:t>readily assessable and treatable</a:t>
            </a:r>
            <a:r>
              <a:rPr lang="en-US" sz="2000" b="1" dirty="0"/>
              <a:t> in primary care settings</a:t>
            </a:r>
          </a:p>
        </p:txBody>
      </p:sp>
      <p:pic>
        <p:nvPicPr>
          <p:cNvPr id="7" name="Picture 6">
            <a:extLst>
              <a:ext uri="{FF2B5EF4-FFF2-40B4-BE49-F238E27FC236}">
                <a16:creationId xmlns:a16="http://schemas.microsoft.com/office/drawing/2014/main" id="{EC4C2FD0-9576-B14A-AE41-37BD25A1551A}"/>
              </a:ext>
            </a:extLst>
          </p:cNvPr>
          <p:cNvPicPr>
            <a:picLocks noChangeAspect="1"/>
          </p:cNvPicPr>
          <p:nvPr/>
        </p:nvPicPr>
        <p:blipFill>
          <a:blip r:embed="rId3"/>
          <a:stretch>
            <a:fillRect/>
          </a:stretch>
        </p:blipFill>
        <p:spPr>
          <a:xfrm>
            <a:off x="8299320" y="1454727"/>
            <a:ext cx="3892680" cy="4999283"/>
          </a:xfrm>
          <a:prstGeom prst="rect">
            <a:avLst/>
          </a:prstGeom>
        </p:spPr>
      </p:pic>
    </p:spTree>
    <p:extLst>
      <p:ext uri="{BB962C8B-B14F-4D97-AF65-F5344CB8AC3E}">
        <p14:creationId xmlns:p14="http://schemas.microsoft.com/office/powerpoint/2010/main" val="132496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Disclosures</a:t>
            </a:r>
          </a:p>
        </p:txBody>
      </p:sp>
      <p:sp>
        <p:nvSpPr>
          <p:cNvPr id="6" name="Content Placeholder 5"/>
          <p:cNvSpPr>
            <a:spLocks noGrp="1"/>
          </p:cNvSpPr>
          <p:nvPr>
            <p:ph idx="1"/>
          </p:nvPr>
        </p:nvSpPr>
        <p:spPr/>
        <p:txBody>
          <a:bodyPr/>
          <a:lstStyle/>
          <a:p>
            <a:pPr marL="0" indent="0">
              <a:buNone/>
            </a:pPr>
            <a:r>
              <a:rPr lang="en-US" b="1" u="sng" dirty="0"/>
              <a:t>Disclosure and Financial Disclaimer</a:t>
            </a:r>
            <a:r>
              <a:rPr lang="en-US" dirty="0"/>
              <a:t>:</a:t>
            </a:r>
          </a:p>
          <a:p>
            <a:pPr marL="0" indent="0">
              <a:buNone/>
            </a:pPr>
            <a:endParaRPr lang="en-US" dirty="0"/>
          </a:p>
          <a:p>
            <a:pPr marL="0" indent="0">
              <a:buNone/>
            </a:pPr>
            <a:endParaRPr lang="en-US" dirty="0"/>
          </a:p>
          <a:p>
            <a:pPr marL="0" indent="0">
              <a:buNone/>
            </a:pPr>
            <a:endParaRPr lang="en-US" dirty="0"/>
          </a:p>
          <a:p>
            <a:pPr>
              <a:buFont typeface="Wingdings" pitchFamily="2" charset="2"/>
              <a:buChar char="v"/>
            </a:pPr>
            <a:r>
              <a:rPr lang="en-US" dirty="0"/>
              <a:t>The presenter has no conflicts of interest or financial incentives to declare regarding this material and presentation. </a:t>
            </a:r>
          </a:p>
          <a:p>
            <a:pPr marL="0" indent="0">
              <a:buNone/>
            </a:pPr>
            <a:endParaRPr lang="en-US" dirty="0"/>
          </a:p>
        </p:txBody>
      </p:sp>
    </p:spTree>
    <p:extLst>
      <p:ext uri="{BB962C8B-B14F-4D97-AF65-F5344CB8AC3E}">
        <p14:creationId xmlns:p14="http://schemas.microsoft.com/office/powerpoint/2010/main" val="688874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6" y="671804"/>
            <a:ext cx="5625760" cy="584775"/>
          </a:xfrm>
          <a:prstGeom prst="rect">
            <a:avLst/>
          </a:prstGeom>
          <a:noFill/>
        </p:spPr>
        <p:txBody>
          <a:bodyPr wrap="square" rtlCol="0">
            <a:spAutoFit/>
          </a:bodyPr>
          <a:lstStyle/>
          <a:p>
            <a:r>
              <a:rPr lang="en-US" sz="3200" b="1" u="sng" dirty="0"/>
              <a:t>References:</a:t>
            </a:r>
          </a:p>
        </p:txBody>
      </p:sp>
      <p:sp>
        <p:nvSpPr>
          <p:cNvPr id="6" name="TextBox 5">
            <a:extLst>
              <a:ext uri="{FF2B5EF4-FFF2-40B4-BE49-F238E27FC236}">
                <a16:creationId xmlns:a16="http://schemas.microsoft.com/office/drawing/2014/main" id="{FACAE6F4-CDED-5F4E-872C-B8E196F18F35}"/>
              </a:ext>
            </a:extLst>
          </p:cNvPr>
          <p:cNvSpPr txBox="1"/>
          <p:nvPr/>
        </p:nvSpPr>
        <p:spPr>
          <a:xfrm>
            <a:off x="147917" y="1667435"/>
            <a:ext cx="11806518" cy="3970318"/>
          </a:xfrm>
          <a:prstGeom prst="rect">
            <a:avLst/>
          </a:prstGeom>
          <a:noFill/>
        </p:spPr>
        <p:txBody>
          <a:bodyPr wrap="square" rtlCol="0">
            <a:spAutoFit/>
          </a:bodyPr>
          <a:lstStyle/>
          <a:p>
            <a:r>
              <a:rPr lang="en-US" sz="1400" dirty="0"/>
              <a:t>American Psychiatric Association. (2013). </a:t>
            </a:r>
            <a:r>
              <a:rPr lang="en-US" sz="1400" i="1" dirty="0"/>
              <a:t>Diagnostic and statistical manual of mental disorders</a:t>
            </a:r>
            <a:r>
              <a:rPr lang="en-US" sz="1400" dirty="0"/>
              <a:t> (5th ed.). 	</a:t>
            </a:r>
            <a:r>
              <a:rPr lang="en-US" sz="1400" dirty="0">
                <a:hlinkClick r:id="rId3"/>
              </a:rPr>
              <a:t>https://doi.org/10.1176/appi.books.9780890425596</a:t>
            </a:r>
            <a:endParaRPr lang="en-US" sz="1400" dirty="0"/>
          </a:p>
          <a:p>
            <a:r>
              <a:rPr lang="en-US" sz="1400" dirty="0" err="1"/>
              <a:t>Angelakis</a:t>
            </a:r>
            <a:r>
              <a:rPr lang="en-US" sz="1400" dirty="0"/>
              <a:t>, I., Gooding, P., Tarrier, N., &amp; </a:t>
            </a:r>
            <a:r>
              <a:rPr lang="en-US" sz="1400" dirty="0" err="1"/>
              <a:t>Panagioti</a:t>
            </a:r>
            <a:r>
              <a:rPr lang="en-US" sz="1400" dirty="0"/>
              <a:t>, M. (2015). Suicidality in obsessive compulsive disorder (OCD): a systematic review and meta-	analysis. </a:t>
            </a:r>
            <a:r>
              <a:rPr lang="en-US" sz="1400" i="1" dirty="0" err="1"/>
              <a:t>Clin</a:t>
            </a:r>
            <a:r>
              <a:rPr lang="en-US" sz="1400" i="1" dirty="0"/>
              <a:t> </a:t>
            </a:r>
            <a:r>
              <a:rPr lang="en-US" sz="1400" i="1" dirty="0" err="1"/>
              <a:t>Psychol</a:t>
            </a:r>
            <a:r>
              <a:rPr lang="en-US" sz="1400" i="1" dirty="0"/>
              <a:t> Rev</a:t>
            </a:r>
            <a:r>
              <a:rPr lang="en-US" sz="1400" dirty="0"/>
              <a:t>. 39: 1.</a:t>
            </a:r>
          </a:p>
          <a:p>
            <a:r>
              <a:rPr lang="en-US" sz="1400" dirty="0" err="1"/>
              <a:t>Bienvenu</a:t>
            </a:r>
            <a:r>
              <a:rPr lang="en-US" sz="1400" dirty="0"/>
              <a:t>, O., Samuels, J., </a:t>
            </a:r>
            <a:r>
              <a:rPr lang="en-US" sz="1400" dirty="0" err="1"/>
              <a:t>Wuyek</a:t>
            </a:r>
            <a:r>
              <a:rPr lang="en-US" sz="1400" dirty="0"/>
              <a:t>, L., et al. (2012). Is obsessive-compulsive disorder an anxiety disorder, and what, if any, are spectrum disorders? 	A family study perspective. </a:t>
            </a:r>
            <a:r>
              <a:rPr lang="en-US" sz="1400" i="1" dirty="0" err="1"/>
              <a:t>Psychol</a:t>
            </a:r>
            <a:r>
              <a:rPr lang="en-US" sz="1400" i="1" dirty="0"/>
              <a:t> Med</a:t>
            </a:r>
            <a:r>
              <a:rPr lang="en-US" sz="1400" dirty="0"/>
              <a:t>; 42(1), 1-13</a:t>
            </a:r>
          </a:p>
          <a:p>
            <a:r>
              <a:rPr lang="en-US" sz="1400" dirty="0" err="1"/>
              <a:t>Brakoulias</a:t>
            </a:r>
            <a:r>
              <a:rPr lang="en-US" sz="1400" dirty="0"/>
              <a:t>, V., </a:t>
            </a:r>
            <a:r>
              <a:rPr lang="en-US" sz="1400" dirty="0" err="1"/>
              <a:t>Starcevic</a:t>
            </a:r>
            <a:r>
              <a:rPr lang="en-US" sz="1400" dirty="0"/>
              <a:t>, V., </a:t>
            </a:r>
            <a:r>
              <a:rPr lang="en-US" sz="1400" dirty="0" err="1"/>
              <a:t>Belloch</a:t>
            </a:r>
            <a:r>
              <a:rPr lang="en-US" sz="1400" dirty="0"/>
              <a:t>, V., et al. (2017). Comorbidity, age of onset and suicidality in obsessive-compulsive disorder (OCD): An 	international collaboration. </a:t>
            </a:r>
            <a:r>
              <a:rPr lang="en-US" sz="1400" i="1" dirty="0" err="1"/>
              <a:t>Compr</a:t>
            </a:r>
            <a:r>
              <a:rPr lang="en-US" sz="1400" i="1" dirty="0"/>
              <a:t> Psychiatry</a:t>
            </a:r>
            <a:r>
              <a:rPr lang="en-US" sz="1400" dirty="0"/>
              <a:t>. 76:79. </a:t>
            </a:r>
          </a:p>
          <a:p>
            <a:r>
              <a:rPr lang="en-US" sz="1400" dirty="0"/>
              <a:t>Carmi, L., </a:t>
            </a:r>
            <a:r>
              <a:rPr lang="en-US" sz="1400" dirty="0" err="1"/>
              <a:t>Brakoulias</a:t>
            </a:r>
            <a:r>
              <a:rPr lang="en-US" sz="1400" dirty="0"/>
              <a:t>, V., Ben </a:t>
            </a:r>
            <a:r>
              <a:rPr lang="en-US" sz="1400" dirty="0" err="1"/>
              <a:t>Aroush</a:t>
            </a:r>
            <a:r>
              <a:rPr lang="en-US" sz="1400" dirty="0"/>
              <a:t>, O., Cohen, H. &amp; Zohar, J. (2022). A prospective clinical </a:t>
            </a:r>
            <a:r>
              <a:rPr lang="en-US" sz="1400" dirty="0" err="1"/>
              <a:t>cohor</a:t>
            </a:r>
            <a:r>
              <a:rPr lang="en-US" sz="1400" dirty="0"/>
              <a:t>-based study of the prevalence of OCD, OCD 	and related disorders and tics in families of patients with OCD. </a:t>
            </a:r>
            <a:r>
              <a:rPr lang="en-US" sz="1400" i="1" dirty="0"/>
              <a:t>BMC </a:t>
            </a:r>
            <a:r>
              <a:rPr lang="en-US" sz="1400" i="1" dirty="0" err="1"/>
              <a:t>Psyhiatry</a:t>
            </a:r>
            <a:r>
              <a:rPr lang="en-US" sz="1400" dirty="0"/>
              <a:t>; 22:190.  </a:t>
            </a:r>
            <a:r>
              <a:rPr lang="en-US" sz="1400" dirty="0">
                <a:hlinkClick r:id="rId4"/>
              </a:rPr>
              <a:t>https://doi.org/10.1186/s12888-022-03807-4</a:t>
            </a:r>
            <a:r>
              <a:rPr lang="en-US" sz="1400" dirty="0"/>
              <a:t> </a:t>
            </a:r>
          </a:p>
          <a:p>
            <a:r>
              <a:rPr lang="en-US" sz="1400" dirty="0"/>
              <a:t>Douglass, H., Moffitt, T., Dar, R., McGee, R., &amp; Silva, P. (1995). Obsessive-compulsive disorder in a birth cohort of 18 year </a:t>
            </a:r>
            <a:r>
              <a:rPr lang="en-US" sz="1400" dirty="0" err="1"/>
              <a:t>olds</a:t>
            </a:r>
            <a:r>
              <a:rPr lang="en-US" sz="1400" dirty="0"/>
              <a:t>: prevalence and 	predictions. </a:t>
            </a:r>
            <a:r>
              <a:rPr lang="en-US" sz="1400" i="1" dirty="0"/>
              <a:t>J Am </a:t>
            </a:r>
            <a:r>
              <a:rPr lang="en-US" sz="1400" i="1" dirty="0" err="1"/>
              <a:t>Acad</a:t>
            </a:r>
            <a:r>
              <a:rPr lang="en-US" sz="1400" i="1" dirty="0"/>
              <a:t> </a:t>
            </a:r>
            <a:r>
              <a:rPr lang="en-US" sz="1400" i="1" dirty="0" err="1"/>
              <a:t>Chld</a:t>
            </a:r>
            <a:r>
              <a:rPr lang="en-US" sz="1400" i="1" dirty="0"/>
              <a:t> </a:t>
            </a:r>
            <a:r>
              <a:rPr lang="en-US" sz="1400" i="1" dirty="0" err="1"/>
              <a:t>Adol</a:t>
            </a:r>
            <a:r>
              <a:rPr lang="en-US" sz="1400" i="1" dirty="0"/>
              <a:t> Psychiatry</a:t>
            </a:r>
            <a:r>
              <a:rPr lang="en-US" sz="1400" dirty="0"/>
              <a:t>, Nov.; 34(11): 1424-31.</a:t>
            </a:r>
          </a:p>
          <a:p>
            <a:r>
              <a:rPr lang="en-US" sz="1400" dirty="0"/>
              <a:t>Falk, A., Goldman, R., &amp; </a:t>
            </a:r>
            <a:r>
              <a:rPr lang="en-US" sz="1400" dirty="0" err="1"/>
              <a:t>Mohatt</a:t>
            </a:r>
            <a:r>
              <a:rPr lang="en-US" sz="1400" dirty="0"/>
              <a:t>, J. (June 2020). Is it OCD or an anxiety disorder? Considerations for differential diagnosis and treatment in youth. 	Retrieved from </a:t>
            </a:r>
            <a:r>
              <a:rPr lang="en-US" sz="1400" dirty="0">
                <a:hlinkClick r:id="rId5"/>
              </a:rPr>
              <a:t>www.psychiatrictimes.com</a:t>
            </a:r>
            <a:r>
              <a:rPr lang="en-US" sz="1400" dirty="0"/>
              <a:t>. 22-24.</a:t>
            </a:r>
          </a:p>
          <a:p>
            <a:r>
              <a:rPr lang="en-US" sz="1400" dirty="0"/>
              <a:t>Fawcett, E., Power, H., &amp; Fawcett, J. (2020). Women are at greater risk of OCD than men: A meta-analytic review of OCD prevalence worldwide. </a:t>
            </a:r>
            <a:r>
              <a:rPr lang="en-US" sz="1400" i="1" dirty="0"/>
              <a:t>J 	</a:t>
            </a:r>
            <a:r>
              <a:rPr lang="en-US" sz="1400" i="1" dirty="0" err="1"/>
              <a:t>Clin</a:t>
            </a:r>
            <a:r>
              <a:rPr lang="en-US" sz="1400" i="1" dirty="0"/>
              <a:t> Psychiatry</a:t>
            </a:r>
            <a:r>
              <a:rPr lang="en-US" sz="1400" dirty="0"/>
              <a:t>; 81(4) </a:t>
            </a:r>
            <a:r>
              <a:rPr lang="en-US" sz="1400" dirty="0" err="1"/>
              <a:t>Epub</a:t>
            </a:r>
            <a:r>
              <a:rPr lang="en-US" sz="1400" dirty="0"/>
              <a:t> June 23.</a:t>
            </a:r>
          </a:p>
          <a:p>
            <a:r>
              <a:rPr lang="en-US" sz="1400" dirty="0"/>
              <a:t>Goodman, W., Price, L., Rasmussen, S., &amp; </a:t>
            </a:r>
            <a:r>
              <a:rPr lang="en-US" sz="1400" dirty="0" err="1"/>
              <a:t>Mazure</a:t>
            </a:r>
            <a:r>
              <a:rPr lang="en-US" sz="1400" dirty="0"/>
              <a:t>, C. (1989). The Yale-Brown Obsessive Compulsive Scale: 1. Development, use and reliability. 	Archives of General Psychiatry, 46, 1006-1011.</a:t>
            </a:r>
          </a:p>
        </p:txBody>
      </p:sp>
    </p:spTree>
    <p:extLst>
      <p:ext uri="{BB962C8B-B14F-4D97-AF65-F5344CB8AC3E}">
        <p14:creationId xmlns:p14="http://schemas.microsoft.com/office/powerpoint/2010/main" val="1848425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6" y="671804"/>
            <a:ext cx="5625760" cy="584775"/>
          </a:xfrm>
          <a:prstGeom prst="rect">
            <a:avLst/>
          </a:prstGeom>
          <a:noFill/>
        </p:spPr>
        <p:txBody>
          <a:bodyPr wrap="square" rtlCol="0">
            <a:spAutoFit/>
          </a:bodyPr>
          <a:lstStyle/>
          <a:p>
            <a:r>
              <a:rPr lang="en-US" sz="3200" b="1" u="sng" dirty="0"/>
              <a:t>References:</a:t>
            </a:r>
          </a:p>
        </p:txBody>
      </p:sp>
      <p:sp>
        <p:nvSpPr>
          <p:cNvPr id="6" name="TextBox 5">
            <a:extLst>
              <a:ext uri="{FF2B5EF4-FFF2-40B4-BE49-F238E27FC236}">
                <a16:creationId xmlns:a16="http://schemas.microsoft.com/office/drawing/2014/main" id="{FACAE6F4-CDED-5F4E-872C-B8E196F18F35}"/>
              </a:ext>
            </a:extLst>
          </p:cNvPr>
          <p:cNvSpPr txBox="1"/>
          <p:nvPr/>
        </p:nvSpPr>
        <p:spPr>
          <a:xfrm>
            <a:off x="147917" y="1667435"/>
            <a:ext cx="11806518" cy="3754874"/>
          </a:xfrm>
          <a:prstGeom prst="rect">
            <a:avLst/>
          </a:prstGeom>
          <a:noFill/>
        </p:spPr>
        <p:txBody>
          <a:bodyPr wrap="square" rtlCol="0">
            <a:spAutoFit/>
          </a:bodyPr>
          <a:lstStyle/>
          <a:p>
            <a:r>
              <a:rPr lang="en-US" sz="1400" dirty="0"/>
              <a:t>International Obsessive Compulsive Disorder Foundation Genetics Collaborative (IOCDF-GC) and OCD Collaborative Genetics Assoc. Studies (	OCGAS). (2018). Revealing the complex genetic architecture of obsessive –compulsive disorder using meta-analysis. </a:t>
            </a:r>
            <a:r>
              <a:rPr lang="en-US" sz="1400" i="1" dirty="0" err="1"/>
              <a:t>Mol</a:t>
            </a:r>
            <a:r>
              <a:rPr lang="en-US" sz="1400" i="1" dirty="0"/>
              <a:t> Psychiatry</a:t>
            </a:r>
            <a:r>
              <a:rPr lang="en-US" sz="1400" dirty="0"/>
              <a:t>, 	23:1181.</a:t>
            </a:r>
          </a:p>
          <a:p>
            <a:r>
              <a:rPr lang="en-US" sz="1400" dirty="0"/>
              <a:t>Kugler, B., Lewin, A., </a:t>
            </a:r>
            <a:r>
              <a:rPr lang="en-US" sz="1400" dirty="0" err="1"/>
              <a:t>Phares</a:t>
            </a:r>
            <a:r>
              <a:rPr lang="en-US" sz="1400" dirty="0"/>
              <a:t>, V., </a:t>
            </a:r>
            <a:r>
              <a:rPr lang="en-US" sz="1400" dirty="0" err="1"/>
              <a:t>Geffken</a:t>
            </a:r>
            <a:r>
              <a:rPr lang="en-US" sz="1400" dirty="0"/>
              <a:t>, G., Murphy T., &amp; Storch, E. (2013). Quality of life in obsessive-compulsive disorder: The role of mediating 	variables. </a:t>
            </a:r>
            <a:r>
              <a:rPr lang="en-US" sz="1400" i="1" dirty="0"/>
              <a:t>Psychiatry Research</a:t>
            </a:r>
            <a:r>
              <a:rPr lang="en-US" sz="1400" dirty="0"/>
              <a:t>, 206, 43-49. https://</a:t>
            </a:r>
            <a:r>
              <a:rPr lang="en-US" sz="1400" dirty="0" err="1"/>
              <a:t>doi.org</a:t>
            </a:r>
            <a:r>
              <a:rPr lang="en-US" sz="1400" dirty="0"/>
              <a:t>/1-.1016/j.psychres.2012.10.006 </a:t>
            </a:r>
          </a:p>
          <a:p>
            <a:r>
              <a:rPr lang="en-US" sz="1400" dirty="0"/>
              <a:t>Rapoport, J. L. (1989). </a:t>
            </a:r>
            <a:r>
              <a:rPr lang="en-US" sz="1400" i="1" dirty="0"/>
              <a:t>The boy who couldn't stop washing: The experience &amp; treatment of obsessive-compulsive disorder</a:t>
            </a:r>
            <a:r>
              <a:rPr lang="en-US" sz="1400" dirty="0"/>
              <a:t>. New York: Dutton.</a:t>
            </a:r>
          </a:p>
          <a:p>
            <a:r>
              <a:rPr lang="en-US" sz="1400" dirty="0" err="1"/>
              <a:t>Remmerswaal</a:t>
            </a:r>
            <a:r>
              <a:rPr lang="en-US" sz="1400" dirty="0"/>
              <a:t>, K., </a:t>
            </a:r>
            <a:r>
              <a:rPr lang="en-US" sz="1400" dirty="0" err="1"/>
              <a:t>Batelaan</a:t>
            </a:r>
            <a:r>
              <a:rPr lang="en-US" sz="1400" dirty="0"/>
              <a:t>, N., </a:t>
            </a:r>
            <a:r>
              <a:rPr lang="en-US" sz="1400" dirty="0" err="1"/>
              <a:t>Hoogendoorn</a:t>
            </a:r>
            <a:r>
              <a:rPr lang="en-US" sz="1400" dirty="0"/>
              <a:t>, A., van der Wee, N., </a:t>
            </a:r>
            <a:r>
              <a:rPr lang="en-US" sz="1400" dirty="0" err="1"/>
              <a:t>Oppen</a:t>
            </a:r>
            <a:r>
              <a:rPr lang="en-US" sz="1400" dirty="0"/>
              <a:t>, P., &amp; </a:t>
            </a:r>
            <a:r>
              <a:rPr lang="en-US" sz="1400" dirty="0" err="1"/>
              <a:t>Balkom</a:t>
            </a:r>
            <a:r>
              <a:rPr lang="en-US" sz="1400" dirty="0"/>
              <a:t>, A. (2020). Four-year course of quality of life and 	obsessive-compulsive disorder. </a:t>
            </a:r>
            <a:r>
              <a:rPr lang="en-US" sz="1400" i="1" dirty="0"/>
              <a:t>Social Psychiatry and Psychiatric Epidemiology</a:t>
            </a:r>
            <a:r>
              <a:rPr lang="en-US" sz="1400" dirty="0"/>
              <a:t>; 55:989-1000. </a:t>
            </a:r>
            <a:r>
              <a:rPr lang="en-US" sz="1400" dirty="0">
                <a:hlinkClick r:id="rId3"/>
              </a:rPr>
              <a:t>https://doi.org/10.1007/s00127-019-	01779-7</a:t>
            </a:r>
            <a:r>
              <a:rPr lang="en-US" sz="1400" dirty="0"/>
              <a:t> </a:t>
            </a:r>
          </a:p>
          <a:p>
            <a:r>
              <a:rPr lang="en-US" sz="1400" dirty="0" err="1"/>
              <a:t>Siev</a:t>
            </a:r>
            <a:r>
              <a:rPr lang="en-US" sz="1400" dirty="0"/>
              <a:t>, J., Rasmussen, Sullivan, A., &amp; Wilhelm, S. (2021). Clinical features of scrupulosity: Associated symptoms and comorbidity.  </a:t>
            </a:r>
            <a:r>
              <a:rPr lang="en-US" sz="1400" i="1" dirty="0"/>
              <a:t>J. Clinical 	Psychology</a:t>
            </a:r>
            <a:r>
              <a:rPr lang="en-US" sz="1400" dirty="0"/>
              <a:t>. 77; 173-188. </a:t>
            </a:r>
            <a:r>
              <a:rPr lang="en-US" sz="1400" dirty="0">
                <a:hlinkClick r:id="rId4"/>
              </a:rPr>
              <a:t>https://doi.org/10.1002/jclp.23019</a:t>
            </a:r>
            <a:endParaRPr lang="en-US" sz="1400" dirty="0"/>
          </a:p>
          <a:p>
            <a:r>
              <a:rPr lang="en-US" sz="1400" dirty="0"/>
              <a:t>Singer, H., Gilbert, D., Wolf, D., Mink, J., &amp; </a:t>
            </a:r>
            <a:r>
              <a:rPr lang="en-US" sz="1400" dirty="0" err="1"/>
              <a:t>Kurlan</a:t>
            </a:r>
            <a:r>
              <a:rPr lang="en-US" sz="1400" dirty="0"/>
              <a:t>, R. (2012). Moving from PANDAS to CANS. J </a:t>
            </a:r>
            <a:r>
              <a:rPr lang="en-US" sz="1400" dirty="0" err="1"/>
              <a:t>Pedatr</a:t>
            </a:r>
            <a:r>
              <a:rPr lang="en-US" sz="1400" dirty="0"/>
              <a:t>; 160(5), 725-731</a:t>
            </a:r>
          </a:p>
          <a:p>
            <a:r>
              <a:rPr lang="en-US" sz="1400" dirty="0" err="1"/>
              <a:t>Uhre</a:t>
            </a:r>
            <a:r>
              <a:rPr lang="en-US" sz="1400" dirty="0"/>
              <a:t>, C., </a:t>
            </a:r>
            <a:r>
              <a:rPr lang="en-US" sz="1400" dirty="0" err="1"/>
              <a:t>Uhre</a:t>
            </a:r>
            <a:r>
              <a:rPr lang="en-US" sz="1400" dirty="0"/>
              <a:t>, V., </a:t>
            </a:r>
            <a:r>
              <a:rPr lang="en-US" sz="1400" dirty="0" err="1"/>
              <a:t>Lonfeldt</a:t>
            </a:r>
            <a:r>
              <a:rPr lang="en-US" sz="1400" dirty="0"/>
              <a:t>, N., . . . </a:t>
            </a:r>
            <a:r>
              <a:rPr lang="en-US" sz="1400" dirty="0" err="1"/>
              <a:t>Pagsberg</a:t>
            </a:r>
            <a:r>
              <a:rPr lang="en-US" sz="1400" dirty="0"/>
              <a:t>, A. (2020). Systematic review and meta-analysis: Cognitive behavioral therapy for obsessive-	compulsive disorder in children and adolescents. </a:t>
            </a:r>
            <a:r>
              <a:rPr lang="en-US" sz="1400" i="1" dirty="0"/>
              <a:t>J Am </a:t>
            </a:r>
            <a:r>
              <a:rPr lang="en-US" sz="1400" i="1" dirty="0" err="1"/>
              <a:t>Acad</a:t>
            </a:r>
            <a:r>
              <a:rPr lang="en-US" sz="1400" i="1" dirty="0"/>
              <a:t> Child </a:t>
            </a:r>
            <a:r>
              <a:rPr lang="en-US" sz="1400" i="1" dirty="0" err="1"/>
              <a:t>Adolesc</a:t>
            </a:r>
            <a:r>
              <a:rPr lang="en-US" sz="1400" i="1" dirty="0"/>
              <a:t> Psychiatry</a:t>
            </a:r>
            <a:r>
              <a:rPr lang="en-US" sz="1400" dirty="0"/>
              <a:t>. 59(1), 64 (</a:t>
            </a:r>
            <a:r>
              <a:rPr lang="en-US" sz="1400" dirty="0" err="1"/>
              <a:t>epub</a:t>
            </a:r>
            <a:r>
              <a:rPr lang="en-US" sz="1400" dirty="0"/>
              <a:t>).</a:t>
            </a:r>
          </a:p>
          <a:p>
            <a:r>
              <a:rPr lang="en-US" sz="1400" dirty="0"/>
              <a:t>World Health Organization. (2001). The world health report 2001-Mental health: New understanding, new hope. Geneva, Switzerland: Author.</a:t>
            </a:r>
          </a:p>
          <a:p>
            <a:r>
              <a:rPr lang="en-US" sz="1400" dirty="0"/>
              <a:t>Zhao, Q., Xu, T., . . . Wang, Z. (2021). Limbic cortico-</a:t>
            </a:r>
            <a:r>
              <a:rPr lang="en-US" sz="1400" dirty="0" err="1"/>
              <a:t>striato</a:t>
            </a:r>
            <a:r>
              <a:rPr lang="en-US" sz="1400" dirty="0"/>
              <a:t>-</a:t>
            </a:r>
            <a:r>
              <a:rPr lang="en-US" sz="1400" dirty="0" err="1"/>
              <a:t>thalamo</a:t>
            </a:r>
            <a:r>
              <a:rPr lang="en-US" sz="1400" dirty="0"/>
              <a:t>-cortical functional connectivity in drug-naïve patients of obsessive compulsive 	disorder. </a:t>
            </a:r>
            <a:r>
              <a:rPr lang="en-US" sz="1400" i="1" dirty="0" err="1"/>
              <a:t>Psychol</a:t>
            </a:r>
            <a:r>
              <a:rPr lang="en-US" sz="1400" i="1" dirty="0"/>
              <a:t> Med</a:t>
            </a:r>
            <a:r>
              <a:rPr lang="en-US" sz="1400"/>
              <a:t>; 51(1</a:t>
            </a:r>
            <a:r>
              <a:rPr lang="en-US" sz="1400" dirty="0"/>
              <a:t>), 70.</a:t>
            </a:r>
          </a:p>
        </p:txBody>
      </p:sp>
    </p:spTree>
    <p:extLst>
      <p:ext uri="{BB962C8B-B14F-4D97-AF65-F5344CB8AC3E}">
        <p14:creationId xmlns:p14="http://schemas.microsoft.com/office/powerpoint/2010/main" val="3904679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796"/>
            <a:ext cx="10713098" cy="990892"/>
          </a:xfrm>
        </p:spPr>
        <p:txBody>
          <a:bodyPr/>
          <a:lstStyle/>
          <a:p>
            <a:r>
              <a:rPr lang="en-US" dirty="0"/>
              <a:t>Session Evaluation link</a:t>
            </a:r>
          </a:p>
        </p:txBody>
      </p:sp>
      <p:sp>
        <p:nvSpPr>
          <p:cNvPr id="3" name="Content Placeholder 2"/>
          <p:cNvSpPr>
            <a:spLocks noGrp="1"/>
          </p:cNvSpPr>
          <p:nvPr>
            <p:ph idx="1"/>
          </p:nvPr>
        </p:nvSpPr>
        <p:spPr>
          <a:xfrm>
            <a:off x="838200" y="1825625"/>
            <a:ext cx="5257800" cy="4325793"/>
          </a:xfrm>
        </p:spPr>
        <p:txBody>
          <a:bodyPr/>
          <a:lstStyle/>
          <a:p>
            <a:r>
              <a:rPr lang="en-US" u="sng" dirty="0">
                <a:hlinkClick r:id="rId2"/>
              </a:rPr>
              <a:t>https://mcwisc.co1.qualtrics.com/jfe/form/SV_bBGUQCI5AMbHc4C</a:t>
            </a:r>
            <a:endParaRPr lang="en-US" u="sng" dirty="0"/>
          </a:p>
          <a:p>
            <a:r>
              <a:rPr lang="en-US" dirty="0"/>
              <a:t>Please complete an evaluation of this session.  There should be a direct link in your conference app.  You can also use this QR code.</a:t>
            </a:r>
          </a:p>
          <a:p>
            <a:pPr marL="0" indent="0">
              <a:buNone/>
            </a:pPr>
            <a:r>
              <a:rPr lang="en-US" dirty="0"/>
              <a:t> </a:t>
            </a:r>
          </a:p>
          <a:p>
            <a:endParaRPr lang="en-US" dirty="0"/>
          </a:p>
        </p:txBody>
      </p:sp>
      <p:pic>
        <p:nvPicPr>
          <p:cNvPr id="5" name="Picture 4"/>
          <p:cNvPicPr>
            <a:picLocks noChangeAspect="1"/>
          </p:cNvPicPr>
          <p:nvPr/>
        </p:nvPicPr>
        <p:blipFill rotWithShape="1">
          <a:blip r:embed="rId3"/>
          <a:srcRect l="4185" t="5103" r="4313" b="4909"/>
          <a:stretch/>
        </p:blipFill>
        <p:spPr>
          <a:xfrm>
            <a:off x="6234545" y="841483"/>
            <a:ext cx="5570912" cy="5430470"/>
          </a:xfrm>
          <a:prstGeom prst="rect">
            <a:avLst/>
          </a:prstGeom>
        </p:spPr>
      </p:pic>
    </p:spTree>
    <p:extLst>
      <p:ext uri="{BB962C8B-B14F-4D97-AF65-F5344CB8AC3E}">
        <p14:creationId xmlns:p14="http://schemas.microsoft.com/office/powerpoint/2010/main" val="372779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1804"/>
            <a:ext cx="10675776" cy="1018884"/>
          </a:xfrm>
        </p:spPr>
        <p:txBody>
          <a:bodyPr/>
          <a:lstStyle/>
          <a:p>
            <a:r>
              <a:rPr lang="en-US" dirty="0"/>
              <a:t>Goals and Objectives</a:t>
            </a:r>
          </a:p>
        </p:txBody>
      </p:sp>
      <p:sp>
        <p:nvSpPr>
          <p:cNvPr id="3" name="Content Placeholder 2"/>
          <p:cNvSpPr>
            <a:spLocks noGrp="1"/>
          </p:cNvSpPr>
          <p:nvPr>
            <p:ph idx="1"/>
          </p:nvPr>
        </p:nvSpPr>
        <p:spPr/>
        <p:txBody>
          <a:bodyPr>
            <a:normAutofit fontScale="92500"/>
          </a:bodyPr>
          <a:lstStyle/>
          <a:p>
            <a:pPr marL="0" indent="0">
              <a:buNone/>
            </a:pPr>
            <a:r>
              <a:rPr lang="en-US" dirty="0"/>
              <a:t>Workshop participants will . . .</a:t>
            </a:r>
          </a:p>
          <a:p>
            <a:pPr marL="0" indent="0">
              <a:buNone/>
            </a:pPr>
            <a:r>
              <a:rPr lang="en-US" dirty="0"/>
              <a:t> 1. Identify key diagnostic markers, assess severity, and learn to discuss OCD with children, adolescents, and adults</a:t>
            </a:r>
          </a:p>
          <a:p>
            <a:pPr marL="0" indent="0">
              <a:buNone/>
            </a:pPr>
            <a:r>
              <a:rPr lang="en-US" dirty="0"/>
              <a:t>2. Name the most common co-morbid conditions and OCD spectrum diagnoses encountered in primary care and clarify differential diagnostic considerations</a:t>
            </a:r>
          </a:p>
          <a:p>
            <a:pPr marL="0" indent="0">
              <a:buNone/>
            </a:pPr>
            <a:r>
              <a:rPr lang="en-US" dirty="0"/>
              <a:t>3. Understand evidence-based treatment protocols including 	recommended pharmaceutical and non-pharmaceutical approaches</a:t>
            </a:r>
          </a:p>
          <a:p>
            <a:pPr marL="0" indent="0">
              <a:buNone/>
            </a:pPr>
            <a:r>
              <a:rPr lang="en-US" dirty="0"/>
              <a:t>4. Develop appreciation of CBT strategies (Exposure and Response Prevention) relevant to OCD treatment</a:t>
            </a:r>
          </a:p>
        </p:txBody>
      </p:sp>
    </p:spTree>
    <p:extLst>
      <p:ext uri="{BB962C8B-B14F-4D97-AF65-F5344CB8AC3E}">
        <p14:creationId xmlns:p14="http://schemas.microsoft.com/office/powerpoint/2010/main" val="189235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3" name="Content Placeholder 2"/>
          <p:cNvSpPr>
            <a:spLocks noGrp="1"/>
          </p:cNvSpPr>
          <p:nvPr>
            <p:ph idx="1"/>
          </p:nvPr>
        </p:nvSpPr>
        <p:spPr>
          <a:xfrm>
            <a:off x="0" y="1603951"/>
            <a:ext cx="8298873" cy="4727576"/>
          </a:xfrm>
        </p:spPr>
        <p:txBody>
          <a:bodyPr>
            <a:normAutofit fontScale="92500" lnSpcReduction="10000"/>
          </a:bodyPr>
          <a:lstStyle/>
          <a:p>
            <a:pPr marL="0" indent="0">
              <a:buNone/>
            </a:pPr>
            <a:r>
              <a:rPr lang="en-US" sz="2000" b="1" u="sng" dirty="0"/>
              <a:t>No, everyone doesn’t have it.</a:t>
            </a:r>
            <a:endParaRPr lang="en-US" sz="2000" dirty="0"/>
          </a:p>
          <a:p>
            <a:pPr marL="0" indent="0">
              <a:buNone/>
            </a:pPr>
            <a:r>
              <a:rPr lang="en-US" sz="2000" dirty="0"/>
              <a:t>	How often do we hear, or maybe you say it about yourself?</a:t>
            </a:r>
          </a:p>
          <a:p>
            <a:pPr marL="0" indent="0">
              <a:buNone/>
            </a:pPr>
            <a:endParaRPr lang="en-US" sz="2000" dirty="0"/>
          </a:p>
          <a:p>
            <a:pPr>
              <a:buFont typeface="Wingdings" panose="05000000000000000000" pitchFamily="2" charset="2"/>
              <a:buChar char="v"/>
            </a:pPr>
            <a:r>
              <a:rPr lang="en-US" sz="2000" dirty="0"/>
              <a:t>“</a:t>
            </a:r>
            <a:r>
              <a:rPr lang="en-US" sz="2000" b="1" dirty="0"/>
              <a:t>They are (I am) so OCD!</a:t>
            </a:r>
            <a:r>
              <a:rPr lang="en-US" sz="2000" dirty="0"/>
              <a:t>” </a:t>
            </a:r>
          </a:p>
          <a:p>
            <a:pPr lvl="1">
              <a:buFont typeface="Wingdings" panose="05000000000000000000" pitchFamily="2" charset="2"/>
              <a:buChar char="v"/>
            </a:pPr>
            <a:r>
              <a:rPr lang="en-US" sz="2000" dirty="0"/>
              <a:t>Because they organize their files or prefer things neat.</a:t>
            </a:r>
          </a:p>
          <a:p>
            <a:pPr lvl="1">
              <a:buFont typeface="Wingdings" panose="05000000000000000000" pitchFamily="2" charset="2"/>
              <a:buChar char="v"/>
            </a:pPr>
            <a:r>
              <a:rPr lang="en-US" sz="2000" dirty="0"/>
              <a:t>Keep their house clean (How has Covid-19 pandemic affected this?)</a:t>
            </a:r>
          </a:p>
          <a:p>
            <a:pPr lvl="1">
              <a:buFont typeface="Wingdings" panose="05000000000000000000" pitchFamily="2" charset="2"/>
              <a:buChar char="v"/>
            </a:pPr>
            <a:r>
              <a:rPr lang="en-US" sz="2000" dirty="0"/>
              <a:t>Like routine or regularity </a:t>
            </a:r>
          </a:p>
          <a:p>
            <a:pPr lvl="1">
              <a:buFont typeface="Wingdings" panose="05000000000000000000" pitchFamily="2" charset="2"/>
              <a:buChar char="v"/>
            </a:pPr>
            <a:r>
              <a:rPr lang="en-US" sz="2000" dirty="0"/>
              <a:t>Straighten pictures that are crooked </a:t>
            </a:r>
          </a:p>
          <a:p>
            <a:pPr lvl="1">
              <a:buFont typeface="Wingdings" panose="05000000000000000000" pitchFamily="2" charset="2"/>
              <a:buChar char="v"/>
            </a:pPr>
            <a:endParaRPr lang="en-US" sz="2000" dirty="0"/>
          </a:p>
          <a:p>
            <a:pPr>
              <a:buFont typeface="Wingdings" panose="05000000000000000000" pitchFamily="2" charset="2"/>
              <a:buChar char="v"/>
            </a:pPr>
            <a:r>
              <a:rPr lang="en-US" sz="2000" dirty="0"/>
              <a:t>It is a component of normal, healthy, functionality to rely on routines, repetitions, healthy habits, and regularities to cope effectively. </a:t>
            </a:r>
          </a:p>
          <a:p>
            <a:pPr lvl="1">
              <a:buFont typeface="Wingdings" panose="05000000000000000000" pitchFamily="2" charset="2"/>
              <a:buChar char="v"/>
            </a:pPr>
            <a:r>
              <a:rPr lang="en-US" sz="2000" dirty="0"/>
              <a:t> Like most human traits this occurs on a continuum.</a:t>
            </a:r>
          </a:p>
          <a:p>
            <a:pPr lvl="1">
              <a:buFont typeface="Wingdings" panose="05000000000000000000" pitchFamily="2" charset="2"/>
              <a:buChar char="v"/>
            </a:pPr>
            <a:r>
              <a:rPr lang="en-US" sz="2000" dirty="0"/>
              <a:t> What if you had  to think about how to brush your </a:t>
            </a:r>
          </a:p>
          <a:p>
            <a:pPr marL="457200" lvl="1" indent="0">
              <a:buNone/>
            </a:pPr>
            <a:r>
              <a:rPr lang="en-US" sz="2000" dirty="0"/>
              <a:t>	teeth or tie your shoes every time?</a:t>
            </a:r>
          </a:p>
          <a:p>
            <a:pPr marL="0" indent="0">
              <a:buNone/>
            </a:pPr>
            <a:endParaRPr lang="en-US" dirty="0"/>
          </a:p>
        </p:txBody>
      </p:sp>
      <p:pic>
        <p:nvPicPr>
          <p:cNvPr id="4" name="Picture 3">
            <a:extLst>
              <a:ext uri="{FF2B5EF4-FFF2-40B4-BE49-F238E27FC236}">
                <a16:creationId xmlns:a16="http://schemas.microsoft.com/office/drawing/2014/main" id="{32CDEF56-2976-6842-88DB-4C2445EE8C47}"/>
              </a:ext>
            </a:extLst>
          </p:cNvPr>
          <p:cNvPicPr>
            <a:picLocks noChangeAspect="1"/>
          </p:cNvPicPr>
          <p:nvPr/>
        </p:nvPicPr>
        <p:blipFill>
          <a:blip r:embed="rId2"/>
          <a:stretch>
            <a:fillRect/>
          </a:stretch>
        </p:blipFill>
        <p:spPr>
          <a:xfrm>
            <a:off x="8298873" y="701042"/>
            <a:ext cx="3893127" cy="5713612"/>
          </a:xfrm>
          <a:prstGeom prst="rect">
            <a:avLst/>
          </a:prstGeom>
        </p:spPr>
      </p:pic>
    </p:spTree>
    <p:extLst>
      <p:ext uri="{BB962C8B-B14F-4D97-AF65-F5344CB8AC3E}">
        <p14:creationId xmlns:p14="http://schemas.microsoft.com/office/powerpoint/2010/main" val="271011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pic>
        <p:nvPicPr>
          <p:cNvPr id="7" name="Picture 6">
            <a:extLst>
              <a:ext uri="{FF2B5EF4-FFF2-40B4-BE49-F238E27FC236}">
                <a16:creationId xmlns:a16="http://schemas.microsoft.com/office/drawing/2014/main" id="{85A06036-F8A0-8742-8E83-D708BB66E31A}"/>
              </a:ext>
            </a:extLst>
          </p:cNvPr>
          <p:cNvPicPr>
            <a:picLocks noChangeAspect="1"/>
          </p:cNvPicPr>
          <p:nvPr/>
        </p:nvPicPr>
        <p:blipFill>
          <a:blip r:embed="rId2"/>
          <a:stretch>
            <a:fillRect/>
          </a:stretch>
        </p:blipFill>
        <p:spPr>
          <a:xfrm>
            <a:off x="1" y="2339554"/>
            <a:ext cx="3193774" cy="2798870"/>
          </a:xfrm>
          <a:prstGeom prst="rect">
            <a:avLst/>
          </a:prstGeom>
        </p:spPr>
      </p:pic>
      <p:sp>
        <p:nvSpPr>
          <p:cNvPr id="8" name="TextBox 7">
            <a:extLst>
              <a:ext uri="{FF2B5EF4-FFF2-40B4-BE49-F238E27FC236}">
                <a16:creationId xmlns:a16="http://schemas.microsoft.com/office/drawing/2014/main" id="{AC27497D-5092-8F47-A865-8BB2BF48589D}"/>
              </a:ext>
            </a:extLst>
          </p:cNvPr>
          <p:cNvSpPr txBox="1"/>
          <p:nvPr/>
        </p:nvSpPr>
        <p:spPr>
          <a:xfrm>
            <a:off x="3532909" y="1939636"/>
            <a:ext cx="8174182" cy="3046988"/>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OCD is not uncommon, (but still no, everyone doesn’t have it).</a:t>
            </a:r>
          </a:p>
          <a:p>
            <a:endParaRPr lang="en-US" sz="24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Epidemiology:</a:t>
            </a:r>
          </a:p>
          <a:p>
            <a:endParaRPr lang="en-US" sz="24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400" dirty="0">
                <a:latin typeface="Calibri" panose="020F0502020204030204" pitchFamily="34" charset="0"/>
                <a:cs typeface="Calibri" panose="020F0502020204030204" pitchFamily="34" charset="0"/>
              </a:rPr>
              <a:t>Lifetime prevalence  in U.S. = 2.3%</a:t>
            </a:r>
          </a:p>
          <a:p>
            <a:pPr>
              <a:buFont typeface="Wingdings" panose="05000000000000000000" pitchFamily="2" charset="2"/>
              <a:buChar char="v"/>
            </a:pPr>
            <a:r>
              <a:rPr lang="en-US" sz="2400" dirty="0">
                <a:latin typeface="Calibri" panose="020F0502020204030204" pitchFamily="34" charset="0"/>
                <a:cs typeface="Calibri" panose="020F0502020204030204" pitchFamily="34" charset="0"/>
              </a:rPr>
              <a:t>Lifetime prevalence worldwide = 1.5% (similar symptom complex)</a:t>
            </a:r>
          </a:p>
          <a:p>
            <a:pPr>
              <a:buFont typeface="Wingdings" panose="05000000000000000000" pitchFamily="2" charset="2"/>
              <a:buChar char="v"/>
            </a:pPr>
            <a:r>
              <a:rPr lang="en-US" sz="2400" dirty="0">
                <a:latin typeface="Calibri" panose="020F0502020204030204" pitchFamily="34" charset="0"/>
                <a:cs typeface="Calibri" panose="020F0502020204030204" pitchFamily="34" charset="0"/>
              </a:rPr>
              <a:t>Women affected at a slightly higher rate compared to males</a:t>
            </a:r>
          </a:p>
        </p:txBody>
      </p:sp>
      <p:sp>
        <p:nvSpPr>
          <p:cNvPr id="9" name="TextBox 8">
            <a:extLst>
              <a:ext uri="{FF2B5EF4-FFF2-40B4-BE49-F238E27FC236}">
                <a16:creationId xmlns:a16="http://schemas.microsoft.com/office/drawing/2014/main" id="{0FBD7296-A908-F243-8C28-6A3F8B53B48C}"/>
              </a:ext>
            </a:extLst>
          </p:cNvPr>
          <p:cNvSpPr txBox="1"/>
          <p:nvPr/>
        </p:nvSpPr>
        <p:spPr>
          <a:xfrm>
            <a:off x="5943600" y="5292436"/>
            <a:ext cx="5999018" cy="523220"/>
          </a:xfrm>
          <a:prstGeom prst="rect">
            <a:avLst/>
          </a:prstGeom>
          <a:noFill/>
        </p:spPr>
        <p:txBody>
          <a:bodyPr wrap="square" rtlCol="0">
            <a:spAutoFit/>
          </a:bodyPr>
          <a:lstStyle/>
          <a:p>
            <a:r>
              <a:rPr lang="en-US" sz="1400" dirty="0"/>
              <a:t>(Fawcett, Powers, Fawcett, 2020)</a:t>
            </a:r>
          </a:p>
          <a:p>
            <a:r>
              <a:rPr lang="en-US" sz="1400" dirty="0"/>
              <a:t>(Carmi, </a:t>
            </a:r>
            <a:r>
              <a:rPr lang="en-US" sz="1400" dirty="0" err="1"/>
              <a:t>Brakoulias</a:t>
            </a:r>
            <a:r>
              <a:rPr lang="en-US" sz="1400" dirty="0"/>
              <a:t>, Ben </a:t>
            </a:r>
            <a:r>
              <a:rPr lang="en-US" sz="1400" dirty="0" err="1"/>
              <a:t>Aroush</a:t>
            </a:r>
            <a:r>
              <a:rPr lang="en-US" sz="1400" dirty="0"/>
              <a:t>, Cohen, &amp; Zohar, 2022) </a:t>
            </a:r>
          </a:p>
        </p:txBody>
      </p:sp>
    </p:spTree>
    <p:extLst>
      <p:ext uri="{BB962C8B-B14F-4D97-AF65-F5344CB8AC3E}">
        <p14:creationId xmlns:p14="http://schemas.microsoft.com/office/powerpoint/2010/main" val="227033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3" name="TextBox 2">
            <a:extLst>
              <a:ext uri="{FF2B5EF4-FFF2-40B4-BE49-F238E27FC236}">
                <a16:creationId xmlns:a16="http://schemas.microsoft.com/office/drawing/2014/main" id="{421F2398-F264-294A-B0A0-2ED160045E6D}"/>
              </a:ext>
            </a:extLst>
          </p:cNvPr>
          <p:cNvSpPr txBox="1"/>
          <p:nvPr/>
        </p:nvSpPr>
        <p:spPr>
          <a:xfrm>
            <a:off x="138545" y="1704109"/>
            <a:ext cx="8645237" cy="4616648"/>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OCD in History:</a:t>
            </a:r>
          </a:p>
          <a:p>
            <a:pPr>
              <a:buFont typeface="Wingdings" panose="05000000000000000000" pitchFamily="2" charset="2"/>
              <a:buChar char="v"/>
            </a:pPr>
            <a:r>
              <a:rPr lang="en-US" dirty="0">
                <a:latin typeface="Calibri" panose="020F0502020204030204" pitchFamily="34" charset="0"/>
                <a:cs typeface="Calibri" panose="020F0502020204030204" pitchFamily="34" charset="0"/>
              </a:rPr>
              <a:t>Earliest:</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Ancient Jewish Talmudic Writings describe individuals wracked by inconsolable guilt</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Priestly rituals designed to relieve guilt</a:t>
            </a:r>
          </a:p>
          <a:p>
            <a:pPr lvl="1"/>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dirty="0">
                <a:latin typeface="Calibri" panose="020F0502020204030204" pitchFamily="34" charset="0"/>
                <a:cs typeface="Calibri" panose="020F0502020204030204" pitchFamily="34" charset="0"/>
              </a:rPr>
              <a:t>Earliest firsthand account: </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Margery Kempe (1436). First autobiography in English language. Dictated to priest. </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Described unresolvable intrusive sexual thoughts and images in context of piety</a:t>
            </a:r>
          </a:p>
          <a:p>
            <a:pPr lvl="1"/>
            <a:endParaRPr lang="en-US"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dirty="0">
                <a:latin typeface="Calibri" panose="020F0502020204030204" pitchFamily="34" charset="0"/>
                <a:cs typeface="Calibri" panose="020F0502020204030204" pitchFamily="34" charset="0"/>
              </a:rPr>
              <a:t>John Bunyan (1628-1688). Author of </a:t>
            </a:r>
            <a:r>
              <a:rPr lang="en-US" u="sng" dirty="0">
                <a:latin typeface="Calibri" panose="020F0502020204030204" pitchFamily="34" charset="0"/>
                <a:cs typeface="Calibri" panose="020F0502020204030204" pitchFamily="34" charset="0"/>
              </a:rPr>
              <a:t>Pilgrim’s Progress</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 . . .  whole floods of blasphemies, both against God, Christ, and the Scriptures, were poured upon my spirit, to my great confusion and astonishment”. </a:t>
            </a:r>
          </a:p>
          <a:p>
            <a:pPr lvl="1">
              <a:buFont typeface="Wingdings" panose="05000000000000000000" pitchFamily="2" charset="2"/>
              <a:buChar char="v"/>
            </a:pPr>
            <a:r>
              <a:rPr lang="en-US" dirty="0">
                <a:latin typeface="Calibri" panose="020F0502020204030204" pitchFamily="34" charset="0"/>
                <a:cs typeface="Calibri" panose="020F0502020204030204" pitchFamily="34" charset="0"/>
              </a:rPr>
              <a:t>“These things may seem ridiculous to others, even as ridiculous as they were in themselves, but to me they were the most tormenting cogitations: Everyone of them augmented my misery”. </a:t>
            </a:r>
          </a:p>
          <a:p>
            <a:endParaRPr lang="en-US" dirty="0"/>
          </a:p>
        </p:txBody>
      </p:sp>
      <p:pic>
        <p:nvPicPr>
          <p:cNvPr id="6" name="Picture 5" descr="Text&#10;&#10;Description automatically generated with medium confidence">
            <a:extLst>
              <a:ext uri="{FF2B5EF4-FFF2-40B4-BE49-F238E27FC236}">
                <a16:creationId xmlns:a16="http://schemas.microsoft.com/office/drawing/2014/main" id="{2195F11D-370A-6443-9A56-AA7E2C6761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3164" y="671805"/>
            <a:ext cx="3158832" cy="4177286"/>
          </a:xfrm>
          <a:prstGeom prst="rect">
            <a:avLst/>
          </a:prstGeom>
        </p:spPr>
      </p:pic>
    </p:spTree>
    <p:extLst>
      <p:ext uri="{BB962C8B-B14F-4D97-AF65-F5344CB8AC3E}">
        <p14:creationId xmlns:p14="http://schemas.microsoft.com/office/powerpoint/2010/main" val="1490899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3" name="TextBox 2">
            <a:extLst>
              <a:ext uri="{FF2B5EF4-FFF2-40B4-BE49-F238E27FC236}">
                <a16:creationId xmlns:a16="http://schemas.microsoft.com/office/drawing/2014/main" id="{421F2398-F264-294A-B0A0-2ED160045E6D}"/>
              </a:ext>
            </a:extLst>
          </p:cNvPr>
          <p:cNvSpPr txBox="1"/>
          <p:nvPr/>
        </p:nvSpPr>
        <p:spPr>
          <a:xfrm>
            <a:off x="138545" y="1704109"/>
            <a:ext cx="9337964" cy="4431983"/>
          </a:xfrm>
          <a:prstGeom prst="rect">
            <a:avLst/>
          </a:prstGeom>
          <a:noFill/>
        </p:spPr>
        <p:txBody>
          <a:bodyPr wrap="square" rtlCol="0">
            <a:spAutoFit/>
          </a:bodyPr>
          <a:lstStyle/>
          <a:p>
            <a:r>
              <a:rPr lang="en-US" sz="2400" b="1" u="sng" dirty="0"/>
              <a:t>OCD in Recent History:</a:t>
            </a:r>
          </a:p>
          <a:p>
            <a:pPr>
              <a:buFont typeface="Wingdings" panose="05000000000000000000" pitchFamily="2" charset="2"/>
              <a:buChar char="v"/>
            </a:pPr>
            <a:r>
              <a:rPr lang="en-US" sz="2400" dirty="0"/>
              <a:t>Freud: “obsessional neurosis”</a:t>
            </a:r>
          </a:p>
          <a:p>
            <a:pPr lvl="1">
              <a:buFont typeface="Wingdings" panose="05000000000000000000" pitchFamily="2" charset="2"/>
              <a:buChar char="v"/>
            </a:pPr>
            <a:r>
              <a:rPr lang="en-US" sz="2400" dirty="0"/>
              <a:t>“This is a mad disease surely, I don’t think the wildest psychiatric phantasy could have invented anything like it, and if we did not see it every day with our own eyes we could hardly bring ourselves to believe in it”. </a:t>
            </a:r>
          </a:p>
          <a:p>
            <a:pPr lvl="1"/>
            <a:r>
              <a:rPr lang="en-US" sz="2400" dirty="0"/>
              <a:t>(</a:t>
            </a:r>
            <a:r>
              <a:rPr lang="en-US" dirty="0"/>
              <a:t>retrieved from </a:t>
            </a:r>
            <a:r>
              <a:rPr lang="en-US" dirty="0">
                <a:hlinkClick r:id="rId2"/>
              </a:rPr>
              <a:t>http://www.ocdhistory.net/20thcentury/freud.html</a:t>
            </a:r>
            <a:r>
              <a:rPr lang="en-US" dirty="0"/>
              <a:t>)</a:t>
            </a:r>
          </a:p>
          <a:p>
            <a:pPr lvl="1"/>
            <a:endParaRPr lang="en-US" dirty="0"/>
          </a:p>
          <a:p>
            <a:pPr>
              <a:buFont typeface="Wingdings" panose="05000000000000000000" pitchFamily="2" charset="2"/>
              <a:buChar char="v"/>
            </a:pPr>
            <a:r>
              <a:rPr lang="en-US" sz="2400" dirty="0"/>
              <a:t>Judy Rapoport, MD. </a:t>
            </a:r>
            <a:r>
              <a:rPr lang="en-US" sz="2400" u="sng" dirty="0"/>
              <a:t>The Boy Who Couldn’t Stop Washing </a:t>
            </a:r>
            <a:r>
              <a:rPr lang="en-US" sz="2400" dirty="0"/>
              <a:t>(1989)</a:t>
            </a:r>
          </a:p>
          <a:p>
            <a:pPr lvl="1">
              <a:buFont typeface="Wingdings" panose="05000000000000000000" pitchFamily="2" charset="2"/>
              <a:buChar char="v"/>
            </a:pPr>
            <a:r>
              <a:rPr lang="en-US" sz="2400" dirty="0"/>
              <a:t>Pioneered research on Anafranil/clomipramine and Serotonergic explanation</a:t>
            </a:r>
          </a:p>
          <a:p>
            <a:pPr lvl="1">
              <a:buFont typeface="Wingdings" panose="05000000000000000000" pitchFamily="2" charset="2"/>
              <a:buChar char="v"/>
            </a:pPr>
            <a:r>
              <a:rPr lang="en-US" sz="2400" dirty="0"/>
              <a:t>Coined phrase: The doubting disease</a:t>
            </a:r>
          </a:p>
        </p:txBody>
      </p:sp>
      <p:sp>
        <p:nvSpPr>
          <p:cNvPr id="4" name="TextBox 3">
            <a:extLst>
              <a:ext uri="{FF2B5EF4-FFF2-40B4-BE49-F238E27FC236}">
                <a16:creationId xmlns:a16="http://schemas.microsoft.com/office/drawing/2014/main" id="{EC4927AF-AAA7-5340-BF50-7D7F2B3A0013}"/>
              </a:ext>
            </a:extLst>
          </p:cNvPr>
          <p:cNvSpPr txBox="1"/>
          <p:nvPr/>
        </p:nvSpPr>
        <p:spPr>
          <a:xfrm>
            <a:off x="138545" y="6136092"/>
            <a:ext cx="2687782" cy="369332"/>
          </a:xfrm>
          <a:prstGeom prst="rect">
            <a:avLst/>
          </a:prstGeom>
          <a:noFill/>
        </p:spPr>
        <p:txBody>
          <a:bodyPr wrap="square" rtlCol="0">
            <a:spAutoFit/>
          </a:bodyPr>
          <a:lstStyle/>
          <a:p>
            <a:r>
              <a:rPr lang="en-US" dirty="0"/>
              <a:t>(</a:t>
            </a:r>
            <a:r>
              <a:rPr lang="en-US" sz="1400" dirty="0"/>
              <a:t>Rapoport, 1989</a:t>
            </a:r>
            <a:r>
              <a:rPr lang="en-US" dirty="0"/>
              <a:t>)</a:t>
            </a:r>
          </a:p>
        </p:txBody>
      </p:sp>
      <p:pic>
        <p:nvPicPr>
          <p:cNvPr id="7" name="Picture 6">
            <a:extLst>
              <a:ext uri="{FF2B5EF4-FFF2-40B4-BE49-F238E27FC236}">
                <a16:creationId xmlns:a16="http://schemas.microsoft.com/office/drawing/2014/main" id="{C987CA99-455E-534C-B1C3-76EE93ED53B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382000" y="875524"/>
            <a:ext cx="3810000" cy="5260568"/>
          </a:xfrm>
          <a:prstGeom prst="rect">
            <a:avLst/>
          </a:prstGeom>
        </p:spPr>
      </p:pic>
    </p:spTree>
    <p:extLst>
      <p:ext uri="{BB962C8B-B14F-4D97-AF65-F5344CB8AC3E}">
        <p14:creationId xmlns:p14="http://schemas.microsoft.com/office/powerpoint/2010/main" val="995955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1804"/>
            <a:ext cx="6234545" cy="782923"/>
          </a:xfrm>
          <a:solidFill>
            <a:schemeClr val="accent5"/>
          </a:solidFill>
        </p:spPr>
        <p:txBody>
          <a:bodyPr>
            <a:normAutofit/>
          </a:bodyPr>
          <a:lstStyle/>
          <a:p>
            <a:r>
              <a:rPr lang="en-US" sz="3600" b="1" dirty="0">
                <a:solidFill>
                  <a:schemeClr val="bg1"/>
                </a:solidFill>
                <a:latin typeface="Calibri" panose="020F0502020204030204" pitchFamily="34" charset="0"/>
                <a:cs typeface="Calibri" panose="020F0502020204030204" pitchFamily="34" charset="0"/>
              </a:rPr>
              <a:t>OCD in Children and Adults</a:t>
            </a:r>
          </a:p>
        </p:txBody>
      </p:sp>
      <p:sp>
        <p:nvSpPr>
          <p:cNvPr id="3" name="TextBox 2">
            <a:extLst>
              <a:ext uri="{FF2B5EF4-FFF2-40B4-BE49-F238E27FC236}">
                <a16:creationId xmlns:a16="http://schemas.microsoft.com/office/drawing/2014/main" id="{421F2398-F264-294A-B0A0-2ED160045E6D}"/>
              </a:ext>
            </a:extLst>
          </p:cNvPr>
          <p:cNvSpPr txBox="1"/>
          <p:nvPr/>
        </p:nvSpPr>
        <p:spPr>
          <a:xfrm>
            <a:off x="3822236" y="1704109"/>
            <a:ext cx="8369764" cy="3662541"/>
          </a:xfrm>
          <a:prstGeom prst="rect">
            <a:avLst/>
          </a:prstGeom>
          <a:noFill/>
        </p:spPr>
        <p:txBody>
          <a:bodyPr wrap="square" rtlCol="0">
            <a:spAutoFit/>
          </a:bodyPr>
          <a:lstStyle/>
          <a:p>
            <a:r>
              <a:rPr lang="en-US" sz="2400" b="1" u="sng" dirty="0"/>
              <a:t>DSM-5 Criteria:</a:t>
            </a:r>
          </a:p>
          <a:p>
            <a:pPr lvl="1">
              <a:buFont typeface="Wingdings" panose="05000000000000000000" pitchFamily="2" charset="2"/>
              <a:buChar char="v"/>
            </a:pPr>
            <a:r>
              <a:rPr lang="en-US" sz="2400" b="1" dirty="0"/>
              <a:t>Presence of obsessions or compulsion, or both:</a:t>
            </a:r>
          </a:p>
          <a:p>
            <a:pPr lvl="1">
              <a:buFont typeface="Wingdings" panose="05000000000000000000" pitchFamily="2" charset="2"/>
              <a:buChar char="v"/>
            </a:pPr>
            <a:r>
              <a:rPr lang="en-US" sz="2400" b="1" u="sng" dirty="0"/>
              <a:t>Obsessions are</a:t>
            </a:r>
            <a:r>
              <a:rPr lang="en-US" sz="2400" b="1" dirty="0"/>
              <a:t>: </a:t>
            </a:r>
          </a:p>
          <a:p>
            <a:pPr lvl="2">
              <a:buFont typeface="Wingdings" panose="05000000000000000000" pitchFamily="2" charset="2"/>
              <a:buChar char="v"/>
            </a:pPr>
            <a:r>
              <a:rPr lang="en-US" sz="2000" b="1" dirty="0"/>
              <a:t>recurrent and persistent thoughts, urges, or images</a:t>
            </a:r>
          </a:p>
          <a:p>
            <a:pPr lvl="2">
              <a:buFont typeface="Wingdings" panose="05000000000000000000" pitchFamily="2" charset="2"/>
              <a:buChar char="v"/>
            </a:pPr>
            <a:r>
              <a:rPr lang="en-US" sz="2000" b="1" dirty="0"/>
              <a:t>Experienced as intrusive and unwanted and </a:t>
            </a:r>
          </a:p>
          <a:p>
            <a:pPr lvl="2">
              <a:buFont typeface="Wingdings" panose="05000000000000000000" pitchFamily="2" charset="2"/>
              <a:buChar char="v"/>
            </a:pPr>
            <a:r>
              <a:rPr lang="en-US" sz="2000" b="1" dirty="0"/>
              <a:t>Cause anxiety or distress (not pleasurable, fantasy, daydreaming)</a:t>
            </a:r>
          </a:p>
          <a:p>
            <a:pPr lvl="2">
              <a:buFont typeface="Wingdings" panose="05000000000000000000" pitchFamily="2" charset="2"/>
              <a:buChar char="v"/>
            </a:pPr>
            <a:r>
              <a:rPr lang="en-US" sz="2000" b="1" dirty="0"/>
              <a:t>Attempts to ignore, or suppress the thoughts, urges, or images or</a:t>
            </a:r>
          </a:p>
          <a:p>
            <a:pPr lvl="2">
              <a:buFont typeface="Wingdings" panose="05000000000000000000" pitchFamily="2" charset="2"/>
              <a:buChar char="v"/>
            </a:pPr>
            <a:r>
              <a:rPr lang="en-US" sz="2000" b="1" dirty="0"/>
              <a:t>Neutralize them with some other thought or action (compulsion)</a:t>
            </a:r>
          </a:p>
        </p:txBody>
      </p:sp>
      <p:sp>
        <p:nvSpPr>
          <p:cNvPr id="4" name="TextBox 3">
            <a:extLst>
              <a:ext uri="{FF2B5EF4-FFF2-40B4-BE49-F238E27FC236}">
                <a16:creationId xmlns:a16="http://schemas.microsoft.com/office/drawing/2014/main" id="{EC4927AF-AAA7-5340-BF50-7D7F2B3A0013}"/>
              </a:ext>
            </a:extLst>
          </p:cNvPr>
          <p:cNvSpPr txBox="1"/>
          <p:nvPr/>
        </p:nvSpPr>
        <p:spPr>
          <a:xfrm>
            <a:off x="332508" y="6043758"/>
            <a:ext cx="3685310" cy="307777"/>
          </a:xfrm>
          <a:prstGeom prst="rect">
            <a:avLst/>
          </a:prstGeom>
          <a:noFill/>
        </p:spPr>
        <p:txBody>
          <a:bodyPr wrap="square" rtlCol="0">
            <a:spAutoFit/>
          </a:bodyPr>
          <a:lstStyle/>
          <a:p>
            <a:r>
              <a:rPr lang="en-US" sz="1400" dirty="0"/>
              <a:t>(American Psychiatric Association, 2013)</a:t>
            </a:r>
          </a:p>
        </p:txBody>
      </p:sp>
      <p:sp>
        <p:nvSpPr>
          <p:cNvPr id="5" name="TextBox 4">
            <a:extLst>
              <a:ext uri="{FF2B5EF4-FFF2-40B4-BE49-F238E27FC236}">
                <a16:creationId xmlns:a16="http://schemas.microsoft.com/office/drawing/2014/main" id="{0E62E727-B875-E143-8046-BBD2C773CBAD}"/>
              </a:ext>
            </a:extLst>
          </p:cNvPr>
          <p:cNvSpPr txBox="1"/>
          <p:nvPr/>
        </p:nvSpPr>
        <p:spPr>
          <a:xfrm>
            <a:off x="6234545" y="671804"/>
            <a:ext cx="5708073" cy="584775"/>
          </a:xfrm>
          <a:prstGeom prst="rect">
            <a:avLst/>
          </a:prstGeom>
          <a:noFill/>
        </p:spPr>
        <p:txBody>
          <a:bodyPr wrap="square" rtlCol="0">
            <a:spAutoFit/>
          </a:bodyPr>
          <a:lstStyle/>
          <a:p>
            <a:r>
              <a:rPr lang="en-US" sz="3200" b="1" u="sng" dirty="0"/>
              <a:t>Diagnosis and Assessment:</a:t>
            </a:r>
          </a:p>
        </p:txBody>
      </p:sp>
      <p:pic>
        <p:nvPicPr>
          <p:cNvPr id="8" name="Picture 7">
            <a:extLst>
              <a:ext uri="{FF2B5EF4-FFF2-40B4-BE49-F238E27FC236}">
                <a16:creationId xmlns:a16="http://schemas.microsoft.com/office/drawing/2014/main" id="{A7522A2A-5052-0441-9185-EDB2ED9CF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2221"/>
            <a:ext cx="3822236" cy="3423425"/>
          </a:xfrm>
          <a:prstGeom prst="rect">
            <a:avLst/>
          </a:prstGeom>
        </p:spPr>
      </p:pic>
    </p:spTree>
    <p:extLst>
      <p:ext uri="{BB962C8B-B14F-4D97-AF65-F5344CB8AC3E}">
        <p14:creationId xmlns:p14="http://schemas.microsoft.com/office/powerpoint/2010/main" val="4205338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3284</Words>
  <Application>Microsoft Office PowerPoint</Application>
  <PresentationFormat>Widescreen</PresentationFormat>
  <Paragraphs>340</Paragraphs>
  <Slides>32</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Office Theme</vt:lpstr>
      <vt:lpstr>OCD in Children and Adults: Assessment and Treatment in Primary Care Settings</vt:lpstr>
      <vt:lpstr>Please check-in to this session</vt:lpstr>
      <vt:lpstr>Disclosures</vt:lpstr>
      <vt:lpstr>Goals and Objectives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OCD in Children and Adults</vt:lpstr>
      <vt:lpstr>Session Evaluation link</vt:lpstr>
    </vt:vector>
  </TitlesOfParts>
  <Company>Froedtert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Rickert, Julie</dc:creator>
  <cp:lastModifiedBy>Haynes, Bill B</cp:lastModifiedBy>
  <cp:revision>59</cp:revision>
  <dcterms:created xsi:type="dcterms:W3CDTF">2022-08-16T13:46:44Z</dcterms:created>
  <dcterms:modified xsi:type="dcterms:W3CDTF">2022-09-01T13:07:40Z</dcterms:modified>
</cp:coreProperties>
</file>