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6"/>
  </p:notesMasterIdLst>
  <p:sldIdLst>
    <p:sldId id="256" r:id="rId2"/>
    <p:sldId id="265" r:id="rId3"/>
    <p:sldId id="258" r:id="rId4"/>
    <p:sldId id="257" r:id="rId5"/>
    <p:sldId id="259" r:id="rId6"/>
    <p:sldId id="260" r:id="rId7"/>
    <p:sldId id="261" r:id="rId8"/>
    <p:sldId id="262" r:id="rId9"/>
    <p:sldId id="263" r:id="rId10"/>
    <p:sldId id="264" r:id="rId11"/>
    <p:sldId id="269" r:id="rId12"/>
    <p:sldId id="267" r:id="rId13"/>
    <p:sldId id="266"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4" autoAdjust="0"/>
    <p:restoredTop sz="94660"/>
  </p:normalViewPr>
  <p:slideViewPr>
    <p:cSldViewPr snapToGrid="0">
      <p:cViewPr varScale="1">
        <p:scale>
          <a:sx n="75" d="100"/>
          <a:sy n="75" d="100"/>
        </p:scale>
        <p:origin x="9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D537B8-BC99-4289-9BDD-0E0F7FB49916}"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3F7B9B86-B364-41D3-BFBF-8DCAEC0A54C9}">
      <dgm:prSet phldrT="[Text]"/>
      <dgm:spPr/>
      <dgm:t>
        <a:bodyPr/>
        <a:lstStyle/>
        <a:p>
          <a:r>
            <a:rPr lang="en-US" dirty="0" smtClean="0"/>
            <a:t>Geriatrics and Palliative Care Patient</a:t>
          </a:r>
          <a:endParaRPr lang="en-US" dirty="0"/>
        </a:p>
      </dgm:t>
    </dgm:pt>
    <dgm:pt modelId="{18261ADC-9088-41C6-9AF7-C39E0AC04C01}" type="parTrans" cxnId="{7AF8B8F8-1FAF-4474-ABFF-37138290E916}">
      <dgm:prSet/>
      <dgm:spPr/>
      <dgm:t>
        <a:bodyPr/>
        <a:lstStyle/>
        <a:p>
          <a:endParaRPr lang="en-US"/>
        </a:p>
      </dgm:t>
    </dgm:pt>
    <dgm:pt modelId="{B7A6E565-8304-408E-A533-1DDA9AEBA374}" type="sibTrans" cxnId="{7AF8B8F8-1FAF-4474-ABFF-37138290E916}">
      <dgm:prSet/>
      <dgm:spPr/>
      <dgm:t>
        <a:bodyPr/>
        <a:lstStyle/>
        <a:p>
          <a:endParaRPr lang="en-US"/>
        </a:p>
      </dgm:t>
    </dgm:pt>
    <dgm:pt modelId="{1F2415EA-7744-4715-98BB-F439CD10A9FE}">
      <dgm:prSet phldrT="[Text]"/>
      <dgm:spPr/>
      <dgm:t>
        <a:bodyPr/>
        <a:lstStyle/>
        <a:p>
          <a:r>
            <a:rPr lang="en-US" dirty="0" smtClean="0"/>
            <a:t>Mental Health Provider</a:t>
          </a:r>
          <a:endParaRPr lang="en-US" dirty="0"/>
        </a:p>
      </dgm:t>
    </dgm:pt>
    <dgm:pt modelId="{4DD718C1-32E5-44A0-8B17-3917C432B045}" type="parTrans" cxnId="{67916D58-F4F7-4208-A7E9-69BDBDB191BE}">
      <dgm:prSet/>
      <dgm:spPr/>
      <dgm:t>
        <a:bodyPr/>
        <a:lstStyle/>
        <a:p>
          <a:endParaRPr lang="en-US"/>
        </a:p>
      </dgm:t>
    </dgm:pt>
    <dgm:pt modelId="{EB9AB9F7-9703-4F91-8BB1-C0AE8FF5427D}" type="sibTrans" cxnId="{67916D58-F4F7-4208-A7E9-69BDBDB191BE}">
      <dgm:prSet/>
      <dgm:spPr/>
      <dgm:t>
        <a:bodyPr/>
        <a:lstStyle/>
        <a:p>
          <a:endParaRPr lang="en-US"/>
        </a:p>
      </dgm:t>
    </dgm:pt>
    <dgm:pt modelId="{86ABDE7E-CC3F-4E7A-AD40-E2DF7B18E818}">
      <dgm:prSet phldrT="[Text]"/>
      <dgm:spPr/>
      <dgm:t>
        <a:bodyPr/>
        <a:lstStyle/>
        <a:p>
          <a:r>
            <a:rPr lang="en-US" dirty="0" smtClean="0"/>
            <a:t>Pharmacist</a:t>
          </a:r>
          <a:endParaRPr lang="en-US" dirty="0"/>
        </a:p>
      </dgm:t>
    </dgm:pt>
    <dgm:pt modelId="{701D5B82-5869-457A-B6C0-F6A9267727AC}" type="parTrans" cxnId="{D37AC59B-B1E1-489F-B0E8-0BB499AC11E0}">
      <dgm:prSet/>
      <dgm:spPr/>
      <dgm:t>
        <a:bodyPr/>
        <a:lstStyle/>
        <a:p>
          <a:endParaRPr lang="en-US"/>
        </a:p>
      </dgm:t>
    </dgm:pt>
    <dgm:pt modelId="{240E7B0F-4091-4DD7-8320-3B64EE45458F}" type="sibTrans" cxnId="{D37AC59B-B1E1-489F-B0E8-0BB499AC11E0}">
      <dgm:prSet/>
      <dgm:spPr/>
      <dgm:t>
        <a:bodyPr/>
        <a:lstStyle/>
        <a:p>
          <a:endParaRPr lang="en-US"/>
        </a:p>
      </dgm:t>
    </dgm:pt>
    <dgm:pt modelId="{3AC0CD7A-DF00-442D-A385-A14DA2598188}">
      <dgm:prSet phldrT="[Text]"/>
      <dgm:spPr/>
      <dgm:t>
        <a:bodyPr/>
        <a:lstStyle/>
        <a:p>
          <a:r>
            <a:rPr lang="en-US" dirty="0" smtClean="0"/>
            <a:t>FM Faculty *</a:t>
          </a:r>
          <a:endParaRPr lang="en-US" dirty="0"/>
        </a:p>
      </dgm:t>
    </dgm:pt>
    <dgm:pt modelId="{D5CB9D35-B44E-408C-9444-F29D2E56E0D4}" type="parTrans" cxnId="{A8DC2922-25A9-4F3B-93F4-A7836DE630A3}">
      <dgm:prSet/>
      <dgm:spPr/>
      <dgm:t>
        <a:bodyPr/>
        <a:lstStyle/>
        <a:p>
          <a:endParaRPr lang="en-US"/>
        </a:p>
      </dgm:t>
    </dgm:pt>
    <dgm:pt modelId="{A77B1C90-ADFA-4EC9-A3EB-BD5A9854892D}" type="sibTrans" cxnId="{A8DC2922-25A9-4F3B-93F4-A7836DE630A3}">
      <dgm:prSet/>
      <dgm:spPr/>
      <dgm:t>
        <a:bodyPr/>
        <a:lstStyle/>
        <a:p>
          <a:endParaRPr lang="en-US"/>
        </a:p>
      </dgm:t>
    </dgm:pt>
    <dgm:pt modelId="{9617CFC5-793D-4906-8E82-D2851367859B}">
      <dgm:prSet phldrT="[Text]"/>
      <dgm:spPr/>
      <dgm:t>
        <a:bodyPr/>
        <a:lstStyle/>
        <a:p>
          <a:r>
            <a:rPr lang="en-US" dirty="0" smtClean="0"/>
            <a:t>FM Resident</a:t>
          </a:r>
          <a:endParaRPr lang="en-US" dirty="0"/>
        </a:p>
      </dgm:t>
    </dgm:pt>
    <dgm:pt modelId="{F86863F7-0E87-41FB-9DED-CED760369AAC}" type="parTrans" cxnId="{3F227147-F193-4522-B1FE-9B0E92D1B227}">
      <dgm:prSet/>
      <dgm:spPr/>
      <dgm:t>
        <a:bodyPr/>
        <a:lstStyle/>
        <a:p>
          <a:endParaRPr lang="en-US"/>
        </a:p>
      </dgm:t>
    </dgm:pt>
    <dgm:pt modelId="{59E1A35F-3D0C-487C-B34D-FAF64A6034DE}" type="sibTrans" cxnId="{3F227147-F193-4522-B1FE-9B0E92D1B227}">
      <dgm:prSet/>
      <dgm:spPr/>
      <dgm:t>
        <a:bodyPr/>
        <a:lstStyle/>
        <a:p>
          <a:endParaRPr lang="en-US"/>
        </a:p>
      </dgm:t>
    </dgm:pt>
    <dgm:pt modelId="{8ADF8D6E-9D0D-47A9-8B97-5E258003687A}" type="pres">
      <dgm:prSet presAssocID="{F0D537B8-BC99-4289-9BDD-0E0F7FB49916}" presName="diagram" presStyleCnt="0">
        <dgm:presLayoutVars>
          <dgm:chMax val="1"/>
          <dgm:dir/>
          <dgm:animLvl val="ctr"/>
          <dgm:resizeHandles val="exact"/>
        </dgm:presLayoutVars>
      </dgm:prSet>
      <dgm:spPr/>
    </dgm:pt>
    <dgm:pt modelId="{B86AC46C-55BE-447B-BD05-BDE6EE05AD4D}" type="pres">
      <dgm:prSet presAssocID="{F0D537B8-BC99-4289-9BDD-0E0F7FB49916}" presName="matrix" presStyleCnt="0"/>
      <dgm:spPr/>
    </dgm:pt>
    <dgm:pt modelId="{55A9308F-3689-46C9-9D62-225EF8550275}" type="pres">
      <dgm:prSet presAssocID="{F0D537B8-BC99-4289-9BDD-0E0F7FB49916}" presName="tile1" presStyleLbl="node1" presStyleIdx="0" presStyleCnt="4" custLinFactNeighborX="905" custLinFactNeighborY="-65092"/>
      <dgm:spPr/>
      <dgm:t>
        <a:bodyPr/>
        <a:lstStyle/>
        <a:p>
          <a:endParaRPr lang="en-US"/>
        </a:p>
      </dgm:t>
    </dgm:pt>
    <dgm:pt modelId="{1DFD152F-7DC5-4A9A-A342-D57A3AD30EF8}" type="pres">
      <dgm:prSet presAssocID="{F0D537B8-BC99-4289-9BDD-0E0F7FB49916}" presName="tile1text" presStyleLbl="node1" presStyleIdx="0" presStyleCnt="4">
        <dgm:presLayoutVars>
          <dgm:chMax val="0"/>
          <dgm:chPref val="0"/>
          <dgm:bulletEnabled val="1"/>
        </dgm:presLayoutVars>
      </dgm:prSet>
      <dgm:spPr/>
      <dgm:t>
        <a:bodyPr/>
        <a:lstStyle/>
        <a:p>
          <a:endParaRPr lang="en-US"/>
        </a:p>
      </dgm:t>
    </dgm:pt>
    <dgm:pt modelId="{A8990B85-F91D-4474-BBEF-6A75C8F54B49}" type="pres">
      <dgm:prSet presAssocID="{F0D537B8-BC99-4289-9BDD-0E0F7FB49916}" presName="tile2" presStyleLbl="node1" presStyleIdx="1" presStyleCnt="4"/>
      <dgm:spPr/>
      <dgm:t>
        <a:bodyPr/>
        <a:lstStyle/>
        <a:p>
          <a:endParaRPr lang="en-US"/>
        </a:p>
      </dgm:t>
    </dgm:pt>
    <dgm:pt modelId="{98DEC802-6065-431E-B86D-60F049C1DCEE}" type="pres">
      <dgm:prSet presAssocID="{F0D537B8-BC99-4289-9BDD-0E0F7FB49916}" presName="tile2text" presStyleLbl="node1" presStyleIdx="1" presStyleCnt="4">
        <dgm:presLayoutVars>
          <dgm:chMax val="0"/>
          <dgm:chPref val="0"/>
          <dgm:bulletEnabled val="1"/>
        </dgm:presLayoutVars>
      </dgm:prSet>
      <dgm:spPr/>
      <dgm:t>
        <a:bodyPr/>
        <a:lstStyle/>
        <a:p>
          <a:endParaRPr lang="en-US"/>
        </a:p>
      </dgm:t>
    </dgm:pt>
    <dgm:pt modelId="{3331C81F-ECED-42B4-9900-55AECDCC9C22}" type="pres">
      <dgm:prSet presAssocID="{F0D537B8-BC99-4289-9BDD-0E0F7FB49916}" presName="tile3" presStyleLbl="node1" presStyleIdx="2" presStyleCnt="4"/>
      <dgm:spPr/>
      <dgm:t>
        <a:bodyPr/>
        <a:lstStyle/>
        <a:p>
          <a:endParaRPr lang="en-US"/>
        </a:p>
      </dgm:t>
    </dgm:pt>
    <dgm:pt modelId="{0A81FC7D-F501-45B9-94A7-66E0D89741B9}" type="pres">
      <dgm:prSet presAssocID="{F0D537B8-BC99-4289-9BDD-0E0F7FB49916}" presName="tile3text" presStyleLbl="node1" presStyleIdx="2" presStyleCnt="4">
        <dgm:presLayoutVars>
          <dgm:chMax val="0"/>
          <dgm:chPref val="0"/>
          <dgm:bulletEnabled val="1"/>
        </dgm:presLayoutVars>
      </dgm:prSet>
      <dgm:spPr/>
      <dgm:t>
        <a:bodyPr/>
        <a:lstStyle/>
        <a:p>
          <a:endParaRPr lang="en-US"/>
        </a:p>
      </dgm:t>
    </dgm:pt>
    <dgm:pt modelId="{817F0E96-A98E-4FDE-BD08-3C6EF53BCA0D}" type="pres">
      <dgm:prSet presAssocID="{F0D537B8-BC99-4289-9BDD-0E0F7FB49916}" presName="tile4" presStyleLbl="node1" presStyleIdx="3" presStyleCnt="4"/>
      <dgm:spPr/>
      <dgm:t>
        <a:bodyPr/>
        <a:lstStyle/>
        <a:p>
          <a:endParaRPr lang="en-US"/>
        </a:p>
      </dgm:t>
    </dgm:pt>
    <dgm:pt modelId="{C8815DEA-E8BA-4B27-8791-72D15FFA7830}" type="pres">
      <dgm:prSet presAssocID="{F0D537B8-BC99-4289-9BDD-0E0F7FB49916}" presName="tile4text" presStyleLbl="node1" presStyleIdx="3" presStyleCnt="4">
        <dgm:presLayoutVars>
          <dgm:chMax val="0"/>
          <dgm:chPref val="0"/>
          <dgm:bulletEnabled val="1"/>
        </dgm:presLayoutVars>
      </dgm:prSet>
      <dgm:spPr/>
      <dgm:t>
        <a:bodyPr/>
        <a:lstStyle/>
        <a:p>
          <a:endParaRPr lang="en-US"/>
        </a:p>
      </dgm:t>
    </dgm:pt>
    <dgm:pt modelId="{F0783630-C894-473C-850D-D5263BF66FC3}" type="pres">
      <dgm:prSet presAssocID="{F0D537B8-BC99-4289-9BDD-0E0F7FB49916}" presName="centerTile" presStyleLbl="fgShp" presStyleIdx="0" presStyleCnt="1">
        <dgm:presLayoutVars>
          <dgm:chMax val="0"/>
          <dgm:chPref val="0"/>
        </dgm:presLayoutVars>
      </dgm:prSet>
      <dgm:spPr/>
      <dgm:t>
        <a:bodyPr/>
        <a:lstStyle/>
        <a:p>
          <a:endParaRPr lang="en-US"/>
        </a:p>
      </dgm:t>
    </dgm:pt>
  </dgm:ptLst>
  <dgm:cxnLst>
    <dgm:cxn modelId="{A8DC2922-25A9-4F3B-93F4-A7836DE630A3}" srcId="{3F7B9B86-B364-41D3-BFBF-8DCAEC0A54C9}" destId="{3AC0CD7A-DF00-442D-A385-A14DA2598188}" srcOrd="2" destOrd="0" parTransId="{D5CB9D35-B44E-408C-9444-F29D2E56E0D4}" sibTransId="{A77B1C90-ADFA-4EC9-A3EB-BD5A9854892D}"/>
    <dgm:cxn modelId="{CA7C2889-134D-4382-8F30-9C86CAFF224E}" type="presOf" srcId="{9617CFC5-793D-4906-8E82-D2851367859B}" destId="{C8815DEA-E8BA-4B27-8791-72D15FFA7830}" srcOrd="1" destOrd="0" presId="urn:microsoft.com/office/officeart/2005/8/layout/matrix1"/>
    <dgm:cxn modelId="{67916D58-F4F7-4208-A7E9-69BDBDB191BE}" srcId="{3F7B9B86-B364-41D3-BFBF-8DCAEC0A54C9}" destId="{1F2415EA-7744-4715-98BB-F439CD10A9FE}" srcOrd="0" destOrd="0" parTransId="{4DD718C1-32E5-44A0-8B17-3917C432B045}" sibTransId="{EB9AB9F7-9703-4F91-8BB1-C0AE8FF5427D}"/>
    <dgm:cxn modelId="{31ADC2C0-0778-4C3E-A6C8-CE764BC82E87}" type="presOf" srcId="{9617CFC5-793D-4906-8E82-D2851367859B}" destId="{817F0E96-A98E-4FDE-BD08-3C6EF53BCA0D}" srcOrd="0" destOrd="0" presId="urn:microsoft.com/office/officeart/2005/8/layout/matrix1"/>
    <dgm:cxn modelId="{D37AC59B-B1E1-489F-B0E8-0BB499AC11E0}" srcId="{3F7B9B86-B364-41D3-BFBF-8DCAEC0A54C9}" destId="{86ABDE7E-CC3F-4E7A-AD40-E2DF7B18E818}" srcOrd="1" destOrd="0" parTransId="{701D5B82-5869-457A-B6C0-F6A9267727AC}" sibTransId="{240E7B0F-4091-4DD7-8320-3B64EE45458F}"/>
    <dgm:cxn modelId="{7AF8B8F8-1FAF-4474-ABFF-37138290E916}" srcId="{F0D537B8-BC99-4289-9BDD-0E0F7FB49916}" destId="{3F7B9B86-B364-41D3-BFBF-8DCAEC0A54C9}" srcOrd="0" destOrd="0" parTransId="{18261ADC-9088-41C6-9AF7-C39E0AC04C01}" sibTransId="{B7A6E565-8304-408E-A533-1DDA9AEBA374}"/>
    <dgm:cxn modelId="{4F5E33FF-898D-496A-B48B-46B3CF285837}" type="presOf" srcId="{3AC0CD7A-DF00-442D-A385-A14DA2598188}" destId="{0A81FC7D-F501-45B9-94A7-66E0D89741B9}" srcOrd="1" destOrd="0" presId="urn:microsoft.com/office/officeart/2005/8/layout/matrix1"/>
    <dgm:cxn modelId="{727EFA4A-628D-4970-ACC7-763C594EF4B4}" type="presOf" srcId="{3F7B9B86-B364-41D3-BFBF-8DCAEC0A54C9}" destId="{F0783630-C894-473C-850D-D5263BF66FC3}" srcOrd="0" destOrd="0" presId="urn:microsoft.com/office/officeart/2005/8/layout/matrix1"/>
    <dgm:cxn modelId="{39A6C9B5-7174-4CA0-9C4F-3822FEE232E2}" type="presOf" srcId="{F0D537B8-BC99-4289-9BDD-0E0F7FB49916}" destId="{8ADF8D6E-9D0D-47A9-8B97-5E258003687A}" srcOrd="0" destOrd="0" presId="urn:microsoft.com/office/officeart/2005/8/layout/matrix1"/>
    <dgm:cxn modelId="{399D1721-4C53-4539-A7F8-E6D621FF058B}" type="presOf" srcId="{86ABDE7E-CC3F-4E7A-AD40-E2DF7B18E818}" destId="{A8990B85-F91D-4474-BBEF-6A75C8F54B49}" srcOrd="0" destOrd="0" presId="urn:microsoft.com/office/officeart/2005/8/layout/matrix1"/>
    <dgm:cxn modelId="{4F4C20D3-71FF-4F24-9B29-0BC94E32104C}" type="presOf" srcId="{86ABDE7E-CC3F-4E7A-AD40-E2DF7B18E818}" destId="{98DEC802-6065-431E-B86D-60F049C1DCEE}" srcOrd="1" destOrd="0" presId="urn:microsoft.com/office/officeart/2005/8/layout/matrix1"/>
    <dgm:cxn modelId="{3F227147-F193-4522-B1FE-9B0E92D1B227}" srcId="{3F7B9B86-B364-41D3-BFBF-8DCAEC0A54C9}" destId="{9617CFC5-793D-4906-8E82-D2851367859B}" srcOrd="3" destOrd="0" parTransId="{F86863F7-0E87-41FB-9DED-CED760369AAC}" sibTransId="{59E1A35F-3D0C-487C-B34D-FAF64A6034DE}"/>
    <dgm:cxn modelId="{B063CDD6-F357-498D-89DE-EF4910AD5CB6}" type="presOf" srcId="{1F2415EA-7744-4715-98BB-F439CD10A9FE}" destId="{1DFD152F-7DC5-4A9A-A342-D57A3AD30EF8}" srcOrd="1" destOrd="0" presId="urn:microsoft.com/office/officeart/2005/8/layout/matrix1"/>
    <dgm:cxn modelId="{5E4C6457-0684-4309-ABA3-B1CB573CE380}" type="presOf" srcId="{1F2415EA-7744-4715-98BB-F439CD10A9FE}" destId="{55A9308F-3689-46C9-9D62-225EF8550275}" srcOrd="0" destOrd="0" presId="urn:microsoft.com/office/officeart/2005/8/layout/matrix1"/>
    <dgm:cxn modelId="{E49B81D5-5057-4124-8D9A-370B715ACD16}" type="presOf" srcId="{3AC0CD7A-DF00-442D-A385-A14DA2598188}" destId="{3331C81F-ECED-42B4-9900-55AECDCC9C22}" srcOrd="0" destOrd="0" presId="urn:microsoft.com/office/officeart/2005/8/layout/matrix1"/>
    <dgm:cxn modelId="{319E7F17-4E0F-470A-96E7-A1764FCB7A01}" type="presParOf" srcId="{8ADF8D6E-9D0D-47A9-8B97-5E258003687A}" destId="{B86AC46C-55BE-447B-BD05-BDE6EE05AD4D}" srcOrd="0" destOrd="0" presId="urn:microsoft.com/office/officeart/2005/8/layout/matrix1"/>
    <dgm:cxn modelId="{CD882A85-1177-4DDA-B31B-C669710F03E3}" type="presParOf" srcId="{B86AC46C-55BE-447B-BD05-BDE6EE05AD4D}" destId="{55A9308F-3689-46C9-9D62-225EF8550275}" srcOrd="0" destOrd="0" presId="urn:microsoft.com/office/officeart/2005/8/layout/matrix1"/>
    <dgm:cxn modelId="{2F499DF6-7D4A-42EF-AB91-1DD97DAF3A55}" type="presParOf" srcId="{B86AC46C-55BE-447B-BD05-BDE6EE05AD4D}" destId="{1DFD152F-7DC5-4A9A-A342-D57A3AD30EF8}" srcOrd="1" destOrd="0" presId="urn:microsoft.com/office/officeart/2005/8/layout/matrix1"/>
    <dgm:cxn modelId="{07097316-A93E-4FE4-A7FE-234CFF15BB41}" type="presParOf" srcId="{B86AC46C-55BE-447B-BD05-BDE6EE05AD4D}" destId="{A8990B85-F91D-4474-BBEF-6A75C8F54B49}" srcOrd="2" destOrd="0" presId="urn:microsoft.com/office/officeart/2005/8/layout/matrix1"/>
    <dgm:cxn modelId="{53D72466-D1D4-410E-B8D1-EA56B153258B}" type="presParOf" srcId="{B86AC46C-55BE-447B-BD05-BDE6EE05AD4D}" destId="{98DEC802-6065-431E-B86D-60F049C1DCEE}" srcOrd="3" destOrd="0" presId="urn:microsoft.com/office/officeart/2005/8/layout/matrix1"/>
    <dgm:cxn modelId="{14471600-1554-49E1-B941-A3B909AF9583}" type="presParOf" srcId="{B86AC46C-55BE-447B-BD05-BDE6EE05AD4D}" destId="{3331C81F-ECED-42B4-9900-55AECDCC9C22}" srcOrd="4" destOrd="0" presId="urn:microsoft.com/office/officeart/2005/8/layout/matrix1"/>
    <dgm:cxn modelId="{101AE102-C402-4FAF-9531-8BFB741E5981}" type="presParOf" srcId="{B86AC46C-55BE-447B-BD05-BDE6EE05AD4D}" destId="{0A81FC7D-F501-45B9-94A7-66E0D89741B9}" srcOrd="5" destOrd="0" presId="urn:microsoft.com/office/officeart/2005/8/layout/matrix1"/>
    <dgm:cxn modelId="{160CD7A7-11F2-4ECB-88BC-FF0B5D015BE4}" type="presParOf" srcId="{B86AC46C-55BE-447B-BD05-BDE6EE05AD4D}" destId="{817F0E96-A98E-4FDE-BD08-3C6EF53BCA0D}" srcOrd="6" destOrd="0" presId="urn:microsoft.com/office/officeart/2005/8/layout/matrix1"/>
    <dgm:cxn modelId="{C2966FE2-CFED-4DF2-80F5-BAF4C315AF0C}" type="presParOf" srcId="{B86AC46C-55BE-447B-BD05-BDE6EE05AD4D}" destId="{C8815DEA-E8BA-4B27-8791-72D15FFA7830}" srcOrd="7" destOrd="0" presId="urn:microsoft.com/office/officeart/2005/8/layout/matrix1"/>
    <dgm:cxn modelId="{C251AF24-2864-4F66-9A58-B00747C5FCFE}" type="presParOf" srcId="{8ADF8D6E-9D0D-47A9-8B97-5E258003687A}" destId="{F0783630-C894-473C-850D-D5263BF66FC3}"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A9308F-3689-46C9-9D62-225EF8550275}">
      <dsp:nvSpPr>
        <dsp:cNvPr id="0" name=""/>
        <dsp:cNvSpPr/>
      </dsp:nvSpPr>
      <dsp:spPr>
        <a:xfrm rot="16200000">
          <a:off x="435179" y="-411445"/>
          <a:ext cx="1799660" cy="2622550"/>
        </a:xfrm>
        <a:prstGeom prst="round1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Mental Health Provider</a:t>
          </a:r>
          <a:endParaRPr lang="en-US" sz="1600" kern="1200" dirty="0"/>
        </a:p>
      </dsp:txBody>
      <dsp:txXfrm rot="5400000">
        <a:off x="23734" y="0"/>
        <a:ext cx="2622550" cy="1349745"/>
      </dsp:txXfrm>
    </dsp:sp>
    <dsp:sp modelId="{A8990B85-F91D-4474-BBEF-6A75C8F54B49}">
      <dsp:nvSpPr>
        <dsp:cNvPr id="0" name=""/>
        <dsp:cNvSpPr/>
      </dsp:nvSpPr>
      <dsp:spPr>
        <a:xfrm>
          <a:off x="2622550" y="0"/>
          <a:ext cx="2622550" cy="1799660"/>
        </a:xfrm>
        <a:prstGeom prst="round1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Pharmacist</a:t>
          </a:r>
          <a:endParaRPr lang="en-US" sz="1600" kern="1200" dirty="0"/>
        </a:p>
      </dsp:txBody>
      <dsp:txXfrm>
        <a:off x="2622550" y="0"/>
        <a:ext cx="2622550" cy="1349745"/>
      </dsp:txXfrm>
    </dsp:sp>
    <dsp:sp modelId="{3331C81F-ECED-42B4-9900-55AECDCC9C22}">
      <dsp:nvSpPr>
        <dsp:cNvPr id="0" name=""/>
        <dsp:cNvSpPr/>
      </dsp:nvSpPr>
      <dsp:spPr>
        <a:xfrm rot="10800000">
          <a:off x="0" y="1799660"/>
          <a:ext cx="2622550" cy="1799660"/>
        </a:xfrm>
        <a:prstGeom prst="round1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FM Faculty *</a:t>
          </a:r>
          <a:endParaRPr lang="en-US" sz="1600" kern="1200" dirty="0"/>
        </a:p>
      </dsp:txBody>
      <dsp:txXfrm rot="10800000">
        <a:off x="0" y="2249574"/>
        <a:ext cx="2622550" cy="1349745"/>
      </dsp:txXfrm>
    </dsp:sp>
    <dsp:sp modelId="{817F0E96-A98E-4FDE-BD08-3C6EF53BCA0D}">
      <dsp:nvSpPr>
        <dsp:cNvPr id="0" name=""/>
        <dsp:cNvSpPr/>
      </dsp:nvSpPr>
      <dsp:spPr>
        <a:xfrm rot="5400000">
          <a:off x="3033995" y="1388214"/>
          <a:ext cx="1799660" cy="2622550"/>
        </a:xfrm>
        <a:prstGeom prst="round1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FM Resident</a:t>
          </a:r>
          <a:endParaRPr lang="en-US" sz="1600" kern="1200" dirty="0"/>
        </a:p>
      </dsp:txBody>
      <dsp:txXfrm rot="-5400000">
        <a:off x="2622550" y="2249574"/>
        <a:ext cx="2622550" cy="1349745"/>
      </dsp:txXfrm>
    </dsp:sp>
    <dsp:sp modelId="{F0783630-C894-473C-850D-D5263BF66FC3}">
      <dsp:nvSpPr>
        <dsp:cNvPr id="0" name=""/>
        <dsp:cNvSpPr/>
      </dsp:nvSpPr>
      <dsp:spPr>
        <a:xfrm>
          <a:off x="1835785" y="1349745"/>
          <a:ext cx="1573530" cy="899830"/>
        </a:xfrm>
        <a:prstGeom prst="roundRect">
          <a:avLst/>
        </a:prstGeom>
        <a:solidFill>
          <a:schemeClr val="accent1">
            <a:tint val="60000"/>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Geriatrics and Palliative Care Patient</a:t>
          </a:r>
          <a:endParaRPr lang="en-US" sz="1600" kern="1200" dirty="0"/>
        </a:p>
      </dsp:txBody>
      <dsp:txXfrm>
        <a:off x="1879711" y="1393671"/>
        <a:ext cx="1485678" cy="811978"/>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357D66-B590-4FC8-8EB4-67F31C005040}" type="datetimeFigureOut">
              <a:rPr lang="en-US" smtClean="0"/>
              <a:t>10/17/2017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97AE8-1475-492D-AD08-F4D71CB5BC91}" type="slidenum">
              <a:rPr lang="en-US" smtClean="0"/>
              <a:t>‹#›</a:t>
            </a:fld>
            <a:endParaRPr lang="en-US"/>
          </a:p>
        </p:txBody>
      </p:sp>
    </p:spTree>
    <p:extLst>
      <p:ext uri="{BB962C8B-B14F-4D97-AF65-F5344CB8AC3E}">
        <p14:creationId xmlns:p14="http://schemas.microsoft.com/office/powerpoint/2010/main" val="3034102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Curriculum</a:t>
            </a:r>
            <a:r>
              <a:rPr lang="en-US" baseline="0" dirty="0" smtClean="0"/>
              <a:t> Evaluation of Alaska Family Medicine Residency revealed resident request for a geriatric specialty clinic and palliative care specialty clinic training.</a:t>
            </a:r>
          </a:p>
        </p:txBody>
      </p:sp>
      <p:sp>
        <p:nvSpPr>
          <p:cNvPr id="4" name="Slide Number Placeholder 3"/>
          <p:cNvSpPr>
            <a:spLocks noGrp="1"/>
          </p:cNvSpPr>
          <p:nvPr>
            <p:ph type="sldNum" sz="quarter" idx="10"/>
          </p:nvPr>
        </p:nvSpPr>
        <p:spPr/>
        <p:txBody>
          <a:bodyPr/>
          <a:lstStyle/>
          <a:p>
            <a:fld id="{59C97AE8-1475-492D-AD08-F4D71CB5BC91}" type="slidenum">
              <a:rPr lang="en-US" smtClean="0"/>
              <a:t>3</a:t>
            </a:fld>
            <a:endParaRPr lang="en-US"/>
          </a:p>
        </p:txBody>
      </p:sp>
    </p:spTree>
    <p:extLst>
      <p:ext uri="{BB962C8B-B14F-4D97-AF65-F5344CB8AC3E}">
        <p14:creationId xmlns:p14="http://schemas.microsoft.com/office/powerpoint/2010/main" val="2053053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First steps included identification of key inter-professional teaching faculty and targeted learners</a:t>
            </a:r>
            <a:endParaRPr lang="en-US" dirty="0"/>
          </a:p>
        </p:txBody>
      </p:sp>
      <p:sp>
        <p:nvSpPr>
          <p:cNvPr id="4" name="Slide Number Placeholder 3"/>
          <p:cNvSpPr>
            <a:spLocks noGrp="1"/>
          </p:cNvSpPr>
          <p:nvPr>
            <p:ph type="sldNum" sz="quarter" idx="10"/>
          </p:nvPr>
        </p:nvSpPr>
        <p:spPr/>
        <p:txBody>
          <a:bodyPr/>
          <a:lstStyle/>
          <a:p>
            <a:fld id="{59C97AE8-1475-492D-AD08-F4D71CB5BC91}" type="slidenum">
              <a:rPr lang="en-US" smtClean="0"/>
              <a:t>4</a:t>
            </a:fld>
            <a:endParaRPr lang="en-US"/>
          </a:p>
        </p:txBody>
      </p:sp>
    </p:spTree>
    <p:extLst>
      <p:ext uri="{BB962C8B-B14F-4D97-AF65-F5344CB8AC3E}">
        <p14:creationId xmlns:p14="http://schemas.microsoft.com/office/powerpoint/2010/main" val="2816852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C97AE8-1475-492D-AD08-F4D71CB5BC91}" type="slidenum">
              <a:rPr lang="en-US" smtClean="0"/>
              <a:t>5</a:t>
            </a:fld>
            <a:endParaRPr lang="en-US"/>
          </a:p>
        </p:txBody>
      </p:sp>
    </p:spTree>
    <p:extLst>
      <p:ext uri="{BB962C8B-B14F-4D97-AF65-F5344CB8AC3E}">
        <p14:creationId xmlns:p14="http://schemas.microsoft.com/office/powerpoint/2010/main" val="190487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work interns and faculty are often pulled into the visit to address issues</a:t>
            </a:r>
            <a:r>
              <a:rPr lang="en-US" baseline="0" dirty="0" smtClean="0"/>
              <a:t> of resource. Nurse Case Managers often address medication education and financial resources (prescription drug plans), and Home Visiting Faculty may be present to meet patients and introduce home visit services if a patient is found to be transitioning towards this type of care. </a:t>
            </a:r>
            <a:endParaRPr lang="en-US" dirty="0"/>
          </a:p>
        </p:txBody>
      </p:sp>
      <p:sp>
        <p:nvSpPr>
          <p:cNvPr id="4" name="Slide Number Placeholder 3"/>
          <p:cNvSpPr>
            <a:spLocks noGrp="1"/>
          </p:cNvSpPr>
          <p:nvPr>
            <p:ph type="sldNum" sz="quarter" idx="10"/>
          </p:nvPr>
        </p:nvSpPr>
        <p:spPr/>
        <p:txBody>
          <a:bodyPr/>
          <a:lstStyle/>
          <a:p>
            <a:fld id="{59C97AE8-1475-492D-AD08-F4D71CB5BC91}" type="slidenum">
              <a:rPr lang="en-US" smtClean="0"/>
              <a:t>10</a:t>
            </a:fld>
            <a:endParaRPr lang="en-US"/>
          </a:p>
        </p:txBody>
      </p:sp>
    </p:spTree>
    <p:extLst>
      <p:ext uri="{BB962C8B-B14F-4D97-AF65-F5344CB8AC3E}">
        <p14:creationId xmlns:p14="http://schemas.microsoft.com/office/powerpoint/2010/main" val="1285842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Competencies by Profession addresses</a:t>
            </a:r>
            <a:r>
              <a:rPr lang="en-US" baseline="0" dirty="0" smtClean="0"/>
              <a:t> Competencies for fellows, Behavioral health interns, and family medicine interns however it was felt by Pharmacy faculty that each individual Pharmacy school has individual and differing teaching criteria. </a:t>
            </a:r>
            <a:endParaRPr lang="en-US" dirty="0"/>
          </a:p>
        </p:txBody>
      </p:sp>
      <p:sp>
        <p:nvSpPr>
          <p:cNvPr id="4" name="Slide Number Placeholder 3"/>
          <p:cNvSpPr>
            <a:spLocks noGrp="1"/>
          </p:cNvSpPr>
          <p:nvPr>
            <p:ph type="sldNum" sz="quarter" idx="10"/>
          </p:nvPr>
        </p:nvSpPr>
        <p:spPr/>
        <p:txBody>
          <a:bodyPr/>
          <a:lstStyle/>
          <a:p>
            <a:fld id="{59C97AE8-1475-492D-AD08-F4D71CB5BC91}" type="slidenum">
              <a:rPr lang="en-US" smtClean="0"/>
              <a:t>13</a:t>
            </a:fld>
            <a:endParaRPr lang="en-US"/>
          </a:p>
        </p:txBody>
      </p:sp>
    </p:spTree>
    <p:extLst>
      <p:ext uri="{BB962C8B-B14F-4D97-AF65-F5344CB8AC3E}">
        <p14:creationId xmlns:p14="http://schemas.microsoft.com/office/powerpoint/2010/main" val="3105626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10/17/2017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10/17/2017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10/17/2017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10/17/2017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10/17/2017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10/17/2017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Development of Inter-Professional Geriatric and Palliative Care Clinic</a:t>
            </a:r>
            <a:endParaRPr lang="en-US" dirty="0"/>
          </a:p>
        </p:txBody>
      </p:sp>
      <p:sp>
        <p:nvSpPr>
          <p:cNvPr id="3" name="Subtitle 2"/>
          <p:cNvSpPr>
            <a:spLocks noGrp="1"/>
          </p:cNvSpPr>
          <p:nvPr>
            <p:ph type="subTitle" idx="1"/>
          </p:nvPr>
        </p:nvSpPr>
        <p:spPr/>
        <p:txBody>
          <a:bodyPr/>
          <a:lstStyle/>
          <a:p>
            <a:r>
              <a:rPr lang="en-US" dirty="0" smtClean="0"/>
              <a:t>In your own PCMH Residency Clinic</a:t>
            </a:r>
          </a:p>
          <a:p>
            <a:r>
              <a:rPr lang="en-US" dirty="0" smtClean="0"/>
              <a:t>Janel Kam-Magruder MD FAAFP FAAHPM</a:t>
            </a:r>
            <a:endParaRPr lang="en-US" dirty="0"/>
          </a:p>
        </p:txBody>
      </p:sp>
    </p:spTree>
    <p:extLst>
      <p:ext uri="{BB962C8B-B14F-4D97-AF65-F5344CB8AC3E}">
        <p14:creationId xmlns:p14="http://schemas.microsoft.com/office/powerpoint/2010/main" val="814930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 of the Didactic and Clinic </a:t>
            </a:r>
            <a:r>
              <a:rPr lang="en-US" dirty="0" smtClean="0"/>
              <a:t>Session- the Clinic Visit</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Each patient is seen by a core Inter-professional Team and often by adjunctive providers as based on their need (identified during IPT or during visit. Example- Social work for increased Personal Care Services</a:t>
            </a:r>
          </a:p>
          <a:p>
            <a:r>
              <a:rPr lang="en-US" dirty="0" smtClean="0"/>
              <a:t>Providers such as pharmacy or behavioral health may rotate between patients depending on how many patients and providers are available while family medicine resident and faculty will be present for the entire visit. </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54194027"/>
              </p:ext>
            </p:extLst>
          </p:nvPr>
        </p:nvGraphicFramePr>
        <p:xfrm>
          <a:off x="3990186" y="3302229"/>
          <a:ext cx="7073364" cy="2758440"/>
        </p:xfrm>
        <a:graphic>
          <a:graphicData uri="http://schemas.openxmlformats.org/drawingml/2006/table">
            <a:tbl>
              <a:tblPr firstRow="1" bandRow="1">
                <a:tableStyleId>{5C22544A-7EE6-4342-B048-85BDC9FD1C3A}</a:tableStyleId>
              </a:tblPr>
              <a:tblGrid>
                <a:gridCol w="4064000"/>
                <a:gridCol w="3009364"/>
              </a:tblGrid>
              <a:tr h="120420">
                <a:tc>
                  <a:txBody>
                    <a:bodyPr/>
                    <a:lstStyle/>
                    <a:p>
                      <a:r>
                        <a:rPr lang="en-US" dirty="0" smtClean="0"/>
                        <a:t>Inter-professional</a:t>
                      </a:r>
                      <a:r>
                        <a:rPr lang="en-US" baseline="0" dirty="0" smtClean="0"/>
                        <a:t> Providers </a:t>
                      </a:r>
                      <a:endParaRPr lang="en-US" dirty="0"/>
                    </a:p>
                  </a:txBody>
                  <a:tcPr/>
                </a:tc>
                <a:tc>
                  <a:txBody>
                    <a:bodyPr/>
                    <a:lstStyle/>
                    <a:p>
                      <a:r>
                        <a:rPr lang="en-US" dirty="0" smtClean="0"/>
                        <a:t>Adjunctive Provider </a:t>
                      </a:r>
                      <a:endParaRPr lang="en-US" dirty="0"/>
                    </a:p>
                  </a:txBody>
                  <a:tcPr/>
                </a:tc>
              </a:tr>
              <a:tr h="370840">
                <a:tc>
                  <a:txBody>
                    <a:bodyPr/>
                    <a:lstStyle/>
                    <a:p>
                      <a:r>
                        <a:rPr lang="en-US" dirty="0" smtClean="0"/>
                        <a:t>Family</a:t>
                      </a:r>
                      <a:r>
                        <a:rPr lang="en-US" baseline="0" dirty="0" smtClean="0"/>
                        <a:t> Medicine Resident</a:t>
                      </a:r>
                      <a:endParaRPr lang="en-US" dirty="0"/>
                    </a:p>
                  </a:txBody>
                  <a:tcPr/>
                </a:tc>
                <a:tc>
                  <a:txBody>
                    <a:bodyPr/>
                    <a:lstStyle/>
                    <a:p>
                      <a:r>
                        <a:rPr lang="en-US" dirty="0" smtClean="0"/>
                        <a:t>Social Work Interns</a:t>
                      </a:r>
                      <a:endParaRPr lang="en-US" dirty="0"/>
                    </a:p>
                  </a:txBody>
                  <a:tcPr/>
                </a:tc>
              </a:tr>
              <a:tr h="370840">
                <a:tc>
                  <a:txBody>
                    <a:bodyPr/>
                    <a:lstStyle/>
                    <a:p>
                      <a:r>
                        <a:rPr lang="en-US" dirty="0" smtClean="0"/>
                        <a:t>Family Medicine Faculty or Palliative Care Fellow</a:t>
                      </a:r>
                      <a:endParaRPr lang="en-US" dirty="0"/>
                    </a:p>
                  </a:txBody>
                  <a:tcPr/>
                </a:tc>
                <a:tc>
                  <a:txBody>
                    <a:bodyPr/>
                    <a:lstStyle/>
                    <a:p>
                      <a:r>
                        <a:rPr lang="en-US" dirty="0" smtClean="0"/>
                        <a:t>Nurse Case</a:t>
                      </a:r>
                      <a:r>
                        <a:rPr lang="en-US" baseline="0" dirty="0" smtClean="0"/>
                        <a:t> Managers</a:t>
                      </a:r>
                      <a:endParaRPr lang="en-US" dirty="0"/>
                    </a:p>
                  </a:txBody>
                  <a:tcPr/>
                </a:tc>
              </a:tr>
              <a:tr h="370840">
                <a:tc>
                  <a:txBody>
                    <a:bodyPr/>
                    <a:lstStyle/>
                    <a:p>
                      <a:r>
                        <a:rPr lang="en-US" dirty="0" smtClean="0"/>
                        <a:t>Behavioral</a:t>
                      </a:r>
                      <a:r>
                        <a:rPr lang="en-US" baseline="0" dirty="0" smtClean="0"/>
                        <a:t> health Intern and faculty (rotating)</a:t>
                      </a:r>
                      <a:endParaRPr lang="en-US" dirty="0"/>
                    </a:p>
                  </a:txBody>
                  <a:tcPr/>
                </a:tc>
                <a:tc>
                  <a:txBody>
                    <a:bodyPr/>
                    <a:lstStyle/>
                    <a:p>
                      <a:r>
                        <a:rPr lang="en-US" dirty="0" smtClean="0"/>
                        <a:t>Home Visiting Faculty</a:t>
                      </a:r>
                      <a:endParaRPr lang="en-US" dirty="0"/>
                    </a:p>
                  </a:txBody>
                  <a:tcPr/>
                </a:tc>
              </a:tr>
              <a:tr h="370840">
                <a:tc>
                  <a:txBody>
                    <a:bodyPr/>
                    <a:lstStyle/>
                    <a:p>
                      <a:r>
                        <a:rPr lang="en-US" dirty="0" smtClean="0"/>
                        <a:t>Pharmacy Intern and</a:t>
                      </a:r>
                      <a:r>
                        <a:rPr lang="en-US" baseline="0" dirty="0" smtClean="0"/>
                        <a:t> faculty (rotating)</a:t>
                      </a:r>
                      <a:endParaRPr lang="en-US" dirty="0"/>
                    </a:p>
                  </a:txBody>
                  <a:tcPr/>
                </a:tc>
                <a:tc>
                  <a:txBody>
                    <a:bodyPr/>
                    <a:lstStyle/>
                    <a:p>
                      <a:endParaRPr lang="en-US" dirty="0"/>
                    </a:p>
                  </a:txBody>
                  <a:tcPr/>
                </a:tc>
              </a:tr>
              <a:tr h="370840">
                <a:tc>
                  <a:txBody>
                    <a:bodyPr/>
                    <a:lstStyle/>
                    <a:p>
                      <a:r>
                        <a:rPr lang="en-US" dirty="0" smtClean="0"/>
                        <a:t>Clinical Medical Assistant</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473979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 </a:t>
            </a:r>
            <a:r>
              <a:rPr lang="en-US" dirty="0" smtClean="0"/>
              <a:t>Inter-professional providers during the Clinic </a:t>
            </a:r>
            <a:r>
              <a:rPr lang="en-US" dirty="0"/>
              <a:t>Visit</a:t>
            </a:r>
          </a:p>
        </p:txBody>
      </p:sp>
      <p:sp>
        <p:nvSpPr>
          <p:cNvPr id="3" name="Content Placeholder 2"/>
          <p:cNvSpPr>
            <a:spLocks noGrp="1"/>
          </p:cNvSpPr>
          <p:nvPr>
            <p:ph idx="1"/>
          </p:nvPr>
        </p:nvSpPr>
        <p:spPr>
          <a:xfrm>
            <a:off x="3907368" y="604380"/>
            <a:ext cx="7315200" cy="5120640"/>
          </a:xfrm>
        </p:spPr>
        <p:txBody>
          <a:bodyPr/>
          <a:lstStyle/>
          <a:p>
            <a:pPr lvl="0"/>
            <a:r>
              <a:rPr lang="en-US" dirty="0">
                <a:solidFill>
                  <a:sysClr val="window" lastClr="FFFFFF"/>
                </a:solidFill>
                <a:latin typeface="Calibri"/>
              </a:rPr>
              <a:t>MH</a:t>
            </a:r>
          </a:p>
          <a:p>
            <a:endParaRPr lang="en-US" dirty="0"/>
          </a:p>
        </p:txBody>
      </p:sp>
      <p:graphicFrame>
        <p:nvGraphicFramePr>
          <p:cNvPr id="4" name="Diagram 3"/>
          <p:cNvGraphicFramePr/>
          <p:nvPr>
            <p:extLst>
              <p:ext uri="{D42A27DB-BD31-4B8C-83A1-F6EECF244321}">
                <p14:modId xmlns:p14="http://schemas.microsoft.com/office/powerpoint/2010/main" val="4042265124"/>
              </p:ext>
            </p:extLst>
          </p:nvPr>
        </p:nvGraphicFramePr>
        <p:xfrm>
          <a:off x="4864100" y="604381"/>
          <a:ext cx="5245100" cy="3599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584700" y="4454355"/>
            <a:ext cx="6223000" cy="2031325"/>
          </a:xfrm>
          <a:prstGeom prst="rect">
            <a:avLst/>
          </a:prstGeom>
          <a:noFill/>
        </p:spPr>
        <p:txBody>
          <a:bodyPr wrap="square" rtlCol="0">
            <a:spAutoFit/>
          </a:bodyPr>
          <a:lstStyle/>
          <a:p>
            <a:pPr marL="285750" indent="-285750">
              <a:buFont typeface="Arial" panose="020B0604020202020204" pitchFamily="34" charset="0"/>
              <a:buChar char="•"/>
            </a:pPr>
            <a:r>
              <a:rPr lang="en-US" dirty="0"/>
              <a:t>Caregivers are encouraged to be with patient</a:t>
            </a:r>
          </a:p>
          <a:p>
            <a:pPr marL="285750" indent="-285750">
              <a:buFont typeface="Arial" panose="020B0604020202020204" pitchFamily="34" charset="0"/>
              <a:buChar char="•"/>
            </a:pPr>
            <a:r>
              <a:rPr lang="en-US" dirty="0" smtClean="0"/>
              <a:t>*FM Faculty with focus in Geriatrics or Palliative Care</a:t>
            </a:r>
          </a:p>
          <a:p>
            <a:pPr marL="285750" indent="-285750">
              <a:buFont typeface="Arial" panose="020B0604020202020204" pitchFamily="34" charset="0"/>
              <a:buChar char="•"/>
            </a:pPr>
            <a:r>
              <a:rPr lang="en-US" dirty="0" smtClean="0"/>
              <a:t>Adjunctive providers include Social work and nurse case managers</a:t>
            </a:r>
          </a:p>
          <a:p>
            <a:pPr marL="285750" indent="-285750">
              <a:buFont typeface="Arial" panose="020B0604020202020204" pitchFamily="34" charset="0"/>
              <a:buChar char="•"/>
            </a:pPr>
            <a:r>
              <a:rPr lang="en-US" dirty="0" smtClean="0"/>
              <a:t>2 patients each are seen FM resident and faculty</a:t>
            </a:r>
          </a:p>
          <a:p>
            <a:pPr marL="285750" indent="-285750">
              <a:buFont typeface="Arial" panose="020B0604020202020204" pitchFamily="34" charset="0"/>
              <a:buChar char="•"/>
            </a:pPr>
            <a:r>
              <a:rPr lang="en-US" dirty="0" smtClean="0"/>
              <a:t>Mental health and pharmacy providers see each patient sometimes in rotating fashion. </a:t>
            </a:r>
            <a:endParaRPr lang="en-US" dirty="0"/>
          </a:p>
        </p:txBody>
      </p:sp>
    </p:spTree>
    <p:extLst>
      <p:ext uri="{BB962C8B-B14F-4D97-AF65-F5344CB8AC3E}">
        <p14:creationId xmlns:p14="http://schemas.microsoft.com/office/powerpoint/2010/main" val="3033536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Evaluations and Feedback</a:t>
            </a:r>
            <a:endParaRPr lang="en-US" dirty="0"/>
          </a:p>
        </p:txBody>
      </p:sp>
      <p:sp>
        <p:nvSpPr>
          <p:cNvPr id="3" name="Content Placeholder 2"/>
          <p:cNvSpPr>
            <a:spLocks noGrp="1"/>
          </p:cNvSpPr>
          <p:nvPr>
            <p:ph idx="1"/>
          </p:nvPr>
        </p:nvSpPr>
        <p:spPr/>
        <p:txBody>
          <a:bodyPr/>
          <a:lstStyle/>
          <a:p>
            <a:r>
              <a:rPr lang="en-US" dirty="0" smtClean="0"/>
              <a:t>End of Session Wrap Up is conducted with Inter-Professional Team Providers</a:t>
            </a:r>
          </a:p>
          <a:p>
            <a:r>
              <a:rPr lang="en-US" dirty="0" smtClean="0"/>
              <a:t>Resident Self Evaluations completed pre and post experience on confidence and knowledge in domains of Geriatrics and Palliative Care.  Qualitative Comments are evaluated on overall experience. </a:t>
            </a:r>
          </a:p>
          <a:p>
            <a:r>
              <a:rPr lang="en-US" dirty="0" smtClean="0"/>
              <a:t>Patient experience is assessed with after visit survey</a:t>
            </a:r>
          </a:p>
          <a:p>
            <a:r>
              <a:rPr lang="en-US" dirty="0" smtClean="0"/>
              <a:t>Resident interactions are evaluated by faculty (Family Medicine or Palliative Care Fellow) with New Innovations Evaluation and a Shadow Evaluation </a:t>
            </a:r>
          </a:p>
          <a:p>
            <a:r>
              <a:rPr lang="en-US" dirty="0" smtClean="0"/>
              <a:t>Fellow as faculty experience is debriefed by after visit discussion with Family Medicine faculty with Palliative Care CAQ</a:t>
            </a:r>
          </a:p>
          <a:p>
            <a:r>
              <a:rPr lang="en-US" dirty="0" smtClean="0"/>
              <a:t>Resident give feedback on faculty teaching and logistics of the clinic during yearly Curriculum Evaluations.</a:t>
            </a:r>
          </a:p>
          <a:p>
            <a:endParaRPr lang="en-US" dirty="0"/>
          </a:p>
        </p:txBody>
      </p:sp>
    </p:spTree>
    <p:extLst>
      <p:ext uri="{BB962C8B-B14F-4D97-AF65-F5344CB8AC3E}">
        <p14:creationId xmlns:p14="http://schemas.microsoft.com/office/powerpoint/2010/main" val="983313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3069830" cy="4601183"/>
          </a:xfrm>
        </p:spPr>
        <p:txBody>
          <a:bodyPr/>
          <a:lstStyle/>
          <a:p>
            <a:r>
              <a:rPr lang="en-US" dirty="0" smtClean="0"/>
              <a:t>Overview of Supplementary Materials in STFM Resource Library</a:t>
            </a:r>
            <a:endParaRPr lang="en-US" dirty="0"/>
          </a:p>
        </p:txBody>
      </p:sp>
      <p:sp>
        <p:nvSpPr>
          <p:cNvPr id="3" name="Content Placeholder 2"/>
          <p:cNvSpPr>
            <a:spLocks noGrp="1"/>
          </p:cNvSpPr>
          <p:nvPr>
            <p:ph idx="1"/>
          </p:nvPr>
        </p:nvSpPr>
        <p:spPr/>
        <p:txBody>
          <a:bodyPr/>
          <a:lstStyle/>
          <a:p>
            <a:pPr marL="0" indent="0">
              <a:buNone/>
            </a:pPr>
            <a:r>
              <a:rPr lang="en-US" dirty="0" smtClean="0"/>
              <a:t>Teaching Tools by Competencies</a:t>
            </a:r>
          </a:p>
          <a:p>
            <a:pPr marL="0" indent="0">
              <a:buNone/>
            </a:pPr>
            <a:r>
              <a:rPr lang="en-US" dirty="0" smtClean="0"/>
              <a:t>Competencies by Profession Learner </a:t>
            </a:r>
          </a:p>
          <a:p>
            <a:pPr marL="0" indent="0">
              <a:buNone/>
            </a:pPr>
            <a:r>
              <a:rPr lang="en-US" dirty="0" smtClean="0"/>
              <a:t>Teaching Tools by Profession</a:t>
            </a:r>
          </a:p>
          <a:p>
            <a:pPr marL="0" indent="0">
              <a:buNone/>
            </a:pPr>
            <a:r>
              <a:rPr lang="en-US" dirty="0" smtClean="0"/>
              <a:t>Resident IPT Discussion Facilitation Guide</a:t>
            </a:r>
          </a:p>
          <a:p>
            <a:pPr marL="0" indent="0">
              <a:buNone/>
            </a:pPr>
            <a:r>
              <a:rPr lang="en-US" dirty="0" smtClean="0"/>
              <a:t>Resident Self </a:t>
            </a:r>
            <a:r>
              <a:rPr lang="en-US" dirty="0"/>
              <a:t>E</a:t>
            </a:r>
            <a:r>
              <a:rPr lang="en-US" dirty="0" smtClean="0"/>
              <a:t>valuation in Confidence and Knowledge Scales and Qualitative Comments</a:t>
            </a:r>
          </a:p>
          <a:p>
            <a:pPr marL="0" indent="0">
              <a:buNone/>
            </a:pPr>
            <a:r>
              <a:rPr lang="en-US" dirty="0" smtClean="0"/>
              <a:t>Other Evaluations: Patient, </a:t>
            </a:r>
            <a:r>
              <a:rPr lang="en-US" smtClean="0"/>
              <a:t>Faculty Shadow, </a:t>
            </a:r>
            <a:r>
              <a:rPr lang="en-US" dirty="0" smtClean="0"/>
              <a:t>and New Innovations by Milestones </a:t>
            </a:r>
          </a:p>
        </p:txBody>
      </p:sp>
    </p:spTree>
    <p:extLst>
      <p:ext uri="{BB962C8B-B14F-4D97-AF65-F5344CB8AC3E}">
        <p14:creationId xmlns:p14="http://schemas.microsoft.com/office/powerpoint/2010/main" val="3466863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98449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1. Outline the process of Development of a Geriatric and Palliative Care clinic within a Residency Based Patient Centered Medical Home Clinic </a:t>
            </a:r>
          </a:p>
          <a:p>
            <a:r>
              <a:rPr lang="en-US" dirty="0" smtClean="0"/>
              <a:t>Review Logistics of the Visit (Who is teaching?, Who is learning? What is being taught?, How does it run?)</a:t>
            </a:r>
          </a:p>
          <a:p>
            <a:r>
              <a:rPr lang="en-US" dirty="0" smtClean="0"/>
              <a:t>Introduce Supplementary Curriculum Tools in the STFM Resource Library </a:t>
            </a:r>
          </a:p>
          <a:p>
            <a:endParaRPr lang="en-US" dirty="0"/>
          </a:p>
        </p:txBody>
      </p:sp>
    </p:spTree>
    <p:extLst>
      <p:ext uri="{BB962C8B-B14F-4D97-AF65-F5344CB8AC3E}">
        <p14:creationId xmlns:p14="http://schemas.microsoft.com/office/powerpoint/2010/main" val="2781115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of need</a:t>
            </a:r>
            <a:endParaRPr lang="en-US" dirty="0"/>
          </a:p>
        </p:txBody>
      </p:sp>
      <p:sp>
        <p:nvSpPr>
          <p:cNvPr id="3" name="Content Placeholder 2"/>
          <p:cNvSpPr>
            <a:spLocks noGrp="1"/>
          </p:cNvSpPr>
          <p:nvPr>
            <p:ph idx="1"/>
          </p:nvPr>
        </p:nvSpPr>
        <p:spPr>
          <a:xfrm>
            <a:off x="3882147" y="864108"/>
            <a:ext cx="7315200" cy="5120640"/>
          </a:xfrm>
        </p:spPr>
        <p:txBody>
          <a:bodyPr/>
          <a:lstStyle/>
          <a:p>
            <a:r>
              <a:rPr lang="en-US" dirty="0" smtClean="0"/>
              <a:t>Resident driven</a:t>
            </a:r>
          </a:p>
          <a:p>
            <a:r>
              <a:rPr lang="en-US" dirty="0" smtClean="0"/>
              <a:t>Focus on training providers to care for full spectrum family medicine particularly in rural Alaska.</a:t>
            </a:r>
          </a:p>
          <a:p>
            <a:r>
              <a:rPr lang="en-US" dirty="0" smtClean="0"/>
              <a:t>(insert picture)</a:t>
            </a:r>
            <a:endParaRPr lang="en-US" dirty="0"/>
          </a:p>
        </p:txBody>
      </p:sp>
    </p:spTree>
    <p:extLst>
      <p:ext uri="{BB962C8B-B14F-4D97-AF65-F5344CB8AC3E}">
        <p14:creationId xmlns:p14="http://schemas.microsoft.com/office/powerpoint/2010/main" val="1646690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86" y="1012626"/>
            <a:ext cx="2947482" cy="4601183"/>
          </a:xfrm>
        </p:spPr>
        <p:txBody>
          <a:bodyPr/>
          <a:lstStyle/>
          <a:p>
            <a:r>
              <a:rPr lang="en-US" dirty="0" smtClean="0"/>
              <a:t>Identification of key players</a:t>
            </a:r>
            <a:endParaRPr lang="en-US" dirty="0"/>
          </a:p>
        </p:txBody>
      </p:sp>
      <p:sp>
        <p:nvSpPr>
          <p:cNvPr id="3" name="Content Placeholder 2"/>
          <p:cNvSpPr>
            <a:spLocks noGrp="1"/>
          </p:cNvSpPr>
          <p:nvPr>
            <p:ph idx="1"/>
          </p:nvPr>
        </p:nvSpPr>
        <p:spPr/>
        <p:txBody>
          <a:bodyPr/>
          <a:lstStyle/>
          <a:p>
            <a:r>
              <a:rPr lang="en-US" dirty="0" smtClean="0"/>
              <a:t>Resident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54537622"/>
              </p:ext>
            </p:extLst>
          </p:nvPr>
        </p:nvGraphicFramePr>
        <p:xfrm>
          <a:off x="3694629" y="1125728"/>
          <a:ext cx="7870540" cy="4597400"/>
        </p:xfrm>
        <a:graphic>
          <a:graphicData uri="http://schemas.openxmlformats.org/drawingml/2006/table">
            <a:tbl>
              <a:tblPr firstRow="1" bandRow="1">
                <a:tableStyleId>{5C22544A-7EE6-4342-B048-85BDC9FD1C3A}</a:tableStyleId>
              </a:tblPr>
              <a:tblGrid>
                <a:gridCol w="4064000"/>
                <a:gridCol w="3806540"/>
              </a:tblGrid>
              <a:tr h="370840">
                <a:tc>
                  <a:txBody>
                    <a:bodyPr/>
                    <a:lstStyle/>
                    <a:p>
                      <a:r>
                        <a:rPr lang="en-US" dirty="0" smtClean="0"/>
                        <a:t>Faculty</a:t>
                      </a:r>
                      <a:endParaRPr lang="en-US" dirty="0"/>
                    </a:p>
                  </a:txBody>
                  <a:tcPr/>
                </a:tc>
                <a:tc>
                  <a:txBody>
                    <a:bodyPr/>
                    <a:lstStyle/>
                    <a:p>
                      <a:r>
                        <a:rPr lang="en-US" dirty="0" smtClean="0"/>
                        <a:t>Learners</a:t>
                      </a:r>
                      <a:endParaRPr lang="en-US" dirty="0"/>
                    </a:p>
                  </a:txBody>
                  <a:tcPr/>
                </a:tc>
              </a:tr>
              <a:tr h="370840">
                <a:tc>
                  <a:txBody>
                    <a:bodyPr/>
                    <a:lstStyle/>
                    <a:p>
                      <a:r>
                        <a:rPr lang="en-US" dirty="0" smtClean="0"/>
                        <a:t>Family</a:t>
                      </a:r>
                      <a:r>
                        <a:rPr lang="en-US" baseline="0" dirty="0" smtClean="0"/>
                        <a:t> medicine faculty with geriatric training (CAQ or other specialty experience)</a:t>
                      </a:r>
                      <a:endParaRPr lang="en-US" dirty="0"/>
                    </a:p>
                  </a:txBody>
                  <a:tcPr/>
                </a:tc>
                <a:tc>
                  <a:txBody>
                    <a:bodyPr/>
                    <a:lstStyle/>
                    <a:p>
                      <a:r>
                        <a:rPr lang="en-US" dirty="0" smtClean="0"/>
                        <a:t>Family</a:t>
                      </a:r>
                      <a:r>
                        <a:rPr lang="en-US" baseline="0" dirty="0" smtClean="0"/>
                        <a:t> medicine residents PGY1-3</a:t>
                      </a:r>
                    </a:p>
                    <a:p>
                      <a:r>
                        <a:rPr lang="en-US" baseline="0" dirty="0" smtClean="0"/>
                        <a:t>Medical Students</a:t>
                      </a:r>
                      <a:endParaRPr lang="en-US" dirty="0"/>
                    </a:p>
                  </a:txBody>
                  <a:tcPr/>
                </a:tc>
              </a:tr>
              <a:tr h="370840">
                <a:tc>
                  <a:txBody>
                    <a:bodyPr/>
                    <a:lstStyle/>
                    <a:p>
                      <a:r>
                        <a:rPr lang="en-US" dirty="0" smtClean="0"/>
                        <a:t>Faculty</a:t>
                      </a:r>
                      <a:r>
                        <a:rPr lang="en-US" baseline="0" dirty="0" smtClean="0"/>
                        <a:t> Pharmacist</a:t>
                      </a:r>
                      <a:endParaRPr lang="en-US" dirty="0"/>
                    </a:p>
                  </a:txBody>
                  <a:tcPr/>
                </a:tc>
                <a:tc>
                  <a:txBody>
                    <a:bodyPr/>
                    <a:lstStyle/>
                    <a:p>
                      <a:r>
                        <a:rPr lang="en-US" dirty="0" smtClean="0"/>
                        <a:t>Pharmacy student interns</a:t>
                      </a:r>
                      <a:endParaRPr lang="en-US" dirty="0"/>
                    </a:p>
                  </a:txBody>
                  <a:tcPr/>
                </a:tc>
              </a:tr>
              <a:tr h="370840">
                <a:tc>
                  <a:txBody>
                    <a:bodyPr/>
                    <a:lstStyle/>
                    <a:p>
                      <a:r>
                        <a:rPr lang="en-US" dirty="0" smtClean="0"/>
                        <a:t>Faculty</a:t>
                      </a:r>
                      <a:r>
                        <a:rPr lang="en-US" baseline="0" dirty="0" smtClean="0"/>
                        <a:t> Behavioral Health Specialist</a:t>
                      </a:r>
                      <a:endParaRPr lang="en-US" dirty="0"/>
                    </a:p>
                  </a:txBody>
                  <a:tcPr/>
                </a:tc>
                <a:tc>
                  <a:txBody>
                    <a:bodyPr/>
                    <a:lstStyle/>
                    <a:p>
                      <a:r>
                        <a:rPr lang="en-US" dirty="0" smtClean="0"/>
                        <a:t>Behavioral Health Interns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Palliative</a:t>
                      </a:r>
                      <a:r>
                        <a:rPr lang="en-US" baseline="0" dirty="0" smtClean="0"/>
                        <a:t> Care Family Medicine Faculty with palliative care training (CAQ in Hospice and Palliative Medicine)</a:t>
                      </a:r>
                      <a:endParaRPr lang="en-US" dirty="0" smtClean="0"/>
                    </a:p>
                    <a:p>
                      <a:r>
                        <a:rPr lang="en-US" baseline="0" dirty="0" smtClean="0"/>
                        <a:t>and Fellow</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Family</a:t>
                      </a:r>
                      <a:r>
                        <a:rPr lang="en-US" baseline="0" dirty="0" smtClean="0"/>
                        <a:t> medicine residents PGY1-3</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Medical Students</a:t>
                      </a:r>
                      <a:endParaRPr lang="en-US" dirty="0" smtClean="0"/>
                    </a:p>
                  </a:txBody>
                  <a:tcPr/>
                </a:tc>
              </a:tr>
              <a:tr h="370840">
                <a:tc>
                  <a:txBody>
                    <a:bodyPr/>
                    <a:lstStyle/>
                    <a:p>
                      <a:r>
                        <a:rPr lang="en-US" dirty="0" smtClean="0"/>
                        <a:t>Home Visiting</a:t>
                      </a:r>
                      <a:r>
                        <a:rPr lang="en-US" baseline="0" dirty="0" smtClean="0"/>
                        <a:t> Faculty</a:t>
                      </a:r>
                    </a:p>
                  </a:txBody>
                  <a:tcPr/>
                </a:tc>
                <a:tc>
                  <a:txBody>
                    <a:bodyPr/>
                    <a:lstStyle/>
                    <a:p>
                      <a:endParaRPr lang="en-US" dirty="0" smtClean="0"/>
                    </a:p>
                  </a:txBody>
                  <a:tcPr/>
                </a:tc>
              </a:tr>
              <a:tr h="370840">
                <a:tc>
                  <a:txBody>
                    <a:bodyPr/>
                    <a:lstStyle/>
                    <a:p>
                      <a:r>
                        <a:rPr lang="en-US" baseline="0" dirty="0" smtClean="0"/>
                        <a:t>Clinic Faculty (Clinic Director, Medical Assistants, Nurse Case Managers)</a:t>
                      </a:r>
                    </a:p>
                  </a:txBody>
                  <a:tcPr/>
                </a:tc>
                <a:tc>
                  <a:txBody>
                    <a:bodyPr/>
                    <a:lstStyle/>
                    <a:p>
                      <a:endParaRPr lang="en-US" dirty="0" smtClean="0"/>
                    </a:p>
                  </a:txBody>
                  <a:tcPr/>
                </a:tc>
              </a:tr>
              <a:tr h="370840">
                <a:tc>
                  <a:txBody>
                    <a:bodyPr/>
                    <a:lstStyle/>
                    <a:p>
                      <a:r>
                        <a:rPr lang="en-US" baseline="0" dirty="0" smtClean="0"/>
                        <a:t>Social Work Faculty</a:t>
                      </a:r>
                    </a:p>
                  </a:txBody>
                  <a:tcPr/>
                </a:tc>
                <a:tc>
                  <a:txBody>
                    <a:bodyPr/>
                    <a:lstStyle/>
                    <a:p>
                      <a:r>
                        <a:rPr lang="en-US" dirty="0" smtClean="0"/>
                        <a:t>Social Work Interns</a:t>
                      </a:r>
                    </a:p>
                  </a:txBody>
                  <a:tcPr/>
                </a:tc>
              </a:tr>
            </a:tbl>
          </a:graphicData>
        </a:graphic>
      </p:graphicFrame>
    </p:spTree>
    <p:extLst>
      <p:ext uri="{BB962C8B-B14F-4D97-AF65-F5344CB8AC3E}">
        <p14:creationId xmlns:p14="http://schemas.microsoft.com/office/powerpoint/2010/main" val="2970107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an Inter-professional Teaching Curriculum Guidelines</a:t>
            </a:r>
            <a:endParaRPr lang="en-US" dirty="0"/>
          </a:p>
        </p:txBody>
      </p:sp>
      <p:sp>
        <p:nvSpPr>
          <p:cNvPr id="3" name="Content Placeholder 2"/>
          <p:cNvSpPr>
            <a:spLocks noGrp="1"/>
          </p:cNvSpPr>
          <p:nvPr>
            <p:ph idx="1"/>
          </p:nvPr>
        </p:nvSpPr>
        <p:spPr/>
        <p:txBody>
          <a:bodyPr/>
          <a:lstStyle/>
          <a:p>
            <a:r>
              <a:rPr lang="en-US" dirty="0" err="1" smtClean="0"/>
              <a:t>Entrustable</a:t>
            </a:r>
            <a:r>
              <a:rPr lang="en-US" dirty="0" smtClean="0"/>
              <a:t> Professional Activities (Geriatric and Palliative Care)</a:t>
            </a:r>
          </a:p>
          <a:p>
            <a:r>
              <a:rPr lang="en-US" dirty="0" smtClean="0"/>
              <a:t>Family Medicine ACGME Requirements</a:t>
            </a:r>
          </a:p>
          <a:p>
            <a:r>
              <a:rPr lang="en-US" dirty="0" smtClean="0"/>
              <a:t>Family Medicine Milestones and Competencies</a:t>
            </a:r>
          </a:p>
          <a:p>
            <a:r>
              <a:rPr lang="en-US" dirty="0" smtClean="0"/>
              <a:t>Behavioral Health Competencies</a:t>
            </a:r>
          </a:p>
          <a:p>
            <a:r>
              <a:rPr lang="en-US" dirty="0" smtClean="0"/>
              <a:t>Inter-professional Competencies</a:t>
            </a:r>
          </a:p>
          <a:p>
            <a:r>
              <a:rPr lang="en-US" dirty="0" smtClean="0"/>
              <a:t>See STFM Resource Library for Teaching Tools by Competencies</a:t>
            </a:r>
          </a:p>
          <a:p>
            <a:r>
              <a:rPr lang="en-US" dirty="0" smtClean="0"/>
              <a:t>See STFM Resource Library for Competencies by Profession </a:t>
            </a:r>
            <a:endParaRPr lang="en-US" dirty="0"/>
          </a:p>
        </p:txBody>
      </p:sp>
    </p:spTree>
    <p:extLst>
      <p:ext uri="{BB962C8B-B14F-4D97-AF65-F5344CB8AC3E}">
        <p14:creationId xmlns:p14="http://schemas.microsoft.com/office/powerpoint/2010/main" val="2679733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of the Teaching Resources and Tools</a:t>
            </a:r>
            <a:endParaRPr lang="en-US" dirty="0"/>
          </a:p>
        </p:txBody>
      </p:sp>
      <p:sp>
        <p:nvSpPr>
          <p:cNvPr id="3" name="Content Placeholder 2"/>
          <p:cNvSpPr>
            <a:spLocks noGrp="1"/>
          </p:cNvSpPr>
          <p:nvPr>
            <p:ph idx="1"/>
          </p:nvPr>
        </p:nvSpPr>
        <p:spPr/>
        <p:txBody>
          <a:bodyPr/>
          <a:lstStyle/>
          <a:p>
            <a:r>
              <a:rPr lang="en-US" dirty="0" smtClean="0"/>
              <a:t>Based on Faculty Literature Review</a:t>
            </a:r>
          </a:p>
          <a:p>
            <a:r>
              <a:rPr lang="en-US" dirty="0" smtClean="0"/>
              <a:t>Teaching with available areas of expertise and identified clinic need</a:t>
            </a:r>
          </a:p>
          <a:p>
            <a:r>
              <a:rPr lang="en-US" dirty="0" smtClean="0"/>
              <a:t>See STFM Library for supplement on Teaching tools by Profession</a:t>
            </a:r>
          </a:p>
          <a:p>
            <a:pPr marL="0" indent="0">
              <a:buNone/>
            </a:pPr>
            <a:endParaRPr lang="en-US" dirty="0"/>
          </a:p>
        </p:txBody>
      </p:sp>
    </p:spTree>
    <p:extLst>
      <p:ext uri="{BB962C8B-B14F-4D97-AF65-F5344CB8AC3E}">
        <p14:creationId xmlns:p14="http://schemas.microsoft.com/office/powerpoint/2010/main" val="622328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 of the Didactic and Clinic Session- Schedule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4090996"/>
              </p:ext>
            </p:extLst>
          </p:nvPr>
        </p:nvGraphicFramePr>
        <p:xfrm>
          <a:off x="3830102" y="1662090"/>
          <a:ext cx="7315200" cy="1854200"/>
        </p:xfrm>
        <a:graphic>
          <a:graphicData uri="http://schemas.openxmlformats.org/drawingml/2006/table">
            <a:tbl>
              <a:tblPr firstRow="1" bandRow="1">
                <a:tableStyleId>{5C22544A-7EE6-4342-B048-85BDC9FD1C3A}</a:tableStyleId>
              </a:tblPr>
              <a:tblGrid>
                <a:gridCol w="3657600"/>
                <a:gridCol w="3657600"/>
              </a:tblGrid>
              <a:tr h="370840">
                <a:tc>
                  <a:txBody>
                    <a:bodyPr/>
                    <a:lstStyle/>
                    <a:p>
                      <a:r>
                        <a:rPr lang="en-US" dirty="0" smtClean="0"/>
                        <a:t>Resident 1 Schedule </a:t>
                      </a:r>
                      <a:endParaRPr lang="en-US" dirty="0"/>
                    </a:p>
                  </a:txBody>
                  <a:tcPr/>
                </a:tc>
                <a:tc>
                  <a:txBody>
                    <a:bodyPr/>
                    <a:lstStyle/>
                    <a:p>
                      <a:r>
                        <a:rPr lang="en-US" dirty="0" smtClean="0"/>
                        <a:t>Resident 2 Schedule</a:t>
                      </a:r>
                      <a:endParaRPr lang="en-US" dirty="0"/>
                    </a:p>
                  </a:txBody>
                  <a:tcPr/>
                </a:tc>
              </a:tr>
              <a:tr h="370840">
                <a:tc>
                  <a:txBody>
                    <a:bodyPr/>
                    <a:lstStyle/>
                    <a:p>
                      <a:r>
                        <a:rPr lang="en-US" dirty="0" smtClean="0"/>
                        <a:t>8-9 am Shared Didactic</a:t>
                      </a:r>
                      <a:endParaRPr lang="en-US" dirty="0"/>
                    </a:p>
                  </a:txBody>
                  <a:tcPr/>
                </a:tc>
                <a:tc>
                  <a:txBody>
                    <a:bodyPr/>
                    <a:lstStyle/>
                    <a:p>
                      <a:r>
                        <a:rPr lang="en-US" dirty="0" smtClean="0"/>
                        <a:t>8-9 am Shared Didactic</a:t>
                      </a:r>
                      <a:endParaRPr lang="en-US" dirty="0"/>
                    </a:p>
                  </a:txBody>
                  <a:tcPr/>
                </a:tc>
              </a:tr>
              <a:tr h="370840">
                <a:tc>
                  <a:txBody>
                    <a:bodyPr/>
                    <a:lstStyle/>
                    <a:p>
                      <a:r>
                        <a:rPr lang="en-US" dirty="0" smtClean="0"/>
                        <a:t>9-10 am IDT Review</a:t>
                      </a:r>
                      <a:r>
                        <a:rPr lang="en-US" baseline="0" dirty="0" smtClean="0"/>
                        <a:t> of Patients</a:t>
                      </a:r>
                      <a:endParaRPr lang="en-US" dirty="0"/>
                    </a:p>
                  </a:txBody>
                  <a:tcPr/>
                </a:tc>
                <a:tc>
                  <a:txBody>
                    <a:bodyPr/>
                    <a:lstStyle/>
                    <a:p>
                      <a:r>
                        <a:rPr lang="en-US" dirty="0" smtClean="0"/>
                        <a:t>9-10 am IDT Review of Patients</a:t>
                      </a:r>
                      <a:endParaRPr lang="en-US" dirty="0"/>
                    </a:p>
                  </a:txBody>
                  <a:tcPr/>
                </a:tc>
              </a:tr>
              <a:tr h="370840">
                <a:tc>
                  <a:txBody>
                    <a:bodyPr/>
                    <a:lstStyle/>
                    <a:p>
                      <a:r>
                        <a:rPr lang="en-US" dirty="0" smtClean="0"/>
                        <a:t>Clinic Visit with Patient 1</a:t>
                      </a:r>
                      <a:endParaRPr lang="en-US" dirty="0"/>
                    </a:p>
                  </a:txBody>
                  <a:tcPr/>
                </a:tc>
                <a:tc>
                  <a:txBody>
                    <a:bodyPr/>
                    <a:lstStyle/>
                    <a:p>
                      <a:r>
                        <a:rPr lang="en-US" dirty="0" smtClean="0"/>
                        <a:t>Clinic Visit with Patient 2</a:t>
                      </a:r>
                      <a:endParaRPr lang="en-US" dirty="0"/>
                    </a:p>
                  </a:txBody>
                  <a:tcPr/>
                </a:tc>
              </a:tr>
              <a:tr h="370840">
                <a:tc>
                  <a:txBody>
                    <a:bodyPr/>
                    <a:lstStyle/>
                    <a:p>
                      <a:r>
                        <a:rPr lang="en-US" dirty="0" smtClean="0"/>
                        <a:t>Clinic Visit</a:t>
                      </a:r>
                      <a:r>
                        <a:rPr lang="en-US" baseline="0" dirty="0" smtClean="0"/>
                        <a:t> with Patient 3</a:t>
                      </a:r>
                      <a:endParaRPr lang="en-US" dirty="0"/>
                    </a:p>
                  </a:txBody>
                  <a:tcPr/>
                </a:tc>
                <a:tc>
                  <a:txBody>
                    <a:bodyPr/>
                    <a:lstStyle/>
                    <a:p>
                      <a:r>
                        <a:rPr lang="en-US" dirty="0" smtClean="0"/>
                        <a:t>Clinic Visit with Patient 4</a:t>
                      </a:r>
                      <a:endParaRPr lang="en-US" dirty="0"/>
                    </a:p>
                  </a:txBody>
                  <a:tcPr/>
                </a:tc>
              </a:tr>
            </a:tbl>
          </a:graphicData>
        </a:graphic>
      </p:graphicFrame>
    </p:spTree>
    <p:extLst>
      <p:ext uri="{BB962C8B-B14F-4D97-AF65-F5344CB8AC3E}">
        <p14:creationId xmlns:p14="http://schemas.microsoft.com/office/powerpoint/2010/main" val="804777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 of the Didactic and Clinic </a:t>
            </a:r>
            <a:r>
              <a:rPr lang="en-US" dirty="0" smtClean="0"/>
              <a:t>Session-</a:t>
            </a:r>
            <a:br>
              <a:rPr lang="en-US" dirty="0" smtClean="0"/>
            </a:br>
            <a:r>
              <a:rPr lang="en-US" dirty="0" smtClean="0"/>
              <a:t>Didactic Content</a:t>
            </a:r>
            <a:endParaRPr lang="en-US" dirty="0"/>
          </a:p>
        </p:txBody>
      </p:sp>
      <p:sp>
        <p:nvSpPr>
          <p:cNvPr id="3" name="Content Placeholder 2"/>
          <p:cNvSpPr>
            <a:spLocks noGrp="1"/>
          </p:cNvSpPr>
          <p:nvPr>
            <p:ph idx="1"/>
          </p:nvPr>
        </p:nvSpPr>
        <p:spPr/>
        <p:txBody>
          <a:bodyPr/>
          <a:lstStyle/>
          <a:p>
            <a:r>
              <a:rPr lang="en-US" dirty="0" smtClean="0"/>
              <a:t>Didactic by the Inter-professional Team (including hospital ethicist)</a:t>
            </a:r>
          </a:p>
          <a:p>
            <a:r>
              <a:rPr lang="en-US" dirty="0" smtClean="0"/>
              <a:t>Review of the tools – For R1’s demonstration of tools such as gait evaluation with expectation of R3’s as ability to teach the tools</a:t>
            </a:r>
          </a:p>
          <a:p>
            <a:r>
              <a:rPr lang="en-US" dirty="0" smtClean="0"/>
              <a:t>Review of resident selected topic with possible resource or journal article such as for gait evaluation a resource on assistive devices </a:t>
            </a:r>
          </a:p>
          <a:p>
            <a:r>
              <a:rPr lang="en-US" dirty="0" smtClean="0"/>
              <a:t>Didactic lead by rotating learners and faculty: examples pharmacy review of medication interactions, behavioral health review of  geriatric depression intervention, social review of local resources, palliative care review of symptom management etc.</a:t>
            </a:r>
            <a:endParaRPr lang="en-US" dirty="0"/>
          </a:p>
        </p:txBody>
      </p:sp>
    </p:spTree>
    <p:extLst>
      <p:ext uri="{BB962C8B-B14F-4D97-AF65-F5344CB8AC3E}">
        <p14:creationId xmlns:p14="http://schemas.microsoft.com/office/powerpoint/2010/main" val="1612822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 of the Didactic and Clinic </a:t>
            </a:r>
            <a:r>
              <a:rPr lang="en-US" dirty="0" smtClean="0"/>
              <a:t>Session-</a:t>
            </a:r>
            <a:br>
              <a:rPr lang="en-US" dirty="0" smtClean="0"/>
            </a:br>
            <a:r>
              <a:rPr lang="en-US" dirty="0" smtClean="0"/>
              <a:t>Inter-professional </a:t>
            </a:r>
            <a:r>
              <a:rPr lang="en-US" dirty="0"/>
              <a:t>T</a:t>
            </a:r>
            <a:r>
              <a:rPr lang="en-US" dirty="0" smtClean="0"/>
              <a:t>eam Discussion</a:t>
            </a:r>
            <a:endParaRPr lang="en-US" dirty="0"/>
          </a:p>
        </p:txBody>
      </p:sp>
      <p:sp>
        <p:nvSpPr>
          <p:cNvPr id="5" name="Content Placeholder 4"/>
          <p:cNvSpPr>
            <a:spLocks noGrp="1"/>
          </p:cNvSpPr>
          <p:nvPr>
            <p:ph idx="1"/>
          </p:nvPr>
        </p:nvSpPr>
        <p:spPr/>
        <p:txBody>
          <a:bodyPr/>
          <a:lstStyle/>
          <a:p>
            <a:r>
              <a:rPr lang="en-US" dirty="0" smtClean="0"/>
              <a:t>Attended by Inter-Professional Team (with additional Hospital </a:t>
            </a:r>
            <a:r>
              <a:rPr lang="en-US" dirty="0"/>
              <a:t>C</a:t>
            </a:r>
            <a:r>
              <a:rPr lang="en-US" dirty="0" smtClean="0"/>
              <a:t>haplain and Ethicist)</a:t>
            </a:r>
          </a:p>
          <a:p>
            <a:r>
              <a:rPr lang="en-US" dirty="0" smtClean="0"/>
              <a:t>Facilitated by Resident learners initial PGY1 with aide of faculty with expectation of PGY3 to independently lead discussion.</a:t>
            </a:r>
          </a:p>
          <a:p>
            <a:r>
              <a:rPr lang="en-US" dirty="0" smtClean="0"/>
              <a:t>Residents receive and email with an explanation and facilitation guide for preparing and leading IPT (See STFM library for Resident IPT Discussion Facilitation Guide) </a:t>
            </a:r>
          </a:p>
          <a:p>
            <a:r>
              <a:rPr lang="en-US" dirty="0" smtClean="0"/>
              <a:t>At the conclusion of the IPT patient discussion, the resident should be able to identify aspects of need and assign an the “Top 3” areas of assessment and treatment to approach during the clinic visit. Example- Need for cognitive assessment, gait evaluation, and discussion of goals. Consider symptom evaluation or functional evaluation for an additional visit.</a:t>
            </a:r>
            <a:endParaRPr lang="en-US" dirty="0"/>
          </a:p>
        </p:txBody>
      </p:sp>
    </p:spTree>
    <p:extLst>
      <p:ext uri="{BB962C8B-B14F-4D97-AF65-F5344CB8AC3E}">
        <p14:creationId xmlns:p14="http://schemas.microsoft.com/office/powerpoint/2010/main" val="1623096687"/>
      </p:ext>
    </p:extLst>
  </p:cSld>
  <p:clrMapOvr>
    <a:masterClrMapping/>
  </p:clrMapOvr>
</p:sld>
</file>

<file path=ppt/theme/theme1.xml><?xml version="1.0" encoding="utf-8"?>
<a:theme xmlns:a="http://schemas.openxmlformats.org/drawingml/2006/main" name="Frame">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63591</TotalTime>
  <Words>1027</Words>
  <Application>Microsoft Office PowerPoint</Application>
  <PresentationFormat>Widescreen</PresentationFormat>
  <Paragraphs>117</Paragraphs>
  <Slides>14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Corbel</vt:lpstr>
      <vt:lpstr>Wingdings 2</vt:lpstr>
      <vt:lpstr>Frame</vt:lpstr>
      <vt:lpstr>Development of Inter-Professional Geriatric and Palliative Care Clinic</vt:lpstr>
      <vt:lpstr>Objectives</vt:lpstr>
      <vt:lpstr>Identification of need</vt:lpstr>
      <vt:lpstr>Identification of key players</vt:lpstr>
      <vt:lpstr>Development of an Inter-professional Teaching Curriculum Guidelines</vt:lpstr>
      <vt:lpstr>Identification of the Teaching Resources and Tools</vt:lpstr>
      <vt:lpstr>Logistics of the Didactic and Clinic Session- Schedule</vt:lpstr>
      <vt:lpstr>Logistics of the Didactic and Clinic Session- Didactic Content</vt:lpstr>
      <vt:lpstr>Logistics of the Didactic and Clinic Session- Inter-professional Team Discussion</vt:lpstr>
      <vt:lpstr>Logistics of the Didactic and Clinic Session- the Clinic Visit </vt:lpstr>
      <vt:lpstr>Logistics Inter-professional providers during the Clinic Visit</vt:lpstr>
      <vt:lpstr>Evaluations and Feedback</vt:lpstr>
      <vt:lpstr>Overview of Supplementary Materials in STFM Resource Library</vt:lpstr>
      <vt:lpstr>References</vt:lpstr>
    </vt:vector>
  </TitlesOfParts>
  <Company>Providence Health &amp;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Interprofessional Geriatric and Palliative Care Clinic</dc:title>
  <dc:creator>Kam, Janel</dc:creator>
  <cp:lastModifiedBy>Kam, Janel</cp:lastModifiedBy>
  <cp:revision>14</cp:revision>
  <dcterms:created xsi:type="dcterms:W3CDTF">2017-09-12T17:55:48Z</dcterms:created>
  <dcterms:modified xsi:type="dcterms:W3CDTF">2017-11-18T00:23:25Z</dcterms:modified>
</cp:coreProperties>
</file>