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64" r:id="rId2"/>
    <p:sldId id="262" r:id="rId3"/>
    <p:sldId id="265" r:id="rId4"/>
    <p:sldId id="282" r:id="rId5"/>
    <p:sldId id="289" r:id="rId6"/>
    <p:sldId id="290" r:id="rId7"/>
    <p:sldId id="291" r:id="rId8"/>
    <p:sldId id="292" r:id="rId9"/>
    <p:sldId id="299" r:id="rId10"/>
    <p:sldId id="293" r:id="rId11"/>
    <p:sldId id="298" r:id="rId12"/>
    <p:sldId id="295" r:id="rId13"/>
    <p:sldId id="296" r:id="rId14"/>
    <p:sldId id="297"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20" r:id="rId33"/>
    <p:sldId id="301" r:id="rId34"/>
    <p:sldId id="274" r:id="rId35"/>
    <p:sldId id="300" r:id="rId36"/>
    <p:sldId id="275" r:id="rId37"/>
    <p:sldId id="321" r:id="rId38"/>
    <p:sldId id="266" r:id="rId39"/>
    <p:sldId id="287" r:id="rId40"/>
    <p:sldId id="286" r:id="rId41"/>
    <p:sldId id="323" r:id="rId42"/>
    <p:sldId id="267" r:id="rId43"/>
    <p:sldId id="276" r:id="rId44"/>
    <p:sldId id="277" r:id="rId45"/>
    <p:sldId id="279" r:id="rId46"/>
    <p:sldId id="280" r:id="rId47"/>
    <p:sldId id="281" r:id="rId48"/>
    <p:sldId id="322" r:id="rId49"/>
    <p:sldId id="272" r:id="rId50"/>
    <p:sldId id="324" r:id="rId51"/>
    <p:sldId id="263"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92"/>
    <p:restoredTop sz="94599"/>
  </p:normalViewPr>
  <p:slideViewPr>
    <p:cSldViewPr snapToGrid="0" snapToObjects="1">
      <p:cViewPr varScale="1">
        <p:scale>
          <a:sx n="106" d="100"/>
          <a:sy n="106" d="100"/>
        </p:scale>
        <p:origin x="1960"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95E7DC-8D7A-1F4C-A56B-CDE270F5E7D7}" type="doc">
      <dgm:prSet loTypeId="urn:microsoft.com/office/officeart/2005/8/layout/venn1" loCatId="" qsTypeId="urn:microsoft.com/office/officeart/2005/8/quickstyle/simple4" qsCatId="simple" csTypeId="urn:microsoft.com/office/officeart/2005/8/colors/accent1_2" csCatId="accent1" phldr="1"/>
      <dgm:spPr/>
      <dgm:t>
        <a:bodyPr/>
        <a:lstStyle/>
        <a:p>
          <a:endParaRPr lang="en-US"/>
        </a:p>
      </dgm:t>
    </dgm:pt>
    <dgm:pt modelId="{531D1A93-38AD-D349-B66C-981C52790B37}">
      <dgm:prSet custT="1"/>
      <dgm:spPr>
        <a:solidFill>
          <a:srgbClr val="660066">
            <a:alpha val="50000"/>
          </a:srgbClr>
        </a:solidFill>
      </dgm:spPr>
      <dgm:t>
        <a:bodyPr/>
        <a:lstStyle/>
        <a:p>
          <a:pPr algn="l" rtl="0"/>
          <a:endParaRPr lang="en-US" sz="2800" dirty="0">
            <a:solidFill>
              <a:srgbClr val="000000"/>
            </a:solidFill>
          </a:endParaRPr>
        </a:p>
      </dgm:t>
    </dgm:pt>
    <dgm:pt modelId="{008030F4-4B6E-EC48-9AD6-5908BC5D30AB}" type="parTrans" cxnId="{E6B1AD89-29EE-024C-8493-4DFC6817D36E}">
      <dgm:prSet/>
      <dgm:spPr/>
      <dgm:t>
        <a:bodyPr/>
        <a:lstStyle/>
        <a:p>
          <a:endParaRPr lang="en-US" sz="1600">
            <a:solidFill>
              <a:srgbClr val="000000"/>
            </a:solidFill>
          </a:endParaRPr>
        </a:p>
      </dgm:t>
    </dgm:pt>
    <dgm:pt modelId="{61956E8B-4F0E-C64C-9637-5BBCDA4C3158}" type="sibTrans" cxnId="{E6B1AD89-29EE-024C-8493-4DFC6817D36E}">
      <dgm:prSet/>
      <dgm:spPr/>
      <dgm:t>
        <a:bodyPr/>
        <a:lstStyle/>
        <a:p>
          <a:endParaRPr lang="en-US" sz="1600">
            <a:solidFill>
              <a:srgbClr val="000000"/>
            </a:solidFill>
          </a:endParaRPr>
        </a:p>
      </dgm:t>
    </dgm:pt>
    <dgm:pt modelId="{952212D2-6D96-124C-BDA9-296B7C98239B}">
      <dgm:prSet custT="1"/>
      <dgm:spPr>
        <a:solidFill>
          <a:srgbClr val="008000">
            <a:alpha val="37000"/>
          </a:srgbClr>
        </a:solidFill>
      </dgm:spPr>
      <dgm:t>
        <a:bodyPr/>
        <a:lstStyle/>
        <a:p>
          <a:pPr rtl="0"/>
          <a:endParaRPr lang="en-US" sz="2800" dirty="0">
            <a:solidFill>
              <a:srgbClr val="000000"/>
            </a:solidFill>
          </a:endParaRPr>
        </a:p>
      </dgm:t>
    </dgm:pt>
    <dgm:pt modelId="{E6357999-93FA-6B43-82E5-75FBB1D14131}" type="sibTrans" cxnId="{EBC1A29C-7A15-AF43-9147-4E130E8AF5F6}">
      <dgm:prSet/>
      <dgm:spPr/>
      <dgm:t>
        <a:bodyPr/>
        <a:lstStyle/>
        <a:p>
          <a:endParaRPr lang="en-US" sz="1600">
            <a:solidFill>
              <a:srgbClr val="000000"/>
            </a:solidFill>
          </a:endParaRPr>
        </a:p>
      </dgm:t>
    </dgm:pt>
    <dgm:pt modelId="{159E5784-5658-EC4B-9049-66AB6290E6CA}" type="parTrans" cxnId="{EBC1A29C-7A15-AF43-9147-4E130E8AF5F6}">
      <dgm:prSet/>
      <dgm:spPr/>
      <dgm:t>
        <a:bodyPr/>
        <a:lstStyle/>
        <a:p>
          <a:endParaRPr lang="en-US" sz="1600">
            <a:solidFill>
              <a:srgbClr val="000000"/>
            </a:solidFill>
          </a:endParaRPr>
        </a:p>
      </dgm:t>
    </dgm:pt>
    <dgm:pt modelId="{6DC8503F-D03A-924B-8FB6-D5377950B5A9}" type="pres">
      <dgm:prSet presAssocID="{2395E7DC-8D7A-1F4C-A56B-CDE270F5E7D7}" presName="compositeShape" presStyleCnt="0">
        <dgm:presLayoutVars>
          <dgm:chMax val="7"/>
          <dgm:dir/>
          <dgm:resizeHandles val="exact"/>
        </dgm:presLayoutVars>
      </dgm:prSet>
      <dgm:spPr/>
    </dgm:pt>
    <dgm:pt modelId="{D232E807-2299-064F-862D-63632634A7CA}" type="pres">
      <dgm:prSet presAssocID="{531D1A93-38AD-D349-B66C-981C52790B37}" presName="circ1" presStyleLbl="vennNode1" presStyleIdx="0" presStyleCnt="2" custScaleX="112040" custScaleY="111611" custLinFactNeighborX="9444" custLinFactNeighborY="-1252"/>
      <dgm:spPr/>
    </dgm:pt>
    <dgm:pt modelId="{CF5EB3B1-3C8E-814B-9AB2-38194617B057}" type="pres">
      <dgm:prSet presAssocID="{531D1A93-38AD-D349-B66C-981C52790B37}" presName="circ1Tx" presStyleLbl="revTx" presStyleIdx="0" presStyleCnt="0">
        <dgm:presLayoutVars>
          <dgm:chMax val="0"/>
          <dgm:chPref val="0"/>
          <dgm:bulletEnabled val="1"/>
        </dgm:presLayoutVars>
      </dgm:prSet>
      <dgm:spPr/>
    </dgm:pt>
    <dgm:pt modelId="{D49A4E16-05AB-2545-8D02-AE40B98D7279}" type="pres">
      <dgm:prSet presAssocID="{952212D2-6D96-124C-BDA9-296B7C98239B}" presName="circ2" presStyleLbl="vennNode1" presStyleIdx="1" presStyleCnt="2" custScaleX="111924" custScaleY="111611" custLinFactNeighborX="-7130" custLinFactNeighborY="-1252"/>
      <dgm:spPr/>
    </dgm:pt>
    <dgm:pt modelId="{F14A14C5-4B8E-304B-9829-8E678D5BEAF2}" type="pres">
      <dgm:prSet presAssocID="{952212D2-6D96-124C-BDA9-296B7C98239B}" presName="circ2Tx" presStyleLbl="revTx" presStyleIdx="0" presStyleCnt="0">
        <dgm:presLayoutVars>
          <dgm:chMax val="0"/>
          <dgm:chPref val="0"/>
          <dgm:bulletEnabled val="1"/>
        </dgm:presLayoutVars>
      </dgm:prSet>
      <dgm:spPr/>
    </dgm:pt>
  </dgm:ptLst>
  <dgm:cxnLst>
    <dgm:cxn modelId="{857A3220-12AB-3F43-89A1-40135592CAB1}" type="presOf" srcId="{2395E7DC-8D7A-1F4C-A56B-CDE270F5E7D7}" destId="{6DC8503F-D03A-924B-8FB6-D5377950B5A9}" srcOrd="0" destOrd="0" presId="urn:microsoft.com/office/officeart/2005/8/layout/venn1"/>
    <dgm:cxn modelId="{42184B3B-764E-A544-B35B-2B96A66FB4A9}" type="presOf" srcId="{952212D2-6D96-124C-BDA9-296B7C98239B}" destId="{D49A4E16-05AB-2545-8D02-AE40B98D7279}" srcOrd="0" destOrd="0" presId="urn:microsoft.com/office/officeart/2005/8/layout/venn1"/>
    <dgm:cxn modelId="{7243716B-E5C2-754C-99FC-18783077B9FD}" type="presOf" srcId="{531D1A93-38AD-D349-B66C-981C52790B37}" destId="{CF5EB3B1-3C8E-814B-9AB2-38194617B057}" srcOrd="1" destOrd="0" presId="urn:microsoft.com/office/officeart/2005/8/layout/venn1"/>
    <dgm:cxn modelId="{637FC87E-B8C4-004A-BB5D-9D6433F9D647}" type="presOf" srcId="{952212D2-6D96-124C-BDA9-296B7C98239B}" destId="{F14A14C5-4B8E-304B-9829-8E678D5BEAF2}" srcOrd="1" destOrd="0" presId="urn:microsoft.com/office/officeart/2005/8/layout/venn1"/>
    <dgm:cxn modelId="{13515483-884C-304B-9E61-82DC152DF2FE}" type="presOf" srcId="{531D1A93-38AD-D349-B66C-981C52790B37}" destId="{D232E807-2299-064F-862D-63632634A7CA}" srcOrd="0" destOrd="0" presId="urn:microsoft.com/office/officeart/2005/8/layout/venn1"/>
    <dgm:cxn modelId="{E6B1AD89-29EE-024C-8493-4DFC6817D36E}" srcId="{2395E7DC-8D7A-1F4C-A56B-CDE270F5E7D7}" destId="{531D1A93-38AD-D349-B66C-981C52790B37}" srcOrd="0" destOrd="0" parTransId="{008030F4-4B6E-EC48-9AD6-5908BC5D30AB}" sibTransId="{61956E8B-4F0E-C64C-9637-5BBCDA4C3158}"/>
    <dgm:cxn modelId="{EBC1A29C-7A15-AF43-9147-4E130E8AF5F6}" srcId="{2395E7DC-8D7A-1F4C-A56B-CDE270F5E7D7}" destId="{952212D2-6D96-124C-BDA9-296B7C98239B}" srcOrd="1" destOrd="0" parTransId="{159E5784-5658-EC4B-9049-66AB6290E6CA}" sibTransId="{E6357999-93FA-6B43-82E5-75FBB1D14131}"/>
    <dgm:cxn modelId="{420E3D49-2FAB-9A44-9F41-3C1ABC682709}" type="presParOf" srcId="{6DC8503F-D03A-924B-8FB6-D5377950B5A9}" destId="{D232E807-2299-064F-862D-63632634A7CA}" srcOrd="0" destOrd="0" presId="urn:microsoft.com/office/officeart/2005/8/layout/venn1"/>
    <dgm:cxn modelId="{2140B682-33AC-5840-8833-2711661CB1F3}" type="presParOf" srcId="{6DC8503F-D03A-924B-8FB6-D5377950B5A9}" destId="{CF5EB3B1-3C8E-814B-9AB2-38194617B057}" srcOrd="1" destOrd="0" presId="urn:microsoft.com/office/officeart/2005/8/layout/venn1"/>
    <dgm:cxn modelId="{DC873750-6A59-974B-9457-2A8D2A42A2E9}" type="presParOf" srcId="{6DC8503F-D03A-924B-8FB6-D5377950B5A9}" destId="{D49A4E16-05AB-2545-8D02-AE40B98D7279}" srcOrd="2" destOrd="0" presId="urn:microsoft.com/office/officeart/2005/8/layout/venn1"/>
    <dgm:cxn modelId="{F844A386-C4D7-7E43-99D7-9E44D7C98D4E}" type="presParOf" srcId="{6DC8503F-D03A-924B-8FB6-D5377950B5A9}" destId="{F14A14C5-4B8E-304B-9829-8E678D5BEAF2}"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2E807-2299-064F-862D-63632634A7CA}">
      <dsp:nvSpPr>
        <dsp:cNvPr id="0" name=""/>
        <dsp:cNvSpPr/>
      </dsp:nvSpPr>
      <dsp:spPr>
        <a:xfrm>
          <a:off x="328281" y="188720"/>
          <a:ext cx="4899479" cy="4880719"/>
        </a:xfrm>
        <a:prstGeom prst="ellipse">
          <a:avLst/>
        </a:prstGeom>
        <a:solidFill>
          <a:srgbClr val="660066">
            <a:alpha val="5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244600" rtl="0">
            <a:lnSpc>
              <a:spcPct val="90000"/>
            </a:lnSpc>
            <a:spcBef>
              <a:spcPct val="0"/>
            </a:spcBef>
            <a:spcAft>
              <a:spcPct val="35000"/>
            </a:spcAft>
            <a:buNone/>
          </a:pPr>
          <a:endParaRPr lang="en-US" sz="2800" kern="1200" dirty="0">
            <a:solidFill>
              <a:srgbClr val="000000"/>
            </a:solidFill>
          </a:endParaRPr>
        </a:p>
      </dsp:txBody>
      <dsp:txXfrm>
        <a:off x="1012443" y="764262"/>
        <a:ext cx="2824925" cy="3729636"/>
      </dsp:txXfrm>
    </dsp:sp>
    <dsp:sp modelId="{D49A4E16-05AB-2545-8D02-AE40B98D7279}">
      <dsp:nvSpPr>
        <dsp:cNvPr id="0" name=""/>
        <dsp:cNvSpPr/>
      </dsp:nvSpPr>
      <dsp:spPr>
        <a:xfrm>
          <a:off x="2757733" y="188720"/>
          <a:ext cx="4894407" cy="4880719"/>
        </a:xfrm>
        <a:prstGeom prst="ellipse">
          <a:avLst/>
        </a:prstGeom>
        <a:solidFill>
          <a:srgbClr val="008000">
            <a:alpha val="37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dirty="0">
            <a:solidFill>
              <a:srgbClr val="000000"/>
            </a:solidFill>
          </a:endParaRPr>
        </a:p>
      </dsp:txBody>
      <dsp:txXfrm>
        <a:off x="4146687" y="764262"/>
        <a:ext cx="2822000" cy="372963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8292D-5F3D-034D-AF24-CA4211AFA81B}" type="datetimeFigureOut">
              <a:rPr lang="en-US" smtClean="0"/>
              <a:t>1/31/18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5BF94-52BE-C443-BB5C-9A5E06948229}" type="slidenum">
              <a:rPr lang="en-US" smtClean="0"/>
              <a:t>‹#›</a:t>
            </a:fld>
            <a:endParaRPr lang="en-US"/>
          </a:p>
        </p:txBody>
      </p:sp>
    </p:spTree>
    <p:extLst>
      <p:ext uri="{BB962C8B-B14F-4D97-AF65-F5344CB8AC3E}">
        <p14:creationId xmlns:p14="http://schemas.microsoft.com/office/powerpoint/2010/main" val="1172179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a:t>
            </a:r>
            <a:r>
              <a:rPr lang="mr-IN" dirty="0"/>
              <a:t>–</a:t>
            </a:r>
            <a:r>
              <a:rPr lang="en-US" dirty="0"/>
              <a:t> 10 minutes total </a:t>
            </a:r>
            <a:r>
              <a:rPr lang="mr-IN" dirty="0"/>
              <a:t>–</a:t>
            </a:r>
            <a:r>
              <a:rPr lang="en-US" dirty="0"/>
              <a:t> slides 1-4</a:t>
            </a:r>
          </a:p>
          <a:p>
            <a:r>
              <a:rPr lang="en-US" dirty="0"/>
              <a:t>It is ironic that this</a:t>
            </a:r>
            <a:r>
              <a:rPr lang="en-US" baseline="0" dirty="0"/>
              <a:t> talk was spelled wrong in the program and online </a:t>
            </a:r>
            <a:r>
              <a:rPr lang="mr-IN" baseline="0" dirty="0"/>
              <a:t>–</a:t>
            </a:r>
            <a:r>
              <a:rPr lang="en-US" baseline="0" dirty="0"/>
              <a:t> 2 “</a:t>
            </a:r>
            <a:r>
              <a:rPr lang="en-US" baseline="0" dirty="0" err="1"/>
              <a:t>t”s</a:t>
            </a:r>
            <a:r>
              <a:rPr lang="en-US" baseline="0" dirty="0"/>
              <a:t> in the word “patient.”  To err is human . . . </a:t>
            </a:r>
          </a:p>
          <a:p>
            <a:endParaRPr lang="en-US" baseline="0" dirty="0"/>
          </a:p>
        </p:txBody>
      </p:sp>
      <p:sp>
        <p:nvSpPr>
          <p:cNvPr id="4" name="Slide Number Placeholder 3"/>
          <p:cNvSpPr>
            <a:spLocks noGrp="1"/>
          </p:cNvSpPr>
          <p:nvPr>
            <p:ph type="sldNum" sz="quarter" idx="10"/>
          </p:nvPr>
        </p:nvSpPr>
        <p:spPr/>
        <p:txBody>
          <a:bodyPr/>
          <a:lstStyle/>
          <a:p>
            <a:fld id="{5315BF94-52BE-C443-BB5C-9A5E06948229}" type="slidenum">
              <a:rPr lang="en-US" smtClean="0"/>
              <a:t>1</a:t>
            </a:fld>
            <a:endParaRPr lang="en-US"/>
          </a:p>
        </p:txBody>
      </p:sp>
    </p:spTree>
    <p:extLst>
      <p:ext uri="{BB962C8B-B14F-4D97-AF65-F5344CB8AC3E}">
        <p14:creationId xmlns:p14="http://schemas.microsoft.com/office/powerpoint/2010/main" val="1947328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KIRBY </a:t>
            </a:r>
            <a:r>
              <a:rPr lang="mr-IN" dirty="0"/>
              <a:t>–</a:t>
            </a:r>
            <a:r>
              <a:rPr lang="en-US" dirty="0"/>
              <a:t> 15 minutes total </a:t>
            </a:r>
            <a:r>
              <a:rPr lang="mr-IN" dirty="0"/>
              <a:t>–</a:t>
            </a:r>
            <a:r>
              <a:rPr lang="en-US" dirty="0"/>
              <a:t> slides</a:t>
            </a:r>
            <a:r>
              <a:rPr lang="en-US" baseline="0" dirty="0"/>
              <a:t> 5-6</a:t>
            </a:r>
            <a:endParaRPr lang="en-US" dirty="0"/>
          </a:p>
          <a:p>
            <a:endParaRPr lang="en-US" dirty="0"/>
          </a:p>
          <a:p>
            <a:r>
              <a:rPr lang="en-US" dirty="0"/>
              <a:t>“Pair and share” </a:t>
            </a:r>
            <a:r>
              <a:rPr lang="mr-IN" dirty="0"/>
              <a:t>–</a:t>
            </a:r>
            <a:r>
              <a:rPr lang="en-US" dirty="0"/>
              <a:t> have </a:t>
            </a:r>
            <a:r>
              <a:rPr lang="en-US" dirty="0" err="1"/>
              <a:t>particpants</a:t>
            </a:r>
            <a:r>
              <a:rPr lang="en-US" dirty="0"/>
              <a:t> pair off and discuss answer these two questions and then report back to the group</a:t>
            </a:r>
          </a:p>
        </p:txBody>
      </p:sp>
      <p:sp>
        <p:nvSpPr>
          <p:cNvPr id="4" name="Slide Number Placeholder 3"/>
          <p:cNvSpPr>
            <a:spLocks noGrp="1"/>
          </p:cNvSpPr>
          <p:nvPr>
            <p:ph type="sldNum" sz="quarter" idx="10"/>
          </p:nvPr>
        </p:nvSpPr>
        <p:spPr/>
        <p:txBody>
          <a:bodyPr/>
          <a:lstStyle/>
          <a:p>
            <a:fld id="{5315BF94-52BE-C443-BB5C-9A5E06948229}" type="slidenum">
              <a:rPr lang="en-US" smtClean="0"/>
              <a:t>34</a:t>
            </a:fld>
            <a:endParaRPr lang="en-US"/>
          </a:p>
        </p:txBody>
      </p:sp>
    </p:spTree>
    <p:extLst>
      <p:ext uri="{BB962C8B-B14F-4D97-AF65-F5344CB8AC3E}">
        <p14:creationId xmlns:p14="http://schemas.microsoft.com/office/powerpoint/2010/main" val="1778414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KIRBY</a:t>
            </a:r>
            <a:endParaRPr lang="en-US" dirty="0"/>
          </a:p>
        </p:txBody>
      </p:sp>
      <p:sp>
        <p:nvSpPr>
          <p:cNvPr id="4" name="Slide Number Placeholder 3"/>
          <p:cNvSpPr>
            <a:spLocks noGrp="1"/>
          </p:cNvSpPr>
          <p:nvPr>
            <p:ph type="sldNum" sz="quarter" idx="10"/>
          </p:nvPr>
        </p:nvSpPr>
        <p:spPr/>
        <p:txBody>
          <a:bodyPr/>
          <a:lstStyle/>
          <a:p>
            <a:fld id="{5315BF94-52BE-C443-BB5C-9A5E06948229}" type="slidenum">
              <a:rPr lang="en-US" smtClean="0"/>
              <a:t>36</a:t>
            </a:fld>
            <a:endParaRPr lang="en-US"/>
          </a:p>
        </p:txBody>
      </p:sp>
    </p:spTree>
    <p:extLst>
      <p:ext uri="{BB962C8B-B14F-4D97-AF65-F5344CB8AC3E}">
        <p14:creationId xmlns:p14="http://schemas.microsoft.com/office/powerpoint/2010/main" val="1699000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KIRBY/ KRISTINA/</a:t>
            </a:r>
            <a:r>
              <a:rPr lang="en-US" baseline="0" dirty="0"/>
              <a:t>  -- 15 minutes </a:t>
            </a:r>
            <a:r>
              <a:rPr lang="mr-IN" baseline="0" dirty="0"/>
              <a:t>–</a:t>
            </a:r>
            <a:r>
              <a:rPr lang="en-US" baseline="0" dirty="0"/>
              <a:t> slides 7-8</a:t>
            </a:r>
            <a:endParaRPr lang="en-US" dirty="0"/>
          </a:p>
        </p:txBody>
      </p:sp>
      <p:sp>
        <p:nvSpPr>
          <p:cNvPr id="4" name="Slide Number Placeholder 3"/>
          <p:cNvSpPr>
            <a:spLocks noGrp="1"/>
          </p:cNvSpPr>
          <p:nvPr>
            <p:ph type="sldNum" sz="quarter" idx="10"/>
          </p:nvPr>
        </p:nvSpPr>
        <p:spPr/>
        <p:txBody>
          <a:bodyPr/>
          <a:lstStyle/>
          <a:p>
            <a:fld id="{5315BF94-52BE-C443-BB5C-9A5E06948229}" type="slidenum">
              <a:rPr lang="en-US" smtClean="0"/>
              <a:t>38</a:t>
            </a:fld>
            <a:endParaRPr lang="en-US"/>
          </a:p>
        </p:txBody>
      </p:sp>
    </p:spTree>
    <p:extLst>
      <p:ext uri="{BB962C8B-B14F-4D97-AF65-F5344CB8AC3E}">
        <p14:creationId xmlns:p14="http://schemas.microsoft.com/office/powerpoint/2010/main" val="1423636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or DARIN </a:t>
            </a:r>
            <a:r>
              <a:rPr lang="mr-IN" dirty="0"/>
              <a:t>–</a:t>
            </a:r>
            <a:r>
              <a:rPr lang="en-US" dirty="0"/>
              <a:t> 15 minutes for DX group activity  -- several slides (I will add the screenshots later)</a:t>
            </a:r>
          </a:p>
        </p:txBody>
      </p:sp>
      <p:sp>
        <p:nvSpPr>
          <p:cNvPr id="4" name="Slide Number Placeholder 3"/>
          <p:cNvSpPr>
            <a:spLocks noGrp="1"/>
          </p:cNvSpPr>
          <p:nvPr>
            <p:ph type="sldNum" sz="quarter" idx="10"/>
          </p:nvPr>
        </p:nvSpPr>
        <p:spPr/>
        <p:txBody>
          <a:bodyPr/>
          <a:lstStyle/>
          <a:p>
            <a:fld id="{5315BF94-52BE-C443-BB5C-9A5E06948229}" type="slidenum">
              <a:rPr lang="en-US" smtClean="0"/>
              <a:t>42</a:t>
            </a:fld>
            <a:endParaRPr lang="en-US"/>
          </a:p>
        </p:txBody>
      </p:sp>
    </p:spTree>
    <p:extLst>
      <p:ext uri="{BB962C8B-B14F-4D97-AF65-F5344CB8AC3E}">
        <p14:creationId xmlns:p14="http://schemas.microsoft.com/office/powerpoint/2010/main" val="425758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KIRBY </a:t>
            </a:r>
            <a:r>
              <a:rPr lang="mr-IN" dirty="0"/>
              <a:t>–</a:t>
            </a:r>
            <a:r>
              <a:rPr lang="en-US" dirty="0"/>
              <a:t> 30 minutes </a:t>
            </a:r>
            <a:r>
              <a:rPr lang="mr-IN" dirty="0"/>
              <a:t>–</a:t>
            </a:r>
            <a:r>
              <a:rPr lang="en-US" dirty="0"/>
              <a:t> group activity</a:t>
            </a:r>
          </a:p>
        </p:txBody>
      </p:sp>
      <p:sp>
        <p:nvSpPr>
          <p:cNvPr id="4" name="Slide Number Placeholder 3"/>
          <p:cNvSpPr>
            <a:spLocks noGrp="1"/>
          </p:cNvSpPr>
          <p:nvPr>
            <p:ph type="sldNum" sz="quarter" idx="10"/>
          </p:nvPr>
        </p:nvSpPr>
        <p:spPr/>
        <p:txBody>
          <a:bodyPr/>
          <a:lstStyle/>
          <a:p>
            <a:fld id="{5315BF94-52BE-C443-BB5C-9A5E06948229}" type="slidenum">
              <a:rPr lang="en-US" smtClean="0"/>
              <a:t>43</a:t>
            </a:fld>
            <a:endParaRPr lang="en-US"/>
          </a:p>
        </p:txBody>
      </p:sp>
    </p:spTree>
    <p:extLst>
      <p:ext uri="{BB962C8B-B14F-4D97-AF65-F5344CB8AC3E}">
        <p14:creationId xmlns:p14="http://schemas.microsoft.com/office/powerpoint/2010/main" val="830502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10"/>
          </p:nvPr>
        </p:nvSpPr>
        <p:spPr/>
        <p:txBody>
          <a:bodyPr/>
          <a:lstStyle/>
          <a:p>
            <a:fld id="{5315BF94-52BE-C443-BB5C-9A5E06948229}" type="slidenum">
              <a:rPr lang="en-US" smtClean="0"/>
              <a:t>2</a:t>
            </a:fld>
            <a:endParaRPr lang="en-US"/>
          </a:p>
        </p:txBody>
      </p:sp>
    </p:spTree>
    <p:extLst>
      <p:ext uri="{BB962C8B-B14F-4D97-AF65-F5344CB8AC3E}">
        <p14:creationId xmlns:p14="http://schemas.microsoft.com/office/powerpoint/2010/main" val="1198574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10"/>
          </p:nvPr>
        </p:nvSpPr>
        <p:spPr/>
        <p:txBody>
          <a:bodyPr/>
          <a:lstStyle/>
          <a:p>
            <a:fld id="{5315BF94-52BE-C443-BB5C-9A5E06948229}" type="slidenum">
              <a:rPr lang="en-US" smtClean="0"/>
              <a:t>3</a:t>
            </a:fld>
            <a:endParaRPr lang="en-US"/>
          </a:p>
        </p:txBody>
      </p:sp>
    </p:spTree>
    <p:extLst>
      <p:ext uri="{BB962C8B-B14F-4D97-AF65-F5344CB8AC3E}">
        <p14:creationId xmlns:p14="http://schemas.microsoft.com/office/powerpoint/2010/main" val="642200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a:t>
            </a:r>
          </a:p>
        </p:txBody>
      </p:sp>
      <p:sp>
        <p:nvSpPr>
          <p:cNvPr id="4" name="Slide Number Placeholder 3"/>
          <p:cNvSpPr>
            <a:spLocks noGrp="1"/>
          </p:cNvSpPr>
          <p:nvPr>
            <p:ph type="sldNum" sz="quarter" idx="10"/>
          </p:nvPr>
        </p:nvSpPr>
        <p:spPr/>
        <p:txBody>
          <a:bodyPr/>
          <a:lstStyle/>
          <a:p>
            <a:fld id="{5315BF94-52BE-C443-BB5C-9A5E06948229}" type="slidenum">
              <a:rPr lang="en-US" smtClean="0"/>
              <a:t>4</a:t>
            </a:fld>
            <a:endParaRPr lang="en-US"/>
          </a:p>
        </p:txBody>
      </p:sp>
    </p:spTree>
    <p:extLst>
      <p:ext uri="{BB962C8B-B14F-4D97-AF65-F5344CB8AC3E}">
        <p14:creationId xmlns:p14="http://schemas.microsoft.com/office/powerpoint/2010/main" val="1508496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5BF94-52BE-C443-BB5C-9A5E06948229}" type="slidenum">
              <a:rPr lang="en-US" smtClean="0"/>
              <a:t>20</a:t>
            </a:fld>
            <a:endParaRPr lang="en-US"/>
          </a:p>
        </p:txBody>
      </p:sp>
    </p:spTree>
    <p:extLst>
      <p:ext uri="{BB962C8B-B14F-4D97-AF65-F5344CB8AC3E}">
        <p14:creationId xmlns:p14="http://schemas.microsoft.com/office/powerpoint/2010/main" val="1646213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latin typeface="+mn-lt"/>
                <a:ea typeface="+mn-ea"/>
                <a:cs typeface="+mn-cs"/>
              </a:rPr>
              <a:t>A number of factors contribute to diagnostic error.  </a:t>
            </a:r>
          </a:p>
          <a:p>
            <a:pPr eaLnBrk="1" hangingPunct="1">
              <a:defRPr/>
            </a:pPr>
            <a:endParaRPr lang="en-US" dirty="0">
              <a:latin typeface="+mn-lt"/>
              <a:ea typeface="+mn-ea"/>
              <a:cs typeface="+mn-cs"/>
            </a:endParaRPr>
          </a:p>
          <a:p>
            <a:pPr eaLnBrk="1" hangingPunct="1">
              <a:defRPr/>
            </a:pPr>
            <a:r>
              <a:rPr lang="en-US" dirty="0">
                <a:latin typeface="+mn-lt"/>
                <a:ea typeface="+mn-ea"/>
                <a:cs typeface="+mn-cs"/>
              </a:rPr>
              <a:t>We’ve done an especially good job with certain contributing factors.  Raise your hand if you’ve heard of the concept of a systems error.  </a:t>
            </a:r>
          </a:p>
          <a:p>
            <a:pPr eaLnBrk="1" hangingPunct="1">
              <a:defRPr/>
            </a:pPr>
            <a:r>
              <a:rPr lang="en-US" dirty="0">
                <a:latin typeface="+mn-lt"/>
                <a:ea typeface="+mn-ea"/>
                <a:cs typeface="+mn-cs"/>
              </a:rPr>
              <a:t> </a:t>
            </a:r>
          </a:p>
          <a:p>
            <a:pPr eaLnBrk="1" hangingPunct="1">
              <a:defRPr/>
            </a:pPr>
            <a:r>
              <a:rPr lang="en-US" dirty="0">
                <a:latin typeface="+mn-lt"/>
                <a:ea typeface="+mn-ea"/>
                <a:cs typeface="+mn-cs"/>
              </a:rPr>
              <a:t>Awesome.  What’s a systems error?  Who can kind of define it for us?  </a:t>
            </a:r>
          </a:p>
          <a:p>
            <a:pPr eaLnBrk="1" hangingPunct="1">
              <a:defRPr/>
            </a:pPr>
            <a:r>
              <a:rPr lang="en-US" dirty="0">
                <a:latin typeface="+mn-lt"/>
                <a:ea typeface="+mn-ea"/>
                <a:cs typeface="+mn-cs"/>
              </a:rPr>
              <a:t> </a:t>
            </a:r>
          </a:p>
          <a:p>
            <a:pPr eaLnBrk="1" hangingPunct="1">
              <a:defRPr/>
            </a:pPr>
            <a:r>
              <a:rPr lang="en-US" dirty="0">
                <a:latin typeface="+mn-lt"/>
                <a:ea typeface="+mn-ea"/>
                <a:cs typeface="+mn-cs"/>
              </a:rPr>
              <a:t>(Allow audience member to answer)</a:t>
            </a:r>
          </a:p>
          <a:p>
            <a:pPr eaLnBrk="1" hangingPunct="1">
              <a:defRPr/>
            </a:pPr>
            <a:endParaRPr lang="en-US" dirty="0">
              <a:latin typeface="+mn-lt"/>
              <a:ea typeface="+mn-ea"/>
              <a:cs typeface="+mn-cs"/>
            </a:endParaRPr>
          </a:p>
          <a:p>
            <a:pPr eaLnBrk="1" hangingPunct="1">
              <a:defRPr/>
            </a:pPr>
            <a:r>
              <a:rPr lang="en-US" dirty="0">
                <a:latin typeface="+mn-lt"/>
                <a:ea typeface="+mn-ea"/>
                <a:cs typeface="+mn-cs"/>
              </a:rPr>
              <a:t>We also spend a lot of time focusing on making sure we know enough.  We’ve all spent countless hours as medical students studying– learning about pathophysiology, different disease states; memorizing tables; and learning about rare diseases.  A lot of physicians have a fear of missing something because we just aren’t smart enough.  </a:t>
            </a:r>
          </a:p>
          <a:p>
            <a:pPr eaLnBrk="1" hangingPunct="1">
              <a:defRPr/>
            </a:pPr>
            <a:r>
              <a:rPr lang="en-US" dirty="0">
                <a:latin typeface="+mn-lt"/>
                <a:ea typeface="+mn-ea"/>
                <a:cs typeface="+mn-cs"/>
              </a:rPr>
              <a:t> </a:t>
            </a:r>
          </a:p>
          <a:p>
            <a:pPr eaLnBrk="1" hangingPunct="1">
              <a:defRPr/>
            </a:pPr>
            <a:r>
              <a:rPr lang="en-US" dirty="0">
                <a:latin typeface="+mn-lt"/>
                <a:ea typeface="+mn-ea"/>
                <a:cs typeface="+mn-cs"/>
              </a:rPr>
              <a:t>But we’ve really neglected this cognitive component.</a:t>
            </a:r>
          </a:p>
          <a:p>
            <a:pPr eaLnBrk="1" hangingPunct="1">
              <a:defRPr/>
            </a:pPr>
            <a:endParaRPr lang="en-US" dirty="0"/>
          </a:p>
        </p:txBody>
      </p:sp>
      <p:sp>
        <p:nvSpPr>
          <p:cNvPr id="53251"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DC4CBE-7371-874A-9EFA-CFCB1E6CB83C}" type="slidenum">
              <a:rPr lang="en-US" sz="1200"/>
              <a:pPr/>
              <a:t>22</a:t>
            </a:fld>
            <a:endParaRPr lang="en-US" sz="1200"/>
          </a:p>
        </p:txBody>
      </p:sp>
    </p:spTree>
    <p:extLst>
      <p:ext uri="{BB962C8B-B14F-4D97-AF65-F5344CB8AC3E}">
        <p14:creationId xmlns:p14="http://schemas.microsoft.com/office/powerpoint/2010/main" val="640166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4274" name="Notes Placeholder 2"/>
          <p:cNvSpPr>
            <a:spLocks noGrp="1"/>
          </p:cNvSpPr>
          <p:nvPr>
            <p:ph type="body" idx="1"/>
          </p:nvPr>
        </p:nvSpPr>
        <p:spPr>
          <a:noFill/>
        </p:spPr>
        <p:txBody>
          <a:bodyPr/>
          <a:lstStyle/>
          <a:p>
            <a:pPr eaLnBrk="1" hangingPunct="1"/>
            <a:r>
              <a:rPr lang="en-US"/>
              <a:t>And it turns out these cognitive factors are really important.  A group did a study looking at cases of diagnostic error that occurred in 5 academic institutions involving patients admitted to internal medicine services.  They identified contributing causes to the error and categorized them as systems factors, cognitive factors, and “no fault” errors.  As you can see, more errors were caused by cognitive factors than any other source– that’s taking the ___ and ___ pieces of the pie together.  In fact, nearly ¾ of all errors included a cognitive cause.</a:t>
            </a:r>
          </a:p>
        </p:txBody>
      </p:sp>
      <p:sp>
        <p:nvSpPr>
          <p:cNvPr id="5427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9630CA-66AF-4C4A-B45B-2678B9C82B67}" type="slidenum">
              <a:rPr lang="en-US" sz="1200"/>
              <a:pPr/>
              <a:t>23</a:t>
            </a:fld>
            <a:endParaRPr lang="en-US" sz="1200"/>
          </a:p>
        </p:txBody>
      </p:sp>
    </p:spTree>
    <p:extLst>
      <p:ext uri="{BB962C8B-B14F-4D97-AF65-F5344CB8AC3E}">
        <p14:creationId xmlns:p14="http://schemas.microsoft.com/office/powerpoint/2010/main" val="387210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5298" name="Notes Placeholder 2"/>
          <p:cNvSpPr>
            <a:spLocks noGrp="1"/>
          </p:cNvSpPr>
          <p:nvPr>
            <p:ph type="body" idx="1"/>
          </p:nvPr>
        </p:nvSpPr>
        <p:spPr>
          <a:noFill/>
        </p:spPr>
        <p:txBody>
          <a:bodyPr/>
          <a:lstStyle/>
          <a:p>
            <a:pPr eaLnBrk="1" hangingPunct="1"/>
            <a:r>
              <a:rPr lang="en-US"/>
              <a:t>SO what are these cognitive factors?  Well, in the study they also tried to parse that out.  And it turns out, lack of knowledge is very rarely the cause of error– only 3% of the time!  The vast majority of the time– this big blue chunk– it was what they called “faulty synthesis of information or flawed processing”.  A problem with the way the team was thinking.</a:t>
            </a:r>
          </a:p>
        </p:txBody>
      </p:sp>
      <p:sp>
        <p:nvSpPr>
          <p:cNvPr id="55299"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41F19C-BE41-F94C-A8EB-396AD8114E18}" type="slidenum">
              <a:rPr lang="en-US" sz="1200"/>
              <a:pPr/>
              <a:t>24</a:t>
            </a:fld>
            <a:endParaRPr lang="en-US" sz="1200"/>
          </a:p>
        </p:txBody>
      </p:sp>
    </p:spTree>
    <p:extLst>
      <p:ext uri="{BB962C8B-B14F-4D97-AF65-F5344CB8AC3E}">
        <p14:creationId xmlns:p14="http://schemas.microsoft.com/office/powerpoint/2010/main" val="963490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Let’s take a step back and think about</a:t>
            </a:r>
            <a:r>
              <a:rPr lang="en-US" i="0" baseline="0" dirty="0"/>
              <a:t> how we made these decisions.</a:t>
            </a:r>
            <a:endParaRPr lang="en-US" i="0" dirty="0"/>
          </a:p>
          <a:p>
            <a:endParaRPr lang="en-US" i="0" dirty="0"/>
          </a:p>
          <a:p>
            <a:r>
              <a:rPr lang="en-US" i="0" dirty="0"/>
              <a:t>Economists</a:t>
            </a:r>
            <a:r>
              <a:rPr lang="en-US" i="0" baseline="0" dirty="0"/>
              <a:t> and cognitive psychologists have described the way humans think as being rooted in two systems.  This model of human cognition became better known among many individuals through Daniel </a:t>
            </a:r>
            <a:r>
              <a:rPr lang="en-US" i="0" baseline="0" dirty="0" err="1"/>
              <a:t>Kahneman’s</a:t>
            </a:r>
            <a:r>
              <a:rPr lang="en-US" i="0" baseline="0" dirty="0"/>
              <a:t> bestselling book, </a:t>
            </a:r>
            <a:r>
              <a:rPr lang="en-US" i="0" u="sng" baseline="0" dirty="0"/>
              <a:t>Thinking Fast and Slow</a:t>
            </a:r>
            <a:r>
              <a:rPr lang="en-US" i="0" u="none" baseline="0" dirty="0"/>
              <a:t>.  This is used to explain how ALL humans- not just medical providers- think and make decisions.</a:t>
            </a:r>
            <a:endParaRPr lang="en-US" i="0" dirty="0"/>
          </a:p>
          <a:p>
            <a:endParaRPr lang="en-US" i="0" dirty="0"/>
          </a:p>
          <a:p>
            <a:pPr rtl="0"/>
            <a:r>
              <a:rPr lang="en-US" i="0" dirty="0"/>
              <a:t>System 1 thinking happens automatically</a:t>
            </a:r>
            <a:r>
              <a:rPr lang="en-US" i="0" baseline="0" dirty="0"/>
              <a:t> and quickly, with little or no effort and no sense of voluntary control.  </a:t>
            </a:r>
            <a:r>
              <a:rPr lang="en-US" sz="1200" b="0" i="0" u="none" strike="noStrike" kern="1200" dirty="0">
                <a:solidFill>
                  <a:schemeClr val="tx1"/>
                </a:solidFill>
                <a:effectLst/>
                <a:latin typeface="+mn-lt"/>
                <a:ea typeface="+mn-ea"/>
                <a:cs typeface="+mn-cs"/>
              </a:rPr>
              <a:t>This type of thinking includes relying on instincts, pattern recognition, and experience to guide decision-making. This occurs subconsciously and without much effort. This type of thinking occurs</a:t>
            </a:r>
            <a:r>
              <a:rPr lang="en-US" sz="1200" b="0" i="0" u="none" strike="noStrike" kern="1200" baseline="0" dirty="0">
                <a:solidFill>
                  <a:schemeClr val="tx1"/>
                </a:solidFill>
                <a:effectLst/>
                <a:latin typeface="+mn-lt"/>
                <a:ea typeface="+mn-ea"/>
                <a:cs typeface="+mn-cs"/>
              </a:rPr>
              <a:t> in all aspects of life– think about driving to work.  Do you remember driving to work 1 week ago?  Probably not, unless something remarkable happened, like an accident or a detour.  </a:t>
            </a:r>
            <a:r>
              <a:rPr lang="en-US" sz="1200" b="0" i="0" u="none" strike="noStrike" kern="1200" dirty="0">
                <a:solidFill>
                  <a:schemeClr val="tx1"/>
                </a:solidFill>
                <a:effectLst/>
                <a:latin typeface="+mn-lt"/>
                <a:ea typeface="+mn-ea"/>
                <a:cs typeface="+mn-cs"/>
              </a:rPr>
              <a:t>An example in medicine would be making a quick diagnosis in a patient whose presentation is the same as what one has seen in many previous patients. </a:t>
            </a:r>
          </a:p>
          <a:p>
            <a:pPr rtl="0"/>
            <a:endParaRPr lang="en-US" i="0" baseline="0" dirty="0"/>
          </a:p>
          <a:p>
            <a:pPr rtl="0"/>
            <a:r>
              <a:rPr lang="en-US" i="0" baseline="0" dirty="0"/>
              <a:t>System 2 thinking </a:t>
            </a:r>
            <a:r>
              <a:rPr lang="en-US" sz="1200" b="0" i="0" u="none" strike="noStrike" kern="1200" dirty="0">
                <a:solidFill>
                  <a:schemeClr val="tx1"/>
                </a:solidFill>
                <a:effectLst/>
                <a:latin typeface="+mn-lt"/>
                <a:ea typeface="+mn-ea"/>
                <a:cs typeface="+mn-cs"/>
              </a:rPr>
              <a:t>is deliberate. It requires effort and time.  This "slowed down" thinking might occur in your regular life when you are faced with an unfamiliar situation</a:t>
            </a:r>
            <a:r>
              <a:rPr lang="en-US" sz="1200" b="0" i="0" u="none" strike="noStrike" kern="1200" baseline="0" dirty="0">
                <a:solidFill>
                  <a:schemeClr val="tx1"/>
                </a:solidFill>
                <a:effectLst/>
                <a:latin typeface="+mn-lt"/>
                <a:ea typeface="+mn-ea"/>
                <a:cs typeface="+mn-cs"/>
              </a:rPr>
              <a:t> or making a decision you feel is important.  Perhaps you are driving to work, and there are multiple unexpected detours and lane closures.  It is snowing and traffic is heavy.  Something that was once automatic now requires mental effort and attention- you might even turn of the radio to minimize distractions.  </a:t>
            </a:r>
            <a:r>
              <a:rPr lang="en-US" sz="1200" b="0" i="0" u="none" strike="noStrike" kern="1200" dirty="0">
                <a:solidFill>
                  <a:schemeClr val="tx1"/>
                </a:solidFill>
                <a:effectLst/>
                <a:latin typeface="+mn-lt"/>
                <a:ea typeface="+mn-ea"/>
                <a:cs typeface="+mn-cs"/>
              </a:rPr>
              <a:t>In medicine, an example would be</a:t>
            </a:r>
            <a:r>
              <a:rPr lang="en-US" sz="1200" b="0" i="0" u="none" strike="noStrike" kern="1200" baseline="0" dirty="0">
                <a:solidFill>
                  <a:schemeClr val="tx1"/>
                </a:solidFill>
                <a:effectLst/>
                <a:latin typeface="+mn-lt"/>
                <a:ea typeface="+mn-ea"/>
                <a:cs typeface="+mn-cs"/>
              </a:rPr>
              <a:t> the sort of thinking we do during case conferences– slowing down and coming up with a differential diagnosis</a:t>
            </a:r>
            <a:r>
              <a:rPr lang="en-US" sz="1200" b="0" i="0" u="none" strike="noStrike" kern="1200" dirty="0">
                <a:solidFill>
                  <a:schemeClr val="tx1"/>
                </a:solidFill>
                <a:effectLst/>
                <a:latin typeface="+mn-lt"/>
                <a:ea typeface="+mn-ea"/>
                <a:cs typeface="+mn-cs"/>
              </a:rPr>
              <a:t>.  System 2 processes are deliberate and require mental effort.  They take time.  </a:t>
            </a:r>
          </a:p>
          <a:p>
            <a:pPr rtl="0"/>
            <a:br>
              <a:rPr lang="en-US" i="0" dirty="0"/>
            </a:br>
            <a:r>
              <a:rPr lang="en-US" sz="1200" b="0" i="0" u="none" strike="noStrike" kern="1200" dirty="0">
                <a:solidFill>
                  <a:schemeClr val="tx1"/>
                </a:solidFill>
                <a:effectLst/>
                <a:latin typeface="+mn-lt"/>
                <a:ea typeface="+mn-ea"/>
                <a:cs typeface="+mn-cs"/>
              </a:rPr>
              <a:t>System 1 and System 2 processes are not necessarily exclusionary-- they are often used in tandem.  System 1 processes cannot be turned off; they are automatic.  Often, even when providers are in System 2, System 1 process are also subconsciously at play.  Errors can occur in both System 1 and System 2 types of thinking.</a:t>
            </a:r>
          </a:p>
          <a:p>
            <a:endParaRPr lang="en-US" dirty="0"/>
          </a:p>
        </p:txBody>
      </p:sp>
      <p:sp>
        <p:nvSpPr>
          <p:cNvPr id="4" name="Slide Number Placeholder 3"/>
          <p:cNvSpPr>
            <a:spLocks noGrp="1"/>
          </p:cNvSpPr>
          <p:nvPr>
            <p:ph type="sldNum" sz="quarter" idx="10"/>
          </p:nvPr>
        </p:nvSpPr>
        <p:spPr/>
        <p:txBody>
          <a:bodyPr/>
          <a:lstStyle/>
          <a:p>
            <a:fld id="{D0AB2C95-A3D8-2648-9AE3-8329EB20A1C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234664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2106259"/>
            <a:ext cx="6853412" cy="1470025"/>
          </a:xfrm>
        </p:spPr>
        <p:txBody>
          <a:bodyPr>
            <a:normAutofit/>
          </a:bodyPr>
          <a:lstStyle>
            <a:lvl1pPr algn="ctr">
              <a:defRPr sz="3800" b="1" i="0">
                <a:solidFill>
                  <a:schemeClr val="tx1"/>
                </a:solidFill>
                <a:latin typeface="Helvetica"/>
                <a:cs typeface="Helvetica"/>
              </a:defRPr>
            </a:lvl1pPr>
          </a:lstStyle>
          <a:p>
            <a:r>
              <a:rPr lang="en-US" dirty="0"/>
              <a:t>Click to edit Master title style</a:t>
            </a:r>
            <a:br>
              <a:rPr lang="en-US" dirty="0"/>
            </a:br>
            <a:r>
              <a:rPr lang="en-US" dirty="0"/>
              <a:t>Click to edit Master title style Click to edit Master title style</a:t>
            </a:r>
          </a:p>
        </p:txBody>
      </p:sp>
      <p:sp>
        <p:nvSpPr>
          <p:cNvPr id="3" name="Subtitle 2"/>
          <p:cNvSpPr>
            <a:spLocks noGrp="1"/>
          </p:cNvSpPr>
          <p:nvPr>
            <p:ph type="subTitle" idx="1" hasCustomPrompt="1"/>
          </p:nvPr>
        </p:nvSpPr>
        <p:spPr>
          <a:xfrm>
            <a:off x="1492316" y="4063709"/>
            <a:ext cx="6079746" cy="175260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br>
              <a:rPr lang="en-US" dirty="0"/>
            </a:br>
            <a:r>
              <a:rPr lang="en-US" dirty="0"/>
              <a:t>Click to edit Master subtitle style</a:t>
            </a:r>
          </a:p>
          <a:p>
            <a:endParaRPr lang="en-US" dirty="0"/>
          </a:p>
        </p:txBody>
      </p:sp>
    </p:spTree>
    <p:extLst>
      <p:ext uri="{BB962C8B-B14F-4D97-AF65-F5344CB8AC3E}">
        <p14:creationId xmlns:p14="http://schemas.microsoft.com/office/powerpoint/2010/main" val="317455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44047"/>
            <a:ext cx="8229600" cy="1143000"/>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4" name="Text Placeholder 2"/>
          <p:cNvSpPr>
            <a:spLocks noGrp="1"/>
          </p:cNvSpPr>
          <p:nvPr>
            <p:ph idx="1"/>
          </p:nvPr>
        </p:nvSpPr>
        <p:spPr>
          <a:xfrm>
            <a:off x="457200" y="2269609"/>
            <a:ext cx="8229600" cy="39468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795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C6C6F6C-08A5-5F4D-B2D8-7F13885CF78F}" type="datetimeFigureOut">
              <a:rPr lang="en-US" smtClean="0"/>
              <a:t>1/31/18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4B548BE-CE5A-014B-BE53-00BF217B3650}" type="slidenum">
              <a:rPr lang="en-US" smtClean="0"/>
              <a:t>‹#›</a:t>
            </a:fld>
            <a:endParaRPr lang="en-US"/>
          </a:p>
        </p:txBody>
      </p:sp>
    </p:spTree>
    <p:extLst>
      <p:ext uri="{BB962C8B-B14F-4D97-AF65-F5344CB8AC3E}">
        <p14:creationId xmlns:p14="http://schemas.microsoft.com/office/powerpoint/2010/main" val="442139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392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40601"/>
            <a:ext cx="8229600" cy="1187865"/>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3" name="Text Placeholder 2"/>
          <p:cNvSpPr>
            <a:spLocks noGrp="1"/>
          </p:cNvSpPr>
          <p:nvPr>
            <p:ph type="body" idx="1"/>
          </p:nvPr>
        </p:nvSpPr>
        <p:spPr>
          <a:xfrm>
            <a:off x="457200" y="2266165"/>
            <a:ext cx="8229600" cy="39562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7.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8.png"/><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pollev.com/med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www.improvediagnosis.org/" TargetMode="External"/><Relationship Id="rId2" Type="http://schemas.openxmlformats.org/officeDocument/2006/relationships/hyperlink" Target="https://aquifer.org/" TargetMode="External"/><Relationship Id="rId1" Type="http://schemas.openxmlformats.org/officeDocument/2006/relationships/slideLayout" Target="../slideLayouts/slideLayout2.xml"/><Relationship Id="rId4" Type="http://schemas.openxmlformats.org/officeDocument/2006/relationships/hyperlink" Target="https://www.polleverywhere.com/"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W5: The Humble Improve</a:t>
            </a:r>
          </a:p>
        </p:txBody>
      </p:sp>
      <p:sp>
        <p:nvSpPr>
          <p:cNvPr id="3" name="Subtitle 2"/>
          <p:cNvSpPr>
            <a:spLocks noGrp="1"/>
          </p:cNvSpPr>
          <p:nvPr>
            <p:ph type="subTitle" idx="1"/>
          </p:nvPr>
        </p:nvSpPr>
        <p:spPr/>
        <p:txBody>
          <a:bodyPr/>
          <a:lstStyle/>
          <a:p>
            <a:r>
              <a:rPr lang="en-US" dirty="0"/>
              <a:t>Teaching Medical Students about Medical Errors to Improve Patient Safety</a:t>
            </a:r>
          </a:p>
        </p:txBody>
      </p:sp>
    </p:spTree>
    <p:extLst>
      <p:ext uri="{BB962C8B-B14F-4D97-AF65-F5344CB8AC3E}">
        <p14:creationId xmlns:p14="http://schemas.microsoft.com/office/powerpoint/2010/main" val="156992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43010" name="Content Placeholder 2"/>
          <p:cNvSpPr>
            <a:spLocks noGrp="1"/>
          </p:cNvSpPr>
          <p:nvPr>
            <p:ph idx="1"/>
          </p:nvPr>
        </p:nvSpPr>
        <p:spPr/>
        <p:txBody>
          <a:bodyPr/>
          <a:lstStyle/>
          <a:p>
            <a:pPr marL="0" indent="0" algn="ctr" eaLnBrk="1" hangingPunct="1">
              <a:buNone/>
            </a:pPr>
            <a:r>
              <a:rPr lang="en-US" sz="2400" i="1" dirty="0">
                <a:latin typeface="Arial" charset="0"/>
                <a:ea typeface="ＭＳ Ｐゴシック" charset="0"/>
                <a:cs typeface="ＭＳ Ｐゴシック" charset="0"/>
              </a:rPr>
              <a:t>I think about baseball when I wake up in the morning.  I think about it all day and I dream about it at night.   The only time I don’t think about is when I’m playing it</a:t>
            </a:r>
            <a:r>
              <a:rPr lang="en-US" dirty="0">
                <a:latin typeface="Arial" charset="0"/>
                <a:ea typeface="ＭＳ Ｐゴシック" charset="0"/>
                <a:cs typeface="ＭＳ Ｐゴシック" charset="0"/>
              </a:rPr>
              <a:t>.</a:t>
            </a:r>
          </a:p>
          <a:p>
            <a:pPr marL="0" indent="0" algn="ctr" eaLnBrk="1" hangingPunct="1">
              <a:buNone/>
            </a:pPr>
            <a:r>
              <a:rPr lang="en-US" dirty="0">
                <a:latin typeface="Arial" charset="0"/>
                <a:ea typeface="ＭＳ Ｐゴシック" charset="0"/>
                <a:cs typeface="ＭＳ Ｐゴシック" charset="0"/>
              </a:rPr>
              <a:t>		-</a:t>
            </a:r>
            <a:r>
              <a:rPr lang="en-US" sz="2400" i="1" dirty="0">
                <a:latin typeface="Arial" charset="0"/>
                <a:ea typeface="ＭＳ Ｐゴシック" charset="0"/>
                <a:cs typeface="ＭＳ Ｐゴシック" charset="0"/>
              </a:rPr>
              <a:t>Bob Feller</a:t>
            </a:r>
          </a:p>
        </p:txBody>
      </p:sp>
    </p:spTree>
    <p:extLst>
      <p:ext uri="{BB962C8B-B14F-4D97-AF65-F5344CB8AC3E}">
        <p14:creationId xmlns:p14="http://schemas.microsoft.com/office/powerpoint/2010/main" val="2259661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850900"/>
            <a:ext cx="9144000" cy="5142510"/>
          </a:xfrm>
          <a:prstGeom prst="rect">
            <a:avLst/>
          </a:prstGeom>
        </p:spPr>
      </p:pic>
    </p:spTree>
    <p:extLst>
      <p:ext uri="{BB962C8B-B14F-4D97-AF65-F5344CB8AC3E}">
        <p14:creationId xmlns:p14="http://schemas.microsoft.com/office/powerpoint/2010/main" val="2853305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0"/>
            <a:ext cx="10566400" cy="5943600"/>
          </a:xfrm>
          <a:prstGeom prst="rect">
            <a:avLst/>
          </a:prstGeom>
        </p:spPr>
      </p:pic>
      <p:sp>
        <p:nvSpPr>
          <p:cNvPr id="12289" name="Title 1"/>
          <p:cNvSpPr>
            <a:spLocks noGrp="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6" name="Content Placeholder 2"/>
          <p:cNvSpPr txBox="1">
            <a:spLocks/>
          </p:cNvSpPr>
          <p:nvPr/>
        </p:nvSpPr>
        <p:spPr>
          <a:xfrm>
            <a:off x="34667" y="1447800"/>
            <a:ext cx="4038600" cy="207859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en-US" i="1" dirty="0"/>
              <a:t>All men make mistakes…         </a:t>
            </a:r>
            <a:r>
              <a:rPr lang="en-US" i="1" dirty="0">
                <a:noFill/>
              </a:rPr>
              <a:t>I</a:t>
            </a:r>
            <a:endParaRPr lang="en-US" i="1" dirty="0"/>
          </a:p>
        </p:txBody>
      </p:sp>
      <p:sp>
        <p:nvSpPr>
          <p:cNvPr id="10" name="Content Placeholder 2"/>
          <p:cNvSpPr txBox="1">
            <a:spLocks/>
          </p:cNvSpPr>
          <p:nvPr/>
        </p:nvSpPr>
        <p:spPr>
          <a:xfrm>
            <a:off x="152400" y="2722010"/>
            <a:ext cx="4038600" cy="207859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en-US" i="1" dirty="0"/>
              <a:t>… but only wise men learn from their mistakes.         </a:t>
            </a:r>
            <a:r>
              <a:rPr lang="en-US" i="1" dirty="0">
                <a:noFill/>
              </a:rPr>
              <a:t>I</a:t>
            </a:r>
            <a:endParaRPr lang="en-US" i="1" dirty="0"/>
          </a:p>
        </p:txBody>
      </p:sp>
    </p:spTree>
    <p:extLst>
      <p:ext uri="{BB962C8B-B14F-4D97-AF65-F5344CB8AC3E}">
        <p14:creationId xmlns:p14="http://schemas.microsoft.com/office/powerpoint/2010/main" val="2287877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457200" y="617741"/>
            <a:ext cx="8229600" cy="1187865"/>
          </a:xfrm>
        </p:spPr>
        <p:txBody>
          <a:bodyPr/>
          <a:lstStyle/>
          <a:p>
            <a:pPr eaLnBrk="1" hangingPunct="1"/>
            <a:r>
              <a:rPr lang="en-US" dirty="0">
                <a:latin typeface="Arial" charset="0"/>
                <a:ea typeface="ＭＳ Ｐゴシック" charset="0"/>
                <a:cs typeface="ＭＳ Ｐゴシック" charset="0"/>
              </a:rPr>
              <a:t>What Is Diagnostic Error?</a:t>
            </a:r>
          </a:p>
        </p:txBody>
      </p:sp>
      <p:sp>
        <p:nvSpPr>
          <p:cNvPr id="7" name="Content Placeholder 6"/>
          <p:cNvSpPr>
            <a:spLocks noGrp="1"/>
          </p:cNvSpPr>
          <p:nvPr>
            <p:ph idx="1"/>
          </p:nvPr>
        </p:nvSpPr>
        <p:spPr>
          <a:xfrm>
            <a:off x="457200" y="1943305"/>
            <a:ext cx="8229600" cy="3956218"/>
          </a:xfrm>
        </p:spPr>
        <p:txBody>
          <a:bodyPr>
            <a:normAutofit fontScale="70000" lnSpcReduction="20000"/>
          </a:bodyPr>
          <a:lstStyle/>
          <a:p>
            <a:pPr eaLnBrk="1" hangingPunct="1">
              <a:defRPr/>
            </a:pPr>
            <a:r>
              <a:rPr lang="en-US" dirty="0"/>
              <a:t>The failure to establish an accurate and timely explanation of a patient’s health problem(s) or  communicate that to the patient.</a:t>
            </a:r>
          </a:p>
          <a:p>
            <a:pPr eaLnBrk="1" hangingPunct="1">
              <a:defRPr/>
            </a:pPr>
            <a:endParaRPr lang="en-US" dirty="0"/>
          </a:p>
          <a:p>
            <a:pPr eaLnBrk="1" hangingPunct="1">
              <a:defRPr/>
            </a:pPr>
            <a:r>
              <a:rPr lang="en-US" dirty="0"/>
              <a:t>A diagnosis that is:</a:t>
            </a:r>
          </a:p>
          <a:p>
            <a:pPr lvl="1" eaLnBrk="1" hangingPunct="1">
              <a:defRPr/>
            </a:pPr>
            <a:r>
              <a:rPr lang="en-US" dirty="0"/>
              <a:t>Wrong</a:t>
            </a:r>
          </a:p>
          <a:p>
            <a:pPr lvl="1" eaLnBrk="1" hangingPunct="1">
              <a:defRPr/>
            </a:pPr>
            <a:r>
              <a:rPr lang="en-US" dirty="0"/>
              <a:t>Missed</a:t>
            </a:r>
          </a:p>
          <a:p>
            <a:pPr lvl="1" eaLnBrk="1" hangingPunct="1">
              <a:defRPr/>
            </a:pPr>
            <a:r>
              <a:rPr lang="en-US" dirty="0"/>
              <a:t>Delayed</a:t>
            </a:r>
          </a:p>
          <a:p>
            <a:pPr lvl="1" eaLnBrk="1" hangingPunct="1">
              <a:defRPr/>
            </a:pPr>
            <a:endParaRPr lang="en-US" dirty="0"/>
          </a:p>
          <a:p>
            <a:pPr>
              <a:defRPr/>
            </a:pPr>
            <a:r>
              <a:rPr lang="en-US" dirty="0"/>
              <a:t>A missed opportunity to make a diagnosis</a:t>
            </a:r>
          </a:p>
          <a:p>
            <a:pPr eaLnBrk="1" hangingPunct="1">
              <a:defRPr/>
            </a:pPr>
            <a:endParaRPr lang="en-US" dirty="0"/>
          </a:p>
          <a:p>
            <a:pPr eaLnBrk="1" hangingPunct="1">
              <a:defRPr/>
            </a:pPr>
            <a:r>
              <a:rPr lang="en-US" dirty="0" err="1"/>
              <a:t>Overdiagnosis</a:t>
            </a:r>
            <a:r>
              <a:rPr lang="en-US" dirty="0"/>
              <a:t>?</a:t>
            </a:r>
          </a:p>
        </p:txBody>
      </p:sp>
    </p:spTree>
    <p:extLst>
      <p:ext uri="{BB962C8B-B14F-4D97-AF65-F5344CB8AC3E}">
        <p14:creationId xmlns:p14="http://schemas.microsoft.com/office/powerpoint/2010/main" val="317966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775" y="824840"/>
            <a:ext cx="8766175" cy="4768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35495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7410" name="Content Placeholder 2"/>
          <p:cNvSpPr>
            <a:spLocks noGrp="1"/>
          </p:cNvSpPr>
          <p:nvPr>
            <p:ph idx="1"/>
          </p:nvPr>
        </p:nvSpPr>
        <p:spPr/>
        <p:txBody>
          <a:bodyPr/>
          <a:lstStyle/>
          <a:p>
            <a:pPr eaLnBrk="1" hangingPunct="1"/>
            <a:endParaRPr lang="en-US">
              <a:latin typeface="Arial" charset="0"/>
              <a:ea typeface="ＭＳ Ｐゴシック" charset="0"/>
              <a:cs typeface="ＭＳ Ｐゴシック" charset="0"/>
            </a:endParaRP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504" y="698500"/>
            <a:ext cx="8710612" cy="475456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17412" name="TextBox 4"/>
          <p:cNvSpPr txBox="1">
            <a:spLocks noChangeArrowheads="1"/>
          </p:cNvSpPr>
          <p:nvPr/>
        </p:nvSpPr>
        <p:spPr bwMode="auto">
          <a:xfrm>
            <a:off x="4953000" y="5574268"/>
            <a:ext cx="5105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err="1"/>
              <a:t>Leape</a:t>
            </a:r>
            <a:r>
              <a:rPr lang="en-US" sz="1800" dirty="0"/>
              <a:t> et al. NEJM.  1991; 324:377-384</a:t>
            </a:r>
          </a:p>
        </p:txBody>
      </p:sp>
    </p:spTree>
    <p:extLst>
      <p:ext uri="{BB962C8B-B14F-4D97-AF65-F5344CB8AC3E}">
        <p14:creationId xmlns:p14="http://schemas.microsoft.com/office/powerpoint/2010/main" val="1572951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18434" name="Content Placeholder 2"/>
          <p:cNvSpPr>
            <a:spLocks noGrp="1"/>
          </p:cNvSpPr>
          <p:nvPr>
            <p:ph idx="1"/>
          </p:nvPr>
        </p:nvSpPr>
        <p:spPr/>
        <p:txBody>
          <a:bodyPr/>
          <a:lstStyle/>
          <a:p>
            <a:pPr eaLnBrk="1" hangingPunct="1"/>
            <a:endParaRPr lang="en-US">
              <a:latin typeface="Arial" charset="0"/>
              <a:ea typeface="ＭＳ Ｐゴシック" charset="0"/>
              <a:cs typeface="ＭＳ Ｐゴシック" charset="0"/>
            </a:endParaRPr>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25" y="685800"/>
            <a:ext cx="4981575" cy="4814888"/>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4" name="Rectangle 3"/>
          <p:cNvSpPr/>
          <p:nvPr/>
        </p:nvSpPr>
        <p:spPr>
          <a:xfrm>
            <a:off x="2590800" y="3886200"/>
            <a:ext cx="4114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4"/>
          <p:cNvSpPr txBox="1">
            <a:spLocks noChangeArrowheads="1"/>
          </p:cNvSpPr>
          <p:nvPr/>
        </p:nvSpPr>
        <p:spPr bwMode="auto">
          <a:xfrm>
            <a:off x="4953000" y="5574268"/>
            <a:ext cx="5105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err="1"/>
              <a:t>Leape</a:t>
            </a:r>
            <a:r>
              <a:rPr lang="en-US" sz="1800" dirty="0"/>
              <a:t> et al. NEJM.  1991; 324:377-384</a:t>
            </a:r>
          </a:p>
        </p:txBody>
      </p:sp>
    </p:spTree>
    <p:extLst>
      <p:ext uri="{BB962C8B-B14F-4D97-AF65-F5344CB8AC3E}">
        <p14:creationId xmlns:p14="http://schemas.microsoft.com/office/powerpoint/2010/main" val="389639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23554" name="Content Placeholder 2"/>
          <p:cNvSpPr>
            <a:spLocks noGrp="1"/>
          </p:cNvSpPr>
          <p:nvPr>
            <p:ph idx="1"/>
          </p:nvPr>
        </p:nvSpPr>
        <p:spPr/>
        <p:txBody>
          <a:bodyPr/>
          <a:lstStyle/>
          <a:p>
            <a:pPr eaLnBrk="1" hangingPunct="1"/>
            <a:endParaRPr lang="en-US">
              <a:latin typeface="Arial" charset="0"/>
              <a:ea typeface="ＭＳ Ｐゴシック" charset="0"/>
              <a:cs typeface="ＭＳ Ｐゴシック" charset="0"/>
            </a:endParaRP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t="2255"/>
          <a:stretch>
            <a:fillRect/>
          </a:stretch>
        </p:blipFill>
        <p:spPr bwMode="auto">
          <a:xfrm>
            <a:off x="685800" y="1357313"/>
            <a:ext cx="7467600" cy="3595687"/>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23556" name="TextBox 4"/>
          <p:cNvSpPr txBox="1">
            <a:spLocks noChangeArrowheads="1"/>
          </p:cNvSpPr>
          <p:nvPr/>
        </p:nvSpPr>
        <p:spPr bwMode="auto">
          <a:xfrm>
            <a:off x="4572000" y="5638800"/>
            <a:ext cx="5105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Singh et al.  BMJ Qual Saf 2014; 23:727-31</a:t>
            </a:r>
          </a:p>
        </p:txBody>
      </p:sp>
    </p:spTree>
    <p:extLst>
      <p:ext uri="{BB962C8B-B14F-4D97-AF65-F5344CB8AC3E}">
        <p14:creationId xmlns:p14="http://schemas.microsoft.com/office/powerpoint/2010/main" val="3029611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510121"/>
            <a:ext cx="8229600" cy="1187865"/>
          </a:xfrm>
        </p:spPr>
        <p:txBody>
          <a:bodyPr/>
          <a:lstStyle/>
          <a:p>
            <a:pPr eaLnBrk="1" hangingPunct="1"/>
            <a:r>
              <a:rPr lang="en-US" sz="4000" dirty="0">
                <a:latin typeface="Arial" charset="0"/>
                <a:ea typeface="ＭＳ Ｐゴシック" charset="0"/>
                <a:cs typeface="ＭＳ Ｐゴシック" charset="0"/>
              </a:rPr>
              <a:t>Diagnostic Error in Outpatients</a:t>
            </a:r>
          </a:p>
        </p:txBody>
      </p:sp>
      <p:sp>
        <p:nvSpPr>
          <p:cNvPr id="3" name="Content Placeholder 2"/>
          <p:cNvSpPr>
            <a:spLocks noGrp="1"/>
          </p:cNvSpPr>
          <p:nvPr>
            <p:ph idx="1"/>
          </p:nvPr>
        </p:nvSpPr>
        <p:spPr>
          <a:xfrm>
            <a:off x="685800" y="1447800"/>
            <a:ext cx="7772400" cy="4267200"/>
          </a:xfrm>
        </p:spPr>
        <p:txBody>
          <a:bodyPr/>
          <a:lstStyle/>
          <a:p>
            <a:pPr eaLnBrk="1" hangingPunct="1"/>
            <a:r>
              <a:rPr lang="en-US" sz="2800" dirty="0">
                <a:latin typeface="Arial" charset="0"/>
                <a:ea typeface="ＭＳ Ｐゴシック" charset="0"/>
                <a:cs typeface="ＭＳ Ｐゴシック" charset="0"/>
              </a:rPr>
              <a:t>Three data sources:</a:t>
            </a:r>
          </a:p>
          <a:p>
            <a:pPr lvl="1" eaLnBrk="1" hangingPunct="1"/>
            <a:r>
              <a:rPr lang="en-US" sz="2400" dirty="0">
                <a:latin typeface="Arial" charset="0"/>
                <a:ea typeface="ＭＳ Ｐゴシック" charset="0"/>
              </a:rPr>
              <a:t>Primary Care Study:</a:t>
            </a:r>
          </a:p>
          <a:p>
            <a:pPr lvl="2" eaLnBrk="1" hangingPunct="1"/>
            <a:r>
              <a:rPr lang="en-US" sz="2000" dirty="0">
                <a:latin typeface="Arial" charset="0"/>
                <a:ea typeface="ＭＳ Ｐゴシック" charset="0"/>
              </a:rPr>
              <a:t>Unusual patterns of return visits</a:t>
            </a:r>
          </a:p>
          <a:p>
            <a:pPr lvl="3" eaLnBrk="1" hangingPunct="1"/>
            <a:r>
              <a:rPr lang="en-US" sz="1800" dirty="0">
                <a:latin typeface="Arial" charset="0"/>
                <a:ea typeface="ＭＳ Ｐゴシック" charset="0"/>
              </a:rPr>
              <a:t>Unplanned hospitalization within 2 weeks of visit</a:t>
            </a:r>
          </a:p>
          <a:p>
            <a:pPr lvl="3" eaLnBrk="1" hangingPunct="1"/>
            <a:r>
              <a:rPr lang="en-US" sz="1800" dirty="0">
                <a:latin typeface="Arial" charset="0"/>
                <a:ea typeface="ＭＳ Ｐゴシック" charset="0"/>
              </a:rPr>
              <a:t>Unscheduled visit(s) within 2 weeks of visit</a:t>
            </a:r>
          </a:p>
          <a:p>
            <a:pPr lvl="1" eaLnBrk="1" hangingPunct="1"/>
            <a:r>
              <a:rPr lang="en-US" sz="2400" dirty="0">
                <a:latin typeface="Arial" charset="0"/>
                <a:ea typeface="ＭＳ Ｐゴシック" charset="0"/>
              </a:rPr>
              <a:t>Colon Cancer </a:t>
            </a:r>
          </a:p>
          <a:p>
            <a:pPr lvl="2" eaLnBrk="1" hangingPunct="1"/>
            <a:r>
              <a:rPr lang="en-US" sz="2000" dirty="0">
                <a:latin typeface="Arial" charset="0"/>
                <a:ea typeface="ＭＳ Ｐゴシック" charset="0"/>
              </a:rPr>
              <a:t>No </a:t>
            </a:r>
            <a:r>
              <a:rPr lang="en-US" sz="2000" dirty="0" err="1">
                <a:latin typeface="Arial" charset="0"/>
                <a:ea typeface="ＭＳ Ｐゴシック" charset="0"/>
              </a:rPr>
              <a:t>followup</a:t>
            </a:r>
            <a:r>
              <a:rPr lang="en-US" sz="2000" dirty="0">
                <a:latin typeface="Arial" charset="0"/>
                <a:ea typeface="ＭＳ Ｐゴシック" charset="0"/>
              </a:rPr>
              <a:t> within 60 days of documented </a:t>
            </a:r>
            <a:r>
              <a:rPr lang="en-US" sz="2000" dirty="0" err="1">
                <a:latin typeface="Arial" charset="0"/>
                <a:ea typeface="ＭＳ Ｐゴシック" charset="0"/>
              </a:rPr>
              <a:t>hematochezia</a:t>
            </a:r>
            <a:r>
              <a:rPr lang="en-US" sz="2000" dirty="0">
                <a:latin typeface="Arial" charset="0"/>
                <a:ea typeface="ＭＳ Ｐゴシック" charset="0"/>
              </a:rPr>
              <a:t>, positive FOBT, or iron deficiency anemia</a:t>
            </a:r>
          </a:p>
          <a:p>
            <a:pPr lvl="1" eaLnBrk="1" hangingPunct="1"/>
            <a:r>
              <a:rPr lang="en-US" sz="2400" dirty="0">
                <a:latin typeface="Arial" charset="0"/>
                <a:ea typeface="ＭＳ Ｐゴシック" charset="0"/>
              </a:rPr>
              <a:t>Lung Cancer</a:t>
            </a:r>
          </a:p>
          <a:p>
            <a:pPr lvl="2" eaLnBrk="1" hangingPunct="1"/>
            <a:r>
              <a:rPr lang="en-US" sz="2000" dirty="0">
                <a:latin typeface="Arial" charset="0"/>
                <a:ea typeface="ＭＳ Ｐゴシック" charset="0"/>
              </a:rPr>
              <a:t>No </a:t>
            </a:r>
            <a:r>
              <a:rPr lang="en-US" sz="2000" dirty="0" err="1">
                <a:latin typeface="Arial" charset="0"/>
                <a:ea typeface="ＭＳ Ｐゴシック" charset="0"/>
              </a:rPr>
              <a:t>followup</a:t>
            </a:r>
            <a:r>
              <a:rPr lang="en-US" sz="2000" dirty="0">
                <a:latin typeface="Arial" charset="0"/>
                <a:ea typeface="ＭＳ Ｐゴシック" charset="0"/>
              </a:rPr>
              <a:t> within 7 days of documented “red flag” symptoms such as an abnormal CXR</a:t>
            </a:r>
          </a:p>
        </p:txBody>
      </p:sp>
    </p:spTree>
    <p:extLst>
      <p:ext uri="{BB962C8B-B14F-4D97-AF65-F5344CB8AC3E}">
        <p14:creationId xmlns:p14="http://schemas.microsoft.com/office/powerpoint/2010/main" val="1360474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25602" name="Content Placeholder 2"/>
          <p:cNvSpPr>
            <a:spLocks noGrp="1"/>
          </p:cNvSpPr>
          <p:nvPr>
            <p:ph idx="1"/>
          </p:nvPr>
        </p:nvSpPr>
        <p:spPr/>
        <p:txBody>
          <a:bodyPr/>
          <a:lstStyle/>
          <a:p>
            <a:pPr eaLnBrk="1" hangingPunct="1"/>
            <a:endParaRPr lang="en-US">
              <a:latin typeface="Arial" charset="0"/>
              <a:ea typeface="ＭＳ Ｐゴシック" charset="0"/>
              <a:cs typeface="ＭＳ Ｐゴシック" charset="0"/>
            </a:endParaRPr>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t="1068"/>
          <a:stretch>
            <a:fillRect/>
          </a:stretch>
        </p:blipFill>
        <p:spPr bwMode="auto">
          <a:xfrm>
            <a:off x="1016927" y="805813"/>
            <a:ext cx="7378977" cy="5121912"/>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t="7397" b="14497"/>
          <a:stretch>
            <a:fillRect/>
          </a:stretch>
        </p:blipFill>
        <p:spPr bwMode="auto">
          <a:xfrm>
            <a:off x="0" y="2971800"/>
            <a:ext cx="9207500" cy="960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772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grpId="0" nodeType="clickEffect" nodePh="1">
                                  <p:stCondLst>
                                    <p:cond delay="0"/>
                                  </p:stCondLst>
                                  <p:endCondLst>
                                    <p:cond evt="begin" delay="0">
                                      <p:tn val="5"/>
                                    </p:cond>
                                  </p:endCondLst>
                                  <p:childTnLst>
                                    <p:set>
                                      <p:cBhvr rctx="PPT">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 calcmode="lin" valueType="num">
                                      <p:cBhvr>
                                        <p:cTn id="12" dur="500" fill="hold"/>
                                        <p:tgtEl>
                                          <p:spTgt spid="11267"/>
                                        </p:tgtEl>
                                        <p:attrNameLst>
                                          <p:attrName>ppt_w</p:attrName>
                                        </p:attrNameLst>
                                      </p:cBhvr>
                                      <p:tavLst>
                                        <p:tav tm="0">
                                          <p:val>
                                            <p:fltVal val="0"/>
                                          </p:val>
                                        </p:tav>
                                        <p:tav tm="100000">
                                          <p:val>
                                            <p:strVal val="#ppt_w"/>
                                          </p:val>
                                        </p:tav>
                                      </p:tavLst>
                                    </p:anim>
                                    <p:anim calcmode="lin" valueType="num">
                                      <p:cBhvr>
                                        <p:cTn id="13" dur="500" fill="hold"/>
                                        <p:tgtEl>
                                          <p:spTgt spid="11267"/>
                                        </p:tgtEl>
                                        <p:attrNameLst>
                                          <p:attrName>ppt_h</p:attrName>
                                        </p:attrNameLst>
                                      </p:cBhvr>
                                      <p:tavLst>
                                        <p:tav tm="0">
                                          <p:val>
                                            <p:fltVal val="0"/>
                                          </p:val>
                                        </p:tav>
                                        <p:tav tm="100000">
                                          <p:val>
                                            <p:strVal val="#ppt_h"/>
                                          </p:val>
                                        </p:tav>
                                      </p:tavLst>
                                    </p:anim>
                                    <p:animEffect transition="in" filter="fade">
                                      <p:cBhvr>
                                        <p:cTn id="14"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r>
              <a:rPr lang="en-US" dirty="0"/>
              <a:t>No disclosures</a:t>
            </a:r>
          </a:p>
        </p:txBody>
      </p:sp>
    </p:spTree>
    <p:extLst>
      <p:ext uri="{BB962C8B-B14F-4D97-AF65-F5344CB8AC3E}">
        <p14:creationId xmlns:p14="http://schemas.microsoft.com/office/powerpoint/2010/main" val="428374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lstStyle/>
          <a:p>
            <a:endParaRPr lang="en-US"/>
          </a:p>
        </p:txBody>
      </p:sp>
      <p:pic>
        <p:nvPicPr>
          <p:cNvPr id="36866" name="Picture 2" descr="C:\Users\olso5714\Downloads\2730257498_abd21406a8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9145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endParaRPr lang="en-US">
              <a:latin typeface="Arial" charset="0"/>
              <a:ea typeface="ＭＳ Ｐゴシック" charset="0"/>
              <a:cs typeface="ＭＳ Ｐゴシック" charset="0"/>
            </a:endParaRPr>
          </a:p>
        </p:txBody>
      </p:sp>
      <p:sp>
        <p:nvSpPr>
          <p:cNvPr id="30722" name="Content Placeholder 2"/>
          <p:cNvSpPr>
            <a:spLocks noGrp="1"/>
          </p:cNvSpPr>
          <p:nvPr>
            <p:ph idx="1"/>
          </p:nvPr>
        </p:nvSpPr>
        <p:spPr/>
        <p:txBody>
          <a:bodyPr/>
          <a:lstStyle/>
          <a:p>
            <a:pPr eaLnBrk="1" hangingPunct="1"/>
            <a:endParaRPr lang="en-US">
              <a:latin typeface="Arial" charset="0"/>
              <a:ea typeface="ＭＳ Ｐゴシック" charset="0"/>
              <a:cs typeface="ＭＳ Ｐゴシック" charset="0"/>
            </a:endParaRP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93750"/>
            <a:ext cx="7162800" cy="4768850"/>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30724" name="TextBox 4"/>
          <p:cNvSpPr txBox="1">
            <a:spLocks noChangeArrowheads="1"/>
          </p:cNvSpPr>
          <p:nvPr/>
        </p:nvSpPr>
        <p:spPr bwMode="auto">
          <a:xfrm>
            <a:off x="5334000" y="5562600"/>
            <a:ext cx="51054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t>Graber et al.  Arch </a:t>
            </a:r>
            <a:r>
              <a:rPr lang="en-US" sz="1400" dirty="0" err="1"/>
              <a:t>Int</a:t>
            </a:r>
            <a:r>
              <a:rPr lang="en-US" sz="1400" dirty="0"/>
              <a:t> Med.  2005; 165:1493-9</a:t>
            </a:r>
          </a:p>
        </p:txBody>
      </p:sp>
    </p:spTree>
    <p:extLst>
      <p:ext uri="{BB962C8B-B14F-4D97-AF65-F5344CB8AC3E}">
        <p14:creationId xmlns:p14="http://schemas.microsoft.com/office/powerpoint/2010/main" val="4012991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3200400" y="3620984"/>
            <a:ext cx="2822810" cy="2515258"/>
            <a:chOff x="2878667" y="3375071"/>
            <a:chExt cx="3386664" cy="3347673"/>
          </a:xfrm>
        </p:grpSpPr>
        <p:sp>
          <p:nvSpPr>
            <p:cNvPr id="4" name="Oval 3"/>
            <p:cNvSpPr/>
            <p:nvPr/>
          </p:nvSpPr>
          <p:spPr>
            <a:xfrm>
              <a:off x="2878667" y="3375071"/>
              <a:ext cx="3386664" cy="3347673"/>
            </a:xfrm>
            <a:prstGeom prst="ellipse">
              <a:avLst/>
            </a:prstGeom>
            <a:solidFill>
              <a:schemeClr val="tx2">
                <a:lumMod val="7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 name="Oval 4"/>
            <p:cNvSpPr/>
            <p:nvPr/>
          </p:nvSpPr>
          <p:spPr>
            <a:xfrm>
              <a:off x="3375398" y="3865555"/>
              <a:ext cx="2393200" cy="2366706"/>
            </a:xfrm>
            <a:prstGeom prst="rect">
              <a:avLst/>
            </a:prstGeom>
          </p:spPr>
          <p:style>
            <a:lnRef idx="0">
              <a:scrgbClr r="0" g="0" b="0"/>
            </a:lnRef>
            <a:fillRef idx="0">
              <a:scrgbClr r="0" g="0" b="0"/>
            </a:fillRef>
            <a:effectRef idx="0">
              <a:scrgbClr r="0" g="0" b="0"/>
            </a:effectRef>
            <a:fontRef idx="minor">
              <a:schemeClr val="lt1"/>
            </a:fontRef>
          </p:style>
          <p:txBody>
            <a:bodyPr lIns="27305" tIns="27305" rIns="27305" bIns="27305" spcCol="1270" anchor="ctr"/>
            <a:lstStyle/>
            <a:p>
              <a:pPr algn="ctr" defTabSz="1911350">
                <a:lnSpc>
                  <a:spcPct val="90000"/>
                </a:lnSpc>
                <a:spcAft>
                  <a:spcPct val="35000"/>
                </a:spcAft>
                <a:defRPr/>
              </a:pPr>
              <a:r>
                <a:rPr lang="en-US" sz="2800" dirty="0"/>
                <a:t>Diagnostic Error</a:t>
              </a:r>
            </a:p>
          </p:txBody>
        </p:sp>
      </p:grpSp>
      <p:sp>
        <p:nvSpPr>
          <p:cNvPr id="6" name="Left Arrow 5"/>
          <p:cNvSpPr/>
          <p:nvPr/>
        </p:nvSpPr>
        <p:spPr>
          <a:xfrm rot="13175292">
            <a:off x="1156831" y="3295920"/>
            <a:ext cx="2172003" cy="617783"/>
          </a:xfrm>
          <a:prstGeom prst="leftArrow">
            <a:avLst>
              <a:gd name="adj1" fmla="val 60000"/>
              <a:gd name="adj2" fmla="val 50000"/>
            </a:avLst>
          </a:prstGeom>
          <a:solidFill>
            <a:schemeClr val="accent2">
              <a:lumMod val="20000"/>
              <a:lumOff val="80000"/>
            </a:schemeClr>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hueOff val="0"/>
              <a:satOff val="0"/>
              <a:lumOff val="0"/>
              <a:alphaOff val="0"/>
            </a:schemeClr>
          </a:fontRef>
        </p:style>
      </p:sp>
      <p:grpSp>
        <p:nvGrpSpPr>
          <p:cNvPr id="7" name="Group 6"/>
          <p:cNvGrpSpPr/>
          <p:nvPr/>
        </p:nvGrpSpPr>
        <p:grpSpPr>
          <a:xfrm>
            <a:off x="205369" y="1639784"/>
            <a:ext cx="2284571" cy="1647834"/>
            <a:chOff x="1" y="1305119"/>
            <a:chExt cx="2741771" cy="2193417"/>
          </a:xfrm>
          <a:solidFill>
            <a:schemeClr val="accent2">
              <a:lumMod val="20000"/>
              <a:lumOff val="80000"/>
            </a:schemeClr>
          </a:solidFill>
        </p:grpSpPr>
        <p:sp>
          <p:nvSpPr>
            <p:cNvPr id="8" name="Rounded Rectangle 7"/>
            <p:cNvSpPr/>
            <p:nvPr/>
          </p:nvSpPr>
          <p:spPr>
            <a:xfrm>
              <a:off x="1" y="1305119"/>
              <a:ext cx="2741771" cy="2193417"/>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9" name="Rounded Rectangle 5"/>
            <p:cNvSpPr/>
            <p:nvPr/>
          </p:nvSpPr>
          <p:spPr>
            <a:xfrm>
              <a:off x="64244" y="1369362"/>
              <a:ext cx="2613285" cy="2064931"/>
            </a:xfrm>
            <a:prstGeom prst="rect">
              <a:avLst/>
            </a:prstGeom>
            <a:grpFill/>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algn="ctr" defTabSz="1866900">
                <a:lnSpc>
                  <a:spcPct val="90000"/>
                </a:lnSpc>
                <a:spcAft>
                  <a:spcPct val="35000"/>
                </a:spcAft>
                <a:defRPr/>
              </a:pPr>
              <a:r>
                <a:rPr lang="en-US" sz="3600" dirty="0">
                  <a:solidFill>
                    <a:schemeClr val="tx1"/>
                  </a:solidFill>
                </a:rPr>
                <a:t>Systems Issues</a:t>
              </a:r>
            </a:p>
          </p:txBody>
        </p:sp>
      </p:grpSp>
      <p:sp>
        <p:nvSpPr>
          <p:cNvPr id="10" name="Left Arrow 9"/>
          <p:cNvSpPr/>
          <p:nvPr/>
        </p:nvSpPr>
        <p:spPr>
          <a:xfrm rot="16200000">
            <a:off x="3414361" y="1922305"/>
            <a:ext cx="2176272" cy="621792"/>
          </a:xfrm>
          <a:prstGeom prst="leftArrow">
            <a:avLst>
              <a:gd name="adj1" fmla="val 60000"/>
              <a:gd name="adj2" fmla="val 50000"/>
            </a:avLst>
          </a:prstGeom>
          <a:solidFill>
            <a:schemeClr val="bg2"/>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hueOff val="0"/>
              <a:satOff val="0"/>
              <a:lumOff val="0"/>
              <a:alphaOff val="0"/>
            </a:schemeClr>
          </a:fontRef>
        </p:style>
      </p:sp>
      <p:grpSp>
        <p:nvGrpSpPr>
          <p:cNvPr id="32773" name="Group 10"/>
          <p:cNvGrpSpPr>
            <a:grpSpLocks/>
          </p:cNvGrpSpPr>
          <p:nvPr/>
        </p:nvGrpSpPr>
        <p:grpSpPr bwMode="auto">
          <a:xfrm>
            <a:off x="3326414" y="572984"/>
            <a:ext cx="2285762" cy="1648216"/>
            <a:chOff x="3201114" y="50588"/>
            <a:chExt cx="2741771" cy="2193417"/>
          </a:xfrm>
        </p:grpSpPr>
        <p:sp>
          <p:nvSpPr>
            <p:cNvPr id="12" name="Rounded Rectangle 11"/>
            <p:cNvSpPr/>
            <p:nvPr/>
          </p:nvSpPr>
          <p:spPr>
            <a:xfrm>
              <a:off x="3201114" y="50588"/>
              <a:ext cx="2741771" cy="2193417"/>
            </a:xfrm>
            <a:prstGeom prst="roundRect">
              <a:avLst>
                <a:gd name="adj" fmla="val 10000"/>
              </a:avLst>
            </a:prstGeom>
            <a:solidFill>
              <a:schemeClr val="accent3">
                <a:lumMod val="50000"/>
              </a:schemeClr>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sp>
        <p:sp>
          <p:nvSpPr>
            <p:cNvPr id="13" name="Rounded Rectangle 5"/>
            <p:cNvSpPr/>
            <p:nvPr/>
          </p:nvSpPr>
          <p:spPr>
            <a:xfrm>
              <a:off x="3264581" y="114073"/>
              <a:ext cx="2614837" cy="2066446"/>
            </a:xfrm>
            <a:prstGeom prst="rect">
              <a:avLst/>
            </a:prstGeom>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algn="ctr" defTabSz="1866900">
                <a:lnSpc>
                  <a:spcPct val="90000"/>
                </a:lnSpc>
                <a:spcAft>
                  <a:spcPct val="35000"/>
                </a:spcAft>
                <a:defRPr/>
              </a:pPr>
              <a:r>
                <a:rPr lang="en-US" sz="2800" dirty="0"/>
                <a:t>Lack of Knowledge</a:t>
              </a:r>
            </a:p>
          </p:txBody>
        </p:sp>
      </p:grpSp>
      <p:sp>
        <p:nvSpPr>
          <p:cNvPr id="14" name="Left Arrow 13"/>
          <p:cNvSpPr/>
          <p:nvPr/>
        </p:nvSpPr>
        <p:spPr>
          <a:xfrm rot="19215736">
            <a:off x="6065414" y="3292889"/>
            <a:ext cx="2176272" cy="617783"/>
          </a:xfrm>
          <a:prstGeom prst="leftArrow">
            <a:avLst>
              <a:gd name="adj1" fmla="val 60000"/>
              <a:gd name="adj2" fmla="val 50000"/>
            </a:avLst>
          </a:prstGeom>
          <a:solidFill>
            <a:srgbClr val="F1E9B1"/>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hueOff val="0"/>
              <a:satOff val="0"/>
              <a:lumOff val="0"/>
              <a:alphaOff val="0"/>
            </a:schemeClr>
          </a:fontRef>
        </p:style>
      </p:sp>
      <p:grpSp>
        <p:nvGrpSpPr>
          <p:cNvPr id="15" name="Group 14"/>
          <p:cNvGrpSpPr/>
          <p:nvPr/>
        </p:nvGrpSpPr>
        <p:grpSpPr>
          <a:xfrm>
            <a:off x="6402229" y="1722934"/>
            <a:ext cx="2284571" cy="1647834"/>
            <a:chOff x="6402228" y="1291020"/>
            <a:chExt cx="2741771" cy="2193417"/>
          </a:xfrm>
          <a:solidFill>
            <a:srgbClr val="F1E9B1"/>
          </a:solidFill>
        </p:grpSpPr>
        <p:sp>
          <p:nvSpPr>
            <p:cNvPr id="16" name="Rounded Rectangle 15"/>
            <p:cNvSpPr/>
            <p:nvPr/>
          </p:nvSpPr>
          <p:spPr>
            <a:xfrm>
              <a:off x="6402228" y="1291020"/>
              <a:ext cx="2741771" cy="2193417"/>
            </a:xfrm>
            <a:prstGeom prst="roundRect">
              <a:avLst>
                <a:gd name="adj" fmla="val 10000"/>
              </a:avLst>
            </a:prstGeom>
            <a:gr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17" name="Rounded Rectangle 5"/>
            <p:cNvSpPr/>
            <p:nvPr/>
          </p:nvSpPr>
          <p:spPr>
            <a:xfrm>
              <a:off x="6466471" y="1355263"/>
              <a:ext cx="2613285" cy="2064931"/>
            </a:xfrm>
            <a:prstGeom prst="rect">
              <a:avLst/>
            </a:prstGeom>
            <a:grpFill/>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algn="ctr" defTabSz="1866900">
                <a:lnSpc>
                  <a:spcPct val="90000"/>
                </a:lnSpc>
                <a:spcAft>
                  <a:spcPct val="35000"/>
                </a:spcAft>
                <a:defRPr/>
              </a:pPr>
              <a:r>
                <a:rPr lang="en-US" sz="3200" dirty="0">
                  <a:solidFill>
                    <a:srgbClr val="000000"/>
                  </a:solidFill>
                </a:rPr>
                <a:t>Cognitive Factors</a:t>
              </a:r>
            </a:p>
          </p:txBody>
        </p:sp>
      </p:grpSp>
    </p:spTree>
    <p:extLst>
      <p:ext uri="{BB962C8B-B14F-4D97-AF65-F5344CB8AC3E}">
        <p14:creationId xmlns:p14="http://schemas.microsoft.com/office/powerpoint/2010/main" val="3240517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5"/>
          <p:cNvSpPr/>
          <p:nvPr/>
        </p:nvSpPr>
        <p:spPr>
          <a:xfrm>
            <a:off x="150813" y="201613"/>
            <a:ext cx="8777287" cy="6454775"/>
          </a:xfrm>
          <a:prstGeom prst="rect">
            <a:avLst/>
          </a:prstGeom>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algn="ctr" defTabSz="1866900">
              <a:lnSpc>
                <a:spcPct val="90000"/>
              </a:lnSpc>
              <a:spcAft>
                <a:spcPct val="35000"/>
              </a:spcAft>
              <a:defRPr/>
            </a:pPr>
            <a:endParaRPr lang="en-US" sz="5400" dirty="0"/>
          </a:p>
        </p:txBody>
      </p:sp>
      <p:graphicFrame>
        <p:nvGraphicFramePr>
          <p:cNvPr id="33794" name="Chart 20"/>
          <p:cNvGraphicFramePr>
            <a:graphicFrameLocks/>
          </p:cNvGraphicFramePr>
          <p:nvPr>
            <p:extLst>
              <p:ext uri="{D42A27DB-BD31-4B8C-83A1-F6EECF244321}">
                <p14:modId xmlns:p14="http://schemas.microsoft.com/office/powerpoint/2010/main" val="617765229"/>
              </p:ext>
            </p:extLst>
          </p:nvPr>
        </p:nvGraphicFramePr>
        <p:xfrm>
          <a:off x="-50800" y="366053"/>
          <a:ext cx="9245600" cy="5916612"/>
        </p:xfrm>
        <a:graphic>
          <a:graphicData uri="http://schemas.openxmlformats.org/presentationml/2006/ole">
            <mc:AlternateContent xmlns:mc="http://schemas.openxmlformats.org/markup-compatibility/2006">
              <mc:Choice xmlns:v="urn:schemas-microsoft-com:vml" Requires="v">
                <p:oleObj spid="_x0000_s1033" name="Worksheet" r:id="rId4" imgW="9240772" imgH="5912631" progId="Excel.Sheet.8">
                  <p:embed/>
                </p:oleObj>
              </mc:Choice>
              <mc:Fallback>
                <p:oleObj name="Worksheet" r:id="rId4" imgW="9240772" imgH="5912631"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366053"/>
                        <a:ext cx="9245600" cy="59166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3795" name="TextBox 4"/>
          <p:cNvSpPr txBox="1">
            <a:spLocks noChangeArrowheads="1"/>
          </p:cNvSpPr>
          <p:nvPr/>
        </p:nvSpPr>
        <p:spPr bwMode="auto">
          <a:xfrm>
            <a:off x="4267200" y="5638800"/>
            <a:ext cx="5105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Graber et al.  Arch Int Med.  2005; 165:1493-9</a:t>
            </a:r>
          </a:p>
        </p:txBody>
      </p:sp>
    </p:spTree>
    <p:extLst>
      <p:ext uri="{BB962C8B-B14F-4D97-AF65-F5344CB8AC3E}">
        <p14:creationId xmlns:p14="http://schemas.microsoft.com/office/powerpoint/2010/main" val="3770444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7" name="Chart 1"/>
          <p:cNvGraphicFramePr>
            <a:graphicFrameLocks/>
          </p:cNvGraphicFramePr>
          <p:nvPr/>
        </p:nvGraphicFramePr>
        <p:xfrm>
          <a:off x="-50800" y="266700"/>
          <a:ext cx="9245600" cy="5848350"/>
        </p:xfrm>
        <a:graphic>
          <a:graphicData uri="http://schemas.openxmlformats.org/presentationml/2006/ole">
            <mc:AlternateContent xmlns:mc="http://schemas.openxmlformats.org/markup-compatibility/2006">
              <mc:Choice xmlns:v="urn:schemas-microsoft-com:vml" Requires="v">
                <p:oleObj spid="_x0000_s2057" name="Worksheet" r:id="rId4" imgW="9240772" imgH="5845581" progId="Excel.Sheet.8">
                  <p:embed/>
                </p:oleObj>
              </mc:Choice>
              <mc:Fallback>
                <p:oleObj name="Worksheet" r:id="rId4" imgW="9240772" imgH="5845581"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266700"/>
                        <a:ext cx="9245600" cy="58483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4818" name="TextBox 4"/>
          <p:cNvSpPr txBox="1">
            <a:spLocks noChangeArrowheads="1"/>
          </p:cNvSpPr>
          <p:nvPr/>
        </p:nvSpPr>
        <p:spPr bwMode="auto">
          <a:xfrm>
            <a:off x="4876800" y="5562600"/>
            <a:ext cx="510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Graber et al.  Arch </a:t>
            </a:r>
            <a:r>
              <a:rPr lang="en-US" sz="1600" dirty="0" err="1"/>
              <a:t>Int</a:t>
            </a:r>
            <a:r>
              <a:rPr lang="en-US" sz="1600" dirty="0"/>
              <a:t> Med.  2005; 165:1493-9</a:t>
            </a:r>
          </a:p>
        </p:txBody>
      </p:sp>
    </p:spTree>
    <p:extLst>
      <p:ext uri="{BB962C8B-B14F-4D97-AF65-F5344CB8AC3E}">
        <p14:creationId xmlns:p14="http://schemas.microsoft.com/office/powerpoint/2010/main" val="3971593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7772400" cy="3962400"/>
          </a:xfrm>
        </p:spPr>
        <p:txBody>
          <a:bodyPr/>
          <a:lstStyle/>
          <a:p>
            <a:pPr marL="0" indent="0" algn="ctr">
              <a:buNone/>
            </a:pPr>
            <a:r>
              <a:rPr lang="en-US" dirty="0"/>
              <a:t>What you learned in high school economics was probably wrong.</a:t>
            </a:r>
          </a:p>
        </p:txBody>
      </p:sp>
    </p:spTree>
    <p:extLst>
      <p:ext uri="{BB962C8B-B14F-4D97-AF65-F5344CB8AC3E}">
        <p14:creationId xmlns:p14="http://schemas.microsoft.com/office/powerpoint/2010/main" val="3644388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986" name="Picture 2" descr="https://pixabay.com/static/uploads/photo/2014/08/26/21/49/sweaters-428626_960_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 y="103783"/>
            <a:ext cx="8963099" cy="592871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2438400" y="2871936"/>
            <a:ext cx="4648200" cy="830997"/>
          </a:xfrm>
          <a:prstGeom prst="rect">
            <a:avLst/>
          </a:prstGeom>
          <a:solidFill>
            <a:schemeClr val="bg2">
              <a:alpha val="80000"/>
            </a:schemeClr>
          </a:solidFill>
        </p:spPr>
        <p:txBody>
          <a:bodyPr wrap="square" rtlCol="0">
            <a:spAutoFit/>
          </a:bodyPr>
          <a:lstStyle/>
          <a:p>
            <a:pPr algn="ctr"/>
            <a:r>
              <a:rPr lang="en-US" sz="4800" b="1" dirty="0">
                <a:solidFill>
                  <a:schemeClr val="bg1"/>
                </a:solidFill>
              </a:rPr>
              <a:t>Anchoring </a:t>
            </a:r>
          </a:p>
        </p:txBody>
      </p:sp>
    </p:spTree>
    <p:extLst>
      <p:ext uri="{BB962C8B-B14F-4D97-AF65-F5344CB8AC3E}">
        <p14:creationId xmlns:p14="http://schemas.microsoft.com/office/powerpoint/2010/main" val="51031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1986"/>
                                        </p:tgtEl>
                                        <p:attrNameLst>
                                          <p:attrName>style.opacity</p:attrName>
                                        </p:attrNameLst>
                                      </p:cBhvr>
                                      <p:to>
                                        <p:strVal val="0.25"/>
                                      </p:to>
                                    </p:set>
                                    <p:animEffect filter="image" prLst="opacity: 0.25">
                                      <p:cBhvr rctx="IE">
                                        <p:cTn id="7" dur="indefinite"/>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383445"/>
              </p:ext>
            </p:extLst>
          </p:nvPr>
        </p:nvGraphicFramePr>
        <p:xfrm>
          <a:off x="558800" y="1033138"/>
          <a:ext cx="7879232" cy="5367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ubtitle 2"/>
          <p:cNvSpPr>
            <a:spLocks noGrp="1"/>
          </p:cNvSpPr>
          <p:nvPr>
            <p:ph type="subTitle" idx="4294967295"/>
          </p:nvPr>
        </p:nvSpPr>
        <p:spPr>
          <a:xfrm>
            <a:off x="3447285" y="1501021"/>
            <a:ext cx="2593975" cy="3679825"/>
          </a:xfrm>
        </p:spPr>
        <p:txBody>
          <a:bodyPr>
            <a:normAutofit/>
          </a:bodyPr>
          <a:lstStyle/>
          <a:p>
            <a:endParaRPr lang="en-US" sz="2000" b="1" dirty="0"/>
          </a:p>
          <a:p>
            <a:endParaRPr lang="en-US" sz="2000" b="1" dirty="0">
              <a:solidFill>
                <a:schemeClr val="tx1"/>
              </a:solidFill>
            </a:endParaRPr>
          </a:p>
          <a:p>
            <a:endParaRPr lang="en-US" sz="1800" b="1" dirty="0">
              <a:solidFill>
                <a:schemeClr val="tx1"/>
              </a:solidFill>
            </a:endParaRPr>
          </a:p>
          <a:p>
            <a:r>
              <a:rPr lang="en-US" sz="2000" b="1" dirty="0">
                <a:solidFill>
                  <a:schemeClr val="tx1"/>
                </a:solidFill>
              </a:rPr>
              <a:t>Makes life possible</a:t>
            </a:r>
          </a:p>
          <a:p>
            <a:endParaRPr lang="en-US" sz="2000" b="1" dirty="0">
              <a:solidFill>
                <a:schemeClr val="tx1"/>
              </a:solidFill>
            </a:endParaRPr>
          </a:p>
          <a:p>
            <a:r>
              <a:rPr lang="en-US" sz="2000" b="1" dirty="0">
                <a:solidFill>
                  <a:schemeClr val="tx1"/>
                </a:solidFill>
              </a:rPr>
              <a:t>Used in medicine &amp;  every day life</a:t>
            </a:r>
          </a:p>
        </p:txBody>
      </p:sp>
      <p:sp>
        <p:nvSpPr>
          <p:cNvPr id="5" name="TextBox 4"/>
          <p:cNvSpPr txBox="1"/>
          <p:nvPr/>
        </p:nvSpPr>
        <p:spPr>
          <a:xfrm>
            <a:off x="5499100" y="1501021"/>
            <a:ext cx="3465998" cy="3077766"/>
          </a:xfrm>
          <a:prstGeom prst="rect">
            <a:avLst/>
          </a:prstGeom>
          <a:noFill/>
        </p:spPr>
        <p:txBody>
          <a:bodyPr wrap="square" rtlCol="0">
            <a:spAutoFit/>
          </a:bodyPr>
          <a:lstStyle/>
          <a:p>
            <a:r>
              <a:rPr lang="en-US" sz="2800" b="1" dirty="0">
                <a:solidFill>
                  <a:srgbClr val="000000"/>
                </a:solidFill>
              </a:rPr>
              <a:t>     System 2</a:t>
            </a:r>
          </a:p>
          <a:p>
            <a:endParaRPr lang="en-US" sz="2800" b="1" dirty="0">
              <a:solidFill>
                <a:srgbClr val="000000"/>
              </a:solidFill>
            </a:endParaRPr>
          </a:p>
          <a:p>
            <a:pPr marL="800100" lvl="1" indent="-342900">
              <a:buFont typeface="Arial"/>
              <a:buChar char="•"/>
            </a:pPr>
            <a:r>
              <a:rPr lang="en-US" sz="2000" b="1" dirty="0">
                <a:solidFill>
                  <a:srgbClr val="000000"/>
                </a:solidFill>
              </a:rPr>
              <a:t>Conscious</a:t>
            </a:r>
          </a:p>
          <a:p>
            <a:pPr marL="800100" lvl="1" indent="-342900">
              <a:buFont typeface="Arial"/>
              <a:buChar char="•"/>
            </a:pPr>
            <a:r>
              <a:rPr lang="en-US" sz="2000" b="1" dirty="0">
                <a:solidFill>
                  <a:srgbClr val="000000"/>
                </a:solidFill>
              </a:rPr>
              <a:t>Deliberate</a:t>
            </a:r>
          </a:p>
          <a:p>
            <a:pPr marL="800100" lvl="1" indent="-342900">
              <a:buFont typeface="Arial"/>
              <a:buChar char="•"/>
            </a:pPr>
            <a:r>
              <a:rPr lang="en-US" sz="2000" b="1" dirty="0">
                <a:solidFill>
                  <a:srgbClr val="000000"/>
                </a:solidFill>
              </a:rPr>
              <a:t>Learned</a:t>
            </a:r>
          </a:p>
          <a:p>
            <a:pPr marL="800100" lvl="1" indent="-342900">
              <a:buFont typeface="Arial"/>
              <a:buChar char="•"/>
            </a:pPr>
            <a:r>
              <a:rPr lang="en-US" sz="2000" b="1" dirty="0">
                <a:solidFill>
                  <a:srgbClr val="000000"/>
                </a:solidFill>
              </a:rPr>
              <a:t>Slow</a:t>
            </a:r>
          </a:p>
          <a:p>
            <a:pPr marL="800100" lvl="1" indent="-342900">
              <a:buFont typeface="Arial"/>
              <a:buChar char="•"/>
            </a:pPr>
            <a:r>
              <a:rPr lang="en-US" sz="2000" b="1" dirty="0">
                <a:solidFill>
                  <a:srgbClr val="000000"/>
                </a:solidFill>
              </a:rPr>
              <a:t>Reflective</a:t>
            </a:r>
          </a:p>
          <a:p>
            <a:pPr marL="800100" lvl="1" indent="-342900">
              <a:buFont typeface="Arial"/>
              <a:buChar char="•"/>
            </a:pPr>
            <a:r>
              <a:rPr lang="en-US" sz="2000" b="1" dirty="0">
                <a:solidFill>
                  <a:srgbClr val="000000"/>
                </a:solidFill>
              </a:rPr>
              <a:t>Effortful</a:t>
            </a:r>
          </a:p>
          <a:p>
            <a:endParaRPr lang="en-US" sz="1600" b="1" dirty="0">
              <a:solidFill>
                <a:srgbClr val="000000"/>
              </a:solidFill>
            </a:endParaRPr>
          </a:p>
        </p:txBody>
      </p:sp>
      <p:sp>
        <p:nvSpPr>
          <p:cNvPr id="6" name="TextBox 5"/>
          <p:cNvSpPr txBox="1"/>
          <p:nvPr/>
        </p:nvSpPr>
        <p:spPr>
          <a:xfrm>
            <a:off x="711200" y="1577221"/>
            <a:ext cx="3994973" cy="2954655"/>
          </a:xfrm>
          <a:prstGeom prst="rect">
            <a:avLst/>
          </a:prstGeom>
          <a:noFill/>
        </p:spPr>
        <p:txBody>
          <a:bodyPr wrap="square" rtlCol="0">
            <a:spAutoFit/>
          </a:bodyPr>
          <a:lstStyle/>
          <a:p>
            <a:r>
              <a:rPr lang="en-US" sz="2800" b="1" dirty="0">
                <a:solidFill>
                  <a:srgbClr val="000000"/>
                </a:solidFill>
              </a:rPr>
              <a:t>	      System 1</a:t>
            </a:r>
          </a:p>
          <a:p>
            <a:pPr marL="742950" lvl="1" indent="-285750">
              <a:buFont typeface="Arial"/>
              <a:buChar char="•"/>
            </a:pPr>
            <a:endParaRPr lang="en-US" sz="2000" b="1" dirty="0">
              <a:solidFill>
                <a:srgbClr val="000000"/>
              </a:solidFill>
            </a:endParaRPr>
          </a:p>
          <a:p>
            <a:pPr marL="742950" lvl="1" indent="-285750">
              <a:buFont typeface="Arial"/>
              <a:buChar char="•"/>
            </a:pPr>
            <a:r>
              <a:rPr lang="en-US" sz="2000" b="1" dirty="0">
                <a:solidFill>
                  <a:srgbClr val="000000"/>
                </a:solidFill>
              </a:rPr>
              <a:t>Unconscious</a:t>
            </a:r>
          </a:p>
          <a:p>
            <a:pPr marL="742950" lvl="1" indent="-285750">
              <a:buFont typeface="Arial"/>
              <a:buChar char="•"/>
            </a:pPr>
            <a:r>
              <a:rPr lang="en-US" sz="2000" b="1" dirty="0">
                <a:solidFill>
                  <a:srgbClr val="000000"/>
                </a:solidFill>
              </a:rPr>
              <a:t>Automatic</a:t>
            </a:r>
          </a:p>
          <a:p>
            <a:pPr marL="742950" lvl="1" indent="-285750">
              <a:buFont typeface="Arial"/>
              <a:buChar char="•"/>
            </a:pPr>
            <a:r>
              <a:rPr lang="en-US" sz="2000" b="1" dirty="0">
                <a:solidFill>
                  <a:srgbClr val="000000"/>
                </a:solidFill>
              </a:rPr>
              <a:t>Acquired</a:t>
            </a:r>
          </a:p>
          <a:p>
            <a:pPr marL="742950" lvl="1" indent="-285750">
              <a:buFont typeface="Arial"/>
              <a:buChar char="•"/>
            </a:pPr>
            <a:r>
              <a:rPr lang="en-US" sz="2000" b="1" dirty="0">
                <a:solidFill>
                  <a:srgbClr val="000000"/>
                </a:solidFill>
              </a:rPr>
              <a:t>Fast</a:t>
            </a:r>
          </a:p>
          <a:p>
            <a:pPr marL="742950" lvl="1" indent="-285750">
              <a:buFont typeface="Arial"/>
              <a:buChar char="•"/>
            </a:pPr>
            <a:r>
              <a:rPr lang="en-US" sz="2000" b="1" dirty="0">
                <a:solidFill>
                  <a:srgbClr val="000000"/>
                </a:solidFill>
              </a:rPr>
              <a:t>Reflexive</a:t>
            </a:r>
          </a:p>
          <a:p>
            <a:pPr marL="742950" lvl="1" indent="-285750">
              <a:buFont typeface="Arial"/>
              <a:buChar char="•"/>
            </a:pPr>
            <a:r>
              <a:rPr lang="en-US" sz="2000" b="1" dirty="0">
                <a:solidFill>
                  <a:srgbClr val="000000"/>
                </a:solidFill>
              </a:rPr>
              <a:t>Unavoidable</a:t>
            </a:r>
          </a:p>
          <a:p>
            <a:endParaRPr lang="en-US" sz="1600" b="1" dirty="0">
              <a:solidFill>
                <a:srgbClr val="000000"/>
              </a:solidFill>
            </a:endParaRPr>
          </a:p>
        </p:txBody>
      </p:sp>
      <p:sp>
        <p:nvSpPr>
          <p:cNvPr id="7" name="Title 1"/>
          <p:cNvSpPr txBox="1">
            <a:spLocks/>
          </p:cNvSpPr>
          <p:nvPr/>
        </p:nvSpPr>
        <p:spPr>
          <a:xfrm>
            <a:off x="735498" y="1524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t>Dual Process Theory</a:t>
            </a:r>
          </a:p>
        </p:txBody>
      </p:sp>
    </p:spTree>
    <p:extLst>
      <p:ext uri="{BB962C8B-B14F-4D97-AF65-F5344CB8AC3E}">
        <p14:creationId xmlns:p14="http://schemas.microsoft.com/office/powerpoint/2010/main" val="3291143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olso5714\Downloads\puzzle-654957_1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58800"/>
            <a:ext cx="7576347" cy="568226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3563925" y="3063333"/>
            <a:ext cx="2834430" cy="461665"/>
          </a:xfrm>
          <a:prstGeom prst="rect">
            <a:avLst/>
          </a:prstGeom>
        </p:spPr>
        <p:txBody>
          <a:bodyPr wrap="none">
            <a:spAutoFit/>
          </a:bodyPr>
          <a:lstStyle/>
          <a:p>
            <a:r>
              <a:rPr lang="en-US" b="1" dirty="0"/>
              <a:t>Confirmation Bias</a:t>
            </a:r>
          </a:p>
        </p:txBody>
      </p:sp>
    </p:spTree>
    <p:extLst>
      <p:ext uri="{BB962C8B-B14F-4D97-AF65-F5344CB8AC3E}">
        <p14:creationId xmlns:p14="http://schemas.microsoft.com/office/powerpoint/2010/main" val="255672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1981200"/>
            <a:ext cx="8610600" cy="2819400"/>
          </a:xfrm>
        </p:spPr>
        <p:txBody>
          <a:bodyPr>
            <a:normAutofit/>
          </a:bodyPr>
          <a:lstStyle/>
          <a:p>
            <a:pPr marL="0" indent="0">
              <a:buNone/>
            </a:pPr>
            <a:r>
              <a:rPr lang="en-US" sz="2800" i="1" dirty="0"/>
              <a:t>We know what we know, we know there are things we do not know, and we know there are things we don’t know we don’t know.</a:t>
            </a:r>
          </a:p>
          <a:p>
            <a:pPr marL="0" indent="0">
              <a:buNone/>
            </a:pPr>
            <a:endParaRPr lang="en-US" sz="2800" i="1" dirty="0"/>
          </a:p>
          <a:p>
            <a:pPr marL="0" indent="0">
              <a:buNone/>
            </a:pPr>
            <a:r>
              <a:rPr lang="en-US" sz="2800" i="1" dirty="0"/>
              <a:t>					Donald Rumsfeld</a:t>
            </a:r>
          </a:p>
        </p:txBody>
      </p:sp>
    </p:spTree>
    <p:extLst>
      <p:ext uri="{BB962C8B-B14F-4D97-AF65-F5344CB8AC3E}">
        <p14:creationId xmlns:p14="http://schemas.microsoft.com/office/powerpoint/2010/main" val="321855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ormAutofit lnSpcReduction="10000"/>
          </a:bodyPr>
          <a:lstStyle/>
          <a:p>
            <a:pPr lvl="0"/>
            <a:r>
              <a:rPr lang="en-US" dirty="0"/>
              <a:t>Identify 3 key cognitive factors than can lead to diagnostic error.</a:t>
            </a:r>
          </a:p>
          <a:p>
            <a:pPr lvl="0"/>
            <a:r>
              <a:rPr lang="en-US" dirty="0"/>
              <a:t>Evaluate the concept of "diagnostic humility" as a corrective when confronting diagnostic uncertainty to avoid error.</a:t>
            </a:r>
          </a:p>
          <a:p>
            <a:pPr lvl="0"/>
            <a:r>
              <a:rPr lang="en-US" dirty="0"/>
              <a:t>Develop strategies to integrate innovative patient safety education into existing curricula in sustainable, relevant ways.</a:t>
            </a:r>
          </a:p>
        </p:txBody>
      </p:sp>
    </p:spTree>
    <p:extLst>
      <p:ext uri="{BB962C8B-B14F-4D97-AF65-F5344CB8AC3E}">
        <p14:creationId xmlns:p14="http://schemas.microsoft.com/office/powerpoint/2010/main" val="2125622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974"/>
            <a:ext cx="9144000" cy="5715000"/>
          </a:xfrm>
          <a:prstGeom prst="rect">
            <a:avLst/>
          </a:prstGeom>
        </p:spPr>
      </p:pic>
      <p:sp>
        <p:nvSpPr>
          <p:cNvPr id="4" name="TextBox 3"/>
          <p:cNvSpPr txBox="1"/>
          <p:nvPr/>
        </p:nvSpPr>
        <p:spPr>
          <a:xfrm>
            <a:off x="304800" y="685800"/>
            <a:ext cx="4267200" cy="1384995"/>
          </a:xfrm>
          <a:prstGeom prst="rect">
            <a:avLst/>
          </a:prstGeom>
          <a:noFill/>
        </p:spPr>
        <p:txBody>
          <a:bodyPr wrap="square" rtlCol="0">
            <a:spAutoFit/>
          </a:bodyPr>
          <a:lstStyle/>
          <a:p>
            <a:endParaRPr lang="en-US" sz="2800" b="1" dirty="0"/>
          </a:p>
          <a:p>
            <a:r>
              <a:rPr lang="en-US" sz="2800" b="1" dirty="0"/>
              <a:t>Representativeness Heuristic</a:t>
            </a:r>
          </a:p>
        </p:txBody>
      </p:sp>
    </p:spTree>
    <p:extLst>
      <p:ext uri="{BB962C8B-B14F-4D97-AF65-F5344CB8AC3E}">
        <p14:creationId xmlns:p14="http://schemas.microsoft.com/office/powerpoint/2010/main" val="1306199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237" y="2860677"/>
            <a:ext cx="3352800" cy="584775"/>
          </a:xfrm>
          <a:prstGeom prst="rect">
            <a:avLst/>
          </a:prstGeom>
          <a:noFill/>
        </p:spPr>
        <p:txBody>
          <a:bodyPr wrap="square" rtlCol="0">
            <a:spAutoFit/>
          </a:bodyPr>
          <a:lstStyle/>
          <a:p>
            <a:r>
              <a:rPr lang="en-US" sz="3200" dirty="0"/>
              <a:t>Blind Obedience</a:t>
            </a:r>
          </a:p>
        </p:txBody>
      </p:sp>
      <p:pic>
        <p:nvPicPr>
          <p:cNvPr id="3" name="Picture 2"/>
          <p:cNvPicPr>
            <a:picLocks noChangeAspect="1"/>
          </p:cNvPicPr>
          <p:nvPr/>
        </p:nvPicPr>
        <p:blipFill>
          <a:blip r:embed="rId2"/>
          <a:stretch>
            <a:fillRect/>
          </a:stretch>
        </p:blipFill>
        <p:spPr>
          <a:xfrm>
            <a:off x="3886200" y="609600"/>
            <a:ext cx="4749800" cy="4749800"/>
          </a:xfrm>
          <a:prstGeom prst="rect">
            <a:avLst/>
          </a:prstGeom>
        </p:spPr>
      </p:pic>
    </p:spTree>
    <p:extLst>
      <p:ext uri="{BB962C8B-B14F-4D97-AF65-F5344CB8AC3E}">
        <p14:creationId xmlns:p14="http://schemas.microsoft.com/office/powerpoint/2010/main" val="25374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
            <a:ext cx="9144000" cy="6096000"/>
          </a:xfrm>
          <a:prstGeom prst="rect">
            <a:avLst/>
          </a:prstGeom>
        </p:spPr>
      </p:pic>
      <p:sp>
        <p:nvSpPr>
          <p:cNvPr id="5" name="TextBox 4"/>
          <p:cNvSpPr txBox="1"/>
          <p:nvPr/>
        </p:nvSpPr>
        <p:spPr>
          <a:xfrm>
            <a:off x="6172200" y="2925"/>
            <a:ext cx="1957988" cy="461665"/>
          </a:xfrm>
          <a:prstGeom prst="rect">
            <a:avLst/>
          </a:prstGeom>
          <a:noFill/>
        </p:spPr>
        <p:txBody>
          <a:bodyPr wrap="none" rtlCol="0">
            <a:spAutoFit/>
          </a:bodyPr>
          <a:lstStyle/>
          <a:p>
            <a:r>
              <a:rPr lang="en-US" dirty="0">
                <a:solidFill>
                  <a:schemeClr val="bg1"/>
                </a:solidFill>
              </a:rPr>
              <a:t>Visceral Bias</a:t>
            </a:r>
          </a:p>
        </p:txBody>
      </p:sp>
    </p:spTree>
    <p:extLst>
      <p:ext uri="{BB962C8B-B14F-4D97-AF65-F5344CB8AC3E}">
        <p14:creationId xmlns:p14="http://schemas.microsoft.com/office/powerpoint/2010/main" val="761501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7000" y="482600"/>
            <a:ext cx="4038600" cy="5829706"/>
          </a:xfrm>
          <a:prstGeom prst="rect">
            <a:avLst/>
          </a:prstGeom>
        </p:spPr>
      </p:pic>
    </p:spTree>
    <p:extLst>
      <p:ext uri="{BB962C8B-B14F-4D97-AF65-F5344CB8AC3E}">
        <p14:creationId xmlns:p14="http://schemas.microsoft.com/office/powerpoint/2010/main" val="933280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lstStyle/>
          <a:p>
            <a:r>
              <a:rPr lang="en-US" dirty="0"/>
              <a:t>Where in your curriculum do you teach about diagnostic process?</a:t>
            </a:r>
          </a:p>
          <a:p>
            <a:endParaRPr lang="en-US" dirty="0"/>
          </a:p>
          <a:p>
            <a:r>
              <a:rPr lang="en-US" dirty="0"/>
              <a:t>When and how does this happen?</a:t>
            </a:r>
          </a:p>
        </p:txBody>
      </p:sp>
    </p:spTree>
    <p:extLst>
      <p:ext uri="{BB962C8B-B14F-4D97-AF65-F5344CB8AC3E}">
        <p14:creationId xmlns:p14="http://schemas.microsoft.com/office/powerpoint/2010/main" val="747729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7833" y="624189"/>
            <a:ext cx="3778261" cy="5453908"/>
          </a:xfrm>
          <a:prstGeom prst="rect">
            <a:avLst/>
          </a:prstGeom>
        </p:spPr>
      </p:pic>
    </p:spTree>
    <p:extLst>
      <p:ext uri="{BB962C8B-B14F-4D97-AF65-F5344CB8AC3E}">
        <p14:creationId xmlns:p14="http://schemas.microsoft.com/office/powerpoint/2010/main" val="933280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lstStyle/>
          <a:p>
            <a:r>
              <a:rPr lang="en-US" dirty="0"/>
              <a:t>Where in your curriculum do you discuss medical errors?</a:t>
            </a:r>
          </a:p>
          <a:p>
            <a:endParaRPr lang="en-US" dirty="0"/>
          </a:p>
          <a:p>
            <a:r>
              <a:rPr lang="en-US" dirty="0"/>
              <a:t>When and how does this happen?</a:t>
            </a:r>
          </a:p>
          <a:p>
            <a:endParaRPr lang="en-US" dirty="0"/>
          </a:p>
          <a:p>
            <a:endParaRPr lang="en-US" dirty="0"/>
          </a:p>
        </p:txBody>
      </p:sp>
    </p:spTree>
    <p:extLst>
      <p:ext uri="{BB962C8B-B14F-4D97-AF65-F5344CB8AC3E}">
        <p14:creationId xmlns:p14="http://schemas.microsoft.com/office/powerpoint/2010/main" val="12900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57A2-61CA-DE4A-97A7-2CE05D3053B6}"/>
              </a:ext>
            </a:extLst>
          </p:cNvPr>
          <p:cNvSpPr>
            <a:spLocks noGrp="1"/>
          </p:cNvSpPr>
          <p:nvPr>
            <p:ph type="title"/>
          </p:nvPr>
        </p:nvSpPr>
        <p:spPr>
          <a:xfrm>
            <a:off x="397042" y="1"/>
            <a:ext cx="8289758" cy="1612231"/>
          </a:xfrm>
        </p:spPr>
        <p:txBody>
          <a:bodyPr/>
          <a:lstStyle/>
          <a:p>
            <a:r>
              <a:rPr lang="en-US" dirty="0"/>
              <a:t>Our Approach</a:t>
            </a:r>
          </a:p>
        </p:txBody>
      </p:sp>
      <p:pic>
        <p:nvPicPr>
          <p:cNvPr id="5" name="Picture 4">
            <a:extLst>
              <a:ext uri="{FF2B5EF4-FFF2-40B4-BE49-F238E27FC236}">
                <a16:creationId xmlns:a16="http://schemas.microsoft.com/office/drawing/2014/main" id="{52EF6202-FCAD-B942-9C3E-33A0851B27F4}"/>
              </a:ext>
            </a:extLst>
          </p:cNvPr>
          <p:cNvPicPr>
            <a:picLocks noChangeAspect="1"/>
          </p:cNvPicPr>
          <p:nvPr/>
        </p:nvPicPr>
        <p:blipFill>
          <a:blip r:embed="rId2"/>
          <a:stretch>
            <a:fillRect/>
          </a:stretch>
        </p:blipFill>
        <p:spPr>
          <a:xfrm>
            <a:off x="1937084" y="1056534"/>
            <a:ext cx="5825789" cy="5297584"/>
          </a:xfrm>
          <a:prstGeom prst="rect">
            <a:avLst/>
          </a:prstGeom>
        </p:spPr>
      </p:pic>
    </p:spTree>
    <p:extLst>
      <p:ext uri="{BB962C8B-B14F-4D97-AF65-F5344CB8AC3E}">
        <p14:creationId xmlns:p14="http://schemas.microsoft.com/office/powerpoint/2010/main" val="846201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Approach</a:t>
            </a:r>
          </a:p>
        </p:txBody>
      </p:sp>
      <p:sp>
        <p:nvSpPr>
          <p:cNvPr id="3" name="Content Placeholder 2"/>
          <p:cNvSpPr>
            <a:spLocks noGrp="1"/>
          </p:cNvSpPr>
          <p:nvPr>
            <p:ph idx="1"/>
          </p:nvPr>
        </p:nvSpPr>
        <p:spPr/>
        <p:txBody>
          <a:bodyPr>
            <a:normAutofit/>
          </a:bodyPr>
          <a:lstStyle/>
          <a:p>
            <a:pPr defTabSz="914400">
              <a:spcBef>
                <a:spcPts val="0"/>
              </a:spcBef>
            </a:pPr>
            <a:r>
              <a:rPr lang="en-US" sz="2400" dirty="0"/>
              <a:t>Diagnostic Excellence Online Learning modules</a:t>
            </a:r>
          </a:p>
          <a:p>
            <a:pPr lvl="1" defTabSz="914400">
              <a:spcBef>
                <a:spcPts val="0"/>
              </a:spcBef>
            </a:pPr>
            <a:r>
              <a:rPr lang="en-US" sz="2000" dirty="0"/>
              <a:t>Aquifer (</a:t>
            </a:r>
            <a:r>
              <a:rPr lang="en-US" sz="2000" dirty="0" err="1"/>
              <a:t>MedU</a:t>
            </a:r>
            <a:r>
              <a:rPr lang="en-US" sz="2000" dirty="0"/>
              <a:t>)</a:t>
            </a:r>
          </a:p>
          <a:p>
            <a:pPr lvl="1" defTabSz="914400">
              <a:spcBef>
                <a:spcPts val="0"/>
              </a:spcBef>
            </a:pPr>
            <a:r>
              <a:rPr lang="en-US" sz="2000" dirty="0"/>
              <a:t>Topics: Basics of diagnosis and diagnostic error, cognitive bias, limitations of tests, clinical decision support tools</a:t>
            </a:r>
          </a:p>
          <a:p>
            <a:pPr lvl="1" defTabSz="914400">
              <a:spcBef>
                <a:spcPts val="0"/>
              </a:spcBef>
            </a:pPr>
            <a:r>
              <a:rPr lang="en-US" sz="2000" dirty="0"/>
              <a:t>Students complete 6 case-based modules, one per month November-April </a:t>
            </a:r>
          </a:p>
          <a:p>
            <a:pPr defTabSz="914400">
              <a:spcBef>
                <a:spcPts val="0"/>
              </a:spcBef>
            </a:pPr>
            <a:r>
              <a:rPr lang="en-US" sz="2400" dirty="0"/>
              <a:t>Pre-module knowledge assessment (</a:t>
            </a:r>
            <a:r>
              <a:rPr lang="en-US" sz="2400" dirty="0" err="1"/>
              <a:t>Qualtrics</a:t>
            </a:r>
            <a:r>
              <a:rPr lang="en-US" sz="2400" dirty="0"/>
              <a:t>)</a:t>
            </a:r>
          </a:p>
          <a:p>
            <a:pPr defTabSz="914400">
              <a:spcBef>
                <a:spcPts val="0"/>
              </a:spcBef>
            </a:pPr>
            <a:r>
              <a:rPr lang="en-US" sz="2400" dirty="0"/>
              <a:t>Apply/discuss concepts during one case presentation</a:t>
            </a:r>
          </a:p>
          <a:p>
            <a:pPr defTabSz="914400">
              <a:spcBef>
                <a:spcPts val="0"/>
              </a:spcBef>
            </a:pPr>
            <a:r>
              <a:rPr lang="en-US" sz="2400" dirty="0">
                <a:solidFill>
                  <a:schemeClr val="accent2"/>
                </a:solidFill>
              </a:rPr>
              <a:t>Significant event reflection and root cause analysis of student cases during the mid-year retreat</a:t>
            </a:r>
          </a:p>
        </p:txBody>
      </p:sp>
    </p:spTree>
    <p:extLst>
      <p:ext uri="{BB962C8B-B14F-4D97-AF65-F5344CB8AC3E}">
        <p14:creationId xmlns:p14="http://schemas.microsoft.com/office/powerpoint/2010/main" val="1145537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242531" y="1239749"/>
            <a:ext cx="4067200" cy="473395"/>
          </a:xfrm>
          <a:prstGeom prst="rect">
            <a:avLst/>
          </a:prstGeom>
          <a:noFill/>
        </p:spPr>
        <p:txBody>
          <a:bodyPr wrap="square" rtlCol="0"/>
          <a:lstStyle/>
          <a:p>
            <a:r>
              <a:rPr lang="en-US" sz="2200" dirty="0"/>
              <a:t>Q10 - 3. Define cognitive biases?</a:t>
            </a:r>
          </a:p>
        </p:txBody>
      </p:sp>
      <p:pic>
        <p:nvPicPr>
          <p:cNvPr id="3" name="Object 2"/>
          <p:cNvPicPr>
            <a:picLocks noChangeAspect="1"/>
          </p:cNvPicPr>
          <p:nvPr/>
        </p:nvPicPr>
        <p:blipFill>
          <a:blip r:embed="rId2" cstate="print"/>
          <a:stretch>
            <a:fillRect/>
          </a:stretch>
        </p:blipFill>
        <p:spPr>
          <a:xfrm>
            <a:off x="550735" y="1784028"/>
            <a:ext cx="7119093" cy="4449433"/>
          </a:xfrm>
          <a:prstGeom prst="rect">
            <a:avLst/>
          </a:prstGeom>
        </p:spPr>
      </p:pic>
    </p:spTree>
    <p:extLst>
      <p:ext uri="{BB962C8B-B14F-4D97-AF65-F5344CB8AC3E}">
        <p14:creationId xmlns:p14="http://schemas.microsoft.com/office/powerpoint/2010/main" val="865251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pic>
        <p:nvPicPr>
          <p:cNvPr id="6" name="Picture 5" descr="C:\Users\olso5714\Downloads\4504248877_cd42a446da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07283"/>
            <a:ext cx="7543800" cy="56578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5201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txBox="1"/>
          <p:nvPr/>
        </p:nvSpPr>
        <p:spPr>
          <a:xfrm>
            <a:off x="319619" y="1127269"/>
            <a:ext cx="5301460" cy="388335"/>
          </a:xfrm>
          <a:prstGeom prst="rect">
            <a:avLst/>
          </a:prstGeom>
          <a:noFill/>
        </p:spPr>
        <p:txBody>
          <a:bodyPr wrap="square" rtlCol="0"/>
          <a:lstStyle/>
          <a:p>
            <a:r>
              <a:rPr lang="en-US" sz="2200" dirty="0"/>
              <a:t>Q49 - Give four examples of cognitive biases.</a:t>
            </a:r>
          </a:p>
        </p:txBody>
      </p:sp>
      <p:graphicFrame>
        <p:nvGraphicFramePr>
          <p:cNvPr id="6" name="Table 5"/>
          <p:cNvGraphicFramePr>
            <a:graphicFrameLocks noGrp="1"/>
          </p:cNvGraphicFramePr>
          <p:nvPr>
            <p:extLst>
              <p:ext uri="{D42A27DB-BD31-4B8C-83A1-F6EECF244321}">
                <p14:modId xmlns:p14="http://schemas.microsoft.com/office/powerpoint/2010/main" val="595407300"/>
              </p:ext>
            </p:extLst>
          </p:nvPr>
        </p:nvGraphicFramePr>
        <p:xfrm>
          <a:off x="453237" y="1515604"/>
          <a:ext cx="8244196" cy="5764871"/>
        </p:xfrm>
        <a:graphic>
          <a:graphicData uri="http://schemas.openxmlformats.org/drawingml/2006/table">
            <a:tbl>
              <a:tblPr firstRow="1" bandRow="1">
                <a:tableStyleId>{69012ECD-51FC-41F1-AA8D-1B2483CD663E}</a:tableStyleId>
              </a:tblPr>
              <a:tblGrid>
                <a:gridCol w="8244196">
                  <a:extLst>
                    <a:ext uri="{9D8B030D-6E8A-4147-A177-3AD203B41FA5}">
                      <a16:colId xmlns:a16="http://schemas.microsoft.com/office/drawing/2014/main" val="20000"/>
                    </a:ext>
                  </a:extLst>
                </a:gridCol>
              </a:tblGrid>
              <a:tr h="430871">
                <a:tc>
                  <a:txBody>
                    <a:bodyPr/>
                    <a:lstStyle/>
                    <a:p>
                      <a:r>
                        <a:rPr lang="en-US" sz="1600" dirty="0"/>
                        <a:t>Give four examples of cognitive biases.</a:t>
                      </a:r>
                    </a:p>
                  </a:txBody>
                  <a:tcPr/>
                </a:tc>
                <a:extLst>
                  <a:ext uri="{0D108BD9-81ED-4DB2-BD59-A6C34878D82A}">
                    <a16:rowId xmlns:a16="http://schemas.microsoft.com/office/drawing/2014/main" val="10000"/>
                  </a:ext>
                </a:extLst>
              </a:tr>
              <a:tr h="1731962">
                <a:tc>
                  <a:txBody>
                    <a:bodyPr/>
                    <a:lstStyle/>
                    <a:p>
                      <a:r>
                        <a:rPr lang="en-US" sz="1600" dirty="0"/>
                        <a:t>1. Anchoring heuristic - you have an initial idea about the person's illness and stick to that even when you have other evidence supporting against it.
2. There's another heuristic (I can't recall the name) but it's where you put too much weight onto a single lab test. 
3. Availability heuristic - you treat a patient biased on your prior experience of similar patients
4. Framing effects - you make a diagnosis based on stereotypical biases (or perceived information about a person). E.g. a parent, who smells of smokes in the clinic room, brings in their child with an ear infection and you assume it to be otitis media when it is actually otitis externa from swimming lessons. </a:t>
                      </a:r>
                    </a:p>
                  </a:txBody>
                  <a:tcPr/>
                </a:tc>
                <a:extLst>
                  <a:ext uri="{0D108BD9-81ED-4DB2-BD59-A6C34878D82A}">
                    <a16:rowId xmlns:a16="http://schemas.microsoft.com/office/drawing/2014/main" val="10001"/>
                  </a:ext>
                </a:extLst>
              </a:tr>
              <a:tr h="808249">
                <a:tc>
                  <a:txBody>
                    <a:bodyPr/>
                    <a:lstStyle/>
                    <a:p>
                      <a:r>
                        <a:rPr lang="en-US" sz="1600" dirty="0"/>
                        <a:t>1. Making an assumption based on personal biases
2. Making an assumption of a person's intelligence based on their background.
3. Assuming a person has a disease based on their family history.
4. Giving more attention to kind patients than unpleasant patients.</a:t>
                      </a:r>
                    </a:p>
                  </a:txBody>
                  <a:tcPr/>
                </a:tc>
                <a:extLst>
                  <a:ext uri="{0D108BD9-81ED-4DB2-BD59-A6C34878D82A}">
                    <a16:rowId xmlns:a16="http://schemas.microsoft.com/office/drawing/2014/main" val="10002"/>
                  </a:ext>
                </a:extLst>
              </a:tr>
              <a:tr h="992991">
                <a:tc>
                  <a:txBody>
                    <a:bodyPr/>
                    <a:lstStyle/>
                    <a:p>
                      <a:r>
                        <a:rPr lang="en-US" sz="1600" dirty="0"/>
                        <a:t>1. Person with a hx of a certain thing automatically has a certain disease and not other possible causes that you would consider for other patients. 
2. Being used to a certain diagnosis so you think of that one first before other possible ones. 
3. Judging certain patients on the socioeconomic status. 
4. </a:t>
                      </a:r>
                    </a:p>
                  </a:txBody>
                  <a:tcPr/>
                </a:tc>
                <a:extLst>
                  <a:ext uri="{0D108BD9-81ED-4DB2-BD59-A6C34878D82A}">
                    <a16:rowId xmlns:a16="http://schemas.microsoft.com/office/drawing/2014/main" val="10003"/>
                  </a:ext>
                </a:extLst>
              </a:tr>
              <a:tr h="312684">
                <a:tc>
                  <a:txBody>
                    <a:bodyPr/>
                    <a:lstStyle/>
                    <a:p>
                      <a:endParaRPr lang="en-US" sz="1600" dirty="0"/>
                    </a:p>
                  </a:txBody>
                  <a:tcPr/>
                </a:tc>
                <a:extLst>
                  <a:ext uri="{0D108BD9-81ED-4DB2-BD59-A6C34878D82A}">
                    <a16:rowId xmlns:a16="http://schemas.microsoft.com/office/drawing/2014/main" val="10004"/>
                  </a:ext>
                </a:extLst>
              </a:tr>
              <a:tr h="254021">
                <a:tc>
                  <a:txBody>
                    <a:bodyPr/>
                    <a:lstStyle/>
                    <a:p>
                      <a:endParaRPr lang="en-US" sz="16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19576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57A2-61CA-DE4A-97A7-2CE05D3053B6}"/>
              </a:ext>
            </a:extLst>
          </p:cNvPr>
          <p:cNvSpPr>
            <a:spLocks noGrp="1"/>
          </p:cNvSpPr>
          <p:nvPr>
            <p:ph type="title"/>
          </p:nvPr>
        </p:nvSpPr>
        <p:spPr>
          <a:xfrm>
            <a:off x="397042" y="1"/>
            <a:ext cx="8289758" cy="1612231"/>
          </a:xfrm>
        </p:spPr>
        <p:txBody>
          <a:bodyPr/>
          <a:lstStyle/>
          <a:p>
            <a:r>
              <a:rPr lang="en-US" dirty="0"/>
              <a:t>Our Approach</a:t>
            </a:r>
          </a:p>
        </p:txBody>
      </p:sp>
      <p:pic>
        <p:nvPicPr>
          <p:cNvPr id="4" name="Picture 3">
            <a:extLst>
              <a:ext uri="{FF2B5EF4-FFF2-40B4-BE49-F238E27FC236}">
                <a16:creationId xmlns:a16="http://schemas.microsoft.com/office/drawing/2014/main" id="{87413D3B-0B35-CC4F-8133-AFE3FD85B015}"/>
              </a:ext>
            </a:extLst>
          </p:cNvPr>
          <p:cNvPicPr>
            <a:picLocks noChangeAspect="1"/>
          </p:cNvPicPr>
          <p:nvPr/>
        </p:nvPicPr>
        <p:blipFill>
          <a:blip r:embed="rId2"/>
          <a:stretch>
            <a:fillRect/>
          </a:stretch>
        </p:blipFill>
        <p:spPr>
          <a:xfrm>
            <a:off x="1854868" y="1239253"/>
            <a:ext cx="5374106" cy="4836695"/>
          </a:xfrm>
          <a:prstGeom prst="rect">
            <a:avLst/>
          </a:prstGeom>
        </p:spPr>
      </p:pic>
      <p:sp>
        <p:nvSpPr>
          <p:cNvPr id="6" name="Rectangle 5">
            <a:extLst>
              <a:ext uri="{FF2B5EF4-FFF2-40B4-BE49-F238E27FC236}">
                <a16:creationId xmlns:a16="http://schemas.microsoft.com/office/drawing/2014/main" id="{AB0B9902-6F9C-9B48-A404-0DBCE2F96561}"/>
              </a:ext>
            </a:extLst>
          </p:cNvPr>
          <p:cNvSpPr/>
          <p:nvPr/>
        </p:nvSpPr>
        <p:spPr>
          <a:xfrm>
            <a:off x="4453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865791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endParaRPr lang="en-US" u="sng" dirty="0">
              <a:hlinkClick r:id="rId3"/>
            </a:endParaRPr>
          </a:p>
          <a:p>
            <a:pPr marL="0" indent="0">
              <a:buNone/>
            </a:pPr>
            <a:endParaRPr lang="en-US" u="sng" dirty="0">
              <a:hlinkClick r:id="rId3"/>
            </a:endParaRPr>
          </a:p>
          <a:p>
            <a:pPr marL="0" indent="0">
              <a:buNone/>
            </a:pPr>
            <a:endParaRPr lang="en-US" u="sng" dirty="0">
              <a:hlinkClick r:id="rId3"/>
            </a:endParaRPr>
          </a:p>
          <a:p>
            <a:pPr marL="0" indent="0">
              <a:buNone/>
            </a:pPr>
            <a:endParaRPr lang="en-US" u="sng" dirty="0">
              <a:hlinkClick r:id="rId3"/>
            </a:endParaRPr>
          </a:p>
          <a:p>
            <a:pPr marL="0" indent="0">
              <a:buNone/>
            </a:pPr>
            <a:r>
              <a:rPr lang="en-US" sz="6600" u="sng" dirty="0">
                <a:hlinkClick r:id="rId3"/>
              </a:rPr>
              <a:t>pollev.com/medu</a:t>
            </a:r>
            <a:endParaRPr lang="en-US" sz="6600" dirty="0"/>
          </a:p>
          <a:p>
            <a:pPr marL="0" indent="0">
              <a:buNone/>
            </a:pPr>
            <a:br>
              <a:rPr lang="en-US" dirty="0"/>
            </a:br>
            <a:endParaRPr lang="en-US" i="1" dirty="0"/>
          </a:p>
        </p:txBody>
      </p:sp>
      <p:sp>
        <p:nvSpPr>
          <p:cNvPr id="5" name="Title 4">
            <a:extLst>
              <a:ext uri="{FF2B5EF4-FFF2-40B4-BE49-F238E27FC236}">
                <a16:creationId xmlns:a16="http://schemas.microsoft.com/office/drawing/2014/main" id="{F1CA6AF0-6B63-6C44-A6AC-2DDDC7256B8D}"/>
              </a:ext>
            </a:extLst>
          </p:cNvPr>
          <p:cNvSpPr>
            <a:spLocks noGrp="1"/>
          </p:cNvSpPr>
          <p:nvPr>
            <p:ph type="title"/>
          </p:nvPr>
        </p:nvSpPr>
        <p:spPr>
          <a:xfrm>
            <a:off x="457200" y="944047"/>
            <a:ext cx="8229600" cy="2388700"/>
          </a:xfrm>
        </p:spPr>
        <p:txBody>
          <a:bodyPr>
            <a:normAutofit/>
          </a:bodyPr>
          <a:lstStyle/>
          <a:p>
            <a:r>
              <a:rPr lang="en-US" sz="5400" b="0" dirty="0" err="1"/>
              <a:t>aquifer.org</a:t>
            </a:r>
            <a:br>
              <a:rPr lang="en-US" sz="5400" b="0" dirty="0"/>
            </a:br>
            <a:r>
              <a:rPr lang="en-US" sz="5400" b="0" dirty="0"/>
              <a:t>Diagnostic Excellence</a:t>
            </a:r>
            <a:endParaRPr lang="en-US" sz="5400" dirty="0"/>
          </a:p>
        </p:txBody>
      </p:sp>
    </p:spTree>
    <p:extLst>
      <p:ext uri="{BB962C8B-B14F-4D97-AF65-F5344CB8AC3E}">
        <p14:creationId xmlns:p14="http://schemas.microsoft.com/office/powerpoint/2010/main" val="1445369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Case Reflection: Large Group</a:t>
            </a:r>
          </a:p>
        </p:txBody>
      </p:sp>
      <p:sp>
        <p:nvSpPr>
          <p:cNvPr id="3" name="Content Placeholder 2"/>
          <p:cNvSpPr>
            <a:spLocks noGrp="1"/>
          </p:cNvSpPr>
          <p:nvPr>
            <p:ph idx="1"/>
          </p:nvPr>
        </p:nvSpPr>
        <p:spPr/>
        <p:txBody>
          <a:bodyPr>
            <a:normAutofit fontScale="92500"/>
          </a:bodyPr>
          <a:lstStyle/>
          <a:p>
            <a:r>
              <a:rPr lang="en-US" sz="2700" dirty="0"/>
              <a:t>Traditional RCA focuses exclusively on system factors</a:t>
            </a:r>
          </a:p>
          <a:p>
            <a:endParaRPr lang="en-US" sz="2700" dirty="0"/>
          </a:p>
          <a:p>
            <a:r>
              <a:rPr lang="en-US" sz="2700" dirty="0"/>
              <a:t>New: Focus on COGNITIVE and SYSTEM factors</a:t>
            </a:r>
          </a:p>
          <a:p>
            <a:pPr lvl="1"/>
            <a:r>
              <a:rPr lang="en-US" dirty="0"/>
              <a:t>8 common cognitive biases that contribute</a:t>
            </a:r>
          </a:p>
          <a:p>
            <a:pPr lvl="1"/>
            <a:r>
              <a:rPr lang="en-US" dirty="0"/>
              <a:t>How does the system affect our thinking?</a:t>
            </a:r>
          </a:p>
          <a:p>
            <a:pPr lvl="1"/>
            <a:endParaRPr lang="en-US" dirty="0"/>
          </a:p>
          <a:p>
            <a:r>
              <a:rPr lang="en-US" dirty="0"/>
              <a:t>Systems and Cognition work closely together when get it right and when we get it wrong.</a:t>
            </a:r>
          </a:p>
          <a:p>
            <a:endParaRPr lang="en-US" sz="2700" dirty="0"/>
          </a:p>
        </p:txBody>
      </p:sp>
    </p:spTree>
    <p:extLst>
      <p:ext uri="{BB962C8B-B14F-4D97-AF65-F5344CB8AC3E}">
        <p14:creationId xmlns:p14="http://schemas.microsoft.com/office/powerpoint/2010/main" val="2062153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Grp="1" noChangeAspect="1" noChangeArrowheads="1"/>
          </p:cNvPicPr>
          <p:nvPr>
            <p:ph type="body" idx="1"/>
          </p:nvPr>
        </p:nvPicPr>
        <p:blipFill>
          <a:blip r:embed="rId2">
            <a:duotone>
              <a:prstClr val="black"/>
              <a:schemeClr val="tx2">
                <a:tint val="45000"/>
                <a:satMod val="400000"/>
              </a:schemeClr>
            </a:duotone>
            <a:lum bright="-78000" contrast="-100000"/>
            <a:alphaModFix/>
          </a:blip>
          <a:srcRect/>
          <a:stretch>
            <a:fillRect/>
          </a:stretch>
        </p:blipFill>
        <p:spPr>
          <a:xfrm>
            <a:off x="1714501" y="2457451"/>
            <a:ext cx="6079331" cy="2488406"/>
          </a:xfrm>
          <a:noFill/>
        </p:spPr>
      </p:pic>
      <p:sp>
        <p:nvSpPr>
          <p:cNvPr id="58371" name="Text Box 5"/>
          <p:cNvSpPr txBox="1">
            <a:spLocks noChangeArrowheads="1"/>
          </p:cNvSpPr>
          <p:nvPr/>
        </p:nvSpPr>
        <p:spPr bwMode="auto">
          <a:xfrm>
            <a:off x="2955558" y="1371601"/>
            <a:ext cx="2712089" cy="507831"/>
          </a:xfrm>
          <a:prstGeom prst="rect">
            <a:avLst/>
          </a:prstGeom>
          <a:noFill/>
          <a:ln w="9525">
            <a:noFill/>
            <a:miter lim="800000"/>
            <a:headEnd/>
            <a:tailEnd/>
          </a:ln>
        </p:spPr>
        <p:txBody>
          <a:bodyPr wrap="none">
            <a:prstTxWarp prst="textNoShape">
              <a:avLst/>
            </a:prstTxWarp>
            <a:spAutoFit/>
          </a:bodyPr>
          <a:lstStyle/>
          <a:p>
            <a:pPr algn="ctr"/>
            <a:r>
              <a:rPr lang="en-US" sz="2700" dirty="0"/>
              <a:t>Fishbone Diagram</a:t>
            </a:r>
          </a:p>
        </p:txBody>
      </p:sp>
    </p:spTree>
    <p:extLst>
      <p:ext uri="{BB962C8B-B14F-4D97-AF65-F5344CB8AC3E}">
        <p14:creationId xmlns:p14="http://schemas.microsoft.com/office/powerpoint/2010/main" val="380186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613610"/>
            <a:ext cx="9015797" cy="5395497"/>
          </a:xfrm>
          <a:prstGeom prst="rect">
            <a:avLst/>
          </a:prstGeom>
        </p:spPr>
      </p:pic>
      <p:sp>
        <p:nvSpPr>
          <p:cNvPr id="6" name="TextBox 5"/>
          <p:cNvSpPr txBox="1"/>
          <p:nvPr/>
        </p:nvSpPr>
        <p:spPr>
          <a:xfrm>
            <a:off x="625642" y="6129205"/>
            <a:ext cx="6813987" cy="230832"/>
          </a:xfrm>
          <a:prstGeom prst="rect">
            <a:avLst/>
          </a:prstGeom>
          <a:noFill/>
        </p:spPr>
        <p:txBody>
          <a:bodyPr wrap="square" rtlCol="0">
            <a:spAutoFit/>
          </a:bodyPr>
          <a:lstStyle/>
          <a:p>
            <a:r>
              <a:rPr lang="en-US" sz="900" dirty="0"/>
              <a:t>Reilly JB, Myers, Salvador, Trowbridge. Use of a novel modified fishbone diagram to analyze diagnostic errors. Diagnosis 2014;1(2): 167-171</a:t>
            </a:r>
          </a:p>
        </p:txBody>
      </p:sp>
    </p:spTree>
    <p:extLst>
      <p:ext uri="{BB962C8B-B14F-4D97-AF65-F5344CB8AC3E}">
        <p14:creationId xmlns:p14="http://schemas.microsoft.com/office/powerpoint/2010/main" val="1426496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C98412-EB5B-C04D-B786-4065460FC1B4}"/>
              </a:ext>
            </a:extLst>
          </p:cNvPr>
          <p:cNvPicPr>
            <a:picLocks noChangeAspect="1"/>
          </p:cNvPicPr>
          <p:nvPr/>
        </p:nvPicPr>
        <p:blipFill>
          <a:blip r:embed="rId2"/>
          <a:stretch>
            <a:fillRect/>
          </a:stretch>
        </p:blipFill>
        <p:spPr>
          <a:xfrm>
            <a:off x="0" y="457200"/>
            <a:ext cx="9144000" cy="5905500"/>
          </a:xfrm>
          <a:prstGeom prst="rect">
            <a:avLst/>
          </a:prstGeom>
        </p:spPr>
      </p:pic>
    </p:spTree>
    <p:extLst>
      <p:ext uri="{BB962C8B-B14F-4D97-AF65-F5344CB8AC3E}">
        <p14:creationId xmlns:p14="http://schemas.microsoft.com/office/powerpoint/2010/main" val="619744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Case Reflection: Small Groups</a:t>
            </a:r>
          </a:p>
        </p:txBody>
      </p:sp>
      <p:sp>
        <p:nvSpPr>
          <p:cNvPr id="3" name="Content Placeholder 2"/>
          <p:cNvSpPr>
            <a:spLocks noGrp="1"/>
          </p:cNvSpPr>
          <p:nvPr>
            <p:ph idx="1"/>
          </p:nvPr>
        </p:nvSpPr>
        <p:spPr/>
        <p:txBody>
          <a:bodyPr>
            <a:normAutofit/>
          </a:bodyPr>
          <a:lstStyle/>
          <a:p>
            <a:r>
              <a:rPr lang="en-US" sz="2700" dirty="0"/>
              <a:t>Share your story</a:t>
            </a:r>
          </a:p>
          <a:p>
            <a:r>
              <a:rPr lang="en-US" sz="2700" dirty="0"/>
              <a:t>What was the missed/delayed diagnosis</a:t>
            </a:r>
          </a:p>
          <a:p>
            <a:r>
              <a:rPr lang="en-US" sz="2700" dirty="0"/>
              <a:t>Primary Focus of Exercise: What COGNITIVE factors contributed?</a:t>
            </a:r>
          </a:p>
          <a:p>
            <a:pPr lvl="1"/>
            <a:r>
              <a:rPr lang="en-US" sz="2400" dirty="0"/>
              <a:t>Try to identify and classify multiple factors</a:t>
            </a:r>
          </a:p>
          <a:p>
            <a:r>
              <a:rPr lang="en-US" sz="2700" dirty="0"/>
              <a:t>Secondary: System factors that contributed</a:t>
            </a:r>
          </a:p>
          <a:p>
            <a:endParaRPr lang="en-US" sz="2700" dirty="0"/>
          </a:p>
          <a:p>
            <a:endParaRPr lang="en-US" sz="2700" dirty="0"/>
          </a:p>
        </p:txBody>
      </p:sp>
    </p:spTree>
    <p:extLst>
      <p:ext uri="{BB962C8B-B14F-4D97-AF65-F5344CB8AC3E}">
        <p14:creationId xmlns:p14="http://schemas.microsoft.com/office/powerpoint/2010/main" val="751837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DE6CD-3954-A446-8A58-2C9478144D8B}"/>
              </a:ext>
            </a:extLst>
          </p:cNvPr>
          <p:cNvSpPr>
            <a:spLocks noGrp="1"/>
          </p:cNvSpPr>
          <p:nvPr>
            <p:ph type="title"/>
          </p:nvPr>
        </p:nvSpPr>
        <p:spPr/>
        <p:txBody>
          <a:bodyPr/>
          <a:lstStyle/>
          <a:p>
            <a:r>
              <a:rPr lang="en-US" dirty="0"/>
              <a:t>Where can you do this?</a:t>
            </a:r>
          </a:p>
        </p:txBody>
      </p:sp>
      <p:sp>
        <p:nvSpPr>
          <p:cNvPr id="3" name="Content Placeholder 2">
            <a:extLst>
              <a:ext uri="{FF2B5EF4-FFF2-40B4-BE49-F238E27FC236}">
                <a16:creationId xmlns:a16="http://schemas.microsoft.com/office/drawing/2014/main" id="{2BE8F8A9-3EF0-3941-9B13-43A2A2BF6552}"/>
              </a:ext>
            </a:extLst>
          </p:cNvPr>
          <p:cNvSpPr>
            <a:spLocks noGrp="1"/>
          </p:cNvSpPr>
          <p:nvPr>
            <p:ph idx="1"/>
          </p:nvPr>
        </p:nvSpPr>
        <p:spPr/>
        <p:txBody>
          <a:bodyPr>
            <a:normAutofit lnSpcReduction="10000"/>
          </a:bodyPr>
          <a:lstStyle/>
          <a:p>
            <a:r>
              <a:rPr lang="en-US" dirty="0"/>
              <a:t>Morbidity and Mortality Conference</a:t>
            </a:r>
          </a:p>
          <a:p>
            <a:endParaRPr lang="en-US" dirty="0"/>
          </a:p>
          <a:p>
            <a:r>
              <a:rPr lang="en-US" dirty="0"/>
              <a:t>Clinic huddles</a:t>
            </a:r>
          </a:p>
          <a:p>
            <a:endParaRPr lang="en-US" dirty="0"/>
          </a:p>
          <a:p>
            <a:r>
              <a:rPr lang="en-US" dirty="0"/>
              <a:t>Educational conferences</a:t>
            </a:r>
          </a:p>
          <a:p>
            <a:endParaRPr lang="en-US" dirty="0"/>
          </a:p>
          <a:p>
            <a:r>
              <a:rPr lang="en-US" dirty="0"/>
              <a:t>Part of your deliberate practice</a:t>
            </a:r>
          </a:p>
        </p:txBody>
      </p:sp>
    </p:spTree>
    <p:extLst>
      <p:ext uri="{BB962C8B-B14F-4D97-AF65-F5344CB8AC3E}">
        <p14:creationId xmlns:p14="http://schemas.microsoft.com/office/powerpoint/2010/main" val="3552937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37631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36866" name="Picture 2" descr="C:\Users\olso5714\Downloads\2730257498_abd21406a8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732"/>
            <a:ext cx="9175641" cy="688173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99625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1002-4211-BF40-A5B7-D50208FB073C}"/>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0261CE10-3241-3949-8551-F003EAB4E117}"/>
              </a:ext>
            </a:extLst>
          </p:cNvPr>
          <p:cNvSpPr>
            <a:spLocks noGrp="1"/>
          </p:cNvSpPr>
          <p:nvPr>
            <p:ph idx="1"/>
          </p:nvPr>
        </p:nvSpPr>
        <p:spPr/>
        <p:txBody>
          <a:bodyPr/>
          <a:lstStyle/>
          <a:p>
            <a:r>
              <a:rPr lang="en-US" dirty="0">
                <a:hlinkClick r:id="rId2"/>
              </a:rPr>
              <a:t>https://aquifer.org/</a:t>
            </a:r>
            <a:r>
              <a:rPr lang="en-US" dirty="0"/>
              <a:t> -- Free Diagnostic Excellence course and much more</a:t>
            </a:r>
          </a:p>
          <a:p>
            <a:r>
              <a:rPr lang="en-US" dirty="0">
                <a:hlinkClick r:id="rId3"/>
              </a:rPr>
              <a:t>http://www.improvediagnosis.org/</a:t>
            </a:r>
            <a:r>
              <a:rPr lang="en-US" dirty="0"/>
              <a:t> -- Website of the Society to Improve Diagnosis in Medicine</a:t>
            </a:r>
          </a:p>
          <a:p>
            <a:r>
              <a:rPr lang="en-US" dirty="0">
                <a:hlinkClick r:id="rId4"/>
              </a:rPr>
              <a:t>https://www.polleverywhere.com/</a:t>
            </a:r>
            <a:r>
              <a:rPr lang="en-US" dirty="0"/>
              <a:t> -- Free website for audience polls </a:t>
            </a:r>
          </a:p>
          <a:p>
            <a:endParaRPr lang="en-US" dirty="0"/>
          </a:p>
        </p:txBody>
      </p:sp>
    </p:spTree>
    <p:extLst>
      <p:ext uri="{BB962C8B-B14F-4D97-AF65-F5344CB8AC3E}">
        <p14:creationId xmlns:p14="http://schemas.microsoft.com/office/powerpoint/2010/main" val="1419789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92069" y="2529334"/>
            <a:ext cx="8400499" cy="2172982"/>
          </a:xfrm>
        </p:spPr>
        <p:txBody>
          <a:bodyPr/>
          <a:lstStyle/>
          <a:p>
            <a:pPr marL="0" indent="0">
              <a:buNone/>
            </a:pPr>
            <a:r>
              <a:rPr lang="en-US" dirty="0"/>
              <a:t>Please evaluate this presentation using the conference mobile app! Simply click on the "clipboard" icon       on the presentation page.</a:t>
            </a:r>
          </a:p>
        </p:txBody>
      </p:sp>
      <p:pic>
        <p:nvPicPr>
          <p:cNvPr id="5" name="Picture 4" descr="Clipbo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871" y="3595625"/>
            <a:ext cx="465083" cy="491989"/>
          </a:xfrm>
          <a:prstGeom prst="rect">
            <a:avLst/>
          </a:prstGeom>
        </p:spPr>
      </p:pic>
    </p:spTree>
    <p:extLst>
      <p:ext uri="{BB962C8B-B14F-4D97-AF65-F5344CB8AC3E}">
        <p14:creationId xmlns:p14="http://schemas.microsoft.com/office/powerpoint/2010/main" val="4088416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11944"/>
            <a:ext cx="9144000" cy="5250656"/>
          </a:xfrm>
          <a:prstGeom prst="rect">
            <a:avLst/>
          </a:prstGeom>
        </p:spPr>
      </p:pic>
    </p:spTree>
    <p:extLst>
      <p:ext uri="{BB962C8B-B14F-4D97-AF65-F5344CB8AC3E}">
        <p14:creationId xmlns:p14="http://schemas.microsoft.com/office/powerpoint/2010/main" val="136126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76400" y="-317500"/>
            <a:ext cx="5956300" cy="5956300"/>
          </a:xfrm>
          <a:prstGeom prst="rect">
            <a:avLst/>
          </a:prstGeom>
        </p:spPr>
      </p:pic>
    </p:spTree>
    <p:extLst>
      <p:ext uri="{BB962C8B-B14F-4D97-AF65-F5344CB8AC3E}">
        <p14:creationId xmlns:p14="http://schemas.microsoft.com/office/powerpoint/2010/main" val="354065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57200" y="152400"/>
            <a:ext cx="8102600" cy="5637095"/>
          </a:xfrm>
          <a:prstGeom prst="rect">
            <a:avLst/>
          </a:prstGeom>
        </p:spPr>
      </p:pic>
    </p:spTree>
    <p:extLst>
      <p:ext uri="{BB962C8B-B14F-4D97-AF65-F5344CB8AC3E}">
        <p14:creationId xmlns:p14="http://schemas.microsoft.com/office/powerpoint/2010/main" val="2518530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286000"/>
            <a:ext cx="7772400" cy="1905000"/>
          </a:xfrm>
        </p:spPr>
        <p:txBody>
          <a:bodyPr/>
          <a:lstStyle/>
          <a:p>
            <a:pPr marL="0" indent="0">
              <a:buNone/>
            </a:pPr>
            <a:r>
              <a:rPr lang="en-US" dirty="0"/>
              <a:t>Sometimes your best isn’t good enough.</a:t>
            </a:r>
          </a:p>
          <a:p>
            <a:pPr lvl="3"/>
            <a:r>
              <a:rPr lang="en-US" dirty="0"/>
              <a:t>My mother</a:t>
            </a:r>
          </a:p>
        </p:txBody>
      </p:sp>
    </p:spTree>
    <p:extLst>
      <p:ext uri="{BB962C8B-B14F-4D97-AF65-F5344CB8AC3E}">
        <p14:creationId xmlns:p14="http://schemas.microsoft.com/office/powerpoint/2010/main" val="1879361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3120</TotalTime>
  <Words>1345</Words>
  <Application>Microsoft Macintosh PowerPoint</Application>
  <PresentationFormat>On-screen Show (4:3)</PresentationFormat>
  <Paragraphs>187</Paragraphs>
  <Slides>51</Slides>
  <Notes>14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8" baseType="lpstr">
      <vt:lpstr>ＭＳ Ｐゴシック</vt:lpstr>
      <vt:lpstr>Arial</vt:lpstr>
      <vt:lpstr>Calibri</vt:lpstr>
      <vt:lpstr>Helvetica</vt:lpstr>
      <vt:lpstr>Mangal</vt:lpstr>
      <vt:lpstr>Office Theme</vt:lpstr>
      <vt:lpstr>Worksheet</vt:lpstr>
      <vt:lpstr>W5: The Humble Improve</vt:lpstr>
      <vt:lpstr>Disclosures</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Diagnostic Error?</vt:lpstr>
      <vt:lpstr>PowerPoint Presentation</vt:lpstr>
      <vt:lpstr>PowerPoint Presentation</vt:lpstr>
      <vt:lpstr>PowerPoint Presentation</vt:lpstr>
      <vt:lpstr>PowerPoint Presentation</vt:lpstr>
      <vt:lpstr>Diagnostic Error in Outpatients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Discussion</vt:lpstr>
      <vt:lpstr>Our Approach</vt:lpstr>
      <vt:lpstr>Our Approach</vt:lpstr>
      <vt:lpstr>PowerPoint Presentation</vt:lpstr>
      <vt:lpstr>PowerPoint Presentation</vt:lpstr>
      <vt:lpstr>Our Approach</vt:lpstr>
      <vt:lpstr>aquifer.org Diagnostic Excellence</vt:lpstr>
      <vt:lpstr>Case Reflection: Large Group</vt:lpstr>
      <vt:lpstr>PowerPoint Presentation</vt:lpstr>
      <vt:lpstr>PowerPoint Presentation</vt:lpstr>
      <vt:lpstr>PowerPoint Presentation</vt:lpstr>
      <vt:lpstr>Case Reflection: Small Groups</vt:lpstr>
      <vt:lpstr>Where can you do this?</vt:lpstr>
      <vt:lpstr>Questions??</vt:lpstr>
      <vt:lpstr>Resources</vt:lpstr>
      <vt:lpstr>PowerPoint Presentation</vt:lpstr>
    </vt:vector>
  </TitlesOfParts>
  <Company>STFM</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Abuel</dc:creator>
  <cp:lastModifiedBy>Microsoft Office User</cp:lastModifiedBy>
  <cp:revision>56</cp:revision>
  <dcterms:created xsi:type="dcterms:W3CDTF">2013-07-17T19:19:39Z</dcterms:created>
  <dcterms:modified xsi:type="dcterms:W3CDTF">2018-01-31T20:17:09Z</dcterms:modified>
</cp:coreProperties>
</file>