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94" r:id="rId2"/>
    <p:sldId id="284" r:id="rId3"/>
    <p:sldId id="295" r:id="rId4"/>
    <p:sldId id="291" r:id="rId5"/>
    <p:sldId id="276" r:id="rId6"/>
    <p:sldId id="279" r:id="rId7"/>
    <p:sldId id="258" r:id="rId8"/>
    <p:sldId id="273" r:id="rId9"/>
    <p:sldId id="278" r:id="rId10"/>
    <p:sldId id="257" r:id="rId11"/>
    <p:sldId id="256" r:id="rId12"/>
    <p:sldId id="277" r:id="rId13"/>
    <p:sldId id="280" r:id="rId14"/>
    <p:sldId id="266" r:id="rId15"/>
    <p:sldId id="265" r:id="rId16"/>
    <p:sldId id="263" r:id="rId17"/>
    <p:sldId id="293" r:id="rId18"/>
    <p:sldId id="286" r:id="rId19"/>
    <p:sldId id="287" r:id="rId20"/>
    <p:sldId id="267" r:id="rId21"/>
    <p:sldId id="288" r:id="rId22"/>
    <p:sldId id="269" r:id="rId23"/>
    <p:sldId id="272" r:id="rId24"/>
    <p:sldId id="282" r:id="rId25"/>
    <p:sldId id="270" r:id="rId26"/>
    <p:sldId id="283" r:id="rId27"/>
    <p:sldId id="281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5"/>
  </p:normalViewPr>
  <p:slideViewPr>
    <p:cSldViewPr snapToGrid="0" snapToObjects="1">
      <p:cViewPr varScale="1">
        <p:scale>
          <a:sx n="88" d="100"/>
          <a:sy n="88" d="100"/>
        </p:scale>
        <p:origin x="-42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brite\AppData\Local\Microsoft\Windows\INetCache\IE\AJMK9JYO\FCM%20Request_2-8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brite\AppData\Local\Microsoft\Windows\INetCache\IE\AJMK9JYO\FCM%20Request_2-8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42398250955901357"/>
          <c:y val="2.667570559998154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Data!$B$1</c:f>
              <c:strCache>
                <c:ptCount val="1"/>
                <c:pt idx="0">
                  <c:v>Demonstrate H &amp; 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errBars>
            <c:errBarType val="both"/>
            <c:errValType val="stdErr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Data!$A$2:$A$30</c:f>
              <c:strCache>
                <c:ptCount val="29"/>
                <c:pt idx="0">
                  <c:v>Banner-University Medical Center Phoenix - Family Medicine</c:v>
                </c:pt>
                <c:pt idx="1">
                  <c:v>Barbara Garcia</c:v>
                </c:pt>
                <c:pt idx="2">
                  <c:v>Canyonlands - Page</c:v>
                </c:pt>
                <c:pt idx="3">
                  <c:v>Gila River Health Care</c:v>
                </c:pt>
                <c:pt idx="4">
                  <c:v>Healthy Life Family Medicine</c:v>
                </c:pt>
                <c:pt idx="5">
                  <c:v>Hidalgo Medical Services</c:v>
                </c:pt>
                <c:pt idx="6">
                  <c:v>Honor Health BEACH</c:v>
                </c:pt>
                <c:pt idx="7">
                  <c:v>HonorHealth Scottsdale Osborn Medical Center</c:v>
                </c:pt>
                <c:pt idx="8">
                  <c:v>Lakeside Family Health Center - Show Low</c:v>
                </c:pt>
                <c:pt idx="9">
                  <c:v>Main Street Family Practice</c:v>
                </c:pt>
                <c:pt idx="10">
                  <c:v>MAYO</c:v>
                </c:pt>
                <c:pt idx="11">
                  <c:v>MIHS - Avondale</c:v>
                </c:pt>
                <c:pt idx="12">
                  <c:v>MIHS - Sunnyslope</c:v>
                </c:pt>
                <c:pt idx="13">
                  <c:v>MIHS 7th Avenue</c:v>
                </c:pt>
                <c:pt idx="14">
                  <c:v>Native Health</c:v>
                </c:pt>
                <c:pt idx="15">
                  <c:v>North Country - Flagstaff</c:v>
                </c:pt>
                <c:pt idx="16">
                  <c:v>North Country - Lake Havasu</c:v>
                </c:pt>
                <c:pt idx="17">
                  <c:v>Phoenix Baptist- Family Medical Center</c:v>
                </c:pt>
                <c:pt idx="18">
                  <c:v>Prescott - Bill Thrift</c:v>
                </c:pt>
                <c:pt idx="19">
                  <c:v>Queen Creek Primary Care</c:v>
                </c:pt>
                <c:pt idx="20">
                  <c:v>Snowflake Outpatient Center</c:v>
                </c:pt>
                <c:pt idx="21">
                  <c:v>St. Josephs Hospital - FMC</c:v>
                </c:pt>
                <c:pt idx="22">
                  <c:v>St. Josephs Hospital - FMC  </c:v>
                </c:pt>
                <c:pt idx="23">
                  <c:v>Wesley Clinic</c:v>
                </c:pt>
                <c:pt idx="24">
                  <c:v>Wesley Clinic  </c:v>
                </c:pt>
                <c:pt idx="25">
                  <c:v>Wright Family Medicine</c:v>
                </c:pt>
                <c:pt idx="26">
                  <c:v>Wright Family Medicine  </c:v>
                </c:pt>
                <c:pt idx="27">
                  <c:v>Yuma Regional Medical Center</c:v>
                </c:pt>
                <c:pt idx="28">
                  <c:v>Yuma Regional Medical Center  </c:v>
                </c:pt>
              </c:strCache>
            </c:strRef>
          </c:cat>
          <c:val>
            <c:numRef>
              <c:f>Data!$B$2:$B$30</c:f>
              <c:numCache>
                <c:formatCode>0.00</c:formatCode>
                <c:ptCount val="29"/>
                <c:pt idx="0">
                  <c:v>2.8333333333333335</c:v>
                </c:pt>
                <c:pt idx="1">
                  <c:v>2.3749999999999987</c:v>
                </c:pt>
                <c:pt idx="2">
                  <c:v>2.8611111111111112</c:v>
                </c:pt>
                <c:pt idx="3">
                  <c:v>3</c:v>
                </c:pt>
                <c:pt idx="4">
                  <c:v>2.75</c:v>
                </c:pt>
                <c:pt idx="5">
                  <c:v>2.6666666666666665</c:v>
                </c:pt>
                <c:pt idx="6">
                  <c:v>3</c:v>
                </c:pt>
                <c:pt idx="7">
                  <c:v>2.8333333333333335</c:v>
                </c:pt>
                <c:pt idx="8">
                  <c:v>3</c:v>
                </c:pt>
                <c:pt idx="9">
                  <c:v>2.5</c:v>
                </c:pt>
                <c:pt idx="10">
                  <c:v>2.8333333333333335</c:v>
                </c:pt>
                <c:pt idx="11">
                  <c:v>3</c:v>
                </c:pt>
                <c:pt idx="12">
                  <c:v>2.4166666666666634</c:v>
                </c:pt>
                <c:pt idx="13">
                  <c:v>2.9444444444444438</c:v>
                </c:pt>
                <c:pt idx="14">
                  <c:v>2.6666666666666665</c:v>
                </c:pt>
                <c:pt idx="15">
                  <c:v>2.5</c:v>
                </c:pt>
                <c:pt idx="16">
                  <c:v>3</c:v>
                </c:pt>
                <c:pt idx="17">
                  <c:v>2.7611111111111155</c:v>
                </c:pt>
                <c:pt idx="18">
                  <c:v>3</c:v>
                </c:pt>
                <c:pt idx="19">
                  <c:v>2.6666666666666665</c:v>
                </c:pt>
                <c:pt idx="20">
                  <c:v>3</c:v>
                </c:pt>
                <c:pt idx="21">
                  <c:v>2.333333333333333</c:v>
                </c:pt>
                <c:pt idx="22">
                  <c:v>3</c:v>
                </c:pt>
                <c:pt idx="23">
                  <c:v>2.4916666666666667</c:v>
                </c:pt>
                <c:pt idx="24">
                  <c:v>2.5</c:v>
                </c:pt>
                <c:pt idx="25">
                  <c:v>2.5</c:v>
                </c:pt>
                <c:pt idx="26">
                  <c:v>3</c:v>
                </c:pt>
                <c:pt idx="27">
                  <c:v>3</c:v>
                </c:pt>
                <c:pt idx="28">
                  <c:v>2.75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47-46A7-B2F4-AC91FC10F651}"/>
            </c:ext>
          </c:extLst>
        </c:ser>
        <c:gapWidth val="219"/>
        <c:overlap val="-27"/>
        <c:axId val="88737664"/>
        <c:axId val="84840448"/>
      </c:barChart>
      <c:catAx>
        <c:axId val="8873766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4840448"/>
        <c:crosses val="autoZero"/>
        <c:auto val="1"/>
        <c:lblAlgn val="ctr"/>
        <c:lblOffset val="100"/>
      </c:catAx>
      <c:valAx>
        <c:axId val="84840448"/>
        <c:scaling>
          <c:orientation val="minMax"/>
          <c:min val="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73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Data!$D$1</c:f>
              <c:strCache>
                <c:ptCount val="1"/>
                <c:pt idx="0">
                  <c:v>clinical score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errBars>
            <c:errBarType val="both"/>
            <c:errValType val="stdErr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Data!$A$2:$A$30</c:f>
              <c:strCache>
                <c:ptCount val="29"/>
                <c:pt idx="0">
                  <c:v>Banner-University Medical Center Phoenix - Family Medicine</c:v>
                </c:pt>
                <c:pt idx="1">
                  <c:v>Barbara Garcia</c:v>
                </c:pt>
                <c:pt idx="2">
                  <c:v>Canyonlands - Page</c:v>
                </c:pt>
                <c:pt idx="3">
                  <c:v>Gila River Health Care</c:v>
                </c:pt>
                <c:pt idx="4">
                  <c:v>Healthy Life Family Medicine</c:v>
                </c:pt>
                <c:pt idx="5">
                  <c:v>Hidalgo Medical Services</c:v>
                </c:pt>
                <c:pt idx="6">
                  <c:v>Honor Health BEACH</c:v>
                </c:pt>
                <c:pt idx="7">
                  <c:v>HonorHealth Scottsdale Osborn Medical Center</c:v>
                </c:pt>
                <c:pt idx="8">
                  <c:v>Lakeside Family Health Center - Show Low</c:v>
                </c:pt>
                <c:pt idx="9">
                  <c:v>Main Street Family Practice</c:v>
                </c:pt>
                <c:pt idx="10">
                  <c:v>MAYO</c:v>
                </c:pt>
                <c:pt idx="11">
                  <c:v>MIHS - Avondale</c:v>
                </c:pt>
                <c:pt idx="12">
                  <c:v>MIHS - Sunnyslope</c:v>
                </c:pt>
                <c:pt idx="13">
                  <c:v>MIHS 7th Avenue</c:v>
                </c:pt>
                <c:pt idx="14">
                  <c:v>Native Health</c:v>
                </c:pt>
                <c:pt idx="15">
                  <c:v>North Country - Flagstaff</c:v>
                </c:pt>
                <c:pt idx="16">
                  <c:v>North Country - Lake Havasu</c:v>
                </c:pt>
                <c:pt idx="17">
                  <c:v>Phoenix Baptist- Family Medical Center</c:v>
                </c:pt>
                <c:pt idx="18">
                  <c:v>Prescott - Bill Thrift</c:v>
                </c:pt>
                <c:pt idx="19">
                  <c:v>Queen Creek Primary Care</c:v>
                </c:pt>
                <c:pt idx="20">
                  <c:v>Snowflake Outpatient Center</c:v>
                </c:pt>
                <c:pt idx="21">
                  <c:v>St. Josephs Hospital - FMC</c:v>
                </c:pt>
                <c:pt idx="22">
                  <c:v>St. Josephs Hospital - FMC  </c:v>
                </c:pt>
                <c:pt idx="23">
                  <c:v>Wesley Clinic</c:v>
                </c:pt>
                <c:pt idx="24">
                  <c:v>Wesley Clinic  </c:v>
                </c:pt>
                <c:pt idx="25">
                  <c:v>Wright Family Medicine</c:v>
                </c:pt>
                <c:pt idx="26">
                  <c:v>Wright Family Medicine  </c:v>
                </c:pt>
                <c:pt idx="27">
                  <c:v>Yuma Regional Medical Center</c:v>
                </c:pt>
                <c:pt idx="28">
                  <c:v>Yuma Regional Medical Center  </c:v>
                </c:pt>
              </c:strCache>
            </c:strRef>
          </c:cat>
          <c:val>
            <c:numRef>
              <c:f>Data!$D$2:$D$30</c:f>
              <c:numCache>
                <c:formatCode>0.00</c:formatCode>
                <c:ptCount val="29"/>
                <c:pt idx="0">
                  <c:v>2.7037037037037042</c:v>
                </c:pt>
                <c:pt idx="1">
                  <c:v>2.5916666666666668</c:v>
                </c:pt>
                <c:pt idx="2">
                  <c:v>2.7777777777777817</c:v>
                </c:pt>
                <c:pt idx="3">
                  <c:v>2.6666666666666665</c:v>
                </c:pt>
                <c:pt idx="4">
                  <c:v>2.7333333333333352</c:v>
                </c:pt>
                <c:pt idx="5">
                  <c:v>2.6388888888888871</c:v>
                </c:pt>
                <c:pt idx="6">
                  <c:v>2.9333333333333331</c:v>
                </c:pt>
                <c:pt idx="7">
                  <c:v>2.7222222222222232</c:v>
                </c:pt>
                <c:pt idx="8">
                  <c:v>2.9666666666666668</c:v>
                </c:pt>
                <c:pt idx="9">
                  <c:v>2.4333333333333336</c:v>
                </c:pt>
                <c:pt idx="10">
                  <c:v>2.8333333333333335</c:v>
                </c:pt>
                <c:pt idx="11">
                  <c:v>2.833333333333333</c:v>
                </c:pt>
                <c:pt idx="12">
                  <c:v>2.7333333333333347</c:v>
                </c:pt>
                <c:pt idx="13">
                  <c:v>2.8814814814814813</c:v>
                </c:pt>
                <c:pt idx="14">
                  <c:v>2.8000000000000003</c:v>
                </c:pt>
                <c:pt idx="15">
                  <c:v>2.8333333333333335</c:v>
                </c:pt>
                <c:pt idx="16">
                  <c:v>2.7555555555555551</c:v>
                </c:pt>
                <c:pt idx="17">
                  <c:v>2.6388888888888871</c:v>
                </c:pt>
                <c:pt idx="18">
                  <c:v>3</c:v>
                </c:pt>
                <c:pt idx="19">
                  <c:v>2.7222222222222232</c:v>
                </c:pt>
                <c:pt idx="20">
                  <c:v>2.833333333333333</c:v>
                </c:pt>
                <c:pt idx="21">
                  <c:v>2.333333333333333</c:v>
                </c:pt>
                <c:pt idx="22">
                  <c:v>2.8499999999999988</c:v>
                </c:pt>
                <c:pt idx="23">
                  <c:v>2.537777777777781</c:v>
                </c:pt>
                <c:pt idx="24">
                  <c:v>2.7190476190476187</c:v>
                </c:pt>
                <c:pt idx="25">
                  <c:v>2.6488095238095237</c:v>
                </c:pt>
                <c:pt idx="26">
                  <c:v>2.8333333333333335</c:v>
                </c:pt>
                <c:pt idx="27">
                  <c:v>2.6153846153846154</c:v>
                </c:pt>
                <c:pt idx="28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12-4D3E-AFA0-7C157A5F1B43}"/>
            </c:ext>
          </c:extLst>
        </c:ser>
        <c:gapWidth val="219"/>
        <c:overlap val="-27"/>
        <c:axId val="89797376"/>
        <c:axId val="89798912"/>
      </c:barChart>
      <c:catAx>
        <c:axId val="897973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9798912"/>
        <c:crosses val="autoZero"/>
        <c:auto val="1"/>
        <c:lblAlgn val="ctr"/>
        <c:lblOffset val="100"/>
      </c:catAx>
      <c:valAx>
        <c:axId val="89798912"/>
        <c:scaling>
          <c:orientation val="minMax"/>
          <c:min val="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9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2B7A1-D47A-4854-88A8-C5CD2E961C4E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173BF978-043C-494D-896E-26940BFDDE40}">
      <dgm:prSet phldrT="[Text]"/>
      <dgm:spPr/>
      <dgm:t>
        <a:bodyPr/>
        <a:lstStyle/>
        <a:p>
          <a:r>
            <a:rPr lang="en-US" dirty="0"/>
            <a:t>Didactic session Learning Objectives (SLO)</a:t>
          </a:r>
        </a:p>
      </dgm:t>
    </dgm:pt>
    <dgm:pt modelId="{BFF52B82-C284-4667-B592-4B5BF383C47B}" type="parTrans" cxnId="{BA23E91F-EDE4-40E3-9A9A-3149E6649CBC}">
      <dgm:prSet/>
      <dgm:spPr/>
      <dgm:t>
        <a:bodyPr/>
        <a:lstStyle/>
        <a:p>
          <a:endParaRPr lang="en-US"/>
        </a:p>
      </dgm:t>
    </dgm:pt>
    <dgm:pt modelId="{03FE706B-2458-4CFC-8D96-147D3750009E}" type="sibTrans" cxnId="{BA23E91F-EDE4-40E3-9A9A-3149E6649CBC}">
      <dgm:prSet/>
      <dgm:spPr/>
      <dgm:t>
        <a:bodyPr/>
        <a:lstStyle/>
        <a:p>
          <a:endParaRPr lang="en-US"/>
        </a:p>
      </dgm:t>
    </dgm:pt>
    <dgm:pt modelId="{94D6A253-51B4-4F36-8EED-F3F2599B4B3B}">
      <dgm:prSet phldrT="[Text]"/>
      <dgm:spPr/>
      <dgm:t>
        <a:bodyPr/>
        <a:lstStyle/>
        <a:p>
          <a:r>
            <a:rPr lang="en-US" dirty="0"/>
            <a:t>Clerkship Learning Objectives (CLO)</a:t>
          </a:r>
        </a:p>
      </dgm:t>
    </dgm:pt>
    <dgm:pt modelId="{6F6151CE-35CF-4EAD-8EA5-0849C2B2B08F}" type="parTrans" cxnId="{6E29866A-F0D0-4DD0-A2E0-5D1888E526D1}">
      <dgm:prSet/>
      <dgm:spPr/>
      <dgm:t>
        <a:bodyPr/>
        <a:lstStyle/>
        <a:p>
          <a:endParaRPr lang="en-US"/>
        </a:p>
      </dgm:t>
    </dgm:pt>
    <dgm:pt modelId="{1D1D7611-3CD5-473D-B0DE-781A17ACAB59}" type="sibTrans" cxnId="{6E29866A-F0D0-4DD0-A2E0-5D1888E526D1}">
      <dgm:prSet/>
      <dgm:spPr/>
      <dgm:t>
        <a:bodyPr/>
        <a:lstStyle/>
        <a:p>
          <a:endParaRPr lang="en-US"/>
        </a:p>
      </dgm:t>
    </dgm:pt>
    <dgm:pt modelId="{689CD2A7-0136-43AD-83F8-91248F90E750}">
      <dgm:prSet phldrT="[Text]"/>
      <dgm:spPr/>
      <dgm:t>
        <a:bodyPr/>
        <a:lstStyle/>
        <a:p>
          <a:r>
            <a:rPr lang="en-US" dirty="0"/>
            <a:t>Educational Program Objectives (EPOs = sub-competencies)</a:t>
          </a:r>
        </a:p>
      </dgm:t>
    </dgm:pt>
    <dgm:pt modelId="{BB8B8EE1-7A42-437D-88EF-3070185D895E}" type="parTrans" cxnId="{A5130F92-E2FC-42B1-9E7C-F7EBE38F99E4}">
      <dgm:prSet/>
      <dgm:spPr/>
      <dgm:t>
        <a:bodyPr/>
        <a:lstStyle/>
        <a:p>
          <a:endParaRPr lang="en-US"/>
        </a:p>
      </dgm:t>
    </dgm:pt>
    <dgm:pt modelId="{586DB9CE-0C32-41BA-9D29-932B745C9879}" type="sibTrans" cxnId="{A5130F92-E2FC-42B1-9E7C-F7EBE38F99E4}">
      <dgm:prSet/>
      <dgm:spPr/>
      <dgm:t>
        <a:bodyPr/>
        <a:lstStyle/>
        <a:p>
          <a:endParaRPr lang="en-US"/>
        </a:p>
      </dgm:t>
    </dgm:pt>
    <dgm:pt modelId="{1FC2FDDD-6A1A-41EC-8AC6-A38A8135FC60}">
      <dgm:prSet phldrT="[Text]"/>
      <dgm:spPr/>
      <dgm:t>
        <a:bodyPr/>
        <a:lstStyle/>
        <a:p>
          <a:r>
            <a:rPr lang="en-US" dirty="0"/>
            <a:t>Competency (COMP)</a:t>
          </a:r>
        </a:p>
      </dgm:t>
    </dgm:pt>
    <dgm:pt modelId="{9343C5D8-2DA4-4987-8E63-47EC411320FB}" type="parTrans" cxnId="{672A87F1-B492-429E-BE75-4E542C187417}">
      <dgm:prSet/>
      <dgm:spPr/>
      <dgm:t>
        <a:bodyPr/>
        <a:lstStyle/>
        <a:p>
          <a:endParaRPr lang="en-US"/>
        </a:p>
      </dgm:t>
    </dgm:pt>
    <dgm:pt modelId="{240026D0-00E8-417B-B1E2-1181F62AF14C}" type="sibTrans" cxnId="{672A87F1-B492-429E-BE75-4E542C187417}">
      <dgm:prSet/>
      <dgm:spPr/>
      <dgm:t>
        <a:bodyPr/>
        <a:lstStyle/>
        <a:p>
          <a:endParaRPr lang="en-US"/>
        </a:p>
      </dgm:t>
    </dgm:pt>
    <dgm:pt modelId="{46B7F61B-0F15-44B6-AB5B-E4898128297A}">
      <dgm:prSet phldrT="[Text]"/>
      <dgm:spPr/>
      <dgm:t>
        <a:bodyPr/>
        <a:lstStyle/>
        <a:p>
          <a:r>
            <a:rPr lang="en-US" dirty="0"/>
            <a:t>Entrustable Professional Activity </a:t>
          </a:r>
        </a:p>
        <a:p>
          <a:r>
            <a:rPr lang="en-US" dirty="0"/>
            <a:t>(EPA)</a:t>
          </a:r>
        </a:p>
      </dgm:t>
    </dgm:pt>
    <dgm:pt modelId="{A18925BF-882B-4778-A936-CC722EA31488}" type="parTrans" cxnId="{7395E545-A381-4F46-B5F6-AE4DCD41960A}">
      <dgm:prSet/>
      <dgm:spPr/>
      <dgm:t>
        <a:bodyPr/>
        <a:lstStyle/>
        <a:p>
          <a:endParaRPr lang="en-US"/>
        </a:p>
      </dgm:t>
    </dgm:pt>
    <dgm:pt modelId="{7A7566BA-C8E1-4449-A104-872E4F44DC2C}" type="sibTrans" cxnId="{7395E545-A381-4F46-B5F6-AE4DCD41960A}">
      <dgm:prSet/>
      <dgm:spPr/>
      <dgm:t>
        <a:bodyPr/>
        <a:lstStyle/>
        <a:p>
          <a:endParaRPr lang="en-US"/>
        </a:p>
      </dgm:t>
    </dgm:pt>
    <dgm:pt modelId="{18DD5646-012F-46E8-AA8F-74010BEB737B}" type="pres">
      <dgm:prSet presAssocID="{C502B7A1-D47A-4854-88A8-C5CD2E961C4E}" presName="Name0" presStyleCnt="0">
        <dgm:presLayoutVars>
          <dgm:dir/>
          <dgm:resizeHandles val="exact"/>
        </dgm:presLayoutVars>
      </dgm:prSet>
      <dgm:spPr/>
    </dgm:pt>
    <dgm:pt modelId="{EEB27045-DA6A-4AF6-A792-8B1198425AEF}" type="pres">
      <dgm:prSet presAssocID="{173BF978-043C-494D-896E-26940BFDDE4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229A1-96C2-4507-9F4B-ECC09FAA4481}" type="pres">
      <dgm:prSet presAssocID="{03FE706B-2458-4CFC-8D96-147D3750009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21A6C00-2647-4B90-BF4B-6C21927EDB00}" type="pres">
      <dgm:prSet presAssocID="{03FE706B-2458-4CFC-8D96-147D3750009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DF6E563-213D-4F20-A5F9-3C30D46CCCBC}" type="pres">
      <dgm:prSet presAssocID="{94D6A253-51B4-4F36-8EED-F3F2599B4B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4FF87-1A53-492C-AB6D-2B756AFF413F}" type="pres">
      <dgm:prSet presAssocID="{1D1D7611-3CD5-473D-B0DE-781A17ACAB5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2D3F749-C2AF-4AB5-AE1A-7674D181D4DD}" type="pres">
      <dgm:prSet presAssocID="{1D1D7611-3CD5-473D-B0DE-781A17ACAB5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C622345-FE37-47C7-BCED-BB9E28EFBCF1}" type="pres">
      <dgm:prSet presAssocID="{689CD2A7-0136-43AD-83F8-91248F90E7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F39DD-A10E-447D-8619-EA228CE3FC21}" type="pres">
      <dgm:prSet presAssocID="{586DB9CE-0C32-41BA-9D29-932B745C987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F343637-6CB1-4051-9083-721DC6CF3E90}" type="pres">
      <dgm:prSet presAssocID="{586DB9CE-0C32-41BA-9D29-932B745C987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A6A9596-E51A-4018-B2FA-9BAE388929FC}" type="pres">
      <dgm:prSet presAssocID="{1FC2FDDD-6A1A-41EC-8AC6-A38A8135FC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5643F-26B6-4871-B4E3-BB37D5DE23FA}" type="pres">
      <dgm:prSet presAssocID="{240026D0-00E8-417B-B1E2-1181F62AF14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0EB1553-5F8E-42FD-AFEC-1F82CF66B884}" type="pres">
      <dgm:prSet presAssocID="{240026D0-00E8-417B-B1E2-1181F62AF14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A8AF2E0-E28D-4366-B0FE-F56EC1DE9A37}" type="pres">
      <dgm:prSet presAssocID="{46B7F61B-0F15-44B6-AB5B-E489812829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AC2BD0-7F58-4D12-8216-2A66927D9388}" type="presOf" srcId="{586DB9CE-0C32-41BA-9D29-932B745C9879}" destId="{8D1F39DD-A10E-447D-8619-EA228CE3FC21}" srcOrd="0" destOrd="0" presId="urn:microsoft.com/office/officeart/2005/8/layout/process1"/>
    <dgm:cxn modelId="{10146DBB-F3CD-4565-99C4-76BDAE60EAC8}" type="presOf" srcId="{1D1D7611-3CD5-473D-B0DE-781A17ACAB59}" destId="{62D3F749-C2AF-4AB5-AE1A-7674D181D4DD}" srcOrd="1" destOrd="0" presId="urn:microsoft.com/office/officeart/2005/8/layout/process1"/>
    <dgm:cxn modelId="{6E29866A-F0D0-4DD0-A2E0-5D1888E526D1}" srcId="{C502B7A1-D47A-4854-88A8-C5CD2E961C4E}" destId="{94D6A253-51B4-4F36-8EED-F3F2599B4B3B}" srcOrd="1" destOrd="0" parTransId="{6F6151CE-35CF-4EAD-8EA5-0849C2B2B08F}" sibTransId="{1D1D7611-3CD5-473D-B0DE-781A17ACAB59}"/>
    <dgm:cxn modelId="{808C7DDE-A48E-4E66-8BB0-718932823B0E}" type="presOf" srcId="{173BF978-043C-494D-896E-26940BFDDE40}" destId="{EEB27045-DA6A-4AF6-A792-8B1198425AEF}" srcOrd="0" destOrd="0" presId="urn:microsoft.com/office/officeart/2005/8/layout/process1"/>
    <dgm:cxn modelId="{A8E35657-3F4B-433C-BB67-E70B15698AFA}" type="presOf" srcId="{94D6A253-51B4-4F36-8EED-F3F2599B4B3B}" destId="{1DF6E563-213D-4F20-A5F9-3C30D46CCCBC}" srcOrd="0" destOrd="0" presId="urn:microsoft.com/office/officeart/2005/8/layout/process1"/>
    <dgm:cxn modelId="{C84398C7-0D8D-4699-8B24-6126F53B4275}" type="presOf" srcId="{46B7F61B-0F15-44B6-AB5B-E4898128297A}" destId="{1A8AF2E0-E28D-4366-B0FE-F56EC1DE9A37}" srcOrd="0" destOrd="0" presId="urn:microsoft.com/office/officeart/2005/8/layout/process1"/>
    <dgm:cxn modelId="{156E4CDE-0072-4206-8F54-97E706A843A4}" type="presOf" srcId="{240026D0-00E8-417B-B1E2-1181F62AF14C}" destId="{60EB1553-5F8E-42FD-AFEC-1F82CF66B884}" srcOrd="1" destOrd="0" presId="urn:microsoft.com/office/officeart/2005/8/layout/process1"/>
    <dgm:cxn modelId="{672A87F1-B492-429E-BE75-4E542C187417}" srcId="{C502B7A1-D47A-4854-88A8-C5CD2E961C4E}" destId="{1FC2FDDD-6A1A-41EC-8AC6-A38A8135FC60}" srcOrd="3" destOrd="0" parTransId="{9343C5D8-2DA4-4987-8E63-47EC411320FB}" sibTransId="{240026D0-00E8-417B-B1E2-1181F62AF14C}"/>
    <dgm:cxn modelId="{C74BC6E5-1D2A-4422-8B44-8BAB1A3453BB}" type="presOf" srcId="{586DB9CE-0C32-41BA-9D29-932B745C9879}" destId="{5F343637-6CB1-4051-9083-721DC6CF3E90}" srcOrd="1" destOrd="0" presId="urn:microsoft.com/office/officeart/2005/8/layout/process1"/>
    <dgm:cxn modelId="{BA23E91F-EDE4-40E3-9A9A-3149E6649CBC}" srcId="{C502B7A1-D47A-4854-88A8-C5CD2E961C4E}" destId="{173BF978-043C-494D-896E-26940BFDDE40}" srcOrd="0" destOrd="0" parTransId="{BFF52B82-C284-4667-B592-4B5BF383C47B}" sibTransId="{03FE706B-2458-4CFC-8D96-147D3750009E}"/>
    <dgm:cxn modelId="{4024EF8E-56F8-4094-AF38-443315733B92}" type="presOf" srcId="{1D1D7611-3CD5-473D-B0DE-781A17ACAB59}" destId="{1D34FF87-1A53-492C-AB6D-2B756AFF413F}" srcOrd="0" destOrd="0" presId="urn:microsoft.com/office/officeart/2005/8/layout/process1"/>
    <dgm:cxn modelId="{764992CA-41A8-48F5-8EF7-1DCAC8586AC9}" type="presOf" srcId="{03FE706B-2458-4CFC-8D96-147D3750009E}" destId="{1F1229A1-96C2-4507-9F4B-ECC09FAA4481}" srcOrd="0" destOrd="0" presId="urn:microsoft.com/office/officeart/2005/8/layout/process1"/>
    <dgm:cxn modelId="{E3A7A96B-1837-42EB-AFD5-64C71A670761}" type="presOf" srcId="{C502B7A1-D47A-4854-88A8-C5CD2E961C4E}" destId="{18DD5646-012F-46E8-AA8F-74010BEB737B}" srcOrd="0" destOrd="0" presId="urn:microsoft.com/office/officeart/2005/8/layout/process1"/>
    <dgm:cxn modelId="{7395E545-A381-4F46-B5F6-AE4DCD41960A}" srcId="{C502B7A1-D47A-4854-88A8-C5CD2E961C4E}" destId="{46B7F61B-0F15-44B6-AB5B-E4898128297A}" srcOrd="4" destOrd="0" parTransId="{A18925BF-882B-4778-A936-CC722EA31488}" sibTransId="{7A7566BA-C8E1-4449-A104-872E4F44DC2C}"/>
    <dgm:cxn modelId="{3FB652DD-BADD-4FE2-B883-E7C4837AEDE9}" type="presOf" srcId="{03FE706B-2458-4CFC-8D96-147D3750009E}" destId="{521A6C00-2647-4B90-BF4B-6C21927EDB00}" srcOrd="1" destOrd="0" presId="urn:microsoft.com/office/officeart/2005/8/layout/process1"/>
    <dgm:cxn modelId="{4BC13408-1779-4117-A117-0DC46ADC25F4}" type="presOf" srcId="{689CD2A7-0136-43AD-83F8-91248F90E750}" destId="{BC622345-FE37-47C7-BCED-BB9E28EFBCF1}" srcOrd="0" destOrd="0" presId="urn:microsoft.com/office/officeart/2005/8/layout/process1"/>
    <dgm:cxn modelId="{A2D1F276-CF74-4E14-949B-2D59AAFE01F1}" type="presOf" srcId="{1FC2FDDD-6A1A-41EC-8AC6-A38A8135FC60}" destId="{5A6A9596-E51A-4018-B2FA-9BAE388929FC}" srcOrd="0" destOrd="0" presId="urn:microsoft.com/office/officeart/2005/8/layout/process1"/>
    <dgm:cxn modelId="{4690D2D5-5E0E-4411-9D7C-CCB633E9B313}" type="presOf" srcId="{240026D0-00E8-417B-B1E2-1181F62AF14C}" destId="{6105643F-26B6-4871-B4E3-BB37D5DE23FA}" srcOrd="0" destOrd="0" presId="urn:microsoft.com/office/officeart/2005/8/layout/process1"/>
    <dgm:cxn modelId="{A5130F92-E2FC-42B1-9E7C-F7EBE38F99E4}" srcId="{C502B7A1-D47A-4854-88A8-C5CD2E961C4E}" destId="{689CD2A7-0136-43AD-83F8-91248F90E750}" srcOrd="2" destOrd="0" parTransId="{BB8B8EE1-7A42-437D-88EF-3070185D895E}" sibTransId="{586DB9CE-0C32-41BA-9D29-932B745C9879}"/>
    <dgm:cxn modelId="{67C43D4A-6D9D-4CA1-AF7E-440854BFAC71}" type="presParOf" srcId="{18DD5646-012F-46E8-AA8F-74010BEB737B}" destId="{EEB27045-DA6A-4AF6-A792-8B1198425AEF}" srcOrd="0" destOrd="0" presId="urn:microsoft.com/office/officeart/2005/8/layout/process1"/>
    <dgm:cxn modelId="{002BE3B0-D6D8-476E-96F0-54C53762F02A}" type="presParOf" srcId="{18DD5646-012F-46E8-AA8F-74010BEB737B}" destId="{1F1229A1-96C2-4507-9F4B-ECC09FAA4481}" srcOrd="1" destOrd="0" presId="urn:microsoft.com/office/officeart/2005/8/layout/process1"/>
    <dgm:cxn modelId="{7B4C8B31-6C84-4B10-9B83-4048C8A87BFD}" type="presParOf" srcId="{1F1229A1-96C2-4507-9F4B-ECC09FAA4481}" destId="{521A6C00-2647-4B90-BF4B-6C21927EDB00}" srcOrd="0" destOrd="0" presId="urn:microsoft.com/office/officeart/2005/8/layout/process1"/>
    <dgm:cxn modelId="{F674BD0E-56BD-4720-9AAC-74EC0E612F93}" type="presParOf" srcId="{18DD5646-012F-46E8-AA8F-74010BEB737B}" destId="{1DF6E563-213D-4F20-A5F9-3C30D46CCCBC}" srcOrd="2" destOrd="0" presId="urn:microsoft.com/office/officeart/2005/8/layout/process1"/>
    <dgm:cxn modelId="{B84BE898-8D58-4396-929C-7C5BFA09ED8C}" type="presParOf" srcId="{18DD5646-012F-46E8-AA8F-74010BEB737B}" destId="{1D34FF87-1A53-492C-AB6D-2B756AFF413F}" srcOrd="3" destOrd="0" presId="urn:microsoft.com/office/officeart/2005/8/layout/process1"/>
    <dgm:cxn modelId="{122AC4FA-CFD6-4C58-AA33-1E468001EE74}" type="presParOf" srcId="{1D34FF87-1A53-492C-AB6D-2B756AFF413F}" destId="{62D3F749-C2AF-4AB5-AE1A-7674D181D4DD}" srcOrd="0" destOrd="0" presId="urn:microsoft.com/office/officeart/2005/8/layout/process1"/>
    <dgm:cxn modelId="{D40494F3-77B9-4C43-A98C-5971EFB4EB44}" type="presParOf" srcId="{18DD5646-012F-46E8-AA8F-74010BEB737B}" destId="{BC622345-FE37-47C7-BCED-BB9E28EFBCF1}" srcOrd="4" destOrd="0" presId="urn:microsoft.com/office/officeart/2005/8/layout/process1"/>
    <dgm:cxn modelId="{2B5B9732-7DDD-488F-B586-700738A85848}" type="presParOf" srcId="{18DD5646-012F-46E8-AA8F-74010BEB737B}" destId="{8D1F39DD-A10E-447D-8619-EA228CE3FC21}" srcOrd="5" destOrd="0" presId="urn:microsoft.com/office/officeart/2005/8/layout/process1"/>
    <dgm:cxn modelId="{783DC80F-5176-4D0D-A8F4-B873EDD330FE}" type="presParOf" srcId="{8D1F39DD-A10E-447D-8619-EA228CE3FC21}" destId="{5F343637-6CB1-4051-9083-721DC6CF3E90}" srcOrd="0" destOrd="0" presId="urn:microsoft.com/office/officeart/2005/8/layout/process1"/>
    <dgm:cxn modelId="{EBF2EB0C-F8C1-4187-A71E-0501A0A7AB53}" type="presParOf" srcId="{18DD5646-012F-46E8-AA8F-74010BEB737B}" destId="{5A6A9596-E51A-4018-B2FA-9BAE388929FC}" srcOrd="6" destOrd="0" presId="urn:microsoft.com/office/officeart/2005/8/layout/process1"/>
    <dgm:cxn modelId="{F05D9AF3-2931-4D11-8DF3-86B00E011CA2}" type="presParOf" srcId="{18DD5646-012F-46E8-AA8F-74010BEB737B}" destId="{6105643F-26B6-4871-B4E3-BB37D5DE23FA}" srcOrd="7" destOrd="0" presId="urn:microsoft.com/office/officeart/2005/8/layout/process1"/>
    <dgm:cxn modelId="{29AE7F30-777C-442C-9F4A-F3475F34ED20}" type="presParOf" srcId="{6105643F-26B6-4871-B4E3-BB37D5DE23FA}" destId="{60EB1553-5F8E-42FD-AFEC-1F82CF66B884}" srcOrd="0" destOrd="0" presId="urn:microsoft.com/office/officeart/2005/8/layout/process1"/>
    <dgm:cxn modelId="{E9E3C67D-B032-4BFF-84B5-E88AEA61D92B}" type="presParOf" srcId="{18DD5646-012F-46E8-AA8F-74010BEB737B}" destId="{1A8AF2E0-E28D-4366-B0FE-F56EC1DE9A3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02B7A1-D47A-4854-88A8-C5CD2E961C4E}" type="doc">
      <dgm:prSet loTypeId="urn:microsoft.com/office/officeart/2005/8/layout/process1" loCatId="process" qsTypeId="urn:microsoft.com/office/officeart/2005/8/quickstyle/simple1" qsCatId="simple" csTypeId="urn:microsoft.com/office/officeart/2005/8/colors/colorful1#2" csCatId="colorful" phldr="1"/>
      <dgm:spPr/>
    </dgm:pt>
    <dgm:pt modelId="{173BF978-043C-494D-896E-26940BFDDE40}">
      <dgm:prSet phldrT="[Text]"/>
      <dgm:spPr/>
      <dgm:t>
        <a:bodyPr/>
        <a:lstStyle/>
        <a:p>
          <a:r>
            <a:rPr lang="en-US" dirty="0"/>
            <a:t>Review the necessary steps for performing an H&amp;P </a:t>
          </a:r>
        </a:p>
        <a:p>
          <a:r>
            <a:rPr lang="en-US" dirty="0"/>
            <a:t>(SLO)</a:t>
          </a:r>
        </a:p>
      </dgm:t>
    </dgm:pt>
    <dgm:pt modelId="{BFF52B82-C284-4667-B592-4B5BF383C47B}" type="parTrans" cxnId="{BA23E91F-EDE4-40E3-9A9A-3149E6649CBC}">
      <dgm:prSet/>
      <dgm:spPr/>
      <dgm:t>
        <a:bodyPr/>
        <a:lstStyle/>
        <a:p>
          <a:endParaRPr lang="en-US"/>
        </a:p>
      </dgm:t>
    </dgm:pt>
    <dgm:pt modelId="{03FE706B-2458-4CFC-8D96-147D3750009E}" type="sibTrans" cxnId="{BA23E91F-EDE4-40E3-9A9A-3149E6649CBC}">
      <dgm:prSet/>
      <dgm:spPr/>
      <dgm:t>
        <a:bodyPr/>
        <a:lstStyle/>
        <a:p>
          <a:endParaRPr lang="en-US"/>
        </a:p>
      </dgm:t>
    </dgm:pt>
    <dgm:pt modelId="{94D6A253-51B4-4F36-8EED-F3F2599B4B3B}">
      <dgm:prSet phldrT="[Text]"/>
      <dgm:spPr/>
      <dgm:t>
        <a:bodyPr/>
        <a:lstStyle/>
        <a:p>
          <a:r>
            <a:rPr lang="en-US" dirty="0"/>
            <a:t>Demonstrate an accurate and appropriate patient history (CLO) </a:t>
          </a:r>
        </a:p>
      </dgm:t>
    </dgm:pt>
    <dgm:pt modelId="{6F6151CE-35CF-4EAD-8EA5-0849C2B2B08F}" type="parTrans" cxnId="{6E29866A-F0D0-4DD0-A2E0-5D1888E526D1}">
      <dgm:prSet/>
      <dgm:spPr/>
      <dgm:t>
        <a:bodyPr/>
        <a:lstStyle/>
        <a:p>
          <a:endParaRPr lang="en-US"/>
        </a:p>
      </dgm:t>
    </dgm:pt>
    <dgm:pt modelId="{1D1D7611-3CD5-473D-B0DE-781A17ACAB59}" type="sibTrans" cxnId="{6E29866A-F0D0-4DD0-A2E0-5D1888E526D1}">
      <dgm:prSet/>
      <dgm:spPr/>
      <dgm:t>
        <a:bodyPr/>
        <a:lstStyle/>
        <a:p>
          <a:endParaRPr lang="en-US"/>
        </a:p>
      </dgm:t>
    </dgm:pt>
    <dgm:pt modelId="{689CD2A7-0136-43AD-83F8-91248F90E750}">
      <dgm:prSet phldrT="[Text]"/>
      <dgm:spPr/>
      <dgm:t>
        <a:bodyPr/>
        <a:lstStyle/>
        <a:p>
          <a:r>
            <a:rPr lang="en-US" dirty="0"/>
            <a:t>Obtain an accurate history and perform both complete and focused physical examinations that result in the best patient care possible </a:t>
          </a:r>
        </a:p>
        <a:p>
          <a:r>
            <a:rPr lang="en-US" dirty="0"/>
            <a:t>(EPO) </a:t>
          </a:r>
        </a:p>
      </dgm:t>
    </dgm:pt>
    <dgm:pt modelId="{BB8B8EE1-7A42-437D-88EF-3070185D895E}" type="parTrans" cxnId="{A5130F92-E2FC-42B1-9E7C-F7EBE38F99E4}">
      <dgm:prSet/>
      <dgm:spPr/>
      <dgm:t>
        <a:bodyPr/>
        <a:lstStyle/>
        <a:p>
          <a:endParaRPr lang="en-US"/>
        </a:p>
      </dgm:t>
    </dgm:pt>
    <dgm:pt modelId="{586DB9CE-0C32-41BA-9D29-932B745C9879}" type="sibTrans" cxnId="{A5130F92-E2FC-42B1-9E7C-F7EBE38F99E4}">
      <dgm:prSet/>
      <dgm:spPr/>
      <dgm:t>
        <a:bodyPr/>
        <a:lstStyle/>
        <a:p>
          <a:endParaRPr lang="en-US"/>
        </a:p>
      </dgm:t>
    </dgm:pt>
    <dgm:pt modelId="{1FC2FDDD-6A1A-41EC-8AC6-A38A8135FC60}">
      <dgm:prSet phldrT="[Text]"/>
      <dgm:spPr/>
      <dgm:t>
        <a:bodyPr/>
        <a:lstStyle/>
        <a:p>
          <a:r>
            <a:rPr lang="en-US" dirty="0"/>
            <a:t>Patient Care (COMP)</a:t>
          </a:r>
        </a:p>
      </dgm:t>
    </dgm:pt>
    <dgm:pt modelId="{9343C5D8-2DA4-4987-8E63-47EC411320FB}" type="parTrans" cxnId="{672A87F1-B492-429E-BE75-4E542C187417}">
      <dgm:prSet/>
      <dgm:spPr/>
      <dgm:t>
        <a:bodyPr/>
        <a:lstStyle/>
        <a:p>
          <a:endParaRPr lang="en-US"/>
        </a:p>
      </dgm:t>
    </dgm:pt>
    <dgm:pt modelId="{240026D0-00E8-417B-B1E2-1181F62AF14C}" type="sibTrans" cxnId="{672A87F1-B492-429E-BE75-4E542C187417}">
      <dgm:prSet/>
      <dgm:spPr/>
      <dgm:t>
        <a:bodyPr/>
        <a:lstStyle/>
        <a:p>
          <a:endParaRPr lang="en-US"/>
        </a:p>
      </dgm:t>
    </dgm:pt>
    <dgm:pt modelId="{46B7F61B-0F15-44B6-AB5B-E4898128297A}">
      <dgm:prSet phldrT="[Text]"/>
      <dgm:spPr/>
      <dgm:t>
        <a:bodyPr/>
        <a:lstStyle/>
        <a:p>
          <a:r>
            <a:rPr lang="en-US" dirty="0"/>
            <a:t>Gather a history and perform a physical examination (EPA)</a:t>
          </a:r>
        </a:p>
      </dgm:t>
    </dgm:pt>
    <dgm:pt modelId="{A18925BF-882B-4778-A936-CC722EA31488}" type="parTrans" cxnId="{7395E545-A381-4F46-B5F6-AE4DCD41960A}">
      <dgm:prSet/>
      <dgm:spPr/>
      <dgm:t>
        <a:bodyPr/>
        <a:lstStyle/>
        <a:p>
          <a:endParaRPr lang="en-US"/>
        </a:p>
      </dgm:t>
    </dgm:pt>
    <dgm:pt modelId="{7A7566BA-C8E1-4449-A104-872E4F44DC2C}" type="sibTrans" cxnId="{7395E545-A381-4F46-B5F6-AE4DCD41960A}">
      <dgm:prSet/>
      <dgm:spPr/>
      <dgm:t>
        <a:bodyPr/>
        <a:lstStyle/>
        <a:p>
          <a:endParaRPr lang="en-US"/>
        </a:p>
      </dgm:t>
    </dgm:pt>
    <dgm:pt modelId="{18DD5646-012F-46E8-AA8F-74010BEB737B}" type="pres">
      <dgm:prSet presAssocID="{C502B7A1-D47A-4854-88A8-C5CD2E961C4E}" presName="Name0" presStyleCnt="0">
        <dgm:presLayoutVars>
          <dgm:dir/>
          <dgm:resizeHandles val="exact"/>
        </dgm:presLayoutVars>
      </dgm:prSet>
      <dgm:spPr/>
    </dgm:pt>
    <dgm:pt modelId="{EEB27045-DA6A-4AF6-A792-8B1198425AEF}" type="pres">
      <dgm:prSet presAssocID="{173BF978-043C-494D-896E-26940BFDDE4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229A1-96C2-4507-9F4B-ECC09FAA4481}" type="pres">
      <dgm:prSet presAssocID="{03FE706B-2458-4CFC-8D96-147D3750009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21A6C00-2647-4B90-BF4B-6C21927EDB00}" type="pres">
      <dgm:prSet presAssocID="{03FE706B-2458-4CFC-8D96-147D3750009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DF6E563-213D-4F20-A5F9-3C30D46CCCBC}" type="pres">
      <dgm:prSet presAssocID="{94D6A253-51B4-4F36-8EED-F3F2599B4B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4FF87-1A53-492C-AB6D-2B756AFF413F}" type="pres">
      <dgm:prSet presAssocID="{1D1D7611-3CD5-473D-B0DE-781A17ACAB5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2D3F749-C2AF-4AB5-AE1A-7674D181D4DD}" type="pres">
      <dgm:prSet presAssocID="{1D1D7611-3CD5-473D-B0DE-781A17ACAB5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C622345-FE37-47C7-BCED-BB9E28EFBCF1}" type="pres">
      <dgm:prSet presAssocID="{689CD2A7-0136-43AD-83F8-91248F90E7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F39DD-A10E-447D-8619-EA228CE3FC21}" type="pres">
      <dgm:prSet presAssocID="{586DB9CE-0C32-41BA-9D29-932B745C987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F343637-6CB1-4051-9083-721DC6CF3E90}" type="pres">
      <dgm:prSet presAssocID="{586DB9CE-0C32-41BA-9D29-932B745C987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A6A9596-E51A-4018-B2FA-9BAE388929FC}" type="pres">
      <dgm:prSet presAssocID="{1FC2FDDD-6A1A-41EC-8AC6-A38A8135FC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5643F-26B6-4871-B4E3-BB37D5DE23FA}" type="pres">
      <dgm:prSet presAssocID="{240026D0-00E8-417B-B1E2-1181F62AF14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0EB1553-5F8E-42FD-AFEC-1F82CF66B884}" type="pres">
      <dgm:prSet presAssocID="{240026D0-00E8-417B-B1E2-1181F62AF14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A8AF2E0-E28D-4366-B0FE-F56EC1DE9A37}" type="pres">
      <dgm:prSet presAssocID="{46B7F61B-0F15-44B6-AB5B-E489812829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4440C0-A5DB-454E-B2DA-E84131D5E4D1}" type="presOf" srcId="{586DB9CE-0C32-41BA-9D29-932B745C9879}" destId="{8D1F39DD-A10E-447D-8619-EA228CE3FC21}" srcOrd="0" destOrd="0" presId="urn:microsoft.com/office/officeart/2005/8/layout/process1"/>
    <dgm:cxn modelId="{6E29866A-F0D0-4DD0-A2E0-5D1888E526D1}" srcId="{C502B7A1-D47A-4854-88A8-C5CD2E961C4E}" destId="{94D6A253-51B4-4F36-8EED-F3F2599B4B3B}" srcOrd="1" destOrd="0" parTransId="{6F6151CE-35CF-4EAD-8EA5-0849C2B2B08F}" sibTransId="{1D1D7611-3CD5-473D-B0DE-781A17ACAB59}"/>
    <dgm:cxn modelId="{AD3690C7-0CAC-4896-BB07-9289A6C6C368}" type="presOf" srcId="{1D1D7611-3CD5-473D-B0DE-781A17ACAB59}" destId="{1D34FF87-1A53-492C-AB6D-2B756AFF413F}" srcOrd="0" destOrd="0" presId="urn:microsoft.com/office/officeart/2005/8/layout/process1"/>
    <dgm:cxn modelId="{53A7761D-929A-4B5A-AB3C-252BB875E4DD}" type="presOf" srcId="{03FE706B-2458-4CFC-8D96-147D3750009E}" destId="{521A6C00-2647-4B90-BF4B-6C21927EDB00}" srcOrd="1" destOrd="0" presId="urn:microsoft.com/office/officeart/2005/8/layout/process1"/>
    <dgm:cxn modelId="{D2D6D918-7ECA-4E83-BE74-85CDE7631B8B}" type="presOf" srcId="{173BF978-043C-494D-896E-26940BFDDE40}" destId="{EEB27045-DA6A-4AF6-A792-8B1198425AEF}" srcOrd="0" destOrd="0" presId="urn:microsoft.com/office/officeart/2005/8/layout/process1"/>
    <dgm:cxn modelId="{71F42464-F683-430A-BBA3-0E6C60A590C2}" type="presOf" srcId="{C502B7A1-D47A-4854-88A8-C5CD2E961C4E}" destId="{18DD5646-012F-46E8-AA8F-74010BEB737B}" srcOrd="0" destOrd="0" presId="urn:microsoft.com/office/officeart/2005/8/layout/process1"/>
    <dgm:cxn modelId="{672A87F1-B492-429E-BE75-4E542C187417}" srcId="{C502B7A1-D47A-4854-88A8-C5CD2E961C4E}" destId="{1FC2FDDD-6A1A-41EC-8AC6-A38A8135FC60}" srcOrd="3" destOrd="0" parTransId="{9343C5D8-2DA4-4987-8E63-47EC411320FB}" sibTransId="{240026D0-00E8-417B-B1E2-1181F62AF14C}"/>
    <dgm:cxn modelId="{1DC16AE3-529C-404A-AF36-D0CBEB3476CB}" type="presOf" srcId="{1D1D7611-3CD5-473D-B0DE-781A17ACAB59}" destId="{62D3F749-C2AF-4AB5-AE1A-7674D181D4DD}" srcOrd="1" destOrd="0" presId="urn:microsoft.com/office/officeart/2005/8/layout/process1"/>
    <dgm:cxn modelId="{00C72A23-9C52-43BD-9C44-4B72DA2F7BBF}" type="presOf" srcId="{240026D0-00E8-417B-B1E2-1181F62AF14C}" destId="{60EB1553-5F8E-42FD-AFEC-1F82CF66B884}" srcOrd="1" destOrd="0" presId="urn:microsoft.com/office/officeart/2005/8/layout/process1"/>
    <dgm:cxn modelId="{BA23E91F-EDE4-40E3-9A9A-3149E6649CBC}" srcId="{C502B7A1-D47A-4854-88A8-C5CD2E961C4E}" destId="{173BF978-043C-494D-896E-26940BFDDE40}" srcOrd="0" destOrd="0" parTransId="{BFF52B82-C284-4667-B592-4B5BF383C47B}" sibTransId="{03FE706B-2458-4CFC-8D96-147D3750009E}"/>
    <dgm:cxn modelId="{09A18A9A-70C0-4B26-AFF5-D480EF3CA821}" type="presOf" srcId="{94D6A253-51B4-4F36-8EED-F3F2599B4B3B}" destId="{1DF6E563-213D-4F20-A5F9-3C30D46CCCBC}" srcOrd="0" destOrd="0" presId="urn:microsoft.com/office/officeart/2005/8/layout/process1"/>
    <dgm:cxn modelId="{1C140B86-5830-4EFF-816D-58FB4F2C6645}" type="presOf" srcId="{1FC2FDDD-6A1A-41EC-8AC6-A38A8135FC60}" destId="{5A6A9596-E51A-4018-B2FA-9BAE388929FC}" srcOrd="0" destOrd="0" presId="urn:microsoft.com/office/officeart/2005/8/layout/process1"/>
    <dgm:cxn modelId="{E865C454-E039-438D-B4D7-D7D25B28F788}" type="presOf" srcId="{586DB9CE-0C32-41BA-9D29-932B745C9879}" destId="{5F343637-6CB1-4051-9083-721DC6CF3E90}" srcOrd="1" destOrd="0" presId="urn:microsoft.com/office/officeart/2005/8/layout/process1"/>
    <dgm:cxn modelId="{7395E545-A381-4F46-B5F6-AE4DCD41960A}" srcId="{C502B7A1-D47A-4854-88A8-C5CD2E961C4E}" destId="{46B7F61B-0F15-44B6-AB5B-E4898128297A}" srcOrd="4" destOrd="0" parTransId="{A18925BF-882B-4778-A936-CC722EA31488}" sibTransId="{7A7566BA-C8E1-4449-A104-872E4F44DC2C}"/>
    <dgm:cxn modelId="{4F54F019-D3CD-467E-8607-4C1434AAB54E}" type="presOf" srcId="{689CD2A7-0136-43AD-83F8-91248F90E750}" destId="{BC622345-FE37-47C7-BCED-BB9E28EFBCF1}" srcOrd="0" destOrd="0" presId="urn:microsoft.com/office/officeart/2005/8/layout/process1"/>
    <dgm:cxn modelId="{0AC70256-14B6-472B-896B-8BB5C5A83081}" type="presOf" srcId="{46B7F61B-0F15-44B6-AB5B-E4898128297A}" destId="{1A8AF2E0-E28D-4366-B0FE-F56EC1DE9A37}" srcOrd="0" destOrd="0" presId="urn:microsoft.com/office/officeart/2005/8/layout/process1"/>
    <dgm:cxn modelId="{A5130F92-E2FC-42B1-9E7C-F7EBE38F99E4}" srcId="{C502B7A1-D47A-4854-88A8-C5CD2E961C4E}" destId="{689CD2A7-0136-43AD-83F8-91248F90E750}" srcOrd="2" destOrd="0" parTransId="{BB8B8EE1-7A42-437D-88EF-3070185D895E}" sibTransId="{586DB9CE-0C32-41BA-9D29-932B745C9879}"/>
    <dgm:cxn modelId="{4C279575-130F-42AD-9DA4-111E588FEBD7}" type="presOf" srcId="{03FE706B-2458-4CFC-8D96-147D3750009E}" destId="{1F1229A1-96C2-4507-9F4B-ECC09FAA4481}" srcOrd="0" destOrd="0" presId="urn:microsoft.com/office/officeart/2005/8/layout/process1"/>
    <dgm:cxn modelId="{62DE3E06-7A59-4AFB-B441-86151B8AF8B8}" type="presOf" srcId="{240026D0-00E8-417B-B1E2-1181F62AF14C}" destId="{6105643F-26B6-4871-B4E3-BB37D5DE23FA}" srcOrd="0" destOrd="0" presId="urn:microsoft.com/office/officeart/2005/8/layout/process1"/>
    <dgm:cxn modelId="{28B878A3-5CD4-4825-A0EA-4174A65CEEA7}" type="presParOf" srcId="{18DD5646-012F-46E8-AA8F-74010BEB737B}" destId="{EEB27045-DA6A-4AF6-A792-8B1198425AEF}" srcOrd="0" destOrd="0" presId="urn:microsoft.com/office/officeart/2005/8/layout/process1"/>
    <dgm:cxn modelId="{8FE97C49-6ADA-4B97-A755-0086489B7C94}" type="presParOf" srcId="{18DD5646-012F-46E8-AA8F-74010BEB737B}" destId="{1F1229A1-96C2-4507-9F4B-ECC09FAA4481}" srcOrd="1" destOrd="0" presId="urn:microsoft.com/office/officeart/2005/8/layout/process1"/>
    <dgm:cxn modelId="{39B6E31C-F1CA-40C9-BDDE-58A64F7B3D72}" type="presParOf" srcId="{1F1229A1-96C2-4507-9F4B-ECC09FAA4481}" destId="{521A6C00-2647-4B90-BF4B-6C21927EDB00}" srcOrd="0" destOrd="0" presId="urn:microsoft.com/office/officeart/2005/8/layout/process1"/>
    <dgm:cxn modelId="{8CAEF8B0-810F-45B3-8B9B-D12ED6006093}" type="presParOf" srcId="{18DD5646-012F-46E8-AA8F-74010BEB737B}" destId="{1DF6E563-213D-4F20-A5F9-3C30D46CCCBC}" srcOrd="2" destOrd="0" presId="urn:microsoft.com/office/officeart/2005/8/layout/process1"/>
    <dgm:cxn modelId="{8046728C-D2C7-4ADE-BCC9-A2735CA531C3}" type="presParOf" srcId="{18DD5646-012F-46E8-AA8F-74010BEB737B}" destId="{1D34FF87-1A53-492C-AB6D-2B756AFF413F}" srcOrd="3" destOrd="0" presId="urn:microsoft.com/office/officeart/2005/8/layout/process1"/>
    <dgm:cxn modelId="{A7A8F8DF-235D-4825-AF97-7D4510C168E5}" type="presParOf" srcId="{1D34FF87-1A53-492C-AB6D-2B756AFF413F}" destId="{62D3F749-C2AF-4AB5-AE1A-7674D181D4DD}" srcOrd="0" destOrd="0" presId="urn:microsoft.com/office/officeart/2005/8/layout/process1"/>
    <dgm:cxn modelId="{52255458-757E-4A66-9D0C-70EA6A94D68E}" type="presParOf" srcId="{18DD5646-012F-46E8-AA8F-74010BEB737B}" destId="{BC622345-FE37-47C7-BCED-BB9E28EFBCF1}" srcOrd="4" destOrd="0" presId="urn:microsoft.com/office/officeart/2005/8/layout/process1"/>
    <dgm:cxn modelId="{2B113AF0-536B-4A4B-A16B-66D4605555FE}" type="presParOf" srcId="{18DD5646-012F-46E8-AA8F-74010BEB737B}" destId="{8D1F39DD-A10E-447D-8619-EA228CE3FC21}" srcOrd="5" destOrd="0" presId="urn:microsoft.com/office/officeart/2005/8/layout/process1"/>
    <dgm:cxn modelId="{A6017E8A-5B40-410C-9BBA-A06E50236B68}" type="presParOf" srcId="{8D1F39DD-A10E-447D-8619-EA228CE3FC21}" destId="{5F343637-6CB1-4051-9083-721DC6CF3E90}" srcOrd="0" destOrd="0" presId="urn:microsoft.com/office/officeart/2005/8/layout/process1"/>
    <dgm:cxn modelId="{524D26BD-5FDB-4433-8092-9E206F4338E6}" type="presParOf" srcId="{18DD5646-012F-46E8-AA8F-74010BEB737B}" destId="{5A6A9596-E51A-4018-B2FA-9BAE388929FC}" srcOrd="6" destOrd="0" presId="urn:microsoft.com/office/officeart/2005/8/layout/process1"/>
    <dgm:cxn modelId="{2E7FED54-9928-4FC3-8C61-CAFAFA3EDB07}" type="presParOf" srcId="{18DD5646-012F-46E8-AA8F-74010BEB737B}" destId="{6105643F-26B6-4871-B4E3-BB37D5DE23FA}" srcOrd="7" destOrd="0" presId="urn:microsoft.com/office/officeart/2005/8/layout/process1"/>
    <dgm:cxn modelId="{74D6F19D-CD91-4E8C-8B59-120F831A32E1}" type="presParOf" srcId="{6105643F-26B6-4871-B4E3-BB37D5DE23FA}" destId="{60EB1553-5F8E-42FD-AFEC-1F82CF66B884}" srcOrd="0" destOrd="0" presId="urn:microsoft.com/office/officeart/2005/8/layout/process1"/>
    <dgm:cxn modelId="{A422C2A5-E992-4E29-B1D6-FA89A7C80C39}" type="presParOf" srcId="{18DD5646-012F-46E8-AA8F-74010BEB737B}" destId="{1A8AF2E0-E28D-4366-B0FE-F56EC1DE9A3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B27045-DA6A-4AF6-A792-8B1198425AEF}">
      <dsp:nvSpPr>
        <dsp:cNvPr id="0" name=""/>
        <dsp:cNvSpPr/>
      </dsp:nvSpPr>
      <dsp:spPr>
        <a:xfrm>
          <a:off x="5530" y="811974"/>
          <a:ext cx="1714594" cy="15170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Didactic session Learning Objectives (SLO)</a:t>
          </a:r>
        </a:p>
      </dsp:txBody>
      <dsp:txXfrm>
        <a:off x="5530" y="811974"/>
        <a:ext cx="1714594" cy="1517014"/>
      </dsp:txXfrm>
    </dsp:sp>
    <dsp:sp modelId="{1F1229A1-96C2-4507-9F4B-ECC09FAA4481}">
      <dsp:nvSpPr>
        <dsp:cNvPr id="0" name=""/>
        <dsp:cNvSpPr/>
      </dsp:nvSpPr>
      <dsp:spPr>
        <a:xfrm>
          <a:off x="1891584" y="1357871"/>
          <a:ext cx="363493" cy="425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891584" y="1357871"/>
        <a:ext cx="363493" cy="425219"/>
      </dsp:txXfrm>
    </dsp:sp>
    <dsp:sp modelId="{1DF6E563-213D-4F20-A5F9-3C30D46CCCBC}">
      <dsp:nvSpPr>
        <dsp:cNvPr id="0" name=""/>
        <dsp:cNvSpPr/>
      </dsp:nvSpPr>
      <dsp:spPr>
        <a:xfrm>
          <a:off x="2405962" y="811974"/>
          <a:ext cx="1714594" cy="15170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Clerkship Learning Objectives (CLO)</a:t>
          </a:r>
        </a:p>
      </dsp:txBody>
      <dsp:txXfrm>
        <a:off x="2405962" y="811974"/>
        <a:ext cx="1714594" cy="1517014"/>
      </dsp:txXfrm>
    </dsp:sp>
    <dsp:sp modelId="{1D34FF87-1A53-492C-AB6D-2B756AFF413F}">
      <dsp:nvSpPr>
        <dsp:cNvPr id="0" name=""/>
        <dsp:cNvSpPr/>
      </dsp:nvSpPr>
      <dsp:spPr>
        <a:xfrm>
          <a:off x="4292016" y="1357871"/>
          <a:ext cx="363493" cy="425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292016" y="1357871"/>
        <a:ext cx="363493" cy="425219"/>
      </dsp:txXfrm>
    </dsp:sp>
    <dsp:sp modelId="{BC622345-FE37-47C7-BCED-BB9E28EFBCF1}">
      <dsp:nvSpPr>
        <dsp:cNvPr id="0" name=""/>
        <dsp:cNvSpPr/>
      </dsp:nvSpPr>
      <dsp:spPr>
        <a:xfrm>
          <a:off x="4806394" y="811974"/>
          <a:ext cx="1714594" cy="15170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Educational Program Objectives (EPOs = sub-competencies)</a:t>
          </a:r>
        </a:p>
      </dsp:txBody>
      <dsp:txXfrm>
        <a:off x="4806394" y="811974"/>
        <a:ext cx="1714594" cy="1517014"/>
      </dsp:txXfrm>
    </dsp:sp>
    <dsp:sp modelId="{8D1F39DD-A10E-447D-8619-EA228CE3FC21}">
      <dsp:nvSpPr>
        <dsp:cNvPr id="0" name=""/>
        <dsp:cNvSpPr/>
      </dsp:nvSpPr>
      <dsp:spPr>
        <a:xfrm>
          <a:off x="6692448" y="1357871"/>
          <a:ext cx="363493" cy="425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692448" y="1357871"/>
        <a:ext cx="363493" cy="425219"/>
      </dsp:txXfrm>
    </dsp:sp>
    <dsp:sp modelId="{5A6A9596-E51A-4018-B2FA-9BAE388929FC}">
      <dsp:nvSpPr>
        <dsp:cNvPr id="0" name=""/>
        <dsp:cNvSpPr/>
      </dsp:nvSpPr>
      <dsp:spPr>
        <a:xfrm>
          <a:off x="7206826" y="811974"/>
          <a:ext cx="1714594" cy="15170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Competency (COMP)</a:t>
          </a:r>
        </a:p>
      </dsp:txBody>
      <dsp:txXfrm>
        <a:off x="7206826" y="811974"/>
        <a:ext cx="1714594" cy="1517014"/>
      </dsp:txXfrm>
    </dsp:sp>
    <dsp:sp modelId="{6105643F-26B6-4871-B4E3-BB37D5DE23FA}">
      <dsp:nvSpPr>
        <dsp:cNvPr id="0" name=""/>
        <dsp:cNvSpPr/>
      </dsp:nvSpPr>
      <dsp:spPr>
        <a:xfrm>
          <a:off x="9092880" y="1357871"/>
          <a:ext cx="363493" cy="425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9092880" y="1357871"/>
        <a:ext cx="363493" cy="425219"/>
      </dsp:txXfrm>
    </dsp:sp>
    <dsp:sp modelId="{1A8AF2E0-E28D-4366-B0FE-F56EC1DE9A37}">
      <dsp:nvSpPr>
        <dsp:cNvPr id="0" name=""/>
        <dsp:cNvSpPr/>
      </dsp:nvSpPr>
      <dsp:spPr>
        <a:xfrm>
          <a:off x="9607258" y="811974"/>
          <a:ext cx="1714594" cy="15170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Entrustable Professional Activity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(EPA)</a:t>
          </a:r>
        </a:p>
      </dsp:txBody>
      <dsp:txXfrm>
        <a:off x="9607258" y="811974"/>
        <a:ext cx="1714594" cy="15170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B27045-DA6A-4AF6-A792-8B1198425AEF}">
      <dsp:nvSpPr>
        <dsp:cNvPr id="0" name=""/>
        <dsp:cNvSpPr/>
      </dsp:nvSpPr>
      <dsp:spPr>
        <a:xfrm>
          <a:off x="5530" y="284535"/>
          <a:ext cx="1714594" cy="25718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Review the necessary steps for performing an H&amp;P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(SLO)</a:t>
          </a:r>
        </a:p>
      </dsp:txBody>
      <dsp:txXfrm>
        <a:off x="5530" y="284535"/>
        <a:ext cx="1714594" cy="2571891"/>
      </dsp:txXfrm>
    </dsp:sp>
    <dsp:sp modelId="{1F1229A1-96C2-4507-9F4B-ECC09FAA4481}">
      <dsp:nvSpPr>
        <dsp:cNvPr id="0" name=""/>
        <dsp:cNvSpPr/>
      </dsp:nvSpPr>
      <dsp:spPr>
        <a:xfrm>
          <a:off x="1891584" y="1357871"/>
          <a:ext cx="363493" cy="425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891584" y="1357871"/>
        <a:ext cx="363493" cy="425219"/>
      </dsp:txXfrm>
    </dsp:sp>
    <dsp:sp modelId="{1DF6E563-213D-4F20-A5F9-3C30D46CCCBC}">
      <dsp:nvSpPr>
        <dsp:cNvPr id="0" name=""/>
        <dsp:cNvSpPr/>
      </dsp:nvSpPr>
      <dsp:spPr>
        <a:xfrm>
          <a:off x="2405962" y="284535"/>
          <a:ext cx="1714594" cy="25718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Demonstrate an accurate and appropriate patient history (CLO) </a:t>
          </a:r>
        </a:p>
      </dsp:txBody>
      <dsp:txXfrm>
        <a:off x="2405962" y="284535"/>
        <a:ext cx="1714594" cy="2571891"/>
      </dsp:txXfrm>
    </dsp:sp>
    <dsp:sp modelId="{1D34FF87-1A53-492C-AB6D-2B756AFF413F}">
      <dsp:nvSpPr>
        <dsp:cNvPr id="0" name=""/>
        <dsp:cNvSpPr/>
      </dsp:nvSpPr>
      <dsp:spPr>
        <a:xfrm>
          <a:off x="4292016" y="1357871"/>
          <a:ext cx="363493" cy="425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292016" y="1357871"/>
        <a:ext cx="363493" cy="425219"/>
      </dsp:txXfrm>
    </dsp:sp>
    <dsp:sp modelId="{BC622345-FE37-47C7-BCED-BB9E28EFBCF1}">
      <dsp:nvSpPr>
        <dsp:cNvPr id="0" name=""/>
        <dsp:cNvSpPr/>
      </dsp:nvSpPr>
      <dsp:spPr>
        <a:xfrm>
          <a:off x="4806394" y="284535"/>
          <a:ext cx="1714594" cy="25718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Obtain an accurate history and perform both complete and focused physical examinations that result in the best patient care possible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(EPO) </a:t>
          </a:r>
        </a:p>
      </dsp:txBody>
      <dsp:txXfrm>
        <a:off x="4806394" y="284535"/>
        <a:ext cx="1714594" cy="2571891"/>
      </dsp:txXfrm>
    </dsp:sp>
    <dsp:sp modelId="{8D1F39DD-A10E-447D-8619-EA228CE3FC21}">
      <dsp:nvSpPr>
        <dsp:cNvPr id="0" name=""/>
        <dsp:cNvSpPr/>
      </dsp:nvSpPr>
      <dsp:spPr>
        <a:xfrm>
          <a:off x="6692448" y="1357871"/>
          <a:ext cx="363493" cy="425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692448" y="1357871"/>
        <a:ext cx="363493" cy="425219"/>
      </dsp:txXfrm>
    </dsp:sp>
    <dsp:sp modelId="{5A6A9596-E51A-4018-B2FA-9BAE388929FC}">
      <dsp:nvSpPr>
        <dsp:cNvPr id="0" name=""/>
        <dsp:cNvSpPr/>
      </dsp:nvSpPr>
      <dsp:spPr>
        <a:xfrm>
          <a:off x="7206826" y="284535"/>
          <a:ext cx="1714594" cy="25718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Patient Care (COMP)</a:t>
          </a:r>
        </a:p>
      </dsp:txBody>
      <dsp:txXfrm>
        <a:off x="7206826" y="284535"/>
        <a:ext cx="1714594" cy="2571891"/>
      </dsp:txXfrm>
    </dsp:sp>
    <dsp:sp modelId="{6105643F-26B6-4871-B4E3-BB37D5DE23FA}">
      <dsp:nvSpPr>
        <dsp:cNvPr id="0" name=""/>
        <dsp:cNvSpPr/>
      </dsp:nvSpPr>
      <dsp:spPr>
        <a:xfrm>
          <a:off x="9092880" y="1357871"/>
          <a:ext cx="363493" cy="4252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9092880" y="1357871"/>
        <a:ext cx="363493" cy="425219"/>
      </dsp:txXfrm>
    </dsp:sp>
    <dsp:sp modelId="{1A8AF2E0-E28D-4366-B0FE-F56EC1DE9A37}">
      <dsp:nvSpPr>
        <dsp:cNvPr id="0" name=""/>
        <dsp:cNvSpPr/>
      </dsp:nvSpPr>
      <dsp:spPr>
        <a:xfrm>
          <a:off x="9607258" y="284535"/>
          <a:ext cx="1714594" cy="25718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Gather a history and perform a physical examination (EPA)</a:t>
          </a:r>
        </a:p>
      </dsp:txBody>
      <dsp:txXfrm>
        <a:off x="9607258" y="284535"/>
        <a:ext cx="1714594" cy="2571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73B90-0E36-4198-9CA5-0C3148338F80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CB4BF-E42C-4183-A01E-3AD59BF7C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06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Relationship Id="rId4" Type="http://schemas.openxmlformats.org/officeDocument/2006/relationships/hyperlink" Target="https://arizona.hosted.panopto.com/Panopto/Pages/Viewer.aspx?id=6117c16d-6e8d-4e7e-aa62-ffdb889a1738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Relationship Id="rId4" Type="http://schemas.openxmlformats.org/officeDocument/2006/relationships/hyperlink" Target="https://arizona.hosted.panopto.com/Panopto/Pages/Viewer.aspx?id=52c16091-ac8c-4dae-a1c1-aff40b629cd4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F26F-26A0-4B72-955C-753D80C4BA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43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CB4BF-E42C-4183-A01E-3AD59BF7C1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325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2F26F-26A0-4B72-955C-753D80C4BA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43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>
                <a:hlinkClick r:id="rId4"/>
              </a:rPr>
              <a:t>https://arizona.hosted.panopto.com/Panopto/Pages/Viewer.aspx?id=6117c16d-6e8d-4e7e-aa62-ffdb889a1738</a:t>
            </a:r>
            <a:r>
              <a:rPr lang="en-US" u="sng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sng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/>
              <a:t>Scenario revised to include cultural</a:t>
            </a:r>
            <a:r>
              <a:rPr lang="en-US" u="sng" baseline="0" dirty="0"/>
              <a:t> competency, diversity and inclusion components. – Katie and Jonathan  introduce scenarios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05A72-8405-47DF-98DF-2C8E1A943F2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73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https://arizona.hosted.panopto.com/Panopto/Pages/Viewer.aspx?id=52c16091-ac8c-4dae-a1c1-aff40b629cd4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05A72-8405-47DF-98DF-2C8E1A943F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237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CB4BF-E42C-4183-A01E-3AD59BF7C16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22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ED3E-9E98-034F-B476-57196AF2E0EE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17F-9714-D748-9223-7E639B739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19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ED3E-9E98-034F-B476-57196AF2E0EE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17F-9714-D748-9223-7E639B739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821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ED3E-9E98-034F-B476-57196AF2E0EE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17F-9714-D748-9223-7E639B739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69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ED3E-9E98-034F-B476-57196AF2E0EE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17F-9714-D748-9223-7E639B739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24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ED3E-9E98-034F-B476-57196AF2E0EE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17F-9714-D748-9223-7E639B739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032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ED3E-9E98-034F-B476-57196AF2E0EE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17F-9714-D748-9223-7E639B739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0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ED3E-9E98-034F-B476-57196AF2E0EE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17F-9714-D748-9223-7E639B739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08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ED3E-9E98-034F-B476-57196AF2E0EE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17F-9714-D748-9223-7E639B739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336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ED3E-9E98-034F-B476-57196AF2E0EE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17F-9714-D748-9223-7E639B739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74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ED3E-9E98-034F-B476-57196AF2E0EE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17F-9714-D748-9223-7E639B739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93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1ED3E-9E98-034F-B476-57196AF2E0EE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8D17F-9714-D748-9223-7E639B739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52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1ED3E-9E98-034F-B476-57196AF2E0EE}" type="datetimeFigureOut">
              <a:rPr lang="en-US" smtClean="0"/>
              <a:pPr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8D17F-9714-D748-9223-7E639B7396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00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profile/edit" TargetMode="External"/><Relationship Id="rId2" Type="http://schemas.openxmlformats.org/officeDocument/2006/relationships/hyperlink" Target="https://pollev.com/entru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polleverywhere.com/profile/coverage_area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izona.hosted.panopto.com/Panopto/Pages/Viewer.aspx?id=6117c16d-6e8d-4e7e-aa62-ffdb889a173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profile/edit" TargetMode="External"/><Relationship Id="rId2" Type="http://schemas.openxmlformats.org/officeDocument/2006/relationships/hyperlink" Target="https://pollev.com/entru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polleverywhere.com/profile/coverage_are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rizona.hosted.panopto.com/Panopto/Pages/Viewer.aspx?id=52c16091-ac8c-4dae-a1c1-aff40b629cd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profile/edit" TargetMode="External"/><Relationship Id="rId2" Type="http://schemas.openxmlformats.org/officeDocument/2006/relationships/hyperlink" Target="https://pollev.com/entru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polleverywhere.com/profile/coverage_are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profile/edit" TargetMode="External"/><Relationship Id="rId2" Type="http://schemas.openxmlformats.org/officeDocument/2006/relationships/hyperlink" Target="https://pollev.com/entru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polleverywhere.com/profile/coverage_are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profile/edit" TargetMode="External"/><Relationship Id="rId2" Type="http://schemas.openxmlformats.org/officeDocument/2006/relationships/hyperlink" Target="https://pollev.com/entru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polleverywhere.com/profile/coverage_are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profile/edit" TargetMode="External"/><Relationship Id="rId2" Type="http://schemas.openxmlformats.org/officeDocument/2006/relationships/hyperlink" Target="https://pollev.com/entrus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polleverywhere.com/profile/coverage_are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University or Arizona College of Medicine – Phoenix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11880" y="1825625"/>
            <a:ext cx="7522233" cy="4943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Core </a:t>
            </a:r>
            <a:r>
              <a:rPr lang="en-US" b="1" dirty="0" err="1">
                <a:solidFill>
                  <a:srgbClr val="C00000"/>
                </a:solidFill>
              </a:rPr>
              <a:t>E</a:t>
            </a:r>
            <a:r>
              <a:rPr lang="en-US" dirty="0" err="1"/>
              <a:t>ntrustable</a:t>
            </a:r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P</a:t>
            </a:r>
            <a:r>
              <a:rPr lang="en-US" dirty="0"/>
              <a:t>rofessional 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dirty="0"/>
              <a:t>ctivities (</a:t>
            </a:r>
            <a:r>
              <a:rPr lang="en-US" b="1" dirty="0">
                <a:solidFill>
                  <a:srgbClr val="C00000"/>
                </a:solidFill>
              </a:rPr>
              <a:t>EPA</a:t>
            </a:r>
            <a:r>
              <a:rPr lang="en-US" dirty="0"/>
              <a:t>s) for Entering Residency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13 activities </a:t>
            </a:r>
            <a:r>
              <a:rPr lang="en-US" dirty="0"/>
              <a:t>that all medical students should be able to perform upon entering residency, regardless of their future career specialty. </a:t>
            </a:r>
          </a:p>
          <a:p>
            <a:r>
              <a:rPr lang="en-US" dirty="0"/>
              <a:t>Based on a </a:t>
            </a:r>
            <a:r>
              <a:rPr lang="en-US" b="1" dirty="0"/>
              <a:t>performance gap between medical school and residency training.</a:t>
            </a:r>
          </a:p>
          <a:p>
            <a:r>
              <a:rPr lang="en-US" dirty="0"/>
              <a:t>EPAs chosen as the framework for the guide because they offer a </a:t>
            </a:r>
            <a:r>
              <a:rPr lang="en-US" b="1" dirty="0"/>
              <a:t>practical approach to assessing competence in real-world settings </a:t>
            </a:r>
            <a:r>
              <a:rPr lang="en-US" dirty="0"/>
              <a:t>and impact both learners and patients</a:t>
            </a:r>
          </a:p>
          <a:p>
            <a:r>
              <a:rPr lang="en-US" dirty="0"/>
              <a:t>EPAs by definition require the </a:t>
            </a:r>
            <a:r>
              <a:rPr lang="en-US" b="1" dirty="0"/>
              <a:t>integration of competencies</a:t>
            </a:r>
            <a:r>
              <a:rPr lang="en-US" dirty="0"/>
              <a:t>, and competencies are best assessed in the context of performance (as can be provided by the EPA framework).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Core </a:t>
            </a:r>
            <a:r>
              <a:rPr lang="en-US" dirty="0" err="1">
                <a:solidFill>
                  <a:schemeClr val="tx1"/>
                </a:solidFill>
              </a:rPr>
              <a:t>Entrustable</a:t>
            </a:r>
            <a:r>
              <a:rPr lang="en-US" dirty="0">
                <a:solidFill>
                  <a:schemeClr val="tx1"/>
                </a:solidFill>
              </a:rPr>
              <a:t> Professional Activities for Entering Residency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Faculty and Learners’ Guide, AAMC, May 2014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29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1" y="272143"/>
            <a:ext cx="9938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 EPA’s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5181600" cy="4652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EPA 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: Gather a history and perform a physical examination</a:t>
            </a:r>
          </a:p>
          <a:p>
            <a:r>
              <a:rPr lang="en-US" b="1" dirty="0"/>
              <a:t>EPA 2</a:t>
            </a:r>
            <a:r>
              <a:rPr lang="en-US" dirty="0"/>
              <a:t>: Prioritize a differential diagnosis following a clinical encounter . </a:t>
            </a:r>
          </a:p>
          <a:p>
            <a:r>
              <a:rPr lang="en-US" b="1" dirty="0"/>
              <a:t>EPA 3</a:t>
            </a:r>
            <a:r>
              <a:rPr lang="en-US" dirty="0"/>
              <a:t>: Recommend and interpret common diagnostic and screening tests </a:t>
            </a:r>
          </a:p>
          <a:p>
            <a:r>
              <a:rPr lang="en-US" b="1" dirty="0"/>
              <a:t>EPA 4</a:t>
            </a:r>
            <a:r>
              <a:rPr lang="en-US" dirty="0"/>
              <a:t>: Enter and discuss orders and prescriptions</a:t>
            </a:r>
          </a:p>
          <a:p>
            <a:r>
              <a:rPr lang="en-US" b="1" dirty="0"/>
              <a:t>EPA 5</a:t>
            </a:r>
            <a:r>
              <a:rPr lang="en-US" dirty="0"/>
              <a:t>: Document a clinical encounter in the patient record </a:t>
            </a:r>
          </a:p>
          <a:p>
            <a:r>
              <a:rPr lang="en-US" b="1" dirty="0"/>
              <a:t>EPA 6</a:t>
            </a:r>
            <a:r>
              <a:rPr lang="en-US" dirty="0"/>
              <a:t>: Provide an oral presentation of a clinical encounter </a:t>
            </a:r>
          </a:p>
          <a:p>
            <a:r>
              <a:rPr lang="en-US" b="1" dirty="0"/>
              <a:t>EPA 7</a:t>
            </a:r>
            <a:r>
              <a:rPr lang="en-US" dirty="0"/>
              <a:t>: Form clinical questions and retrieve evidence to advance patient care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019800" y="1524000"/>
            <a:ext cx="5334000" cy="4652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EPA 8</a:t>
            </a:r>
            <a:r>
              <a:rPr lang="en-US" dirty="0"/>
              <a:t>: Give or receive a patient handover to transition care responsibility </a:t>
            </a:r>
          </a:p>
          <a:p>
            <a:r>
              <a:rPr lang="en-US" b="1" dirty="0"/>
              <a:t>EPA 9</a:t>
            </a:r>
            <a:r>
              <a:rPr lang="en-US" dirty="0"/>
              <a:t>: Collaborate as a member of an </a:t>
            </a:r>
            <a:r>
              <a:rPr lang="en-US" dirty="0" err="1"/>
              <a:t>interprofessional</a:t>
            </a:r>
            <a:r>
              <a:rPr lang="en-US" dirty="0"/>
              <a:t> team . </a:t>
            </a:r>
          </a:p>
          <a:p>
            <a:r>
              <a:rPr lang="en-US" b="1" dirty="0"/>
              <a:t>EPA 10</a:t>
            </a:r>
            <a:r>
              <a:rPr lang="en-US" dirty="0"/>
              <a:t>: Recognize a patient requiring urgent or emergent care and initiate evaluation and management . </a:t>
            </a:r>
          </a:p>
          <a:p>
            <a:r>
              <a:rPr lang="en-US" b="1" dirty="0"/>
              <a:t>EPA 11</a:t>
            </a:r>
            <a:r>
              <a:rPr lang="en-US" dirty="0"/>
              <a:t>: Obtain informed consent for tests and/or procedures. </a:t>
            </a:r>
          </a:p>
          <a:p>
            <a:r>
              <a:rPr lang="en-US" b="1" dirty="0"/>
              <a:t>EPA 12</a:t>
            </a:r>
            <a:r>
              <a:rPr lang="en-US" dirty="0"/>
              <a:t>: Perform general procedures of a physician </a:t>
            </a:r>
          </a:p>
          <a:p>
            <a:r>
              <a:rPr lang="en-US" b="1" dirty="0"/>
              <a:t>EPA 13</a:t>
            </a:r>
            <a:r>
              <a:rPr lang="en-US" dirty="0"/>
              <a:t>: Identify system failures and contribute to a culture of safety and improvement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9870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EPAs Continued.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</a:t>
            </a:r>
            <a:r>
              <a:rPr lang="en-US" i="1" dirty="0"/>
              <a:t>competencies are foundational to all of the EPAs </a:t>
            </a:r>
            <a:r>
              <a:rPr lang="en-US" dirty="0"/>
              <a:t>because they are required for any entrustment decision: </a:t>
            </a:r>
          </a:p>
          <a:p>
            <a:pPr marL="457200" lvl="1" indent="0">
              <a:buNone/>
            </a:pPr>
            <a:r>
              <a:rPr lang="en-US" dirty="0"/>
              <a:t>1) </a:t>
            </a:r>
            <a:r>
              <a:rPr lang="en-US" i="1" dirty="0"/>
              <a:t>trustworthiness </a:t>
            </a:r>
            <a:r>
              <a:rPr lang="en-US" dirty="0"/>
              <a:t>and </a:t>
            </a:r>
          </a:p>
          <a:p>
            <a:pPr marL="457200" lvl="1" indent="0">
              <a:buNone/>
            </a:pPr>
            <a:r>
              <a:rPr lang="en-US" dirty="0"/>
              <a:t>2) </a:t>
            </a:r>
            <a:r>
              <a:rPr lang="en-US" i="1" dirty="0"/>
              <a:t>self-awareness of limitations that leads to appropriate help-seeking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40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Does Your Organization Use EPA’s</a:t>
            </a:r>
            <a:r>
              <a:rPr lang="en-US" b="1" dirty="0"/>
              <a:t>(</a:t>
            </a:r>
            <a:r>
              <a:rPr lang="en-US" b="1" dirty="0" err="1"/>
              <a:t>Entrustable</a:t>
            </a:r>
            <a:r>
              <a:rPr lang="en-US" b="1" dirty="0"/>
              <a:t> Professional Activity)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74" y="1925016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web page: </a:t>
            </a:r>
            <a:r>
              <a:rPr lang="en-US" dirty="0">
                <a:hlinkClick r:id="rId2"/>
              </a:rPr>
              <a:t>PollEv.com/entrust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 Text </a:t>
            </a:r>
            <a:r>
              <a:rPr lang="en-US" dirty="0">
                <a:hlinkClick r:id="rId3"/>
              </a:rPr>
              <a:t>ENTRUST to </a:t>
            </a:r>
            <a:r>
              <a:rPr lang="en-US" dirty="0">
                <a:hlinkClick r:id="rId4"/>
              </a:rPr>
              <a:t>22333 to join the session, then text a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44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EPOs to EPAs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837084883"/>
              </p:ext>
            </p:extLst>
          </p:nvPr>
        </p:nvGraphicFramePr>
        <p:xfrm>
          <a:off x="432308" y="1110996"/>
          <a:ext cx="11327384" cy="314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228808238"/>
              </p:ext>
            </p:extLst>
          </p:nvPr>
        </p:nvGraphicFramePr>
        <p:xfrm>
          <a:off x="432308" y="3717037"/>
          <a:ext cx="11327384" cy="314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3906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 Assessment Structure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97986"/>
            <a:ext cx="10515600" cy="437897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Guided by EPO framework, linked to EPAs</a:t>
            </a:r>
          </a:p>
          <a:p>
            <a:r>
              <a:rPr lang="en-US" dirty="0"/>
              <a:t>Developmentally-based on milestone structure</a:t>
            </a:r>
          </a:p>
          <a:p>
            <a:r>
              <a:rPr lang="en-US" dirty="0"/>
              <a:t>Increasing levels of performance from pre-clinical to clinical</a:t>
            </a:r>
          </a:p>
          <a:p>
            <a:r>
              <a:rPr lang="en-US" dirty="0"/>
              <a:t>Account for critical deficiencies</a:t>
            </a:r>
          </a:p>
          <a:p>
            <a:r>
              <a:rPr lang="en-US" dirty="0"/>
              <a:t>Progression of student performance observed over time</a:t>
            </a:r>
          </a:p>
          <a:p>
            <a:r>
              <a:rPr lang="en-US" dirty="0"/>
              <a:t>Clerkship-contextual environment</a:t>
            </a:r>
          </a:p>
          <a:p>
            <a:pPr lvl="1"/>
            <a:r>
              <a:rPr lang="en-US" dirty="0"/>
              <a:t>Level of supervision embedded within environment and stage of training</a:t>
            </a:r>
          </a:p>
          <a:p>
            <a:pPr lvl="2"/>
            <a:r>
              <a:rPr lang="en-US" dirty="0"/>
              <a:t>Not entrusted to perform w/Direct Supervision = pre-MS1</a:t>
            </a:r>
          </a:p>
          <a:p>
            <a:pPr lvl="2"/>
            <a:r>
              <a:rPr lang="en-US" dirty="0"/>
              <a:t>Entrusted to perform w/ Direct Supervision = MS1 &amp; MS2; small group, onsite training</a:t>
            </a:r>
          </a:p>
          <a:p>
            <a:pPr lvl="2"/>
            <a:r>
              <a:rPr lang="en-US" dirty="0"/>
              <a:t>Entrusted to perform w/ Indirect Supervision = MS3; individual w/attending, off site training</a:t>
            </a:r>
          </a:p>
          <a:p>
            <a:pPr lvl="2"/>
            <a:r>
              <a:rPr lang="en-US" dirty="0"/>
              <a:t>Entrusted to perform w/o Supervision or aspirational= MS3 &amp; MS4; individual, off site training</a:t>
            </a:r>
          </a:p>
          <a:p>
            <a:r>
              <a:rPr lang="en-US" dirty="0"/>
              <a:t>Individualized and unbiased, specific feedback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068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74276"/>
            <a:ext cx="10515600" cy="1325563"/>
          </a:xfrm>
        </p:spPr>
        <p:txBody>
          <a:bodyPr/>
          <a:lstStyle/>
          <a:p>
            <a:r>
              <a:rPr lang="en-US" dirty="0"/>
              <a:t>Sample Clerkship Assessment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4889" t="15381" r="8173" b="14374"/>
          <a:stretch/>
        </p:blipFill>
        <p:spPr bwMode="auto">
          <a:xfrm>
            <a:off x="633395" y="1438446"/>
            <a:ext cx="7546778" cy="5320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65064" t="17660" r="8313" b="13406"/>
          <a:stretch/>
        </p:blipFill>
        <p:spPr bwMode="auto">
          <a:xfrm>
            <a:off x="4231976" y="1328718"/>
            <a:ext cx="7421722" cy="5307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55648" y="3319272"/>
            <a:ext cx="6424525" cy="576072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22653" y="5309044"/>
            <a:ext cx="5857724" cy="469964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4971" y="5021008"/>
            <a:ext cx="7388727" cy="913448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5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pPr lvl="0" algn="ctr" eaLnBrk="0" hangingPunct="0">
              <a:lnSpc>
                <a:spcPct val="95000"/>
              </a:lnSpc>
              <a:spcBef>
                <a:spcPts val="600"/>
              </a:spcBef>
              <a:defRPr/>
            </a:pPr>
            <a:r>
              <a:rPr lang="en-US" sz="4800" dirty="0">
                <a:solidFill>
                  <a:schemeClr val="bg1"/>
                </a:solidFill>
              </a:rPr>
              <a:t>Grade Distribution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121920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9218" y="2170964"/>
            <a:ext cx="839478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 dirty="0"/>
              <a:t>Inconsistencies Prevail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Quality Control by Office of Assessment and Evaluation  </a:t>
            </a:r>
          </a:p>
          <a:p>
            <a:pPr>
              <a:buFont typeface="Arial" charset="0"/>
              <a:buChar char="•"/>
            </a:pPr>
            <a:endParaRPr lang="en-US" sz="2800" dirty="0"/>
          </a:p>
          <a:p>
            <a:pPr>
              <a:buFont typeface="Arial" charset="0"/>
              <a:buChar char="•"/>
            </a:pPr>
            <a:r>
              <a:rPr lang="en-US" sz="2800" dirty="0"/>
              <a:t>Faculty Development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Annual site visit</a:t>
            </a:r>
          </a:p>
          <a:p>
            <a:pPr lvl="1">
              <a:buFont typeface="Arial" charset="0"/>
              <a:buChar char="•"/>
            </a:pPr>
            <a:r>
              <a:rPr lang="en-US" sz="2800" dirty="0"/>
              <a:t>OAE “road show</a:t>
            </a:r>
            <a:r>
              <a:rPr lang="en-US" dirty="0" smtClean="0"/>
              <a:t>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88960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52091" y="388190"/>
          <a:ext cx="11053833" cy="5503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516597" y="507611"/>
          <a:ext cx="11120437" cy="528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3517" y="6261497"/>
            <a:ext cx="350744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Diagnosis Milestones: </a:t>
            </a:r>
            <a:br>
              <a:rPr lang="en-US" b="1" dirty="0"/>
            </a:br>
            <a:r>
              <a:rPr lang="en-US" b="1" dirty="0"/>
              <a:t>A Roadmap Through ‘Entrusting’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Kathleen Brite, MD</a:t>
            </a:r>
          </a:p>
          <a:p>
            <a:pPr marL="457200" lvl="1" indent="0">
              <a:buNone/>
            </a:pPr>
            <a:r>
              <a:rPr lang="en-US" dirty="0"/>
              <a:t>Director, Family Community and Preventive Medicine Clerkship </a:t>
            </a:r>
          </a:p>
          <a:p>
            <a:pPr marL="457200" lvl="1" indent="0">
              <a:buNone/>
            </a:pPr>
            <a:r>
              <a:rPr lang="en-US" dirty="0"/>
              <a:t>University of Arizona COM-Phoenix</a:t>
            </a:r>
          </a:p>
          <a:p>
            <a:pPr marL="0" indent="0">
              <a:buNone/>
            </a:pPr>
            <a:r>
              <a:rPr lang="en-US" b="1" dirty="0"/>
              <a:t>Christine </a:t>
            </a:r>
            <a:r>
              <a:rPr lang="en-US" b="1" dirty="0" err="1"/>
              <a:t>Savi</a:t>
            </a:r>
            <a:r>
              <a:rPr lang="en-US" b="1" dirty="0"/>
              <a:t>, PhD</a:t>
            </a:r>
            <a:endParaRPr lang="en-US" sz="4000" b="1" dirty="0"/>
          </a:p>
          <a:p>
            <a:pPr marL="457200" lvl="1" indent="0">
              <a:buNone/>
            </a:pPr>
            <a:r>
              <a:rPr lang="en-US" dirty="0"/>
              <a:t>Assistant Dean, Assessment and Quality Improvement</a:t>
            </a:r>
            <a:endParaRPr lang="en-US" sz="3600" dirty="0"/>
          </a:p>
          <a:p>
            <a:pPr marL="457200" lvl="1" indent="0">
              <a:buNone/>
            </a:pPr>
            <a:r>
              <a:rPr lang="en-US" dirty="0"/>
              <a:t>Texas Christian University and University of North Texas HSC School of Medicine	</a:t>
            </a:r>
          </a:p>
          <a:p>
            <a:pPr marL="0" indent="0">
              <a:buNone/>
            </a:pPr>
            <a:r>
              <a:rPr lang="en-US" b="1" dirty="0"/>
              <a:t>Jonathan Cartsonis, MD</a:t>
            </a:r>
          </a:p>
          <a:p>
            <a:pPr marL="457200" lvl="1" indent="0">
              <a:buNone/>
            </a:pPr>
            <a:r>
              <a:rPr lang="en-US" dirty="0"/>
              <a:t>Director, Rural Health Professions Program </a:t>
            </a:r>
          </a:p>
          <a:p>
            <a:pPr marL="457200" lvl="1" indent="0">
              <a:buNone/>
            </a:pPr>
            <a:r>
              <a:rPr lang="en-US" dirty="0"/>
              <a:t>University of Arizona COM-Phoenix</a:t>
            </a:r>
          </a:p>
          <a:p>
            <a:pPr marL="0" indent="0">
              <a:buNone/>
            </a:pPr>
            <a:r>
              <a:rPr lang="en-US" b="1" dirty="0"/>
              <a:t>Taylor Pitt, MS3 </a:t>
            </a:r>
          </a:p>
          <a:p>
            <a:pPr marL="457200" lvl="1" indent="0">
              <a:buNone/>
            </a:pPr>
            <a:r>
              <a:rPr lang="en-US" dirty="0"/>
              <a:t>University of Arizona COM-Phoenix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1920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EPA #1 Vignette to include Diversity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EPA #1: Gather history and perform a physical exam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Pre-entrustable (Level 1 performance)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Entrustable (Level 3 performance)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Integrated cultural diversity components within AAMC Vignette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Incorporated faculty training about assessment ‘Qualities that Make a Difference’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367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Level Consensus: Taylor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200" dirty="0"/>
              <a:t>Assess student’s performance in:</a:t>
            </a:r>
          </a:p>
          <a:p>
            <a:pPr lvl="2"/>
            <a:r>
              <a:rPr lang="en-US" sz="2800" dirty="0"/>
              <a:t>Patient Care: Demonstrate an H&amp;P.</a:t>
            </a:r>
          </a:p>
          <a:p>
            <a:pPr marL="914400" lvl="2" indent="0">
              <a:buNone/>
            </a:pPr>
            <a:endParaRPr lang="en-US" sz="2800" dirty="0"/>
          </a:p>
          <a:p>
            <a:pPr lvl="3"/>
            <a:r>
              <a:rPr lang="en-US" sz="2600" dirty="0"/>
              <a:t>(Level 2) </a:t>
            </a:r>
          </a:p>
          <a:p>
            <a:pPr lvl="4"/>
            <a:r>
              <a:rPr lang="en-US" sz="2600" dirty="0"/>
              <a:t>Obtains an accurate history that includes most  information</a:t>
            </a:r>
          </a:p>
          <a:p>
            <a:pPr lvl="3"/>
            <a:endParaRPr lang="en-US" sz="2600" dirty="0"/>
          </a:p>
          <a:p>
            <a:pPr lvl="4"/>
            <a:r>
              <a:rPr lang="en-US" sz="2600" dirty="0"/>
              <a:t>Performs an organized, complete exam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Competency Level Consensus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5780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1"/>
            <a:r>
              <a:rPr lang="en-US" sz="3200" dirty="0"/>
              <a:t>Assess student’s performance in:</a:t>
            </a:r>
          </a:p>
          <a:p>
            <a:pPr lvl="2"/>
            <a:r>
              <a:rPr lang="en-US" sz="3200" dirty="0"/>
              <a:t>Patient Care </a:t>
            </a:r>
          </a:p>
          <a:p>
            <a:pPr lvl="3"/>
            <a:r>
              <a:rPr lang="en-US" sz="3000" dirty="0"/>
              <a:t>Demonstrate History and Physical (EPO that maps to EPA 1)  </a:t>
            </a:r>
          </a:p>
          <a:p>
            <a:pPr marL="1828800" lvl="4" indent="0">
              <a:buNone/>
            </a:pPr>
            <a:endParaRPr lang="en-US" b="1" dirty="0"/>
          </a:p>
          <a:p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80531762"/>
              </p:ext>
            </p:extLst>
          </p:nvPr>
        </p:nvGraphicFramePr>
        <p:xfrm>
          <a:off x="511630" y="3386664"/>
          <a:ext cx="11451768" cy="2987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08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86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86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86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086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33677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effectLst/>
                        </a:rPr>
                        <a:t>Demonstrate History and Physical</a:t>
                      </a:r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effectLst/>
                        </a:rPr>
                        <a:t>1.0</a:t>
                      </a:r>
                    </a:p>
                    <a:p>
                      <a:pPr algn="ctr"/>
                      <a:r>
                        <a:rPr lang="en-US" sz="1400" kern="1200" dirty="0">
                          <a:effectLst/>
                        </a:rPr>
                        <a:t>(all 1.0 behaviors)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Obtains inaccurate or incomplete history;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Performs unorganized or incomplete 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</a:t>
                      </a:r>
                    </a:p>
                    <a:p>
                      <a:pPr algn="ctr"/>
                      <a:r>
                        <a:rPr lang="en-US" sz="1400" dirty="0"/>
                        <a:t>(all 1.0 and 2.0 behaviors)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>
                          <a:effectLst/>
                        </a:rPr>
                        <a:t>2.0</a:t>
                      </a:r>
                    </a:p>
                    <a:p>
                      <a:pPr algn="ctr"/>
                      <a:r>
                        <a:rPr lang="en-US" sz="1400" i="1" kern="1200" dirty="0">
                          <a:effectLst/>
                        </a:rPr>
                        <a:t>(all</a:t>
                      </a:r>
                      <a:r>
                        <a:rPr lang="en-US" sz="1400" i="1" kern="1200" baseline="0" dirty="0">
                          <a:effectLst/>
                        </a:rPr>
                        <a:t> 2.0 behaviors)</a:t>
                      </a:r>
                      <a:endParaRPr lang="en-US" sz="1400" i="1" kern="1200" dirty="0">
                        <a:effectLst/>
                      </a:endParaRPr>
                    </a:p>
                    <a:p>
                      <a:r>
                        <a:rPr lang="en-US" sz="1800" kern="1200" dirty="0">
                          <a:effectLst/>
                        </a:rPr>
                        <a:t>Obtains accurate history that includes most info;</a:t>
                      </a:r>
                      <a:endParaRPr lang="en-US" sz="1800" kern="120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endParaRPr lang="en-US" sz="1800" kern="12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r>
                        <a:rPr lang="en-US" sz="1800" kern="1200" dirty="0">
                          <a:effectLst/>
                        </a:rPr>
                        <a:t>Performs organized, complete  exam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/>
                        <a:t>2.5</a:t>
                      </a:r>
                    </a:p>
                    <a:p>
                      <a:pPr algn="ctr"/>
                      <a:r>
                        <a:rPr lang="en-US" sz="1400" i="1" dirty="0"/>
                        <a:t>(2.0 and 3.0 behaviors)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kern="1200" dirty="0">
                          <a:effectLst/>
                        </a:rPr>
                        <a:t>3.0</a:t>
                      </a:r>
                    </a:p>
                    <a:p>
                      <a:pPr algn="ctr"/>
                      <a:r>
                        <a:rPr lang="en-US" sz="1400" i="1" kern="1200" dirty="0">
                          <a:effectLst/>
                        </a:rPr>
                        <a:t>(all 3.0 behaviors)</a:t>
                      </a:r>
                    </a:p>
                    <a:p>
                      <a:r>
                        <a:rPr lang="en-US" kern="1200" dirty="0">
                          <a:effectLst/>
                        </a:rPr>
                        <a:t>Obtains accurate history that includes all info; </a:t>
                      </a:r>
                    </a:p>
                    <a:p>
                      <a:endParaRPr lang="en-US" kern="1200" dirty="0">
                        <a:effectLst/>
                      </a:endParaRPr>
                    </a:p>
                    <a:p>
                      <a:r>
                        <a:rPr lang="en-US" sz="1800" kern="1200" dirty="0">
                          <a:effectLst/>
                        </a:rPr>
                        <a:t>Performs organized</a:t>
                      </a:r>
                      <a:r>
                        <a:rPr lang="en-US" sz="1800" kern="1200" dirty="0">
                          <a:solidFill>
                            <a:srgbClr val="FFFFFF"/>
                          </a:solidFill>
                          <a:effectLst/>
                        </a:rPr>
                        <a:t>, complete exam in a timely manner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351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1</a:t>
            </a:r>
          </a:p>
        </p:txBody>
      </p:sp>
      <p:pic>
        <p:nvPicPr>
          <p:cNvPr id="8" name="Picture 7">
            <a:hlinkClick r:id="rId3"/>
          </p:cNvPr>
          <p:cNvPicPr/>
          <p:nvPr/>
        </p:nvPicPr>
        <p:blipFill rotWithShape="1">
          <a:blip r:embed="rId4"/>
          <a:srcRect l="13270" t="39688" r="71387" b="28962"/>
          <a:stretch/>
        </p:blipFill>
        <p:spPr bwMode="auto">
          <a:xfrm>
            <a:off x="3124200" y="2362200"/>
            <a:ext cx="61722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6034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Evaluate Now! </a:t>
            </a:r>
            <a:br>
              <a:rPr lang="en-US" b="1" dirty="0"/>
            </a:br>
            <a:r>
              <a:rPr lang="en-US" b="1" dirty="0"/>
              <a:t>Pre-</a:t>
            </a:r>
            <a:r>
              <a:rPr lang="en-US" b="1" dirty="0" err="1"/>
              <a:t>Entrustable</a:t>
            </a:r>
            <a:r>
              <a:rPr lang="en-US" b="1" dirty="0"/>
              <a:t> and Post-</a:t>
            </a:r>
            <a:r>
              <a:rPr lang="en-US" b="1" dirty="0" err="1"/>
              <a:t>Entrustable</a:t>
            </a:r>
            <a:r>
              <a:rPr lang="en-US" b="1" dirty="0"/>
              <a:t> Assessment: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EPO:  “Demonstrate H&amp;P” (EPA 1: Demonstrate H &amp; P)</a:t>
            </a:r>
            <a:endParaRPr lang="en-US" sz="3200" b="1" dirty="0">
              <a:solidFill>
                <a:srgbClr val="000000"/>
              </a:solidFill>
              <a:latin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Use your Clerkship Assessment handout for reference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 to web page: </a:t>
            </a:r>
            <a:r>
              <a:rPr lang="en-US" dirty="0">
                <a:hlinkClick r:id="rId2"/>
              </a:rPr>
              <a:t>PollEv.com/entrust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 Text </a:t>
            </a:r>
            <a:r>
              <a:rPr lang="en-US" dirty="0">
                <a:hlinkClick r:id="rId3"/>
              </a:rPr>
              <a:t>ENTRUST to </a:t>
            </a:r>
            <a:r>
              <a:rPr lang="en-US" dirty="0">
                <a:hlinkClick r:id="rId4"/>
              </a:rPr>
              <a:t>22333 to join the session, then text a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70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Scenario 2</a:t>
            </a:r>
          </a:p>
        </p:txBody>
      </p:sp>
      <p:pic>
        <p:nvPicPr>
          <p:cNvPr id="8" name="Picture 7">
            <a:hlinkClick r:id="rId3"/>
          </p:cNvPr>
          <p:cNvPicPr/>
          <p:nvPr/>
        </p:nvPicPr>
        <p:blipFill rotWithShape="1">
          <a:blip r:embed="rId4"/>
          <a:srcRect l="13270" t="39688" r="71387" b="28962"/>
          <a:stretch/>
        </p:blipFill>
        <p:spPr bwMode="auto">
          <a:xfrm>
            <a:off x="3124200" y="2362200"/>
            <a:ext cx="61722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909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Evaluate Now! </a:t>
            </a:r>
            <a:br>
              <a:rPr lang="en-US" b="1" dirty="0"/>
            </a:br>
            <a:r>
              <a:rPr lang="en-US" b="1" dirty="0"/>
              <a:t>Pre-</a:t>
            </a:r>
            <a:r>
              <a:rPr lang="en-US" b="1" dirty="0" err="1"/>
              <a:t>Entrustable</a:t>
            </a:r>
            <a:r>
              <a:rPr lang="en-US" b="1" dirty="0"/>
              <a:t> and Post-</a:t>
            </a:r>
            <a:r>
              <a:rPr lang="en-US" b="1" dirty="0" err="1"/>
              <a:t>Entrustable</a:t>
            </a:r>
            <a:r>
              <a:rPr lang="en-US" b="1" dirty="0"/>
              <a:t> Assessment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 smtClean="0"/>
              <a:t> EPO: “Demonstrate H&amp;P” (EPA 1: Demonstrate H &amp; P)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Use your Clerkship Assessment Handout for reference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web page: </a:t>
            </a:r>
            <a:r>
              <a:rPr lang="en-US" dirty="0">
                <a:hlinkClick r:id="rId2"/>
              </a:rPr>
              <a:t>PollEv.com/entrust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Or</a:t>
            </a:r>
            <a:r>
              <a:rPr lang="en-US" dirty="0"/>
              <a:t> Text </a:t>
            </a:r>
            <a:r>
              <a:rPr lang="en-US" dirty="0">
                <a:hlinkClick r:id="rId3"/>
              </a:rPr>
              <a:t>ENTRUST to </a:t>
            </a:r>
            <a:r>
              <a:rPr lang="en-US" dirty="0">
                <a:hlinkClick r:id="rId4"/>
              </a:rPr>
              <a:t>22333 to join the session, then text a response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526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 you link your college of medicine's EPOs (Educational Program Objectives) to AAMC EPAs (</a:t>
            </a:r>
            <a:r>
              <a:rPr lang="en-US" b="1" dirty="0" err="1"/>
              <a:t>Entrustable</a:t>
            </a:r>
            <a:r>
              <a:rPr lang="en-US" b="1" dirty="0"/>
              <a:t> Professional Activity)?</a:t>
            </a:r>
          </a:p>
          <a:p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web page: </a:t>
            </a:r>
            <a:r>
              <a:rPr lang="en-US" dirty="0">
                <a:hlinkClick r:id="rId2"/>
              </a:rPr>
              <a:t>PollEv.com/entrust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 Text </a:t>
            </a:r>
            <a:r>
              <a:rPr lang="en-US" dirty="0">
                <a:hlinkClick r:id="rId3"/>
              </a:rPr>
              <a:t>ENTRUST to </a:t>
            </a:r>
            <a:r>
              <a:rPr lang="en-US" dirty="0">
                <a:hlinkClick r:id="rId4"/>
              </a:rPr>
              <a:t>22333 to join the session, then text a response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818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Bridging the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UME to GME Transition</a:t>
            </a:r>
          </a:p>
          <a:p>
            <a:pPr lvl="1"/>
            <a:r>
              <a:rPr lang="en-US" dirty="0"/>
              <a:t>Stakeholder input for assessment collaboration</a:t>
            </a:r>
          </a:p>
          <a:p>
            <a:pPr lvl="2"/>
            <a:r>
              <a:rPr lang="en-US" dirty="0"/>
              <a:t>Clerkship Directors, Program Directors, Preceptors, Residents, Students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Training of faculty and students</a:t>
            </a:r>
          </a:p>
          <a:p>
            <a:pPr lvl="2"/>
            <a:r>
              <a:rPr lang="en-US" dirty="0"/>
              <a:t>Access to training materials</a:t>
            </a:r>
          </a:p>
          <a:p>
            <a:pPr lvl="2">
              <a:buNone/>
            </a:pPr>
            <a:endParaRPr lang="en-US" dirty="0"/>
          </a:p>
          <a:p>
            <a:pPr lvl="1"/>
            <a:r>
              <a:rPr lang="en-US" dirty="0"/>
              <a:t>Collaboration Activities</a:t>
            </a:r>
          </a:p>
          <a:p>
            <a:pPr lvl="2"/>
            <a:r>
              <a:rPr lang="en-US" dirty="0"/>
              <a:t>Mapping EPOs to EPAs</a:t>
            </a:r>
          </a:p>
          <a:p>
            <a:pPr lvl="2"/>
            <a:r>
              <a:rPr lang="en-US" dirty="0"/>
              <a:t>Communicating with program directors: local and national</a:t>
            </a:r>
          </a:p>
          <a:p>
            <a:pPr lvl="2"/>
            <a:r>
              <a:rPr lang="en-US" dirty="0"/>
              <a:t>Leadership forums</a:t>
            </a:r>
          </a:p>
          <a:p>
            <a:pPr lvl="2"/>
            <a:r>
              <a:rPr lang="en-US" dirty="0"/>
              <a:t>Resident as Educator programs within UME and GME</a:t>
            </a:r>
          </a:p>
          <a:p>
            <a:pPr lvl="2"/>
            <a:r>
              <a:rPr lang="en-US" dirty="0"/>
              <a:t>Training resources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43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/>
              <a:t>Diclosures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4000" dirty="0" smtClean="0"/>
              <a:t>Nothing to disclose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Autofit/>
          </a:bodyPr>
          <a:lstStyle/>
          <a:p>
            <a:pPr lvl="0" algn="ctr" eaLnBrk="0" hangingPunct="0">
              <a:lnSpc>
                <a:spcPct val="95000"/>
              </a:lnSpc>
              <a:spcBef>
                <a:spcPts val="600"/>
              </a:spcBef>
              <a:defRPr/>
            </a:pPr>
            <a:r>
              <a:rPr lang="en-US" sz="4800" dirty="0">
                <a:solidFill>
                  <a:schemeClr val="bg1"/>
                </a:solidFill>
              </a:rPr>
              <a:t>Goals For The Session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121920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0192" y="2333625"/>
            <a:ext cx="9177439" cy="38472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Identify challenges in competency assessment and faculty-evaluator training in Undergraduate Medical Education.</a:t>
            </a:r>
            <a:endParaRPr lang="en-US" sz="2200" dirty="0">
              <a:solidFill>
                <a:srgbClr val="000000"/>
              </a:solidFill>
              <a:latin typeface="Calibri"/>
            </a:endParaRP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Use AAMC </a:t>
            </a:r>
            <a:r>
              <a:rPr lang="en-US" sz="2200" b="1" dirty="0" err="1"/>
              <a:t>Entrustable</a:t>
            </a:r>
            <a:r>
              <a:rPr lang="en-US" sz="2200" b="1" dirty="0"/>
              <a:t> Professional Activity</a:t>
            </a:r>
            <a:r>
              <a:rPr lang="en-US" sz="2200" dirty="0"/>
              <a:t> </a:t>
            </a:r>
            <a:r>
              <a:rPr lang="en-US" sz="2200" b="1" dirty="0"/>
              <a:t>(EPA) </a:t>
            </a:r>
            <a:r>
              <a:rPr lang="en-US" sz="2200" dirty="0"/>
              <a:t>vignettes to model training and achieve rater consensus.  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Discuss the challenges in training faculty to assess EPA achievement.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Summarize importance of stakeholder input and identify opportunities for collaboration between Undergraduate Medical Education (UME) and Graduate Medical Education (GME</a:t>
            </a:r>
            <a:r>
              <a:rPr lang="en-US" sz="2400" dirty="0"/>
              <a:t>) programs.</a:t>
            </a:r>
          </a:p>
        </p:txBody>
      </p:sp>
    </p:spTree>
    <p:extLst>
      <p:ext uri="{BB962C8B-B14F-4D97-AF65-F5344CB8AC3E}">
        <p14:creationId xmlns:p14="http://schemas.microsoft.com/office/powerpoint/2010/main" xmlns="" val="418896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Are You From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May go to web page: </a:t>
            </a:r>
            <a:r>
              <a:rPr lang="en-US" dirty="0">
                <a:hlinkClick r:id="rId2"/>
              </a:rPr>
              <a:t>PollEv.com/entrust</a:t>
            </a:r>
            <a:endParaRPr lang="en-US" dirty="0"/>
          </a:p>
          <a:p>
            <a:endParaRPr lang="en-US" dirty="0"/>
          </a:p>
          <a:p>
            <a:r>
              <a:rPr lang="en-US" dirty="0"/>
              <a:t>From Cell Phone Text: </a:t>
            </a:r>
            <a:r>
              <a:rPr lang="en-US" dirty="0">
                <a:hlinkClick r:id="rId3"/>
              </a:rPr>
              <a:t>ENTRUST to </a:t>
            </a:r>
            <a:r>
              <a:rPr lang="en-US" dirty="0">
                <a:hlinkClick r:id="rId4"/>
              </a:rPr>
              <a:t>22333 to join the session, then text a response.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6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29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 assess students in my role as a. . .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Go to web page: </a:t>
            </a:r>
            <a:r>
              <a:rPr lang="en-US" sz="2700" dirty="0">
                <a:hlinkClick r:id="rId2"/>
              </a:rPr>
              <a:t>PollEv.com/entrust</a:t>
            </a:r>
            <a:r>
              <a:rPr lang="en-US" sz="2700" dirty="0"/>
              <a:t> Or Text </a:t>
            </a:r>
            <a:r>
              <a:rPr lang="en-US" sz="2700" dirty="0">
                <a:hlinkClick r:id="rId3"/>
              </a:rPr>
              <a:t>ENTRUST to </a:t>
            </a:r>
            <a:r>
              <a:rPr lang="en-US" sz="2700" dirty="0">
                <a:hlinkClick r:id="rId4"/>
              </a:rPr>
              <a:t>22333 to join the session, then text a response.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418" y="2206487"/>
            <a:ext cx="10515600" cy="4144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Community preceptor				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Clerkship director		</a:t>
            </a:r>
            <a:r>
              <a:rPr lang="en-US" b="1" dirty="0"/>
              <a:t>	</a:t>
            </a:r>
            <a:r>
              <a:rPr lang="en-US" dirty="0"/>
              <a:t>	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Residency faculty		</a:t>
            </a:r>
            <a:r>
              <a:rPr lang="en-US" b="1" dirty="0"/>
              <a:t>	</a:t>
            </a:r>
            <a:r>
              <a:rPr lang="en-US" dirty="0"/>
              <a:t>	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 do not assess students		</a:t>
            </a:r>
            <a:r>
              <a:rPr lang="en-US" b="1" dirty="0"/>
              <a:t>	</a:t>
            </a:r>
            <a:r>
              <a:rPr lang="en-US" dirty="0"/>
              <a:t>	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 am a student		</a:t>
            </a:r>
            <a:r>
              <a:rPr lang="en-US" b="1" dirty="0"/>
              <a:t>	</a:t>
            </a:r>
            <a:r>
              <a:rPr lang="en-US" dirty="0"/>
              <a:t>	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273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Core </a:t>
            </a:r>
            <a:r>
              <a:rPr lang="en-US" sz="3200" dirty="0" err="1"/>
              <a:t>Entrustable</a:t>
            </a:r>
            <a:r>
              <a:rPr lang="en-US" sz="3200" dirty="0"/>
              <a:t> Professional Activities for Entering Residency</a:t>
            </a:r>
            <a:br>
              <a:rPr lang="en-US" sz="3200" dirty="0"/>
            </a:br>
            <a:r>
              <a:rPr lang="en-US" sz="3200" dirty="0"/>
              <a:t>Faculty and Learners’ Guide, AAMC, May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“The time is right to identify a short list</a:t>
            </a:r>
            <a:br>
              <a:rPr lang="en-US" b="1" dirty="0"/>
            </a:br>
            <a:r>
              <a:rPr lang="en-US" b="1" dirty="0"/>
              <a:t>of integrated activities to be expected of all . . . graduates making the transition from medical school to residency: the Core </a:t>
            </a:r>
            <a:r>
              <a:rPr lang="en-US" b="1" dirty="0" err="1"/>
              <a:t>Entrustable</a:t>
            </a:r>
            <a:r>
              <a:rPr lang="en-US" b="1" dirty="0"/>
              <a:t> Professional Activities for Entering Residency.”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80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i="1" dirty="0" err="1">
                <a:solidFill>
                  <a:srgbClr val="C00000"/>
                </a:solidFill>
              </a:rPr>
              <a:t>E</a:t>
            </a:r>
            <a:r>
              <a:rPr lang="en-US" b="1" i="1" dirty="0" err="1"/>
              <a:t>ntrustable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b="1" i="1" dirty="0"/>
              <a:t>rofessional </a:t>
            </a:r>
            <a:r>
              <a:rPr lang="en-US" b="1" i="1" dirty="0">
                <a:solidFill>
                  <a:srgbClr val="C00000"/>
                </a:solidFill>
              </a:rPr>
              <a:t>A</a:t>
            </a:r>
            <a:r>
              <a:rPr lang="en-US" b="1" i="1" dirty="0"/>
              <a:t>ctivity</a:t>
            </a:r>
            <a:r>
              <a:rPr lang="en-US" i="1" dirty="0"/>
              <a:t> (</a:t>
            </a:r>
            <a:r>
              <a:rPr lang="en-US" i="1" dirty="0">
                <a:solidFill>
                  <a:srgbClr val="C00000"/>
                </a:solidFill>
              </a:rPr>
              <a:t>EPA</a:t>
            </a:r>
            <a:r>
              <a:rPr lang="en-US" i="1" dirty="0"/>
              <a:t>): </a:t>
            </a:r>
            <a:r>
              <a:rPr lang="en-US" dirty="0"/>
              <a:t>EPAs are units of professional practice, defined as tasks or responsibilities that trainees are </a:t>
            </a:r>
            <a:r>
              <a:rPr lang="en-US" i="1" dirty="0"/>
              <a:t>entrusted</a:t>
            </a:r>
            <a:r>
              <a:rPr lang="en-US" dirty="0"/>
              <a:t> to perform unsupervised once they have attained sufficient specific competence</a:t>
            </a:r>
          </a:p>
          <a:p>
            <a:r>
              <a:rPr lang="en-US" b="1" i="1" dirty="0"/>
              <a:t>Competency: </a:t>
            </a:r>
            <a:r>
              <a:rPr lang="en-US" dirty="0"/>
              <a:t>An observable ability of a health professional, integrating multiple components such as knowledge, skills, values, and attitudes. Since competencies are observable, they can be measured and assessed to ensure their acquisition </a:t>
            </a:r>
          </a:p>
          <a:p>
            <a:r>
              <a:rPr lang="en-US" b="1" i="1" dirty="0"/>
              <a:t>Educational Program Objectives</a:t>
            </a:r>
            <a:r>
              <a:rPr lang="en-US" dirty="0"/>
              <a:t> (EPOs): </a:t>
            </a:r>
            <a:r>
              <a:rPr lang="en-US" b="1" dirty="0"/>
              <a:t>Sub-competencies</a:t>
            </a:r>
            <a:r>
              <a:rPr lang="en-US" dirty="0"/>
              <a:t> that encompass the knowledge, skills, behaviors, and attitudes students are expected to exhibit as evidence of their achieving competencies necessary for graduation</a:t>
            </a:r>
          </a:p>
          <a:p>
            <a:r>
              <a:rPr lang="en-US" b="1" i="1" dirty="0"/>
              <a:t>Milestone</a:t>
            </a:r>
            <a:r>
              <a:rPr lang="en-US" i="1" dirty="0"/>
              <a:t>: </a:t>
            </a:r>
            <a:r>
              <a:rPr lang="en-US" dirty="0"/>
              <a:t>A milestone is a behavioral descriptor that marks a level of performance for a given </a:t>
            </a:r>
            <a:r>
              <a:rPr lang="en-US" b="1" dirty="0"/>
              <a:t>competency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384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/>
              <a:t>Entrustable</a:t>
            </a:r>
            <a:r>
              <a:rPr lang="en-US" dirty="0"/>
              <a:t>:  </a:t>
            </a:r>
            <a:r>
              <a:rPr lang="en-US" i="1" dirty="0"/>
              <a:t>Readiness </a:t>
            </a:r>
            <a:r>
              <a:rPr lang="en-US" dirty="0"/>
              <a:t>to perform the activity without direct supervision (under indirect supervision) </a:t>
            </a:r>
          </a:p>
          <a:p>
            <a:r>
              <a:rPr lang="en-US" b="1" dirty="0"/>
              <a:t>Pre-</a:t>
            </a:r>
            <a:r>
              <a:rPr lang="en-US" b="1" dirty="0" err="1"/>
              <a:t>Entrustable</a:t>
            </a:r>
            <a:r>
              <a:rPr lang="en-US" b="1" dirty="0"/>
              <a:t>: </a:t>
            </a:r>
            <a:r>
              <a:rPr lang="en-US" dirty="0"/>
              <a:t>Not Ready . . .</a:t>
            </a:r>
          </a:p>
          <a:p>
            <a:r>
              <a:rPr lang="en-US" b="1" dirty="0"/>
              <a:t>Direct Supervision (ACGME)</a:t>
            </a:r>
            <a:r>
              <a:rPr lang="en-US" dirty="0"/>
              <a:t>: The supervising physician is physically present with the resident and the patient </a:t>
            </a:r>
          </a:p>
          <a:p>
            <a:r>
              <a:rPr lang="en-US" b="1" dirty="0"/>
              <a:t>Indirect Supervision</a:t>
            </a:r>
            <a:r>
              <a:rPr lang="en-US" dirty="0"/>
              <a:t>: </a:t>
            </a:r>
          </a:p>
          <a:p>
            <a:pPr marL="457200" lvl="1" indent="0">
              <a:buNone/>
            </a:pPr>
            <a:r>
              <a:rPr lang="en-US" i="1" dirty="0"/>
              <a:t>Direct Supervision Immediately Available: </a:t>
            </a:r>
            <a:r>
              <a:rPr lang="en-US" dirty="0"/>
              <a:t>Supervising physician is physically within the hospital or other site of patient care and immediately available to provide direct supervision </a:t>
            </a:r>
          </a:p>
          <a:p>
            <a:pPr marL="457200" lvl="1" indent="0">
              <a:buNone/>
            </a:pPr>
            <a:r>
              <a:rPr lang="en-US" i="1" dirty="0"/>
              <a:t>Direct Supervision Available: </a:t>
            </a:r>
            <a:r>
              <a:rPr lang="en-US" dirty="0"/>
              <a:t>Supervising physician not physically present within the hospital or other site of patient care, but immediately available by means of telephonic and/or electronic modalities, and available to provide direct supervision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2800" y="6167107"/>
            <a:ext cx="35074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0862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1157</Words>
  <Application>Microsoft Office PowerPoint</Application>
  <PresentationFormat>Custom</PresentationFormat>
  <Paragraphs>208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University or Arizona College of Medicine – Phoenix </vt:lpstr>
      <vt:lpstr>Diagnosis Milestones:  A Roadmap Through ‘Entrusting’ Cases</vt:lpstr>
      <vt:lpstr>Diclosures</vt:lpstr>
      <vt:lpstr>Goals For The Session</vt:lpstr>
      <vt:lpstr>Where Are You From? </vt:lpstr>
      <vt:lpstr>I assess students in my role as a. . .  Go to web page: PollEv.com/entrust Or Text ENTRUST to 22333 to join the session, then text a response. </vt:lpstr>
      <vt:lpstr>Core Entrustable Professional Activities for Entering Residency Faculty and Learners’ Guide, AAMC, May 2014</vt:lpstr>
      <vt:lpstr>Definitions </vt:lpstr>
      <vt:lpstr>Definitions Continued</vt:lpstr>
      <vt:lpstr>The Core Entrustable Professional Activities (EPAs) for Entering Residency</vt:lpstr>
      <vt:lpstr>13 EPA’s</vt:lpstr>
      <vt:lpstr>EPAs Continued. . .</vt:lpstr>
      <vt:lpstr>Does Your Organization Use EPA’s(Entrustable Professional Activity)?</vt:lpstr>
      <vt:lpstr>Mapping EPOs to EPAs</vt:lpstr>
      <vt:lpstr>UA Assessment Structure </vt:lpstr>
      <vt:lpstr>Sample Clerkship Assessment</vt:lpstr>
      <vt:lpstr>Grade Distribution </vt:lpstr>
      <vt:lpstr>Slide 18</vt:lpstr>
      <vt:lpstr>Slide 19</vt:lpstr>
      <vt:lpstr>Modified EPA #1 Vignette to include Diversity Components</vt:lpstr>
      <vt:lpstr>Competency Level Consensus: Taylor</vt:lpstr>
      <vt:lpstr>Competency Level Consensus</vt:lpstr>
      <vt:lpstr>Scenario 1</vt:lpstr>
      <vt:lpstr>Evaluate Now!  Pre-Entrustable and Post-Entrustable Assessment:</vt:lpstr>
      <vt:lpstr>Scenario 2</vt:lpstr>
      <vt:lpstr>Evaluate Now!  Pre-Entrustable and Post-Entrustable Assessment</vt:lpstr>
      <vt:lpstr>Question:</vt:lpstr>
      <vt:lpstr>Bridging the Gap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Cartsonis</dc:creator>
  <cp:lastModifiedBy>kbrite</cp:lastModifiedBy>
  <cp:revision>82</cp:revision>
  <dcterms:created xsi:type="dcterms:W3CDTF">2017-01-31T20:08:51Z</dcterms:created>
  <dcterms:modified xsi:type="dcterms:W3CDTF">2017-02-10T22:24:16Z</dcterms:modified>
</cp:coreProperties>
</file>