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6" r:id="rId2"/>
    <p:sldId id="277" r:id="rId3"/>
    <p:sldId id="257" r:id="rId4"/>
    <p:sldId id="271" r:id="rId5"/>
    <p:sldId id="273" r:id="rId6"/>
    <p:sldId id="272" r:id="rId7"/>
    <p:sldId id="269" r:id="rId8"/>
    <p:sldId id="268" r:id="rId9"/>
    <p:sldId id="267" r:id="rId10"/>
    <p:sldId id="265" r:id="rId11"/>
    <p:sldId id="266" r:id="rId12"/>
    <p:sldId id="279" r:id="rId13"/>
    <p:sldId id="280" r:id="rId14"/>
    <p:sldId id="281" r:id="rId15"/>
    <p:sldId id="282" r:id="rId16"/>
    <p:sldId id="278" r:id="rId17"/>
    <p:sldId id="264" r:id="rId18"/>
    <p:sldId id="263" r:id="rId19"/>
    <p:sldId id="262" r:id="rId20"/>
    <p:sldId id="261" r:id="rId21"/>
    <p:sldId id="260" r:id="rId22"/>
    <p:sldId id="259" r:id="rId23"/>
    <p:sldId id="258"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6" d="100"/>
          <a:sy n="86" d="100"/>
        </p:scale>
        <p:origin x="930" y="4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2568" y="3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4T22:52:40.832"/>
    </inkml:context>
    <inkml:brush xml:id="br0">
      <inkml:brushProperty name="width" value="0.025" units="cm"/>
      <inkml:brushProperty name="height" value="0.025" units="cm"/>
    </inkml:brush>
  </inkml:definitions>
  <inkml:traceGroup>
    <inkml:annotationXML>
      <emma:emma xmlns:emma="http://www.w3.org/2003/04/emma" version="1.0">
        <emma:interpretation id="{EC16C773-396B-4938-9296-292C6777D32C}" emma:medium="tactile" emma:mode="ink">
          <msink:context xmlns:msink="http://schemas.microsoft.com/ink/2010/main" type="writingRegion" rotatedBoundingBox="2212,12795 2327,12795 2327,12891 2212,12891"/>
        </emma:interpretation>
      </emma:emma>
    </inkml:annotationXML>
    <inkml:traceGroup>
      <inkml:annotationXML>
        <emma:emma xmlns:emma="http://www.w3.org/2003/04/emma" version="1.0">
          <emma:interpretation id="{31386427-5DD8-43A2-91D0-85982DD14C57}" emma:medium="tactile" emma:mode="ink">
            <msink:context xmlns:msink="http://schemas.microsoft.com/ink/2010/main" type="paragraph" rotatedBoundingBox="2212,12795 2327,12795 2327,12891 2212,12891" alignmentLevel="1"/>
          </emma:interpretation>
        </emma:emma>
      </inkml:annotationXML>
      <inkml:traceGroup>
        <inkml:annotationXML>
          <emma:emma xmlns:emma="http://www.w3.org/2003/04/emma" version="1.0">
            <emma:interpretation id="{FECA7F8C-BC44-4768-90E8-53BFF933668A}" emma:medium="tactile" emma:mode="ink">
              <msink:context xmlns:msink="http://schemas.microsoft.com/ink/2010/main" type="line" rotatedBoundingBox="2212,12795 2327,12795 2327,12891 2212,12891"/>
            </emma:interpretation>
          </emma:emma>
        </inkml:annotationXML>
        <inkml:traceGroup>
          <inkml:annotationXML>
            <emma:emma xmlns:emma="http://www.w3.org/2003/04/emma" version="1.0">
              <emma:interpretation id="{CB3CDB31-E90C-4160-A665-6BA2CF8860FF}" emma:medium="tactile" emma:mode="ink">
                <msink:context xmlns:msink="http://schemas.microsoft.com/ink/2010/main" type="inkWord" rotatedBoundingBox="2212,12795 2327,12795 2327,12891 2212,12891"/>
              </emma:interpretation>
              <emma:one-of disjunction-type="recognition" id="oneOf0">
                <emma:interpretation id="interp0" emma:lang="en-CA" emma:confidence="0">
                  <emma:literal>/</emma:literal>
                </emma:interpretation>
                <emma:interpretation id="interp1" emma:lang="en-CA" emma:confidence="0">
                  <emma:literal>,</emma:literal>
                </emma:interpretation>
                <emma:interpretation id="interp2" emma:lang="en-CA" emma:confidence="0">
                  <emma:literal>'</emma:literal>
                </emma:interpretation>
                <emma:interpretation id="interp3" emma:lang="en-CA" emma:confidence="0">
                  <emma:literal>I</emma:literal>
                </emma:interpretation>
                <emma:interpretation id="interp4" emma:lang="en-CA" emma:confidence="0">
                  <emma:literal>l</emma:literal>
                </emma:interpretation>
              </emma:one-of>
            </emma:emma>
          </inkml:annotationXML>
          <inkml:trace contextRef="#ctx0" brushRef="#br0">18800 13009 1664,'-58'58'704,"40"-39"-384,-2 0-1088,1-19-192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8E55D-AEA4-4944-BB16-F87D27D5E0A8}" type="datetimeFigureOut">
              <a:rPr lang="en-US" smtClean="0"/>
              <a:t>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8BC91-27EC-47C6-8392-568B2AF12188}" type="slidenum">
              <a:rPr lang="en-US" smtClean="0"/>
              <a:t>‹#›</a:t>
            </a:fld>
            <a:endParaRPr lang="en-US"/>
          </a:p>
        </p:txBody>
      </p:sp>
    </p:spTree>
    <p:extLst>
      <p:ext uri="{BB962C8B-B14F-4D97-AF65-F5344CB8AC3E}">
        <p14:creationId xmlns:p14="http://schemas.microsoft.com/office/powerpoint/2010/main" val="136503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2.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cgill.ca/ia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IAM mobile app stimulates reflective learning when linked to clinical information derived from “push” (alerting) services or “pull” databases. The context for the former are information services to update clinicians. The context for the latter are searches in knowledge resources to address information needs for specific patients in practice.</a:t>
            </a:r>
          </a:p>
          <a:p>
            <a:endParaRPr lang="en-CA" dirty="0"/>
          </a:p>
          <a:p>
            <a:r>
              <a:rPr lang="en-CA" dirty="0"/>
              <a:t>The IAM mobile app is available for iOS and Android devices. </a:t>
            </a:r>
          </a:p>
          <a:p>
            <a:endParaRPr lang="en-CA" dirty="0"/>
          </a:p>
        </p:txBody>
      </p:sp>
      <p:sp>
        <p:nvSpPr>
          <p:cNvPr id="4" name="Slide Number Placeholder 3"/>
          <p:cNvSpPr>
            <a:spLocks noGrp="1"/>
          </p:cNvSpPr>
          <p:nvPr>
            <p:ph type="sldNum" sz="quarter" idx="10"/>
          </p:nvPr>
        </p:nvSpPr>
        <p:spPr/>
        <p:txBody>
          <a:bodyPr/>
          <a:lstStyle/>
          <a:p>
            <a:fld id="{1AD8BC91-27EC-47C6-8392-568B2AF12188}" type="slidenum">
              <a:rPr lang="en-US" smtClean="0"/>
              <a:t>1</a:t>
            </a:fld>
            <a:endParaRPr lang="en-US"/>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796495" y="4606500"/>
              <a:ext cx="41760" cy="34740"/>
            </p14:xfrm>
          </p:contentPart>
        </mc:Choice>
        <mc:Fallback>
          <p:pic>
            <p:nvPicPr>
              <p:cNvPr id="6" name="Ink 5"/>
              <p:cNvPicPr/>
              <p:nvPr/>
            </p:nvPicPr>
            <p:blipFill>
              <a:blip r:embed="rId4"/>
              <a:stretch>
                <a:fillRect/>
              </a:stretch>
            </p:blipFill>
            <p:spPr>
              <a:xfrm>
                <a:off x="795055" y="4605067"/>
                <a:ext cx="44640" cy="37963"/>
              </a:xfrm>
              <a:prstGeom prst="rect">
                <a:avLst/>
              </a:prstGeom>
            </p:spPr>
          </p:pic>
        </mc:Fallback>
      </mc:AlternateContent>
    </p:spTree>
    <p:extLst>
      <p:ext uri="{BB962C8B-B14F-4D97-AF65-F5344CB8AC3E}">
        <p14:creationId xmlns:p14="http://schemas.microsoft.com/office/powerpoint/2010/main" val="191343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10</a:t>
            </a:fld>
            <a:endParaRPr lang="en-US"/>
          </a:p>
        </p:txBody>
      </p:sp>
    </p:spTree>
    <p:extLst>
      <p:ext uri="{BB962C8B-B14F-4D97-AF65-F5344CB8AC3E}">
        <p14:creationId xmlns:p14="http://schemas.microsoft.com/office/powerpoint/2010/main" val="363922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11</a:t>
            </a:fld>
            <a:endParaRPr lang="en-US"/>
          </a:p>
        </p:txBody>
      </p:sp>
    </p:spTree>
    <p:extLst>
      <p:ext uri="{BB962C8B-B14F-4D97-AF65-F5344CB8AC3E}">
        <p14:creationId xmlns:p14="http://schemas.microsoft.com/office/powerpoint/2010/main" val="228539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D8BC91-27EC-47C6-8392-568B2AF12188}" type="slidenum">
              <a:rPr lang="en-US" smtClean="0"/>
              <a:t>12</a:t>
            </a:fld>
            <a:endParaRPr lang="en-US"/>
          </a:p>
        </p:txBody>
      </p:sp>
    </p:spTree>
    <p:extLst>
      <p:ext uri="{BB962C8B-B14F-4D97-AF65-F5344CB8AC3E}">
        <p14:creationId xmlns:p14="http://schemas.microsoft.com/office/powerpoint/2010/main" val="3219376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D8BC91-27EC-47C6-8392-568B2AF12188}" type="slidenum">
              <a:rPr lang="en-US" smtClean="0"/>
              <a:t>13</a:t>
            </a:fld>
            <a:endParaRPr lang="en-US"/>
          </a:p>
        </p:txBody>
      </p:sp>
    </p:spTree>
    <p:extLst>
      <p:ext uri="{BB962C8B-B14F-4D97-AF65-F5344CB8AC3E}">
        <p14:creationId xmlns:p14="http://schemas.microsoft.com/office/powerpoint/2010/main" val="3964873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D8BC91-27EC-47C6-8392-568B2AF12188}" type="slidenum">
              <a:rPr lang="en-US" smtClean="0"/>
              <a:t>14</a:t>
            </a:fld>
            <a:endParaRPr lang="en-US"/>
          </a:p>
        </p:txBody>
      </p:sp>
    </p:spTree>
    <p:extLst>
      <p:ext uri="{BB962C8B-B14F-4D97-AF65-F5344CB8AC3E}">
        <p14:creationId xmlns:p14="http://schemas.microsoft.com/office/powerpoint/2010/main" val="399900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D8BC91-27EC-47C6-8392-568B2AF12188}" type="slidenum">
              <a:rPr lang="en-US" smtClean="0"/>
              <a:t>15</a:t>
            </a:fld>
            <a:endParaRPr lang="en-US"/>
          </a:p>
        </p:txBody>
      </p:sp>
    </p:spTree>
    <p:extLst>
      <p:ext uri="{BB962C8B-B14F-4D97-AF65-F5344CB8AC3E}">
        <p14:creationId xmlns:p14="http://schemas.microsoft.com/office/powerpoint/2010/main" val="3274745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D8BC91-27EC-47C6-8392-568B2AF12188}" type="slidenum">
              <a:rPr lang="en-US" smtClean="0"/>
              <a:t>16</a:t>
            </a:fld>
            <a:endParaRPr lang="en-US"/>
          </a:p>
        </p:txBody>
      </p:sp>
    </p:spTree>
    <p:extLst>
      <p:ext uri="{BB962C8B-B14F-4D97-AF65-F5344CB8AC3E}">
        <p14:creationId xmlns:p14="http://schemas.microsoft.com/office/powerpoint/2010/main" val="619118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‘pull’ version of the IAM questionnaire, designed to stimulate reflective learning.</a:t>
            </a:r>
          </a:p>
        </p:txBody>
      </p:sp>
      <p:sp>
        <p:nvSpPr>
          <p:cNvPr id="4" name="Slide Number Placeholder 3"/>
          <p:cNvSpPr>
            <a:spLocks noGrp="1"/>
          </p:cNvSpPr>
          <p:nvPr>
            <p:ph type="sldNum" sz="quarter" idx="10"/>
          </p:nvPr>
        </p:nvSpPr>
        <p:spPr/>
        <p:txBody>
          <a:bodyPr/>
          <a:lstStyle/>
          <a:p>
            <a:fld id="{1AD8BC91-27EC-47C6-8392-568B2AF12188}" type="slidenum">
              <a:rPr lang="en-US" smtClean="0"/>
              <a:t>17</a:t>
            </a:fld>
            <a:endParaRPr lang="en-US"/>
          </a:p>
        </p:txBody>
      </p:sp>
    </p:spTree>
    <p:extLst>
      <p:ext uri="{BB962C8B-B14F-4D97-AF65-F5344CB8AC3E}">
        <p14:creationId xmlns:p14="http://schemas.microsoft.com/office/powerpoint/2010/main" val="847753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18</a:t>
            </a:fld>
            <a:endParaRPr lang="en-US"/>
          </a:p>
        </p:txBody>
      </p:sp>
    </p:spTree>
    <p:extLst>
      <p:ext uri="{BB962C8B-B14F-4D97-AF65-F5344CB8AC3E}">
        <p14:creationId xmlns:p14="http://schemas.microsoft.com/office/powerpoint/2010/main" val="716572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19</a:t>
            </a:fld>
            <a:endParaRPr lang="en-US"/>
          </a:p>
        </p:txBody>
      </p:sp>
    </p:spTree>
    <p:extLst>
      <p:ext uri="{BB962C8B-B14F-4D97-AF65-F5344CB8AC3E}">
        <p14:creationId xmlns:p14="http://schemas.microsoft.com/office/powerpoint/2010/main" val="202768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D8BC91-27EC-47C6-8392-568B2AF12188}" type="slidenum">
              <a:rPr lang="en-US" smtClean="0"/>
              <a:t>2</a:t>
            </a:fld>
            <a:endParaRPr lang="en-US"/>
          </a:p>
        </p:txBody>
      </p:sp>
    </p:spTree>
    <p:extLst>
      <p:ext uri="{BB962C8B-B14F-4D97-AF65-F5344CB8AC3E}">
        <p14:creationId xmlns:p14="http://schemas.microsoft.com/office/powerpoint/2010/main" val="239180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20</a:t>
            </a:fld>
            <a:endParaRPr lang="en-US"/>
          </a:p>
        </p:txBody>
      </p:sp>
    </p:spTree>
    <p:extLst>
      <p:ext uri="{BB962C8B-B14F-4D97-AF65-F5344CB8AC3E}">
        <p14:creationId xmlns:p14="http://schemas.microsoft.com/office/powerpoint/2010/main" val="1121855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21</a:t>
            </a:fld>
            <a:endParaRPr lang="en-US"/>
          </a:p>
        </p:txBody>
      </p:sp>
    </p:spTree>
    <p:extLst>
      <p:ext uri="{BB962C8B-B14F-4D97-AF65-F5344CB8AC3E}">
        <p14:creationId xmlns:p14="http://schemas.microsoft.com/office/powerpoint/2010/main" val="2246695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22</a:t>
            </a:fld>
            <a:endParaRPr lang="en-US"/>
          </a:p>
        </p:txBody>
      </p:sp>
    </p:spTree>
    <p:extLst>
      <p:ext uri="{BB962C8B-B14F-4D97-AF65-F5344CB8AC3E}">
        <p14:creationId xmlns:p14="http://schemas.microsoft.com/office/powerpoint/2010/main" val="3267958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23</a:t>
            </a:fld>
            <a:endParaRPr lang="en-US"/>
          </a:p>
        </p:txBody>
      </p:sp>
    </p:spTree>
    <p:extLst>
      <p:ext uri="{BB962C8B-B14F-4D97-AF65-F5344CB8AC3E}">
        <p14:creationId xmlns:p14="http://schemas.microsoft.com/office/powerpoint/2010/main" val="3216755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320000" cy="3240000"/>
          </a:xfrm>
        </p:spPr>
      </p:sp>
      <p:sp>
        <p:nvSpPr>
          <p:cNvPr id="3" name="Notes Placeholder 2"/>
          <p:cNvSpPr>
            <a:spLocks noGrp="1"/>
          </p:cNvSpPr>
          <p:nvPr>
            <p:ph type="body" idx="1"/>
          </p:nvPr>
        </p:nvSpPr>
        <p:spPr/>
        <p:txBody>
          <a:bodyPr/>
          <a:lstStyle/>
          <a:p>
            <a:r>
              <a:rPr lang="en-CA" dirty="0"/>
              <a:t>Inaugurated in 2007, the ITPCRG promotes and encourages research and teaching of health informatics in primary care. Our purpose is to support research and research capacity-building for addressing complex interventions using qualitative, quantitative and mixed methods. ITPCRG researchers supervise graduate students (MSc and PhD) as well as postdoctoral fellows.</a:t>
            </a:r>
          </a:p>
          <a:p>
            <a:endParaRPr lang="en-CA" dirty="0"/>
          </a:p>
          <a:p>
            <a:r>
              <a:rPr lang="en-CA" dirty="0"/>
              <a:t>ITPCRG researchers developed and validated the Information Assessment Method (IAM). The IAM (</a:t>
            </a:r>
            <a:r>
              <a:rPr lang="en-CA" dirty="0">
                <a:hlinkClick r:id="rId3"/>
              </a:rPr>
              <a:t>www.mcgill.ca/iam</a:t>
            </a:r>
            <a:r>
              <a:rPr lang="en-CA" dirty="0"/>
              <a:t>) is a popular tool to systematically document a health professional’s reflection on the relevance, use and health benefits associated with clinical information, either delivered by or retrieved from online resources.</a:t>
            </a:r>
          </a:p>
          <a:p>
            <a:r>
              <a:rPr lang="en-CA" dirty="0"/>
              <a:t>In addition, the IAM helps document reflective learning, which is at the base of continuing education in the health professions. The IAM enhances continuing education through stimulation of reflective learning, evaluation of resources, and two-way knowledge exchange between information users and providers. Thousands of Canadian physicians and pharmacists routinely use the IAM for assessing synopses of research-based clinical information. For example, in 2006 the Canadian Medical Association implemented an IAM-based program that allows physicians to earn Continuing Education credit for each POEM® they rate, using the IAM questionnaire. Since 2012, more than one thousand completed IAM questionnaires are submitted each day, by physicians and pharmacists.</a:t>
            </a:r>
          </a:p>
          <a:p>
            <a:endParaRPr lang="en-CA" dirty="0"/>
          </a:p>
          <a:p>
            <a:r>
              <a:rPr lang="en-US" dirty="0"/>
              <a:t>https://www.mcgill.ca/familymed/research-grad/research/projects/itpcrg</a:t>
            </a:r>
          </a:p>
          <a:p>
            <a:endParaRPr lang="en-CA" dirty="0"/>
          </a:p>
        </p:txBody>
      </p:sp>
      <p:sp>
        <p:nvSpPr>
          <p:cNvPr id="4" name="Slide Number Placeholder 3"/>
          <p:cNvSpPr>
            <a:spLocks noGrp="1"/>
          </p:cNvSpPr>
          <p:nvPr>
            <p:ph type="sldNum" sz="quarter" idx="10"/>
          </p:nvPr>
        </p:nvSpPr>
        <p:spPr/>
        <p:txBody>
          <a:bodyPr/>
          <a:lstStyle/>
          <a:p>
            <a:fld id="{1AD8BC91-27EC-47C6-8392-568B2AF12188}" type="slidenum">
              <a:rPr lang="en-US" smtClean="0"/>
              <a:t>24</a:t>
            </a:fld>
            <a:endParaRPr lang="en-US"/>
          </a:p>
        </p:txBody>
      </p:sp>
    </p:spTree>
    <p:extLst>
      <p:ext uri="{BB962C8B-B14F-4D97-AF65-F5344CB8AC3E}">
        <p14:creationId xmlns:p14="http://schemas.microsoft.com/office/powerpoint/2010/main" val="401603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is an example of an IAM Mobile ‘alert’ to one priority topic.</a:t>
            </a:r>
          </a:p>
        </p:txBody>
      </p:sp>
      <p:sp>
        <p:nvSpPr>
          <p:cNvPr id="4" name="Slide Number Placeholder 3"/>
          <p:cNvSpPr>
            <a:spLocks noGrp="1"/>
          </p:cNvSpPr>
          <p:nvPr>
            <p:ph type="sldNum" sz="quarter" idx="10"/>
          </p:nvPr>
        </p:nvSpPr>
        <p:spPr/>
        <p:txBody>
          <a:bodyPr/>
          <a:lstStyle/>
          <a:p>
            <a:fld id="{1AD8BC91-27EC-47C6-8392-568B2AF12188}" type="slidenum">
              <a:rPr lang="en-US" smtClean="0"/>
              <a:t>3</a:t>
            </a:fld>
            <a:endParaRPr lang="en-US"/>
          </a:p>
        </p:txBody>
      </p:sp>
    </p:spTree>
    <p:extLst>
      <p:ext uri="{BB962C8B-B14F-4D97-AF65-F5344CB8AC3E}">
        <p14:creationId xmlns:p14="http://schemas.microsoft.com/office/powerpoint/2010/main" val="95086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IAM mobile app provides multiple channels. The first channel was designed for residents at McGill and the other for residents at McMaster. Both channels provide content on priority topics in Family Medicine. We call these the ‘99 weeks’ channels. </a:t>
            </a:r>
          </a:p>
        </p:txBody>
      </p:sp>
      <p:sp>
        <p:nvSpPr>
          <p:cNvPr id="4" name="Slide Number Placeholder 3"/>
          <p:cNvSpPr>
            <a:spLocks noGrp="1"/>
          </p:cNvSpPr>
          <p:nvPr>
            <p:ph type="sldNum" sz="quarter" idx="10"/>
          </p:nvPr>
        </p:nvSpPr>
        <p:spPr/>
        <p:txBody>
          <a:bodyPr/>
          <a:lstStyle/>
          <a:p>
            <a:fld id="{1AD8BC91-27EC-47C6-8392-568B2AF12188}" type="slidenum">
              <a:rPr lang="en-US" smtClean="0"/>
              <a:t>4</a:t>
            </a:fld>
            <a:endParaRPr lang="en-US"/>
          </a:p>
        </p:txBody>
      </p:sp>
    </p:spTree>
    <p:extLst>
      <p:ext uri="{BB962C8B-B14F-4D97-AF65-F5344CB8AC3E}">
        <p14:creationId xmlns:p14="http://schemas.microsoft.com/office/powerpoint/2010/main" val="77028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5</a:t>
            </a:fld>
            <a:endParaRPr lang="en-US"/>
          </a:p>
        </p:txBody>
      </p:sp>
    </p:spTree>
    <p:extLst>
      <p:ext uri="{BB962C8B-B14F-4D97-AF65-F5344CB8AC3E}">
        <p14:creationId xmlns:p14="http://schemas.microsoft.com/office/powerpoint/2010/main" val="317463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6</a:t>
            </a:fld>
            <a:endParaRPr lang="en-US"/>
          </a:p>
        </p:txBody>
      </p:sp>
    </p:spTree>
    <p:extLst>
      <p:ext uri="{BB962C8B-B14F-4D97-AF65-F5344CB8AC3E}">
        <p14:creationId xmlns:p14="http://schemas.microsoft.com/office/powerpoint/2010/main" val="424713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7</a:t>
            </a:fld>
            <a:endParaRPr lang="en-US"/>
          </a:p>
        </p:txBody>
      </p:sp>
    </p:spTree>
    <p:extLst>
      <p:ext uri="{BB962C8B-B14F-4D97-AF65-F5344CB8AC3E}">
        <p14:creationId xmlns:p14="http://schemas.microsoft.com/office/powerpoint/2010/main" val="129276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8</a:t>
            </a:fld>
            <a:endParaRPr lang="en-US"/>
          </a:p>
        </p:txBody>
      </p:sp>
    </p:spTree>
    <p:extLst>
      <p:ext uri="{BB962C8B-B14F-4D97-AF65-F5344CB8AC3E}">
        <p14:creationId xmlns:p14="http://schemas.microsoft.com/office/powerpoint/2010/main" val="117387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8BC91-27EC-47C6-8392-568B2AF12188}" type="slidenum">
              <a:rPr lang="en-US" smtClean="0"/>
              <a:t>9</a:t>
            </a:fld>
            <a:endParaRPr lang="en-US"/>
          </a:p>
        </p:txBody>
      </p:sp>
    </p:spTree>
    <p:extLst>
      <p:ext uri="{BB962C8B-B14F-4D97-AF65-F5344CB8AC3E}">
        <p14:creationId xmlns:p14="http://schemas.microsoft.com/office/powerpoint/2010/main" val="413531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376170-0999-474B-806A-28433483035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53043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376170-0999-474B-806A-28433483035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195074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376170-0999-474B-806A-28433483035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150025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376170-0999-474B-806A-28433483035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235792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76170-0999-474B-806A-28433483035D}"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292036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376170-0999-474B-806A-28433483035D}"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39943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376170-0999-474B-806A-28433483035D}"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151465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376170-0999-474B-806A-28433483035D}"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423737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76170-0999-474B-806A-28433483035D}"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193126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76170-0999-474B-806A-28433483035D}"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316042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76170-0999-474B-806A-28433483035D}"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C0FC7-5FF4-4546-9C27-C002556F5348}" type="slidenum">
              <a:rPr lang="en-US" smtClean="0"/>
              <a:t>‹#›</a:t>
            </a:fld>
            <a:endParaRPr lang="en-US"/>
          </a:p>
        </p:txBody>
      </p:sp>
    </p:spTree>
    <p:extLst>
      <p:ext uri="{BB962C8B-B14F-4D97-AF65-F5344CB8AC3E}">
        <p14:creationId xmlns:p14="http://schemas.microsoft.com/office/powerpoint/2010/main" val="139627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76170-0999-474B-806A-28433483035D}" type="datetimeFigureOut">
              <a:rPr lang="en-US" smtClean="0"/>
              <a:t>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C0FC7-5FF4-4546-9C27-C002556F5348}" type="slidenum">
              <a:rPr lang="en-US" smtClean="0"/>
              <a:t>‹#›</a:t>
            </a:fld>
            <a:endParaRPr lang="en-US"/>
          </a:p>
        </p:txBody>
      </p:sp>
    </p:spTree>
    <p:extLst>
      <p:ext uri="{BB962C8B-B14F-4D97-AF65-F5344CB8AC3E}">
        <p14:creationId xmlns:p14="http://schemas.microsoft.com/office/powerpoint/2010/main" val="83108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mcgill.ca/familymed/research-grad/research/projects/itpc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333" y="1262333"/>
            <a:ext cx="4333334" cy="4333334"/>
          </a:xfrm>
          <a:prstGeom prst="rect">
            <a:avLst/>
          </a:prstGeom>
        </p:spPr>
      </p:pic>
      <p:sp>
        <p:nvSpPr>
          <p:cNvPr id="2" name="Title 1"/>
          <p:cNvSpPr>
            <a:spLocks noGrp="1"/>
          </p:cNvSpPr>
          <p:nvPr>
            <p:ph type="title"/>
          </p:nvPr>
        </p:nvSpPr>
        <p:spPr/>
        <p:txBody>
          <a:bodyPr/>
          <a:lstStyle/>
          <a:p>
            <a:r>
              <a:rPr lang="en-CA" dirty="0"/>
              <a:t>The IAM Mobile App</a:t>
            </a:r>
          </a:p>
        </p:txBody>
      </p:sp>
    </p:spTree>
    <p:extLst>
      <p:ext uri="{BB962C8B-B14F-4D97-AF65-F5344CB8AC3E}">
        <p14:creationId xmlns:p14="http://schemas.microsoft.com/office/powerpoint/2010/main" val="370003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11597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71434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CA" dirty="0"/>
              <a:t>The IAM mobile app provides test questions and feedback to enhance knowledge acquisition and retention</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134017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664" y="0"/>
            <a:ext cx="3852672" cy="6858000"/>
          </a:xfrm>
          <a:prstGeom prst="rect">
            <a:avLst/>
          </a:prstGeom>
        </p:spPr>
      </p:pic>
    </p:spTree>
    <p:extLst>
      <p:ext uri="{BB962C8B-B14F-4D97-AF65-F5344CB8AC3E}">
        <p14:creationId xmlns:p14="http://schemas.microsoft.com/office/powerpoint/2010/main" val="376360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664" y="0"/>
            <a:ext cx="3852672" cy="6858000"/>
          </a:xfrm>
          <a:prstGeom prst="rect">
            <a:avLst/>
          </a:prstGeom>
        </p:spPr>
      </p:pic>
    </p:spTree>
    <p:extLst>
      <p:ext uri="{BB962C8B-B14F-4D97-AF65-F5344CB8AC3E}">
        <p14:creationId xmlns:p14="http://schemas.microsoft.com/office/powerpoint/2010/main" val="77013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664" y="0"/>
            <a:ext cx="3852672" cy="6858000"/>
          </a:xfrm>
          <a:prstGeom prst="rect">
            <a:avLst/>
          </a:prstGeom>
        </p:spPr>
      </p:pic>
    </p:spTree>
    <p:extLst>
      <p:ext uri="{BB962C8B-B14F-4D97-AF65-F5344CB8AC3E}">
        <p14:creationId xmlns:p14="http://schemas.microsoft.com/office/powerpoint/2010/main" val="242454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The research-proven IAM questionnaire can stimulate reflective learning</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20522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229995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347526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08471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The IAM app provides periodic notifications to gently raise awareness of priority topics</a:t>
            </a:r>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411301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067853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4036108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313799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56515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0554"/>
            <a:ext cx="9144000" cy="6256891"/>
          </a:xfrm>
          <a:prstGeom prst="rect">
            <a:avLst/>
          </a:prstGeom>
        </p:spPr>
      </p:pic>
    </p:spTree>
    <p:extLst>
      <p:ext uri="{BB962C8B-B14F-4D97-AF65-F5344CB8AC3E}">
        <p14:creationId xmlns:p14="http://schemas.microsoft.com/office/powerpoint/2010/main" val="365085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151" y="0"/>
            <a:ext cx="3855697" cy="6858000"/>
          </a:xfrm>
          <a:prstGeom prst="rect">
            <a:avLst/>
          </a:prstGeom>
        </p:spPr>
      </p:pic>
    </p:spTree>
    <p:extLst>
      <p:ext uri="{BB962C8B-B14F-4D97-AF65-F5344CB8AC3E}">
        <p14:creationId xmlns:p14="http://schemas.microsoft.com/office/powerpoint/2010/main" val="191077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151" y="0"/>
            <a:ext cx="3855697" cy="6858000"/>
          </a:xfrm>
          <a:prstGeom prst="rect">
            <a:avLst/>
          </a:prstGeom>
        </p:spPr>
      </p:pic>
    </p:spTree>
    <p:extLst>
      <p:ext uri="{BB962C8B-B14F-4D97-AF65-F5344CB8AC3E}">
        <p14:creationId xmlns:p14="http://schemas.microsoft.com/office/powerpoint/2010/main" val="11236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229223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399712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244765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15344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2184675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294</Words>
  <Application>Microsoft Office PowerPoint</Application>
  <PresentationFormat>On-screen Show (4:3)</PresentationFormat>
  <Paragraphs>40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The IAM Mobile App</vt:lpstr>
      <vt:lpstr>The IAM app provides periodic notifications to gently raise awareness of priority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IAM mobile app provides test questions and feedback to enhance knowledge acquisition and retention</vt:lpstr>
      <vt:lpstr>PowerPoint Presentation</vt:lpstr>
      <vt:lpstr>PowerPoint Presentation</vt:lpstr>
      <vt:lpstr>PowerPoint Presentation</vt:lpstr>
      <vt:lpstr>The research-proven IAM questionnaire can stimulate reflective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Roland Grad</dc:creator>
  <cp:lastModifiedBy>roland grad</cp:lastModifiedBy>
  <cp:revision>22</cp:revision>
  <dcterms:created xsi:type="dcterms:W3CDTF">2013-12-19T10:04:13Z</dcterms:created>
  <dcterms:modified xsi:type="dcterms:W3CDTF">2017-01-04T22:54:14Z</dcterms:modified>
</cp:coreProperties>
</file>