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32918400" cy="219456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12">
          <p15:clr>
            <a:srgbClr val="A4A3A4"/>
          </p15:clr>
        </p15:guide>
        <p15:guide id="2" orient="horz" pos="192">
          <p15:clr>
            <a:srgbClr val="A4A3A4"/>
          </p15:clr>
        </p15:guide>
        <p15:guide id="3" orient="horz" pos="1344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420" autoAdjust="0"/>
    <p:restoredTop sz="93204" autoAdjust="0"/>
  </p:normalViewPr>
  <p:slideViewPr>
    <p:cSldViewPr snapToGrid="0" snapToObjects="1" showGuides="1">
      <p:cViewPr>
        <p:scale>
          <a:sx n="50" d="100"/>
          <a:sy n="50" d="100"/>
        </p:scale>
        <p:origin x="1472" y="24"/>
      </p:cViewPr>
      <p:guideLst>
        <p:guide orient="horz" pos="2212"/>
        <p:guide orient="horz" pos="192"/>
        <p:guide orient="horz" pos="13440"/>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4/23/2018</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84840913"/>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263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4002937"/>
            <a:ext cx="1019345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3" y="3510493"/>
            <a:ext cx="10179845"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12023504"/>
            <a:ext cx="1019464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11495316"/>
            <a:ext cx="1017984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7" y="14259907"/>
            <a:ext cx="10178651"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7" y="13715605"/>
            <a:ext cx="10178651"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1" y="4002937"/>
            <a:ext cx="10178651"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6899" y="3510493"/>
            <a:ext cx="10184606"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3510493"/>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4002937"/>
            <a:ext cx="10182022"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11473911"/>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1966354"/>
            <a:ext cx="10185796" cy="606704"/>
          </a:xfrm>
          <a:prstGeom prst="rect">
            <a:avLst/>
          </a:prstGeom>
        </p:spPr>
        <p:txBody>
          <a:bodyPr wrap="square" lIns="163258" tIns="163258" rIns="163258" bIns="163258">
            <a:spAutoFit/>
          </a:bodyPr>
          <a:lstStyle>
            <a:lvl1pPr marL="0" indent="0">
              <a:buNone/>
              <a:tabLst/>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7062451"/>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7612045"/>
            <a:ext cx="10185796"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3" name="Text Placeholder 76"/>
          <p:cNvSpPr>
            <a:spLocks noGrp="1"/>
          </p:cNvSpPr>
          <p:nvPr>
            <p:ph type="body" sz="quarter" idx="150" hasCustomPrompt="1"/>
          </p:nvPr>
        </p:nvSpPr>
        <p:spPr>
          <a:xfrm>
            <a:off x="4378036" y="1522268"/>
            <a:ext cx="24162328" cy="805296"/>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84" hasCustomPrompt="1"/>
          </p:nvPr>
        </p:nvSpPr>
        <p:spPr>
          <a:xfrm>
            <a:off x="4378036" y="2305475"/>
            <a:ext cx="24162328" cy="634555"/>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002937"/>
            <a:ext cx="7542610"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noFill/>
        </p:spPr>
        <p:txBody>
          <a:bodyPr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10003197"/>
            <a:ext cx="7543800"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87069" y="4026220"/>
            <a:ext cx="15540036"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87068" y="3510493"/>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87068" y="14542274"/>
            <a:ext cx="15540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87068" y="14049831"/>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79152" y="3510493"/>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79152" y="4002937"/>
            <a:ext cx="7535264"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79152" y="9515159"/>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79152" y="10007602"/>
            <a:ext cx="7539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79152" y="17119601"/>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9152" y="17687564"/>
            <a:ext cx="7539038" cy="606704"/>
          </a:xfrm>
          <a:prstGeom prst="rect">
            <a:avLst/>
          </a:prstGeom>
        </p:spPr>
        <p:txBody>
          <a:bodyPr wrap="square" lIns="163258" tIns="163258" rIns="163258" bIns="163258">
            <a:spAutoFit/>
          </a:bodyPr>
          <a:lstStyle>
            <a:lvl1pPr marL="0" indent="0">
              <a:buNone/>
              <a:defRPr sz="1800">
                <a:solidFill>
                  <a:schemeClr val="accent5">
                    <a:lumMod val="50000"/>
                  </a:schemeClr>
                </a:solidFill>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3" name="Text Placeholder 76"/>
          <p:cNvSpPr>
            <a:spLocks noGrp="1"/>
          </p:cNvSpPr>
          <p:nvPr>
            <p:ph type="body" sz="quarter" idx="150" hasCustomPrompt="1"/>
          </p:nvPr>
        </p:nvSpPr>
        <p:spPr>
          <a:xfrm>
            <a:off x="4378036" y="1522268"/>
            <a:ext cx="24162328" cy="805296"/>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84" hasCustomPrompt="1"/>
          </p:nvPr>
        </p:nvSpPr>
        <p:spPr>
          <a:xfrm>
            <a:off x="4378036" y="2305475"/>
            <a:ext cx="24162328" cy="634555"/>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3" y="3496850"/>
            <a:ext cx="10189028" cy="17830800"/>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1228727" y="21488401"/>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22040397" y="3496850"/>
            <a:ext cx="10189028" cy="17830800"/>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2" name="Rectangle 33"/>
          <p:cNvSpPr>
            <a:spLocks noChangeArrowheads="1"/>
          </p:cNvSpPr>
          <p:nvPr userDrawn="1"/>
        </p:nvSpPr>
        <p:spPr bwMode="auto">
          <a:xfrm>
            <a:off x="11363100" y="3496850"/>
            <a:ext cx="10189028" cy="17830800"/>
          </a:xfrm>
          <a:prstGeom prst="roundRect">
            <a:avLst>
              <a:gd name="adj" fmla="val 3486"/>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grpSp>
        <p:nvGrpSpPr>
          <p:cNvPr id="131" name="Group 130"/>
          <p:cNvGrpSpPr>
            <a:grpSpLocks noChangeAspect="1"/>
          </p:cNvGrpSpPr>
          <p:nvPr userDrawn="1"/>
        </p:nvGrpSpPr>
        <p:grpSpPr>
          <a:xfrm>
            <a:off x="-6886463" y="2"/>
            <a:ext cx="6608534" cy="21945598"/>
            <a:chOff x="-11220550" y="-1"/>
            <a:chExt cx="11014226" cy="27432000"/>
          </a:xfrm>
        </p:grpSpPr>
        <p:sp>
          <p:nvSpPr>
            <p:cNvPr id="132" name="Rectangle 131"/>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48”x72”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133" name="Straight Connector 132"/>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34" name="Picture 133"/>
            <p:cNvPicPr>
              <a:picLocks noChangeAspect="1"/>
            </p:cNvPicPr>
            <p:nvPr userDrawn="1"/>
          </p:nvPicPr>
          <p:blipFill>
            <a:blip r:embed="rId3"/>
            <a:stretch>
              <a:fillRect/>
            </a:stretch>
          </p:blipFill>
          <p:spPr>
            <a:xfrm>
              <a:off x="-10921163" y="8258380"/>
              <a:ext cx="1597665" cy="1001614"/>
            </a:xfrm>
            <a:prstGeom prst="rect">
              <a:avLst/>
            </a:prstGeom>
          </p:spPr>
        </p:pic>
        <p:pic>
          <p:nvPicPr>
            <p:cNvPr id="135" name="Picture 134"/>
            <p:cNvPicPr>
              <a:picLocks noChangeAspect="1"/>
            </p:cNvPicPr>
            <p:nvPr userDrawn="1"/>
          </p:nvPicPr>
          <p:blipFill>
            <a:blip r:embed="rId4"/>
            <a:stretch>
              <a:fillRect/>
            </a:stretch>
          </p:blipFill>
          <p:spPr>
            <a:xfrm>
              <a:off x="-10736023" y="12656056"/>
              <a:ext cx="9986807" cy="877998"/>
            </a:xfrm>
            <a:prstGeom prst="rect">
              <a:avLst/>
            </a:prstGeom>
          </p:spPr>
        </p:pic>
        <p:grpSp>
          <p:nvGrpSpPr>
            <p:cNvPr id="136" name="Group 135"/>
            <p:cNvGrpSpPr/>
            <p:nvPr userDrawn="1"/>
          </p:nvGrpSpPr>
          <p:grpSpPr>
            <a:xfrm>
              <a:off x="-9844889" y="20003965"/>
              <a:ext cx="7631078" cy="1987374"/>
              <a:chOff x="-4516464" y="11400895"/>
              <a:chExt cx="3516822" cy="1095700"/>
            </a:xfrm>
          </p:grpSpPr>
          <p:grpSp>
            <p:nvGrpSpPr>
              <p:cNvPr id="142" name="Group 141"/>
              <p:cNvGrpSpPr/>
              <p:nvPr userDrawn="1"/>
            </p:nvGrpSpPr>
            <p:grpSpPr>
              <a:xfrm>
                <a:off x="-2783494" y="11400931"/>
                <a:ext cx="624373" cy="894738"/>
                <a:chOff x="-3958698" y="11604666"/>
                <a:chExt cx="779266" cy="1282148"/>
              </a:xfrm>
            </p:grpSpPr>
            <p:pic>
              <p:nvPicPr>
                <p:cNvPr id="148" name="Picture 147"/>
                <p:cNvPicPr>
                  <a:picLocks noChangeAspect="1"/>
                </p:cNvPicPr>
                <p:nvPr userDrawn="1"/>
              </p:nvPicPr>
              <p:blipFill>
                <a:blip r:embed="rId5"/>
                <a:stretch>
                  <a:fillRect/>
                </a:stretch>
              </p:blipFill>
              <p:spPr>
                <a:xfrm>
                  <a:off x="-3948160" y="11604666"/>
                  <a:ext cx="768728" cy="1090753"/>
                </a:xfrm>
                <a:prstGeom prst="rect">
                  <a:avLst/>
                </a:prstGeom>
              </p:spPr>
            </p:pic>
            <p:sp>
              <p:nvSpPr>
                <p:cNvPr id="149"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143" name="Group 142"/>
              <p:cNvGrpSpPr/>
              <p:nvPr userDrawn="1"/>
            </p:nvGrpSpPr>
            <p:grpSpPr>
              <a:xfrm>
                <a:off x="-2033159" y="11400901"/>
                <a:ext cx="1033517" cy="907673"/>
                <a:chOff x="-2921738" y="11667366"/>
                <a:chExt cx="1420279" cy="1247341"/>
              </a:xfrm>
            </p:grpSpPr>
            <p:pic>
              <p:nvPicPr>
                <p:cNvPr id="146" name="Picture 145"/>
                <p:cNvPicPr>
                  <a:picLocks noChangeAspect="1"/>
                </p:cNvPicPr>
                <p:nvPr userDrawn="1"/>
              </p:nvPicPr>
              <p:blipFill>
                <a:blip r:embed="rId5"/>
                <a:stretch>
                  <a:fillRect/>
                </a:stretch>
              </p:blipFill>
              <p:spPr>
                <a:xfrm>
                  <a:off x="-2921738" y="11667366"/>
                  <a:ext cx="1420279" cy="1029695"/>
                </a:xfrm>
                <a:prstGeom prst="rect">
                  <a:avLst/>
                </a:prstGeom>
              </p:spPr>
            </p:pic>
            <p:sp>
              <p:nvSpPr>
                <p:cNvPr id="147"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144" name="Picture 143"/>
              <p:cNvPicPr>
                <a:picLocks noChangeAspect="1"/>
              </p:cNvPicPr>
              <p:nvPr userDrawn="1"/>
            </p:nvPicPr>
            <p:blipFill>
              <a:blip r:embed="rId6"/>
              <a:stretch>
                <a:fillRect/>
              </a:stretch>
            </p:blipFill>
            <p:spPr>
              <a:xfrm>
                <a:off x="-4516464" y="11400895"/>
                <a:ext cx="1098742" cy="847761"/>
              </a:xfrm>
              <a:prstGeom prst="rect">
                <a:avLst/>
              </a:prstGeom>
            </p:spPr>
          </p:pic>
          <p:sp>
            <p:nvSpPr>
              <p:cNvPr id="145"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137" name="Group 136"/>
            <p:cNvGrpSpPr/>
            <p:nvPr userDrawn="1"/>
          </p:nvGrpSpPr>
          <p:grpSpPr>
            <a:xfrm>
              <a:off x="-9469558" y="23877378"/>
              <a:ext cx="7832477" cy="2027099"/>
              <a:chOff x="-4365215" y="13511542"/>
              <a:chExt cx="3609638" cy="1117602"/>
            </a:xfrm>
          </p:grpSpPr>
          <p:pic>
            <p:nvPicPr>
              <p:cNvPr id="138" name="Picture 137"/>
              <p:cNvPicPr/>
              <p:nvPr userDrawn="1"/>
            </p:nvPicPr>
            <p:blipFill>
              <a:blip r:embed="rId7"/>
              <a:stretch>
                <a:fillRect/>
              </a:stretch>
            </p:blipFill>
            <p:spPr>
              <a:xfrm>
                <a:off x="-4116855" y="13661577"/>
                <a:ext cx="1512652" cy="772700"/>
              </a:xfrm>
              <a:prstGeom prst="rect">
                <a:avLst/>
              </a:prstGeom>
            </p:spPr>
          </p:pic>
          <p:pic>
            <p:nvPicPr>
              <p:cNvPr id="139" name="Picture 138"/>
              <p:cNvPicPr/>
              <p:nvPr userDrawn="1"/>
            </p:nvPicPr>
            <p:blipFill>
              <a:blip r:embed="rId8"/>
              <a:stretch>
                <a:fillRect/>
              </a:stretch>
            </p:blipFill>
            <p:spPr>
              <a:xfrm>
                <a:off x="-2534018" y="13661577"/>
                <a:ext cx="1512652" cy="772700"/>
              </a:xfrm>
              <a:prstGeom prst="rect">
                <a:avLst/>
              </a:prstGeom>
            </p:spPr>
          </p:pic>
          <p:sp>
            <p:nvSpPr>
              <p:cNvPr id="140"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141"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150" name="Group 149"/>
          <p:cNvGrpSpPr>
            <a:grpSpLocks noChangeAspect="1"/>
          </p:cNvGrpSpPr>
          <p:nvPr userDrawn="1"/>
        </p:nvGrpSpPr>
        <p:grpSpPr>
          <a:xfrm>
            <a:off x="33172104" y="11216"/>
            <a:ext cx="6632760" cy="21934383"/>
            <a:chOff x="36782324" y="0"/>
            <a:chExt cx="11062139" cy="27432000"/>
          </a:xfrm>
        </p:grpSpPr>
        <p:sp>
          <p:nvSpPr>
            <p:cNvPr id="151" name="Rectangle 15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152" name="Picture 151"/>
            <p:cNvPicPr/>
            <p:nvPr userDrawn="1"/>
          </p:nvPicPr>
          <p:blipFill>
            <a:blip r:embed="rId9"/>
            <a:stretch>
              <a:fillRect/>
            </a:stretch>
          </p:blipFill>
          <p:spPr>
            <a:xfrm>
              <a:off x="39540164" y="3688889"/>
              <a:ext cx="5586150" cy="1716939"/>
            </a:xfrm>
            <a:prstGeom prst="rect">
              <a:avLst/>
            </a:prstGeom>
          </p:spPr>
        </p:pic>
        <p:pic>
          <p:nvPicPr>
            <p:cNvPr id="153" name="Picture 152"/>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154" name="Picture 153"/>
            <p:cNvPicPr/>
            <p:nvPr userDrawn="1"/>
          </p:nvPicPr>
          <p:blipFill>
            <a:blip r:embed="rId11"/>
            <a:stretch>
              <a:fillRect/>
            </a:stretch>
          </p:blipFill>
          <p:spPr>
            <a:xfrm>
              <a:off x="37593435" y="11823083"/>
              <a:ext cx="1482265" cy="825421"/>
            </a:xfrm>
            <a:prstGeom prst="rect">
              <a:avLst/>
            </a:prstGeom>
          </p:spPr>
        </p:pic>
        <p:grpSp>
          <p:nvGrpSpPr>
            <p:cNvPr id="155" name="Group 154"/>
            <p:cNvGrpSpPr/>
            <p:nvPr userDrawn="1"/>
          </p:nvGrpSpPr>
          <p:grpSpPr>
            <a:xfrm>
              <a:off x="37163426" y="23152348"/>
              <a:ext cx="10354213" cy="1115850"/>
              <a:chOff x="31687960" y="29635357"/>
              <a:chExt cx="9771399" cy="1155811"/>
            </a:xfrm>
          </p:grpSpPr>
          <p:sp>
            <p:nvSpPr>
              <p:cNvPr id="157" name="Rounded Rectangle 15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158" name="Picture 15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59"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156"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0" y="3505200"/>
            <a:ext cx="7543800" cy="17830800"/>
          </a:xfrm>
          <a:prstGeom prst="roundRect">
            <a:avLst>
              <a:gd name="adj" fmla="val 4925"/>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1333503" y="21528803"/>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27" name="Rectangle 33"/>
          <p:cNvSpPr>
            <a:spLocks noChangeArrowheads="1"/>
          </p:cNvSpPr>
          <p:nvPr userDrawn="1"/>
        </p:nvSpPr>
        <p:spPr bwMode="auto">
          <a:xfrm>
            <a:off x="8685807" y="3505200"/>
            <a:ext cx="15543610" cy="17830800"/>
          </a:xfrm>
          <a:prstGeom prst="roundRect">
            <a:avLst>
              <a:gd name="adj" fmla="val 2351"/>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30" name="Rectangle 33"/>
          <p:cNvSpPr>
            <a:spLocks noChangeArrowheads="1"/>
          </p:cNvSpPr>
          <p:nvPr userDrawn="1"/>
        </p:nvSpPr>
        <p:spPr bwMode="auto">
          <a:xfrm>
            <a:off x="24685625" y="3505200"/>
            <a:ext cx="7543800" cy="17830800"/>
          </a:xfrm>
          <a:prstGeom prst="roundRect">
            <a:avLst>
              <a:gd name="adj" fmla="val 4925"/>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65304" tIns="32651" rIns="65304" bIns="32651" anchor="ctr"/>
          <a:lstStyle/>
          <a:p>
            <a:pPr>
              <a:defRPr/>
            </a:pPr>
            <a:endParaRPr lang="en-US" dirty="0"/>
          </a:p>
        </p:txBody>
      </p:sp>
      <p:grpSp>
        <p:nvGrpSpPr>
          <p:cNvPr id="37" name="Group 36"/>
          <p:cNvGrpSpPr>
            <a:grpSpLocks noChangeAspect="1"/>
          </p:cNvGrpSpPr>
          <p:nvPr userDrawn="1"/>
        </p:nvGrpSpPr>
        <p:grpSpPr>
          <a:xfrm>
            <a:off x="-6886463" y="2"/>
            <a:ext cx="6608534" cy="21945598"/>
            <a:chOff x="-11220550" y="-1"/>
            <a:chExt cx="11014226" cy="27432000"/>
          </a:xfrm>
        </p:grpSpPr>
        <p:sp>
          <p:nvSpPr>
            <p:cNvPr id="38" name="Rectangle 3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48”x72” presentation 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39" name="Straight Connector 38"/>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a:blip r:embed="rId3"/>
            <a:stretch>
              <a:fillRect/>
            </a:stretch>
          </p:blipFill>
          <p:spPr>
            <a:xfrm>
              <a:off x="-10921163" y="8258380"/>
              <a:ext cx="1597665" cy="1001614"/>
            </a:xfrm>
            <a:prstGeom prst="rect">
              <a:avLst/>
            </a:prstGeom>
          </p:spPr>
        </p:pic>
        <p:pic>
          <p:nvPicPr>
            <p:cNvPr id="41" name="Picture 40"/>
            <p:cNvPicPr>
              <a:picLocks noChangeAspect="1"/>
            </p:cNvPicPr>
            <p:nvPr userDrawn="1"/>
          </p:nvPicPr>
          <p:blipFill>
            <a:blip r:embed="rId4"/>
            <a:stretch>
              <a:fillRect/>
            </a:stretch>
          </p:blipFill>
          <p:spPr>
            <a:xfrm>
              <a:off x="-10736023" y="12656056"/>
              <a:ext cx="9986807" cy="877998"/>
            </a:xfrm>
            <a:prstGeom prst="rect">
              <a:avLst/>
            </a:prstGeom>
          </p:spPr>
        </p:pic>
        <p:grpSp>
          <p:nvGrpSpPr>
            <p:cNvPr id="42" name="Group 41"/>
            <p:cNvGrpSpPr/>
            <p:nvPr userDrawn="1"/>
          </p:nvGrpSpPr>
          <p:grpSpPr>
            <a:xfrm>
              <a:off x="-9844889" y="20003965"/>
              <a:ext cx="7631078" cy="1987374"/>
              <a:chOff x="-4516464" y="11400895"/>
              <a:chExt cx="3516822" cy="1095700"/>
            </a:xfrm>
          </p:grpSpPr>
          <p:grpSp>
            <p:nvGrpSpPr>
              <p:cNvPr id="71" name="Group 70"/>
              <p:cNvGrpSpPr/>
              <p:nvPr userDrawn="1"/>
            </p:nvGrpSpPr>
            <p:grpSpPr>
              <a:xfrm>
                <a:off x="-2783494" y="11400931"/>
                <a:ext cx="624373" cy="894738"/>
                <a:chOff x="-3958698" y="11604666"/>
                <a:chExt cx="779266" cy="1282148"/>
              </a:xfrm>
            </p:grpSpPr>
            <p:pic>
              <p:nvPicPr>
                <p:cNvPr id="77" name="Picture 76"/>
                <p:cNvPicPr>
                  <a:picLocks noChangeAspect="1"/>
                </p:cNvPicPr>
                <p:nvPr userDrawn="1"/>
              </p:nvPicPr>
              <p:blipFill>
                <a:blip r:embed="rId5"/>
                <a:stretch>
                  <a:fillRect/>
                </a:stretch>
              </p:blipFill>
              <p:spPr>
                <a:xfrm>
                  <a:off x="-3948160" y="11604666"/>
                  <a:ext cx="768728" cy="1090753"/>
                </a:xfrm>
                <a:prstGeom prst="rect">
                  <a:avLst/>
                </a:prstGeom>
              </p:spPr>
            </p:pic>
            <p:sp>
              <p:nvSpPr>
                <p:cNvPr id="78"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72" name="Group 71"/>
              <p:cNvGrpSpPr/>
              <p:nvPr userDrawn="1"/>
            </p:nvGrpSpPr>
            <p:grpSpPr>
              <a:xfrm>
                <a:off x="-2033159" y="11400901"/>
                <a:ext cx="1033517" cy="907673"/>
                <a:chOff x="-2921738" y="11667366"/>
                <a:chExt cx="1420279" cy="1247341"/>
              </a:xfrm>
            </p:grpSpPr>
            <p:pic>
              <p:nvPicPr>
                <p:cNvPr id="75" name="Picture 74"/>
                <p:cNvPicPr>
                  <a:picLocks noChangeAspect="1"/>
                </p:cNvPicPr>
                <p:nvPr userDrawn="1"/>
              </p:nvPicPr>
              <p:blipFill>
                <a:blip r:embed="rId5"/>
                <a:stretch>
                  <a:fillRect/>
                </a:stretch>
              </p:blipFill>
              <p:spPr>
                <a:xfrm>
                  <a:off x="-2921738" y="11667366"/>
                  <a:ext cx="1420279" cy="1029695"/>
                </a:xfrm>
                <a:prstGeom prst="rect">
                  <a:avLst/>
                </a:prstGeom>
              </p:spPr>
            </p:pic>
            <p:sp>
              <p:nvSpPr>
                <p:cNvPr id="76"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73" name="Picture 72"/>
              <p:cNvPicPr>
                <a:picLocks noChangeAspect="1"/>
              </p:cNvPicPr>
              <p:nvPr userDrawn="1"/>
            </p:nvPicPr>
            <p:blipFill>
              <a:blip r:embed="rId6"/>
              <a:stretch>
                <a:fillRect/>
              </a:stretch>
            </p:blipFill>
            <p:spPr>
              <a:xfrm>
                <a:off x="-4516464" y="11400895"/>
                <a:ext cx="1098742" cy="847761"/>
              </a:xfrm>
              <a:prstGeom prst="rect">
                <a:avLst/>
              </a:prstGeom>
            </p:spPr>
          </p:pic>
          <p:sp>
            <p:nvSpPr>
              <p:cNvPr id="74"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3" name="Group 42"/>
            <p:cNvGrpSpPr/>
            <p:nvPr userDrawn="1"/>
          </p:nvGrpSpPr>
          <p:grpSpPr>
            <a:xfrm>
              <a:off x="-9469558" y="23877378"/>
              <a:ext cx="7832477" cy="2027099"/>
              <a:chOff x="-4365215" y="13511542"/>
              <a:chExt cx="3609638" cy="1117602"/>
            </a:xfrm>
          </p:grpSpPr>
          <p:pic>
            <p:nvPicPr>
              <p:cNvPr id="44" name="Picture 43"/>
              <p:cNvPicPr/>
              <p:nvPr userDrawn="1"/>
            </p:nvPicPr>
            <p:blipFill>
              <a:blip r:embed="rId7"/>
              <a:stretch>
                <a:fillRect/>
              </a:stretch>
            </p:blipFill>
            <p:spPr>
              <a:xfrm>
                <a:off x="-4116855" y="13661577"/>
                <a:ext cx="1512652" cy="772700"/>
              </a:xfrm>
              <a:prstGeom prst="rect">
                <a:avLst/>
              </a:prstGeom>
            </p:spPr>
          </p:pic>
          <p:pic>
            <p:nvPicPr>
              <p:cNvPr id="45" name="Picture 44"/>
              <p:cNvPicPr/>
              <p:nvPr userDrawn="1"/>
            </p:nvPicPr>
            <p:blipFill>
              <a:blip r:embed="rId8"/>
              <a:stretch>
                <a:fillRect/>
              </a:stretch>
            </p:blipFill>
            <p:spPr>
              <a:xfrm>
                <a:off x="-2534018" y="13661577"/>
                <a:ext cx="1512652" cy="772700"/>
              </a:xfrm>
              <a:prstGeom prst="rect">
                <a:avLst/>
              </a:prstGeom>
            </p:spPr>
          </p:pic>
          <p:sp>
            <p:nvSpPr>
              <p:cNvPr id="69"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70"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79" name="Group 78"/>
          <p:cNvGrpSpPr>
            <a:grpSpLocks noChangeAspect="1"/>
          </p:cNvGrpSpPr>
          <p:nvPr userDrawn="1"/>
        </p:nvGrpSpPr>
        <p:grpSpPr>
          <a:xfrm>
            <a:off x="33172104" y="11216"/>
            <a:ext cx="6632760" cy="21934383"/>
            <a:chOff x="36782324" y="0"/>
            <a:chExt cx="11062139" cy="27432000"/>
          </a:xfrm>
        </p:grpSpPr>
        <p:sp>
          <p:nvSpPr>
            <p:cNvPr id="80" name="Rectangle 7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81" name="Picture 80"/>
            <p:cNvPicPr/>
            <p:nvPr userDrawn="1"/>
          </p:nvPicPr>
          <p:blipFill>
            <a:blip r:embed="rId9"/>
            <a:stretch>
              <a:fillRect/>
            </a:stretch>
          </p:blipFill>
          <p:spPr>
            <a:xfrm>
              <a:off x="39540164" y="3688889"/>
              <a:ext cx="5586150" cy="1716939"/>
            </a:xfrm>
            <a:prstGeom prst="rect">
              <a:avLst/>
            </a:prstGeom>
          </p:spPr>
        </p:pic>
        <p:pic>
          <p:nvPicPr>
            <p:cNvPr id="82" name="Picture 81"/>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83" name="Picture 82"/>
            <p:cNvPicPr/>
            <p:nvPr userDrawn="1"/>
          </p:nvPicPr>
          <p:blipFill>
            <a:blip r:embed="rId11"/>
            <a:stretch>
              <a:fillRect/>
            </a:stretch>
          </p:blipFill>
          <p:spPr>
            <a:xfrm>
              <a:off x="37593435" y="11823083"/>
              <a:ext cx="1482265" cy="825421"/>
            </a:xfrm>
            <a:prstGeom prst="rect">
              <a:avLst/>
            </a:prstGeom>
          </p:spPr>
        </p:pic>
        <p:grpSp>
          <p:nvGrpSpPr>
            <p:cNvPr id="84" name="Group 83"/>
            <p:cNvGrpSpPr/>
            <p:nvPr userDrawn="1"/>
          </p:nvGrpSpPr>
          <p:grpSpPr>
            <a:xfrm>
              <a:off x="37163426" y="23152348"/>
              <a:ext cx="10354213" cy="1115850"/>
              <a:chOff x="31687960" y="29635357"/>
              <a:chExt cx="9771399" cy="1155811"/>
            </a:xfrm>
          </p:grpSpPr>
          <p:sp>
            <p:nvSpPr>
              <p:cNvPr id="86" name="Rounded Rectangle 8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87" name="Picture 8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88"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85"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Text Placeholder 251"/>
          <p:cNvSpPr>
            <a:spLocks noGrp="1"/>
          </p:cNvSpPr>
          <p:nvPr>
            <p:ph type="body" sz="quarter" idx="10"/>
          </p:nvPr>
        </p:nvSpPr>
        <p:spPr>
          <a:xfrm>
            <a:off x="678140" y="4002937"/>
            <a:ext cx="10193458" cy="3099694"/>
          </a:xfrm>
        </p:spPr>
        <p:txBody>
          <a:bodyPr/>
          <a:lstStyle/>
          <a:p>
            <a:pPr fontAlgn="base"/>
            <a:r>
              <a:rPr lang="en-US" sz="2000" dirty="0">
                <a:latin typeface="+mn-lt"/>
              </a:rPr>
              <a:t>Faculty development is important for quality resident education and advancing the field of family medicine. Faculty at </a:t>
            </a:r>
            <a:r>
              <a:rPr lang="en-US" sz="2000" dirty="0" smtClean="0">
                <a:latin typeface="+mn-lt"/>
              </a:rPr>
              <a:t>community-based </a:t>
            </a:r>
            <a:r>
              <a:rPr lang="en-US" sz="2000" dirty="0">
                <a:latin typeface="+mn-lt"/>
              </a:rPr>
              <a:t>residency programs have limited access to on-site faculty development opportunities compared to faculty at </a:t>
            </a:r>
            <a:r>
              <a:rPr lang="en-US" sz="2000" dirty="0" smtClean="0">
                <a:latin typeface="+mn-lt"/>
              </a:rPr>
              <a:t>university-based </a:t>
            </a:r>
            <a:r>
              <a:rPr lang="en-US" sz="2000" dirty="0">
                <a:latin typeface="+mn-lt"/>
              </a:rPr>
              <a:t>programs. The Cedar Rapids Medical Education Foundation (CRMEF) Family Medicine Residency Program is a </a:t>
            </a:r>
            <a:r>
              <a:rPr lang="en-US" sz="2000" dirty="0" smtClean="0">
                <a:latin typeface="+mn-lt"/>
              </a:rPr>
              <a:t>community-based </a:t>
            </a:r>
            <a:r>
              <a:rPr lang="en-US" sz="2000" dirty="0">
                <a:latin typeface="+mn-lt"/>
              </a:rPr>
              <a:t>program </a:t>
            </a:r>
            <a:r>
              <a:rPr lang="en-US" sz="2000" dirty="0" smtClean="0">
                <a:latin typeface="+mn-lt"/>
              </a:rPr>
              <a:t>in Cedar Rapids, Iowa affiliated with the University of Iowa Carver College of Medicine (CCOM). CRMEF had no recent faculty </a:t>
            </a:r>
            <a:r>
              <a:rPr lang="en-US" sz="2000" dirty="0">
                <a:latin typeface="+mn-lt"/>
              </a:rPr>
              <a:t>development </a:t>
            </a:r>
            <a:r>
              <a:rPr lang="en-US" sz="2000" dirty="0" smtClean="0">
                <a:latin typeface="+mn-lt"/>
              </a:rPr>
              <a:t>program for </a:t>
            </a:r>
            <a:r>
              <a:rPr lang="en-US" sz="2000" dirty="0">
                <a:latin typeface="+mn-lt"/>
              </a:rPr>
              <a:t>all </a:t>
            </a:r>
            <a:r>
              <a:rPr lang="en-US" sz="2000" dirty="0" smtClean="0">
                <a:latin typeface="+mn-lt"/>
              </a:rPr>
              <a:t>faculty. </a:t>
            </a:r>
            <a:r>
              <a:rPr lang="en-US" sz="2000" dirty="0">
                <a:latin typeface="+mn-lt"/>
              </a:rPr>
              <a:t>This innovative project, funded by </a:t>
            </a:r>
            <a:r>
              <a:rPr lang="en-US" sz="2000" dirty="0" smtClean="0">
                <a:latin typeface="+mn-lt"/>
              </a:rPr>
              <a:t>The Society </a:t>
            </a:r>
            <a:r>
              <a:rPr lang="en-US" sz="2000" dirty="0">
                <a:latin typeface="+mn-lt"/>
              </a:rPr>
              <a:t>of Teachers of Family Medicine Program Enhancement Award, </a:t>
            </a:r>
            <a:r>
              <a:rPr lang="en-US" sz="2000" dirty="0" smtClean="0">
                <a:latin typeface="+mn-lt"/>
              </a:rPr>
              <a:t>fills important </a:t>
            </a:r>
            <a:r>
              <a:rPr lang="en-US" sz="2000" dirty="0">
                <a:latin typeface="+mn-lt"/>
              </a:rPr>
              <a:t>gaps in </a:t>
            </a:r>
            <a:r>
              <a:rPr lang="en-US" sz="2000" dirty="0" smtClean="0">
                <a:latin typeface="+mn-lt"/>
              </a:rPr>
              <a:t>community-based </a:t>
            </a:r>
            <a:r>
              <a:rPr lang="en-US" sz="2000" dirty="0">
                <a:latin typeface="+mn-lt"/>
              </a:rPr>
              <a:t>faculty training, and </a:t>
            </a:r>
            <a:r>
              <a:rPr lang="en-US" sz="2000" dirty="0" smtClean="0">
                <a:latin typeface="+mn-lt"/>
              </a:rPr>
              <a:t>promotes </a:t>
            </a:r>
            <a:r>
              <a:rPr lang="en-US" sz="2000" dirty="0">
                <a:latin typeface="+mn-lt"/>
              </a:rPr>
              <a:t>a culture of academic scholarship among our faculty. </a:t>
            </a:r>
          </a:p>
        </p:txBody>
      </p:sp>
      <p:sp>
        <p:nvSpPr>
          <p:cNvPr id="253" name="Text Placeholder 252"/>
          <p:cNvSpPr>
            <a:spLocks noGrp="1"/>
          </p:cNvSpPr>
          <p:nvPr>
            <p:ph type="body" sz="quarter" idx="11"/>
          </p:nvPr>
        </p:nvSpPr>
        <p:spPr/>
        <p:txBody>
          <a:bodyPr/>
          <a:lstStyle/>
          <a:p>
            <a:r>
              <a:rPr lang="en-US" dirty="0" smtClean="0"/>
              <a:t>INTRODUCTION</a:t>
            </a:r>
            <a:endParaRPr lang="en-US" dirty="0"/>
          </a:p>
        </p:txBody>
      </p:sp>
      <p:sp>
        <p:nvSpPr>
          <p:cNvPr id="161" name="Text Placeholder 160"/>
          <p:cNvSpPr>
            <a:spLocks noGrp="1"/>
          </p:cNvSpPr>
          <p:nvPr>
            <p:ph type="body" sz="quarter" idx="20"/>
          </p:nvPr>
        </p:nvSpPr>
        <p:spPr>
          <a:xfrm>
            <a:off x="578753" y="7062904"/>
            <a:ext cx="10179844" cy="531993"/>
          </a:xfrm>
        </p:spPr>
        <p:txBody>
          <a:bodyPr/>
          <a:lstStyle/>
          <a:p>
            <a:r>
              <a:rPr lang="en-US" dirty="0" smtClean="0"/>
              <a:t>OBJECTIVES</a:t>
            </a:r>
            <a:endParaRPr lang="en-US" dirty="0"/>
          </a:p>
        </p:txBody>
      </p:sp>
      <p:sp>
        <p:nvSpPr>
          <p:cNvPr id="162" name="Text Placeholder 161"/>
          <p:cNvSpPr>
            <a:spLocks noGrp="1"/>
          </p:cNvSpPr>
          <p:nvPr>
            <p:ph type="body" sz="quarter" idx="21"/>
          </p:nvPr>
        </p:nvSpPr>
        <p:spPr>
          <a:xfrm>
            <a:off x="11373068" y="16396861"/>
            <a:ext cx="9793501" cy="4638577"/>
          </a:xfrm>
        </p:spPr>
        <p:txBody>
          <a:bodyPr/>
          <a:lstStyle/>
          <a:p>
            <a:pPr marL="342900" indent="-342900" fontAlgn="base">
              <a:buFont typeface="Arial" panose="020B0604020202020204" pitchFamily="34" charset="0"/>
              <a:buChar char="•"/>
            </a:pPr>
            <a:r>
              <a:rPr lang="en-US" sz="2000" dirty="0" smtClean="0">
                <a:latin typeface="+mn-lt"/>
              </a:rPr>
              <a:t>Year 1: </a:t>
            </a:r>
          </a:p>
          <a:p>
            <a:pPr marL="796925" lvl="1" indent="-287338" fontAlgn="base">
              <a:buFont typeface="Arial" panose="020B0604020202020204" pitchFamily="34" charset="0"/>
              <a:buChar char="•"/>
            </a:pPr>
            <a:r>
              <a:rPr lang="en-US" sz="2000" dirty="0" smtClean="0">
                <a:solidFill>
                  <a:schemeClr val="accent5">
                    <a:lumMod val="50000"/>
                  </a:schemeClr>
                </a:solidFill>
                <a:latin typeface="+mn-lt"/>
              </a:rPr>
              <a:t>The participants consisted of 5 physician faculty, 1 emeritus faculty, 1 clinical pharmacist, 1 behavioral specialist (retired after first year before assessment was completed), and one new faculty who joined the group for the final 4 sessions.  (50-75% participation) </a:t>
            </a:r>
          </a:p>
          <a:p>
            <a:pPr marL="796925" lvl="1" indent="-287338" fontAlgn="base">
              <a:buFont typeface="Arial" panose="020B0604020202020204" pitchFamily="34" charset="0"/>
              <a:buChar char="•"/>
            </a:pPr>
            <a:r>
              <a:rPr lang="en-US" sz="2000" dirty="0" smtClean="0">
                <a:solidFill>
                  <a:schemeClr val="accent5">
                    <a:lumMod val="50000"/>
                  </a:schemeClr>
                </a:solidFill>
                <a:latin typeface="+mn-lt"/>
              </a:rPr>
              <a:t>The comfort level on average improved from 2.6 prior to the session to 3.9 after the session (Table 3).  </a:t>
            </a:r>
          </a:p>
          <a:p>
            <a:pPr marL="342900" indent="-342900">
              <a:buFont typeface="Arial" panose="020B0604020202020204" pitchFamily="34" charset="0"/>
              <a:buChar char="•"/>
            </a:pPr>
            <a:r>
              <a:rPr lang="en-US" sz="2000" dirty="0" smtClean="0">
                <a:latin typeface="+mn-lt"/>
              </a:rPr>
              <a:t> Year 2: </a:t>
            </a:r>
          </a:p>
          <a:p>
            <a:pPr marL="796925" lvl="1" indent="-339725">
              <a:buFont typeface="Arial" panose="020B0604020202020204" pitchFamily="34" charset="0"/>
              <a:buChar char="•"/>
            </a:pPr>
            <a:r>
              <a:rPr lang="en-US" sz="2000" dirty="0" smtClean="0">
                <a:solidFill>
                  <a:schemeClr val="accent5">
                    <a:lumMod val="50000"/>
                  </a:schemeClr>
                </a:solidFill>
                <a:latin typeface="+mn-lt"/>
              </a:rPr>
              <a:t>The participants consisted of 5-6 physician faculty (one left mid year), 1 emeritus faculty, 1 clinical pharmacist, and 1 behavioral specialist (started mid-year). (33-77% participation) </a:t>
            </a:r>
          </a:p>
          <a:p>
            <a:pPr marL="796925" lvl="1" indent="-339725">
              <a:buFont typeface="Arial" panose="020B0604020202020204" pitchFamily="34" charset="0"/>
              <a:buChar char="•"/>
            </a:pPr>
            <a:r>
              <a:rPr lang="en-US" sz="2000" dirty="0" smtClean="0">
                <a:solidFill>
                  <a:schemeClr val="accent5">
                    <a:lumMod val="50000"/>
                  </a:schemeClr>
                </a:solidFill>
                <a:latin typeface="+mn-lt"/>
              </a:rPr>
              <a:t>The comfort level on average improved from 2.0 prior to the session to 3.6 after the session (Table 4).</a:t>
            </a:r>
            <a:endParaRPr lang="en-US" sz="2400" dirty="0"/>
          </a:p>
        </p:txBody>
      </p:sp>
      <p:sp>
        <p:nvSpPr>
          <p:cNvPr id="163" name="Text Placeholder 162"/>
          <p:cNvSpPr>
            <a:spLocks noGrp="1"/>
          </p:cNvSpPr>
          <p:nvPr>
            <p:ph type="body" sz="quarter" idx="22"/>
          </p:nvPr>
        </p:nvSpPr>
        <p:spPr>
          <a:xfrm>
            <a:off x="11412890" y="14132665"/>
            <a:ext cx="10178651" cy="531993"/>
          </a:xfrm>
        </p:spPr>
        <p:txBody>
          <a:bodyPr/>
          <a:lstStyle/>
          <a:p>
            <a:r>
              <a:rPr lang="en-US" dirty="0" smtClean="0"/>
              <a:t>RESULTS</a:t>
            </a:r>
            <a:endParaRPr lang="en-US" dirty="0"/>
          </a:p>
        </p:txBody>
      </p:sp>
      <p:sp>
        <p:nvSpPr>
          <p:cNvPr id="164" name="Text Placeholder 163"/>
          <p:cNvSpPr>
            <a:spLocks noGrp="1"/>
          </p:cNvSpPr>
          <p:nvPr>
            <p:ph type="body" sz="quarter" idx="23"/>
          </p:nvPr>
        </p:nvSpPr>
        <p:spPr>
          <a:xfrm>
            <a:off x="701139" y="10913945"/>
            <a:ext cx="10178651" cy="2668807"/>
          </a:xfrm>
        </p:spPr>
        <p:txBody>
          <a:bodyPr/>
          <a:lstStyle/>
          <a:p>
            <a:pPr fontAlgn="base"/>
            <a:r>
              <a:rPr lang="en-US" sz="2400" dirty="0" smtClean="0">
                <a:latin typeface="+mn-lt"/>
              </a:rPr>
              <a:t>Year 1: </a:t>
            </a:r>
          </a:p>
          <a:p>
            <a:pPr marL="342900" indent="-342900" fontAlgn="base">
              <a:buFont typeface="Arial" panose="020B0604020202020204" pitchFamily="34" charset="0"/>
              <a:buChar char="•"/>
            </a:pPr>
            <a:r>
              <a:rPr lang="en-US" sz="2000" dirty="0" smtClean="0">
                <a:latin typeface="+mn-lt"/>
              </a:rPr>
              <a:t>The director </a:t>
            </a:r>
            <a:r>
              <a:rPr lang="en-US" sz="2000" dirty="0">
                <a:latin typeface="+mn-lt"/>
              </a:rPr>
              <a:t>of faculty development attended Educator Skill Sessions at the regional academic medical </a:t>
            </a:r>
            <a:r>
              <a:rPr lang="en-US" sz="2000" dirty="0" smtClean="0">
                <a:latin typeface="+mn-lt"/>
              </a:rPr>
              <a:t>institution, then </a:t>
            </a:r>
            <a:r>
              <a:rPr lang="en-US" sz="2000" dirty="0">
                <a:latin typeface="+mn-lt"/>
              </a:rPr>
              <a:t>summarized the material for faculty development monthly sessions at the </a:t>
            </a:r>
            <a:r>
              <a:rPr lang="en-US" sz="2000" dirty="0" smtClean="0">
                <a:latin typeface="+mn-lt"/>
              </a:rPr>
              <a:t>community-based </a:t>
            </a:r>
            <a:r>
              <a:rPr lang="en-US" sz="2000" dirty="0">
                <a:latin typeface="+mn-lt"/>
              </a:rPr>
              <a:t>program.  </a:t>
            </a:r>
            <a:r>
              <a:rPr lang="en-US" sz="2000" dirty="0" smtClean="0">
                <a:latin typeface="+mn-lt"/>
              </a:rPr>
              <a:t>(Table 1) </a:t>
            </a:r>
          </a:p>
          <a:p>
            <a:pPr marL="342900" indent="-342900" fontAlgn="base">
              <a:buFont typeface="Arial" panose="020B0604020202020204" pitchFamily="34" charset="0"/>
              <a:buChar char="•"/>
            </a:pPr>
            <a:r>
              <a:rPr lang="en-US" sz="2000" dirty="0" smtClean="0">
                <a:latin typeface="+mn-lt"/>
              </a:rPr>
              <a:t>At the end of the year, each participant used a retrospective </a:t>
            </a:r>
            <a:r>
              <a:rPr lang="en-US" sz="2000" dirty="0">
                <a:latin typeface="+mn-lt"/>
              </a:rPr>
              <a:t>pre-post Likert scale </a:t>
            </a:r>
            <a:r>
              <a:rPr lang="en-US" sz="2000" dirty="0" smtClean="0">
                <a:latin typeface="+mn-lt"/>
              </a:rPr>
              <a:t>to rate his or her comfort with a topic before and after each session attended (</a:t>
            </a:r>
            <a:r>
              <a:rPr lang="en-US" sz="2000" dirty="0">
                <a:latin typeface="+mn-lt"/>
              </a:rPr>
              <a:t>1 being little comfort and 5 being expert level comfort</a:t>
            </a:r>
            <a:r>
              <a:rPr lang="en-US" sz="2000" dirty="0" smtClean="0">
                <a:latin typeface="+mn-lt"/>
              </a:rPr>
              <a:t>).</a:t>
            </a:r>
            <a:endParaRPr lang="en-US" sz="1600" dirty="0"/>
          </a:p>
        </p:txBody>
      </p:sp>
      <p:sp>
        <p:nvSpPr>
          <p:cNvPr id="165" name="Text Placeholder 164"/>
          <p:cNvSpPr>
            <a:spLocks noGrp="1"/>
          </p:cNvSpPr>
          <p:nvPr>
            <p:ph type="body" sz="quarter" idx="24"/>
          </p:nvPr>
        </p:nvSpPr>
        <p:spPr>
          <a:xfrm>
            <a:off x="701139" y="10802649"/>
            <a:ext cx="10184606" cy="531993"/>
          </a:xfrm>
        </p:spPr>
        <p:txBody>
          <a:bodyPr/>
          <a:lstStyle/>
          <a:p>
            <a:r>
              <a:rPr lang="en-US" dirty="0" smtClean="0"/>
              <a:t>METHODS</a:t>
            </a:r>
            <a:endParaRPr lang="en-US" dirty="0"/>
          </a:p>
        </p:txBody>
      </p:sp>
      <p:sp>
        <p:nvSpPr>
          <p:cNvPr id="166" name="Text Placeholder 165"/>
          <p:cNvSpPr>
            <a:spLocks noGrp="1"/>
          </p:cNvSpPr>
          <p:nvPr>
            <p:ph type="body" sz="quarter" idx="25"/>
          </p:nvPr>
        </p:nvSpPr>
        <p:spPr>
          <a:xfrm>
            <a:off x="22029425" y="14832583"/>
            <a:ext cx="10182022" cy="531993"/>
          </a:xfrm>
        </p:spPr>
        <p:txBody>
          <a:bodyPr/>
          <a:lstStyle/>
          <a:p>
            <a:r>
              <a:rPr lang="en-US" dirty="0" smtClean="0"/>
              <a:t>CONCLUSIONS</a:t>
            </a:r>
            <a:endParaRPr lang="en-US" dirty="0"/>
          </a:p>
        </p:txBody>
      </p:sp>
      <p:sp>
        <p:nvSpPr>
          <p:cNvPr id="167" name="Text Placeholder 166"/>
          <p:cNvSpPr>
            <a:spLocks noGrp="1"/>
          </p:cNvSpPr>
          <p:nvPr>
            <p:ph type="body" sz="quarter" idx="26"/>
          </p:nvPr>
        </p:nvSpPr>
        <p:spPr>
          <a:xfrm>
            <a:off x="22089337" y="3597673"/>
            <a:ext cx="10182022" cy="699037"/>
          </a:xfrm>
        </p:spPr>
        <p:txBody>
          <a:bodyPr/>
          <a:lstStyle/>
          <a:p>
            <a:r>
              <a:rPr lang="en-US" sz="2400" b="1" dirty="0" smtClean="0">
                <a:latin typeface="+mn-lt"/>
              </a:rPr>
              <a:t>Table 3. Year 1 evaluation                         Table 4. Year 2 evaluation </a:t>
            </a:r>
            <a:endParaRPr lang="en-US" sz="2400" b="1" dirty="0">
              <a:latin typeface="+mn-lt"/>
            </a:endParaRPr>
          </a:p>
        </p:txBody>
      </p:sp>
      <p:sp>
        <p:nvSpPr>
          <p:cNvPr id="168" name="Text Placeholder 167"/>
          <p:cNvSpPr>
            <a:spLocks noGrp="1"/>
          </p:cNvSpPr>
          <p:nvPr>
            <p:ph type="body" sz="quarter" idx="27"/>
          </p:nvPr>
        </p:nvSpPr>
        <p:spPr>
          <a:xfrm>
            <a:off x="22038116" y="17197355"/>
            <a:ext cx="10182022" cy="531993"/>
          </a:xfrm>
        </p:spPr>
        <p:txBody>
          <a:bodyPr/>
          <a:lstStyle/>
          <a:p>
            <a:r>
              <a:rPr lang="en-US" dirty="0" smtClean="0"/>
              <a:t>REFERENCES</a:t>
            </a:r>
            <a:endParaRPr lang="en-US" dirty="0"/>
          </a:p>
        </p:txBody>
      </p:sp>
      <p:sp>
        <p:nvSpPr>
          <p:cNvPr id="256" name="Text Placeholder 255"/>
          <p:cNvSpPr>
            <a:spLocks noGrp="1"/>
          </p:cNvSpPr>
          <p:nvPr>
            <p:ph type="body" sz="quarter" idx="29"/>
          </p:nvPr>
        </p:nvSpPr>
        <p:spPr>
          <a:xfrm>
            <a:off x="21729089" y="20094120"/>
            <a:ext cx="10182022" cy="531993"/>
          </a:xfrm>
        </p:spPr>
        <p:txBody>
          <a:bodyPr/>
          <a:lstStyle/>
          <a:p>
            <a:r>
              <a:rPr lang="en-US" dirty="0" smtClean="0"/>
              <a:t>CONTACT</a:t>
            </a:r>
            <a:endParaRPr lang="en-US" dirty="0"/>
          </a:p>
        </p:txBody>
      </p:sp>
      <p:sp>
        <p:nvSpPr>
          <p:cNvPr id="257" name="Text Placeholder 256"/>
          <p:cNvSpPr>
            <a:spLocks noGrp="1"/>
          </p:cNvSpPr>
          <p:nvPr>
            <p:ph type="body" sz="quarter" idx="30"/>
          </p:nvPr>
        </p:nvSpPr>
        <p:spPr>
          <a:xfrm>
            <a:off x="22046807" y="20661601"/>
            <a:ext cx="10185796" cy="637481"/>
          </a:xfrm>
        </p:spPr>
        <p:txBody>
          <a:bodyPr/>
          <a:lstStyle/>
          <a:p>
            <a:pPr marL="285750" indent="-285750">
              <a:buFont typeface="Arial" panose="020B0604020202020204" pitchFamily="34" charset="0"/>
              <a:buChar char="•"/>
            </a:pPr>
            <a:r>
              <a:rPr lang="en-US" sz="2000" dirty="0" smtClean="0">
                <a:latin typeface="+mn-lt"/>
              </a:rPr>
              <a:t>Jennifer Donovan, MD   CRMEF Director of Faculty Development  (jdonovan@crmef.org)</a:t>
            </a:r>
            <a:endParaRPr lang="en-US" sz="2000" dirty="0">
              <a:latin typeface="+mn-lt"/>
            </a:endParaRPr>
          </a:p>
        </p:txBody>
      </p:sp>
      <p:sp>
        <p:nvSpPr>
          <p:cNvPr id="295" name="Text Placeholder 294"/>
          <p:cNvSpPr>
            <a:spLocks noGrp="1"/>
          </p:cNvSpPr>
          <p:nvPr>
            <p:ph type="body" sz="quarter" idx="150"/>
          </p:nvPr>
        </p:nvSpPr>
        <p:spPr/>
        <p:txBody>
          <a:bodyPr>
            <a:normAutofit/>
          </a:bodyPr>
          <a:lstStyle/>
          <a:p>
            <a:r>
              <a:rPr lang="en-US" sz="4400" dirty="0" smtClean="0"/>
              <a:t>Jennifer Donovan, MD; Jeffrey Morzinski, PhD, MSW; Marcy Rosenbaum, PhD</a:t>
            </a:r>
            <a:endParaRPr lang="en-US" sz="3600" dirty="0"/>
          </a:p>
        </p:txBody>
      </p:sp>
      <p:sp>
        <p:nvSpPr>
          <p:cNvPr id="296" name="Text Placeholder 295"/>
          <p:cNvSpPr>
            <a:spLocks noGrp="1"/>
          </p:cNvSpPr>
          <p:nvPr>
            <p:ph type="body" sz="quarter" idx="184"/>
          </p:nvPr>
        </p:nvSpPr>
        <p:spPr/>
        <p:txBody>
          <a:bodyPr>
            <a:noAutofit/>
          </a:bodyPr>
          <a:lstStyle/>
          <a:p>
            <a:r>
              <a:rPr lang="en-US" sz="3200" dirty="0" smtClean="0"/>
              <a:t>Cedar Rapids Medical Education Foundation, Medical College of Wisconsin, University of Iowa </a:t>
            </a:r>
            <a:endParaRPr lang="en-US" sz="3200" dirty="0"/>
          </a:p>
        </p:txBody>
      </p:sp>
      <p:sp>
        <p:nvSpPr>
          <p:cNvPr id="297" name="Text Placeholder 296"/>
          <p:cNvSpPr>
            <a:spLocks noGrp="1"/>
          </p:cNvSpPr>
          <p:nvPr>
            <p:ph type="body" sz="quarter" idx="185"/>
          </p:nvPr>
        </p:nvSpPr>
        <p:spPr>
          <a:xfrm>
            <a:off x="2857617" y="536869"/>
            <a:ext cx="26824401" cy="1278756"/>
          </a:xfrm>
        </p:spPr>
        <p:txBody>
          <a:bodyPr>
            <a:noAutofit/>
          </a:bodyPr>
          <a:lstStyle/>
          <a:p>
            <a:r>
              <a:rPr lang="en-US" sz="5400" dirty="0" smtClean="0"/>
              <a:t>Initiating a </a:t>
            </a:r>
            <a:r>
              <a:rPr lang="en-US" sz="5400" dirty="0"/>
              <a:t>Faculty Development </a:t>
            </a:r>
            <a:r>
              <a:rPr lang="en-US" sz="5400" dirty="0" smtClean="0"/>
              <a:t>Curriculum </a:t>
            </a:r>
            <a:r>
              <a:rPr lang="en-US" sz="5400" dirty="0"/>
              <a:t>at a </a:t>
            </a:r>
            <a:r>
              <a:rPr lang="en-US" sz="5400" dirty="0" smtClean="0"/>
              <a:t>Community-Based </a:t>
            </a:r>
            <a:r>
              <a:rPr lang="en-US" sz="5400" dirty="0"/>
              <a:t>Residency Program </a:t>
            </a:r>
          </a:p>
        </p:txBody>
      </p:sp>
      <p:pic>
        <p:nvPicPr>
          <p:cNvPr id="1027" name="Picture 3" descr="C:\Users\KHoenig\AppData\Local\Microsoft\Windows\Temporary Internet Files\Content.Outlook\TZRRAJWU\crmefwhiteinv.png"/>
          <p:cNvPicPr>
            <a:picLocks noChangeAspect="1" noChangeArrowheads="1"/>
          </p:cNvPicPr>
          <p:nvPr/>
        </p:nvPicPr>
        <p:blipFill rotWithShape="1">
          <a:blip r:embed="rId3">
            <a:extLst>
              <a:ext uri="{28A0092B-C50C-407E-A947-70E740481C1C}">
                <a14:useLocalDpi xmlns:a14="http://schemas.microsoft.com/office/drawing/2010/main" val="0"/>
              </a:ext>
            </a:extLst>
          </a:blip>
          <a:srcRect r="74894"/>
          <a:stretch/>
        </p:blipFill>
        <p:spPr bwMode="auto">
          <a:xfrm>
            <a:off x="1262126" y="601619"/>
            <a:ext cx="1783896" cy="1948268"/>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3" descr="C:\Users\KHoenig\AppData\Local\Microsoft\Windows\Temporary Internet Files\Content.Outlook\TZRRAJWU\crmefwhiteinv.png"/>
          <p:cNvPicPr>
            <a:picLocks noChangeAspect="1" noChangeArrowheads="1"/>
          </p:cNvPicPr>
          <p:nvPr/>
        </p:nvPicPr>
        <p:blipFill rotWithShape="1">
          <a:blip r:embed="rId3">
            <a:extLst>
              <a:ext uri="{28A0092B-C50C-407E-A947-70E740481C1C}">
                <a14:useLocalDpi xmlns:a14="http://schemas.microsoft.com/office/drawing/2010/main" val="0"/>
              </a:ext>
            </a:extLst>
          </a:blip>
          <a:srcRect r="74894"/>
          <a:stretch/>
        </p:blipFill>
        <p:spPr bwMode="auto">
          <a:xfrm>
            <a:off x="29531025" y="601619"/>
            <a:ext cx="1783896" cy="1948268"/>
          </a:xfrm>
          <a:prstGeom prst="rect">
            <a:avLst/>
          </a:prstGeom>
          <a:noFill/>
          <a:extLst>
            <a:ext uri="{909E8E84-426E-40DD-AFC4-6F175D3DCCD1}">
              <a14:hiddenFill xmlns:a14="http://schemas.microsoft.com/office/drawing/2010/main">
                <a:solidFill>
                  <a:srgbClr val="FFFFFF"/>
                </a:solidFill>
              </a14:hiddenFill>
            </a:ext>
          </a:extLst>
        </p:spPr>
      </p:pic>
      <p:sp>
        <p:nvSpPr>
          <p:cNvPr id="29" name="Text Placeholder 22"/>
          <p:cNvSpPr txBox="1">
            <a:spLocks/>
          </p:cNvSpPr>
          <p:nvPr/>
        </p:nvSpPr>
        <p:spPr>
          <a:xfrm>
            <a:off x="-292608" y="3736854"/>
            <a:ext cx="31089600" cy="830997"/>
          </a:xfrm>
          <a:prstGeom prst="rect">
            <a:avLst/>
          </a:prstGeom>
        </p:spPr>
        <p:txBody>
          <a:bodyPr/>
          <a:lst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a:lstStyle>
          <a:p>
            <a:endParaRPr lang="en-US" dirty="0"/>
          </a:p>
        </p:txBody>
      </p:sp>
      <p:sp>
        <p:nvSpPr>
          <p:cNvPr id="7" name="Text Placeholder 6"/>
          <p:cNvSpPr>
            <a:spLocks noGrp="1"/>
          </p:cNvSpPr>
          <p:nvPr>
            <p:ph type="body" sz="quarter" idx="28"/>
          </p:nvPr>
        </p:nvSpPr>
        <p:spPr>
          <a:xfrm>
            <a:off x="22101671" y="17685238"/>
            <a:ext cx="10185796" cy="2607251"/>
          </a:xfrm>
        </p:spPr>
        <p:txBody>
          <a:bodyPr/>
          <a:lstStyle/>
          <a:p>
            <a:r>
              <a:rPr lang="en-US" sz="2000" dirty="0">
                <a:latin typeface="+mn-lt"/>
              </a:rPr>
              <a:t>Kirkpatrick, D. L., &amp; Kirkpatrick, J. D. (2006). </a:t>
            </a:r>
            <a:r>
              <a:rPr lang="en-US" sz="2000" i="1" dirty="0">
                <a:latin typeface="+mn-lt"/>
              </a:rPr>
              <a:t>Evaluating training programs: The four levels</a:t>
            </a:r>
            <a:r>
              <a:rPr lang="en-US" sz="2000" dirty="0">
                <a:latin typeface="+mn-lt"/>
              </a:rPr>
              <a:t>. San Francisco, CA: </a:t>
            </a:r>
            <a:r>
              <a:rPr lang="en-US" sz="2000" dirty="0" err="1">
                <a:latin typeface="+mn-lt"/>
              </a:rPr>
              <a:t>Berrett</a:t>
            </a:r>
            <a:r>
              <a:rPr lang="en-US" sz="2000" dirty="0">
                <a:latin typeface="+mn-lt"/>
              </a:rPr>
              <a:t>-Koehler.</a:t>
            </a:r>
          </a:p>
          <a:p>
            <a:r>
              <a:rPr lang="en-US" sz="2000" dirty="0">
                <a:latin typeface="+mn-lt"/>
              </a:rPr>
              <a:t>Simpson, D., </a:t>
            </a:r>
            <a:r>
              <a:rPr lang="en-US" sz="2000" dirty="0" err="1">
                <a:latin typeface="+mn-lt"/>
              </a:rPr>
              <a:t>Marcdante</a:t>
            </a:r>
            <a:r>
              <a:rPr lang="en-US" sz="2000" dirty="0">
                <a:latin typeface="+mn-lt"/>
              </a:rPr>
              <a:t>, K., Morzinski, J.  et al.  Fifteen years of aligning faculty development with primary care clinician-educator roles and academic advancement at the medical college of Wisconsin. </a:t>
            </a:r>
            <a:r>
              <a:rPr lang="en-US" sz="2000" i="1" dirty="0">
                <a:latin typeface="+mn-lt"/>
              </a:rPr>
              <a:t>Academic Medicine. </a:t>
            </a:r>
            <a:r>
              <a:rPr lang="en-US" sz="2000" dirty="0">
                <a:latin typeface="+mn-lt"/>
              </a:rPr>
              <a:t>2006;81(11):945-953</a:t>
            </a:r>
            <a:r>
              <a:rPr lang="en-US" sz="2000" dirty="0" smtClean="0">
                <a:latin typeface="+mn-lt"/>
              </a:rPr>
              <a:t>.</a:t>
            </a:r>
            <a:endParaRPr lang="en-US" sz="2000" dirty="0">
              <a:latin typeface="+mn-lt"/>
            </a:endParaRPr>
          </a:p>
          <a:p>
            <a:r>
              <a:rPr lang="en-US" sz="2000" dirty="0" err="1">
                <a:latin typeface="+mn-lt"/>
              </a:rPr>
              <a:t>Kichler</a:t>
            </a:r>
            <a:r>
              <a:rPr lang="en-US" sz="2000" dirty="0">
                <a:latin typeface="+mn-lt"/>
              </a:rPr>
              <a:t>, K., </a:t>
            </a:r>
            <a:r>
              <a:rPr lang="en-US" sz="2000" dirty="0" err="1">
                <a:latin typeface="+mn-lt"/>
              </a:rPr>
              <a:t>Kozol</a:t>
            </a:r>
            <a:r>
              <a:rPr lang="en-US" sz="2000" dirty="0">
                <a:latin typeface="+mn-lt"/>
              </a:rPr>
              <a:t>, R., </a:t>
            </a:r>
            <a:r>
              <a:rPr lang="en-US" sz="2000" dirty="0" err="1">
                <a:latin typeface="+mn-lt"/>
              </a:rPr>
              <a:t>Buicko</a:t>
            </a:r>
            <a:r>
              <a:rPr lang="en-US" sz="2000" dirty="0">
                <a:latin typeface="+mn-lt"/>
              </a:rPr>
              <a:t>, J., et al. A structured step-by-step program to increase scholarly activity. </a:t>
            </a:r>
            <a:r>
              <a:rPr lang="en-US" sz="2000" i="1" dirty="0">
                <a:latin typeface="+mn-lt"/>
              </a:rPr>
              <a:t>J </a:t>
            </a:r>
            <a:r>
              <a:rPr lang="en-US" sz="2000" i="1" dirty="0" err="1">
                <a:latin typeface="+mn-lt"/>
              </a:rPr>
              <a:t>Surg</a:t>
            </a:r>
            <a:r>
              <a:rPr lang="en-US" sz="2000" i="1" dirty="0">
                <a:latin typeface="+mn-lt"/>
              </a:rPr>
              <a:t> Educ. </a:t>
            </a:r>
            <a:r>
              <a:rPr lang="en-US" sz="2000" dirty="0">
                <a:latin typeface="+mn-lt"/>
              </a:rPr>
              <a:t>2014;71(6):19-21. </a:t>
            </a:r>
          </a:p>
        </p:txBody>
      </p:sp>
      <p:graphicFrame>
        <p:nvGraphicFramePr>
          <p:cNvPr id="10" name="Table 9"/>
          <p:cNvGraphicFramePr>
            <a:graphicFrameLocks noGrp="1"/>
          </p:cNvGraphicFramePr>
          <p:nvPr>
            <p:extLst>
              <p:ext uri="{D42A27DB-BD31-4B8C-83A1-F6EECF244321}">
                <p14:modId xmlns:p14="http://schemas.microsoft.com/office/powerpoint/2010/main" val="3489579038"/>
              </p:ext>
            </p:extLst>
          </p:nvPr>
        </p:nvGraphicFramePr>
        <p:xfrm>
          <a:off x="22227597" y="4296710"/>
          <a:ext cx="4818250" cy="6517513"/>
        </p:xfrm>
        <a:graphic>
          <a:graphicData uri="http://schemas.openxmlformats.org/drawingml/2006/table">
            <a:tbl>
              <a:tblPr firstRow="1" firstCol="1" bandRow="1">
                <a:tableStyleId>{00A15C55-8517-42AA-B614-E9B94910E393}</a:tableStyleId>
              </a:tblPr>
              <a:tblGrid>
                <a:gridCol w="2778703"/>
                <a:gridCol w="952500"/>
                <a:gridCol w="1087047"/>
              </a:tblGrid>
              <a:tr h="913243">
                <a:tc>
                  <a:txBody>
                    <a:bodyPr/>
                    <a:lstStyle/>
                    <a:p>
                      <a:pPr marL="0" marR="0" algn="ctr">
                        <a:lnSpc>
                          <a:spcPct val="107000"/>
                        </a:lnSpc>
                        <a:spcBef>
                          <a:spcPts val="0"/>
                        </a:spcBef>
                        <a:spcAft>
                          <a:spcPts val="0"/>
                        </a:spcAft>
                      </a:pPr>
                      <a:r>
                        <a:rPr lang="en-US" sz="2400" dirty="0" smtClean="0">
                          <a:solidFill>
                            <a:schemeClr val="accent5">
                              <a:lumMod val="20000"/>
                              <a:lumOff val="80000"/>
                            </a:schemeClr>
                          </a:solidFill>
                          <a:effectLst/>
                        </a:rPr>
                        <a:t>Topic (*)</a:t>
                      </a:r>
                      <a:endParaRPr lang="en-US" sz="24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algn="ctr">
                        <a:lnSpc>
                          <a:spcPct val="107000"/>
                        </a:lnSpc>
                        <a:spcBef>
                          <a:spcPts val="0"/>
                        </a:spcBef>
                        <a:spcAft>
                          <a:spcPts val="0"/>
                        </a:spcAft>
                      </a:pPr>
                      <a:r>
                        <a:rPr lang="en-US" sz="1800" dirty="0" smtClean="0">
                          <a:solidFill>
                            <a:schemeClr val="accent5">
                              <a:lumMod val="20000"/>
                              <a:lumOff val="80000"/>
                            </a:schemeClr>
                          </a:solidFill>
                          <a:effectLst/>
                        </a:rPr>
                        <a:t>Average</a:t>
                      </a:r>
                    </a:p>
                    <a:p>
                      <a:pPr marL="0" marR="0" algn="ctr">
                        <a:lnSpc>
                          <a:spcPct val="107000"/>
                        </a:lnSpc>
                        <a:spcBef>
                          <a:spcPts val="0"/>
                        </a:spcBef>
                        <a:spcAft>
                          <a:spcPts val="0"/>
                        </a:spcAft>
                      </a:pPr>
                      <a:r>
                        <a:rPr lang="en-US" sz="1800" dirty="0" smtClean="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before</a:t>
                      </a:r>
                      <a:r>
                        <a:rPr lang="en-US" sz="1800" baseline="0" dirty="0" smtClean="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dirty="0" smtClean="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session</a:t>
                      </a:r>
                      <a:endParaRPr lang="en-US" sz="18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marL="0" marR="0" algn="ctr">
                        <a:lnSpc>
                          <a:spcPct val="107000"/>
                        </a:lnSpc>
                        <a:spcBef>
                          <a:spcPts val="0"/>
                        </a:spcBef>
                        <a:spcAft>
                          <a:spcPts val="0"/>
                        </a:spcAft>
                      </a:pPr>
                      <a:r>
                        <a:rPr lang="en-US" sz="1800" dirty="0" smtClean="0">
                          <a:solidFill>
                            <a:schemeClr val="accent5">
                              <a:lumMod val="20000"/>
                              <a:lumOff val="80000"/>
                            </a:schemeClr>
                          </a:solidFill>
                          <a:effectLst/>
                        </a:rPr>
                        <a:t>Average</a:t>
                      </a:r>
                    </a:p>
                    <a:p>
                      <a:pPr marL="0" marR="0" algn="ctr">
                        <a:lnSpc>
                          <a:spcPct val="107000"/>
                        </a:lnSpc>
                        <a:spcBef>
                          <a:spcPts val="0"/>
                        </a:spcBef>
                        <a:spcAft>
                          <a:spcPts val="0"/>
                        </a:spcAft>
                      </a:pPr>
                      <a:r>
                        <a:rPr lang="en-US" sz="1800" dirty="0" smtClean="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t>after session</a:t>
                      </a:r>
                      <a:endParaRPr lang="en-US" sz="18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r>
              <a:tr h="640543">
                <a:tc>
                  <a:txBody>
                    <a:bodyPr/>
                    <a:lstStyle/>
                    <a:p>
                      <a:pPr marL="0" marR="0" algn="ctr">
                        <a:lnSpc>
                          <a:spcPct val="107000"/>
                        </a:lnSpc>
                        <a:spcBef>
                          <a:spcPts val="0"/>
                        </a:spcBef>
                        <a:spcAft>
                          <a:spcPts val="0"/>
                        </a:spcAft>
                      </a:pPr>
                      <a:r>
                        <a:rPr lang="en-US" sz="2000" dirty="0">
                          <a:solidFill>
                            <a:schemeClr val="accent5">
                              <a:lumMod val="50000"/>
                            </a:schemeClr>
                          </a:solidFill>
                          <a:effectLst/>
                        </a:rPr>
                        <a:t>Small group teaching (3</a:t>
                      </a:r>
                      <a:r>
                        <a:rPr lang="en-US" sz="2000" dirty="0" smtClean="0">
                          <a:solidFill>
                            <a:schemeClr val="accent5">
                              <a:lumMod val="50000"/>
                            </a:schemeClr>
                          </a:solidFill>
                          <a:effectLst/>
                        </a:rPr>
                        <a:t>)</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3</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4.3</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97718">
                <a:tc>
                  <a:txBody>
                    <a:bodyPr/>
                    <a:lstStyle/>
                    <a:p>
                      <a:pPr marL="0" marR="0" algn="ctr">
                        <a:lnSpc>
                          <a:spcPct val="107000"/>
                        </a:lnSpc>
                        <a:spcBef>
                          <a:spcPts val="0"/>
                        </a:spcBef>
                        <a:spcAft>
                          <a:spcPts val="0"/>
                        </a:spcAft>
                      </a:pPr>
                      <a:r>
                        <a:rPr lang="en-US" sz="2000" dirty="0">
                          <a:solidFill>
                            <a:schemeClr val="accent5">
                              <a:lumMod val="50000"/>
                            </a:schemeClr>
                          </a:solidFill>
                          <a:effectLst/>
                        </a:rPr>
                        <a:t>Giving feedback (3)</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2.6</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a:solidFill>
                            <a:schemeClr val="accent5">
                              <a:lumMod val="50000"/>
                            </a:schemeClr>
                          </a:solidFill>
                          <a:effectLst/>
                        </a:rPr>
                        <a:t>4</a:t>
                      </a:r>
                      <a:endParaRPr lang="en-US" sz="200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658379">
                <a:tc>
                  <a:txBody>
                    <a:bodyPr/>
                    <a:lstStyle/>
                    <a:p>
                      <a:pPr marL="0" marR="0" algn="ctr">
                        <a:lnSpc>
                          <a:spcPct val="107000"/>
                        </a:lnSpc>
                        <a:spcBef>
                          <a:spcPts val="0"/>
                        </a:spcBef>
                        <a:spcAft>
                          <a:spcPts val="0"/>
                        </a:spcAft>
                      </a:pPr>
                      <a:r>
                        <a:rPr lang="en-US" sz="2000" dirty="0">
                          <a:solidFill>
                            <a:schemeClr val="accent5">
                              <a:lumMod val="50000"/>
                            </a:schemeClr>
                          </a:solidFill>
                          <a:effectLst/>
                        </a:rPr>
                        <a:t>How to design instruction (3) </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2.6</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a:solidFill>
                            <a:schemeClr val="accent5">
                              <a:lumMod val="50000"/>
                            </a:schemeClr>
                          </a:solidFill>
                          <a:effectLst/>
                        </a:rPr>
                        <a:t>3.3</a:t>
                      </a:r>
                      <a:endParaRPr lang="en-US" sz="200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97718">
                <a:tc>
                  <a:txBody>
                    <a:bodyPr/>
                    <a:lstStyle/>
                    <a:p>
                      <a:pPr marL="0" marR="0" algn="ctr">
                        <a:lnSpc>
                          <a:spcPct val="107000"/>
                        </a:lnSpc>
                        <a:spcBef>
                          <a:spcPts val="0"/>
                        </a:spcBef>
                        <a:spcAft>
                          <a:spcPts val="0"/>
                        </a:spcAft>
                      </a:pPr>
                      <a:r>
                        <a:rPr lang="en-US" sz="2000" dirty="0">
                          <a:solidFill>
                            <a:schemeClr val="accent5">
                              <a:lumMod val="50000"/>
                            </a:schemeClr>
                          </a:solidFill>
                          <a:effectLst/>
                        </a:rPr>
                        <a:t>Clinical teaching  (3)</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3</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a:solidFill>
                            <a:schemeClr val="accent5">
                              <a:lumMod val="50000"/>
                            </a:schemeClr>
                          </a:solidFill>
                          <a:effectLst/>
                        </a:rPr>
                        <a:t>4</a:t>
                      </a:r>
                      <a:endParaRPr lang="en-US" sz="200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658379">
                <a:tc>
                  <a:txBody>
                    <a:bodyPr/>
                    <a:lstStyle/>
                    <a:p>
                      <a:pPr marL="0" marR="0" algn="ctr">
                        <a:lnSpc>
                          <a:spcPct val="107000"/>
                        </a:lnSpc>
                        <a:spcBef>
                          <a:spcPts val="0"/>
                        </a:spcBef>
                        <a:spcAft>
                          <a:spcPts val="0"/>
                        </a:spcAft>
                      </a:pPr>
                      <a:r>
                        <a:rPr lang="en-US" sz="2000" dirty="0">
                          <a:solidFill>
                            <a:schemeClr val="accent5">
                              <a:lumMod val="50000"/>
                            </a:schemeClr>
                          </a:solidFill>
                          <a:effectLst/>
                        </a:rPr>
                        <a:t>Scholarship development (4)</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2.25</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3.5</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97718">
                <a:tc>
                  <a:txBody>
                    <a:bodyPr/>
                    <a:lstStyle/>
                    <a:p>
                      <a:pPr marL="0" marR="0" algn="ctr">
                        <a:lnSpc>
                          <a:spcPct val="107000"/>
                        </a:lnSpc>
                        <a:spcBef>
                          <a:spcPts val="0"/>
                        </a:spcBef>
                        <a:spcAft>
                          <a:spcPts val="0"/>
                        </a:spcAft>
                      </a:pPr>
                      <a:r>
                        <a:rPr lang="en-US" sz="2000" dirty="0">
                          <a:solidFill>
                            <a:schemeClr val="accent5">
                              <a:lumMod val="50000"/>
                            </a:schemeClr>
                          </a:solidFill>
                          <a:effectLst/>
                        </a:rPr>
                        <a:t>Research design (4)</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2.25</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4</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658379">
                <a:tc>
                  <a:txBody>
                    <a:bodyPr/>
                    <a:lstStyle/>
                    <a:p>
                      <a:pPr marL="0" marR="0" algn="ctr">
                        <a:lnSpc>
                          <a:spcPct val="107000"/>
                        </a:lnSpc>
                        <a:spcBef>
                          <a:spcPts val="0"/>
                        </a:spcBef>
                        <a:spcAft>
                          <a:spcPts val="0"/>
                        </a:spcAft>
                      </a:pPr>
                      <a:r>
                        <a:rPr lang="en-US" sz="2000" dirty="0">
                          <a:solidFill>
                            <a:schemeClr val="accent5">
                              <a:lumMod val="50000"/>
                            </a:schemeClr>
                          </a:solidFill>
                          <a:effectLst/>
                        </a:rPr>
                        <a:t>Teaching handoff skills (4)</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2.75</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4</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97718">
                <a:tc>
                  <a:txBody>
                    <a:bodyPr/>
                    <a:lstStyle/>
                    <a:p>
                      <a:pPr marL="0" marR="0" algn="ctr">
                        <a:lnSpc>
                          <a:spcPct val="107000"/>
                        </a:lnSpc>
                        <a:spcBef>
                          <a:spcPts val="0"/>
                        </a:spcBef>
                        <a:spcAft>
                          <a:spcPts val="0"/>
                        </a:spcAft>
                      </a:pPr>
                      <a:r>
                        <a:rPr lang="en-US" sz="2000" dirty="0">
                          <a:solidFill>
                            <a:schemeClr val="accent5">
                              <a:lumMod val="50000"/>
                            </a:schemeClr>
                          </a:solidFill>
                          <a:effectLst/>
                        </a:rPr>
                        <a:t>Assessment skills (4)</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a:solidFill>
                            <a:schemeClr val="accent5">
                              <a:lumMod val="50000"/>
                            </a:schemeClr>
                          </a:solidFill>
                          <a:effectLst/>
                        </a:rPr>
                        <a:t>2.5</a:t>
                      </a:r>
                      <a:endParaRPr lang="en-US" sz="200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lnSpc>
                          <a:spcPct val="107000"/>
                        </a:lnSpc>
                        <a:spcBef>
                          <a:spcPts val="0"/>
                        </a:spcBef>
                        <a:spcAft>
                          <a:spcPts val="0"/>
                        </a:spcAft>
                      </a:pPr>
                      <a:r>
                        <a:rPr lang="en-US" sz="2000" dirty="0">
                          <a:solidFill>
                            <a:schemeClr val="accent5">
                              <a:lumMod val="50000"/>
                            </a:schemeClr>
                          </a:solidFill>
                          <a:effectLst/>
                        </a:rPr>
                        <a:t>4</a:t>
                      </a:r>
                      <a:endParaRPr lang="en-US" sz="20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97718">
                <a:tc>
                  <a:txBody>
                    <a:bodyPr/>
                    <a:lstStyle/>
                    <a:p>
                      <a:pPr marL="0" marR="0" algn="ctr">
                        <a:lnSpc>
                          <a:spcPct val="107000"/>
                        </a:lnSpc>
                        <a:spcBef>
                          <a:spcPts val="0"/>
                        </a:spcBef>
                        <a:spcAft>
                          <a:spcPts val="0"/>
                        </a:spcAft>
                      </a:pPr>
                      <a:r>
                        <a:rPr lang="en-US" sz="2000" dirty="0">
                          <a:solidFill>
                            <a:schemeClr val="accent5">
                              <a:lumMod val="20000"/>
                              <a:lumOff val="80000"/>
                            </a:schemeClr>
                          </a:solidFill>
                          <a:effectLst/>
                        </a:rPr>
                        <a:t>Mean of averages</a:t>
                      </a:r>
                      <a:endParaRPr lang="en-US" sz="20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algn="ctr">
                        <a:lnSpc>
                          <a:spcPct val="107000"/>
                        </a:lnSpc>
                        <a:spcBef>
                          <a:spcPts val="0"/>
                        </a:spcBef>
                        <a:spcAft>
                          <a:spcPts val="0"/>
                        </a:spcAft>
                      </a:pPr>
                      <a:r>
                        <a:rPr lang="en-US" sz="2000" dirty="0">
                          <a:solidFill>
                            <a:schemeClr val="accent5">
                              <a:lumMod val="20000"/>
                              <a:lumOff val="80000"/>
                            </a:schemeClr>
                          </a:solidFill>
                          <a:effectLst/>
                        </a:rPr>
                        <a:t>2.6</a:t>
                      </a:r>
                      <a:endParaRPr lang="en-US" sz="20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algn="ctr">
                        <a:lnSpc>
                          <a:spcPct val="107000"/>
                        </a:lnSpc>
                        <a:spcBef>
                          <a:spcPts val="0"/>
                        </a:spcBef>
                        <a:spcAft>
                          <a:spcPts val="0"/>
                        </a:spcAft>
                      </a:pPr>
                      <a:r>
                        <a:rPr lang="en-US" sz="2000" dirty="0">
                          <a:solidFill>
                            <a:schemeClr val="accent5">
                              <a:lumMod val="20000"/>
                              <a:lumOff val="80000"/>
                            </a:schemeClr>
                          </a:solidFill>
                          <a:effectLst/>
                        </a:rPr>
                        <a:t>3.9</a:t>
                      </a:r>
                      <a:endParaRPr lang="en-US" sz="20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r>
            </a:tbl>
          </a:graphicData>
        </a:graphic>
      </p:graphicFrame>
      <p:sp>
        <p:nvSpPr>
          <p:cNvPr id="11" name="Rectangle 1"/>
          <p:cNvSpPr>
            <a:spLocks noGrp="1" noChangeArrowheads="1"/>
          </p:cNvSpPr>
          <p:nvPr>
            <p:ph type="body" sz="quarter" idx="19"/>
          </p:nvPr>
        </p:nvSpPr>
        <p:spPr bwMode="auto">
          <a:xfrm>
            <a:off x="-10436767" y="19351764"/>
            <a:ext cx="166067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sng" strike="noStrike" cap="none" normalizeH="0" baseline="0" dirty="0" smtClean="0">
                <a:ln>
                  <a:noFill/>
                </a:ln>
                <a:solidFill>
                  <a:srgbClr val="333333"/>
                </a:solidFill>
                <a:effectLst/>
                <a:latin typeface="inherit"/>
                <a:ea typeface="Calibri" panose="020F0502020204030204" pitchFamily="34" charset="0"/>
                <a:cs typeface="Times New Roman" panose="02020603050405020304" pitchFamily="18" charset="0"/>
              </a:rPr>
              <a:t>Table 1.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4"/>
          <p:cNvSpPr/>
          <p:nvPr/>
        </p:nvSpPr>
        <p:spPr>
          <a:xfrm>
            <a:off x="22046807" y="15363661"/>
            <a:ext cx="10249351" cy="1754326"/>
          </a:xfrm>
          <a:prstGeom prst="rect">
            <a:avLst/>
          </a:prstGeom>
        </p:spPr>
        <p:txBody>
          <a:bodyPr wrap="square">
            <a:spAutoFit/>
          </a:bodyPr>
          <a:lstStyle/>
          <a:p>
            <a:pPr marL="342900" lvl="0" indent="-342900" fontAlgn="base">
              <a:spcBef>
                <a:spcPct val="20000"/>
              </a:spcBef>
              <a:buFont typeface="Arial" panose="020B0604020202020204" pitchFamily="34" charset="0"/>
              <a:buChar char="•"/>
            </a:pPr>
            <a:r>
              <a:rPr lang="en-US" sz="2000" dirty="0" smtClean="0">
                <a:solidFill>
                  <a:schemeClr val="accent5">
                    <a:lumMod val="50000"/>
                  </a:schemeClr>
                </a:solidFill>
              </a:rPr>
              <a:t>A locally </a:t>
            </a:r>
            <a:r>
              <a:rPr lang="en-US" sz="2000" dirty="0">
                <a:solidFill>
                  <a:schemeClr val="accent5">
                    <a:lumMod val="50000"/>
                  </a:schemeClr>
                </a:solidFill>
              </a:rPr>
              <a:t>delivered faculty development initiative can advance </a:t>
            </a:r>
            <a:r>
              <a:rPr lang="en-US" sz="2000" dirty="0" smtClean="0">
                <a:solidFill>
                  <a:schemeClr val="accent5">
                    <a:lumMod val="50000"/>
                  </a:schemeClr>
                </a:solidFill>
              </a:rPr>
              <a:t>teaching </a:t>
            </a:r>
            <a:r>
              <a:rPr lang="en-US" sz="2000" dirty="0">
                <a:solidFill>
                  <a:schemeClr val="accent5">
                    <a:lumMod val="50000"/>
                  </a:schemeClr>
                </a:solidFill>
              </a:rPr>
              <a:t>skill development needed in family medicine resident education.  </a:t>
            </a:r>
            <a:endParaRPr lang="en-US" sz="2000" dirty="0" smtClean="0">
              <a:solidFill>
                <a:schemeClr val="accent5">
                  <a:lumMod val="50000"/>
                </a:schemeClr>
              </a:solidFill>
            </a:endParaRPr>
          </a:p>
          <a:p>
            <a:pPr marL="342900" lvl="0" indent="-342900" fontAlgn="base">
              <a:spcBef>
                <a:spcPct val="20000"/>
              </a:spcBef>
              <a:buFont typeface="Arial" panose="020B0604020202020204" pitchFamily="34" charset="0"/>
              <a:buChar char="•"/>
            </a:pPr>
            <a:r>
              <a:rPr lang="en-US" sz="2000" dirty="0" smtClean="0">
                <a:solidFill>
                  <a:srgbClr val="738AC8">
                    <a:lumMod val="50000"/>
                  </a:srgbClr>
                </a:solidFill>
              </a:rPr>
              <a:t>Community-based faculty can enhance their comfort level with different teaching skills by implementing summaries of topic-based workshops. </a:t>
            </a:r>
          </a:p>
          <a:p>
            <a:pPr marL="342900" lvl="0" indent="-342900" fontAlgn="base">
              <a:spcBef>
                <a:spcPct val="20000"/>
              </a:spcBef>
              <a:buFont typeface="Arial" panose="020B0604020202020204" pitchFamily="34" charset="0"/>
              <a:buChar char="•"/>
            </a:pPr>
            <a:r>
              <a:rPr lang="en-US" sz="2000" dirty="0" smtClean="0">
                <a:solidFill>
                  <a:srgbClr val="738AC8">
                    <a:lumMod val="50000"/>
                  </a:srgbClr>
                </a:solidFill>
              </a:rPr>
              <a:t>A local champion can promote academic activities among community-based residency faculty. </a:t>
            </a:r>
            <a:endParaRPr lang="en-US" sz="2000" dirty="0">
              <a:solidFill>
                <a:srgbClr val="738AC8">
                  <a:lumMod val="50000"/>
                </a:srgbClr>
              </a:solidFill>
              <a:latin typeface="Trebuchet MS" pitchFamily="34" charset="0"/>
            </a:endParaRPr>
          </a:p>
        </p:txBody>
      </p:sp>
      <p:sp>
        <p:nvSpPr>
          <p:cNvPr id="16" name="Rectangle 15"/>
          <p:cNvSpPr/>
          <p:nvPr/>
        </p:nvSpPr>
        <p:spPr>
          <a:xfrm>
            <a:off x="701138" y="7661547"/>
            <a:ext cx="10055057" cy="3170099"/>
          </a:xfrm>
          <a:prstGeom prst="rect">
            <a:avLst/>
          </a:prstGeom>
        </p:spPr>
        <p:txBody>
          <a:bodyPr wrap="square">
            <a:spAutoFit/>
          </a:bodyPr>
          <a:lstStyle/>
          <a:p>
            <a:pPr marL="342900" lvl="0" indent="-342900" fontAlgn="base">
              <a:buFont typeface="Arial" panose="020B0604020202020204" pitchFamily="34" charset="0"/>
              <a:buChar char="•"/>
            </a:pPr>
            <a:r>
              <a:rPr lang="en-US" sz="2000" dirty="0">
                <a:solidFill>
                  <a:schemeClr val="accent5">
                    <a:lumMod val="50000"/>
                  </a:schemeClr>
                </a:solidFill>
              </a:rPr>
              <a:t>Active participation and satisfaction with sessions, as determined by over 80% attendance, completion of all </a:t>
            </a:r>
            <a:r>
              <a:rPr lang="en-US" sz="2000" dirty="0" smtClean="0">
                <a:solidFill>
                  <a:schemeClr val="accent5">
                    <a:lumMod val="50000"/>
                  </a:schemeClr>
                </a:solidFill>
              </a:rPr>
              <a:t>pre- </a:t>
            </a:r>
            <a:r>
              <a:rPr lang="en-US" sz="2000" dirty="0">
                <a:solidFill>
                  <a:schemeClr val="accent5">
                    <a:lumMod val="50000"/>
                  </a:schemeClr>
                </a:solidFill>
              </a:rPr>
              <a:t>and </a:t>
            </a:r>
            <a:r>
              <a:rPr lang="en-US" sz="2000" dirty="0" smtClean="0">
                <a:solidFill>
                  <a:schemeClr val="accent5">
                    <a:lumMod val="50000"/>
                  </a:schemeClr>
                </a:solidFill>
              </a:rPr>
              <a:t>post- </a:t>
            </a:r>
            <a:r>
              <a:rPr lang="en-US" sz="2000" dirty="0">
                <a:solidFill>
                  <a:schemeClr val="accent5">
                    <a:lumMod val="50000"/>
                  </a:schemeClr>
                </a:solidFill>
              </a:rPr>
              <a:t>and formative evaluations, and consistently high satisfaction ratings for training sessions. </a:t>
            </a:r>
          </a:p>
          <a:p>
            <a:pPr marL="342900" lvl="0" indent="-342900" fontAlgn="base">
              <a:buFont typeface="Arial" panose="020B0604020202020204" pitchFamily="34" charset="0"/>
              <a:buChar char="•"/>
            </a:pPr>
            <a:r>
              <a:rPr lang="en-US" sz="2000" dirty="0">
                <a:solidFill>
                  <a:schemeClr val="accent5">
                    <a:lumMod val="50000"/>
                  </a:schemeClr>
                </a:solidFill>
              </a:rPr>
              <a:t>Evidence of behavior change as determined by community-academic project completion by over 75% of faculty participants.</a:t>
            </a:r>
          </a:p>
          <a:p>
            <a:pPr marL="342900" lvl="0" indent="-342900" fontAlgn="base">
              <a:buFont typeface="Arial" panose="020B0604020202020204" pitchFamily="34" charset="0"/>
              <a:buChar char="•"/>
            </a:pPr>
            <a:r>
              <a:rPr lang="en-US" sz="2000" dirty="0">
                <a:solidFill>
                  <a:schemeClr val="accent5">
                    <a:lumMod val="50000"/>
                  </a:schemeClr>
                </a:solidFill>
              </a:rPr>
              <a:t>Successful dissemination of project outcomes by at least four local and national presentations of Faculty Development processes, products and outcomes. </a:t>
            </a:r>
          </a:p>
          <a:p>
            <a:pPr marL="342900" lvl="0" indent="-342900" fontAlgn="base">
              <a:buFont typeface="Arial" panose="020B0604020202020204" pitchFamily="34" charset="0"/>
              <a:buChar char="•"/>
            </a:pPr>
            <a:r>
              <a:rPr lang="en-US" sz="2000" dirty="0" smtClean="0">
                <a:solidFill>
                  <a:schemeClr val="accent5">
                    <a:lumMod val="50000"/>
                  </a:schemeClr>
                </a:solidFill>
              </a:rPr>
              <a:t>Develop a </a:t>
            </a:r>
            <a:r>
              <a:rPr lang="en-US" sz="2000" dirty="0">
                <a:solidFill>
                  <a:schemeClr val="accent5">
                    <a:lumMod val="50000"/>
                  </a:schemeClr>
                </a:solidFill>
              </a:rPr>
              <a:t>more </a:t>
            </a:r>
            <a:r>
              <a:rPr lang="en-US" sz="2000" dirty="0" smtClean="0">
                <a:solidFill>
                  <a:schemeClr val="accent5">
                    <a:lumMod val="50000"/>
                  </a:schemeClr>
                </a:solidFill>
              </a:rPr>
              <a:t>academically-oriented </a:t>
            </a:r>
            <a:r>
              <a:rPr lang="en-US" sz="2000" dirty="0">
                <a:solidFill>
                  <a:schemeClr val="accent5">
                    <a:lumMod val="50000"/>
                  </a:schemeClr>
                </a:solidFill>
              </a:rPr>
              <a:t>culture at the CRMEF residency program, through active academic projects, greater attention to teaching and instructional quality, and recognition for excellent academic performance.  </a:t>
            </a:r>
          </a:p>
        </p:txBody>
      </p:sp>
      <p:graphicFrame>
        <p:nvGraphicFramePr>
          <p:cNvPr id="19" name="Table 18"/>
          <p:cNvGraphicFramePr>
            <a:graphicFrameLocks noGrp="1"/>
          </p:cNvGraphicFramePr>
          <p:nvPr>
            <p:extLst>
              <p:ext uri="{D42A27DB-BD31-4B8C-83A1-F6EECF244321}">
                <p14:modId xmlns:p14="http://schemas.microsoft.com/office/powerpoint/2010/main" val="3559983873"/>
              </p:ext>
            </p:extLst>
          </p:nvPr>
        </p:nvGraphicFramePr>
        <p:xfrm>
          <a:off x="11769747" y="7486990"/>
          <a:ext cx="9542803" cy="8158426"/>
        </p:xfrm>
        <a:graphic>
          <a:graphicData uri="http://schemas.openxmlformats.org/drawingml/2006/table">
            <a:tbl>
              <a:tblPr firstRow="1" firstCol="1" bandRow="1">
                <a:tableStyleId>{775DCB02-9BB8-47FD-8907-85C794F793BA}</a:tableStyleId>
              </a:tblPr>
              <a:tblGrid>
                <a:gridCol w="1705621"/>
                <a:gridCol w="2272632"/>
                <a:gridCol w="3568700"/>
                <a:gridCol w="1995850"/>
              </a:tblGrid>
              <a:tr h="1022898">
                <a:tc>
                  <a:txBody>
                    <a:bodyPr/>
                    <a:lstStyle/>
                    <a:p>
                      <a:pPr marL="0" marR="0" algn="ctr" fontAlgn="base">
                        <a:lnSpc>
                          <a:spcPts val="1500"/>
                        </a:lnSpc>
                        <a:spcBef>
                          <a:spcPts val="0"/>
                        </a:spcBef>
                        <a:spcAft>
                          <a:spcPts val="0"/>
                        </a:spcAft>
                      </a:pPr>
                      <a:endParaRPr lang="en-US" sz="2000" dirty="0" smtClean="0">
                        <a:solidFill>
                          <a:schemeClr val="accent5">
                            <a:lumMod val="20000"/>
                            <a:lumOff val="80000"/>
                          </a:schemeClr>
                        </a:solidFill>
                        <a:effectLst/>
                      </a:endParaRPr>
                    </a:p>
                    <a:p>
                      <a:pPr marL="0" marR="0" algn="ctr" fontAlgn="base">
                        <a:lnSpc>
                          <a:spcPts val="1500"/>
                        </a:lnSpc>
                        <a:spcBef>
                          <a:spcPts val="0"/>
                        </a:spcBef>
                        <a:spcAft>
                          <a:spcPts val="0"/>
                        </a:spcAft>
                      </a:pPr>
                      <a:r>
                        <a:rPr lang="en-US" sz="2000" dirty="0" smtClean="0">
                          <a:solidFill>
                            <a:schemeClr val="accent5">
                              <a:lumMod val="20000"/>
                              <a:lumOff val="80000"/>
                            </a:schemeClr>
                          </a:solidFill>
                          <a:effectLst/>
                        </a:rPr>
                        <a:t>Year </a:t>
                      </a:r>
                      <a:r>
                        <a:rPr lang="en-US" sz="2000" dirty="0">
                          <a:solidFill>
                            <a:schemeClr val="accent5">
                              <a:lumMod val="20000"/>
                              <a:lumOff val="80000"/>
                            </a:schemeClr>
                          </a:solidFill>
                          <a:effectLst/>
                        </a:rPr>
                        <a:t>2</a:t>
                      </a:r>
                    </a:p>
                    <a:p>
                      <a:pPr marL="0" marR="0" algn="ctr" fontAlgn="base">
                        <a:lnSpc>
                          <a:spcPts val="1500"/>
                        </a:lnSpc>
                        <a:spcBef>
                          <a:spcPts val="0"/>
                        </a:spcBef>
                        <a:spcAft>
                          <a:spcPts val="0"/>
                        </a:spcAft>
                      </a:pPr>
                      <a:r>
                        <a:rPr lang="en-US" sz="2000" dirty="0">
                          <a:solidFill>
                            <a:schemeClr val="accent5">
                              <a:lumMod val="20000"/>
                              <a:lumOff val="80000"/>
                            </a:schemeClr>
                          </a:solidFill>
                          <a:effectLst/>
                        </a:rPr>
                        <a:t>CRMEF Session Date</a:t>
                      </a:r>
                      <a:endParaRPr lang="en-US" sz="2000" dirty="0">
                        <a:solidFill>
                          <a:schemeClr val="accent5">
                            <a:lumMod val="20000"/>
                            <a:lumOff val="8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20000"/>
                            <a:lumOff val="80000"/>
                          </a:schemeClr>
                        </a:solidFill>
                        <a:effectLst/>
                        <a:latin typeface="+mn-lt"/>
                      </a:endParaRPr>
                    </a:p>
                    <a:p>
                      <a:pPr marL="0" marR="0" algn="ctr" fontAlgn="base">
                        <a:lnSpc>
                          <a:spcPts val="1500"/>
                        </a:lnSpc>
                        <a:spcBef>
                          <a:spcPts val="0"/>
                        </a:spcBef>
                        <a:spcAft>
                          <a:spcPts val="0"/>
                        </a:spcAft>
                      </a:pPr>
                      <a:r>
                        <a:rPr lang="en-US" sz="2000" dirty="0" smtClean="0">
                          <a:solidFill>
                            <a:schemeClr val="accent5">
                              <a:lumMod val="20000"/>
                              <a:lumOff val="80000"/>
                            </a:schemeClr>
                          </a:solidFill>
                          <a:effectLst/>
                          <a:latin typeface="+mn-lt"/>
                        </a:rPr>
                        <a:t>Topic </a:t>
                      </a:r>
                      <a:r>
                        <a:rPr lang="en-US" sz="2000" dirty="0">
                          <a:solidFill>
                            <a:schemeClr val="accent5">
                              <a:lumMod val="20000"/>
                              <a:lumOff val="80000"/>
                            </a:schemeClr>
                          </a:solidFill>
                          <a:effectLst/>
                          <a:latin typeface="+mn-lt"/>
                        </a:rPr>
                        <a:t>of CRMEF </a:t>
                      </a:r>
                      <a:r>
                        <a:rPr lang="en-US" sz="2000" dirty="0" smtClean="0">
                          <a:solidFill>
                            <a:schemeClr val="accent5">
                              <a:lumMod val="20000"/>
                              <a:lumOff val="80000"/>
                            </a:schemeClr>
                          </a:solidFill>
                          <a:effectLst/>
                          <a:latin typeface="+mn-lt"/>
                        </a:rPr>
                        <a:t>Session</a:t>
                      </a:r>
                    </a:p>
                    <a:p>
                      <a:pPr marL="0" marR="0" algn="ctr" fontAlgn="base">
                        <a:lnSpc>
                          <a:spcPts val="1500"/>
                        </a:lnSpc>
                        <a:spcBef>
                          <a:spcPts val="0"/>
                        </a:spcBef>
                        <a:spcAft>
                          <a:spcPts val="0"/>
                        </a:spcAft>
                      </a:pPr>
                      <a:endParaRPr lang="en-US" sz="2000" dirty="0">
                        <a:solidFill>
                          <a:schemeClr val="accent5">
                            <a:lumMod val="20000"/>
                            <a:lumOff val="8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marL="0" marR="0" algn="ctr" fontAlgn="base">
                        <a:lnSpc>
                          <a:spcPts val="1500"/>
                        </a:lnSpc>
                        <a:spcBef>
                          <a:spcPts val="0"/>
                        </a:spcBef>
                        <a:spcAft>
                          <a:spcPts val="0"/>
                        </a:spcAft>
                      </a:pPr>
                      <a:endParaRPr lang="en-US" sz="2400" dirty="0" smtClean="0">
                        <a:solidFill>
                          <a:schemeClr val="accent5">
                            <a:lumMod val="20000"/>
                            <a:lumOff val="80000"/>
                          </a:schemeClr>
                        </a:solidFill>
                        <a:effectLst/>
                        <a:latin typeface="+mn-lt"/>
                      </a:endParaRPr>
                    </a:p>
                    <a:p>
                      <a:pPr marL="0" marR="0" algn="ctr" fontAlgn="base">
                        <a:lnSpc>
                          <a:spcPts val="1500"/>
                        </a:lnSpc>
                        <a:spcBef>
                          <a:spcPts val="0"/>
                        </a:spcBef>
                        <a:spcAft>
                          <a:spcPts val="0"/>
                        </a:spcAft>
                      </a:pPr>
                      <a:r>
                        <a:rPr lang="en-US" sz="2400" dirty="0" smtClean="0">
                          <a:solidFill>
                            <a:schemeClr val="accent5">
                              <a:lumMod val="20000"/>
                              <a:lumOff val="80000"/>
                            </a:schemeClr>
                          </a:solidFill>
                          <a:effectLst/>
                          <a:latin typeface="+mn-lt"/>
                        </a:rPr>
                        <a:t>Guest </a:t>
                      </a:r>
                      <a:r>
                        <a:rPr lang="en-US" sz="2400" dirty="0">
                          <a:solidFill>
                            <a:schemeClr val="accent5">
                              <a:lumMod val="20000"/>
                              <a:lumOff val="80000"/>
                            </a:schemeClr>
                          </a:solidFill>
                          <a:effectLst/>
                          <a:latin typeface="+mn-lt"/>
                        </a:rPr>
                        <a:t>Speaker </a:t>
                      </a:r>
                      <a:r>
                        <a:rPr lang="en-US" sz="2400" dirty="0" smtClean="0">
                          <a:solidFill>
                            <a:schemeClr val="accent5">
                              <a:lumMod val="20000"/>
                              <a:lumOff val="80000"/>
                            </a:schemeClr>
                          </a:solidFill>
                          <a:effectLst/>
                          <a:latin typeface="+mn-lt"/>
                        </a:rPr>
                        <a:t>/article</a:t>
                      </a:r>
                      <a:endParaRPr lang="en-US" sz="2400" dirty="0">
                        <a:solidFill>
                          <a:schemeClr val="accent5">
                            <a:lumMod val="20000"/>
                            <a:lumOff val="8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marL="0" marR="0" algn="ctr" fontAlgn="base">
                        <a:lnSpc>
                          <a:spcPts val="1500"/>
                        </a:lnSpc>
                        <a:spcBef>
                          <a:spcPts val="0"/>
                        </a:spcBef>
                        <a:spcAft>
                          <a:spcPts val="0"/>
                        </a:spcAft>
                      </a:pPr>
                      <a:endParaRPr lang="en-US" sz="2400" dirty="0" smtClean="0">
                        <a:solidFill>
                          <a:schemeClr val="accent5">
                            <a:lumMod val="20000"/>
                            <a:lumOff val="80000"/>
                          </a:schemeClr>
                        </a:solidFill>
                        <a:effectLst/>
                      </a:endParaRPr>
                    </a:p>
                    <a:p>
                      <a:pPr marL="0" marR="0" algn="ctr" fontAlgn="base">
                        <a:lnSpc>
                          <a:spcPts val="1500"/>
                        </a:lnSpc>
                        <a:spcBef>
                          <a:spcPts val="0"/>
                        </a:spcBef>
                        <a:spcAft>
                          <a:spcPts val="0"/>
                        </a:spcAft>
                      </a:pPr>
                      <a:r>
                        <a:rPr lang="en-US" sz="2400" dirty="0" smtClean="0">
                          <a:solidFill>
                            <a:schemeClr val="accent5">
                              <a:lumMod val="20000"/>
                              <a:lumOff val="80000"/>
                            </a:schemeClr>
                          </a:solidFill>
                          <a:effectLst/>
                        </a:rPr>
                        <a:t>Projects </a:t>
                      </a:r>
                      <a:endParaRPr lang="en-US" sz="2400" dirty="0">
                        <a:solidFill>
                          <a:schemeClr val="accent5">
                            <a:lumMod val="20000"/>
                            <a:lumOff val="8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r>
              <a:tr h="648684">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July </a:t>
                      </a:r>
                      <a:r>
                        <a:rPr lang="en-US" sz="2000" dirty="0">
                          <a:solidFill>
                            <a:schemeClr val="accent5">
                              <a:lumMod val="50000"/>
                            </a:schemeClr>
                          </a:solidFill>
                          <a:effectLst/>
                        </a:rPr>
                        <a:t>12, 2017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latin typeface="+mn-lt"/>
                      </a:endParaRPr>
                    </a:p>
                    <a:p>
                      <a:pPr marL="0" marR="0" algn="ctr" fontAlgn="base">
                        <a:lnSpc>
                          <a:spcPts val="1500"/>
                        </a:lnSpc>
                        <a:spcBef>
                          <a:spcPts val="0"/>
                        </a:spcBef>
                        <a:spcAft>
                          <a:spcPts val="0"/>
                        </a:spcAft>
                      </a:pPr>
                      <a:r>
                        <a:rPr lang="en-US" sz="2000" b="1" dirty="0" smtClean="0">
                          <a:solidFill>
                            <a:schemeClr val="accent5">
                              <a:lumMod val="50000"/>
                            </a:schemeClr>
                          </a:solidFill>
                          <a:effectLst/>
                          <a:latin typeface="+mn-lt"/>
                        </a:rPr>
                        <a:t>IRB</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latin typeface="+mn-lt"/>
                      </a:endParaRPr>
                    </a:p>
                    <a:p>
                      <a:pPr marL="0" marR="0" algn="ctr" fontAlgn="base">
                        <a:lnSpc>
                          <a:spcPts val="1500"/>
                        </a:lnSpc>
                        <a:spcBef>
                          <a:spcPts val="0"/>
                        </a:spcBef>
                        <a:spcAft>
                          <a:spcPts val="0"/>
                        </a:spcAft>
                      </a:pPr>
                      <a:r>
                        <a:rPr lang="en-US" sz="2000" dirty="0" smtClean="0">
                          <a:solidFill>
                            <a:schemeClr val="accent5">
                              <a:lumMod val="50000"/>
                            </a:schemeClr>
                          </a:solidFill>
                          <a:effectLst/>
                          <a:latin typeface="+mn-lt"/>
                        </a:rPr>
                        <a:t>Pat </a:t>
                      </a:r>
                      <a:r>
                        <a:rPr lang="en-US" sz="2000" dirty="0" err="1">
                          <a:solidFill>
                            <a:schemeClr val="accent5">
                              <a:lumMod val="50000"/>
                            </a:schemeClr>
                          </a:solidFill>
                          <a:effectLst/>
                          <a:latin typeface="+mn-lt"/>
                        </a:rPr>
                        <a:t>Thies</a:t>
                      </a:r>
                      <a:r>
                        <a:rPr lang="en-US" sz="2000" dirty="0">
                          <a:solidFill>
                            <a:schemeClr val="accent5">
                              <a:lumMod val="50000"/>
                            </a:schemeClr>
                          </a:solidFill>
                          <a:effectLst/>
                          <a:latin typeface="+mn-lt"/>
                        </a:rPr>
                        <a:t>, </a:t>
                      </a:r>
                      <a:r>
                        <a:rPr lang="en-US" sz="2000" dirty="0" err="1">
                          <a:solidFill>
                            <a:schemeClr val="accent5">
                              <a:lumMod val="50000"/>
                            </a:schemeClr>
                          </a:solidFill>
                          <a:effectLst/>
                          <a:latin typeface="+mn-lt"/>
                        </a:rPr>
                        <a:t>RPh</a:t>
                      </a:r>
                      <a:r>
                        <a:rPr lang="en-US" sz="2000" dirty="0">
                          <a:solidFill>
                            <a:schemeClr val="accent5">
                              <a:lumMod val="50000"/>
                            </a:schemeClr>
                          </a:solidFill>
                          <a:effectLst/>
                          <a:latin typeface="+mn-lt"/>
                        </a:rPr>
                        <a:t>, MS, </a:t>
                      </a:r>
                      <a:r>
                        <a:rPr lang="en-US" sz="2000" dirty="0" smtClean="0">
                          <a:solidFill>
                            <a:schemeClr val="accent5">
                              <a:lumMod val="50000"/>
                            </a:schemeClr>
                          </a:solidFill>
                          <a:effectLst/>
                          <a:latin typeface="+mn-lt"/>
                        </a:rPr>
                        <a:t>FACHE (local</a:t>
                      </a:r>
                      <a:r>
                        <a:rPr lang="en-US" sz="2000" baseline="0" dirty="0" smtClean="0">
                          <a:solidFill>
                            <a:schemeClr val="accent5">
                              <a:lumMod val="50000"/>
                            </a:schemeClr>
                          </a:solidFill>
                          <a:effectLst/>
                          <a:latin typeface="+mn-lt"/>
                        </a:rPr>
                        <a:t> IRB chair)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400" dirty="0">
                          <a:solidFill>
                            <a:schemeClr val="accent5">
                              <a:lumMod val="50000"/>
                            </a:schemeClr>
                          </a:solidFill>
                          <a:effectLst/>
                        </a:rPr>
                        <a:t> </a:t>
                      </a:r>
                      <a:endParaRPr lang="en-US" sz="24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648684">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Aug </a:t>
                      </a:r>
                      <a:r>
                        <a:rPr lang="en-US" sz="2000" dirty="0">
                          <a:solidFill>
                            <a:schemeClr val="accent5">
                              <a:lumMod val="50000"/>
                            </a:schemeClr>
                          </a:solidFill>
                          <a:effectLst/>
                        </a:rPr>
                        <a:t>2, 2017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Developing </a:t>
                      </a:r>
                      <a:r>
                        <a:rPr lang="en-US" sz="2000" b="1" dirty="0">
                          <a:solidFill>
                            <a:schemeClr val="accent5">
                              <a:lumMod val="50000"/>
                            </a:schemeClr>
                          </a:solidFill>
                          <a:effectLst/>
                        </a:rPr>
                        <a:t>research question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400" b="1" dirty="0">
                          <a:solidFill>
                            <a:schemeClr val="accent5">
                              <a:lumMod val="50000"/>
                            </a:schemeClr>
                          </a:solidFill>
                          <a:effectLst/>
                        </a:rPr>
                        <a:t> </a:t>
                      </a:r>
                      <a:endParaRPr lang="en-US" sz="24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400">
                          <a:solidFill>
                            <a:schemeClr val="accent5">
                              <a:lumMod val="50000"/>
                            </a:schemeClr>
                          </a:solidFill>
                          <a:effectLst/>
                        </a:rPr>
                        <a:t> </a:t>
                      </a:r>
                      <a:endParaRPr lang="en-US" sz="240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648684">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Sept </a:t>
                      </a:r>
                      <a:r>
                        <a:rPr lang="en-US" sz="2000" dirty="0">
                          <a:solidFill>
                            <a:schemeClr val="accent5">
                              <a:lumMod val="50000"/>
                            </a:schemeClr>
                          </a:solidFill>
                          <a:effectLst/>
                        </a:rPr>
                        <a:t>27, 2017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Grant </a:t>
                      </a:r>
                      <a:r>
                        <a:rPr lang="en-US" sz="2000" b="1" dirty="0">
                          <a:solidFill>
                            <a:schemeClr val="accent5">
                              <a:lumMod val="50000"/>
                            </a:schemeClr>
                          </a:solidFill>
                          <a:effectLst/>
                        </a:rPr>
                        <a:t>writing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Erin Langdon </a:t>
                      </a:r>
                    </a:p>
                    <a:p>
                      <a:pPr marL="0" marR="0" algn="ctr" fontAlgn="base">
                        <a:lnSpc>
                          <a:spcPts val="1500"/>
                        </a:lnSpc>
                        <a:spcBef>
                          <a:spcPts val="0"/>
                        </a:spcBef>
                        <a:spcAft>
                          <a:spcPts val="0"/>
                        </a:spcAft>
                      </a:pPr>
                      <a:r>
                        <a:rPr lang="en-US" sz="2000" b="1" dirty="0" smtClean="0">
                          <a:solidFill>
                            <a:schemeClr val="accent5">
                              <a:lumMod val="50000"/>
                            </a:schemeClr>
                          </a:solidFill>
                          <a:effectLst/>
                        </a:rPr>
                        <a:t>(grant</a:t>
                      </a:r>
                      <a:r>
                        <a:rPr lang="en-US" sz="2000" b="1" baseline="0" dirty="0" smtClean="0">
                          <a:solidFill>
                            <a:schemeClr val="accent5">
                              <a:lumMod val="50000"/>
                            </a:schemeClr>
                          </a:solidFill>
                          <a:effectLst/>
                        </a:rPr>
                        <a:t> writer for clinic)</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dirty="0">
                          <a:solidFill>
                            <a:schemeClr val="accent5">
                              <a:lumMod val="50000"/>
                            </a:schemeClr>
                          </a:solidFill>
                          <a:effectLst/>
                        </a:rPr>
                        <a:t>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864913">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Oct </a:t>
                      </a:r>
                      <a:r>
                        <a:rPr lang="en-US" sz="2000" dirty="0">
                          <a:solidFill>
                            <a:schemeClr val="accent5">
                              <a:lumMod val="50000"/>
                            </a:schemeClr>
                          </a:solidFill>
                          <a:effectLst/>
                        </a:rPr>
                        <a:t>25, 2017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Faculty </a:t>
                      </a:r>
                      <a:r>
                        <a:rPr lang="en-US" sz="2000" b="1" dirty="0">
                          <a:solidFill>
                            <a:schemeClr val="accent5">
                              <a:lumMod val="50000"/>
                            </a:schemeClr>
                          </a:solidFill>
                          <a:effectLst/>
                        </a:rPr>
                        <a:t>evaluation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Jason </a:t>
                      </a:r>
                      <a:r>
                        <a:rPr lang="en-US" sz="2000" b="1" dirty="0">
                          <a:solidFill>
                            <a:schemeClr val="accent5">
                              <a:lumMod val="50000"/>
                            </a:schemeClr>
                          </a:solidFill>
                          <a:effectLst/>
                        </a:rPr>
                        <a:t>Ellis, </a:t>
                      </a:r>
                      <a:r>
                        <a:rPr lang="en-US" sz="2000" b="1" dirty="0" smtClean="0">
                          <a:solidFill>
                            <a:schemeClr val="accent5">
                              <a:lumMod val="50000"/>
                            </a:schemeClr>
                          </a:solidFill>
                          <a:effectLst/>
                        </a:rPr>
                        <a:t>DO </a:t>
                      </a:r>
                    </a:p>
                    <a:p>
                      <a:pPr marL="0" marR="0" algn="ctr" fontAlgn="base">
                        <a:lnSpc>
                          <a:spcPts val="1500"/>
                        </a:lnSpc>
                        <a:spcBef>
                          <a:spcPts val="0"/>
                        </a:spcBef>
                        <a:spcAft>
                          <a:spcPts val="0"/>
                        </a:spcAft>
                      </a:pPr>
                      <a:r>
                        <a:rPr lang="en-US" sz="2000" b="1" dirty="0" smtClean="0">
                          <a:solidFill>
                            <a:schemeClr val="accent5">
                              <a:lumMod val="50000"/>
                            </a:schemeClr>
                          </a:solidFill>
                          <a:effectLst/>
                        </a:rPr>
                        <a:t>(CRMEF</a:t>
                      </a:r>
                      <a:r>
                        <a:rPr lang="en-US" sz="2000" b="1" baseline="0" dirty="0" smtClean="0">
                          <a:solidFill>
                            <a:schemeClr val="accent5">
                              <a:lumMod val="50000"/>
                            </a:schemeClr>
                          </a:solidFill>
                          <a:effectLst/>
                        </a:rPr>
                        <a:t> faculty member)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Developed faculty evaluation form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648684">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Nov </a:t>
                      </a:r>
                      <a:r>
                        <a:rPr lang="en-US" sz="2000" dirty="0">
                          <a:solidFill>
                            <a:schemeClr val="accent5">
                              <a:lumMod val="50000"/>
                            </a:schemeClr>
                          </a:solidFill>
                          <a:effectLst/>
                        </a:rPr>
                        <a:t>22, 2017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Informal </a:t>
                      </a:r>
                      <a:r>
                        <a:rPr lang="en-US" sz="2000" b="1" dirty="0">
                          <a:solidFill>
                            <a:schemeClr val="accent5">
                              <a:lumMod val="50000"/>
                            </a:schemeClr>
                          </a:solidFill>
                          <a:effectLst/>
                        </a:rPr>
                        <a:t>l</a:t>
                      </a:r>
                      <a:r>
                        <a:rPr lang="en-US" sz="2000" b="1" dirty="0" smtClean="0">
                          <a:solidFill>
                            <a:schemeClr val="accent5">
                              <a:lumMod val="50000"/>
                            </a:schemeClr>
                          </a:solidFill>
                          <a:effectLst/>
                        </a:rPr>
                        <a:t>unch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b="1" dirty="0">
                          <a:solidFill>
                            <a:schemeClr val="accent5">
                              <a:lumMod val="50000"/>
                            </a:schemeClr>
                          </a:solidFill>
                          <a:effectLst/>
                        </a:rPr>
                        <a:t> </a:t>
                      </a: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latin typeface="+mn-lt"/>
                          <a:ea typeface="Calibri" panose="020F0502020204030204" pitchFamily="34" charset="0"/>
                          <a:cs typeface="Times New Roman" panose="02020603050405020304" pitchFamily="18" charset="0"/>
                        </a:rPr>
                        <a:t>Changing</a:t>
                      </a:r>
                      <a:r>
                        <a:rPr lang="en-US" sz="2000" b="1" baseline="0" dirty="0" smtClean="0">
                          <a:solidFill>
                            <a:schemeClr val="accent5">
                              <a:lumMod val="50000"/>
                            </a:schemeClr>
                          </a:solidFill>
                          <a:effectLst/>
                          <a:latin typeface="+mn-lt"/>
                          <a:ea typeface="Calibri" panose="020F0502020204030204" pitchFamily="34" charset="0"/>
                          <a:cs typeface="Times New Roman" panose="02020603050405020304" pitchFamily="18" charset="0"/>
                        </a:rPr>
                        <a:t> format as faculty changed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dirty="0">
                          <a:solidFill>
                            <a:schemeClr val="accent5">
                              <a:lumMod val="50000"/>
                            </a:schemeClr>
                          </a:solidFill>
                          <a:effectLst/>
                        </a:rPr>
                        <a:t>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1297369">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Jan </a:t>
                      </a:r>
                      <a:r>
                        <a:rPr lang="en-US" sz="2000" dirty="0">
                          <a:solidFill>
                            <a:schemeClr val="accent5">
                              <a:lumMod val="50000"/>
                            </a:schemeClr>
                          </a:solidFill>
                          <a:effectLst/>
                        </a:rPr>
                        <a:t>17, 2018</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Teaching </a:t>
                      </a:r>
                      <a:r>
                        <a:rPr lang="en-US" sz="2000" b="1" dirty="0">
                          <a:solidFill>
                            <a:schemeClr val="accent5">
                              <a:lumMod val="50000"/>
                            </a:schemeClr>
                          </a:solidFill>
                          <a:effectLst/>
                        </a:rPr>
                        <a:t>different generations </a:t>
                      </a: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latin typeface="+mn-lt"/>
                          <a:ea typeface="Calibri" panose="020F0502020204030204" pitchFamily="34" charset="0"/>
                          <a:cs typeface="Times New Roman" panose="02020603050405020304" pitchFamily="18" charset="0"/>
                        </a:rPr>
                        <a:t>(Journal</a:t>
                      </a:r>
                      <a:r>
                        <a:rPr lang="en-US" sz="2000" b="1" baseline="0" dirty="0" smtClean="0">
                          <a:solidFill>
                            <a:schemeClr val="accent5">
                              <a:lumMod val="50000"/>
                            </a:schemeClr>
                          </a:solidFill>
                          <a:effectLst/>
                          <a:latin typeface="+mn-lt"/>
                          <a:ea typeface="Calibri" panose="020F0502020204030204" pitchFamily="34" charset="0"/>
                          <a:cs typeface="Times New Roman" panose="02020603050405020304" pitchFamily="18" charset="0"/>
                        </a:rPr>
                        <a:t> club)</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1800" dirty="0" smtClean="0">
                          <a:solidFill>
                            <a:schemeClr val="accent5">
                              <a:lumMod val="50000"/>
                            </a:schemeClr>
                          </a:solidFill>
                          <a:effectLst/>
                        </a:rPr>
                        <a:t>Article: Aaron M, </a:t>
                      </a:r>
                      <a:r>
                        <a:rPr lang="en-US" sz="1800" dirty="0" err="1" smtClean="0">
                          <a:solidFill>
                            <a:schemeClr val="accent5">
                              <a:lumMod val="50000"/>
                            </a:schemeClr>
                          </a:solidFill>
                          <a:effectLst/>
                        </a:rPr>
                        <a:t>Levenberg</a:t>
                      </a:r>
                      <a:r>
                        <a:rPr lang="en-US" sz="1800" dirty="0" smtClean="0">
                          <a:solidFill>
                            <a:schemeClr val="accent5">
                              <a:lumMod val="50000"/>
                            </a:schemeClr>
                          </a:solidFill>
                          <a:effectLst/>
                        </a:rPr>
                        <a:t> P. The millennials in medicine: tips for teaching the next generation of physicians</a:t>
                      </a:r>
                      <a:r>
                        <a:rPr lang="en-US" sz="1800" i="1" dirty="0" smtClean="0">
                          <a:solidFill>
                            <a:schemeClr val="accent5">
                              <a:lumMod val="50000"/>
                            </a:schemeClr>
                          </a:solidFill>
                          <a:effectLst/>
                        </a:rPr>
                        <a:t>. Journal </a:t>
                      </a:r>
                      <a:r>
                        <a:rPr lang="en-US" sz="1800" i="1" dirty="0">
                          <a:solidFill>
                            <a:schemeClr val="accent5">
                              <a:lumMod val="50000"/>
                            </a:schemeClr>
                          </a:solidFill>
                          <a:effectLst/>
                        </a:rPr>
                        <a:t>of Academic </a:t>
                      </a:r>
                      <a:r>
                        <a:rPr lang="en-US" sz="1800" i="1" dirty="0" smtClean="0">
                          <a:solidFill>
                            <a:schemeClr val="accent5">
                              <a:lumMod val="50000"/>
                            </a:schemeClr>
                          </a:solidFill>
                          <a:effectLst/>
                        </a:rPr>
                        <a:t>Ophthalmology</a:t>
                      </a:r>
                      <a:r>
                        <a:rPr lang="en-US" sz="1800" dirty="0" smtClean="0">
                          <a:solidFill>
                            <a:schemeClr val="accent5">
                              <a:lumMod val="50000"/>
                            </a:schemeClr>
                          </a:solidFill>
                          <a:effectLst/>
                        </a:rPr>
                        <a:t>.2014;7:e17-e20</a:t>
                      </a:r>
                      <a:r>
                        <a:rPr lang="en-US" sz="1800" dirty="0">
                          <a:solidFill>
                            <a:schemeClr val="accent5">
                              <a:lumMod val="50000"/>
                            </a:schemeClr>
                          </a:solidFill>
                          <a:effectLst/>
                        </a:rPr>
                        <a:t>.  </a:t>
                      </a:r>
                      <a:endParaRPr lang="en-US" sz="18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1513597">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Feb </a:t>
                      </a:r>
                      <a:r>
                        <a:rPr lang="en-US" sz="2000" dirty="0">
                          <a:solidFill>
                            <a:schemeClr val="accent5">
                              <a:lumMod val="50000"/>
                            </a:schemeClr>
                          </a:solidFill>
                          <a:effectLst/>
                        </a:rPr>
                        <a:t>7, 2018</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Burnout </a:t>
                      </a:r>
                    </a:p>
                    <a:p>
                      <a:pPr marL="0" marR="0" algn="ctr" fontAlgn="base">
                        <a:lnSpc>
                          <a:spcPts val="1500"/>
                        </a:lnSpc>
                        <a:spcBef>
                          <a:spcPts val="0"/>
                        </a:spcBef>
                        <a:spcAft>
                          <a:spcPts val="0"/>
                        </a:spcAft>
                      </a:pPr>
                      <a:r>
                        <a:rPr lang="en-US" sz="2000" b="1" dirty="0" smtClean="0">
                          <a:solidFill>
                            <a:schemeClr val="accent5">
                              <a:lumMod val="50000"/>
                            </a:schemeClr>
                          </a:solidFill>
                          <a:effectLst/>
                          <a:latin typeface="+mn-lt"/>
                          <a:ea typeface="Calibri" panose="020F0502020204030204" pitchFamily="34" charset="0"/>
                          <a:cs typeface="Times New Roman" panose="02020603050405020304" pitchFamily="18" charset="0"/>
                        </a:rPr>
                        <a:t>(Journal club)</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1800" dirty="0" smtClean="0">
                          <a:solidFill>
                            <a:schemeClr val="accent5">
                              <a:lumMod val="50000"/>
                            </a:schemeClr>
                          </a:solidFill>
                          <a:effectLst/>
                        </a:rPr>
                        <a:t>Article:</a:t>
                      </a:r>
                      <a:r>
                        <a:rPr lang="en-US" sz="1800" baseline="0" dirty="0" smtClean="0">
                          <a:solidFill>
                            <a:schemeClr val="accent5">
                              <a:lumMod val="50000"/>
                            </a:schemeClr>
                          </a:solidFill>
                          <a:effectLst/>
                        </a:rPr>
                        <a:t> </a:t>
                      </a:r>
                      <a:r>
                        <a:rPr lang="en-US" sz="1800" dirty="0" err="1" smtClean="0">
                          <a:solidFill>
                            <a:schemeClr val="accent5">
                              <a:lumMod val="50000"/>
                            </a:schemeClr>
                          </a:solidFill>
                          <a:effectLst/>
                        </a:rPr>
                        <a:t>Palamara</a:t>
                      </a:r>
                      <a:r>
                        <a:rPr lang="en-US" sz="1800" dirty="0" smtClean="0">
                          <a:solidFill>
                            <a:schemeClr val="accent5">
                              <a:lumMod val="50000"/>
                            </a:schemeClr>
                          </a:solidFill>
                          <a:effectLst/>
                        </a:rPr>
                        <a:t> </a:t>
                      </a:r>
                      <a:r>
                        <a:rPr lang="en-US" sz="1800" dirty="0">
                          <a:solidFill>
                            <a:schemeClr val="accent5">
                              <a:lumMod val="50000"/>
                            </a:schemeClr>
                          </a:solidFill>
                          <a:effectLst/>
                        </a:rPr>
                        <a:t>K, </a:t>
                      </a:r>
                      <a:r>
                        <a:rPr lang="en-US" sz="1800" dirty="0" smtClean="0">
                          <a:solidFill>
                            <a:schemeClr val="accent5">
                              <a:lumMod val="50000"/>
                            </a:schemeClr>
                          </a:solidFill>
                          <a:effectLst/>
                        </a:rPr>
                        <a:t>et al. Promoting </a:t>
                      </a:r>
                      <a:r>
                        <a:rPr lang="en-US" sz="1800" dirty="0">
                          <a:solidFill>
                            <a:schemeClr val="accent5">
                              <a:lumMod val="50000"/>
                            </a:schemeClr>
                          </a:solidFill>
                          <a:effectLst/>
                        </a:rPr>
                        <a:t>s</a:t>
                      </a:r>
                      <a:r>
                        <a:rPr lang="en-US" sz="1800" dirty="0" smtClean="0">
                          <a:solidFill>
                            <a:schemeClr val="accent5">
                              <a:lumMod val="50000"/>
                            </a:schemeClr>
                          </a:solidFill>
                          <a:effectLst/>
                        </a:rPr>
                        <a:t>uccess</a:t>
                      </a:r>
                      <a:r>
                        <a:rPr lang="en-US" sz="1800" dirty="0">
                          <a:solidFill>
                            <a:schemeClr val="accent5">
                              <a:lumMod val="50000"/>
                            </a:schemeClr>
                          </a:solidFill>
                          <a:effectLst/>
                        </a:rPr>
                        <a:t>: </a:t>
                      </a:r>
                      <a:r>
                        <a:rPr lang="en-US" sz="1800" dirty="0" smtClean="0">
                          <a:solidFill>
                            <a:schemeClr val="accent5">
                              <a:lumMod val="50000"/>
                            </a:schemeClr>
                          </a:solidFill>
                          <a:effectLst/>
                        </a:rPr>
                        <a:t>a </a:t>
                      </a:r>
                      <a:r>
                        <a:rPr lang="en-US" sz="1800" dirty="0">
                          <a:solidFill>
                            <a:schemeClr val="accent5">
                              <a:lumMod val="50000"/>
                            </a:schemeClr>
                          </a:solidFill>
                          <a:effectLst/>
                        </a:rPr>
                        <a:t>p</a:t>
                      </a:r>
                      <a:r>
                        <a:rPr lang="en-US" sz="1800" dirty="0" smtClean="0">
                          <a:solidFill>
                            <a:schemeClr val="accent5">
                              <a:lumMod val="50000"/>
                            </a:schemeClr>
                          </a:solidFill>
                          <a:effectLst/>
                        </a:rPr>
                        <a:t>rofessional development coaching </a:t>
                      </a:r>
                      <a:r>
                        <a:rPr lang="en-US" sz="1800" dirty="0">
                          <a:solidFill>
                            <a:schemeClr val="accent5">
                              <a:lumMod val="50000"/>
                            </a:schemeClr>
                          </a:solidFill>
                          <a:effectLst/>
                        </a:rPr>
                        <a:t>p</a:t>
                      </a:r>
                      <a:r>
                        <a:rPr lang="en-US" sz="1800" dirty="0" smtClean="0">
                          <a:solidFill>
                            <a:schemeClr val="accent5">
                              <a:lumMod val="50000"/>
                            </a:schemeClr>
                          </a:solidFill>
                          <a:effectLst/>
                        </a:rPr>
                        <a:t>rogram </a:t>
                      </a:r>
                      <a:r>
                        <a:rPr lang="en-US" sz="1800" dirty="0">
                          <a:solidFill>
                            <a:schemeClr val="accent5">
                              <a:lumMod val="50000"/>
                            </a:schemeClr>
                          </a:solidFill>
                          <a:effectLst/>
                        </a:rPr>
                        <a:t>for </a:t>
                      </a:r>
                      <a:r>
                        <a:rPr lang="en-US" sz="1800" dirty="0" smtClean="0">
                          <a:solidFill>
                            <a:schemeClr val="accent5">
                              <a:lumMod val="50000"/>
                            </a:schemeClr>
                          </a:solidFill>
                          <a:effectLst/>
                        </a:rPr>
                        <a:t>interns </a:t>
                      </a:r>
                      <a:r>
                        <a:rPr lang="en-US" sz="1800" dirty="0">
                          <a:solidFill>
                            <a:schemeClr val="accent5">
                              <a:lumMod val="50000"/>
                            </a:schemeClr>
                          </a:solidFill>
                          <a:effectLst/>
                        </a:rPr>
                        <a:t>in </a:t>
                      </a:r>
                      <a:r>
                        <a:rPr lang="en-US" sz="1800" dirty="0" smtClean="0">
                          <a:solidFill>
                            <a:schemeClr val="accent5">
                              <a:lumMod val="50000"/>
                            </a:schemeClr>
                          </a:solidFill>
                          <a:effectLst/>
                        </a:rPr>
                        <a:t>medicine</a:t>
                      </a:r>
                      <a:r>
                        <a:rPr lang="en-US" sz="1800" dirty="0">
                          <a:solidFill>
                            <a:schemeClr val="accent5">
                              <a:lumMod val="50000"/>
                            </a:schemeClr>
                          </a:solidFill>
                          <a:effectLst/>
                        </a:rPr>
                        <a:t>. </a:t>
                      </a:r>
                      <a:r>
                        <a:rPr lang="en-US" sz="1800" i="1" dirty="0">
                          <a:solidFill>
                            <a:schemeClr val="accent5">
                              <a:lumMod val="50000"/>
                            </a:schemeClr>
                          </a:solidFill>
                          <a:effectLst/>
                        </a:rPr>
                        <a:t>Journal of Graduate Medical Education</a:t>
                      </a:r>
                      <a:r>
                        <a:rPr lang="en-US" sz="1800" dirty="0">
                          <a:solidFill>
                            <a:schemeClr val="accent5">
                              <a:lumMod val="50000"/>
                            </a:schemeClr>
                          </a:solidFill>
                          <a:effectLst/>
                        </a:rPr>
                        <a:t>. 2015;7(4):630-637.  </a:t>
                      </a:r>
                      <a:endParaRPr lang="en-US" sz="18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864913">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Mar 14, 2018</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Introduction </a:t>
                      </a:r>
                      <a:r>
                        <a:rPr lang="en-US" sz="2000" b="1" dirty="0">
                          <a:solidFill>
                            <a:schemeClr val="accent5">
                              <a:lumMod val="50000"/>
                            </a:schemeClr>
                          </a:solidFill>
                          <a:effectLst/>
                        </a:rPr>
                        <a:t>to new medical school curriculum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George Bergus,</a:t>
                      </a:r>
                      <a:r>
                        <a:rPr lang="en-US" sz="2000" b="1" baseline="0" dirty="0" smtClean="0">
                          <a:solidFill>
                            <a:schemeClr val="accent5">
                              <a:lumMod val="50000"/>
                            </a:schemeClr>
                          </a:solidFill>
                          <a:effectLst/>
                        </a:rPr>
                        <a:t> MD, MA-Ed</a:t>
                      </a:r>
                      <a:endParaRPr lang="en-US" sz="2000" b="1" baseline="0" dirty="0">
                        <a:solidFill>
                          <a:schemeClr val="accent5">
                            <a:lumMod val="50000"/>
                          </a:schemeClr>
                        </a:solidFill>
                        <a:effectLst/>
                        <a:latin typeface="+mn-lt"/>
                        <a:cs typeface="Times New Roman" panose="02020603050405020304" pitchFamily="18" charset="0"/>
                      </a:endParaRPr>
                    </a:p>
                    <a:p>
                      <a:pPr marL="0" marR="0" algn="ctr" fontAlgn="base">
                        <a:lnSpc>
                          <a:spcPts val="1500"/>
                        </a:lnSpc>
                        <a:spcBef>
                          <a:spcPts val="0"/>
                        </a:spcBef>
                        <a:spcAft>
                          <a:spcPts val="0"/>
                        </a:spcAft>
                      </a:pPr>
                      <a:r>
                        <a:rPr lang="en-US" sz="2000" b="1" baseline="0" dirty="0" smtClean="0">
                          <a:solidFill>
                            <a:schemeClr val="accent5">
                              <a:lumMod val="50000"/>
                            </a:schemeClr>
                          </a:solidFill>
                          <a:effectLst/>
                          <a:latin typeface="+mn-lt"/>
                          <a:cs typeface="Times New Roman" panose="02020603050405020304" pitchFamily="18" charset="0"/>
                        </a:rPr>
                        <a:t>CCOM Strand Director</a:t>
                      </a:r>
                      <a:endParaRPr lang="en-US" sz="2000" b="1" baseline="0" dirty="0" smtClean="0">
                        <a:solidFill>
                          <a:schemeClr val="accent5">
                            <a:lumMod val="50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dirty="0">
                          <a:solidFill>
                            <a:schemeClr val="accent5">
                              <a:lumMod val="50000"/>
                            </a:schemeClr>
                          </a:solidFill>
                          <a:effectLst/>
                        </a:rPr>
                        <a:t>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60411129"/>
              </p:ext>
            </p:extLst>
          </p:nvPr>
        </p:nvGraphicFramePr>
        <p:xfrm>
          <a:off x="923061" y="13836250"/>
          <a:ext cx="9642015" cy="7184163"/>
        </p:xfrm>
        <a:graphic>
          <a:graphicData uri="http://schemas.openxmlformats.org/drawingml/2006/table">
            <a:tbl>
              <a:tblPr firstRow="1" firstCol="1" bandRow="1">
                <a:tableStyleId>{775DCB02-9BB8-47FD-8907-85C794F793BA}</a:tableStyleId>
              </a:tblPr>
              <a:tblGrid>
                <a:gridCol w="1654455"/>
                <a:gridCol w="2132973"/>
                <a:gridCol w="2606926"/>
                <a:gridCol w="3247661"/>
              </a:tblGrid>
              <a:tr h="974429">
                <a:tc>
                  <a:txBody>
                    <a:bodyPr/>
                    <a:lstStyle/>
                    <a:p>
                      <a:pPr marL="0" marR="0" algn="ctr" fontAlgn="base">
                        <a:lnSpc>
                          <a:spcPts val="1500"/>
                        </a:lnSpc>
                        <a:spcBef>
                          <a:spcPts val="0"/>
                        </a:spcBef>
                        <a:spcAft>
                          <a:spcPts val="0"/>
                        </a:spcAft>
                      </a:pPr>
                      <a:endParaRPr lang="en-US" sz="2000" dirty="0" smtClean="0">
                        <a:solidFill>
                          <a:schemeClr val="accent5">
                            <a:lumMod val="20000"/>
                            <a:lumOff val="80000"/>
                          </a:schemeClr>
                        </a:solidFill>
                        <a:effectLst/>
                      </a:endParaRPr>
                    </a:p>
                    <a:p>
                      <a:pPr marL="0" marR="0" algn="ctr" fontAlgn="base">
                        <a:lnSpc>
                          <a:spcPts val="1500"/>
                        </a:lnSpc>
                        <a:spcBef>
                          <a:spcPts val="0"/>
                        </a:spcBef>
                        <a:spcAft>
                          <a:spcPts val="0"/>
                        </a:spcAft>
                      </a:pPr>
                      <a:endParaRPr lang="en-US" sz="2000" dirty="0">
                        <a:solidFill>
                          <a:schemeClr val="accent5">
                            <a:lumMod val="20000"/>
                            <a:lumOff val="80000"/>
                          </a:schemeClr>
                        </a:solidFill>
                        <a:effectLst/>
                      </a:endParaRPr>
                    </a:p>
                    <a:p>
                      <a:pPr marL="0" marR="0" algn="ctr" fontAlgn="base">
                        <a:lnSpc>
                          <a:spcPts val="1500"/>
                        </a:lnSpc>
                        <a:spcBef>
                          <a:spcPts val="0"/>
                        </a:spcBef>
                        <a:spcAft>
                          <a:spcPts val="0"/>
                        </a:spcAft>
                      </a:pPr>
                      <a:r>
                        <a:rPr lang="en-US" sz="2000" dirty="0">
                          <a:solidFill>
                            <a:schemeClr val="accent5">
                              <a:lumMod val="20000"/>
                              <a:lumOff val="80000"/>
                            </a:schemeClr>
                          </a:solidFill>
                          <a:effectLst/>
                        </a:rPr>
                        <a:t>CRMEF Session Date</a:t>
                      </a:r>
                      <a:endParaRPr lang="en-US" sz="2000" dirty="0">
                        <a:solidFill>
                          <a:schemeClr val="accent5">
                            <a:lumMod val="20000"/>
                            <a:lumOff val="8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algn="ctr" fontAlgn="base">
                        <a:lnSpc>
                          <a:spcPts val="1500"/>
                        </a:lnSpc>
                        <a:spcBef>
                          <a:spcPts val="0"/>
                        </a:spcBef>
                        <a:spcAft>
                          <a:spcPts val="0"/>
                        </a:spcAft>
                      </a:pPr>
                      <a:r>
                        <a:rPr lang="en-US" sz="2000" dirty="0">
                          <a:solidFill>
                            <a:schemeClr val="accent5">
                              <a:lumMod val="20000"/>
                              <a:lumOff val="80000"/>
                            </a:schemeClr>
                          </a:solidFill>
                          <a:effectLst/>
                        </a:rPr>
                        <a:t> </a:t>
                      </a:r>
                    </a:p>
                    <a:p>
                      <a:pPr marL="0" marR="0" algn="ctr" fontAlgn="base">
                        <a:lnSpc>
                          <a:spcPts val="1500"/>
                        </a:lnSpc>
                        <a:spcBef>
                          <a:spcPts val="0"/>
                        </a:spcBef>
                        <a:spcAft>
                          <a:spcPts val="0"/>
                        </a:spcAft>
                      </a:pPr>
                      <a:endParaRPr lang="en-US" sz="2000" dirty="0" smtClean="0">
                        <a:solidFill>
                          <a:schemeClr val="accent5">
                            <a:lumMod val="20000"/>
                            <a:lumOff val="80000"/>
                          </a:schemeClr>
                        </a:solidFill>
                        <a:effectLst/>
                      </a:endParaRPr>
                    </a:p>
                    <a:p>
                      <a:pPr marL="0" marR="0" algn="ctr" fontAlgn="base">
                        <a:lnSpc>
                          <a:spcPts val="1500"/>
                        </a:lnSpc>
                        <a:spcBef>
                          <a:spcPts val="0"/>
                        </a:spcBef>
                        <a:spcAft>
                          <a:spcPts val="0"/>
                        </a:spcAft>
                      </a:pPr>
                      <a:r>
                        <a:rPr lang="en-US" sz="2000" dirty="0" smtClean="0">
                          <a:solidFill>
                            <a:schemeClr val="accent5">
                              <a:lumMod val="20000"/>
                              <a:lumOff val="80000"/>
                            </a:schemeClr>
                          </a:solidFill>
                          <a:effectLst/>
                        </a:rPr>
                        <a:t>Topic </a:t>
                      </a:r>
                      <a:r>
                        <a:rPr lang="en-US" sz="2000" dirty="0">
                          <a:solidFill>
                            <a:schemeClr val="accent5">
                              <a:lumMod val="20000"/>
                              <a:lumOff val="80000"/>
                            </a:schemeClr>
                          </a:solidFill>
                          <a:effectLst/>
                        </a:rPr>
                        <a:t>of CRMEF Session</a:t>
                      </a:r>
                      <a:endParaRPr lang="en-US" sz="2000" dirty="0">
                        <a:solidFill>
                          <a:schemeClr val="accent5">
                            <a:lumMod val="20000"/>
                            <a:lumOff val="8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20000"/>
                            <a:lumOff val="80000"/>
                          </a:schemeClr>
                        </a:solidFill>
                        <a:effectLst/>
                      </a:endParaRPr>
                    </a:p>
                    <a:p>
                      <a:pPr marL="0" marR="0" algn="ctr" fontAlgn="base">
                        <a:lnSpc>
                          <a:spcPts val="1500"/>
                        </a:lnSpc>
                        <a:spcBef>
                          <a:spcPts val="0"/>
                        </a:spcBef>
                        <a:spcAft>
                          <a:spcPts val="0"/>
                        </a:spcAft>
                      </a:pPr>
                      <a:endParaRPr lang="en-US" sz="2000" dirty="0" smtClean="0">
                        <a:solidFill>
                          <a:schemeClr val="accent5">
                            <a:lumMod val="20000"/>
                            <a:lumOff val="80000"/>
                          </a:schemeClr>
                        </a:solidFill>
                        <a:effectLst/>
                      </a:endParaRPr>
                    </a:p>
                    <a:p>
                      <a:pPr marL="0" marR="0" algn="ctr" fontAlgn="base">
                        <a:lnSpc>
                          <a:spcPts val="1500"/>
                        </a:lnSpc>
                        <a:spcBef>
                          <a:spcPts val="0"/>
                        </a:spcBef>
                        <a:spcAft>
                          <a:spcPts val="0"/>
                        </a:spcAft>
                      </a:pPr>
                      <a:r>
                        <a:rPr lang="en-US" sz="2000" dirty="0" smtClean="0">
                          <a:solidFill>
                            <a:schemeClr val="accent5">
                              <a:lumMod val="20000"/>
                              <a:lumOff val="80000"/>
                            </a:schemeClr>
                          </a:solidFill>
                          <a:effectLst/>
                        </a:rPr>
                        <a:t>Corresponding </a:t>
                      </a:r>
                      <a:r>
                        <a:rPr lang="en-US" sz="2000" dirty="0">
                          <a:solidFill>
                            <a:schemeClr val="accent5">
                              <a:lumMod val="20000"/>
                              <a:lumOff val="80000"/>
                            </a:schemeClr>
                          </a:solidFill>
                          <a:effectLst/>
                        </a:rPr>
                        <a:t>Skills for Educators workshop</a:t>
                      </a:r>
                      <a:endParaRPr lang="en-US" sz="2000" dirty="0">
                        <a:solidFill>
                          <a:schemeClr val="accent5">
                            <a:lumMod val="20000"/>
                            <a:lumOff val="8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20000"/>
                            <a:lumOff val="80000"/>
                          </a:schemeClr>
                        </a:solidFill>
                        <a:effectLst/>
                      </a:endParaRPr>
                    </a:p>
                    <a:p>
                      <a:pPr marL="0" marR="0" algn="ctr" fontAlgn="base">
                        <a:lnSpc>
                          <a:spcPts val="1500"/>
                        </a:lnSpc>
                        <a:spcBef>
                          <a:spcPts val="0"/>
                        </a:spcBef>
                        <a:spcAft>
                          <a:spcPts val="0"/>
                        </a:spcAft>
                      </a:pPr>
                      <a:endParaRPr lang="en-US" sz="2000" dirty="0" smtClean="0">
                        <a:solidFill>
                          <a:schemeClr val="accent5">
                            <a:lumMod val="20000"/>
                            <a:lumOff val="80000"/>
                          </a:schemeClr>
                        </a:solidFill>
                        <a:effectLst/>
                      </a:endParaRPr>
                    </a:p>
                    <a:p>
                      <a:pPr marL="0" marR="0" algn="ctr" fontAlgn="base">
                        <a:lnSpc>
                          <a:spcPts val="1500"/>
                        </a:lnSpc>
                        <a:spcBef>
                          <a:spcPts val="0"/>
                        </a:spcBef>
                        <a:spcAft>
                          <a:spcPts val="0"/>
                        </a:spcAft>
                      </a:pPr>
                      <a:r>
                        <a:rPr lang="en-US" sz="2000" dirty="0" smtClean="0">
                          <a:solidFill>
                            <a:schemeClr val="accent5">
                              <a:lumMod val="20000"/>
                              <a:lumOff val="80000"/>
                            </a:schemeClr>
                          </a:solidFill>
                          <a:effectLst/>
                        </a:rPr>
                        <a:t>Projects </a:t>
                      </a:r>
                      <a:endParaRPr lang="en-US" sz="2000" dirty="0">
                        <a:solidFill>
                          <a:schemeClr val="accent5">
                            <a:lumMod val="20000"/>
                            <a:lumOff val="8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r>
              <a:tr h="669953">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Oct </a:t>
                      </a:r>
                      <a:r>
                        <a:rPr lang="en-US" sz="2000" dirty="0">
                          <a:solidFill>
                            <a:schemeClr val="accent5">
                              <a:lumMod val="50000"/>
                            </a:schemeClr>
                          </a:solidFill>
                          <a:effectLst/>
                        </a:rPr>
                        <a:t>5, 2016</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Small </a:t>
                      </a:r>
                      <a:r>
                        <a:rPr lang="en-US" sz="2000" b="1" dirty="0">
                          <a:solidFill>
                            <a:schemeClr val="accent5">
                              <a:lumMod val="50000"/>
                            </a:schemeClr>
                          </a:solidFill>
                          <a:effectLst/>
                        </a:rPr>
                        <a:t>group teaching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Small </a:t>
                      </a:r>
                      <a:r>
                        <a:rPr lang="en-US" sz="2000" dirty="0">
                          <a:solidFill>
                            <a:schemeClr val="accent5">
                              <a:lumMod val="50000"/>
                            </a:schemeClr>
                          </a:solidFill>
                          <a:effectLst/>
                        </a:rPr>
                        <a:t>Group Teaching (September 16, 2016)</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Prompt </a:t>
                      </a:r>
                      <a:r>
                        <a:rPr lang="en-US" sz="2000" b="1" dirty="0">
                          <a:solidFill>
                            <a:schemeClr val="accent5">
                              <a:lumMod val="50000"/>
                            </a:schemeClr>
                          </a:solidFill>
                          <a:effectLst/>
                        </a:rPr>
                        <a:t>resident interaction </a:t>
                      </a:r>
                      <a:r>
                        <a:rPr lang="en-US" sz="2000" b="1" dirty="0" smtClean="0">
                          <a:solidFill>
                            <a:schemeClr val="accent5">
                              <a:lumMod val="50000"/>
                            </a:schemeClr>
                          </a:solidFill>
                          <a:effectLst/>
                        </a:rPr>
                        <a:t>intervention</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84658">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Oct </a:t>
                      </a:r>
                      <a:r>
                        <a:rPr lang="en-US" sz="2000" dirty="0">
                          <a:solidFill>
                            <a:schemeClr val="accent5">
                              <a:lumMod val="50000"/>
                            </a:schemeClr>
                          </a:solidFill>
                          <a:effectLst/>
                        </a:rPr>
                        <a:t>26, 2016</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Giving </a:t>
                      </a:r>
                      <a:r>
                        <a:rPr lang="en-US" sz="2000" b="1" dirty="0">
                          <a:solidFill>
                            <a:schemeClr val="accent5">
                              <a:lumMod val="50000"/>
                            </a:schemeClr>
                          </a:solidFill>
                          <a:effectLst/>
                        </a:rPr>
                        <a:t>Feedback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dirty="0">
                          <a:solidFill>
                            <a:schemeClr val="accent5">
                              <a:lumMod val="50000"/>
                            </a:schemeClr>
                          </a:solidFill>
                          <a:effectLst/>
                        </a:rPr>
                        <a:t>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Edited </a:t>
                      </a:r>
                      <a:r>
                        <a:rPr lang="en-US" sz="2000" b="1" dirty="0">
                          <a:solidFill>
                            <a:schemeClr val="accent5">
                              <a:lumMod val="50000"/>
                            </a:schemeClr>
                          </a:solidFill>
                          <a:effectLst/>
                        </a:rPr>
                        <a:t>feedback </a:t>
                      </a:r>
                      <a:r>
                        <a:rPr lang="en-US" sz="2000" b="1" dirty="0" smtClean="0">
                          <a:solidFill>
                            <a:schemeClr val="accent5">
                              <a:lumMod val="50000"/>
                            </a:schemeClr>
                          </a:solidFill>
                          <a:effectLst/>
                        </a:rPr>
                        <a:t>form</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779544">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Nov </a:t>
                      </a:r>
                      <a:r>
                        <a:rPr lang="en-US" sz="2000" dirty="0">
                          <a:solidFill>
                            <a:schemeClr val="accent5">
                              <a:lumMod val="50000"/>
                            </a:schemeClr>
                          </a:solidFill>
                          <a:effectLst/>
                        </a:rPr>
                        <a:t>23, 2016</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How </a:t>
                      </a:r>
                      <a:r>
                        <a:rPr lang="en-US" sz="2000" b="1" dirty="0">
                          <a:solidFill>
                            <a:schemeClr val="accent5">
                              <a:lumMod val="50000"/>
                            </a:schemeClr>
                          </a:solidFill>
                          <a:effectLst/>
                        </a:rPr>
                        <a:t>to design instruction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How </a:t>
                      </a:r>
                      <a:r>
                        <a:rPr lang="en-US" sz="2000" dirty="0">
                          <a:solidFill>
                            <a:schemeClr val="accent5">
                              <a:lumMod val="50000"/>
                            </a:schemeClr>
                          </a:solidFill>
                          <a:effectLst/>
                        </a:rPr>
                        <a:t>to Design Instruction (November 18, 2016)</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b="1" dirty="0">
                          <a:solidFill>
                            <a:schemeClr val="accent5">
                              <a:lumMod val="50000"/>
                            </a:schemeClr>
                          </a:solidFill>
                          <a:effectLst/>
                        </a:rPr>
                        <a:t>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666062">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Jan </a:t>
                      </a:r>
                      <a:r>
                        <a:rPr lang="en-US" sz="2000" dirty="0">
                          <a:solidFill>
                            <a:schemeClr val="accent5">
                              <a:lumMod val="50000"/>
                            </a:schemeClr>
                          </a:solidFill>
                          <a:effectLst/>
                        </a:rPr>
                        <a:t>25, 2017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Clinical </a:t>
                      </a:r>
                      <a:r>
                        <a:rPr lang="en-US" sz="2000" b="1" dirty="0">
                          <a:solidFill>
                            <a:schemeClr val="accent5">
                              <a:lumMod val="50000"/>
                            </a:schemeClr>
                          </a:solidFill>
                          <a:effectLst/>
                        </a:rPr>
                        <a:t>teaching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Clinical </a:t>
                      </a:r>
                      <a:r>
                        <a:rPr lang="en-US" sz="2000" dirty="0">
                          <a:solidFill>
                            <a:schemeClr val="accent5">
                              <a:lumMod val="50000"/>
                            </a:schemeClr>
                          </a:solidFill>
                          <a:effectLst/>
                        </a:rPr>
                        <a:t>Teaching (January 20,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err="1" smtClean="0">
                          <a:solidFill>
                            <a:schemeClr val="accent5">
                              <a:lumMod val="50000"/>
                            </a:schemeClr>
                          </a:solidFill>
                          <a:effectLst/>
                        </a:rPr>
                        <a:t>Microskills</a:t>
                      </a:r>
                      <a:r>
                        <a:rPr lang="en-US" sz="2000" b="1" dirty="0" smtClean="0">
                          <a:solidFill>
                            <a:schemeClr val="accent5">
                              <a:lumMod val="50000"/>
                            </a:schemeClr>
                          </a:solidFill>
                          <a:effectLst/>
                        </a:rPr>
                        <a:t> </a:t>
                      </a:r>
                      <a:r>
                        <a:rPr lang="en-US" sz="2000" b="1" dirty="0">
                          <a:solidFill>
                            <a:schemeClr val="accent5">
                              <a:lumMod val="50000"/>
                            </a:schemeClr>
                          </a:solidFill>
                          <a:effectLst/>
                        </a:rPr>
                        <a:t>on </a:t>
                      </a:r>
                      <a:r>
                        <a:rPr lang="en-US" sz="2000" b="1" dirty="0" smtClean="0">
                          <a:solidFill>
                            <a:schemeClr val="accent5">
                              <a:lumMod val="50000"/>
                            </a:schemeClr>
                          </a:solidFill>
                          <a:effectLst/>
                        </a:rPr>
                        <a:t>display</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677647">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Feb </a:t>
                      </a:r>
                      <a:r>
                        <a:rPr lang="en-US" sz="2000" dirty="0">
                          <a:solidFill>
                            <a:schemeClr val="accent5">
                              <a:lumMod val="50000"/>
                            </a:schemeClr>
                          </a:solidFill>
                          <a:effectLst/>
                        </a:rPr>
                        <a:t>22, 2017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Scholarship </a:t>
                      </a:r>
                      <a:r>
                        <a:rPr lang="en-US" sz="2000" b="1" dirty="0">
                          <a:solidFill>
                            <a:schemeClr val="accent5">
                              <a:lumMod val="50000"/>
                            </a:schemeClr>
                          </a:solidFill>
                          <a:effectLst/>
                        </a:rPr>
                        <a:t>and Research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Scholarship </a:t>
                      </a:r>
                      <a:r>
                        <a:rPr lang="en-US" sz="2000" dirty="0">
                          <a:solidFill>
                            <a:schemeClr val="accent5">
                              <a:lumMod val="50000"/>
                            </a:schemeClr>
                          </a:solidFill>
                          <a:effectLst/>
                        </a:rPr>
                        <a:t>&amp; Research (February 17,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Discussed </a:t>
                      </a:r>
                      <a:r>
                        <a:rPr lang="en-US" sz="2000" b="1" dirty="0">
                          <a:solidFill>
                            <a:schemeClr val="accent5">
                              <a:lumMod val="50000"/>
                            </a:schemeClr>
                          </a:solidFill>
                          <a:effectLst/>
                        </a:rPr>
                        <a:t>project worksheet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1005541">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Mar </a:t>
                      </a:r>
                      <a:r>
                        <a:rPr lang="en-US" sz="2000" dirty="0">
                          <a:solidFill>
                            <a:schemeClr val="accent5">
                              <a:lumMod val="50000"/>
                            </a:schemeClr>
                          </a:solidFill>
                          <a:effectLst/>
                        </a:rPr>
                        <a:t>22, 2017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Research </a:t>
                      </a:r>
                      <a:r>
                        <a:rPr lang="en-US" sz="2000" b="1" dirty="0">
                          <a:solidFill>
                            <a:schemeClr val="accent5">
                              <a:lumMod val="50000"/>
                            </a:schemeClr>
                          </a:solidFill>
                          <a:effectLst/>
                        </a:rPr>
                        <a:t>Design  </a:t>
                      </a:r>
                      <a:r>
                        <a:rPr lang="en-US" sz="2000" b="1" dirty="0" smtClean="0">
                          <a:solidFill>
                            <a:schemeClr val="accent5">
                              <a:lumMod val="50000"/>
                            </a:schemeClr>
                          </a:solidFill>
                          <a:effectLst/>
                        </a:rPr>
                        <a:t> </a:t>
                      </a:r>
                      <a:r>
                        <a:rPr lang="en-US" sz="2000" b="1" dirty="0">
                          <a:solidFill>
                            <a:schemeClr val="accent5">
                              <a:lumMod val="50000"/>
                            </a:schemeClr>
                          </a:solidFill>
                          <a:effectLst/>
                        </a:rPr>
                        <a:t>Guest speaker from </a:t>
                      </a:r>
                      <a:r>
                        <a:rPr lang="en-US" sz="2000" b="1" dirty="0" smtClean="0">
                          <a:solidFill>
                            <a:schemeClr val="accent5">
                              <a:lumMod val="50000"/>
                            </a:schemeClr>
                          </a:solidFill>
                          <a:effectLst/>
                        </a:rPr>
                        <a:t>CCOM,</a:t>
                      </a:r>
                    </a:p>
                    <a:p>
                      <a:pPr marL="0" marR="0" algn="ctr" fontAlgn="base">
                        <a:lnSpc>
                          <a:spcPts val="1500"/>
                        </a:lnSpc>
                        <a:spcBef>
                          <a:spcPts val="0"/>
                        </a:spcBef>
                        <a:spcAft>
                          <a:spcPts val="0"/>
                        </a:spcAft>
                      </a:pPr>
                      <a:r>
                        <a:rPr lang="en-US" sz="2000" b="1" dirty="0" smtClean="0">
                          <a:solidFill>
                            <a:schemeClr val="accent5">
                              <a:lumMod val="50000"/>
                            </a:schemeClr>
                          </a:solidFill>
                          <a:effectLst/>
                        </a:rPr>
                        <a:t> </a:t>
                      </a:r>
                      <a:r>
                        <a:rPr lang="en-US" sz="2000" b="1" dirty="0">
                          <a:solidFill>
                            <a:schemeClr val="accent5">
                              <a:lumMod val="50000"/>
                            </a:schemeClr>
                          </a:solidFill>
                          <a:effectLst/>
                        </a:rPr>
                        <a:t>Dr. Barlow</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dirty="0">
                          <a:solidFill>
                            <a:schemeClr val="accent5">
                              <a:lumMod val="50000"/>
                            </a:schemeClr>
                          </a:solidFill>
                          <a:effectLst/>
                        </a:rPr>
                        <a:t>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Made</a:t>
                      </a:r>
                      <a:r>
                        <a:rPr lang="en-US" sz="2000" b="1" baseline="0" dirty="0" smtClean="0">
                          <a:solidFill>
                            <a:schemeClr val="accent5">
                              <a:lumMod val="50000"/>
                            </a:schemeClr>
                          </a:solidFill>
                          <a:effectLst/>
                        </a:rPr>
                        <a:t> </a:t>
                      </a:r>
                      <a:r>
                        <a:rPr lang="en-US" sz="2000" b="1" dirty="0" smtClean="0">
                          <a:solidFill>
                            <a:schemeClr val="accent5">
                              <a:lumMod val="50000"/>
                            </a:schemeClr>
                          </a:solidFill>
                          <a:effectLst/>
                        </a:rPr>
                        <a:t>plans </a:t>
                      </a:r>
                      <a:r>
                        <a:rPr lang="en-US" sz="2000" b="1" dirty="0">
                          <a:solidFill>
                            <a:schemeClr val="accent5">
                              <a:lumMod val="50000"/>
                            </a:schemeClr>
                          </a:solidFill>
                          <a:effectLst/>
                        </a:rPr>
                        <a:t>on how to design a project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649649">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April </a:t>
                      </a:r>
                      <a:r>
                        <a:rPr lang="en-US" sz="2000" dirty="0">
                          <a:solidFill>
                            <a:schemeClr val="accent5">
                              <a:lumMod val="50000"/>
                            </a:schemeClr>
                          </a:solidFill>
                          <a:effectLst/>
                        </a:rPr>
                        <a:t>19, 2017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Assessment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Assessment </a:t>
                      </a:r>
                      <a:r>
                        <a:rPr lang="en-US" sz="2000" dirty="0">
                          <a:solidFill>
                            <a:schemeClr val="accent5">
                              <a:lumMod val="50000"/>
                            </a:schemeClr>
                          </a:solidFill>
                          <a:effectLst/>
                        </a:rPr>
                        <a:t>(April 21,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Survey </a:t>
                      </a:r>
                      <a:r>
                        <a:rPr lang="en-US" sz="2000" b="1" dirty="0">
                          <a:solidFill>
                            <a:schemeClr val="accent5">
                              <a:lumMod val="50000"/>
                            </a:schemeClr>
                          </a:solidFill>
                          <a:effectLst/>
                        </a:rPr>
                        <a:t>design </a:t>
                      </a:r>
                      <a:r>
                        <a:rPr lang="en-US" sz="2000" b="1" dirty="0" smtClean="0">
                          <a:solidFill>
                            <a:schemeClr val="accent5">
                              <a:lumMod val="50000"/>
                            </a:schemeClr>
                          </a:solidFill>
                          <a:effectLst/>
                        </a:rPr>
                        <a:t>for individual projects</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92022">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May </a:t>
                      </a:r>
                      <a:r>
                        <a:rPr lang="en-US" sz="2000" dirty="0">
                          <a:solidFill>
                            <a:schemeClr val="accent5">
                              <a:lumMod val="50000"/>
                            </a:schemeClr>
                          </a:solidFill>
                          <a:effectLst/>
                        </a:rPr>
                        <a:t>17, 2017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Handoff </a:t>
                      </a:r>
                      <a:r>
                        <a:rPr lang="en-US" sz="2000" b="1" dirty="0">
                          <a:solidFill>
                            <a:schemeClr val="accent5">
                              <a:lumMod val="50000"/>
                            </a:schemeClr>
                          </a:solidFill>
                          <a:effectLst/>
                        </a:rPr>
                        <a:t>skills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dirty="0">
                          <a:solidFill>
                            <a:schemeClr val="accent5">
                              <a:lumMod val="50000"/>
                            </a:schemeClr>
                          </a:solidFill>
                          <a:effectLst/>
                        </a:rPr>
                        <a:t>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b="1" dirty="0">
                          <a:solidFill>
                            <a:schemeClr val="accent5">
                              <a:lumMod val="50000"/>
                            </a:schemeClr>
                          </a:solidFill>
                          <a:effectLst/>
                        </a:rPr>
                        <a:t>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r h="584658">
                <a:tc>
                  <a:txBody>
                    <a:bodyPr/>
                    <a:lstStyle/>
                    <a:p>
                      <a:pPr marL="0" marR="0" algn="ctr" fontAlgn="base">
                        <a:lnSpc>
                          <a:spcPts val="1500"/>
                        </a:lnSpc>
                        <a:spcBef>
                          <a:spcPts val="0"/>
                        </a:spcBef>
                        <a:spcAft>
                          <a:spcPts val="0"/>
                        </a:spcAft>
                      </a:pPr>
                      <a:endParaRPr lang="en-US" sz="2000" dirty="0" smtClean="0">
                        <a:solidFill>
                          <a:schemeClr val="accent5">
                            <a:lumMod val="50000"/>
                          </a:schemeClr>
                        </a:solidFill>
                        <a:effectLst/>
                      </a:endParaRPr>
                    </a:p>
                    <a:p>
                      <a:pPr marL="0" marR="0" algn="ctr" fontAlgn="base">
                        <a:lnSpc>
                          <a:spcPts val="1500"/>
                        </a:lnSpc>
                        <a:spcBef>
                          <a:spcPts val="0"/>
                        </a:spcBef>
                        <a:spcAft>
                          <a:spcPts val="0"/>
                        </a:spcAft>
                      </a:pPr>
                      <a:r>
                        <a:rPr lang="en-US" sz="2000" dirty="0" smtClean="0">
                          <a:solidFill>
                            <a:schemeClr val="accent5">
                              <a:lumMod val="50000"/>
                            </a:schemeClr>
                          </a:solidFill>
                          <a:effectLst/>
                        </a:rPr>
                        <a:t>June </a:t>
                      </a:r>
                      <a:r>
                        <a:rPr lang="en-US" sz="2000" dirty="0">
                          <a:solidFill>
                            <a:schemeClr val="accent5">
                              <a:lumMod val="50000"/>
                            </a:schemeClr>
                          </a:solidFill>
                          <a:effectLst/>
                        </a:rPr>
                        <a:t>14, 2017</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endParaRPr lang="en-US" sz="2000" b="1" dirty="0" smtClean="0">
                        <a:solidFill>
                          <a:schemeClr val="accent5">
                            <a:lumMod val="50000"/>
                          </a:schemeClr>
                        </a:solidFill>
                        <a:effectLst/>
                      </a:endParaRPr>
                    </a:p>
                    <a:p>
                      <a:pPr marL="0" marR="0" algn="ctr" fontAlgn="base">
                        <a:lnSpc>
                          <a:spcPts val="1500"/>
                        </a:lnSpc>
                        <a:spcBef>
                          <a:spcPts val="0"/>
                        </a:spcBef>
                        <a:spcAft>
                          <a:spcPts val="0"/>
                        </a:spcAft>
                      </a:pPr>
                      <a:r>
                        <a:rPr lang="en-US" sz="2000" b="1" dirty="0" smtClean="0">
                          <a:solidFill>
                            <a:schemeClr val="accent5">
                              <a:lumMod val="50000"/>
                            </a:schemeClr>
                          </a:solidFill>
                          <a:effectLst/>
                        </a:rPr>
                        <a:t>Review </a:t>
                      </a:r>
                      <a:r>
                        <a:rPr lang="en-US" sz="2000" b="1" dirty="0">
                          <a:solidFill>
                            <a:schemeClr val="accent5">
                              <a:lumMod val="50000"/>
                            </a:schemeClr>
                          </a:solidFill>
                          <a:effectLst/>
                        </a:rPr>
                        <a:t>of the year </a:t>
                      </a:r>
                      <a:endParaRPr lang="en-US" sz="20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000" dirty="0">
                          <a:solidFill>
                            <a:schemeClr val="accent5">
                              <a:lumMod val="50000"/>
                            </a:schemeClr>
                          </a:solidFill>
                          <a:effectLst/>
                        </a:rPr>
                        <a:t> </a:t>
                      </a:r>
                      <a:endParaRPr lang="en-US" sz="2000"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fontAlgn="base">
                        <a:lnSpc>
                          <a:spcPts val="1500"/>
                        </a:lnSpc>
                        <a:spcBef>
                          <a:spcPts val="0"/>
                        </a:spcBef>
                        <a:spcAft>
                          <a:spcPts val="0"/>
                        </a:spcAft>
                      </a:pPr>
                      <a:r>
                        <a:rPr lang="en-US" sz="2400" dirty="0">
                          <a:solidFill>
                            <a:schemeClr val="accent5">
                              <a:lumMod val="50000"/>
                            </a:schemeClr>
                          </a:solidFill>
                          <a:effectLst/>
                        </a:rPr>
                        <a:t> </a:t>
                      </a:r>
                      <a:endParaRPr lang="en-US" sz="2400" b="1" dirty="0">
                        <a:solidFill>
                          <a:schemeClr val="accent5">
                            <a:lumMod val="50000"/>
                          </a:schemeClr>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
        <p:nvSpPr>
          <p:cNvPr id="6" name="Rectangle 5"/>
          <p:cNvSpPr/>
          <p:nvPr/>
        </p:nvSpPr>
        <p:spPr>
          <a:xfrm>
            <a:off x="11714352" y="3832687"/>
            <a:ext cx="9745255" cy="492443"/>
          </a:xfrm>
          <a:prstGeom prst="rect">
            <a:avLst/>
          </a:prstGeom>
        </p:spPr>
        <p:txBody>
          <a:bodyPr wrap="square">
            <a:spAutoFit/>
          </a:bodyPr>
          <a:lstStyle/>
          <a:p>
            <a:pPr algn="ctr"/>
            <a:r>
              <a:rPr lang="en-US" sz="2600" b="1" u="sng" dirty="0" smtClean="0">
                <a:solidFill>
                  <a:srgbClr val="738AC8">
                    <a:lumMod val="50000"/>
                  </a:srgbClr>
                </a:solidFill>
              </a:rPr>
              <a:t>METHODS continued </a:t>
            </a:r>
            <a:endParaRPr lang="en-US" dirty="0"/>
          </a:p>
        </p:txBody>
      </p:sp>
      <p:sp>
        <p:nvSpPr>
          <p:cNvPr id="8" name="Rectangle 7"/>
          <p:cNvSpPr/>
          <p:nvPr/>
        </p:nvSpPr>
        <p:spPr>
          <a:xfrm>
            <a:off x="11458798" y="3962790"/>
            <a:ext cx="10160569" cy="2800767"/>
          </a:xfrm>
          <a:prstGeom prst="rect">
            <a:avLst/>
          </a:prstGeom>
        </p:spPr>
        <p:txBody>
          <a:bodyPr wrap="square">
            <a:spAutoFit/>
          </a:bodyPr>
          <a:lstStyle/>
          <a:p>
            <a:pPr fontAlgn="base">
              <a:spcBef>
                <a:spcPct val="20000"/>
              </a:spcBef>
            </a:pPr>
            <a:r>
              <a:rPr lang="en-US" sz="2000" dirty="0">
                <a:solidFill>
                  <a:srgbClr val="738AC8">
                    <a:lumMod val="50000"/>
                  </a:srgbClr>
                </a:solidFill>
              </a:rPr>
              <a:t> </a:t>
            </a:r>
            <a:r>
              <a:rPr lang="en-US" sz="2000" dirty="0" smtClean="0">
                <a:solidFill>
                  <a:srgbClr val="738AC8">
                    <a:lumMod val="50000"/>
                  </a:srgbClr>
                </a:solidFill>
              </a:rPr>
              <a:t>Year 2: </a:t>
            </a:r>
          </a:p>
          <a:p>
            <a:pPr marL="342900" indent="-342900" fontAlgn="base">
              <a:spcBef>
                <a:spcPct val="20000"/>
              </a:spcBef>
              <a:buFont typeface="Arial" panose="020B0604020202020204" pitchFamily="34" charset="0"/>
              <a:buChar char="•"/>
            </a:pPr>
            <a:r>
              <a:rPr lang="en-US" sz="2000" dirty="0" smtClean="0">
                <a:solidFill>
                  <a:srgbClr val="738AC8">
                    <a:lumMod val="50000"/>
                  </a:srgbClr>
                </a:solidFill>
              </a:rPr>
              <a:t>Faculty expanded upon and implemented </a:t>
            </a:r>
            <a:r>
              <a:rPr lang="en-US" sz="2000" dirty="0">
                <a:solidFill>
                  <a:srgbClr val="738AC8">
                    <a:lumMod val="50000"/>
                  </a:srgbClr>
                </a:solidFill>
              </a:rPr>
              <a:t>skills developed in the first year of the program to jointly develop an educational research </a:t>
            </a:r>
            <a:r>
              <a:rPr lang="en-US" sz="2000" dirty="0" smtClean="0">
                <a:solidFill>
                  <a:srgbClr val="738AC8">
                    <a:lumMod val="50000"/>
                  </a:srgbClr>
                </a:solidFill>
              </a:rPr>
              <a:t>project. (Table 2) </a:t>
            </a:r>
          </a:p>
          <a:p>
            <a:pPr marL="342900" indent="-342900" fontAlgn="base">
              <a:spcBef>
                <a:spcPct val="20000"/>
              </a:spcBef>
              <a:buFont typeface="Arial" panose="020B0604020202020204" pitchFamily="34" charset="0"/>
              <a:buChar char="•"/>
            </a:pPr>
            <a:r>
              <a:rPr lang="en-US" sz="2000" dirty="0" smtClean="0">
                <a:solidFill>
                  <a:srgbClr val="738AC8">
                    <a:lumMod val="50000"/>
                  </a:srgbClr>
                </a:solidFill>
              </a:rPr>
              <a:t>Due to faculty changes in the mid-year, the research project was postponed. </a:t>
            </a:r>
          </a:p>
          <a:p>
            <a:pPr marL="342900" indent="-342900" fontAlgn="base">
              <a:spcBef>
                <a:spcPct val="20000"/>
              </a:spcBef>
              <a:buFont typeface="Arial" panose="020B0604020202020204" pitchFamily="34" charset="0"/>
              <a:buChar char="•"/>
            </a:pPr>
            <a:r>
              <a:rPr lang="en-US" sz="2000" dirty="0" smtClean="0">
                <a:solidFill>
                  <a:srgbClr val="738AC8">
                    <a:lumMod val="50000"/>
                  </a:srgbClr>
                </a:solidFill>
              </a:rPr>
              <a:t>Faculty sessions took the </a:t>
            </a:r>
            <a:r>
              <a:rPr lang="en-US" sz="2000" smtClean="0">
                <a:solidFill>
                  <a:srgbClr val="738AC8">
                    <a:lumMod val="50000"/>
                  </a:srgbClr>
                </a:solidFill>
              </a:rPr>
              <a:t>form </a:t>
            </a:r>
            <a:r>
              <a:rPr lang="en-US" sz="2000" smtClean="0">
                <a:solidFill>
                  <a:srgbClr val="738AC8">
                    <a:lumMod val="50000"/>
                  </a:srgbClr>
                </a:solidFill>
              </a:rPr>
              <a:t>of a </a:t>
            </a:r>
            <a:r>
              <a:rPr lang="en-US" sz="2000" dirty="0" smtClean="0">
                <a:solidFill>
                  <a:srgbClr val="738AC8">
                    <a:lumMod val="50000"/>
                  </a:srgbClr>
                </a:solidFill>
              </a:rPr>
              <a:t>journal club. </a:t>
            </a:r>
          </a:p>
          <a:p>
            <a:pPr marL="342900" indent="-342900" fontAlgn="base">
              <a:spcBef>
                <a:spcPct val="20000"/>
              </a:spcBef>
              <a:buFont typeface="Arial" panose="020B0604020202020204" pitchFamily="34" charset="0"/>
              <a:buChar char="•"/>
            </a:pPr>
            <a:r>
              <a:rPr lang="en-US" sz="2000" dirty="0" smtClean="0">
                <a:solidFill>
                  <a:schemeClr val="accent5">
                    <a:lumMod val="50000"/>
                  </a:schemeClr>
                </a:solidFill>
              </a:rPr>
              <a:t>At </a:t>
            </a:r>
            <a:r>
              <a:rPr lang="en-US" sz="2000" dirty="0">
                <a:solidFill>
                  <a:schemeClr val="accent5">
                    <a:lumMod val="50000"/>
                  </a:schemeClr>
                </a:solidFill>
              </a:rPr>
              <a:t>the end of </a:t>
            </a:r>
            <a:r>
              <a:rPr lang="en-US" sz="2000" dirty="0" smtClean="0">
                <a:solidFill>
                  <a:schemeClr val="accent5">
                    <a:lumMod val="50000"/>
                  </a:schemeClr>
                </a:solidFill>
              </a:rPr>
              <a:t>the second </a:t>
            </a:r>
            <a:r>
              <a:rPr lang="en-US" sz="2000" dirty="0">
                <a:solidFill>
                  <a:schemeClr val="accent5">
                    <a:lumMod val="50000"/>
                  </a:schemeClr>
                </a:solidFill>
              </a:rPr>
              <a:t>year, </a:t>
            </a:r>
            <a:r>
              <a:rPr lang="en-US" sz="2000" dirty="0" smtClean="0">
                <a:solidFill>
                  <a:schemeClr val="accent5">
                    <a:lumMod val="50000"/>
                  </a:schemeClr>
                </a:solidFill>
              </a:rPr>
              <a:t>each participant used a retrospective pre-post Likert scale to rate his or her comfort with a topic before and after  each session attended (1 </a:t>
            </a:r>
            <a:r>
              <a:rPr lang="en-US" sz="2000" dirty="0">
                <a:solidFill>
                  <a:schemeClr val="accent5">
                    <a:lumMod val="50000"/>
                  </a:schemeClr>
                </a:solidFill>
              </a:rPr>
              <a:t>being little comfort and 5 being expert level comfort</a:t>
            </a:r>
            <a:r>
              <a:rPr lang="en-US" sz="2000" dirty="0" smtClean="0">
                <a:solidFill>
                  <a:schemeClr val="accent5">
                    <a:lumMod val="50000"/>
                  </a:schemeClr>
                </a:solidFill>
              </a:rPr>
              <a:t>).</a:t>
            </a:r>
            <a:endParaRPr lang="en-US" sz="2000" dirty="0">
              <a:solidFill>
                <a:schemeClr val="accent5">
                  <a:lumMod val="50000"/>
                </a:schemeClr>
              </a:solidFill>
            </a:endParaRPr>
          </a:p>
        </p:txBody>
      </p:sp>
      <p:sp>
        <p:nvSpPr>
          <p:cNvPr id="9" name="TextBox 8"/>
          <p:cNvSpPr txBox="1"/>
          <p:nvPr/>
        </p:nvSpPr>
        <p:spPr>
          <a:xfrm>
            <a:off x="701139" y="13393721"/>
            <a:ext cx="9274551" cy="461665"/>
          </a:xfrm>
          <a:prstGeom prst="rect">
            <a:avLst/>
          </a:prstGeom>
          <a:noFill/>
        </p:spPr>
        <p:txBody>
          <a:bodyPr wrap="square" rtlCol="0">
            <a:spAutoFit/>
          </a:bodyPr>
          <a:lstStyle/>
          <a:p>
            <a:r>
              <a:rPr lang="en-US" sz="2400" b="1" dirty="0" smtClean="0">
                <a:solidFill>
                  <a:schemeClr val="accent5">
                    <a:lumMod val="50000"/>
                  </a:schemeClr>
                </a:solidFill>
              </a:rPr>
              <a:t>Table 1. Year 1 topics and projects  </a:t>
            </a:r>
            <a:endParaRPr lang="en-US" sz="2400" b="1" dirty="0">
              <a:solidFill>
                <a:schemeClr val="accent5">
                  <a:lumMod val="50000"/>
                </a:schemeClr>
              </a:solidFill>
            </a:endParaRPr>
          </a:p>
        </p:txBody>
      </p:sp>
      <p:sp>
        <p:nvSpPr>
          <p:cNvPr id="2" name="Rectangle 1"/>
          <p:cNvSpPr/>
          <p:nvPr/>
        </p:nvSpPr>
        <p:spPr>
          <a:xfrm>
            <a:off x="22227597" y="10943767"/>
            <a:ext cx="10148602" cy="584775"/>
          </a:xfrm>
          <a:prstGeom prst="rect">
            <a:avLst/>
          </a:prstGeom>
        </p:spPr>
        <p:txBody>
          <a:bodyPr wrap="square">
            <a:spAutoFit/>
          </a:bodyPr>
          <a:lstStyle/>
          <a:p>
            <a:r>
              <a:rPr lang="en-US" sz="1600" dirty="0" smtClean="0">
                <a:solidFill>
                  <a:schemeClr val="accent5">
                    <a:lumMod val="50000"/>
                  </a:schemeClr>
                </a:solidFill>
              </a:rPr>
              <a:t>*</a:t>
            </a:r>
            <a:r>
              <a:rPr lang="en-US" sz="1600" dirty="0">
                <a:solidFill>
                  <a:schemeClr val="accent5">
                    <a:lumMod val="50000"/>
                  </a:schemeClr>
                </a:solidFill>
              </a:rPr>
              <a:t>N</a:t>
            </a:r>
            <a:r>
              <a:rPr lang="en-US" sz="1600" dirty="0" smtClean="0">
                <a:solidFill>
                  <a:schemeClr val="accent5">
                    <a:lumMod val="50000"/>
                  </a:schemeClr>
                </a:solidFill>
              </a:rPr>
              <a:t>umber </a:t>
            </a:r>
            <a:r>
              <a:rPr lang="en-US" sz="1600" dirty="0">
                <a:solidFill>
                  <a:schemeClr val="accent5">
                    <a:lumMod val="50000"/>
                  </a:schemeClr>
                </a:solidFill>
              </a:rPr>
              <a:t>attended and completed survey, more may have </a:t>
            </a:r>
            <a:r>
              <a:rPr lang="en-US" sz="1600" dirty="0" smtClean="0">
                <a:solidFill>
                  <a:schemeClr val="accent5">
                    <a:lumMod val="50000"/>
                  </a:schemeClr>
                </a:solidFill>
              </a:rPr>
              <a:t>attended.  The </a:t>
            </a:r>
            <a:r>
              <a:rPr lang="en-US" sz="1600" dirty="0">
                <a:solidFill>
                  <a:schemeClr val="accent5">
                    <a:lumMod val="50000"/>
                  </a:schemeClr>
                </a:solidFill>
              </a:rPr>
              <a:t>director of faculty development did not complete the assessment due to involvement in developing the sessions.</a:t>
            </a:r>
          </a:p>
        </p:txBody>
      </p:sp>
      <p:graphicFrame>
        <p:nvGraphicFramePr>
          <p:cNvPr id="4" name="Table 3"/>
          <p:cNvGraphicFramePr>
            <a:graphicFrameLocks noGrp="1"/>
          </p:cNvGraphicFramePr>
          <p:nvPr>
            <p:extLst>
              <p:ext uri="{D42A27DB-BD31-4B8C-83A1-F6EECF244321}">
                <p14:modId xmlns:p14="http://schemas.microsoft.com/office/powerpoint/2010/main" val="519065857"/>
              </p:ext>
            </p:extLst>
          </p:nvPr>
        </p:nvGraphicFramePr>
        <p:xfrm>
          <a:off x="27241500" y="4313044"/>
          <a:ext cx="4732490" cy="6476045"/>
        </p:xfrm>
        <a:graphic>
          <a:graphicData uri="http://schemas.openxmlformats.org/drawingml/2006/table">
            <a:tbl>
              <a:tblPr firstRow="1" firstCol="1" bandRow="1">
                <a:tableStyleId>{5C22544A-7EE6-4342-B048-85BDC9FD1C3A}</a:tableStyleId>
              </a:tblPr>
              <a:tblGrid>
                <a:gridCol w="2895600"/>
                <a:gridCol w="887755"/>
                <a:gridCol w="949135"/>
              </a:tblGrid>
              <a:tr h="896909">
                <a:tc>
                  <a:txBody>
                    <a:bodyPr/>
                    <a:lstStyle/>
                    <a:p>
                      <a:pPr algn="ctr" rtl="0" fontAlgn="ctr"/>
                      <a:r>
                        <a:rPr lang="en-US" sz="2400" u="none" strike="noStrike" dirty="0" smtClean="0">
                          <a:solidFill>
                            <a:schemeClr val="accent5">
                              <a:lumMod val="20000"/>
                              <a:lumOff val="80000"/>
                            </a:schemeClr>
                          </a:solidFill>
                          <a:effectLst/>
                        </a:rPr>
                        <a:t>Topic (*) </a:t>
                      </a:r>
                      <a:endParaRPr lang="en-US" sz="2400" b="1" i="0" u="none" strike="noStrike" dirty="0">
                        <a:solidFill>
                          <a:schemeClr val="accent5">
                            <a:lumMod val="20000"/>
                            <a:lumOff val="8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rtl="0" fontAlgn="ctr"/>
                      <a:r>
                        <a:rPr lang="en-US" sz="1800" u="none" strike="noStrike" dirty="0" smtClean="0">
                          <a:solidFill>
                            <a:schemeClr val="accent5">
                              <a:lumMod val="20000"/>
                              <a:lumOff val="80000"/>
                            </a:schemeClr>
                          </a:solidFill>
                          <a:effectLst/>
                        </a:rPr>
                        <a:t>Average</a:t>
                      </a:r>
                      <a:r>
                        <a:rPr lang="en-US" sz="1800" b="1" i="0" u="none" strike="noStrike" baseline="0" dirty="0">
                          <a:solidFill>
                            <a:schemeClr val="accent5">
                              <a:lumMod val="20000"/>
                              <a:lumOff val="80000"/>
                            </a:schemeClr>
                          </a:solidFill>
                          <a:effectLst/>
                          <a:latin typeface="Calibri" panose="020F0502020204030204" pitchFamily="34" charset="0"/>
                        </a:rPr>
                        <a:t> </a:t>
                      </a:r>
                      <a:r>
                        <a:rPr lang="en-US" sz="1800" b="1" i="0" u="none" strike="noStrike" baseline="0" dirty="0" smtClean="0">
                          <a:solidFill>
                            <a:schemeClr val="accent5">
                              <a:lumMod val="20000"/>
                              <a:lumOff val="80000"/>
                            </a:schemeClr>
                          </a:solidFill>
                          <a:effectLst/>
                          <a:latin typeface="Calibri" panose="020F0502020204030204" pitchFamily="34" charset="0"/>
                        </a:rPr>
                        <a:t>before session </a:t>
                      </a:r>
                      <a:endParaRPr lang="en-US" sz="1800" u="none" strike="noStrike" dirty="0" smtClean="0">
                        <a:solidFill>
                          <a:schemeClr val="accent5">
                            <a:lumMod val="20000"/>
                            <a:lumOff val="80000"/>
                          </a:schemeClr>
                        </a:solidFill>
                        <a:effectLs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rtl="0" fontAlgn="ctr"/>
                      <a:r>
                        <a:rPr lang="en-US" sz="1800" u="none" strike="noStrike" dirty="0" smtClean="0">
                          <a:solidFill>
                            <a:schemeClr val="accent5">
                              <a:lumMod val="20000"/>
                              <a:lumOff val="80000"/>
                            </a:schemeClr>
                          </a:solidFill>
                          <a:effectLst/>
                        </a:rPr>
                        <a:t>Averag</a:t>
                      </a:r>
                      <a:r>
                        <a:rPr lang="en-US" sz="1800" u="none" strike="noStrike" baseline="0" dirty="0" smtClean="0">
                          <a:solidFill>
                            <a:schemeClr val="accent5">
                              <a:lumMod val="20000"/>
                              <a:lumOff val="80000"/>
                            </a:schemeClr>
                          </a:solidFill>
                          <a:effectLst/>
                        </a:rPr>
                        <a:t>e after session </a:t>
                      </a:r>
                      <a:endParaRPr lang="en-US" sz="1800" b="1" i="0" u="none" strike="noStrike" dirty="0">
                        <a:solidFill>
                          <a:schemeClr val="accent5">
                            <a:lumMod val="20000"/>
                            <a:lumOff val="8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r>
              <a:tr h="560558">
                <a:tc>
                  <a:txBody>
                    <a:bodyPr/>
                    <a:lstStyle/>
                    <a:p>
                      <a:pPr algn="ctr" fontAlgn="t"/>
                      <a:r>
                        <a:rPr lang="en-US" sz="2000" u="none" strike="noStrike" dirty="0">
                          <a:solidFill>
                            <a:schemeClr val="accent5">
                              <a:lumMod val="50000"/>
                            </a:schemeClr>
                          </a:solidFill>
                          <a:effectLst/>
                        </a:rPr>
                        <a:t>IRB (4)</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dirty="0">
                          <a:solidFill>
                            <a:schemeClr val="accent5">
                              <a:lumMod val="50000"/>
                            </a:schemeClr>
                          </a:solidFill>
                          <a:effectLst/>
                        </a:rPr>
                        <a:t>1.25</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2.75</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624353">
                <a:tc>
                  <a:txBody>
                    <a:bodyPr/>
                    <a:lstStyle/>
                    <a:p>
                      <a:pPr algn="ctr" fontAlgn="t"/>
                      <a:r>
                        <a:rPr lang="en-US" sz="2000" u="none" strike="noStrike" dirty="0">
                          <a:solidFill>
                            <a:schemeClr val="accent5">
                              <a:lumMod val="50000"/>
                            </a:schemeClr>
                          </a:solidFill>
                          <a:effectLst/>
                        </a:rPr>
                        <a:t>Developing research question (4)</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dirty="0">
                          <a:solidFill>
                            <a:schemeClr val="accent5">
                              <a:lumMod val="50000"/>
                            </a:schemeClr>
                          </a:solidFill>
                          <a:effectLst/>
                        </a:rPr>
                        <a:t>1.25</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3.75</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560558">
                <a:tc>
                  <a:txBody>
                    <a:bodyPr/>
                    <a:lstStyle/>
                    <a:p>
                      <a:pPr algn="ctr" fontAlgn="t"/>
                      <a:r>
                        <a:rPr lang="en-US" sz="2000" u="none" strike="noStrike" dirty="0">
                          <a:solidFill>
                            <a:schemeClr val="accent5">
                              <a:lumMod val="50000"/>
                            </a:schemeClr>
                          </a:solidFill>
                          <a:effectLst/>
                        </a:rPr>
                        <a:t>Grant writing (4)</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0.75</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2</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560558">
                <a:tc>
                  <a:txBody>
                    <a:bodyPr/>
                    <a:lstStyle/>
                    <a:p>
                      <a:pPr algn="ctr" fontAlgn="t"/>
                      <a:r>
                        <a:rPr lang="en-US" sz="2000" u="none" strike="noStrike" dirty="0">
                          <a:solidFill>
                            <a:schemeClr val="accent5">
                              <a:lumMod val="50000"/>
                            </a:schemeClr>
                          </a:solidFill>
                          <a:effectLst/>
                        </a:rPr>
                        <a:t>Faculty evaluation (2)</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2</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4.5</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560558">
                <a:tc>
                  <a:txBody>
                    <a:bodyPr/>
                    <a:lstStyle/>
                    <a:p>
                      <a:pPr algn="ctr" fontAlgn="t"/>
                      <a:r>
                        <a:rPr lang="en-US" sz="2000" u="none" strike="noStrike" dirty="0" smtClean="0">
                          <a:solidFill>
                            <a:schemeClr val="accent5">
                              <a:lumMod val="50000"/>
                            </a:schemeClr>
                          </a:solidFill>
                          <a:effectLst/>
                        </a:rPr>
                        <a:t>Informal</a:t>
                      </a:r>
                      <a:r>
                        <a:rPr lang="en-US" sz="2000" u="none" strike="noStrike" baseline="0" dirty="0" smtClean="0">
                          <a:solidFill>
                            <a:schemeClr val="accent5">
                              <a:lumMod val="50000"/>
                            </a:schemeClr>
                          </a:solidFill>
                          <a:effectLst/>
                        </a:rPr>
                        <a:t> l</a:t>
                      </a:r>
                      <a:r>
                        <a:rPr lang="en-US" sz="2000" u="none" strike="noStrike" dirty="0" smtClean="0">
                          <a:solidFill>
                            <a:schemeClr val="accent5">
                              <a:lumMod val="50000"/>
                            </a:schemeClr>
                          </a:solidFill>
                          <a:effectLst/>
                        </a:rPr>
                        <a:t>unch </a:t>
                      </a:r>
                      <a:r>
                        <a:rPr lang="en-US" sz="2000" u="none" strike="noStrike" dirty="0">
                          <a:solidFill>
                            <a:schemeClr val="accent5">
                              <a:lumMod val="50000"/>
                            </a:schemeClr>
                          </a:solidFill>
                          <a:effectLst/>
                        </a:rPr>
                        <a:t>(1)</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5</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5</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624353">
                <a:tc>
                  <a:txBody>
                    <a:bodyPr/>
                    <a:lstStyle/>
                    <a:p>
                      <a:pPr algn="ctr" fontAlgn="t"/>
                      <a:r>
                        <a:rPr lang="en-US" sz="2000" u="none" strike="noStrike" dirty="0">
                          <a:solidFill>
                            <a:schemeClr val="accent5">
                              <a:lumMod val="50000"/>
                            </a:schemeClr>
                          </a:solidFill>
                          <a:effectLst/>
                        </a:rPr>
                        <a:t>Teaching different generations (6)</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2.33</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3.5</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560558">
                <a:tc>
                  <a:txBody>
                    <a:bodyPr/>
                    <a:lstStyle/>
                    <a:p>
                      <a:pPr algn="ctr" fontAlgn="t"/>
                      <a:r>
                        <a:rPr lang="en-US" sz="2000" u="none" strike="noStrike" dirty="0">
                          <a:solidFill>
                            <a:schemeClr val="accent5">
                              <a:lumMod val="50000"/>
                            </a:schemeClr>
                          </a:solidFill>
                          <a:effectLst/>
                        </a:rPr>
                        <a:t>Burnout (5)</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2</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a:solidFill>
                            <a:schemeClr val="accent5">
                              <a:lumMod val="50000"/>
                            </a:schemeClr>
                          </a:solidFill>
                          <a:effectLst/>
                        </a:rPr>
                        <a:t>3.6</a:t>
                      </a:r>
                      <a:endParaRPr lang="en-US" sz="2000" b="0" i="0" u="none" strike="noStrike">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933311">
                <a:tc>
                  <a:txBody>
                    <a:bodyPr/>
                    <a:lstStyle/>
                    <a:p>
                      <a:pPr algn="ctr" fontAlgn="t"/>
                      <a:r>
                        <a:rPr lang="en-US" sz="2000" u="none" strike="noStrike" dirty="0">
                          <a:solidFill>
                            <a:schemeClr val="accent5">
                              <a:lumMod val="50000"/>
                            </a:schemeClr>
                          </a:solidFill>
                          <a:effectLst/>
                        </a:rPr>
                        <a:t>Introduction to new medical school curriculum (5)</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dirty="0">
                          <a:solidFill>
                            <a:schemeClr val="accent5">
                              <a:lumMod val="50000"/>
                            </a:schemeClr>
                          </a:solidFill>
                          <a:effectLst/>
                        </a:rPr>
                        <a:t>1.2</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pPr algn="ctr" fontAlgn="t"/>
                      <a:r>
                        <a:rPr lang="en-US" sz="2000" u="none" strike="noStrike" dirty="0">
                          <a:solidFill>
                            <a:schemeClr val="accent5">
                              <a:lumMod val="50000"/>
                            </a:schemeClr>
                          </a:solidFill>
                          <a:effectLst/>
                        </a:rPr>
                        <a:t>3.6</a:t>
                      </a:r>
                      <a:endParaRPr lang="en-US" sz="2000" b="0" i="0" u="none" strike="noStrike" dirty="0">
                        <a:solidFill>
                          <a:schemeClr val="accent5">
                            <a:lumMod val="5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594329">
                <a:tc>
                  <a:txBody>
                    <a:bodyPr/>
                    <a:lstStyle/>
                    <a:p>
                      <a:pPr algn="ctr" fontAlgn="t"/>
                      <a:r>
                        <a:rPr lang="en-US" sz="2000" u="none" strike="noStrike" dirty="0" smtClean="0">
                          <a:solidFill>
                            <a:schemeClr val="accent5">
                              <a:lumMod val="20000"/>
                              <a:lumOff val="80000"/>
                            </a:schemeClr>
                          </a:solidFill>
                          <a:effectLst/>
                        </a:rPr>
                        <a:t>Mean</a:t>
                      </a:r>
                      <a:r>
                        <a:rPr lang="en-US" sz="2000" u="none" strike="noStrike" baseline="0" dirty="0" smtClean="0">
                          <a:solidFill>
                            <a:schemeClr val="accent5">
                              <a:lumMod val="20000"/>
                              <a:lumOff val="80000"/>
                            </a:schemeClr>
                          </a:solidFill>
                          <a:effectLst/>
                        </a:rPr>
                        <a:t> of a</a:t>
                      </a:r>
                      <a:r>
                        <a:rPr lang="en-US" sz="2000" u="none" strike="noStrike" dirty="0" smtClean="0">
                          <a:solidFill>
                            <a:schemeClr val="accent5">
                              <a:lumMod val="20000"/>
                              <a:lumOff val="80000"/>
                            </a:schemeClr>
                          </a:solidFill>
                          <a:effectLst/>
                        </a:rPr>
                        <a:t>verages</a:t>
                      </a:r>
                      <a:endParaRPr lang="en-US" sz="2000" b="0" i="0" u="none" strike="noStrike" dirty="0">
                        <a:solidFill>
                          <a:schemeClr val="accent5">
                            <a:lumMod val="20000"/>
                            <a:lumOff val="8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fontAlgn="t"/>
                      <a:r>
                        <a:rPr lang="en-US" sz="2000" u="none" strike="noStrike" dirty="0" smtClean="0">
                          <a:solidFill>
                            <a:schemeClr val="accent5">
                              <a:lumMod val="20000"/>
                              <a:lumOff val="80000"/>
                            </a:schemeClr>
                          </a:solidFill>
                          <a:effectLst/>
                        </a:rPr>
                        <a:t>2.0</a:t>
                      </a:r>
                      <a:endParaRPr lang="en-US" sz="2000" b="0" i="0" u="none" strike="noStrike" dirty="0">
                        <a:solidFill>
                          <a:schemeClr val="accent5">
                            <a:lumMod val="20000"/>
                            <a:lumOff val="8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fontAlgn="t"/>
                      <a:r>
                        <a:rPr lang="en-US" sz="2000" b="0" i="0" u="none" strike="noStrike" dirty="0" smtClean="0">
                          <a:solidFill>
                            <a:schemeClr val="accent5">
                              <a:lumMod val="20000"/>
                              <a:lumOff val="80000"/>
                            </a:schemeClr>
                          </a:solidFill>
                          <a:effectLst/>
                          <a:latin typeface="+mn-lt"/>
                        </a:rPr>
                        <a:t>3.6</a:t>
                      </a:r>
                      <a:endParaRPr lang="en-US" sz="2000" b="0" i="0" u="none" strike="noStrike" dirty="0">
                        <a:solidFill>
                          <a:schemeClr val="accent5">
                            <a:lumMod val="20000"/>
                            <a:lumOff val="80000"/>
                          </a:schemeClr>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r>
            </a:tbl>
          </a:graphicData>
        </a:graphic>
      </p:graphicFrame>
      <p:sp>
        <p:nvSpPr>
          <p:cNvPr id="5" name="TextBox 4"/>
          <p:cNvSpPr txBox="1"/>
          <p:nvPr/>
        </p:nvSpPr>
        <p:spPr>
          <a:xfrm>
            <a:off x="11666133" y="6953635"/>
            <a:ext cx="6311900" cy="1400383"/>
          </a:xfrm>
          <a:prstGeom prst="rect">
            <a:avLst/>
          </a:prstGeom>
          <a:noFill/>
        </p:spPr>
        <p:txBody>
          <a:bodyPr wrap="square" rtlCol="0">
            <a:spAutoFit/>
          </a:bodyPr>
          <a:lstStyle/>
          <a:p>
            <a:r>
              <a:rPr lang="en-US" sz="2400" b="1" dirty="0">
                <a:solidFill>
                  <a:schemeClr val="accent5">
                    <a:lumMod val="50000"/>
                  </a:schemeClr>
                </a:solidFill>
              </a:rPr>
              <a:t>Table 2. Year 2 chart of sessions and topics  </a:t>
            </a:r>
          </a:p>
          <a:p>
            <a:endParaRPr lang="en-US" dirty="0"/>
          </a:p>
        </p:txBody>
      </p:sp>
      <p:sp>
        <p:nvSpPr>
          <p:cNvPr id="13" name="Rectangle 12"/>
          <p:cNvSpPr/>
          <p:nvPr/>
        </p:nvSpPr>
        <p:spPr>
          <a:xfrm>
            <a:off x="22020734" y="11603350"/>
            <a:ext cx="10199404" cy="492443"/>
          </a:xfrm>
          <a:prstGeom prst="rect">
            <a:avLst/>
          </a:prstGeom>
        </p:spPr>
        <p:txBody>
          <a:bodyPr wrap="square">
            <a:spAutoFit/>
          </a:bodyPr>
          <a:lstStyle/>
          <a:p>
            <a:pPr algn="ctr"/>
            <a:r>
              <a:rPr lang="en-US" sz="2600" b="1" u="sng" dirty="0" smtClean="0">
                <a:solidFill>
                  <a:srgbClr val="738AC8">
                    <a:lumMod val="50000"/>
                  </a:srgbClr>
                </a:solidFill>
              </a:rPr>
              <a:t>COMMENTS FROM FACULTY</a:t>
            </a:r>
            <a:endParaRPr lang="en-US" dirty="0"/>
          </a:p>
        </p:txBody>
      </p:sp>
      <p:sp>
        <p:nvSpPr>
          <p:cNvPr id="18" name="Rectangle 17"/>
          <p:cNvSpPr/>
          <p:nvPr/>
        </p:nvSpPr>
        <p:spPr>
          <a:xfrm>
            <a:off x="22138493" y="12078245"/>
            <a:ext cx="10032978" cy="3046988"/>
          </a:xfrm>
          <a:prstGeom prst="rect">
            <a:avLst/>
          </a:prstGeom>
        </p:spPr>
        <p:txBody>
          <a:bodyPr wrap="square">
            <a:spAutoFit/>
          </a:bodyPr>
          <a:lstStyle/>
          <a:p>
            <a:pPr marL="342900" lvl="0" indent="-342900" fontAlgn="base">
              <a:spcBef>
                <a:spcPct val="20000"/>
              </a:spcBef>
              <a:buFont typeface="Arial" panose="020B0604020202020204" pitchFamily="34" charset="0"/>
              <a:buChar char="•"/>
            </a:pPr>
            <a:r>
              <a:rPr lang="en-US" sz="2000" dirty="0" smtClean="0">
                <a:solidFill>
                  <a:srgbClr val="738AC8">
                    <a:lumMod val="50000"/>
                  </a:srgbClr>
                </a:solidFill>
              </a:rPr>
              <a:t>“Bringing in outside speakers to address topics such as grant writing and IRB helped increase my comfort level on these topics in our community-based residency program.”</a:t>
            </a:r>
          </a:p>
          <a:p>
            <a:pPr marL="342900" lvl="0" indent="-342900" fontAlgn="base">
              <a:spcBef>
                <a:spcPct val="20000"/>
              </a:spcBef>
              <a:buFont typeface="Arial" panose="020B0604020202020204" pitchFamily="34" charset="0"/>
              <a:buChar char="•"/>
            </a:pPr>
            <a:r>
              <a:rPr lang="en-US" sz="2000" dirty="0" smtClean="0">
                <a:solidFill>
                  <a:srgbClr val="738AC8">
                    <a:lumMod val="50000"/>
                  </a:srgbClr>
                </a:solidFill>
              </a:rPr>
              <a:t>“[The teaching different generations] session was great with so many perspectives from different generations of faculty”.  </a:t>
            </a:r>
          </a:p>
          <a:p>
            <a:pPr marL="342900" lvl="0" indent="-342900" fontAlgn="base">
              <a:spcBef>
                <a:spcPct val="20000"/>
              </a:spcBef>
              <a:buFont typeface="Arial" panose="020B0604020202020204" pitchFamily="34" charset="0"/>
              <a:buChar char="•"/>
            </a:pPr>
            <a:r>
              <a:rPr lang="en-US" sz="2000" dirty="0" smtClean="0">
                <a:solidFill>
                  <a:srgbClr val="738AC8">
                    <a:lumMod val="50000"/>
                  </a:srgbClr>
                </a:solidFill>
              </a:rPr>
              <a:t>“[Evaluation] sessions really helped me to look at an evaluation from both perspectives (evaluator and </a:t>
            </a:r>
            <a:r>
              <a:rPr lang="en-US" sz="2000" dirty="0" err="1" smtClean="0">
                <a:solidFill>
                  <a:srgbClr val="738AC8">
                    <a:lumMod val="50000"/>
                  </a:srgbClr>
                </a:solidFill>
              </a:rPr>
              <a:t>evaluatee</a:t>
            </a:r>
            <a:r>
              <a:rPr lang="en-US" sz="2000" dirty="0" smtClean="0">
                <a:solidFill>
                  <a:srgbClr val="738AC8">
                    <a:lumMod val="50000"/>
                  </a:srgbClr>
                </a:solidFill>
              </a:rPr>
              <a:t>) and looking closely at what you are attempting to achieve with the evaluation.” </a:t>
            </a:r>
          </a:p>
          <a:p>
            <a:pPr marL="342900" lvl="0" indent="-342900" fontAlgn="base">
              <a:spcBef>
                <a:spcPct val="20000"/>
              </a:spcBef>
              <a:buFont typeface="Arial" panose="020B0604020202020204" pitchFamily="34" charset="0"/>
              <a:buChar char="•"/>
            </a:pPr>
            <a:r>
              <a:rPr lang="en-US" sz="2000" dirty="0" smtClean="0">
                <a:solidFill>
                  <a:srgbClr val="738AC8">
                    <a:lumMod val="50000"/>
                  </a:srgbClr>
                </a:solidFill>
              </a:rPr>
              <a:t>“Burnout is difficult to evaluate when the conditions causing burnout haven’t changed (yet)”</a:t>
            </a:r>
          </a:p>
        </p:txBody>
      </p:sp>
      <p:sp>
        <p:nvSpPr>
          <p:cNvPr id="12" name="Rectangle 11"/>
          <p:cNvSpPr/>
          <p:nvPr/>
        </p:nvSpPr>
        <p:spPr>
          <a:xfrm>
            <a:off x="11350893" y="16122627"/>
            <a:ext cx="10132742" cy="492443"/>
          </a:xfrm>
          <a:prstGeom prst="rect">
            <a:avLst/>
          </a:prstGeom>
        </p:spPr>
        <p:txBody>
          <a:bodyPr wrap="square">
            <a:spAutoFit/>
          </a:bodyPr>
          <a:lstStyle/>
          <a:p>
            <a:pPr algn="ctr"/>
            <a:r>
              <a:rPr lang="en-US" sz="2600" b="1" u="sng" dirty="0" smtClean="0">
                <a:solidFill>
                  <a:srgbClr val="738AC8">
                    <a:lumMod val="50000"/>
                  </a:srgbClr>
                </a:solidFill>
              </a:rPr>
              <a:t>RESULTS</a:t>
            </a:r>
            <a:endParaRPr lang="en-US" dirty="0"/>
          </a:p>
        </p:txBody>
      </p:sp>
    </p:spTree>
    <p:extLst>
      <p:ext uri="{BB962C8B-B14F-4D97-AF65-F5344CB8AC3E}">
        <p14:creationId xmlns:p14="http://schemas.microsoft.com/office/powerpoint/2010/main" val="2212419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Template>
  <TotalTime>1231</TotalTime>
  <Words>1092</Words>
  <Application>Microsoft Office PowerPoint</Application>
  <PresentationFormat>Custom</PresentationFormat>
  <Paragraphs>255</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inherit</vt:lpstr>
      <vt:lpstr>Times New Roman</vt:lpstr>
      <vt:lpstr>Trebuchet MS</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Jennifer Donovan</cp:lastModifiedBy>
  <cp:revision>97</cp:revision>
  <cp:lastPrinted>2014-04-16T14:45:28Z</cp:lastPrinted>
  <dcterms:created xsi:type="dcterms:W3CDTF">2012-02-09T21:09:21Z</dcterms:created>
  <dcterms:modified xsi:type="dcterms:W3CDTF">2018-04-23T16:10:31Z</dcterms:modified>
</cp:coreProperties>
</file>