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56" r:id="rId1"/>
  </p:sldMasterIdLst>
  <p:notesMasterIdLst>
    <p:notesMasterId r:id="rId44"/>
  </p:notesMasterIdLst>
  <p:handoutMasterIdLst>
    <p:handoutMasterId r:id="rId45"/>
  </p:handoutMasterIdLst>
  <p:sldIdLst>
    <p:sldId id="285" r:id="rId2"/>
    <p:sldId id="292" r:id="rId3"/>
    <p:sldId id="293" r:id="rId4"/>
    <p:sldId id="299" r:id="rId5"/>
    <p:sldId id="345" r:id="rId6"/>
    <p:sldId id="346" r:id="rId7"/>
    <p:sldId id="328" r:id="rId8"/>
    <p:sldId id="352" r:id="rId9"/>
    <p:sldId id="329" r:id="rId10"/>
    <p:sldId id="303" r:id="rId11"/>
    <p:sldId id="291" r:id="rId12"/>
    <p:sldId id="332" r:id="rId13"/>
    <p:sldId id="333" r:id="rId14"/>
    <p:sldId id="312" r:id="rId15"/>
    <p:sldId id="300" r:id="rId16"/>
    <p:sldId id="301" r:id="rId17"/>
    <p:sldId id="311" r:id="rId18"/>
    <p:sldId id="302" r:id="rId19"/>
    <p:sldId id="319" r:id="rId20"/>
    <p:sldId id="297" r:id="rId21"/>
    <p:sldId id="313" r:id="rId22"/>
    <p:sldId id="316" r:id="rId23"/>
    <p:sldId id="324" r:id="rId24"/>
    <p:sldId id="335" r:id="rId25"/>
    <p:sldId id="336" r:id="rId26"/>
    <p:sldId id="337" r:id="rId27"/>
    <p:sldId id="338" r:id="rId28"/>
    <p:sldId id="339" r:id="rId29"/>
    <p:sldId id="340" r:id="rId30"/>
    <p:sldId id="347" r:id="rId31"/>
    <p:sldId id="348" r:id="rId32"/>
    <p:sldId id="341" r:id="rId33"/>
    <p:sldId id="334" r:id="rId34"/>
    <p:sldId id="342" r:id="rId35"/>
    <p:sldId id="343" r:id="rId36"/>
    <p:sldId id="344" r:id="rId37"/>
    <p:sldId id="295" r:id="rId38"/>
    <p:sldId id="310" r:id="rId39"/>
    <p:sldId id="325" r:id="rId40"/>
    <p:sldId id="330" r:id="rId41"/>
    <p:sldId id="294" r:id="rId42"/>
    <p:sldId id="351" r:id="rId4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6FC"/>
    <a:srgbClr val="C8FCEE"/>
    <a:srgbClr val="003DA5"/>
    <a:srgbClr val="D9E7FF"/>
    <a:srgbClr val="87189D"/>
    <a:srgbClr val="003594"/>
    <a:srgbClr val="009CA6"/>
    <a:srgbClr val="509E2F"/>
    <a:srgbClr val="D86018"/>
    <a:srgbClr val="012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8" autoAdjust="0"/>
    <p:restoredTop sz="91715" autoAdjust="0"/>
  </p:normalViewPr>
  <p:slideViewPr>
    <p:cSldViewPr snapToGrid="0" snapToObjects="1">
      <p:cViewPr varScale="1">
        <p:scale>
          <a:sx n="102" d="100"/>
          <a:sy n="102" d="100"/>
        </p:scale>
        <p:origin x="2130" y="108"/>
      </p:cViewPr>
      <p:guideLst>
        <p:guide orient="horz" pos="2160"/>
        <p:guide pos="38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3228"/>
    </p:cViewPr>
  </p:sorterViewPr>
  <p:notesViewPr>
    <p:cSldViewPr snapToGrid="0" snapToObject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D67708DB-3F5D-465C-B569-08185B8E9858}" type="datetimeFigureOut">
              <a:rPr lang="en-US"/>
              <a:pPr>
                <a:defRPr/>
              </a:pPr>
              <a:t>10/9/2018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28406D77-5B9F-429D-BED0-6EE65AB1EDDE}" type="slidenum">
              <a:rPr lang="en-US"/>
              <a:pPr>
                <a:defRPr/>
              </a:pPr>
              <a:t>‹#›</a:t>
            </a:fld>
            <a:endParaRPr lang="en-US" dirty="0"/>
          </a:p>
        </p:txBody>
      </p:sp>
    </p:spTree>
    <p:extLst>
      <p:ext uri="{BB962C8B-B14F-4D97-AF65-F5344CB8AC3E}">
        <p14:creationId xmlns:p14="http://schemas.microsoft.com/office/powerpoint/2010/main" val="1757656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11C79CEC-0C4B-475B-BBD0-88FFD7894BD5}" type="datetimeFigureOut">
              <a:rPr lang="en-US"/>
              <a:pPr>
                <a:defRPr/>
              </a:pPr>
              <a:t>10/9/2018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E4AFCA46-B548-40FE-B5FC-0E5CE757FD44}" type="slidenum">
              <a:rPr lang="en-US"/>
              <a:pPr>
                <a:defRPr/>
              </a:pPr>
              <a:t>‹#›</a:t>
            </a:fld>
            <a:endParaRPr lang="en-US" dirty="0"/>
          </a:p>
        </p:txBody>
      </p:sp>
    </p:spTree>
    <p:extLst>
      <p:ext uri="{BB962C8B-B14F-4D97-AF65-F5344CB8AC3E}">
        <p14:creationId xmlns:p14="http://schemas.microsoft.com/office/powerpoint/2010/main" val="133600692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a:latin typeface="Arial" pitchFamily="34" charset="0"/>
            </a:endParaRPr>
          </a:p>
        </p:txBody>
      </p:sp>
      <p:sp>
        <p:nvSpPr>
          <p:cNvPr id="120836" name="Slide Number Placeholder 3"/>
          <p:cNvSpPr>
            <a:spLocks noGrp="1"/>
          </p:cNvSpPr>
          <p:nvPr>
            <p:ph type="sldNum" sz="quarter" idx="5"/>
          </p:nvPr>
        </p:nvSpPr>
        <p:spPr>
          <a:noFill/>
        </p:spPr>
        <p:txBody>
          <a:bodyPr/>
          <a:lstStyle/>
          <a:p>
            <a:pPr defTabSz="930224"/>
            <a:fld id="{4FFDBE57-573B-4CFF-9030-09686E852701}" type="slidenum">
              <a:rPr lang="en-US" smtClean="0">
                <a:latin typeface="Arial" pitchFamily="34" charset="0"/>
              </a:rPr>
              <a:pPr defTabSz="930224"/>
              <a:t>12</a:t>
            </a:fld>
            <a:endParaRPr lang="en-US" dirty="0">
              <a:latin typeface="Arial" pitchFamily="34" charset="0"/>
            </a:endParaRPr>
          </a:p>
        </p:txBody>
      </p:sp>
    </p:spTree>
    <p:extLst>
      <p:ext uri="{BB962C8B-B14F-4D97-AF65-F5344CB8AC3E}">
        <p14:creationId xmlns:p14="http://schemas.microsoft.com/office/powerpoint/2010/main" val="188478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a:latin typeface="Arial" pitchFamily="34" charset="0"/>
              </a:rPr>
              <a:t>Watch what you say and how you say it</a:t>
            </a:r>
          </a:p>
        </p:txBody>
      </p:sp>
      <p:sp>
        <p:nvSpPr>
          <p:cNvPr id="122884" name="Slide Number Placeholder 3"/>
          <p:cNvSpPr>
            <a:spLocks noGrp="1"/>
          </p:cNvSpPr>
          <p:nvPr>
            <p:ph type="sldNum" sz="quarter" idx="5"/>
          </p:nvPr>
        </p:nvSpPr>
        <p:spPr>
          <a:noFill/>
        </p:spPr>
        <p:txBody>
          <a:bodyPr/>
          <a:lstStyle/>
          <a:p>
            <a:pPr defTabSz="930224"/>
            <a:fld id="{92EAE6D0-DA30-43D7-9FCE-BA3CC906F611}" type="slidenum">
              <a:rPr lang="en-US" smtClean="0">
                <a:latin typeface="Arial" pitchFamily="34" charset="0"/>
              </a:rPr>
              <a:pPr defTabSz="930224"/>
              <a:t>13</a:t>
            </a:fld>
            <a:endParaRPr lang="en-US" dirty="0">
              <a:latin typeface="Arial" pitchFamily="34" charset="0"/>
            </a:endParaRPr>
          </a:p>
        </p:txBody>
      </p:sp>
    </p:spTree>
    <p:extLst>
      <p:ext uri="{BB962C8B-B14F-4D97-AF65-F5344CB8AC3E}">
        <p14:creationId xmlns:p14="http://schemas.microsoft.com/office/powerpoint/2010/main" val="3713469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Arial" pitchFamily="34" charset="0"/>
              </a:rPr>
              <a:t>What do you</a:t>
            </a:r>
            <a:r>
              <a:rPr lang="en-US" baseline="0" dirty="0">
                <a:latin typeface="Arial" pitchFamily="34" charset="0"/>
              </a:rPr>
              <a:t> see? A young woman or an old woman?  “</a:t>
            </a:r>
            <a:r>
              <a:rPr lang="en-US" dirty="0">
                <a:latin typeface="Arial" pitchFamily="34" charset="0"/>
              </a:rPr>
              <a:t>Our attitudes</a:t>
            </a:r>
            <a:r>
              <a:rPr lang="en-US" baseline="0" dirty="0">
                <a:latin typeface="Arial" pitchFamily="34" charset="0"/>
              </a:rPr>
              <a:t> and behaviors affect how we see things. As clearly as objectively as we think we seek things, we begin to realize that others see things differently from their own apparently equally clear and objective point of view. Each of us tends to equally think we see things as they are , that we are objective. But this is not the case. We see the work, not as it is, but as we are- or, as we are conditioned to see it. When we open our mouths to describe what we see, we in effect describe ourselves, our perceptions, our paradigms. When other people disagree with us, we immediately think something is wrong with them. But, as this demonstration shows, sincere, clear-headed people see things differently, each looking through the unique lens of experience”. </a:t>
            </a:r>
            <a:r>
              <a:rPr lang="en-US" i="1" baseline="0" dirty="0">
                <a:latin typeface="Arial" pitchFamily="34" charset="0"/>
              </a:rPr>
              <a:t>Covey, 1989, The 7 habits of highly effective people</a:t>
            </a:r>
            <a:endParaRPr lang="en-US" i="1"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4AFCA46-B548-40FE-B5FC-0E5CE757FD44}" type="slidenum">
              <a:rPr lang="en-US" smtClean="0"/>
              <a:pPr>
                <a:defRPr/>
              </a:pPr>
              <a:t>40</a:t>
            </a:fld>
            <a:endParaRPr lang="en-US" dirty="0"/>
          </a:p>
        </p:txBody>
      </p:sp>
    </p:spTree>
    <p:extLst>
      <p:ext uri="{BB962C8B-B14F-4D97-AF65-F5344CB8AC3E}">
        <p14:creationId xmlns:p14="http://schemas.microsoft.com/office/powerpoint/2010/main" val="91438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A - Beaumo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1"/>
          <p:cNvSpPr>
            <a:spLocks noGrp="1"/>
          </p:cNvSpPr>
          <p:nvPr>
            <p:ph type="ctrTitle"/>
          </p:nvPr>
        </p:nvSpPr>
        <p:spPr>
          <a:xfrm>
            <a:off x="685800" y="2130428"/>
            <a:ext cx="7772400" cy="1166040"/>
          </a:xfrm>
        </p:spPr>
        <p:txBody>
          <a:bodyPr>
            <a:normAutofit/>
          </a:bodyPr>
          <a:lstStyle>
            <a:lvl1pPr algn="ctr">
              <a:defRPr sz="6600" b="1" i="0" baseline="0">
                <a:solidFill>
                  <a:schemeClr val="tx2"/>
                </a:solidFill>
                <a:latin typeface="+mj-lt"/>
                <a:cs typeface="Calibri"/>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sic Title/Divider - Beaumont">
    <p:spTree>
      <p:nvGrpSpPr>
        <p:cNvPr id="1" name=""/>
        <p:cNvGrpSpPr/>
        <p:nvPr/>
      </p:nvGrpSpPr>
      <p:grpSpPr>
        <a:xfrm>
          <a:off x="0" y="0"/>
          <a:ext cx="0" cy="0"/>
          <a:chOff x="0" y="0"/>
          <a:chExt cx="0" cy="0"/>
        </a:xfrm>
      </p:grpSpPr>
      <p:pic>
        <p:nvPicPr>
          <p:cNvPr id="7" name="Picture 12" descr="Beaumont_RGB.png"/>
          <p:cNvPicPr>
            <a:picLocks noChangeAspect="1"/>
          </p:cNvPicPr>
          <p:nvPr userDrawn="1"/>
        </p:nvPicPr>
        <p:blipFill>
          <a:blip r:embed="rId2"/>
          <a:srcRect/>
          <a:stretch>
            <a:fillRect/>
          </a:stretch>
        </p:blipFill>
        <p:spPr bwMode="auto">
          <a:xfrm>
            <a:off x="4594225" y="6202363"/>
            <a:ext cx="2060575" cy="315912"/>
          </a:xfrm>
          <a:prstGeom prst="rect">
            <a:avLst/>
          </a:prstGeom>
          <a:noFill/>
          <a:ln w="9525">
            <a:noFill/>
            <a:miter lim="800000"/>
            <a:headEnd/>
            <a:tailEnd/>
          </a:ln>
        </p:spPr>
      </p:pic>
      <p:sp>
        <p:nvSpPr>
          <p:cNvPr id="3"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9" name="Title 1"/>
          <p:cNvSpPr>
            <a:spLocks noGrp="1"/>
          </p:cNvSpPr>
          <p:nvPr>
            <p:ph type="ctrTitle"/>
          </p:nvPr>
        </p:nvSpPr>
        <p:spPr>
          <a:xfrm>
            <a:off x="4594412" y="960670"/>
            <a:ext cx="4309566" cy="1124365"/>
          </a:xfrm>
        </p:spPr>
        <p:txBody>
          <a:bodyPr anchor="b">
            <a:normAutofit/>
          </a:bodyPr>
          <a:lstStyle>
            <a:lvl1pPr>
              <a:defRPr sz="3600" baseline="0">
                <a:solidFill>
                  <a:schemeClr val="tx2"/>
                </a:solidFill>
              </a:defRPr>
            </a:lvl1pPr>
          </a:lstStyle>
          <a:p>
            <a:r>
              <a:rPr lang="en-US" dirty="0"/>
              <a:t>Click to edit Master title style</a:t>
            </a:r>
          </a:p>
        </p:txBody>
      </p:sp>
      <p:sp>
        <p:nvSpPr>
          <p:cNvPr id="10" name="Subtitle 2"/>
          <p:cNvSpPr>
            <a:spLocks noGrp="1"/>
          </p:cNvSpPr>
          <p:nvPr>
            <p:ph type="subTitle" idx="1"/>
          </p:nvPr>
        </p:nvSpPr>
        <p:spPr>
          <a:xfrm>
            <a:off x="4594412" y="3502592"/>
            <a:ext cx="4309566" cy="1318997"/>
          </a:xfrm>
        </p:spPr>
        <p:txBody>
          <a:bodyPr>
            <a:normAutofit/>
          </a:bodyPr>
          <a:lstStyle>
            <a:lvl1pPr marL="0" indent="0" algn="l">
              <a:spcBef>
                <a:spcPts val="0"/>
              </a:spcBef>
              <a:buNone/>
              <a:defRPr sz="1900" b="0" baseline="0">
                <a:solidFill>
                  <a:schemeClr val="tx1">
                    <a:lumMod val="65000"/>
                    <a:lumOff val="35000"/>
                  </a:schemeClr>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
        <p:nvSpPr>
          <p:cNvPr id="11"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chemeClr val="bg2">
                    <a:lumMod val="75000"/>
                  </a:schemeClr>
                </a:solidFill>
                <a:latin typeface="Calibri Light"/>
                <a:cs typeface="Calibri Light"/>
              </a:defRPr>
            </a:lvl1pPr>
          </a:lstStyle>
          <a:p>
            <a:pPr lvl="0"/>
            <a:r>
              <a:rPr lang="en-US" dirty="0"/>
              <a:t>Click to edit Master text styles</a:t>
            </a:r>
          </a:p>
        </p:txBody>
      </p:sp>
      <p:sp>
        <p:nvSpPr>
          <p:cNvPr id="4" name="Text Placeholder 3"/>
          <p:cNvSpPr>
            <a:spLocks noGrp="1"/>
          </p:cNvSpPr>
          <p:nvPr>
            <p:ph type="body" sz="quarter" idx="15"/>
          </p:nvPr>
        </p:nvSpPr>
        <p:spPr>
          <a:xfrm>
            <a:off x="4593915" y="5173661"/>
            <a:ext cx="4310063" cy="676275"/>
          </a:xfrm>
        </p:spPr>
        <p:txBody>
          <a:bodyPr>
            <a:normAutofit/>
          </a:bodyPr>
          <a:lstStyle>
            <a:lvl1pPr marL="0" indent="0">
              <a:buNone/>
              <a:defRPr sz="800" baseline="0">
                <a:solidFill>
                  <a:schemeClr val="bg1">
                    <a:lumMod val="6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sic Title/Divider - Beaumont Children's">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srcRect/>
          <a:stretch>
            <a:fillRect/>
          </a:stretch>
        </p:blipFill>
        <p:spPr bwMode="auto">
          <a:xfrm>
            <a:off x="4594225" y="6173788"/>
            <a:ext cx="1803400" cy="428625"/>
          </a:xfrm>
          <a:prstGeom prst="rect">
            <a:avLst/>
          </a:prstGeom>
          <a:noFill/>
          <a:ln w="9525">
            <a:noFill/>
            <a:miter lim="800000"/>
            <a:headEnd/>
            <a:tailEnd/>
          </a:ln>
        </p:spPr>
      </p:pic>
      <p:sp>
        <p:nvSpPr>
          <p:cNvPr id="3"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4" name="Title 1"/>
          <p:cNvSpPr>
            <a:spLocks noGrp="1"/>
          </p:cNvSpPr>
          <p:nvPr>
            <p:ph type="ctrTitle"/>
          </p:nvPr>
        </p:nvSpPr>
        <p:spPr>
          <a:xfrm>
            <a:off x="4594412" y="960670"/>
            <a:ext cx="4309566" cy="1124365"/>
          </a:xfrm>
        </p:spPr>
        <p:txBody>
          <a:bodyPr anchor="b">
            <a:normAutofit/>
          </a:bodyPr>
          <a:lstStyle>
            <a:lvl1pPr>
              <a:defRPr sz="3600" baseline="0">
                <a:solidFill>
                  <a:schemeClr val="tx2"/>
                </a:solidFill>
              </a:defRPr>
            </a:lvl1pPr>
          </a:lstStyle>
          <a:p>
            <a:r>
              <a:rPr lang="en-US" dirty="0"/>
              <a:t>Click to edit Master title style</a:t>
            </a:r>
          </a:p>
        </p:txBody>
      </p:sp>
      <p:sp>
        <p:nvSpPr>
          <p:cNvPr id="6"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chemeClr val="bg2">
                    <a:lumMod val="75000"/>
                  </a:schemeClr>
                </a:solidFill>
                <a:latin typeface="Calibri Light"/>
                <a:cs typeface="Calibri Light"/>
              </a:defRPr>
            </a:lvl1pPr>
          </a:lstStyle>
          <a:p>
            <a:pPr lvl="0"/>
            <a:r>
              <a:rPr lang="en-US" dirty="0"/>
              <a:t>Click to edit Master text styles</a:t>
            </a:r>
          </a:p>
        </p:txBody>
      </p:sp>
      <p:sp>
        <p:nvSpPr>
          <p:cNvPr id="11" name="Subtitle 2"/>
          <p:cNvSpPr>
            <a:spLocks noGrp="1"/>
          </p:cNvSpPr>
          <p:nvPr>
            <p:ph type="subTitle" idx="1"/>
          </p:nvPr>
        </p:nvSpPr>
        <p:spPr>
          <a:xfrm>
            <a:off x="4594412" y="3502592"/>
            <a:ext cx="4309566" cy="1318997"/>
          </a:xfrm>
        </p:spPr>
        <p:txBody>
          <a:bodyPr>
            <a:normAutofit/>
          </a:bodyPr>
          <a:lstStyle>
            <a:lvl1pPr marL="0" indent="0" algn="l">
              <a:spcBef>
                <a:spcPts val="0"/>
              </a:spcBef>
              <a:buNone/>
              <a:defRPr sz="1900" b="0" baseline="0">
                <a:solidFill>
                  <a:schemeClr val="tx1">
                    <a:lumMod val="65000"/>
                    <a:lumOff val="35000"/>
                  </a:schemeClr>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
        <p:nvSpPr>
          <p:cNvPr id="12" name="Text Placeholder 3"/>
          <p:cNvSpPr>
            <a:spLocks noGrp="1"/>
          </p:cNvSpPr>
          <p:nvPr>
            <p:ph type="body" sz="quarter" idx="15"/>
          </p:nvPr>
        </p:nvSpPr>
        <p:spPr>
          <a:xfrm>
            <a:off x="4593915" y="5173661"/>
            <a:ext cx="4310063" cy="676275"/>
          </a:xfrm>
        </p:spPr>
        <p:txBody>
          <a:bodyPr>
            <a:normAutofit/>
          </a:bodyPr>
          <a:lstStyle>
            <a:lvl1pPr marL="0" indent="0">
              <a:buNone/>
              <a:defRPr sz="800" baseline="0">
                <a:solidFill>
                  <a:schemeClr val="bg1">
                    <a:lumMod val="6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sic Title/Divider - OUWB">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a:srcRect/>
          <a:stretch>
            <a:fillRect/>
          </a:stretch>
        </p:blipFill>
        <p:spPr bwMode="auto">
          <a:xfrm>
            <a:off x="4594225" y="6030913"/>
            <a:ext cx="1736725" cy="611187"/>
          </a:xfrm>
          <a:prstGeom prst="rect">
            <a:avLst/>
          </a:prstGeom>
          <a:noFill/>
          <a:ln w="9525">
            <a:noFill/>
            <a:miter lim="800000"/>
            <a:headEnd/>
            <a:tailEnd/>
          </a:ln>
        </p:spPr>
      </p:pic>
      <p:pic>
        <p:nvPicPr>
          <p:cNvPr id="9" name="Picture 10" descr="Beaumont_RGB.png"/>
          <p:cNvPicPr>
            <a:picLocks noChangeAspect="1"/>
          </p:cNvPicPr>
          <p:nvPr userDrawn="1"/>
        </p:nvPicPr>
        <p:blipFill>
          <a:blip r:embed="rId3"/>
          <a:srcRect/>
          <a:stretch>
            <a:fillRect/>
          </a:stretch>
        </p:blipFill>
        <p:spPr bwMode="auto">
          <a:xfrm>
            <a:off x="7253288" y="6218238"/>
            <a:ext cx="1651000" cy="252412"/>
          </a:xfrm>
          <a:prstGeom prst="rect">
            <a:avLst/>
          </a:prstGeom>
          <a:noFill/>
          <a:ln w="9525">
            <a:noFill/>
            <a:miter lim="800000"/>
            <a:headEnd/>
            <a:tailEnd/>
          </a:ln>
        </p:spPr>
      </p:pic>
      <p:sp>
        <p:nvSpPr>
          <p:cNvPr id="3"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4" name="Title 1"/>
          <p:cNvSpPr>
            <a:spLocks noGrp="1"/>
          </p:cNvSpPr>
          <p:nvPr>
            <p:ph type="ctrTitle"/>
          </p:nvPr>
        </p:nvSpPr>
        <p:spPr>
          <a:xfrm>
            <a:off x="4594412" y="960670"/>
            <a:ext cx="4309566" cy="1124365"/>
          </a:xfrm>
        </p:spPr>
        <p:txBody>
          <a:bodyPr anchor="b">
            <a:normAutofit/>
          </a:bodyPr>
          <a:lstStyle>
            <a:lvl1pPr>
              <a:defRPr sz="3600" baseline="0">
                <a:solidFill>
                  <a:schemeClr val="tx2"/>
                </a:solidFill>
              </a:defRPr>
            </a:lvl1pPr>
          </a:lstStyle>
          <a:p>
            <a:r>
              <a:rPr lang="en-US" dirty="0"/>
              <a:t>Click to edit Master title style</a:t>
            </a:r>
          </a:p>
        </p:txBody>
      </p:sp>
      <p:sp>
        <p:nvSpPr>
          <p:cNvPr id="6"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chemeClr val="bg2">
                    <a:lumMod val="75000"/>
                  </a:schemeClr>
                </a:solidFill>
                <a:latin typeface="Calibri Light"/>
                <a:cs typeface="Calibri Light"/>
              </a:defRPr>
            </a:lvl1pPr>
          </a:lstStyle>
          <a:p>
            <a:pPr lvl="0"/>
            <a:r>
              <a:rPr lang="en-US" dirty="0"/>
              <a:t>Click to edit Master text styles</a:t>
            </a:r>
          </a:p>
        </p:txBody>
      </p:sp>
      <p:sp>
        <p:nvSpPr>
          <p:cNvPr id="7" name="Text Placeholder 3"/>
          <p:cNvSpPr>
            <a:spLocks noGrp="1"/>
          </p:cNvSpPr>
          <p:nvPr>
            <p:ph type="body" sz="quarter" idx="15"/>
          </p:nvPr>
        </p:nvSpPr>
        <p:spPr>
          <a:xfrm>
            <a:off x="4594473" y="5085300"/>
            <a:ext cx="4310063" cy="676275"/>
          </a:xfrm>
        </p:spPr>
        <p:txBody>
          <a:bodyPr>
            <a:normAutofit/>
          </a:bodyPr>
          <a:lstStyle>
            <a:lvl1pPr marL="0" indent="0">
              <a:buNone/>
              <a:defRPr sz="800" baseline="0">
                <a:solidFill>
                  <a:schemeClr val="bg1">
                    <a:lumMod val="6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
        <p:nvSpPr>
          <p:cNvPr id="12" name="Subtitle 2"/>
          <p:cNvSpPr>
            <a:spLocks noGrp="1"/>
          </p:cNvSpPr>
          <p:nvPr>
            <p:ph type="subTitle" idx="1"/>
          </p:nvPr>
        </p:nvSpPr>
        <p:spPr>
          <a:xfrm>
            <a:off x="4594970" y="3502592"/>
            <a:ext cx="4309566" cy="1318997"/>
          </a:xfrm>
        </p:spPr>
        <p:txBody>
          <a:bodyPr>
            <a:normAutofit/>
          </a:bodyPr>
          <a:lstStyle>
            <a:lvl1pPr marL="0" indent="0" algn="l">
              <a:spcBef>
                <a:spcPts val="0"/>
              </a:spcBef>
              <a:buNone/>
              <a:defRPr sz="1900" b="0" baseline="0">
                <a:solidFill>
                  <a:schemeClr val="tx1">
                    <a:lumMod val="65000"/>
                    <a:lumOff val="35000"/>
                  </a:schemeClr>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ue Title/Divider - Beaumont">
    <p:bg>
      <p:bgPr>
        <a:solidFill>
          <a:srgbClr val="003DA5"/>
        </a:solidFill>
        <a:effectLst/>
      </p:bgPr>
    </p:bg>
    <p:spTree>
      <p:nvGrpSpPr>
        <p:cNvPr id="1" name=""/>
        <p:cNvGrpSpPr/>
        <p:nvPr/>
      </p:nvGrpSpPr>
      <p:grpSpPr>
        <a:xfrm>
          <a:off x="0" y="0"/>
          <a:ext cx="0" cy="0"/>
          <a:chOff x="0" y="0"/>
          <a:chExt cx="0" cy="0"/>
        </a:xfrm>
      </p:grpSpPr>
      <p:pic>
        <p:nvPicPr>
          <p:cNvPr id="8" name="Picture 16"/>
          <p:cNvPicPr>
            <a:picLocks noChangeAspect="1"/>
          </p:cNvPicPr>
          <p:nvPr userDrawn="1"/>
        </p:nvPicPr>
        <p:blipFill>
          <a:blip r:embed="rId3"/>
          <a:srcRect/>
          <a:stretch>
            <a:fillRect/>
          </a:stretch>
        </p:blipFill>
        <p:spPr bwMode="auto">
          <a:xfrm>
            <a:off x="4594225" y="6202363"/>
            <a:ext cx="2066925" cy="315912"/>
          </a:xfrm>
          <a:prstGeom prst="rect">
            <a:avLst/>
          </a:prstGeom>
          <a:noFill/>
          <a:ln w="9525">
            <a:noFill/>
            <a:miter lim="800000"/>
            <a:headEnd/>
            <a:tailEnd/>
          </a:ln>
        </p:spPr>
      </p:pic>
      <p:sp>
        <p:nvSpPr>
          <p:cNvPr id="7" name="Title 1"/>
          <p:cNvSpPr>
            <a:spLocks noGrp="1"/>
          </p:cNvSpPr>
          <p:nvPr>
            <p:ph type="ctrTitle"/>
          </p:nvPr>
        </p:nvSpPr>
        <p:spPr>
          <a:xfrm>
            <a:off x="4594412" y="960670"/>
            <a:ext cx="4309566" cy="1124365"/>
          </a:xfrm>
        </p:spPr>
        <p:txBody>
          <a:bodyPr anchor="b">
            <a:normAutofit/>
          </a:bodyPr>
          <a:lstStyle>
            <a:lvl1pPr>
              <a:defRPr sz="3600" baseline="0">
                <a:solidFill>
                  <a:schemeClr val="tx1"/>
                </a:solidFill>
              </a:defRPr>
            </a:lvl1pPr>
          </a:lstStyle>
          <a:p>
            <a:r>
              <a:rPr lang="en-US" dirty="0"/>
              <a:t>Click to edit Master title style</a:t>
            </a:r>
          </a:p>
        </p:txBody>
      </p:sp>
      <p:sp>
        <p:nvSpPr>
          <p:cNvPr id="9"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rgbClr val="FFFFFF"/>
                </a:solidFill>
                <a:latin typeface="Calibri Light"/>
                <a:cs typeface="Calibri Light"/>
              </a:defRPr>
            </a:lvl1pPr>
          </a:lstStyle>
          <a:p>
            <a:pPr lvl="0"/>
            <a:r>
              <a:rPr lang="en-US" dirty="0"/>
              <a:t>Click to edit Master text styles</a:t>
            </a:r>
          </a:p>
        </p:txBody>
      </p:sp>
      <p:sp>
        <p:nvSpPr>
          <p:cNvPr id="14" name="Text Placeholder 3"/>
          <p:cNvSpPr>
            <a:spLocks noGrp="1"/>
          </p:cNvSpPr>
          <p:nvPr>
            <p:ph type="body" sz="quarter" idx="15"/>
          </p:nvPr>
        </p:nvSpPr>
        <p:spPr>
          <a:xfrm>
            <a:off x="4593915" y="4835524"/>
            <a:ext cx="4310063" cy="676275"/>
          </a:xfrm>
        </p:spPr>
        <p:txBody>
          <a:bodyPr>
            <a:normAutofit/>
          </a:bodyPr>
          <a:lstStyle>
            <a:lvl1pPr marL="0" indent="0">
              <a:buNone/>
              <a:defRPr sz="800" baseline="0">
                <a:solidFill>
                  <a:schemeClr val="tx1">
                    <a:lumMod val="8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
        <p:nvSpPr>
          <p:cNvPr id="10"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11" name="Subtitle 2"/>
          <p:cNvSpPr>
            <a:spLocks noGrp="1"/>
          </p:cNvSpPr>
          <p:nvPr>
            <p:ph type="subTitle" idx="1"/>
          </p:nvPr>
        </p:nvSpPr>
        <p:spPr>
          <a:xfrm>
            <a:off x="4594970" y="3502592"/>
            <a:ext cx="4309566" cy="1318997"/>
          </a:xfrm>
        </p:spPr>
        <p:txBody>
          <a:bodyPr>
            <a:normAutofit/>
          </a:bodyPr>
          <a:lstStyle>
            <a:lvl1pPr marL="0" indent="0" algn="l">
              <a:spcBef>
                <a:spcPts val="0"/>
              </a:spcBef>
              <a:buNone/>
              <a:defRPr sz="1900" b="0" baseline="0">
                <a:solidFill>
                  <a:schemeClr val="tx1">
                    <a:lumMod val="65000"/>
                    <a:lumOff val="35000"/>
                  </a:schemeClr>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Title/Divider - Beaumont Children's">
    <p:bg>
      <p:bgPr>
        <a:solidFill>
          <a:srgbClr val="003DA5"/>
        </a:solidFill>
        <a:effectLst/>
      </p:bgPr>
    </p:bg>
    <p:spTree>
      <p:nvGrpSpPr>
        <p:cNvPr id="1" name=""/>
        <p:cNvGrpSpPr/>
        <p:nvPr/>
      </p:nvGrpSpPr>
      <p:grpSpPr>
        <a:xfrm>
          <a:off x="0" y="0"/>
          <a:ext cx="0" cy="0"/>
          <a:chOff x="0" y="0"/>
          <a:chExt cx="0" cy="0"/>
        </a:xfrm>
      </p:grpSpPr>
      <p:pic>
        <p:nvPicPr>
          <p:cNvPr id="7" name="Picture 17"/>
          <p:cNvPicPr>
            <a:picLocks noChangeAspect="1"/>
          </p:cNvPicPr>
          <p:nvPr userDrawn="1"/>
        </p:nvPicPr>
        <p:blipFill>
          <a:blip r:embed="rId2"/>
          <a:srcRect/>
          <a:stretch>
            <a:fillRect/>
          </a:stretch>
        </p:blipFill>
        <p:spPr bwMode="auto">
          <a:xfrm>
            <a:off x="4594225" y="6173788"/>
            <a:ext cx="1801813" cy="428625"/>
          </a:xfrm>
          <a:prstGeom prst="rect">
            <a:avLst/>
          </a:prstGeom>
          <a:noFill/>
          <a:ln w="9525">
            <a:noFill/>
            <a:miter lim="800000"/>
            <a:headEnd/>
            <a:tailEnd/>
          </a:ln>
        </p:spPr>
      </p:pic>
      <p:sp>
        <p:nvSpPr>
          <p:cNvPr id="10" name="Title 1"/>
          <p:cNvSpPr>
            <a:spLocks noGrp="1"/>
          </p:cNvSpPr>
          <p:nvPr>
            <p:ph type="ctrTitle"/>
          </p:nvPr>
        </p:nvSpPr>
        <p:spPr>
          <a:xfrm>
            <a:off x="4594412" y="960670"/>
            <a:ext cx="4309566" cy="1124365"/>
          </a:xfrm>
        </p:spPr>
        <p:txBody>
          <a:bodyPr anchor="b">
            <a:normAutofit/>
          </a:bodyPr>
          <a:lstStyle>
            <a:lvl1pPr>
              <a:defRPr sz="3600" baseline="0">
                <a:solidFill>
                  <a:schemeClr val="bg1"/>
                </a:solidFill>
              </a:defRPr>
            </a:lvl1pPr>
          </a:lstStyle>
          <a:p>
            <a:r>
              <a:rPr lang="en-US" dirty="0"/>
              <a:t>Click to edit Master title style</a:t>
            </a:r>
          </a:p>
        </p:txBody>
      </p:sp>
      <p:sp>
        <p:nvSpPr>
          <p:cNvPr id="12"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rgbClr val="FFFFFF"/>
                </a:solidFill>
                <a:latin typeface="Calibri Light"/>
                <a:cs typeface="Calibri Light"/>
              </a:defRPr>
            </a:lvl1pPr>
          </a:lstStyle>
          <a:p>
            <a:pPr lvl="0"/>
            <a:r>
              <a:rPr lang="en-US" dirty="0"/>
              <a:t>Click to edit Master text styles</a:t>
            </a:r>
          </a:p>
        </p:txBody>
      </p:sp>
      <p:sp>
        <p:nvSpPr>
          <p:cNvPr id="13" name="Text Placeholder 3"/>
          <p:cNvSpPr>
            <a:spLocks noGrp="1"/>
          </p:cNvSpPr>
          <p:nvPr>
            <p:ph type="body" sz="quarter" idx="15"/>
          </p:nvPr>
        </p:nvSpPr>
        <p:spPr>
          <a:xfrm>
            <a:off x="4593915" y="4835524"/>
            <a:ext cx="4310063" cy="676275"/>
          </a:xfrm>
        </p:spPr>
        <p:txBody>
          <a:bodyPr>
            <a:normAutofit/>
          </a:bodyPr>
          <a:lstStyle>
            <a:lvl1pPr marL="0" indent="0">
              <a:buNone/>
              <a:defRPr sz="800" baseline="0">
                <a:solidFill>
                  <a:schemeClr val="bg1">
                    <a:lumMod val="8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
        <p:nvSpPr>
          <p:cNvPr id="16"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9" name="Subtitle 2"/>
          <p:cNvSpPr>
            <a:spLocks noGrp="1"/>
          </p:cNvSpPr>
          <p:nvPr>
            <p:ph type="subTitle" idx="1"/>
          </p:nvPr>
        </p:nvSpPr>
        <p:spPr>
          <a:xfrm>
            <a:off x="4594970" y="3502592"/>
            <a:ext cx="4309566" cy="1318997"/>
          </a:xfrm>
        </p:spPr>
        <p:txBody>
          <a:bodyPr>
            <a:normAutofit/>
          </a:bodyPr>
          <a:lstStyle>
            <a:lvl1pPr marL="0" indent="0" algn="l">
              <a:spcBef>
                <a:spcPts val="0"/>
              </a:spcBef>
              <a:buNone/>
              <a:defRPr sz="1900" b="0" baseline="0">
                <a:solidFill>
                  <a:schemeClr val="bg1"/>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ue Title/Divider - OUWB">
    <p:bg>
      <p:bgPr>
        <a:solidFill>
          <a:srgbClr val="003DA5"/>
        </a:solidFill>
        <a:effectLst/>
      </p:bgPr>
    </p:bg>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2"/>
          <a:srcRect/>
          <a:stretch>
            <a:fillRect/>
          </a:stretch>
        </p:blipFill>
        <p:spPr bwMode="auto">
          <a:xfrm>
            <a:off x="4594225" y="6030913"/>
            <a:ext cx="1736725" cy="611187"/>
          </a:xfrm>
          <a:prstGeom prst="rect">
            <a:avLst/>
          </a:prstGeom>
          <a:noFill/>
          <a:ln w="9525">
            <a:noFill/>
            <a:miter lim="800000"/>
            <a:headEnd/>
            <a:tailEnd/>
          </a:ln>
        </p:spPr>
      </p:pic>
      <p:pic>
        <p:nvPicPr>
          <p:cNvPr id="9" name="Picture 11"/>
          <p:cNvPicPr>
            <a:picLocks noChangeAspect="1"/>
          </p:cNvPicPr>
          <p:nvPr userDrawn="1"/>
        </p:nvPicPr>
        <p:blipFill>
          <a:blip r:embed="rId3"/>
          <a:srcRect/>
          <a:stretch>
            <a:fillRect/>
          </a:stretch>
        </p:blipFill>
        <p:spPr bwMode="auto">
          <a:xfrm>
            <a:off x="7253288" y="6215063"/>
            <a:ext cx="1651000" cy="252412"/>
          </a:xfrm>
          <a:prstGeom prst="rect">
            <a:avLst/>
          </a:prstGeom>
          <a:noFill/>
          <a:ln w="9525">
            <a:noFill/>
            <a:miter lim="800000"/>
            <a:headEnd/>
            <a:tailEnd/>
          </a:ln>
        </p:spPr>
      </p:pic>
      <p:sp>
        <p:nvSpPr>
          <p:cNvPr id="3" name="Title 1"/>
          <p:cNvSpPr>
            <a:spLocks noGrp="1"/>
          </p:cNvSpPr>
          <p:nvPr>
            <p:ph type="ctrTitle"/>
          </p:nvPr>
        </p:nvSpPr>
        <p:spPr>
          <a:xfrm>
            <a:off x="4594412" y="960670"/>
            <a:ext cx="4309566" cy="1124365"/>
          </a:xfrm>
        </p:spPr>
        <p:txBody>
          <a:bodyPr anchor="b">
            <a:normAutofit/>
          </a:bodyPr>
          <a:lstStyle>
            <a:lvl1pPr>
              <a:defRPr sz="3600" baseline="0">
                <a:solidFill>
                  <a:schemeClr val="bg1"/>
                </a:solidFill>
              </a:defRPr>
            </a:lvl1pPr>
          </a:lstStyle>
          <a:p>
            <a:r>
              <a:rPr lang="en-US" dirty="0"/>
              <a:t>Click to edit Master title style</a:t>
            </a:r>
          </a:p>
        </p:txBody>
      </p:sp>
      <p:sp>
        <p:nvSpPr>
          <p:cNvPr id="5" name="Text Placeholder 19"/>
          <p:cNvSpPr>
            <a:spLocks noGrp="1"/>
          </p:cNvSpPr>
          <p:nvPr>
            <p:ph type="body" sz="quarter" idx="13"/>
          </p:nvPr>
        </p:nvSpPr>
        <p:spPr>
          <a:xfrm>
            <a:off x="4594412" y="2117201"/>
            <a:ext cx="4309566" cy="1100132"/>
          </a:xfrm>
        </p:spPr>
        <p:txBody>
          <a:bodyPr>
            <a:normAutofit/>
          </a:bodyPr>
          <a:lstStyle>
            <a:lvl1pPr marL="0" indent="0">
              <a:buFontTx/>
              <a:buNone/>
              <a:defRPr sz="2100" b="0" i="0" cap="none" baseline="0">
                <a:solidFill>
                  <a:srgbClr val="FFFFFF"/>
                </a:solidFill>
                <a:latin typeface="Calibri Light"/>
                <a:cs typeface="Calibri Light"/>
              </a:defRPr>
            </a:lvl1pPr>
          </a:lstStyle>
          <a:p>
            <a:pPr lvl="0"/>
            <a:r>
              <a:rPr lang="en-US" dirty="0"/>
              <a:t>Click to edit Master text styles</a:t>
            </a:r>
          </a:p>
        </p:txBody>
      </p:sp>
      <p:sp>
        <p:nvSpPr>
          <p:cNvPr id="6" name="Text Placeholder 3"/>
          <p:cNvSpPr>
            <a:spLocks noGrp="1"/>
          </p:cNvSpPr>
          <p:nvPr>
            <p:ph type="body" sz="quarter" idx="15"/>
          </p:nvPr>
        </p:nvSpPr>
        <p:spPr>
          <a:xfrm>
            <a:off x="4593915" y="4835524"/>
            <a:ext cx="4310063" cy="676275"/>
          </a:xfrm>
        </p:spPr>
        <p:txBody>
          <a:bodyPr>
            <a:normAutofit/>
          </a:bodyPr>
          <a:lstStyle>
            <a:lvl1pPr marL="0" indent="0">
              <a:buNone/>
              <a:defRPr sz="800" baseline="0">
                <a:solidFill>
                  <a:schemeClr val="bg1">
                    <a:lumMod val="85000"/>
                  </a:schemeClr>
                </a:solidFill>
              </a:defRPr>
            </a:lvl1pPr>
            <a:lvl2pPr marL="457200" indent="0">
              <a:buNone/>
              <a:defRPr sz="800">
                <a:solidFill>
                  <a:schemeClr val="bg1">
                    <a:lumMod val="65000"/>
                  </a:schemeClr>
                </a:solidFill>
              </a:defRPr>
            </a:lvl2pPr>
            <a:lvl3pPr marL="914400" indent="0">
              <a:buNone/>
              <a:defRPr sz="800">
                <a:solidFill>
                  <a:schemeClr val="bg1">
                    <a:lumMod val="65000"/>
                  </a:schemeClr>
                </a:solidFill>
              </a:defRPr>
            </a:lvl3pPr>
            <a:lvl4pPr marL="1371600" indent="0">
              <a:buNone/>
              <a:defRPr sz="800">
                <a:solidFill>
                  <a:schemeClr val="bg1">
                    <a:lumMod val="65000"/>
                  </a:schemeClr>
                </a:solidFill>
              </a:defRPr>
            </a:lvl4pPr>
            <a:lvl5pPr marL="1828800" indent="0">
              <a:buNone/>
              <a:defRPr sz="800">
                <a:solidFill>
                  <a:schemeClr val="bg1">
                    <a:lumMod val="65000"/>
                  </a:schemeClr>
                </a:solidFill>
              </a:defRPr>
            </a:lvl5pPr>
          </a:lstStyle>
          <a:p>
            <a:pPr lvl="0"/>
            <a:r>
              <a:rPr lang="en-US" dirty="0"/>
              <a:t>Click to edit Master text styles</a:t>
            </a:r>
          </a:p>
        </p:txBody>
      </p:sp>
      <p:sp>
        <p:nvSpPr>
          <p:cNvPr id="8" name="Picture Placeholder 17"/>
          <p:cNvSpPr>
            <a:spLocks noGrp="1"/>
          </p:cNvSpPr>
          <p:nvPr>
            <p:ph type="pic" sz="quarter" idx="14"/>
          </p:nvPr>
        </p:nvSpPr>
        <p:spPr>
          <a:xfrm>
            <a:off x="0" y="-1"/>
            <a:ext cx="4239369" cy="6858001"/>
          </a:xfrm>
        </p:spPr>
        <p:txBody>
          <a:bodyPr rtlCol="0">
            <a:normAutofit/>
          </a:bodyPr>
          <a:lstStyle>
            <a:lvl1pPr marL="0" indent="0">
              <a:spcBef>
                <a:spcPts val="0"/>
              </a:spcBef>
              <a:buFontTx/>
              <a:buNone/>
              <a:defRPr sz="2000"/>
            </a:lvl1pPr>
          </a:lstStyle>
          <a:p>
            <a:pPr lvl="0"/>
            <a:r>
              <a:rPr lang="en-US" noProof="0" dirty="0"/>
              <a:t>Click icon to add picture</a:t>
            </a:r>
            <a:endParaRPr lang="en-GB" noProof="0" dirty="0"/>
          </a:p>
        </p:txBody>
      </p:sp>
      <p:sp>
        <p:nvSpPr>
          <p:cNvPr id="10" name="Subtitle 2"/>
          <p:cNvSpPr>
            <a:spLocks noGrp="1"/>
          </p:cNvSpPr>
          <p:nvPr>
            <p:ph type="subTitle" idx="1"/>
          </p:nvPr>
        </p:nvSpPr>
        <p:spPr>
          <a:xfrm>
            <a:off x="4594970" y="3502592"/>
            <a:ext cx="4309566" cy="1318997"/>
          </a:xfrm>
        </p:spPr>
        <p:txBody>
          <a:bodyPr>
            <a:normAutofit/>
          </a:bodyPr>
          <a:lstStyle>
            <a:lvl1pPr marL="0" indent="0" algn="l">
              <a:spcBef>
                <a:spcPts val="0"/>
              </a:spcBef>
              <a:buNone/>
              <a:defRPr sz="1900" b="0" baseline="0">
                <a:solidFill>
                  <a:schemeClr val="bg1"/>
                </a:solidFill>
              </a:defRPr>
            </a:lvl1pPr>
            <a:lvl2pPr marL="3240" indent="0" algn="l">
              <a:spcBef>
                <a:spcPts val="0"/>
              </a:spcBef>
              <a:buNone/>
              <a:tabLst/>
              <a:defRPr sz="1900" baseline="0">
                <a:solidFill>
                  <a:schemeClr val="tx1">
                    <a:lumMod val="50000"/>
                    <a:lumOff val="5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 - Purple">
    <p:bg>
      <p:bgPr>
        <a:solidFill>
          <a:srgbClr val="87189D"/>
        </a:solid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sp>
        <p:nvSpPr>
          <p:cNvPr id="6"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chemeClr val="bg1"/>
                </a:solidFill>
              </a:defRPr>
            </a:lvl1pPr>
          </a:lstStyle>
          <a:p>
            <a:r>
              <a:rPr lang="en-US" dirty="0"/>
              <a:t>Click to edit Master title style</a:t>
            </a:r>
          </a:p>
        </p:txBody>
      </p:sp>
      <p:sp>
        <p:nvSpPr>
          <p:cNvPr id="9"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chemeClr val="bg1"/>
                </a:solidFill>
                <a:latin typeface="Calibri Light"/>
                <a:cs typeface="Calibri Light"/>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 - Orange">
    <p:bg>
      <p:bgPr>
        <a:solidFill>
          <a:srgbClr val="D86018"/>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sp>
        <p:nvSpPr>
          <p:cNvPr id="5"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chemeClr val="bg1"/>
                </a:solidFill>
              </a:defRPr>
            </a:lvl1pPr>
          </a:lstStyle>
          <a:p>
            <a:r>
              <a:rPr lang="en-US" dirty="0"/>
              <a:t>Click to edit Master title style</a:t>
            </a:r>
          </a:p>
        </p:txBody>
      </p:sp>
      <p:sp>
        <p:nvSpPr>
          <p:cNvPr id="9"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chemeClr val="bg1"/>
                </a:solidFill>
                <a:latin typeface="Calibri Light"/>
                <a:cs typeface="Calibri Light"/>
              </a:defRPr>
            </a:lvl1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 - Green">
    <p:bg>
      <p:bgPr>
        <a:solidFill>
          <a:srgbClr val="509E2F"/>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sp>
        <p:nvSpPr>
          <p:cNvPr id="5"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chemeClr val="bg1"/>
                </a:solidFill>
              </a:defRPr>
            </a:lvl1pPr>
          </a:lstStyle>
          <a:p>
            <a:r>
              <a:rPr lang="en-US" dirty="0"/>
              <a:t>Click to edit Master title style</a:t>
            </a:r>
          </a:p>
        </p:txBody>
      </p:sp>
      <p:sp>
        <p:nvSpPr>
          <p:cNvPr id="9"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chemeClr val="bg1"/>
                </a:solidFill>
                <a:latin typeface="Calibri Light"/>
                <a:cs typeface="Calibri Light"/>
              </a:defRPr>
            </a:lvl1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 - Teal">
    <p:bg>
      <p:bgPr>
        <a:solidFill>
          <a:srgbClr val="009CA6"/>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pic>
        <p:nvPicPr>
          <p:cNvPr id="6" name="Picture 6"/>
          <p:cNvPicPr>
            <a:picLocks noChangeAspect="1"/>
          </p:cNvPicPr>
          <p:nvPr userDrawn="1"/>
        </p:nvPicPr>
        <p:blipFill>
          <a:blip r:embed="rId2"/>
          <a:srcRect/>
          <a:stretch>
            <a:fillRect/>
          </a:stretch>
        </p:blipFill>
        <p:spPr bwMode="auto">
          <a:xfrm>
            <a:off x="6770688" y="6200775"/>
            <a:ext cx="2066925" cy="315913"/>
          </a:xfrm>
          <a:prstGeom prst="rect">
            <a:avLst/>
          </a:prstGeom>
          <a:noFill/>
          <a:ln w="9525">
            <a:noFill/>
            <a:miter lim="800000"/>
            <a:headEnd/>
            <a:tailEnd/>
          </a:ln>
        </p:spPr>
      </p:pic>
      <p:sp>
        <p:nvSpPr>
          <p:cNvPr id="5"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chemeClr val="bg1"/>
                </a:solidFill>
              </a:defRPr>
            </a:lvl1pPr>
          </a:lstStyle>
          <a:p>
            <a:r>
              <a:rPr lang="en-US" dirty="0"/>
              <a:t>Click to edit Master title style</a:t>
            </a:r>
          </a:p>
        </p:txBody>
      </p:sp>
      <p:sp>
        <p:nvSpPr>
          <p:cNvPr id="9"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chemeClr val="bg1"/>
                </a:solidFill>
                <a:latin typeface="Calibri Light"/>
                <a:cs typeface="Calibri Light"/>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A - Beaumont Children'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1"/>
          <p:cNvSpPr>
            <a:spLocks noGrp="1"/>
          </p:cNvSpPr>
          <p:nvPr>
            <p:ph type="ctrTitle"/>
          </p:nvPr>
        </p:nvSpPr>
        <p:spPr>
          <a:xfrm>
            <a:off x="685800" y="2130428"/>
            <a:ext cx="7772400" cy="1166040"/>
          </a:xfrm>
        </p:spPr>
        <p:txBody>
          <a:bodyPr>
            <a:normAutofit/>
          </a:bodyPr>
          <a:lstStyle>
            <a:lvl1pPr algn="ctr">
              <a:defRPr sz="6600" b="1" i="0">
                <a:solidFill>
                  <a:schemeClr val="tx2"/>
                </a:solidFill>
                <a:latin typeface="+mj-lt"/>
                <a:cs typeface="Calibri"/>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 - Blue">
    <p:bg>
      <p:bgPr>
        <a:solidFill>
          <a:srgbClr val="00359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sp>
        <p:nvSpPr>
          <p:cNvPr id="2"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chemeClr val="bg1"/>
                </a:solidFill>
                <a:latin typeface="Calibri Light"/>
                <a:cs typeface="Calibri Light"/>
              </a:defRPr>
            </a:lvl1pPr>
          </a:lstStyle>
          <a:p>
            <a:pPr lvl="0"/>
            <a:r>
              <a:rPr lang="en-US" dirty="0"/>
              <a:t>Click to edit Master text styles</a:t>
            </a:r>
          </a:p>
        </p:txBody>
      </p:sp>
    </p:spTree>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ection Divide - No Col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6770688" y="6202363"/>
            <a:ext cx="2066925" cy="315912"/>
          </a:xfrm>
          <a:prstGeom prst="rect">
            <a:avLst/>
          </a:prstGeom>
          <a:noFill/>
          <a:ln w="9525">
            <a:noFill/>
            <a:miter lim="800000"/>
            <a:headEnd/>
            <a:tailEnd/>
          </a:ln>
        </p:spPr>
      </p:pic>
      <p:pic>
        <p:nvPicPr>
          <p:cNvPr id="6" name="Picture 5" descr="Beaumont_RGB.png"/>
          <p:cNvPicPr>
            <a:picLocks noChangeAspect="1"/>
          </p:cNvPicPr>
          <p:nvPr userDrawn="1"/>
        </p:nvPicPr>
        <p:blipFill>
          <a:blip r:embed="rId3"/>
          <a:srcRect/>
          <a:stretch>
            <a:fillRect/>
          </a:stretch>
        </p:blipFill>
        <p:spPr bwMode="auto">
          <a:xfrm>
            <a:off x="6757988" y="6194425"/>
            <a:ext cx="2108200" cy="323850"/>
          </a:xfrm>
          <a:prstGeom prst="rect">
            <a:avLst/>
          </a:prstGeom>
          <a:noFill/>
          <a:ln w="9525">
            <a:noFill/>
            <a:miter lim="800000"/>
            <a:headEnd/>
            <a:tailEnd/>
          </a:ln>
        </p:spPr>
      </p:pic>
      <p:sp>
        <p:nvSpPr>
          <p:cNvPr id="2" name="Title 1"/>
          <p:cNvSpPr>
            <a:spLocks noGrp="1"/>
          </p:cNvSpPr>
          <p:nvPr>
            <p:ph type="title"/>
          </p:nvPr>
        </p:nvSpPr>
        <p:spPr>
          <a:xfrm>
            <a:off x="457200" y="2229279"/>
            <a:ext cx="7360421" cy="1584392"/>
          </a:xfrm>
        </p:spPr>
        <p:txBody>
          <a:bodyPr>
            <a:normAutofit/>
          </a:bodyPr>
          <a:lstStyle>
            <a:lvl1pPr indent="0" algn="l">
              <a:lnSpc>
                <a:spcPct val="100000"/>
              </a:lnSpc>
              <a:defRPr sz="6000" b="1" baseline="0">
                <a:solidFill>
                  <a:srgbClr val="003DA5"/>
                </a:solidFill>
              </a:defRPr>
            </a:lvl1pPr>
          </a:lstStyle>
          <a:p>
            <a:r>
              <a:rPr lang="en-US" dirty="0"/>
              <a:t>Click to edit Master title style</a:t>
            </a:r>
          </a:p>
        </p:txBody>
      </p:sp>
      <p:sp>
        <p:nvSpPr>
          <p:cNvPr id="4" name="Text Placeholder 3"/>
          <p:cNvSpPr>
            <a:spLocks noGrp="1"/>
          </p:cNvSpPr>
          <p:nvPr>
            <p:ph type="body" sz="quarter" idx="10"/>
          </p:nvPr>
        </p:nvSpPr>
        <p:spPr>
          <a:xfrm>
            <a:off x="457200" y="3816609"/>
            <a:ext cx="6045200" cy="814658"/>
          </a:xfrm>
        </p:spPr>
        <p:txBody>
          <a:bodyPr anchor="ctr">
            <a:normAutofit/>
          </a:bodyPr>
          <a:lstStyle>
            <a:lvl1pPr marL="0" indent="0">
              <a:buNone/>
              <a:defRPr sz="2400" b="0" i="0" baseline="0">
                <a:solidFill>
                  <a:srgbClr val="003DA5"/>
                </a:solidFill>
                <a:latin typeface="Calibri Light"/>
                <a:cs typeface="Calibri Light"/>
              </a:defRPr>
            </a:lvl1pPr>
          </a:lstStyle>
          <a:p>
            <a:pPr lvl="0"/>
            <a:r>
              <a:rPr lang="en-US" dirty="0"/>
              <a:t>Click to edit Master text styles</a:t>
            </a:r>
          </a:p>
        </p:txBody>
      </p:sp>
    </p:spTree>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49787" y="457202"/>
            <a:ext cx="8621650" cy="689055"/>
          </a:xfrm>
        </p:spPr>
        <p:txBody>
          <a:bodyPr/>
          <a:lstStyle>
            <a:lvl1pPr>
              <a:defRPr cap="none" baseline="0">
                <a:solidFill>
                  <a:srgbClr val="003DA5"/>
                </a:solidFill>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itle 1"/>
          <p:cNvSpPr>
            <a:spLocks noGrp="1"/>
          </p:cNvSpPr>
          <p:nvPr>
            <p:ph type="title"/>
          </p:nvPr>
        </p:nvSpPr>
        <p:spPr>
          <a:xfrm>
            <a:off x="249787" y="457202"/>
            <a:ext cx="8593176" cy="689055"/>
          </a:xfrm>
        </p:spPr>
        <p:txBody>
          <a:bodyPr/>
          <a:lstStyle>
            <a:lvl1pPr>
              <a:defRPr cap="none" baseline="0">
                <a:solidFill>
                  <a:schemeClr val="tx2"/>
                </a:solidFill>
              </a:defRPr>
            </a:lvl1pPr>
          </a:lstStyle>
          <a:p>
            <a:r>
              <a:rPr lang="en-US" dirty="0"/>
              <a:t>Click to edit Master title style</a:t>
            </a:r>
          </a:p>
        </p:txBody>
      </p:sp>
      <p:sp>
        <p:nvSpPr>
          <p:cNvPr id="4" name="Content Placeholder 5"/>
          <p:cNvSpPr>
            <a:spLocks noGrp="1"/>
          </p:cNvSpPr>
          <p:nvPr>
            <p:ph idx="1"/>
          </p:nvPr>
        </p:nvSpPr>
        <p:spPr>
          <a:xfrm>
            <a:off x="242092" y="1431235"/>
            <a:ext cx="8632514" cy="4452730"/>
          </a:xfrm>
        </p:spPr>
        <p:txBody>
          <a:bodyPr>
            <a:normAutofit fontScale="92500" lnSpcReduction="20000"/>
          </a:bodyPr>
          <a:lstStyle>
            <a:lvl1pPr>
              <a:defRPr sz="3000" baseline="0"/>
            </a:lvl1pPr>
            <a:lvl2pPr>
              <a:defRPr/>
            </a:lvl2pPr>
            <a:lvl3pP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249787" y="1388443"/>
            <a:ext cx="8564954" cy="4193044"/>
          </a:xfrm>
        </p:spPr>
        <p:txBody>
          <a:bodyPr/>
          <a:lstStyle>
            <a:lvl1pPr marL="0" indent="0">
              <a:buFontTx/>
              <a:buNone/>
              <a:defRPr cap="none" baseline="0">
                <a:solidFill>
                  <a:schemeClr val="tx1"/>
                </a:solidFill>
              </a:defRPr>
            </a:lvl1pPr>
            <a:lvl2pPr marL="0" indent="0">
              <a:spcBef>
                <a:spcPts val="1080"/>
              </a:spcBef>
              <a:buFontTx/>
              <a:buNone/>
              <a:defRPr sz="2000" cap="none" baseline="0">
                <a:solidFill>
                  <a:schemeClr val="tx1"/>
                </a:solidFill>
              </a:defRPr>
            </a:lvl2pPr>
            <a:lvl3pPr marL="228600" indent="-228600">
              <a:spcBef>
                <a:spcPts val="600"/>
              </a:spcBef>
              <a:buFont typeface="Arial"/>
              <a:buChar char="•"/>
              <a:defRPr sz="2000" cap="none" baseline="0">
                <a:solidFill>
                  <a:schemeClr val="tx1"/>
                </a:solidFill>
              </a:defRPr>
            </a:lvl3pPr>
            <a:lvl4pPr marL="502920">
              <a:spcBef>
                <a:spcPts val="600"/>
              </a:spcBef>
              <a:defRPr cap="none" baseline="0">
                <a:solidFill>
                  <a:schemeClr val="tx1"/>
                </a:solidFill>
              </a:defRPr>
            </a:lvl4pPr>
            <a:lvl5pPr marL="777240" indent="-228600">
              <a:spcBef>
                <a:spcPts val="600"/>
              </a:spcBef>
              <a:buFont typeface="Arial"/>
              <a:buChar char="•"/>
              <a:defRPr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49787" y="457202"/>
            <a:ext cx="8564954" cy="689055"/>
          </a:xfrm>
        </p:spPr>
        <p:txBody>
          <a:bodyPr/>
          <a:lstStyle>
            <a:lvl1pPr>
              <a:defRPr cap="none" baseline="0">
                <a:solidFill>
                  <a:schemeClr val="tx2"/>
                </a:solidFill>
              </a:defRPr>
            </a:lvl1pPr>
          </a:lstStyle>
          <a:p>
            <a:r>
              <a:rPr lang="en-US" dirty="0"/>
              <a:t>Click to edit Master title style</a:t>
            </a:r>
          </a:p>
        </p:txBody>
      </p:sp>
    </p:spTree>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ptions with Moonshot logo">
    <p:spTree>
      <p:nvGrpSpPr>
        <p:cNvPr id="1" name=""/>
        <p:cNvGrpSpPr/>
        <p:nvPr/>
      </p:nvGrpSpPr>
      <p:grpSpPr>
        <a:xfrm>
          <a:off x="0" y="0"/>
          <a:ext cx="0" cy="0"/>
          <a:chOff x="0" y="0"/>
          <a:chExt cx="0" cy="0"/>
        </a:xfrm>
      </p:grpSpPr>
      <p:pic>
        <p:nvPicPr>
          <p:cNvPr id="5" name="Picture 4" descr="BEAU_MOONSHOT_Lockup[1].jpg"/>
          <p:cNvPicPr>
            <a:picLocks noChangeAspect="1"/>
          </p:cNvPicPr>
          <p:nvPr userDrawn="1"/>
        </p:nvPicPr>
        <p:blipFill>
          <a:blip r:embed="rId2"/>
          <a:srcRect/>
          <a:stretch>
            <a:fillRect/>
          </a:stretch>
        </p:blipFill>
        <p:spPr bwMode="auto">
          <a:xfrm>
            <a:off x="846138" y="6262688"/>
            <a:ext cx="1878012" cy="280987"/>
          </a:xfrm>
          <a:prstGeom prst="rect">
            <a:avLst/>
          </a:prstGeom>
          <a:noFill/>
          <a:ln w="9525">
            <a:noFill/>
            <a:miter lim="800000"/>
            <a:headEnd/>
            <a:tailEnd/>
          </a:ln>
        </p:spPr>
      </p:pic>
      <p:sp>
        <p:nvSpPr>
          <p:cNvPr id="4" name="Text Placeholder 10"/>
          <p:cNvSpPr>
            <a:spLocks noGrp="1"/>
          </p:cNvSpPr>
          <p:nvPr>
            <p:ph type="body" sz="quarter" idx="14"/>
          </p:nvPr>
        </p:nvSpPr>
        <p:spPr>
          <a:xfrm>
            <a:off x="249787" y="1388443"/>
            <a:ext cx="8555546" cy="4193044"/>
          </a:xfrm>
        </p:spPr>
        <p:txBody>
          <a:bodyPr/>
          <a:lstStyle>
            <a:lvl1pPr marL="0" indent="0">
              <a:buFontTx/>
              <a:buNone/>
              <a:defRPr cap="none" baseline="0">
                <a:solidFill>
                  <a:schemeClr val="tx1"/>
                </a:solidFill>
              </a:defRPr>
            </a:lvl1pPr>
            <a:lvl2pPr marL="0" indent="0">
              <a:spcBef>
                <a:spcPts val="1080"/>
              </a:spcBef>
              <a:buFontTx/>
              <a:buNone/>
              <a:defRPr sz="2000" cap="none" baseline="0">
                <a:solidFill>
                  <a:schemeClr val="tx1"/>
                </a:solidFill>
              </a:defRPr>
            </a:lvl2pPr>
            <a:lvl3pPr marL="228600" indent="-228600">
              <a:spcBef>
                <a:spcPts val="600"/>
              </a:spcBef>
              <a:buFont typeface="Arial"/>
              <a:buChar char="•"/>
              <a:defRPr sz="2000" cap="none" baseline="0">
                <a:solidFill>
                  <a:schemeClr val="tx1"/>
                </a:solidFill>
              </a:defRPr>
            </a:lvl3pPr>
            <a:lvl4pPr marL="502920">
              <a:spcBef>
                <a:spcPts val="600"/>
              </a:spcBef>
              <a:defRPr cap="none" baseline="0">
                <a:solidFill>
                  <a:schemeClr val="tx1"/>
                </a:solidFill>
              </a:defRPr>
            </a:lvl4pPr>
            <a:lvl5pPr marL="777240" indent="-228600">
              <a:spcBef>
                <a:spcPts val="600"/>
              </a:spcBef>
              <a:buFont typeface="Arial"/>
              <a:buChar char="•"/>
              <a:defRPr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p:cNvSpPr>
            <a:spLocks noGrp="1"/>
          </p:cNvSpPr>
          <p:nvPr>
            <p:ph type="title"/>
          </p:nvPr>
        </p:nvSpPr>
        <p:spPr>
          <a:xfrm>
            <a:off x="249787" y="457202"/>
            <a:ext cx="8555546" cy="689055"/>
          </a:xfrm>
        </p:spPr>
        <p:txBody>
          <a:bodyPr/>
          <a:lstStyle>
            <a:lvl1pPr>
              <a:defRPr baseline="0">
                <a:solidFill>
                  <a:srgbClr val="003DA5"/>
                </a:solidFill>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ptions with Beaumont Children's  logo">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t="68161"/>
          <a:stretch>
            <a:fillRect/>
          </a:stretch>
        </p:blipFill>
        <p:spPr bwMode="auto">
          <a:xfrm>
            <a:off x="6784975" y="6538913"/>
            <a:ext cx="2033588" cy="153987"/>
          </a:xfrm>
          <a:prstGeom prst="rect">
            <a:avLst/>
          </a:prstGeom>
          <a:noFill/>
          <a:ln w="9525">
            <a:noFill/>
            <a:miter lim="800000"/>
            <a:headEnd/>
            <a:tailEnd/>
          </a:ln>
        </p:spPr>
      </p:pic>
      <p:sp>
        <p:nvSpPr>
          <p:cNvPr id="3" name="Text Placeholder 10"/>
          <p:cNvSpPr>
            <a:spLocks noGrp="1"/>
          </p:cNvSpPr>
          <p:nvPr>
            <p:ph type="body" sz="quarter" idx="14"/>
          </p:nvPr>
        </p:nvSpPr>
        <p:spPr>
          <a:xfrm>
            <a:off x="249787" y="1388443"/>
            <a:ext cx="8555546" cy="4193044"/>
          </a:xfrm>
        </p:spPr>
        <p:txBody>
          <a:bodyPr/>
          <a:lstStyle>
            <a:lvl1pPr marL="0" indent="0">
              <a:buFontTx/>
              <a:buNone/>
              <a:defRPr cap="none" baseline="0">
                <a:solidFill>
                  <a:schemeClr val="tx1"/>
                </a:solidFill>
              </a:defRPr>
            </a:lvl1pPr>
            <a:lvl2pPr marL="0" indent="0">
              <a:spcBef>
                <a:spcPts val="1080"/>
              </a:spcBef>
              <a:buFontTx/>
              <a:buNone/>
              <a:defRPr sz="2000" cap="none" baseline="0">
                <a:solidFill>
                  <a:schemeClr val="tx1"/>
                </a:solidFill>
              </a:defRPr>
            </a:lvl2pPr>
            <a:lvl3pPr marL="228600" indent="-228600">
              <a:spcBef>
                <a:spcPts val="600"/>
              </a:spcBef>
              <a:buFont typeface="Arial"/>
              <a:buChar char="•"/>
              <a:defRPr sz="2000" cap="none" baseline="0">
                <a:solidFill>
                  <a:schemeClr val="tx1"/>
                </a:solidFill>
              </a:defRPr>
            </a:lvl3pPr>
            <a:lvl4pPr marL="502920">
              <a:spcBef>
                <a:spcPts val="600"/>
              </a:spcBef>
              <a:defRPr cap="none" baseline="0">
                <a:solidFill>
                  <a:schemeClr val="tx1"/>
                </a:solidFill>
              </a:defRPr>
            </a:lvl4pPr>
            <a:lvl5pPr marL="777240" indent="-228600">
              <a:spcBef>
                <a:spcPts val="600"/>
              </a:spcBef>
              <a:buFont typeface="Arial"/>
              <a:buChar char="•"/>
              <a:defRPr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p:cNvSpPr>
            <a:spLocks noGrp="1"/>
          </p:cNvSpPr>
          <p:nvPr>
            <p:ph type="title"/>
          </p:nvPr>
        </p:nvSpPr>
        <p:spPr>
          <a:xfrm>
            <a:off x="249787" y="457202"/>
            <a:ext cx="8555546" cy="689055"/>
          </a:xfrm>
        </p:spPr>
        <p:txBody>
          <a:bodyPr/>
          <a:lstStyle>
            <a:lvl1pPr>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ptions with OUWB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846138" y="5924550"/>
            <a:ext cx="1739900" cy="614363"/>
          </a:xfrm>
          <a:prstGeom prst="rect">
            <a:avLst/>
          </a:prstGeom>
          <a:noFill/>
          <a:ln w="9525">
            <a:noFill/>
            <a:miter lim="800000"/>
            <a:headEnd/>
            <a:tailEnd/>
          </a:ln>
        </p:spPr>
      </p:pic>
      <p:sp>
        <p:nvSpPr>
          <p:cNvPr id="3" name="Text Placeholder 10"/>
          <p:cNvSpPr>
            <a:spLocks noGrp="1"/>
          </p:cNvSpPr>
          <p:nvPr>
            <p:ph type="body" sz="quarter" idx="14"/>
          </p:nvPr>
        </p:nvSpPr>
        <p:spPr>
          <a:xfrm>
            <a:off x="249787" y="1388443"/>
            <a:ext cx="8555546" cy="4193044"/>
          </a:xfrm>
        </p:spPr>
        <p:txBody>
          <a:bodyPr/>
          <a:lstStyle>
            <a:lvl1pPr marL="0" indent="0">
              <a:buFontTx/>
              <a:buNone/>
              <a:defRPr cap="none" baseline="0">
                <a:solidFill>
                  <a:schemeClr val="tx1"/>
                </a:solidFill>
              </a:defRPr>
            </a:lvl1pPr>
            <a:lvl2pPr marL="0" indent="0">
              <a:spcBef>
                <a:spcPts val="1080"/>
              </a:spcBef>
              <a:buFontTx/>
              <a:buNone/>
              <a:defRPr sz="2000" cap="none" baseline="0">
                <a:solidFill>
                  <a:schemeClr val="tx1"/>
                </a:solidFill>
              </a:defRPr>
            </a:lvl2pPr>
            <a:lvl3pPr marL="228600" indent="-228600">
              <a:spcBef>
                <a:spcPts val="600"/>
              </a:spcBef>
              <a:buFont typeface="Arial"/>
              <a:buChar char="•"/>
              <a:defRPr sz="2000" cap="none" baseline="0">
                <a:solidFill>
                  <a:schemeClr val="tx1"/>
                </a:solidFill>
              </a:defRPr>
            </a:lvl3pPr>
            <a:lvl4pPr marL="502920">
              <a:spcBef>
                <a:spcPts val="600"/>
              </a:spcBef>
              <a:defRPr cap="none" baseline="0">
                <a:solidFill>
                  <a:schemeClr val="tx1"/>
                </a:solidFill>
              </a:defRPr>
            </a:lvl4pPr>
            <a:lvl5pPr marL="777240" indent="-228600">
              <a:spcBef>
                <a:spcPts val="600"/>
              </a:spcBef>
              <a:buFont typeface="Arial"/>
              <a:buChar char="•"/>
              <a:defRPr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p:cNvSpPr>
            <a:spLocks noGrp="1"/>
          </p:cNvSpPr>
          <p:nvPr>
            <p:ph type="title"/>
          </p:nvPr>
        </p:nvSpPr>
        <p:spPr>
          <a:xfrm>
            <a:off x="249787" y="457202"/>
            <a:ext cx="8555546" cy="689055"/>
          </a:xfrm>
        </p:spPr>
        <p:txBody>
          <a:bodyPr/>
          <a:lstStyle>
            <a:lvl1pPr>
              <a:defRPr/>
            </a:lvl1pPr>
          </a:lstStyle>
          <a:p>
            <a:r>
              <a:rPr lang="en-US" dirty="0"/>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2 Column Basic">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49786" y="1385281"/>
            <a:ext cx="4114395" cy="639762"/>
          </a:xfrm>
        </p:spPr>
        <p:txBody>
          <a:bodyPr anchor="ctr"/>
          <a:lstStyle>
            <a:lvl1pPr marL="0" indent="0">
              <a:buNone/>
              <a:defRPr sz="2400" b="0" i="0" baseline="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249786" y="2116666"/>
            <a:ext cx="4114395" cy="3524609"/>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18182" y="1385281"/>
            <a:ext cx="4253255" cy="639762"/>
          </a:xfrm>
        </p:spPr>
        <p:txBody>
          <a:bodyPr anchor="ctr"/>
          <a:lstStyle>
            <a:lvl1pPr marL="0" indent="0">
              <a:buNone/>
              <a:defRPr sz="2400" b="0" i="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18182" y="2116666"/>
            <a:ext cx="4253255" cy="3524610"/>
          </a:xfr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49787" y="457202"/>
            <a:ext cx="8621650" cy="689055"/>
          </a:xfrm>
        </p:spPr>
        <p:txBody>
          <a:bodyPr/>
          <a:lstStyle>
            <a:lvl1pPr>
              <a:defRPr/>
            </a:lvl1pPr>
          </a:lstStyle>
          <a:p>
            <a:r>
              <a:rPr lang="en-US" dirty="0"/>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Caption/Image">
    <p:spTree>
      <p:nvGrpSpPr>
        <p:cNvPr id="1" name=""/>
        <p:cNvGrpSpPr/>
        <p:nvPr/>
      </p:nvGrpSpPr>
      <p:grpSpPr>
        <a:xfrm>
          <a:off x="0" y="0"/>
          <a:ext cx="0" cy="0"/>
          <a:chOff x="0" y="0"/>
          <a:chExt cx="0" cy="0"/>
        </a:xfrm>
      </p:grpSpPr>
      <p:cxnSp>
        <p:nvCxnSpPr>
          <p:cNvPr id="8" name="Straight Connector 7"/>
          <p:cNvCxnSpPr/>
          <p:nvPr userDrawn="1"/>
        </p:nvCxnSpPr>
        <p:spPr>
          <a:xfrm>
            <a:off x="3690938" y="609600"/>
            <a:ext cx="0" cy="5154613"/>
          </a:xfrm>
          <a:prstGeom prst="line">
            <a:avLst/>
          </a:prstGeom>
          <a:ln w="6350" cmpd="sng">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234394" y="457201"/>
            <a:ext cx="3229242" cy="1219199"/>
          </a:xfrm>
        </p:spPr>
        <p:txBody>
          <a:bodyPr>
            <a:noAutofit/>
          </a:bodyPr>
          <a:lstStyle>
            <a:lvl1pPr>
              <a:defRPr baseline="0"/>
            </a:lvl1pPr>
          </a:lstStyle>
          <a:p>
            <a:r>
              <a:rPr lang="en-US" dirty="0"/>
              <a:t>Click to edit Master title style</a:t>
            </a:r>
          </a:p>
        </p:txBody>
      </p:sp>
      <p:sp>
        <p:nvSpPr>
          <p:cNvPr id="6" name="Subtitle 2"/>
          <p:cNvSpPr>
            <a:spLocks noGrp="1"/>
          </p:cNvSpPr>
          <p:nvPr>
            <p:ph type="subTitle" idx="1"/>
          </p:nvPr>
        </p:nvSpPr>
        <p:spPr>
          <a:xfrm>
            <a:off x="234394" y="1781291"/>
            <a:ext cx="3229242" cy="677333"/>
          </a:xfrm>
        </p:spPr>
        <p:txBody>
          <a:bodyPr anchor="ctr"/>
          <a:lstStyle>
            <a:lvl1pPr marL="0" indent="0" algn="l">
              <a:buNone/>
              <a:defRPr sz="2200" b="0" i="0" cap="none" baseline="0">
                <a:solidFill>
                  <a:schemeClr val="bg2">
                    <a:lumMod val="75000"/>
                  </a:schemeClr>
                </a:solidFill>
                <a:latin typeface="+mn-lt"/>
                <a:cs typeface="Calibri Light"/>
              </a:defRPr>
            </a:lvl1pPr>
            <a:lvl2pPr marL="3240" indent="0" algn="l">
              <a:spcBef>
                <a:spcPts val="816"/>
              </a:spcBef>
              <a:buNone/>
              <a:tabLst/>
              <a:defRPr sz="1600" cap="none"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Click to edit Master subtitle style</a:t>
            </a:r>
          </a:p>
        </p:txBody>
      </p:sp>
      <p:sp>
        <p:nvSpPr>
          <p:cNvPr id="7" name="Content Placeholder 3"/>
          <p:cNvSpPr>
            <a:spLocks noGrp="1"/>
          </p:cNvSpPr>
          <p:nvPr>
            <p:ph sz="half" idx="2"/>
          </p:nvPr>
        </p:nvSpPr>
        <p:spPr>
          <a:xfrm>
            <a:off x="4021667" y="609600"/>
            <a:ext cx="4806757" cy="515447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p:nvPr>
        </p:nvSpPr>
        <p:spPr>
          <a:xfrm>
            <a:off x="234950" y="2556933"/>
            <a:ext cx="3228975" cy="3207280"/>
          </a:xfrm>
        </p:spPr>
        <p:txBody>
          <a:bodyPr>
            <a:normAutofit/>
          </a:bodyPr>
          <a:lstStyle>
            <a:lvl1pPr marL="0" indent="0" algn="l">
              <a:buNone/>
              <a:defRPr sz="1800" baseline="0"/>
            </a:lvl1pPr>
            <a:lvl2pPr marL="457200" indent="0" algn="l">
              <a:buNone/>
              <a:defRPr sz="1800"/>
            </a:lvl2pPr>
            <a:lvl3pPr marL="914400" indent="0" algn="l">
              <a:buNone/>
              <a:defRPr sz="1800"/>
            </a:lvl3pPr>
            <a:lvl4pPr marL="1371600" indent="0" algn="l">
              <a:buNone/>
              <a:defRPr sz="1800"/>
            </a:lvl4pPr>
            <a:lvl5pPr marL="1828800" indent="0" algn="l">
              <a:buNone/>
              <a:defRPr sz="18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A - OUW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ctrTitle"/>
          </p:nvPr>
        </p:nvSpPr>
        <p:spPr>
          <a:xfrm>
            <a:off x="685800" y="2130428"/>
            <a:ext cx="7772400" cy="1166040"/>
          </a:xfrm>
        </p:spPr>
        <p:txBody>
          <a:bodyPr>
            <a:normAutofit/>
          </a:bodyPr>
          <a:lstStyle>
            <a:lvl1pPr algn="ctr">
              <a:defRPr sz="6600" b="1" i="0">
                <a:solidFill>
                  <a:schemeClr val="tx2"/>
                </a:solidFill>
                <a:latin typeface="+mj-lt"/>
                <a:cs typeface="Calibri"/>
              </a:defRPr>
            </a:lvl1pPr>
          </a:lstStyle>
          <a:p>
            <a:r>
              <a:rPr lang="en-US" dirty="0"/>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5" name="Text Placeholder 19"/>
          <p:cNvSpPr>
            <a:spLocks noGrp="1"/>
          </p:cNvSpPr>
          <p:nvPr>
            <p:ph type="body" sz="quarter" idx="13"/>
          </p:nvPr>
        </p:nvSpPr>
        <p:spPr>
          <a:xfrm>
            <a:off x="252469" y="1824564"/>
            <a:ext cx="4150197" cy="690035"/>
          </a:xfrm>
        </p:spPr>
        <p:txBody>
          <a:bodyPr anchor="ctr">
            <a:normAutofit/>
          </a:bodyPr>
          <a:lstStyle>
            <a:lvl1pPr marL="0" indent="0">
              <a:spcBef>
                <a:spcPts val="0"/>
              </a:spcBef>
              <a:buFontTx/>
              <a:buNone/>
              <a:defRPr sz="2200" b="0" i="0" cap="none" baseline="0">
                <a:solidFill>
                  <a:schemeClr val="bg2">
                    <a:lumMod val="75000"/>
                  </a:schemeClr>
                </a:solidFill>
                <a:latin typeface="Calibri Light"/>
                <a:cs typeface="Calibri Light"/>
              </a:defRPr>
            </a:lvl1pPr>
          </a:lstStyle>
          <a:p>
            <a:pPr lvl="0"/>
            <a:r>
              <a:rPr lang="en-US" dirty="0"/>
              <a:t>Click to edit Master text styles</a:t>
            </a:r>
          </a:p>
        </p:txBody>
      </p:sp>
      <p:sp>
        <p:nvSpPr>
          <p:cNvPr id="7" name="Picture Placeholder 6"/>
          <p:cNvSpPr>
            <a:spLocks noGrp="1"/>
          </p:cNvSpPr>
          <p:nvPr>
            <p:ph type="pic" sz="quarter" idx="14"/>
          </p:nvPr>
        </p:nvSpPr>
        <p:spPr>
          <a:xfrm>
            <a:off x="4732867" y="1659467"/>
            <a:ext cx="4104053" cy="1938866"/>
          </a:xfrm>
        </p:spPr>
        <p:txBody>
          <a:bodyPr rtlCol="0">
            <a:normAutofit/>
          </a:bodyPr>
          <a:lstStyle>
            <a:lvl1pPr marL="0" indent="0">
              <a:buFontTx/>
              <a:buNone/>
              <a:defRPr sz="2000"/>
            </a:lvl1pPr>
          </a:lstStyle>
          <a:p>
            <a:pPr lvl="0"/>
            <a:r>
              <a:rPr lang="en-US" noProof="0" dirty="0"/>
              <a:t>Click icon to add picture</a:t>
            </a:r>
          </a:p>
        </p:txBody>
      </p:sp>
      <p:sp>
        <p:nvSpPr>
          <p:cNvPr id="9" name="Text Placeholder 8"/>
          <p:cNvSpPr>
            <a:spLocks noGrp="1"/>
          </p:cNvSpPr>
          <p:nvPr>
            <p:ph type="body" sz="quarter" idx="15"/>
          </p:nvPr>
        </p:nvSpPr>
        <p:spPr>
          <a:xfrm>
            <a:off x="252469" y="892848"/>
            <a:ext cx="4150197" cy="859752"/>
          </a:xfrm>
        </p:spPr>
        <p:txBody>
          <a:bodyPr anchor="ctr">
            <a:normAutofit/>
          </a:bodyPr>
          <a:lstStyle>
            <a:lvl1pPr marL="0" indent="0">
              <a:spcBef>
                <a:spcPts val="0"/>
              </a:spcBef>
              <a:buNone/>
              <a:defRPr sz="3000" b="1" cap="none" baseline="0">
                <a:solidFill>
                  <a:schemeClr val="accent2"/>
                </a:solidFill>
              </a:defRPr>
            </a:lvl1pPr>
          </a:lstStyle>
          <a:p>
            <a:pPr lvl="0"/>
            <a:r>
              <a:rPr lang="en-US" dirty="0"/>
              <a:t>Click to edit Master text styles</a:t>
            </a:r>
          </a:p>
        </p:txBody>
      </p:sp>
      <p:sp>
        <p:nvSpPr>
          <p:cNvPr id="10" name="Picture Placeholder 6"/>
          <p:cNvSpPr>
            <a:spLocks noGrp="1"/>
          </p:cNvSpPr>
          <p:nvPr>
            <p:ph type="pic" sz="quarter" idx="16"/>
          </p:nvPr>
        </p:nvSpPr>
        <p:spPr>
          <a:xfrm>
            <a:off x="4732868" y="3785675"/>
            <a:ext cx="1955799" cy="1074194"/>
          </a:xfrm>
        </p:spPr>
        <p:txBody>
          <a:bodyPr rtlCol="0">
            <a:normAutofit/>
          </a:bodyPr>
          <a:lstStyle>
            <a:lvl1pPr marL="0" indent="0">
              <a:buFontTx/>
              <a:buNone/>
              <a:defRPr sz="2000"/>
            </a:lvl1pPr>
          </a:lstStyle>
          <a:p>
            <a:pPr lvl="0"/>
            <a:r>
              <a:rPr lang="en-US" noProof="0" dirty="0"/>
              <a:t>Click icon to add picture</a:t>
            </a:r>
          </a:p>
        </p:txBody>
      </p:sp>
      <p:sp>
        <p:nvSpPr>
          <p:cNvPr id="11" name="Picture Placeholder 6"/>
          <p:cNvSpPr>
            <a:spLocks noGrp="1"/>
          </p:cNvSpPr>
          <p:nvPr>
            <p:ph type="pic" sz="quarter" idx="17"/>
          </p:nvPr>
        </p:nvSpPr>
        <p:spPr>
          <a:xfrm>
            <a:off x="6881121" y="3785677"/>
            <a:ext cx="1955799" cy="1074194"/>
          </a:xfrm>
        </p:spPr>
        <p:txBody>
          <a:bodyPr rtlCol="0">
            <a:normAutofit/>
          </a:bodyPr>
          <a:lstStyle>
            <a:lvl1pPr marL="0" indent="0">
              <a:buFontTx/>
              <a:buNone/>
              <a:defRPr sz="2000"/>
            </a:lvl1pPr>
          </a:lstStyle>
          <a:p>
            <a:pPr lvl="0"/>
            <a:r>
              <a:rPr lang="en-US" noProof="0" dirty="0"/>
              <a:t>Click icon to add picture</a:t>
            </a:r>
          </a:p>
        </p:txBody>
      </p:sp>
      <p:sp>
        <p:nvSpPr>
          <p:cNvPr id="13" name="Text Placeholder 12"/>
          <p:cNvSpPr>
            <a:spLocks noGrp="1"/>
          </p:cNvSpPr>
          <p:nvPr>
            <p:ph type="body" sz="quarter" idx="18"/>
          </p:nvPr>
        </p:nvSpPr>
        <p:spPr>
          <a:xfrm>
            <a:off x="252413" y="2751667"/>
            <a:ext cx="4149725" cy="3082396"/>
          </a:xfrm>
        </p:spPr>
        <p:txBody>
          <a:bodyPr>
            <a:normAutofit/>
          </a:bodyPr>
          <a:lstStyle>
            <a:lvl1pPr marL="0" indent="0">
              <a:buNone/>
              <a:defRPr sz="1800">
                <a:solidFill>
                  <a:schemeClr val="tx1"/>
                </a:solidFill>
              </a:defRPr>
            </a:lvl1pPr>
            <a:lvl2pPr marL="457200" indent="0">
              <a:buNone/>
              <a:defRPr sz="1800">
                <a:solidFill>
                  <a:schemeClr val="tx1">
                    <a:lumMod val="50000"/>
                    <a:lumOff val="50000"/>
                  </a:schemeClr>
                </a:solidFill>
              </a:defRPr>
            </a:lvl2pPr>
            <a:lvl3pPr marL="914400" indent="0">
              <a:buNone/>
              <a:defRPr sz="1800">
                <a:solidFill>
                  <a:schemeClr val="tx1">
                    <a:lumMod val="50000"/>
                    <a:lumOff val="50000"/>
                  </a:schemeClr>
                </a:solidFill>
              </a:defRPr>
            </a:lvl3pPr>
            <a:lvl4pPr marL="1371600" indent="0">
              <a:buNone/>
              <a:defRPr sz="1800">
                <a:solidFill>
                  <a:schemeClr val="tx1">
                    <a:lumMod val="50000"/>
                    <a:lumOff val="50000"/>
                  </a:schemeClr>
                </a:solidFill>
              </a:defRPr>
            </a:lvl4pPr>
            <a:lvl5pPr marL="1828800" indent="0">
              <a:buNone/>
              <a:defRPr sz="1800">
                <a:solidFill>
                  <a:schemeClr val="tx1">
                    <a:lumMod val="50000"/>
                    <a:lumOff val="50000"/>
                  </a:schemeClr>
                </a:solidFill>
              </a:defRPr>
            </a:lvl5pPr>
          </a:lstStyle>
          <a:p>
            <a:pPr lvl="0"/>
            <a:r>
              <a:rPr lang="en-US" dirty="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olumns with Text/Image">
    <p:spTree>
      <p:nvGrpSpPr>
        <p:cNvPr id="1" name=""/>
        <p:cNvGrpSpPr/>
        <p:nvPr/>
      </p:nvGrpSpPr>
      <p:grpSpPr>
        <a:xfrm>
          <a:off x="0" y="0"/>
          <a:ext cx="0" cy="0"/>
          <a:chOff x="0" y="0"/>
          <a:chExt cx="0" cy="0"/>
        </a:xfrm>
      </p:grpSpPr>
      <p:sp>
        <p:nvSpPr>
          <p:cNvPr id="4" name="Picture Placeholder 8"/>
          <p:cNvSpPr>
            <a:spLocks noGrp="1"/>
          </p:cNvSpPr>
          <p:nvPr>
            <p:ph type="pic" sz="quarter" idx="18"/>
          </p:nvPr>
        </p:nvSpPr>
        <p:spPr>
          <a:xfrm>
            <a:off x="4759701" y="1391692"/>
            <a:ext cx="3941761" cy="4360999"/>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7" name="Text Placeholder 10"/>
          <p:cNvSpPr>
            <a:spLocks noGrp="1"/>
          </p:cNvSpPr>
          <p:nvPr>
            <p:ph type="body" sz="quarter" idx="14"/>
          </p:nvPr>
        </p:nvSpPr>
        <p:spPr>
          <a:xfrm>
            <a:off x="249787" y="1391693"/>
            <a:ext cx="4096520" cy="4360999"/>
          </a:xfrm>
        </p:spPr>
        <p:txBody>
          <a:bodyPr>
            <a:normAutofit/>
          </a:bodyPr>
          <a:lstStyle>
            <a:lvl1pPr marL="0" indent="0">
              <a:buFontTx/>
              <a:buNone/>
              <a:defRPr sz="2400" cap="none" baseline="0">
                <a:solidFill>
                  <a:schemeClr val="tx1"/>
                </a:solidFill>
              </a:defRPr>
            </a:lvl1pPr>
            <a:lvl2pPr marL="0" indent="0">
              <a:spcBef>
                <a:spcPts val="480"/>
              </a:spcBef>
              <a:buFontTx/>
              <a:buNone/>
              <a:defRPr sz="20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49787" y="457202"/>
            <a:ext cx="8451677" cy="689055"/>
          </a:xfrm>
        </p:spPr>
        <p:txBody>
          <a:bodyPr/>
          <a:lstStyle>
            <a:lvl1pPr>
              <a:defRPr/>
            </a:lvl1pPr>
          </a:lstStyle>
          <a:p>
            <a:r>
              <a:rPr lang="en-US" dirty="0"/>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nter 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0399" y="4366321"/>
            <a:ext cx="4643202" cy="451212"/>
          </a:xfrm>
        </p:spPr>
        <p:txBody>
          <a:bodyPr anchor="b">
            <a:noAutofit/>
          </a:bodyPr>
          <a:lstStyle>
            <a:lvl1pPr algn="l">
              <a:defRPr sz="2000" b="1" i="0" cap="none">
                <a:latin typeface="Calibri"/>
                <a:cs typeface="Calibri"/>
              </a:defRPr>
            </a:lvl1pPr>
          </a:lstStyle>
          <a:p>
            <a:r>
              <a:rPr lang="en-US" dirty="0"/>
              <a:t>Click to edit Master title style</a:t>
            </a:r>
          </a:p>
        </p:txBody>
      </p:sp>
      <p:sp>
        <p:nvSpPr>
          <p:cNvPr id="3" name="Picture Placeholder 2"/>
          <p:cNvSpPr>
            <a:spLocks noGrp="1"/>
          </p:cNvSpPr>
          <p:nvPr>
            <p:ph type="pic" idx="1"/>
          </p:nvPr>
        </p:nvSpPr>
        <p:spPr>
          <a:xfrm>
            <a:off x="2250399" y="612775"/>
            <a:ext cx="4643202" cy="375354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250399" y="4870891"/>
            <a:ext cx="4643202" cy="679678"/>
          </a:xfrm>
        </p:spPr>
        <p:txBody>
          <a:bodyPr>
            <a:noAutofit/>
          </a:bodyPr>
          <a:lstStyle>
            <a:lvl1pPr marL="0" indent="0">
              <a:buNone/>
              <a:defRPr sz="1400" b="0" i="0">
                <a:latin typeface="+mn-lt"/>
                <a:cs typeface="Calibri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458989" y="2267940"/>
            <a:ext cx="3887318" cy="3357957"/>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9" name="Text Placeholder 10"/>
          <p:cNvSpPr>
            <a:spLocks noGrp="1"/>
          </p:cNvSpPr>
          <p:nvPr>
            <p:ph type="body" sz="quarter" idx="29"/>
          </p:nvPr>
        </p:nvSpPr>
        <p:spPr>
          <a:xfrm>
            <a:off x="4767399" y="2267940"/>
            <a:ext cx="3941762" cy="3357957"/>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0" name="Title 1"/>
          <p:cNvSpPr>
            <a:spLocks noGrp="1"/>
          </p:cNvSpPr>
          <p:nvPr>
            <p:ph type="title"/>
          </p:nvPr>
        </p:nvSpPr>
        <p:spPr>
          <a:xfrm>
            <a:off x="249787" y="457202"/>
            <a:ext cx="8621650" cy="689055"/>
          </a:xfrm>
        </p:spPr>
        <p:txBody>
          <a:bodyPr/>
          <a:lstStyle>
            <a:lvl1pPr>
              <a:defRPr baseline="0"/>
            </a:lvl1pPr>
          </a:lstStyle>
          <a:p>
            <a:r>
              <a:rPr lang="en-US" dirty="0"/>
              <a:t>Click to edit Master title style</a:t>
            </a:r>
          </a:p>
        </p:txBody>
      </p:sp>
      <p:sp>
        <p:nvSpPr>
          <p:cNvPr id="7" name="Content Placeholder 2"/>
          <p:cNvSpPr>
            <a:spLocks noGrp="1"/>
          </p:cNvSpPr>
          <p:nvPr>
            <p:ph idx="12"/>
          </p:nvPr>
        </p:nvSpPr>
        <p:spPr>
          <a:xfrm>
            <a:off x="458989" y="1391693"/>
            <a:ext cx="3887318"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1" name="Content Placeholder 2"/>
          <p:cNvSpPr>
            <a:spLocks noGrp="1"/>
          </p:cNvSpPr>
          <p:nvPr>
            <p:ph idx="23"/>
          </p:nvPr>
        </p:nvSpPr>
        <p:spPr>
          <a:xfrm>
            <a:off x="4759701" y="1391693"/>
            <a:ext cx="3941762"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Text Placeholder 10"/>
          <p:cNvSpPr>
            <a:spLocks noGrp="1"/>
          </p:cNvSpPr>
          <p:nvPr>
            <p:ph type="body" sz="quarter" idx="14"/>
          </p:nvPr>
        </p:nvSpPr>
        <p:spPr>
          <a:xfrm>
            <a:off x="419122" y="2294260"/>
            <a:ext cx="2626234" cy="3147498"/>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0"/>
          <p:cNvSpPr>
            <a:spLocks noGrp="1"/>
          </p:cNvSpPr>
          <p:nvPr>
            <p:ph type="body" sz="quarter" idx="27"/>
          </p:nvPr>
        </p:nvSpPr>
        <p:spPr>
          <a:xfrm>
            <a:off x="3274024" y="2298681"/>
            <a:ext cx="2626234" cy="3143077"/>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28"/>
          </p:nvPr>
        </p:nvSpPr>
        <p:spPr>
          <a:xfrm>
            <a:off x="6098961" y="2294260"/>
            <a:ext cx="2626234" cy="3147498"/>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6" name="Title 1"/>
          <p:cNvSpPr>
            <a:spLocks noGrp="1"/>
          </p:cNvSpPr>
          <p:nvPr>
            <p:ph type="title"/>
          </p:nvPr>
        </p:nvSpPr>
        <p:spPr>
          <a:xfrm>
            <a:off x="249787" y="457202"/>
            <a:ext cx="8652439" cy="689055"/>
          </a:xfrm>
        </p:spPr>
        <p:txBody>
          <a:bodyPr/>
          <a:lstStyle>
            <a:lvl1pPr>
              <a:defRPr/>
            </a:lvl1pPr>
          </a:lstStyle>
          <a:p>
            <a:r>
              <a:rPr lang="en-US" dirty="0"/>
              <a:t>Click to edit Master title style</a:t>
            </a:r>
          </a:p>
        </p:txBody>
      </p:sp>
      <p:sp>
        <p:nvSpPr>
          <p:cNvPr id="10" name="Content Placeholder 2"/>
          <p:cNvSpPr>
            <a:spLocks noGrp="1"/>
          </p:cNvSpPr>
          <p:nvPr>
            <p:ph idx="12"/>
          </p:nvPr>
        </p:nvSpPr>
        <p:spPr>
          <a:xfrm>
            <a:off x="419122" y="1391693"/>
            <a:ext cx="2626234"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1" name="Content Placeholder 2"/>
          <p:cNvSpPr>
            <a:spLocks noGrp="1"/>
          </p:cNvSpPr>
          <p:nvPr>
            <p:ph idx="23"/>
          </p:nvPr>
        </p:nvSpPr>
        <p:spPr>
          <a:xfrm>
            <a:off x="3258630" y="1391693"/>
            <a:ext cx="2626234"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2" name="Content Placeholder 2"/>
          <p:cNvSpPr>
            <a:spLocks noGrp="1"/>
          </p:cNvSpPr>
          <p:nvPr>
            <p:ph idx="24"/>
          </p:nvPr>
        </p:nvSpPr>
        <p:spPr>
          <a:xfrm>
            <a:off x="6098961" y="1391693"/>
            <a:ext cx="2626234" cy="771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4 Columns">
    <p:spTree>
      <p:nvGrpSpPr>
        <p:cNvPr id="1" name=""/>
        <p:cNvGrpSpPr/>
        <p:nvPr/>
      </p:nvGrpSpPr>
      <p:grpSpPr>
        <a:xfrm>
          <a:off x="0" y="0"/>
          <a:ext cx="0" cy="0"/>
          <a:chOff x="0" y="0"/>
          <a:chExt cx="0" cy="0"/>
        </a:xfrm>
      </p:grpSpPr>
      <p:sp>
        <p:nvSpPr>
          <p:cNvPr id="10" name="Text Placeholder 10"/>
          <p:cNvSpPr>
            <a:spLocks noGrp="1"/>
          </p:cNvSpPr>
          <p:nvPr>
            <p:ph type="body" sz="quarter" idx="14"/>
          </p:nvPr>
        </p:nvSpPr>
        <p:spPr>
          <a:xfrm>
            <a:off x="249787" y="2230619"/>
            <a:ext cx="2045923" cy="352207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29"/>
          </p:nvPr>
        </p:nvSpPr>
        <p:spPr>
          <a:xfrm>
            <a:off x="2443302" y="2230619"/>
            <a:ext cx="2046884" cy="352207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2" name="Text Placeholder 10"/>
          <p:cNvSpPr>
            <a:spLocks noGrp="1"/>
          </p:cNvSpPr>
          <p:nvPr>
            <p:ph type="body" sz="quarter" idx="30"/>
          </p:nvPr>
        </p:nvSpPr>
        <p:spPr>
          <a:xfrm>
            <a:off x="4630628" y="2230619"/>
            <a:ext cx="2049094" cy="352207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33"/>
          </p:nvPr>
        </p:nvSpPr>
        <p:spPr>
          <a:xfrm>
            <a:off x="6823260" y="2230619"/>
            <a:ext cx="2048177" cy="352207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6" name="Title 1"/>
          <p:cNvSpPr>
            <a:spLocks noGrp="1"/>
          </p:cNvSpPr>
          <p:nvPr>
            <p:ph type="title"/>
          </p:nvPr>
        </p:nvSpPr>
        <p:spPr>
          <a:xfrm>
            <a:off x="249787" y="457202"/>
            <a:ext cx="8621650" cy="689055"/>
          </a:xfrm>
        </p:spPr>
        <p:txBody>
          <a:bodyPr/>
          <a:lstStyle>
            <a:lvl1pPr>
              <a:defRPr/>
            </a:lvl1pPr>
          </a:lstStyle>
          <a:p>
            <a:r>
              <a:rPr lang="en-US" dirty="0"/>
              <a:t>Click to edit Master title style</a:t>
            </a:r>
          </a:p>
        </p:txBody>
      </p:sp>
      <p:sp>
        <p:nvSpPr>
          <p:cNvPr id="14" name="Content Placeholder 2"/>
          <p:cNvSpPr>
            <a:spLocks noGrp="1"/>
          </p:cNvSpPr>
          <p:nvPr>
            <p:ph idx="12"/>
          </p:nvPr>
        </p:nvSpPr>
        <p:spPr>
          <a:xfrm>
            <a:off x="249787" y="1391693"/>
            <a:ext cx="2045923"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91440"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7" name="Content Placeholder 2"/>
          <p:cNvSpPr>
            <a:spLocks noGrp="1"/>
          </p:cNvSpPr>
          <p:nvPr>
            <p:ph idx="23"/>
          </p:nvPr>
        </p:nvSpPr>
        <p:spPr>
          <a:xfrm>
            <a:off x="2443301" y="1391693"/>
            <a:ext cx="2046884"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8" name="Content Placeholder 2"/>
          <p:cNvSpPr>
            <a:spLocks noGrp="1"/>
          </p:cNvSpPr>
          <p:nvPr>
            <p:ph idx="24"/>
          </p:nvPr>
        </p:nvSpPr>
        <p:spPr>
          <a:xfrm>
            <a:off x="4622932" y="1391693"/>
            <a:ext cx="2049094" cy="771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9" name="Content Placeholder 2"/>
          <p:cNvSpPr>
            <a:spLocks noGrp="1"/>
          </p:cNvSpPr>
          <p:nvPr>
            <p:ph idx="31"/>
          </p:nvPr>
        </p:nvSpPr>
        <p:spPr>
          <a:xfrm>
            <a:off x="6830957" y="1391693"/>
            <a:ext cx="2048177" cy="7717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with Image/Text">
    <p:spTree>
      <p:nvGrpSpPr>
        <p:cNvPr id="1" name=""/>
        <p:cNvGrpSpPr/>
        <p:nvPr/>
      </p:nvGrpSpPr>
      <p:grpSpPr>
        <a:xfrm>
          <a:off x="0" y="0"/>
          <a:ext cx="0" cy="0"/>
          <a:chOff x="0" y="0"/>
          <a:chExt cx="0" cy="0"/>
        </a:xfrm>
      </p:grpSpPr>
      <p:sp>
        <p:nvSpPr>
          <p:cNvPr id="3" name="Content Placeholder 2"/>
          <p:cNvSpPr>
            <a:spLocks noGrp="1"/>
          </p:cNvSpPr>
          <p:nvPr>
            <p:ph idx="12"/>
          </p:nvPr>
        </p:nvSpPr>
        <p:spPr>
          <a:xfrm>
            <a:off x="458989" y="1391693"/>
            <a:ext cx="3887318"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4" name="Picture Placeholder 8"/>
          <p:cNvSpPr>
            <a:spLocks noGrp="1"/>
          </p:cNvSpPr>
          <p:nvPr>
            <p:ph type="pic" sz="quarter" idx="18"/>
          </p:nvPr>
        </p:nvSpPr>
        <p:spPr>
          <a:xfrm>
            <a:off x="4759701" y="2194875"/>
            <a:ext cx="3941761" cy="2009742"/>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5" name="Content Placeholder 2"/>
          <p:cNvSpPr>
            <a:spLocks noGrp="1"/>
          </p:cNvSpPr>
          <p:nvPr>
            <p:ph idx="23"/>
          </p:nvPr>
        </p:nvSpPr>
        <p:spPr>
          <a:xfrm>
            <a:off x="4759701" y="1391693"/>
            <a:ext cx="3941762"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6" name="Picture Placeholder 8"/>
          <p:cNvSpPr>
            <a:spLocks noGrp="1"/>
          </p:cNvSpPr>
          <p:nvPr>
            <p:ph type="pic" sz="quarter" idx="28"/>
          </p:nvPr>
        </p:nvSpPr>
        <p:spPr>
          <a:xfrm>
            <a:off x="458989" y="2194875"/>
            <a:ext cx="3887317" cy="2009742"/>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7" name="Text Placeholder 10"/>
          <p:cNvSpPr>
            <a:spLocks noGrp="1"/>
          </p:cNvSpPr>
          <p:nvPr>
            <p:ph type="body" sz="quarter" idx="14"/>
          </p:nvPr>
        </p:nvSpPr>
        <p:spPr>
          <a:xfrm>
            <a:off x="458989" y="4394200"/>
            <a:ext cx="3887318" cy="1358492"/>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10"/>
          <p:cNvSpPr>
            <a:spLocks noGrp="1"/>
          </p:cNvSpPr>
          <p:nvPr>
            <p:ph type="body" sz="quarter" idx="29"/>
          </p:nvPr>
        </p:nvSpPr>
        <p:spPr>
          <a:xfrm>
            <a:off x="4759702" y="4394200"/>
            <a:ext cx="3941762" cy="1358492"/>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p:nvPr>
        </p:nvSpPr>
        <p:spPr>
          <a:xfrm>
            <a:off x="249787" y="457202"/>
            <a:ext cx="8451677" cy="689055"/>
          </a:xfrm>
        </p:spPr>
        <p:txBody>
          <a:bodyPr/>
          <a:lstStyle>
            <a:lvl1pPr>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s with Image/Textwith Image">
    <p:spTree>
      <p:nvGrpSpPr>
        <p:cNvPr id="1" name=""/>
        <p:cNvGrpSpPr/>
        <p:nvPr/>
      </p:nvGrpSpPr>
      <p:grpSpPr>
        <a:xfrm>
          <a:off x="0" y="0"/>
          <a:ext cx="0" cy="0"/>
          <a:chOff x="0" y="0"/>
          <a:chExt cx="0" cy="0"/>
        </a:xfrm>
      </p:grpSpPr>
      <p:sp>
        <p:nvSpPr>
          <p:cNvPr id="9" name="Title 1"/>
          <p:cNvSpPr>
            <a:spLocks noGrp="1"/>
          </p:cNvSpPr>
          <p:nvPr>
            <p:ph type="title"/>
          </p:nvPr>
        </p:nvSpPr>
        <p:spPr>
          <a:xfrm>
            <a:off x="249787" y="457202"/>
            <a:ext cx="8475408" cy="689055"/>
          </a:xfrm>
        </p:spPr>
        <p:txBody>
          <a:bodyPr/>
          <a:lstStyle>
            <a:lvl1pPr>
              <a:defRPr baseline="0"/>
            </a:lvl1pPr>
          </a:lstStyle>
          <a:p>
            <a:r>
              <a:rPr lang="en-US" dirty="0"/>
              <a:t>Click to edit Master title style</a:t>
            </a:r>
          </a:p>
        </p:txBody>
      </p:sp>
      <p:sp>
        <p:nvSpPr>
          <p:cNvPr id="10" name="Content Placeholder 2"/>
          <p:cNvSpPr>
            <a:spLocks noGrp="1"/>
          </p:cNvSpPr>
          <p:nvPr>
            <p:ph idx="12"/>
          </p:nvPr>
        </p:nvSpPr>
        <p:spPr>
          <a:xfrm>
            <a:off x="419122" y="1391693"/>
            <a:ext cx="2626234"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2" name="Picture Placeholder 8"/>
          <p:cNvSpPr>
            <a:spLocks noGrp="1"/>
          </p:cNvSpPr>
          <p:nvPr>
            <p:ph type="pic" sz="quarter" idx="18"/>
          </p:nvPr>
        </p:nvSpPr>
        <p:spPr>
          <a:xfrm>
            <a:off x="3258630" y="2194875"/>
            <a:ext cx="2626233" cy="1928392"/>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14" name="Content Placeholder 2"/>
          <p:cNvSpPr>
            <a:spLocks noGrp="1"/>
          </p:cNvSpPr>
          <p:nvPr>
            <p:ph idx="23"/>
          </p:nvPr>
        </p:nvSpPr>
        <p:spPr>
          <a:xfrm>
            <a:off x="3258630" y="1391693"/>
            <a:ext cx="2626234"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5" name="Content Placeholder 2"/>
          <p:cNvSpPr>
            <a:spLocks noGrp="1"/>
          </p:cNvSpPr>
          <p:nvPr>
            <p:ph idx="24"/>
          </p:nvPr>
        </p:nvSpPr>
        <p:spPr>
          <a:xfrm>
            <a:off x="6098961" y="1391693"/>
            <a:ext cx="2626234" cy="771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9" name="Picture Placeholder 8"/>
          <p:cNvSpPr>
            <a:spLocks noGrp="1"/>
          </p:cNvSpPr>
          <p:nvPr>
            <p:ph type="pic" sz="quarter" idx="27"/>
          </p:nvPr>
        </p:nvSpPr>
        <p:spPr>
          <a:xfrm>
            <a:off x="6098960" y="2194875"/>
            <a:ext cx="2626233" cy="1928392"/>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20" name="Picture Placeholder 8"/>
          <p:cNvSpPr>
            <a:spLocks noGrp="1"/>
          </p:cNvSpPr>
          <p:nvPr>
            <p:ph type="pic" sz="quarter" idx="28"/>
          </p:nvPr>
        </p:nvSpPr>
        <p:spPr>
          <a:xfrm>
            <a:off x="419122" y="2194875"/>
            <a:ext cx="2626233" cy="1928392"/>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21" name="Text Placeholder 10"/>
          <p:cNvSpPr>
            <a:spLocks noGrp="1"/>
          </p:cNvSpPr>
          <p:nvPr>
            <p:ph type="body" sz="quarter" idx="14"/>
          </p:nvPr>
        </p:nvSpPr>
        <p:spPr>
          <a:xfrm>
            <a:off x="419122" y="4294579"/>
            <a:ext cx="262623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2" name="Text Placeholder 10"/>
          <p:cNvSpPr>
            <a:spLocks noGrp="1"/>
          </p:cNvSpPr>
          <p:nvPr>
            <p:ph type="body" sz="quarter" idx="29"/>
          </p:nvPr>
        </p:nvSpPr>
        <p:spPr>
          <a:xfrm>
            <a:off x="3258630" y="4294579"/>
            <a:ext cx="262623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3" name="Text Placeholder 10"/>
          <p:cNvSpPr>
            <a:spLocks noGrp="1"/>
          </p:cNvSpPr>
          <p:nvPr>
            <p:ph type="body" sz="quarter" idx="30"/>
          </p:nvPr>
        </p:nvSpPr>
        <p:spPr>
          <a:xfrm>
            <a:off x="6098960" y="4294579"/>
            <a:ext cx="262623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lumns with Image/Text">
    <p:spTree>
      <p:nvGrpSpPr>
        <p:cNvPr id="1" name=""/>
        <p:cNvGrpSpPr/>
        <p:nvPr/>
      </p:nvGrpSpPr>
      <p:grpSpPr>
        <a:xfrm>
          <a:off x="0" y="0"/>
          <a:ext cx="0" cy="0"/>
          <a:chOff x="0" y="0"/>
          <a:chExt cx="0" cy="0"/>
        </a:xfrm>
      </p:grpSpPr>
      <p:sp>
        <p:nvSpPr>
          <p:cNvPr id="3" name="Content Placeholder 2"/>
          <p:cNvSpPr>
            <a:spLocks noGrp="1"/>
          </p:cNvSpPr>
          <p:nvPr>
            <p:ph idx="12"/>
          </p:nvPr>
        </p:nvSpPr>
        <p:spPr>
          <a:xfrm>
            <a:off x="249787" y="1391693"/>
            <a:ext cx="2045923" cy="7717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none"/>
        </p:style>
        <p:txBody>
          <a:bodyPr lIns="91440" tIns="91440" rIns="119997" bIns="91440" anchor="ctr">
            <a:noAutofit/>
          </a:bodyPr>
          <a:lstStyle>
            <a:lvl1pPr marL="0" indent="0" algn="ctr">
              <a:lnSpc>
                <a:spcPct val="100000"/>
              </a:lnSpc>
              <a:spcBef>
                <a:spcPts val="267"/>
              </a:spcBef>
              <a:spcAft>
                <a:spcPts val="0"/>
              </a:spcAft>
              <a:buNone/>
              <a:defRPr sz="20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4" name="Picture Placeholder 8"/>
          <p:cNvSpPr>
            <a:spLocks noGrp="1"/>
          </p:cNvSpPr>
          <p:nvPr>
            <p:ph type="pic" sz="quarter" idx="18"/>
          </p:nvPr>
        </p:nvSpPr>
        <p:spPr>
          <a:xfrm>
            <a:off x="2443302" y="2194874"/>
            <a:ext cx="2046883" cy="1919925"/>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5" name="Content Placeholder 2"/>
          <p:cNvSpPr>
            <a:spLocks noGrp="1"/>
          </p:cNvSpPr>
          <p:nvPr>
            <p:ph idx="23"/>
          </p:nvPr>
        </p:nvSpPr>
        <p:spPr>
          <a:xfrm>
            <a:off x="2443301" y="1391693"/>
            <a:ext cx="2046884" cy="771705"/>
          </a:xfrm>
          <a:prstGeom prst="rect">
            <a:avLst/>
          </a:prstGeom>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6" name="Content Placeholder 2"/>
          <p:cNvSpPr>
            <a:spLocks noGrp="1"/>
          </p:cNvSpPr>
          <p:nvPr>
            <p:ph idx="24"/>
          </p:nvPr>
        </p:nvSpPr>
        <p:spPr>
          <a:xfrm>
            <a:off x="4622932" y="1391693"/>
            <a:ext cx="2049094" cy="7717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7" name="Picture Placeholder 8"/>
          <p:cNvSpPr>
            <a:spLocks noGrp="1"/>
          </p:cNvSpPr>
          <p:nvPr>
            <p:ph type="pic" sz="quarter" idx="27"/>
          </p:nvPr>
        </p:nvSpPr>
        <p:spPr>
          <a:xfrm>
            <a:off x="4622932" y="2194874"/>
            <a:ext cx="2049093" cy="1919925"/>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8" name="Picture Placeholder 8"/>
          <p:cNvSpPr>
            <a:spLocks noGrp="1"/>
          </p:cNvSpPr>
          <p:nvPr>
            <p:ph type="pic" sz="quarter" idx="28"/>
          </p:nvPr>
        </p:nvSpPr>
        <p:spPr>
          <a:xfrm>
            <a:off x="249787" y="2194874"/>
            <a:ext cx="2045922" cy="1919925"/>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9" name="Text Placeholder 10"/>
          <p:cNvSpPr>
            <a:spLocks noGrp="1"/>
          </p:cNvSpPr>
          <p:nvPr>
            <p:ph type="body" sz="quarter" idx="14"/>
          </p:nvPr>
        </p:nvSpPr>
        <p:spPr>
          <a:xfrm>
            <a:off x="249787" y="4294579"/>
            <a:ext cx="2045923"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10"/>
          <p:cNvSpPr>
            <a:spLocks noGrp="1"/>
          </p:cNvSpPr>
          <p:nvPr>
            <p:ph type="body" sz="quarter" idx="29"/>
          </p:nvPr>
        </p:nvSpPr>
        <p:spPr>
          <a:xfrm>
            <a:off x="2443302" y="4294579"/>
            <a:ext cx="204688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2" name="Content Placeholder 2"/>
          <p:cNvSpPr>
            <a:spLocks noGrp="1"/>
          </p:cNvSpPr>
          <p:nvPr>
            <p:ph idx="31"/>
          </p:nvPr>
        </p:nvSpPr>
        <p:spPr>
          <a:xfrm>
            <a:off x="6830957" y="1391693"/>
            <a:ext cx="2048177" cy="7717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none"/>
        </p:style>
        <p:txBody>
          <a:bodyPr lIns="119997" tIns="91440" rIns="119997" bIns="91440" anchor="ctr">
            <a:noAutofit/>
          </a:bodyPr>
          <a:lstStyle>
            <a:lvl1pPr marL="0" indent="0" algn="ctr">
              <a:lnSpc>
                <a:spcPct val="100000"/>
              </a:lnSpc>
              <a:spcBef>
                <a:spcPts val="267"/>
              </a:spcBef>
              <a:spcAft>
                <a:spcPts val="0"/>
              </a:spcAft>
              <a:buNone/>
              <a:defRPr sz="22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3" name="Picture Placeholder 8"/>
          <p:cNvSpPr>
            <a:spLocks noGrp="1"/>
          </p:cNvSpPr>
          <p:nvPr>
            <p:ph type="pic" sz="quarter" idx="32"/>
          </p:nvPr>
        </p:nvSpPr>
        <p:spPr>
          <a:xfrm>
            <a:off x="6830957" y="2194874"/>
            <a:ext cx="2048177" cy="1919925"/>
          </a:xfrm>
          <a:solidFill>
            <a:schemeClr val="bg1">
              <a:lumMod val="85000"/>
            </a:schemeClr>
          </a:solidFill>
        </p:spPr>
        <p:txBody>
          <a:bodyPr rtlCol="0">
            <a:normAutofit/>
          </a:bodyPr>
          <a:lstStyle>
            <a:lvl1pPr marL="0" indent="0">
              <a:buNone/>
              <a:defRPr sz="1400" baseline="0"/>
            </a:lvl1pPr>
          </a:lstStyle>
          <a:p>
            <a:pPr lvl="0"/>
            <a:r>
              <a:rPr lang="en-US" noProof="0" dirty="0"/>
              <a:t>Click icon to add picture</a:t>
            </a:r>
            <a:endParaRPr lang="en-GB" noProof="0" dirty="0"/>
          </a:p>
        </p:txBody>
      </p:sp>
      <p:sp>
        <p:nvSpPr>
          <p:cNvPr id="15" name="Title 1"/>
          <p:cNvSpPr>
            <a:spLocks noGrp="1"/>
          </p:cNvSpPr>
          <p:nvPr>
            <p:ph type="title"/>
          </p:nvPr>
        </p:nvSpPr>
        <p:spPr>
          <a:xfrm>
            <a:off x="249787" y="457202"/>
            <a:ext cx="8629347" cy="689055"/>
          </a:xfrm>
        </p:spPr>
        <p:txBody>
          <a:bodyPr/>
          <a:lstStyle>
            <a:lvl1pPr>
              <a:defRPr baseline="0"/>
            </a:lvl1pPr>
          </a:lstStyle>
          <a:p>
            <a:r>
              <a:rPr lang="en-US" dirty="0"/>
              <a:t>Click to edit Master title style</a:t>
            </a:r>
          </a:p>
        </p:txBody>
      </p:sp>
      <p:sp>
        <p:nvSpPr>
          <p:cNvPr id="16" name="Text Placeholder 10"/>
          <p:cNvSpPr>
            <a:spLocks noGrp="1"/>
          </p:cNvSpPr>
          <p:nvPr>
            <p:ph type="body" sz="quarter" idx="33"/>
          </p:nvPr>
        </p:nvSpPr>
        <p:spPr>
          <a:xfrm>
            <a:off x="4625142" y="4294579"/>
            <a:ext cx="204688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7" name="Text Placeholder 10"/>
          <p:cNvSpPr>
            <a:spLocks noGrp="1"/>
          </p:cNvSpPr>
          <p:nvPr>
            <p:ph type="body" sz="quarter" idx="34"/>
          </p:nvPr>
        </p:nvSpPr>
        <p:spPr>
          <a:xfrm>
            <a:off x="6832250" y="4294579"/>
            <a:ext cx="2046884" cy="1458113"/>
          </a:xfrm>
        </p:spPr>
        <p:txBody>
          <a:bodyPr>
            <a:normAutofit/>
          </a:bodyPr>
          <a:lstStyle>
            <a:lvl1pPr marL="0" indent="0">
              <a:buFontTx/>
              <a:buNone/>
              <a:defRPr sz="1800" cap="none" baseline="0">
                <a:solidFill>
                  <a:schemeClr val="tx1"/>
                </a:solidFill>
              </a:defRPr>
            </a:lvl1pPr>
            <a:lvl2pPr marL="0" indent="0">
              <a:spcBef>
                <a:spcPts val="480"/>
              </a:spcBef>
              <a:buFontTx/>
              <a:buNone/>
              <a:defRPr sz="1800" cap="none" baseline="0">
                <a:solidFill>
                  <a:schemeClr val="tx1"/>
                </a:solidFill>
              </a:defRPr>
            </a:lvl2pPr>
            <a:lvl3pPr marL="228600" indent="-228600">
              <a:spcBef>
                <a:spcPts val="480"/>
              </a:spcBef>
              <a:buFont typeface="Arial"/>
              <a:buChar char="•"/>
              <a:defRPr sz="1800" cap="none" baseline="0">
                <a:solidFill>
                  <a:schemeClr val="tx1"/>
                </a:solidFill>
              </a:defRPr>
            </a:lvl3pPr>
            <a:lvl4pPr marL="502920">
              <a:spcBef>
                <a:spcPts val="600"/>
              </a:spcBef>
              <a:defRPr sz="1600" cap="none" baseline="0">
                <a:solidFill>
                  <a:schemeClr val="tx1"/>
                </a:solidFill>
              </a:defRPr>
            </a:lvl4pPr>
            <a:lvl5pPr marL="777240" indent="-228600">
              <a:spcBef>
                <a:spcPts val="600"/>
              </a:spcBef>
              <a:buFont typeface="Arial"/>
              <a:buChar char="•"/>
              <a:defRPr sz="1600" cap="none" baseline="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457200"/>
            <a:ext cx="8632825" cy="762000"/>
          </a:xfrm>
        </p:spPr>
        <p:txBody>
          <a:bodyPr/>
          <a:lstStyle/>
          <a:p>
            <a:r>
              <a:rPr lang="en-US"/>
              <a:t>Click to edit Master title style</a:t>
            </a:r>
          </a:p>
        </p:txBody>
      </p:sp>
      <p:sp>
        <p:nvSpPr>
          <p:cNvPr id="3" name="Content Placeholder 2"/>
          <p:cNvSpPr>
            <a:spLocks noGrp="1"/>
          </p:cNvSpPr>
          <p:nvPr>
            <p:ph idx="1"/>
          </p:nvPr>
        </p:nvSpPr>
        <p:spPr>
          <a:xfrm>
            <a:off x="241300" y="1385888"/>
            <a:ext cx="8632825" cy="4256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B - Beaumont">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a:spLocks noGrp="1"/>
          </p:cNvSpPr>
          <p:nvPr>
            <p:ph type="ctrTitle"/>
          </p:nvPr>
        </p:nvSpPr>
        <p:spPr>
          <a:xfrm>
            <a:off x="685800" y="2130428"/>
            <a:ext cx="7772400" cy="1166040"/>
          </a:xfrm>
        </p:spPr>
        <p:txBody>
          <a:bodyPr>
            <a:normAutofit/>
          </a:bodyPr>
          <a:lstStyle>
            <a:lvl1pPr algn="ctr">
              <a:defRPr sz="6600" b="1" i="0">
                <a:solidFill>
                  <a:schemeClr val="tx2"/>
                </a:solidFill>
                <a:latin typeface="+mj-lt"/>
                <a:cs typeface="Calibri"/>
              </a:defRPr>
            </a:lvl1pPr>
          </a:lstStyle>
          <a:p>
            <a:r>
              <a:rPr lang="en-US" dirty="0"/>
              <a:t>Click to edit Master title style</a:t>
            </a: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B - Beaumont Children's">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itle 1"/>
          <p:cNvSpPr>
            <a:spLocks noGrp="1"/>
          </p:cNvSpPr>
          <p:nvPr>
            <p:ph type="ctrTitle"/>
          </p:nvPr>
        </p:nvSpPr>
        <p:spPr>
          <a:xfrm>
            <a:off x="685800" y="2130428"/>
            <a:ext cx="7772400" cy="1166040"/>
          </a:xfrm>
        </p:spPr>
        <p:txBody>
          <a:bodyPr>
            <a:normAutofit/>
          </a:bodyPr>
          <a:lstStyle>
            <a:lvl1pPr algn="ctr">
              <a:defRPr sz="6600" b="1" i="0">
                <a:solidFill>
                  <a:schemeClr val="tx2"/>
                </a:solidFill>
                <a:latin typeface="+mj-lt"/>
                <a:cs typeface="Calibri"/>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age B - OUWB">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a:spLocks noGrp="1"/>
          </p:cNvSpPr>
          <p:nvPr>
            <p:ph type="ctrTitle"/>
          </p:nvPr>
        </p:nvSpPr>
        <p:spPr>
          <a:xfrm>
            <a:off x="685800" y="2130428"/>
            <a:ext cx="7772400" cy="1166040"/>
          </a:xfrm>
        </p:spPr>
        <p:txBody>
          <a:bodyPr>
            <a:normAutofit/>
          </a:bodyPr>
          <a:lstStyle>
            <a:lvl1pPr algn="ctr">
              <a:defRPr sz="6600" b="1" i="0">
                <a:solidFill>
                  <a:schemeClr val="tx2"/>
                </a:solidFill>
                <a:latin typeface="+mj-lt"/>
                <a:cs typeface="Calibri"/>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Page C - Beaumont">
    <p:bg>
      <p:bgPr>
        <a:solidFill>
          <a:srgbClr val="003DA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265113"/>
            <a:ext cx="9144000"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25438" y="5856288"/>
            <a:ext cx="8493125"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srcRect/>
          <a:stretch>
            <a:fillRect/>
          </a:stretch>
        </p:blipFill>
        <p:spPr bwMode="auto">
          <a:xfrm>
            <a:off x="268288" y="6303963"/>
            <a:ext cx="1770062" cy="258762"/>
          </a:xfrm>
          <a:prstGeom prst="rect">
            <a:avLst/>
          </a:prstGeom>
          <a:noFill/>
          <a:ln w="9525">
            <a:noFill/>
            <a:miter lim="800000"/>
            <a:headEnd/>
            <a:tailEnd/>
          </a:ln>
        </p:spPr>
      </p:pic>
      <p:pic>
        <p:nvPicPr>
          <p:cNvPr id="8" name="Picture 7"/>
          <p:cNvPicPr>
            <a:picLocks noChangeAspect="1"/>
          </p:cNvPicPr>
          <p:nvPr userDrawn="1"/>
        </p:nvPicPr>
        <p:blipFill>
          <a:blip r:embed="rId4"/>
          <a:srcRect/>
          <a:stretch>
            <a:fillRect/>
          </a:stretch>
        </p:blipFill>
        <p:spPr bwMode="auto">
          <a:xfrm>
            <a:off x="6778625" y="6192838"/>
            <a:ext cx="2039938" cy="312737"/>
          </a:xfrm>
          <a:prstGeom prst="rect">
            <a:avLst/>
          </a:prstGeom>
          <a:noFill/>
          <a:ln w="9525">
            <a:noFill/>
            <a:miter lim="800000"/>
            <a:headEnd/>
            <a:tailEnd/>
          </a:ln>
        </p:spPr>
      </p:pic>
      <p:sp>
        <p:nvSpPr>
          <p:cNvPr id="3"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1"/>
          <p:cNvSpPr>
            <a:spLocks noGrp="1"/>
          </p:cNvSpPr>
          <p:nvPr>
            <p:ph type="ctrTitle"/>
          </p:nvPr>
        </p:nvSpPr>
        <p:spPr>
          <a:xfrm>
            <a:off x="685800" y="2130428"/>
            <a:ext cx="7772400" cy="1166040"/>
          </a:xfrm>
        </p:spPr>
        <p:txBody>
          <a:bodyPr>
            <a:normAutofit/>
          </a:bodyPr>
          <a:lstStyle>
            <a:lvl1pPr algn="ctr">
              <a:defRPr sz="6600" b="1" i="0">
                <a:solidFill>
                  <a:schemeClr val="tx1"/>
                </a:solidFill>
                <a:latin typeface="+mj-lt"/>
                <a:cs typeface="Calibri"/>
              </a:defRPr>
            </a:lvl1pPr>
          </a:lstStyle>
          <a:p>
            <a:r>
              <a:rPr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age C - Beaumont Children's">
    <p:bg>
      <p:bgPr>
        <a:solidFill>
          <a:srgbClr val="003DA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265113"/>
            <a:ext cx="9144000"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25438" y="5856288"/>
            <a:ext cx="8493125"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srcRect/>
          <a:stretch>
            <a:fillRect/>
          </a:stretch>
        </p:blipFill>
        <p:spPr bwMode="auto">
          <a:xfrm>
            <a:off x="268288" y="6275388"/>
            <a:ext cx="1770062" cy="260350"/>
          </a:xfrm>
          <a:prstGeom prst="rect">
            <a:avLst/>
          </a:prstGeom>
          <a:noFill/>
          <a:ln w="9525">
            <a:noFill/>
            <a:miter lim="800000"/>
            <a:headEnd/>
            <a:tailEnd/>
          </a:ln>
        </p:spPr>
      </p:pic>
      <p:pic>
        <p:nvPicPr>
          <p:cNvPr id="8" name="Picture 11"/>
          <p:cNvPicPr>
            <a:picLocks noChangeAspect="1"/>
          </p:cNvPicPr>
          <p:nvPr userDrawn="1"/>
        </p:nvPicPr>
        <p:blipFill>
          <a:blip r:embed="rId4"/>
          <a:srcRect/>
          <a:stretch>
            <a:fillRect/>
          </a:stretch>
        </p:blipFill>
        <p:spPr bwMode="auto">
          <a:xfrm>
            <a:off x="7050088" y="6199188"/>
            <a:ext cx="1768475" cy="420687"/>
          </a:xfrm>
          <a:prstGeom prst="rect">
            <a:avLst/>
          </a:prstGeom>
          <a:noFill/>
          <a:ln w="9525">
            <a:noFill/>
            <a:miter lim="800000"/>
            <a:headEnd/>
            <a:tailEnd/>
          </a:ln>
        </p:spPr>
      </p:pic>
      <p:sp>
        <p:nvSpPr>
          <p:cNvPr id="3"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1"/>
          <p:cNvSpPr>
            <a:spLocks noGrp="1"/>
          </p:cNvSpPr>
          <p:nvPr>
            <p:ph type="ctrTitle"/>
          </p:nvPr>
        </p:nvSpPr>
        <p:spPr>
          <a:xfrm>
            <a:off x="685800" y="2130428"/>
            <a:ext cx="7772400" cy="1166040"/>
          </a:xfrm>
        </p:spPr>
        <p:txBody>
          <a:bodyPr>
            <a:normAutofit/>
          </a:bodyPr>
          <a:lstStyle>
            <a:lvl1pPr algn="ctr">
              <a:defRPr sz="6600" b="1" i="0">
                <a:solidFill>
                  <a:schemeClr val="tx1"/>
                </a:solidFill>
                <a:latin typeface="+mj-lt"/>
                <a:cs typeface="Calibri"/>
              </a:defRPr>
            </a:lvl1pPr>
          </a:lstStyle>
          <a:p>
            <a:r>
              <a:rPr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age C - OUWB">
    <p:bg>
      <p:bgPr>
        <a:solidFill>
          <a:srgbClr val="003DA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0" y="265113"/>
            <a:ext cx="9144000"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25438" y="5856288"/>
            <a:ext cx="8493125" cy="0"/>
          </a:xfrm>
          <a:prstGeom prst="line">
            <a:avLst/>
          </a:prstGeom>
          <a:ln w="12700"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9"/>
          <p:cNvPicPr>
            <a:picLocks noChangeAspect="1"/>
          </p:cNvPicPr>
          <p:nvPr userDrawn="1"/>
        </p:nvPicPr>
        <p:blipFill>
          <a:blip r:embed="rId3"/>
          <a:srcRect/>
          <a:stretch>
            <a:fillRect/>
          </a:stretch>
        </p:blipFill>
        <p:spPr bwMode="auto">
          <a:xfrm>
            <a:off x="7050088" y="6215063"/>
            <a:ext cx="1768475" cy="271462"/>
          </a:xfrm>
          <a:prstGeom prst="rect">
            <a:avLst/>
          </a:prstGeom>
          <a:noFill/>
          <a:ln w="9525">
            <a:noFill/>
            <a:miter lim="800000"/>
            <a:headEnd/>
            <a:tailEnd/>
          </a:ln>
        </p:spPr>
      </p:pic>
      <p:pic>
        <p:nvPicPr>
          <p:cNvPr id="8" name="Picture 10"/>
          <p:cNvPicPr>
            <a:picLocks noChangeAspect="1"/>
          </p:cNvPicPr>
          <p:nvPr userDrawn="1"/>
        </p:nvPicPr>
        <p:blipFill>
          <a:blip r:embed="rId4"/>
          <a:srcRect/>
          <a:stretch>
            <a:fillRect/>
          </a:stretch>
        </p:blipFill>
        <p:spPr bwMode="auto">
          <a:xfrm>
            <a:off x="315913" y="6105525"/>
            <a:ext cx="1555750" cy="547688"/>
          </a:xfrm>
          <a:prstGeom prst="rect">
            <a:avLst/>
          </a:prstGeom>
          <a:noFill/>
          <a:ln w="9525">
            <a:noFill/>
            <a:miter lim="800000"/>
            <a:headEnd/>
            <a:tailEnd/>
          </a:ln>
        </p:spPr>
      </p:pic>
      <p:sp>
        <p:nvSpPr>
          <p:cNvPr id="3" name="Subtitle 2"/>
          <p:cNvSpPr>
            <a:spLocks noGrp="1"/>
          </p:cNvSpPr>
          <p:nvPr>
            <p:ph type="subTitle" idx="1"/>
          </p:nvPr>
        </p:nvSpPr>
        <p:spPr>
          <a:xfrm>
            <a:off x="1371600" y="3296468"/>
            <a:ext cx="6400800" cy="628988"/>
          </a:xfrm>
        </p:spPr>
        <p:txBody>
          <a:bodyPr anchor="ctr">
            <a:normAutofit/>
          </a:bodyPr>
          <a:lstStyle>
            <a:lvl1pPr marL="0" indent="0" algn="ctr">
              <a:buNone/>
              <a:defRPr sz="3000" b="0" i="0">
                <a:solidFill>
                  <a:schemeClr val="tx2"/>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1"/>
          <p:cNvSpPr>
            <a:spLocks noGrp="1"/>
          </p:cNvSpPr>
          <p:nvPr>
            <p:ph type="ctrTitle"/>
          </p:nvPr>
        </p:nvSpPr>
        <p:spPr>
          <a:xfrm>
            <a:off x="685800" y="2130428"/>
            <a:ext cx="7772400" cy="1166040"/>
          </a:xfrm>
        </p:spPr>
        <p:txBody>
          <a:bodyPr>
            <a:normAutofit/>
          </a:bodyPr>
          <a:lstStyle>
            <a:lvl1pPr algn="ctr">
              <a:defRPr sz="6600" b="1" i="0">
                <a:solidFill>
                  <a:schemeClr val="tx1"/>
                </a:solidFill>
                <a:latin typeface="+mj-lt"/>
                <a:cs typeface="Calibri"/>
              </a:defRPr>
            </a:lvl1pPr>
          </a:lstStyle>
          <a:p>
            <a:r>
              <a:rPr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1300" y="457200"/>
            <a:ext cx="8632825" cy="762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slide title</a:t>
            </a:r>
          </a:p>
        </p:txBody>
      </p:sp>
      <p:sp>
        <p:nvSpPr>
          <p:cNvPr id="1027" name="Text Placeholder 2"/>
          <p:cNvSpPr>
            <a:spLocks noGrp="1"/>
          </p:cNvSpPr>
          <p:nvPr>
            <p:ph type="body" idx="1"/>
          </p:nvPr>
        </p:nvSpPr>
        <p:spPr bwMode="auto">
          <a:xfrm>
            <a:off x="241300" y="1385888"/>
            <a:ext cx="8632825" cy="42560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bwMode="invGray">
          <a:xfrm>
            <a:off x="241300" y="6332538"/>
            <a:ext cx="312738" cy="5254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fld id="{071E8911-2730-4E3C-AC47-65458B89AD4B}" type="slidenum">
              <a:rPr lang="en-US" sz="800">
                <a:solidFill>
                  <a:srgbClr val="FFFFFF"/>
                </a:solidFill>
              </a:rPr>
              <a:pPr algn="ctr" fontAlgn="auto">
                <a:spcBef>
                  <a:spcPts val="0"/>
                </a:spcBef>
                <a:spcAft>
                  <a:spcPts val="0"/>
                </a:spcAft>
                <a:defRPr/>
              </a:pPr>
              <a:t>‹#›</a:t>
            </a:fld>
            <a:endParaRPr lang="en-US" sz="800" dirty="0">
              <a:solidFill>
                <a:srgbClr val="FFFFFF"/>
              </a:solidFill>
            </a:endParaRPr>
          </a:p>
        </p:txBody>
      </p:sp>
      <p:pic>
        <p:nvPicPr>
          <p:cNvPr id="1029" name="Picture 4" descr="Beaumont_RGB.png"/>
          <p:cNvPicPr>
            <a:picLocks noChangeAspect="1"/>
          </p:cNvPicPr>
          <p:nvPr userDrawn="1"/>
        </p:nvPicPr>
        <p:blipFill>
          <a:blip r:embed="rId41"/>
          <a:srcRect/>
          <a:stretch>
            <a:fillRect/>
          </a:stretch>
        </p:blipFill>
        <p:spPr bwMode="auto">
          <a:xfrm>
            <a:off x="6773863" y="6202363"/>
            <a:ext cx="2058987" cy="315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194" r:id="rId22"/>
    <p:sldLayoutId id="2147484193" r:id="rId23"/>
    <p:sldLayoutId id="2147484192" r:id="rId24"/>
    <p:sldLayoutId id="2147484217" r:id="rId25"/>
    <p:sldLayoutId id="2147484218" r:id="rId26"/>
    <p:sldLayoutId id="2147484219" r:id="rId27"/>
    <p:sldLayoutId id="2147484191" r:id="rId28"/>
    <p:sldLayoutId id="2147484220" r:id="rId29"/>
    <p:sldLayoutId id="2147484190" r:id="rId30"/>
    <p:sldLayoutId id="2147484189" r:id="rId31"/>
    <p:sldLayoutId id="2147484188" r:id="rId32"/>
    <p:sldLayoutId id="2147484187" r:id="rId33"/>
    <p:sldLayoutId id="2147484186" r:id="rId34"/>
    <p:sldLayoutId id="2147484185" r:id="rId35"/>
    <p:sldLayoutId id="2147484184" r:id="rId36"/>
    <p:sldLayoutId id="2147484183" r:id="rId37"/>
    <p:sldLayoutId id="2147484182" r:id="rId38"/>
    <p:sldLayoutId id="2147484195" r:id="rId39"/>
  </p:sldLayoutIdLst>
  <p:hf hdr="0" ftr="0"/>
  <p:txStyles>
    <p:titleStyle>
      <a:lvl1pPr algn="l" defTabSz="457200" rtl="0" fontAlgn="base">
        <a:spcBef>
          <a:spcPct val="0"/>
        </a:spcBef>
        <a:spcAft>
          <a:spcPct val="0"/>
        </a:spcAft>
        <a:defRPr sz="3500" b="1" kern="1200">
          <a:solidFill>
            <a:srgbClr val="003DA5"/>
          </a:solidFill>
          <a:latin typeface="+mj-lt"/>
          <a:ea typeface="+mj-ea"/>
          <a:cs typeface="+mj-cs"/>
        </a:defRPr>
      </a:lvl1pPr>
      <a:lvl2pPr algn="l" defTabSz="457200" rtl="0" fontAlgn="base">
        <a:spcBef>
          <a:spcPct val="0"/>
        </a:spcBef>
        <a:spcAft>
          <a:spcPct val="0"/>
        </a:spcAft>
        <a:defRPr sz="3500" b="1">
          <a:solidFill>
            <a:srgbClr val="003DA5"/>
          </a:solidFill>
          <a:latin typeface="Calibri" pitchFamily="34" charset="0"/>
        </a:defRPr>
      </a:lvl2pPr>
      <a:lvl3pPr algn="l" defTabSz="457200" rtl="0" fontAlgn="base">
        <a:spcBef>
          <a:spcPct val="0"/>
        </a:spcBef>
        <a:spcAft>
          <a:spcPct val="0"/>
        </a:spcAft>
        <a:defRPr sz="3500" b="1">
          <a:solidFill>
            <a:srgbClr val="003DA5"/>
          </a:solidFill>
          <a:latin typeface="Calibri" pitchFamily="34" charset="0"/>
        </a:defRPr>
      </a:lvl3pPr>
      <a:lvl4pPr algn="l" defTabSz="457200" rtl="0" fontAlgn="base">
        <a:spcBef>
          <a:spcPct val="0"/>
        </a:spcBef>
        <a:spcAft>
          <a:spcPct val="0"/>
        </a:spcAft>
        <a:defRPr sz="3500" b="1">
          <a:solidFill>
            <a:srgbClr val="003DA5"/>
          </a:solidFill>
          <a:latin typeface="Calibri" pitchFamily="34" charset="0"/>
        </a:defRPr>
      </a:lvl4pPr>
      <a:lvl5pPr algn="l" defTabSz="457200" rtl="0" fontAlgn="base">
        <a:spcBef>
          <a:spcPct val="0"/>
        </a:spcBef>
        <a:spcAft>
          <a:spcPct val="0"/>
        </a:spcAft>
        <a:defRPr sz="3500" b="1">
          <a:solidFill>
            <a:srgbClr val="003DA5"/>
          </a:solidFill>
          <a:latin typeface="Calibri" pitchFamily="34" charset="0"/>
        </a:defRPr>
      </a:lvl5pPr>
      <a:lvl6pPr marL="457200" algn="l" defTabSz="457200" rtl="0" fontAlgn="base">
        <a:spcBef>
          <a:spcPct val="0"/>
        </a:spcBef>
        <a:spcAft>
          <a:spcPct val="0"/>
        </a:spcAft>
        <a:defRPr sz="3500" b="1">
          <a:solidFill>
            <a:srgbClr val="003DA5"/>
          </a:solidFill>
          <a:latin typeface="Calibri" pitchFamily="34" charset="0"/>
        </a:defRPr>
      </a:lvl6pPr>
      <a:lvl7pPr marL="914400" algn="l" defTabSz="457200" rtl="0" fontAlgn="base">
        <a:spcBef>
          <a:spcPct val="0"/>
        </a:spcBef>
        <a:spcAft>
          <a:spcPct val="0"/>
        </a:spcAft>
        <a:defRPr sz="3500" b="1">
          <a:solidFill>
            <a:srgbClr val="003DA5"/>
          </a:solidFill>
          <a:latin typeface="Calibri" pitchFamily="34" charset="0"/>
        </a:defRPr>
      </a:lvl7pPr>
      <a:lvl8pPr marL="1371600" algn="l" defTabSz="457200" rtl="0" fontAlgn="base">
        <a:spcBef>
          <a:spcPct val="0"/>
        </a:spcBef>
        <a:spcAft>
          <a:spcPct val="0"/>
        </a:spcAft>
        <a:defRPr sz="3500" b="1">
          <a:solidFill>
            <a:srgbClr val="003DA5"/>
          </a:solidFill>
          <a:latin typeface="Calibri" pitchFamily="34" charset="0"/>
        </a:defRPr>
      </a:lvl8pPr>
      <a:lvl9pPr marL="1828800" algn="l" defTabSz="457200" rtl="0" fontAlgn="base">
        <a:spcBef>
          <a:spcPct val="0"/>
        </a:spcBef>
        <a:spcAft>
          <a:spcPct val="0"/>
        </a:spcAft>
        <a:defRPr sz="3500" b="1">
          <a:solidFill>
            <a:srgbClr val="003DA5"/>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mn-lt"/>
          <a:ea typeface="+mn-ea"/>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Calibri Light"/>
        </a:defRPr>
      </a:lvl3pPr>
      <a:lvl4pPr marL="1600200" indent="-228600" algn="l" defTabSz="457200" rtl="0" fontAlgn="base">
        <a:spcBef>
          <a:spcPct val="0"/>
        </a:spcBef>
        <a:spcAft>
          <a:spcPct val="0"/>
        </a:spcAft>
        <a:buFont typeface="Arial" charset="0"/>
        <a:buChar char="–"/>
        <a:defRPr sz="2000" kern="1200">
          <a:solidFill>
            <a:schemeClr val="tx1"/>
          </a:solidFill>
          <a:latin typeface="+mn-lt"/>
          <a:ea typeface="+mn-ea"/>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ajq8eag4Mvc&amp;list=RDT9WMSxV6lMs&amp;index=3"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hyperlink" Target="mailto:Anne.VanDyke@Beaumont.edu" TargetMode="External"/><Relationship Id="rId2" Type="http://schemas.openxmlformats.org/officeDocument/2006/relationships/hyperlink" Target="mailto:Ronald.Hunt@Beaumont.edu" TargetMode="External"/><Relationship Id="rId1" Type="http://schemas.openxmlformats.org/officeDocument/2006/relationships/slideLayout" Target="../slideLayouts/slideLayout6.xml"/><Relationship Id="rId5" Type="http://schemas.openxmlformats.org/officeDocument/2006/relationships/hyperlink" Target="mailto:Elena.Kline@Beaumont.edu" TargetMode="External"/><Relationship Id="rId4" Type="http://schemas.openxmlformats.org/officeDocument/2006/relationships/hyperlink" Target="mailto:Lori.Lackman-Zeman@Beaumont.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google.com/url?sa=i&amp;rct=j&amp;q=&amp;esrc=s&amp;source=images&amp;cd=&amp;cad=rja&amp;uact=8&amp;ved=2ahUKEwiCn_LoufzcAhXJ7YMKHX6WBS4QjRx6BAgBEAU&amp;url=http://keywordsuggest.org/gallery/83533.html&amp;psig=AOvVaw3limH397VLM135GAwKwH4l&amp;ust=1534882707105199" TargetMode="Externa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589338"/>
            <a:ext cx="6400800" cy="1276350"/>
          </a:xfrm>
        </p:spPr>
        <p:txBody>
          <a:bodyPr rtlCol="0">
            <a:normAutofit fontScale="70000" lnSpcReduction="20000"/>
          </a:bodyPr>
          <a:lstStyle/>
          <a:p>
            <a:pPr fontAlgn="auto">
              <a:spcAft>
                <a:spcPts val="0"/>
              </a:spcAft>
              <a:buFont typeface="Arial"/>
              <a:buNone/>
              <a:defRPr/>
            </a:pPr>
            <a:r>
              <a:rPr lang="en-US" b="1" dirty="0"/>
              <a:t>Ron Hunt, MD</a:t>
            </a:r>
          </a:p>
          <a:p>
            <a:pPr fontAlgn="auto">
              <a:spcAft>
                <a:spcPts val="0"/>
              </a:spcAft>
              <a:buFont typeface="Arial"/>
              <a:buNone/>
              <a:defRPr/>
            </a:pPr>
            <a:r>
              <a:rPr lang="en-US" b="1" dirty="0"/>
              <a:t>Anne Van Dyke, PhD, ABPP</a:t>
            </a:r>
          </a:p>
          <a:p>
            <a:pPr fontAlgn="auto">
              <a:spcAft>
                <a:spcPts val="0"/>
              </a:spcAft>
              <a:buFont typeface="Arial"/>
              <a:buNone/>
              <a:defRPr/>
            </a:pPr>
            <a:r>
              <a:rPr lang="en-US" b="1" dirty="0"/>
              <a:t>Lori Zeman, PhD, ABPP</a:t>
            </a:r>
          </a:p>
          <a:p>
            <a:pPr fontAlgn="auto">
              <a:spcAft>
                <a:spcPts val="0"/>
              </a:spcAft>
              <a:buFont typeface="Arial"/>
              <a:buNone/>
              <a:defRPr/>
            </a:pPr>
            <a:r>
              <a:rPr lang="en-US" b="1" dirty="0"/>
              <a:t>Elena Kline, PharmD, BCGP, BCACP</a:t>
            </a:r>
          </a:p>
        </p:txBody>
      </p:sp>
      <p:sp>
        <p:nvSpPr>
          <p:cNvPr id="43010" name="Title 2"/>
          <p:cNvSpPr>
            <a:spLocks noGrp="1"/>
          </p:cNvSpPr>
          <p:nvPr>
            <p:ph type="ctrTitle"/>
          </p:nvPr>
        </p:nvSpPr>
        <p:spPr>
          <a:xfrm>
            <a:off x="685800" y="931863"/>
            <a:ext cx="7772400" cy="2044700"/>
          </a:xfrm>
        </p:spPr>
        <p:txBody>
          <a:bodyPr/>
          <a:lstStyle/>
          <a:p>
            <a:r>
              <a:rPr lang="en-US" sz="4400" dirty="0"/>
              <a:t>Integrating the Languages of the Interprofessional Team for Optimal Patient Care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1"/>
          <p:cNvSpPr>
            <a:spLocks noGrp="1"/>
          </p:cNvSpPr>
          <p:nvPr>
            <p:ph type="body" sz="quarter" idx="14"/>
          </p:nvPr>
        </p:nvSpPr>
        <p:spPr>
          <a:xfrm>
            <a:off x="249238" y="1284288"/>
            <a:ext cx="8556625" cy="881062"/>
          </a:xfrm>
        </p:spPr>
        <p:txBody>
          <a:bodyPr/>
          <a:lstStyle/>
          <a:p>
            <a:r>
              <a:rPr lang="en-US" u="sng" dirty="0">
                <a:hlinkClick r:id="rId2"/>
              </a:rPr>
              <a:t>https://www.youtube.com/watch?v=ajq8eag4Mvc&amp;list=RDT9WMSxV6lMs&amp;index=3</a:t>
            </a:r>
            <a:endParaRPr lang="en-US" u="sng" dirty="0"/>
          </a:p>
        </p:txBody>
      </p:sp>
      <p:sp>
        <p:nvSpPr>
          <p:cNvPr id="49154" name="Title 2"/>
          <p:cNvSpPr>
            <a:spLocks noGrp="1"/>
          </p:cNvSpPr>
          <p:nvPr>
            <p:ph type="title"/>
          </p:nvPr>
        </p:nvSpPr>
        <p:spPr>
          <a:xfrm>
            <a:off x="249238" y="457200"/>
            <a:ext cx="8556625" cy="688975"/>
          </a:xfrm>
        </p:spPr>
        <p:txBody>
          <a:bodyPr/>
          <a:lstStyle/>
          <a:p>
            <a:r>
              <a:rPr lang="en-US" dirty="0"/>
              <a:t>Video Example</a:t>
            </a:r>
          </a:p>
        </p:txBody>
      </p:sp>
      <p:pic>
        <p:nvPicPr>
          <p:cNvPr id="49155" name="Picture 6" descr="Image result for lighthouse picture"/>
          <p:cNvPicPr>
            <a:picLocks noChangeAspect="1" noChangeArrowheads="1"/>
          </p:cNvPicPr>
          <p:nvPr/>
        </p:nvPicPr>
        <p:blipFill>
          <a:blip r:embed="rId3"/>
          <a:srcRect/>
          <a:stretch>
            <a:fillRect/>
          </a:stretch>
        </p:blipFill>
        <p:spPr bwMode="auto">
          <a:xfrm>
            <a:off x="1466850" y="2303463"/>
            <a:ext cx="6121400" cy="3060700"/>
          </a:xfrm>
          <a:prstGeom prst="rect">
            <a:avLst/>
          </a:prstGeom>
          <a:noFill/>
          <a:ln w="9525">
            <a:noFill/>
            <a:miter lim="800000"/>
            <a:headEnd/>
            <a:tailEnd/>
          </a:ln>
        </p:spPr>
      </p:pic>
      <p:sp>
        <p:nvSpPr>
          <p:cNvPr id="49156" name="Rectangle 5"/>
          <p:cNvSpPr>
            <a:spLocks noChangeArrowheads="1"/>
          </p:cNvSpPr>
          <p:nvPr/>
        </p:nvSpPr>
        <p:spPr bwMode="auto">
          <a:xfrm>
            <a:off x="1379538" y="5321300"/>
            <a:ext cx="5495925" cy="230188"/>
          </a:xfrm>
          <a:prstGeom prst="rect">
            <a:avLst/>
          </a:prstGeom>
          <a:noFill/>
          <a:ln w="9525">
            <a:noFill/>
            <a:miter lim="800000"/>
            <a:headEnd/>
            <a:tailEnd/>
          </a:ln>
        </p:spPr>
        <p:txBody>
          <a:bodyPr>
            <a:spAutoFit/>
          </a:bodyPr>
          <a:lstStyle/>
          <a:p>
            <a:r>
              <a:rPr lang="en-US" sz="900" dirty="0">
                <a:latin typeface="Calibri" pitchFamily="34" charset="0"/>
              </a:rPr>
              <a:t>Elizabeth Morris Conimicut Lighthouse Save The Bay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1"/>
          <p:cNvSpPr>
            <a:spLocks noGrp="1"/>
          </p:cNvSpPr>
          <p:nvPr>
            <p:ph type="body" sz="quarter" idx="14"/>
          </p:nvPr>
        </p:nvSpPr>
        <p:spPr>
          <a:xfrm>
            <a:off x="335502" y="1034122"/>
            <a:ext cx="8556625" cy="4194175"/>
          </a:xfrm>
        </p:spPr>
        <p:txBody>
          <a:bodyPr/>
          <a:lstStyle/>
          <a:p>
            <a:pPr algn="ctr">
              <a:spcBef>
                <a:spcPct val="0"/>
              </a:spcBef>
            </a:pPr>
            <a:r>
              <a:rPr lang="en-US" sz="3200" dirty="0"/>
              <a:t>“England and America are two countries separated by a common language.”</a:t>
            </a:r>
            <a:br>
              <a:rPr lang="en-US" sz="3200" dirty="0"/>
            </a:br>
            <a:endParaRPr lang="en-US" sz="3200" dirty="0"/>
          </a:p>
          <a:p>
            <a:pPr algn="ctr">
              <a:spcBef>
                <a:spcPct val="0"/>
              </a:spcBef>
            </a:pPr>
            <a:r>
              <a:rPr lang="en-US" sz="3200" i="1" dirty="0"/>
              <a:t>-George Bernard Shaw</a:t>
            </a:r>
          </a:p>
          <a:p>
            <a:pPr algn="ctr">
              <a:spcBef>
                <a:spcPct val="0"/>
              </a:spcBef>
            </a:pPr>
            <a:endParaRPr lang="en-US" i="1" dirty="0"/>
          </a:p>
          <a:p>
            <a:pPr algn="ctr">
              <a:spcBef>
                <a:spcPct val="0"/>
              </a:spcBef>
            </a:pPr>
            <a:endParaRPr lang="en-US" i="1" dirty="0"/>
          </a:p>
          <a:p>
            <a:pPr algn="ctr">
              <a:spcBef>
                <a:spcPct val="0"/>
              </a:spcBef>
            </a:pPr>
            <a:r>
              <a:rPr lang="en-US" dirty="0">
                <a:solidFill>
                  <a:srgbClr val="0070C0"/>
                </a:solidFill>
              </a:rPr>
              <a:t>It’s sort of that way with our professions, too!</a:t>
            </a:r>
          </a:p>
          <a:p>
            <a:pPr algn="ctr">
              <a:spcBef>
                <a:spcPct val="0"/>
              </a:spcBef>
            </a:pP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sz="quarter" idx="14"/>
          </p:nvPr>
        </p:nvSpPr>
        <p:spPr/>
        <p:txBody>
          <a:bodyPr lIns="92075" tIns="46038" rIns="92075" bIns="46038"/>
          <a:lstStyle/>
          <a:p>
            <a:pPr>
              <a:buFont typeface="Arial" panose="020B0604020202020204" pitchFamily="34" charset="0"/>
              <a:buChar char="•"/>
            </a:pPr>
            <a:r>
              <a:rPr lang="en-US" dirty="0">
                <a:latin typeface="Calibri" pitchFamily="34" charset="0"/>
              </a:rPr>
              <a:t>Give each other useful feedback that ensures communication has really occurred</a:t>
            </a:r>
          </a:p>
          <a:p>
            <a:pPr marL="0" indent="0">
              <a:buNone/>
            </a:pPr>
            <a:endParaRPr lang="en-US" sz="800" dirty="0">
              <a:latin typeface="Calibri" pitchFamily="34" charset="0"/>
            </a:endParaRPr>
          </a:p>
          <a:p>
            <a:pPr>
              <a:buFont typeface="Arial" panose="020B0604020202020204" pitchFamily="34" charset="0"/>
              <a:buChar char="•"/>
            </a:pPr>
            <a:r>
              <a:rPr lang="en-US" dirty="0">
                <a:latin typeface="Calibri" pitchFamily="34" charset="0"/>
              </a:rPr>
              <a:t>One of the biggest problems is </a:t>
            </a:r>
            <a:r>
              <a:rPr lang="en-US" i="1" u="sng" dirty="0">
                <a:latin typeface="Calibri" pitchFamily="34" charset="0"/>
              </a:rPr>
              <a:t>assuming</a:t>
            </a:r>
            <a:r>
              <a:rPr lang="en-US" dirty="0">
                <a:latin typeface="Calibri" pitchFamily="34" charset="0"/>
              </a:rPr>
              <a:t> communication has occurred</a:t>
            </a:r>
          </a:p>
          <a:p>
            <a:pPr marL="0" indent="0">
              <a:buNone/>
            </a:pPr>
            <a:endParaRPr lang="en-US" sz="800" dirty="0">
              <a:latin typeface="Calibri" pitchFamily="34" charset="0"/>
            </a:endParaRPr>
          </a:p>
          <a:p>
            <a:pPr>
              <a:buFont typeface="Arial" panose="020B0604020202020204" pitchFamily="34" charset="0"/>
              <a:buChar char="•"/>
            </a:pPr>
            <a:r>
              <a:rPr lang="en-US" dirty="0">
                <a:latin typeface="Calibri" pitchFamily="34" charset="0"/>
              </a:rPr>
              <a:t>By using feedback, the team can monitor their communication processes</a:t>
            </a:r>
          </a:p>
          <a:p>
            <a:pPr marL="0" indent="0">
              <a:buNone/>
            </a:pPr>
            <a:endParaRPr lang="en-US" sz="800" dirty="0">
              <a:latin typeface="Calibri" pitchFamily="34" charset="0"/>
            </a:endParaRPr>
          </a:p>
          <a:p>
            <a:pPr>
              <a:buFont typeface="Arial" panose="020B0604020202020204" pitchFamily="34" charset="0"/>
              <a:buChar char="•"/>
            </a:pPr>
            <a:r>
              <a:rPr lang="en-US" dirty="0">
                <a:latin typeface="Calibri" pitchFamily="34" charset="0"/>
              </a:rPr>
              <a:t>We should “seek first to understand before seeking to be understood”</a:t>
            </a:r>
          </a:p>
        </p:txBody>
      </p:sp>
      <p:sp>
        <p:nvSpPr>
          <p:cNvPr id="62467" name="Rectangle 2"/>
          <p:cNvSpPr>
            <a:spLocks noGrp="1" noChangeArrowheads="1"/>
          </p:cNvSpPr>
          <p:nvPr>
            <p:ph type="title"/>
          </p:nvPr>
        </p:nvSpPr>
        <p:spPr/>
        <p:txBody>
          <a:bodyPr lIns="92075" tIns="46038" rIns="92075" bIns="46038"/>
          <a:lstStyle/>
          <a:p>
            <a:r>
              <a:rPr lang="en-US" dirty="0">
                <a:cs typeface="Arial" pitchFamily="34" charset="0"/>
              </a:rPr>
              <a:t>Effective Communication </a:t>
            </a:r>
            <a:r>
              <a:rPr lang="en-US" dirty="0">
                <a:solidFill>
                  <a:srgbClr val="F7E654"/>
                </a:solidFill>
                <a:cs typeface="Arial" pitchFamily="34" charset="0"/>
              </a:rPr>
              <a:t/>
            </a:r>
            <a:br>
              <a:rPr lang="en-US" dirty="0">
                <a:solidFill>
                  <a:srgbClr val="F7E654"/>
                </a:solidFill>
                <a:cs typeface="Arial" pitchFamily="34" charset="0"/>
              </a:rPr>
            </a:br>
            <a:endParaRPr lang="en-US" sz="2000" dirty="0">
              <a:solidFill>
                <a:srgbClr val="F7E654"/>
              </a:solidFill>
              <a:cs typeface="Arial" pitchFamily="34" charset="0"/>
            </a:endParaRPr>
          </a:p>
        </p:txBody>
      </p:sp>
    </p:spTree>
    <p:extLst>
      <p:ext uri="{BB962C8B-B14F-4D97-AF65-F5344CB8AC3E}">
        <p14:creationId xmlns:p14="http://schemas.microsoft.com/office/powerpoint/2010/main" val="856045440"/>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4"/>
          </p:nvPr>
        </p:nvSpPr>
        <p:spPr/>
        <p:txBody>
          <a:bodyPr lIns="92075" tIns="46038" rIns="92075" bIns="46038">
            <a:normAutofit fontScale="40000" lnSpcReduction="20000"/>
          </a:bodyPr>
          <a:lstStyle/>
          <a:p>
            <a:pPr marL="365760" indent="-256032" fontAlgn="auto">
              <a:spcAft>
                <a:spcPts val="0"/>
              </a:spcAft>
              <a:buFont typeface="Wingdings" pitchFamily="2" charset="2"/>
              <a:buNone/>
              <a:defRPr/>
            </a:pPr>
            <a:r>
              <a:rPr lang="en-US" sz="7600" dirty="0">
                <a:latin typeface="Calibri" pitchFamily="34" charset="0"/>
              </a:rPr>
              <a:t>   ….is all the processes by which people influence each other</a:t>
            </a:r>
          </a:p>
          <a:p>
            <a:pPr marL="365760" indent="-256032" fontAlgn="auto">
              <a:spcAft>
                <a:spcPts val="0"/>
              </a:spcAft>
              <a:buFont typeface="Wingdings" pitchFamily="2" charset="2"/>
              <a:buNone/>
              <a:defRPr/>
            </a:pPr>
            <a:endParaRPr lang="en-US" sz="7600" dirty="0">
              <a:latin typeface="Calibri" pitchFamily="34" charset="0"/>
            </a:endParaRPr>
          </a:p>
          <a:p>
            <a:pPr marL="365760" indent="-256032" fontAlgn="auto">
              <a:spcAft>
                <a:spcPts val="0"/>
              </a:spcAft>
              <a:defRPr/>
            </a:pPr>
            <a:r>
              <a:rPr lang="en-US" sz="7600" dirty="0">
                <a:latin typeface="Calibri" pitchFamily="34" charset="0"/>
              </a:rPr>
              <a:t>55% Non-verbal</a:t>
            </a:r>
          </a:p>
          <a:p>
            <a:pPr marL="365760" indent="-256032" fontAlgn="auto">
              <a:spcAft>
                <a:spcPts val="0"/>
              </a:spcAft>
              <a:defRPr/>
            </a:pPr>
            <a:r>
              <a:rPr lang="en-US" sz="7600" dirty="0">
                <a:latin typeface="Calibri" pitchFamily="34" charset="0"/>
              </a:rPr>
              <a:t>38% Tone</a:t>
            </a:r>
          </a:p>
          <a:p>
            <a:pPr marL="365760" indent="-256032" fontAlgn="auto">
              <a:spcAft>
                <a:spcPts val="0"/>
              </a:spcAft>
              <a:defRPr/>
            </a:pPr>
            <a:r>
              <a:rPr lang="en-US" sz="7600" dirty="0">
                <a:latin typeface="Calibri" pitchFamily="34" charset="0"/>
              </a:rPr>
              <a:t>7% Words</a:t>
            </a:r>
          </a:p>
          <a:p>
            <a:pPr marL="109728" indent="0" fontAlgn="auto">
              <a:spcAft>
                <a:spcPts val="0"/>
              </a:spcAft>
              <a:buNone/>
              <a:defRPr/>
            </a:pPr>
            <a:endParaRPr lang="en-US" sz="7600" dirty="0">
              <a:latin typeface="Calibri" pitchFamily="34" charset="0"/>
            </a:endParaRPr>
          </a:p>
          <a:p>
            <a:r>
              <a:rPr lang="en-US" sz="4800" dirty="0">
                <a:latin typeface="Calibri" pitchFamily="34" charset="0"/>
              </a:rPr>
              <a:t>Non-verbals reinforce, expand, clarify or contradict verbal</a:t>
            </a:r>
          </a:p>
          <a:p>
            <a:r>
              <a:rPr lang="en-US" sz="4800" dirty="0">
                <a:latin typeface="Calibri" pitchFamily="34" charset="0"/>
              </a:rPr>
              <a:t>When words and actions do not agree, actions take priority</a:t>
            </a:r>
          </a:p>
        </p:txBody>
      </p:sp>
      <p:sp>
        <p:nvSpPr>
          <p:cNvPr id="65539" name="Rectangle 2"/>
          <p:cNvSpPr>
            <a:spLocks noGrp="1" noChangeArrowheads="1"/>
          </p:cNvSpPr>
          <p:nvPr>
            <p:ph type="title"/>
          </p:nvPr>
        </p:nvSpPr>
        <p:spPr/>
        <p:txBody>
          <a:bodyPr lIns="92075" tIns="46038" rIns="92075" bIns="46038"/>
          <a:lstStyle/>
          <a:p>
            <a:r>
              <a:rPr lang="en-US" dirty="0">
                <a:cs typeface="Arial" pitchFamily="34" charset="0"/>
              </a:rPr>
              <a:t>Communication</a:t>
            </a:r>
          </a:p>
        </p:txBody>
      </p:sp>
    </p:spTree>
    <p:extLst>
      <p:ext uri="{BB962C8B-B14F-4D97-AF65-F5344CB8AC3E}">
        <p14:creationId xmlns:p14="http://schemas.microsoft.com/office/powerpoint/2010/main" val="2075941261"/>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8475" y="2165230"/>
            <a:ext cx="1905000" cy="2400300"/>
          </a:xfrm>
          <a:prstGeom prst="rect">
            <a:avLst/>
          </a:prstGeom>
        </p:spPr>
      </p:pic>
      <p:sp>
        <p:nvSpPr>
          <p:cNvPr id="2" name="Text Placeholder 1"/>
          <p:cNvSpPr>
            <a:spLocks noGrp="1"/>
          </p:cNvSpPr>
          <p:nvPr>
            <p:ph type="body" sz="quarter" idx="14"/>
          </p:nvPr>
        </p:nvSpPr>
        <p:spPr>
          <a:xfrm>
            <a:off x="4803476" y="5598091"/>
            <a:ext cx="1774878" cy="362544"/>
          </a:xfrm>
          <a:noFill/>
        </p:spPr>
        <p:txBody>
          <a:bodyPr/>
          <a:lstStyle/>
          <a:p>
            <a:r>
              <a:rPr lang="en-US" sz="800" dirty="0" smtClean="0"/>
              <a:t>Bill Watterson, Universal Press Syndicate</a:t>
            </a:r>
            <a:endParaRPr lang="en-US" sz="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218" y="370808"/>
            <a:ext cx="4224036" cy="5227283"/>
          </a:xfrm>
          <a:prstGeom prst="rect">
            <a:avLst/>
          </a:prstGeom>
        </p:spPr>
      </p:pic>
    </p:spTree>
    <p:extLst>
      <p:ext uri="{BB962C8B-B14F-4D97-AF65-F5344CB8AC3E}">
        <p14:creationId xmlns:p14="http://schemas.microsoft.com/office/powerpoint/2010/main" val="385080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1"/>
          <p:cNvSpPr>
            <a:spLocks noGrp="1"/>
          </p:cNvSpPr>
          <p:nvPr>
            <p:ph type="body" sz="quarter" idx="14"/>
          </p:nvPr>
        </p:nvSpPr>
        <p:spPr>
          <a:xfrm>
            <a:off x="249238" y="1389063"/>
            <a:ext cx="8556625" cy="4192587"/>
          </a:xfrm>
        </p:spPr>
        <p:txBody>
          <a:bodyPr/>
          <a:lstStyle/>
          <a:p>
            <a:pPr marL="457200" indent="-457200">
              <a:lnSpc>
                <a:spcPct val="90000"/>
              </a:lnSpc>
              <a:buFont typeface="Arial" panose="020B0604020202020204" pitchFamily="34" charset="0"/>
              <a:buChar char="•"/>
            </a:pPr>
            <a:r>
              <a:rPr lang="en-US" dirty="0"/>
              <a:t>Physicians rarely evaluate the psycho-social aspects </a:t>
            </a:r>
          </a:p>
          <a:p>
            <a:pPr>
              <a:lnSpc>
                <a:spcPct val="90000"/>
              </a:lnSpc>
            </a:pPr>
            <a:r>
              <a:rPr lang="en-US" dirty="0"/>
              <a:t>	of their patient’s illnesses</a:t>
            </a:r>
          </a:p>
          <a:p>
            <a:pPr>
              <a:lnSpc>
                <a:spcPct val="90000"/>
              </a:lnSpc>
            </a:pPr>
            <a:endParaRPr lang="en-US" dirty="0"/>
          </a:p>
          <a:p>
            <a:pPr marL="457200" indent="-457200">
              <a:lnSpc>
                <a:spcPct val="90000"/>
              </a:lnSpc>
              <a:buFont typeface="Arial" panose="020B0604020202020204" pitchFamily="34" charset="0"/>
              <a:buChar char="•"/>
            </a:pPr>
            <a:r>
              <a:rPr lang="en-US" dirty="0"/>
              <a:t>Primary Care Physicians aren’t trained and are </a:t>
            </a:r>
          </a:p>
          <a:p>
            <a:pPr>
              <a:lnSpc>
                <a:spcPct val="90000"/>
              </a:lnSpc>
            </a:pPr>
            <a:r>
              <a:rPr lang="en-US" dirty="0"/>
              <a:t>	un-qualified to prescribe psychotropic medications</a:t>
            </a:r>
          </a:p>
          <a:p>
            <a:pPr>
              <a:lnSpc>
                <a:spcPct val="90000"/>
              </a:lnSpc>
            </a:pPr>
            <a:endParaRPr lang="en-US" dirty="0"/>
          </a:p>
          <a:p>
            <a:pPr marL="457200" indent="-457200">
              <a:lnSpc>
                <a:spcPct val="90000"/>
              </a:lnSpc>
              <a:buFont typeface="Arial" panose="020B0604020202020204" pitchFamily="34" charset="0"/>
              <a:buChar char="•"/>
            </a:pPr>
            <a:r>
              <a:rPr lang="en-US" dirty="0"/>
              <a:t>Physicians use medical jargon and trade/brand names of  medications to look smart and not be challenged by  other health professionals or by patients</a:t>
            </a:r>
          </a:p>
          <a:p>
            <a:pPr>
              <a:lnSpc>
                <a:spcPct val="90000"/>
              </a:lnSpc>
            </a:pPr>
            <a:endParaRPr lang="en-US" dirty="0"/>
          </a:p>
          <a:p>
            <a:pPr>
              <a:lnSpc>
                <a:spcPct val="90000"/>
              </a:lnSpc>
            </a:pPr>
            <a:endParaRPr lang="en-US" dirty="0"/>
          </a:p>
        </p:txBody>
      </p:sp>
      <p:sp>
        <p:nvSpPr>
          <p:cNvPr id="51202" name="Title 2"/>
          <p:cNvSpPr>
            <a:spLocks noGrp="1"/>
          </p:cNvSpPr>
          <p:nvPr>
            <p:ph type="title"/>
          </p:nvPr>
        </p:nvSpPr>
        <p:spPr>
          <a:xfrm>
            <a:off x="249238" y="457200"/>
            <a:ext cx="8556625" cy="688975"/>
          </a:xfrm>
        </p:spPr>
        <p:txBody>
          <a:bodyPr/>
          <a:lstStyle/>
          <a:p>
            <a:r>
              <a:rPr lang="en-US" dirty="0"/>
              <a:t>Misconceptions about Physicians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1">
                                            <p:txEl>
                                              <p:pRg st="0" end="0"/>
                                            </p:txEl>
                                          </p:spTgt>
                                        </p:tgtEl>
                                        <p:attrNameLst>
                                          <p:attrName>style.visibility</p:attrName>
                                        </p:attrNameLst>
                                      </p:cBhvr>
                                      <p:to>
                                        <p:strVal val="visible"/>
                                      </p:to>
                                    </p:set>
                                    <p:anim calcmode="lin" valueType="num">
                                      <p:cBhvr additive="base">
                                        <p:cTn id="7" dur="500" fill="hold"/>
                                        <p:tgtEl>
                                          <p:spTgt spid="512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01">
                                            <p:txEl>
                                              <p:pRg st="1" end="1"/>
                                            </p:txEl>
                                          </p:spTgt>
                                        </p:tgtEl>
                                        <p:attrNameLst>
                                          <p:attrName>style.visibility</p:attrName>
                                        </p:attrNameLst>
                                      </p:cBhvr>
                                      <p:to>
                                        <p:strVal val="visible"/>
                                      </p:to>
                                    </p:set>
                                    <p:anim calcmode="lin" valueType="num">
                                      <p:cBhvr additive="base">
                                        <p:cTn id="11" dur="500" fill="hold"/>
                                        <p:tgtEl>
                                          <p:spTgt spid="5120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01">
                                            <p:txEl>
                                              <p:pRg st="3" end="3"/>
                                            </p:txEl>
                                          </p:spTgt>
                                        </p:tgtEl>
                                        <p:attrNameLst>
                                          <p:attrName>style.visibility</p:attrName>
                                        </p:attrNameLst>
                                      </p:cBhvr>
                                      <p:to>
                                        <p:strVal val="visible"/>
                                      </p:to>
                                    </p:set>
                                    <p:anim calcmode="lin" valueType="num">
                                      <p:cBhvr additive="base">
                                        <p:cTn id="17" dur="500" fill="hold"/>
                                        <p:tgtEl>
                                          <p:spTgt spid="5120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0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01">
                                            <p:txEl>
                                              <p:pRg st="4" end="4"/>
                                            </p:txEl>
                                          </p:spTgt>
                                        </p:tgtEl>
                                        <p:attrNameLst>
                                          <p:attrName>style.visibility</p:attrName>
                                        </p:attrNameLst>
                                      </p:cBhvr>
                                      <p:to>
                                        <p:strVal val="visible"/>
                                      </p:to>
                                    </p:set>
                                    <p:anim calcmode="lin" valueType="num">
                                      <p:cBhvr additive="base">
                                        <p:cTn id="21" dur="500" fill="hold"/>
                                        <p:tgtEl>
                                          <p:spTgt spid="5120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01">
                                            <p:txEl>
                                              <p:pRg st="6" end="6"/>
                                            </p:txEl>
                                          </p:spTgt>
                                        </p:tgtEl>
                                        <p:attrNameLst>
                                          <p:attrName>style.visibility</p:attrName>
                                        </p:attrNameLst>
                                      </p:cBhvr>
                                      <p:to>
                                        <p:strVal val="visible"/>
                                      </p:to>
                                    </p:set>
                                    <p:anim calcmode="lin" valueType="num">
                                      <p:cBhvr additive="base">
                                        <p:cTn id="27" dur="500" fill="hold"/>
                                        <p:tgtEl>
                                          <p:spTgt spid="5120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1"/>
          <p:cNvSpPr>
            <a:spLocks noGrp="1"/>
          </p:cNvSpPr>
          <p:nvPr>
            <p:ph type="body" sz="quarter" idx="14"/>
          </p:nvPr>
        </p:nvSpPr>
        <p:spPr>
          <a:xfrm>
            <a:off x="249238" y="1389063"/>
            <a:ext cx="8556625" cy="4192587"/>
          </a:xfrm>
        </p:spPr>
        <p:txBody>
          <a:bodyPr/>
          <a:lstStyle/>
          <a:p>
            <a:pPr marL="457200" indent="-457200">
              <a:buFont typeface="Arial" panose="020B0604020202020204" pitchFamily="34" charset="0"/>
              <a:buChar char="•"/>
            </a:pPr>
            <a:r>
              <a:rPr lang="en-US" dirty="0"/>
              <a:t>All Pharmacists work in a retail setting</a:t>
            </a:r>
          </a:p>
          <a:p>
            <a:pPr marL="1234440" lvl="4" indent="-457200">
              <a:buFont typeface="Arial" panose="020B0604020202020204" pitchFamily="34" charset="0"/>
              <a:buChar char="•"/>
            </a:pPr>
            <a:r>
              <a:rPr lang="en-US" dirty="0"/>
              <a:t>A Pharmacist is a Pharmacist is a Pharmacist!</a:t>
            </a:r>
          </a:p>
          <a:p>
            <a:pPr marL="457200" indent="-457200">
              <a:buFont typeface="Arial" panose="020B0604020202020204" pitchFamily="34" charset="0"/>
              <a:buChar char="•"/>
            </a:pPr>
            <a:r>
              <a:rPr lang="en-US" dirty="0" smtClean="0"/>
              <a:t>Pharmacists </a:t>
            </a:r>
            <a:r>
              <a:rPr lang="en-US" dirty="0"/>
              <a:t>are the drug </a:t>
            </a:r>
            <a:r>
              <a:rPr lang="en-US" dirty="0" smtClean="0"/>
              <a:t>police</a:t>
            </a:r>
          </a:p>
          <a:p>
            <a:pPr marL="457200" indent="-457200">
              <a:buFont typeface="Arial" panose="020B0604020202020204" pitchFamily="34" charset="0"/>
              <a:buChar char="•"/>
            </a:pPr>
            <a:r>
              <a:rPr lang="en-US" dirty="0" smtClean="0"/>
              <a:t>Pharmacists </a:t>
            </a:r>
            <a:r>
              <a:rPr lang="en-US" dirty="0"/>
              <a:t>are more concerned with the cost of the drug than they are the evidence supporting its </a:t>
            </a:r>
            <a:r>
              <a:rPr lang="en-US" dirty="0" smtClean="0"/>
              <a:t>use</a:t>
            </a:r>
          </a:p>
          <a:p>
            <a:pPr marL="457200" indent="-457200">
              <a:buFont typeface="Arial" panose="020B0604020202020204" pitchFamily="34" charset="0"/>
              <a:buChar char="•"/>
            </a:pPr>
            <a:r>
              <a:rPr lang="en-US" dirty="0"/>
              <a:t>Pharmacists make money on the medications they </a:t>
            </a:r>
            <a:r>
              <a:rPr lang="en-US" dirty="0" smtClean="0"/>
              <a:t>dispense</a:t>
            </a:r>
            <a:endParaRPr lang="en-US" dirty="0"/>
          </a:p>
          <a:p>
            <a:pPr marL="457200" indent="-457200">
              <a:buFont typeface="Arial" panose="020B0604020202020204" pitchFamily="34" charset="0"/>
              <a:buChar char="•"/>
            </a:pPr>
            <a:r>
              <a:rPr lang="en-US" dirty="0"/>
              <a:t>Pharmacists don’t complete clinical/residency training like physicians</a:t>
            </a:r>
          </a:p>
          <a:p>
            <a:endParaRPr lang="en-US" dirty="0"/>
          </a:p>
        </p:txBody>
      </p:sp>
      <p:sp>
        <p:nvSpPr>
          <p:cNvPr id="52226" name="Title 2"/>
          <p:cNvSpPr>
            <a:spLocks noGrp="1"/>
          </p:cNvSpPr>
          <p:nvPr>
            <p:ph type="title"/>
          </p:nvPr>
        </p:nvSpPr>
        <p:spPr>
          <a:xfrm>
            <a:off x="249238" y="457200"/>
            <a:ext cx="8556625" cy="688975"/>
          </a:xfrm>
        </p:spPr>
        <p:txBody>
          <a:bodyPr/>
          <a:lstStyle/>
          <a:p>
            <a:r>
              <a:rPr lang="en-US" dirty="0"/>
              <a:t>Misconceptions about Pharmacists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5">
                                            <p:txEl>
                                              <p:pRg st="2" end="2"/>
                                            </p:txEl>
                                          </p:spTgt>
                                        </p:tgtEl>
                                        <p:attrNameLst>
                                          <p:attrName>style.visibility</p:attrName>
                                        </p:attrNameLst>
                                      </p:cBhvr>
                                      <p:to>
                                        <p:strVal val="visible"/>
                                      </p:to>
                                    </p:set>
                                    <p:anim calcmode="lin" valueType="num">
                                      <p:cBhvr additive="base">
                                        <p:cTn id="13" dur="500" fill="hold"/>
                                        <p:tgtEl>
                                          <p:spTgt spid="522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5">
                                            <p:txEl>
                                              <p:pRg st="3" end="3"/>
                                            </p:txEl>
                                          </p:spTgt>
                                        </p:tgtEl>
                                        <p:attrNameLst>
                                          <p:attrName>style.visibility</p:attrName>
                                        </p:attrNameLst>
                                      </p:cBhvr>
                                      <p:to>
                                        <p:strVal val="visible"/>
                                      </p:to>
                                    </p:set>
                                    <p:anim calcmode="lin" valueType="num">
                                      <p:cBhvr additive="base">
                                        <p:cTn id="19" dur="500" fill="hold"/>
                                        <p:tgtEl>
                                          <p:spTgt spid="522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225">
                                            <p:txEl>
                                              <p:pRg st="4" end="4"/>
                                            </p:txEl>
                                          </p:spTgt>
                                        </p:tgtEl>
                                        <p:attrNameLst>
                                          <p:attrName>style.visibility</p:attrName>
                                        </p:attrNameLst>
                                      </p:cBhvr>
                                      <p:to>
                                        <p:strVal val="visible"/>
                                      </p:to>
                                    </p:set>
                                    <p:anim calcmode="lin" valueType="num">
                                      <p:cBhvr additive="base">
                                        <p:cTn id="23" dur="500" fill="hold"/>
                                        <p:tgtEl>
                                          <p:spTgt spid="5222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2225">
                                            <p:txEl>
                                              <p:pRg st="5" end="5"/>
                                            </p:txEl>
                                          </p:spTgt>
                                        </p:tgtEl>
                                        <p:attrNameLst>
                                          <p:attrName>style.visibility</p:attrName>
                                        </p:attrNameLst>
                                      </p:cBhvr>
                                      <p:to>
                                        <p:strVal val="visible"/>
                                      </p:to>
                                    </p:set>
                                    <p:anim calcmode="lin" valueType="num">
                                      <p:cBhvr additive="base">
                                        <p:cTn id="29" dur="500" fill="hold"/>
                                        <p:tgtEl>
                                          <p:spTgt spid="5222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22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7200" indent="-457200">
              <a:buFont typeface="Arial" panose="020B0604020202020204" pitchFamily="34" charset="0"/>
              <a:buChar char="•"/>
            </a:pPr>
            <a:r>
              <a:rPr lang="en-US" dirty="0"/>
              <a:t>Pharmacists are unique because they can dispense both a product and a service</a:t>
            </a:r>
          </a:p>
          <a:p>
            <a:pPr marL="1234440" lvl="4" indent="-457200">
              <a:buFont typeface="Arial" panose="020B0604020202020204" pitchFamily="34" charset="0"/>
              <a:buChar char="•"/>
            </a:pPr>
            <a:r>
              <a:rPr lang="en-US" dirty="0"/>
              <a:t>Can dispense both medications and information/education</a:t>
            </a:r>
          </a:p>
          <a:p>
            <a:pPr marL="457200" lvl="1" indent="-457200">
              <a:buFont typeface="Arial" panose="020B0604020202020204" pitchFamily="34" charset="0"/>
              <a:buChar char="•"/>
            </a:pPr>
            <a:r>
              <a:rPr lang="en-US" sz="2800" dirty="0"/>
              <a:t>Pharmacists do not control the cost of medications or control drug shortages</a:t>
            </a:r>
          </a:p>
          <a:p>
            <a:pPr marL="1234440" lvl="4" indent="-457200">
              <a:buFont typeface="Arial" panose="020B0604020202020204" pitchFamily="34" charset="0"/>
              <a:buChar char="•"/>
            </a:pPr>
            <a:r>
              <a:rPr lang="en-US" dirty="0"/>
              <a:t>Help patients and prescribers manage both</a:t>
            </a:r>
          </a:p>
          <a:p>
            <a:pPr marL="457200" lvl="1" indent="-457200">
              <a:buFont typeface="Arial" panose="020B0604020202020204" pitchFamily="34" charset="0"/>
              <a:buChar char="•"/>
            </a:pPr>
            <a:r>
              <a:rPr lang="en-US" sz="2800" dirty="0"/>
              <a:t>Clinical Pharmacists can prescribe under protocols, standing orders and collaborative practice agreements</a:t>
            </a:r>
          </a:p>
          <a:p>
            <a:pPr marL="457200" lvl="1" indent="-457200">
              <a:buFont typeface="Arial" panose="020B0604020202020204" pitchFamily="34" charset="0"/>
              <a:buChar char="•"/>
            </a:pPr>
            <a:endParaRPr lang="en-US" sz="2800" dirty="0"/>
          </a:p>
          <a:p>
            <a:pPr marL="457200" lvl="1" indent="-457200">
              <a:buFont typeface="Arial" panose="020B0604020202020204" pitchFamily="34" charset="0"/>
              <a:buChar char="•"/>
            </a:pPr>
            <a:endParaRPr lang="en-US" sz="2800" dirty="0"/>
          </a:p>
        </p:txBody>
      </p:sp>
      <p:sp>
        <p:nvSpPr>
          <p:cNvPr id="3" name="Title 2"/>
          <p:cNvSpPr>
            <a:spLocks noGrp="1"/>
          </p:cNvSpPr>
          <p:nvPr>
            <p:ph type="title"/>
          </p:nvPr>
        </p:nvSpPr>
        <p:spPr/>
        <p:txBody>
          <a:bodyPr/>
          <a:lstStyle/>
          <a:p>
            <a:r>
              <a:rPr lang="en-US" dirty="0"/>
              <a:t>A Different Perspective: Pharmacists</a:t>
            </a:r>
          </a:p>
        </p:txBody>
      </p:sp>
    </p:spTree>
    <p:extLst>
      <p:ext uri="{BB962C8B-B14F-4D97-AF65-F5344CB8AC3E}">
        <p14:creationId xmlns:p14="http://schemas.microsoft.com/office/powerpoint/2010/main" val="38884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1"/>
          <p:cNvSpPr>
            <a:spLocks noGrp="1"/>
          </p:cNvSpPr>
          <p:nvPr>
            <p:ph type="body" sz="quarter" idx="14"/>
          </p:nvPr>
        </p:nvSpPr>
        <p:spPr>
          <a:xfrm>
            <a:off x="249238" y="1518459"/>
            <a:ext cx="8556625" cy="3234695"/>
          </a:xfrm>
        </p:spPr>
        <p:txBody>
          <a:bodyPr/>
          <a:lstStyle/>
          <a:p>
            <a:pPr marL="457200" indent="-457200">
              <a:buFont typeface="Arial" panose="020B0604020202020204" pitchFamily="34" charset="0"/>
              <a:buChar char="•"/>
            </a:pPr>
            <a:r>
              <a:rPr lang="en-US" dirty="0"/>
              <a:t>Behavioral Health Care Providers care more about confidentiality than sharing important information with other providers </a:t>
            </a:r>
          </a:p>
          <a:p>
            <a:endParaRPr lang="en-US" dirty="0"/>
          </a:p>
          <a:p>
            <a:pPr marL="457200" indent="-457200">
              <a:buFont typeface="Arial" panose="020B0604020202020204" pitchFamily="34" charset="0"/>
              <a:buChar char="•"/>
            </a:pPr>
            <a:r>
              <a:rPr lang="en-US" dirty="0"/>
              <a:t>All psychologists can prescribe psychotropic medications</a:t>
            </a:r>
          </a:p>
        </p:txBody>
      </p:sp>
      <p:sp>
        <p:nvSpPr>
          <p:cNvPr id="53250" name="Title 2"/>
          <p:cNvSpPr>
            <a:spLocks noGrp="1"/>
          </p:cNvSpPr>
          <p:nvPr>
            <p:ph type="title"/>
          </p:nvPr>
        </p:nvSpPr>
        <p:spPr>
          <a:xfrm>
            <a:off x="249238" y="457200"/>
            <a:ext cx="8556625" cy="688975"/>
          </a:xfrm>
        </p:spPr>
        <p:txBody>
          <a:bodyPr/>
          <a:lstStyle/>
          <a:p>
            <a:r>
              <a:rPr lang="en-US" sz="3000" dirty="0"/>
              <a:t>Misconceptions about Behavioral Health Providers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 calcmode="lin" valueType="num">
                                      <p:cBhvr additive="base">
                                        <p:cTn id="7" dur="5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49">
                                            <p:txEl>
                                              <p:pRg st="2" end="2"/>
                                            </p:txEl>
                                          </p:spTgt>
                                        </p:tgtEl>
                                        <p:attrNameLst>
                                          <p:attrName>style.visibility</p:attrName>
                                        </p:attrNameLst>
                                      </p:cBhvr>
                                      <p:to>
                                        <p:strVal val="visible"/>
                                      </p:to>
                                    </p:set>
                                    <p:anim calcmode="lin" valueType="num">
                                      <p:cBhvr additive="base">
                                        <p:cTn id="13" dur="500" fill="hold"/>
                                        <p:tgtEl>
                                          <p:spTgt spid="532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pic>
        <p:nvPicPr>
          <p:cNvPr id="1026" name="Picture 2" descr="C:\Users\134659\AppData\Local\Microsoft\Windows\Temporary Internet Files\Content.IE5\QNGW532A\Top_secret[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10377" y="530950"/>
            <a:ext cx="6018213" cy="536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7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
          <p:cNvSpPr>
            <a:spLocks noGrp="1"/>
          </p:cNvSpPr>
          <p:nvPr>
            <p:ph type="body" sz="quarter" idx="14"/>
          </p:nvPr>
        </p:nvSpPr>
        <p:spPr>
          <a:xfrm>
            <a:off x="336550" y="1309688"/>
            <a:ext cx="4838700" cy="4194175"/>
          </a:xfrm>
          <a:solidFill>
            <a:srgbClr val="D9E7FF"/>
          </a:solidFill>
          <a:ln w="28575">
            <a:solidFill>
              <a:schemeClr val="tx1"/>
            </a:solidFill>
          </a:ln>
        </p:spPr>
        <p:txBody>
          <a:bodyPr/>
          <a:lstStyle/>
          <a:p>
            <a:pPr algn="ctr"/>
            <a:r>
              <a:rPr lang="en-US" sz="2600" b="1" dirty="0">
                <a:solidFill>
                  <a:srgbClr val="0070C0"/>
                </a:solidFill>
              </a:rPr>
              <a:t>Troy Beaumont Family Medicine Residency Program</a:t>
            </a:r>
            <a:endParaRPr lang="en-US" sz="2600" b="1" dirty="0"/>
          </a:p>
          <a:p>
            <a:r>
              <a:rPr lang="en-US" dirty="0"/>
              <a:t>	</a:t>
            </a:r>
            <a:r>
              <a:rPr lang="en-US" sz="2200" dirty="0"/>
              <a:t>12 Faculty Physicians (MD and DO)</a:t>
            </a:r>
          </a:p>
          <a:p>
            <a:r>
              <a:rPr lang="en-US" sz="2200" dirty="0"/>
              <a:t>	24 Resident Physicians (8-8-8)</a:t>
            </a:r>
          </a:p>
          <a:p>
            <a:r>
              <a:rPr lang="en-US" sz="2200" dirty="0"/>
              <a:t>	  2 Physician Assistants</a:t>
            </a:r>
          </a:p>
          <a:p>
            <a:r>
              <a:rPr lang="en-US" sz="2200" dirty="0"/>
              <a:t>	  2 Faculty Health Psychologists  </a:t>
            </a:r>
          </a:p>
          <a:p>
            <a:r>
              <a:rPr lang="en-US" sz="2200" dirty="0"/>
              <a:t>	  1 Masters Level Psychologist </a:t>
            </a:r>
          </a:p>
          <a:p>
            <a:r>
              <a:rPr lang="en-US" sz="2200" dirty="0"/>
              <a:t>	  1-2 Psychology Practicum Students	</a:t>
            </a:r>
          </a:p>
          <a:p>
            <a:r>
              <a:rPr lang="en-US" sz="2200" dirty="0"/>
              <a:t>	  1 Faculty Pharmacist</a:t>
            </a:r>
          </a:p>
          <a:p>
            <a:r>
              <a:rPr lang="en-US" sz="2200" dirty="0"/>
              <a:t>	  3 Pharmacy Residents</a:t>
            </a:r>
          </a:p>
          <a:p>
            <a:endParaRPr lang="en-US" b="1" dirty="0"/>
          </a:p>
        </p:txBody>
      </p:sp>
      <p:sp>
        <p:nvSpPr>
          <p:cNvPr id="46082" name="Title 2"/>
          <p:cNvSpPr>
            <a:spLocks noGrp="1"/>
          </p:cNvSpPr>
          <p:nvPr>
            <p:ph type="title"/>
          </p:nvPr>
        </p:nvSpPr>
        <p:spPr>
          <a:xfrm>
            <a:off x="249238" y="457200"/>
            <a:ext cx="8556625" cy="688975"/>
          </a:xfrm>
        </p:spPr>
        <p:txBody>
          <a:bodyPr/>
          <a:lstStyle/>
          <a:p>
            <a:r>
              <a:rPr lang="en-US" dirty="0"/>
              <a:t>First, A Little About Us</a:t>
            </a:r>
          </a:p>
        </p:txBody>
      </p:sp>
      <p:pic>
        <p:nvPicPr>
          <p:cNvPr id="46083" name="Picture 2" descr="Image result for map of southeast michigan"/>
          <p:cNvPicPr>
            <a:picLocks noChangeAspect="1" noChangeArrowheads="1"/>
          </p:cNvPicPr>
          <p:nvPr/>
        </p:nvPicPr>
        <p:blipFill>
          <a:blip r:embed="rId2"/>
          <a:srcRect/>
          <a:stretch>
            <a:fillRect/>
          </a:stretch>
        </p:blipFill>
        <p:spPr bwMode="auto">
          <a:xfrm>
            <a:off x="5518150" y="1681163"/>
            <a:ext cx="3227388" cy="3260725"/>
          </a:xfrm>
          <a:prstGeom prst="rect">
            <a:avLst/>
          </a:prstGeom>
          <a:noFill/>
          <a:ln w="9525">
            <a:noFill/>
            <a:miter lim="800000"/>
            <a:headEnd/>
            <a:tailEnd/>
          </a:ln>
        </p:spPr>
      </p:pic>
      <p:sp>
        <p:nvSpPr>
          <p:cNvPr id="4" name="Down Arrow 3"/>
          <p:cNvSpPr/>
          <p:nvPr/>
        </p:nvSpPr>
        <p:spPr>
          <a:xfrm rot="16200000">
            <a:off x="5857875" y="3459163"/>
            <a:ext cx="784225" cy="1165225"/>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p:cNvSpPr>
            <a:spLocks noGrp="1"/>
          </p:cNvSpPr>
          <p:nvPr>
            <p:ph type="body" sz="quarter" idx="14"/>
          </p:nvPr>
        </p:nvSpPr>
        <p:spPr>
          <a:xfrm>
            <a:off x="249237" y="1380647"/>
            <a:ext cx="8556625" cy="4192587"/>
          </a:xfrm>
        </p:spPr>
        <p:txBody>
          <a:bodyPr/>
          <a:lstStyle/>
          <a:p>
            <a:pPr marL="457200" indent="-457200">
              <a:buFont typeface="Arial" panose="020B0604020202020204" pitchFamily="34" charset="0"/>
              <a:buChar char="•"/>
            </a:pPr>
            <a:r>
              <a:rPr lang="en-US" dirty="0"/>
              <a:t>My physician would only refer me to a behavioral health provider if he/she thinks my problem is “just in my head”</a:t>
            </a:r>
          </a:p>
          <a:p>
            <a:endParaRPr lang="en-US" sz="2000" dirty="0"/>
          </a:p>
          <a:p>
            <a:pPr marL="457200" indent="-457200">
              <a:buFont typeface="Arial" panose="020B0604020202020204" pitchFamily="34" charset="0"/>
              <a:buChar char="•"/>
            </a:pPr>
            <a:r>
              <a:rPr lang="en-US" dirty="0"/>
              <a:t>A Behavioral Health Provider is just going to put “funny ideas” in my head </a:t>
            </a:r>
          </a:p>
          <a:p>
            <a:endParaRPr lang="en-US" sz="2000" dirty="0"/>
          </a:p>
          <a:p>
            <a:pPr marL="457200" indent="-457200">
              <a:buFont typeface="Arial" panose="020B0604020202020204" pitchFamily="34" charset="0"/>
              <a:buChar char="•"/>
            </a:pPr>
            <a:r>
              <a:rPr lang="en-US" smtClean="0"/>
              <a:t>There’s </a:t>
            </a:r>
            <a:r>
              <a:rPr lang="en-US" dirty="0"/>
              <a:t>no relationship between my medical conditions and my feelings</a:t>
            </a:r>
          </a:p>
        </p:txBody>
      </p:sp>
      <p:sp>
        <p:nvSpPr>
          <p:cNvPr id="55298" name="Title 2"/>
          <p:cNvSpPr>
            <a:spLocks noGrp="1"/>
          </p:cNvSpPr>
          <p:nvPr>
            <p:ph type="title"/>
          </p:nvPr>
        </p:nvSpPr>
        <p:spPr>
          <a:xfrm>
            <a:off x="249238" y="457200"/>
            <a:ext cx="8556625" cy="688975"/>
          </a:xfrm>
        </p:spPr>
        <p:txBody>
          <a:bodyPr/>
          <a:lstStyle/>
          <a:p>
            <a:r>
              <a:rPr lang="en-US" dirty="0"/>
              <a:t>Patient Misconceptions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15992" y="1621356"/>
            <a:ext cx="7203058" cy="2959270"/>
          </a:xfrm>
        </p:spPr>
        <p:txBody>
          <a:bodyPr/>
          <a:lstStyle/>
          <a:p>
            <a:r>
              <a:rPr lang="en-US" dirty="0"/>
              <a:t>Specialty mental health vs. mental health services in the medical setting:</a:t>
            </a:r>
          </a:p>
          <a:p>
            <a:endParaRPr lang="en-US" sz="1200" dirty="0"/>
          </a:p>
          <a:p>
            <a:pPr marL="685800" lvl="2" indent="-457200">
              <a:buFont typeface="Arial" panose="020B0604020202020204" pitchFamily="34" charset="0"/>
              <a:buChar char="•"/>
            </a:pPr>
            <a:r>
              <a:rPr lang="en-US" sz="2400" dirty="0"/>
              <a:t>Psychologists</a:t>
            </a:r>
          </a:p>
          <a:p>
            <a:pPr marL="685800" lvl="2" indent="-457200">
              <a:buFont typeface="Arial" panose="020B0604020202020204" pitchFamily="34" charset="0"/>
              <a:buChar char="•"/>
            </a:pPr>
            <a:r>
              <a:rPr lang="en-US" sz="2400" dirty="0"/>
              <a:t>Social Workers</a:t>
            </a:r>
          </a:p>
          <a:p>
            <a:pPr marL="685800" lvl="2" indent="-457200">
              <a:buFont typeface="Arial" panose="020B0604020202020204" pitchFamily="34" charset="0"/>
              <a:buChar char="•"/>
            </a:pPr>
            <a:r>
              <a:rPr lang="en-US" sz="2400" dirty="0"/>
              <a:t>Psychiatrists</a:t>
            </a:r>
          </a:p>
          <a:p>
            <a:pPr marL="685800" lvl="2" indent="-457200">
              <a:buFont typeface="Arial" panose="020B0604020202020204" pitchFamily="34" charset="0"/>
              <a:buChar char="•"/>
            </a:pPr>
            <a:r>
              <a:rPr lang="en-US" sz="2400" dirty="0"/>
              <a:t>Counselors </a:t>
            </a:r>
          </a:p>
        </p:txBody>
      </p:sp>
      <p:sp>
        <p:nvSpPr>
          <p:cNvPr id="3" name="Title 2"/>
          <p:cNvSpPr>
            <a:spLocks noGrp="1"/>
          </p:cNvSpPr>
          <p:nvPr>
            <p:ph type="title"/>
          </p:nvPr>
        </p:nvSpPr>
        <p:spPr/>
        <p:txBody>
          <a:bodyPr/>
          <a:lstStyle/>
          <a:p>
            <a:r>
              <a:rPr lang="en-US" sz="2800" dirty="0"/>
              <a:t>A Different Perspective: Behavioral Health Providers</a:t>
            </a:r>
          </a:p>
        </p:txBody>
      </p:sp>
    </p:spTree>
    <p:extLst>
      <p:ext uri="{BB962C8B-B14F-4D97-AF65-F5344CB8AC3E}">
        <p14:creationId xmlns:p14="http://schemas.microsoft.com/office/powerpoint/2010/main" val="339948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
            </a:r>
            <a:br>
              <a:rPr lang="en-US" dirty="0"/>
            </a:br>
            <a:r>
              <a:rPr lang="en-US" dirty="0"/>
              <a:t>Role Play</a:t>
            </a:r>
            <a:br>
              <a:rPr lang="en-US" dirty="0"/>
            </a:br>
            <a:endParaRPr lang="en-US" dirty="0"/>
          </a:p>
        </p:txBody>
      </p:sp>
      <p:pic>
        <p:nvPicPr>
          <p:cNvPr id="4" name="Picture 3"/>
          <p:cNvPicPr>
            <a:picLocks noChangeAspect="1"/>
          </p:cNvPicPr>
          <p:nvPr/>
        </p:nvPicPr>
        <p:blipFill>
          <a:blip r:embed="rId2"/>
          <a:stretch>
            <a:fillRect/>
          </a:stretch>
        </p:blipFill>
        <p:spPr>
          <a:xfrm>
            <a:off x="2458608" y="1542206"/>
            <a:ext cx="4366546" cy="3270695"/>
          </a:xfrm>
          <a:prstGeom prst="rect">
            <a:avLst/>
          </a:prstGeom>
        </p:spPr>
      </p:pic>
    </p:spTree>
    <p:extLst>
      <p:ext uri="{BB962C8B-B14F-4D97-AF65-F5344CB8AC3E}">
        <p14:creationId xmlns:p14="http://schemas.microsoft.com/office/powerpoint/2010/main" val="273139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marL="0" indent="0">
              <a:buNone/>
            </a:pPr>
            <a:r>
              <a:rPr lang="en-US" dirty="0"/>
              <a:t>Don’t be afraid to ask if you aren’t familiar with the verbiage co-workers/colleagues are using.</a:t>
            </a:r>
          </a:p>
          <a:p>
            <a:pPr marL="0" indent="0">
              <a:buNone/>
            </a:pPr>
            <a:endParaRPr lang="en-US" dirty="0"/>
          </a:p>
          <a:p>
            <a:r>
              <a:rPr lang="en-US" dirty="0"/>
              <a:t>Example: A faculty member may not be familiar with terminology a resident is using</a:t>
            </a:r>
          </a:p>
          <a:p>
            <a:pPr lvl="1"/>
            <a:r>
              <a:rPr lang="en-US" sz="2400" dirty="0"/>
              <a:t>Should not be afraid to ask for clarification, </a:t>
            </a:r>
            <a:r>
              <a:rPr lang="en-US" sz="2400" i="1" dirty="0"/>
              <a:t>no matter your level of training as compared to the colleague you are speaking with!</a:t>
            </a:r>
          </a:p>
        </p:txBody>
      </p:sp>
      <p:sp>
        <p:nvSpPr>
          <p:cNvPr id="2" name="Title 1"/>
          <p:cNvSpPr>
            <a:spLocks noGrp="1"/>
          </p:cNvSpPr>
          <p:nvPr>
            <p:ph type="title"/>
          </p:nvPr>
        </p:nvSpPr>
        <p:spPr/>
        <p:txBody>
          <a:bodyPr/>
          <a:lstStyle/>
          <a:p>
            <a:r>
              <a:rPr lang="en-US" dirty="0"/>
              <a:t>Insecurities Related to Training/Experience</a:t>
            </a:r>
          </a:p>
        </p:txBody>
      </p:sp>
    </p:spTree>
    <p:extLst>
      <p:ext uri="{BB962C8B-B14F-4D97-AF65-F5344CB8AC3E}">
        <p14:creationId xmlns:p14="http://schemas.microsoft.com/office/powerpoint/2010/main" val="1834718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marL="0" indent="0" algn="ctr">
              <a:buNone/>
            </a:pPr>
            <a:endParaRPr lang="en-US" sz="1400" dirty="0"/>
          </a:p>
          <a:p>
            <a:pPr lvl="1"/>
            <a:endParaRPr lang="en-US" dirty="0" smtClean="0"/>
          </a:p>
          <a:p>
            <a:pPr lvl="1"/>
            <a:endParaRPr lang="en-US" dirty="0"/>
          </a:p>
          <a:p>
            <a:pPr lvl="1"/>
            <a:endParaRPr lang="en-US" dirty="0" smtClean="0"/>
          </a:p>
          <a:p>
            <a:pPr lvl="1"/>
            <a:r>
              <a:rPr lang="en-US" dirty="0" smtClean="0"/>
              <a:t>Myocardial </a:t>
            </a:r>
            <a:r>
              <a:rPr lang="en-US" dirty="0"/>
              <a:t>Infarction</a:t>
            </a:r>
          </a:p>
          <a:p>
            <a:pPr lvl="1"/>
            <a:r>
              <a:rPr lang="en-US" dirty="0"/>
              <a:t>Motivational Interviewing</a:t>
            </a:r>
          </a:p>
          <a:p>
            <a:pPr lvl="1"/>
            <a:r>
              <a:rPr lang="en-US" dirty="0"/>
              <a:t>Mental </a:t>
            </a:r>
            <a:r>
              <a:rPr lang="en-US" dirty="0" smtClean="0"/>
              <a:t>Illness</a:t>
            </a:r>
          </a:p>
          <a:p>
            <a:pPr lvl="1"/>
            <a:r>
              <a:rPr lang="en-US" dirty="0" smtClean="0"/>
              <a:t>Michigan</a:t>
            </a:r>
            <a:endParaRPr lang="en-US" dirty="0"/>
          </a:p>
          <a:p>
            <a:pPr lvl="1"/>
            <a:endParaRPr lang="en-US" dirty="0"/>
          </a:p>
        </p:txBody>
      </p:sp>
      <p:sp>
        <p:nvSpPr>
          <p:cNvPr id="2" name="Title 1"/>
          <p:cNvSpPr>
            <a:spLocks noGrp="1"/>
          </p:cNvSpPr>
          <p:nvPr>
            <p:ph type="title"/>
          </p:nvPr>
        </p:nvSpPr>
        <p:spPr/>
        <p:txBody>
          <a:bodyPr/>
          <a:lstStyle/>
          <a:p>
            <a:r>
              <a:rPr lang="en-US" dirty="0"/>
              <a:t>Jargon</a:t>
            </a:r>
          </a:p>
        </p:txBody>
      </p:sp>
      <p:sp>
        <p:nvSpPr>
          <p:cNvPr id="4" name="TextBox 3"/>
          <p:cNvSpPr txBox="1"/>
          <p:nvPr/>
        </p:nvSpPr>
        <p:spPr>
          <a:xfrm>
            <a:off x="2991775" y="1127464"/>
            <a:ext cx="2627790" cy="1580225"/>
          </a:xfrm>
          <a:prstGeom prst="rect">
            <a:avLst/>
          </a:prstGeom>
        </p:spPr>
        <p:txBody>
          <a:bodyPr vert="horz" wrap="square" lIns="91440" tIns="45720" rIns="91440" bIns="45720" rtlCol="0" anchor="ctr">
            <a:normAutofit/>
          </a:bodyPr>
          <a:lstStyle/>
          <a:p>
            <a:pPr>
              <a:spcAft>
                <a:spcPts val="600"/>
              </a:spcAft>
            </a:pPr>
            <a:endParaRPr lang="en-US" dirty="0"/>
          </a:p>
        </p:txBody>
      </p:sp>
      <p:sp>
        <p:nvSpPr>
          <p:cNvPr id="5" name="TextBox 4"/>
          <p:cNvSpPr txBox="1"/>
          <p:nvPr/>
        </p:nvSpPr>
        <p:spPr>
          <a:xfrm>
            <a:off x="3346881" y="1358283"/>
            <a:ext cx="2175029" cy="1062361"/>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5400" dirty="0"/>
              <a:t>MI</a:t>
            </a:r>
          </a:p>
          <a:p>
            <a:pPr>
              <a:spcAft>
                <a:spcPts val="600"/>
              </a:spcAft>
            </a:pPr>
            <a:endParaRPr lang="en-US" dirty="0"/>
          </a:p>
        </p:txBody>
      </p:sp>
    </p:spTree>
    <p:extLst>
      <p:ext uri="{BB962C8B-B14F-4D97-AF65-F5344CB8AC3E}">
        <p14:creationId xmlns:p14="http://schemas.microsoft.com/office/powerpoint/2010/main" val="343215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lvl="1"/>
            <a:endParaRPr lang="en-US" dirty="0" smtClean="0"/>
          </a:p>
          <a:p>
            <a:pPr lvl="1"/>
            <a:endParaRPr lang="en-US" dirty="0"/>
          </a:p>
          <a:p>
            <a:pPr lvl="1"/>
            <a:endParaRPr lang="en-US" dirty="0" smtClean="0"/>
          </a:p>
          <a:p>
            <a:pPr lvl="1"/>
            <a:endParaRPr lang="en-US" dirty="0"/>
          </a:p>
          <a:p>
            <a:pPr lvl="1"/>
            <a:r>
              <a:rPr lang="en-US" dirty="0" smtClean="0"/>
              <a:t>First-year </a:t>
            </a:r>
            <a:r>
              <a:rPr lang="en-US" dirty="0"/>
              <a:t>Resident Physician (PGY-1)</a:t>
            </a:r>
          </a:p>
          <a:p>
            <a:pPr lvl="1"/>
            <a:r>
              <a:rPr lang="en-US" dirty="0"/>
              <a:t>Pharmacy Student in PharmD </a:t>
            </a:r>
            <a:r>
              <a:rPr lang="en-US" dirty="0" smtClean="0"/>
              <a:t>Program</a:t>
            </a:r>
          </a:p>
          <a:p>
            <a:pPr lvl="1"/>
            <a:r>
              <a:rPr lang="en-US" dirty="0" smtClean="0"/>
              <a:t>Psychology </a:t>
            </a:r>
            <a:r>
              <a:rPr lang="en-US" dirty="0"/>
              <a:t>P</a:t>
            </a:r>
            <a:r>
              <a:rPr lang="en-US" dirty="0" smtClean="0"/>
              <a:t>redoctoral </a:t>
            </a:r>
            <a:r>
              <a:rPr lang="en-US" dirty="0"/>
              <a:t>T</a:t>
            </a:r>
            <a:r>
              <a:rPr lang="en-US" dirty="0" smtClean="0"/>
              <a:t>raining </a:t>
            </a:r>
            <a:r>
              <a:rPr lang="en-US" dirty="0"/>
              <a:t>Y</a:t>
            </a:r>
            <a:r>
              <a:rPr lang="en-US" dirty="0" smtClean="0"/>
              <a:t>ear</a:t>
            </a:r>
            <a:endParaRPr lang="en-US" dirty="0"/>
          </a:p>
          <a:p>
            <a:pPr lvl="1"/>
            <a:endParaRPr lang="en-US" dirty="0"/>
          </a:p>
        </p:txBody>
      </p:sp>
      <p:sp>
        <p:nvSpPr>
          <p:cNvPr id="2" name="Title 1"/>
          <p:cNvSpPr>
            <a:spLocks noGrp="1"/>
          </p:cNvSpPr>
          <p:nvPr>
            <p:ph type="title"/>
          </p:nvPr>
        </p:nvSpPr>
        <p:spPr/>
        <p:txBody>
          <a:bodyPr/>
          <a:lstStyle/>
          <a:p>
            <a:r>
              <a:rPr lang="en-US" dirty="0"/>
              <a:t>Jargon</a:t>
            </a:r>
          </a:p>
        </p:txBody>
      </p:sp>
      <p:sp>
        <p:nvSpPr>
          <p:cNvPr id="4" name="TextBox 3"/>
          <p:cNvSpPr txBox="1"/>
          <p:nvPr/>
        </p:nvSpPr>
        <p:spPr>
          <a:xfrm>
            <a:off x="3319277" y="1219200"/>
            <a:ext cx="2476870" cy="1062361"/>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5400" dirty="0"/>
              <a:t>Intern</a:t>
            </a:r>
          </a:p>
          <a:p>
            <a:pPr>
              <a:spcAft>
                <a:spcPts val="600"/>
              </a:spcAft>
            </a:pPr>
            <a:endParaRPr lang="en-US" dirty="0"/>
          </a:p>
        </p:txBody>
      </p:sp>
    </p:spTree>
    <p:extLst>
      <p:ext uri="{BB962C8B-B14F-4D97-AF65-F5344CB8AC3E}">
        <p14:creationId xmlns:p14="http://schemas.microsoft.com/office/powerpoint/2010/main" val="73620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lvl="1"/>
            <a:endParaRPr lang="en-US" dirty="0" smtClean="0"/>
          </a:p>
          <a:p>
            <a:pPr lvl="1"/>
            <a:endParaRPr lang="en-US" dirty="0"/>
          </a:p>
          <a:p>
            <a:pPr lvl="1"/>
            <a:endParaRPr lang="en-US" dirty="0" smtClean="0"/>
          </a:p>
          <a:p>
            <a:pPr lvl="1"/>
            <a:endParaRPr lang="en-US" dirty="0" smtClean="0"/>
          </a:p>
          <a:p>
            <a:pPr lvl="1"/>
            <a:r>
              <a:rPr lang="en-US" dirty="0" smtClean="0"/>
              <a:t>Primary </a:t>
            </a:r>
            <a:r>
              <a:rPr lang="en-US" dirty="0"/>
              <a:t>Care </a:t>
            </a:r>
            <a:r>
              <a:rPr lang="en-US" dirty="0" smtClean="0"/>
              <a:t>Provider</a:t>
            </a:r>
            <a:endParaRPr lang="en-US" dirty="0"/>
          </a:p>
          <a:p>
            <a:pPr lvl="1"/>
            <a:r>
              <a:rPr lang="en-US" dirty="0"/>
              <a:t>Pneumocystis </a:t>
            </a:r>
            <a:r>
              <a:rPr lang="en-US" dirty="0" err="1"/>
              <a:t>carinii</a:t>
            </a:r>
            <a:r>
              <a:rPr lang="en-US" dirty="0"/>
              <a:t> Pneumonia</a:t>
            </a:r>
          </a:p>
          <a:p>
            <a:pPr lvl="1"/>
            <a:r>
              <a:rPr lang="en-US" dirty="0" smtClean="0"/>
              <a:t>Phencyclidine</a:t>
            </a:r>
          </a:p>
          <a:p>
            <a:pPr lvl="1"/>
            <a:r>
              <a:rPr lang="en-US" dirty="0" smtClean="0"/>
              <a:t>Patient Centered Plan</a:t>
            </a:r>
            <a:endParaRPr lang="en-US" dirty="0"/>
          </a:p>
          <a:p>
            <a:pPr lvl="1"/>
            <a:endParaRPr lang="en-US" dirty="0"/>
          </a:p>
        </p:txBody>
      </p:sp>
      <p:sp>
        <p:nvSpPr>
          <p:cNvPr id="2" name="Title 1"/>
          <p:cNvSpPr>
            <a:spLocks noGrp="1"/>
          </p:cNvSpPr>
          <p:nvPr>
            <p:ph type="title"/>
          </p:nvPr>
        </p:nvSpPr>
        <p:spPr/>
        <p:txBody>
          <a:bodyPr/>
          <a:lstStyle/>
          <a:p>
            <a:r>
              <a:rPr lang="en-US" dirty="0"/>
              <a:t>Jargon</a:t>
            </a:r>
          </a:p>
        </p:txBody>
      </p:sp>
      <p:sp>
        <p:nvSpPr>
          <p:cNvPr id="5" name="TextBox 4"/>
          <p:cNvSpPr txBox="1"/>
          <p:nvPr/>
        </p:nvSpPr>
        <p:spPr>
          <a:xfrm>
            <a:off x="3194989" y="1219200"/>
            <a:ext cx="2476870" cy="1062361"/>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5400" dirty="0"/>
              <a:t>PCP</a:t>
            </a:r>
          </a:p>
          <a:p>
            <a:pPr>
              <a:spcAft>
                <a:spcPts val="600"/>
              </a:spcAft>
            </a:pPr>
            <a:endParaRPr lang="en-US" dirty="0"/>
          </a:p>
        </p:txBody>
      </p:sp>
    </p:spTree>
    <p:extLst>
      <p:ext uri="{BB962C8B-B14F-4D97-AF65-F5344CB8AC3E}">
        <p14:creationId xmlns:p14="http://schemas.microsoft.com/office/powerpoint/2010/main" val="3615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lvl="1"/>
            <a:endParaRPr lang="en-US" dirty="0" smtClean="0"/>
          </a:p>
          <a:p>
            <a:pPr lvl="1"/>
            <a:endParaRPr lang="en-US" dirty="0"/>
          </a:p>
          <a:p>
            <a:pPr lvl="1"/>
            <a:endParaRPr lang="en-US" dirty="0" smtClean="0"/>
          </a:p>
          <a:p>
            <a:pPr lvl="1"/>
            <a:endParaRPr lang="en-US" dirty="0" smtClean="0"/>
          </a:p>
          <a:p>
            <a:pPr lvl="1"/>
            <a:r>
              <a:rPr lang="en-US" dirty="0" smtClean="0"/>
              <a:t>Electrolytes </a:t>
            </a:r>
            <a:endParaRPr lang="en-US" dirty="0"/>
          </a:p>
          <a:p>
            <a:pPr lvl="2"/>
            <a:r>
              <a:rPr lang="en-US" dirty="0"/>
              <a:t>Sodium, potassium, chloride, bicarbonate, etc.</a:t>
            </a:r>
          </a:p>
          <a:p>
            <a:pPr lvl="1"/>
            <a:r>
              <a:rPr lang="en-US" dirty="0"/>
              <a:t>Lights</a:t>
            </a:r>
          </a:p>
          <a:p>
            <a:endParaRPr lang="en-US" dirty="0"/>
          </a:p>
        </p:txBody>
      </p:sp>
      <p:sp>
        <p:nvSpPr>
          <p:cNvPr id="2" name="Title 1"/>
          <p:cNvSpPr>
            <a:spLocks noGrp="1"/>
          </p:cNvSpPr>
          <p:nvPr>
            <p:ph type="title"/>
          </p:nvPr>
        </p:nvSpPr>
        <p:spPr/>
        <p:txBody>
          <a:bodyPr/>
          <a:lstStyle/>
          <a:p>
            <a:r>
              <a:rPr lang="en-US" dirty="0"/>
              <a:t>Jargon</a:t>
            </a:r>
          </a:p>
        </p:txBody>
      </p:sp>
      <p:sp>
        <p:nvSpPr>
          <p:cNvPr id="4" name="TextBox 3"/>
          <p:cNvSpPr txBox="1"/>
          <p:nvPr/>
        </p:nvSpPr>
        <p:spPr>
          <a:xfrm>
            <a:off x="3194989" y="1114250"/>
            <a:ext cx="2476870" cy="1062361"/>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5400" dirty="0" err="1"/>
              <a:t>Lytes</a:t>
            </a:r>
            <a:endParaRPr lang="en-US" sz="5400" dirty="0"/>
          </a:p>
          <a:p>
            <a:pPr>
              <a:spcAft>
                <a:spcPts val="600"/>
              </a:spcAft>
            </a:pPr>
            <a:endParaRPr lang="en-US" dirty="0"/>
          </a:p>
        </p:txBody>
      </p:sp>
    </p:spTree>
    <p:extLst>
      <p:ext uri="{BB962C8B-B14F-4D97-AF65-F5344CB8AC3E}">
        <p14:creationId xmlns:p14="http://schemas.microsoft.com/office/powerpoint/2010/main" val="33660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lvl="1"/>
            <a:endParaRPr lang="en-US" dirty="0" smtClean="0"/>
          </a:p>
          <a:p>
            <a:pPr lvl="1"/>
            <a:endParaRPr lang="en-US" dirty="0"/>
          </a:p>
          <a:p>
            <a:pPr lvl="1"/>
            <a:endParaRPr lang="en-US" dirty="0" smtClean="0"/>
          </a:p>
          <a:p>
            <a:pPr lvl="1"/>
            <a:r>
              <a:rPr lang="en-US" dirty="0" smtClean="0"/>
              <a:t>White </a:t>
            </a:r>
            <a:r>
              <a:rPr lang="en-US" dirty="0"/>
              <a:t>Blood Cell Count Differential</a:t>
            </a:r>
          </a:p>
          <a:p>
            <a:pPr lvl="1"/>
            <a:r>
              <a:rPr lang="en-US" dirty="0"/>
              <a:t>Clostridium </a:t>
            </a:r>
            <a:r>
              <a:rPr lang="en-US" dirty="0" err="1"/>
              <a:t>difficile</a:t>
            </a:r>
            <a:r>
              <a:rPr lang="en-US" dirty="0"/>
              <a:t> (C diff)</a:t>
            </a:r>
          </a:p>
          <a:p>
            <a:pPr lvl="1"/>
            <a:r>
              <a:rPr lang="en-US" dirty="0"/>
              <a:t>Differential Diagnosis</a:t>
            </a:r>
          </a:p>
          <a:p>
            <a:endParaRPr lang="en-US" dirty="0"/>
          </a:p>
        </p:txBody>
      </p:sp>
      <p:sp>
        <p:nvSpPr>
          <p:cNvPr id="2" name="Title 1"/>
          <p:cNvSpPr>
            <a:spLocks noGrp="1"/>
          </p:cNvSpPr>
          <p:nvPr>
            <p:ph type="title"/>
          </p:nvPr>
        </p:nvSpPr>
        <p:spPr/>
        <p:txBody>
          <a:bodyPr/>
          <a:lstStyle/>
          <a:p>
            <a:r>
              <a:rPr lang="en-US" dirty="0"/>
              <a:t>Jargon</a:t>
            </a:r>
          </a:p>
        </p:txBody>
      </p:sp>
      <p:sp>
        <p:nvSpPr>
          <p:cNvPr id="4" name="TextBox 3"/>
          <p:cNvSpPr txBox="1"/>
          <p:nvPr/>
        </p:nvSpPr>
        <p:spPr>
          <a:xfrm>
            <a:off x="3194989" y="1114250"/>
            <a:ext cx="2476870" cy="1062361"/>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5400" dirty="0"/>
              <a:t>Diff</a:t>
            </a:r>
          </a:p>
          <a:p>
            <a:pPr>
              <a:spcAft>
                <a:spcPts val="600"/>
              </a:spcAft>
            </a:pPr>
            <a:endParaRPr lang="en-US" dirty="0"/>
          </a:p>
        </p:txBody>
      </p:sp>
    </p:spTree>
    <p:extLst>
      <p:ext uri="{BB962C8B-B14F-4D97-AF65-F5344CB8AC3E}">
        <p14:creationId xmlns:p14="http://schemas.microsoft.com/office/powerpoint/2010/main" val="1305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lvl="1"/>
            <a:endParaRPr lang="en-US" dirty="0" smtClean="0"/>
          </a:p>
          <a:p>
            <a:pPr lvl="1"/>
            <a:endParaRPr lang="en-US" dirty="0"/>
          </a:p>
          <a:p>
            <a:pPr lvl="1"/>
            <a:endParaRPr lang="en-US" dirty="0" smtClean="0"/>
          </a:p>
          <a:p>
            <a:pPr lvl="1"/>
            <a:endParaRPr lang="en-US" dirty="0"/>
          </a:p>
          <a:p>
            <a:pPr lvl="1"/>
            <a:r>
              <a:rPr lang="en-US" dirty="0" smtClean="0"/>
              <a:t>Patient </a:t>
            </a:r>
            <a:r>
              <a:rPr lang="en-US" dirty="0"/>
              <a:t>deceased</a:t>
            </a:r>
          </a:p>
          <a:p>
            <a:pPr lvl="1"/>
            <a:r>
              <a:rPr lang="en-US" dirty="0"/>
              <a:t>Patient care done for the day</a:t>
            </a:r>
          </a:p>
          <a:p>
            <a:pPr lvl="1"/>
            <a:r>
              <a:rPr lang="en-US" dirty="0"/>
              <a:t>Patient will no longer be seen in the </a:t>
            </a:r>
            <a:r>
              <a:rPr lang="en-US" dirty="0" smtClean="0"/>
              <a:t>office</a:t>
            </a:r>
          </a:p>
          <a:p>
            <a:pPr lvl="1"/>
            <a:r>
              <a:rPr lang="en-US" dirty="0" smtClean="0"/>
              <a:t>Transferring patients of graduating residents</a:t>
            </a:r>
            <a:endParaRPr lang="en-US" dirty="0"/>
          </a:p>
          <a:p>
            <a:pPr lvl="1"/>
            <a:endParaRPr lang="en-US" dirty="0"/>
          </a:p>
        </p:txBody>
      </p:sp>
      <p:sp>
        <p:nvSpPr>
          <p:cNvPr id="2" name="Title 1"/>
          <p:cNvSpPr>
            <a:spLocks noGrp="1"/>
          </p:cNvSpPr>
          <p:nvPr>
            <p:ph type="title"/>
          </p:nvPr>
        </p:nvSpPr>
        <p:spPr>
          <a:xfrm>
            <a:off x="249787" y="516429"/>
            <a:ext cx="8555546" cy="689055"/>
          </a:xfrm>
        </p:spPr>
        <p:txBody>
          <a:bodyPr/>
          <a:lstStyle/>
          <a:p>
            <a:r>
              <a:rPr lang="en-US" dirty="0"/>
              <a:t>Jargon</a:t>
            </a:r>
          </a:p>
        </p:txBody>
      </p:sp>
      <p:sp>
        <p:nvSpPr>
          <p:cNvPr id="4" name="TextBox 3"/>
          <p:cNvSpPr txBox="1"/>
          <p:nvPr/>
        </p:nvSpPr>
        <p:spPr>
          <a:xfrm>
            <a:off x="2817375" y="1205484"/>
            <a:ext cx="3509250" cy="1551432"/>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dirty="0"/>
          </a:p>
          <a:p>
            <a:pPr algn="ctr">
              <a:spcBef>
                <a:spcPts val="600"/>
              </a:spcBef>
              <a:spcAft>
                <a:spcPts val="0"/>
              </a:spcAft>
            </a:pPr>
            <a:r>
              <a:rPr lang="en-US" sz="4700" dirty="0"/>
              <a:t>Terminating Patient Care</a:t>
            </a:r>
          </a:p>
          <a:p>
            <a:pPr>
              <a:spcAft>
                <a:spcPts val="600"/>
              </a:spcAft>
            </a:pPr>
            <a:endParaRPr lang="en-US" dirty="0"/>
          </a:p>
        </p:txBody>
      </p:sp>
    </p:spTree>
    <p:extLst>
      <p:ext uri="{BB962C8B-B14F-4D97-AF65-F5344CB8AC3E}">
        <p14:creationId xmlns:p14="http://schemas.microsoft.com/office/powerpoint/2010/main" val="18256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4963" y="4960938"/>
            <a:ext cx="8555037" cy="731837"/>
          </a:xfrm>
          <a:solidFill>
            <a:schemeClr val="bg1">
              <a:lumMod val="85000"/>
            </a:schemeClr>
          </a:solidFill>
          <a:ln w="19050">
            <a:solidFill>
              <a:schemeClr val="tx1"/>
            </a:solidFill>
          </a:ln>
        </p:spPr>
        <p:txBody>
          <a:bodyPr rtlCol="0">
            <a:noAutofit/>
          </a:bodyPr>
          <a:lstStyle/>
          <a:p>
            <a:pPr algn="ctr" fontAlgn="auto">
              <a:spcAft>
                <a:spcPts val="0"/>
              </a:spcAft>
              <a:defRPr/>
            </a:pPr>
            <a:r>
              <a:rPr lang="en-US" sz="1400" dirty="0"/>
              <a:t> Beaumont – Troy is a 520 bed tertiary care hospital   </a:t>
            </a:r>
          </a:p>
          <a:p>
            <a:pPr algn="ctr" fontAlgn="auto">
              <a:spcAft>
                <a:spcPts val="0"/>
              </a:spcAft>
              <a:defRPr/>
            </a:pPr>
            <a:r>
              <a:rPr lang="en-US" sz="1400" dirty="0"/>
              <a:t> A pedestrian bridge connects it to the Beaumont Outpatient Services Center</a:t>
            </a:r>
          </a:p>
          <a:p>
            <a:pPr algn="ctr" fontAlgn="auto">
              <a:spcAft>
                <a:spcPts val="0"/>
              </a:spcAft>
              <a:defRPr/>
            </a:pPr>
            <a:r>
              <a:rPr lang="en-US" sz="1400" dirty="0"/>
              <a:t>     Home of the Family Medicine Center</a:t>
            </a:r>
          </a:p>
        </p:txBody>
      </p:sp>
      <p:pic>
        <p:nvPicPr>
          <p:cNvPr id="47106" name="Picture 2"/>
          <p:cNvPicPr>
            <a:picLocks noChangeAspect="1" noChangeArrowheads="1"/>
          </p:cNvPicPr>
          <p:nvPr/>
        </p:nvPicPr>
        <p:blipFill>
          <a:blip r:embed="rId2"/>
          <a:srcRect l="26190" r="26190"/>
          <a:stretch>
            <a:fillRect/>
          </a:stretch>
        </p:blipFill>
        <p:spPr bwMode="auto">
          <a:xfrm>
            <a:off x="1530350" y="260350"/>
            <a:ext cx="6164263"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294227" y="1388443"/>
            <a:ext cx="8555546" cy="4193044"/>
          </a:xfrm>
        </p:spPr>
        <p:txBody>
          <a:bodyPr/>
          <a:lstStyle/>
          <a:p>
            <a:pPr lvl="1"/>
            <a:endParaRPr lang="en-US" dirty="0" smtClean="0"/>
          </a:p>
          <a:p>
            <a:pPr lvl="1"/>
            <a:endParaRPr lang="en-US" dirty="0"/>
          </a:p>
          <a:p>
            <a:pPr lvl="1"/>
            <a:endParaRPr lang="en-US" dirty="0" smtClean="0"/>
          </a:p>
          <a:p>
            <a:pPr lvl="1"/>
            <a:endParaRPr lang="en-US" dirty="0"/>
          </a:p>
          <a:p>
            <a:pPr lvl="1"/>
            <a:endParaRPr lang="en-US" dirty="0"/>
          </a:p>
        </p:txBody>
      </p:sp>
      <p:sp>
        <p:nvSpPr>
          <p:cNvPr id="2" name="Title 1"/>
          <p:cNvSpPr>
            <a:spLocks noGrp="1"/>
          </p:cNvSpPr>
          <p:nvPr>
            <p:ph type="title"/>
          </p:nvPr>
        </p:nvSpPr>
        <p:spPr>
          <a:xfrm>
            <a:off x="249787" y="516429"/>
            <a:ext cx="8555546" cy="689055"/>
          </a:xfrm>
        </p:spPr>
        <p:txBody>
          <a:bodyPr/>
          <a:lstStyle/>
          <a:p>
            <a:r>
              <a:rPr lang="en-US" dirty="0" smtClean="0"/>
              <a:t>Jargon</a:t>
            </a:r>
            <a:endParaRPr lang="en-US" dirty="0"/>
          </a:p>
        </p:txBody>
      </p:sp>
      <p:sp>
        <p:nvSpPr>
          <p:cNvPr id="4" name="TextBox 3"/>
          <p:cNvSpPr txBox="1"/>
          <p:nvPr/>
        </p:nvSpPr>
        <p:spPr>
          <a:xfrm>
            <a:off x="2817375" y="1205484"/>
            <a:ext cx="3509250" cy="1551432"/>
          </a:xfrm>
          <a:prstGeom prst="rect">
            <a:avLst/>
          </a:prstGeom>
          <a:solidFill>
            <a:schemeClr val="tx2">
              <a:lumMod val="20000"/>
              <a:lumOff val="80000"/>
            </a:schemeClr>
          </a:solidFill>
          <a:ln w="19050">
            <a:solidFill>
              <a:schemeClr val="tx1"/>
            </a:solidFill>
          </a:ln>
        </p:spPr>
        <p:txBody>
          <a:bodyPr vert="horz" wrap="square" lIns="91440" tIns="45720" rIns="91440" bIns="45720" rtlCol="0" anchor="ctr">
            <a:normAutofit fontScale="92500" lnSpcReduction="20000"/>
          </a:bodyPr>
          <a:lstStyle/>
          <a:p>
            <a:pPr algn="ctr">
              <a:spcBef>
                <a:spcPts val="600"/>
              </a:spcBef>
              <a:spcAft>
                <a:spcPts val="0"/>
              </a:spcAft>
            </a:pPr>
            <a:endParaRPr lang="en-US" sz="4000" dirty="0" smtClean="0"/>
          </a:p>
          <a:p>
            <a:pPr algn="ctr">
              <a:spcBef>
                <a:spcPts val="600"/>
              </a:spcBef>
              <a:spcAft>
                <a:spcPts val="0"/>
              </a:spcAft>
            </a:pPr>
            <a:r>
              <a:rPr lang="en-US" sz="4000" dirty="0" smtClean="0"/>
              <a:t>Integrated vs Integrative</a:t>
            </a:r>
          </a:p>
          <a:p>
            <a:pPr>
              <a:spcAft>
                <a:spcPts val="600"/>
              </a:spcAft>
            </a:pPr>
            <a:endParaRPr lang="en-US" sz="4400" dirty="0"/>
          </a:p>
        </p:txBody>
      </p:sp>
    </p:spTree>
    <p:extLst>
      <p:ext uri="{BB962C8B-B14F-4D97-AF65-F5344CB8AC3E}">
        <p14:creationId xmlns:p14="http://schemas.microsoft.com/office/powerpoint/2010/main" val="2109165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smtClean="0"/>
              <a:t>You are reviewing the provider’s chart documentation which was routed to you for further assistance with their patient, and you notice they recommend follow-up with the “integrative team.”</a:t>
            </a:r>
          </a:p>
          <a:p>
            <a:endParaRPr lang="en-US" dirty="0"/>
          </a:p>
          <a:p>
            <a:r>
              <a:rPr lang="en-US" dirty="0" smtClean="0"/>
              <a:t>Thoughts?</a:t>
            </a:r>
          </a:p>
          <a:p>
            <a:pPr marL="685800" lvl="2" indent="-457200">
              <a:buFont typeface="Arial" panose="020B0604020202020204" pitchFamily="34" charset="0"/>
              <a:buChar char="•"/>
            </a:pPr>
            <a:r>
              <a:rPr lang="en-US" dirty="0" smtClean="0"/>
              <a:t>What might your next steps be?</a:t>
            </a:r>
            <a:endParaRPr lang="en-US" dirty="0"/>
          </a:p>
        </p:txBody>
      </p:sp>
      <p:sp>
        <p:nvSpPr>
          <p:cNvPr id="3" name="Title 2"/>
          <p:cNvSpPr>
            <a:spLocks noGrp="1"/>
          </p:cNvSpPr>
          <p:nvPr>
            <p:ph type="title"/>
          </p:nvPr>
        </p:nvSpPr>
        <p:spPr/>
        <p:txBody>
          <a:bodyPr/>
          <a:lstStyle/>
          <a:p>
            <a:r>
              <a:rPr lang="en-US" dirty="0" smtClean="0"/>
              <a:t>Case Example</a:t>
            </a:r>
            <a:endParaRPr lang="en-US" dirty="0"/>
          </a:p>
        </p:txBody>
      </p:sp>
    </p:spTree>
    <p:extLst>
      <p:ext uri="{BB962C8B-B14F-4D97-AF65-F5344CB8AC3E}">
        <p14:creationId xmlns:p14="http://schemas.microsoft.com/office/powerpoint/2010/main" val="2944547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Jargon</a:t>
            </a:r>
          </a:p>
        </p:txBody>
      </p:sp>
      <p:graphicFrame>
        <p:nvGraphicFramePr>
          <p:cNvPr id="4" name="Table 3"/>
          <p:cNvGraphicFramePr>
            <a:graphicFrameLocks noGrp="1"/>
          </p:cNvGraphicFramePr>
          <p:nvPr>
            <p:extLst>
              <p:ext uri="{D42A27DB-BD31-4B8C-83A1-F6EECF244321}">
                <p14:modId xmlns:p14="http://schemas.microsoft.com/office/powerpoint/2010/main" val="1081542983"/>
              </p:ext>
            </p:extLst>
          </p:nvPr>
        </p:nvGraphicFramePr>
        <p:xfrm>
          <a:off x="1232907" y="2213685"/>
          <a:ext cx="6748118" cy="2506108"/>
        </p:xfrm>
        <a:graphic>
          <a:graphicData uri="http://schemas.openxmlformats.org/drawingml/2006/table">
            <a:tbl>
              <a:tblPr firstRow="1" bandRow="1">
                <a:tableStyleId>{21E4AEA4-8DFA-4A89-87EB-49C32662AFE0}</a:tableStyleId>
              </a:tblPr>
              <a:tblGrid>
                <a:gridCol w="2007442">
                  <a:extLst>
                    <a:ext uri="{9D8B030D-6E8A-4147-A177-3AD203B41FA5}">
                      <a16:colId xmlns:a16="http://schemas.microsoft.com/office/drawing/2014/main" val="20000"/>
                    </a:ext>
                  </a:extLst>
                </a:gridCol>
                <a:gridCol w="4740676">
                  <a:extLst>
                    <a:ext uri="{9D8B030D-6E8A-4147-A177-3AD203B41FA5}">
                      <a16:colId xmlns:a16="http://schemas.microsoft.com/office/drawing/2014/main" val="20001"/>
                    </a:ext>
                  </a:extLst>
                </a:gridCol>
              </a:tblGrid>
              <a:tr h="419993">
                <a:tc>
                  <a:txBody>
                    <a:bodyPr/>
                    <a:lstStyle/>
                    <a:p>
                      <a:r>
                        <a:rPr lang="en-US" dirty="0"/>
                        <a:t>Term/Abbreviation</a:t>
                      </a:r>
                    </a:p>
                  </a:txBody>
                  <a:tcPr/>
                </a:tc>
                <a:tc>
                  <a:txBody>
                    <a:bodyPr/>
                    <a:lstStyle/>
                    <a:p>
                      <a:r>
                        <a:rPr lang="en-US" dirty="0"/>
                        <a:t>Definition/Meaning</a:t>
                      </a:r>
                    </a:p>
                  </a:txBody>
                  <a:tcPr/>
                </a:tc>
                <a:extLst>
                  <a:ext uri="{0D108BD9-81ED-4DB2-BD59-A6C34878D82A}">
                    <a16:rowId xmlns:a16="http://schemas.microsoft.com/office/drawing/2014/main" val="10000"/>
                  </a:ext>
                </a:extLst>
              </a:tr>
              <a:tr h="417223">
                <a:tc>
                  <a:txBody>
                    <a:bodyPr/>
                    <a:lstStyle/>
                    <a:p>
                      <a:r>
                        <a:rPr lang="en-US" dirty="0"/>
                        <a:t>CBT</a:t>
                      </a:r>
                    </a:p>
                  </a:txBody>
                  <a:tcPr/>
                </a:tc>
                <a:tc>
                  <a:txBody>
                    <a:bodyPr/>
                    <a:lstStyle/>
                    <a:p>
                      <a:r>
                        <a:rPr lang="en-US" dirty="0"/>
                        <a:t>Cognitive</a:t>
                      </a:r>
                      <a:r>
                        <a:rPr lang="en-US" baseline="0" dirty="0"/>
                        <a:t> Behavioral Therapy</a:t>
                      </a:r>
                      <a:endParaRPr lang="en-US" dirty="0"/>
                    </a:p>
                  </a:txBody>
                  <a:tcPr/>
                </a:tc>
                <a:extLst>
                  <a:ext uri="{0D108BD9-81ED-4DB2-BD59-A6C34878D82A}">
                    <a16:rowId xmlns:a16="http://schemas.microsoft.com/office/drawing/2014/main" val="10001"/>
                  </a:ext>
                </a:extLst>
              </a:tr>
              <a:tr h="417223">
                <a:tc>
                  <a:txBody>
                    <a:bodyPr/>
                    <a:lstStyle/>
                    <a:p>
                      <a:r>
                        <a:rPr lang="en-US" dirty="0"/>
                        <a:t>DBT</a:t>
                      </a:r>
                    </a:p>
                  </a:txBody>
                  <a:tcPr/>
                </a:tc>
                <a:tc>
                  <a:txBody>
                    <a:bodyPr/>
                    <a:lstStyle/>
                    <a:p>
                      <a:r>
                        <a:rPr lang="en-US" dirty="0"/>
                        <a:t>Dialectical Behavior Therapy</a:t>
                      </a:r>
                    </a:p>
                  </a:txBody>
                  <a:tcPr/>
                </a:tc>
                <a:extLst>
                  <a:ext uri="{0D108BD9-81ED-4DB2-BD59-A6C34878D82A}">
                    <a16:rowId xmlns:a16="http://schemas.microsoft.com/office/drawing/2014/main" val="10002"/>
                  </a:ext>
                </a:extLst>
              </a:tr>
              <a:tr h="417223">
                <a:tc>
                  <a:txBody>
                    <a:bodyPr/>
                    <a:lstStyle/>
                    <a:p>
                      <a:r>
                        <a:rPr lang="en-US" dirty="0"/>
                        <a:t>ACT</a:t>
                      </a:r>
                    </a:p>
                  </a:txBody>
                  <a:tcPr/>
                </a:tc>
                <a:tc>
                  <a:txBody>
                    <a:bodyPr/>
                    <a:lstStyle/>
                    <a:p>
                      <a:r>
                        <a:rPr lang="en-US" dirty="0"/>
                        <a:t>Acceptance</a:t>
                      </a:r>
                      <a:r>
                        <a:rPr lang="en-US" baseline="0" dirty="0"/>
                        <a:t> and Commitment Therapy</a:t>
                      </a:r>
                      <a:endParaRPr lang="en-US" dirty="0"/>
                    </a:p>
                  </a:txBody>
                  <a:tcPr/>
                </a:tc>
                <a:extLst>
                  <a:ext uri="{0D108BD9-81ED-4DB2-BD59-A6C34878D82A}">
                    <a16:rowId xmlns:a16="http://schemas.microsoft.com/office/drawing/2014/main" val="10003"/>
                  </a:ext>
                </a:extLst>
              </a:tr>
              <a:tr h="417223">
                <a:tc>
                  <a:txBody>
                    <a:bodyPr/>
                    <a:lstStyle/>
                    <a:p>
                      <a:r>
                        <a:rPr lang="en-US" dirty="0"/>
                        <a:t>Axis 2</a:t>
                      </a:r>
                    </a:p>
                  </a:txBody>
                  <a:tcPr/>
                </a:tc>
                <a:tc>
                  <a:txBody>
                    <a:bodyPr/>
                    <a:lstStyle/>
                    <a:p>
                      <a:r>
                        <a:rPr lang="en-US" dirty="0"/>
                        <a:t>Old</a:t>
                      </a:r>
                      <a:r>
                        <a:rPr lang="en-US" baseline="0" dirty="0"/>
                        <a:t> DSM IV Personality Disorder Term</a:t>
                      </a:r>
                      <a:endParaRPr lang="en-US" dirty="0"/>
                    </a:p>
                  </a:txBody>
                  <a:tcPr/>
                </a:tc>
                <a:extLst>
                  <a:ext uri="{0D108BD9-81ED-4DB2-BD59-A6C34878D82A}">
                    <a16:rowId xmlns:a16="http://schemas.microsoft.com/office/drawing/2014/main" val="10004"/>
                  </a:ext>
                </a:extLst>
              </a:tr>
              <a:tr h="417223">
                <a:tc>
                  <a:txBody>
                    <a:bodyPr/>
                    <a:lstStyle/>
                    <a:p>
                      <a:r>
                        <a:rPr lang="en-US" dirty="0"/>
                        <a:t>Behavior</a:t>
                      </a:r>
                      <a:r>
                        <a:rPr lang="en-US" baseline="0" dirty="0"/>
                        <a:t> Therapy</a:t>
                      </a:r>
                      <a:endParaRPr lang="en-US" dirty="0"/>
                    </a:p>
                  </a:txBody>
                  <a:tcPr/>
                </a:tc>
                <a:tc>
                  <a:txBody>
                    <a:bodyPr/>
                    <a:lstStyle/>
                    <a:p>
                      <a:r>
                        <a:rPr lang="en-US" dirty="0" smtClean="0"/>
                        <a:t>Behavior</a:t>
                      </a:r>
                      <a:r>
                        <a:rPr lang="en-US" baseline="0" dirty="0" smtClean="0"/>
                        <a:t> Therapy</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93728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Jargon</a:t>
            </a:r>
          </a:p>
        </p:txBody>
      </p:sp>
      <p:graphicFrame>
        <p:nvGraphicFramePr>
          <p:cNvPr id="4" name="Table 3"/>
          <p:cNvGraphicFramePr>
            <a:graphicFrameLocks noGrp="1"/>
          </p:cNvGraphicFramePr>
          <p:nvPr>
            <p:extLst>
              <p:ext uri="{D42A27DB-BD31-4B8C-83A1-F6EECF244321}">
                <p14:modId xmlns:p14="http://schemas.microsoft.com/office/powerpoint/2010/main" val="2189212893"/>
              </p:ext>
            </p:extLst>
          </p:nvPr>
        </p:nvGraphicFramePr>
        <p:xfrm>
          <a:off x="1232907" y="1326220"/>
          <a:ext cx="6748118" cy="4175000"/>
        </p:xfrm>
        <a:graphic>
          <a:graphicData uri="http://schemas.openxmlformats.org/drawingml/2006/table">
            <a:tbl>
              <a:tblPr firstRow="1" bandRow="1">
                <a:tableStyleId>{21E4AEA4-8DFA-4A89-87EB-49C32662AFE0}</a:tableStyleId>
              </a:tblPr>
              <a:tblGrid>
                <a:gridCol w="2007442">
                  <a:extLst>
                    <a:ext uri="{9D8B030D-6E8A-4147-A177-3AD203B41FA5}">
                      <a16:colId xmlns:a16="http://schemas.microsoft.com/office/drawing/2014/main" val="20000"/>
                    </a:ext>
                  </a:extLst>
                </a:gridCol>
                <a:gridCol w="4740676">
                  <a:extLst>
                    <a:ext uri="{9D8B030D-6E8A-4147-A177-3AD203B41FA5}">
                      <a16:colId xmlns:a16="http://schemas.microsoft.com/office/drawing/2014/main" val="20001"/>
                    </a:ext>
                  </a:extLst>
                </a:gridCol>
              </a:tblGrid>
              <a:tr h="419993">
                <a:tc>
                  <a:txBody>
                    <a:bodyPr/>
                    <a:lstStyle/>
                    <a:p>
                      <a:r>
                        <a:rPr lang="en-US" dirty="0"/>
                        <a:t>Term/Abbreviation</a:t>
                      </a:r>
                    </a:p>
                  </a:txBody>
                  <a:tcPr/>
                </a:tc>
                <a:tc>
                  <a:txBody>
                    <a:bodyPr/>
                    <a:lstStyle/>
                    <a:p>
                      <a:r>
                        <a:rPr lang="en-US" dirty="0"/>
                        <a:t>Definition/Meaning</a:t>
                      </a:r>
                    </a:p>
                  </a:txBody>
                  <a:tcPr/>
                </a:tc>
                <a:extLst>
                  <a:ext uri="{0D108BD9-81ED-4DB2-BD59-A6C34878D82A}">
                    <a16:rowId xmlns:a16="http://schemas.microsoft.com/office/drawing/2014/main" val="10000"/>
                  </a:ext>
                </a:extLst>
              </a:tr>
              <a:tr h="417223">
                <a:tc>
                  <a:txBody>
                    <a:bodyPr/>
                    <a:lstStyle/>
                    <a:p>
                      <a:r>
                        <a:rPr lang="en-US" dirty="0"/>
                        <a:t>K</a:t>
                      </a:r>
                    </a:p>
                  </a:txBody>
                  <a:tcPr/>
                </a:tc>
                <a:tc>
                  <a:txBody>
                    <a:bodyPr/>
                    <a:lstStyle/>
                    <a:p>
                      <a:r>
                        <a:rPr lang="en-US" dirty="0"/>
                        <a:t>Potassium</a:t>
                      </a:r>
                    </a:p>
                  </a:txBody>
                  <a:tcPr/>
                </a:tc>
                <a:extLst>
                  <a:ext uri="{0D108BD9-81ED-4DB2-BD59-A6C34878D82A}">
                    <a16:rowId xmlns:a16="http://schemas.microsoft.com/office/drawing/2014/main" val="10001"/>
                  </a:ext>
                </a:extLst>
              </a:tr>
              <a:tr h="417223">
                <a:tc>
                  <a:txBody>
                    <a:bodyPr/>
                    <a:lstStyle/>
                    <a:p>
                      <a:r>
                        <a:rPr lang="en-US" dirty="0" err="1"/>
                        <a:t>Crit</a:t>
                      </a:r>
                      <a:endParaRPr lang="en-US" dirty="0"/>
                    </a:p>
                  </a:txBody>
                  <a:tcPr/>
                </a:tc>
                <a:tc>
                  <a:txBody>
                    <a:bodyPr/>
                    <a:lstStyle/>
                    <a:p>
                      <a:r>
                        <a:rPr lang="en-US" dirty="0"/>
                        <a:t>Hematocrit</a:t>
                      </a:r>
                    </a:p>
                  </a:txBody>
                  <a:tcPr/>
                </a:tc>
                <a:extLst>
                  <a:ext uri="{0D108BD9-81ED-4DB2-BD59-A6C34878D82A}">
                    <a16:rowId xmlns:a16="http://schemas.microsoft.com/office/drawing/2014/main" val="10002"/>
                  </a:ext>
                </a:extLst>
              </a:tr>
              <a:tr h="417223">
                <a:tc>
                  <a:txBody>
                    <a:bodyPr/>
                    <a:lstStyle/>
                    <a:p>
                      <a:r>
                        <a:rPr lang="en-US" dirty="0" err="1"/>
                        <a:t>Bili</a:t>
                      </a:r>
                      <a:endParaRPr lang="en-US" dirty="0"/>
                    </a:p>
                  </a:txBody>
                  <a:tcPr/>
                </a:tc>
                <a:tc>
                  <a:txBody>
                    <a:bodyPr/>
                    <a:lstStyle/>
                    <a:p>
                      <a:r>
                        <a:rPr lang="en-US" dirty="0"/>
                        <a:t>Bilirubin</a:t>
                      </a:r>
                    </a:p>
                  </a:txBody>
                  <a:tcPr/>
                </a:tc>
                <a:extLst>
                  <a:ext uri="{0D108BD9-81ED-4DB2-BD59-A6C34878D82A}">
                    <a16:rowId xmlns:a16="http://schemas.microsoft.com/office/drawing/2014/main" val="10003"/>
                  </a:ext>
                </a:extLst>
              </a:tr>
              <a:tr h="417223">
                <a:tc>
                  <a:txBody>
                    <a:bodyPr/>
                    <a:lstStyle/>
                    <a:p>
                      <a:r>
                        <a:rPr lang="en-US" dirty="0"/>
                        <a:t>BMP</a:t>
                      </a:r>
                    </a:p>
                  </a:txBody>
                  <a:tcPr/>
                </a:tc>
                <a:tc>
                  <a:txBody>
                    <a:bodyPr/>
                    <a:lstStyle/>
                    <a:p>
                      <a:r>
                        <a:rPr lang="en-US" dirty="0"/>
                        <a:t>Basic Metabolic</a:t>
                      </a:r>
                      <a:r>
                        <a:rPr lang="en-US" baseline="0" dirty="0"/>
                        <a:t> Panel</a:t>
                      </a:r>
                      <a:endParaRPr lang="en-US" dirty="0"/>
                    </a:p>
                  </a:txBody>
                  <a:tcPr/>
                </a:tc>
                <a:extLst>
                  <a:ext uri="{0D108BD9-81ED-4DB2-BD59-A6C34878D82A}">
                    <a16:rowId xmlns:a16="http://schemas.microsoft.com/office/drawing/2014/main" val="10004"/>
                  </a:ext>
                </a:extLst>
              </a:tr>
              <a:tr h="417223">
                <a:tc>
                  <a:txBody>
                    <a:bodyPr/>
                    <a:lstStyle/>
                    <a:p>
                      <a:r>
                        <a:rPr lang="en-US" dirty="0"/>
                        <a:t>BNP</a:t>
                      </a:r>
                    </a:p>
                  </a:txBody>
                  <a:tcPr/>
                </a:tc>
                <a:tc>
                  <a:txBody>
                    <a:bodyPr/>
                    <a:lstStyle/>
                    <a:p>
                      <a:r>
                        <a:rPr lang="en-US" dirty="0"/>
                        <a:t>Brain Natriuretic Peptide</a:t>
                      </a:r>
                    </a:p>
                  </a:txBody>
                  <a:tcPr/>
                </a:tc>
                <a:extLst>
                  <a:ext uri="{0D108BD9-81ED-4DB2-BD59-A6C34878D82A}">
                    <a16:rowId xmlns:a16="http://schemas.microsoft.com/office/drawing/2014/main" val="10005"/>
                  </a:ext>
                </a:extLst>
              </a:tr>
              <a:tr h="417223">
                <a:tc>
                  <a:txBody>
                    <a:bodyPr/>
                    <a:lstStyle/>
                    <a:p>
                      <a:r>
                        <a:rPr lang="en-US" dirty="0"/>
                        <a:t>BUN</a:t>
                      </a:r>
                    </a:p>
                  </a:txBody>
                  <a:tcPr/>
                </a:tc>
                <a:tc>
                  <a:txBody>
                    <a:bodyPr/>
                    <a:lstStyle/>
                    <a:p>
                      <a:r>
                        <a:rPr lang="en-US" dirty="0"/>
                        <a:t>Blood Urea Nitrogen</a:t>
                      </a:r>
                    </a:p>
                  </a:txBody>
                  <a:tcPr/>
                </a:tc>
                <a:extLst>
                  <a:ext uri="{0D108BD9-81ED-4DB2-BD59-A6C34878D82A}">
                    <a16:rowId xmlns:a16="http://schemas.microsoft.com/office/drawing/2014/main" val="10006"/>
                  </a:ext>
                </a:extLst>
              </a:tr>
              <a:tr h="417223">
                <a:tc>
                  <a:txBody>
                    <a:bodyPr/>
                    <a:lstStyle/>
                    <a:p>
                      <a:r>
                        <a:rPr lang="en-US" dirty="0"/>
                        <a:t>TIA</a:t>
                      </a:r>
                    </a:p>
                  </a:txBody>
                  <a:tcPr/>
                </a:tc>
                <a:tc>
                  <a:txBody>
                    <a:bodyPr/>
                    <a:lstStyle/>
                    <a:p>
                      <a:r>
                        <a:rPr lang="en-US" dirty="0"/>
                        <a:t>Transient Ischemic</a:t>
                      </a:r>
                      <a:r>
                        <a:rPr lang="en-US" baseline="0" dirty="0"/>
                        <a:t> Attack (“Mini-Stroke”)</a:t>
                      </a:r>
                    </a:p>
                  </a:txBody>
                  <a:tcPr/>
                </a:tc>
                <a:extLst>
                  <a:ext uri="{0D108BD9-81ED-4DB2-BD59-A6C34878D82A}">
                    <a16:rowId xmlns:a16="http://schemas.microsoft.com/office/drawing/2014/main" val="10007"/>
                  </a:ext>
                </a:extLst>
              </a:tr>
              <a:tr h="417223">
                <a:tc>
                  <a:txBody>
                    <a:bodyPr/>
                    <a:lstStyle/>
                    <a:p>
                      <a:r>
                        <a:rPr lang="en-US" dirty="0"/>
                        <a:t>OCPs</a:t>
                      </a:r>
                    </a:p>
                  </a:txBody>
                  <a:tcPr/>
                </a:tc>
                <a:tc>
                  <a:txBody>
                    <a:bodyPr/>
                    <a:lstStyle/>
                    <a:p>
                      <a:r>
                        <a:rPr lang="en-US" dirty="0"/>
                        <a:t>Oral Contraceptives</a:t>
                      </a:r>
                    </a:p>
                  </a:txBody>
                  <a:tcPr/>
                </a:tc>
                <a:extLst>
                  <a:ext uri="{0D108BD9-81ED-4DB2-BD59-A6C34878D82A}">
                    <a16:rowId xmlns:a16="http://schemas.microsoft.com/office/drawing/2014/main" val="10008"/>
                  </a:ext>
                </a:extLst>
              </a:tr>
              <a:tr h="417223">
                <a:tc>
                  <a:txBody>
                    <a:bodyPr/>
                    <a:lstStyle/>
                    <a:p>
                      <a:r>
                        <a:rPr lang="en-US" dirty="0" err="1"/>
                        <a:t>Imms</a:t>
                      </a:r>
                      <a:endParaRPr lang="en-US" dirty="0"/>
                    </a:p>
                  </a:txBody>
                  <a:tcPr/>
                </a:tc>
                <a:tc>
                  <a:txBody>
                    <a:bodyPr/>
                    <a:lstStyle/>
                    <a:p>
                      <a:r>
                        <a:rPr lang="en-US" dirty="0"/>
                        <a:t>Immunizations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30982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Pharmacy/Research Jargon</a:t>
            </a:r>
          </a:p>
        </p:txBody>
      </p:sp>
      <p:graphicFrame>
        <p:nvGraphicFramePr>
          <p:cNvPr id="4" name="Table 3"/>
          <p:cNvGraphicFramePr>
            <a:graphicFrameLocks noGrp="1"/>
          </p:cNvGraphicFramePr>
          <p:nvPr>
            <p:extLst>
              <p:ext uri="{D42A27DB-BD31-4B8C-83A1-F6EECF244321}">
                <p14:modId xmlns:p14="http://schemas.microsoft.com/office/powerpoint/2010/main" val="3778871932"/>
              </p:ext>
            </p:extLst>
          </p:nvPr>
        </p:nvGraphicFramePr>
        <p:xfrm>
          <a:off x="1241785" y="1770105"/>
          <a:ext cx="6597198" cy="3563411"/>
        </p:xfrm>
        <a:graphic>
          <a:graphicData uri="http://schemas.openxmlformats.org/drawingml/2006/table">
            <a:tbl>
              <a:tblPr firstRow="1" bandRow="1">
                <a:tableStyleId>{21E4AEA4-8DFA-4A89-87EB-49C32662AFE0}</a:tableStyleId>
              </a:tblPr>
              <a:tblGrid>
                <a:gridCol w="2051831">
                  <a:extLst>
                    <a:ext uri="{9D8B030D-6E8A-4147-A177-3AD203B41FA5}">
                      <a16:colId xmlns:a16="http://schemas.microsoft.com/office/drawing/2014/main" val="20000"/>
                    </a:ext>
                  </a:extLst>
                </a:gridCol>
                <a:gridCol w="4545367">
                  <a:extLst>
                    <a:ext uri="{9D8B030D-6E8A-4147-A177-3AD203B41FA5}">
                      <a16:colId xmlns:a16="http://schemas.microsoft.com/office/drawing/2014/main" val="20001"/>
                    </a:ext>
                  </a:extLst>
                </a:gridCol>
              </a:tblGrid>
              <a:tr h="419993">
                <a:tc>
                  <a:txBody>
                    <a:bodyPr/>
                    <a:lstStyle/>
                    <a:p>
                      <a:r>
                        <a:rPr lang="en-US" dirty="0"/>
                        <a:t>Term/Abbreviation</a:t>
                      </a:r>
                    </a:p>
                  </a:txBody>
                  <a:tcPr/>
                </a:tc>
                <a:tc>
                  <a:txBody>
                    <a:bodyPr/>
                    <a:lstStyle/>
                    <a:p>
                      <a:r>
                        <a:rPr lang="en-US" dirty="0"/>
                        <a:t>Definition/Meaning</a:t>
                      </a:r>
                    </a:p>
                  </a:txBody>
                  <a:tcPr/>
                </a:tc>
                <a:extLst>
                  <a:ext uri="{0D108BD9-81ED-4DB2-BD59-A6C34878D82A}">
                    <a16:rowId xmlns:a16="http://schemas.microsoft.com/office/drawing/2014/main" val="10000"/>
                  </a:ext>
                </a:extLst>
              </a:tr>
              <a:tr h="417223">
                <a:tc>
                  <a:txBody>
                    <a:bodyPr/>
                    <a:lstStyle/>
                    <a:p>
                      <a:r>
                        <a:rPr lang="en-US" dirty="0"/>
                        <a:t>CPA/CDTM</a:t>
                      </a:r>
                    </a:p>
                  </a:txBody>
                  <a:tcPr/>
                </a:tc>
                <a:tc>
                  <a:txBody>
                    <a:bodyPr/>
                    <a:lstStyle/>
                    <a:p>
                      <a:r>
                        <a:rPr lang="en-US" dirty="0"/>
                        <a:t>Collaborative Practice Agreement/</a:t>
                      </a:r>
                    </a:p>
                    <a:p>
                      <a:r>
                        <a:rPr lang="en-US" dirty="0"/>
                        <a:t>Collaborative Drug Therapy Management</a:t>
                      </a:r>
                    </a:p>
                  </a:txBody>
                  <a:tcPr/>
                </a:tc>
                <a:extLst>
                  <a:ext uri="{0D108BD9-81ED-4DB2-BD59-A6C34878D82A}">
                    <a16:rowId xmlns:a16="http://schemas.microsoft.com/office/drawing/2014/main" val="10001"/>
                  </a:ext>
                </a:extLst>
              </a:tr>
              <a:tr h="417223">
                <a:tc>
                  <a:txBody>
                    <a:bodyPr/>
                    <a:lstStyle/>
                    <a:p>
                      <a:r>
                        <a:rPr lang="en-US" dirty="0"/>
                        <a:t>CMM</a:t>
                      </a:r>
                    </a:p>
                  </a:txBody>
                  <a:tcPr/>
                </a:tc>
                <a:tc>
                  <a:txBody>
                    <a:bodyPr/>
                    <a:lstStyle/>
                    <a:p>
                      <a:r>
                        <a:rPr lang="en-US" dirty="0"/>
                        <a:t>Comprehensive Medication Management</a:t>
                      </a:r>
                    </a:p>
                  </a:txBody>
                  <a:tcPr/>
                </a:tc>
                <a:extLst>
                  <a:ext uri="{0D108BD9-81ED-4DB2-BD59-A6C34878D82A}">
                    <a16:rowId xmlns:a16="http://schemas.microsoft.com/office/drawing/2014/main" val="1046413673"/>
                  </a:ext>
                </a:extLst>
              </a:tr>
              <a:tr h="417223">
                <a:tc>
                  <a:txBody>
                    <a:bodyPr/>
                    <a:lstStyle/>
                    <a:p>
                      <a:r>
                        <a:rPr lang="en-US" dirty="0"/>
                        <a:t>CCM</a:t>
                      </a:r>
                    </a:p>
                  </a:txBody>
                  <a:tcPr/>
                </a:tc>
                <a:tc>
                  <a:txBody>
                    <a:bodyPr/>
                    <a:lstStyle/>
                    <a:p>
                      <a:r>
                        <a:rPr lang="en-US" dirty="0"/>
                        <a:t>Chronic Care Management</a:t>
                      </a:r>
                    </a:p>
                  </a:txBody>
                  <a:tcPr/>
                </a:tc>
                <a:extLst>
                  <a:ext uri="{0D108BD9-81ED-4DB2-BD59-A6C34878D82A}">
                    <a16:rowId xmlns:a16="http://schemas.microsoft.com/office/drawing/2014/main" val="3140950445"/>
                  </a:ext>
                </a:extLst>
              </a:tr>
              <a:tr h="417223">
                <a:tc>
                  <a:txBody>
                    <a:bodyPr/>
                    <a:lstStyle/>
                    <a:p>
                      <a:r>
                        <a:rPr lang="en-US" dirty="0"/>
                        <a:t>TCM</a:t>
                      </a:r>
                    </a:p>
                  </a:txBody>
                  <a:tcPr/>
                </a:tc>
                <a:tc>
                  <a:txBody>
                    <a:bodyPr/>
                    <a:lstStyle/>
                    <a:p>
                      <a:r>
                        <a:rPr lang="en-US" dirty="0"/>
                        <a:t>Transitional Care Management</a:t>
                      </a:r>
                    </a:p>
                  </a:txBody>
                  <a:tcPr/>
                </a:tc>
                <a:extLst>
                  <a:ext uri="{0D108BD9-81ED-4DB2-BD59-A6C34878D82A}">
                    <a16:rowId xmlns:a16="http://schemas.microsoft.com/office/drawing/2014/main" val="10002"/>
                  </a:ext>
                </a:extLst>
              </a:tr>
              <a:tr h="417223">
                <a:tc>
                  <a:txBody>
                    <a:bodyPr/>
                    <a:lstStyle/>
                    <a:p>
                      <a:r>
                        <a:rPr lang="en-US" dirty="0"/>
                        <a:t>CMR</a:t>
                      </a:r>
                    </a:p>
                  </a:txBody>
                  <a:tcPr/>
                </a:tc>
                <a:tc>
                  <a:txBody>
                    <a:bodyPr/>
                    <a:lstStyle/>
                    <a:p>
                      <a:r>
                        <a:rPr lang="en-US" dirty="0"/>
                        <a:t>Comprehensive Medication Review</a:t>
                      </a:r>
                    </a:p>
                  </a:txBody>
                  <a:tcPr/>
                </a:tc>
                <a:extLst>
                  <a:ext uri="{0D108BD9-81ED-4DB2-BD59-A6C34878D82A}">
                    <a16:rowId xmlns:a16="http://schemas.microsoft.com/office/drawing/2014/main" val="2070566850"/>
                  </a:ext>
                </a:extLst>
              </a:tr>
              <a:tr h="417223">
                <a:tc>
                  <a:txBody>
                    <a:bodyPr/>
                    <a:lstStyle/>
                    <a:p>
                      <a:r>
                        <a:rPr lang="en-US" dirty="0"/>
                        <a:t>Med Rec</a:t>
                      </a:r>
                    </a:p>
                  </a:txBody>
                  <a:tcPr/>
                </a:tc>
                <a:tc>
                  <a:txBody>
                    <a:bodyPr/>
                    <a:lstStyle/>
                    <a:p>
                      <a:r>
                        <a:rPr lang="en-US" dirty="0"/>
                        <a:t>Medication Reconciliation</a:t>
                      </a:r>
                    </a:p>
                  </a:txBody>
                  <a:tcPr/>
                </a:tc>
                <a:extLst>
                  <a:ext uri="{0D108BD9-81ED-4DB2-BD59-A6C34878D82A}">
                    <a16:rowId xmlns:a16="http://schemas.microsoft.com/office/drawing/2014/main" val="2005566670"/>
                  </a:ext>
                </a:extLst>
              </a:tr>
              <a:tr h="417223">
                <a:tc>
                  <a:txBody>
                    <a:bodyPr/>
                    <a:lstStyle/>
                    <a:p>
                      <a:r>
                        <a:rPr lang="en-US" dirty="0"/>
                        <a:t>MUE</a:t>
                      </a:r>
                    </a:p>
                  </a:txBody>
                  <a:tcPr/>
                </a:tc>
                <a:tc>
                  <a:txBody>
                    <a:bodyPr/>
                    <a:lstStyle/>
                    <a:p>
                      <a:r>
                        <a:rPr lang="en-US" dirty="0"/>
                        <a:t>Medication Utilization Evaluation</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69192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87" y="324037"/>
            <a:ext cx="8555546" cy="689055"/>
          </a:xfrm>
        </p:spPr>
        <p:txBody>
          <a:bodyPr/>
          <a:lstStyle/>
          <a:p>
            <a:r>
              <a:rPr lang="en-US" dirty="0"/>
              <a:t>Prescription Jargon</a:t>
            </a:r>
          </a:p>
        </p:txBody>
      </p:sp>
      <p:graphicFrame>
        <p:nvGraphicFramePr>
          <p:cNvPr id="4" name="Table 3"/>
          <p:cNvGraphicFramePr>
            <a:graphicFrameLocks noGrp="1"/>
          </p:cNvGraphicFramePr>
          <p:nvPr>
            <p:extLst>
              <p:ext uri="{D42A27DB-BD31-4B8C-83A1-F6EECF244321}">
                <p14:modId xmlns:p14="http://schemas.microsoft.com/office/powerpoint/2010/main" val="98759047"/>
              </p:ext>
            </p:extLst>
          </p:nvPr>
        </p:nvGraphicFramePr>
        <p:xfrm>
          <a:off x="656353" y="1031885"/>
          <a:ext cx="3754776" cy="4778791"/>
        </p:xfrm>
        <a:graphic>
          <a:graphicData uri="http://schemas.openxmlformats.org/drawingml/2006/table">
            <a:tbl>
              <a:tblPr firstRow="1" bandRow="1">
                <a:tableStyleId>{21E4AEA4-8DFA-4A89-87EB-49C32662AFE0}</a:tableStyleId>
              </a:tblPr>
              <a:tblGrid>
                <a:gridCol w="1515774">
                  <a:extLst>
                    <a:ext uri="{9D8B030D-6E8A-4147-A177-3AD203B41FA5}">
                      <a16:colId xmlns:a16="http://schemas.microsoft.com/office/drawing/2014/main" val="20000"/>
                    </a:ext>
                  </a:extLst>
                </a:gridCol>
                <a:gridCol w="2239002">
                  <a:extLst>
                    <a:ext uri="{9D8B030D-6E8A-4147-A177-3AD203B41FA5}">
                      <a16:colId xmlns:a16="http://schemas.microsoft.com/office/drawing/2014/main" val="20001"/>
                    </a:ext>
                  </a:extLst>
                </a:gridCol>
              </a:tblGrid>
              <a:tr h="419993">
                <a:tc>
                  <a:txBody>
                    <a:bodyPr/>
                    <a:lstStyle/>
                    <a:p>
                      <a:r>
                        <a:rPr lang="en-US" dirty="0"/>
                        <a:t>Abbreviation</a:t>
                      </a:r>
                    </a:p>
                  </a:txBody>
                  <a:tcPr/>
                </a:tc>
                <a:tc>
                  <a:txBody>
                    <a:bodyPr/>
                    <a:lstStyle/>
                    <a:p>
                      <a:r>
                        <a:rPr lang="en-US" dirty="0"/>
                        <a:t>Meaning</a:t>
                      </a:r>
                    </a:p>
                  </a:txBody>
                  <a:tcPr/>
                </a:tc>
                <a:extLst>
                  <a:ext uri="{0D108BD9-81ED-4DB2-BD59-A6C34878D82A}">
                    <a16:rowId xmlns:a16="http://schemas.microsoft.com/office/drawing/2014/main" val="10000"/>
                  </a:ext>
                </a:extLst>
              </a:tr>
              <a:tr h="308006">
                <a:tc>
                  <a:txBody>
                    <a:bodyPr/>
                    <a:lstStyle/>
                    <a:p>
                      <a:r>
                        <a:rPr lang="en-US" sz="1600" dirty="0"/>
                        <a:t>QD</a:t>
                      </a:r>
                    </a:p>
                  </a:txBody>
                  <a:tcPr/>
                </a:tc>
                <a:tc>
                  <a:txBody>
                    <a:bodyPr/>
                    <a:lstStyle/>
                    <a:p>
                      <a:r>
                        <a:rPr lang="en-US" sz="1600" dirty="0"/>
                        <a:t>Once daily</a:t>
                      </a:r>
                    </a:p>
                  </a:txBody>
                  <a:tcPr/>
                </a:tc>
                <a:extLst>
                  <a:ext uri="{0D108BD9-81ED-4DB2-BD59-A6C34878D82A}">
                    <a16:rowId xmlns:a16="http://schemas.microsoft.com/office/drawing/2014/main" val="10001"/>
                  </a:ext>
                </a:extLst>
              </a:tr>
              <a:tr h="311054">
                <a:tc>
                  <a:txBody>
                    <a:bodyPr/>
                    <a:lstStyle/>
                    <a:p>
                      <a:r>
                        <a:rPr lang="en-US" sz="1600" dirty="0"/>
                        <a:t>BID</a:t>
                      </a:r>
                    </a:p>
                  </a:txBody>
                  <a:tcPr/>
                </a:tc>
                <a:tc>
                  <a:txBody>
                    <a:bodyPr/>
                    <a:lstStyle/>
                    <a:p>
                      <a:r>
                        <a:rPr lang="en-US" sz="1600" dirty="0"/>
                        <a:t>Twice</a:t>
                      </a:r>
                      <a:r>
                        <a:rPr lang="en-US" sz="1600" baseline="0" dirty="0"/>
                        <a:t> per day</a:t>
                      </a:r>
                      <a:endParaRPr lang="en-US" sz="1600" dirty="0"/>
                    </a:p>
                  </a:txBody>
                  <a:tcPr/>
                </a:tc>
                <a:extLst>
                  <a:ext uri="{0D108BD9-81ED-4DB2-BD59-A6C34878D82A}">
                    <a16:rowId xmlns:a16="http://schemas.microsoft.com/office/drawing/2014/main" val="10002"/>
                  </a:ext>
                </a:extLst>
              </a:tr>
              <a:tr h="286670">
                <a:tc>
                  <a:txBody>
                    <a:bodyPr/>
                    <a:lstStyle/>
                    <a:p>
                      <a:r>
                        <a:rPr lang="en-US" sz="1600" dirty="0"/>
                        <a:t>TID</a:t>
                      </a:r>
                    </a:p>
                  </a:txBody>
                  <a:tcPr/>
                </a:tc>
                <a:tc>
                  <a:txBody>
                    <a:bodyPr/>
                    <a:lstStyle/>
                    <a:p>
                      <a:r>
                        <a:rPr lang="en-US" sz="1600" dirty="0"/>
                        <a:t>Three times per</a:t>
                      </a:r>
                      <a:r>
                        <a:rPr lang="en-US" sz="1600" baseline="0" dirty="0"/>
                        <a:t> day</a:t>
                      </a:r>
                      <a:endParaRPr lang="en-US" sz="1600" dirty="0"/>
                    </a:p>
                  </a:txBody>
                  <a:tcPr/>
                </a:tc>
                <a:extLst>
                  <a:ext uri="{0D108BD9-81ED-4DB2-BD59-A6C34878D82A}">
                    <a16:rowId xmlns:a16="http://schemas.microsoft.com/office/drawing/2014/main" val="10003"/>
                  </a:ext>
                </a:extLst>
              </a:tr>
              <a:tr h="335438">
                <a:tc>
                  <a:txBody>
                    <a:bodyPr/>
                    <a:lstStyle/>
                    <a:p>
                      <a:r>
                        <a:rPr lang="en-US" sz="1600" dirty="0"/>
                        <a:t>QID</a:t>
                      </a:r>
                    </a:p>
                  </a:txBody>
                  <a:tcPr/>
                </a:tc>
                <a:tc>
                  <a:txBody>
                    <a:bodyPr/>
                    <a:lstStyle/>
                    <a:p>
                      <a:r>
                        <a:rPr lang="en-US" sz="1600" dirty="0"/>
                        <a:t>Four times per</a:t>
                      </a:r>
                      <a:r>
                        <a:rPr lang="en-US" sz="1600" baseline="0" dirty="0"/>
                        <a:t> day</a:t>
                      </a:r>
                      <a:endParaRPr lang="en-US" sz="1600" dirty="0"/>
                    </a:p>
                  </a:txBody>
                  <a:tcPr/>
                </a:tc>
                <a:extLst>
                  <a:ext uri="{0D108BD9-81ED-4DB2-BD59-A6C34878D82A}">
                    <a16:rowId xmlns:a16="http://schemas.microsoft.com/office/drawing/2014/main" val="10004"/>
                  </a:ext>
                </a:extLst>
              </a:tr>
              <a:tr h="301752">
                <a:tc>
                  <a:txBody>
                    <a:bodyPr/>
                    <a:lstStyle/>
                    <a:p>
                      <a:r>
                        <a:rPr lang="en-US" sz="1600" dirty="0"/>
                        <a:t>QHS</a:t>
                      </a:r>
                    </a:p>
                  </a:txBody>
                  <a:tcPr/>
                </a:tc>
                <a:tc>
                  <a:txBody>
                    <a:bodyPr/>
                    <a:lstStyle/>
                    <a:p>
                      <a:r>
                        <a:rPr lang="en-US" sz="1600" dirty="0"/>
                        <a:t>At bedtime</a:t>
                      </a:r>
                    </a:p>
                  </a:txBody>
                  <a:tcPr/>
                </a:tc>
                <a:extLst>
                  <a:ext uri="{0D108BD9-81ED-4DB2-BD59-A6C34878D82A}">
                    <a16:rowId xmlns:a16="http://schemas.microsoft.com/office/drawing/2014/main" val="10005"/>
                  </a:ext>
                </a:extLst>
              </a:tr>
              <a:tr h="304800">
                <a:tc>
                  <a:txBody>
                    <a:bodyPr/>
                    <a:lstStyle/>
                    <a:p>
                      <a:r>
                        <a:rPr lang="en-US" sz="1600" dirty="0"/>
                        <a:t>PRN</a:t>
                      </a:r>
                    </a:p>
                  </a:txBody>
                  <a:tcPr/>
                </a:tc>
                <a:tc>
                  <a:txBody>
                    <a:bodyPr/>
                    <a:lstStyle/>
                    <a:p>
                      <a:r>
                        <a:rPr lang="en-US" sz="1600" dirty="0"/>
                        <a:t>As needed</a:t>
                      </a:r>
                    </a:p>
                  </a:txBody>
                  <a:tcPr/>
                </a:tc>
                <a:extLst>
                  <a:ext uri="{0D108BD9-81ED-4DB2-BD59-A6C34878D82A}">
                    <a16:rowId xmlns:a16="http://schemas.microsoft.com/office/drawing/2014/main" val="10006"/>
                  </a:ext>
                </a:extLst>
              </a:tr>
              <a:tr h="307848">
                <a:tc>
                  <a:txBody>
                    <a:bodyPr/>
                    <a:lstStyle/>
                    <a:p>
                      <a:r>
                        <a:rPr lang="en-US" sz="1600" dirty="0"/>
                        <a:t>AC</a:t>
                      </a:r>
                    </a:p>
                  </a:txBody>
                  <a:tcPr/>
                </a:tc>
                <a:tc>
                  <a:txBody>
                    <a:bodyPr/>
                    <a:lstStyle/>
                    <a:p>
                      <a:r>
                        <a:rPr lang="en-US" sz="1600" baseline="0" dirty="0"/>
                        <a:t>Before meals</a:t>
                      </a:r>
                    </a:p>
                  </a:txBody>
                  <a:tcPr/>
                </a:tc>
                <a:extLst>
                  <a:ext uri="{0D108BD9-81ED-4DB2-BD59-A6C34878D82A}">
                    <a16:rowId xmlns:a16="http://schemas.microsoft.com/office/drawing/2014/main" val="10007"/>
                  </a:ext>
                </a:extLst>
              </a:tr>
              <a:tr h="320040">
                <a:tc>
                  <a:txBody>
                    <a:bodyPr/>
                    <a:lstStyle/>
                    <a:p>
                      <a:r>
                        <a:rPr lang="en-US" sz="1600" dirty="0"/>
                        <a:t>DAW</a:t>
                      </a:r>
                    </a:p>
                  </a:txBody>
                  <a:tcPr/>
                </a:tc>
                <a:tc>
                  <a:txBody>
                    <a:bodyPr/>
                    <a:lstStyle/>
                    <a:p>
                      <a:r>
                        <a:rPr lang="en-US" sz="1600" dirty="0"/>
                        <a:t>Dispense as written</a:t>
                      </a:r>
                    </a:p>
                  </a:txBody>
                  <a:tcPr/>
                </a:tc>
                <a:extLst>
                  <a:ext uri="{0D108BD9-81ED-4DB2-BD59-A6C34878D82A}">
                    <a16:rowId xmlns:a16="http://schemas.microsoft.com/office/drawing/2014/main" val="10008"/>
                  </a:ext>
                </a:extLst>
              </a:tr>
              <a:tr h="3230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AD vs. AS</a:t>
                      </a:r>
                    </a:p>
                  </a:txBody>
                  <a:tcPr/>
                </a:tc>
                <a:tc>
                  <a:txBody>
                    <a:bodyPr/>
                    <a:lstStyle/>
                    <a:p>
                      <a:r>
                        <a:rPr lang="en-US" sz="1600" dirty="0"/>
                        <a:t>Right ear vs. Left ear</a:t>
                      </a:r>
                    </a:p>
                  </a:txBody>
                  <a:tcPr/>
                </a:tc>
                <a:extLst>
                  <a:ext uri="{0D108BD9-81ED-4DB2-BD59-A6C34878D82A}">
                    <a16:rowId xmlns:a16="http://schemas.microsoft.com/office/drawing/2014/main" val="10009"/>
                  </a:ext>
                </a:extLst>
              </a:tr>
              <a:tr h="3261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OD vs. OS</a:t>
                      </a:r>
                    </a:p>
                  </a:txBody>
                  <a:tcPr/>
                </a:tc>
                <a:tc>
                  <a:txBody>
                    <a:bodyPr/>
                    <a:lstStyle/>
                    <a:p>
                      <a:r>
                        <a:rPr lang="en-US" sz="1600" dirty="0"/>
                        <a:t>Right eye vs. Left eye</a:t>
                      </a:r>
                    </a:p>
                  </a:txBody>
                  <a:tcPr/>
                </a:tc>
                <a:extLst>
                  <a:ext uri="{0D108BD9-81ED-4DB2-BD59-A6C34878D82A}">
                    <a16:rowId xmlns:a16="http://schemas.microsoft.com/office/drawing/2014/main" val="663594460"/>
                  </a:ext>
                </a:extLst>
              </a:tr>
              <a:tr h="309500">
                <a:tc>
                  <a:txBody>
                    <a:bodyPr/>
                    <a:lstStyle/>
                    <a:p>
                      <a:r>
                        <a:rPr lang="en-US" sz="1600" dirty="0"/>
                        <a:t>NKDA</a:t>
                      </a:r>
                    </a:p>
                  </a:txBody>
                  <a:tcPr/>
                </a:tc>
                <a:tc>
                  <a:txBody>
                    <a:bodyPr/>
                    <a:lstStyle/>
                    <a:p>
                      <a:r>
                        <a:rPr lang="en-US" sz="1600" dirty="0"/>
                        <a:t>No Known Drug Allergies</a:t>
                      </a:r>
                    </a:p>
                  </a:txBody>
                  <a:tcPr/>
                </a:tc>
                <a:extLst>
                  <a:ext uri="{0D108BD9-81ED-4DB2-BD59-A6C34878D82A}">
                    <a16:rowId xmlns:a16="http://schemas.microsoft.com/office/drawing/2014/main" val="1210384710"/>
                  </a:ext>
                </a:extLst>
              </a:tr>
              <a:tr h="309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Over the counter</a:t>
                      </a:r>
                    </a:p>
                  </a:txBody>
                  <a:tcPr/>
                </a:tc>
                <a:extLst>
                  <a:ext uri="{0D108BD9-81ED-4DB2-BD59-A6C34878D82A}">
                    <a16:rowId xmlns:a16="http://schemas.microsoft.com/office/drawing/2014/main" val="1161880857"/>
                  </a:ext>
                </a:extLst>
              </a:tr>
              <a:tr h="309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Behind the counter</a:t>
                      </a:r>
                    </a:p>
                  </a:txBody>
                  <a:tcPr/>
                </a:tc>
                <a:extLst>
                  <a:ext uri="{0D108BD9-81ED-4DB2-BD59-A6C34878D82A}">
                    <a16:rowId xmlns:a16="http://schemas.microsoft.com/office/drawing/2014/main" val="898344501"/>
                  </a:ext>
                </a:extLst>
              </a:tr>
            </a:tbl>
          </a:graphicData>
        </a:graphic>
      </p:graphicFrame>
      <p:graphicFrame>
        <p:nvGraphicFramePr>
          <p:cNvPr id="3" name="Table 2">
            <a:extLst>
              <a:ext uri="{FF2B5EF4-FFF2-40B4-BE49-F238E27FC236}">
                <a16:creationId xmlns:a16="http://schemas.microsoft.com/office/drawing/2014/main" id="{8CCAAD91-7F65-49C2-9DC7-5BD624EFAB0A}"/>
              </a:ext>
            </a:extLst>
          </p:cNvPr>
          <p:cNvGraphicFramePr>
            <a:graphicFrameLocks noGrp="1"/>
          </p:cNvGraphicFramePr>
          <p:nvPr>
            <p:extLst>
              <p:ext uri="{D42A27DB-BD31-4B8C-83A1-F6EECF244321}">
                <p14:modId xmlns:p14="http://schemas.microsoft.com/office/powerpoint/2010/main" val="3010925355"/>
              </p:ext>
            </p:extLst>
          </p:nvPr>
        </p:nvGraphicFramePr>
        <p:xfrm>
          <a:off x="4776724" y="1031885"/>
          <a:ext cx="3754776" cy="4773973"/>
        </p:xfrm>
        <a:graphic>
          <a:graphicData uri="http://schemas.openxmlformats.org/drawingml/2006/table">
            <a:tbl>
              <a:tblPr firstRow="1" bandRow="1">
                <a:tableStyleId>{21E4AEA4-8DFA-4A89-87EB-49C32662AFE0}</a:tableStyleId>
              </a:tblPr>
              <a:tblGrid>
                <a:gridCol w="1515774">
                  <a:extLst>
                    <a:ext uri="{9D8B030D-6E8A-4147-A177-3AD203B41FA5}">
                      <a16:colId xmlns:a16="http://schemas.microsoft.com/office/drawing/2014/main" val="888914517"/>
                    </a:ext>
                  </a:extLst>
                </a:gridCol>
                <a:gridCol w="2239002">
                  <a:extLst>
                    <a:ext uri="{9D8B030D-6E8A-4147-A177-3AD203B41FA5}">
                      <a16:colId xmlns:a16="http://schemas.microsoft.com/office/drawing/2014/main" val="3816082757"/>
                    </a:ext>
                  </a:extLst>
                </a:gridCol>
              </a:tblGrid>
              <a:tr h="415175">
                <a:tc>
                  <a:txBody>
                    <a:bodyPr/>
                    <a:lstStyle/>
                    <a:p>
                      <a:r>
                        <a:rPr lang="en-US" dirty="0"/>
                        <a:t>Abbreviation</a:t>
                      </a:r>
                    </a:p>
                  </a:txBody>
                  <a:tcPr/>
                </a:tc>
                <a:tc>
                  <a:txBody>
                    <a:bodyPr/>
                    <a:lstStyle/>
                    <a:p>
                      <a:r>
                        <a:rPr lang="en-US" dirty="0"/>
                        <a:t>Meaning</a:t>
                      </a:r>
                    </a:p>
                  </a:txBody>
                  <a:tcPr/>
                </a:tc>
                <a:extLst>
                  <a:ext uri="{0D108BD9-81ED-4DB2-BD59-A6C34878D82A}">
                    <a16:rowId xmlns:a16="http://schemas.microsoft.com/office/drawing/2014/main" val="2102544856"/>
                  </a:ext>
                </a:extLst>
              </a:tr>
              <a:tr h="3080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g</a:t>
                      </a:r>
                      <a:r>
                        <a:rPr lang="en-US" sz="1600" baseline="0" dirty="0"/>
                        <a:t> vs.</a:t>
                      </a:r>
                      <a:r>
                        <a:rPr lang="en-US" sz="1600" dirty="0"/>
                        <a:t> gr</a:t>
                      </a:r>
                    </a:p>
                  </a:txBody>
                  <a:tcPr/>
                </a:tc>
                <a:tc>
                  <a:txBody>
                    <a:bodyPr/>
                    <a:lstStyle/>
                    <a:p>
                      <a:r>
                        <a:rPr lang="en-US" sz="1600" dirty="0"/>
                        <a:t>gram</a:t>
                      </a:r>
                      <a:r>
                        <a:rPr lang="en-US" sz="1600" baseline="0" dirty="0"/>
                        <a:t> vs. grain</a:t>
                      </a:r>
                      <a:endParaRPr lang="en-US" sz="1600" dirty="0"/>
                    </a:p>
                  </a:txBody>
                  <a:tcPr/>
                </a:tc>
                <a:extLst>
                  <a:ext uri="{0D108BD9-81ED-4DB2-BD59-A6C34878D82A}">
                    <a16:rowId xmlns:a16="http://schemas.microsoft.com/office/drawing/2014/main" val="1599936078"/>
                  </a:ext>
                </a:extLst>
              </a:tr>
              <a:tr h="3110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µg, mcg</a:t>
                      </a:r>
                    </a:p>
                  </a:txBody>
                  <a:tcPr/>
                </a:tc>
                <a:tc>
                  <a:txBody>
                    <a:bodyPr/>
                    <a:lstStyle/>
                    <a:p>
                      <a:r>
                        <a:rPr lang="en-US" sz="1600" dirty="0"/>
                        <a:t>microgram</a:t>
                      </a:r>
                    </a:p>
                  </a:txBody>
                  <a:tcPr/>
                </a:tc>
                <a:extLst>
                  <a:ext uri="{0D108BD9-81ED-4DB2-BD59-A6C34878D82A}">
                    <a16:rowId xmlns:a16="http://schemas.microsoft.com/office/drawing/2014/main" val="3088338910"/>
                  </a:ext>
                </a:extLst>
              </a:tr>
              <a:tr h="2866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a:t>mEQ</a:t>
                      </a:r>
                      <a:endParaRPr lang="en-US" sz="1600" dirty="0"/>
                    </a:p>
                  </a:txBody>
                  <a:tcPr/>
                </a:tc>
                <a:tc>
                  <a:txBody>
                    <a:bodyPr/>
                    <a:lstStyle/>
                    <a:p>
                      <a:r>
                        <a:rPr lang="en-US" sz="1600" dirty="0"/>
                        <a:t>milliequivalent</a:t>
                      </a:r>
                    </a:p>
                  </a:txBody>
                  <a:tcPr/>
                </a:tc>
                <a:extLst>
                  <a:ext uri="{0D108BD9-81ED-4DB2-BD59-A6C34878D82A}">
                    <a16:rowId xmlns:a16="http://schemas.microsoft.com/office/drawing/2014/main" val="4189175603"/>
                  </a:ext>
                </a:extLst>
              </a:tr>
              <a:tr h="335438">
                <a:tc>
                  <a:txBody>
                    <a:bodyPr/>
                    <a:lstStyle/>
                    <a:p>
                      <a:r>
                        <a:rPr lang="en-US" sz="1600" dirty="0"/>
                        <a:t>c</a:t>
                      </a:r>
                    </a:p>
                  </a:txBody>
                  <a:tcPr/>
                </a:tc>
                <a:tc>
                  <a:txBody>
                    <a:bodyPr/>
                    <a:lstStyle/>
                    <a:p>
                      <a:r>
                        <a:rPr lang="en-US" sz="1600" dirty="0"/>
                        <a:t>with</a:t>
                      </a:r>
                    </a:p>
                  </a:txBody>
                  <a:tcPr/>
                </a:tc>
                <a:extLst>
                  <a:ext uri="{0D108BD9-81ED-4DB2-BD59-A6C34878D82A}">
                    <a16:rowId xmlns:a16="http://schemas.microsoft.com/office/drawing/2014/main" val="590348868"/>
                  </a:ext>
                </a:extLst>
              </a:tr>
              <a:tr h="301752">
                <a:tc>
                  <a:txBody>
                    <a:bodyPr/>
                    <a:lstStyle/>
                    <a:p>
                      <a:r>
                        <a:rPr lang="en-US" sz="1600" dirty="0"/>
                        <a:t>D/C, DC</a:t>
                      </a:r>
                    </a:p>
                  </a:txBody>
                  <a:tcPr/>
                </a:tc>
                <a:tc>
                  <a:txBody>
                    <a:bodyPr/>
                    <a:lstStyle/>
                    <a:p>
                      <a:r>
                        <a:rPr lang="en-US" sz="1600" dirty="0"/>
                        <a:t>Discontinue</a:t>
                      </a:r>
                    </a:p>
                  </a:txBody>
                  <a:tcPr/>
                </a:tc>
                <a:extLst>
                  <a:ext uri="{0D108BD9-81ED-4DB2-BD59-A6C34878D82A}">
                    <a16:rowId xmlns:a16="http://schemas.microsoft.com/office/drawing/2014/main" val="4229773197"/>
                  </a:ext>
                </a:extLst>
              </a:tr>
              <a:tr h="304800">
                <a:tc>
                  <a:txBody>
                    <a:bodyPr/>
                    <a:lstStyle/>
                    <a:p>
                      <a:r>
                        <a:rPr lang="en-US" sz="1600" dirty="0"/>
                        <a:t>ss</a:t>
                      </a:r>
                    </a:p>
                  </a:txBody>
                  <a:tcPr/>
                </a:tc>
                <a:tc>
                  <a:txBody>
                    <a:bodyPr/>
                    <a:lstStyle/>
                    <a:p>
                      <a:r>
                        <a:rPr lang="en-US" sz="1600" dirty="0"/>
                        <a:t>sliding scale</a:t>
                      </a:r>
                    </a:p>
                  </a:txBody>
                  <a:tcPr/>
                </a:tc>
                <a:extLst>
                  <a:ext uri="{0D108BD9-81ED-4DB2-BD59-A6C34878D82A}">
                    <a16:rowId xmlns:a16="http://schemas.microsoft.com/office/drawing/2014/main" val="1918600548"/>
                  </a:ext>
                </a:extLst>
              </a:tr>
              <a:tr h="304800">
                <a:tc>
                  <a:txBody>
                    <a:bodyPr/>
                    <a:lstStyle/>
                    <a:p>
                      <a:r>
                        <a:rPr lang="en-US" sz="1600" dirty="0"/>
                        <a:t>tab vs. cap</a:t>
                      </a:r>
                    </a:p>
                  </a:txBody>
                  <a:tcPr/>
                </a:tc>
                <a:tc>
                  <a:txBody>
                    <a:bodyPr/>
                    <a:lstStyle/>
                    <a:p>
                      <a:r>
                        <a:rPr lang="en-US" sz="1600" dirty="0"/>
                        <a:t>tablet vs. capsule</a:t>
                      </a:r>
                    </a:p>
                  </a:txBody>
                  <a:tcPr/>
                </a:tc>
                <a:extLst>
                  <a:ext uri="{0D108BD9-81ED-4DB2-BD59-A6C34878D82A}">
                    <a16:rowId xmlns:a16="http://schemas.microsoft.com/office/drawing/2014/main" val="4030141034"/>
                  </a:ext>
                </a:extLst>
              </a:tr>
              <a:tr h="3078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ODT</a:t>
                      </a:r>
                    </a:p>
                  </a:txBody>
                  <a:tcPr/>
                </a:tc>
                <a:tc>
                  <a:txBody>
                    <a:bodyPr/>
                    <a:lstStyle/>
                    <a:p>
                      <a:r>
                        <a:rPr lang="en-US" sz="1600" dirty="0"/>
                        <a:t>Oral disintegrating tablet</a:t>
                      </a:r>
                    </a:p>
                  </a:txBody>
                  <a:tcPr/>
                </a:tc>
                <a:extLst>
                  <a:ext uri="{0D108BD9-81ED-4DB2-BD59-A6C34878D82A}">
                    <a16:rowId xmlns:a16="http://schemas.microsoft.com/office/drawing/2014/main" val="2805390412"/>
                  </a:ext>
                </a:extLst>
              </a:tr>
              <a:tr h="3200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EC</a:t>
                      </a:r>
                    </a:p>
                  </a:txBody>
                  <a:tcPr/>
                </a:tc>
                <a:tc>
                  <a:txBody>
                    <a:bodyPr/>
                    <a:lstStyle/>
                    <a:p>
                      <a:r>
                        <a:rPr lang="en-US" sz="1600" dirty="0"/>
                        <a:t>Enteric coated</a:t>
                      </a:r>
                    </a:p>
                  </a:txBody>
                  <a:tcPr/>
                </a:tc>
                <a:extLst>
                  <a:ext uri="{0D108BD9-81ED-4DB2-BD59-A6C34878D82A}">
                    <a16:rowId xmlns:a16="http://schemas.microsoft.com/office/drawing/2014/main" val="4219844617"/>
                  </a:ext>
                </a:extLst>
              </a:tr>
              <a:tr h="3230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SL</a:t>
                      </a:r>
                    </a:p>
                  </a:txBody>
                  <a:tcPr/>
                </a:tc>
                <a:tc>
                  <a:txBody>
                    <a:bodyPr/>
                    <a:lstStyle/>
                    <a:p>
                      <a:r>
                        <a:rPr lang="en-US" sz="1600" dirty="0"/>
                        <a:t>Sublingual</a:t>
                      </a:r>
                    </a:p>
                  </a:txBody>
                  <a:tcPr/>
                </a:tc>
                <a:extLst>
                  <a:ext uri="{0D108BD9-81ED-4DB2-BD59-A6C34878D82A}">
                    <a16:rowId xmlns:a16="http://schemas.microsoft.com/office/drawing/2014/main" val="2928475358"/>
                  </a:ext>
                </a:extLst>
              </a:tr>
              <a:tr h="3261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APAP</a:t>
                      </a:r>
                    </a:p>
                  </a:txBody>
                  <a:tcPr/>
                </a:tc>
                <a:tc>
                  <a:txBody>
                    <a:bodyPr/>
                    <a:lstStyle/>
                    <a:p>
                      <a:r>
                        <a:rPr lang="en-US" sz="1600" dirty="0"/>
                        <a:t>Acetaminophen</a:t>
                      </a:r>
                    </a:p>
                  </a:txBody>
                  <a:tcPr/>
                </a:tc>
                <a:extLst>
                  <a:ext uri="{0D108BD9-81ED-4DB2-BD59-A6C34878D82A}">
                    <a16:rowId xmlns:a16="http://schemas.microsoft.com/office/drawing/2014/main" val="3152066326"/>
                  </a:ext>
                </a:extLst>
              </a:tr>
              <a:tr h="3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MDI</a:t>
                      </a:r>
                    </a:p>
                  </a:txBody>
                  <a:tcPr/>
                </a:tc>
                <a:tc>
                  <a:txBody>
                    <a:bodyPr/>
                    <a:lstStyle/>
                    <a:p>
                      <a:r>
                        <a:rPr lang="en-US" sz="1600" dirty="0"/>
                        <a:t>Metered Dose Inhaler</a:t>
                      </a:r>
                    </a:p>
                  </a:txBody>
                  <a:tcPr/>
                </a:tc>
                <a:extLst>
                  <a:ext uri="{0D108BD9-81ED-4DB2-BD59-A6C34878D82A}">
                    <a16:rowId xmlns:a16="http://schemas.microsoft.com/office/drawing/2014/main" val="2466145118"/>
                  </a:ext>
                </a:extLst>
              </a:tr>
              <a:tr h="309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DPI</a:t>
                      </a:r>
                    </a:p>
                  </a:txBody>
                  <a:tcPr/>
                </a:tc>
                <a:tc>
                  <a:txBody>
                    <a:bodyPr/>
                    <a:lstStyle/>
                    <a:p>
                      <a:r>
                        <a:rPr lang="en-US" sz="1600" dirty="0"/>
                        <a:t>Dry Powder Inhaler</a:t>
                      </a:r>
                    </a:p>
                  </a:txBody>
                  <a:tcPr/>
                </a:tc>
                <a:extLst>
                  <a:ext uri="{0D108BD9-81ED-4DB2-BD59-A6C34878D82A}">
                    <a16:rowId xmlns:a16="http://schemas.microsoft.com/office/drawing/2014/main" val="2978672914"/>
                  </a:ext>
                </a:extLst>
              </a:tr>
            </a:tbl>
          </a:graphicData>
        </a:graphic>
      </p:graphicFrame>
    </p:spTree>
    <p:extLst>
      <p:ext uri="{BB962C8B-B14F-4D97-AF65-F5344CB8AC3E}">
        <p14:creationId xmlns:p14="http://schemas.microsoft.com/office/powerpoint/2010/main" val="75857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Prescription Jargon</a:t>
            </a:r>
          </a:p>
        </p:txBody>
      </p:sp>
      <p:graphicFrame>
        <p:nvGraphicFramePr>
          <p:cNvPr id="5" name="Table 4">
            <a:extLst>
              <a:ext uri="{FF2B5EF4-FFF2-40B4-BE49-F238E27FC236}">
                <a16:creationId xmlns:a16="http://schemas.microsoft.com/office/drawing/2014/main" id="{610AA0FA-4DDC-4EDD-AC30-844DBB07C479}"/>
              </a:ext>
            </a:extLst>
          </p:cNvPr>
          <p:cNvGraphicFramePr>
            <a:graphicFrameLocks noGrp="1"/>
          </p:cNvGraphicFramePr>
          <p:nvPr>
            <p:extLst>
              <p:ext uri="{D42A27DB-BD31-4B8C-83A1-F6EECF244321}">
                <p14:modId xmlns:p14="http://schemas.microsoft.com/office/powerpoint/2010/main" val="958863395"/>
              </p:ext>
            </p:extLst>
          </p:nvPr>
        </p:nvGraphicFramePr>
        <p:xfrm>
          <a:off x="676084" y="1294304"/>
          <a:ext cx="7616952" cy="4242343"/>
        </p:xfrm>
        <a:graphic>
          <a:graphicData uri="http://schemas.openxmlformats.org/drawingml/2006/table">
            <a:tbl>
              <a:tblPr firstRow="1" bandRow="1">
                <a:tableStyleId>{21E4AEA4-8DFA-4A89-87EB-49C32662AFE0}</a:tableStyleId>
              </a:tblPr>
              <a:tblGrid>
                <a:gridCol w="2029968">
                  <a:extLst>
                    <a:ext uri="{9D8B030D-6E8A-4147-A177-3AD203B41FA5}">
                      <a16:colId xmlns:a16="http://schemas.microsoft.com/office/drawing/2014/main" val="20000"/>
                    </a:ext>
                  </a:extLst>
                </a:gridCol>
                <a:gridCol w="5586984">
                  <a:extLst>
                    <a:ext uri="{9D8B030D-6E8A-4147-A177-3AD203B41FA5}">
                      <a16:colId xmlns:a16="http://schemas.microsoft.com/office/drawing/2014/main" val="20001"/>
                    </a:ext>
                  </a:extLst>
                </a:gridCol>
              </a:tblGrid>
              <a:tr h="419993">
                <a:tc>
                  <a:txBody>
                    <a:bodyPr/>
                    <a:lstStyle/>
                    <a:p>
                      <a:r>
                        <a:rPr lang="en-US" dirty="0"/>
                        <a:t>Abbreviation</a:t>
                      </a:r>
                    </a:p>
                  </a:txBody>
                  <a:tcPr/>
                </a:tc>
                <a:tc>
                  <a:txBody>
                    <a:bodyPr/>
                    <a:lstStyle/>
                    <a:p>
                      <a:r>
                        <a:rPr lang="en-US" dirty="0"/>
                        <a:t>Meaning</a:t>
                      </a:r>
                    </a:p>
                  </a:txBody>
                  <a:tcPr/>
                </a:tc>
                <a:extLst>
                  <a:ext uri="{0D108BD9-81ED-4DB2-BD59-A6C34878D82A}">
                    <a16:rowId xmlns:a16="http://schemas.microsoft.com/office/drawing/2014/main" val="10000"/>
                  </a:ext>
                </a:extLst>
              </a:tr>
              <a:tr h="338486">
                <a:tc>
                  <a:txBody>
                    <a:bodyPr/>
                    <a:lstStyle/>
                    <a:p>
                      <a:r>
                        <a:rPr lang="en-US" sz="1600" dirty="0"/>
                        <a:t>IR</a:t>
                      </a:r>
                    </a:p>
                  </a:txBody>
                  <a:tcPr/>
                </a:tc>
                <a:tc>
                  <a:txBody>
                    <a:bodyPr/>
                    <a:lstStyle/>
                    <a:p>
                      <a:r>
                        <a:rPr lang="en-US" sz="1600" dirty="0"/>
                        <a:t>Immediate-release</a:t>
                      </a:r>
                    </a:p>
                  </a:txBody>
                  <a:tcPr/>
                </a:tc>
                <a:extLst>
                  <a:ext uri="{0D108BD9-81ED-4DB2-BD59-A6C34878D82A}">
                    <a16:rowId xmlns:a16="http://schemas.microsoft.com/office/drawing/2014/main" val="10001"/>
                  </a:ext>
                </a:extLst>
              </a:tr>
              <a:tr h="3383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DR</a:t>
                      </a:r>
                    </a:p>
                  </a:txBody>
                  <a:tcPr/>
                </a:tc>
                <a:tc>
                  <a:txBody>
                    <a:bodyPr/>
                    <a:lstStyle/>
                    <a:p>
                      <a:r>
                        <a:rPr lang="en-US" sz="1600" dirty="0"/>
                        <a:t>Delayed-release</a:t>
                      </a:r>
                    </a:p>
                  </a:txBody>
                  <a:tcPr/>
                </a:tc>
                <a:extLst>
                  <a:ext uri="{0D108BD9-81ED-4DB2-BD59-A6C34878D82A}">
                    <a16:rowId xmlns:a16="http://schemas.microsoft.com/office/drawing/2014/main" val="10002"/>
                  </a:ext>
                </a:extLst>
              </a:tr>
              <a:tr h="329184">
                <a:tc>
                  <a:txBody>
                    <a:bodyPr/>
                    <a:lstStyle/>
                    <a:p>
                      <a:r>
                        <a:rPr lang="en-US" sz="1600" dirty="0"/>
                        <a:t>CR</a:t>
                      </a:r>
                    </a:p>
                  </a:txBody>
                  <a:tcPr/>
                </a:tc>
                <a:tc>
                  <a:txBody>
                    <a:bodyPr/>
                    <a:lstStyle/>
                    <a:p>
                      <a:r>
                        <a:rPr lang="en-US" sz="1600" dirty="0"/>
                        <a:t>Controlled-release</a:t>
                      </a:r>
                    </a:p>
                  </a:txBody>
                  <a:tcPr/>
                </a:tc>
                <a:extLst>
                  <a:ext uri="{0D108BD9-81ED-4DB2-BD59-A6C34878D82A}">
                    <a16:rowId xmlns:a16="http://schemas.microsoft.com/office/drawing/2014/main" val="10003"/>
                  </a:ext>
                </a:extLst>
              </a:tr>
              <a:tr h="332232">
                <a:tc>
                  <a:txBody>
                    <a:bodyPr/>
                    <a:lstStyle/>
                    <a:p>
                      <a:r>
                        <a:rPr lang="en-US" sz="1600" dirty="0"/>
                        <a:t>SR</a:t>
                      </a:r>
                    </a:p>
                  </a:txBody>
                  <a:tcPr/>
                </a:tc>
                <a:tc>
                  <a:txBody>
                    <a:bodyPr/>
                    <a:lstStyle/>
                    <a:p>
                      <a:r>
                        <a:rPr lang="en-US" sz="1600" dirty="0"/>
                        <a:t>Sustained-release</a:t>
                      </a:r>
                    </a:p>
                  </a:txBody>
                  <a:tcPr/>
                </a:tc>
                <a:extLst>
                  <a:ext uri="{0D108BD9-81ED-4DB2-BD59-A6C34878D82A}">
                    <a16:rowId xmlns:a16="http://schemas.microsoft.com/office/drawing/2014/main" val="10004"/>
                  </a:ext>
                </a:extLst>
              </a:tr>
              <a:tr h="362712">
                <a:tc>
                  <a:txBody>
                    <a:bodyPr/>
                    <a:lstStyle/>
                    <a:p>
                      <a:r>
                        <a:rPr lang="en-US" sz="1600" dirty="0"/>
                        <a:t>XR, XL, XT</a:t>
                      </a:r>
                    </a:p>
                  </a:txBody>
                  <a:tcPr/>
                </a:tc>
                <a:tc>
                  <a:txBody>
                    <a:bodyPr/>
                    <a:lstStyle/>
                    <a:p>
                      <a:r>
                        <a:rPr lang="en-US" sz="1600" dirty="0"/>
                        <a:t>Extended-release</a:t>
                      </a:r>
                    </a:p>
                  </a:txBody>
                  <a:tcPr/>
                </a:tc>
                <a:extLst>
                  <a:ext uri="{0D108BD9-81ED-4DB2-BD59-A6C34878D82A}">
                    <a16:rowId xmlns:a16="http://schemas.microsoft.com/office/drawing/2014/main" val="10005"/>
                  </a:ext>
                </a:extLst>
              </a:tr>
              <a:tr h="356616">
                <a:tc>
                  <a:txBody>
                    <a:bodyPr/>
                    <a:lstStyle/>
                    <a:p>
                      <a:r>
                        <a:rPr lang="en-US" sz="1600" dirty="0"/>
                        <a:t>HCT vs. HCTZ</a:t>
                      </a:r>
                    </a:p>
                  </a:txBody>
                  <a:tcPr/>
                </a:tc>
                <a:tc>
                  <a:txBody>
                    <a:bodyPr/>
                    <a:lstStyle/>
                    <a:p>
                      <a:r>
                        <a:rPr lang="en-US" sz="1600" dirty="0"/>
                        <a:t>Hydrocortisone vs. Hydrochlorothiazide</a:t>
                      </a:r>
                    </a:p>
                  </a:txBody>
                  <a:tcPr/>
                </a:tc>
                <a:extLst>
                  <a:ext uri="{0D108BD9-81ED-4DB2-BD59-A6C34878D82A}">
                    <a16:rowId xmlns:a16="http://schemas.microsoft.com/office/drawing/2014/main" val="10006"/>
                  </a:ext>
                </a:extLst>
              </a:tr>
              <a:tr h="356616">
                <a:tc>
                  <a:txBody>
                    <a:bodyPr/>
                    <a:lstStyle/>
                    <a:p>
                      <a:r>
                        <a:rPr lang="en-US" sz="1600" dirty="0"/>
                        <a:t>GTT vs. </a:t>
                      </a:r>
                      <a:r>
                        <a:rPr lang="en-US" sz="1600" dirty="0" err="1"/>
                        <a:t>gtt</a:t>
                      </a:r>
                      <a:r>
                        <a:rPr lang="en-US" sz="1600" dirty="0"/>
                        <a:t>(s)</a:t>
                      </a:r>
                    </a:p>
                  </a:txBody>
                  <a:tcPr/>
                </a:tc>
                <a:tc>
                  <a:txBody>
                    <a:bodyPr/>
                    <a:lstStyle/>
                    <a:p>
                      <a:r>
                        <a:rPr lang="en-US" sz="1600" baseline="0" dirty="0"/>
                        <a:t>Glucose Tolerance Test vs. drop(s)</a:t>
                      </a:r>
                    </a:p>
                  </a:txBody>
                  <a:tcPr/>
                </a:tc>
                <a:extLst>
                  <a:ext uri="{0D108BD9-81ED-4DB2-BD59-A6C34878D82A}">
                    <a16:rowId xmlns:a16="http://schemas.microsoft.com/office/drawing/2014/main" val="10007"/>
                  </a:ext>
                </a:extLst>
              </a:tr>
              <a:tr h="356616">
                <a:tc>
                  <a:txBody>
                    <a:bodyPr/>
                    <a:lstStyle/>
                    <a:p>
                      <a:r>
                        <a:rPr lang="en-US" sz="1600" dirty="0"/>
                        <a:t>IV vs. IVP vs. IVPB</a:t>
                      </a:r>
                    </a:p>
                  </a:txBody>
                  <a:tcPr/>
                </a:tc>
                <a:tc>
                  <a:txBody>
                    <a:bodyPr/>
                    <a:lstStyle/>
                    <a:p>
                      <a:r>
                        <a:rPr lang="en-US" sz="1600" dirty="0"/>
                        <a:t>Intravenous vs. Intravenous Push vs. Intravenous Piggyback</a:t>
                      </a:r>
                    </a:p>
                  </a:txBody>
                  <a:tcPr/>
                </a:tc>
                <a:extLst>
                  <a:ext uri="{0D108BD9-81ED-4DB2-BD59-A6C34878D82A}">
                    <a16:rowId xmlns:a16="http://schemas.microsoft.com/office/drawing/2014/main" val="10008"/>
                  </a:ext>
                </a:extLst>
              </a:tr>
              <a:tr h="3566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PO vs. NPO</a:t>
                      </a:r>
                    </a:p>
                  </a:txBody>
                  <a:tcPr/>
                </a:tc>
                <a:tc>
                  <a:txBody>
                    <a:bodyPr/>
                    <a:lstStyle/>
                    <a:p>
                      <a:r>
                        <a:rPr lang="en-US" sz="1600" dirty="0"/>
                        <a:t>By mouth vs. Nothing by mouth</a:t>
                      </a:r>
                    </a:p>
                  </a:txBody>
                  <a:tcPr/>
                </a:tc>
                <a:extLst>
                  <a:ext uri="{0D108BD9-81ED-4DB2-BD59-A6C34878D82A}">
                    <a16:rowId xmlns:a16="http://schemas.microsoft.com/office/drawing/2014/main" val="10009"/>
                  </a:ext>
                </a:extLst>
              </a:tr>
              <a:tr h="3474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SQ vs. SC vs. </a:t>
                      </a:r>
                      <a:r>
                        <a:rPr lang="en-US" sz="1600" dirty="0" err="1"/>
                        <a:t>subQ</a:t>
                      </a:r>
                      <a:endParaRPr lang="en-US" sz="1600" dirty="0"/>
                    </a:p>
                  </a:txBody>
                  <a:tcPr/>
                </a:tc>
                <a:tc>
                  <a:txBody>
                    <a:bodyPr/>
                    <a:lstStyle/>
                    <a:p>
                      <a:r>
                        <a:rPr lang="en-US" sz="1600" dirty="0"/>
                        <a:t>Subcutaneous</a:t>
                      </a:r>
                    </a:p>
                  </a:txBody>
                  <a:tcPr/>
                </a:tc>
                <a:extLst>
                  <a:ext uri="{0D108BD9-81ED-4DB2-BD59-A6C34878D82A}">
                    <a16:rowId xmlns:a16="http://schemas.microsoft.com/office/drawing/2014/main" val="1526802545"/>
                  </a:ext>
                </a:extLst>
              </a:tr>
              <a:tr h="3383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cc</a:t>
                      </a:r>
                    </a:p>
                  </a:txBody>
                  <a:tcPr/>
                </a:tc>
                <a:tc>
                  <a:txBody>
                    <a:bodyPr/>
                    <a:lstStyle/>
                    <a:p>
                      <a:r>
                        <a:rPr lang="en-US" sz="1600" dirty="0"/>
                        <a:t>cubic centimeter = 1 milliliter (mL)</a:t>
                      </a:r>
                    </a:p>
                  </a:txBody>
                  <a:tcPr/>
                </a:tc>
                <a:extLst>
                  <a:ext uri="{0D108BD9-81ED-4DB2-BD59-A6C34878D82A}">
                    <a16:rowId xmlns:a16="http://schemas.microsoft.com/office/drawing/2014/main" val="2816773279"/>
                  </a:ext>
                </a:extLst>
              </a:tr>
            </a:tbl>
          </a:graphicData>
        </a:graphic>
      </p:graphicFrame>
    </p:spTree>
    <p:extLst>
      <p:ext uri="{BB962C8B-B14F-4D97-AF65-F5344CB8AC3E}">
        <p14:creationId xmlns:p14="http://schemas.microsoft.com/office/powerpoint/2010/main" val="1949334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4"/>
          <p:cNvSpPr>
            <a:spLocks noGrp="1"/>
          </p:cNvSpPr>
          <p:nvPr>
            <p:ph type="body" sz="quarter" idx="14"/>
          </p:nvPr>
        </p:nvSpPr>
        <p:spPr>
          <a:xfrm>
            <a:off x="621437" y="1388443"/>
            <a:ext cx="8183896" cy="3769483"/>
          </a:xfrm>
        </p:spPr>
        <p:txBody>
          <a:bodyPr/>
          <a:lstStyle/>
          <a:p>
            <a:pPr marL="0" indent="0">
              <a:buFont typeface="Arial" charset="0"/>
              <a:buNone/>
            </a:pPr>
            <a:endParaRPr lang="en-US" dirty="0" smtClean="0"/>
          </a:p>
          <a:p>
            <a:pPr marL="0" indent="0">
              <a:buFont typeface="Arial" charset="0"/>
              <a:buNone/>
            </a:pPr>
            <a:endParaRPr lang="en-US" dirty="0"/>
          </a:p>
          <a:p>
            <a:pPr marL="0" indent="0">
              <a:buFont typeface="Arial" charset="0"/>
              <a:buNone/>
            </a:pPr>
            <a:endParaRPr lang="en-US" dirty="0" smtClean="0"/>
          </a:p>
          <a:p>
            <a:pPr marL="0" indent="0">
              <a:buFont typeface="Arial" charset="0"/>
              <a:buNone/>
            </a:pPr>
            <a:endParaRPr lang="en-US" dirty="0"/>
          </a:p>
          <a:p>
            <a:pPr marL="0" indent="0">
              <a:buFont typeface="Arial" charset="0"/>
              <a:buNone/>
            </a:pPr>
            <a:endParaRPr lang="en-US" dirty="0" smtClean="0"/>
          </a:p>
          <a:p>
            <a:pPr marL="0" indent="0">
              <a:buFont typeface="Arial" charset="0"/>
              <a:buNone/>
            </a:pPr>
            <a:endParaRPr lang="en-US" dirty="0"/>
          </a:p>
          <a:p>
            <a:pPr marL="0" indent="0">
              <a:buFont typeface="Arial" charset="0"/>
              <a:buNone/>
            </a:pPr>
            <a:endParaRPr lang="en-US" dirty="0" smtClean="0"/>
          </a:p>
          <a:p>
            <a:pPr marL="0" indent="0">
              <a:buFont typeface="Arial" charset="0"/>
              <a:buNone/>
            </a:pPr>
            <a:endParaRPr lang="en-US" sz="1600" dirty="0" smtClean="0"/>
          </a:p>
          <a:p>
            <a:pPr marL="0" indent="0">
              <a:buFont typeface="Arial" charset="0"/>
              <a:buNone/>
            </a:pPr>
            <a:r>
              <a:rPr lang="en-US" sz="1400" dirty="0" smtClean="0"/>
              <a:t>Cahn PS, Seven Dirty Words: Hot Button Language that Undermines </a:t>
            </a:r>
            <a:r>
              <a:rPr lang="en-US" sz="1400" dirty="0" err="1" smtClean="0"/>
              <a:t>Interprofessional</a:t>
            </a:r>
            <a:r>
              <a:rPr lang="en-US" sz="1400" dirty="0" smtClean="0"/>
              <a:t> </a:t>
            </a:r>
            <a:r>
              <a:rPr lang="en-US" sz="1400" dirty="0"/>
              <a:t> </a:t>
            </a:r>
            <a:r>
              <a:rPr lang="en-US" sz="1400" dirty="0" smtClean="0"/>
              <a:t>Education and Practice, </a:t>
            </a:r>
            <a:r>
              <a:rPr lang="en-US" sz="1400" dirty="0" err="1" smtClean="0"/>
              <a:t>Acad</a:t>
            </a:r>
            <a:r>
              <a:rPr lang="en-US" sz="1400" dirty="0" smtClean="0"/>
              <a:t> Med. 2017; 92: 1086-1090. </a:t>
            </a:r>
            <a:endParaRPr lang="en-US" sz="1400" dirty="0"/>
          </a:p>
        </p:txBody>
      </p:sp>
      <p:sp>
        <p:nvSpPr>
          <p:cNvPr id="50177" name="Title 2"/>
          <p:cNvSpPr>
            <a:spLocks noGrp="1"/>
          </p:cNvSpPr>
          <p:nvPr>
            <p:ph type="title"/>
          </p:nvPr>
        </p:nvSpPr>
        <p:spPr/>
        <p:txBody>
          <a:bodyPr/>
          <a:lstStyle/>
          <a:p>
            <a:r>
              <a:rPr lang="en-US" dirty="0"/>
              <a:t>Seven Dirty Words</a:t>
            </a:r>
          </a:p>
        </p:txBody>
      </p:sp>
      <p:graphicFrame>
        <p:nvGraphicFramePr>
          <p:cNvPr id="50209" name="Group 33"/>
          <p:cNvGraphicFramePr>
            <a:graphicFrameLocks noGrp="1"/>
          </p:cNvGraphicFramePr>
          <p:nvPr>
            <p:extLst>
              <p:ext uri="{D42A27DB-BD31-4B8C-83A1-F6EECF244321}">
                <p14:modId xmlns:p14="http://schemas.microsoft.com/office/powerpoint/2010/main" val="1425723120"/>
              </p:ext>
            </p:extLst>
          </p:nvPr>
        </p:nvGraphicFramePr>
        <p:xfrm>
          <a:off x="1806575" y="1252789"/>
          <a:ext cx="5490870" cy="3756376"/>
        </p:xfrm>
        <a:graphic>
          <a:graphicData uri="http://schemas.openxmlformats.org/drawingml/2006/table">
            <a:tbl>
              <a:tblPr/>
              <a:tblGrid>
                <a:gridCol w="2720975">
                  <a:extLst>
                    <a:ext uri="{9D8B030D-6E8A-4147-A177-3AD203B41FA5}">
                      <a16:colId xmlns:a16="http://schemas.microsoft.com/office/drawing/2014/main" val="20000"/>
                    </a:ext>
                  </a:extLst>
                </a:gridCol>
                <a:gridCol w="2769895">
                  <a:extLst>
                    <a:ext uri="{9D8B030D-6E8A-4147-A177-3AD203B41FA5}">
                      <a16:colId xmlns:a16="http://schemas.microsoft.com/office/drawing/2014/main" val="20001"/>
                    </a:ext>
                  </a:extLst>
                </a:gridCol>
              </a:tblGrid>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cs typeface="Arial" charset="0"/>
                        </a:rPr>
                        <a:t>Dirty 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cs typeface="Arial" charset="0"/>
                        </a:rPr>
                        <a:t>Alternative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Allied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Health Professional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extLst>
                  <a:ext uri="{0D108BD9-81ED-4DB2-BD59-A6C34878D82A}">
                    <a16:rowId xmlns:a16="http://schemas.microsoft.com/office/drawing/2014/main" val="10001"/>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Clinical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Experiential Placement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2"/>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Doctor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Physician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extLst>
                  <a:ext uri="{0D108BD9-81ED-4DB2-BD59-A6C34878D82A}">
                    <a16:rowId xmlns:a16="http://schemas.microsoft.com/office/drawing/2014/main" val="10003"/>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Interdisciplinary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Interprofessional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4"/>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Medical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Health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extLst>
                  <a:ext uri="{0D108BD9-81ED-4DB2-BD59-A6C34878D82A}">
                    <a16:rowId xmlns:a16="http://schemas.microsoft.com/office/drawing/2014/main" val="10005"/>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My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Our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F0"/>
                    </a:solidFill>
                  </a:tcPr>
                </a:tc>
                <a:extLst>
                  <a:ext uri="{0D108BD9-81ED-4DB2-BD59-A6C34878D82A}">
                    <a16:rowId xmlns:a16="http://schemas.microsoft.com/office/drawing/2014/main" val="10006"/>
                  </a:ext>
                </a:extLst>
              </a:tr>
              <a:tr h="469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Patient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Participant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EE1"/>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pPr marL="0" indent="0">
              <a:buNone/>
            </a:pPr>
            <a:r>
              <a:rPr lang="en-US" dirty="0"/>
              <a:t>It is important to understand the learner’s level in the various professions with whom you are interacting!</a:t>
            </a:r>
          </a:p>
          <a:p>
            <a:pPr marL="0" indent="0">
              <a:buNone/>
            </a:pPr>
            <a:endParaRPr lang="en-US" dirty="0"/>
          </a:p>
          <a:p>
            <a:pPr marL="457200" indent="-457200">
              <a:buFont typeface="Arial" panose="020B0604020202020204" pitchFamily="34" charset="0"/>
              <a:buChar char="•"/>
            </a:pPr>
            <a:r>
              <a:rPr lang="en-US" dirty="0"/>
              <a:t>Physicians</a:t>
            </a:r>
          </a:p>
          <a:p>
            <a:pPr marL="457200" indent="-457200">
              <a:buFont typeface="Arial" panose="020B0604020202020204" pitchFamily="34" charset="0"/>
              <a:buChar char="•"/>
            </a:pPr>
            <a:r>
              <a:rPr lang="en-US" dirty="0"/>
              <a:t>Pharmacists</a:t>
            </a:r>
          </a:p>
          <a:p>
            <a:pPr marL="457200" indent="-457200">
              <a:buFont typeface="Arial" panose="020B0604020202020204" pitchFamily="34" charset="0"/>
              <a:buChar char="•"/>
            </a:pPr>
            <a:r>
              <a:rPr lang="en-US" dirty="0"/>
              <a:t>Behavioral Health Providers</a:t>
            </a:r>
          </a:p>
        </p:txBody>
      </p:sp>
      <p:sp>
        <p:nvSpPr>
          <p:cNvPr id="2" name="Title 1"/>
          <p:cNvSpPr>
            <a:spLocks noGrp="1"/>
          </p:cNvSpPr>
          <p:nvPr>
            <p:ph type="title"/>
          </p:nvPr>
        </p:nvSpPr>
        <p:spPr/>
        <p:txBody>
          <a:bodyPr/>
          <a:lstStyle/>
          <a:p>
            <a:r>
              <a:rPr lang="en-US" dirty="0"/>
              <a:t>Stages of Training</a:t>
            </a:r>
          </a:p>
        </p:txBody>
      </p:sp>
    </p:spTree>
    <p:extLst>
      <p:ext uri="{BB962C8B-B14F-4D97-AF65-F5344CB8AC3E}">
        <p14:creationId xmlns:p14="http://schemas.microsoft.com/office/powerpoint/2010/main" val="3118080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r>
              <a:rPr lang="en-US" sz="2400" b="1" dirty="0"/>
              <a:t>Inpatient vs. </a:t>
            </a:r>
            <a:r>
              <a:rPr lang="en-US" sz="2400" b="1" dirty="0" smtClean="0"/>
              <a:t>Outpatient</a:t>
            </a:r>
          </a:p>
          <a:p>
            <a:endParaRPr lang="en-US" sz="2000" dirty="0" smtClean="0"/>
          </a:p>
          <a:p>
            <a:pPr lvl="1"/>
            <a:r>
              <a:rPr lang="en-US" sz="2000" dirty="0" smtClean="0"/>
              <a:t>Inpatient (Epic)</a:t>
            </a:r>
            <a:endParaRPr lang="en-US" sz="2000" dirty="0"/>
          </a:p>
          <a:p>
            <a:pPr lvl="2"/>
            <a:r>
              <a:rPr lang="en-US" sz="1800" dirty="0"/>
              <a:t>Co-signature, i-vents, etc.</a:t>
            </a:r>
          </a:p>
          <a:p>
            <a:pPr lvl="2"/>
            <a:endParaRPr lang="en-US" sz="1800" dirty="0"/>
          </a:p>
          <a:p>
            <a:pPr lvl="1"/>
            <a:r>
              <a:rPr lang="en-US" sz="2000" dirty="0" smtClean="0"/>
              <a:t>Outpatient (Epic)</a:t>
            </a:r>
            <a:endParaRPr lang="en-US" sz="2000" dirty="0"/>
          </a:p>
          <a:p>
            <a:pPr lvl="2"/>
            <a:r>
              <a:rPr lang="en-US" sz="1600" dirty="0"/>
              <a:t>Staff messages, note routing, cc charts, etc.</a:t>
            </a:r>
          </a:p>
          <a:p>
            <a:pPr lvl="2"/>
            <a:endParaRPr lang="en-US" sz="1800" dirty="0"/>
          </a:p>
          <a:p>
            <a:pPr lvl="1"/>
            <a:endParaRPr lang="en-US" dirty="0"/>
          </a:p>
        </p:txBody>
      </p:sp>
      <p:sp>
        <p:nvSpPr>
          <p:cNvPr id="2" name="Title 1"/>
          <p:cNvSpPr>
            <a:spLocks noGrp="1"/>
          </p:cNvSpPr>
          <p:nvPr>
            <p:ph type="title"/>
          </p:nvPr>
        </p:nvSpPr>
        <p:spPr/>
        <p:txBody>
          <a:bodyPr/>
          <a:lstStyle/>
          <a:p>
            <a:r>
              <a:rPr lang="en-US" sz="3400" dirty="0"/>
              <a:t>Differences in communication between settings </a:t>
            </a:r>
          </a:p>
        </p:txBody>
      </p:sp>
    </p:spTree>
    <p:extLst>
      <p:ext uri="{BB962C8B-B14F-4D97-AF65-F5344CB8AC3E}">
        <p14:creationId xmlns:p14="http://schemas.microsoft.com/office/powerpoint/2010/main" val="128382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9238" y="1466702"/>
            <a:ext cx="8556625" cy="4192587"/>
          </a:xfrm>
        </p:spPr>
        <p:txBody>
          <a:bodyPr rtlCol="0">
            <a:normAutofit/>
          </a:bodyPr>
          <a:lstStyle/>
          <a:p>
            <a:pPr marL="342900" indent="-342900" fontAlgn="auto">
              <a:spcAft>
                <a:spcPts val="0"/>
              </a:spcAft>
              <a:buFont typeface="Arial" panose="020B0604020202020204" pitchFamily="34" charset="0"/>
              <a:buChar char="•"/>
              <a:defRPr/>
            </a:pPr>
            <a:r>
              <a:rPr lang="en-US" dirty="0"/>
              <a:t>Understand how effective interactions and communication between health care providers are essential for optimal patient care</a:t>
            </a:r>
          </a:p>
          <a:p>
            <a:pPr fontAlgn="auto">
              <a:spcAft>
                <a:spcPts val="0"/>
              </a:spcAft>
              <a:defRPr/>
            </a:pPr>
            <a:endParaRPr lang="en-US" sz="1400" dirty="0"/>
          </a:p>
          <a:p>
            <a:pPr marL="342900" indent="-342900" fontAlgn="auto">
              <a:spcAft>
                <a:spcPts val="0"/>
              </a:spcAft>
              <a:buFont typeface="Arial" panose="020B0604020202020204" pitchFamily="34" charset="0"/>
              <a:buChar char="•"/>
              <a:defRPr/>
            </a:pPr>
            <a:r>
              <a:rPr lang="en-US" dirty="0"/>
              <a:t>Identify commonly used medical, pharmaceutical and psychological jargon</a:t>
            </a:r>
          </a:p>
          <a:p>
            <a:pPr fontAlgn="auto">
              <a:spcAft>
                <a:spcPts val="0"/>
              </a:spcAft>
              <a:defRPr/>
            </a:pPr>
            <a:endParaRPr lang="en-US" sz="1400" dirty="0"/>
          </a:p>
          <a:p>
            <a:pPr marL="342900" indent="-342900" fontAlgn="auto">
              <a:spcAft>
                <a:spcPts val="0"/>
              </a:spcAft>
              <a:buFont typeface="Arial" panose="020B0604020202020204" pitchFamily="34" charset="0"/>
              <a:buChar char="•"/>
              <a:defRPr/>
            </a:pPr>
            <a:r>
              <a:rPr lang="en-US" dirty="0"/>
              <a:t>Develop skills for more effective communication between colleagues in the primary care medical setting</a:t>
            </a:r>
          </a:p>
          <a:p>
            <a:pPr fontAlgn="auto">
              <a:spcAft>
                <a:spcPts val="0"/>
              </a:spcAft>
              <a:defRPr/>
            </a:pPr>
            <a:endParaRPr lang="en-US" dirty="0"/>
          </a:p>
        </p:txBody>
      </p:sp>
      <p:sp>
        <p:nvSpPr>
          <p:cNvPr id="45058" name="Title 2"/>
          <p:cNvSpPr>
            <a:spLocks noGrp="1"/>
          </p:cNvSpPr>
          <p:nvPr>
            <p:ph type="title"/>
          </p:nvPr>
        </p:nvSpPr>
        <p:spPr>
          <a:xfrm>
            <a:off x="249238" y="457200"/>
            <a:ext cx="8556625" cy="688975"/>
          </a:xfrm>
        </p:spPr>
        <p:txBody>
          <a:bodyPr/>
          <a:lstStyle/>
          <a:p>
            <a:r>
              <a:rPr lang="en-US" dirty="0"/>
              <a:t>Objectives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 What Do You See?</a:t>
            </a:r>
          </a:p>
        </p:txBody>
      </p:sp>
      <p:pic>
        <p:nvPicPr>
          <p:cNvPr id="4" name="Picture 6"/>
          <p:cNvPicPr>
            <a:picLocks noChangeAspect="1" noChangeArrowheads="1"/>
          </p:cNvPicPr>
          <p:nvPr/>
        </p:nvPicPr>
        <p:blipFill rotWithShape="1">
          <a:blip r:embed="rId3" cstate="print"/>
          <a:srcRect l="17283" t="14495" r="18829" b="27643"/>
          <a:stretch/>
        </p:blipFill>
        <p:spPr bwMode="auto">
          <a:xfrm>
            <a:off x="1606858" y="1331649"/>
            <a:ext cx="5939161" cy="4252405"/>
          </a:xfrm>
          <a:prstGeom prst="rect">
            <a:avLst/>
          </a:prstGeom>
          <a:noFill/>
          <a:ln w="9525">
            <a:noFill/>
            <a:miter lim="800000"/>
            <a:headEnd/>
            <a:tailEnd/>
          </a:ln>
        </p:spPr>
      </p:pic>
    </p:spTree>
    <p:extLst>
      <p:ext uri="{BB962C8B-B14F-4D97-AF65-F5344CB8AC3E}">
        <p14:creationId xmlns:p14="http://schemas.microsoft.com/office/powerpoint/2010/main" val="2926173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1"/>
          <p:cNvSpPr>
            <a:spLocks noGrp="1"/>
          </p:cNvSpPr>
          <p:nvPr>
            <p:ph type="body" sz="quarter" idx="14"/>
          </p:nvPr>
        </p:nvSpPr>
        <p:spPr>
          <a:xfrm>
            <a:off x="249238" y="1389063"/>
            <a:ext cx="8556625" cy="4192587"/>
          </a:xfrm>
        </p:spPr>
        <p:txBody>
          <a:bodyPr/>
          <a:lstStyle/>
          <a:p>
            <a:pPr algn="ctr"/>
            <a:r>
              <a:rPr lang="en-US" sz="3200" dirty="0"/>
              <a:t>“Language makes visible the conceptual system that governs our thoughts and actions.”</a:t>
            </a:r>
            <a:r>
              <a:rPr lang="en-US" dirty="0"/>
              <a:t/>
            </a:r>
            <a:br>
              <a:rPr lang="en-US" dirty="0"/>
            </a:br>
            <a:r>
              <a:rPr lang="en-US" dirty="0"/>
              <a:t>	</a:t>
            </a:r>
            <a:br>
              <a:rPr lang="en-US" dirty="0"/>
            </a:br>
            <a:r>
              <a:rPr lang="en-US" i="1" dirty="0"/>
              <a:t>-Peter S. Cahn, PhD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54097" y="2450237"/>
            <a:ext cx="7989903" cy="2743201"/>
          </a:xfrm>
        </p:spPr>
        <p:txBody>
          <a:bodyPr>
            <a:normAutofit fontScale="92500" lnSpcReduction="10000"/>
          </a:bodyPr>
          <a:lstStyle/>
          <a:p>
            <a:pPr algn="l" fontAlgn="auto">
              <a:spcAft>
                <a:spcPts val="0"/>
              </a:spcAft>
              <a:defRPr/>
            </a:pPr>
            <a:r>
              <a:rPr lang="en-US" sz="2400" b="1" dirty="0"/>
              <a:t>Ron Hunt, </a:t>
            </a:r>
            <a:r>
              <a:rPr lang="en-US" sz="2400" b="1" dirty="0" smtClean="0"/>
              <a:t>MD - </a:t>
            </a:r>
            <a:r>
              <a:rPr lang="en-US" sz="2400" i="1" dirty="0" smtClean="0">
                <a:hlinkClick r:id="rId2"/>
              </a:rPr>
              <a:t>Ronald.Hunt@Beaumont.edu</a:t>
            </a:r>
            <a:r>
              <a:rPr lang="en-US" sz="2400" i="1" dirty="0" smtClean="0"/>
              <a:t>  </a:t>
            </a:r>
          </a:p>
          <a:p>
            <a:pPr algn="l" fontAlgn="auto">
              <a:spcAft>
                <a:spcPts val="0"/>
              </a:spcAft>
              <a:defRPr/>
            </a:pPr>
            <a:endParaRPr lang="en-US" sz="2400" i="1" dirty="0"/>
          </a:p>
          <a:p>
            <a:pPr algn="l" fontAlgn="auto">
              <a:spcAft>
                <a:spcPts val="0"/>
              </a:spcAft>
              <a:defRPr/>
            </a:pPr>
            <a:r>
              <a:rPr lang="en-US" sz="2400" b="1" dirty="0"/>
              <a:t>Anne Van Dyke, PhD, </a:t>
            </a:r>
            <a:r>
              <a:rPr lang="en-US" sz="2400" b="1" dirty="0" smtClean="0"/>
              <a:t>ABPP – </a:t>
            </a:r>
            <a:r>
              <a:rPr lang="en-US" sz="2400" dirty="0" smtClean="0">
                <a:hlinkClick r:id="rId3"/>
              </a:rPr>
              <a:t>Anne.VanDyke@Beaumont.edu</a:t>
            </a:r>
            <a:r>
              <a:rPr lang="en-US" sz="2400" dirty="0" smtClean="0"/>
              <a:t> </a:t>
            </a:r>
            <a:r>
              <a:rPr lang="en-US" sz="2400" b="1" dirty="0" smtClean="0"/>
              <a:t> </a:t>
            </a:r>
            <a:endParaRPr lang="en-US" sz="2400" i="1" dirty="0"/>
          </a:p>
          <a:p>
            <a:pPr algn="l" fontAlgn="auto">
              <a:spcAft>
                <a:spcPts val="0"/>
              </a:spcAft>
              <a:defRPr/>
            </a:pPr>
            <a:endParaRPr lang="en-US" sz="2400" b="1" dirty="0" smtClean="0"/>
          </a:p>
          <a:p>
            <a:pPr algn="l" fontAlgn="auto">
              <a:spcAft>
                <a:spcPts val="0"/>
              </a:spcAft>
              <a:defRPr/>
            </a:pPr>
            <a:r>
              <a:rPr lang="en-US" sz="2400" b="1" dirty="0" smtClean="0"/>
              <a:t>Lori </a:t>
            </a:r>
            <a:r>
              <a:rPr lang="en-US" sz="2400" b="1" dirty="0" err="1"/>
              <a:t>Zeman</a:t>
            </a:r>
            <a:r>
              <a:rPr lang="en-US" sz="2400" b="1" dirty="0"/>
              <a:t>, PhD, </a:t>
            </a:r>
            <a:r>
              <a:rPr lang="en-US" sz="2400" b="1" dirty="0" smtClean="0"/>
              <a:t>ABPP - </a:t>
            </a:r>
            <a:r>
              <a:rPr lang="en-US" sz="2400" i="1" dirty="0" smtClean="0">
                <a:hlinkClick r:id="rId4"/>
              </a:rPr>
              <a:t>Lori.Lackman-Zeman@Beaumont.edu</a:t>
            </a:r>
            <a:r>
              <a:rPr lang="en-US" sz="2400" i="1" dirty="0" smtClean="0"/>
              <a:t> </a:t>
            </a:r>
          </a:p>
          <a:p>
            <a:pPr algn="l" fontAlgn="auto">
              <a:spcAft>
                <a:spcPts val="0"/>
              </a:spcAft>
              <a:defRPr/>
            </a:pPr>
            <a:endParaRPr lang="en-US" sz="2400" i="1" dirty="0"/>
          </a:p>
          <a:p>
            <a:pPr algn="l" fontAlgn="auto">
              <a:spcAft>
                <a:spcPts val="0"/>
              </a:spcAft>
              <a:defRPr/>
            </a:pPr>
            <a:r>
              <a:rPr lang="en-US" sz="2400" b="1" dirty="0"/>
              <a:t>Elena Kline, </a:t>
            </a:r>
            <a:r>
              <a:rPr lang="en-US" sz="2400" b="1" dirty="0" err="1"/>
              <a:t>PharmD</a:t>
            </a:r>
            <a:r>
              <a:rPr lang="en-US" sz="2400" b="1" dirty="0"/>
              <a:t>, BCGP, </a:t>
            </a:r>
            <a:r>
              <a:rPr lang="en-US" sz="2400" b="1" dirty="0" smtClean="0"/>
              <a:t>BCACP - </a:t>
            </a:r>
            <a:r>
              <a:rPr lang="en-US" sz="2400" i="1" dirty="0" smtClean="0">
                <a:hlinkClick r:id="rId5"/>
              </a:rPr>
              <a:t>Elena.Kline@Beaumont.edu</a:t>
            </a:r>
            <a:r>
              <a:rPr lang="en-US" sz="2400" i="1" dirty="0" smtClean="0"/>
              <a:t>   </a:t>
            </a:r>
          </a:p>
          <a:p>
            <a:pPr algn="l" fontAlgn="auto">
              <a:spcAft>
                <a:spcPts val="0"/>
              </a:spcAft>
              <a:defRPr/>
            </a:pPr>
            <a:endParaRPr lang="en-US" sz="2400" i="1" dirty="0"/>
          </a:p>
          <a:p>
            <a:endParaRPr lang="en-US" dirty="0"/>
          </a:p>
        </p:txBody>
      </p:sp>
      <p:sp>
        <p:nvSpPr>
          <p:cNvPr id="3" name="Title 2"/>
          <p:cNvSpPr>
            <a:spLocks noGrp="1"/>
          </p:cNvSpPr>
          <p:nvPr>
            <p:ph type="ctrTitle"/>
          </p:nvPr>
        </p:nvSpPr>
        <p:spPr>
          <a:xfrm>
            <a:off x="685800" y="710001"/>
            <a:ext cx="7772400" cy="1166040"/>
          </a:xfrm>
        </p:spPr>
        <p:txBody>
          <a:bodyPr/>
          <a:lstStyle/>
          <a:p>
            <a:r>
              <a:rPr lang="en-US" dirty="0" smtClean="0"/>
              <a:t>Thank You!</a:t>
            </a:r>
            <a:endParaRPr lang="en-US" dirty="0"/>
          </a:p>
        </p:txBody>
      </p:sp>
    </p:spTree>
    <p:extLst>
      <p:ext uri="{BB962C8B-B14F-4D97-AF65-F5344CB8AC3E}">
        <p14:creationId xmlns:p14="http://schemas.microsoft.com/office/powerpoint/2010/main" val="1747193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sz="1400" dirty="0" smtClean="0"/>
          </a:p>
          <a:p>
            <a:endParaRPr lang="en-US" sz="1400" dirty="0"/>
          </a:p>
          <a:p>
            <a:r>
              <a:rPr lang="en-US" sz="1400" dirty="0" smtClean="0"/>
              <a:t>Epstein</a:t>
            </a:r>
            <a:r>
              <a:rPr lang="en-US" sz="2000" dirty="0" smtClean="0"/>
              <a:t> </a:t>
            </a:r>
            <a:r>
              <a:rPr lang="en-US" sz="1400" dirty="0" smtClean="0"/>
              <a:t>N. Multidisciplinary In-Hospital Teams Improve Patient Outcomes:  A Review.  Surgical Neurology 	International. 2014; 5 (</a:t>
            </a:r>
            <a:r>
              <a:rPr lang="en-US" sz="1400" dirty="0" err="1" smtClean="0"/>
              <a:t>suppl</a:t>
            </a:r>
            <a:r>
              <a:rPr lang="en-US" sz="1400" dirty="0" smtClean="0"/>
              <a:t> 7): S295-S303. </a:t>
            </a:r>
            <a:endParaRPr lang="en-US" sz="1400" dirty="0"/>
          </a:p>
          <a:p>
            <a:r>
              <a:rPr lang="en-US" sz="1400" dirty="0" smtClean="0"/>
              <a:t>Manser T. Team work and Patient Safety in Dynamic Domains of Healthcare: A Review of the Literature. </a:t>
            </a:r>
            <a:r>
              <a:rPr lang="en-US" sz="1400" dirty="0" err="1" smtClean="0"/>
              <a:t>Acta</a:t>
            </a:r>
            <a:r>
              <a:rPr lang="en-US" sz="1400" dirty="0" smtClean="0"/>
              <a:t> 	</a:t>
            </a:r>
            <a:r>
              <a:rPr lang="en-US" sz="1400" dirty="0" err="1" smtClean="0"/>
              <a:t>Anaesthsioloigica</a:t>
            </a:r>
            <a:r>
              <a:rPr lang="en-US" sz="1400" dirty="0" smtClean="0"/>
              <a:t> </a:t>
            </a:r>
            <a:r>
              <a:rPr lang="en-US" sz="1400" dirty="0" err="1" smtClean="0"/>
              <a:t>Scandinavica</a:t>
            </a:r>
            <a:r>
              <a:rPr lang="en-US" sz="1400" dirty="0" smtClean="0"/>
              <a:t> . 2009; 53, no. 2 : 143-151.</a:t>
            </a:r>
            <a:endParaRPr lang="en-US" sz="1400" dirty="0"/>
          </a:p>
          <a:p>
            <a:r>
              <a:rPr lang="en-US" sz="1400" dirty="0" smtClean="0"/>
              <a:t>Baker J, </a:t>
            </a:r>
            <a:r>
              <a:rPr lang="en-US" sz="1400" dirty="0" err="1" smtClean="0"/>
              <a:t>Gustafon</a:t>
            </a:r>
            <a:r>
              <a:rPr lang="en-US" sz="1400" dirty="0" smtClean="0"/>
              <a:t> S, </a:t>
            </a:r>
            <a:r>
              <a:rPr lang="en-US" sz="1400" dirty="0" err="1" smtClean="0"/>
              <a:t>Beaubien</a:t>
            </a:r>
            <a:r>
              <a:rPr lang="en-US" sz="1400" dirty="0" smtClean="0"/>
              <a:t> J. Medical Teamwork and Patient Safety: The Evidence Based Relation. Rockville, MD: 	Agency for Healthcare Research and Quality, 2005. </a:t>
            </a:r>
          </a:p>
          <a:p>
            <a:r>
              <a:rPr lang="en-US" sz="1400" dirty="0" err="1" smtClean="0"/>
              <a:t>Wheelan</a:t>
            </a:r>
            <a:r>
              <a:rPr lang="en-US" sz="1400" dirty="0" smtClean="0"/>
              <a:t> SA, </a:t>
            </a:r>
            <a:r>
              <a:rPr lang="en-US" sz="1400" dirty="0" err="1" smtClean="0"/>
              <a:t>Burchill</a:t>
            </a:r>
            <a:r>
              <a:rPr lang="en-US" sz="1400" dirty="0" smtClean="0"/>
              <a:t> CN, </a:t>
            </a:r>
            <a:r>
              <a:rPr lang="en-US" sz="1400" dirty="0" err="1" smtClean="0"/>
              <a:t>Tilin</a:t>
            </a:r>
            <a:r>
              <a:rPr lang="en-US" sz="1400" dirty="0" smtClean="0"/>
              <a:t> F. The Link Between Teamwork and Patients’ Outcomes in Intensive Care Units. </a:t>
            </a:r>
          </a:p>
          <a:p>
            <a:r>
              <a:rPr lang="en-US" sz="1400" dirty="0"/>
              <a:t>	</a:t>
            </a:r>
            <a:r>
              <a:rPr lang="en-US" sz="1400" dirty="0" smtClean="0"/>
              <a:t>American Journal of Critical Care. 2003; 12 (6): 527-534.</a:t>
            </a:r>
          </a:p>
          <a:p>
            <a:r>
              <a:rPr lang="en-US" sz="1400" dirty="0" smtClean="0"/>
              <a:t>Ball C, Kirby M, William S. Effect of the Critical Care Outreach Team on Patient Survival to Discharge from Hospital and 	Readmission to Critical Care: </a:t>
            </a:r>
            <a:r>
              <a:rPr lang="en-US" sz="1400" dirty="0" err="1" smtClean="0"/>
              <a:t>Nonrandomised</a:t>
            </a:r>
            <a:r>
              <a:rPr lang="en-US" sz="1400" dirty="0" smtClean="0"/>
              <a:t> Population Based Study. BMJ. 2003; 327: 1014-1018.</a:t>
            </a:r>
            <a:endParaRPr lang="en-US" sz="1400" dirty="0"/>
          </a:p>
          <a:p>
            <a:r>
              <a:rPr lang="en-US" sz="1400" dirty="0" smtClean="0"/>
              <a:t>Bower P, Campbell S, </a:t>
            </a:r>
            <a:r>
              <a:rPr lang="en-US" sz="1400" dirty="0" err="1" smtClean="0"/>
              <a:t>Bojke</a:t>
            </a:r>
            <a:r>
              <a:rPr lang="en-US" sz="1400" dirty="0" smtClean="0"/>
              <a:t> C, </a:t>
            </a:r>
            <a:r>
              <a:rPr lang="en-US" sz="1400" dirty="0" err="1" smtClean="0"/>
              <a:t>Sibbald</a:t>
            </a:r>
            <a:r>
              <a:rPr lang="en-US" sz="1400" dirty="0" smtClean="0"/>
              <a:t> B. Team Structure, Team Climate and the Quality of Care in Primary Care: An 	Observational Study. Quality and Safety in Health Care. 2003; 2: 273-279. </a:t>
            </a:r>
          </a:p>
          <a:p>
            <a:r>
              <a:rPr lang="en-US" sz="1400" dirty="0" smtClean="0"/>
              <a:t>Hedrick R, et al. Effectiveness of Collaborative Care Depression Treatment in Veterans’ Affairs Primary Care.  Journal of 	General Internal Medicine. 2003; 18: 9-16.</a:t>
            </a:r>
          </a:p>
          <a:p>
            <a:endParaRPr lang="en-US" sz="1400" dirty="0"/>
          </a:p>
        </p:txBody>
      </p:sp>
      <p:sp>
        <p:nvSpPr>
          <p:cNvPr id="3" name="Title 2"/>
          <p:cNvSpPr>
            <a:spLocks noGrp="1"/>
          </p:cNvSpPr>
          <p:nvPr>
            <p:ph type="title"/>
          </p:nvPr>
        </p:nvSpPr>
        <p:spPr/>
        <p:txBody>
          <a:bodyPr/>
          <a:lstStyle/>
          <a:p>
            <a:r>
              <a:rPr lang="en-US" b="0" dirty="0" smtClean="0"/>
              <a:t> The </a:t>
            </a:r>
            <a:r>
              <a:rPr lang="en-US" b="0" dirty="0" smtClean="0">
                <a:effectLst>
                  <a:outerShdw blurRad="38100" dist="38100" dir="2700000" algn="tl">
                    <a:srgbClr val="000000">
                      <a:alpha val="43137"/>
                    </a:srgbClr>
                  </a:outerShdw>
                </a:effectLst>
              </a:rPr>
              <a:t>More </a:t>
            </a:r>
            <a:r>
              <a:rPr lang="en-US" b="0" dirty="0" smtClean="0"/>
              <a:t>We Interact, </a:t>
            </a:r>
            <a:br>
              <a:rPr lang="en-US" b="0" dirty="0" smtClean="0"/>
            </a:br>
            <a:r>
              <a:rPr lang="en-US" b="0" dirty="0"/>
              <a:t>	</a:t>
            </a:r>
            <a:r>
              <a:rPr lang="en-US" b="0" dirty="0" smtClean="0"/>
              <a:t>				The </a:t>
            </a:r>
            <a:r>
              <a:rPr lang="en-US" b="0" dirty="0" smtClean="0">
                <a:effectLst>
                  <a:outerShdw blurRad="38100" dist="38100" dir="2700000" algn="tl">
                    <a:srgbClr val="000000">
                      <a:alpha val="43137"/>
                    </a:srgbClr>
                  </a:outerShdw>
                </a:effectLst>
              </a:rPr>
              <a:t>Better </a:t>
            </a:r>
            <a:r>
              <a:rPr lang="en-US" b="0" dirty="0" smtClean="0"/>
              <a:t>Our Patients Do!</a:t>
            </a:r>
            <a:endParaRPr lang="en-US" b="0" dirty="0"/>
          </a:p>
        </p:txBody>
      </p:sp>
    </p:spTree>
    <p:extLst>
      <p:ext uri="{BB962C8B-B14F-4D97-AF65-F5344CB8AC3E}">
        <p14:creationId xmlns:p14="http://schemas.microsoft.com/office/powerpoint/2010/main" val="17283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787" y="355602"/>
            <a:ext cx="8555546" cy="689055"/>
          </a:xfrm>
        </p:spPr>
        <p:txBody>
          <a:bodyPr/>
          <a:lstStyle/>
          <a:p>
            <a:r>
              <a:rPr lang="en-US" dirty="0" smtClean="0"/>
              <a:t>Communication is a Critical Core Competency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87" y="1432584"/>
            <a:ext cx="4754879" cy="35273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227" y="1230453"/>
            <a:ext cx="3590106" cy="4643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5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Interprofessional Team</a:t>
            </a:r>
          </a:p>
        </p:txBody>
      </p:sp>
      <p:pic>
        <p:nvPicPr>
          <p:cNvPr id="1026" name="Picture 2" descr="Image result for picture of a healthcare te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629" y="1312945"/>
            <a:ext cx="7372350" cy="490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3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3"/>
          <p:cNvGrpSpPr>
            <a:grpSpLocks/>
          </p:cNvGrpSpPr>
          <p:nvPr/>
        </p:nvGrpSpPr>
        <p:grpSpPr bwMode="auto">
          <a:xfrm>
            <a:off x="2659856" y="460301"/>
            <a:ext cx="3741738" cy="3529013"/>
            <a:chOff x="6276472" y="12"/>
            <a:chExt cx="3876103" cy="3876103"/>
          </a:xfrm>
        </p:grpSpPr>
        <p:sp>
          <p:nvSpPr>
            <p:cNvPr id="5" name="Oval 4"/>
            <p:cNvSpPr/>
            <p:nvPr/>
          </p:nvSpPr>
          <p:spPr>
            <a:xfrm>
              <a:off x="6276472" y="12"/>
              <a:ext cx="3876103" cy="387610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Oval 4"/>
            <p:cNvSpPr/>
            <p:nvPr/>
          </p:nvSpPr>
          <p:spPr>
            <a:xfrm>
              <a:off x="6865205" y="624234"/>
              <a:ext cx="2841708" cy="1745380"/>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377950" fontAlgn="auto">
                <a:lnSpc>
                  <a:spcPct val="90000"/>
                </a:lnSpc>
                <a:spcAft>
                  <a:spcPct val="35000"/>
                </a:spcAft>
                <a:defRPr/>
              </a:pPr>
              <a:r>
                <a:rPr lang="en-US" sz="3100" dirty="0"/>
                <a:t>Physicians</a:t>
              </a:r>
            </a:p>
          </p:txBody>
        </p:sp>
      </p:grpSp>
      <p:grpSp>
        <p:nvGrpSpPr>
          <p:cNvPr id="54274" name="Group 6"/>
          <p:cNvGrpSpPr>
            <a:grpSpLocks/>
          </p:cNvGrpSpPr>
          <p:nvPr/>
        </p:nvGrpSpPr>
        <p:grpSpPr bwMode="auto">
          <a:xfrm>
            <a:off x="1154906" y="2196232"/>
            <a:ext cx="3643313" cy="3505200"/>
            <a:chOff x="4920714" y="2503317"/>
            <a:chExt cx="3876103" cy="3876103"/>
          </a:xfrm>
        </p:grpSpPr>
        <p:sp>
          <p:nvSpPr>
            <p:cNvPr id="8" name="Oval 7"/>
            <p:cNvSpPr/>
            <p:nvPr/>
          </p:nvSpPr>
          <p:spPr>
            <a:xfrm>
              <a:off x="4920714" y="2503317"/>
              <a:ext cx="3876103" cy="387610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5471306" y="3822562"/>
              <a:ext cx="2325662" cy="2132909"/>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377950" fontAlgn="auto">
                <a:lnSpc>
                  <a:spcPct val="90000"/>
                </a:lnSpc>
                <a:spcAft>
                  <a:spcPct val="35000"/>
                </a:spcAft>
                <a:defRPr/>
              </a:pPr>
              <a:r>
                <a:rPr lang="en-US" sz="3100" dirty="0"/>
                <a:t>Pharmacists</a:t>
              </a:r>
            </a:p>
          </p:txBody>
        </p:sp>
      </p:grpSp>
      <p:grpSp>
        <p:nvGrpSpPr>
          <p:cNvPr id="54275" name="Group 9"/>
          <p:cNvGrpSpPr>
            <a:grpSpLocks/>
          </p:cNvGrpSpPr>
          <p:nvPr/>
        </p:nvGrpSpPr>
        <p:grpSpPr bwMode="auto">
          <a:xfrm>
            <a:off x="4255294" y="2253382"/>
            <a:ext cx="3749675" cy="3471863"/>
            <a:chOff x="7763752" y="2496235"/>
            <a:chExt cx="3876103" cy="3876103"/>
          </a:xfrm>
        </p:grpSpPr>
        <p:sp>
          <p:nvSpPr>
            <p:cNvPr id="11" name="Oval 10"/>
            <p:cNvSpPr/>
            <p:nvPr/>
          </p:nvSpPr>
          <p:spPr>
            <a:xfrm>
              <a:off x="7763752" y="2496235"/>
              <a:ext cx="3876103" cy="387610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p:nvPr/>
          </p:nvSpPr>
          <p:spPr>
            <a:xfrm>
              <a:off x="8818931" y="4270346"/>
              <a:ext cx="2326975" cy="1361155"/>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377950" fontAlgn="auto">
                <a:lnSpc>
                  <a:spcPct val="90000"/>
                </a:lnSpc>
                <a:spcAft>
                  <a:spcPct val="35000"/>
                </a:spcAft>
                <a:defRPr/>
              </a:pPr>
              <a:r>
                <a:rPr lang="en-US" sz="2400" dirty="0"/>
                <a:t>Psychologists/</a:t>
              </a:r>
            </a:p>
            <a:p>
              <a:pPr algn="ctr" defTabSz="1377950" fontAlgn="auto">
                <a:lnSpc>
                  <a:spcPct val="90000"/>
                </a:lnSpc>
                <a:spcAft>
                  <a:spcPct val="35000"/>
                </a:spcAft>
                <a:defRPr/>
              </a:pPr>
              <a:r>
                <a:rPr lang="en-US" sz="2400" dirty="0"/>
                <a:t>Behavioral Health</a:t>
              </a:r>
            </a:p>
          </p:txBody>
        </p:sp>
      </p:grpSp>
    </p:spTree>
    <p:extLst>
      <p:ext uri="{BB962C8B-B14F-4D97-AF65-F5344CB8AC3E}">
        <p14:creationId xmlns:p14="http://schemas.microsoft.com/office/powerpoint/2010/main" val="388004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The most important part of the team: </a:t>
            </a:r>
            <a:r>
              <a:rPr lang="en-US" b="1" dirty="0">
                <a:solidFill>
                  <a:schemeClr val="tx2"/>
                </a:solidFill>
              </a:rPr>
              <a:t>Our Patients!</a:t>
            </a:r>
            <a:endParaRPr lang="en-US" dirty="0">
              <a:solidFill>
                <a:schemeClr val="tx2"/>
              </a:solidFill>
            </a:endParaRPr>
          </a:p>
        </p:txBody>
      </p:sp>
      <p:sp>
        <p:nvSpPr>
          <p:cNvPr id="3" name="Title 2"/>
          <p:cNvSpPr>
            <a:spLocks noGrp="1"/>
          </p:cNvSpPr>
          <p:nvPr>
            <p:ph type="title"/>
          </p:nvPr>
        </p:nvSpPr>
        <p:spPr/>
        <p:txBody>
          <a:bodyPr/>
          <a:lstStyle/>
          <a:p>
            <a:r>
              <a:rPr lang="en-US" dirty="0"/>
              <a:t>Don’t Forget!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381087"/>
            <a:ext cx="59055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739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aumont Brand 1">
  <a:themeElements>
    <a:clrScheme name="Custom 2">
      <a:dk1>
        <a:sysClr val="windowText" lastClr="000000"/>
      </a:dk1>
      <a:lt1>
        <a:sysClr val="window" lastClr="FFFFFF"/>
      </a:lt1>
      <a:dk2>
        <a:srgbClr val="003DA5"/>
      </a:dk2>
      <a:lt2>
        <a:srgbClr val="CCD8ED"/>
      </a:lt2>
      <a:accent1>
        <a:srgbClr val="509E2F"/>
      </a:accent1>
      <a:accent2>
        <a:srgbClr val="003DA5"/>
      </a:accent2>
      <a:accent3>
        <a:srgbClr val="009CA6"/>
      </a:accent3>
      <a:accent4>
        <a:srgbClr val="87189D"/>
      </a:accent4>
      <a:accent5>
        <a:srgbClr val="D86018"/>
      </a:accent5>
      <a:accent6>
        <a:srgbClr val="A7CE97"/>
      </a:accent6>
      <a:hlink>
        <a:srgbClr val="7FCDD2"/>
      </a:hlink>
      <a:folHlink>
        <a:srgbClr val="C38BCE"/>
      </a:folHlink>
    </a:clrScheme>
    <a:fontScheme name="Tes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fontScale="92500" lnSpcReduction="20000"/>
      </a:bodyPr>
      <a:lstStyle>
        <a:defPPr>
          <a:spcAft>
            <a:spcPts val="600"/>
          </a:spcAft>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03DA5"/>
    </a:dk2>
    <a:lt2>
      <a:srgbClr val="CCD8ED"/>
    </a:lt2>
    <a:accent1>
      <a:srgbClr val="509E2F"/>
    </a:accent1>
    <a:accent2>
      <a:srgbClr val="003DA5"/>
    </a:accent2>
    <a:accent3>
      <a:srgbClr val="009CA6"/>
    </a:accent3>
    <a:accent4>
      <a:srgbClr val="87189D"/>
    </a:accent4>
    <a:accent5>
      <a:srgbClr val="D86018"/>
    </a:accent5>
    <a:accent6>
      <a:srgbClr val="A7CE97"/>
    </a:accent6>
    <a:hlink>
      <a:srgbClr val="7FCDD2"/>
    </a:hlink>
    <a:folHlink>
      <a:srgbClr val="C38BCE"/>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03DA5"/>
    </a:dk2>
    <a:lt2>
      <a:srgbClr val="CCD8ED"/>
    </a:lt2>
    <a:accent1>
      <a:srgbClr val="509E2F"/>
    </a:accent1>
    <a:accent2>
      <a:srgbClr val="003DA5"/>
    </a:accent2>
    <a:accent3>
      <a:srgbClr val="009CA6"/>
    </a:accent3>
    <a:accent4>
      <a:srgbClr val="87189D"/>
    </a:accent4>
    <a:accent5>
      <a:srgbClr val="D86018"/>
    </a:accent5>
    <a:accent6>
      <a:srgbClr val="A7CE97"/>
    </a:accent6>
    <a:hlink>
      <a:srgbClr val="7FCDD2"/>
    </a:hlink>
    <a:folHlink>
      <a:srgbClr val="C38BCE"/>
    </a:folHlink>
  </a:clrScheme>
</a:themeOverride>
</file>

<file path=ppt/theme/themeOverride3.xml><?xml version="1.0" encoding="utf-8"?>
<a:themeOverride xmlns:a="http://schemas.openxmlformats.org/drawingml/2006/main">
  <a:clrScheme name="Custom 2">
    <a:dk1>
      <a:sysClr val="windowText" lastClr="000000"/>
    </a:dk1>
    <a:lt1>
      <a:sysClr val="window" lastClr="FFFFFF"/>
    </a:lt1>
    <a:dk2>
      <a:srgbClr val="003DA5"/>
    </a:dk2>
    <a:lt2>
      <a:srgbClr val="CCD8ED"/>
    </a:lt2>
    <a:accent1>
      <a:srgbClr val="509E2F"/>
    </a:accent1>
    <a:accent2>
      <a:srgbClr val="003DA5"/>
    </a:accent2>
    <a:accent3>
      <a:srgbClr val="009CA6"/>
    </a:accent3>
    <a:accent4>
      <a:srgbClr val="87189D"/>
    </a:accent4>
    <a:accent5>
      <a:srgbClr val="D86018"/>
    </a:accent5>
    <a:accent6>
      <a:srgbClr val="A7CE97"/>
    </a:accent6>
    <a:hlink>
      <a:srgbClr val="7FCDD2"/>
    </a:hlink>
    <a:folHlink>
      <a:srgbClr val="C38BCE"/>
    </a:folHlink>
  </a:clr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003DA5"/>
    </a:dk2>
    <a:lt2>
      <a:srgbClr val="CCD8ED"/>
    </a:lt2>
    <a:accent1>
      <a:srgbClr val="509E2F"/>
    </a:accent1>
    <a:accent2>
      <a:srgbClr val="003DA5"/>
    </a:accent2>
    <a:accent3>
      <a:srgbClr val="009CA6"/>
    </a:accent3>
    <a:accent4>
      <a:srgbClr val="87189D"/>
    </a:accent4>
    <a:accent5>
      <a:srgbClr val="D86018"/>
    </a:accent5>
    <a:accent6>
      <a:srgbClr val="A7CE97"/>
    </a:accent6>
    <a:hlink>
      <a:srgbClr val="7FCDD2"/>
    </a:hlink>
    <a:folHlink>
      <a:srgbClr val="C38BCE"/>
    </a:folHlink>
  </a:clrScheme>
</a:themeOverride>
</file>

<file path=docProps/app.xml><?xml version="1.0" encoding="utf-8"?>
<Properties xmlns="http://schemas.openxmlformats.org/officeDocument/2006/extended-properties" xmlns:vt="http://schemas.openxmlformats.org/officeDocument/2006/docPropsVTypes">
  <Template>Beaumont Brand 2018.thmx</Template>
  <TotalTime>3274</TotalTime>
  <Words>1370</Words>
  <Application>Microsoft Office PowerPoint</Application>
  <PresentationFormat>On-screen Show (4:3)</PresentationFormat>
  <Paragraphs>381</Paragraphs>
  <Slides>42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Beaumont Brand 1</vt:lpstr>
      <vt:lpstr>Integrating the Languages of the Interprofessional Team for Optimal Patient Care</vt:lpstr>
      <vt:lpstr>First, A Little About Us</vt:lpstr>
      <vt:lpstr>PowerPoint Presentation</vt:lpstr>
      <vt:lpstr>Objectives</vt:lpstr>
      <vt:lpstr> The More We Interact,       The Better Our Patients Do!</vt:lpstr>
      <vt:lpstr>Communication is a Critical Core Competency</vt:lpstr>
      <vt:lpstr>Interprofessional Team</vt:lpstr>
      <vt:lpstr>PowerPoint Presentation</vt:lpstr>
      <vt:lpstr>Don’t Forget! </vt:lpstr>
      <vt:lpstr>Video Example</vt:lpstr>
      <vt:lpstr>PowerPoint Presentation</vt:lpstr>
      <vt:lpstr>Effective Communication  </vt:lpstr>
      <vt:lpstr>Communication</vt:lpstr>
      <vt:lpstr>PowerPoint Presentation</vt:lpstr>
      <vt:lpstr>Misconceptions about Physicians</vt:lpstr>
      <vt:lpstr>Misconceptions about Pharmacists</vt:lpstr>
      <vt:lpstr>A Different Perspective: Pharmacists</vt:lpstr>
      <vt:lpstr>Misconceptions about Behavioral Health Providers</vt:lpstr>
      <vt:lpstr>Confidentiality</vt:lpstr>
      <vt:lpstr>Patient Misconceptions</vt:lpstr>
      <vt:lpstr>A Different Perspective: Behavioral Health Providers</vt:lpstr>
      <vt:lpstr> Role Play </vt:lpstr>
      <vt:lpstr>Insecurities Related to Training/Experience</vt:lpstr>
      <vt:lpstr>Jargon</vt:lpstr>
      <vt:lpstr>Jargon</vt:lpstr>
      <vt:lpstr>Jargon</vt:lpstr>
      <vt:lpstr>Jargon</vt:lpstr>
      <vt:lpstr>Jargon</vt:lpstr>
      <vt:lpstr>Jargon</vt:lpstr>
      <vt:lpstr>Jargon</vt:lpstr>
      <vt:lpstr>Case Example</vt:lpstr>
      <vt:lpstr>Behavioral Health Jargon</vt:lpstr>
      <vt:lpstr>Medical Jargon</vt:lpstr>
      <vt:lpstr>Clinical Pharmacy/Research Jargon</vt:lpstr>
      <vt:lpstr>Prescription Jargon</vt:lpstr>
      <vt:lpstr>Prescription Jargon</vt:lpstr>
      <vt:lpstr>Seven Dirty Words</vt:lpstr>
      <vt:lpstr>Stages of Training</vt:lpstr>
      <vt:lpstr>Differences in communication between settings </vt:lpstr>
      <vt:lpstr>Perceptions – What Do You See?</vt:lpstr>
      <vt:lpstr>PowerPoint Presentation</vt:lpstr>
      <vt:lpstr>Thank You!</vt:lpstr>
    </vt:vector>
  </TitlesOfParts>
  <Company>SPM Marketing &amp;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Maslouski</dc:creator>
  <cp:lastModifiedBy>Radjenovich, MaryEllen</cp:lastModifiedBy>
  <cp:revision>359</cp:revision>
  <cp:lastPrinted>2018-10-05T11:53:56Z</cp:lastPrinted>
  <dcterms:created xsi:type="dcterms:W3CDTF">2015-07-15T15:24:45Z</dcterms:created>
  <dcterms:modified xsi:type="dcterms:W3CDTF">2018-10-09T15:45:52Z</dcterms:modified>
</cp:coreProperties>
</file>