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7" r:id="rId3"/>
    <p:sldId id="259" r:id="rId4"/>
    <p:sldId id="262" r:id="rId5"/>
    <p:sldId id="266" r:id="rId6"/>
    <p:sldId id="258" r:id="rId7"/>
    <p:sldId id="263" r:id="rId8"/>
    <p:sldId id="269" r:id="rId9"/>
    <p:sldId id="260" r:id="rId10"/>
    <p:sldId id="264" r:id="rId11"/>
    <p:sldId id="268" r:id="rId12"/>
    <p:sldId id="270" r:id="rId13"/>
    <p:sldId id="265" r:id="rId14"/>
    <p:sldId id="26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574"/>
  </p:normalViewPr>
  <p:slideViewPr>
    <p:cSldViewPr>
      <p:cViewPr>
        <p:scale>
          <a:sx n="81" d="100"/>
          <a:sy n="81" d="100"/>
        </p:scale>
        <p:origin x="2248" y="21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8FCDC4E-7546-2B47-B272-2E4CB631DEB8}" type="slidenum">
              <a:rPr lang="en-US" altLang="en-US"/>
              <a:pPr/>
              <a:t>‹#›</a:t>
            </a:fld>
            <a:endParaRPr lang="en-US" altLang="en-US"/>
          </a:p>
        </p:txBody>
      </p:sp>
    </p:spTree>
    <p:extLst>
      <p:ext uri="{BB962C8B-B14F-4D97-AF65-F5344CB8AC3E}">
        <p14:creationId xmlns:p14="http://schemas.microsoft.com/office/powerpoint/2010/main" val="17961952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B61CA-A1C7-1947-9A94-9299D2B17E0A}" type="slidenum">
              <a:rPr lang="en-US" altLang="en-US"/>
              <a:pPr/>
              <a:t>1</a:t>
            </a:fld>
            <a:endParaRPr lang="en-US" alt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7572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B5743-11F1-7242-8582-AC00742B7507}" type="slidenum">
              <a:rPr lang="en-US" altLang="en-US"/>
              <a:pPr/>
              <a:t>6</a:t>
            </a:fld>
            <a:endParaRPr lang="en-US"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ltLang="en-US" dirty="0" smtClean="0"/>
              <a:t>IRB approval #1411E56021</a:t>
            </a:r>
            <a:r>
              <a:rPr lang="en-US" altLang="en-US" baseline="0" dirty="0" smtClean="0"/>
              <a:t> University of Minnesota</a:t>
            </a:r>
            <a:endParaRPr lang="en-US" altLang="en-US" dirty="0"/>
          </a:p>
        </p:txBody>
      </p:sp>
    </p:spTree>
    <p:extLst>
      <p:ext uri="{BB962C8B-B14F-4D97-AF65-F5344CB8AC3E}">
        <p14:creationId xmlns:p14="http://schemas.microsoft.com/office/powerpoint/2010/main" val="1177401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B3127B1-5163-1741-90FD-324A501F58F6}" type="slidenum">
              <a:rPr lang="en-US" altLang="en-US"/>
              <a:pPr/>
              <a:t>‹#›</a:t>
            </a:fld>
            <a:endParaRPr lang="en-US" altLang="en-US"/>
          </a:p>
        </p:txBody>
      </p:sp>
    </p:spTree>
    <p:extLst>
      <p:ext uri="{BB962C8B-B14F-4D97-AF65-F5344CB8AC3E}">
        <p14:creationId xmlns:p14="http://schemas.microsoft.com/office/powerpoint/2010/main" val="167196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DDC611-4543-AB46-826F-45BDB9824E8C}" type="slidenum">
              <a:rPr lang="en-US" altLang="en-US"/>
              <a:pPr/>
              <a:t>‹#›</a:t>
            </a:fld>
            <a:endParaRPr lang="en-US" altLang="en-US"/>
          </a:p>
        </p:txBody>
      </p:sp>
    </p:spTree>
    <p:extLst>
      <p:ext uri="{BB962C8B-B14F-4D97-AF65-F5344CB8AC3E}">
        <p14:creationId xmlns:p14="http://schemas.microsoft.com/office/powerpoint/2010/main" val="113447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F6C5E38-77F8-7D40-A91D-7E9659D30405}" type="slidenum">
              <a:rPr lang="en-US" altLang="en-US"/>
              <a:pPr/>
              <a:t>‹#›</a:t>
            </a:fld>
            <a:endParaRPr lang="en-US" altLang="en-US"/>
          </a:p>
        </p:txBody>
      </p:sp>
    </p:spTree>
    <p:extLst>
      <p:ext uri="{BB962C8B-B14F-4D97-AF65-F5344CB8AC3E}">
        <p14:creationId xmlns:p14="http://schemas.microsoft.com/office/powerpoint/2010/main" val="171602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1DCB7A1-4115-A34C-AFDD-D6993B80AF75}" type="slidenum">
              <a:rPr lang="en-US" altLang="en-US"/>
              <a:pPr/>
              <a:t>‹#›</a:t>
            </a:fld>
            <a:endParaRPr lang="en-US" altLang="en-US"/>
          </a:p>
        </p:txBody>
      </p:sp>
    </p:spTree>
    <p:extLst>
      <p:ext uri="{BB962C8B-B14F-4D97-AF65-F5344CB8AC3E}">
        <p14:creationId xmlns:p14="http://schemas.microsoft.com/office/powerpoint/2010/main" val="88115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EE2A254-186E-8940-B7C5-EA9B49DD7BC1}" type="slidenum">
              <a:rPr lang="en-US" altLang="en-US"/>
              <a:pPr/>
              <a:t>‹#›</a:t>
            </a:fld>
            <a:endParaRPr lang="en-US" altLang="en-US"/>
          </a:p>
        </p:txBody>
      </p:sp>
    </p:spTree>
    <p:extLst>
      <p:ext uri="{BB962C8B-B14F-4D97-AF65-F5344CB8AC3E}">
        <p14:creationId xmlns:p14="http://schemas.microsoft.com/office/powerpoint/2010/main" val="57850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B0D7D37-93CF-2144-8A80-3D48E721B6CA}" type="slidenum">
              <a:rPr lang="en-US" altLang="en-US"/>
              <a:pPr/>
              <a:t>‹#›</a:t>
            </a:fld>
            <a:endParaRPr lang="en-US" altLang="en-US"/>
          </a:p>
        </p:txBody>
      </p:sp>
    </p:spTree>
    <p:extLst>
      <p:ext uri="{BB962C8B-B14F-4D97-AF65-F5344CB8AC3E}">
        <p14:creationId xmlns:p14="http://schemas.microsoft.com/office/powerpoint/2010/main" val="12453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B0079EE-830E-B642-944E-6114015150F8}" type="slidenum">
              <a:rPr lang="en-US" altLang="en-US"/>
              <a:pPr/>
              <a:t>‹#›</a:t>
            </a:fld>
            <a:endParaRPr lang="en-US" altLang="en-US"/>
          </a:p>
        </p:txBody>
      </p:sp>
    </p:spTree>
    <p:extLst>
      <p:ext uri="{BB962C8B-B14F-4D97-AF65-F5344CB8AC3E}">
        <p14:creationId xmlns:p14="http://schemas.microsoft.com/office/powerpoint/2010/main" val="1226112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3BA5508-6C24-9547-9C4A-6612D53F9339}" type="slidenum">
              <a:rPr lang="en-US" altLang="en-US"/>
              <a:pPr/>
              <a:t>‹#›</a:t>
            </a:fld>
            <a:endParaRPr lang="en-US" altLang="en-US"/>
          </a:p>
        </p:txBody>
      </p:sp>
    </p:spTree>
    <p:extLst>
      <p:ext uri="{BB962C8B-B14F-4D97-AF65-F5344CB8AC3E}">
        <p14:creationId xmlns:p14="http://schemas.microsoft.com/office/powerpoint/2010/main" val="1337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D7EC517-EFF5-D84F-8215-3CA25F6DBBE3}" type="slidenum">
              <a:rPr lang="en-US" altLang="en-US"/>
              <a:pPr/>
              <a:t>‹#›</a:t>
            </a:fld>
            <a:endParaRPr lang="en-US" altLang="en-US"/>
          </a:p>
        </p:txBody>
      </p:sp>
    </p:spTree>
    <p:extLst>
      <p:ext uri="{BB962C8B-B14F-4D97-AF65-F5344CB8AC3E}">
        <p14:creationId xmlns:p14="http://schemas.microsoft.com/office/powerpoint/2010/main" val="144942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FADEC32-82CB-224C-A67A-2A659FF8A81B}" type="slidenum">
              <a:rPr lang="en-US" altLang="en-US"/>
              <a:pPr/>
              <a:t>‹#›</a:t>
            </a:fld>
            <a:endParaRPr lang="en-US" altLang="en-US"/>
          </a:p>
        </p:txBody>
      </p:sp>
    </p:spTree>
    <p:extLst>
      <p:ext uri="{BB962C8B-B14F-4D97-AF65-F5344CB8AC3E}">
        <p14:creationId xmlns:p14="http://schemas.microsoft.com/office/powerpoint/2010/main" val="160342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4FA70EA-655A-8E48-ADB7-D6DDE405C3C4}" type="slidenum">
              <a:rPr lang="en-US" altLang="en-US"/>
              <a:pPr/>
              <a:t>‹#›</a:t>
            </a:fld>
            <a:endParaRPr lang="en-US" altLang="en-US"/>
          </a:p>
        </p:txBody>
      </p:sp>
    </p:spTree>
    <p:extLst>
      <p:ext uri="{BB962C8B-B14F-4D97-AF65-F5344CB8AC3E}">
        <p14:creationId xmlns:p14="http://schemas.microsoft.com/office/powerpoint/2010/main" val="2076381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9A96BB0-7C21-894C-B749-89E6A51979B6}" type="slidenum">
              <a:rPr lang="en-US" altLang="en-US"/>
              <a:pPr/>
              <a:t>‹#›</a:t>
            </a:fld>
            <a:endParaRPr lang="en-US" altLang="en-US"/>
          </a:p>
        </p:txBody>
      </p:sp>
      <p:pic>
        <p:nvPicPr>
          <p:cNvPr id="1031" name="Picture 7" descr="Med_Duluth_2c_no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19800" y="5715000"/>
            <a:ext cx="2743200" cy="86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x.doi.org/10.15766/mep_2374-8265.1035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babyfinalmaroon.jpg"/>
          <p:cNvPicPr>
            <a:picLocks noChangeAspect="1"/>
          </p:cNvPicPr>
          <p:nvPr/>
        </p:nvPicPr>
        <p:blipFill>
          <a:blip r:embed="rId3">
            <a:alphaModFix amt="18000"/>
            <a:extLst>
              <a:ext uri="{28A0092B-C50C-407E-A947-70E740481C1C}">
                <a14:useLocalDpi xmlns:a14="http://schemas.microsoft.com/office/drawing/2010/main" val="0"/>
              </a:ext>
            </a:extLst>
          </a:blip>
          <a:stretch>
            <a:fillRect/>
          </a:stretch>
        </p:blipFill>
        <p:spPr>
          <a:xfrm>
            <a:off x="2286000" y="457200"/>
            <a:ext cx="4456176" cy="5878708"/>
          </a:xfrm>
          <a:prstGeom prst="rect">
            <a:avLst/>
          </a:prstGeom>
        </p:spPr>
      </p:pic>
      <p:sp>
        <p:nvSpPr>
          <p:cNvPr id="2" name="Title 1"/>
          <p:cNvSpPr>
            <a:spLocks noGrp="1"/>
          </p:cNvSpPr>
          <p:nvPr>
            <p:ph type="ctrTitle"/>
          </p:nvPr>
        </p:nvSpPr>
        <p:spPr/>
        <p:txBody>
          <a:bodyPr/>
          <a:lstStyle/>
          <a:p>
            <a:r>
              <a:rPr lang="en-US" sz="3600" dirty="0" smtClean="0"/>
              <a:t>Early Course in Obstetrics Increases Likelihood of Practice Including Obstetrics</a:t>
            </a:r>
            <a:endParaRPr lang="en-US" sz="3600" dirty="0"/>
          </a:p>
        </p:txBody>
      </p:sp>
      <p:sp>
        <p:nvSpPr>
          <p:cNvPr id="3" name="Subtitle 2"/>
          <p:cNvSpPr>
            <a:spLocks noGrp="1"/>
          </p:cNvSpPr>
          <p:nvPr>
            <p:ph type="subTitle" idx="1"/>
          </p:nvPr>
        </p:nvSpPr>
        <p:spPr/>
        <p:txBody>
          <a:bodyPr/>
          <a:lstStyle/>
          <a:p>
            <a:r>
              <a:rPr lang="en-US" dirty="0" smtClean="0"/>
              <a:t>Jennifer Pearson MD</a:t>
            </a:r>
          </a:p>
          <a:p>
            <a:r>
              <a:rPr lang="en-US" dirty="0" smtClean="0"/>
              <a:t>Ruth </a:t>
            </a:r>
            <a:r>
              <a:rPr lang="en-US" dirty="0" err="1" smtClean="0"/>
              <a:t>Westra</a:t>
            </a:r>
            <a:r>
              <a:rPr lang="en-US" dirty="0" smtClean="0"/>
              <a:t> DO, MPH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Of practicing physician respondents, 51% practice family medicine including obstetrics or OB-GYN.</a:t>
            </a:r>
          </a:p>
          <a:p>
            <a:r>
              <a:rPr lang="en-US" dirty="0" smtClean="0"/>
              <a:t>Of current family physician respondents, interest in obstetrical care is the strongest determinant for inclusion of obstetrical care in practice and community need is the second greatest determinant.</a:t>
            </a:r>
          </a:p>
          <a:p>
            <a:endParaRPr lang="en-US" dirty="0"/>
          </a:p>
        </p:txBody>
      </p:sp>
    </p:spTree>
    <p:extLst>
      <p:ext uri="{BB962C8B-B14F-4D97-AF65-F5344CB8AC3E}">
        <p14:creationId xmlns:p14="http://schemas.microsoft.com/office/powerpoint/2010/main" val="160023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981200"/>
            <a:ext cx="8229600" cy="2362200"/>
          </a:xfrm>
        </p:spPr>
        <p:txBody>
          <a:bodyPr/>
          <a:lstStyle/>
          <a:p>
            <a:r>
              <a:rPr lang="en-US" dirty="0" smtClean="0"/>
              <a:t>Significant statistical correlation also exists between current practice of obstetrics and whether practice is in a rural community </a:t>
            </a:r>
            <a:endParaRPr lang="en-US" dirty="0"/>
          </a:p>
        </p:txBody>
      </p:sp>
    </p:spTree>
    <p:extLst>
      <p:ext uri="{BB962C8B-B14F-4D97-AF65-F5344CB8AC3E}">
        <p14:creationId xmlns:p14="http://schemas.microsoft.com/office/powerpoint/2010/main" val="2135392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Our mission contributes to the high % of respondents in family medicine</a:t>
            </a:r>
          </a:p>
          <a:p>
            <a:r>
              <a:rPr lang="en-US" dirty="0" smtClean="0"/>
              <a:t>Past participants may have an intrinsic self perception bias</a:t>
            </a:r>
          </a:p>
          <a:p>
            <a:r>
              <a:rPr lang="en-US" dirty="0" smtClean="0"/>
              <a:t>With an elective course, participants may have a higher baseline interest in OB</a:t>
            </a:r>
          </a:p>
          <a:p>
            <a:r>
              <a:rPr lang="en-US" dirty="0" smtClean="0"/>
              <a:t>Small sample size</a:t>
            </a:r>
            <a:endParaRPr lang="en-US" dirty="0"/>
          </a:p>
        </p:txBody>
      </p:sp>
    </p:spTree>
    <p:extLst>
      <p:ext uri="{BB962C8B-B14F-4D97-AF65-F5344CB8AC3E}">
        <p14:creationId xmlns:p14="http://schemas.microsoft.com/office/powerpoint/2010/main" val="1706697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2800" dirty="0" smtClean="0"/>
              <a:t>Percentage of past course participants who now including obstetrics in practice is striking.</a:t>
            </a:r>
          </a:p>
          <a:p>
            <a:r>
              <a:rPr lang="en-US" sz="2800" dirty="0" smtClean="0"/>
              <a:t>Data confirming rural health care systems support family physicians doing OB is encouraging.</a:t>
            </a:r>
          </a:p>
          <a:p>
            <a:r>
              <a:rPr lang="en-US" sz="2800" dirty="0" smtClean="0"/>
              <a:t>Data suggests that physicians practicing in rural communities are statistically more likely to practice OB than counterparts in larger communities.</a:t>
            </a:r>
            <a:endParaRPr lang="en-US" sz="2800" dirty="0"/>
          </a:p>
        </p:txBody>
      </p:sp>
    </p:spTree>
    <p:extLst>
      <p:ext uri="{BB962C8B-B14F-4D97-AF65-F5344CB8AC3E}">
        <p14:creationId xmlns:p14="http://schemas.microsoft.com/office/powerpoint/2010/main" val="68093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828800"/>
            <a:ext cx="8229600" cy="2819400"/>
          </a:xfrm>
        </p:spPr>
        <p:txBody>
          <a:bodyPr/>
          <a:lstStyle/>
          <a:p>
            <a:r>
              <a:rPr lang="en-US" dirty="0" smtClean="0"/>
              <a:t>Data derived suggests increased early exposure to obstetrics early such as that provided by the OBLC may be one method to help meet the growing need for future obstetrical care, especially in rural communities. </a:t>
            </a:r>
            <a:endParaRPr lang="en-US" dirty="0"/>
          </a:p>
        </p:txBody>
      </p:sp>
    </p:spTree>
    <p:extLst>
      <p:ext uri="{BB962C8B-B14F-4D97-AF65-F5344CB8AC3E}">
        <p14:creationId xmlns:p14="http://schemas.microsoft.com/office/powerpoint/2010/main" val="2884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Family Medicine</a:t>
            </a:r>
            <a:endParaRPr lang="en-US" i="1" dirty="0"/>
          </a:p>
        </p:txBody>
      </p:sp>
      <p:sp>
        <p:nvSpPr>
          <p:cNvPr id="3" name="Content Placeholder 2"/>
          <p:cNvSpPr>
            <a:spLocks noGrp="1"/>
          </p:cNvSpPr>
          <p:nvPr>
            <p:ph idx="1"/>
          </p:nvPr>
        </p:nvSpPr>
        <p:spPr>
          <a:xfrm>
            <a:off x="491359" y="2209800"/>
            <a:ext cx="8229600" cy="2209800"/>
          </a:xfrm>
        </p:spPr>
        <p:txBody>
          <a:bodyPr/>
          <a:lstStyle/>
          <a:p>
            <a:r>
              <a:rPr lang="en-US" dirty="0"/>
              <a:t>Pearson J, </a:t>
            </a:r>
            <a:r>
              <a:rPr lang="en-US" dirty="0" err="1"/>
              <a:t>Westra</a:t>
            </a:r>
            <a:r>
              <a:rPr lang="en-US" dirty="0"/>
              <a:t> R. Early Course in Obstetrics Increases Likelihood of Practice Including Obstetrics. </a:t>
            </a:r>
            <a:r>
              <a:rPr lang="en-US" i="1" dirty="0"/>
              <a:t>Fam Med </a:t>
            </a:r>
            <a:r>
              <a:rPr lang="en-US" dirty="0"/>
              <a:t>2016;48(9):720-724.</a:t>
            </a:r>
          </a:p>
          <a:p>
            <a:endParaRPr lang="en-US" altLang="en-US" dirty="0"/>
          </a:p>
          <a:p>
            <a:endParaRPr lang="en-US" dirty="0"/>
          </a:p>
        </p:txBody>
      </p:sp>
    </p:spTree>
    <p:extLst>
      <p:ext uri="{BB962C8B-B14F-4D97-AF65-F5344CB8AC3E}">
        <p14:creationId xmlns:p14="http://schemas.microsoft.com/office/powerpoint/2010/main" val="153242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28297" y="1417638"/>
            <a:ext cx="8229600" cy="4525963"/>
          </a:xfrm>
        </p:spPr>
        <p:txBody>
          <a:bodyPr/>
          <a:lstStyle/>
          <a:p>
            <a:r>
              <a:rPr lang="en-US" sz="2000" dirty="0" smtClean="0"/>
              <a:t>The Obstetrical Longitudinal Course (OBLC) is an elective for first </a:t>
            </a:r>
            <a:r>
              <a:rPr lang="en-US" sz="2000" dirty="0"/>
              <a:t>y</a:t>
            </a:r>
            <a:r>
              <a:rPr lang="en-US" sz="2000" dirty="0" smtClean="0"/>
              <a:t>ear </a:t>
            </a:r>
            <a:r>
              <a:rPr lang="en-US" sz="2000" dirty="0"/>
              <a:t>m</a:t>
            </a:r>
            <a:r>
              <a:rPr lang="en-US" sz="2000" dirty="0" smtClean="0"/>
              <a:t>edical </a:t>
            </a:r>
            <a:r>
              <a:rPr lang="en-US" sz="2000" dirty="0"/>
              <a:t>s</a:t>
            </a:r>
            <a:r>
              <a:rPr lang="en-US" sz="2000" dirty="0" smtClean="0"/>
              <a:t>tudents at the University of Minnesota Medical School, Duluth campus</a:t>
            </a:r>
          </a:p>
          <a:p>
            <a:r>
              <a:rPr lang="en-US" sz="2000" dirty="0" smtClean="0"/>
              <a:t>Spans first year of med school and has included 14-22 students per year since 1999</a:t>
            </a:r>
          </a:p>
          <a:p>
            <a:r>
              <a:rPr lang="en-US" sz="2000" dirty="0" smtClean="0"/>
              <a:t>1:1:1 Match                                                                                  Family Physician, </a:t>
            </a:r>
            <a:r>
              <a:rPr lang="en-US" sz="2000" dirty="0" err="1" smtClean="0"/>
              <a:t>OB-Gyn</a:t>
            </a:r>
            <a:r>
              <a:rPr lang="en-US" sz="2000" dirty="0" smtClean="0"/>
              <a:t>: OB patient: first </a:t>
            </a:r>
            <a:r>
              <a:rPr lang="en-US" sz="2000" dirty="0"/>
              <a:t>y</a:t>
            </a:r>
            <a:r>
              <a:rPr lang="en-US" sz="2000" dirty="0" smtClean="0"/>
              <a:t>ear </a:t>
            </a:r>
            <a:r>
              <a:rPr lang="en-US" sz="2000" dirty="0"/>
              <a:t>m</a:t>
            </a:r>
            <a:r>
              <a:rPr lang="en-US" sz="2000" dirty="0" smtClean="0"/>
              <a:t>edical </a:t>
            </a:r>
            <a:r>
              <a:rPr lang="en-US" sz="2000" dirty="0"/>
              <a:t>s</a:t>
            </a:r>
            <a:r>
              <a:rPr lang="en-US" sz="2000" dirty="0" smtClean="0"/>
              <a:t>tudent</a:t>
            </a:r>
          </a:p>
          <a:p>
            <a:r>
              <a:rPr lang="en-US" sz="2000" dirty="0" smtClean="0"/>
              <a:t>7 didactic </a:t>
            </a:r>
            <a:r>
              <a:rPr lang="en-US" sz="2000" dirty="0"/>
              <a:t>s</a:t>
            </a:r>
            <a:r>
              <a:rPr lang="en-US" sz="2000" dirty="0" smtClean="0"/>
              <a:t>essions at the medical </a:t>
            </a:r>
            <a:r>
              <a:rPr lang="en-US" sz="2000" dirty="0"/>
              <a:t>s</a:t>
            </a:r>
            <a:r>
              <a:rPr lang="en-US" sz="2000" dirty="0" smtClean="0"/>
              <a:t>chool including Introduction, First Trimester, Second Trimester, Third Trimester, Labor and Delivery, 2 weeks Postpartum and 4 months Postpartum</a:t>
            </a:r>
          </a:p>
          <a:p>
            <a:r>
              <a:rPr lang="en-US" sz="2000" dirty="0" smtClean="0"/>
              <a:t>Pre and Post Test of obstetrical </a:t>
            </a:r>
            <a:r>
              <a:rPr lang="en-US" sz="2000" dirty="0"/>
              <a:t>k</a:t>
            </a:r>
            <a:r>
              <a:rPr lang="en-US" sz="2000" dirty="0" smtClean="0"/>
              <a:t>nowledge</a:t>
            </a:r>
          </a:p>
          <a:p>
            <a:r>
              <a:rPr lang="en-US" sz="2000" dirty="0" smtClean="0"/>
              <a:t>Evaluations completed by physician, OB patient, first </a:t>
            </a:r>
            <a:r>
              <a:rPr lang="en-US" sz="2000" dirty="0"/>
              <a:t>y</a:t>
            </a:r>
            <a:r>
              <a:rPr lang="en-US" sz="2000" dirty="0" smtClean="0"/>
              <a:t>ear </a:t>
            </a:r>
            <a:r>
              <a:rPr lang="en-US" sz="2000" dirty="0"/>
              <a:t>m</a:t>
            </a:r>
            <a:r>
              <a:rPr lang="en-US" sz="2000" dirty="0" smtClean="0"/>
              <a:t>edical student</a:t>
            </a:r>
          </a:p>
        </p:txBody>
      </p:sp>
    </p:spTree>
    <p:extLst>
      <p:ext uri="{BB962C8B-B14F-4D97-AF65-F5344CB8AC3E}">
        <p14:creationId xmlns:p14="http://schemas.microsoft.com/office/powerpoint/2010/main" val="378571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err="1" smtClean="0"/>
              <a:t>Westra</a:t>
            </a:r>
            <a:r>
              <a:rPr lang="en-US" dirty="0" smtClean="0"/>
              <a:t> </a:t>
            </a:r>
            <a:r>
              <a:rPr lang="en-US" dirty="0"/>
              <a:t>R, Pearson J. Obstetrics Longitudinal Course. </a:t>
            </a:r>
            <a:r>
              <a:rPr lang="en-US" dirty="0" err="1"/>
              <a:t>MedEdPORTAL</a:t>
            </a:r>
            <a:r>
              <a:rPr lang="en-US" dirty="0"/>
              <a:t> Publications; 2016. https://</a:t>
            </a:r>
            <a:r>
              <a:rPr lang="en-US" dirty="0" err="1"/>
              <a:t>www.mededportal.org</a:t>
            </a:r>
            <a:r>
              <a:rPr lang="en-US" dirty="0"/>
              <a:t>/publication/10353 </a:t>
            </a:r>
            <a:endParaRPr lang="en-US" dirty="0" smtClean="0"/>
          </a:p>
          <a:p>
            <a:r>
              <a:rPr lang="en-US" dirty="0">
                <a:hlinkClick r:id="rId2"/>
              </a:rPr>
              <a:t>http://dx.doi.org/10.15766/mep_2374-8265.10353</a:t>
            </a:r>
            <a:r>
              <a:rPr lang="en-US" dirty="0"/>
              <a:t> </a:t>
            </a:r>
            <a:endParaRPr lang="en-US" dirty="0" smtClean="0"/>
          </a:p>
        </p:txBody>
      </p:sp>
    </p:spTree>
    <p:extLst>
      <p:ext uri="{BB962C8B-B14F-4D97-AF65-F5344CB8AC3E}">
        <p14:creationId xmlns:p14="http://schemas.microsoft.com/office/powerpoint/2010/main" val="1764973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OB Longitudinal Course Impact Survey</a:t>
            </a:r>
            <a:endParaRPr lang="en-US" sz="3600" dirty="0"/>
          </a:p>
        </p:txBody>
      </p:sp>
      <p:sp>
        <p:nvSpPr>
          <p:cNvPr id="3" name="Content Placeholder 2"/>
          <p:cNvSpPr>
            <a:spLocks noGrp="1"/>
          </p:cNvSpPr>
          <p:nvPr>
            <p:ph idx="1"/>
          </p:nvPr>
        </p:nvSpPr>
        <p:spPr>
          <a:xfrm>
            <a:off x="457200" y="1600201"/>
            <a:ext cx="8229600" cy="3657600"/>
          </a:xfrm>
        </p:spPr>
        <p:txBody>
          <a:bodyPr/>
          <a:lstStyle/>
          <a:p>
            <a:r>
              <a:rPr lang="en-US" sz="2000" dirty="0" smtClean="0"/>
              <a:t>Current status (medical student, resident, fellow, practicing physician, no longer in practice)</a:t>
            </a:r>
          </a:p>
          <a:p>
            <a:r>
              <a:rPr lang="en-US" sz="2000" dirty="0" smtClean="0"/>
              <a:t>Did the OBLC increase your exposure, awareness and comfort in caring for obstetrical patients?</a:t>
            </a:r>
          </a:p>
          <a:p>
            <a:r>
              <a:rPr lang="en-US" sz="2000" dirty="0" smtClean="0"/>
              <a:t>Do you feel you were more prepared for the </a:t>
            </a:r>
            <a:r>
              <a:rPr lang="en-US" sz="2000" dirty="0" err="1" smtClean="0"/>
              <a:t>OB-Gyn</a:t>
            </a:r>
            <a:r>
              <a:rPr lang="en-US" sz="2000" dirty="0" smtClean="0"/>
              <a:t> Clerkship during your third and fourth year of medical school than your classmates who did not complete the OBLC?</a:t>
            </a:r>
          </a:p>
          <a:p>
            <a:r>
              <a:rPr lang="en-US" sz="2000" dirty="0" smtClean="0"/>
              <a:t>In your recollection, did having exposure to obstetrics during your first year of medical school within the OBLC in any way influence your choice of residency/specialty?</a:t>
            </a:r>
            <a:endParaRPr lang="en-US" sz="2000" dirty="0"/>
          </a:p>
        </p:txBody>
      </p:sp>
    </p:spTree>
    <p:extLst>
      <p:ext uri="{BB962C8B-B14F-4D97-AF65-F5344CB8AC3E}">
        <p14:creationId xmlns:p14="http://schemas.microsoft.com/office/powerpoint/2010/main" val="26725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Methods</a:t>
            </a:r>
            <a:endParaRPr lang="en-US" altLang="en-US" dirty="0"/>
          </a:p>
        </p:txBody>
      </p:sp>
      <p:sp>
        <p:nvSpPr>
          <p:cNvPr id="11267" name="Rectangle 3"/>
          <p:cNvSpPr>
            <a:spLocks noGrp="1" noChangeArrowheads="1"/>
          </p:cNvSpPr>
          <p:nvPr>
            <p:ph type="body" idx="1"/>
          </p:nvPr>
        </p:nvSpPr>
        <p:spPr>
          <a:xfrm>
            <a:off x="457200" y="1600201"/>
            <a:ext cx="8229600" cy="3124200"/>
          </a:xfrm>
        </p:spPr>
        <p:txBody>
          <a:bodyPr/>
          <a:lstStyle/>
          <a:p>
            <a:r>
              <a:rPr lang="en-US" altLang="en-US" sz="2800" dirty="0" smtClean="0"/>
              <a:t>Obstetrical Longitudinal Course Impact Survey completed to assess the effects of participation in the OBLC since course inception </a:t>
            </a:r>
          </a:p>
          <a:p>
            <a:r>
              <a:rPr lang="en-US" altLang="en-US" sz="2800" dirty="0" err="1" smtClean="0"/>
              <a:t>Qualtrics</a:t>
            </a:r>
            <a:r>
              <a:rPr lang="en-US" altLang="en-US" sz="2800" dirty="0" smtClean="0"/>
              <a:t> Survey emailed to past course participants </a:t>
            </a:r>
            <a:r>
              <a:rPr lang="en-US" altLang="en-US" sz="2800" dirty="0"/>
              <a:t>enrolled in the course from </a:t>
            </a:r>
            <a:r>
              <a:rPr lang="en-US" altLang="en-US" sz="2800" dirty="0" smtClean="0"/>
              <a:t>1999-2014 (256 total past participants, 206 email addresses ascertained and thus surveyed)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altLang="en-US" sz="2800" dirty="0"/>
              <a:t>Data compiled from respondent group as a whole </a:t>
            </a:r>
            <a:r>
              <a:rPr lang="en-US" altLang="en-US" sz="2800" dirty="0" smtClean="0"/>
              <a:t>as well as breakdown of </a:t>
            </a:r>
            <a:r>
              <a:rPr lang="en-US" altLang="en-US" sz="2800" dirty="0"/>
              <a:t>4 cohorts (medical students, residents, fellows and practicing physicians</a:t>
            </a:r>
            <a:r>
              <a:rPr lang="en-US" altLang="en-US" sz="2800" dirty="0" smtClean="0"/>
              <a:t>)</a:t>
            </a:r>
            <a:endParaRPr lang="en-US" sz="2800" dirty="0" smtClean="0"/>
          </a:p>
          <a:p>
            <a:r>
              <a:rPr lang="en-US" sz="2800" dirty="0" smtClean="0"/>
              <a:t>Cross-tabulation whether current practice includes obstetrics (for physicians in practice)</a:t>
            </a:r>
          </a:p>
          <a:p>
            <a:r>
              <a:rPr lang="en-US" sz="2800" dirty="0" smtClean="0"/>
              <a:t>Size of community of practice</a:t>
            </a:r>
          </a:p>
          <a:p>
            <a:r>
              <a:rPr lang="en-US" sz="2800" dirty="0" smtClean="0"/>
              <a:t>OBLC influence on the choice of specialty</a:t>
            </a:r>
            <a:endParaRPr lang="en-US" sz="2800" dirty="0"/>
          </a:p>
        </p:txBody>
      </p:sp>
    </p:spTree>
    <p:extLst>
      <p:ext uri="{BB962C8B-B14F-4D97-AF65-F5344CB8AC3E}">
        <p14:creationId xmlns:p14="http://schemas.microsoft.com/office/powerpoint/2010/main" val="214683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102/206 </a:t>
            </a:r>
            <a:r>
              <a:rPr lang="en-US" dirty="0" err="1" smtClean="0"/>
              <a:t>Qualtrix</a:t>
            </a:r>
            <a:r>
              <a:rPr lang="en-US" dirty="0" smtClean="0"/>
              <a:t> surveys completed</a:t>
            </a:r>
          </a:p>
          <a:p>
            <a:r>
              <a:rPr lang="en-US" dirty="0" smtClean="0"/>
              <a:t>21 Medical students</a:t>
            </a:r>
          </a:p>
          <a:p>
            <a:r>
              <a:rPr lang="en-US" dirty="0" smtClean="0"/>
              <a:t>25 Residents</a:t>
            </a:r>
          </a:p>
          <a:p>
            <a:r>
              <a:rPr lang="en-US" dirty="0" smtClean="0"/>
              <a:t>8   Fellows</a:t>
            </a:r>
          </a:p>
          <a:p>
            <a:r>
              <a:rPr lang="en-US" dirty="0" smtClean="0"/>
              <a:t>47 Practicing physicians</a:t>
            </a:r>
          </a:p>
          <a:p>
            <a:r>
              <a:rPr lang="en-US" dirty="0" smtClean="0"/>
              <a:t>1   No longer in practice</a:t>
            </a:r>
          </a:p>
          <a:p>
            <a:endParaRPr lang="en-US" dirty="0" smtClean="0"/>
          </a:p>
          <a:p>
            <a:endParaRPr lang="en-US" dirty="0"/>
          </a:p>
        </p:txBody>
      </p:sp>
    </p:spTree>
    <p:extLst>
      <p:ext uri="{BB962C8B-B14F-4D97-AF65-F5344CB8AC3E}">
        <p14:creationId xmlns:p14="http://schemas.microsoft.com/office/powerpoint/2010/main" val="3187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Results</a:t>
            </a:r>
            <a:endParaRPr lang="en-US" dirty="0"/>
          </a:p>
        </p:txBody>
      </p:sp>
      <p:sp>
        <p:nvSpPr>
          <p:cNvPr id="3" name="Content Placeholder 2"/>
          <p:cNvSpPr>
            <a:spLocks noGrp="1"/>
          </p:cNvSpPr>
          <p:nvPr>
            <p:ph idx="1"/>
          </p:nvPr>
        </p:nvSpPr>
        <p:spPr>
          <a:xfrm>
            <a:off x="457200" y="1676400"/>
            <a:ext cx="8229600" cy="3429000"/>
          </a:xfrm>
        </p:spPr>
        <p:txBody>
          <a:bodyPr/>
          <a:lstStyle/>
          <a:p>
            <a:r>
              <a:rPr lang="en-US" sz="2800" dirty="0" smtClean="0"/>
              <a:t>96.1% of respondents felt that participation in the OBLC increased exposure, awareness and comfort in caring for obstetrical </a:t>
            </a:r>
            <a:r>
              <a:rPr lang="en-US" sz="2800" smtClean="0"/>
              <a:t>patients </a:t>
            </a:r>
          </a:p>
          <a:p>
            <a:r>
              <a:rPr lang="en-US" sz="2800" dirty="0" smtClean="0"/>
              <a:t>72.5% of the respondents felt more prepared for their OB-GYN Clerkships</a:t>
            </a:r>
          </a:p>
          <a:p>
            <a:r>
              <a:rPr lang="en-US" sz="2800" dirty="0" smtClean="0"/>
              <a:t>50.5% of the respondents felt the OBLC influenced their choice of residency/specialty</a:t>
            </a:r>
          </a:p>
          <a:p>
            <a:endParaRPr lang="en-US" sz="2400" dirty="0"/>
          </a:p>
        </p:txBody>
      </p:sp>
    </p:spTree>
    <p:extLst>
      <p:ext uri="{BB962C8B-B14F-4D97-AF65-F5344CB8AC3E}">
        <p14:creationId xmlns:p14="http://schemas.microsoft.com/office/powerpoint/2010/main" val="540448956"/>
      </p:ext>
    </p:extLst>
  </p:cSld>
  <p:clrMapOvr>
    <a:masterClrMapping/>
  </p:clrMapOvr>
</p:sld>
</file>

<file path=ppt/theme/theme1.xml><?xml version="1.0" encoding="utf-8"?>
<a:theme xmlns:a="http://schemas.openxmlformats.org/drawingml/2006/main" name="MSD Template">
  <a:themeElements>
    <a:clrScheme name="MS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S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S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S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S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S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S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S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SD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S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S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S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S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S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43EC4E1B-14E9-1D46-83AE-26F819DDD1BE}" vid="{195E0E2D-24F3-644D-ADD4-452DE0DBC4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UMDuluth</Template>
  <TotalTime>223</TotalTime>
  <Words>630</Words>
  <Application>Microsoft Macintosh PowerPoint</Application>
  <PresentationFormat>On-screen Show (4:3)</PresentationFormat>
  <Paragraphs>58</Paragraphs>
  <Slides>14</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MSD Template</vt:lpstr>
      <vt:lpstr>Early Course in Obstetrics Increases Likelihood of Practice Including Obstetrics</vt:lpstr>
      <vt:lpstr>Family Medicine</vt:lpstr>
      <vt:lpstr>Background</vt:lpstr>
      <vt:lpstr>Background</vt:lpstr>
      <vt:lpstr>OB Longitudinal Course Impact Survey</vt:lpstr>
      <vt:lpstr>Methods</vt:lpstr>
      <vt:lpstr>Methods</vt:lpstr>
      <vt:lpstr>Results</vt:lpstr>
      <vt:lpstr>Results</vt:lpstr>
      <vt:lpstr>Results</vt:lpstr>
      <vt:lpstr>Results</vt:lpstr>
      <vt:lpstr>Limitations</vt:lpstr>
      <vt:lpstr>Discussion</vt:lpstr>
      <vt:lpstr>Discussion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Course in Obstetrics Increases Likelihood of Practice Including Obstetrics</dc:title>
  <dc:creator>Microsoft Office User</dc:creator>
  <cp:lastModifiedBy>Microsoft Office User</cp:lastModifiedBy>
  <cp:revision>23</cp:revision>
  <dcterms:created xsi:type="dcterms:W3CDTF">2017-01-17T03:52:27Z</dcterms:created>
  <dcterms:modified xsi:type="dcterms:W3CDTF">2017-01-25T19:25:18Z</dcterms:modified>
</cp:coreProperties>
</file>